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Lst>
  <p:notesMasterIdLst>
    <p:notesMasterId r:id="rId79"/>
  </p:notesMasterIdLst>
  <p:sldIdLst>
    <p:sldId id="503" r:id="rId16"/>
    <p:sldId id="258" r:id="rId17"/>
    <p:sldId id="505" r:id="rId18"/>
    <p:sldId id="587" r:id="rId19"/>
    <p:sldId id="278" r:id="rId20"/>
    <p:sldId id="511" r:id="rId21"/>
    <p:sldId id="588" r:id="rId22"/>
    <p:sldId id="512" r:id="rId23"/>
    <p:sldId id="589" r:id="rId24"/>
    <p:sldId id="590" r:id="rId25"/>
    <p:sldId id="591" r:id="rId26"/>
    <p:sldId id="592" r:id="rId27"/>
    <p:sldId id="593" r:id="rId28"/>
    <p:sldId id="594" r:id="rId29"/>
    <p:sldId id="595" r:id="rId30"/>
    <p:sldId id="596" r:id="rId31"/>
    <p:sldId id="597" r:id="rId32"/>
    <p:sldId id="598" r:id="rId33"/>
    <p:sldId id="599" r:id="rId34"/>
    <p:sldId id="600" r:id="rId35"/>
    <p:sldId id="601" r:id="rId36"/>
    <p:sldId id="602" r:id="rId37"/>
    <p:sldId id="603" r:id="rId38"/>
    <p:sldId id="604" r:id="rId39"/>
    <p:sldId id="605" r:id="rId40"/>
    <p:sldId id="606" r:id="rId41"/>
    <p:sldId id="607" r:id="rId42"/>
    <p:sldId id="608" r:id="rId43"/>
    <p:sldId id="681" r:id="rId44"/>
    <p:sldId id="682" r:id="rId45"/>
    <p:sldId id="683" r:id="rId46"/>
    <p:sldId id="684" r:id="rId47"/>
    <p:sldId id="685" r:id="rId48"/>
    <p:sldId id="686" r:id="rId49"/>
    <p:sldId id="687" r:id="rId50"/>
    <p:sldId id="688" r:id="rId51"/>
    <p:sldId id="689" r:id="rId52"/>
    <p:sldId id="690" r:id="rId53"/>
    <p:sldId id="691" r:id="rId54"/>
    <p:sldId id="692" r:id="rId55"/>
    <p:sldId id="693" r:id="rId56"/>
    <p:sldId id="694" r:id="rId57"/>
    <p:sldId id="695" r:id="rId58"/>
    <p:sldId id="696" r:id="rId59"/>
    <p:sldId id="697" r:id="rId60"/>
    <p:sldId id="698" r:id="rId61"/>
    <p:sldId id="699" r:id="rId62"/>
    <p:sldId id="700" r:id="rId63"/>
    <p:sldId id="701" r:id="rId64"/>
    <p:sldId id="702" r:id="rId65"/>
    <p:sldId id="703" r:id="rId66"/>
    <p:sldId id="704" r:id="rId67"/>
    <p:sldId id="705" r:id="rId68"/>
    <p:sldId id="706" r:id="rId69"/>
    <p:sldId id="708" r:id="rId70"/>
    <p:sldId id="709" r:id="rId71"/>
    <p:sldId id="710" r:id="rId72"/>
    <p:sldId id="711" r:id="rId73"/>
    <p:sldId id="712" r:id="rId74"/>
    <p:sldId id="713" r:id="rId75"/>
    <p:sldId id="714" r:id="rId76"/>
    <p:sldId id="715" r:id="rId77"/>
    <p:sldId id="504" r:id="rId78"/>
  </p:sldIdLst>
  <p:sldSz cx="9144000" cy="6858000" type="screen4x3"/>
  <p:notesSz cx="6858000" cy="9144000"/>
  <p:custDataLst>
    <p:tags r:id="rId83"/>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CCFFCC"/>
    <a:srgbClr val="CCFFFF"/>
    <a:srgbClr val="00FFFF"/>
    <a:srgbClr val="CC3300"/>
    <a:srgbClr val="CC00FF"/>
    <a:srgbClr val="0000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60"/>
        <p:guide pos="2835"/>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3" Type="http://schemas.openxmlformats.org/officeDocument/2006/relationships/tags" Target="tags/tag514.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Master" Target="slideMasters/slideMaster7.xml"/><Relationship Id="rId79" Type="http://schemas.openxmlformats.org/officeDocument/2006/relationships/notesMaster" Target="notesMasters/notesMaster1.xml"/><Relationship Id="rId78" Type="http://schemas.openxmlformats.org/officeDocument/2006/relationships/slide" Target="slides/slide63.xml"/><Relationship Id="rId77" Type="http://schemas.openxmlformats.org/officeDocument/2006/relationships/slide" Target="slides/slide62.xml"/><Relationship Id="rId76" Type="http://schemas.openxmlformats.org/officeDocument/2006/relationships/slide" Target="slides/slide61.xml"/><Relationship Id="rId75" Type="http://schemas.openxmlformats.org/officeDocument/2006/relationships/slide" Target="slides/slide60.xml"/><Relationship Id="rId74" Type="http://schemas.openxmlformats.org/officeDocument/2006/relationships/slide" Target="slides/slide59.xml"/><Relationship Id="rId73" Type="http://schemas.openxmlformats.org/officeDocument/2006/relationships/slide" Target="slides/slide58.xml"/><Relationship Id="rId72" Type="http://schemas.openxmlformats.org/officeDocument/2006/relationships/slide" Target="slides/slide57.xml"/><Relationship Id="rId71" Type="http://schemas.openxmlformats.org/officeDocument/2006/relationships/slide" Target="slides/slide56.xml"/><Relationship Id="rId70" Type="http://schemas.openxmlformats.org/officeDocument/2006/relationships/slide" Target="slides/slide55.xml"/><Relationship Id="rId7" Type="http://schemas.openxmlformats.org/officeDocument/2006/relationships/slideMaster" Target="slideMasters/slideMaster6.xml"/><Relationship Id="rId69" Type="http://schemas.openxmlformats.org/officeDocument/2006/relationships/slide" Target="slides/slide54.xml"/><Relationship Id="rId68" Type="http://schemas.openxmlformats.org/officeDocument/2006/relationships/slide" Target="slides/slide53.xml"/><Relationship Id="rId67" Type="http://schemas.openxmlformats.org/officeDocument/2006/relationships/slide" Target="slides/slide52.xml"/><Relationship Id="rId66" Type="http://schemas.openxmlformats.org/officeDocument/2006/relationships/slide" Target="slides/slide51.xml"/><Relationship Id="rId65" Type="http://schemas.openxmlformats.org/officeDocument/2006/relationships/slide" Target="slides/slide50.xml"/><Relationship Id="rId64" Type="http://schemas.openxmlformats.org/officeDocument/2006/relationships/slide" Target="slides/slide49.xml"/><Relationship Id="rId63" Type="http://schemas.openxmlformats.org/officeDocument/2006/relationships/slide" Target="slides/slide48.xml"/><Relationship Id="rId62" Type="http://schemas.openxmlformats.org/officeDocument/2006/relationships/slide" Target="slides/slide47.xml"/><Relationship Id="rId61" Type="http://schemas.openxmlformats.org/officeDocument/2006/relationships/slide" Target="slides/slide46.xml"/><Relationship Id="rId60" Type="http://schemas.openxmlformats.org/officeDocument/2006/relationships/slide" Target="slides/slide45.xml"/><Relationship Id="rId6" Type="http://schemas.openxmlformats.org/officeDocument/2006/relationships/slideMaster" Target="slideMasters/slideMaster5.xml"/><Relationship Id="rId59" Type="http://schemas.openxmlformats.org/officeDocument/2006/relationships/slide" Target="slides/slide44.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slide" Target="slides/slide23.xml"/><Relationship Id="rId37" Type="http://schemas.openxmlformats.org/officeDocument/2006/relationships/slide" Target="slides/slide22.xml"/><Relationship Id="rId36" Type="http://schemas.openxmlformats.org/officeDocument/2006/relationships/slide" Target="slides/slide21.xml"/><Relationship Id="rId35" Type="http://schemas.openxmlformats.org/officeDocument/2006/relationships/slide" Target="slides/slide20.xml"/><Relationship Id="rId34" Type="http://schemas.openxmlformats.org/officeDocument/2006/relationships/slide" Target="slides/slide19.xml"/><Relationship Id="rId33" Type="http://schemas.openxmlformats.org/officeDocument/2006/relationships/slide" Target="slides/slide18.xml"/><Relationship Id="rId32" Type="http://schemas.openxmlformats.org/officeDocument/2006/relationships/slide" Target="slides/slide17.xml"/><Relationship Id="rId31" Type="http://schemas.openxmlformats.org/officeDocument/2006/relationships/slide" Target="slides/slide16.xml"/><Relationship Id="rId30" Type="http://schemas.openxmlformats.org/officeDocument/2006/relationships/slide" Target="slides/slide15.xml"/><Relationship Id="rId3" Type="http://schemas.openxmlformats.org/officeDocument/2006/relationships/slideMaster" Target="slideMasters/slideMaster2.xml"/><Relationship Id="rId29" Type="http://schemas.openxmlformats.org/officeDocument/2006/relationships/slide" Target="slides/slide14.xml"/><Relationship Id="rId28" Type="http://schemas.openxmlformats.org/officeDocument/2006/relationships/slide" Target="slides/slide13.xml"/><Relationship Id="rId27" Type="http://schemas.openxmlformats.org/officeDocument/2006/relationships/slide" Target="slides/slide12.xml"/><Relationship Id="rId26" Type="http://schemas.openxmlformats.org/officeDocument/2006/relationships/slide" Target="slides/slide11.xml"/><Relationship Id="rId25" Type="http://schemas.openxmlformats.org/officeDocument/2006/relationships/slide" Target="slides/slide10.xml"/><Relationship Id="rId24" Type="http://schemas.openxmlformats.org/officeDocument/2006/relationships/slide" Target="slides/slide9.xml"/><Relationship Id="rId23" Type="http://schemas.openxmlformats.org/officeDocument/2006/relationships/slide" Target="slides/slide8.xml"/><Relationship Id="rId22" Type="http://schemas.openxmlformats.org/officeDocument/2006/relationships/slide" Target="slides/slide7.xml"/><Relationship Id="rId21" Type="http://schemas.openxmlformats.org/officeDocument/2006/relationships/slide" Target="slides/slide6.xml"/><Relationship Id="rId20" Type="http://schemas.openxmlformats.org/officeDocument/2006/relationships/slide" Target="slides/slide5.xml"/><Relationship Id="rId2" Type="http://schemas.openxmlformats.org/officeDocument/2006/relationships/theme" Target="theme/theme1.xml"/><Relationship Id="rId19" Type="http://schemas.openxmlformats.org/officeDocument/2006/relationships/slide" Target="slides/slide4.xml"/><Relationship Id="rId18" Type="http://schemas.openxmlformats.org/officeDocument/2006/relationships/slide" Target="slides/slide3.xml"/><Relationship Id="rId17" Type="http://schemas.openxmlformats.org/officeDocument/2006/relationships/slide" Target="slides/slide2.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5362" name="页眉占位符 1"/>
          <p:cNvSpPr>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latin typeface="Calibri" panose="020F0502020204030204" pitchFamily="2" charset="0"/>
              <a:ea typeface="宋体" panose="02010600030101010101" pitchFamily="2" charset="-122"/>
            </a:endParaRPr>
          </a:p>
        </p:txBody>
      </p:sp>
      <p:sp>
        <p:nvSpPr>
          <p:cNvPr id="15363" name="日期占位符 2"/>
          <p:cNvSpPr>
            <a:spLocks noGrp="1"/>
          </p:cNvSpPr>
          <p:nvPr>
            <p:ph type="dt" idx="1"/>
          </p:nvPr>
        </p:nvSpPr>
        <p:spPr>
          <a:xfrm>
            <a:off x="3884613" y="0"/>
            <a:ext cx="2971800" cy="457200"/>
          </a:xfrm>
          <a:prstGeom prst="rect">
            <a:avLst/>
          </a:prstGeom>
          <a:noFill/>
          <a:ln w="9525">
            <a:noFill/>
          </a:ln>
        </p:spPr>
        <p:txBody>
          <a:bodyPr/>
          <a:p>
            <a:pPr lvl="0" algn="r" eaLnBrk="1" hangingPunct="1"/>
            <a:fld id="{BB962C8B-B14F-4D97-AF65-F5344CB8AC3E}" type="datetimeFigureOut">
              <a:rPr lang="zh-CN" altLang="en-US" sz="1200" dirty="0">
                <a:latin typeface="Calibri" panose="020F0502020204030204" pitchFamily="2" charset="0"/>
                <a:ea typeface="宋体" panose="02010600030101010101" pitchFamily="2" charset="-122"/>
              </a:rPr>
            </a:fld>
            <a:endParaRPr lang="zh-CN" altLang="en-US" sz="1200" dirty="0">
              <a:latin typeface="Calibri" panose="020F0502020204030204" pitchFamily="2" charset="0"/>
              <a:ea typeface="宋体" panose="02010600030101010101" pitchFamily="2" charset="-122"/>
            </a:endParaRPr>
          </a:p>
        </p:txBody>
      </p:sp>
      <p:sp>
        <p:nvSpPr>
          <p:cNvPr id="15364" name="幻灯片图像占位符 3"/>
          <p:cNvSpPr>
            <a:spLocks noGrp="1"/>
          </p:cNvSpPr>
          <p:nvPr>
            <p:ph type="sldImg" idx="2"/>
          </p:nvPr>
        </p:nvSpPr>
        <p:spPr>
          <a:xfrm>
            <a:off x="1143000" y="685800"/>
            <a:ext cx="4572000" cy="3429000"/>
          </a:xfrm>
          <a:prstGeom prst="rect">
            <a:avLst/>
          </a:prstGeom>
          <a:noFill/>
          <a:ln w="12700">
            <a:noFill/>
          </a:ln>
        </p:spPr>
      </p:sp>
      <p:sp>
        <p:nvSpPr>
          <p:cNvPr id="15365" name="备注占位符 4"/>
          <p:cNvSpPr>
            <a:spLocks noGrp="1"/>
          </p:cNvSpPr>
          <p:nvPr>
            <p:ph type="body" sz="quarter" idx="3"/>
          </p:nvPr>
        </p:nvSpPr>
        <p:spPr>
          <a:xfrm>
            <a:off x="685800" y="4343400"/>
            <a:ext cx="5486400" cy="4114800"/>
          </a:xfrm>
          <a:prstGeom prst="rect">
            <a:avLst/>
          </a:prstGeom>
          <a:noFill/>
          <a:ln w="12700">
            <a:noFill/>
          </a:ln>
        </p:spPr>
        <p:txBody>
          <a:bodyPr anchor="ctr"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366" name="页脚占位符 5"/>
          <p:cNvSpPr>
            <a:spLocks noGrp="1"/>
          </p:cNvSpPr>
          <p:nvPr>
            <p:ph type="ftr" sz="quarter" idx="4"/>
          </p:nvPr>
        </p:nvSpPr>
        <p:spPr>
          <a:xfrm>
            <a:off x="0" y="8685213"/>
            <a:ext cx="2971800" cy="457200"/>
          </a:xfrm>
          <a:prstGeom prst="rect">
            <a:avLst/>
          </a:prstGeom>
          <a:noFill/>
          <a:ln w="9525">
            <a:noFill/>
          </a:ln>
        </p:spPr>
        <p:txBody>
          <a:bodyPr anchor="b" anchorCtr="0"/>
          <a:p>
            <a:pPr lvl="0" eaLnBrk="1" hangingPunct="1"/>
            <a:endParaRPr lang="zh-CN" altLang="en-US" sz="1200" dirty="0">
              <a:latin typeface="Calibri" panose="020F0502020204030204" pitchFamily="2" charset="0"/>
              <a:ea typeface="宋体" panose="02010600030101010101" pitchFamily="2" charset="-122"/>
            </a:endParaRPr>
          </a:p>
        </p:txBody>
      </p:sp>
      <p:sp>
        <p:nvSpPr>
          <p:cNvPr id="15367" name="灯片编号占位符 6"/>
          <p:cNvSpPr>
            <a:spLocks noGrp="1"/>
          </p:cNvSpPr>
          <p:nvPr>
            <p:ph type="sldNum" sz="quarter" idx="5"/>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2" charset="0"/>
                <a:ea typeface="宋体" panose="02010600030101010101" pitchFamily="2" charset="-122"/>
              </a:rPr>
            </a:fld>
            <a:endParaRPr lang="zh-CN" altLang="en-US" sz="1200" dirty="0">
              <a:latin typeface="Calibri" panose="020F05020202040302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102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103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42"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4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44"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1">
              <a:rPr lang="zh-CN" altLang="en-US" dirty="0">
                <a:latin typeface="黑体" panose="02010609060101010101" pitchFamily="2" charset="-122"/>
              </a:rPr>
            </a:fld>
            <a:endParaRPr lang="zh-CN" altLang="en-US" dirty="0">
              <a:latin typeface="黑体" panose="02010609060101010101" pitchFamily="2" charset="-122"/>
            </a:endParaRPr>
          </a:p>
        </p:txBody>
      </p:sp>
      <p:sp>
        <p:nvSpPr>
          <p:cNvPr id="10245"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0246"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126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126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6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126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127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229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229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2"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2293"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2294"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331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331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3316"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3317"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3318"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433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433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340"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4341"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4342"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2053"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2054"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6"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3077"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3078"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409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409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0"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101"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4102"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5122"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512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4"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125"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5126"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614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614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14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14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615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717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717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172"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7173"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7174"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819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819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196"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197"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8198"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921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921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220"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9221"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9222"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image" Target="../media/image6.png"/><Relationship Id="rId3" Type="http://schemas.openxmlformats.org/officeDocument/2006/relationships/tags" Target="../tags/tag55.xml"/><Relationship Id="rId2" Type="http://schemas.openxmlformats.org/officeDocument/2006/relationships/tags" Target="../tags/tag54.xml"/><Relationship Id="rId12" Type="http://schemas.openxmlformats.org/officeDocument/2006/relationships/slideLayout" Target="../slideLayouts/slideLayout7.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3.xml"/></Relationships>
</file>

<file path=ppt/slides/_rels/slide1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image" Target="../media/image7.png"/><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2" Type="http://schemas.openxmlformats.org/officeDocument/2006/relationships/slideLayout" Target="../slideLayouts/slideLayout7.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3.xml"/></Relationships>
</file>

<file path=ppt/slides/_rels/slide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image" Target="../media/image8.png"/><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2" Type="http://schemas.openxmlformats.org/officeDocument/2006/relationships/slideLayout" Target="../slideLayouts/slideLayout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tags" Target="../tags/tag73.xml"/></Relationships>
</file>

<file path=ppt/slides/_rels/slide1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image" Target="../media/image9.png"/><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2" Type="http://schemas.openxmlformats.org/officeDocument/2006/relationships/slideLayout" Target="../slideLayouts/slideLayout7.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image" Target="../media/image10.png"/><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2" Type="http://schemas.openxmlformats.org/officeDocument/2006/relationships/slideLayout" Target="../slideLayouts/slideLayout7.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3.xml"/></Relationships>
</file>

<file path=ppt/slides/_rels/slide15.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image" Target="../media/image11.png"/><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2" Type="http://schemas.openxmlformats.org/officeDocument/2006/relationships/slideLayout" Target="../slideLayouts/slideLayout7.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3.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17.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tags" Target="../tags/tag119.xml"/><Relationship Id="rId12" Type="http://schemas.openxmlformats.org/officeDocument/2006/relationships/slideLayout" Target="../slideLayouts/slideLayout7.xml"/><Relationship Id="rId11" Type="http://schemas.openxmlformats.org/officeDocument/2006/relationships/image" Target="../media/image12.png"/><Relationship Id="rId10" Type="http://schemas.openxmlformats.org/officeDocument/2006/relationships/tags" Target="../tags/tag127.xml"/><Relationship Id="rId1" Type="http://schemas.openxmlformats.org/officeDocument/2006/relationships/tags" Target="../tags/tag118.xml"/></Relationships>
</file>

<file path=ppt/slides/_rels/slide18.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tags" Target="../tags/tag129.xml"/><Relationship Id="rId10" Type="http://schemas.openxmlformats.org/officeDocument/2006/relationships/slideLayout" Target="../slideLayouts/slideLayout7.xml"/><Relationship Id="rId1" Type="http://schemas.openxmlformats.org/officeDocument/2006/relationships/tags" Target="../tags/tag128.xml"/></Relationships>
</file>

<file path=ppt/slides/_rels/slide1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0" Type="http://schemas.openxmlformats.org/officeDocument/2006/relationships/slideLayout" Target="../slideLayouts/slideLayout7.xml"/><Relationship Id="rId1" Type="http://schemas.openxmlformats.org/officeDocument/2006/relationships/tags" Target="../tags/tag13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tags" Target="../tags/tag152.xml"/><Relationship Id="rId6" Type="http://schemas.openxmlformats.org/officeDocument/2006/relationships/tags" Target="../tags/tag151.xml"/><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tags" Target="../tags/tag148.xml"/><Relationship Id="rId2" Type="http://schemas.openxmlformats.org/officeDocument/2006/relationships/tags" Target="../tags/tag147.xml"/><Relationship Id="rId12" Type="http://schemas.openxmlformats.org/officeDocument/2006/relationships/slideLayout" Target="../slideLayouts/slideLayout7.xml"/><Relationship Id="rId11" Type="http://schemas.openxmlformats.org/officeDocument/2006/relationships/image" Target="../media/image13.png"/><Relationship Id="rId10" Type="http://schemas.openxmlformats.org/officeDocument/2006/relationships/tags" Target="../tags/tag155.xml"/><Relationship Id="rId1" Type="http://schemas.openxmlformats.org/officeDocument/2006/relationships/tags" Target="../tags/tag146.xml"/></Relationships>
</file>

<file path=ppt/slides/_rels/slide21.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2" Type="http://schemas.openxmlformats.org/officeDocument/2006/relationships/slideLayout" Target="../slideLayouts/slideLayout7.xml"/><Relationship Id="rId11" Type="http://schemas.openxmlformats.org/officeDocument/2006/relationships/image" Target="../media/image14.png"/><Relationship Id="rId10" Type="http://schemas.openxmlformats.org/officeDocument/2006/relationships/tags" Target="../tags/tag165.xml"/><Relationship Id="rId1" Type="http://schemas.openxmlformats.org/officeDocument/2006/relationships/tags" Target="../tags/tag156.xml"/></Relationships>
</file>

<file path=ppt/slides/_rels/slide22.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2" Type="http://schemas.openxmlformats.org/officeDocument/2006/relationships/slideLayout" Target="../slideLayouts/slideLayout7.xml"/><Relationship Id="rId11" Type="http://schemas.openxmlformats.org/officeDocument/2006/relationships/image" Target="../media/image15.png"/><Relationship Id="rId10" Type="http://schemas.openxmlformats.org/officeDocument/2006/relationships/tags" Target="../tags/tag175.xml"/><Relationship Id="rId1" Type="http://schemas.openxmlformats.org/officeDocument/2006/relationships/tags" Target="../tags/tag166.xml"/></Relationships>
</file>

<file path=ppt/slides/_rels/slide23.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2" Type="http://schemas.openxmlformats.org/officeDocument/2006/relationships/slideLayout" Target="../slideLayouts/slideLayout7.xml"/><Relationship Id="rId11" Type="http://schemas.openxmlformats.org/officeDocument/2006/relationships/image" Target="../media/image16.png"/><Relationship Id="rId10" Type="http://schemas.openxmlformats.org/officeDocument/2006/relationships/tags" Target="../tags/tag185.xml"/><Relationship Id="rId1" Type="http://schemas.openxmlformats.org/officeDocument/2006/relationships/tags" Target="../tags/tag176.xml"/></Relationships>
</file>

<file path=ppt/slides/_rels/slide24.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0" Type="http://schemas.openxmlformats.org/officeDocument/2006/relationships/slideLayout" Target="../slideLayouts/slideLayout7.xml"/><Relationship Id="rId1" Type="http://schemas.openxmlformats.org/officeDocument/2006/relationships/tags" Target="../tags/tag186.xml"/></Relationships>
</file>

<file path=ppt/slides/_rels/slide2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0" Type="http://schemas.openxmlformats.org/officeDocument/2006/relationships/slideLayout" Target="../slideLayouts/slideLayout7.xml"/><Relationship Id="rId1" Type="http://schemas.openxmlformats.org/officeDocument/2006/relationships/tags" Target="../tags/tag195.xml"/></Relationships>
</file>

<file path=ppt/slides/_rels/slide2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0" Type="http://schemas.openxmlformats.org/officeDocument/2006/relationships/slideLayout" Target="../slideLayouts/slideLayout7.xml"/><Relationship Id="rId1" Type="http://schemas.openxmlformats.org/officeDocument/2006/relationships/tags" Target="../tags/tag203.xml"/></Relationships>
</file>

<file path=ppt/slides/_rels/slide27.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2" Type="http://schemas.openxmlformats.org/officeDocument/2006/relationships/slideLayout" Target="../slideLayouts/slideLayout7.xml"/><Relationship Id="rId11" Type="http://schemas.openxmlformats.org/officeDocument/2006/relationships/image" Target="../media/image20.png"/><Relationship Id="rId10" Type="http://schemas.openxmlformats.org/officeDocument/2006/relationships/tags" Target="../tags/tag219.xml"/><Relationship Id="rId1" Type="http://schemas.openxmlformats.org/officeDocument/2006/relationships/tags" Target="../tags/tag211.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s>
</file>

<file path=ppt/slides/_rels/slide29.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tags" Target="../tags/tag232.xml"/><Relationship Id="rId7" Type="http://schemas.openxmlformats.org/officeDocument/2006/relationships/tags" Target="../tags/tag231.xml"/><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0" Type="http://schemas.openxmlformats.org/officeDocument/2006/relationships/slideLayout" Target="../slideLayouts/slideLayout7.xml"/><Relationship Id="rId1" Type="http://schemas.openxmlformats.org/officeDocument/2006/relationships/tags" Target="../tags/tag22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0" Type="http://schemas.openxmlformats.org/officeDocument/2006/relationships/slideLayout" Target="../slideLayouts/slideLayout7.xml"/><Relationship Id="rId1" Type="http://schemas.openxmlformats.org/officeDocument/2006/relationships/tags" Target="../tags/tag233.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47.xml"/><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s>
</file>

<file path=ppt/slides/_rels/slide32.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0" Type="http://schemas.openxmlformats.org/officeDocument/2006/relationships/slideLayout" Target="../slideLayouts/slideLayout7.xml"/><Relationship Id="rId1" Type="http://schemas.openxmlformats.org/officeDocument/2006/relationships/tags" Target="../tags/tag248.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24.png"/><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34.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tags" Target="../tags/tag269.xml"/><Relationship Id="rId7" Type="http://schemas.openxmlformats.org/officeDocument/2006/relationships/tags" Target="../tags/tag268.xml"/><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0" Type="http://schemas.openxmlformats.org/officeDocument/2006/relationships/slideLayout" Target="../slideLayouts/slideLayout7.xml"/><Relationship Id="rId1" Type="http://schemas.openxmlformats.org/officeDocument/2006/relationships/tags" Target="../tags/tag262.xml"/></Relationships>
</file>

<file path=ppt/slides/_rels/slide35.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0" Type="http://schemas.openxmlformats.org/officeDocument/2006/relationships/slideLayout" Target="../slideLayouts/slideLayout7.xml"/><Relationship Id="rId1" Type="http://schemas.openxmlformats.org/officeDocument/2006/relationships/tags" Target="../tags/tag270.xml"/></Relationships>
</file>

<file path=ppt/slides/_rels/slide36.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0" Type="http://schemas.openxmlformats.org/officeDocument/2006/relationships/slideLayout" Target="../slideLayouts/slideLayout7.xml"/><Relationship Id="rId1" Type="http://schemas.openxmlformats.org/officeDocument/2006/relationships/tags" Target="../tags/tag278.xml"/></Relationships>
</file>

<file path=ppt/slides/_rels/slide37.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0" Type="http://schemas.openxmlformats.org/officeDocument/2006/relationships/slideLayout" Target="../slideLayouts/slideLayout7.xml"/><Relationship Id="rId1" Type="http://schemas.openxmlformats.org/officeDocument/2006/relationships/tags" Target="../tags/tag286.xml"/></Relationships>
</file>

<file path=ppt/slides/_rels/slide38.xml.rels><?xml version="1.0" encoding="UTF-8" standalone="yes"?>
<Relationships xmlns="http://schemas.openxmlformats.org/package/2006/relationships"><Relationship Id="rId9" Type="http://schemas.openxmlformats.org/officeDocument/2006/relationships/image" Target="../media/image29.png"/><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0" Type="http://schemas.openxmlformats.org/officeDocument/2006/relationships/slideLayout" Target="../slideLayouts/slideLayout7.xml"/><Relationship Id="rId1" Type="http://schemas.openxmlformats.org/officeDocument/2006/relationships/tags" Target="../tags/tag294.xml"/></Relationships>
</file>

<file path=ppt/slides/_rels/slide39.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tags" Target="../tags/tag309.xml"/><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0" Type="http://schemas.openxmlformats.org/officeDocument/2006/relationships/slideLayout" Target="../slideLayouts/slideLayout7.xml"/><Relationship Id="rId1" Type="http://schemas.openxmlformats.org/officeDocument/2006/relationships/tags" Target="../tags/tag302.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23.xml"/><Relationship Id="rId7" Type="http://schemas.openxmlformats.org/officeDocument/2006/relationships/image" Target="../media/image31.png"/><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s>
</file>

<file path=ppt/slides/_rels/slide42.xml.rels><?xml version="1.0" encoding="UTF-8" standalone="yes"?>
<Relationships xmlns="http://schemas.openxmlformats.org/package/2006/relationships"><Relationship Id="rId9" Type="http://schemas.openxmlformats.org/officeDocument/2006/relationships/image" Target="../media/image32.png"/><Relationship Id="rId8" Type="http://schemas.openxmlformats.org/officeDocument/2006/relationships/tags" Target="../tags/tag331.xml"/><Relationship Id="rId7" Type="http://schemas.openxmlformats.org/officeDocument/2006/relationships/tags" Target="../tags/tag330.xml"/><Relationship Id="rId6" Type="http://schemas.openxmlformats.org/officeDocument/2006/relationships/tags" Target="../tags/tag329.xml"/><Relationship Id="rId5" Type="http://schemas.openxmlformats.org/officeDocument/2006/relationships/tags" Target="../tags/tag328.xml"/><Relationship Id="rId4" Type="http://schemas.openxmlformats.org/officeDocument/2006/relationships/tags" Target="../tags/tag327.xml"/><Relationship Id="rId3" Type="http://schemas.openxmlformats.org/officeDocument/2006/relationships/tags" Target="../tags/tag326.xml"/><Relationship Id="rId2" Type="http://schemas.openxmlformats.org/officeDocument/2006/relationships/tags" Target="../tags/tag325.xml"/><Relationship Id="rId11" Type="http://schemas.openxmlformats.org/officeDocument/2006/relationships/slideLayout" Target="../slideLayouts/slideLayout7.xml"/><Relationship Id="rId10" Type="http://schemas.openxmlformats.org/officeDocument/2006/relationships/tags" Target="../tags/tag332.xml"/><Relationship Id="rId1" Type="http://schemas.openxmlformats.org/officeDocument/2006/relationships/tags" Target="../tags/tag324.xml"/></Relationships>
</file>

<file path=ppt/slides/_rels/slide43.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1" Type="http://schemas.openxmlformats.org/officeDocument/2006/relationships/slideLayout" Target="../slideLayouts/slideLayout7.xml"/><Relationship Id="rId10" Type="http://schemas.openxmlformats.org/officeDocument/2006/relationships/tags" Target="../tags/tag341.xml"/><Relationship Id="rId1" Type="http://schemas.openxmlformats.org/officeDocument/2006/relationships/tags" Target="../tags/tag333.xml"/></Relationships>
</file>

<file path=ppt/slides/_rels/slide44.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1" Type="http://schemas.openxmlformats.org/officeDocument/2006/relationships/slideLayout" Target="../slideLayouts/slideLayout7.xml"/><Relationship Id="rId10" Type="http://schemas.openxmlformats.org/officeDocument/2006/relationships/tags" Target="../tags/tag350.xml"/><Relationship Id="rId1" Type="http://schemas.openxmlformats.org/officeDocument/2006/relationships/tags" Target="../tags/tag342.xml"/></Relationships>
</file>

<file path=ppt/slides/_rels/slide45.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1" Type="http://schemas.openxmlformats.org/officeDocument/2006/relationships/slideLayout" Target="../slideLayouts/slideLayout7.xml"/><Relationship Id="rId10" Type="http://schemas.openxmlformats.org/officeDocument/2006/relationships/tags" Target="../tags/tag359.xml"/><Relationship Id="rId1" Type="http://schemas.openxmlformats.org/officeDocument/2006/relationships/tags" Target="../tags/tag351.xml"/></Relationships>
</file>

<file path=ppt/slides/_rels/slide46.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1" Type="http://schemas.openxmlformats.org/officeDocument/2006/relationships/slideLayout" Target="../slideLayouts/slideLayout7.xml"/><Relationship Id="rId10" Type="http://schemas.openxmlformats.org/officeDocument/2006/relationships/tags" Target="../tags/tag368.xml"/><Relationship Id="rId1" Type="http://schemas.openxmlformats.org/officeDocument/2006/relationships/tags" Target="../tags/tag360.xml"/></Relationships>
</file>

<file path=ppt/slides/_rels/slide47.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1" Type="http://schemas.openxmlformats.org/officeDocument/2006/relationships/slideLayout" Target="../slideLayouts/slideLayout7.xml"/><Relationship Id="rId10" Type="http://schemas.openxmlformats.org/officeDocument/2006/relationships/tags" Target="../tags/tag377.xml"/><Relationship Id="rId1" Type="http://schemas.openxmlformats.org/officeDocument/2006/relationships/tags" Target="../tags/tag369.xml"/></Relationships>
</file>

<file path=ppt/slides/_rels/slide48.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1" Type="http://schemas.openxmlformats.org/officeDocument/2006/relationships/slideLayout" Target="../slideLayouts/slideLayout7.xml"/><Relationship Id="rId10" Type="http://schemas.openxmlformats.org/officeDocument/2006/relationships/image" Target="../media/image36.png"/><Relationship Id="rId1" Type="http://schemas.openxmlformats.org/officeDocument/2006/relationships/tags" Target="../tags/tag378.xml"/></Relationships>
</file>

<file path=ppt/slides/_rels/slide49.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3" Type="http://schemas.openxmlformats.org/officeDocument/2006/relationships/slideLayout" Target="../slideLayouts/slideLayout7.xml"/><Relationship Id="rId12" Type="http://schemas.openxmlformats.org/officeDocument/2006/relationships/image" Target="../media/image37.png"/><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7.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1" Type="http://schemas.openxmlformats.org/officeDocument/2006/relationships/slideLayout" Target="../slideLayouts/slideLayout7.xml"/><Relationship Id="rId10" Type="http://schemas.openxmlformats.org/officeDocument/2006/relationships/image" Target="../media/image38.png"/><Relationship Id="rId1" Type="http://schemas.openxmlformats.org/officeDocument/2006/relationships/tags" Target="../tags/tag398.xml"/></Relationships>
</file>

<file path=ppt/slides/_rels/slide51.xml.rels><?xml version="1.0" encoding="UTF-8" standalone="yes"?>
<Relationships xmlns="http://schemas.openxmlformats.org/package/2006/relationships"><Relationship Id="rId9" Type="http://schemas.openxmlformats.org/officeDocument/2006/relationships/tags" Target="../tags/tag415.xml"/><Relationship Id="rId8" Type="http://schemas.openxmlformats.org/officeDocument/2006/relationships/tags" Target="../tags/tag414.xml"/><Relationship Id="rId7" Type="http://schemas.openxmlformats.org/officeDocument/2006/relationships/tags" Target="../tags/tag413.xml"/><Relationship Id="rId6" Type="http://schemas.openxmlformats.org/officeDocument/2006/relationships/tags" Target="../tags/tag412.xml"/><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1" Type="http://schemas.openxmlformats.org/officeDocument/2006/relationships/slideLayout" Target="../slideLayouts/slideLayout7.xml"/><Relationship Id="rId10" Type="http://schemas.openxmlformats.org/officeDocument/2006/relationships/image" Target="../media/image39.png"/><Relationship Id="rId1" Type="http://schemas.openxmlformats.org/officeDocument/2006/relationships/tags" Target="../tags/tag407.xml"/></Relationships>
</file>

<file path=ppt/slides/_rels/slide52.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1" Type="http://schemas.openxmlformats.org/officeDocument/2006/relationships/slideLayout" Target="../slideLayouts/slideLayout7.xml"/><Relationship Id="rId10" Type="http://schemas.openxmlformats.org/officeDocument/2006/relationships/image" Target="../media/image40.png"/><Relationship Id="rId1" Type="http://schemas.openxmlformats.org/officeDocument/2006/relationships/tags" Target="../tags/tag416.xml"/></Relationships>
</file>

<file path=ppt/slides/_rels/slide53.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1" Type="http://schemas.openxmlformats.org/officeDocument/2006/relationships/slideLayout" Target="../slideLayouts/slideLayout7.xml"/><Relationship Id="rId10" Type="http://schemas.openxmlformats.org/officeDocument/2006/relationships/image" Target="../media/image41.png"/><Relationship Id="rId1" Type="http://schemas.openxmlformats.org/officeDocument/2006/relationships/tags" Target="../tags/tag425.xml"/></Relationships>
</file>

<file path=ppt/slides/_rels/slide54.xml.rels><?xml version="1.0" encoding="UTF-8" standalone="yes"?>
<Relationships xmlns="http://schemas.openxmlformats.org/package/2006/relationships"><Relationship Id="rId9" Type="http://schemas.openxmlformats.org/officeDocument/2006/relationships/image" Target="../media/image42.jpeg"/><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 Type="http://schemas.openxmlformats.org/officeDocument/2006/relationships/tags" Target="../tags/tag435.xml"/><Relationship Id="rId10" Type="http://schemas.openxmlformats.org/officeDocument/2006/relationships/slideLayout" Target="../slideLayouts/slideLayout7.xml"/><Relationship Id="rId1" Type="http://schemas.openxmlformats.org/officeDocument/2006/relationships/tags" Target="../tags/tag434.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s>
</file>

<file path=ppt/slides/_rels/slide56.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1" Type="http://schemas.openxmlformats.org/officeDocument/2006/relationships/slideLayout" Target="../slideLayouts/slideLayout7.xml"/><Relationship Id="rId10" Type="http://schemas.openxmlformats.org/officeDocument/2006/relationships/tags" Target="../tags/tag457.xml"/><Relationship Id="rId1" Type="http://schemas.openxmlformats.org/officeDocument/2006/relationships/tags" Target="../tags/tag448.xml"/></Relationships>
</file>

<file path=ppt/slides/_rels/slide57.xml.rels><?xml version="1.0" encoding="UTF-8" standalone="yes"?>
<Relationships xmlns="http://schemas.openxmlformats.org/package/2006/relationships"><Relationship Id="rId9" Type="http://schemas.openxmlformats.org/officeDocument/2006/relationships/tags" Target="../tags/tag466.xml"/><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1" Type="http://schemas.openxmlformats.org/officeDocument/2006/relationships/slideLayout" Target="../slideLayouts/slideLayout7.xml"/><Relationship Id="rId10" Type="http://schemas.openxmlformats.org/officeDocument/2006/relationships/tags" Target="../tags/tag467.xml"/><Relationship Id="rId1" Type="http://schemas.openxmlformats.org/officeDocument/2006/relationships/tags" Target="../tags/tag458.xml"/></Relationships>
</file>

<file path=ppt/slides/_rels/slide58.xml.rels><?xml version="1.0" encoding="UTF-8" standalone="yes"?>
<Relationships xmlns="http://schemas.openxmlformats.org/package/2006/relationships"><Relationship Id="rId9" Type="http://schemas.openxmlformats.org/officeDocument/2006/relationships/tags" Target="../tags/tag476.xml"/><Relationship Id="rId8" Type="http://schemas.openxmlformats.org/officeDocument/2006/relationships/tags" Target="../tags/tag475.xml"/><Relationship Id="rId7" Type="http://schemas.openxmlformats.org/officeDocument/2006/relationships/tags" Target="../tags/tag474.xml"/><Relationship Id="rId6" Type="http://schemas.openxmlformats.org/officeDocument/2006/relationships/tags" Target="../tags/tag473.xml"/><Relationship Id="rId5" Type="http://schemas.openxmlformats.org/officeDocument/2006/relationships/tags" Target="../tags/tag472.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1" Type="http://schemas.openxmlformats.org/officeDocument/2006/relationships/slideLayout" Target="../slideLayouts/slideLayout7.xml"/><Relationship Id="rId10" Type="http://schemas.openxmlformats.org/officeDocument/2006/relationships/tags" Target="../tags/tag477.xml"/><Relationship Id="rId1" Type="http://schemas.openxmlformats.org/officeDocument/2006/relationships/tags" Target="../tags/tag468.xml"/></Relationships>
</file>

<file path=ppt/slides/_rels/slide59.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1" Type="http://schemas.openxmlformats.org/officeDocument/2006/relationships/slideLayout" Target="../slideLayouts/slideLayout7.xml"/><Relationship Id="rId10" Type="http://schemas.openxmlformats.org/officeDocument/2006/relationships/image" Target="../media/image43.png"/><Relationship Id="rId1" Type="http://schemas.openxmlformats.org/officeDocument/2006/relationships/tags" Target="../tags/tag478.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60.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1" Type="http://schemas.openxmlformats.org/officeDocument/2006/relationships/slideLayout" Target="../slideLayouts/slideLayout7.xml"/><Relationship Id="rId10" Type="http://schemas.openxmlformats.org/officeDocument/2006/relationships/image" Target="../media/image44.png"/><Relationship Id="rId1" Type="http://schemas.openxmlformats.org/officeDocument/2006/relationships/tags" Target="../tags/tag487.xml"/></Relationships>
</file>

<file path=ppt/slides/_rels/slide61.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tags" Target="../tags/tag498.xml"/><Relationship Id="rId2" Type="http://schemas.openxmlformats.org/officeDocument/2006/relationships/tags" Target="../tags/tag497.xml"/><Relationship Id="rId11" Type="http://schemas.openxmlformats.org/officeDocument/2006/relationships/slideLayout" Target="../slideLayouts/slideLayout7.xml"/><Relationship Id="rId10" Type="http://schemas.openxmlformats.org/officeDocument/2006/relationships/image" Target="../media/image45.png"/><Relationship Id="rId1" Type="http://schemas.openxmlformats.org/officeDocument/2006/relationships/tags" Target="../tags/tag496.xml"/></Relationships>
</file>

<file path=ppt/slides/_rels/slide62.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tags" Target="../tags/tag512.xml"/><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1" Type="http://schemas.openxmlformats.org/officeDocument/2006/relationships/slideLayout" Target="../slideLayouts/slideLayout7.xml"/><Relationship Id="rId10" Type="http://schemas.openxmlformats.org/officeDocument/2006/relationships/image" Target="../media/image46.jpeg"/><Relationship Id="rId1" Type="http://schemas.openxmlformats.org/officeDocument/2006/relationships/tags" Target="../tags/tag505.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image" Target="../media/image5.png"/><Relationship Id="rId3" Type="http://schemas.openxmlformats.org/officeDocument/2006/relationships/tags" Target="../tags/tag25.xml"/><Relationship Id="rId2" Type="http://schemas.openxmlformats.org/officeDocument/2006/relationships/tags" Target="../tags/tag24.xml"/><Relationship Id="rId10" Type="http://schemas.openxmlformats.org/officeDocument/2006/relationships/slideLayout" Target="../slideLayouts/slideLayout7.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9.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6" Type="http://schemas.openxmlformats.org/officeDocument/2006/relationships/slideLayout" Target="../slideLayouts/slideLayout7.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6386" name="TextBox 3"/>
          <p:cNvPicPr/>
          <p:nvPr/>
        </p:nvPicPr>
        <p:blipFill>
          <a:blip r:embed="rId2"/>
          <a:stretch>
            <a:fillRect/>
          </a:stretch>
        </p:blipFill>
        <p:spPr>
          <a:xfrm>
            <a:off x="-6350" y="5303838"/>
            <a:ext cx="9156700" cy="1474787"/>
          </a:xfrm>
          <a:prstGeom prst="rect">
            <a:avLst/>
          </a:prstGeom>
          <a:noFill/>
          <a:ln w="9525">
            <a:noFill/>
          </a:ln>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4434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三、汽车零件的常见工艺结构</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倒角和倒圆</a:t>
              </a:r>
              <a:endParaRPr lang="zh-CN" altLang="en-US" b="1" dirty="0">
                <a:solidFill>
                  <a:srgbClr val="F2F2F2"/>
                </a:solidFill>
                <a:latin typeface="黑体" panose="02010609060101010101" pitchFamily="2" charset="-122"/>
              </a:endParaRPr>
            </a:p>
          </p:txBody>
        </p:sp>
      </p:grpSp>
      <p:pic>
        <p:nvPicPr>
          <p:cNvPr id="4" name="图片 467"/>
          <p:cNvPicPr>
            <a:picLocks noChangeAspect="1"/>
          </p:cNvPicPr>
          <p:nvPr>
            <p:custDataLst>
              <p:tags r:id="rId3"/>
            </p:custDataLst>
          </p:nvPr>
        </p:nvPicPr>
        <p:blipFill>
          <a:blip r:embed="rId4">
            <a:grayscl/>
            <a:lum contrast="20000"/>
          </a:blip>
          <a:stretch>
            <a:fillRect/>
          </a:stretch>
        </p:blipFill>
        <p:spPr>
          <a:xfrm>
            <a:off x="467360" y="4293235"/>
            <a:ext cx="8520430" cy="2251710"/>
          </a:xfrm>
          <a:prstGeom prst="rect">
            <a:avLst/>
          </a:prstGeom>
          <a:noFill/>
          <a:ln w="9525">
            <a:noFill/>
          </a:ln>
        </p:spPr>
      </p:pic>
      <p:grpSp>
        <p:nvGrpSpPr>
          <p:cNvPr id="20484" name="组合 6"/>
          <p:cNvGrpSpPr/>
          <p:nvPr/>
        </p:nvGrpSpPr>
        <p:grpSpPr>
          <a:xfrm>
            <a:off x="827088" y="1557020"/>
            <a:ext cx="7169150" cy="2569210"/>
            <a:chOff x="-31751" y="-462374"/>
            <a:chExt cx="7169422" cy="2569733"/>
          </a:xfrm>
        </p:grpSpPr>
        <p:sp>
          <p:nvSpPr>
            <p:cNvPr id="20485" name="AutoShape 4"/>
            <p:cNvSpPr/>
            <p:nvPr>
              <p:custDataLst>
                <p:tags r:id="rId5"/>
              </p:custDataLst>
            </p:nvPr>
          </p:nvSpPr>
          <p:spPr>
            <a:xfrm>
              <a:off x="-31751" y="-462374"/>
              <a:ext cx="7169422" cy="2569733"/>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6"/>
              </p:custDataLst>
            </p:nvPr>
          </p:nvSpPr>
          <p:spPr>
            <a:xfrm>
              <a:off x="112638" y="-246669"/>
              <a:ext cx="6593138" cy="2245817"/>
            </a:xfrm>
            <a:prstGeom prst="rect">
              <a:avLst/>
            </a:prstGeom>
            <a:noFill/>
            <a:ln w="9525">
              <a:noFill/>
            </a:ln>
          </p:spPr>
          <p:txBody>
            <a:bodyPr>
              <a:spAutoFit/>
            </a:bodyPr>
            <a:p>
              <a:r>
                <a:rPr lang="en-US" altLang="zh-CN" dirty="0">
                  <a:latin typeface="黑体" panose="02010609060101010101" pitchFamily="2" charset="-122"/>
                </a:rPr>
                <a:t>    </a:t>
              </a:r>
              <a:r>
                <a:rPr lang="zh-CN" altLang="en-US" dirty="0">
                  <a:latin typeface="黑体" panose="02010609060101010101" pitchFamily="2" charset="-122"/>
                </a:rPr>
                <a:t>为了便于装配及去除零件的毛刺和锐边，常在轴、孔的端部加工出圆台状的倒角。常用倒角为45°（用C表示），也有30°或60°的倒角。为避免阶梯轴轴肩的根部，因应力集中而产生裂纹，故在轴肩根部加工成圆角过渡，称为倒圆。倒角和倒圆的尺寸标注方法如图6-1-2所示，其倒角轴向距离和倒圆半径可根据轴或孔的直径查阅国家标准确定。</a:t>
              </a:r>
              <a:endParaRPr lang="zh-CN" altLang="en-US" dirty="0">
                <a:latin typeface="黑体" panose="02010609060101010101" pitchFamily="2" charset="-122"/>
              </a:endParaRPr>
            </a:p>
          </p:txBody>
        </p:sp>
      </p:grpSp>
      <p:grpSp>
        <p:nvGrpSpPr>
          <p:cNvPr id="12" name="组合 11"/>
          <p:cNvGrpSpPr/>
          <p:nvPr/>
        </p:nvGrpSpPr>
        <p:grpSpPr>
          <a:xfrm>
            <a:off x="1536700" y="45085"/>
            <a:ext cx="6047740" cy="586740"/>
            <a:chOff x="2420" y="71"/>
            <a:chExt cx="9524" cy="924"/>
          </a:xfrm>
        </p:grpSpPr>
        <p:sp>
          <p:nvSpPr>
            <p:cNvPr id="17413" name="Rectangle 4"/>
            <p:cNvSpPr>
              <a:spLocks noChangeAspect="1"/>
            </p:cNvSpPr>
            <p:nvPr>
              <p:custDataLst>
                <p:tags r:id="rId7"/>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8"/>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9"/>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0"/>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1"/>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4434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三、汽车零件的常见工艺结构</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退刀槽</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827088" y="1557020"/>
            <a:ext cx="7169150" cy="1871980"/>
            <a:chOff x="-31751" y="-462374"/>
            <a:chExt cx="7169422" cy="1872361"/>
          </a:xfrm>
        </p:grpSpPr>
        <p:sp>
          <p:nvSpPr>
            <p:cNvPr id="20485" name="AutoShape 4"/>
            <p:cNvSpPr/>
            <p:nvPr>
              <p:custDataLst>
                <p:tags r:id="rId3"/>
              </p:custDataLst>
            </p:nvPr>
          </p:nvSpPr>
          <p:spPr>
            <a:xfrm>
              <a:off x="-31751" y="-462374"/>
              <a:ext cx="7169422" cy="1872361"/>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4"/>
              </p:custDataLst>
            </p:nvPr>
          </p:nvSpPr>
          <p:spPr>
            <a:xfrm>
              <a:off x="112638" y="-246669"/>
              <a:ext cx="6593138" cy="1322339"/>
            </a:xfrm>
            <a:prstGeom prst="rect">
              <a:avLst/>
            </a:prstGeom>
            <a:noFill/>
            <a:ln w="9525">
              <a:noFill/>
            </a:ln>
          </p:spPr>
          <p:txBody>
            <a:bodyPr>
              <a:spAutoFit/>
            </a:bodyPr>
            <a:p>
              <a:r>
                <a:rPr lang="en-US" altLang="zh-CN" dirty="0">
                  <a:latin typeface="黑体" panose="02010609060101010101" pitchFamily="2" charset="-122"/>
                </a:rPr>
                <a:t>   </a:t>
              </a:r>
              <a:r>
                <a:rPr dirty="0">
                  <a:latin typeface="黑体" panose="02010609060101010101" pitchFamily="2" charset="-122"/>
                </a:rPr>
                <a:t>在车削螺纹时，为了保证零件在装配时与相邻零件轴向靠紧，又便于退出刀具不致使刀具损坏，常在零件的待加工表面的台肩处预先加工出螺纹退刀槽，其尺寸标注一般按“槽宽×直径”的形式标注，如图6-1-3所示。</a:t>
              </a:r>
              <a:endParaRPr dirty="0">
                <a:latin typeface="黑体" panose="02010609060101010101" pitchFamily="2" charset="-122"/>
              </a:endParaRPr>
            </a:p>
          </p:txBody>
        </p:sp>
      </p:grpSp>
      <p:pic>
        <p:nvPicPr>
          <p:cNvPr id="4" name="图片 468"/>
          <p:cNvPicPr>
            <a:picLocks noChangeAspect="1"/>
          </p:cNvPicPr>
          <p:nvPr>
            <p:custDataLst>
              <p:tags r:id="rId5"/>
            </p:custDataLst>
          </p:nvPr>
        </p:nvPicPr>
        <p:blipFill>
          <a:blip r:embed="rId6">
            <a:grayscl/>
            <a:lum contrast="20000"/>
          </a:blip>
          <a:srcRect t="1724"/>
          <a:stretch>
            <a:fillRect/>
          </a:stretch>
        </p:blipFill>
        <p:spPr>
          <a:xfrm>
            <a:off x="538480" y="3933190"/>
            <a:ext cx="8310880" cy="1833880"/>
          </a:xfrm>
          <a:prstGeom prst="rect">
            <a:avLst/>
          </a:prstGeom>
          <a:noFill/>
          <a:ln w="9525">
            <a:noFill/>
          </a:ln>
        </p:spPr>
      </p:pic>
      <p:sp>
        <p:nvSpPr>
          <p:cNvPr id="100" name="文本框 99"/>
          <p:cNvSpPr txBox="1"/>
          <p:nvPr/>
        </p:nvSpPr>
        <p:spPr>
          <a:xfrm>
            <a:off x="2843530" y="5767070"/>
            <a:ext cx="5080000" cy="368300"/>
          </a:xfrm>
          <a:prstGeom prst="rect">
            <a:avLst/>
          </a:prstGeom>
          <a:noFill/>
          <a:ln w="9525">
            <a:noFill/>
          </a:ln>
        </p:spPr>
        <p:txBody>
          <a:bodyPr>
            <a:spAutoFit/>
          </a:bodyPr>
          <a:p>
            <a:pPr algn="ctr"/>
            <a:r>
              <a:rPr lang="zh-CN" sz="1800">
                <a:ea typeface="宋体" panose="02010600030101010101" pitchFamily="2" charset="-122"/>
              </a:rPr>
              <a:t>（</a:t>
            </a:r>
            <a:r>
              <a:rPr lang="en-US" sz="1800">
                <a:latin typeface="Times New Roman" panose="02020603050405020304" charset="0"/>
              </a:rPr>
              <a:t>a</a:t>
            </a:r>
            <a:r>
              <a:rPr lang="zh-CN" sz="1800">
                <a:ea typeface="宋体" panose="02010600030101010101" pitchFamily="2" charset="-122"/>
              </a:rPr>
              <a:t>）外螺纹</a:t>
            </a:r>
            <a:r>
              <a:rPr lang="en-US" sz="1800">
                <a:latin typeface="宋体" panose="02010600030101010101" pitchFamily="2" charset="-122"/>
              </a:rPr>
              <a:t>                    </a:t>
            </a:r>
            <a:r>
              <a:rPr lang="zh-CN" sz="1800">
                <a:ea typeface="宋体" panose="02010600030101010101" pitchFamily="2" charset="-122"/>
              </a:rPr>
              <a:t>（</a:t>
            </a:r>
            <a:r>
              <a:rPr lang="en-US" sz="1800">
                <a:latin typeface="Times New Roman" panose="02020603050405020304" charset="0"/>
              </a:rPr>
              <a:t>b</a:t>
            </a:r>
            <a:r>
              <a:rPr lang="zh-CN" sz="1800">
                <a:ea typeface="宋体" panose="02010600030101010101" pitchFamily="2" charset="-122"/>
              </a:rPr>
              <a:t>）内螺纹</a:t>
            </a:r>
            <a:endParaRPr lang="zh-CN" altLang="en-US" sz="1800">
              <a:ea typeface="宋体" panose="02010600030101010101" pitchFamily="2" charset="-122"/>
            </a:endParaRPr>
          </a:p>
        </p:txBody>
      </p:sp>
      <p:grpSp>
        <p:nvGrpSpPr>
          <p:cNvPr id="5" name="组合 4"/>
          <p:cNvGrpSpPr/>
          <p:nvPr/>
        </p:nvGrpSpPr>
        <p:grpSpPr>
          <a:xfrm>
            <a:off x="1536700" y="45085"/>
            <a:ext cx="6047740" cy="586740"/>
            <a:chOff x="2420" y="71"/>
            <a:chExt cx="9524" cy="924"/>
          </a:xfrm>
        </p:grpSpPr>
        <p:sp>
          <p:nvSpPr>
            <p:cNvPr id="17413" name="Rectangle 4"/>
            <p:cNvSpPr>
              <a:spLocks noChangeAspect="1"/>
            </p:cNvSpPr>
            <p:nvPr>
              <p:custDataLst>
                <p:tags r:id="rId7"/>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8"/>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9"/>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0"/>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1"/>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4434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三、汽车零件的常见工艺结构</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退刀槽</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827088" y="1557020"/>
            <a:ext cx="7169150" cy="1871980"/>
            <a:chOff x="-31751" y="-462374"/>
            <a:chExt cx="7169422" cy="1872361"/>
          </a:xfrm>
        </p:grpSpPr>
        <p:sp>
          <p:nvSpPr>
            <p:cNvPr id="20485" name="AutoShape 4"/>
            <p:cNvSpPr/>
            <p:nvPr>
              <p:custDataLst>
                <p:tags r:id="rId3"/>
              </p:custDataLst>
            </p:nvPr>
          </p:nvSpPr>
          <p:spPr>
            <a:xfrm>
              <a:off x="-31751" y="-462374"/>
              <a:ext cx="7169422" cy="1872361"/>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4"/>
              </p:custDataLst>
            </p:nvPr>
          </p:nvSpPr>
          <p:spPr>
            <a:xfrm>
              <a:off x="112638" y="-246669"/>
              <a:ext cx="6593138" cy="1322339"/>
            </a:xfrm>
            <a:prstGeom prst="rect">
              <a:avLst/>
            </a:prstGeom>
            <a:noFill/>
            <a:ln w="9525">
              <a:noFill/>
            </a:ln>
          </p:spPr>
          <p:txBody>
            <a:bodyPr>
              <a:spAutoFit/>
            </a:bodyPr>
            <a:p>
              <a:r>
                <a:rPr lang="en-US" altLang="zh-CN" dirty="0">
                  <a:latin typeface="黑体" panose="02010609060101010101" pitchFamily="2" charset="-122"/>
                </a:rPr>
                <a:t>   </a:t>
              </a:r>
              <a:r>
                <a:rPr dirty="0">
                  <a:latin typeface="黑体" panose="02010609060101010101" pitchFamily="2" charset="-122"/>
                </a:rPr>
                <a:t>在磨削圆柱面时，为了使砂轮能稍微超过磨削部位而使整个磨削表面质量一致，常在被加工部位的终端加工出砂轮退刀槽，又称砂轮越程槽，其尺寸可按“槽宽×槽深”或“槽宽×直径”的形式注出，如图6-1-4所示。</a:t>
              </a:r>
              <a:endParaRPr dirty="0">
                <a:latin typeface="黑体" panose="02010609060101010101" pitchFamily="2" charset="-122"/>
              </a:endParaRPr>
            </a:p>
          </p:txBody>
        </p:sp>
      </p:grpSp>
      <p:pic>
        <p:nvPicPr>
          <p:cNvPr id="4" name="图片 469"/>
          <p:cNvPicPr>
            <a:picLocks noChangeAspect="1"/>
          </p:cNvPicPr>
          <p:nvPr>
            <p:custDataLst>
              <p:tags r:id="rId5"/>
            </p:custDataLst>
          </p:nvPr>
        </p:nvPicPr>
        <p:blipFill>
          <a:blip r:embed="rId6">
            <a:grayscl/>
            <a:lum contrast="20000"/>
          </a:blip>
          <a:stretch>
            <a:fillRect/>
          </a:stretch>
        </p:blipFill>
        <p:spPr>
          <a:xfrm>
            <a:off x="897890" y="3861435"/>
            <a:ext cx="7454900" cy="2022475"/>
          </a:xfrm>
          <a:prstGeom prst="rect">
            <a:avLst/>
          </a:prstGeom>
          <a:noFill/>
          <a:ln w="9525">
            <a:noFill/>
          </a:ln>
        </p:spPr>
      </p:pic>
      <p:sp>
        <p:nvSpPr>
          <p:cNvPr id="5" name="文本框 4"/>
          <p:cNvSpPr txBox="1"/>
          <p:nvPr/>
        </p:nvSpPr>
        <p:spPr>
          <a:xfrm>
            <a:off x="1979295" y="6093460"/>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6-1-4 </a:t>
            </a:r>
            <a:r>
              <a:rPr lang="zh-CN" sz="1800">
                <a:ea typeface="宋体" panose="02010600030101010101" pitchFamily="2" charset="-122"/>
              </a:rPr>
              <a:t>砂轮越程槽</a:t>
            </a:r>
            <a:endParaRPr lang="zh-CN" altLang="en-US" sz="1800">
              <a:ea typeface="宋体" panose="02010600030101010101" pitchFamily="2" charset="-122"/>
            </a:endParaRPr>
          </a:p>
        </p:txBody>
      </p:sp>
      <p:grpSp>
        <p:nvGrpSpPr>
          <p:cNvPr id="6" name="组合 5"/>
          <p:cNvGrpSpPr/>
          <p:nvPr/>
        </p:nvGrpSpPr>
        <p:grpSpPr>
          <a:xfrm>
            <a:off x="1536700" y="45085"/>
            <a:ext cx="6047740" cy="586740"/>
            <a:chOff x="2420" y="71"/>
            <a:chExt cx="9524" cy="924"/>
          </a:xfrm>
        </p:grpSpPr>
        <p:sp>
          <p:nvSpPr>
            <p:cNvPr id="17413" name="Rectangle 4"/>
            <p:cNvSpPr>
              <a:spLocks noChangeAspect="1"/>
            </p:cNvSpPr>
            <p:nvPr>
              <p:custDataLst>
                <p:tags r:id="rId7"/>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8"/>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9"/>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0"/>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1"/>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4434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三、汽车零件的常见工艺结构</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凸台与凹坑</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827405" y="1557020"/>
            <a:ext cx="7169150" cy="1457325"/>
            <a:chOff x="-31751" y="-462374"/>
            <a:chExt cx="7169422" cy="1872361"/>
          </a:xfrm>
        </p:grpSpPr>
        <p:sp>
          <p:nvSpPr>
            <p:cNvPr id="20485" name="AutoShape 4"/>
            <p:cNvSpPr/>
            <p:nvPr>
              <p:custDataLst>
                <p:tags r:id="rId3"/>
              </p:custDataLst>
            </p:nvPr>
          </p:nvSpPr>
          <p:spPr>
            <a:xfrm>
              <a:off x="-31751" y="-462374"/>
              <a:ext cx="7169422" cy="1872361"/>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4"/>
              </p:custDataLst>
            </p:nvPr>
          </p:nvSpPr>
          <p:spPr>
            <a:xfrm>
              <a:off x="112638" y="-246669"/>
              <a:ext cx="6593138" cy="1303718"/>
            </a:xfrm>
            <a:prstGeom prst="rect">
              <a:avLst/>
            </a:prstGeom>
            <a:noFill/>
            <a:ln w="9525">
              <a:noFill/>
            </a:ln>
          </p:spPr>
          <p:txBody>
            <a:bodyPr>
              <a:spAutoFit/>
            </a:bodyPr>
            <a:p>
              <a:r>
                <a:rPr lang="en-US" altLang="zh-CN" dirty="0">
                  <a:latin typeface="黑体" panose="02010609060101010101" pitchFamily="2" charset="-122"/>
                </a:rPr>
                <a:t>   </a:t>
              </a:r>
              <a:r>
                <a:rPr dirty="0">
                  <a:latin typeface="黑体" panose="02010609060101010101" pitchFamily="2" charset="-122"/>
                </a:rPr>
                <a:t>零件上与其他零件接触的表面，一般都要经过机械加工，为保证零件表面接触良好和减少加工面积，可在接触处做出凸台或锪平成凹坑，如图6-1-5所示。</a:t>
              </a:r>
              <a:endParaRPr dirty="0">
                <a:latin typeface="黑体" panose="02010609060101010101" pitchFamily="2" charset="-122"/>
              </a:endParaRPr>
            </a:p>
          </p:txBody>
        </p:sp>
      </p:grpSp>
      <p:pic>
        <p:nvPicPr>
          <p:cNvPr id="6" name="图片 5"/>
          <p:cNvPicPr>
            <a:picLocks noChangeAspect="1"/>
          </p:cNvPicPr>
          <p:nvPr>
            <p:custDataLst>
              <p:tags r:id="rId5"/>
            </p:custDataLst>
          </p:nvPr>
        </p:nvPicPr>
        <p:blipFill>
          <a:blip r:embed="rId6"/>
          <a:stretch>
            <a:fillRect/>
          </a:stretch>
        </p:blipFill>
        <p:spPr>
          <a:xfrm>
            <a:off x="1152525" y="3717290"/>
            <a:ext cx="6823710" cy="2127885"/>
          </a:xfrm>
          <a:prstGeom prst="rect">
            <a:avLst/>
          </a:prstGeom>
        </p:spPr>
      </p:pic>
      <p:grpSp>
        <p:nvGrpSpPr>
          <p:cNvPr id="7" name="组合 6"/>
          <p:cNvGrpSpPr/>
          <p:nvPr/>
        </p:nvGrpSpPr>
        <p:grpSpPr>
          <a:xfrm>
            <a:off x="1536700" y="45085"/>
            <a:ext cx="6047740" cy="586740"/>
            <a:chOff x="2420" y="71"/>
            <a:chExt cx="9524" cy="924"/>
          </a:xfrm>
        </p:grpSpPr>
        <p:sp>
          <p:nvSpPr>
            <p:cNvPr id="17413" name="Rectangle 4"/>
            <p:cNvSpPr>
              <a:spLocks noChangeAspect="1"/>
            </p:cNvSpPr>
            <p:nvPr>
              <p:custDataLst>
                <p:tags r:id="rId7"/>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8"/>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9"/>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0"/>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1"/>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4434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三、汽车零件的常见工艺结构</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4.</a:t>
              </a:r>
              <a:r>
                <a:rPr lang="zh-CN" altLang="en-US" b="1" dirty="0">
                  <a:solidFill>
                    <a:srgbClr val="F2F2F2"/>
                  </a:solidFill>
                  <a:latin typeface="黑体" panose="02010609060101010101" pitchFamily="2" charset="-122"/>
                </a:rPr>
                <a:t>钻孔结构</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827405" y="1557020"/>
            <a:ext cx="7169150" cy="1918335"/>
            <a:chOff x="-31751" y="-462374"/>
            <a:chExt cx="7169422" cy="2464663"/>
          </a:xfrm>
        </p:grpSpPr>
        <p:sp>
          <p:nvSpPr>
            <p:cNvPr id="20485" name="AutoShape 4"/>
            <p:cNvSpPr/>
            <p:nvPr>
              <p:custDataLst>
                <p:tags r:id="rId3"/>
              </p:custDataLst>
            </p:nvPr>
          </p:nvSpPr>
          <p:spPr>
            <a:xfrm>
              <a:off x="-31751" y="-462374"/>
              <a:ext cx="7169422" cy="2464663"/>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4"/>
              </p:custDataLst>
            </p:nvPr>
          </p:nvSpPr>
          <p:spPr>
            <a:xfrm>
              <a:off x="112638" y="-246669"/>
              <a:ext cx="6593138" cy="2094270"/>
            </a:xfrm>
            <a:prstGeom prst="rect">
              <a:avLst/>
            </a:prstGeom>
            <a:noFill/>
            <a:ln w="9525">
              <a:noFill/>
            </a:ln>
          </p:spPr>
          <p:txBody>
            <a:bodyPr>
              <a:spAutoFit/>
            </a:bodyPr>
            <a:p>
              <a:r>
                <a:rPr lang="en-US" altLang="zh-CN" dirty="0">
                  <a:latin typeface="黑体" panose="02010609060101010101" pitchFamily="2" charset="-122"/>
                </a:rPr>
                <a:t>   </a:t>
              </a:r>
              <a:r>
                <a:rPr dirty="0">
                  <a:latin typeface="黑体" panose="02010609060101010101" pitchFamily="2" charset="-122"/>
                </a:rPr>
                <a:t>钻孔时，要求钻头尽量垂直于孔的端面，如图6-1-6（a）所示，以保证钻孔准确和避免钻头折断；对斜孔、曲面上的孔，应先制成与钻头垂直的凸台，如图6-1-6（b）所示，或制成凹坑，如图6-1-6（d）所示；钻孔时钻头不要单边工作，如图6-1-6（c）、（e）所示。</a:t>
              </a:r>
              <a:endParaRPr dirty="0">
                <a:latin typeface="黑体" panose="02010609060101010101" pitchFamily="2" charset="-122"/>
              </a:endParaRPr>
            </a:p>
          </p:txBody>
        </p:sp>
      </p:grpSp>
      <p:pic>
        <p:nvPicPr>
          <p:cNvPr id="4" name="图片 3"/>
          <p:cNvPicPr>
            <a:picLocks noChangeAspect="1"/>
          </p:cNvPicPr>
          <p:nvPr>
            <p:custDataLst>
              <p:tags r:id="rId5"/>
            </p:custDataLst>
          </p:nvPr>
        </p:nvPicPr>
        <p:blipFill>
          <a:blip r:embed="rId6"/>
          <a:stretch>
            <a:fillRect/>
          </a:stretch>
        </p:blipFill>
        <p:spPr>
          <a:xfrm>
            <a:off x="649605" y="4149090"/>
            <a:ext cx="7844790" cy="1782445"/>
          </a:xfrm>
          <a:prstGeom prst="rect">
            <a:avLst/>
          </a:prstGeom>
        </p:spPr>
      </p:pic>
      <p:grpSp>
        <p:nvGrpSpPr>
          <p:cNvPr id="5" name="组合 4"/>
          <p:cNvGrpSpPr/>
          <p:nvPr/>
        </p:nvGrpSpPr>
        <p:grpSpPr>
          <a:xfrm>
            <a:off x="1536700" y="45085"/>
            <a:ext cx="6047740" cy="586740"/>
            <a:chOff x="2420" y="71"/>
            <a:chExt cx="9524" cy="924"/>
          </a:xfrm>
        </p:grpSpPr>
        <p:sp>
          <p:nvSpPr>
            <p:cNvPr id="17413" name="Rectangle 4"/>
            <p:cNvSpPr>
              <a:spLocks noChangeAspect="1"/>
            </p:cNvSpPr>
            <p:nvPr>
              <p:custDataLst>
                <p:tags r:id="rId7"/>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8"/>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9"/>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0"/>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1"/>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4434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三、汽车零件的常见工艺结构</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5.</a:t>
              </a:r>
              <a:r>
                <a:rPr lang="zh-CN" altLang="en-US" b="1" dirty="0">
                  <a:solidFill>
                    <a:srgbClr val="F2F2F2"/>
                  </a:solidFill>
                  <a:latin typeface="黑体" panose="02010609060101010101" pitchFamily="2" charset="-122"/>
                </a:rPr>
                <a:t>滚花</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827405" y="1557020"/>
            <a:ext cx="7169150" cy="1918335"/>
            <a:chOff x="-31751" y="-462374"/>
            <a:chExt cx="7169422" cy="2464663"/>
          </a:xfrm>
        </p:grpSpPr>
        <p:sp>
          <p:nvSpPr>
            <p:cNvPr id="20485" name="AutoShape 4"/>
            <p:cNvSpPr/>
            <p:nvPr>
              <p:custDataLst>
                <p:tags r:id="rId3"/>
              </p:custDataLst>
            </p:nvPr>
          </p:nvSpPr>
          <p:spPr>
            <a:xfrm>
              <a:off x="-31751" y="-462374"/>
              <a:ext cx="7169422" cy="2464663"/>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4"/>
              </p:custDataLst>
            </p:nvPr>
          </p:nvSpPr>
          <p:spPr>
            <a:xfrm>
              <a:off x="112638" y="-246669"/>
              <a:ext cx="6593138" cy="2094270"/>
            </a:xfrm>
            <a:prstGeom prst="rect">
              <a:avLst/>
            </a:prstGeom>
            <a:noFill/>
            <a:ln w="9525">
              <a:noFill/>
            </a:ln>
          </p:spPr>
          <p:txBody>
            <a:bodyPr>
              <a:spAutoFit/>
            </a:bodyPr>
            <a:p>
              <a:r>
                <a:rPr lang="en-US" altLang="zh-CN" dirty="0">
                  <a:latin typeface="黑体" panose="02010609060101010101" pitchFamily="2" charset="-122"/>
                </a:rPr>
                <a:t>   </a:t>
              </a:r>
              <a:r>
                <a:rPr dirty="0">
                  <a:latin typeface="黑体" panose="02010609060101010101" pitchFamily="2" charset="-122"/>
                </a:rPr>
                <a:t>为了防止操作时在零件表面上打滑，在某些手柄和螺钉的头部常做出滚花。滚花有直纹和网纹两种形式，其尺寸大小可查阅标准《滚花》GB/T 6403.3—2008，滚花的画法与尺寸标注如图6-1-7所示；必要时也可不画滚花的形状，直接引出标注即可。</a:t>
              </a:r>
              <a:endParaRPr dirty="0">
                <a:latin typeface="黑体" panose="02010609060101010101" pitchFamily="2" charset="-122"/>
              </a:endParaRPr>
            </a:p>
          </p:txBody>
        </p:sp>
      </p:grpSp>
      <p:pic>
        <p:nvPicPr>
          <p:cNvPr id="5" name="图片 4"/>
          <p:cNvPicPr>
            <a:picLocks noChangeAspect="1"/>
          </p:cNvPicPr>
          <p:nvPr>
            <p:custDataLst>
              <p:tags r:id="rId5"/>
            </p:custDataLst>
          </p:nvPr>
        </p:nvPicPr>
        <p:blipFill>
          <a:blip r:embed="rId6"/>
          <a:stretch>
            <a:fillRect/>
          </a:stretch>
        </p:blipFill>
        <p:spPr>
          <a:xfrm>
            <a:off x="1691640" y="3743325"/>
            <a:ext cx="4728845" cy="2406015"/>
          </a:xfrm>
          <a:prstGeom prst="rect">
            <a:avLst/>
          </a:prstGeom>
        </p:spPr>
      </p:pic>
      <p:grpSp>
        <p:nvGrpSpPr>
          <p:cNvPr id="6" name="组合 5"/>
          <p:cNvGrpSpPr/>
          <p:nvPr/>
        </p:nvGrpSpPr>
        <p:grpSpPr>
          <a:xfrm>
            <a:off x="1536700" y="45085"/>
            <a:ext cx="6047740" cy="586740"/>
            <a:chOff x="2420" y="71"/>
            <a:chExt cx="9524" cy="924"/>
          </a:xfrm>
        </p:grpSpPr>
        <p:sp>
          <p:nvSpPr>
            <p:cNvPr id="17413" name="Rectangle 4"/>
            <p:cNvSpPr>
              <a:spLocks noChangeAspect="1"/>
            </p:cNvSpPr>
            <p:nvPr>
              <p:custDataLst>
                <p:tags r:id="rId7"/>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8"/>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9"/>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0"/>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1"/>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15271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100" name="文本框 99"/>
          <p:cNvSpPr txBox="1"/>
          <p:nvPr/>
        </p:nvSpPr>
        <p:spPr>
          <a:xfrm>
            <a:off x="755650" y="2276475"/>
            <a:ext cx="7463155" cy="313817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）掌握零件主视图的选用原则；（</a:t>
            </a:r>
            <a:r>
              <a:rPr lang="en-US" sz="1800">
                <a:latin typeface="Times New Roman" panose="02020603050405020304" charset="0"/>
              </a:rPr>
              <a:t>2</a:t>
            </a:r>
            <a:r>
              <a:rPr lang="zh-CN" sz="1800">
                <a:ea typeface="宋体" panose="02010600030101010101" pitchFamily="2" charset="-122"/>
              </a:rPr>
              <a:t>）熟悉设计基准和工艺基准的选用原则；（</a:t>
            </a:r>
            <a:r>
              <a:rPr lang="en-US" sz="1800">
                <a:latin typeface="Times New Roman" panose="02020603050405020304" charset="0"/>
              </a:rPr>
              <a:t>3</a:t>
            </a:r>
            <a:r>
              <a:rPr lang="zh-CN" sz="1800">
                <a:ea typeface="宋体" panose="02010600030101010101" pitchFamily="2" charset="-122"/>
              </a:rPr>
              <a:t>）掌握尺寸标注的基本原则。</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）能够根据不同情况选用合适的视图完成零件的表达；（</a:t>
            </a:r>
            <a:r>
              <a:rPr lang="en-US" sz="1800">
                <a:latin typeface="Times New Roman" panose="02020603050405020304" charset="0"/>
              </a:rPr>
              <a:t>2</a:t>
            </a:r>
            <a:r>
              <a:rPr lang="zh-CN" sz="1800">
                <a:ea typeface="宋体" panose="02010600030101010101" pitchFamily="2" charset="-122"/>
              </a:rPr>
              <a:t>）能正确选用零件的设计基准和工艺基准；（</a:t>
            </a:r>
            <a:r>
              <a:rPr lang="en-US" sz="1800">
                <a:latin typeface="Times New Roman" panose="02020603050405020304" charset="0"/>
              </a:rPr>
              <a:t>3</a:t>
            </a:r>
            <a:r>
              <a:rPr lang="zh-CN" sz="1800">
                <a:ea typeface="宋体" panose="02010600030101010101" pitchFamily="2" charset="-122"/>
              </a:rPr>
              <a:t>）能够识读汽车常见零件的尺寸标注。</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）培养学生尺寸标注时的专注力、细心和耐心的精神（</a:t>
            </a:r>
            <a:r>
              <a:rPr lang="en-US" sz="1800">
                <a:latin typeface="Times New Roman" panose="02020603050405020304" charset="0"/>
              </a:rPr>
              <a:t>2</a:t>
            </a:r>
            <a:r>
              <a:rPr lang="zh-CN" sz="1800">
                <a:ea typeface="宋体" panose="02010600030101010101" pitchFamily="2" charset="-122"/>
              </a:rPr>
              <a:t>）培养学生积极进取、不屈不挠的精神。</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一、汽车零件图的视图选择</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6181201" y="891858"/>
            <a:ext cx="2962316" cy="537845"/>
            <a:chOff x="-810" y="87"/>
            <a:chExt cx="6136" cy="847"/>
          </a:xfrm>
        </p:grpSpPr>
        <p:sp>
          <p:nvSpPr>
            <p:cNvPr id="23556" name="AutoShape 7"/>
            <p:cNvSpPr/>
            <p:nvPr>
              <p:custDataLst>
                <p:tags r:id="rId6"/>
              </p:custDataLst>
            </p:nvPr>
          </p:nvSpPr>
          <p:spPr>
            <a:xfrm>
              <a:off x="-810" y="87"/>
              <a:ext cx="4715"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728" y="225"/>
              <a:ext cx="6054"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主视图的选择</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26721" y="1557020"/>
            <a:ext cx="7856855" cy="1918335"/>
            <a:chOff x="-432450" y="-462374"/>
            <a:chExt cx="7857153" cy="2464663"/>
          </a:xfrm>
        </p:grpSpPr>
        <p:sp>
          <p:nvSpPr>
            <p:cNvPr id="20485" name="AutoShape 4"/>
            <p:cNvSpPr/>
            <p:nvPr>
              <p:custDataLst>
                <p:tags r:id="rId8"/>
              </p:custDataLst>
            </p:nvPr>
          </p:nvSpPr>
          <p:spPr>
            <a:xfrm>
              <a:off x="-432450" y="-462374"/>
              <a:ext cx="7857153" cy="2464663"/>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246991"/>
              <a:ext cx="7538371" cy="2094270"/>
            </a:xfrm>
            <a:prstGeom prst="rect">
              <a:avLst/>
            </a:prstGeom>
            <a:noFill/>
            <a:ln w="9525">
              <a:noFill/>
            </a:ln>
          </p:spPr>
          <p:txBody>
            <a:bodyPr wrap="square">
              <a:spAutoFit/>
            </a:bodyPr>
            <a:p>
              <a:r>
                <a:rPr lang="en-US" altLang="zh-CN" dirty="0">
                  <a:latin typeface="黑体" panose="02010609060101010101" pitchFamily="2" charset="-122"/>
                </a:rPr>
                <a:t>   </a:t>
              </a:r>
              <a:r>
                <a:rPr dirty="0">
                  <a:latin typeface="黑体" panose="02010609060101010101" pitchFamily="2" charset="-122"/>
                </a:rPr>
                <a:t>1.加工位置原则 </a:t>
              </a:r>
              <a:endParaRPr dirty="0">
                <a:latin typeface="黑体" panose="02010609060101010101" pitchFamily="2" charset="-122"/>
              </a:endParaRPr>
            </a:p>
            <a:p>
              <a:r>
                <a:rPr dirty="0">
                  <a:latin typeface="黑体" panose="02010609060101010101" pitchFamily="2" charset="-122"/>
                </a:rPr>
                <a:t>为便于制造者看图方便，主视图所表示的零件位置应和零件在主要工序中的装夹位置保持一致。如在车床或磨床上加工的轴、套、轮和盘等回转体零件，一般按加工位置画主视图。如图6-2-1所示的减速器从动轴，是使主视图反应加工位置而将轴线水平安放的。</a:t>
              </a:r>
              <a:endParaRPr dirty="0">
                <a:latin typeface="黑体" panose="02010609060101010101" pitchFamily="2" charset="-122"/>
              </a:endParaRPr>
            </a:p>
          </p:txBody>
        </p:sp>
      </p:grpSp>
      <p:pic>
        <p:nvPicPr>
          <p:cNvPr id="2" name="图片 473"/>
          <p:cNvPicPr>
            <a:picLocks noChangeAspect="1"/>
          </p:cNvPicPr>
          <p:nvPr>
            <p:custDataLst>
              <p:tags r:id="rId10"/>
            </p:custDataLst>
          </p:nvPr>
        </p:nvPicPr>
        <p:blipFill>
          <a:blip r:embed="rId11"/>
          <a:stretch>
            <a:fillRect/>
          </a:stretch>
        </p:blipFill>
        <p:spPr>
          <a:xfrm>
            <a:off x="1463040" y="3586480"/>
            <a:ext cx="6100445" cy="2663825"/>
          </a:xfrm>
          <a:prstGeom prst="rect">
            <a:avLst/>
          </a:prstGeom>
          <a:noFill/>
          <a:ln w="9525">
            <a:noFill/>
          </a:ln>
        </p:spPr>
      </p:pic>
      <p:sp>
        <p:nvSpPr>
          <p:cNvPr id="4" name="文本框 3"/>
          <p:cNvSpPr txBox="1"/>
          <p:nvPr/>
        </p:nvSpPr>
        <p:spPr>
          <a:xfrm>
            <a:off x="2483485" y="636079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6-2-1 </a:t>
            </a:r>
            <a:r>
              <a:rPr lang="zh-CN" sz="1800">
                <a:ea typeface="宋体" panose="02010600030101010101" pitchFamily="2" charset="-122"/>
              </a:rPr>
              <a:t>从动轴的视图选择</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一、汽车零件图的视图选择</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6181201" y="891858"/>
            <a:ext cx="2962316" cy="537845"/>
            <a:chOff x="-810" y="87"/>
            <a:chExt cx="6136" cy="847"/>
          </a:xfrm>
        </p:grpSpPr>
        <p:sp>
          <p:nvSpPr>
            <p:cNvPr id="23556" name="AutoShape 7"/>
            <p:cNvSpPr/>
            <p:nvPr>
              <p:custDataLst>
                <p:tags r:id="rId6"/>
              </p:custDataLst>
            </p:nvPr>
          </p:nvSpPr>
          <p:spPr>
            <a:xfrm>
              <a:off x="-810" y="87"/>
              <a:ext cx="4715"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728" y="225"/>
              <a:ext cx="6054"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主视图的选择</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26720" y="1557020"/>
            <a:ext cx="7856855" cy="4280535"/>
            <a:chOff x="-432450" y="-462374"/>
            <a:chExt cx="7857153" cy="2464663"/>
          </a:xfrm>
        </p:grpSpPr>
        <p:sp>
          <p:nvSpPr>
            <p:cNvPr id="20485" name="AutoShape 4"/>
            <p:cNvSpPr/>
            <p:nvPr>
              <p:custDataLst>
                <p:tags r:id="rId8"/>
              </p:custDataLst>
            </p:nvPr>
          </p:nvSpPr>
          <p:spPr>
            <a:xfrm>
              <a:off x="-432450" y="-462374"/>
              <a:ext cx="7857153" cy="2464663"/>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246991"/>
              <a:ext cx="7538371" cy="1647496"/>
            </a:xfrm>
            <a:prstGeom prst="rect">
              <a:avLst/>
            </a:prstGeom>
            <a:noFill/>
            <a:ln w="9525">
              <a:noFill/>
            </a:ln>
          </p:spPr>
          <p:txBody>
            <a:bodyPr wrap="square">
              <a:spAutoFit/>
            </a:bodyPr>
            <a:p>
              <a:r>
                <a:rPr lang="en-US" altLang="zh-CN" dirty="0">
                  <a:latin typeface="黑体" panose="02010609060101010101" pitchFamily="2" charset="-122"/>
                </a:rPr>
                <a:t>  </a:t>
              </a:r>
              <a:r>
                <a:rPr dirty="0">
                  <a:latin typeface="黑体" panose="02010609060101010101" pitchFamily="2" charset="-122"/>
                </a:rPr>
                <a:t>2.工作位置原则</a:t>
              </a:r>
              <a:endParaRPr dirty="0">
                <a:latin typeface="黑体" panose="02010609060101010101" pitchFamily="2" charset="-122"/>
              </a:endParaRPr>
            </a:p>
            <a:p>
              <a:r>
                <a:rPr dirty="0">
                  <a:latin typeface="黑体" panose="02010609060101010101" pitchFamily="2" charset="-122"/>
                </a:rPr>
                <a:t>零件在机器上都有一定的工作位置。在选择主视图时，应尽量与零件的工作位置一致，这样使零件图与装配图直接对照。应该注意，有一些运动零件，它们的工作位置并不固定；有的零件处于倾斜位置，若按倾斜位置画图，则给画图和看图增加不必要的麻烦。因此，在选择主视图时，当确定了主视图的投射方向后，根据零件的特点应尽量符合零件的工作位置（或自然位置）或加工位置。此外，还要考虑绘图方便，视图布置合理，充分利用图纸等。</a:t>
              </a:r>
              <a:endParaRPr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一、汽车零件图的视图选择</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6181201" y="891858"/>
            <a:ext cx="2962316" cy="537845"/>
            <a:chOff x="-810" y="87"/>
            <a:chExt cx="6136" cy="847"/>
          </a:xfrm>
        </p:grpSpPr>
        <p:sp>
          <p:nvSpPr>
            <p:cNvPr id="23556" name="AutoShape 7"/>
            <p:cNvSpPr/>
            <p:nvPr>
              <p:custDataLst>
                <p:tags r:id="rId6"/>
              </p:custDataLst>
            </p:nvPr>
          </p:nvSpPr>
          <p:spPr>
            <a:xfrm>
              <a:off x="-810" y="87"/>
              <a:ext cx="4715"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728" y="225"/>
              <a:ext cx="6054"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主视图的选择</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26720" y="1557020"/>
            <a:ext cx="7856855" cy="4280535"/>
            <a:chOff x="-432450" y="-462374"/>
            <a:chExt cx="7857153" cy="2464663"/>
          </a:xfrm>
        </p:grpSpPr>
        <p:sp>
          <p:nvSpPr>
            <p:cNvPr id="20485" name="AutoShape 4"/>
            <p:cNvSpPr/>
            <p:nvPr>
              <p:custDataLst>
                <p:tags r:id="rId8"/>
              </p:custDataLst>
            </p:nvPr>
          </p:nvSpPr>
          <p:spPr>
            <a:xfrm>
              <a:off x="-432450" y="-462374"/>
              <a:ext cx="7857153" cy="2464663"/>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246991"/>
              <a:ext cx="7538371" cy="2001785"/>
            </a:xfrm>
            <a:prstGeom prst="rect">
              <a:avLst/>
            </a:prstGeom>
            <a:noFill/>
            <a:ln w="9525">
              <a:noFill/>
            </a:ln>
          </p:spPr>
          <p:txBody>
            <a:bodyPr wrap="square">
              <a:spAutoFit/>
            </a:bodyPr>
            <a:p>
              <a:r>
                <a:rPr dirty="0">
                  <a:latin typeface="黑体" panose="02010609060101010101" pitchFamily="2" charset="-122"/>
                </a:rPr>
                <a:t>3.主视图的投射方向</a:t>
              </a:r>
              <a:endParaRPr dirty="0">
                <a:latin typeface="黑体" panose="02010609060101010101" pitchFamily="2" charset="-122"/>
              </a:endParaRPr>
            </a:p>
            <a:p>
              <a:r>
                <a:rPr dirty="0">
                  <a:latin typeface="黑体" panose="02010609060101010101" pitchFamily="2" charset="-122"/>
                </a:rPr>
                <a:t>主视图的投射方向应该能够反映出零件的形状特征。反映零件的形状特征是指在该零件的主视图上能较清楚和较多地表达出该零件的结构形状，以及各结构形状之间的相对位置关系。一个零件的主视图并不一定完全符合以上原则，而要根据零件的结构特征，各有侧重。如图6-2-2所示的轴承座，应按工作位置进行安放，其主视图的投射方向有A、B两个方向可供选择。沿A向投射能较好地反映轴承座的形状特征，且圆筒和底板连接情况明显；若选B向作为主视图的投射方向，只能表达轴承座侧面的形状，圆筒和底板的位置及整体形状特征反应都不如A向清晰。所以经过比较，确定A向为主视图投射方向较好。</a:t>
              </a:r>
              <a:endParaRPr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11" name="组合 26"/>
          <p:cNvGrpSpPr>
            <a:grpSpLocks noChangeAspect="1"/>
          </p:cNvGrpSpPr>
          <p:nvPr/>
        </p:nvGrpSpPr>
        <p:grpSpPr>
          <a:xfrm>
            <a:off x="1403350" y="1700213"/>
            <a:ext cx="6048375" cy="3209925"/>
            <a:chOff x="0" y="0"/>
            <a:chExt cx="6048970" cy="3208759"/>
          </a:xfrm>
        </p:grpSpPr>
        <p:grpSp>
          <p:nvGrpSpPr>
            <p:cNvPr id="17412" name="组合 1"/>
            <p:cNvGrpSpPr>
              <a:grpSpLocks noChangeAspect="1"/>
            </p:cNvGrpSpPr>
            <p:nvPr/>
          </p:nvGrpSpPr>
          <p:grpSpPr>
            <a:xfrm>
              <a:off x="0" y="0"/>
              <a:ext cx="6048970" cy="587375"/>
              <a:chOff x="0" y="0"/>
              <a:chExt cx="6192838" cy="587375"/>
            </a:xfrm>
          </p:grpSpPr>
          <p:sp>
            <p:nvSpPr>
              <p:cNvPr id="17413" name="Rectangle 4"/>
              <p:cNvSpPr>
                <a:spLocks noChangeAspect="1"/>
              </p:cNvSpPr>
              <p:nvPr/>
            </p:nvSpPr>
            <p:spPr>
              <a:xfrm rot="10800000">
                <a:off x="0" y="31750"/>
                <a:ext cx="6192838" cy="5397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nvSpPr>
            <p:spPr>
              <a:xfrm>
                <a:off x="20638" y="38100"/>
                <a:ext cx="5834062" cy="18732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nvSpPr>
            <p:spPr>
              <a:xfrm>
                <a:off x="0" y="0"/>
                <a:ext cx="1727200" cy="58737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nvSpPr>
            <p:spPr>
              <a:xfrm>
                <a:off x="215900" y="142875"/>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nvSpPr>
            <p:spPr>
              <a:xfrm>
                <a:off x="1863725" y="143582"/>
                <a:ext cx="2787915" cy="398635"/>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grpSp>
        <p:grpSp>
          <p:nvGrpSpPr>
            <p:cNvPr id="17418" name="组合 2"/>
            <p:cNvGrpSpPr>
              <a:grpSpLocks noChangeAspect="1"/>
            </p:cNvGrpSpPr>
            <p:nvPr/>
          </p:nvGrpSpPr>
          <p:grpSpPr>
            <a:xfrm>
              <a:off x="0" y="904602"/>
              <a:ext cx="6048970" cy="587375"/>
              <a:chOff x="0" y="0"/>
              <a:chExt cx="6192838" cy="587375"/>
            </a:xfrm>
          </p:grpSpPr>
          <p:sp>
            <p:nvSpPr>
              <p:cNvPr id="17419" name="Rectangle 10"/>
              <p:cNvSpPr>
                <a:spLocks noChangeAspect="1"/>
              </p:cNvSpPr>
              <p:nvPr/>
            </p:nvSpPr>
            <p:spPr>
              <a:xfrm rot="10800000">
                <a:off x="0" y="31750"/>
                <a:ext cx="6192838" cy="5397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0" name="Rectangle 11"/>
              <p:cNvSpPr>
                <a:spLocks noChangeAspect="1"/>
              </p:cNvSpPr>
              <p:nvPr/>
            </p:nvSpPr>
            <p:spPr>
              <a:xfrm>
                <a:off x="20638" y="38100"/>
                <a:ext cx="5834062" cy="18732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1" name="AutoShape 12"/>
              <p:cNvSpPr>
                <a:spLocks noChangeAspect="1"/>
              </p:cNvSpPr>
              <p:nvPr/>
            </p:nvSpPr>
            <p:spPr>
              <a:xfrm>
                <a:off x="0" y="0"/>
                <a:ext cx="1727200" cy="58737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2" name="WordArt 13"/>
              <p:cNvSpPr>
                <a:spLocks noChangeAspect="1"/>
              </p:cNvSpPr>
              <p:nvPr/>
            </p:nvSpPr>
            <p:spPr>
              <a:xfrm>
                <a:off x="239713" y="142875"/>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23" name="Text Box 14"/>
              <p:cNvSpPr txBox="1">
                <a:spLocks noChangeAspect="1"/>
              </p:cNvSpPr>
              <p:nvPr/>
            </p:nvSpPr>
            <p:spPr>
              <a:xfrm>
                <a:off x="1943100" y="127707"/>
                <a:ext cx="3047982" cy="398635"/>
              </a:xfrm>
              <a:prstGeom prst="rect">
                <a:avLst/>
              </a:prstGeom>
              <a:noFill/>
              <a:ln w="9525">
                <a:noFill/>
              </a:ln>
            </p:spPr>
            <p:txBody>
              <a:bodyPr wrap="none" anchor="ctr" anchorCtr="0">
                <a:spAutoFit/>
              </a:bodyPr>
              <a:p>
                <a:r>
                  <a:rPr lang="zh-CN" altLang="en-US" dirty="0">
                    <a:latin typeface="黑体" panose="02010609060101010101" pitchFamily="2" charset="-122"/>
                  </a:rPr>
                  <a:t>汽车零部件的视图及尺寸</a:t>
                </a:r>
                <a:endParaRPr lang="zh-CN" altLang="en-US" dirty="0">
                  <a:latin typeface="黑体" panose="02010609060101010101" pitchFamily="2" charset="-122"/>
                </a:endParaRPr>
              </a:p>
            </p:txBody>
          </p:sp>
        </p:grpSp>
        <p:grpSp>
          <p:nvGrpSpPr>
            <p:cNvPr id="17424" name="组合 3"/>
            <p:cNvGrpSpPr>
              <a:grpSpLocks noChangeAspect="1"/>
            </p:cNvGrpSpPr>
            <p:nvPr/>
          </p:nvGrpSpPr>
          <p:grpSpPr>
            <a:xfrm>
              <a:off x="0" y="1762993"/>
              <a:ext cx="6048970" cy="587375"/>
              <a:chOff x="0" y="0"/>
              <a:chExt cx="6192838" cy="587375"/>
            </a:xfrm>
          </p:grpSpPr>
          <p:sp>
            <p:nvSpPr>
              <p:cNvPr id="17425" name="Rectangle 38"/>
              <p:cNvSpPr>
                <a:spLocks noChangeAspect="1"/>
              </p:cNvSpPr>
              <p:nvPr/>
            </p:nvSpPr>
            <p:spPr>
              <a:xfrm rot="10800000">
                <a:off x="0" y="31750"/>
                <a:ext cx="6192838" cy="5397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6" name="Rectangle 39"/>
              <p:cNvSpPr>
                <a:spLocks noChangeAspect="1"/>
              </p:cNvSpPr>
              <p:nvPr/>
            </p:nvSpPr>
            <p:spPr>
              <a:xfrm>
                <a:off x="20638" y="38100"/>
                <a:ext cx="5834062" cy="18732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7" name="AutoShape 40"/>
              <p:cNvSpPr>
                <a:spLocks noChangeAspect="1"/>
              </p:cNvSpPr>
              <p:nvPr/>
            </p:nvSpPr>
            <p:spPr>
              <a:xfrm>
                <a:off x="0" y="0"/>
                <a:ext cx="1727200" cy="58737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8" name="WordArt 41"/>
              <p:cNvSpPr>
                <a:spLocks noChangeAspect="1"/>
              </p:cNvSpPr>
              <p:nvPr/>
            </p:nvSpPr>
            <p:spPr>
              <a:xfrm>
                <a:off x="215900" y="142875"/>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29" name="Text Box 42"/>
              <p:cNvSpPr txBox="1">
                <a:spLocks noChangeAspect="1"/>
              </p:cNvSpPr>
              <p:nvPr/>
            </p:nvSpPr>
            <p:spPr>
              <a:xfrm>
                <a:off x="1943100" y="127707"/>
                <a:ext cx="2527848" cy="398635"/>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grpSp>
        <p:grpSp>
          <p:nvGrpSpPr>
            <p:cNvPr id="17430" name="组合 5"/>
            <p:cNvGrpSpPr>
              <a:grpSpLocks noChangeAspect="1"/>
            </p:cNvGrpSpPr>
            <p:nvPr/>
          </p:nvGrpSpPr>
          <p:grpSpPr>
            <a:xfrm>
              <a:off x="0" y="2621384"/>
              <a:ext cx="6048970" cy="587375"/>
              <a:chOff x="0" y="0"/>
              <a:chExt cx="6192838" cy="587375"/>
            </a:xfrm>
          </p:grpSpPr>
          <p:sp>
            <p:nvSpPr>
              <p:cNvPr id="17431" name="Rectangle 44"/>
              <p:cNvSpPr>
                <a:spLocks noChangeAspect="1"/>
              </p:cNvSpPr>
              <p:nvPr/>
            </p:nvSpPr>
            <p:spPr>
              <a:xfrm rot="10800000">
                <a:off x="0" y="31750"/>
                <a:ext cx="6192838" cy="5397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32" name="Rectangle 45"/>
              <p:cNvSpPr>
                <a:spLocks noChangeAspect="1"/>
              </p:cNvSpPr>
              <p:nvPr/>
            </p:nvSpPr>
            <p:spPr>
              <a:xfrm>
                <a:off x="20638" y="38100"/>
                <a:ext cx="5834062" cy="18732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33" name="AutoShape 46"/>
              <p:cNvSpPr>
                <a:spLocks noChangeAspect="1"/>
              </p:cNvSpPr>
              <p:nvPr/>
            </p:nvSpPr>
            <p:spPr>
              <a:xfrm>
                <a:off x="0" y="0"/>
                <a:ext cx="1727200" cy="58737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34" name="WordArt 47"/>
              <p:cNvSpPr>
                <a:spLocks noChangeAspect="1"/>
              </p:cNvSpPr>
              <p:nvPr/>
            </p:nvSpPr>
            <p:spPr>
              <a:xfrm>
                <a:off x="215900" y="142875"/>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35" name="Text Box 48"/>
              <p:cNvSpPr txBox="1">
                <a:spLocks noChangeAspect="1"/>
              </p:cNvSpPr>
              <p:nvPr/>
            </p:nvSpPr>
            <p:spPr>
              <a:xfrm>
                <a:off x="1943100" y="127707"/>
                <a:ext cx="3308048" cy="398635"/>
              </a:xfrm>
              <a:prstGeom prst="rect">
                <a:avLst/>
              </a:prstGeom>
              <a:noFill/>
              <a:ln w="9525">
                <a:noFill/>
              </a:ln>
            </p:spPr>
            <p:txBody>
              <a:bodyPr wrap="none" anchor="ctr" anchorCtr="0">
                <a:spAutoFit/>
              </a:bodyPr>
              <a:p>
                <a:r>
                  <a:rPr lang="zh-CN" altLang="en-US" dirty="0">
                    <a:latin typeface="黑体" panose="02010609060101010101" pitchFamily="2" charset="-122"/>
                  </a:rPr>
                  <a:t>典型汽车零件图的识读举例</a:t>
                </a:r>
                <a:endParaRPr lang="zh-CN" altLang="en-US" dirty="0">
                  <a:latin typeface="黑体" panose="02010609060101010101" pitchFamily="2" charset="-122"/>
                </a:endParaRPr>
              </a:p>
            </p:txBody>
          </p:sp>
        </p:grpSp>
      </p:grpSp>
      <p:sp>
        <p:nvSpPr>
          <p:cNvPr id="5" name="TextBox 4"/>
          <p:cNvSpPr txBox="1"/>
          <p:nvPr>
            <p:custDataLst>
              <p:tags r:id="rId1"/>
            </p:custDataLst>
          </p:nvPr>
        </p:nvSpPr>
        <p:spPr>
          <a:xfrm>
            <a:off x="2195966" y="0"/>
            <a:ext cx="5234940"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项目六  识读汽车零件图</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1" fill="hold"/>
                                        <p:tgtEl>
                                          <p:spTgt spid="174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一、汽车零件图的视图选择</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6181201" y="891858"/>
            <a:ext cx="2962316" cy="537845"/>
            <a:chOff x="-810" y="87"/>
            <a:chExt cx="6136" cy="847"/>
          </a:xfrm>
        </p:grpSpPr>
        <p:sp>
          <p:nvSpPr>
            <p:cNvPr id="23556" name="AutoShape 7"/>
            <p:cNvSpPr/>
            <p:nvPr>
              <p:custDataLst>
                <p:tags r:id="rId6"/>
              </p:custDataLst>
            </p:nvPr>
          </p:nvSpPr>
          <p:spPr>
            <a:xfrm>
              <a:off x="-810" y="87"/>
              <a:ext cx="4715"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728" y="225"/>
              <a:ext cx="6054"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其他视图的选择</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26720" y="1557020"/>
            <a:ext cx="7856855" cy="1252856"/>
            <a:chOff x="-432450" y="-462374"/>
            <a:chExt cx="7857153" cy="721374"/>
          </a:xfrm>
        </p:grpSpPr>
        <p:sp>
          <p:nvSpPr>
            <p:cNvPr id="20485" name="AutoShape 4"/>
            <p:cNvSpPr/>
            <p:nvPr>
              <p:custDataLst>
                <p:tags r:id="rId8"/>
              </p:custDataLst>
            </p:nvPr>
          </p:nvSpPr>
          <p:spPr>
            <a:xfrm>
              <a:off x="-432450" y="-462374"/>
              <a:ext cx="7857153" cy="72137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246991"/>
              <a:ext cx="7538371" cy="406938"/>
            </a:xfrm>
            <a:prstGeom prst="rect">
              <a:avLst/>
            </a:prstGeom>
            <a:noFill/>
            <a:ln w="9525">
              <a:noFill/>
            </a:ln>
          </p:spPr>
          <p:txBody>
            <a:bodyPr wrap="square">
              <a:spAutoFit/>
            </a:bodyPr>
            <a:p>
              <a:r>
                <a:rPr dirty="0">
                  <a:latin typeface="黑体" panose="02010609060101010101" pitchFamily="2" charset="-122"/>
                </a:rPr>
                <a:t>选择其他视图的原则是：在完整，清晰地表达零件内、外结构形状的前提下，尽量减少图形数量，以方便画图和看图。</a:t>
              </a:r>
              <a:endParaRPr dirty="0">
                <a:latin typeface="黑体" panose="02010609060101010101" pitchFamily="2" charset="-122"/>
              </a:endParaRPr>
            </a:p>
          </p:txBody>
        </p:sp>
      </p:grpSp>
      <p:pic>
        <p:nvPicPr>
          <p:cNvPr id="2" name="图片 1"/>
          <p:cNvPicPr>
            <a:picLocks noChangeAspect="1"/>
          </p:cNvPicPr>
          <p:nvPr>
            <p:custDataLst>
              <p:tags r:id="rId10"/>
            </p:custDataLst>
          </p:nvPr>
        </p:nvPicPr>
        <p:blipFill>
          <a:blip r:embed="rId11"/>
          <a:stretch>
            <a:fillRect/>
          </a:stretch>
        </p:blipFill>
        <p:spPr>
          <a:xfrm>
            <a:off x="1026795" y="3212465"/>
            <a:ext cx="6758305" cy="296100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一、汽车零件图的视图选择</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6181201" y="891858"/>
            <a:ext cx="2962316" cy="537845"/>
            <a:chOff x="-810" y="87"/>
            <a:chExt cx="6136" cy="847"/>
          </a:xfrm>
        </p:grpSpPr>
        <p:sp>
          <p:nvSpPr>
            <p:cNvPr id="23556" name="AutoShape 7"/>
            <p:cNvSpPr/>
            <p:nvPr>
              <p:custDataLst>
                <p:tags r:id="rId6"/>
              </p:custDataLst>
            </p:nvPr>
          </p:nvSpPr>
          <p:spPr>
            <a:xfrm>
              <a:off x="-810" y="87"/>
              <a:ext cx="4715"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728" y="225"/>
              <a:ext cx="6054"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其他视图的选择</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26720" y="1557020"/>
            <a:ext cx="7856855" cy="1252856"/>
            <a:chOff x="-432450" y="-462374"/>
            <a:chExt cx="7857153" cy="721374"/>
          </a:xfrm>
        </p:grpSpPr>
        <p:sp>
          <p:nvSpPr>
            <p:cNvPr id="20485" name="AutoShape 4"/>
            <p:cNvSpPr/>
            <p:nvPr>
              <p:custDataLst>
                <p:tags r:id="rId8"/>
              </p:custDataLst>
            </p:nvPr>
          </p:nvSpPr>
          <p:spPr>
            <a:xfrm>
              <a:off x="-432450" y="-462374"/>
              <a:ext cx="7857153" cy="72137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246991"/>
              <a:ext cx="7538371" cy="406938"/>
            </a:xfrm>
            <a:prstGeom prst="rect">
              <a:avLst/>
            </a:prstGeom>
            <a:noFill/>
            <a:ln w="9525">
              <a:noFill/>
            </a:ln>
          </p:spPr>
          <p:txBody>
            <a:bodyPr wrap="square">
              <a:spAutoFit/>
            </a:bodyPr>
            <a:p>
              <a:r>
                <a:rPr dirty="0">
                  <a:latin typeface="黑体" panose="02010609060101010101" pitchFamily="2" charset="-122"/>
                </a:rPr>
                <a:t>选择其他视图的原则是：在完整，清晰地表达零件内、外结构形状的前提下，尽量减少图形数量，以方便画图和看图。</a:t>
              </a:r>
              <a:endParaRPr dirty="0">
                <a:latin typeface="黑体" panose="02010609060101010101" pitchFamily="2" charset="-122"/>
              </a:endParaRPr>
            </a:p>
          </p:txBody>
        </p:sp>
      </p:grpSp>
      <p:pic>
        <p:nvPicPr>
          <p:cNvPr id="4" name="图片 3"/>
          <p:cNvPicPr>
            <a:picLocks noChangeAspect="1"/>
          </p:cNvPicPr>
          <p:nvPr>
            <p:custDataLst>
              <p:tags r:id="rId10"/>
            </p:custDataLst>
          </p:nvPr>
        </p:nvPicPr>
        <p:blipFill>
          <a:blip r:embed="rId11"/>
          <a:stretch>
            <a:fillRect/>
          </a:stretch>
        </p:blipFill>
        <p:spPr>
          <a:xfrm>
            <a:off x="807720" y="3068955"/>
            <a:ext cx="7063740" cy="345630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二、汽车零件图的尺寸标注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5594145" y="906463"/>
            <a:ext cx="3549372" cy="523240"/>
            <a:chOff x="-2026" y="110"/>
            <a:chExt cx="7352" cy="824"/>
          </a:xfrm>
        </p:grpSpPr>
        <p:sp>
          <p:nvSpPr>
            <p:cNvPr id="23556" name="AutoShape 7"/>
            <p:cNvSpPr/>
            <p:nvPr>
              <p:custDataLst>
                <p:tags r:id="rId6"/>
              </p:custDataLst>
            </p:nvPr>
          </p:nvSpPr>
          <p:spPr>
            <a:xfrm>
              <a:off x="-2026" y="110"/>
              <a:ext cx="5932"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1950" y="225"/>
              <a:ext cx="7276"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零件图的尺寸基准</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26720" y="1557020"/>
            <a:ext cx="7856855" cy="1252856"/>
            <a:chOff x="-432450" y="-462374"/>
            <a:chExt cx="7857153" cy="721374"/>
          </a:xfrm>
        </p:grpSpPr>
        <p:sp>
          <p:nvSpPr>
            <p:cNvPr id="20485" name="AutoShape 4"/>
            <p:cNvSpPr/>
            <p:nvPr>
              <p:custDataLst>
                <p:tags r:id="rId8"/>
              </p:custDataLst>
            </p:nvPr>
          </p:nvSpPr>
          <p:spPr>
            <a:xfrm>
              <a:off x="-432450" y="-462374"/>
              <a:ext cx="7857153" cy="72137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246991"/>
              <a:ext cx="7538371" cy="406938"/>
            </a:xfrm>
            <a:prstGeom prst="rect">
              <a:avLst/>
            </a:prstGeom>
            <a:noFill/>
            <a:ln w="9525">
              <a:noFill/>
            </a:ln>
          </p:spPr>
          <p:txBody>
            <a:bodyPr wrap="square">
              <a:spAutoFit/>
            </a:bodyPr>
            <a:p>
              <a:r>
                <a:rPr dirty="0">
                  <a:latin typeface="黑体" panose="02010609060101010101" pitchFamily="2" charset="-122"/>
                </a:rPr>
                <a:t>1.设计基准</a:t>
              </a:r>
              <a:endParaRPr dirty="0">
                <a:latin typeface="黑体" panose="02010609060101010101" pitchFamily="2" charset="-122"/>
              </a:endParaRPr>
            </a:p>
            <a:p>
              <a:r>
                <a:rPr dirty="0">
                  <a:latin typeface="黑体" panose="02010609060101010101" pitchFamily="2" charset="-122"/>
                </a:rPr>
                <a:t>2.工艺基准</a:t>
              </a:r>
              <a:endParaRPr dirty="0">
                <a:latin typeface="黑体" panose="02010609060101010101" pitchFamily="2" charset="-122"/>
              </a:endParaRPr>
            </a:p>
          </p:txBody>
        </p:sp>
      </p:grpSp>
      <p:pic>
        <p:nvPicPr>
          <p:cNvPr id="2" name="图片 1"/>
          <p:cNvPicPr>
            <a:picLocks noChangeAspect="1"/>
          </p:cNvPicPr>
          <p:nvPr>
            <p:custDataLst>
              <p:tags r:id="rId10"/>
            </p:custDataLst>
          </p:nvPr>
        </p:nvPicPr>
        <p:blipFill>
          <a:blip r:embed="rId11"/>
          <a:stretch>
            <a:fillRect/>
          </a:stretch>
        </p:blipFill>
        <p:spPr>
          <a:xfrm>
            <a:off x="1259205" y="3140710"/>
            <a:ext cx="6507480" cy="32156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二、汽车零件图的尺寸标注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5594145" y="906463"/>
            <a:ext cx="3549372" cy="523240"/>
            <a:chOff x="-2026" y="110"/>
            <a:chExt cx="7352" cy="824"/>
          </a:xfrm>
        </p:grpSpPr>
        <p:sp>
          <p:nvSpPr>
            <p:cNvPr id="23556" name="AutoShape 7"/>
            <p:cNvSpPr/>
            <p:nvPr>
              <p:custDataLst>
                <p:tags r:id="rId6"/>
              </p:custDataLst>
            </p:nvPr>
          </p:nvSpPr>
          <p:spPr>
            <a:xfrm>
              <a:off x="-2026" y="110"/>
              <a:ext cx="5932"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1950" y="225"/>
              <a:ext cx="7276"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零件图的尺寸基准</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450215" y="1557655"/>
            <a:ext cx="7856855" cy="805815"/>
            <a:chOff x="-432450" y="-462374"/>
            <a:chExt cx="7857153" cy="463975"/>
          </a:xfrm>
        </p:grpSpPr>
        <p:sp>
          <p:nvSpPr>
            <p:cNvPr id="20485" name="AutoShape 4"/>
            <p:cNvSpPr/>
            <p:nvPr>
              <p:custDataLst>
                <p:tags r:id="rId8"/>
              </p:custDataLst>
            </p:nvPr>
          </p:nvSpPr>
          <p:spPr>
            <a:xfrm>
              <a:off x="-432450" y="-462374"/>
              <a:ext cx="7857153" cy="46397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39069" y="-370936"/>
              <a:ext cx="7538371" cy="229611"/>
            </a:xfrm>
            <a:prstGeom prst="rect">
              <a:avLst/>
            </a:prstGeom>
            <a:noFill/>
            <a:ln w="9525">
              <a:noFill/>
            </a:ln>
          </p:spPr>
          <p:txBody>
            <a:bodyPr wrap="square">
              <a:spAutoFit/>
            </a:bodyPr>
            <a:p>
              <a:r>
                <a:rPr lang="en-US" dirty="0">
                  <a:latin typeface="黑体" panose="02010609060101010101" pitchFamily="2" charset="-122"/>
                </a:rPr>
                <a:t>3.</a:t>
              </a:r>
              <a:r>
                <a:rPr lang="zh-CN" altLang="en-US" dirty="0">
                  <a:latin typeface="黑体" panose="02010609060101010101" pitchFamily="2" charset="-122"/>
                </a:rPr>
                <a:t>基准的选择</a:t>
              </a:r>
              <a:endParaRPr lang="zh-CN" altLang="en-US" dirty="0">
                <a:latin typeface="黑体" panose="02010609060101010101" pitchFamily="2" charset="-122"/>
              </a:endParaRPr>
            </a:p>
          </p:txBody>
        </p:sp>
      </p:grpSp>
      <p:pic>
        <p:nvPicPr>
          <p:cNvPr id="4" name="图片 3"/>
          <p:cNvPicPr>
            <a:picLocks noChangeAspect="1"/>
          </p:cNvPicPr>
          <p:nvPr>
            <p:custDataLst>
              <p:tags r:id="rId10"/>
            </p:custDataLst>
          </p:nvPr>
        </p:nvPicPr>
        <p:blipFill>
          <a:blip r:embed="rId11"/>
          <a:stretch>
            <a:fillRect/>
          </a:stretch>
        </p:blipFill>
        <p:spPr>
          <a:xfrm>
            <a:off x="1907540" y="2924810"/>
            <a:ext cx="5126355" cy="311594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二、汽车零件图的尺寸标注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5594145" y="906463"/>
            <a:ext cx="3549372" cy="523240"/>
            <a:chOff x="-2026" y="110"/>
            <a:chExt cx="7352" cy="824"/>
          </a:xfrm>
        </p:grpSpPr>
        <p:sp>
          <p:nvSpPr>
            <p:cNvPr id="23556" name="AutoShape 7"/>
            <p:cNvSpPr/>
            <p:nvPr>
              <p:custDataLst>
                <p:tags r:id="rId6"/>
              </p:custDataLst>
            </p:nvPr>
          </p:nvSpPr>
          <p:spPr>
            <a:xfrm>
              <a:off x="-2026" y="110"/>
              <a:ext cx="5932"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1950" y="225"/>
              <a:ext cx="7276"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尺寸标注基本原则</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539115" y="2924904"/>
            <a:ext cx="7856855" cy="2435766"/>
            <a:chOff x="-432450" y="-462341"/>
            <a:chExt cx="7857153" cy="813145"/>
          </a:xfrm>
        </p:grpSpPr>
        <p:sp>
          <p:nvSpPr>
            <p:cNvPr id="20485" name="AutoShape 4"/>
            <p:cNvSpPr/>
            <p:nvPr>
              <p:custDataLst>
                <p:tags r:id="rId8"/>
              </p:custDataLst>
            </p:nvPr>
          </p:nvSpPr>
          <p:spPr>
            <a:xfrm>
              <a:off x="-432450" y="-462341"/>
              <a:ext cx="7857153" cy="81314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9"/>
              </p:custDataLst>
            </p:nvPr>
          </p:nvSpPr>
          <p:spPr>
            <a:xfrm>
              <a:off x="-113668" y="-390304"/>
              <a:ext cx="7538371" cy="689198"/>
            </a:xfrm>
            <a:prstGeom prst="rect">
              <a:avLst/>
            </a:prstGeom>
            <a:noFill/>
            <a:ln w="9525">
              <a:noFill/>
            </a:ln>
          </p:spPr>
          <p:txBody>
            <a:bodyPr wrap="square">
              <a:noAutofit/>
            </a:bodyPr>
            <a:p>
              <a:r>
                <a:rPr sz="2400" dirty="0">
                  <a:latin typeface="黑体" panose="02010609060101010101" pitchFamily="2" charset="-122"/>
                </a:rPr>
                <a:t>1.功能尺寸必须从基准出发直接注出</a:t>
              </a:r>
              <a:endParaRPr sz="2400" dirty="0">
                <a:latin typeface="黑体" panose="02010609060101010101" pitchFamily="2" charset="-122"/>
              </a:endParaRPr>
            </a:p>
            <a:p>
              <a:r>
                <a:rPr sz="2400" dirty="0">
                  <a:latin typeface="黑体" panose="02010609060101010101" pitchFamily="2" charset="-122"/>
                </a:rPr>
                <a:t>2.互相联系的尺寸必须注出</a:t>
              </a:r>
              <a:endParaRPr sz="2400" dirty="0">
                <a:latin typeface="黑体" panose="02010609060101010101" pitchFamily="2" charset="-122"/>
              </a:endParaRPr>
            </a:p>
            <a:p>
              <a:r>
                <a:rPr sz="2400" dirty="0">
                  <a:latin typeface="黑体" panose="02010609060101010101" pitchFamily="2" charset="-122"/>
                </a:rPr>
                <a:t>3.不要注成封闭的尺寸链</a:t>
              </a:r>
              <a:endParaRPr sz="2400" dirty="0">
                <a:latin typeface="黑体" panose="02010609060101010101" pitchFamily="2" charset="-122"/>
              </a:endParaRPr>
            </a:p>
            <a:p>
              <a:r>
                <a:rPr sz="2400" dirty="0">
                  <a:latin typeface="黑体" panose="02010609060101010101" pitchFamily="2" charset="-122"/>
                </a:rPr>
                <a:t>4.尺寸标注必须便于测量</a:t>
              </a:r>
              <a:endParaRPr sz="2400" dirty="0">
                <a:latin typeface="黑体" panose="02010609060101010101" pitchFamily="2" charset="-122"/>
              </a:endParaRPr>
            </a:p>
            <a:p>
              <a:r>
                <a:rPr sz="2400" dirty="0">
                  <a:latin typeface="黑体" panose="02010609060101010101" pitchFamily="2" charset="-122"/>
                </a:rPr>
                <a:t>5.按加工顺序标注尺寸</a:t>
              </a:r>
              <a:endParaRPr sz="24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二、汽车零件图的尺寸标注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5594145" y="906463"/>
            <a:ext cx="3549372" cy="523240"/>
            <a:chOff x="-2026" y="110"/>
            <a:chExt cx="7352" cy="824"/>
          </a:xfrm>
        </p:grpSpPr>
        <p:sp>
          <p:nvSpPr>
            <p:cNvPr id="23556" name="AutoShape 7"/>
            <p:cNvSpPr/>
            <p:nvPr>
              <p:custDataLst>
                <p:tags r:id="rId6"/>
              </p:custDataLst>
            </p:nvPr>
          </p:nvSpPr>
          <p:spPr>
            <a:xfrm>
              <a:off x="-2026" y="110"/>
              <a:ext cx="5932"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1950" y="225"/>
              <a:ext cx="7276"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尺寸标注基本原则</a:t>
              </a:r>
              <a:endParaRPr lang="zh-CN" altLang="en-US" b="1" dirty="0">
                <a:solidFill>
                  <a:srgbClr val="F2F2F2"/>
                </a:solidFill>
                <a:latin typeface="黑体" panose="02010609060101010101" pitchFamily="2" charset="-122"/>
              </a:endParaRPr>
            </a:p>
          </p:txBody>
        </p:sp>
      </p:grpSp>
      <p:pic>
        <p:nvPicPr>
          <p:cNvPr id="2" name="图片 1"/>
          <p:cNvPicPr>
            <a:picLocks noChangeAspect="1"/>
          </p:cNvPicPr>
          <p:nvPr>
            <p:custDataLst>
              <p:tags r:id="rId8"/>
            </p:custDataLst>
          </p:nvPr>
        </p:nvPicPr>
        <p:blipFill>
          <a:blip r:embed="rId9"/>
          <a:stretch>
            <a:fillRect/>
          </a:stretch>
        </p:blipFill>
        <p:spPr>
          <a:xfrm>
            <a:off x="1691640" y="2564765"/>
            <a:ext cx="5465445" cy="2894330"/>
          </a:xfrm>
          <a:prstGeom prst="rect">
            <a:avLst/>
          </a:prstGeom>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二、汽车零件图的尺寸标注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5594145" y="906463"/>
            <a:ext cx="3549372" cy="523240"/>
            <a:chOff x="-2026" y="110"/>
            <a:chExt cx="7352" cy="824"/>
          </a:xfrm>
        </p:grpSpPr>
        <p:sp>
          <p:nvSpPr>
            <p:cNvPr id="23556" name="AutoShape 7"/>
            <p:cNvSpPr/>
            <p:nvPr>
              <p:custDataLst>
                <p:tags r:id="rId6"/>
              </p:custDataLst>
            </p:nvPr>
          </p:nvSpPr>
          <p:spPr>
            <a:xfrm>
              <a:off x="-2026" y="110"/>
              <a:ext cx="5932"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1950" y="225"/>
              <a:ext cx="7276"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尺寸标注基本原则</a:t>
              </a:r>
              <a:endParaRPr lang="zh-CN" altLang="en-US" b="1" dirty="0">
                <a:solidFill>
                  <a:srgbClr val="F2F2F2"/>
                </a:solidFill>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852805" y="2636520"/>
            <a:ext cx="7415530" cy="3364865"/>
          </a:xfrm>
          <a:prstGeom prst="rect">
            <a:avLst/>
          </a:prstGeom>
        </p:spPr>
      </p:pic>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45713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二、汽车零件图的尺寸标注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6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汽车零件图的视图及尺寸</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3555" name="Group 6"/>
          <p:cNvGrpSpPr/>
          <p:nvPr/>
        </p:nvGrpSpPr>
        <p:grpSpPr>
          <a:xfrm>
            <a:off x="5594145" y="906463"/>
            <a:ext cx="3549372" cy="523240"/>
            <a:chOff x="-2026" y="110"/>
            <a:chExt cx="7352" cy="824"/>
          </a:xfrm>
        </p:grpSpPr>
        <p:sp>
          <p:nvSpPr>
            <p:cNvPr id="23556" name="AutoShape 7"/>
            <p:cNvSpPr/>
            <p:nvPr>
              <p:custDataLst>
                <p:tags r:id="rId6"/>
              </p:custDataLst>
            </p:nvPr>
          </p:nvSpPr>
          <p:spPr>
            <a:xfrm>
              <a:off x="-2026" y="110"/>
              <a:ext cx="5932"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7"/>
              </p:custDataLst>
            </p:nvPr>
          </p:nvSpPr>
          <p:spPr>
            <a:xfrm>
              <a:off x="-1950" y="225"/>
              <a:ext cx="7276"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尺寸标注基本原则</a:t>
              </a:r>
              <a:endParaRPr lang="zh-CN" altLang="en-US" b="1" dirty="0">
                <a:solidFill>
                  <a:srgbClr val="F2F2F2"/>
                </a:solidFill>
                <a:latin typeface="黑体" panose="02010609060101010101" pitchFamily="2" charset="-122"/>
              </a:endParaRPr>
            </a:p>
          </p:txBody>
        </p:sp>
      </p:grpSp>
      <p:pic>
        <p:nvPicPr>
          <p:cNvPr id="2" name="图片 1"/>
          <p:cNvPicPr>
            <a:picLocks noChangeAspect="1"/>
          </p:cNvPicPr>
          <p:nvPr>
            <p:custDataLst>
              <p:tags r:id="rId8"/>
            </p:custDataLst>
          </p:nvPr>
        </p:nvPicPr>
        <p:blipFill>
          <a:blip r:embed="rId9"/>
          <a:stretch>
            <a:fillRect/>
          </a:stretch>
        </p:blipFill>
        <p:spPr>
          <a:xfrm>
            <a:off x="1403350" y="1437640"/>
            <a:ext cx="5617210" cy="2089785"/>
          </a:xfrm>
          <a:prstGeom prst="rect">
            <a:avLst/>
          </a:prstGeom>
        </p:spPr>
      </p:pic>
      <p:pic>
        <p:nvPicPr>
          <p:cNvPr id="5" name="图片 4"/>
          <p:cNvPicPr>
            <a:picLocks noChangeAspect="1"/>
          </p:cNvPicPr>
          <p:nvPr>
            <p:custDataLst>
              <p:tags r:id="rId10"/>
            </p:custDataLst>
          </p:nvPr>
        </p:nvPicPr>
        <p:blipFill>
          <a:blip r:embed="rId11"/>
          <a:stretch>
            <a:fillRect/>
          </a:stretch>
        </p:blipFill>
        <p:spPr>
          <a:xfrm>
            <a:off x="1475740" y="3549650"/>
            <a:ext cx="5680075" cy="3121660"/>
          </a:xfrm>
          <a:prstGeom prst="rect">
            <a:avLst/>
          </a:prstGeom>
        </p:spPr>
      </p:pic>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187261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100" name="文本框 99"/>
          <p:cNvSpPr txBox="1"/>
          <p:nvPr/>
        </p:nvSpPr>
        <p:spPr>
          <a:xfrm>
            <a:off x="817880" y="1988820"/>
            <a:ext cx="7480300" cy="286131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）掌握汽车零件尺寸公差基本术语，标准公差及基本偏差的表达；（</a:t>
            </a:r>
            <a:r>
              <a:rPr lang="en-US" sz="1800">
                <a:latin typeface="Times New Roman" panose="02020603050405020304" charset="0"/>
              </a:rPr>
              <a:t>2</a:t>
            </a:r>
            <a:r>
              <a:rPr lang="zh-CN" sz="1800">
                <a:ea typeface="宋体" panose="02010600030101010101" pitchFamily="2" charset="-122"/>
              </a:rPr>
              <a:t>）熟悉几何公差特征符号及标注方法；</a:t>
            </a:r>
            <a:r>
              <a:rPr lang="en-US" sz="1800">
                <a:latin typeface="宋体" panose="02010600030101010101" pitchFamily="2" charset="-122"/>
              </a:rPr>
              <a:t> </a:t>
            </a:r>
            <a:r>
              <a:rPr lang="zh-CN" sz="1800">
                <a:ea typeface="宋体" panose="02010600030101010101" pitchFamily="2" charset="-122"/>
              </a:rPr>
              <a:t>（</a:t>
            </a:r>
            <a:r>
              <a:rPr lang="en-US" sz="1800">
                <a:latin typeface="Times New Roman" panose="02020603050405020304" charset="0"/>
              </a:rPr>
              <a:t>3</a:t>
            </a:r>
            <a:r>
              <a:rPr lang="zh-CN" sz="1800">
                <a:ea typeface="宋体" panose="02010600030101010101" pitchFamily="2" charset="-122"/>
              </a:rPr>
              <a:t>）熟悉不同材料表面粗糙度的选用原则。</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）能够读懂零件图上的尺寸公差，正确查阅公差与偏差；（</a:t>
            </a:r>
            <a:r>
              <a:rPr lang="en-US" sz="1800">
                <a:latin typeface="Times New Roman" panose="02020603050405020304" charset="0"/>
              </a:rPr>
              <a:t>2</a:t>
            </a:r>
            <a:r>
              <a:rPr lang="zh-CN" sz="1800">
                <a:ea typeface="宋体" panose="02010600030101010101" pitchFamily="2" charset="-122"/>
              </a:rPr>
              <a:t>）能正确完成零件图尺寸公差、几何公差及表面粗糙度的标注。</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）培养学生在识读零件图过程中细致缜密的思维和一丝不苟的态度；（</a:t>
            </a:r>
            <a:r>
              <a:rPr lang="en-US" sz="1800">
                <a:latin typeface="Times New Roman" panose="02020603050405020304" charset="0"/>
              </a:rPr>
              <a:t>2</a:t>
            </a:r>
            <a:r>
              <a:rPr lang="zh-CN" sz="1800">
                <a:ea typeface="宋体" panose="02010600030101010101" pitchFamily="2" charset="-122"/>
              </a:rPr>
              <a:t>）理论联系实际，形成科学严谨的学习态度。</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6342448" y="836613"/>
            <a:ext cx="2801552" cy="647700"/>
            <a:chOff x="-476" y="0"/>
            <a:chExt cx="5803" cy="1020"/>
          </a:xfrm>
        </p:grpSpPr>
        <p:sp>
          <p:nvSpPr>
            <p:cNvPr id="23556" name="AutoShape 7"/>
            <p:cNvSpPr/>
            <p:nvPr/>
          </p:nvSpPr>
          <p:spPr>
            <a:xfrm>
              <a:off x="0" y="0"/>
              <a:ext cx="3906"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476" y="225"/>
              <a:ext cx="5803"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公差基本术语</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611505" y="2133059"/>
            <a:ext cx="3152140" cy="4214496"/>
            <a:chOff x="-432450" y="-462341"/>
            <a:chExt cx="3152260" cy="1406948"/>
          </a:xfrm>
        </p:grpSpPr>
        <p:sp>
          <p:nvSpPr>
            <p:cNvPr id="20485" name="AutoShape 4"/>
            <p:cNvSpPr/>
            <p:nvPr>
              <p:custDataLst>
                <p:tags r:id="rId6"/>
              </p:custDataLst>
            </p:nvPr>
          </p:nvSpPr>
          <p:spPr>
            <a:xfrm>
              <a:off x="-432450" y="-462341"/>
              <a:ext cx="3152260" cy="1406948"/>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113668" y="-245904"/>
              <a:ext cx="2602964" cy="1116104"/>
            </a:xfrm>
            <a:prstGeom prst="rect">
              <a:avLst/>
            </a:prstGeom>
            <a:noFill/>
            <a:ln w="9525">
              <a:noFill/>
            </a:ln>
          </p:spPr>
          <p:txBody>
            <a:bodyPr wrap="square">
              <a:noAutofit/>
            </a:bodyPr>
            <a:p>
              <a:r>
                <a:rPr sz="2400" dirty="0">
                  <a:latin typeface="黑体" panose="02010609060101010101" pitchFamily="2" charset="-122"/>
                </a:rPr>
                <a:t>1.</a:t>
              </a:r>
              <a:r>
                <a:rPr lang="zh-CN" sz="2400" dirty="0">
                  <a:latin typeface="黑体" panose="02010609060101010101" pitchFamily="2" charset="-122"/>
                </a:rPr>
                <a:t>公称尺寸</a:t>
              </a:r>
              <a:endParaRPr sz="2400" dirty="0">
                <a:latin typeface="黑体" panose="02010609060101010101" pitchFamily="2" charset="-122"/>
              </a:endParaRPr>
            </a:p>
            <a:p>
              <a:r>
                <a:rPr sz="2400" dirty="0">
                  <a:latin typeface="黑体" panose="02010609060101010101" pitchFamily="2" charset="-122"/>
                </a:rPr>
                <a:t>2.</a:t>
              </a:r>
              <a:r>
                <a:rPr lang="zh-CN" sz="2400" dirty="0">
                  <a:latin typeface="黑体" panose="02010609060101010101" pitchFamily="2" charset="-122"/>
                </a:rPr>
                <a:t>实际尺寸</a:t>
              </a:r>
              <a:endParaRPr lang="zh-CN" sz="2400" dirty="0">
                <a:latin typeface="黑体" panose="02010609060101010101" pitchFamily="2" charset="-122"/>
              </a:endParaRPr>
            </a:p>
            <a:p>
              <a:r>
                <a:rPr sz="2400" dirty="0">
                  <a:latin typeface="黑体" panose="02010609060101010101" pitchFamily="2" charset="-122"/>
                </a:rPr>
                <a:t>3.</a:t>
              </a:r>
              <a:r>
                <a:rPr lang="zh-CN" sz="2400" dirty="0">
                  <a:latin typeface="黑体" panose="02010609060101010101" pitchFamily="2" charset="-122"/>
                </a:rPr>
                <a:t>极限尺寸</a:t>
              </a:r>
              <a:endParaRPr sz="2400" dirty="0">
                <a:latin typeface="黑体" panose="02010609060101010101" pitchFamily="2" charset="-122"/>
              </a:endParaRPr>
            </a:p>
            <a:p>
              <a:r>
                <a:rPr sz="2400" dirty="0">
                  <a:latin typeface="黑体" panose="02010609060101010101" pitchFamily="2" charset="-122"/>
                </a:rPr>
                <a:t>4.</a:t>
              </a:r>
              <a:r>
                <a:rPr lang="zh-CN" sz="2400" dirty="0">
                  <a:latin typeface="黑体" panose="02010609060101010101" pitchFamily="2" charset="-122"/>
                </a:rPr>
                <a:t>极限偏差</a:t>
              </a:r>
              <a:endParaRPr sz="2400" dirty="0">
                <a:latin typeface="黑体" panose="02010609060101010101" pitchFamily="2" charset="-122"/>
              </a:endParaRPr>
            </a:p>
            <a:p>
              <a:r>
                <a:rPr sz="2400" dirty="0">
                  <a:latin typeface="黑体" panose="02010609060101010101" pitchFamily="2" charset="-122"/>
                </a:rPr>
                <a:t>5.</a:t>
              </a:r>
              <a:r>
                <a:rPr lang="zh-CN" sz="2400" dirty="0">
                  <a:latin typeface="黑体" panose="02010609060101010101" pitchFamily="2" charset="-122"/>
                </a:rPr>
                <a:t>尺寸公差</a:t>
              </a:r>
              <a:endParaRPr lang="zh-CN" sz="2400" dirty="0">
                <a:latin typeface="黑体" panose="02010609060101010101" pitchFamily="2" charset="-122"/>
              </a:endParaRPr>
            </a:p>
            <a:p>
              <a:r>
                <a:rPr lang="en-US" altLang="zh-CN" sz="2400" dirty="0">
                  <a:latin typeface="黑体" panose="02010609060101010101" pitchFamily="2" charset="-122"/>
                </a:rPr>
                <a:t>6.</a:t>
              </a:r>
              <a:r>
                <a:rPr lang="zh-CN" altLang="en-US" sz="2400" dirty="0">
                  <a:latin typeface="黑体" panose="02010609060101010101" pitchFamily="2" charset="-122"/>
                </a:rPr>
                <a:t>零线</a:t>
              </a:r>
              <a:endParaRPr lang="zh-CN" altLang="en-US" sz="2400" dirty="0">
                <a:latin typeface="黑体" panose="02010609060101010101" pitchFamily="2" charset="-122"/>
              </a:endParaRPr>
            </a:p>
            <a:p>
              <a:r>
                <a:rPr lang="en-US" altLang="zh-CN" sz="2400" dirty="0">
                  <a:latin typeface="黑体" panose="02010609060101010101" pitchFamily="2" charset="-122"/>
                </a:rPr>
                <a:t>7.</a:t>
              </a:r>
              <a:r>
                <a:rPr lang="zh-CN" altLang="en-US" sz="2400" dirty="0">
                  <a:latin typeface="黑体" panose="02010609060101010101" pitchFamily="2" charset="-122"/>
                </a:rPr>
                <a:t>公差带图</a:t>
              </a:r>
              <a:endParaRPr lang="zh-CN" altLang="en-US" sz="2400" dirty="0">
                <a:latin typeface="黑体" panose="02010609060101010101" pitchFamily="2" charset="-122"/>
              </a:endParaRPr>
            </a:p>
            <a:p>
              <a:r>
                <a:rPr lang="en-US" altLang="zh-CN" sz="2400" dirty="0">
                  <a:latin typeface="黑体" panose="02010609060101010101" pitchFamily="2" charset="-122"/>
                </a:rPr>
                <a:t>8.</a:t>
              </a:r>
              <a:r>
                <a:rPr lang="zh-CN" altLang="en-US" sz="2400" dirty="0">
                  <a:latin typeface="黑体" panose="02010609060101010101" pitchFamily="2" charset="-122"/>
                </a:rPr>
                <a:t>尺寸公差带图</a:t>
              </a:r>
              <a:endParaRPr lang="zh-CN" altLang="en-US" sz="2400" dirty="0">
                <a:latin typeface="黑体" panose="02010609060101010101" pitchFamily="2" charset="-122"/>
              </a:endParaRPr>
            </a:p>
          </p:txBody>
        </p:sp>
      </p:grpSp>
      <p:pic>
        <p:nvPicPr>
          <p:cNvPr id="-2147482134" name="图片 493"/>
          <p:cNvPicPr>
            <a:picLocks noChangeAspect="1"/>
          </p:cNvPicPr>
          <p:nvPr>
            <p:custDataLst>
              <p:tags r:id="rId8"/>
            </p:custDataLst>
          </p:nvPr>
        </p:nvPicPr>
        <p:blipFill>
          <a:blip r:embed="rId9">
            <a:grayscl/>
          </a:blip>
          <a:stretch>
            <a:fillRect/>
          </a:stretch>
        </p:blipFill>
        <p:spPr>
          <a:xfrm>
            <a:off x="4067810" y="2204720"/>
            <a:ext cx="4177665" cy="3827145"/>
          </a:xfrm>
          <a:prstGeom prst="rect">
            <a:avLst/>
          </a:prstGeom>
          <a:noFill/>
          <a:ln w="9525">
            <a:solidFill>
              <a:srgbClr val="C0000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AutoShape 10"/>
          <p:cNvSpPr/>
          <p:nvPr/>
        </p:nvSpPr>
        <p:spPr>
          <a:xfrm rot="10800000">
            <a:off x="681038" y="1911350"/>
            <a:ext cx="7634287" cy="3967163"/>
          </a:xfrm>
          <a:custGeom>
            <a:avLst/>
            <a:gdLst>
              <a:gd name="txL" fmla="*/ 3125 w 21600"/>
              <a:gd name="txT" fmla="*/ 3125 h 21600"/>
              <a:gd name="txR" fmla="*/ 18475 w 21600"/>
              <a:gd name="txB" fmla="*/ 18475 h 21600"/>
            </a:gdLst>
            <a:ahLst/>
            <a:cxnLst>
              <a:cxn ang="0">
                <a:pos x="0" y="0"/>
              </a:cxn>
              <a:cxn ang="0">
                <a:pos x="2147483647" y="2147483647"/>
              </a:cxn>
              <a:cxn ang="0">
                <a:pos x="2147483647" y="2147483647"/>
              </a:cxn>
              <a:cxn ang="0">
                <a:pos x="2147483647" y="0"/>
              </a:cxn>
            </a:cxnLst>
            <a:rect l="txL" t="txT" r="txR" b="txB"/>
            <a:pathLst>
              <a:path w="21600" h="21600">
                <a:moveTo>
                  <a:pt x="0" y="0"/>
                </a:moveTo>
                <a:lnTo>
                  <a:pt x="2650" y="21600"/>
                </a:lnTo>
                <a:lnTo>
                  <a:pt x="18950" y="21600"/>
                </a:lnTo>
                <a:lnTo>
                  <a:pt x="21600" y="0"/>
                </a:lnTo>
                <a:close/>
              </a:path>
            </a:pathLst>
          </a:custGeom>
          <a:gradFill rotWithShape="1">
            <a:gsLst>
              <a:gs pos="0">
                <a:srgbClr val="D1EEF7">
                  <a:alpha val="50000"/>
                </a:srgbClr>
              </a:gs>
              <a:gs pos="100000">
                <a:srgbClr val="33CCFF">
                  <a:alpha val="50000"/>
                </a:srgbClr>
              </a:gs>
            </a:gsLst>
            <a:lin ang="5400000" scaled="1"/>
            <a:tileRect/>
          </a:gradFill>
          <a:ln w="9525">
            <a:noFill/>
          </a:ln>
        </p:spPr>
        <p:txBody>
          <a:bodyPr/>
          <a:p>
            <a:endParaRPr lang="zh-CN" altLang="en-US"/>
          </a:p>
        </p:txBody>
      </p:sp>
      <p:sp>
        <p:nvSpPr>
          <p:cNvPr id="18435" name="Rectangle 3"/>
          <p:cNvSpPr/>
          <p:nvPr/>
        </p:nvSpPr>
        <p:spPr>
          <a:xfrm>
            <a:off x="1403985" y="2297748"/>
            <a:ext cx="6152515" cy="3415030"/>
          </a:xfrm>
          <a:prstGeom prst="rect">
            <a:avLst/>
          </a:prstGeom>
          <a:noFill/>
          <a:ln w="9525">
            <a:noFill/>
          </a:ln>
        </p:spPr>
        <p:txBody>
          <a:bodyPr wrap="square" anchor="ctr" anchorCtr="0">
            <a:spAutoFit/>
          </a:bodyPr>
          <a:p>
            <a:pPr>
              <a:lnSpc>
                <a:spcPct val="150000"/>
              </a:lnSpc>
              <a:buFont typeface="Arial" panose="020B0604020202020204" pitchFamily="34" charset="0"/>
              <a:buChar char="•"/>
            </a:pPr>
            <a:r>
              <a:rPr lang="zh-CN" altLang="en-US" sz="1600" dirty="0">
                <a:solidFill>
                  <a:srgbClr val="0066CC"/>
                </a:solidFill>
                <a:latin typeface="黑体" panose="02010609060101010101" pitchFamily="2" charset="-122"/>
              </a:rPr>
              <a:t>任何一台机器或一个部件都由若干零件按一定的装配关系和设计、使用要求装配而成的。表达单个零件的图样称为零件图，它是制造和检验零件的主要依据。汽车零部件作为汽车工业的基础，是支撑汽车工业持续健康发展的必要因素。特别是当前汽车行业正在轰轰烈烈、如火如荼开展的自主开发与创新，更需要一个强大的零部件体系作支撑，因此汽车零部件的识读尤为重要，本项目主要介绍汽车零部件的识读、要求读懂零件图的尺寸标注、零件图的技术要求，掌握典型零件图的读图技巧，帮助学生全面系统的掌握零件图的识读方法。</a:t>
            </a:r>
            <a:endParaRPr lang="zh-CN" altLang="en-US" sz="1600" dirty="0">
              <a:solidFill>
                <a:srgbClr val="0066CC"/>
              </a:solidFill>
              <a:latin typeface="黑体" panose="02010609060101010101" pitchFamily="2" charset="-122"/>
            </a:endParaRPr>
          </a:p>
        </p:txBody>
      </p:sp>
      <p:grpSp>
        <p:nvGrpSpPr>
          <p:cNvPr id="18436" name="Group 4"/>
          <p:cNvGrpSpPr/>
          <p:nvPr/>
        </p:nvGrpSpPr>
        <p:grpSpPr>
          <a:xfrm>
            <a:off x="1258888" y="1628775"/>
            <a:ext cx="1941512" cy="879475"/>
            <a:chOff x="0" y="0"/>
            <a:chExt cx="4552" cy="1385"/>
          </a:xfrm>
        </p:grpSpPr>
        <p:pic>
          <p:nvPicPr>
            <p:cNvPr id="18437" name="图片 8" descr="6.png"/>
            <p:cNvPicPr>
              <a:picLocks noChangeAspect="1"/>
            </p:cNvPicPr>
            <p:nvPr/>
          </p:nvPicPr>
          <p:blipFill>
            <a:blip r:embed="rId1"/>
            <a:stretch>
              <a:fillRect/>
            </a:stretch>
          </p:blipFill>
          <p:spPr>
            <a:xfrm>
              <a:off x="0" y="0"/>
              <a:ext cx="4387" cy="1385"/>
            </a:xfrm>
            <a:prstGeom prst="rect">
              <a:avLst/>
            </a:prstGeom>
            <a:noFill/>
            <a:ln w="9525">
              <a:noFill/>
            </a:ln>
          </p:spPr>
        </p:pic>
        <p:sp>
          <p:nvSpPr>
            <p:cNvPr id="18438" name="TextBox 13"/>
            <p:cNvSpPr txBox="1"/>
            <p:nvPr/>
          </p:nvSpPr>
          <p:spPr>
            <a:xfrm>
              <a:off x="839" y="229"/>
              <a:ext cx="3713" cy="788"/>
            </a:xfrm>
            <a:prstGeom prst="rect">
              <a:avLst/>
            </a:prstGeom>
            <a:noFill/>
            <a:ln w="9525">
              <a:noFill/>
            </a:ln>
          </p:spPr>
          <p:txBody>
            <a:bodyPr/>
            <a:p>
              <a:r>
                <a:rPr lang="zh-CN" altLang="en-US" b="1" dirty="0">
                  <a:solidFill>
                    <a:srgbClr val="00B0F0"/>
                  </a:solidFill>
                  <a:latin typeface="黑体" panose="02010609060101010101" pitchFamily="2" charset="-122"/>
                </a:rPr>
                <a:t>本章提要</a:t>
              </a:r>
              <a:endParaRPr lang="zh-CN" altLang="en-US" b="1" dirty="0">
                <a:solidFill>
                  <a:srgbClr val="00B0F0"/>
                </a:solidFill>
                <a:latin typeface="黑体" panose="02010609060101010101" pitchFamily="2" charset="-122"/>
              </a:endParaRPr>
            </a:p>
          </p:txBody>
        </p:sp>
      </p:grpSp>
      <p:sp>
        <p:nvSpPr>
          <p:cNvPr id="5" name="TextBox 4"/>
          <p:cNvSpPr txBox="1"/>
          <p:nvPr>
            <p:custDataLst>
              <p:tags r:id="rId2"/>
            </p:custDataLst>
          </p:nvPr>
        </p:nvSpPr>
        <p:spPr>
          <a:xfrm>
            <a:off x="2195966" y="0"/>
            <a:ext cx="5234940"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项目六  识读汽车零件图</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2000"/>
                                        <p:tgtEl>
                                          <p:spTgt spid="18436"/>
                                        </p:tgtEl>
                                      </p:cBhvr>
                                    </p:animEffect>
                                  </p:childTnLst>
                                </p:cTn>
                              </p:par>
                              <p:par>
                                <p:cTn id="8" presetID="10" presetClass="entr" presetSubtype="0" fill="hold" nodeType="withEffect">
                                  <p:stCondLst>
                                    <p:cond delay="0"/>
                                  </p:stCondLst>
                                  <p:childTnLst>
                                    <p:set>
                                      <p:cBhvr>
                                        <p:cTn id="9" dur="1" fill="hold">
                                          <p:stCondLst>
                                            <p:cond delay="0"/>
                                          </p:stCondLst>
                                        </p:cTn>
                                        <p:tgtEl>
                                          <p:spTgt spid="18434"/>
                                        </p:tgtEl>
                                        <p:attrNameLst>
                                          <p:attrName>style.visibility</p:attrName>
                                        </p:attrNameLst>
                                      </p:cBhvr>
                                      <p:to>
                                        <p:strVal val="visible"/>
                                      </p:to>
                                    </p:set>
                                    <p:animEffect transition="in" filter="fade">
                                      <p:cBhvr>
                                        <p:cTn id="10" dur="2000"/>
                                        <p:tgtEl>
                                          <p:spTgt spid="18434"/>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8435"/>
                                        </p:tgtEl>
                                        <p:attrNameLst>
                                          <p:attrName>style.visibility</p:attrName>
                                        </p:attrNameLst>
                                      </p:cBhvr>
                                      <p:to>
                                        <p:strVal val="visible"/>
                                      </p:to>
                                    </p:set>
                                    <p:animEffect transition="in" filter="fade">
                                      <p:cBhvr>
                                        <p:cTn id="13" dur="2000"/>
                                        <p:tgtEl>
                                          <p:spTgt spid="18435"/>
                                        </p:tgtEl>
                                      </p:cBhvr>
                                    </p:animEffect>
                                  </p:childTnLst>
                                </p:cTn>
                              </p:par>
                              <p:par>
                                <p:cTn id="14" presetID="10" presetClass="entr" presetSubtype="0" fill="hold" nodeType="withEffect">
                                  <p:stCondLst>
                                    <p:cond delay="0"/>
                                  </p:stCondLst>
                                  <p:childTnLst>
                                    <p:set>
                                      <p:cBhvr>
                                        <p:cTn id="15" dur="1" fill="hold">
                                          <p:stCondLst>
                                            <p:cond delay="0"/>
                                          </p:stCondLst>
                                        </p:cTn>
                                        <p:tgtEl>
                                          <p:spTgt spid="18436"/>
                                        </p:tgtEl>
                                        <p:attrNameLst>
                                          <p:attrName>style.visibility</p:attrName>
                                        </p:attrNameLst>
                                      </p:cBhvr>
                                      <p:to>
                                        <p:strVal val="visible"/>
                                      </p:to>
                                    </p:set>
                                    <p:animEffect transition="in" filter="fade">
                                      <p:cBhvr>
                                        <p:cTn id="16"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ldLvl="0"/>
      <p:bldP spid="18435" grpId="1"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6342448" y="836613"/>
            <a:ext cx="2801552" cy="647700"/>
            <a:chOff x="-476" y="0"/>
            <a:chExt cx="5803" cy="1020"/>
          </a:xfrm>
        </p:grpSpPr>
        <p:sp>
          <p:nvSpPr>
            <p:cNvPr id="23556" name="AutoShape 7"/>
            <p:cNvSpPr/>
            <p:nvPr/>
          </p:nvSpPr>
          <p:spPr>
            <a:xfrm>
              <a:off x="0" y="0"/>
              <a:ext cx="3906"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476" y="225"/>
              <a:ext cx="5803"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公差基本术语</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611505" y="2133059"/>
            <a:ext cx="3152140" cy="4214496"/>
            <a:chOff x="-432450" y="-462341"/>
            <a:chExt cx="3152260" cy="1406948"/>
          </a:xfrm>
        </p:grpSpPr>
        <p:sp>
          <p:nvSpPr>
            <p:cNvPr id="20485" name="AutoShape 4"/>
            <p:cNvSpPr/>
            <p:nvPr>
              <p:custDataLst>
                <p:tags r:id="rId6"/>
              </p:custDataLst>
            </p:nvPr>
          </p:nvSpPr>
          <p:spPr>
            <a:xfrm>
              <a:off x="-432450" y="-462341"/>
              <a:ext cx="3152260" cy="1406948"/>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113668" y="-245904"/>
              <a:ext cx="2602964" cy="1116104"/>
            </a:xfrm>
            <a:prstGeom prst="rect">
              <a:avLst/>
            </a:prstGeom>
            <a:noFill/>
            <a:ln w="9525">
              <a:noFill/>
            </a:ln>
          </p:spPr>
          <p:txBody>
            <a:bodyPr wrap="square">
              <a:noAutofit/>
            </a:bodyPr>
            <a:p>
              <a:r>
                <a:rPr sz="2400" dirty="0">
                  <a:latin typeface="黑体" panose="02010609060101010101" pitchFamily="2" charset="-122"/>
                </a:rPr>
                <a:t>1.</a:t>
              </a:r>
              <a:r>
                <a:rPr lang="zh-CN" sz="2400" dirty="0">
                  <a:latin typeface="黑体" panose="02010609060101010101" pitchFamily="2" charset="-122"/>
                </a:rPr>
                <a:t>公称尺寸</a:t>
              </a:r>
              <a:endParaRPr sz="2400" dirty="0">
                <a:latin typeface="黑体" panose="02010609060101010101" pitchFamily="2" charset="-122"/>
              </a:endParaRPr>
            </a:p>
            <a:p>
              <a:r>
                <a:rPr sz="2400" dirty="0">
                  <a:latin typeface="黑体" panose="02010609060101010101" pitchFamily="2" charset="-122"/>
                </a:rPr>
                <a:t>2.</a:t>
              </a:r>
              <a:r>
                <a:rPr lang="zh-CN" sz="2400" dirty="0">
                  <a:latin typeface="黑体" panose="02010609060101010101" pitchFamily="2" charset="-122"/>
                </a:rPr>
                <a:t>实际尺寸</a:t>
              </a:r>
              <a:endParaRPr lang="zh-CN" sz="2400" dirty="0">
                <a:latin typeface="黑体" panose="02010609060101010101" pitchFamily="2" charset="-122"/>
              </a:endParaRPr>
            </a:p>
            <a:p>
              <a:r>
                <a:rPr sz="2400" dirty="0">
                  <a:latin typeface="黑体" panose="02010609060101010101" pitchFamily="2" charset="-122"/>
                </a:rPr>
                <a:t>3.</a:t>
              </a:r>
              <a:r>
                <a:rPr lang="zh-CN" sz="2400" dirty="0">
                  <a:latin typeface="黑体" panose="02010609060101010101" pitchFamily="2" charset="-122"/>
                </a:rPr>
                <a:t>极限尺寸</a:t>
              </a:r>
              <a:endParaRPr sz="2400" dirty="0">
                <a:latin typeface="黑体" panose="02010609060101010101" pitchFamily="2" charset="-122"/>
              </a:endParaRPr>
            </a:p>
            <a:p>
              <a:r>
                <a:rPr sz="2400" dirty="0">
                  <a:latin typeface="黑体" panose="02010609060101010101" pitchFamily="2" charset="-122"/>
                </a:rPr>
                <a:t>4.</a:t>
              </a:r>
              <a:r>
                <a:rPr lang="zh-CN" sz="2400" dirty="0">
                  <a:latin typeface="黑体" panose="02010609060101010101" pitchFamily="2" charset="-122"/>
                </a:rPr>
                <a:t>极限偏差</a:t>
              </a:r>
              <a:endParaRPr sz="2400" dirty="0">
                <a:latin typeface="黑体" panose="02010609060101010101" pitchFamily="2" charset="-122"/>
              </a:endParaRPr>
            </a:p>
            <a:p>
              <a:r>
                <a:rPr sz="2400" dirty="0">
                  <a:latin typeface="黑体" panose="02010609060101010101" pitchFamily="2" charset="-122"/>
                </a:rPr>
                <a:t>5.</a:t>
              </a:r>
              <a:r>
                <a:rPr lang="zh-CN" sz="2400" dirty="0">
                  <a:latin typeface="黑体" panose="02010609060101010101" pitchFamily="2" charset="-122"/>
                </a:rPr>
                <a:t>尺寸公差</a:t>
              </a:r>
              <a:endParaRPr lang="zh-CN" sz="2400" dirty="0">
                <a:latin typeface="黑体" panose="02010609060101010101" pitchFamily="2" charset="-122"/>
              </a:endParaRPr>
            </a:p>
            <a:p>
              <a:r>
                <a:rPr lang="en-US" altLang="zh-CN" sz="2400" dirty="0">
                  <a:latin typeface="黑体" panose="02010609060101010101" pitchFamily="2" charset="-122"/>
                </a:rPr>
                <a:t>6.</a:t>
              </a:r>
              <a:r>
                <a:rPr lang="zh-CN" altLang="en-US" sz="2400" dirty="0">
                  <a:latin typeface="黑体" panose="02010609060101010101" pitchFamily="2" charset="-122"/>
                </a:rPr>
                <a:t>零线</a:t>
              </a:r>
              <a:endParaRPr lang="zh-CN" altLang="en-US" sz="2400" dirty="0">
                <a:latin typeface="黑体" panose="02010609060101010101" pitchFamily="2" charset="-122"/>
              </a:endParaRPr>
            </a:p>
            <a:p>
              <a:r>
                <a:rPr lang="en-US" altLang="zh-CN" sz="2400" dirty="0">
                  <a:latin typeface="黑体" panose="02010609060101010101" pitchFamily="2" charset="-122"/>
                </a:rPr>
                <a:t>7.</a:t>
              </a:r>
              <a:r>
                <a:rPr lang="zh-CN" altLang="en-US" sz="2400" dirty="0">
                  <a:latin typeface="黑体" panose="02010609060101010101" pitchFamily="2" charset="-122"/>
                </a:rPr>
                <a:t>公差带图</a:t>
              </a:r>
              <a:endParaRPr lang="zh-CN" altLang="en-US" sz="2400" dirty="0">
                <a:latin typeface="黑体" panose="02010609060101010101" pitchFamily="2" charset="-122"/>
              </a:endParaRPr>
            </a:p>
            <a:p>
              <a:r>
                <a:rPr lang="en-US" altLang="zh-CN" sz="2400" dirty="0">
                  <a:latin typeface="黑体" panose="02010609060101010101" pitchFamily="2" charset="-122"/>
                </a:rPr>
                <a:t>8.</a:t>
              </a:r>
              <a:r>
                <a:rPr lang="zh-CN" altLang="en-US" sz="2400" dirty="0">
                  <a:latin typeface="黑体" panose="02010609060101010101" pitchFamily="2" charset="-122"/>
                </a:rPr>
                <a:t>尺寸公差带图</a:t>
              </a:r>
              <a:endParaRPr lang="zh-CN" altLang="en-US" sz="2400" dirty="0">
                <a:latin typeface="黑体" panose="02010609060101010101" pitchFamily="2" charset="-122"/>
              </a:endParaRPr>
            </a:p>
          </p:txBody>
        </p:sp>
      </p:grpSp>
      <p:pic>
        <p:nvPicPr>
          <p:cNvPr id="-2147482133" name="图片 494"/>
          <p:cNvPicPr>
            <a:picLocks noChangeAspect="1"/>
          </p:cNvPicPr>
          <p:nvPr>
            <p:custDataLst>
              <p:tags r:id="rId8"/>
            </p:custDataLst>
          </p:nvPr>
        </p:nvPicPr>
        <p:blipFill>
          <a:blip r:embed="rId9">
            <a:grayscl/>
          </a:blip>
          <a:stretch>
            <a:fillRect/>
          </a:stretch>
        </p:blipFill>
        <p:spPr>
          <a:xfrm>
            <a:off x="4302760" y="2313940"/>
            <a:ext cx="4105275" cy="3517265"/>
          </a:xfrm>
          <a:prstGeom prst="rect">
            <a:avLst/>
          </a:prstGeom>
          <a:noFill/>
          <a:ln w="9525">
            <a:solidFill>
              <a:srgbClr val="C0000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标准公差和基本偏差</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611505" y="2132965"/>
            <a:ext cx="8251825" cy="4214495"/>
            <a:chOff x="-432450" y="-462341"/>
            <a:chExt cx="3152260" cy="1406948"/>
          </a:xfrm>
        </p:grpSpPr>
        <p:sp>
          <p:nvSpPr>
            <p:cNvPr id="20485" name="AutoShape 4"/>
            <p:cNvSpPr/>
            <p:nvPr>
              <p:custDataLst>
                <p:tags r:id="rId6"/>
              </p:custDataLst>
            </p:nvPr>
          </p:nvSpPr>
          <p:spPr>
            <a:xfrm>
              <a:off x="-432450" y="-462341"/>
              <a:ext cx="3152260" cy="1406948"/>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113668" y="-245904"/>
              <a:ext cx="2602964" cy="1116104"/>
            </a:xfrm>
            <a:prstGeom prst="rect">
              <a:avLst/>
            </a:prstGeom>
            <a:noFill/>
            <a:ln w="9525">
              <a:noFill/>
            </a:ln>
          </p:spPr>
          <p:txBody>
            <a:bodyPr wrap="square">
              <a:noAutofit/>
            </a:bodyPr>
            <a:p>
              <a:r>
                <a:rPr sz="2400" dirty="0">
                  <a:latin typeface="黑体" panose="02010609060101010101" pitchFamily="2" charset="-122"/>
                </a:rPr>
                <a:t>1.标准公差</a:t>
              </a:r>
              <a:endParaRPr sz="2400" dirty="0">
                <a:latin typeface="黑体" panose="02010609060101010101" pitchFamily="2" charset="-122"/>
              </a:endParaRPr>
            </a:p>
            <a:p>
              <a:r>
                <a:rPr sz="2400" dirty="0">
                  <a:latin typeface="黑体" panose="02010609060101010101" pitchFamily="2" charset="-122"/>
                </a:rPr>
                <a:t>标准公差的数值由基本尺寸和公差等级来决定。其中公差等级确定尺寸精确程度，标准公差分为20个级别，即IT01、IT0、IT1～IT18。其中IT01的尺寸精确度最高，IT18的尺寸精度最低。对于公称尺寸和公差等级相同的孔和轴，它们的标准公差值相等。</a:t>
              </a:r>
              <a:endParaRPr sz="24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标准公差和基本偏差</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611505" y="1558925"/>
            <a:ext cx="8251825" cy="2531744"/>
            <a:chOff x="-432450" y="-462341"/>
            <a:chExt cx="3152260" cy="845186"/>
          </a:xfrm>
        </p:grpSpPr>
        <p:sp>
          <p:nvSpPr>
            <p:cNvPr id="20485" name="AutoShape 4"/>
            <p:cNvSpPr/>
            <p:nvPr>
              <p:custDataLst>
                <p:tags r:id="rId6"/>
              </p:custDataLst>
            </p:nvPr>
          </p:nvSpPr>
          <p:spPr>
            <a:xfrm>
              <a:off x="-432450" y="-462341"/>
              <a:ext cx="3152260" cy="845186"/>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410376" y="-414221"/>
              <a:ext cx="3130186" cy="718843"/>
            </a:xfrm>
            <a:prstGeom prst="rect">
              <a:avLst/>
            </a:prstGeom>
            <a:noFill/>
            <a:ln w="9525">
              <a:noFill/>
            </a:ln>
          </p:spPr>
          <p:txBody>
            <a:bodyPr wrap="square">
              <a:noAutofit/>
            </a:bodyPr>
            <a:p>
              <a:r>
                <a:rPr sz="2400" dirty="0">
                  <a:latin typeface="黑体" panose="02010609060101010101" pitchFamily="2" charset="-122"/>
                </a:rPr>
                <a:t>2.基本偏差</a:t>
              </a:r>
              <a:endParaRPr sz="2400" dirty="0">
                <a:latin typeface="黑体" panose="02010609060101010101" pitchFamily="2" charset="-122"/>
              </a:endParaRPr>
            </a:p>
            <a:p>
              <a:r>
                <a:rPr sz="2400" dirty="0">
                  <a:latin typeface="黑体" panose="02010609060101010101" pitchFamily="2" charset="-122"/>
                </a:rPr>
                <a:t>基本偏差是指在标准的极限与配合中，确定公差带相对零线位置的那个极限偏差。它可以是上偏差或下偏差，一般指靠近零线的那个偏差。当公差带位于零线的上方时，基本偏差为下偏差；当公差带位于零线的下方时，基本偏差为上偏差；总之是靠近零线的那个偏差，如图6-3-2所示。</a:t>
              </a:r>
              <a:endParaRPr sz="2400" dirty="0">
                <a:latin typeface="黑体" panose="02010609060101010101" pitchFamily="2" charset="-122"/>
              </a:endParaRPr>
            </a:p>
          </p:txBody>
        </p:sp>
      </p:grpSp>
      <p:pic>
        <p:nvPicPr>
          <p:cNvPr id="-2147482132" name="图片 1"/>
          <p:cNvPicPr>
            <a:picLocks noChangeAspect="1"/>
          </p:cNvPicPr>
          <p:nvPr>
            <p:custDataLst>
              <p:tags r:id="rId8"/>
            </p:custDataLst>
          </p:nvPr>
        </p:nvPicPr>
        <p:blipFill>
          <a:blip r:embed="rId9">
            <a:grayscl/>
            <a:lum bright="-20001" contrast="40000"/>
          </a:blip>
          <a:stretch>
            <a:fillRect/>
          </a:stretch>
        </p:blipFill>
        <p:spPr>
          <a:xfrm>
            <a:off x="2051685" y="4129405"/>
            <a:ext cx="4091305" cy="2593975"/>
          </a:xfrm>
          <a:prstGeom prst="rect">
            <a:avLst/>
          </a:prstGeom>
          <a:noFill/>
          <a:ln w="9525">
            <a:solidFill>
              <a:srgbClr val="C0000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标准公差和基本偏差</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pic>
        <p:nvPicPr>
          <p:cNvPr id="-2147482131" name="图片 496"/>
          <p:cNvPicPr>
            <a:picLocks noChangeAspect="1"/>
          </p:cNvPicPr>
          <p:nvPr>
            <p:custDataLst>
              <p:tags r:id="rId6"/>
            </p:custDataLst>
          </p:nvPr>
        </p:nvPicPr>
        <p:blipFill>
          <a:blip r:embed="rId7">
            <a:grayscl/>
          </a:blip>
          <a:stretch>
            <a:fillRect/>
          </a:stretch>
        </p:blipFill>
        <p:spPr>
          <a:xfrm>
            <a:off x="1259840" y="1628775"/>
            <a:ext cx="6091555" cy="4962525"/>
          </a:xfrm>
          <a:prstGeom prst="rect">
            <a:avLst/>
          </a:prstGeom>
          <a:noFill/>
          <a:ln w="9525">
            <a:solidFill>
              <a:srgbClr val="C00000"/>
            </a:solidFill>
          </a:ln>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标准公差和基本偏差</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611505" y="1558925"/>
            <a:ext cx="8251825" cy="1774190"/>
            <a:chOff x="-432450" y="-462341"/>
            <a:chExt cx="3152260" cy="845186"/>
          </a:xfrm>
        </p:grpSpPr>
        <p:sp>
          <p:nvSpPr>
            <p:cNvPr id="20485" name="AutoShape 4"/>
            <p:cNvSpPr/>
            <p:nvPr>
              <p:custDataLst>
                <p:tags r:id="rId6"/>
              </p:custDataLst>
            </p:nvPr>
          </p:nvSpPr>
          <p:spPr>
            <a:xfrm>
              <a:off x="-432450" y="-462341"/>
              <a:ext cx="3152260" cy="845186"/>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410376" y="-414220"/>
              <a:ext cx="3130186" cy="525512"/>
            </a:xfrm>
            <a:prstGeom prst="rect">
              <a:avLst/>
            </a:prstGeom>
            <a:noFill/>
            <a:ln w="9525">
              <a:noFill/>
            </a:ln>
          </p:spPr>
          <p:txBody>
            <a:bodyPr wrap="square">
              <a:noAutofit/>
            </a:bodyPr>
            <a:p>
              <a:r>
                <a:rPr sz="2400" dirty="0">
                  <a:latin typeface="黑体" panose="02010609060101010101" pitchFamily="2" charset="-122"/>
                </a:rPr>
                <a:t>（3）公差带代号</a:t>
              </a:r>
              <a:endParaRPr sz="2400" dirty="0">
                <a:latin typeface="黑体" panose="02010609060101010101" pitchFamily="2" charset="-122"/>
              </a:endParaRPr>
            </a:p>
            <a:p>
              <a:r>
                <a:rPr sz="2400" dirty="0">
                  <a:latin typeface="黑体" panose="02010609060101010101" pitchFamily="2" charset="-122"/>
                </a:rPr>
                <a:t>孔和轴的公差带代号由基本偏差代号和标准公差等级代号组成。基本偏差代号决定公差带的位置，标准公差等级代号决定公差带的大小。</a:t>
              </a:r>
              <a:endParaRPr sz="2400" dirty="0">
                <a:latin typeface="黑体" panose="02010609060101010101" pitchFamily="2" charset="-122"/>
              </a:endParaRPr>
            </a:p>
          </p:txBody>
        </p:sp>
      </p:grpSp>
      <p:pic>
        <p:nvPicPr>
          <p:cNvPr id="-2147482130" name="图片 25600" descr="7"/>
          <p:cNvPicPr>
            <a:picLocks noChangeAspect="1"/>
          </p:cNvPicPr>
          <p:nvPr>
            <p:custDataLst>
              <p:tags r:id="rId8"/>
            </p:custDataLst>
          </p:nvPr>
        </p:nvPicPr>
        <p:blipFill>
          <a:blip r:embed="rId9"/>
          <a:stretch>
            <a:fillRect/>
          </a:stretch>
        </p:blipFill>
        <p:spPr>
          <a:xfrm>
            <a:off x="1908175" y="3602990"/>
            <a:ext cx="4579620" cy="2948305"/>
          </a:xfrm>
          <a:prstGeom prst="rect">
            <a:avLst/>
          </a:prstGeom>
          <a:noFill/>
          <a:ln w="9525">
            <a:solidFill>
              <a:srgbClr val="C0000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配合</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611505" y="1558925"/>
            <a:ext cx="8251825" cy="1449070"/>
            <a:chOff x="-432450" y="-462341"/>
            <a:chExt cx="3152260" cy="690306"/>
          </a:xfrm>
        </p:grpSpPr>
        <p:sp>
          <p:nvSpPr>
            <p:cNvPr id="20485" name="AutoShape 4"/>
            <p:cNvSpPr/>
            <p:nvPr>
              <p:custDataLst>
                <p:tags r:id="rId6"/>
              </p:custDataLst>
            </p:nvPr>
          </p:nvSpPr>
          <p:spPr>
            <a:xfrm>
              <a:off x="-432450" y="-462341"/>
              <a:ext cx="3152260" cy="690306"/>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410376" y="-414220"/>
              <a:ext cx="3130186" cy="525512"/>
            </a:xfrm>
            <a:prstGeom prst="rect">
              <a:avLst/>
            </a:prstGeom>
            <a:noFill/>
            <a:ln w="9525">
              <a:noFill/>
            </a:ln>
          </p:spPr>
          <p:txBody>
            <a:bodyPr wrap="square">
              <a:noAutofit/>
            </a:bodyPr>
            <a:p>
              <a:r>
                <a:rPr sz="2400" dirty="0">
                  <a:latin typeface="黑体" panose="02010609060101010101" pitchFamily="2" charset="-122"/>
                </a:rPr>
                <a:t>基本尺寸相同的、相互结合的孔和轴的公差带之间的关系，称为配合。如图6-3-5所示，基本尺寸均为Ф20的轴与轴套内孔相配合。</a:t>
              </a:r>
              <a:endParaRPr sz="2400" dirty="0">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1331595" y="3716655"/>
            <a:ext cx="6713220" cy="224726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配合</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41606" y="1558925"/>
            <a:ext cx="8721724" cy="1664336"/>
            <a:chOff x="-611955" y="-462341"/>
            <a:chExt cx="3331765" cy="792854"/>
          </a:xfrm>
        </p:grpSpPr>
        <p:sp>
          <p:nvSpPr>
            <p:cNvPr id="20485" name="AutoShape 4"/>
            <p:cNvSpPr/>
            <p:nvPr>
              <p:custDataLst>
                <p:tags r:id="rId6"/>
              </p:custDataLst>
            </p:nvPr>
          </p:nvSpPr>
          <p:spPr>
            <a:xfrm>
              <a:off x="-611955" y="-462341"/>
              <a:ext cx="3331765" cy="79285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68049" y="-414243"/>
              <a:ext cx="3287859" cy="525443"/>
            </a:xfrm>
            <a:prstGeom prst="rect">
              <a:avLst/>
            </a:prstGeom>
            <a:noFill/>
            <a:ln w="9525">
              <a:noFill/>
            </a:ln>
          </p:spPr>
          <p:txBody>
            <a:bodyPr wrap="square">
              <a:noAutofit/>
            </a:bodyPr>
            <a:p>
              <a:r>
                <a:rPr lang="en-US" sz="2400" dirty="0">
                  <a:sym typeface="+mn-ea"/>
                </a:rPr>
                <a:t>1.</a:t>
              </a:r>
              <a:r>
                <a:rPr lang="zh-CN" altLang="en-US" sz="2400" dirty="0">
                  <a:sym typeface="+mn-ea"/>
                </a:rPr>
                <a:t>配合的种类</a:t>
              </a:r>
              <a:endParaRPr lang="zh-CN" altLang="en-US" sz="2400" dirty="0">
                <a:latin typeface="黑体" panose="02010609060101010101" pitchFamily="2" charset="-122"/>
              </a:endParaRPr>
            </a:p>
            <a:p>
              <a:r>
                <a:rPr sz="2400" dirty="0">
                  <a:sym typeface="+mn-ea"/>
                </a:rPr>
                <a:t>基本尺寸相同的、相互结合的孔和轴的公差带之间的关系，称为配合。如图6-3-5所示，基本尺寸均为Ф20的轴与轴套内孔相配合。</a:t>
              </a:r>
              <a:endParaRPr sz="2400" dirty="0">
                <a:latin typeface="黑体" panose="02010609060101010101" pitchFamily="2" charset="-122"/>
              </a:endParaRPr>
            </a:p>
          </p:txBody>
        </p:sp>
      </p:grpSp>
      <p:pic>
        <p:nvPicPr>
          <p:cNvPr id="2" name="图片 1"/>
          <p:cNvPicPr>
            <a:picLocks noChangeAspect="1"/>
          </p:cNvPicPr>
          <p:nvPr>
            <p:custDataLst>
              <p:tags r:id="rId8"/>
            </p:custDataLst>
          </p:nvPr>
        </p:nvPicPr>
        <p:blipFill>
          <a:blip r:embed="rId9"/>
          <a:stretch>
            <a:fillRect/>
          </a:stretch>
        </p:blipFill>
        <p:spPr>
          <a:xfrm>
            <a:off x="467995" y="3572510"/>
            <a:ext cx="8610600" cy="235966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配合</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71448" y="1558925"/>
            <a:ext cx="8691882" cy="1664336"/>
            <a:chOff x="-600555" y="-462341"/>
            <a:chExt cx="3320365" cy="792854"/>
          </a:xfrm>
        </p:grpSpPr>
        <p:sp>
          <p:nvSpPr>
            <p:cNvPr id="20485" name="AutoShape 4"/>
            <p:cNvSpPr/>
            <p:nvPr>
              <p:custDataLst>
                <p:tags r:id="rId6"/>
              </p:custDataLst>
            </p:nvPr>
          </p:nvSpPr>
          <p:spPr>
            <a:xfrm>
              <a:off x="-600555" y="-462341"/>
              <a:ext cx="3320364" cy="79285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62228" y="-414243"/>
              <a:ext cx="3282038" cy="525443"/>
            </a:xfrm>
            <a:prstGeom prst="rect">
              <a:avLst/>
            </a:prstGeom>
            <a:noFill/>
            <a:ln w="9525">
              <a:noFill/>
            </a:ln>
          </p:spPr>
          <p:txBody>
            <a:bodyPr wrap="square">
              <a:noAutofit/>
            </a:bodyPr>
            <a:p>
              <a:r>
                <a:rPr lang="en-US" sz="2400" dirty="0">
                  <a:sym typeface="+mn-ea"/>
                </a:rPr>
                <a:t>1.</a:t>
              </a:r>
              <a:r>
                <a:rPr lang="zh-CN" altLang="en-US" sz="2400" dirty="0">
                  <a:sym typeface="+mn-ea"/>
                </a:rPr>
                <a:t>配合的种类</a:t>
              </a:r>
              <a:endParaRPr lang="zh-CN" altLang="en-US" sz="2400" dirty="0">
                <a:latin typeface="黑体" panose="02010609060101010101" pitchFamily="2" charset="-122"/>
              </a:endParaRPr>
            </a:p>
            <a:p>
              <a:r>
                <a:rPr sz="2400" dirty="0">
                  <a:sym typeface="+mn-ea"/>
                </a:rPr>
                <a:t>基本尺寸相同的、相互结合的孔和轴的公差带之间的关系，称为配合。如图6-3-5所示，基本尺寸均为Ф20的轴与轴套内孔相配合。</a:t>
              </a:r>
              <a:endParaRPr sz="2400" dirty="0">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35560" y="3572510"/>
            <a:ext cx="9132570" cy="240411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配合</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558925"/>
            <a:ext cx="8666482" cy="2144395"/>
            <a:chOff x="-590852" y="-462341"/>
            <a:chExt cx="3310662" cy="1021544"/>
          </a:xfrm>
        </p:grpSpPr>
        <p:sp>
          <p:nvSpPr>
            <p:cNvPr id="20485" name="AutoShape 4"/>
            <p:cNvSpPr/>
            <p:nvPr>
              <p:custDataLst>
                <p:tags r:id="rId6"/>
              </p:custDataLst>
            </p:nvPr>
          </p:nvSpPr>
          <p:spPr>
            <a:xfrm>
              <a:off x="-590852" y="-462341"/>
              <a:ext cx="3310661" cy="102154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525443"/>
            </a:xfrm>
            <a:prstGeom prst="rect">
              <a:avLst/>
            </a:prstGeom>
            <a:noFill/>
            <a:ln w="9525">
              <a:noFill/>
            </a:ln>
          </p:spPr>
          <p:txBody>
            <a:bodyPr wrap="square">
              <a:noAutofit/>
            </a:bodyPr>
            <a:p>
              <a:r>
                <a:rPr sz="2400" dirty="0">
                  <a:latin typeface="黑体" panose="02010609060101010101" pitchFamily="2" charset="-122"/>
                </a:rPr>
                <a:t>2.配合的基准制</a:t>
              </a:r>
              <a:endParaRPr sz="2400" dirty="0">
                <a:latin typeface="黑体" panose="02010609060101010101" pitchFamily="2" charset="-122"/>
              </a:endParaRPr>
            </a:p>
            <a:p>
              <a:r>
                <a:rPr sz="2400" dirty="0">
                  <a:latin typeface="黑体" panose="02010609060101010101" pitchFamily="2" charset="-122"/>
                </a:rPr>
                <a:t>（1）基孔制：基本偏差为一定值的孔的公差带，与不同基本偏差的轴的公差带形成各种配台的一种制度，如图6-3-7所示。基孔制的孔称为基准孔，其基本偏差代号为H，下极限偏差EI为零。</a:t>
              </a:r>
              <a:endParaRPr sz="2400" dirty="0">
                <a:latin typeface="黑体" panose="02010609060101010101" pitchFamily="2" charset="-122"/>
              </a:endParaRPr>
            </a:p>
          </p:txBody>
        </p:sp>
      </p:grpSp>
      <p:pic>
        <p:nvPicPr>
          <p:cNvPr id="-2147482126" name="图片 501"/>
          <p:cNvPicPr>
            <a:picLocks noChangeAspect="1"/>
          </p:cNvPicPr>
          <p:nvPr>
            <p:custDataLst>
              <p:tags r:id="rId8"/>
            </p:custDataLst>
          </p:nvPr>
        </p:nvPicPr>
        <p:blipFill>
          <a:blip r:embed="rId9">
            <a:grayscl/>
          </a:blip>
          <a:stretch>
            <a:fillRect/>
          </a:stretch>
        </p:blipFill>
        <p:spPr>
          <a:xfrm>
            <a:off x="853440" y="3973195"/>
            <a:ext cx="7148830" cy="236982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一、尺寸公差</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配合</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558925"/>
            <a:ext cx="8666482" cy="2144395"/>
            <a:chOff x="-590852" y="-462341"/>
            <a:chExt cx="3310662" cy="1021544"/>
          </a:xfrm>
        </p:grpSpPr>
        <p:sp>
          <p:nvSpPr>
            <p:cNvPr id="20485" name="AutoShape 4"/>
            <p:cNvSpPr/>
            <p:nvPr>
              <p:custDataLst>
                <p:tags r:id="rId6"/>
              </p:custDataLst>
            </p:nvPr>
          </p:nvSpPr>
          <p:spPr>
            <a:xfrm>
              <a:off x="-590852" y="-462341"/>
              <a:ext cx="3310661" cy="102154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525443"/>
            </a:xfrm>
            <a:prstGeom prst="rect">
              <a:avLst/>
            </a:prstGeom>
            <a:noFill/>
            <a:ln w="9525">
              <a:noFill/>
            </a:ln>
          </p:spPr>
          <p:txBody>
            <a:bodyPr wrap="square">
              <a:noAutofit/>
            </a:bodyPr>
            <a:p>
              <a:r>
                <a:rPr sz="2400" dirty="0">
                  <a:latin typeface="黑体" panose="02010609060101010101" pitchFamily="2" charset="-122"/>
                </a:rPr>
                <a:t>2.配合的基准制</a:t>
              </a:r>
              <a:endParaRPr sz="2400" dirty="0">
                <a:latin typeface="黑体" panose="02010609060101010101" pitchFamily="2" charset="-122"/>
              </a:endParaRPr>
            </a:p>
            <a:p>
              <a:r>
                <a:rPr sz="2400" dirty="0">
                  <a:latin typeface="黑体" panose="02010609060101010101" pitchFamily="2" charset="-122"/>
                </a:rPr>
                <a:t>（2）基轴制：基本偏差为一定值的轴的公差带，与不同基本偏差的孔的公差带形成各种配合的一种制度，如图6-3-8所示。基轴制的轴称为基准轴，其基本偏差代号为h，上极限偏差es为零。</a:t>
              </a:r>
              <a:endParaRPr sz="2400" dirty="0">
                <a:latin typeface="黑体" panose="02010609060101010101" pitchFamily="2" charset="-122"/>
              </a:endParaRPr>
            </a:p>
          </p:txBody>
        </p:sp>
      </p:grpSp>
      <p:pic>
        <p:nvPicPr>
          <p:cNvPr id="-2147482125" name="图片 502"/>
          <p:cNvPicPr>
            <a:picLocks noChangeAspect="1"/>
          </p:cNvPicPr>
          <p:nvPr>
            <p:custDataLst>
              <p:tags r:id="rId8"/>
            </p:custDataLst>
          </p:nvPr>
        </p:nvPicPr>
        <p:blipFill>
          <a:blip r:embed="rId9">
            <a:grayscl/>
          </a:blip>
          <a:stretch>
            <a:fillRect/>
          </a:stretch>
        </p:blipFill>
        <p:spPr>
          <a:xfrm>
            <a:off x="683895" y="3973195"/>
            <a:ext cx="7901305" cy="269049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7740" cy="586740"/>
            <a:chOff x="2420" y="71"/>
            <a:chExt cx="9524" cy="924"/>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0482" name="Rectangle 2"/>
          <p:cNvSpPr/>
          <p:nvPr>
            <p:custDataLst>
              <p:tags r:id="rId6"/>
            </p:custDataLst>
          </p:nvPr>
        </p:nvSpPr>
        <p:spPr>
          <a:xfrm>
            <a:off x="0" y="714375"/>
            <a:ext cx="1537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sp>
        <p:nvSpPr>
          <p:cNvPr id="100" name="文本框 99"/>
          <p:cNvSpPr txBox="1"/>
          <p:nvPr/>
        </p:nvSpPr>
        <p:spPr>
          <a:xfrm>
            <a:off x="1115695" y="2348865"/>
            <a:ext cx="6677025" cy="286131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）了解汽车零件图的主要作用，熟悉汽车零件图的主要内容；</a:t>
            </a:r>
            <a:r>
              <a:rPr lang="en-US" sz="1800">
                <a:latin typeface="Times New Roman" panose="02020603050405020304" charset="0"/>
              </a:rPr>
              <a:t> </a:t>
            </a:r>
            <a:r>
              <a:rPr lang="zh-CN" sz="1800">
                <a:ea typeface="宋体" panose="02010600030101010101" pitchFamily="2" charset="-122"/>
              </a:rPr>
              <a:t>（</a:t>
            </a:r>
            <a:r>
              <a:rPr lang="en-US" sz="1800">
                <a:latin typeface="Times New Roman" panose="02020603050405020304" charset="0"/>
              </a:rPr>
              <a:t>2</a:t>
            </a:r>
            <a:r>
              <a:rPr lang="zh-CN" sz="1800">
                <a:ea typeface="宋体" panose="02010600030101010101" pitchFamily="2" charset="-122"/>
              </a:rPr>
              <a:t>）熟悉汽车零件的主要类型；（</a:t>
            </a:r>
            <a:r>
              <a:rPr lang="en-US" sz="1800">
                <a:latin typeface="Times New Roman" panose="02020603050405020304" charset="0"/>
              </a:rPr>
              <a:t>3</a:t>
            </a:r>
            <a:r>
              <a:rPr lang="zh-CN" sz="1800">
                <a:ea typeface="宋体" panose="02010600030101010101" pitchFamily="2" charset="-122"/>
              </a:rPr>
              <a:t>）掌握汽车零件的常见工艺结构。</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）能够根据图纸完成汽车典型零件图的初步识读；（</a:t>
            </a:r>
            <a:r>
              <a:rPr lang="en-US" sz="1800">
                <a:latin typeface="Times New Roman" panose="02020603050405020304" charset="0"/>
              </a:rPr>
              <a:t>2</a:t>
            </a:r>
            <a:r>
              <a:rPr lang="zh-CN" sz="1800">
                <a:ea typeface="宋体" panose="02010600030101010101" pitchFamily="2" charset="-122"/>
              </a:rPr>
              <a:t>）能够正确理解倒角、倒圆、退刀槽等一些列工艺结构。</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）培养学生的自我学习及分析问题能力；（</a:t>
            </a:r>
            <a:r>
              <a:rPr lang="en-US" sz="1800">
                <a:latin typeface="Times New Roman" panose="02020603050405020304" charset="0"/>
              </a:rPr>
              <a:t>2</a:t>
            </a:r>
            <a:r>
              <a:rPr lang="zh-CN" sz="1800">
                <a:ea typeface="宋体" panose="02010600030101010101" pitchFamily="2" charset="-122"/>
              </a:rPr>
              <a:t>）培养学生的设计思维。</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988820"/>
            <a:ext cx="8666482" cy="2144395"/>
            <a:chOff x="-590852" y="-462341"/>
            <a:chExt cx="3310662" cy="1021544"/>
          </a:xfrm>
        </p:grpSpPr>
        <p:sp>
          <p:nvSpPr>
            <p:cNvPr id="20485" name="AutoShape 4"/>
            <p:cNvSpPr/>
            <p:nvPr>
              <p:custDataLst>
                <p:tags r:id="rId6"/>
              </p:custDataLst>
            </p:nvPr>
          </p:nvSpPr>
          <p:spPr>
            <a:xfrm>
              <a:off x="-590852" y="-462341"/>
              <a:ext cx="3310661" cy="102154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525443"/>
            </a:xfrm>
            <a:prstGeom prst="rect">
              <a:avLst/>
            </a:prstGeom>
            <a:noFill/>
            <a:ln w="9525">
              <a:noFill/>
            </a:ln>
          </p:spPr>
          <p:txBody>
            <a:bodyPr wrap="square">
              <a:noAutofit/>
            </a:bodyPr>
            <a:p>
              <a:r>
                <a:rPr sz="2400" dirty="0">
                  <a:latin typeface="黑体" panose="02010609060101010101" pitchFamily="2" charset="-122"/>
                </a:rPr>
                <a:t>几何公差是指零件各部分形状、方向、位置和跳动误差所允许的最大变动量，它反映了零件各部分的实际要素对理想要素的误差程度。合理确定零件的几何公差，才能满足零件的使用性能与装配要求，它同零件的尺寸公差一样，是评定零件质量的一项重要指标。</a:t>
              </a:r>
              <a:endParaRPr sz="24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pic>
        <p:nvPicPr>
          <p:cNvPr id="4" name="图片 3"/>
          <p:cNvPicPr>
            <a:picLocks noChangeAspect="1"/>
          </p:cNvPicPr>
          <p:nvPr>
            <p:custDataLst>
              <p:tags r:id="rId6"/>
            </p:custDataLst>
          </p:nvPr>
        </p:nvPicPr>
        <p:blipFill>
          <a:blip r:embed="rId7"/>
          <a:stretch>
            <a:fillRect/>
          </a:stretch>
        </p:blipFill>
        <p:spPr>
          <a:xfrm>
            <a:off x="-36195" y="2564765"/>
            <a:ext cx="9424035" cy="2498725"/>
          </a:xfrm>
          <a:prstGeom prst="rect">
            <a:avLst/>
          </a:prstGeom>
        </p:spPr>
      </p:pic>
      <p:sp>
        <p:nvSpPr>
          <p:cNvPr id="5"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1.几何公差的几何特征符号</a:t>
              </a:r>
              <a:endParaRPr sz="2400" dirty="0">
                <a:latin typeface="黑体" panose="02010609060101010101" pitchFamily="2" charset="-122"/>
              </a:endParaRPr>
            </a:p>
            <a:p>
              <a:endParaRPr lang="zh-CN" sz="2400" dirty="0">
                <a:latin typeface="黑体" panose="02010609060101010101" pitchFamily="2" charset="-122"/>
              </a:endParaRPr>
            </a:p>
          </p:txBody>
        </p:sp>
      </p:grpSp>
      <p:pic>
        <p:nvPicPr>
          <p:cNvPr id="2" name="图片 1"/>
          <p:cNvPicPr>
            <a:picLocks noChangeAspect="1"/>
          </p:cNvPicPr>
          <p:nvPr>
            <p:custDataLst>
              <p:tags r:id="rId8"/>
            </p:custDataLst>
          </p:nvPr>
        </p:nvPicPr>
        <p:blipFill>
          <a:blip r:embed="rId9"/>
          <a:stretch>
            <a:fillRect/>
          </a:stretch>
        </p:blipFill>
        <p:spPr>
          <a:xfrm>
            <a:off x="899795" y="2348865"/>
            <a:ext cx="6449060" cy="4112260"/>
          </a:xfrm>
          <a:prstGeom prst="rect">
            <a:avLst/>
          </a:prstGeom>
        </p:spPr>
      </p:pic>
      <p:sp>
        <p:nvSpPr>
          <p:cNvPr id="5" name="Rectangle 2"/>
          <p:cNvSpPr/>
          <p:nvPr>
            <p:custDataLst>
              <p:tags r:id="rId10"/>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1.几何公差的几何特征符号</a:t>
              </a:r>
              <a:endParaRPr sz="2400" dirty="0">
                <a:latin typeface="黑体" panose="02010609060101010101" pitchFamily="2" charset="-122"/>
              </a:endParaRPr>
            </a:p>
            <a:p>
              <a:endParaRPr lang="zh-CN" sz="2400" dirty="0">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828040" y="2924810"/>
            <a:ext cx="6864985" cy="2740025"/>
          </a:xfrm>
          <a:prstGeom prst="rect">
            <a:avLst/>
          </a:prstGeom>
        </p:spPr>
      </p:pic>
      <p:sp>
        <p:nvSpPr>
          <p:cNvPr id="5" name="Rectangle 2"/>
          <p:cNvSpPr/>
          <p:nvPr>
            <p:custDataLst>
              <p:tags r:id="rId10"/>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2．几何公差的标注</a:t>
              </a:r>
              <a:endParaRPr sz="2400" dirty="0">
                <a:latin typeface="黑体" panose="02010609060101010101" pitchFamily="2" charset="-122"/>
              </a:endParaRPr>
            </a:p>
          </p:txBody>
        </p:sp>
      </p:grpSp>
      <p:pic>
        <p:nvPicPr>
          <p:cNvPr id="2" name="图片 1"/>
          <p:cNvPicPr>
            <a:picLocks noChangeAspect="1"/>
          </p:cNvPicPr>
          <p:nvPr>
            <p:custDataLst>
              <p:tags r:id="rId8"/>
            </p:custDataLst>
          </p:nvPr>
        </p:nvPicPr>
        <p:blipFill>
          <a:blip r:embed="rId9"/>
          <a:stretch>
            <a:fillRect/>
          </a:stretch>
        </p:blipFill>
        <p:spPr>
          <a:xfrm>
            <a:off x="681355" y="2577465"/>
            <a:ext cx="7754620" cy="3702050"/>
          </a:xfrm>
          <a:prstGeom prst="rect">
            <a:avLst/>
          </a:prstGeom>
          <a:ln>
            <a:solidFill>
              <a:srgbClr val="C00000"/>
            </a:solidFill>
          </a:ln>
        </p:spPr>
      </p:pic>
      <p:sp>
        <p:nvSpPr>
          <p:cNvPr id="5" name="Rectangle 2"/>
          <p:cNvSpPr/>
          <p:nvPr>
            <p:custDataLst>
              <p:tags r:id="rId10"/>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2．几何公差的标注</a:t>
              </a:r>
              <a:endParaRPr sz="2400" dirty="0">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325755" y="2292985"/>
            <a:ext cx="8172450" cy="4244975"/>
          </a:xfrm>
          <a:prstGeom prst="rect">
            <a:avLst/>
          </a:prstGeom>
          <a:ln>
            <a:solidFill>
              <a:srgbClr val="C00000"/>
            </a:solidFill>
          </a:ln>
        </p:spPr>
      </p:pic>
      <p:sp>
        <p:nvSpPr>
          <p:cNvPr id="5" name="Rectangle 2"/>
          <p:cNvSpPr/>
          <p:nvPr>
            <p:custDataLst>
              <p:tags r:id="rId10"/>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2．几何公差的标注</a:t>
              </a:r>
              <a:endParaRPr sz="2400" dirty="0">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325755" y="2292985"/>
            <a:ext cx="8172450" cy="4244975"/>
          </a:xfrm>
          <a:prstGeom prst="rect">
            <a:avLst/>
          </a:prstGeom>
          <a:ln>
            <a:solidFill>
              <a:srgbClr val="C00000"/>
            </a:solidFill>
          </a:ln>
        </p:spPr>
      </p:pic>
      <p:sp>
        <p:nvSpPr>
          <p:cNvPr id="2" name="Rectangle 2"/>
          <p:cNvSpPr/>
          <p:nvPr>
            <p:custDataLst>
              <p:tags r:id="rId10"/>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几何公差基础知识</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2．几何公差的标注</a:t>
              </a:r>
              <a:endParaRPr sz="2400" dirty="0">
                <a:latin typeface="黑体" panose="02010609060101010101" pitchFamily="2" charset="-122"/>
              </a:endParaRPr>
            </a:p>
          </p:txBody>
        </p:sp>
      </p:grpSp>
      <p:pic>
        <p:nvPicPr>
          <p:cNvPr id="4" name="图片 3"/>
          <p:cNvPicPr>
            <a:picLocks noChangeAspect="1"/>
          </p:cNvPicPr>
          <p:nvPr>
            <p:custDataLst>
              <p:tags r:id="rId8"/>
            </p:custDataLst>
          </p:nvPr>
        </p:nvPicPr>
        <p:blipFill>
          <a:blip r:embed="rId9"/>
          <a:stretch>
            <a:fillRect/>
          </a:stretch>
        </p:blipFill>
        <p:spPr>
          <a:xfrm>
            <a:off x="325755" y="2292985"/>
            <a:ext cx="8172450" cy="4244975"/>
          </a:xfrm>
          <a:prstGeom prst="rect">
            <a:avLst/>
          </a:prstGeom>
          <a:ln>
            <a:solidFill>
              <a:srgbClr val="C00000"/>
            </a:solidFill>
          </a:ln>
        </p:spPr>
      </p:pic>
      <p:sp>
        <p:nvSpPr>
          <p:cNvPr id="2" name="Rectangle 2"/>
          <p:cNvSpPr/>
          <p:nvPr>
            <p:custDataLst>
              <p:tags r:id="rId10"/>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二、几何公差</a:t>
            </a:r>
            <a:endParaRPr lang="zh-CN" altLang="en-US" sz="2400" dirty="0">
              <a:solidFill>
                <a:srgbClr val="0000FF"/>
              </a:solidFill>
              <a:latin typeface="黑体" panose="0201060906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基本概念及术语</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lang="en-US" sz="2400" dirty="0">
                  <a:latin typeface="黑体" panose="02010609060101010101" pitchFamily="2" charset="-122"/>
                </a:rPr>
                <a:t>1</a:t>
              </a:r>
              <a:r>
                <a:rPr sz="2400" dirty="0">
                  <a:latin typeface="黑体" panose="02010609060101010101" pitchFamily="2" charset="-122"/>
                </a:rPr>
                <a:t>．</a:t>
              </a:r>
              <a:r>
                <a:rPr lang="zh-CN" sz="2400" dirty="0">
                  <a:latin typeface="黑体" panose="02010609060101010101" pitchFamily="2" charset="-122"/>
                </a:rPr>
                <a:t>表面粗糙度</a:t>
              </a:r>
              <a:endParaRPr lang="zh-CN"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pic>
        <p:nvPicPr>
          <p:cNvPr id="5" name="图片 4"/>
          <p:cNvPicPr>
            <a:picLocks noChangeAspect="1"/>
          </p:cNvPicPr>
          <p:nvPr>
            <p:custDataLst>
              <p:tags r:id="rId9"/>
            </p:custDataLst>
          </p:nvPr>
        </p:nvPicPr>
        <p:blipFill>
          <a:blip r:embed="rId10"/>
          <a:stretch>
            <a:fillRect/>
          </a:stretch>
        </p:blipFill>
        <p:spPr>
          <a:xfrm>
            <a:off x="2555875" y="2853055"/>
            <a:ext cx="3645535" cy="32696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基本概念及术语</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596901"/>
            <a:chOff x="-590852" y="-462341"/>
            <a:chExt cx="3310662" cy="284351"/>
          </a:xfrm>
        </p:grpSpPr>
        <p:sp>
          <p:nvSpPr>
            <p:cNvPr id="20485" name="AutoShape 4"/>
            <p:cNvSpPr/>
            <p:nvPr>
              <p:custDataLst>
                <p:tags r:id="rId6"/>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lang="en-US" sz="2400" dirty="0">
                  <a:latin typeface="黑体" panose="02010609060101010101" pitchFamily="2" charset="-122"/>
                </a:rPr>
                <a:t>2</a:t>
              </a:r>
              <a:r>
                <a:rPr sz="2400" dirty="0">
                  <a:latin typeface="黑体" panose="02010609060101010101" pitchFamily="2" charset="-122"/>
                </a:rPr>
                <a:t>．</a:t>
              </a:r>
              <a:r>
                <a:rPr lang="zh-CN" sz="2400" dirty="0">
                  <a:latin typeface="黑体" panose="02010609060101010101" pitchFamily="2" charset="-122"/>
                </a:rPr>
                <a:t>表面波纹度</a:t>
              </a:r>
              <a:endParaRPr lang="zh-CN"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grpSp>
        <p:nvGrpSpPr>
          <p:cNvPr id="4" name="组合 6"/>
          <p:cNvGrpSpPr/>
          <p:nvPr/>
        </p:nvGrpSpPr>
        <p:grpSpPr>
          <a:xfrm>
            <a:off x="252093" y="2474595"/>
            <a:ext cx="8666482" cy="596901"/>
            <a:chOff x="-590852" y="-462341"/>
            <a:chExt cx="3310662" cy="284351"/>
          </a:xfrm>
        </p:grpSpPr>
        <p:sp>
          <p:nvSpPr>
            <p:cNvPr id="6" name="AutoShape 4"/>
            <p:cNvSpPr/>
            <p:nvPr>
              <p:custDataLst>
                <p:tags r:id="rId9"/>
              </p:custDataLst>
            </p:nvPr>
          </p:nvSpPr>
          <p:spPr>
            <a:xfrm>
              <a:off x="-590852" y="-462341"/>
              <a:ext cx="3310661" cy="253495"/>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7" name="Text Box 6"/>
            <p:cNvSpPr txBox="1"/>
            <p:nvPr>
              <p:custDataLst>
                <p:tags r:id="rId10"/>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3.评定表面结构常用的轮廓参数</a:t>
              </a:r>
              <a:endParaRPr sz="2400" dirty="0">
                <a:latin typeface="黑体" panose="02010609060101010101" pitchFamily="2" charset="-122"/>
              </a:endParaRPr>
            </a:p>
          </p:txBody>
        </p:sp>
      </p:grpSp>
      <p:pic>
        <p:nvPicPr>
          <p:cNvPr id="8" name="图片 7"/>
          <p:cNvPicPr>
            <a:picLocks noChangeAspect="1"/>
          </p:cNvPicPr>
          <p:nvPr>
            <p:custDataLst>
              <p:tags r:id="rId11"/>
            </p:custDataLst>
          </p:nvPr>
        </p:nvPicPr>
        <p:blipFill>
          <a:blip r:embed="rId12"/>
          <a:stretch>
            <a:fillRect/>
          </a:stretch>
        </p:blipFill>
        <p:spPr>
          <a:xfrm>
            <a:off x="599440" y="3420110"/>
            <a:ext cx="7612380" cy="2842260"/>
          </a:xfrm>
          <a:prstGeom prst="rect">
            <a:avLst/>
          </a:prstGeom>
          <a:ln>
            <a:solidFill>
              <a:srgbClr val="C0000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p:nvPr/>
        </p:nvSpPr>
        <p:spPr>
          <a:xfrm>
            <a:off x="0" y="714375"/>
            <a:ext cx="458597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一、汽车零件图的作用与内容</a:t>
            </a:r>
            <a:endParaRPr lang="zh-CN" altLang="en-US" sz="2400" dirty="0">
              <a:solidFill>
                <a:srgbClr val="0000FF"/>
              </a:solidFill>
              <a:latin typeface="黑体" panose="02010609060101010101" pitchFamily="2" charset="-122"/>
            </a:endParaRPr>
          </a:p>
        </p:txBody>
      </p:sp>
      <p:grpSp>
        <p:nvGrpSpPr>
          <p:cNvPr id="20484" name="组合 6"/>
          <p:cNvGrpSpPr/>
          <p:nvPr/>
        </p:nvGrpSpPr>
        <p:grpSpPr>
          <a:xfrm>
            <a:off x="858838" y="2019300"/>
            <a:ext cx="7169150" cy="3065463"/>
            <a:chOff x="0" y="0"/>
            <a:chExt cx="7169422" cy="3066087"/>
          </a:xfrm>
        </p:grpSpPr>
        <p:sp>
          <p:nvSpPr>
            <p:cNvPr id="20485" name="AutoShape 4"/>
            <p:cNvSpPr/>
            <p:nvPr/>
          </p:nvSpPr>
          <p:spPr>
            <a:xfrm>
              <a:off x="0" y="0"/>
              <a:ext cx="7169422" cy="3066087"/>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nvSpPr>
          <p:spPr>
            <a:xfrm>
              <a:off x="256788" y="257624"/>
              <a:ext cx="6593138" cy="2555065"/>
            </a:xfrm>
            <a:prstGeom prst="rect">
              <a:avLst/>
            </a:prstGeom>
            <a:noFill/>
            <a:ln w="9525">
              <a:noFill/>
            </a:ln>
          </p:spPr>
          <p:txBody>
            <a:bodyPr>
              <a:spAutoFit/>
            </a:bodyPr>
            <a:p>
              <a:r>
                <a:rPr lang="en-US" altLang="zh-CN" dirty="0">
                  <a:latin typeface="黑体" panose="02010609060101010101" pitchFamily="2" charset="-122"/>
                </a:rPr>
                <a:t>    </a:t>
              </a:r>
              <a:r>
                <a:rPr lang="zh-CN" altLang="en-US" dirty="0">
                  <a:latin typeface="黑体" panose="02010609060101010101" pitchFamily="2" charset="-122"/>
                </a:rPr>
                <a:t>汽车零件图是汽车（零部件）设计部门提供给生产或维修部门的重要技术（图样）文件。在汽车生产或维修过程中，生产采购部门依据零件图上注明的材料要求进行原材料采购或备料；生产工艺部门依据零件图上的工艺要求、尺寸精度要求安排加工工艺；生产加工部门依据零件图上的加工工艺进行加工；检验部门依据零件图尺寸、表面结构、材料及热处理等技术要求对加工后的工件进行检验，确保合格零件装配到汽车对应总成中去。</a:t>
              </a:r>
              <a:endParaRPr lang="zh-CN" altLang="en-US" dirty="0">
                <a:latin typeface="黑体" panose="02010609060101010101" pitchFamily="2" charset="-122"/>
              </a:endParaRPr>
            </a:p>
          </p:txBody>
        </p:sp>
      </p:grpSp>
      <p:grpSp>
        <p:nvGrpSpPr>
          <p:cNvPr id="23555" name="Group 6"/>
          <p:cNvGrpSpPr/>
          <p:nvPr/>
        </p:nvGrpSpPr>
        <p:grpSpPr>
          <a:xfrm>
            <a:off x="5849781" y="892175"/>
            <a:ext cx="3294219" cy="537845"/>
            <a:chOff x="-592" y="87"/>
            <a:chExt cx="5919" cy="847"/>
          </a:xfrm>
        </p:grpSpPr>
        <p:sp>
          <p:nvSpPr>
            <p:cNvPr id="23556" name="AutoShape 7"/>
            <p:cNvSpPr/>
            <p:nvPr>
              <p:custDataLst>
                <p:tags r:id="rId1"/>
              </p:custDataLst>
            </p:nvPr>
          </p:nvSpPr>
          <p:spPr>
            <a:xfrm>
              <a:off x="-592" y="87"/>
              <a:ext cx="4498"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2"/>
              </p:custDataLst>
            </p:nvPr>
          </p:nvSpPr>
          <p:spPr>
            <a:xfrm>
              <a:off x="-509" y="225"/>
              <a:ext cx="5836"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汽车零件图的作用</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7740" cy="586740"/>
            <a:chOff x="2420" y="71"/>
            <a:chExt cx="9524" cy="924"/>
          </a:xfrm>
        </p:grpSpPr>
        <p:sp>
          <p:nvSpPr>
            <p:cNvPr id="17413" name="Rectangle 4"/>
            <p:cNvSpPr>
              <a:spLocks noChangeAspect="1"/>
            </p:cNvSpPr>
            <p:nvPr>
              <p:custDataLst>
                <p:tags r:id="rId3"/>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6"/>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7"/>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表面粗糙度的选用原则</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1395096"/>
            <a:chOff x="-590852" y="-462341"/>
            <a:chExt cx="3310662" cy="664594"/>
          </a:xfrm>
        </p:grpSpPr>
        <p:sp>
          <p:nvSpPr>
            <p:cNvPr id="20485" name="AutoShape 4"/>
            <p:cNvSpPr/>
            <p:nvPr>
              <p:custDataLst>
                <p:tags r:id="rId6"/>
              </p:custDataLst>
            </p:nvPr>
          </p:nvSpPr>
          <p:spPr>
            <a:xfrm>
              <a:off x="-590852" y="-462341"/>
              <a:ext cx="3310661" cy="66459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零件表面粗糙度的选用，应该既要清足零件表面的功能要求，又要考虑经济合理性。具体选用时，可参照生产中的实例，用类比法确定</a:t>
              </a:r>
              <a:endParaRPr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sp>
        <p:nvSpPr>
          <p:cNvPr id="100" name="文本框 99"/>
          <p:cNvSpPr txBox="1"/>
          <p:nvPr/>
        </p:nvSpPr>
        <p:spPr>
          <a:xfrm>
            <a:off x="1080770" y="3249930"/>
            <a:ext cx="6492875" cy="368300"/>
          </a:xfrm>
          <a:prstGeom prst="rect">
            <a:avLst/>
          </a:prstGeom>
          <a:noFill/>
          <a:ln w="9525">
            <a:noFill/>
          </a:ln>
        </p:spPr>
        <p:txBody>
          <a:bodyPr wrap="square">
            <a:spAutoFit/>
          </a:bodyPr>
          <a:p>
            <a:pPr indent="342900" algn="ctr"/>
            <a:r>
              <a:rPr lang="zh-CN" sz="1800">
                <a:ea typeface="宋体" panose="02010600030101010101" pitchFamily="2" charset="-122"/>
              </a:rPr>
              <a:t>表</a:t>
            </a:r>
            <a:r>
              <a:rPr lang="en-US" sz="1800">
                <a:latin typeface="Times New Roman" panose="02020603050405020304" charset="0"/>
              </a:rPr>
              <a:t>6-3-2 </a:t>
            </a:r>
            <a:r>
              <a:rPr lang="zh-CN" sz="1800">
                <a:ea typeface="宋体" panose="02010600030101010101" pitchFamily="2" charset="-122"/>
              </a:rPr>
              <a:t>轮廊算术平均偏差</a:t>
            </a:r>
            <a:r>
              <a:rPr lang="en-US" sz="1800" i="1">
                <a:latin typeface="Times New Roman" panose="02020603050405020304" charset="0"/>
              </a:rPr>
              <a:t>Ra</a:t>
            </a:r>
            <a:r>
              <a:rPr lang="zh-CN" sz="1800">
                <a:ea typeface="宋体" panose="02010600030101010101" pitchFamily="2" charset="-122"/>
              </a:rPr>
              <a:t>值（</a:t>
            </a:r>
            <a:r>
              <a:rPr lang="en-US" sz="1800">
                <a:latin typeface="Times New Roman" panose="02020603050405020304" charset="0"/>
              </a:rPr>
              <a:t>μm</a:t>
            </a:r>
            <a:r>
              <a:rPr lang="zh-CN" sz="1800">
                <a:ea typeface="宋体" panose="02010600030101010101" pitchFamily="2" charset="-122"/>
              </a:rPr>
              <a:t>）</a:t>
            </a:r>
            <a:endParaRPr lang="zh-CN" altLang="en-US" sz="1800">
              <a:ea typeface="宋体" panose="02010600030101010101" pitchFamily="2" charset="-122"/>
            </a:endParaRPr>
          </a:p>
        </p:txBody>
      </p:sp>
      <p:pic>
        <p:nvPicPr>
          <p:cNvPr id="4" name="图片 3"/>
          <p:cNvPicPr>
            <a:picLocks noChangeAspect="1"/>
          </p:cNvPicPr>
          <p:nvPr>
            <p:custDataLst>
              <p:tags r:id="rId9"/>
            </p:custDataLst>
          </p:nvPr>
        </p:nvPicPr>
        <p:blipFill>
          <a:blip r:embed="rId10"/>
          <a:stretch>
            <a:fillRect/>
          </a:stretch>
        </p:blipFill>
        <p:spPr>
          <a:xfrm>
            <a:off x="467995" y="3644900"/>
            <a:ext cx="8555355" cy="101663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5303513" y="891858"/>
            <a:ext cx="3840487" cy="537845"/>
            <a:chOff x="-2628" y="87"/>
            <a:chExt cx="7955" cy="847"/>
          </a:xfrm>
        </p:grpSpPr>
        <p:sp>
          <p:nvSpPr>
            <p:cNvPr id="23556" name="AutoShape 7"/>
            <p:cNvSpPr/>
            <p:nvPr/>
          </p:nvSpPr>
          <p:spPr>
            <a:xfrm>
              <a:off x="-2628" y="87"/>
              <a:ext cx="6534"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160"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表面粗糙度的选用原则</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1395096"/>
            <a:chOff x="-590852" y="-462341"/>
            <a:chExt cx="3310662" cy="664594"/>
          </a:xfrm>
        </p:grpSpPr>
        <p:sp>
          <p:nvSpPr>
            <p:cNvPr id="20485" name="AutoShape 4"/>
            <p:cNvSpPr/>
            <p:nvPr>
              <p:custDataLst>
                <p:tags r:id="rId6"/>
              </p:custDataLst>
            </p:nvPr>
          </p:nvSpPr>
          <p:spPr>
            <a:xfrm>
              <a:off x="-590852" y="-462341"/>
              <a:ext cx="3310661" cy="664594"/>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零件表面粗糙度的选用，应该既要清足零件表面的功能要求，又要考虑经济合理性。具体选用时，可参照生产中的实例，用类比法确定</a:t>
              </a:r>
              <a:endParaRPr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pic>
        <p:nvPicPr>
          <p:cNvPr id="5" name="图片 4"/>
          <p:cNvPicPr>
            <a:picLocks noChangeAspect="1"/>
          </p:cNvPicPr>
          <p:nvPr>
            <p:custDataLst>
              <p:tags r:id="rId9"/>
            </p:custDataLst>
          </p:nvPr>
        </p:nvPicPr>
        <p:blipFill>
          <a:blip r:embed="rId10"/>
          <a:stretch>
            <a:fillRect/>
          </a:stretch>
        </p:blipFill>
        <p:spPr>
          <a:xfrm>
            <a:off x="972185" y="3098165"/>
            <a:ext cx="6694170" cy="358330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4953983" y="906463"/>
            <a:ext cx="3614548" cy="523240"/>
            <a:chOff x="-3352" y="110"/>
            <a:chExt cx="7487" cy="824"/>
          </a:xfrm>
        </p:grpSpPr>
        <p:sp>
          <p:nvSpPr>
            <p:cNvPr id="23556" name="AutoShape 7"/>
            <p:cNvSpPr/>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表面粗糙度在图样中的标注</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687705"/>
            <a:chOff x="-590852" y="-462341"/>
            <a:chExt cx="3310662" cy="327608"/>
          </a:xfrm>
        </p:grpSpPr>
        <p:sp>
          <p:nvSpPr>
            <p:cNvPr id="20485" name="AutoShape 4"/>
            <p:cNvSpPr/>
            <p:nvPr>
              <p:custDataLst>
                <p:tags r:id="rId6"/>
              </p:custDataLst>
            </p:nvPr>
          </p:nvSpPr>
          <p:spPr>
            <a:xfrm>
              <a:off x="-590852" y="-462341"/>
              <a:ext cx="3310661" cy="327608"/>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1.标注表面粗糙度的图形符号</a:t>
              </a:r>
              <a:endParaRPr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pic>
        <p:nvPicPr>
          <p:cNvPr id="-2147482100" name="图片 527"/>
          <p:cNvPicPr>
            <a:picLocks noChangeAspect="1"/>
          </p:cNvPicPr>
          <p:nvPr>
            <p:custDataLst>
              <p:tags r:id="rId9"/>
            </p:custDataLst>
          </p:nvPr>
        </p:nvPicPr>
        <p:blipFill>
          <a:blip r:embed="rId10">
            <a:grayscl/>
          </a:blip>
          <a:stretch>
            <a:fillRect/>
          </a:stretch>
        </p:blipFill>
        <p:spPr>
          <a:xfrm>
            <a:off x="1835785" y="2996565"/>
            <a:ext cx="4134485" cy="2884805"/>
          </a:xfrm>
          <a:prstGeom prst="rect">
            <a:avLst/>
          </a:prstGeom>
          <a:noFill/>
          <a:ln w="9525">
            <a:solidFill>
              <a:srgbClr val="C00000"/>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4953983" y="906463"/>
            <a:ext cx="3614548" cy="523240"/>
            <a:chOff x="-3352" y="110"/>
            <a:chExt cx="7487" cy="824"/>
          </a:xfrm>
        </p:grpSpPr>
        <p:sp>
          <p:nvSpPr>
            <p:cNvPr id="23556" name="AutoShape 7"/>
            <p:cNvSpPr/>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表面粗糙度在图样中的标注</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687705"/>
            <a:chOff x="-590852" y="-462341"/>
            <a:chExt cx="3310662" cy="327608"/>
          </a:xfrm>
        </p:grpSpPr>
        <p:sp>
          <p:nvSpPr>
            <p:cNvPr id="20485" name="AutoShape 4"/>
            <p:cNvSpPr/>
            <p:nvPr>
              <p:custDataLst>
                <p:tags r:id="rId6"/>
              </p:custDataLst>
            </p:nvPr>
          </p:nvSpPr>
          <p:spPr>
            <a:xfrm>
              <a:off x="-590852" y="-462341"/>
              <a:ext cx="3310661" cy="327608"/>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1.标注表面粗糙度的图形符号</a:t>
              </a:r>
              <a:endParaRPr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pic>
        <p:nvPicPr>
          <p:cNvPr id="5" name="图片 4"/>
          <p:cNvPicPr>
            <a:picLocks noChangeAspect="1"/>
          </p:cNvPicPr>
          <p:nvPr>
            <p:custDataLst>
              <p:tags r:id="rId9"/>
            </p:custDataLst>
          </p:nvPr>
        </p:nvPicPr>
        <p:blipFill>
          <a:blip r:embed="rId10"/>
          <a:stretch>
            <a:fillRect/>
          </a:stretch>
        </p:blipFill>
        <p:spPr>
          <a:xfrm>
            <a:off x="216535" y="2780665"/>
            <a:ext cx="8210550" cy="31521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5" name="Group 6"/>
          <p:cNvGrpSpPr/>
          <p:nvPr/>
        </p:nvGrpSpPr>
        <p:grpSpPr>
          <a:xfrm>
            <a:off x="4953983" y="906463"/>
            <a:ext cx="3614548" cy="523240"/>
            <a:chOff x="-3352" y="110"/>
            <a:chExt cx="7487" cy="824"/>
          </a:xfrm>
        </p:grpSpPr>
        <p:sp>
          <p:nvSpPr>
            <p:cNvPr id="23556" name="AutoShape 7"/>
            <p:cNvSpPr/>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表面粗糙度在图样中的标注</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读汽车零件图的公差</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grpSp>
        <p:nvGrpSpPr>
          <p:cNvPr id="20484" name="组合 6"/>
          <p:cNvGrpSpPr/>
          <p:nvPr/>
        </p:nvGrpSpPr>
        <p:grpSpPr>
          <a:xfrm>
            <a:off x="196848" y="1630045"/>
            <a:ext cx="8666482" cy="687705"/>
            <a:chOff x="-590852" y="-462341"/>
            <a:chExt cx="3310662" cy="327608"/>
          </a:xfrm>
        </p:grpSpPr>
        <p:sp>
          <p:nvSpPr>
            <p:cNvPr id="20485" name="AutoShape 4"/>
            <p:cNvSpPr/>
            <p:nvPr>
              <p:custDataLst>
                <p:tags r:id="rId6"/>
              </p:custDataLst>
            </p:nvPr>
          </p:nvSpPr>
          <p:spPr>
            <a:xfrm>
              <a:off x="-590852" y="-462341"/>
              <a:ext cx="3310661" cy="327608"/>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7"/>
              </p:custDataLst>
            </p:nvPr>
          </p:nvSpPr>
          <p:spPr>
            <a:xfrm>
              <a:off x="-541609" y="-414243"/>
              <a:ext cx="3261419" cy="236253"/>
            </a:xfrm>
            <a:prstGeom prst="rect">
              <a:avLst/>
            </a:prstGeom>
            <a:noFill/>
            <a:ln w="9525">
              <a:noFill/>
            </a:ln>
          </p:spPr>
          <p:txBody>
            <a:bodyPr wrap="square">
              <a:noAutofit/>
            </a:bodyPr>
            <a:p>
              <a:r>
                <a:rPr sz="2400" dirty="0">
                  <a:latin typeface="黑体" panose="02010609060101010101" pitchFamily="2" charset="-122"/>
                </a:rPr>
                <a:t>2.表面粗糙度要求在图样中的标注</a:t>
              </a:r>
              <a:endParaRPr sz="2400" dirty="0">
                <a:latin typeface="黑体" panose="02010609060101010101" pitchFamily="2" charset="-122"/>
              </a:endParaRPr>
            </a:p>
          </p:txBody>
        </p:sp>
      </p:grpSp>
      <p:sp>
        <p:nvSpPr>
          <p:cNvPr id="2" name="Rectangle 2"/>
          <p:cNvSpPr/>
          <p:nvPr>
            <p:custDataLst>
              <p:tags r:id="rId8"/>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三、零件的表面结构</a:t>
            </a:r>
            <a:endParaRPr lang="zh-CN" altLang="en-US" sz="2400" dirty="0">
              <a:solidFill>
                <a:srgbClr val="0000FF"/>
              </a:solidFill>
              <a:latin typeface="黑体" panose="02010609060101010101" pitchFamily="2" charset="-122"/>
            </a:endParaRPr>
          </a:p>
        </p:txBody>
      </p:sp>
      <p:pic>
        <p:nvPicPr>
          <p:cNvPr id="100" name="图片 99"/>
          <p:cNvPicPr/>
          <p:nvPr/>
        </p:nvPicPr>
        <p:blipFill>
          <a:blip r:embed="rId9"/>
          <a:stretch>
            <a:fillRect/>
          </a:stretch>
        </p:blipFill>
        <p:spPr>
          <a:xfrm>
            <a:off x="2174875" y="2563495"/>
            <a:ext cx="3945890" cy="3065780"/>
          </a:xfrm>
          <a:prstGeom prst="rect">
            <a:avLst/>
          </a:prstGeom>
          <a:noFill/>
          <a:ln w="9525">
            <a:solidFill>
              <a:srgbClr val="C00000"/>
            </a:solidFill>
          </a:ln>
        </p:spPr>
      </p:pic>
      <p:sp>
        <p:nvSpPr>
          <p:cNvPr id="101" name="文本框 100"/>
          <p:cNvSpPr txBox="1"/>
          <p:nvPr/>
        </p:nvSpPr>
        <p:spPr>
          <a:xfrm>
            <a:off x="1403985" y="574357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6-3-15 </a:t>
            </a:r>
            <a:r>
              <a:rPr lang="zh-CN" sz="1800">
                <a:ea typeface="宋体" panose="02010600030101010101" pitchFamily="2" charset="-122"/>
              </a:rPr>
              <a:t>表面结构要求的标注</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2035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sp>
        <p:nvSpPr>
          <p:cNvPr id="4" name="文本框 3"/>
          <p:cNvSpPr txBox="1"/>
          <p:nvPr/>
        </p:nvSpPr>
        <p:spPr>
          <a:xfrm>
            <a:off x="1188085" y="2276475"/>
            <a:ext cx="6249035" cy="258445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）了解汽车零件图的识读技巧和方法；（</a:t>
            </a:r>
            <a:r>
              <a:rPr lang="en-US" sz="1800">
                <a:latin typeface="Times New Roman" panose="02020603050405020304" charset="0"/>
              </a:rPr>
              <a:t>2</a:t>
            </a:r>
            <a:r>
              <a:rPr lang="zh-CN" sz="1800">
                <a:ea typeface="宋体" panose="02010600030101010101" pitchFamily="2" charset="-122"/>
              </a:rPr>
              <a:t>）熟悉常见汽车类零件图样。</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）能识读迅速准确的读懂零件图。（</a:t>
            </a:r>
            <a:r>
              <a:rPr lang="en-US" sz="1800">
                <a:latin typeface="Times New Roman" panose="02020603050405020304" charset="0"/>
              </a:rPr>
              <a:t>2</a:t>
            </a:r>
            <a:r>
              <a:rPr lang="zh-CN" sz="1800">
                <a:ea typeface="宋体" panose="02010600030101010101" pitchFamily="2" charset="-122"/>
              </a:rPr>
              <a:t>）能够快速准确的从零件图中捕获相关信息。</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）养成良好的学习习惯，形成科学严谨的学习态度；（</a:t>
            </a:r>
            <a:r>
              <a:rPr lang="en-US" sz="1800">
                <a:latin typeface="Times New Roman" panose="02020603050405020304" charset="0"/>
              </a:rPr>
              <a:t>2</a:t>
            </a:r>
            <a:r>
              <a:rPr lang="zh-CN" sz="1800">
                <a:ea typeface="宋体" panose="02010600030101010101" pitchFamily="2" charset="-122"/>
              </a:rPr>
              <a:t>）培养学生综合读图和空间想象能力。</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一、零件图的识读方法</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零件图的识读方法</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196848" y="1988820"/>
            <a:ext cx="8666482" cy="2938146"/>
            <a:chOff x="-590852" y="-462341"/>
            <a:chExt cx="3310662" cy="1399670"/>
          </a:xfrm>
        </p:grpSpPr>
        <p:sp>
          <p:nvSpPr>
            <p:cNvPr id="20485" name="AutoShape 4"/>
            <p:cNvSpPr/>
            <p:nvPr>
              <p:custDataLst>
                <p:tags r:id="rId9"/>
              </p:custDataLst>
            </p:nvPr>
          </p:nvSpPr>
          <p:spPr>
            <a:xfrm>
              <a:off x="-590852" y="-462341"/>
              <a:ext cx="3310661" cy="1399670"/>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10"/>
              </p:custDataLst>
            </p:nvPr>
          </p:nvSpPr>
          <p:spPr>
            <a:xfrm>
              <a:off x="-541609" y="-414243"/>
              <a:ext cx="3261419" cy="1255074"/>
            </a:xfrm>
            <a:prstGeom prst="rect">
              <a:avLst/>
            </a:prstGeom>
            <a:noFill/>
            <a:ln w="9525">
              <a:noFill/>
            </a:ln>
          </p:spPr>
          <p:txBody>
            <a:bodyPr wrap="square">
              <a:noAutofit/>
            </a:bodyPr>
            <a:p>
              <a:r>
                <a:rPr sz="2400" dirty="0">
                  <a:latin typeface="黑体" panose="02010609060101010101" pitchFamily="2" charset="-122"/>
                </a:rPr>
                <a:t>在设计、制造机械的实际工作中，读图是一项非常重要的、复杂的技术工作。例如设计零件；要研究零件的结构特点，参考同类型零件图，使所设计的零件更先进合理。生产制造零件；也要研究零件的结构特点，为其制定合适的加工方法的检测手段。其它如机器安装、使用、维修、技术革新及交流等工作中都需要阅读图样、研究图样。</a:t>
              </a:r>
              <a:endParaRPr sz="24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一、零件图的识读方法</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零件图的识读方法</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196850" y="1988820"/>
            <a:ext cx="8666480" cy="2964180"/>
            <a:chOff x="-590852" y="-462341"/>
            <a:chExt cx="3310662" cy="1680036"/>
          </a:xfrm>
        </p:grpSpPr>
        <p:sp>
          <p:nvSpPr>
            <p:cNvPr id="20485" name="AutoShape 4"/>
            <p:cNvSpPr/>
            <p:nvPr>
              <p:custDataLst>
                <p:tags r:id="rId9"/>
              </p:custDataLst>
            </p:nvPr>
          </p:nvSpPr>
          <p:spPr>
            <a:xfrm>
              <a:off x="-590852" y="-462341"/>
              <a:ext cx="3310662" cy="1680036"/>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10"/>
              </p:custDataLst>
            </p:nvPr>
          </p:nvSpPr>
          <p:spPr>
            <a:xfrm>
              <a:off x="-541609" y="-414114"/>
              <a:ext cx="3261419" cy="1506922"/>
            </a:xfrm>
            <a:prstGeom prst="rect">
              <a:avLst/>
            </a:prstGeom>
            <a:noFill/>
            <a:ln w="9525">
              <a:noFill/>
            </a:ln>
          </p:spPr>
          <p:txBody>
            <a:bodyPr wrap="square">
              <a:noAutofit/>
            </a:bodyPr>
            <a:p>
              <a:r>
                <a:rPr sz="2400" dirty="0">
                  <a:latin typeface="黑体" panose="02010609060101010101" pitchFamily="2" charset="-122"/>
                </a:rPr>
                <a:t>（一）看零件图的基本要求</a:t>
              </a:r>
              <a:endParaRPr sz="2400" dirty="0">
                <a:latin typeface="黑体" panose="02010609060101010101" pitchFamily="2" charset="-122"/>
              </a:endParaRPr>
            </a:p>
            <a:p>
              <a:r>
                <a:rPr sz="2400" dirty="0">
                  <a:latin typeface="黑体" panose="02010609060101010101" pitchFamily="2" charset="-122"/>
                </a:rPr>
                <a:t>（1）零件的名称、用途和材料；</a:t>
              </a:r>
              <a:endParaRPr sz="2400" dirty="0">
                <a:latin typeface="黑体" panose="02010609060101010101" pitchFamily="2" charset="-122"/>
              </a:endParaRPr>
            </a:p>
            <a:p>
              <a:r>
                <a:rPr sz="2400" dirty="0">
                  <a:latin typeface="黑体" panose="02010609060101010101" pitchFamily="2" charset="-122"/>
                </a:rPr>
                <a:t>（2）分析组成零件各部分结构的形状、特点、功用以及它们之间的相对位置和作用；</a:t>
              </a:r>
              <a:endParaRPr sz="2400" dirty="0">
                <a:latin typeface="黑体" panose="02010609060101010101" pitchFamily="2" charset="-122"/>
              </a:endParaRPr>
            </a:p>
            <a:p>
              <a:r>
                <a:rPr sz="2400" dirty="0">
                  <a:latin typeface="黑体" panose="02010609060101010101" pitchFamily="2" charset="-122"/>
                </a:rPr>
                <a:t>（3）分析零件的各类尺寸和尺寸基准；</a:t>
              </a:r>
              <a:endParaRPr sz="2400" dirty="0">
                <a:latin typeface="黑体" panose="02010609060101010101" pitchFamily="2" charset="-122"/>
              </a:endParaRPr>
            </a:p>
            <a:p>
              <a:r>
                <a:rPr sz="2400" dirty="0">
                  <a:latin typeface="黑体" panose="02010609060101010101" pitchFamily="2" charset="-122"/>
                </a:rPr>
                <a:t>（4）熟悉零件的各项技术要求</a:t>
              </a:r>
              <a:endParaRPr sz="2400" dirty="0">
                <a:latin typeface="黑体" panose="02010609060101010101" pitchFamily="2" charset="-122"/>
              </a:endParaRPr>
            </a:p>
            <a:p>
              <a:r>
                <a:rPr sz="2400" dirty="0">
                  <a:latin typeface="黑体" panose="02010609060101010101" pitchFamily="2" charset="-122"/>
                </a:rPr>
                <a:t>综合以上信息，形成对零件的整体认识</a:t>
              </a:r>
              <a:endParaRPr sz="24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一、零件图的识读方法</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零件图的识读方法</a:t>
              </a:r>
              <a:endParaRPr lang="zh-CN" altLang="en-US" b="1" dirty="0">
                <a:solidFill>
                  <a:srgbClr val="F2F2F2"/>
                </a:solidFill>
                <a:latin typeface="黑体" panose="02010609060101010101" pitchFamily="2" charset="-122"/>
              </a:endParaRPr>
            </a:p>
          </p:txBody>
        </p:sp>
      </p:grpSp>
      <p:grpSp>
        <p:nvGrpSpPr>
          <p:cNvPr id="20484" name="组合 6"/>
          <p:cNvGrpSpPr/>
          <p:nvPr/>
        </p:nvGrpSpPr>
        <p:grpSpPr>
          <a:xfrm>
            <a:off x="196850" y="1988820"/>
            <a:ext cx="8666480" cy="2964180"/>
            <a:chOff x="-590852" y="-462341"/>
            <a:chExt cx="3310662" cy="1680036"/>
          </a:xfrm>
        </p:grpSpPr>
        <p:sp>
          <p:nvSpPr>
            <p:cNvPr id="20485" name="AutoShape 4"/>
            <p:cNvSpPr/>
            <p:nvPr>
              <p:custDataLst>
                <p:tags r:id="rId9"/>
              </p:custDataLst>
            </p:nvPr>
          </p:nvSpPr>
          <p:spPr>
            <a:xfrm>
              <a:off x="-590852" y="-462341"/>
              <a:ext cx="3310662" cy="1680036"/>
            </a:xfrm>
            <a:prstGeom prst="roundRect">
              <a:avLst>
                <a:gd name="adj" fmla="val 16667"/>
              </a:avLst>
            </a:prstGeom>
            <a:solidFill>
              <a:srgbClr val="FFFFCC">
                <a:alpha val="70000"/>
              </a:srgbClr>
            </a:solidFill>
            <a:ln w="38100" cap="flat" cmpd="sng">
              <a:solidFill>
                <a:srgbClr val="33CCCC"/>
              </a:solidFill>
              <a:prstDash val="solid"/>
              <a:headEnd type="none" w="med" len="med"/>
              <a:tailEnd type="none" w="med" len="med"/>
            </a:ln>
            <a:effectLst>
              <a:outerShdw dist="45791" dir="3378595" algn="ctr" rotWithShape="0">
                <a:srgbClr val="FFFF00">
                  <a:alpha val="50000"/>
                </a:srgbClr>
              </a:outerShdw>
            </a:effectLst>
          </p:spPr>
          <p:txBody>
            <a:bodyPr wrap="none" anchor="ctr" anchorCtr="0"/>
            <a:p>
              <a:endParaRPr lang="zh-CN" altLang="en-US" sz="1800" dirty="0">
                <a:solidFill>
                  <a:srgbClr val="000000"/>
                </a:solidFill>
                <a:latin typeface="Arial" panose="020B0604020202020204" pitchFamily="34" charset="0"/>
                <a:ea typeface="宋体" panose="02010600030101010101" pitchFamily="2" charset="-122"/>
              </a:endParaRPr>
            </a:p>
          </p:txBody>
        </p:sp>
        <p:sp>
          <p:nvSpPr>
            <p:cNvPr id="20486" name="Text Box 6"/>
            <p:cNvSpPr txBox="1"/>
            <p:nvPr>
              <p:custDataLst>
                <p:tags r:id="rId10"/>
              </p:custDataLst>
            </p:nvPr>
          </p:nvSpPr>
          <p:spPr>
            <a:xfrm>
              <a:off x="-541609" y="-414114"/>
              <a:ext cx="3261419" cy="1506922"/>
            </a:xfrm>
            <a:prstGeom prst="rect">
              <a:avLst/>
            </a:prstGeom>
            <a:noFill/>
            <a:ln w="9525">
              <a:noFill/>
            </a:ln>
          </p:spPr>
          <p:txBody>
            <a:bodyPr wrap="square">
              <a:noAutofit/>
            </a:bodyPr>
            <a:p>
              <a:r>
                <a:rPr sz="2400" dirty="0">
                  <a:latin typeface="黑体" panose="02010609060101010101" pitchFamily="2" charset="-122"/>
                </a:rPr>
                <a:t>（二）看零件图的方法和步骤</a:t>
              </a:r>
              <a:endParaRPr sz="2400" dirty="0">
                <a:latin typeface="黑体" panose="02010609060101010101" pitchFamily="2" charset="-122"/>
              </a:endParaRPr>
            </a:p>
            <a:p>
              <a:r>
                <a:rPr sz="2400" dirty="0">
                  <a:latin typeface="黑体" panose="02010609060101010101" pitchFamily="2" charset="-122"/>
                </a:rPr>
                <a:t>1.先看标题栏，做概括了解</a:t>
              </a:r>
              <a:endParaRPr sz="2400" dirty="0">
                <a:latin typeface="黑体" panose="02010609060101010101" pitchFamily="2" charset="-122"/>
              </a:endParaRPr>
            </a:p>
            <a:p>
              <a:r>
                <a:rPr sz="2400" dirty="0">
                  <a:latin typeface="黑体" panose="02010609060101010101" pitchFamily="2" charset="-122"/>
                </a:rPr>
                <a:t>2.分析视图</a:t>
              </a:r>
              <a:endParaRPr sz="2400" dirty="0">
                <a:latin typeface="黑体" panose="02010609060101010101" pitchFamily="2" charset="-122"/>
              </a:endParaRPr>
            </a:p>
            <a:p>
              <a:r>
                <a:rPr sz="2400" dirty="0">
                  <a:latin typeface="黑体" panose="02010609060101010101" pitchFamily="2" charset="-122"/>
                </a:rPr>
                <a:t>3.分析尺寸和技术要求</a:t>
              </a:r>
              <a:endParaRPr sz="2400" dirty="0">
                <a:latin typeface="黑体" panose="02010609060101010101" pitchFamily="2" charset="-122"/>
              </a:endParaRPr>
            </a:p>
            <a:p>
              <a:r>
                <a:rPr sz="2400" dirty="0">
                  <a:latin typeface="黑体" panose="02010609060101010101" pitchFamily="2" charset="-122"/>
                </a:rPr>
                <a:t>（三）归纳总结，综合想象</a:t>
              </a:r>
              <a:endParaRPr sz="2400" dirty="0">
                <a:latin typeface="黑体" panose="02010609060101010101" pitchFamily="2" charset="-122"/>
              </a:endParaRPr>
            </a:p>
            <a:p>
              <a:r>
                <a:rPr sz="2400" dirty="0">
                  <a:latin typeface="黑体" panose="02010609060101010101" pitchFamily="2" charset="-122"/>
                </a:rPr>
                <a:t>综合前面的分析了解，将视图、尺寸和技术要求等信息系统地归纳起来，参阅相关资料，综合想象出零件的整体结构、尺寸大小、技术要求及零件的功用等完整的全貌。</a:t>
              </a:r>
              <a:endParaRPr sz="24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 fill="hold"/>
                                        <p:tgtEl>
                                          <p:spTgt spid="2048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二、读零件图示例</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柱塞套零件图的识读</a:t>
              </a:r>
              <a:endParaRPr lang="zh-CN" altLang="en-US" b="1" dirty="0">
                <a:solidFill>
                  <a:srgbClr val="F2F2F2"/>
                </a:solidFill>
                <a:latin typeface="黑体" panose="02010609060101010101" pitchFamily="2" charset="-122"/>
              </a:endParaRPr>
            </a:p>
          </p:txBody>
        </p:sp>
      </p:grpSp>
      <p:pic>
        <p:nvPicPr>
          <p:cNvPr id="-2147482086" name="图片 541"/>
          <p:cNvPicPr>
            <a:picLocks noChangeAspect="1"/>
          </p:cNvPicPr>
          <p:nvPr>
            <p:custDataLst>
              <p:tags r:id="rId9"/>
            </p:custDataLst>
          </p:nvPr>
        </p:nvPicPr>
        <p:blipFill>
          <a:blip r:embed="rId10"/>
          <a:stretch>
            <a:fillRect/>
          </a:stretch>
        </p:blipFill>
        <p:spPr>
          <a:xfrm>
            <a:off x="1115695" y="1628775"/>
            <a:ext cx="5783580" cy="491109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nvSpPr>
        <p:spPr>
          <a:xfrm>
            <a:off x="0" y="714375"/>
            <a:ext cx="34194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二、汽车零件图的内容</a:t>
            </a:r>
            <a:endParaRPr lang="zh-CN" altLang="en-US" sz="2400" dirty="0">
              <a:solidFill>
                <a:srgbClr val="0000FF"/>
              </a:solidFill>
              <a:latin typeface="黑体" panose="02010609060101010101" pitchFamily="2" charset="-122"/>
            </a:endParaRPr>
          </a:p>
        </p:txBody>
      </p:sp>
      <p:grpSp>
        <p:nvGrpSpPr>
          <p:cNvPr id="21508" name="组合 52"/>
          <p:cNvGrpSpPr/>
          <p:nvPr/>
        </p:nvGrpSpPr>
        <p:grpSpPr>
          <a:xfrm>
            <a:off x="1614488" y="1828800"/>
            <a:ext cx="5929312" cy="3946525"/>
            <a:chOff x="0" y="0"/>
            <a:chExt cx="5929312" cy="3946525"/>
          </a:xfrm>
        </p:grpSpPr>
        <p:grpSp>
          <p:nvGrpSpPr>
            <p:cNvPr id="21509" name="Group 2"/>
            <p:cNvGrpSpPr/>
            <p:nvPr/>
          </p:nvGrpSpPr>
          <p:grpSpPr>
            <a:xfrm>
              <a:off x="1770062" y="0"/>
              <a:ext cx="2360613" cy="1979613"/>
              <a:chOff x="0" y="0"/>
              <a:chExt cx="1549" cy="1351"/>
            </a:xfrm>
          </p:grpSpPr>
          <p:sp>
            <p:nvSpPr>
              <p:cNvPr id="21510" name="AutoShape 3"/>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1511" name="AutoShape 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1512" name="AutoShape 5"/>
              <p:cNvSpPr/>
              <p:nvPr/>
            </p:nvSpPr>
            <p:spPr>
              <a:xfrm>
                <a:off x="90" y="80"/>
                <a:ext cx="1350" cy="1168"/>
              </a:xfrm>
              <a:prstGeom prst="hexagon">
                <a:avLst>
                  <a:gd name="adj" fmla="val 28895"/>
                  <a:gd name="vf" fmla="val 115470"/>
                </a:avLst>
              </a:prstGeom>
              <a:gradFill rotWithShape="1">
                <a:gsLst>
                  <a:gs pos="0">
                    <a:srgbClr val="7262EC"/>
                  </a:gs>
                  <a:gs pos="100000">
                    <a:srgbClr val="2614AA"/>
                  </a:gs>
                </a:gsLst>
                <a:lin ang="189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grpSp>
          <p:nvGrpSpPr>
            <p:cNvPr id="21513" name="Group 6"/>
            <p:cNvGrpSpPr/>
            <p:nvPr/>
          </p:nvGrpSpPr>
          <p:grpSpPr>
            <a:xfrm>
              <a:off x="0" y="985838"/>
              <a:ext cx="2362200" cy="1979612"/>
              <a:chOff x="0" y="0"/>
              <a:chExt cx="1549" cy="1351"/>
            </a:xfrm>
          </p:grpSpPr>
          <p:sp>
            <p:nvSpPr>
              <p:cNvPr id="21514" name="AutoShape 7"/>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1515" name="AutoShape 8"/>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1516" name="AutoShape 9"/>
              <p:cNvSpPr/>
              <p:nvPr/>
            </p:nvSpPr>
            <p:spPr>
              <a:xfrm>
                <a:off x="90" y="80"/>
                <a:ext cx="1350" cy="1168"/>
              </a:xfrm>
              <a:prstGeom prst="hexagon">
                <a:avLst>
                  <a:gd name="adj" fmla="val 28895"/>
                  <a:gd name="vf" fmla="val 115470"/>
                </a:avLst>
              </a:prstGeom>
              <a:gradFill rotWithShape="1">
                <a:gsLst>
                  <a:gs pos="0">
                    <a:srgbClr val="24B443"/>
                  </a:gs>
                  <a:gs pos="100000">
                    <a:srgbClr val="115D16"/>
                  </a:gs>
                </a:gsLst>
                <a:lin ang="189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sp>
          <p:nvSpPr>
            <p:cNvPr id="21517" name="Text Box 10"/>
            <p:cNvSpPr txBox="1"/>
            <p:nvPr/>
          </p:nvSpPr>
          <p:spPr>
            <a:xfrm>
              <a:off x="2358536" y="625475"/>
              <a:ext cx="1217000"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1.</a:t>
              </a:r>
              <a:endParaRPr lang="en-US" altLang="zh-CN" b="1"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一组视图</a:t>
              </a:r>
              <a:endParaRPr lang="en-US" altLang="zh-CN" dirty="0">
                <a:solidFill>
                  <a:srgbClr val="FFFFFF"/>
                </a:solidFill>
                <a:latin typeface="黑体" panose="02010609060101010101" pitchFamily="2" charset="-122"/>
              </a:endParaRPr>
            </a:p>
          </p:txBody>
        </p:sp>
        <p:grpSp>
          <p:nvGrpSpPr>
            <p:cNvPr id="21518" name="Group 12"/>
            <p:cNvGrpSpPr/>
            <p:nvPr/>
          </p:nvGrpSpPr>
          <p:grpSpPr>
            <a:xfrm>
              <a:off x="3567112" y="990600"/>
              <a:ext cx="2362200" cy="1979613"/>
              <a:chOff x="0" y="0"/>
              <a:chExt cx="1549" cy="1351"/>
            </a:xfrm>
          </p:grpSpPr>
          <p:sp>
            <p:nvSpPr>
              <p:cNvPr id="21519"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1520"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1521" name="AutoShape 15"/>
              <p:cNvSpPr/>
              <p:nvPr/>
            </p:nvSpPr>
            <p:spPr>
              <a:xfrm>
                <a:off x="90" y="80"/>
                <a:ext cx="1350" cy="1168"/>
              </a:xfrm>
              <a:prstGeom prst="hexagon">
                <a:avLst>
                  <a:gd name="adj" fmla="val 28895"/>
                  <a:gd name="vf" fmla="val 115470"/>
                </a:avLst>
              </a:prstGeom>
              <a:gradFill rotWithShape="1">
                <a:gsLst>
                  <a:gs pos="0">
                    <a:srgbClr val="6D440E"/>
                  </a:gs>
                  <a:gs pos="100000">
                    <a:srgbClr val="EC941E"/>
                  </a:gs>
                </a:gsLst>
                <a:lin ang="189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grpSp>
          <p:nvGrpSpPr>
            <p:cNvPr id="21522" name="Group 17"/>
            <p:cNvGrpSpPr/>
            <p:nvPr/>
          </p:nvGrpSpPr>
          <p:grpSpPr>
            <a:xfrm>
              <a:off x="1785937" y="1966913"/>
              <a:ext cx="2362200" cy="1979612"/>
              <a:chOff x="0" y="0"/>
              <a:chExt cx="1549" cy="1351"/>
            </a:xfrm>
          </p:grpSpPr>
          <p:sp>
            <p:nvSpPr>
              <p:cNvPr id="21523" name="AutoShape 18"/>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1524" name="AutoShape 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1525" name="AutoShape 20"/>
              <p:cNvSpPr/>
              <p:nvPr/>
            </p:nvSpPr>
            <p:spPr>
              <a:xfrm>
                <a:off x="90" y="80"/>
                <a:ext cx="1350" cy="1168"/>
              </a:xfrm>
              <a:prstGeom prst="hexagon">
                <a:avLst>
                  <a:gd name="adj" fmla="val 28895"/>
                  <a:gd name="vf" fmla="val 115470"/>
                </a:avLst>
              </a:prstGeom>
              <a:gradFill rotWithShape="1">
                <a:gsLst>
                  <a:gs pos="0">
                    <a:srgbClr val="0066CC"/>
                  </a:gs>
                  <a:gs pos="100000">
                    <a:srgbClr val="002F5E"/>
                  </a:gs>
                </a:gsLst>
                <a:lin ang="54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sp>
          <p:nvSpPr>
            <p:cNvPr id="21526" name="Text Box 10"/>
            <p:cNvSpPr txBox="1"/>
            <p:nvPr/>
          </p:nvSpPr>
          <p:spPr>
            <a:xfrm>
              <a:off x="512446" y="1528192"/>
              <a:ext cx="1210588"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2</a:t>
              </a:r>
              <a:r>
                <a:rPr lang="en-US" altLang="zh-CN" dirty="0">
                  <a:solidFill>
                    <a:srgbClr val="FFFFFF"/>
                  </a:solidFill>
                  <a:latin typeface="黑体" panose="02010609060101010101" pitchFamily="2" charset="-122"/>
                </a:rPr>
                <a:t>.</a:t>
              </a:r>
              <a:endParaRPr lang="en-US" altLang="zh-CN"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全部尺寸</a:t>
              </a:r>
              <a:endParaRPr lang="en-US" altLang="zh-CN" b="1" dirty="0">
                <a:solidFill>
                  <a:srgbClr val="FFFFFF"/>
                </a:solidFill>
                <a:latin typeface="黑体" panose="02010609060101010101" pitchFamily="2" charset="-122"/>
              </a:endParaRPr>
            </a:p>
          </p:txBody>
        </p:sp>
        <p:sp>
          <p:nvSpPr>
            <p:cNvPr id="21527" name="Text Box 10"/>
            <p:cNvSpPr txBox="1"/>
            <p:nvPr/>
          </p:nvSpPr>
          <p:spPr>
            <a:xfrm>
              <a:off x="2512895" y="2464296"/>
              <a:ext cx="954107"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4.</a:t>
              </a:r>
              <a:endParaRPr lang="en-US" altLang="zh-CN" b="1"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标题栏</a:t>
              </a:r>
              <a:endParaRPr lang="en-US" altLang="zh-CN" b="1" dirty="0">
                <a:solidFill>
                  <a:srgbClr val="FFFFFF"/>
                </a:solidFill>
                <a:latin typeface="黑体" panose="02010609060101010101" pitchFamily="2" charset="-122"/>
              </a:endParaRPr>
            </a:p>
          </p:txBody>
        </p:sp>
        <p:sp>
          <p:nvSpPr>
            <p:cNvPr id="21528" name="Text Box 10"/>
            <p:cNvSpPr txBox="1"/>
            <p:nvPr/>
          </p:nvSpPr>
          <p:spPr>
            <a:xfrm>
              <a:off x="4112847" y="1600200"/>
              <a:ext cx="1210588"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3.</a:t>
              </a:r>
              <a:endParaRPr lang="en-US" altLang="zh-CN" b="1"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技术要求</a:t>
              </a:r>
              <a:endParaRPr lang="en-US" altLang="zh-CN" b="1" dirty="0">
                <a:solidFill>
                  <a:srgbClr val="FFFFFF"/>
                </a:solidFill>
                <a:latin typeface="黑体" panose="02010609060101010101" pitchFamily="2" charset="-122"/>
              </a:endParaRPr>
            </a:p>
          </p:txBody>
        </p:sp>
      </p:grpSp>
      <p:grpSp>
        <p:nvGrpSpPr>
          <p:cNvPr id="2" name="组合 1"/>
          <p:cNvGrpSpPr/>
          <p:nvPr/>
        </p:nvGrpSpPr>
        <p:grpSpPr>
          <a:xfrm>
            <a:off x="5849620" y="892175"/>
            <a:ext cx="3293745" cy="537210"/>
            <a:chOff x="9212" y="1405"/>
            <a:chExt cx="5187" cy="846"/>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汽车零件图的内容</a:t>
              </a:r>
              <a:endParaRPr lang="zh-CN" altLang="en-US" b="1" dirty="0">
                <a:solidFill>
                  <a:srgbClr val="F2F2F2"/>
                </a:solidFill>
                <a:latin typeface="黑体" panose="02010609060101010101" pitchFamily="2" charset="-122"/>
              </a:endParaRPr>
            </a:p>
          </p:txBody>
        </p:sp>
      </p:grpSp>
      <p:grpSp>
        <p:nvGrpSpPr>
          <p:cNvPr id="3" name="组合 2"/>
          <p:cNvGrpSpPr/>
          <p:nvPr/>
        </p:nvGrpSpPr>
        <p:grpSpPr>
          <a:xfrm>
            <a:off x="1536700" y="45085"/>
            <a:ext cx="6047740" cy="586740"/>
            <a:chOff x="2420" y="71"/>
            <a:chExt cx="9524" cy="924"/>
          </a:xfrm>
        </p:grpSpPr>
        <p:sp>
          <p:nvSpPr>
            <p:cNvPr id="17413" name="Rectangle 4"/>
            <p:cNvSpPr>
              <a:spLocks noChangeAspect="1"/>
            </p:cNvSpPr>
            <p:nvPr>
              <p:custDataLst>
                <p:tags r:id="rId3"/>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6"/>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7"/>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1" fill="hold"/>
                                        <p:tgtEl>
                                          <p:spTgt spid="2150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二、读零件图示例</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轴承密封盖零件图的识读</a:t>
              </a:r>
              <a:endParaRPr lang="zh-CN" altLang="en-US" b="1" dirty="0">
                <a:solidFill>
                  <a:srgbClr val="F2F2F2"/>
                </a:solidFill>
                <a:latin typeface="黑体" panose="02010609060101010101" pitchFamily="2" charset="-122"/>
              </a:endParaRPr>
            </a:p>
          </p:txBody>
        </p:sp>
      </p:grpSp>
      <p:pic>
        <p:nvPicPr>
          <p:cNvPr id="-2147482082" name="图片 545"/>
          <p:cNvPicPr>
            <a:picLocks noChangeAspect="1"/>
          </p:cNvPicPr>
          <p:nvPr>
            <p:custDataLst>
              <p:tags r:id="rId9"/>
            </p:custDataLst>
          </p:nvPr>
        </p:nvPicPr>
        <p:blipFill>
          <a:blip r:embed="rId10"/>
          <a:stretch>
            <a:fillRect/>
          </a:stretch>
        </p:blipFill>
        <p:spPr>
          <a:xfrm>
            <a:off x="1188085" y="1412875"/>
            <a:ext cx="6480810" cy="533844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二、读零件图示例</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制动杠杆零件图的识读</a:t>
              </a:r>
              <a:endParaRPr lang="zh-CN" altLang="en-US" b="1" dirty="0">
                <a:solidFill>
                  <a:srgbClr val="F2F2F2"/>
                </a:solidFill>
                <a:latin typeface="黑体" panose="02010609060101010101" pitchFamily="2" charset="-122"/>
              </a:endParaRPr>
            </a:p>
          </p:txBody>
        </p:sp>
      </p:grpSp>
      <p:pic>
        <p:nvPicPr>
          <p:cNvPr id="-2147482075" name="图片 552"/>
          <p:cNvPicPr>
            <a:picLocks noChangeAspect="1"/>
          </p:cNvPicPr>
          <p:nvPr>
            <p:custDataLst>
              <p:tags r:id="rId9"/>
            </p:custDataLst>
          </p:nvPr>
        </p:nvPicPr>
        <p:blipFill>
          <a:blip r:embed="rId10"/>
          <a:stretch>
            <a:fillRect/>
          </a:stretch>
        </p:blipFill>
        <p:spPr>
          <a:xfrm>
            <a:off x="683895" y="1581785"/>
            <a:ext cx="7472680" cy="520890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536700" y="45085"/>
            <a:ext cx="6048375" cy="587375"/>
            <a:chOff x="2420" y="71"/>
            <a:chExt cx="9525" cy="925"/>
          </a:xfrm>
        </p:grpSpPr>
        <p:sp>
          <p:nvSpPr>
            <p:cNvPr id="17413" name="Rectangle 4"/>
            <p:cNvSpPr>
              <a:spLocks noChangeAspect="1"/>
            </p:cNvSpPr>
            <p:nvPr>
              <p:custDataLst>
                <p:tags r:id="rId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4"/>
              </p:custDataLst>
            </p:nvPr>
          </p:nvSpPr>
          <p:spPr>
            <a:xfrm>
              <a:off x="5287" y="297"/>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典型汽车零部件的识读举例</a:t>
              </a:r>
              <a:endParaRPr lang="zh-CN" altLang="en-US" dirty="0">
                <a:latin typeface="黑体" panose="02010609060101010101" pitchFamily="2" charset="-122"/>
              </a:endParaRPr>
            </a:p>
          </p:txBody>
        </p:sp>
        <p:sp>
          <p:nvSpPr>
            <p:cNvPr id="17416" name="WordArt 7"/>
            <p:cNvSpPr>
              <a:spLocks noChangeAspect="1"/>
            </p:cNvSpPr>
            <p:nvPr>
              <p:custDataLst>
                <p:tags r:id="rId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
        <p:nvSpPr>
          <p:cNvPr id="2" name="Rectangle 2"/>
          <p:cNvSpPr/>
          <p:nvPr>
            <p:custDataLst>
              <p:tags r:id="rId6"/>
            </p:custDataLst>
          </p:nvPr>
        </p:nvSpPr>
        <p:spPr>
          <a:xfrm>
            <a:off x="0" y="714375"/>
            <a:ext cx="38862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二、读零件图示例</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4953983" y="906463"/>
            <a:ext cx="3614548" cy="523240"/>
            <a:chOff x="-3352" y="110"/>
            <a:chExt cx="7487" cy="824"/>
          </a:xfrm>
        </p:grpSpPr>
        <p:sp>
          <p:nvSpPr>
            <p:cNvPr id="23556" name="AutoShape 7"/>
            <p:cNvSpPr/>
            <p:nvPr>
              <p:custDataLst>
                <p:tags r:id="rId7"/>
              </p:custDataLst>
            </p:nvPr>
          </p:nvSpPr>
          <p:spPr>
            <a:xfrm>
              <a:off x="-3345" y="110"/>
              <a:ext cx="7251" cy="80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8"/>
              </p:custDataLst>
            </p:nvPr>
          </p:nvSpPr>
          <p:spPr>
            <a:xfrm>
              <a:off x="-3352" y="225"/>
              <a:ext cx="7487"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4.</a:t>
              </a:r>
              <a:r>
                <a:rPr lang="zh-CN" altLang="en-US" b="1" dirty="0">
                  <a:solidFill>
                    <a:srgbClr val="F2F2F2"/>
                  </a:solidFill>
                  <a:latin typeface="黑体" panose="02010609060101010101" pitchFamily="2" charset="-122"/>
                </a:rPr>
                <a:t>转向器壳体零件图的识读</a:t>
              </a:r>
              <a:endParaRPr lang="zh-CN" altLang="en-US" b="1" dirty="0">
                <a:solidFill>
                  <a:srgbClr val="F2F2F2"/>
                </a:solidFill>
                <a:latin typeface="黑体" panose="02010609060101010101" pitchFamily="2" charset="-122"/>
              </a:endParaRPr>
            </a:p>
          </p:txBody>
        </p:sp>
      </p:grpSp>
      <p:pic>
        <p:nvPicPr>
          <p:cNvPr id="-2147482074" name="图片 553" descr="331"/>
          <p:cNvPicPr>
            <a:picLocks noChangeAspect="1"/>
          </p:cNvPicPr>
          <p:nvPr>
            <p:custDataLst>
              <p:tags r:id="rId9"/>
            </p:custDataLst>
          </p:nvPr>
        </p:nvPicPr>
        <p:blipFill>
          <a:blip r:embed="rId10"/>
          <a:stretch>
            <a:fillRect/>
          </a:stretch>
        </p:blipFill>
        <p:spPr>
          <a:xfrm rot="5400000">
            <a:off x="1868170" y="-348615"/>
            <a:ext cx="5424805" cy="904049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2162" name="TextBox 3"/>
          <p:cNvSpPr txBox="1"/>
          <p:nvPr/>
        </p:nvSpPr>
        <p:spPr>
          <a:xfrm>
            <a:off x="3203575" y="5557838"/>
            <a:ext cx="2736850" cy="938212"/>
          </a:xfrm>
          <a:prstGeom prst="rect">
            <a:avLst/>
          </a:prstGeom>
          <a:noFill/>
          <a:ln w="9525">
            <a:noFill/>
          </a:ln>
        </p:spPr>
        <p:txBody>
          <a:bodyPr>
            <a:spAutoFit/>
          </a:bodyPr>
          <a:p>
            <a:pPr algn="ctr">
              <a:lnSpc>
                <a:spcPts val="3500"/>
              </a:lnSpc>
            </a:pPr>
            <a:r>
              <a:rPr lang="zh-CN" altLang="en-US" sz="3600" dirty="0">
                <a:solidFill>
                  <a:srgbClr val="000000"/>
                </a:solidFill>
                <a:latin typeface="微软雅黑" panose="020B0503020204020204" charset="-122"/>
                <a:ea typeface="微软雅黑" panose="020B0503020204020204" charset="-122"/>
              </a:rPr>
              <a:t>谢谢观看</a:t>
            </a:r>
            <a:endParaRPr lang="en-US" altLang="zh-CN" sz="3600" dirty="0">
              <a:solidFill>
                <a:srgbClr val="000000"/>
              </a:solidFill>
              <a:latin typeface="微软雅黑" panose="020B0503020204020204" charset="-122"/>
              <a:ea typeface="微软雅黑" panose="020B0503020204020204" charset="-122"/>
            </a:endParaRPr>
          </a:p>
          <a:p>
            <a:pPr algn="ctr">
              <a:lnSpc>
                <a:spcPts val="3500"/>
              </a:lnSpc>
            </a:pPr>
            <a:r>
              <a:rPr lang="en-US" altLang="zh-CN" dirty="0">
                <a:solidFill>
                  <a:srgbClr val="000000"/>
                </a:solidFill>
                <a:latin typeface="微软雅黑" panose="020B0503020204020204" charset="-122"/>
                <a:ea typeface="微软雅黑" panose="020B0503020204020204" charset="-122"/>
              </a:rPr>
              <a:t>THANKS</a:t>
            </a:r>
            <a:endParaRPr lang="zh-CN" altLang="en-US" dirty="0">
              <a:solidFill>
                <a:srgbClr val="0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fade">
                                      <p:cBhvr>
                                        <p:cTn id="7" dur="770" decel="100000"/>
                                        <p:tgtEl>
                                          <p:spTgt spid="92162"/>
                                        </p:tgtEl>
                                      </p:cBhvr>
                                    </p:animEffect>
                                    <p:animScale>
                                      <p:cBhvr>
                                        <p:cTn id="8" dur="770" decel="100000"/>
                                        <p:tgtEl>
                                          <p:spTgt spid="92162"/>
                                        </p:tgtEl>
                                      </p:cBhvr>
                                      <p:from x="10000" y="10000"/>
                                      <p:to x="200000" y="450000"/>
                                    </p:animScale>
                                    <p:animScale>
                                      <p:cBhvr>
                                        <p:cTn id="9" dur="1230" accel="100000" fill="hold">
                                          <p:stCondLst>
                                            <p:cond delay="770"/>
                                          </p:stCondLst>
                                        </p:cTn>
                                        <p:tgtEl>
                                          <p:spTgt spid="92162"/>
                                        </p:tgtEl>
                                      </p:cBhvr>
                                      <p:from x="200000" y="450000"/>
                                      <p:to x="100000" y="100000"/>
                                    </p:animScale>
                                    <p:set>
                                      <p:cBhvr>
                                        <p:cTn id="10" dur="770" fill="hold"/>
                                        <p:tgtEl>
                                          <p:spTgt spid="92162"/>
                                        </p:tgtEl>
                                        <p:attrNameLst>
                                          <p:attrName>ppt_x</p:attrName>
                                        </p:attrNameLst>
                                      </p:cBhvr>
                                      <p:to>
                                        <p:strVal val="(0.5)"/>
                                      </p:to>
                                    </p:set>
                                    <p:anim from="(0.5)" to="(#ppt_x)" calcmode="lin" valueType="num">
                                      <p:cBhvr>
                                        <p:cTn id="11" dur="1230" accel="100000" fill="hold">
                                          <p:stCondLst>
                                            <p:cond delay="770"/>
                                          </p:stCondLst>
                                        </p:cTn>
                                        <p:tgtEl>
                                          <p:spTgt spid="92162"/>
                                        </p:tgtEl>
                                        <p:attrNameLst>
                                          <p:attrName>ppt_x</p:attrName>
                                        </p:attrNameLst>
                                      </p:cBhvr>
                                    </p:anim>
                                    <p:set>
                                      <p:cBhvr>
                                        <p:cTn id="12" dur="770" fill="hold"/>
                                        <p:tgtEl>
                                          <p:spTgt spid="92162"/>
                                        </p:tgtEl>
                                        <p:attrNameLst>
                                          <p:attrName>ppt_y</p:attrName>
                                        </p:attrNameLst>
                                      </p:cBhvr>
                                      <p:to>
                                        <p:strVal val="(#ppt_y+0.4)"/>
                                      </p:to>
                                    </p:set>
                                    <p:anim from="(#ppt_y+0.4)" to="(#ppt_y)" calcmode="lin" valueType="num">
                                      <p:cBhvr>
                                        <p:cTn id="13" dur="1230" accel="100000" fill="hold">
                                          <p:stCondLst>
                                            <p:cond delay="770"/>
                                          </p:stCondLst>
                                        </p:cTn>
                                        <p:tgtEl>
                                          <p:spTgt spid="9216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nvSpPr>
        <p:spPr>
          <a:xfrm>
            <a:off x="0" y="714375"/>
            <a:ext cx="34194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二、汽车零件图的内容</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849781" y="892175"/>
            <a:ext cx="3294219" cy="537845"/>
            <a:chOff x="-592" y="87"/>
            <a:chExt cx="5919" cy="847"/>
          </a:xfrm>
        </p:grpSpPr>
        <p:sp>
          <p:nvSpPr>
            <p:cNvPr id="23556" name="AutoShape 7"/>
            <p:cNvSpPr/>
            <p:nvPr>
              <p:custDataLst>
                <p:tags r:id="rId1"/>
              </p:custDataLst>
            </p:nvPr>
          </p:nvSpPr>
          <p:spPr>
            <a:xfrm>
              <a:off x="-592" y="87"/>
              <a:ext cx="4498"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custDataLst>
                <p:tags r:id="rId2"/>
              </p:custDataLst>
            </p:nvPr>
          </p:nvSpPr>
          <p:spPr>
            <a:xfrm>
              <a:off x="-509" y="225"/>
              <a:ext cx="5836" cy="709"/>
            </a:xfrm>
            <a:prstGeom prst="rect">
              <a:avLst/>
            </a:prstGeom>
            <a:noFill/>
            <a:ln w="9525">
              <a:noFill/>
            </a:ln>
          </p:spPr>
          <p:txBody>
            <a:bodyPr wrap="square">
              <a:spAutoFit/>
            </a:bodyPr>
            <a:p>
              <a:pPr>
                <a:lnSpc>
                  <a:spcPts val="2800"/>
                </a:lnSpc>
              </a:pPr>
              <a:r>
                <a:rPr lang="en-US" altLang="zh-CN"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汽车零件图的内容</a:t>
              </a:r>
              <a:endParaRPr lang="zh-CN" altLang="en-US" b="1" dirty="0">
                <a:solidFill>
                  <a:srgbClr val="F2F2F2"/>
                </a:solidFill>
                <a:latin typeface="黑体" panose="02010609060101010101" pitchFamily="2" charset="-122"/>
              </a:endParaRPr>
            </a:p>
          </p:txBody>
        </p:sp>
      </p:grpSp>
      <p:pic>
        <p:nvPicPr>
          <p:cNvPr id="2" name="图片 17"/>
          <p:cNvPicPr>
            <a:picLocks noChangeAspect="1"/>
          </p:cNvPicPr>
          <p:nvPr>
            <p:custDataLst>
              <p:tags r:id="rId3"/>
            </p:custDataLst>
          </p:nvPr>
        </p:nvPicPr>
        <p:blipFill>
          <a:blip r:embed="rId4"/>
          <a:srcRect t="690"/>
          <a:stretch>
            <a:fillRect/>
          </a:stretch>
        </p:blipFill>
        <p:spPr>
          <a:xfrm>
            <a:off x="611505" y="1557020"/>
            <a:ext cx="8018780" cy="4858385"/>
          </a:xfrm>
          <a:prstGeom prst="rect">
            <a:avLst/>
          </a:prstGeom>
          <a:noFill/>
          <a:ln w="9525">
            <a:noFill/>
          </a:ln>
        </p:spPr>
      </p:pic>
      <p:sp>
        <p:nvSpPr>
          <p:cNvPr id="100" name="文本框 99"/>
          <p:cNvSpPr txBox="1"/>
          <p:nvPr/>
        </p:nvSpPr>
        <p:spPr>
          <a:xfrm>
            <a:off x="1907540" y="6381115"/>
            <a:ext cx="5695950" cy="368300"/>
          </a:xfrm>
          <a:prstGeom prst="rect">
            <a:avLst/>
          </a:prstGeom>
          <a:noFill/>
          <a:ln w="9525">
            <a:noFill/>
          </a:ln>
        </p:spPr>
        <p:txBody>
          <a:bodyPr wrap="square">
            <a:spAutoFit/>
          </a:bodyPr>
          <a:p>
            <a:pPr indent="228600" algn="ctr"/>
            <a:r>
              <a:rPr lang="zh-CN" sz="1800">
                <a:latin typeface="Times New Roman" panose="02020603050405020304" charset="0"/>
                <a:ea typeface="黑体" panose="02010609060101010101" pitchFamily="2" charset="-122"/>
              </a:rPr>
              <a:t>图</a:t>
            </a:r>
            <a:r>
              <a:rPr lang="en-US" sz="1800">
                <a:latin typeface="Times New Roman" panose="02020603050405020304" charset="0"/>
                <a:ea typeface="黑体" panose="02010609060101010101" pitchFamily="2" charset="-122"/>
              </a:rPr>
              <a:t>6-1-1</a:t>
            </a:r>
            <a:r>
              <a:rPr lang="zh-CN" sz="1800">
                <a:latin typeface="Times New Roman" panose="02020603050405020304" charset="0"/>
                <a:ea typeface="黑体" panose="02010609060101010101" pitchFamily="2" charset="-122"/>
              </a:rPr>
              <a:t>汽车发动机润滑系统机油泵齿轮轴零件图</a:t>
            </a:r>
            <a:endParaRPr lang="zh-CN" altLang="en-US" sz="1800">
              <a:latin typeface="Times New Roman" panose="02020603050405020304" charset="0"/>
              <a:ea typeface="黑体" panose="02010609060101010101" pitchFamily="2" charset="-122"/>
            </a:endParaRPr>
          </a:p>
        </p:txBody>
      </p:sp>
      <p:grpSp>
        <p:nvGrpSpPr>
          <p:cNvPr id="3" name="组合 2"/>
          <p:cNvGrpSpPr/>
          <p:nvPr/>
        </p:nvGrpSpPr>
        <p:grpSpPr>
          <a:xfrm>
            <a:off x="1536700" y="45085"/>
            <a:ext cx="6047740" cy="586740"/>
            <a:chOff x="2420" y="71"/>
            <a:chExt cx="9524" cy="924"/>
          </a:xfrm>
        </p:grpSpPr>
        <p:sp>
          <p:nvSpPr>
            <p:cNvPr id="17413" name="Rectangle 4"/>
            <p:cNvSpPr>
              <a:spLocks noChangeAspect="1"/>
            </p:cNvSpPr>
            <p:nvPr>
              <p:custDataLst>
                <p:tags r:id="rId5"/>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6"/>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7"/>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8"/>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9"/>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32766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二、汽车零件的类型</a:t>
            </a:r>
            <a:endParaRPr lang="zh-CN" altLang="en-US" sz="2400" dirty="0">
              <a:solidFill>
                <a:srgbClr val="0000FF"/>
              </a:solidFill>
              <a:latin typeface="黑体" panose="02010609060101010101" pitchFamily="2" charset="-122"/>
            </a:endParaRPr>
          </a:p>
        </p:txBody>
      </p:sp>
      <p:grpSp>
        <p:nvGrpSpPr>
          <p:cNvPr id="22532" name="组合 61"/>
          <p:cNvGrpSpPr/>
          <p:nvPr/>
        </p:nvGrpSpPr>
        <p:grpSpPr>
          <a:xfrm>
            <a:off x="2268538" y="1524000"/>
            <a:ext cx="4922837" cy="4251325"/>
            <a:chOff x="0" y="0"/>
            <a:chExt cx="4923433" cy="4251325"/>
          </a:xfrm>
        </p:grpSpPr>
        <p:sp>
          <p:nvSpPr>
            <p:cNvPr id="22533" name="Oval 4"/>
            <p:cNvSpPr/>
            <p:nvPr/>
          </p:nvSpPr>
          <p:spPr>
            <a:xfrm>
              <a:off x="477044" y="369888"/>
              <a:ext cx="3956050" cy="3881437"/>
            </a:xfrm>
            <a:prstGeom prst="ellipse">
              <a:avLst/>
            </a:prstGeom>
            <a:noFill/>
            <a:ln w="12700" cap="flat" cmpd="sng">
              <a:solidFill>
                <a:schemeClr val="bg2"/>
              </a:solidFill>
              <a:prstDash val="sysDot"/>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4" name="Oval 5"/>
            <p:cNvSpPr/>
            <p:nvPr/>
          </p:nvSpPr>
          <p:spPr>
            <a:xfrm>
              <a:off x="694531" y="576263"/>
              <a:ext cx="3490913" cy="3490912"/>
            </a:xfrm>
            <a:prstGeom prst="ellipse">
              <a:avLst/>
            </a:prstGeom>
            <a:noFill/>
            <a:ln w="12700" cap="flat" cmpd="sng">
              <a:solidFill>
                <a:schemeClr val="bg2"/>
              </a:solidFill>
              <a:prstDash val="sysDot"/>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5" name="Oval 6"/>
            <p:cNvSpPr/>
            <p:nvPr/>
          </p:nvSpPr>
          <p:spPr>
            <a:xfrm>
              <a:off x="910431" y="903288"/>
              <a:ext cx="2973388" cy="2973387"/>
            </a:xfrm>
            <a:prstGeom prst="ellipse">
              <a:avLst/>
            </a:prstGeom>
            <a:noFill/>
            <a:ln w="12700" cap="flat" cmpd="sng">
              <a:solidFill>
                <a:schemeClr val="bg2"/>
              </a:solidFill>
              <a:prstDash val="sysDot"/>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6" name="AutoShape 7"/>
            <p:cNvSpPr/>
            <p:nvPr/>
          </p:nvSpPr>
          <p:spPr>
            <a:xfrm rot="9044363">
              <a:off x="153194" y="2201863"/>
              <a:ext cx="1871662" cy="1855787"/>
            </a:xfrm>
            <a:prstGeom prst="chevron">
              <a:avLst>
                <a:gd name="adj" fmla="val 28655"/>
              </a:avLst>
            </a:prstGeom>
            <a:solidFill>
              <a:srgbClr val="99CC00"/>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rgbClr val="99CC00"/>
              </a:extrusionClr>
            </a:sp3d>
          </p:spPr>
          <p:txBody>
            <a:bodyPr wrap="none" anchor="ctr" anchorCtr="0">
              <a:flatTx/>
            </a:bodyPr>
            <a:p>
              <a:endParaRPr lang="zh-CN" altLang="en-US" dirty="0">
                <a:latin typeface="黑体" panose="02010609060101010101" pitchFamily="2" charset="-122"/>
              </a:endParaRPr>
            </a:p>
          </p:txBody>
        </p:sp>
        <p:sp>
          <p:nvSpPr>
            <p:cNvPr id="22537" name="AutoShape 8"/>
            <p:cNvSpPr/>
            <p:nvPr/>
          </p:nvSpPr>
          <p:spPr>
            <a:xfrm rot="16200000">
              <a:off x="1431130" y="7938"/>
              <a:ext cx="1871663" cy="1855787"/>
            </a:xfrm>
            <a:prstGeom prst="chevron">
              <a:avLst>
                <a:gd name="adj" fmla="val 28655"/>
              </a:avLst>
            </a:prstGeom>
            <a:solidFill>
              <a:schemeClr val="accent1"/>
            </a:solidFill>
            <a:ln w="9525" cap="flat" cmpd="sng">
              <a:prstDash val="solid"/>
              <a:miter/>
              <a:headEnd type="none" w="med" len="med"/>
              <a:tailEnd type="none" w="med" len="med"/>
            </a:ln>
            <a:scene3d>
              <a:camera prst="legacyObliqueTopRight">
                <a:rot lat="0" lon="0" rev="0"/>
              </a:camera>
              <a:lightRig rig="legacyFlat3" dir="b"/>
            </a:scene3d>
            <a:sp3d extrusionH="163500" prstMaterial="legacyPlastic">
              <a:bevelT w="13500" h="13500" prst="angle"/>
              <a:bevelB w="13500" h="13500" prst="angle"/>
              <a:extrusionClr>
                <a:schemeClr val="accent1"/>
              </a:extrusionClr>
            </a:sp3d>
          </p:spPr>
          <p:txBody>
            <a:bodyPr wrap="none" anchor="ctr" anchorCtr="0">
              <a:flatTx/>
            </a:bodyPr>
            <a:p>
              <a:endParaRPr lang="zh-CN" altLang="en-US" dirty="0">
                <a:latin typeface="黑体" panose="02010609060101010101" pitchFamily="2" charset="-122"/>
              </a:endParaRPr>
            </a:p>
          </p:txBody>
        </p:sp>
        <p:sp>
          <p:nvSpPr>
            <p:cNvPr id="22538" name="AutoShape 9"/>
            <p:cNvSpPr/>
            <p:nvPr/>
          </p:nvSpPr>
          <p:spPr>
            <a:xfrm rot="1788254">
              <a:off x="2699544" y="2214563"/>
              <a:ext cx="1871662" cy="1855787"/>
            </a:xfrm>
            <a:prstGeom prst="chevron">
              <a:avLst>
                <a:gd name="adj" fmla="val 28655"/>
              </a:avLst>
            </a:prstGeom>
            <a:solidFill>
              <a:schemeClr val="hlink"/>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endParaRPr lang="zh-CN" altLang="en-US" dirty="0">
                <a:latin typeface="黑体" panose="02010609060101010101" pitchFamily="2" charset="-122"/>
              </a:endParaRPr>
            </a:p>
          </p:txBody>
        </p:sp>
        <p:sp>
          <p:nvSpPr>
            <p:cNvPr id="22539" name="Rectangle 11"/>
            <p:cNvSpPr/>
            <p:nvPr/>
          </p:nvSpPr>
          <p:spPr>
            <a:xfrm>
              <a:off x="1368152" y="680864"/>
              <a:ext cx="2043113" cy="400110"/>
            </a:xfrm>
            <a:prstGeom prst="rect">
              <a:avLst/>
            </a:prstGeom>
            <a:noFill/>
            <a:ln w="9525">
              <a:noFill/>
            </a:ln>
          </p:spPr>
          <p:txBody>
            <a:bodyPr>
              <a:spAutoFit/>
            </a:bodyPr>
            <a:p>
              <a:pPr algn="ctr" eaLnBrk="0" hangingPunct="0"/>
              <a:r>
                <a:rPr lang="en-US" altLang="zh-CN" b="1" dirty="0">
                  <a:solidFill>
                    <a:srgbClr val="FFFBFC"/>
                  </a:solidFill>
                  <a:latin typeface="黑体" panose="02010609060101010101" pitchFamily="2" charset="-122"/>
                </a:rPr>
                <a:t>1.</a:t>
              </a:r>
              <a:r>
                <a:rPr lang="zh-CN" altLang="en-US" b="1" dirty="0">
                  <a:solidFill>
                    <a:srgbClr val="FFFBFC"/>
                  </a:solidFill>
                  <a:latin typeface="黑体" panose="02010609060101010101" pitchFamily="2" charset="-122"/>
                </a:rPr>
                <a:t>标准件</a:t>
              </a:r>
              <a:endParaRPr lang="en-US" altLang="zh-CN" b="1" dirty="0">
                <a:solidFill>
                  <a:srgbClr val="FFFBFC"/>
                </a:solidFill>
                <a:latin typeface="黑体" panose="02010609060101010101" pitchFamily="2" charset="-122"/>
              </a:endParaRPr>
            </a:p>
          </p:txBody>
        </p:sp>
        <p:sp>
          <p:nvSpPr>
            <p:cNvPr id="22540" name="Rectangle 11"/>
            <p:cNvSpPr/>
            <p:nvPr/>
          </p:nvSpPr>
          <p:spPr>
            <a:xfrm>
              <a:off x="0" y="2913112"/>
              <a:ext cx="2043113" cy="400110"/>
            </a:xfrm>
            <a:prstGeom prst="rect">
              <a:avLst/>
            </a:prstGeom>
            <a:noFill/>
            <a:ln w="9525">
              <a:noFill/>
            </a:ln>
          </p:spPr>
          <p:txBody>
            <a:bodyPr>
              <a:spAutoFit/>
            </a:bodyPr>
            <a:p>
              <a:pPr algn="ctr" eaLnBrk="0" hangingPunct="0"/>
              <a:r>
                <a:rPr lang="en-US" altLang="zh-CN" b="1" dirty="0">
                  <a:solidFill>
                    <a:srgbClr val="FFFBFC"/>
                  </a:solidFill>
                  <a:latin typeface="黑体" panose="02010609060101010101" pitchFamily="2" charset="-122"/>
                </a:rPr>
                <a:t>2.</a:t>
              </a:r>
              <a:r>
                <a:rPr lang="zh-CN" altLang="en-US" b="1" dirty="0">
                  <a:solidFill>
                    <a:srgbClr val="FFFBFC"/>
                  </a:solidFill>
                  <a:latin typeface="黑体" panose="02010609060101010101" pitchFamily="2" charset="-122"/>
                </a:rPr>
                <a:t>通用件</a:t>
              </a:r>
              <a:endParaRPr lang="en-US" altLang="zh-CN" b="1" dirty="0">
                <a:solidFill>
                  <a:srgbClr val="FFFBFC"/>
                </a:solidFill>
                <a:latin typeface="黑体" panose="02010609060101010101" pitchFamily="2" charset="-122"/>
              </a:endParaRPr>
            </a:p>
          </p:txBody>
        </p:sp>
        <p:sp>
          <p:nvSpPr>
            <p:cNvPr id="22541" name="Rectangle 11"/>
            <p:cNvSpPr/>
            <p:nvPr/>
          </p:nvSpPr>
          <p:spPr>
            <a:xfrm>
              <a:off x="2880320" y="2913112"/>
              <a:ext cx="2043113" cy="400110"/>
            </a:xfrm>
            <a:prstGeom prst="rect">
              <a:avLst/>
            </a:prstGeom>
            <a:noFill/>
            <a:ln w="9525">
              <a:noFill/>
            </a:ln>
          </p:spPr>
          <p:txBody>
            <a:bodyPr>
              <a:spAutoFit/>
            </a:bodyPr>
            <a:p>
              <a:pPr algn="ctr" eaLnBrk="0" hangingPunct="0"/>
              <a:r>
                <a:rPr lang="en-US" altLang="zh-CN" b="1" dirty="0">
                  <a:solidFill>
                    <a:srgbClr val="FFFBFC"/>
                  </a:solidFill>
                  <a:latin typeface="黑体" panose="02010609060101010101" pitchFamily="2" charset="-122"/>
                </a:rPr>
                <a:t>3.</a:t>
              </a:r>
              <a:r>
                <a:rPr lang="zh-CN" altLang="en-US" b="1" dirty="0">
                  <a:solidFill>
                    <a:srgbClr val="FFFBFC"/>
                  </a:solidFill>
                  <a:latin typeface="黑体" panose="02010609060101010101" pitchFamily="2" charset="-122"/>
                </a:rPr>
                <a:t>专用件</a:t>
              </a:r>
              <a:endParaRPr lang="en-US" altLang="zh-CN" b="1" dirty="0">
                <a:solidFill>
                  <a:srgbClr val="FFFBFC"/>
                </a:solidFill>
                <a:latin typeface="黑体" panose="02010609060101010101" pitchFamily="2" charset="-122"/>
              </a:endParaRPr>
            </a:p>
          </p:txBody>
        </p:sp>
      </p:gr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根据不同属性划分</a:t>
              </a:r>
              <a:endParaRPr lang="zh-CN" altLang="en-US" b="1" dirty="0">
                <a:solidFill>
                  <a:srgbClr val="F2F2F2"/>
                </a:solidFill>
                <a:latin typeface="黑体" panose="02010609060101010101" pitchFamily="2" charset="-122"/>
              </a:endParaRPr>
            </a:p>
          </p:txBody>
        </p:sp>
      </p:grpSp>
      <p:grpSp>
        <p:nvGrpSpPr>
          <p:cNvPr id="4" name="组合 3"/>
          <p:cNvGrpSpPr/>
          <p:nvPr/>
        </p:nvGrpSpPr>
        <p:grpSpPr>
          <a:xfrm>
            <a:off x="1536700" y="45085"/>
            <a:ext cx="6047740" cy="586740"/>
            <a:chOff x="2420" y="71"/>
            <a:chExt cx="9524" cy="924"/>
          </a:xfrm>
        </p:grpSpPr>
        <p:sp>
          <p:nvSpPr>
            <p:cNvPr id="17413" name="Rectangle 4"/>
            <p:cNvSpPr>
              <a:spLocks noChangeAspect="1"/>
            </p:cNvSpPr>
            <p:nvPr>
              <p:custDataLst>
                <p:tags r:id="rId3"/>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6"/>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7"/>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p:cTn id="7" dur="1" fill="hold"/>
                                        <p:tgtEl>
                                          <p:spTgt spid="2253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32766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r>
              <a:rPr lang="zh-CN" altLang="en-US" sz="2400" dirty="0">
                <a:solidFill>
                  <a:srgbClr val="0000FF"/>
                </a:solidFill>
                <a:latin typeface="黑体" panose="02010609060101010101" pitchFamily="2" charset="-122"/>
              </a:rPr>
              <a:t>二、汽车零件的类型</a:t>
            </a:r>
            <a:endParaRPr lang="zh-CN" altLang="en-US" sz="2400" dirty="0">
              <a:solidFill>
                <a:srgbClr val="0000FF"/>
              </a:solidFill>
              <a:latin typeface="黑体" panose="02010609060101010101" pitchFamily="2" charset="-122"/>
            </a:endParaRPr>
          </a:p>
        </p:txBody>
      </p:sp>
      <p:grpSp>
        <p:nvGrpSpPr>
          <p:cNvPr id="22532" name="组合 61"/>
          <p:cNvGrpSpPr/>
          <p:nvPr/>
        </p:nvGrpSpPr>
        <p:grpSpPr>
          <a:xfrm>
            <a:off x="626256" y="1524000"/>
            <a:ext cx="6074840" cy="4970145"/>
            <a:chOff x="-1642481" y="0"/>
            <a:chExt cx="6075575" cy="4970145"/>
          </a:xfrm>
        </p:grpSpPr>
        <p:sp>
          <p:nvSpPr>
            <p:cNvPr id="22533" name="Oval 4"/>
            <p:cNvSpPr/>
            <p:nvPr/>
          </p:nvSpPr>
          <p:spPr>
            <a:xfrm>
              <a:off x="477044" y="369888"/>
              <a:ext cx="3956050" cy="3881437"/>
            </a:xfrm>
            <a:prstGeom prst="ellipse">
              <a:avLst/>
            </a:prstGeom>
            <a:noFill/>
            <a:ln w="12700" cap="flat" cmpd="sng">
              <a:solidFill>
                <a:schemeClr val="bg2"/>
              </a:solidFill>
              <a:prstDash val="sysDot"/>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4" name="Oval 5"/>
            <p:cNvSpPr/>
            <p:nvPr/>
          </p:nvSpPr>
          <p:spPr>
            <a:xfrm>
              <a:off x="694531" y="576263"/>
              <a:ext cx="3490913" cy="3490912"/>
            </a:xfrm>
            <a:prstGeom prst="ellipse">
              <a:avLst/>
            </a:prstGeom>
            <a:noFill/>
            <a:ln w="12700" cap="flat" cmpd="sng">
              <a:solidFill>
                <a:schemeClr val="bg2"/>
              </a:solidFill>
              <a:prstDash val="sysDot"/>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5" name="Oval 6"/>
            <p:cNvSpPr/>
            <p:nvPr/>
          </p:nvSpPr>
          <p:spPr>
            <a:xfrm>
              <a:off x="910431" y="903288"/>
              <a:ext cx="2973388" cy="2973387"/>
            </a:xfrm>
            <a:prstGeom prst="ellipse">
              <a:avLst/>
            </a:prstGeom>
            <a:noFill/>
            <a:ln w="12700" cap="flat" cmpd="sng">
              <a:solidFill>
                <a:schemeClr val="bg2"/>
              </a:solidFill>
              <a:prstDash val="sysDot"/>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6" name="AutoShape 7"/>
            <p:cNvSpPr/>
            <p:nvPr/>
          </p:nvSpPr>
          <p:spPr>
            <a:xfrm rot="14384361">
              <a:off x="-775811" y="633936"/>
              <a:ext cx="1871435" cy="1856012"/>
            </a:xfrm>
            <a:prstGeom prst="chevron">
              <a:avLst>
                <a:gd name="adj" fmla="val 28655"/>
              </a:avLst>
            </a:prstGeom>
            <a:solidFill>
              <a:srgbClr val="99CC00"/>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rgbClr val="99CC00"/>
              </a:extrusionClr>
            </a:sp3d>
          </p:spPr>
          <p:txBody>
            <a:bodyPr wrap="none" anchor="ctr" anchorCtr="0">
              <a:flatTx/>
            </a:bodyPr>
            <a:p>
              <a:endParaRPr lang="zh-CN" altLang="en-US" dirty="0">
                <a:latin typeface="黑体" panose="02010609060101010101" pitchFamily="2" charset="-122"/>
              </a:endParaRPr>
            </a:p>
          </p:txBody>
        </p:sp>
        <p:sp>
          <p:nvSpPr>
            <p:cNvPr id="22537" name="AutoShape 8"/>
            <p:cNvSpPr/>
            <p:nvPr/>
          </p:nvSpPr>
          <p:spPr>
            <a:xfrm rot="16200000">
              <a:off x="1431130" y="7938"/>
              <a:ext cx="1871663" cy="1855787"/>
            </a:xfrm>
            <a:prstGeom prst="chevron">
              <a:avLst>
                <a:gd name="adj" fmla="val 28655"/>
              </a:avLst>
            </a:prstGeom>
            <a:solidFill>
              <a:schemeClr val="accent1"/>
            </a:solidFill>
            <a:ln w="9525" cap="flat" cmpd="sng">
              <a:prstDash val="solid"/>
              <a:miter/>
              <a:headEnd type="none" w="med" len="med"/>
              <a:tailEnd type="none" w="med" len="med"/>
            </a:ln>
            <a:scene3d>
              <a:camera prst="legacyObliqueTopRight">
                <a:rot lat="0" lon="0" rev="0"/>
              </a:camera>
              <a:lightRig rig="legacyFlat3" dir="b"/>
            </a:scene3d>
            <a:sp3d extrusionH="163500" prstMaterial="legacyPlastic">
              <a:bevelT w="13500" h="13500" prst="angle"/>
              <a:bevelB w="13500" h="13500" prst="angle"/>
              <a:extrusionClr>
                <a:schemeClr val="accent1"/>
              </a:extrusionClr>
            </a:sp3d>
          </p:spPr>
          <p:txBody>
            <a:bodyPr wrap="none" anchor="ctr" anchorCtr="0">
              <a:flatTx/>
            </a:bodyPr>
            <a:p>
              <a:endParaRPr lang="zh-CN" altLang="en-US" dirty="0">
                <a:latin typeface="黑体" panose="02010609060101010101" pitchFamily="2" charset="-122"/>
              </a:endParaRPr>
            </a:p>
          </p:txBody>
        </p:sp>
        <p:sp>
          <p:nvSpPr>
            <p:cNvPr id="22538" name="AutoShape 9"/>
            <p:cNvSpPr/>
            <p:nvPr/>
          </p:nvSpPr>
          <p:spPr>
            <a:xfrm rot="9708251">
              <a:off x="-1642481" y="3114358"/>
              <a:ext cx="1871662" cy="1855787"/>
            </a:xfrm>
            <a:prstGeom prst="chevron">
              <a:avLst>
                <a:gd name="adj" fmla="val 28655"/>
              </a:avLst>
            </a:prstGeom>
            <a:solidFill>
              <a:schemeClr val="hlink"/>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endParaRPr lang="zh-CN" altLang="en-US" dirty="0">
                <a:latin typeface="黑体" panose="02010609060101010101" pitchFamily="2" charset="-122"/>
              </a:endParaRPr>
            </a:p>
          </p:txBody>
        </p:sp>
        <p:sp>
          <p:nvSpPr>
            <p:cNvPr id="22539" name="Rectangle 11"/>
            <p:cNvSpPr/>
            <p:nvPr/>
          </p:nvSpPr>
          <p:spPr>
            <a:xfrm>
              <a:off x="1368152" y="680864"/>
              <a:ext cx="2043113" cy="398780"/>
            </a:xfrm>
            <a:prstGeom prst="rect">
              <a:avLst/>
            </a:prstGeom>
            <a:noFill/>
            <a:ln w="9525">
              <a:noFill/>
            </a:ln>
          </p:spPr>
          <p:txBody>
            <a:bodyPr>
              <a:spAutoFit/>
            </a:bodyPr>
            <a:p>
              <a:pPr algn="ctr" eaLnBrk="0" hangingPunct="0"/>
              <a:r>
                <a:rPr lang="en-US" altLang="zh-CN" b="1" dirty="0">
                  <a:solidFill>
                    <a:srgbClr val="FFFBFC"/>
                  </a:solidFill>
                  <a:latin typeface="黑体" panose="02010609060101010101" pitchFamily="2" charset="-122"/>
                </a:rPr>
                <a:t>1.</a:t>
              </a:r>
              <a:r>
                <a:rPr lang="zh-CN" altLang="en-US" b="1" dirty="0">
                  <a:solidFill>
                    <a:srgbClr val="FFFBFC"/>
                  </a:solidFill>
                  <a:latin typeface="黑体" panose="02010609060101010101" pitchFamily="2" charset="-122"/>
                </a:rPr>
                <a:t>发动机零部件</a:t>
              </a:r>
              <a:endParaRPr lang="en-US" altLang="zh-CN" b="1" dirty="0">
                <a:solidFill>
                  <a:srgbClr val="FFFBFC"/>
                </a:solidFill>
                <a:latin typeface="黑体" panose="02010609060101010101" pitchFamily="2" charset="-122"/>
              </a:endParaRPr>
            </a:p>
          </p:txBody>
        </p:sp>
        <p:sp>
          <p:nvSpPr>
            <p:cNvPr id="22540" name="Rectangle 11"/>
            <p:cNvSpPr/>
            <p:nvPr/>
          </p:nvSpPr>
          <p:spPr>
            <a:xfrm rot="1200000">
              <a:off x="-864975" y="1114157"/>
              <a:ext cx="2043113" cy="706755"/>
            </a:xfrm>
            <a:prstGeom prst="rect">
              <a:avLst/>
            </a:prstGeom>
            <a:noFill/>
            <a:ln w="9525">
              <a:noFill/>
            </a:ln>
          </p:spPr>
          <p:txBody>
            <a:bodyPr>
              <a:spAutoFit/>
            </a:bodyPr>
            <a:p>
              <a:pPr algn="ctr" eaLnBrk="0" hangingPunct="0"/>
              <a:r>
                <a:rPr lang="en-US" altLang="zh-CN" b="1" dirty="0">
                  <a:solidFill>
                    <a:srgbClr val="FFFBFC"/>
                  </a:solidFill>
                  <a:latin typeface="黑体" panose="02010609060101010101" pitchFamily="2" charset="-122"/>
                </a:rPr>
                <a:t>2.</a:t>
              </a:r>
              <a:r>
                <a:rPr lang="zh-CN" altLang="en-US" b="1" dirty="0">
                  <a:solidFill>
                    <a:srgbClr val="FFFBFC"/>
                  </a:solidFill>
                  <a:latin typeface="黑体" panose="02010609060101010101" pitchFamily="2" charset="-122"/>
                </a:rPr>
                <a:t>传动系</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零部件</a:t>
              </a:r>
              <a:endParaRPr lang="en-US" altLang="zh-CN" b="1" dirty="0">
                <a:solidFill>
                  <a:srgbClr val="FFFBFC"/>
                </a:solidFill>
                <a:latin typeface="黑体" panose="02010609060101010101" pitchFamily="2" charset="-122"/>
              </a:endParaRPr>
            </a:p>
          </p:txBody>
        </p:sp>
        <p:sp>
          <p:nvSpPr>
            <p:cNvPr id="22541" name="Rectangle 11"/>
            <p:cNvSpPr/>
            <p:nvPr/>
          </p:nvSpPr>
          <p:spPr>
            <a:xfrm rot="2520000">
              <a:off x="-1617298" y="3737342"/>
              <a:ext cx="2043113" cy="706755"/>
            </a:xfrm>
            <a:prstGeom prst="rect">
              <a:avLst/>
            </a:prstGeom>
            <a:noFill/>
            <a:ln w="9525">
              <a:noFill/>
            </a:ln>
          </p:spPr>
          <p:txBody>
            <a:bodyPr>
              <a:spAutoFit/>
            </a:bodyPr>
            <a:p>
              <a:pPr algn="ctr" eaLnBrk="0" hangingPunct="0"/>
              <a:r>
                <a:rPr lang="en-US" altLang="zh-CN" b="1" dirty="0">
                  <a:solidFill>
                    <a:srgbClr val="FFFBFC"/>
                  </a:solidFill>
                  <a:latin typeface="黑体" panose="02010609060101010101" pitchFamily="2" charset="-122"/>
                </a:rPr>
                <a:t>3.</a:t>
              </a:r>
              <a:r>
                <a:rPr lang="zh-CN" altLang="en-US" b="1" dirty="0">
                  <a:solidFill>
                    <a:srgbClr val="FFFBFC"/>
                  </a:solidFill>
                  <a:latin typeface="黑体" panose="02010609060101010101" pitchFamily="2" charset="-122"/>
                </a:rPr>
                <a:t>制动系</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零部件</a:t>
              </a:r>
              <a:endParaRPr lang="en-US" altLang="zh-CN" b="1" dirty="0">
                <a:solidFill>
                  <a:srgbClr val="FFFBFC"/>
                </a:solidFill>
                <a:latin typeface="黑体" panose="02010609060101010101" pitchFamily="2" charset="-122"/>
              </a:endParaRPr>
            </a:p>
          </p:txBody>
        </p:sp>
      </p:grpSp>
      <p:grpSp>
        <p:nvGrpSpPr>
          <p:cNvPr id="2" name="组合 1"/>
          <p:cNvGrpSpPr/>
          <p:nvPr/>
        </p:nvGrpSpPr>
        <p:grpSpPr>
          <a:xfrm>
            <a:off x="5849620" y="892175"/>
            <a:ext cx="3294380" cy="537845"/>
            <a:chOff x="9212" y="1405"/>
            <a:chExt cx="5188" cy="847"/>
          </a:xfrm>
        </p:grpSpPr>
        <p:sp>
          <p:nvSpPr>
            <p:cNvPr id="23556" name="AutoShape 7"/>
            <p:cNvSpPr/>
            <p:nvPr>
              <p:custDataLst>
                <p:tags r:id="rId1"/>
              </p:custDataLst>
            </p:nvPr>
          </p:nvSpPr>
          <p:spPr>
            <a:xfrm>
              <a:off x="9212" y="1405"/>
              <a:ext cx="3942"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 name="Text Box 8"/>
            <p:cNvSpPr txBox="1"/>
            <p:nvPr>
              <p:custDataLst>
                <p:tags r:id="rId2"/>
              </p:custDataLst>
            </p:nvPr>
          </p:nvSpPr>
          <p:spPr>
            <a:xfrm>
              <a:off x="9285" y="1543"/>
              <a:ext cx="5115"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根据不同总成分</a:t>
              </a:r>
              <a:endParaRPr lang="zh-CN" altLang="en-US" b="1" dirty="0">
                <a:solidFill>
                  <a:srgbClr val="F2F2F2"/>
                </a:solidFill>
                <a:latin typeface="黑体" panose="02010609060101010101" pitchFamily="2" charset="-122"/>
              </a:endParaRPr>
            </a:p>
          </p:txBody>
        </p:sp>
      </p:grpSp>
      <p:sp>
        <p:nvSpPr>
          <p:cNvPr id="4" name="AutoShape 9"/>
          <p:cNvSpPr/>
          <p:nvPr>
            <p:custDataLst>
              <p:tags r:id="rId3"/>
            </p:custDataLst>
          </p:nvPr>
        </p:nvSpPr>
        <p:spPr>
          <a:xfrm rot="4428251">
            <a:off x="2934484" y="4983163"/>
            <a:ext cx="1871435" cy="1855787"/>
          </a:xfrm>
          <a:prstGeom prst="chevron">
            <a:avLst>
              <a:gd name="adj" fmla="val 28655"/>
            </a:avLst>
          </a:prstGeom>
          <a:solidFill>
            <a:schemeClr val="hlink"/>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endParaRPr lang="zh-CN" altLang="en-US" dirty="0">
              <a:latin typeface="黑体" panose="02010609060101010101" pitchFamily="2" charset="-122"/>
            </a:endParaRPr>
          </a:p>
        </p:txBody>
      </p:sp>
      <p:sp>
        <p:nvSpPr>
          <p:cNvPr id="5" name="Rectangle 11"/>
          <p:cNvSpPr/>
          <p:nvPr>
            <p:custDataLst>
              <p:tags r:id="rId4"/>
            </p:custDataLst>
          </p:nvPr>
        </p:nvSpPr>
        <p:spPr>
          <a:xfrm rot="240000">
            <a:off x="2959665" y="5606147"/>
            <a:ext cx="2042866" cy="706755"/>
          </a:xfrm>
          <a:prstGeom prst="rect">
            <a:avLst/>
          </a:prstGeom>
          <a:noFill/>
          <a:ln w="9525">
            <a:noFill/>
          </a:ln>
        </p:spPr>
        <p:txBody>
          <a:bodyPr>
            <a:spAutoFit/>
          </a:bodyPr>
          <a:p>
            <a:pPr algn="ctr" eaLnBrk="0" hangingPunct="0"/>
            <a:r>
              <a:rPr lang="en-US" b="1" dirty="0">
                <a:solidFill>
                  <a:srgbClr val="FFFBFC"/>
                </a:solidFill>
                <a:latin typeface="黑体" panose="02010609060101010101" pitchFamily="2" charset="-122"/>
              </a:rPr>
              <a:t>4.</a:t>
            </a:r>
            <a:r>
              <a:rPr lang="zh-CN" altLang="en-US" b="1" dirty="0">
                <a:solidFill>
                  <a:srgbClr val="FFFBFC"/>
                </a:solidFill>
                <a:latin typeface="黑体" panose="02010609060101010101" pitchFamily="2" charset="-122"/>
              </a:rPr>
              <a:t>行驶系</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零部件</a:t>
            </a:r>
            <a:endParaRPr lang="en-US" altLang="zh-CN" b="1" dirty="0">
              <a:solidFill>
                <a:srgbClr val="FFFBFC"/>
              </a:solidFill>
              <a:latin typeface="黑体" panose="02010609060101010101" pitchFamily="2" charset="-122"/>
            </a:endParaRPr>
          </a:p>
        </p:txBody>
      </p:sp>
      <p:sp>
        <p:nvSpPr>
          <p:cNvPr id="6" name="AutoShape 9"/>
          <p:cNvSpPr/>
          <p:nvPr>
            <p:custDataLst>
              <p:tags r:id="rId5"/>
            </p:custDataLst>
          </p:nvPr>
        </p:nvSpPr>
        <p:spPr>
          <a:xfrm rot="3288249">
            <a:off x="5149999" y="4752658"/>
            <a:ext cx="1871435" cy="1855787"/>
          </a:xfrm>
          <a:prstGeom prst="chevron">
            <a:avLst>
              <a:gd name="adj" fmla="val 28655"/>
            </a:avLst>
          </a:prstGeom>
          <a:solidFill>
            <a:schemeClr val="hlink"/>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endParaRPr lang="zh-CN" altLang="en-US" dirty="0">
              <a:latin typeface="黑体" panose="02010609060101010101" pitchFamily="2" charset="-122"/>
            </a:endParaRPr>
          </a:p>
        </p:txBody>
      </p:sp>
      <p:sp>
        <p:nvSpPr>
          <p:cNvPr id="7" name="Rectangle 11"/>
          <p:cNvSpPr/>
          <p:nvPr>
            <p:custDataLst>
              <p:tags r:id="rId6"/>
            </p:custDataLst>
          </p:nvPr>
        </p:nvSpPr>
        <p:spPr>
          <a:xfrm rot="2820000">
            <a:off x="5246935" y="5375642"/>
            <a:ext cx="2042866" cy="706755"/>
          </a:xfrm>
          <a:prstGeom prst="rect">
            <a:avLst/>
          </a:prstGeom>
          <a:noFill/>
          <a:ln w="9525">
            <a:noFill/>
          </a:ln>
        </p:spPr>
        <p:txBody>
          <a:bodyPr>
            <a:spAutoFit/>
          </a:bodyPr>
          <a:p>
            <a:pPr algn="ctr" eaLnBrk="0" hangingPunct="0"/>
            <a:r>
              <a:rPr lang="en-US" b="1" dirty="0">
                <a:solidFill>
                  <a:srgbClr val="FFFBFC"/>
                </a:solidFill>
                <a:latin typeface="黑体" panose="02010609060101010101" pitchFamily="2" charset="-122"/>
              </a:rPr>
              <a:t>5.</a:t>
            </a:r>
            <a:r>
              <a:rPr lang="zh-CN" altLang="en-US" b="1" dirty="0">
                <a:solidFill>
                  <a:srgbClr val="FFFBFC"/>
                </a:solidFill>
                <a:latin typeface="黑体" panose="02010609060101010101" pitchFamily="2" charset="-122"/>
              </a:rPr>
              <a:t>转向系</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零部件</a:t>
            </a:r>
            <a:endParaRPr lang="zh-CN" altLang="en-US" b="1" dirty="0">
              <a:solidFill>
                <a:srgbClr val="FFFBFC"/>
              </a:solidFill>
              <a:latin typeface="黑体" panose="02010609060101010101" pitchFamily="2" charset="-122"/>
            </a:endParaRPr>
          </a:p>
        </p:txBody>
      </p:sp>
      <p:sp>
        <p:nvSpPr>
          <p:cNvPr id="8" name="AutoShape 9"/>
          <p:cNvSpPr/>
          <p:nvPr>
            <p:custDataLst>
              <p:tags r:id="rId7"/>
            </p:custDataLst>
          </p:nvPr>
        </p:nvSpPr>
        <p:spPr>
          <a:xfrm rot="20568248">
            <a:off x="5682615" y="2752725"/>
            <a:ext cx="2043430" cy="1855470"/>
          </a:xfrm>
          <a:prstGeom prst="chevron">
            <a:avLst>
              <a:gd name="adj" fmla="val 28655"/>
            </a:avLst>
          </a:prstGeom>
          <a:solidFill>
            <a:schemeClr val="hlink"/>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endParaRPr lang="zh-CN" altLang="en-US" dirty="0">
              <a:latin typeface="黑体" panose="02010609060101010101" pitchFamily="2" charset="-122"/>
            </a:endParaRPr>
          </a:p>
        </p:txBody>
      </p:sp>
      <p:sp>
        <p:nvSpPr>
          <p:cNvPr id="9" name="Rectangle 11"/>
          <p:cNvSpPr/>
          <p:nvPr>
            <p:custDataLst>
              <p:tags r:id="rId8"/>
            </p:custDataLst>
          </p:nvPr>
        </p:nvSpPr>
        <p:spPr>
          <a:xfrm rot="20100000">
            <a:off x="5947975" y="3349992"/>
            <a:ext cx="2042866" cy="1014730"/>
          </a:xfrm>
          <a:prstGeom prst="rect">
            <a:avLst/>
          </a:prstGeom>
          <a:noFill/>
          <a:ln w="9525">
            <a:noFill/>
          </a:ln>
        </p:spPr>
        <p:txBody>
          <a:bodyPr>
            <a:spAutoFit/>
          </a:bodyPr>
          <a:p>
            <a:pPr algn="ctr" eaLnBrk="0" hangingPunct="0"/>
            <a:r>
              <a:rPr lang="en-US" b="1" dirty="0">
                <a:solidFill>
                  <a:srgbClr val="FFFBFC"/>
                </a:solidFill>
                <a:latin typeface="黑体" panose="02010609060101010101" pitchFamily="2" charset="-122"/>
              </a:rPr>
              <a:t>6.</a:t>
            </a:r>
            <a:r>
              <a:rPr lang="zh-CN" altLang="en-US" b="1" dirty="0">
                <a:solidFill>
                  <a:srgbClr val="FFFBFC"/>
                </a:solidFill>
                <a:latin typeface="黑体" panose="02010609060101010101" pitchFamily="2" charset="-122"/>
              </a:rPr>
              <a:t>电器仪表</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灯具系</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零部件</a:t>
            </a:r>
            <a:endParaRPr lang="zh-CN" altLang="en-US" b="1" dirty="0">
              <a:solidFill>
                <a:srgbClr val="FFFBFC"/>
              </a:solidFill>
              <a:latin typeface="黑体" panose="02010609060101010101" pitchFamily="2" charset="-122"/>
            </a:endParaRPr>
          </a:p>
        </p:txBody>
      </p:sp>
      <p:sp>
        <p:nvSpPr>
          <p:cNvPr id="10" name="AutoShape 9"/>
          <p:cNvSpPr/>
          <p:nvPr>
            <p:custDataLst>
              <p:tags r:id="rId9"/>
            </p:custDataLst>
          </p:nvPr>
        </p:nvSpPr>
        <p:spPr>
          <a:xfrm rot="3288249">
            <a:off x="5276999" y="4879658"/>
            <a:ext cx="1871435" cy="1855787"/>
          </a:xfrm>
          <a:prstGeom prst="chevron">
            <a:avLst>
              <a:gd name="adj" fmla="val 28655"/>
            </a:avLst>
          </a:prstGeom>
          <a:solidFill>
            <a:schemeClr val="hlink"/>
          </a:solidFill>
          <a:ln w="9525" cap="flat" cmpd="sng">
            <a:prstDash val="solid"/>
            <a:miter/>
            <a:headEnd type="none" w="med" len="med"/>
            <a:tailEnd type="none" w="med" len="med"/>
          </a:ln>
          <a:scene3d>
            <a:camera prst="legacyObliqueTopRight">
              <a:rot lat="0" lon="0" rev="0"/>
            </a:camera>
            <a:lightRig rig="legacyFlat3" dir="b"/>
          </a:scene3d>
          <a:sp3d extrusionH="163500" prstMaterial="legacyMatte">
            <a:bevelT w="13500" h="13500" prst="angle"/>
            <a:bevelB w="13500" h="13500" prst="angle"/>
            <a:extrusionClr>
              <a:schemeClr val="hlink"/>
            </a:extrusionClr>
          </a:sp3d>
        </p:spPr>
        <p:txBody>
          <a:bodyPr wrap="none" anchor="ctr" anchorCtr="0">
            <a:flatTx/>
          </a:bodyPr>
          <a:p>
            <a:endParaRPr lang="zh-CN" altLang="en-US" dirty="0">
              <a:latin typeface="黑体" panose="02010609060101010101" pitchFamily="2" charset="-122"/>
            </a:endParaRPr>
          </a:p>
        </p:txBody>
      </p:sp>
      <p:sp>
        <p:nvSpPr>
          <p:cNvPr id="11" name="Rectangle 11"/>
          <p:cNvSpPr/>
          <p:nvPr>
            <p:custDataLst>
              <p:tags r:id="rId10"/>
            </p:custDataLst>
          </p:nvPr>
        </p:nvSpPr>
        <p:spPr>
          <a:xfrm rot="2820000">
            <a:off x="5373935" y="5502642"/>
            <a:ext cx="2042866" cy="706755"/>
          </a:xfrm>
          <a:prstGeom prst="rect">
            <a:avLst/>
          </a:prstGeom>
          <a:noFill/>
          <a:ln w="9525">
            <a:noFill/>
          </a:ln>
        </p:spPr>
        <p:txBody>
          <a:bodyPr>
            <a:spAutoFit/>
          </a:bodyPr>
          <a:p>
            <a:pPr algn="ctr" eaLnBrk="0" hangingPunct="0"/>
            <a:r>
              <a:rPr lang="en-US" b="1" dirty="0">
                <a:solidFill>
                  <a:srgbClr val="FFFBFC"/>
                </a:solidFill>
                <a:latin typeface="黑体" panose="02010609060101010101" pitchFamily="2" charset="-122"/>
              </a:rPr>
              <a:t>5.</a:t>
            </a:r>
            <a:r>
              <a:rPr lang="zh-CN" altLang="en-US" b="1" dirty="0">
                <a:solidFill>
                  <a:srgbClr val="FFFBFC"/>
                </a:solidFill>
                <a:latin typeface="黑体" panose="02010609060101010101" pitchFamily="2" charset="-122"/>
              </a:rPr>
              <a:t>转向系</a:t>
            </a:r>
            <a:endParaRPr lang="zh-CN" altLang="en-US" b="1" dirty="0">
              <a:solidFill>
                <a:srgbClr val="FFFBFC"/>
              </a:solidFill>
              <a:latin typeface="黑体" panose="02010609060101010101" pitchFamily="2" charset="-122"/>
            </a:endParaRPr>
          </a:p>
          <a:p>
            <a:pPr algn="ctr" eaLnBrk="0" hangingPunct="0"/>
            <a:r>
              <a:rPr lang="zh-CN" altLang="en-US" b="1" dirty="0">
                <a:solidFill>
                  <a:srgbClr val="FFFBFC"/>
                </a:solidFill>
                <a:latin typeface="黑体" panose="02010609060101010101" pitchFamily="2" charset="-122"/>
              </a:rPr>
              <a:t>零部件</a:t>
            </a:r>
            <a:endParaRPr lang="zh-CN" altLang="en-US" b="1" dirty="0">
              <a:solidFill>
                <a:srgbClr val="FFFBFC"/>
              </a:solidFill>
              <a:latin typeface="黑体" panose="02010609060101010101" pitchFamily="2" charset="-122"/>
            </a:endParaRPr>
          </a:p>
        </p:txBody>
      </p:sp>
      <p:grpSp>
        <p:nvGrpSpPr>
          <p:cNvPr id="12" name="组合 11"/>
          <p:cNvGrpSpPr/>
          <p:nvPr/>
        </p:nvGrpSpPr>
        <p:grpSpPr>
          <a:xfrm>
            <a:off x="1536700" y="45085"/>
            <a:ext cx="6047740" cy="586740"/>
            <a:chOff x="2420" y="71"/>
            <a:chExt cx="9524" cy="924"/>
          </a:xfrm>
        </p:grpSpPr>
        <p:sp>
          <p:nvSpPr>
            <p:cNvPr id="17413" name="Rectangle 4"/>
            <p:cNvSpPr>
              <a:spLocks noChangeAspect="1"/>
            </p:cNvSpPr>
            <p:nvPr>
              <p:custDataLst>
                <p:tags r:id="rId11"/>
              </p:custDataLst>
            </p:nvPr>
          </p:nvSpPr>
          <p:spPr>
            <a:xfrm rot="10800000">
              <a:off x="2420" y="121"/>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12"/>
              </p:custDataLst>
            </p:nvPr>
          </p:nvSpPr>
          <p:spPr>
            <a:xfrm>
              <a:off x="2452" y="131"/>
              <a:ext cx="8973"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13"/>
              </p:custDataLst>
            </p:nvPr>
          </p:nvSpPr>
          <p:spPr>
            <a:xfrm>
              <a:off x="2420" y="71"/>
              <a:ext cx="2657" cy="925"/>
            </a:xfrm>
            <a:prstGeom prst="homePlate">
              <a:avLst>
                <a:gd name="adj" fmla="val 64759"/>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7" name="Text Box 8"/>
            <p:cNvSpPr txBox="1">
              <a:spLocks noChangeAspect="1"/>
            </p:cNvSpPr>
            <p:nvPr>
              <p:custDataLst>
                <p:tags r:id="rId14"/>
              </p:custDataLst>
            </p:nvPr>
          </p:nvSpPr>
          <p:spPr>
            <a:xfrm>
              <a:off x="5287" y="297"/>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汽车零件图的初步识读</a:t>
              </a:r>
              <a:endParaRPr lang="zh-CN" altLang="en-US" dirty="0">
                <a:latin typeface="黑体" panose="02010609060101010101" pitchFamily="2" charset="-122"/>
              </a:endParaRPr>
            </a:p>
          </p:txBody>
        </p:sp>
        <p:sp>
          <p:nvSpPr>
            <p:cNvPr id="17416" name="WordArt 7"/>
            <p:cNvSpPr>
              <a:spLocks noChangeAspect="1"/>
            </p:cNvSpPr>
            <p:nvPr>
              <p:custDataLst>
                <p:tags r:id="rId15"/>
              </p:custDataLst>
            </p:nvPr>
          </p:nvSpPr>
          <p:spPr>
            <a:xfrm>
              <a:off x="2664" y="298"/>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p:cTn id="7" dur="1" fill="hold"/>
                                        <p:tgtEl>
                                          <p:spTgt spid="2253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M_BEAUTIFY_FLAG" val=""/>
</p:tagLst>
</file>

<file path=ppt/tags/tag508.xml><?xml version="1.0" encoding="utf-8"?>
<p:tagLst xmlns:p="http://schemas.openxmlformats.org/presentationml/2006/main">
  <p:tag name="KSO_WM_BEAUTIFY_FLAG" val=""/>
</p:tagLst>
</file>

<file path=ppt/tags/tag509.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10.xml><?xml version="1.0" encoding="utf-8"?>
<p:tagLst xmlns:p="http://schemas.openxmlformats.org/presentationml/2006/main">
  <p:tag name="KSO_WM_BEAUTIFY_FLAG" val=""/>
</p:tagLst>
</file>

<file path=ppt/tags/tag511.xml><?xml version="1.0" encoding="utf-8"?>
<p:tagLst xmlns:p="http://schemas.openxmlformats.org/presentationml/2006/main">
  <p:tag name="KSO_WM_BEAUTIFY_FLAG" val=""/>
</p:tagLst>
</file>

<file path=ppt/tags/tag512.xml><?xml version="1.0" encoding="utf-8"?>
<p:tagLst xmlns:p="http://schemas.openxmlformats.org/presentationml/2006/main">
  <p:tag name="KSO_WM_BEAUTIFY_FLAG" val=""/>
</p:tagLst>
</file>

<file path=ppt/tags/tag513.xml><?xml version="1.0" encoding="utf-8"?>
<p:tagLst xmlns:p="http://schemas.openxmlformats.org/presentationml/2006/main">
  <p:tag name="KSO_WM_BEAUTIFY_FLAG" val=""/>
</p:tagLst>
</file>

<file path=ppt/tags/tag514.xml><?xml version="1.0" encoding="utf-8"?>
<p:tagLst xmlns:p="http://schemas.openxmlformats.org/presentationml/2006/main">
  <p:tag name="KSO_WPP_MARK_KEY" val="82d4bded-cc2b-426b-8ac8-b4c1a196386f"/>
  <p:tag name="COMMONDATA" val="eyJoZGlkIjoiNjI2YzA3Mjk3MDBkYjI3YmUwN2ZmZDA1YjZmMDM4MWEifQ=="/>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6269</Words>
  <Application>WPS 演示</Application>
  <PresentationFormat/>
  <Paragraphs>711</Paragraphs>
  <Slides>63</Slides>
  <Notes>1</Notes>
  <HiddenSlides>0</HiddenSlides>
  <MMClips>0</MMClips>
  <ScaleCrop>false</ScaleCrop>
  <HeadingPairs>
    <vt:vector size="6" baseType="variant">
      <vt:variant>
        <vt:lpstr>已用的字体</vt:lpstr>
      </vt:variant>
      <vt:variant>
        <vt:i4>13</vt:i4>
      </vt:variant>
      <vt:variant>
        <vt:lpstr>主题</vt:lpstr>
      </vt:variant>
      <vt:variant>
        <vt:i4>14</vt:i4>
      </vt:variant>
      <vt:variant>
        <vt:lpstr>幻灯片标题</vt:lpstr>
      </vt:variant>
      <vt:variant>
        <vt:i4>63</vt:i4>
      </vt:variant>
    </vt:vector>
  </HeadingPairs>
  <TitlesOfParts>
    <vt:vector size="90" baseType="lpstr">
      <vt:lpstr>Arial</vt:lpstr>
      <vt:lpstr>宋体</vt:lpstr>
      <vt:lpstr>Wingdings</vt:lpstr>
      <vt:lpstr>黑体</vt:lpstr>
      <vt:lpstr>Calibri</vt:lpstr>
      <vt:lpstr>Times New Roman</vt:lpstr>
      <vt:lpstr>微软雅黑</vt:lpstr>
      <vt:lpstr>Arial Unicode MS</vt:lpstr>
      <vt:lpstr>Dotum</vt:lpstr>
      <vt:lpstr>Arial Black</vt:lpstr>
      <vt:lpstr>Gulim</vt:lpstr>
      <vt:lpstr>DotumChe</vt:lpstr>
      <vt:lpstr>Adobe Myungjo Std M</vt:lpstr>
      <vt:lpstr>Office 主题​​</vt:lpstr>
      <vt:lpstr>自定义设计方案</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Frank</dc:creator>
  <cp:lastModifiedBy>Lenovo</cp:lastModifiedBy>
  <cp:revision>503</cp:revision>
  <dcterms:created xsi:type="dcterms:W3CDTF">2011-08-18T05:58:00Z</dcterms:created>
  <dcterms:modified xsi:type="dcterms:W3CDTF">2023-04-22T03:01:20Z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E82B4A73D34A443799E602412995D7F5</vt:lpwstr>
  </property>
</Properties>
</file>