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53"/>
  </p:notesMasterIdLst>
  <p:sldIdLst>
    <p:sldId id="503" r:id="rId6"/>
    <p:sldId id="258" r:id="rId7"/>
    <p:sldId id="505" r:id="rId8"/>
    <p:sldId id="548" r:id="rId9"/>
    <p:sldId id="278" r:id="rId10"/>
    <p:sldId id="445" r:id="rId11"/>
    <p:sldId id="440" r:id="rId12"/>
    <p:sldId id="441" r:id="rId13"/>
    <p:sldId id="452" r:id="rId14"/>
    <p:sldId id="549" r:id="rId15"/>
    <p:sldId id="550" r:id="rId16"/>
    <p:sldId id="551" r:id="rId17"/>
    <p:sldId id="552" r:id="rId18"/>
    <p:sldId id="553" r:id="rId19"/>
    <p:sldId id="443" r:id="rId20"/>
    <p:sldId id="513" r:id="rId21"/>
    <p:sldId id="514" r:id="rId22"/>
    <p:sldId id="515" r:id="rId23"/>
    <p:sldId id="516" r:id="rId24"/>
    <p:sldId id="554" r:id="rId25"/>
    <p:sldId id="563" r:id="rId26"/>
    <p:sldId id="464" r:id="rId27"/>
    <p:sldId id="517" r:id="rId28"/>
    <p:sldId id="518" r:id="rId29"/>
    <p:sldId id="564" r:id="rId30"/>
    <p:sldId id="566" r:id="rId31"/>
    <p:sldId id="519" r:id="rId32"/>
    <p:sldId id="567" r:id="rId33"/>
    <p:sldId id="522" r:id="rId34"/>
    <p:sldId id="568" r:id="rId35"/>
    <p:sldId id="524" r:id="rId36"/>
    <p:sldId id="523" r:id="rId37"/>
    <p:sldId id="525" r:id="rId38"/>
    <p:sldId id="439" r:id="rId39"/>
    <p:sldId id="526" r:id="rId40"/>
    <p:sldId id="569" r:id="rId41"/>
    <p:sldId id="570" r:id="rId42"/>
    <p:sldId id="571" r:id="rId43"/>
    <p:sldId id="572" r:id="rId44"/>
    <p:sldId id="528" r:id="rId45"/>
    <p:sldId id="529" r:id="rId46"/>
    <p:sldId id="530" r:id="rId47"/>
    <p:sldId id="531" r:id="rId48"/>
    <p:sldId id="532" r:id="rId49"/>
    <p:sldId id="573" r:id="rId50"/>
    <p:sldId id="574" r:id="rId51"/>
    <p:sldId id="504" r:id="rId52"/>
  </p:sldIdLst>
  <p:sldSz cx="9144000" cy="6858000" type="screen4x3"/>
  <p:notesSz cx="6858000" cy="9144000"/>
  <p:custDataLst>
    <p:tags r:id="rId5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CCECFF"/>
    <a:srgbClr val="99FFCC"/>
    <a:srgbClr val="CC00FF"/>
    <a:srgbClr val="CCCCFF"/>
    <a:srgbClr val="FF5050"/>
    <a:srgbClr val="CC33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087"/>
    <p:restoredTop sz="92058"/>
  </p:normalViewPr>
  <p:slideViewPr>
    <p:cSldViewPr showGuides="1">
      <p:cViewPr varScale="1">
        <p:scale>
          <a:sx n="83" d="100"/>
          <a:sy n="83" d="100"/>
        </p:scale>
        <p:origin x="-426" y="-78"/>
      </p:cViewPr>
      <p:guideLst>
        <p:guide orient="horz" pos="2160"/>
        <p:guide pos="288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7" Type="http://schemas.openxmlformats.org/officeDocument/2006/relationships/tags" Target="tags/tag250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notesMaster" Target="notesMasters/notesMaster1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lnSpc>
                <a:spcPct val="100000"/>
              </a:lnSpc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lnSpc>
                <a:spcPct val="100000"/>
              </a:lnSpc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59489CF-77CE-44C6-90D3-3AD28FD5375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100000"/>
              </a:lnSpc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F6A9AD-7078-4C8B-979A-BBA9AFF63C4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ED2786-62E9-4EE2-AA57-C68E272F74C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951BB6-EC2D-48CC-846E-DC1CBFBA715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E21DBD-C19E-41D7-AB0C-2DB7B2F7436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66889F-429F-495E-B6DF-5C4600F2A6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762287-BABA-426F-9F80-FAB1663CC38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4EE70F-6BA7-4D71-AB4B-9CCA4794B38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400"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EC7989-CFD6-4C63-9A8E-A7DCAE4A266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4349C1-09A1-44A2-BDD1-F40586B9A57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A84F67-CBC3-4E04-A27B-166D3D5A9F2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706279-09BD-4ED6-A948-6C4608D5AEB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400"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400"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lnSpc>
                <a:spcPct val="100000"/>
              </a:lnSpc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lnSpc>
                <a:spcPct val="100000"/>
              </a:lnSpc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10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lnSpc>
                <a:spcPct val="10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6250FB-2EEE-473C-A7CD-B31F89F240C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lnSpc>
                <a:spcPct val="100000"/>
              </a:lnSpc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lnSpc>
                <a:spcPct val="100000"/>
              </a:lnSpc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9.png"/><Relationship Id="rId1" Type="http://schemas.openxmlformats.org/officeDocument/2006/relationships/tags" Target="../tags/tag4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image" Target="../media/image10.png"/><Relationship Id="rId1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11.png"/><Relationship Id="rId1" Type="http://schemas.openxmlformats.org/officeDocument/2006/relationships/tags" Target="../tags/tag5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12.png"/><Relationship Id="rId1" Type="http://schemas.openxmlformats.org/officeDocument/2006/relationships/tags" Target="../tags/tag5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image" Target="../media/image13.png"/><Relationship Id="rId1" Type="http://schemas.openxmlformats.org/officeDocument/2006/relationships/tags" Target="../tags/tag6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image" Target="../media/image17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19.png"/><Relationship Id="rId1" Type="http://schemas.openxmlformats.org/officeDocument/2006/relationships/tags" Target="../tags/tag9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image" Target="../media/image20.png"/><Relationship Id="rId1" Type="http://schemas.openxmlformats.org/officeDocument/2006/relationships/tags" Target="../tags/tag10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image" Target="../media/image22.png"/><Relationship Id="rId4" Type="http://schemas.openxmlformats.org/officeDocument/2006/relationships/tags" Target="../tags/tag133.xml"/><Relationship Id="rId3" Type="http://schemas.openxmlformats.org/officeDocument/2006/relationships/hyperlink" Target="#a" TargetMode="External"/><Relationship Id="rId2" Type="http://schemas.openxmlformats.org/officeDocument/2006/relationships/tags" Target="../tags/tag132.xml"/><Relationship Id="rId11" Type="http://schemas.openxmlformats.org/officeDocument/2006/relationships/slideLayout" Target="../slideLayouts/slideLayout40.xml"/><Relationship Id="rId10" Type="http://schemas.openxmlformats.org/officeDocument/2006/relationships/tags" Target="../tags/tag138.xml"/><Relationship Id="rId1" Type="http://schemas.openxmlformats.org/officeDocument/2006/relationships/tags" Target="../tags/tag13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image" Target="../media/image23.png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0" Type="http://schemas.openxmlformats.org/officeDocument/2006/relationships/slideLayout" Target="../slideLayouts/slideLayout40.xml"/><Relationship Id="rId1" Type="http://schemas.openxmlformats.org/officeDocument/2006/relationships/tags" Target="../tags/tag13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image" Target="../media/image24.png"/><Relationship Id="rId1" Type="http://schemas.openxmlformats.org/officeDocument/2006/relationships/tags" Target="../tags/tag14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image" Target="../media/image25.png"/><Relationship Id="rId1" Type="http://schemas.openxmlformats.org/officeDocument/2006/relationships/tags" Target="../tags/tag153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0" Type="http://schemas.openxmlformats.org/officeDocument/2006/relationships/slideLayout" Target="../slideLayouts/slideLayout40.xml"/><Relationship Id="rId1" Type="http://schemas.openxmlformats.org/officeDocument/2006/relationships/tags" Target="../tags/tag176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0" Type="http://schemas.openxmlformats.org/officeDocument/2006/relationships/slideLayout" Target="../slideLayouts/slideLayout40.xml"/><Relationship Id="rId1" Type="http://schemas.openxmlformats.org/officeDocument/2006/relationships/tags" Target="../tags/tag184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tags" Target="../tags/tag204.xml"/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0" Type="http://schemas.openxmlformats.org/officeDocument/2006/relationships/slideLayout" Target="../slideLayouts/slideLayout40.xml"/><Relationship Id="rId1" Type="http://schemas.openxmlformats.org/officeDocument/2006/relationships/tags" Target="../tags/tag19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0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image" Target="../media/image3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29.xml"/><Relationship Id="rId6" Type="http://schemas.openxmlformats.org/officeDocument/2006/relationships/tags" Target="../tags/tag228.xml"/><Relationship Id="rId5" Type="http://schemas.openxmlformats.org/officeDocument/2006/relationships/tags" Target="../tags/tag227.xml"/><Relationship Id="rId4" Type="http://schemas.openxmlformats.org/officeDocument/2006/relationships/tags" Target="../tags/tag226.xml"/><Relationship Id="rId3" Type="http://schemas.openxmlformats.org/officeDocument/2006/relationships/tags" Target="../tags/tag225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image" Target="../media/image44.png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2" Type="http://schemas.openxmlformats.org/officeDocument/2006/relationships/slideLayout" Target="../slideLayouts/slideLayout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tags" Target="../tags/tag230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248.xml"/><Relationship Id="rId8" Type="http://schemas.openxmlformats.org/officeDocument/2006/relationships/tags" Target="../tags/tag247.xml"/><Relationship Id="rId7" Type="http://schemas.openxmlformats.org/officeDocument/2006/relationships/tags" Target="../tags/tag246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Relationship Id="rId3" Type="http://schemas.openxmlformats.org/officeDocument/2006/relationships/tags" Target="../tags/tag242.xml"/><Relationship Id="rId2" Type="http://schemas.openxmlformats.org/officeDocument/2006/relationships/tags" Target="../tags/tag241.xml"/><Relationship Id="rId12" Type="http://schemas.openxmlformats.org/officeDocument/2006/relationships/slideLayout" Target="../slideLayouts/slideLayout40.xml"/><Relationship Id="rId11" Type="http://schemas.openxmlformats.org/officeDocument/2006/relationships/image" Target="../media/image45.png"/><Relationship Id="rId10" Type="http://schemas.openxmlformats.org/officeDocument/2006/relationships/tags" Target="../tags/tag249.xml"/><Relationship Id="rId1" Type="http://schemas.openxmlformats.org/officeDocument/2006/relationships/tags" Target="../tags/tag24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6.png"/><Relationship Id="rId2" Type="http://schemas.openxmlformats.org/officeDocument/2006/relationships/tags" Target="../tags/tag18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7.png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8.png"/><Relationship Id="rId1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0" y="5572140"/>
            <a:ext cx="9144000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方正大黑简体" pitchFamily="2" charset="-122"/>
                <a:ea typeface="方正大黑简体" pitchFamily="2" charset="-122"/>
                <a:cs typeface="+mn-cs"/>
              </a:rPr>
              <a:t>汽车机械制图</a:t>
            </a:r>
            <a:endParaRPr kumimoji="0" lang="en-US" sz="72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方正大黑简体" pitchFamily="2" charset="-122"/>
              <a:ea typeface="方正大黑简体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0" y="714375"/>
            <a:ext cx="370840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正投影法的基本性质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2531" name="Group 6"/>
          <p:cNvGrpSpPr/>
          <p:nvPr/>
        </p:nvGrpSpPr>
        <p:grpSpPr>
          <a:xfrm>
            <a:off x="6875463" y="836613"/>
            <a:ext cx="1924050" cy="647700"/>
            <a:chOff x="0" y="121"/>
            <a:chExt cx="5327" cy="779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/>
          </p:nvSpPr>
          <p:spPr>
            <a:xfrm>
              <a:off x="233" y="225"/>
              <a:ext cx="509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积聚性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21509" name="矩形 7"/>
          <p:cNvSpPr>
            <a:spLocks noChangeArrowheads="1"/>
          </p:cNvSpPr>
          <p:nvPr/>
        </p:nvSpPr>
        <p:spPr bwMode="auto">
          <a:xfrm>
            <a:off x="108585" y="1700530"/>
            <a:ext cx="4494530" cy="3057525"/>
          </a:xfrm>
          <a:prstGeom prst="notchedRightArrow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当直线和平面垂直于投影面时，它们的投影分别积聚成点和直线。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47945" y="2565400"/>
            <a:ext cx="3310890" cy="236537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0" y="714375"/>
            <a:ext cx="370840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正投影法的基本性质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2531" name="Group 6"/>
          <p:cNvGrpSpPr/>
          <p:nvPr/>
        </p:nvGrpSpPr>
        <p:grpSpPr>
          <a:xfrm>
            <a:off x="6875463" y="836613"/>
            <a:ext cx="1924050" cy="647700"/>
            <a:chOff x="0" y="121"/>
            <a:chExt cx="5327" cy="779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/>
          </p:nvSpPr>
          <p:spPr>
            <a:xfrm>
              <a:off x="233" y="225"/>
              <a:ext cx="509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3.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类似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性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21509" name="矩形 7"/>
          <p:cNvSpPr>
            <a:spLocks noChangeArrowheads="1"/>
          </p:cNvSpPr>
          <p:nvPr/>
        </p:nvSpPr>
        <p:spPr bwMode="auto">
          <a:xfrm>
            <a:off x="108585" y="1700530"/>
            <a:ext cx="4494530" cy="3606800"/>
          </a:xfrm>
          <a:prstGeom prst="notchedRightArrow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effectLst/>
                <a:uLnTx/>
                <a:uFillTx/>
                <a:sym typeface="+mn-ea"/>
              </a:rPr>
              <a:t>当直线和平面倾斜于投影面时，直线的投影仍为直线，但长度缩短；平面的投影为平面的类似形。</a:t>
            </a:r>
            <a:endParaRPr lang="zh-CN" altLang="en-US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32045" y="2493010"/>
            <a:ext cx="3275330" cy="235140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0" y="714375"/>
            <a:ext cx="370840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正投影法的基本性质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2531" name="Group 6"/>
          <p:cNvGrpSpPr/>
          <p:nvPr/>
        </p:nvGrpSpPr>
        <p:grpSpPr>
          <a:xfrm>
            <a:off x="6875463" y="836613"/>
            <a:ext cx="1924050" cy="647700"/>
            <a:chOff x="0" y="121"/>
            <a:chExt cx="5327" cy="779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/>
          </p:nvSpPr>
          <p:spPr>
            <a:xfrm>
              <a:off x="233" y="225"/>
              <a:ext cx="509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4.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平行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性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21509" name="矩形 7"/>
          <p:cNvSpPr>
            <a:spLocks noChangeArrowheads="1"/>
          </p:cNvSpPr>
          <p:nvPr/>
        </p:nvSpPr>
        <p:spPr bwMode="auto">
          <a:xfrm>
            <a:off x="108585" y="1700530"/>
            <a:ext cx="4494530" cy="3453765"/>
          </a:xfrm>
          <a:prstGeom prst="notchedRightArrow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空间两直线平行，则它们的投影平行；空间两平面平行，则它们的投影也平行。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03800" y="2565400"/>
            <a:ext cx="2931795" cy="230632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0" y="714375"/>
            <a:ext cx="370840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正投影法的基本性质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2531" name="Group 6"/>
          <p:cNvGrpSpPr/>
          <p:nvPr/>
        </p:nvGrpSpPr>
        <p:grpSpPr>
          <a:xfrm>
            <a:off x="6875463" y="836613"/>
            <a:ext cx="1924050" cy="647700"/>
            <a:chOff x="0" y="121"/>
            <a:chExt cx="5327" cy="779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/>
          </p:nvSpPr>
          <p:spPr>
            <a:xfrm>
              <a:off x="233" y="225"/>
              <a:ext cx="509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5.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从属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性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21509" name="矩形 7"/>
          <p:cNvSpPr>
            <a:spLocks noChangeArrowheads="1"/>
          </p:cNvSpPr>
          <p:nvPr/>
        </p:nvSpPr>
        <p:spPr bwMode="auto">
          <a:xfrm>
            <a:off x="108585" y="1700530"/>
            <a:ext cx="4494530" cy="3453765"/>
          </a:xfrm>
          <a:prstGeom prst="notchedRightArrow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直线上点的投影必在该直线的投影上，平面上点、线的投影必在该平面的投影上。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32045" y="2637155"/>
            <a:ext cx="3178175" cy="229679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0" y="714375"/>
            <a:ext cx="370840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正投影法的基本性质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2531" name="Group 6"/>
          <p:cNvGrpSpPr/>
          <p:nvPr/>
        </p:nvGrpSpPr>
        <p:grpSpPr>
          <a:xfrm>
            <a:off x="6875463" y="836613"/>
            <a:ext cx="1924050" cy="647700"/>
            <a:chOff x="0" y="121"/>
            <a:chExt cx="5327" cy="779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/>
          </p:nvSpPr>
          <p:spPr>
            <a:xfrm>
              <a:off x="233" y="225"/>
              <a:ext cx="509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6.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定比性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21509" name="矩形 7"/>
          <p:cNvSpPr>
            <a:spLocks noChangeArrowheads="1"/>
          </p:cNvSpPr>
          <p:nvPr/>
        </p:nvSpPr>
        <p:spPr bwMode="auto">
          <a:xfrm>
            <a:off x="108585" y="1700530"/>
            <a:ext cx="4494530" cy="3453765"/>
          </a:xfrm>
          <a:prstGeom prst="notchedRightArrow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点分割线段后，所成的两线段长度之比等于其投影长度之比。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076190" y="2565400"/>
            <a:ext cx="2872740" cy="220408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0"/>
          <p:cNvGrpSpPr/>
          <p:nvPr/>
        </p:nvGrpSpPr>
        <p:grpSpPr>
          <a:xfrm>
            <a:off x="827088" y="2565400"/>
            <a:ext cx="7332662" cy="3352800"/>
            <a:chOff x="827584" y="2564904"/>
            <a:chExt cx="7332335" cy="3352887"/>
          </a:xfrm>
        </p:grpSpPr>
        <p:sp>
          <p:nvSpPr>
            <p:cNvPr id="28676" name="矩形 2"/>
            <p:cNvSpPr/>
            <p:nvPr/>
          </p:nvSpPr>
          <p:spPr>
            <a:xfrm>
              <a:off x="827584" y="5517232"/>
              <a:ext cx="2262158" cy="4005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ts val="2800"/>
                </a:lnSpc>
              </a:pPr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单个投影的度量关系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  <p:pic>
          <p:nvPicPr>
            <p:cNvPr id="28677" name="Picture 9" descr="E:\课件\《汽车机械制图》资料包材料\图片\2-11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43608" y="2564904"/>
              <a:ext cx="3024336" cy="23965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78" name="Picture 10" descr="E:\课件\《汽车机械制图》资料包材料\图片\2-12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76056" y="2564904"/>
              <a:ext cx="3078389" cy="23769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9" name="矩形 2"/>
            <p:cNvSpPr/>
            <p:nvPr/>
          </p:nvSpPr>
          <p:spPr>
            <a:xfrm>
              <a:off x="5436096" y="5445224"/>
              <a:ext cx="2723823" cy="4005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ts val="2800"/>
                </a:lnSpc>
              </a:pPr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物体对单个投影面的投影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22530" name="Rectangle 2"/>
          <p:cNvSpPr/>
          <p:nvPr>
            <p:custDataLst>
              <p:tags r:id="rId3"/>
            </p:custDataLst>
          </p:nvPr>
        </p:nvSpPr>
        <p:spPr>
          <a:xfrm>
            <a:off x="0" y="714375"/>
            <a:ext cx="370840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物体的三视图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四、物体的三视图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684213" y="1844675"/>
            <a:ext cx="7793037" cy="4000500"/>
            <a:chOff x="683568" y="1844824"/>
            <a:chExt cx="7793235" cy="4000959"/>
          </a:xfrm>
        </p:grpSpPr>
        <p:sp>
          <p:nvSpPr>
            <p:cNvPr id="29701" name="矩形 2"/>
            <p:cNvSpPr/>
            <p:nvPr/>
          </p:nvSpPr>
          <p:spPr>
            <a:xfrm>
              <a:off x="1907704" y="5445224"/>
              <a:ext cx="1107996" cy="4005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ts val="2800"/>
                </a:lnSpc>
              </a:pPr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八个分角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  <p:sp>
          <p:nvSpPr>
            <p:cNvPr id="29702" name="矩形 2"/>
            <p:cNvSpPr/>
            <p:nvPr/>
          </p:nvSpPr>
          <p:spPr>
            <a:xfrm>
              <a:off x="5724128" y="5445224"/>
              <a:ext cx="2031325" cy="4005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ts val="2800"/>
                </a:lnSpc>
              </a:pPr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三投影面投影体系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  <p:pic>
          <p:nvPicPr>
            <p:cNvPr id="29703" name="Picture 11" descr="E:\课件\《汽车机械制图》资料包材料\图片\2-13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241982"/>
              <a:ext cx="3528392" cy="27645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4" name="Picture 2" descr="E:\课件\《汽车机械制图》资料包材料\图片\2-14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92080" y="1844824"/>
              <a:ext cx="3184723" cy="303485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531" name="Group 6"/>
          <p:cNvGrpSpPr/>
          <p:nvPr/>
        </p:nvGrpSpPr>
        <p:grpSpPr>
          <a:xfrm>
            <a:off x="5822599" y="836613"/>
            <a:ext cx="2976914" cy="647700"/>
            <a:chOff x="-2915" y="121"/>
            <a:chExt cx="8242" cy="779"/>
          </a:xfrm>
        </p:grpSpPr>
        <p:sp>
          <p:nvSpPr>
            <p:cNvPr id="5" name="AutoShape 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>
              <p:custDataLst>
                <p:tags r:id="rId4"/>
              </p:custDataLst>
            </p:nvPr>
          </p:nvSpPr>
          <p:spPr>
            <a:xfrm>
              <a:off x="-2915" y="225"/>
              <a:ext cx="8242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三面投影体系的建立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9"/>
          <p:cNvGrpSpPr/>
          <p:nvPr/>
        </p:nvGrpSpPr>
        <p:grpSpPr>
          <a:xfrm>
            <a:off x="2051050" y="981075"/>
            <a:ext cx="5329238" cy="5656263"/>
            <a:chOff x="2051720" y="980728"/>
            <a:chExt cx="5328592" cy="5657143"/>
          </a:xfrm>
        </p:grpSpPr>
        <p:sp>
          <p:nvSpPr>
            <p:cNvPr id="30724" name="矩形 2"/>
            <p:cNvSpPr/>
            <p:nvPr/>
          </p:nvSpPr>
          <p:spPr>
            <a:xfrm>
              <a:off x="4067944" y="6237312"/>
              <a:ext cx="1569660" cy="4005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ts val="2800"/>
                </a:lnSpc>
              </a:pPr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三视图的形成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  <p:pic>
          <p:nvPicPr>
            <p:cNvPr id="30725" name="Picture 2" descr="E:\课件\《汽车机械制图》资料包材料\图片\2-15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51720" y="980728"/>
              <a:ext cx="5328592" cy="522647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2531" name="Group 6"/>
          <p:cNvGrpSpPr/>
          <p:nvPr/>
        </p:nvGrpSpPr>
        <p:grpSpPr>
          <a:xfrm>
            <a:off x="-36546" y="3285173"/>
            <a:ext cx="2365422" cy="647700"/>
            <a:chOff x="-2915" y="121"/>
            <a:chExt cx="6549" cy="779"/>
          </a:xfrm>
        </p:grpSpPr>
        <p:sp>
          <p:nvSpPr>
            <p:cNvPr id="5" name="AutoShap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-1268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>
              <p:custDataLst>
                <p:tags r:id="rId3"/>
              </p:custDataLst>
            </p:nvPr>
          </p:nvSpPr>
          <p:spPr>
            <a:xfrm>
              <a:off x="-2915" y="225"/>
              <a:ext cx="6549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三视图的形成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6"/>
          <p:cNvGrpSpPr/>
          <p:nvPr/>
        </p:nvGrpSpPr>
        <p:grpSpPr>
          <a:xfrm>
            <a:off x="1979613" y="1844675"/>
            <a:ext cx="5110162" cy="4371975"/>
            <a:chOff x="0" y="0"/>
            <a:chExt cx="8049" cy="6885"/>
          </a:xfrm>
        </p:grpSpPr>
        <p:sp>
          <p:nvSpPr>
            <p:cNvPr id="31749" name="Oval 3"/>
            <p:cNvSpPr/>
            <p:nvPr/>
          </p:nvSpPr>
          <p:spPr>
            <a:xfrm>
              <a:off x="1815" y="0"/>
              <a:ext cx="4597" cy="4512"/>
            </a:xfrm>
            <a:prstGeom prst="ellipse">
              <a:avLst/>
            </a:prstGeom>
            <a:solidFill>
              <a:schemeClr val="accent2">
                <a:alpha val="50195"/>
              </a:schemeClr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黑体" panose="02010609060101010101" pitchFamily="2" charset="-122"/>
              </a:endParaRPr>
            </a:p>
          </p:txBody>
        </p:sp>
        <p:sp>
          <p:nvSpPr>
            <p:cNvPr id="31750" name="Oval 4"/>
            <p:cNvSpPr/>
            <p:nvPr/>
          </p:nvSpPr>
          <p:spPr>
            <a:xfrm>
              <a:off x="3450" y="2374"/>
              <a:ext cx="4599" cy="4511"/>
            </a:xfrm>
            <a:prstGeom prst="ellipse">
              <a:avLst/>
            </a:prstGeom>
            <a:solidFill>
              <a:schemeClr val="folHlink">
                <a:alpha val="50195"/>
              </a:schemeClr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黑体" panose="02010609060101010101" pitchFamily="2" charset="-122"/>
              </a:endParaRPr>
            </a:p>
          </p:txBody>
        </p:sp>
        <p:sp>
          <p:nvSpPr>
            <p:cNvPr id="31751" name="Oval 5"/>
            <p:cNvSpPr/>
            <p:nvPr/>
          </p:nvSpPr>
          <p:spPr>
            <a:xfrm>
              <a:off x="0" y="2315"/>
              <a:ext cx="4602" cy="4510"/>
            </a:xfrm>
            <a:prstGeom prst="ellipse">
              <a:avLst/>
            </a:prstGeom>
            <a:solidFill>
              <a:schemeClr val="accent1">
                <a:alpha val="50195"/>
              </a:schemeClr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黑体" panose="02010609060101010101" pitchFamily="2" charset="-122"/>
              </a:endParaRPr>
            </a:p>
          </p:txBody>
        </p:sp>
        <p:sp>
          <p:nvSpPr>
            <p:cNvPr id="31752" name="Rectangle 9"/>
            <p:cNvSpPr/>
            <p:nvPr/>
          </p:nvSpPr>
          <p:spPr>
            <a:xfrm>
              <a:off x="3898" y="3070"/>
              <a:ext cx="349" cy="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endParaRPr lang="zh-CN" altLang="en-US" sz="2400" dirty="0">
                <a:solidFill>
                  <a:srgbClr val="FFFF00"/>
                </a:solidFill>
                <a:latin typeface="黑体" panose="02010609060101010101" pitchFamily="2" charset="-122"/>
              </a:endParaRPr>
            </a:p>
          </p:txBody>
        </p:sp>
        <p:sp>
          <p:nvSpPr>
            <p:cNvPr id="31753" name="Text Box 13"/>
            <p:cNvSpPr txBox="1"/>
            <p:nvPr/>
          </p:nvSpPr>
          <p:spPr>
            <a:xfrm>
              <a:off x="2833" y="907"/>
              <a:ext cx="2840" cy="11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en-US" altLang="zh-CN" dirty="0">
                  <a:solidFill>
                    <a:srgbClr val="1C1C1C"/>
                  </a:solidFill>
                  <a:latin typeface="黑体" panose="02010609060101010101" pitchFamily="2" charset="-122"/>
                </a:rPr>
                <a:t>1.</a:t>
              </a:r>
              <a:endParaRPr lang="en-US" altLang="zh-CN" dirty="0">
                <a:solidFill>
                  <a:srgbClr val="1C1C1C"/>
                </a:solidFill>
                <a:latin typeface="黑体" panose="02010609060101010101" pitchFamily="2" charset="-122"/>
              </a:endParaRPr>
            </a:p>
            <a:p>
              <a:pPr algn="ctr" eaLnBrk="0" hangingPunct="0"/>
              <a:r>
                <a:rPr lang="zh-CN" altLang="en-US" dirty="0">
                  <a:solidFill>
                    <a:srgbClr val="1C1C1C"/>
                  </a:solidFill>
                  <a:latin typeface="黑体" panose="02010609060101010101" pitchFamily="2" charset="-122"/>
                </a:rPr>
                <a:t>位置关系</a:t>
              </a:r>
              <a:endParaRPr lang="zh-CN" altLang="en-US" dirty="0">
                <a:solidFill>
                  <a:srgbClr val="1C1C1C"/>
                </a:solidFill>
                <a:latin typeface="黑体" panose="02010609060101010101" pitchFamily="2" charset="-122"/>
              </a:endParaRPr>
            </a:p>
          </p:txBody>
        </p:sp>
        <p:sp>
          <p:nvSpPr>
            <p:cNvPr id="31754" name="Text Box 14"/>
            <p:cNvSpPr txBox="1"/>
            <p:nvPr/>
          </p:nvSpPr>
          <p:spPr>
            <a:xfrm>
              <a:off x="338" y="4309"/>
              <a:ext cx="3174" cy="11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en-US" altLang="zh-CN" dirty="0">
                  <a:latin typeface="黑体" panose="02010609060101010101" pitchFamily="2" charset="-122"/>
                </a:rPr>
                <a:t>2.</a:t>
              </a:r>
              <a:r>
                <a:rPr lang="zh-CN" altLang="zh-CN" dirty="0">
                  <a:latin typeface="黑体" panose="02010609060101010101" pitchFamily="2" charset="-122"/>
                </a:rPr>
                <a:t>度量关系（“三等”关系）</a:t>
              </a:r>
              <a:endParaRPr lang="zh-CN" altLang="en-US" dirty="0">
                <a:solidFill>
                  <a:srgbClr val="1C1C1C"/>
                </a:solidFill>
                <a:latin typeface="黑体" panose="02010609060101010101" pitchFamily="2" charset="-122"/>
              </a:endParaRPr>
            </a:p>
          </p:txBody>
        </p:sp>
        <p:sp>
          <p:nvSpPr>
            <p:cNvPr id="31755" name="Text Box 15"/>
            <p:cNvSpPr txBox="1"/>
            <p:nvPr/>
          </p:nvSpPr>
          <p:spPr>
            <a:xfrm>
              <a:off x="4535" y="4196"/>
              <a:ext cx="3289" cy="11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0" hangingPunct="0"/>
              <a:r>
                <a:rPr lang="en-US" altLang="zh-CN" dirty="0">
                  <a:solidFill>
                    <a:srgbClr val="1C1C1C"/>
                  </a:solidFill>
                  <a:latin typeface="黑体" panose="02010609060101010101" pitchFamily="2" charset="-122"/>
                </a:rPr>
                <a:t>3.</a:t>
              </a:r>
              <a:endParaRPr lang="en-US" altLang="zh-CN" dirty="0">
                <a:solidFill>
                  <a:srgbClr val="1C1C1C"/>
                </a:solidFill>
                <a:latin typeface="黑体" panose="02010609060101010101" pitchFamily="2" charset="-122"/>
              </a:endParaRPr>
            </a:p>
            <a:p>
              <a:pPr algn="ctr" eaLnBrk="0" hangingPunct="0"/>
              <a:r>
                <a:rPr lang="zh-CN" altLang="en-US" dirty="0">
                  <a:solidFill>
                    <a:srgbClr val="1C1C1C"/>
                  </a:solidFill>
                  <a:latin typeface="黑体" panose="02010609060101010101" pitchFamily="2" charset="-122"/>
                </a:rPr>
                <a:t>方位关系</a:t>
              </a:r>
              <a:endParaRPr lang="zh-CN" altLang="en-US" dirty="0">
                <a:solidFill>
                  <a:srgbClr val="1C1C1C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2"/>
          <p:cNvSpPr/>
          <p:nvPr/>
        </p:nvSpPr>
        <p:spPr>
          <a:xfrm>
            <a:off x="2987675" y="4797108"/>
            <a:ext cx="2011680" cy="4502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三视图的三等关系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5497830"/>
            <a:ext cx="3872865" cy="92202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主、俯视图“长对正”（即等长）；主、左视图“高平齐”（即等高）；俯、左视图“宽相等”（即等宽）；</a:t>
            </a:r>
            <a:endParaRPr lang="zh-CN" altLang="en-US" sz="18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39750" y="1988820"/>
            <a:ext cx="7686675" cy="27432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2655070" y="0"/>
            <a:ext cx="4316730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项目二  投影法基础</a:t>
            </a:r>
            <a:endParaRPr kumimoji="0" lang="zh-CN" altLang="en-US" sz="3600" b="1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16388" name="组合 1"/>
          <p:cNvGrpSpPr/>
          <p:nvPr/>
        </p:nvGrpSpPr>
        <p:grpSpPr>
          <a:xfrm rot="0">
            <a:off x="1403350" y="1876425"/>
            <a:ext cx="6193155" cy="598170"/>
            <a:chOff x="1403350" y="1876425"/>
            <a:chExt cx="6192838" cy="587252"/>
          </a:xfrm>
        </p:grpSpPr>
        <p:sp>
          <p:nvSpPr>
            <p:cNvPr id="51" name="Rectangle 4"/>
            <p:cNvSpPr>
              <a:spLocks noChangeAspect="1" noChangeArrowheads="1"/>
            </p:cNvSpPr>
            <p:nvPr/>
          </p:nvSpPr>
          <p:spPr bwMode="auto">
            <a:xfrm rot="10800000">
              <a:off x="1403350" y="1908168"/>
              <a:ext cx="6192838" cy="53963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/>
          </p:nvSpPr>
          <p:spPr bwMode="auto">
            <a:xfrm>
              <a:off x="1423988" y="1914517"/>
              <a:ext cx="5834062" cy="187286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/>
          </p:nvSpPr>
          <p:spPr bwMode="auto">
            <a:xfrm>
              <a:off x="1403350" y="1876425"/>
              <a:ext cx="1727200" cy="58725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/>
          </p:nvSpPr>
          <p:spPr>
            <a:xfrm>
              <a:off x="1619250" y="2019300"/>
              <a:ext cx="1150938" cy="3079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/>
          </p:nvSpPr>
          <p:spPr>
            <a:xfrm>
              <a:off x="3267075" y="2023575"/>
              <a:ext cx="2214880" cy="39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16389" name="组合 2"/>
          <p:cNvGrpSpPr/>
          <p:nvPr/>
        </p:nvGrpSpPr>
        <p:grpSpPr>
          <a:xfrm rot="0">
            <a:off x="1403350" y="2791460"/>
            <a:ext cx="6193155" cy="598170"/>
            <a:chOff x="1403350" y="2636278"/>
            <a:chExt cx="6192838" cy="587252"/>
          </a:xfrm>
        </p:grpSpPr>
        <p:sp>
          <p:nvSpPr>
            <p:cNvPr id="56" name="Rectangle 10"/>
            <p:cNvSpPr>
              <a:spLocks noChangeAspect="1" noChangeArrowheads="1"/>
            </p:cNvSpPr>
            <p:nvPr/>
          </p:nvSpPr>
          <p:spPr bwMode="auto">
            <a:xfrm rot="10800000">
              <a:off x="1403350" y="2668021"/>
              <a:ext cx="6192838" cy="53963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Rectangle 11"/>
            <p:cNvSpPr>
              <a:spLocks noChangeAspect="1" noChangeArrowheads="1"/>
            </p:cNvSpPr>
            <p:nvPr/>
          </p:nvSpPr>
          <p:spPr bwMode="auto">
            <a:xfrm>
              <a:off x="1423988" y="2674370"/>
              <a:ext cx="5834062" cy="187286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AutoShape 12"/>
            <p:cNvSpPr>
              <a:spLocks noChangeAspect="1" noChangeArrowheads="1"/>
            </p:cNvSpPr>
            <p:nvPr/>
          </p:nvSpPr>
          <p:spPr bwMode="auto">
            <a:xfrm>
              <a:off x="1403350" y="2636278"/>
              <a:ext cx="1727200" cy="58725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99" name="WordArt 13"/>
            <p:cNvSpPr>
              <a:spLocks noChangeAspect="1"/>
            </p:cNvSpPr>
            <p:nvPr/>
          </p:nvSpPr>
          <p:spPr>
            <a:xfrm>
              <a:off x="1643063" y="2779713"/>
              <a:ext cx="1127125" cy="3079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0" name="Text Box 14"/>
            <p:cNvSpPr txBox="1">
              <a:spLocks noChangeAspect="1"/>
            </p:cNvSpPr>
            <p:nvPr/>
          </p:nvSpPr>
          <p:spPr>
            <a:xfrm>
              <a:off x="3346450" y="2768062"/>
              <a:ext cx="1198880" cy="3916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点的投影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16390" name="组合 3"/>
          <p:cNvGrpSpPr/>
          <p:nvPr/>
        </p:nvGrpSpPr>
        <p:grpSpPr>
          <a:xfrm rot="0">
            <a:off x="1403350" y="3812540"/>
            <a:ext cx="6193155" cy="598170"/>
            <a:chOff x="1403350" y="3351336"/>
            <a:chExt cx="6192838" cy="587252"/>
          </a:xfrm>
        </p:grpSpPr>
        <p:sp>
          <p:nvSpPr>
            <p:cNvPr id="61" name="Rectangle 38"/>
            <p:cNvSpPr>
              <a:spLocks noChangeAspect="1" noChangeArrowheads="1"/>
            </p:cNvSpPr>
            <p:nvPr/>
          </p:nvSpPr>
          <p:spPr bwMode="auto">
            <a:xfrm rot="10800000">
              <a:off x="1403350" y="3383079"/>
              <a:ext cx="6192838" cy="53963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Rectangle 39"/>
            <p:cNvSpPr>
              <a:spLocks noChangeAspect="1" noChangeArrowheads="1"/>
            </p:cNvSpPr>
            <p:nvPr/>
          </p:nvSpPr>
          <p:spPr bwMode="auto">
            <a:xfrm>
              <a:off x="1423988" y="3389428"/>
              <a:ext cx="5834062" cy="187286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AutoShape 40"/>
            <p:cNvSpPr>
              <a:spLocks noChangeAspect="1" noChangeArrowheads="1"/>
            </p:cNvSpPr>
            <p:nvPr/>
          </p:nvSpPr>
          <p:spPr bwMode="auto">
            <a:xfrm>
              <a:off x="1403350" y="3351336"/>
              <a:ext cx="1727200" cy="58725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94" name="WordArt 41"/>
            <p:cNvSpPr>
              <a:spLocks noChangeAspect="1"/>
            </p:cNvSpPr>
            <p:nvPr/>
          </p:nvSpPr>
          <p:spPr>
            <a:xfrm>
              <a:off x="1619250" y="3494088"/>
              <a:ext cx="1150938" cy="3079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395" name="Text Box 42"/>
            <p:cNvSpPr txBox="1">
              <a:spLocks noChangeAspect="1"/>
            </p:cNvSpPr>
            <p:nvPr/>
          </p:nvSpPr>
          <p:spPr>
            <a:xfrm>
              <a:off x="3163967" y="3465192"/>
              <a:ext cx="1452880" cy="3916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直线的投影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3" name="Rectangle 38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 rot="10800000">
            <a:off x="1386840" y="4904836"/>
            <a:ext cx="6193155" cy="549526"/>
          </a:xfrm>
          <a:prstGeom prst="rect">
            <a:avLst/>
          </a:prstGeom>
          <a:solidFill>
            <a:srgbClr val="FFFF99"/>
          </a:solidFill>
          <a:ln w="9525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9"/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1407479" y="4911301"/>
            <a:ext cx="5834361" cy="19071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00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AutoShape 40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1386840" y="4872511"/>
            <a:ext cx="1727288" cy="598014"/>
          </a:xfrm>
          <a:prstGeom prst="homePlate">
            <a:avLst>
              <a:gd name="adj" fmla="val 64760"/>
            </a:avLst>
          </a:prstGeom>
          <a:gradFill rotWithShape="1">
            <a:gsLst>
              <a:gs pos="0">
                <a:srgbClr val="9999FF"/>
              </a:gs>
              <a:gs pos="100000">
                <a:srgbClr val="9900CC"/>
              </a:gs>
            </a:gsLst>
            <a:lin ang="5400000" scaled="1"/>
          </a:gradFill>
          <a:ln w="9525">
            <a:solidFill>
              <a:srgbClr val="3366FF"/>
            </a:solidFill>
            <a:miter lim="800000"/>
          </a:ln>
          <a:effectLst>
            <a:outerShdw dist="35921" dir="2700000" algn="ctr" rotWithShape="0">
              <a:srgbClr val="69556B"/>
            </a:outerShdw>
          </a:effectLst>
        </p:spPr>
        <p:txBody>
          <a:bodyPr wrap="none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WordArt 4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602751" y="5017879"/>
            <a:ext cx="1150997" cy="3136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l"/>
            <a:r>
              <a: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任务四</a:t>
            </a:r>
            <a:endParaRPr lang="zh-CN" altLang="en-US" sz="2400"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 Box 42"/>
          <p:cNvSpPr txBox="1">
            <a:spLocks noChangeAspect="1"/>
          </p:cNvSpPr>
          <p:nvPr>
            <p:custDataLst>
              <p:tags r:id="rId5"/>
            </p:custDataLst>
          </p:nvPr>
        </p:nvSpPr>
        <p:spPr>
          <a:xfrm>
            <a:off x="3147547" y="4988454"/>
            <a:ext cx="1452954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dirty="0">
                <a:latin typeface="黑体" panose="02010609060101010101" pitchFamily="2" charset="-122"/>
              </a:rPr>
              <a:t>平面的投影</a:t>
            </a:r>
            <a:endParaRPr lang="zh-CN" altLang="en-US" dirty="0"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2"/>
          <p:cNvSpPr/>
          <p:nvPr/>
        </p:nvSpPr>
        <p:spPr>
          <a:xfrm>
            <a:off x="3131820" y="4581208"/>
            <a:ext cx="2011680" cy="4502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ts val="2800"/>
              </a:lnSpc>
            </a:pPr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三视图的方位关系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5605" y="5497830"/>
            <a:ext cx="5054600" cy="92202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主视图反映了物体的上下、左右四个方位关系；</a:t>
            </a:r>
            <a:endParaRPr lang="zh-CN" sz="18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俯视图反映了物体的前后、左右四个方位关系；</a:t>
            </a:r>
            <a:endParaRPr lang="zh-CN" sz="18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sz="1800">
                <a:solidFill>
                  <a:srgbClr val="FF0000"/>
                </a:solidFill>
                <a:ea typeface="宋体" panose="02010600030101010101" pitchFamily="2" charset="-122"/>
              </a:rPr>
              <a:t>左视图反映了物体的上下、前后四个方位关系。</a:t>
            </a:r>
            <a:endParaRPr lang="zh-CN" sz="18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7405" y="1485265"/>
            <a:ext cx="6992620" cy="308229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/>
          <p:nvPr/>
        </p:nvSpPr>
        <p:spPr>
          <a:xfrm>
            <a:off x="0" y="714375"/>
            <a:ext cx="146177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任务目标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点的投影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67360" y="2132965"/>
            <a:ext cx="79375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知识目标：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）掌握点的规律，将空间的点在平面内表示出来；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）掌握投影面上的点和投影轴上点的投影规律；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）熟悉两点间相对位置的判断方法，掌握重影点的表示方法。</a:t>
            </a:r>
            <a:endParaRPr lang="zh-CN" sz="1800" b="1">
              <a:ea typeface="宋体" panose="02010600030101010101" pitchFamily="2" charset="-122"/>
            </a:endParaRPr>
          </a:p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能力目标：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）能够将空间的点在平面内进行表示，能够对点的三面投影规律进行总结；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）能够正确判断某一点的空间位置，做出任意位置某一点的三面投影；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）能正确判断两点的位置关系，完成重影点的三面投影绘制。</a:t>
            </a:r>
            <a:endParaRPr lang="zh-CN" sz="1800" b="1">
              <a:ea typeface="宋体" panose="02010600030101010101" pitchFamily="2" charset="-122"/>
            </a:endParaRPr>
          </a:p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素质目标：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）培养学生爱护教具的良好习惯；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）鼓励学生以被动学习变为主动探索，以实验的思维去验证自己的想法；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）培养学生树立新时代爱岗敬业的工匠精神。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/>
          <p:nvPr/>
        </p:nvSpPr>
        <p:spPr>
          <a:xfrm>
            <a:off x="0" y="714375"/>
            <a:ext cx="224663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点的投影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3795" name="组合 2"/>
          <p:cNvGrpSpPr/>
          <p:nvPr/>
        </p:nvGrpSpPr>
        <p:grpSpPr>
          <a:xfrm>
            <a:off x="1547813" y="1628775"/>
            <a:ext cx="6394450" cy="1800225"/>
            <a:chOff x="179512" y="2636912"/>
            <a:chExt cx="3168353" cy="2664296"/>
          </a:xfrm>
        </p:grpSpPr>
        <p:sp>
          <p:nvSpPr>
            <p:cNvPr id="2" name="泪滴形 1"/>
            <p:cNvSpPr/>
            <p:nvPr/>
          </p:nvSpPr>
          <p:spPr>
            <a:xfrm>
              <a:off x="179512" y="2636912"/>
              <a:ext cx="3168353" cy="2664296"/>
            </a:xfrm>
            <a:prstGeom prst="downArrowCallout">
              <a:avLst/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04" name="矩形 1"/>
            <p:cNvSpPr/>
            <p:nvPr/>
          </p:nvSpPr>
          <p:spPr>
            <a:xfrm>
              <a:off x="235060" y="2810683"/>
              <a:ext cx="2880320" cy="1241804"/>
            </a:xfrm>
            <a:prstGeom prst="downArrowCallout">
              <a:avLst>
                <a:gd name="adj1" fmla="val 24996"/>
                <a:gd name="adj2" fmla="val 24998"/>
                <a:gd name="adj3" fmla="val 25000"/>
                <a:gd name="adj4" fmla="val 64972"/>
              </a:avLst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>
                <a:lnSpc>
                  <a:spcPts val="28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过空间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A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点分别向三面投影体系中的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V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、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H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、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W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面作垂线，则垂足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a′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、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a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、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a″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分别为</a:t>
              </a:r>
              <a:r>
                <a:rPr lang="en-US" altLang="zh-CN" dirty="0">
                  <a:solidFill>
                    <a:schemeClr val="bg1"/>
                  </a:solidFill>
                  <a:latin typeface="黑体" panose="02010609060101010101" pitchFamily="2" charset="-122"/>
                </a:rPr>
                <a:t>A</a:t>
              </a:r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</a:rPr>
                <a:t>点的三面投影。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点的投影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3940" y="3501390"/>
            <a:ext cx="6953250" cy="25050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04210" y="6165215"/>
            <a:ext cx="276479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400" b="1">
                <a:solidFill>
                  <a:srgbClr val="FF0000"/>
                </a:solidFill>
                <a:ea typeface="宋体" panose="02010600030101010101" pitchFamily="2" charset="-122"/>
              </a:rPr>
              <a:t>点在三面体系中的投影</a:t>
            </a:r>
            <a:endParaRPr lang="zh-CN" altLang="en-US" sz="1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0" y="714375"/>
            <a:ext cx="277177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、点的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投影规律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47813" y="1917700"/>
            <a:ext cx="6553200" cy="4203700"/>
            <a:chOff x="0" y="0"/>
            <a:chExt cx="10320" cy="6619"/>
          </a:xfrm>
        </p:grpSpPr>
        <p:sp>
          <p:nvSpPr>
            <p:cNvPr id="34822" name="Freeform 6"/>
            <p:cNvSpPr/>
            <p:nvPr/>
          </p:nvSpPr>
          <p:spPr>
            <a:xfrm rot="-7500000">
              <a:off x="5456" y="-1595"/>
              <a:ext cx="1755" cy="4945"/>
            </a:xfrm>
            <a:custGeom>
              <a:avLst/>
              <a:gdLst>
                <a:gd name="txL" fmla="*/ 0 w 646"/>
                <a:gd name="txT" fmla="*/ 0 h 1861"/>
                <a:gd name="txR" fmla="*/ 646 w 646"/>
                <a:gd name="txB" fmla="*/ 1861 h 1861"/>
              </a:gdLst>
              <a:ahLst/>
              <a:cxnLst>
                <a:cxn ang="0">
                  <a:pos x="0" y="0"/>
                </a:cxn>
                <a:cxn ang="0">
                  <a:pos x="1225" y="340"/>
                </a:cxn>
                <a:cxn ang="0">
                  <a:pos x="2464" y="749"/>
                </a:cxn>
                <a:cxn ang="0">
                  <a:pos x="3714" y="1291"/>
                </a:cxn>
                <a:cxn ang="0">
                  <a:pos x="4931" y="1913"/>
                </a:cxn>
                <a:cxn ang="0">
                  <a:pos x="6118" y="2625"/>
                </a:cxn>
                <a:cxn ang="0">
                  <a:pos x="7278" y="3473"/>
                </a:cxn>
                <a:cxn ang="0">
                  <a:pos x="8422" y="4392"/>
                </a:cxn>
                <a:cxn ang="0">
                  <a:pos x="9522" y="5402"/>
                </a:cxn>
                <a:cxn ang="0">
                  <a:pos x="10546" y="6510"/>
                </a:cxn>
                <a:cxn ang="0">
                  <a:pos x="11551" y="7690"/>
                </a:cxn>
                <a:cxn ang="0">
                  <a:pos x="12451" y="8968"/>
                </a:cxn>
                <a:cxn ang="0">
                  <a:pos x="13271" y="10336"/>
                </a:cxn>
                <a:cxn ang="0">
                  <a:pos x="14016" y="11763"/>
                </a:cxn>
                <a:cxn ang="0">
                  <a:pos x="14695" y="13302"/>
                </a:cxn>
                <a:cxn ang="0">
                  <a:pos x="15254" y="14912"/>
                </a:cxn>
                <a:cxn ang="0">
                  <a:pos x="15675" y="16565"/>
                </a:cxn>
                <a:cxn ang="0">
                  <a:pos x="16023" y="18308"/>
                </a:cxn>
                <a:cxn ang="0">
                  <a:pos x="16222" y="20152"/>
                </a:cxn>
                <a:cxn ang="0">
                  <a:pos x="16319" y="21985"/>
                </a:cxn>
                <a:cxn ang="0">
                  <a:pos x="16243" y="23923"/>
                </a:cxn>
                <a:cxn ang="0">
                  <a:pos x="16061" y="25700"/>
                </a:cxn>
                <a:cxn ang="0">
                  <a:pos x="15722" y="27443"/>
                </a:cxn>
                <a:cxn ang="0">
                  <a:pos x="15322" y="29096"/>
                </a:cxn>
                <a:cxn ang="0">
                  <a:pos x="14776" y="30693"/>
                </a:cxn>
                <a:cxn ang="0">
                  <a:pos x="14179" y="32197"/>
                </a:cxn>
                <a:cxn ang="0">
                  <a:pos x="13456" y="33621"/>
                </a:cxn>
                <a:cxn ang="0">
                  <a:pos x="12635" y="34971"/>
                </a:cxn>
                <a:cxn ang="0">
                  <a:pos x="11772" y="36262"/>
                </a:cxn>
                <a:cxn ang="0">
                  <a:pos x="10804" y="37450"/>
                </a:cxn>
                <a:cxn ang="0">
                  <a:pos x="9786" y="38502"/>
                </a:cxn>
                <a:cxn ang="0">
                  <a:pos x="8702" y="39512"/>
                </a:cxn>
                <a:cxn ang="0">
                  <a:pos x="7601" y="40429"/>
                </a:cxn>
                <a:cxn ang="0">
                  <a:pos x="6414" y="41277"/>
                </a:cxn>
                <a:cxn ang="0">
                  <a:pos x="5173" y="42023"/>
                </a:cxn>
                <a:cxn ang="0">
                  <a:pos x="3926" y="42661"/>
                </a:cxn>
                <a:cxn ang="0">
                  <a:pos x="2627" y="43203"/>
                </a:cxn>
                <a:cxn ang="0">
                  <a:pos x="1320" y="43676"/>
                </a:cxn>
                <a:cxn ang="0">
                  <a:pos x="0" y="44029"/>
                </a:cxn>
                <a:cxn ang="0">
                  <a:pos x="0" y="0"/>
                </a:cxn>
              </a:cxnLst>
              <a:rect l="txL" t="txT" r="txR" b="tx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chemeClr val="folHlink">
                    <a:alpha val="100000"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23" name="Freeform 4"/>
            <p:cNvSpPr/>
            <p:nvPr/>
          </p:nvSpPr>
          <p:spPr>
            <a:xfrm rot="-840000">
              <a:off x="5413" y="1362"/>
              <a:ext cx="1715" cy="5060"/>
            </a:xfrm>
            <a:custGeom>
              <a:avLst/>
              <a:gdLst>
                <a:gd name="txL" fmla="*/ 0 w 646"/>
                <a:gd name="txT" fmla="*/ 0 h 1861"/>
                <a:gd name="txR" fmla="*/ 646 w 646"/>
                <a:gd name="txB" fmla="*/ 1861 h 1861"/>
              </a:gdLst>
              <a:ahLst/>
              <a:cxnLst>
                <a:cxn ang="0">
                  <a:pos x="0" y="0"/>
                </a:cxn>
                <a:cxn ang="0">
                  <a:pos x="1142" y="362"/>
                </a:cxn>
                <a:cxn ang="0">
                  <a:pos x="2304" y="805"/>
                </a:cxn>
                <a:cxn ang="0">
                  <a:pos x="3462" y="1389"/>
                </a:cxn>
                <a:cxn ang="0">
                  <a:pos x="4603" y="2047"/>
                </a:cxn>
                <a:cxn ang="0">
                  <a:pos x="5708" y="2817"/>
                </a:cxn>
                <a:cxn ang="0">
                  <a:pos x="6794" y="3720"/>
                </a:cxn>
                <a:cxn ang="0">
                  <a:pos x="7858" y="4701"/>
                </a:cxn>
                <a:cxn ang="0">
                  <a:pos x="8888" y="5789"/>
                </a:cxn>
                <a:cxn ang="0">
                  <a:pos x="9839" y="6971"/>
                </a:cxn>
                <a:cxn ang="0">
                  <a:pos x="10776" y="8244"/>
                </a:cxn>
                <a:cxn ang="0">
                  <a:pos x="11623" y="9612"/>
                </a:cxn>
                <a:cxn ang="0">
                  <a:pos x="12382" y="11074"/>
                </a:cxn>
                <a:cxn ang="0">
                  <a:pos x="13080" y="12605"/>
                </a:cxn>
                <a:cxn ang="0">
                  <a:pos x="13715" y="14253"/>
                </a:cxn>
                <a:cxn ang="0">
                  <a:pos x="14238" y="15982"/>
                </a:cxn>
                <a:cxn ang="0">
                  <a:pos x="14631" y="17749"/>
                </a:cxn>
                <a:cxn ang="0">
                  <a:pos x="14949" y="19620"/>
                </a:cxn>
                <a:cxn ang="0">
                  <a:pos x="15140" y="21586"/>
                </a:cxn>
                <a:cxn ang="0">
                  <a:pos x="15231" y="23560"/>
                </a:cxn>
                <a:cxn ang="0">
                  <a:pos x="15154" y="25632"/>
                </a:cxn>
                <a:cxn ang="0">
                  <a:pos x="14984" y="27538"/>
                </a:cxn>
                <a:cxn ang="0">
                  <a:pos x="14668" y="29408"/>
                </a:cxn>
                <a:cxn ang="0">
                  <a:pos x="14293" y="31176"/>
                </a:cxn>
                <a:cxn ang="0">
                  <a:pos x="13792" y="32883"/>
                </a:cxn>
                <a:cxn ang="0">
                  <a:pos x="13229" y="34496"/>
                </a:cxn>
                <a:cxn ang="0">
                  <a:pos x="12552" y="36018"/>
                </a:cxn>
                <a:cxn ang="0">
                  <a:pos x="11790" y="37467"/>
                </a:cxn>
                <a:cxn ang="0">
                  <a:pos x="10980" y="38857"/>
                </a:cxn>
                <a:cxn ang="0">
                  <a:pos x="10086" y="40121"/>
                </a:cxn>
                <a:cxn ang="0">
                  <a:pos x="9135" y="41244"/>
                </a:cxn>
                <a:cxn ang="0">
                  <a:pos x="8118" y="42332"/>
                </a:cxn>
                <a:cxn ang="0">
                  <a:pos x="7091" y="43313"/>
                </a:cxn>
                <a:cxn ang="0">
                  <a:pos x="5992" y="44224"/>
                </a:cxn>
                <a:cxn ang="0">
                  <a:pos x="4829" y="45023"/>
                </a:cxn>
                <a:cxn ang="0">
                  <a:pos x="3664" y="45709"/>
                </a:cxn>
                <a:cxn ang="0">
                  <a:pos x="2453" y="46293"/>
                </a:cxn>
                <a:cxn ang="0">
                  <a:pos x="1234" y="46796"/>
                </a:cxn>
                <a:cxn ang="0">
                  <a:pos x="0" y="47174"/>
                </a:cxn>
                <a:cxn ang="0">
                  <a:pos x="0" y="0"/>
                </a:cxn>
              </a:cxnLst>
              <a:rect l="txL" t="txT" r="txR" b="tx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447EC4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4824" name="Freeform 5"/>
            <p:cNvSpPr/>
            <p:nvPr/>
          </p:nvSpPr>
          <p:spPr>
            <a:xfrm rot="5460000">
              <a:off x="2705" y="724"/>
              <a:ext cx="1755" cy="4943"/>
            </a:xfrm>
            <a:custGeom>
              <a:avLst/>
              <a:gdLst>
                <a:gd name="txL" fmla="*/ 0 w 646"/>
                <a:gd name="txT" fmla="*/ 0 h 1861"/>
                <a:gd name="txR" fmla="*/ 646 w 646"/>
                <a:gd name="txB" fmla="*/ 1861 h 1861"/>
              </a:gdLst>
              <a:ahLst/>
              <a:cxnLst>
                <a:cxn ang="0">
                  <a:pos x="0" y="0"/>
                </a:cxn>
                <a:cxn ang="0">
                  <a:pos x="1225" y="337"/>
                </a:cxn>
                <a:cxn ang="0">
                  <a:pos x="2464" y="749"/>
                </a:cxn>
                <a:cxn ang="0">
                  <a:pos x="3714" y="1278"/>
                </a:cxn>
                <a:cxn ang="0">
                  <a:pos x="4931" y="1912"/>
                </a:cxn>
                <a:cxn ang="0">
                  <a:pos x="6118" y="2624"/>
                </a:cxn>
                <a:cxn ang="0">
                  <a:pos x="7278" y="3464"/>
                </a:cxn>
                <a:cxn ang="0">
                  <a:pos x="8422" y="4367"/>
                </a:cxn>
                <a:cxn ang="0">
                  <a:pos x="9522" y="5376"/>
                </a:cxn>
                <a:cxn ang="0">
                  <a:pos x="10546" y="6505"/>
                </a:cxn>
                <a:cxn ang="0">
                  <a:pos x="11551" y="7681"/>
                </a:cxn>
                <a:cxn ang="0">
                  <a:pos x="12451" y="8938"/>
                </a:cxn>
                <a:cxn ang="0">
                  <a:pos x="13271" y="10330"/>
                </a:cxn>
                <a:cxn ang="0">
                  <a:pos x="14016" y="11732"/>
                </a:cxn>
                <a:cxn ang="0">
                  <a:pos x="14695" y="13270"/>
                </a:cxn>
                <a:cxn ang="0">
                  <a:pos x="15254" y="14879"/>
                </a:cxn>
                <a:cxn ang="0">
                  <a:pos x="15675" y="16529"/>
                </a:cxn>
                <a:cxn ang="0">
                  <a:pos x="16023" y="18271"/>
                </a:cxn>
                <a:cxn ang="0">
                  <a:pos x="16222" y="20085"/>
                </a:cxn>
                <a:cxn ang="0">
                  <a:pos x="16319" y="21961"/>
                </a:cxn>
                <a:cxn ang="0">
                  <a:pos x="16243" y="23873"/>
                </a:cxn>
                <a:cxn ang="0">
                  <a:pos x="16061" y="25637"/>
                </a:cxn>
                <a:cxn ang="0">
                  <a:pos x="15722" y="27395"/>
                </a:cxn>
                <a:cxn ang="0">
                  <a:pos x="15322" y="29044"/>
                </a:cxn>
                <a:cxn ang="0">
                  <a:pos x="14776" y="30617"/>
                </a:cxn>
                <a:cxn ang="0">
                  <a:pos x="14179" y="32136"/>
                </a:cxn>
                <a:cxn ang="0">
                  <a:pos x="13456" y="33539"/>
                </a:cxn>
                <a:cxn ang="0">
                  <a:pos x="12635" y="34893"/>
                </a:cxn>
                <a:cxn ang="0">
                  <a:pos x="11772" y="36184"/>
                </a:cxn>
                <a:cxn ang="0">
                  <a:pos x="10804" y="37363"/>
                </a:cxn>
                <a:cxn ang="0">
                  <a:pos x="9786" y="38413"/>
                </a:cxn>
                <a:cxn ang="0">
                  <a:pos x="8702" y="39443"/>
                </a:cxn>
                <a:cxn ang="0">
                  <a:pos x="7601" y="40346"/>
                </a:cxn>
                <a:cxn ang="0">
                  <a:pos x="6414" y="41185"/>
                </a:cxn>
                <a:cxn ang="0">
                  <a:pos x="5173" y="41934"/>
                </a:cxn>
                <a:cxn ang="0">
                  <a:pos x="3926" y="42577"/>
                </a:cxn>
                <a:cxn ang="0">
                  <a:pos x="2627" y="43119"/>
                </a:cxn>
                <a:cxn ang="0">
                  <a:pos x="1320" y="43584"/>
                </a:cxn>
                <a:cxn ang="0">
                  <a:pos x="0" y="43945"/>
                </a:cxn>
                <a:cxn ang="0">
                  <a:pos x="0" y="0"/>
                </a:cxn>
              </a:cxnLst>
              <a:rect l="txL" t="txT" r="txR" b="tx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100000">
                  <a:srgbClr val="2A684C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34825" name="Group 7"/>
            <p:cNvGrpSpPr/>
            <p:nvPr/>
          </p:nvGrpSpPr>
          <p:grpSpPr>
            <a:xfrm>
              <a:off x="1126" y="349"/>
              <a:ext cx="7894" cy="6227"/>
              <a:chOff x="0" y="0"/>
              <a:chExt cx="3984" cy="3072"/>
            </a:xfrm>
          </p:grpSpPr>
          <p:sp>
            <p:nvSpPr>
              <p:cNvPr id="34832" name="Freeform 8"/>
              <p:cNvSpPr/>
              <p:nvPr/>
            </p:nvSpPr>
            <p:spPr>
              <a:xfrm>
                <a:off x="2016" y="576"/>
                <a:ext cx="866" cy="2496"/>
              </a:xfrm>
              <a:custGeom>
                <a:avLst/>
                <a:gdLst>
                  <a:gd name="txL" fmla="*/ 0 w 646"/>
                  <a:gd name="txT" fmla="*/ 0 h 1861"/>
                  <a:gd name="txR" fmla="*/ 646 w 646"/>
                  <a:gd name="txB" fmla="*/ 1861 h 1861"/>
                </a:gdLst>
                <a:ahLst/>
                <a:cxnLst>
                  <a:cxn ang="0">
                    <a:pos x="0" y="0"/>
                  </a:cxn>
                  <a:cxn ang="0">
                    <a:pos x="206" y="62"/>
                  </a:cxn>
                  <a:cxn ang="0">
                    <a:pos x="424" y="141"/>
                  </a:cxn>
                  <a:cxn ang="0">
                    <a:pos x="637" y="233"/>
                  </a:cxn>
                  <a:cxn ang="0">
                    <a:pos x="843" y="353"/>
                  </a:cxn>
                  <a:cxn ang="0">
                    <a:pos x="1046" y="481"/>
                  </a:cxn>
                  <a:cxn ang="0">
                    <a:pos x="1245" y="637"/>
                  </a:cxn>
                  <a:cxn ang="0">
                    <a:pos x="1441" y="805"/>
                  </a:cxn>
                  <a:cxn ang="0">
                    <a:pos x="1631" y="990"/>
                  </a:cxn>
                  <a:cxn ang="0">
                    <a:pos x="1810" y="1195"/>
                  </a:cxn>
                  <a:cxn ang="0">
                    <a:pos x="1980" y="1412"/>
                  </a:cxn>
                  <a:cxn ang="0">
                    <a:pos x="2136" y="1643"/>
                  </a:cxn>
                  <a:cxn ang="0">
                    <a:pos x="2276" y="1896"/>
                  </a:cxn>
                  <a:cxn ang="0">
                    <a:pos x="2402" y="2158"/>
                  </a:cxn>
                  <a:cxn ang="0">
                    <a:pos x="2519" y="2440"/>
                  </a:cxn>
                  <a:cxn ang="0">
                    <a:pos x="2617" y="2735"/>
                  </a:cxn>
                  <a:cxn ang="0">
                    <a:pos x="2686" y="3038"/>
                  </a:cxn>
                  <a:cxn ang="0">
                    <a:pos x="2744" y="3358"/>
                  </a:cxn>
                  <a:cxn ang="0">
                    <a:pos x="2780" y="3691"/>
                  </a:cxn>
                  <a:cxn ang="0">
                    <a:pos x="2796" y="4034"/>
                  </a:cxn>
                  <a:cxn ang="0">
                    <a:pos x="2786" y="4390"/>
                  </a:cxn>
                  <a:cxn ang="0">
                    <a:pos x="2754" y="4714"/>
                  </a:cxn>
                  <a:cxn ang="0">
                    <a:pos x="2696" y="5035"/>
                  </a:cxn>
                  <a:cxn ang="0">
                    <a:pos x="2629" y="5339"/>
                  </a:cxn>
                  <a:cxn ang="0">
                    <a:pos x="2532" y="5630"/>
                  </a:cxn>
                  <a:cxn ang="0">
                    <a:pos x="2428" y="5905"/>
                  </a:cxn>
                  <a:cxn ang="0">
                    <a:pos x="2307" y="6167"/>
                  </a:cxn>
                  <a:cxn ang="0">
                    <a:pos x="2164" y="6412"/>
                  </a:cxn>
                  <a:cxn ang="0">
                    <a:pos x="2018" y="6648"/>
                  </a:cxn>
                  <a:cxn ang="0">
                    <a:pos x="1853" y="6866"/>
                  </a:cxn>
                  <a:cxn ang="0">
                    <a:pos x="1678" y="7063"/>
                  </a:cxn>
                  <a:cxn ang="0">
                    <a:pos x="1492" y="7248"/>
                  </a:cxn>
                  <a:cxn ang="0">
                    <a:pos x="1307" y="7417"/>
                  </a:cxn>
                  <a:cxn ang="0">
                    <a:pos x="1102" y="7567"/>
                  </a:cxn>
                  <a:cxn ang="0">
                    <a:pos x="890" y="7708"/>
                  </a:cxn>
                  <a:cxn ang="0">
                    <a:pos x="674" y="7825"/>
                  </a:cxn>
                  <a:cxn ang="0">
                    <a:pos x="448" y="7925"/>
                  </a:cxn>
                  <a:cxn ang="0">
                    <a:pos x="228" y="8012"/>
                  </a:cxn>
                  <a:cxn ang="0">
                    <a:pos x="0" y="8077"/>
                  </a:cxn>
                  <a:cxn ang="0">
                    <a:pos x="0" y="0"/>
                  </a:cxn>
                </a:cxnLst>
                <a:rect l="txL" t="txT" r="txR" b="tx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>
                      <a:alpha val="100000"/>
                    </a:schemeClr>
                  </a:gs>
                  <a:gs pos="100000">
                    <a:srgbClr val="CFDBDF"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3" name="Freeform 9"/>
              <p:cNvSpPr/>
              <p:nvPr/>
            </p:nvSpPr>
            <p:spPr>
              <a:xfrm rot="6256290">
                <a:off x="815" y="49"/>
                <a:ext cx="866" cy="2496"/>
              </a:xfrm>
              <a:custGeom>
                <a:avLst/>
                <a:gdLst>
                  <a:gd name="txL" fmla="*/ 0 w 646"/>
                  <a:gd name="txT" fmla="*/ 0 h 1861"/>
                  <a:gd name="txR" fmla="*/ 646 w 646"/>
                  <a:gd name="txB" fmla="*/ 1861 h 1861"/>
                </a:gdLst>
                <a:ahLst/>
                <a:cxnLst>
                  <a:cxn ang="0">
                    <a:pos x="0" y="0"/>
                  </a:cxn>
                  <a:cxn ang="0">
                    <a:pos x="206" y="62"/>
                  </a:cxn>
                  <a:cxn ang="0">
                    <a:pos x="424" y="141"/>
                  </a:cxn>
                  <a:cxn ang="0">
                    <a:pos x="637" y="233"/>
                  </a:cxn>
                  <a:cxn ang="0">
                    <a:pos x="843" y="353"/>
                  </a:cxn>
                  <a:cxn ang="0">
                    <a:pos x="1046" y="481"/>
                  </a:cxn>
                  <a:cxn ang="0">
                    <a:pos x="1245" y="637"/>
                  </a:cxn>
                  <a:cxn ang="0">
                    <a:pos x="1441" y="805"/>
                  </a:cxn>
                  <a:cxn ang="0">
                    <a:pos x="1631" y="990"/>
                  </a:cxn>
                  <a:cxn ang="0">
                    <a:pos x="1810" y="1195"/>
                  </a:cxn>
                  <a:cxn ang="0">
                    <a:pos x="1980" y="1412"/>
                  </a:cxn>
                  <a:cxn ang="0">
                    <a:pos x="2136" y="1643"/>
                  </a:cxn>
                  <a:cxn ang="0">
                    <a:pos x="2276" y="1896"/>
                  </a:cxn>
                  <a:cxn ang="0">
                    <a:pos x="2402" y="2158"/>
                  </a:cxn>
                  <a:cxn ang="0">
                    <a:pos x="2519" y="2440"/>
                  </a:cxn>
                  <a:cxn ang="0">
                    <a:pos x="2617" y="2735"/>
                  </a:cxn>
                  <a:cxn ang="0">
                    <a:pos x="2686" y="3038"/>
                  </a:cxn>
                  <a:cxn ang="0">
                    <a:pos x="2744" y="3358"/>
                  </a:cxn>
                  <a:cxn ang="0">
                    <a:pos x="2780" y="3691"/>
                  </a:cxn>
                  <a:cxn ang="0">
                    <a:pos x="2796" y="4034"/>
                  </a:cxn>
                  <a:cxn ang="0">
                    <a:pos x="2786" y="4390"/>
                  </a:cxn>
                  <a:cxn ang="0">
                    <a:pos x="2754" y="4714"/>
                  </a:cxn>
                  <a:cxn ang="0">
                    <a:pos x="2696" y="5035"/>
                  </a:cxn>
                  <a:cxn ang="0">
                    <a:pos x="2629" y="5339"/>
                  </a:cxn>
                  <a:cxn ang="0">
                    <a:pos x="2532" y="5630"/>
                  </a:cxn>
                  <a:cxn ang="0">
                    <a:pos x="2428" y="5905"/>
                  </a:cxn>
                  <a:cxn ang="0">
                    <a:pos x="2307" y="6167"/>
                  </a:cxn>
                  <a:cxn ang="0">
                    <a:pos x="2164" y="6412"/>
                  </a:cxn>
                  <a:cxn ang="0">
                    <a:pos x="2018" y="6648"/>
                  </a:cxn>
                  <a:cxn ang="0">
                    <a:pos x="1853" y="6866"/>
                  </a:cxn>
                  <a:cxn ang="0">
                    <a:pos x="1678" y="7063"/>
                  </a:cxn>
                  <a:cxn ang="0">
                    <a:pos x="1492" y="7248"/>
                  </a:cxn>
                  <a:cxn ang="0">
                    <a:pos x="1307" y="7417"/>
                  </a:cxn>
                  <a:cxn ang="0">
                    <a:pos x="1102" y="7567"/>
                  </a:cxn>
                  <a:cxn ang="0">
                    <a:pos x="890" y="7708"/>
                  </a:cxn>
                  <a:cxn ang="0">
                    <a:pos x="674" y="7825"/>
                  </a:cxn>
                  <a:cxn ang="0">
                    <a:pos x="448" y="7925"/>
                  </a:cxn>
                  <a:cxn ang="0">
                    <a:pos x="228" y="8012"/>
                  </a:cxn>
                  <a:cxn ang="0">
                    <a:pos x="0" y="8077"/>
                  </a:cxn>
                  <a:cxn ang="0">
                    <a:pos x="0" y="0"/>
                  </a:cxn>
                </a:cxnLst>
                <a:rect l="txL" t="txT" r="txR" b="tx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>
                      <a:alpha val="100000"/>
                    </a:schemeClr>
                  </a:gs>
                  <a:gs pos="100000">
                    <a:srgbClr val="CFDBDF"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4834" name="Freeform 10"/>
              <p:cNvSpPr/>
              <p:nvPr/>
            </p:nvSpPr>
            <p:spPr>
              <a:xfrm rot="-6677128">
                <a:off x="2303" y="-815"/>
                <a:ext cx="866" cy="2496"/>
              </a:xfrm>
              <a:custGeom>
                <a:avLst/>
                <a:gdLst>
                  <a:gd name="txL" fmla="*/ 0 w 646"/>
                  <a:gd name="txT" fmla="*/ 0 h 1861"/>
                  <a:gd name="txR" fmla="*/ 646 w 646"/>
                  <a:gd name="txB" fmla="*/ 1861 h 1861"/>
                </a:gdLst>
                <a:ahLst/>
                <a:cxnLst>
                  <a:cxn ang="0">
                    <a:pos x="0" y="0"/>
                  </a:cxn>
                  <a:cxn ang="0">
                    <a:pos x="206" y="62"/>
                  </a:cxn>
                  <a:cxn ang="0">
                    <a:pos x="424" y="141"/>
                  </a:cxn>
                  <a:cxn ang="0">
                    <a:pos x="637" y="233"/>
                  </a:cxn>
                  <a:cxn ang="0">
                    <a:pos x="843" y="353"/>
                  </a:cxn>
                  <a:cxn ang="0">
                    <a:pos x="1046" y="481"/>
                  </a:cxn>
                  <a:cxn ang="0">
                    <a:pos x="1245" y="637"/>
                  </a:cxn>
                  <a:cxn ang="0">
                    <a:pos x="1441" y="805"/>
                  </a:cxn>
                  <a:cxn ang="0">
                    <a:pos x="1631" y="990"/>
                  </a:cxn>
                  <a:cxn ang="0">
                    <a:pos x="1810" y="1195"/>
                  </a:cxn>
                  <a:cxn ang="0">
                    <a:pos x="1980" y="1412"/>
                  </a:cxn>
                  <a:cxn ang="0">
                    <a:pos x="2136" y="1643"/>
                  </a:cxn>
                  <a:cxn ang="0">
                    <a:pos x="2276" y="1896"/>
                  </a:cxn>
                  <a:cxn ang="0">
                    <a:pos x="2402" y="2158"/>
                  </a:cxn>
                  <a:cxn ang="0">
                    <a:pos x="2519" y="2440"/>
                  </a:cxn>
                  <a:cxn ang="0">
                    <a:pos x="2617" y="2735"/>
                  </a:cxn>
                  <a:cxn ang="0">
                    <a:pos x="2686" y="3038"/>
                  </a:cxn>
                  <a:cxn ang="0">
                    <a:pos x="2744" y="3358"/>
                  </a:cxn>
                  <a:cxn ang="0">
                    <a:pos x="2780" y="3691"/>
                  </a:cxn>
                  <a:cxn ang="0">
                    <a:pos x="2796" y="4034"/>
                  </a:cxn>
                  <a:cxn ang="0">
                    <a:pos x="2786" y="4390"/>
                  </a:cxn>
                  <a:cxn ang="0">
                    <a:pos x="2754" y="4714"/>
                  </a:cxn>
                  <a:cxn ang="0">
                    <a:pos x="2696" y="5035"/>
                  </a:cxn>
                  <a:cxn ang="0">
                    <a:pos x="2629" y="5339"/>
                  </a:cxn>
                  <a:cxn ang="0">
                    <a:pos x="2532" y="5630"/>
                  </a:cxn>
                  <a:cxn ang="0">
                    <a:pos x="2428" y="5905"/>
                  </a:cxn>
                  <a:cxn ang="0">
                    <a:pos x="2307" y="6167"/>
                  </a:cxn>
                  <a:cxn ang="0">
                    <a:pos x="2164" y="6412"/>
                  </a:cxn>
                  <a:cxn ang="0">
                    <a:pos x="2018" y="6648"/>
                  </a:cxn>
                  <a:cxn ang="0">
                    <a:pos x="1853" y="6866"/>
                  </a:cxn>
                  <a:cxn ang="0">
                    <a:pos x="1678" y="7063"/>
                  </a:cxn>
                  <a:cxn ang="0">
                    <a:pos x="1492" y="7248"/>
                  </a:cxn>
                  <a:cxn ang="0">
                    <a:pos x="1307" y="7417"/>
                  </a:cxn>
                  <a:cxn ang="0">
                    <a:pos x="1102" y="7567"/>
                  </a:cxn>
                  <a:cxn ang="0">
                    <a:pos x="890" y="7708"/>
                  </a:cxn>
                  <a:cxn ang="0">
                    <a:pos x="674" y="7825"/>
                  </a:cxn>
                  <a:cxn ang="0">
                    <a:pos x="448" y="7925"/>
                  </a:cxn>
                  <a:cxn ang="0">
                    <a:pos x="228" y="8012"/>
                  </a:cxn>
                  <a:cxn ang="0">
                    <a:pos x="0" y="8077"/>
                  </a:cxn>
                  <a:cxn ang="0">
                    <a:pos x="0" y="0"/>
                  </a:cxn>
                </a:cxnLst>
                <a:rect l="txL" t="txT" r="txR" b="tx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>
                      <a:alpha val="100000"/>
                    </a:schemeClr>
                  </a:gs>
                  <a:gs pos="100000">
                    <a:srgbClr val="CFDBDF">
                      <a:alpha val="100000"/>
                    </a:srgbClr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34826" name="Group 11"/>
            <p:cNvGrpSpPr/>
            <p:nvPr/>
          </p:nvGrpSpPr>
          <p:grpSpPr>
            <a:xfrm>
              <a:off x="4358" y="1460"/>
              <a:ext cx="1998" cy="2041"/>
              <a:chOff x="0" y="0"/>
              <a:chExt cx="1680" cy="1680"/>
            </a:xfrm>
          </p:grpSpPr>
          <p:sp>
            <p:nvSpPr>
              <p:cNvPr id="34830" name="Oval 12"/>
              <p:cNvSpPr/>
              <p:nvPr/>
            </p:nvSpPr>
            <p:spPr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14343"/>
                  </a:gs>
                  <a:gs pos="100000">
                    <a:srgbClr val="922929"/>
                  </a:gs>
                </a:gsLst>
                <a:lin ang="5400000" scaled="1"/>
                <a:tileRect/>
              </a:gradFill>
              <a:ln w="254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34831" name="Freeform 13"/>
              <p:cNvSpPr/>
              <p:nvPr/>
            </p:nvSpPr>
            <p:spPr>
              <a:xfrm>
                <a:off x="192" y="28"/>
                <a:ext cx="1296" cy="634"/>
              </a:xfrm>
              <a:custGeom>
                <a:avLst/>
                <a:gdLst>
                  <a:gd name="txL" fmla="*/ 0 w 1321"/>
                  <a:gd name="txT" fmla="*/ 0 h 712"/>
                  <a:gd name="txR" fmla="*/ 1321 w 1321"/>
                  <a:gd name="txB" fmla="*/ 712 h 712"/>
                </a:gdLst>
                <a:ahLst/>
                <a:cxnLst>
                  <a:cxn ang="0">
                    <a:pos x="1182" y="224"/>
                  </a:cxn>
                  <a:cxn ang="0">
                    <a:pos x="1197" y="248"/>
                  </a:cxn>
                  <a:cxn ang="0">
                    <a:pos x="1200" y="269"/>
                  </a:cxn>
                  <a:cxn ang="0">
                    <a:pos x="1195" y="289"/>
                  </a:cxn>
                  <a:cxn ang="0">
                    <a:pos x="1179" y="307"/>
                  </a:cxn>
                  <a:cxn ang="0">
                    <a:pos x="1156" y="324"/>
                  </a:cxn>
                  <a:cxn ang="0">
                    <a:pos x="1126" y="338"/>
                  </a:cxn>
                  <a:cxn ang="0">
                    <a:pos x="1087" y="351"/>
                  </a:cxn>
                  <a:cxn ang="0">
                    <a:pos x="1043" y="364"/>
                  </a:cxn>
                  <a:cxn ang="0">
                    <a:pos x="992" y="373"/>
                  </a:cxn>
                  <a:cxn ang="0">
                    <a:pos x="937" y="382"/>
                  </a:cxn>
                  <a:cxn ang="0">
                    <a:pos x="879" y="388"/>
                  </a:cxn>
                  <a:cxn ang="0">
                    <a:pos x="814" y="394"/>
                  </a:cxn>
                  <a:cxn ang="0">
                    <a:pos x="749" y="397"/>
                  </a:cxn>
                  <a:cxn ang="0">
                    <a:pos x="723" y="399"/>
                  </a:cxn>
                  <a:cxn ang="0">
                    <a:pos x="433" y="399"/>
                  </a:cxn>
                  <a:cxn ang="0">
                    <a:pos x="429" y="399"/>
                  </a:cxn>
                  <a:cxn ang="0">
                    <a:pos x="372" y="396"/>
                  </a:cxn>
                  <a:cxn ang="0">
                    <a:pos x="317" y="394"/>
                  </a:cxn>
                  <a:cxn ang="0">
                    <a:pos x="265" y="390"/>
                  </a:cxn>
                  <a:cxn ang="0">
                    <a:pos x="215" y="386"/>
                  </a:cxn>
                  <a:cxn ang="0">
                    <a:pos x="170" y="379"/>
                  </a:cxn>
                  <a:cxn ang="0">
                    <a:pos x="128" y="370"/>
                  </a:cxn>
                  <a:cxn ang="0">
                    <a:pos x="92" y="363"/>
                  </a:cxn>
                  <a:cxn ang="0">
                    <a:pos x="62" y="353"/>
                  </a:cxn>
                  <a:cxn ang="0">
                    <a:pos x="34" y="340"/>
                  </a:cxn>
                  <a:cxn ang="0">
                    <a:pos x="18" y="326"/>
                  </a:cxn>
                  <a:cxn ang="0">
                    <a:pos x="6" y="310"/>
                  </a:cxn>
                  <a:cxn ang="0">
                    <a:pos x="0" y="293"/>
                  </a:cxn>
                  <a:cxn ang="0">
                    <a:pos x="0" y="291"/>
                  </a:cxn>
                  <a:cxn ang="0">
                    <a:pos x="4" y="272"/>
                  </a:cxn>
                  <a:cxn ang="0">
                    <a:pos x="16" y="249"/>
                  </a:cxn>
                  <a:cxn ang="0">
                    <a:pos x="46" y="207"/>
                  </a:cxn>
                  <a:cxn ang="0">
                    <a:pos x="84" y="167"/>
                  </a:cxn>
                  <a:cxn ang="0">
                    <a:pos x="132" y="132"/>
                  </a:cxn>
                  <a:cxn ang="0">
                    <a:pos x="184" y="99"/>
                  </a:cxn>
                  <a:cxn ang="0">
                    <a:pos x="245" y="69"/>
                  </a:cxn>
                  <a:cxn ang="0">
                    <a:pos x="311" y="46"/>
                  </a:cxn>
                  <a:cxn ang="0">
                    <a:pos x="377" y="26"/>
                  </a:cxn>
                  <a:cxn ang="0">
                    <a:pos x="452" y="12"/>
                  </a:cxn>
                  <a:cxn ang="0">
                    <a:pos x="528" y="4"/>
                  </a:cxn>
                  <a:cxn ang="0">
                    <a:pos x="606" y="0"/>
                  </a:cxn>
                  <a:cxn ang="0">
                    <a:pos x="690" y="4"/>
                  </a:cxn>
                  <a:cxn ang="0">
                    <a:pos x="770" y="12"/>
                  </a:cxn>
                  <a:cxn ang="0">
                    <a:pos x="847" y="29"/>
                  </a:cxn>
                  <a:cxn ang="0">
                    <a:pos x="918" y="50"/>
                  </a:cxn>
                  <a:cxn ang="0">
                    <a:pos x="984" y="77"/>
                  </a:cxn>
                  <a:cxn ang="0">
                    <a:pos x="1044" y="109"/>
                  </a:cxn>
                  <a:cxn ang="0">
                    <a:pos x="1098" y="143"/>
                  </a:cxn>
                  <a:cxn ang="0">
                    <a:pos x="1144" y="182"/>
                  </a:cxn>
                  <a:cxn ang="0">
                    <a:pos x="1182" y="224"/>
                  </a:cxn>
                </a:cxnLst>
                <a:rect l="txL" t="txT" r="txR" b="tx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100000"/>
                    </a:schemeClr>
                  </a:gs>
                  <a:gs pos="100000">
                    <a:srgbClr val="FF3300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4827" name="Text Box 15"/>
            <p:cNvSpPr txBox="1"/>
            <p:nvPr/>
          </p:nvSpPr>
          <p:spPr>
            <a:xfrm>
              <a:off x="0" y="1019"/>
              <a:ext cx="4283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黑体" panose="02010609060101010101" pitchFamily="2" charset="-122"/>
                </a:rPr>
                <a:t>(2)</a:t>
              </a:r>
              <a:r>
                <a:rPr lang="zh-CN" altLang="zh-CN" b="1" dirty="0">
                  <a:latin typeface="黑体" panose="02010609060101010101" pitchFamily="2" charset="-122"/>
                </a:rPr>
                <a:t>点的</a:t>
              </a:r>
              <a:r>
                <a:rPr lang="en-US" altLang="zh-CN" b="1" dirty="0">
                  <a:latin typeface="黑体" panose="02010609060101010101" pitchFamily="2" charset="-122"/>
                </a:rPr>
                <a:t>V</a:t>
              </a:r>
              <a:r>
                <a:rPr lang="zh-CN" altLang="zh-CN" b="1" dirty="0">
                  <a:latin typeface="黑体" panose="02010609060101010101" pitchFamily="2" charset="-122"/>
                </a:rPr>
                <a:t>面投影与</a:t>
              </a:r>
              <a:r>
                <a:rPr lang="en-US" altLang="zh-CN" b="1" dirty="0">
                  <a:latin typeface="黑体" panose="02010609060101010101" pitchFamily="2" charset="-122"/>
                </a:rPr>
                <a:t>W</a:t>
              </a:r>
              <a:r>
                <a:rPr lang="zh-CN" altLang="zh-CN" b="1" dirty="0">
                  <a:latin typeface="黑体" panose="02010609060101010101" pitchFamily="2" charset="-122"/>
                </a:rPr>
                <a:t>面投影的连线垂直于</a:t>
              </a:r>
              <a:r>
                <a:rPr lang="en-US" altLang="zh-CN" b="1" dirty="0">
                  <a:latin typeface="黑体" panose="02010609060101010101" pitchFamily="2" charset="-122"/>
                </a:rPr>
                <a:t>OZ</a:t>
              </a:r>
              <a:r>
                <a:rPr lang="zh-CN" altLang="zh-CN" b="1" dirty="0">
                  <a:latin typeface="黑体" panose="02010609060101010101" pitchFamily="2" charset="-122"/>
                </a:rPr>
                <a:t>轴，即</a:t>
              </a:r>
              <a:r>
                <a:rPr lang="en-US" altLang="zh-CN" b="1" dirty="0">
                  <a:latin typeface="黑体" panose="02010609060101010101" pitchFamily="2" charset="-122"/>
                </a:rPr>
                <a:t>a</a:t>
              </a:r>
              <a:r>
                <a:rPr lang="zh-CN" altLang="zh-CN" b="1" dirty="0">
                  <a:latin typeface="黑体" panose="02010609060101010101" pitchFamily="2" charset="-122"/>
                </a:rPr>
                <a:t>′</a:t>
              </a:r>
              <a:r>
                <a:rPr lang="en-US" altLang="zh-CN" b="1" dirty="0">
                  <a:latin typeface="黑体" panose="02010609060101010101" pitchFamily="2" charset="-122"/>
                </a:rPr>
                <a:t>a</a:t>
              </a:r>
              <a:r>
                <a:rPr lang="zh-CN" altLang="zh-CN" b="1" dirty="0">
                  <a:latin typeface="黑体" panose="02010609060101010101" pitchFamily="2" charset="-122"/>
                </a:rPr>
                <a:t>″⊥</a:t>
              </a:r>
              <a:r>
                <a:rPr lang="en-US" altLang="zh-CN" b="1" dirty="0">
                  <a:latin typeface="黑体" panose="02010609060101010101" pitchFamily="2" charset="-122"/>
                </a:rPr>
                <a:t>OZ</a:t>
              </a:r>
              <a:r>
                <a:rPr lang="zh-CN" altLang="zh-CN" b="1" dirty="0">
                  <a:latin typeface="黑体" panose="02010609060101010101" pitchFamily="2" charset="-122"/>
                </a:rPr>
                <a:t>。</a:t>
              </a:r>
              <a:endParaRPr lang="ko-KR" altLang="en-US" b="1" dirty="0">
                <a:latin typeface="黑体" panose="02010609060101010101" pitchFamily="2" charset="-122"/>
              </a:endParaRPr>
            </a:p>
          </p:txBody>
        </p:sp>
        <p:sp>
          <p:nvSpPr>
            <p:cNvPr id="34828" name="Text Box 16"/>
            <p:cNvSpPr txBox="1"/>
            <p:nvPr/>
          </p:nvSpPr>
          <p:spPr>
            <a:xfrm>
              <a:off x="6242" y="768"/>
              <a:ext cx="4078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en-US" altLang="zh-CN" b="1" dirty="0">
                  <a:latin typeface="黑体" panose="02010609060101010101" pitchFamily="2" charset="-122"/>
                </a:rPr>
                <a:t>(1)</a:t>
              </a:r>
              <a:r>
                <a:rPr lang="zh-CN" altLang="zh-CN" b="1" dirty="0">
                  <a:latin typeface="黑体" panose="02010609060101010101" pitchFamily="2" charset="-122"/>
                </a:rPr>
                <a:t>点的</a:t>
              </a:r>
              <a:r>
                <a:rPr lang="en-US" altLang="zh-CN" b="1" dirty="0">
                  <a:latin typeface="黑体" panose="02010609060101010101" pitchFamily="2" charset="-122"/>
                </a:rPr>
                <a:t>V</a:t>
              </a:r>
              <a:r>
                <a:rPr lang="zh-CN" altLang="zh-CN" b="1" dirty="0">
                  <a:latin typeface="黑体" panose="02010609060101010101" pitchFamily="2" charset="-122"/>
                </a:rPr>
                <a:t>面投影与</a:t>
              </a:r>
              <a:r>
                <a:rPr lang="en-US" altLang="zh-CN" b="1" dirty="0">
                  <a:latin typeface="黑体" panose="02010609060101010101" pitchFamily="2" charset="-122"/>
                </a:rPr>
                <a:t>H</a:t>
              </a:r>
              <a:r>
                <a:rPr lang="zh-CN" altLang="zh-CN" b="1" dirty="0">
                  <a:latin typeface="黑体" panose="02010609060101010101" pitchFamily="2" charset="-122"/>
                </a:rPr>
                <a:t>面投影的连线垂直于</a:t>
              </a:r>
              <a:r>
                <a:rPr lang="en-US" altLang="zh-CN" b="1" dirty="0">
                  <a:latin typeface="黑体" panose="02010609060101010101" pitchFamily="2" charset="-122"/>
                </a:rPr>
                <a:t>OX</a:t>
              </a:r>
              <a:r>
                <a:rPr lang="zh-CN" altLang="zh-CN" b="1" dirty="0">
                  <a:latin typeface="黑体" panose="02010609060101010101" pitchFamily="2" charset="-122"/>
                </a:rPr>
                <a:t>轴，即</a:t>
              </a:r>
              <a:r>
                <a:rPr lang="en-US" altLang="zh-CN" b="1" dirty="0">
                  <a:latin typeface="黑体" panose="02010609060101010101" pitchFamily="2" charset="-122"/>
                </a:rPr>
                <a:t>aa</a:t>
              </a:r>
              <a:r>
                <a:rPr lang="zh-CN" altLang="zh-CN" b="1" dirty="0">
                  <a:latin typeface="黑体" panose="02010609060101010101" pitchFamily="2" charset="-122"/>
                </a:rPr>
                <a:t>′⊥</a:t>
              </a:r>
              <a:r>
                <a:rPr lang="en-US" altLang="zh-CN" b="1" dirty="0">
                  <a:latin typeface="黑体" panose="02010609060101010101" pitchFamily="2" charset="-122"/>
                </a:rPr>
                <a:t>OX</a:t>
              </a:r>
              <a:r>
                <a:rPr lang="zh-CN" altLang="zh-CN" b="1" dirty="0">
                  <a:latin typeface="黑体" panose="02010609060101010101" pitchFamily="2" charset="-122"/>
                </a:rPr>
                <a:t>。</a:t>
              </a:r>
              <a:endParaRPr lang="zh-CN" altLang="en-US" b="1" dirty="0">
                <a:latin typeface="黑体" panose="02010609060101010101" pitchFamily="2" charset="-122"/>
              </a:endParaRPr>
            </a:p>
          </p:txBody>
        </p:sp>
        <p:sp>
          <p:nvSpPr>
            <p:cNvPr id="34829" name="Text Box 17"/>
            <p:cNvSpPr txBox="1"/>
            <p:nvPr/>
          </p:nvSpPr>
          <p:spPr>
            <a:xfrm>
              <a:off x="1928" y="4535"/>
              <a:ext cx="4177" cy="20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b="1" dirty="0">
                  <a:latin typeface="黑体" panose="02010609060101010101" pitchFamily="2" charset="-122"/>
                </a:rPr>
                <a:t> </a:t>
              </a:r>
              <a:r>
                <a:rPr lang="en-US" altLang="zh-CN" b="1" dirty="0">
                  <a:latin typeface="黑体" panose="02010609060101010101" pitchFamily="2" charset="-122"/>
                </a:rPr>
                <a:t>(3)</a:t>
              </a:r>
              <a:r>
                <a:rPr lang="zh-CN" altLang="zh-CN" b="1" dirty="0">
                  <a:latin typeface="黑体" panose="02010609060101010101" pitchFamily="2" charset="-122"/>
                </a:rPr>
                <a:t>点的</a:t>
              </a:r>
              <a:r>
                <a:rPr lang="en-US" altLang="zh-CN" b="1" dirty="0">
                  <a:latin typeface="黑体" panose="02010609060101010101" pitchFamily="2" charset="-122"/>
                </a:rPr>
                <a:t>H</a:t>
              </a:r>
              <a:r>
                <a:rPr lang="zh-CN" altLang="zh-CN" b="1" dirty="0">
                  <a:latin typeface="黑体" panose="02010609060101010101" pitchFamily="2" charset="-122"/>
                </a:rPr>
                <a:t>面投影至</a:t>
              </a:r>
              <a:r>
                <a:rPr lang="en-US" altLang="zh-CN" b="1" dirty="0">
                  <a:latin typeface="黑体" panose="02010609060101010101" pitchFamily="2" charset="-122"/>
                </a:rPr>
                <a:t>OX</a:t>
              </a:r>
              <a:r>
                <a:rPr lang="zh-CN" altLang="zh-CN" b="1" dirty="0">
                  <a:latin typeface="黑体" panose="02010609060101010101" pitchFamily="2" charset="-122"/>
                </a:rPr>
                <a:t>轴的距离等于其</a:t>
              </a:r>
              <a:r>
                <a:rPr lang="en-US" altLang="zh-CN" b="1" dirty="0">
                  <a:latin typeface="黑体" panose="02010609060101010101" pitchFamily="2" charset="-122"/>
                </a:rPr>
                <a:t>W</a:t>
              </a:r>
              <a:r>
                <a:rPr lang="zh-CN" altLang="zh-CN" b="1" dirty="0">
                  <a:latin typeface="黑体" panose="02010609060101010101" pitchFamily="2" charset="-122"/>
                </a:rPr>
                <a:t>面的投影至</a:t>
              </a:r>
              <a:r>
                <a:rPr lang="en-US" altLang="zh-CN" b="1" dirty="0">
                  <a:latin typeface="黑体" panose="02010609060101010101" pitchFamily="2" charset="-122"/>
                </a:rPr>
                <a:t>OZ</a:t>
              </a:r>
              <a:r>
                <a:rPr lang="zh-CN" altLang="zh-CN" b="1" dirty="0">
                  <a:latin typeface="黑体" panose="02010609060101010101" pitchFamily="2" charset="-122"/>
                </a:rPr>
                <a:t>轴的距离，即</a:t>
              </a:r>
              <a:r>
                <a:rPr lang="en-US" altLang="zh-CN" b="1" dirty="0">
                  <a:latin typeface="黑体" panose="02010609060101010101" pitchFamily="2" charset="-122"/>
                </a:rPr>
                <a:t>aaX=a</a:t>
              </a:r>
              <a:r>
                <a:rPr lang="zh-CN" altLang="zh-CN" b="1" dirty="0">
                  <a:latin typeface="黑体" panose="02010609060101010101" pitchFamily="2" charset="-122"/>
                </a:rPr>
                <a:t>″</a:t>
              </a:r>
              <a:r>
                <a:rPr lang="en-US" altLang="zh-CN" b="1" dirty="0">
                  <a:latin typeface="黑体" panose="02010609060101010101" pitchFamily="2" charset="-122"/>
                </a:rPr>
                <a:t>aZ</a:t>
              </a:r>
              <a:r>
                <a:rPr lang="zh-CN" altLang="zh-CN" b="1" dirty="0">
                  <a:latin typeface="黑体" panose="02010609060101010101" pitchFamily="2" charset="-122"/>
                </a:rPr>
                <a:t>。</a:t>
              </a:r>
              <a:endParaRPr lang="zh-CN" altLang="en-US" b="1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点的投影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/>
          <p:nvPr/>
        </p:nvSpPr>
        <p:spPr>
          <a:xfrm>
            <a:off x="0" y="714375"/>
            <a:ext cx="298386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 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点的直角坐标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1258888" y="1628774"/>
            <a:ext cx="6696075" cy="3582348"/>
            <a:chOff x="0" y="0"/>
            <a:chExt cx="10252" cy="4985"/>
          </a:xfrm>
          <a:solidFill>
            <a:srgbClr val="CCECFF"/>
          </a:solidFill>
        </p:grpSpPr>
        <p:sp>
          <p:nvSpPr>
            <p:cNvPr id="28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10252" cy="4985"/>
            </a:xfrm>
            <a:prstGeom prst="horizontalScroll">
              <a:avLst>
                <a:gd name="adj" fmla="val 12500"/>
              </a:avLst>
            </a:prstGeom>
            <a:grpFill/>
            <a:ln w="9525">
              <a:solidFill>
                <a:srgbClr val="00FFFF"/>
              </a:solidFill>
              <a:rou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</p:spPr>
          <p:txBody>
            <a:bodyPr lIns="180000" tIns="180000" rIns="180000" bIns="1800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35846" name="Text Box 12"/>
            <p:cNvSpPr txBox="1">
              <a:spLocks noChangeArrowheads="1"/>
            </p:cNvSpPr>
            <p:nvPr/>
          </p:nvSpPr>
          <p:spPr bwMode="auto">
            <a:xfrm>
              <a:off x="1120" y="1198"/>
              <a:ext cx="9086" cy="226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 空间点可用直角坐标来表示，书写形式：A（x,y,z）。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点到各投影面的距离，为相应的坐标数值X，Y，Z。 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H面投影a反映x、y坐标；V面投影a′反映x、z坐标；W面投影a〞反映y、z坐标。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22531" name="Group 6"/>
          <p:cNvGrpSpPr/>
          <p:nvPr/>
        </p:nvGrpSpPr>
        <p:grpSpPr>
          <a:xfrm>
            <a:off x="5822599" y="836613"/>
            <a:ext cx="2976914" cy="647700"/>
            <a:chOff x="-2915" y="121"/>
            <a:chExt cx="8242" cy="779"/>
          </a:xfrm>
        </p:grpSpPr>
        <p:sp>
          <p:nvSpPr>
            <p:cNvPr id="5" name="AutoShape 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>
              <p:custDataLst>
                <p:tags r:id="rId2"/>
              </p:custDataLst>
            </p:nvPr>
          </p:nvSpPr>
          <p:spPr>
            <a:xfrm>
              <a:off x="-2915" y="225"/>
              <a:ext cx="8242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一般位置点的投影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点的投影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/>
          <p:nvPr/>
        </p:nvSpPr>
        <p:spPr>
          <a:xfrm>
            <a:off x="0" y="714375"/>
            <a:ext cx="298386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 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点的直角坐标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2531" name="Group 6"/>
          <p:cNvGrpSpPr/>
          <p:nvPr/>
        </p:nvGrpSpPr>
        <p:grpSpPr>
          <a:xfrm>
            <a:off x="5822599" y="836613"/>
            <a:ext cx="2976914" cy="647700"/>
            <a:chOff x="-2915" y="121"/>
            <a:chExt cx="8242" cy="779"/>
          </a:xfrm>
        </p:grpSpPr>
        <p:sp>
          <p:nvSpPr>
            <p:cNvPr id="5" name="AutoShape 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>
              <p:custDataLst>
                <p:tags r:id="rId2"/>
              </p:custDataLst>
            </p:nvPr>
          </p:nvSpPr>
          <p:spPr>
            <a:xfrm>
              <a:off x="-2915" y="225"/>
              <a:ext cx="8242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一般位置点的投影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95605" y="1557020"/>
            <a:ext cx="8244840" cy="175323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7970"/>
            <a:r>
              <a:rPr lang="zh-CN" sz="1800" b="1">
                <a:ea typeface="宋体" panose="02010600030101010101" pitchFamily="2" charset="-122"/>
              </a:rPr>
              <a:t>例2-2-1：</a:t>
            </a:r>
            <a:r>
              <a:rPr lang="zh-CN" sz="1800">
                <a:ea typeface="宋体" panose="02010600030101010101" pitchFamily="2" charset="-122"/>
              </a:rPr>
              <a:t>已知点A（30，10，20），试作出其三面投影。</a:t>
            </a:r>
            <a:endParaRPr lang="zh-CN" sz="1800">
              <a:ea typeface="宋体" panose="02010600030101010101" pitchFamily="2" charset="-122"/>
            </a:endParaRPr>
          </a:p>
          <a:p>
            <a:pPr indent="267970"/>
            <a:r>
              <a:rPr lang="en-US" altLang="zh-CN" sz="1800">
                <a:ea typeface="宋体" panose="02010600030101010101" pitchFamily="2" charset="-122"/>
              </a:rPr>
              <a:t>   </a:t>
            </a:r>
            <a:r>
              <a:rPr lang="zh-CN" sz="1800">
                <a:ea typeface="宋体" panose="02010600030101010101" pitchFamily="2" charset="-122"/>
              </a:rPr>
              <a:t>作图步骤：</a:t>
            </a:r>
            <a:r>
              <a:rPr lang="zh-CN" sz="1800" u="sng">
                <a:solidFill>
                  <a:srgbClr val="0000FF"/>
                </a:solidFill>
                <a:ea typeface="宋体" panose="02010600030101010101" pitchFamily="2" charset="-122"/>
                <a:hlinkClick r:id="rId3"/>
              </a:rPr>
              <a:t>第一步</a:t>
            </a:r>
            <a:r>
              <a:rPr lang="zh-CN" sz="1800">
                <a:ea typeface="宋体" panose="02010600030101010101" pitchFamily="2" charset="-122"/>
              </a:rPr>
              <a:t>：作投影轴及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45°角平分线</a:t>
            </a:r>
            <a:r>
              <a:rPr lang="zh-CN" sz="1800">
                <a:ea typeface="宋体" panose="02010600030101010101" pitchFamily="2" charset="-122"/>
              </a:rPr>
              <a:t>，在OX轴上量取Oa</a:t>
            </a:r>
            <a:r>
              <a:rPr lang="en-US" sz="1800" baseline="-25000">
                <a:latin typeface="宋体" panose="02010600030101010101" pitchFamily="2" charset="-122"/>
              </a:rPr>
              <a:t>x</a:t>
            </a:r>
            <a:r>
              <a:rPr lang="zh-CN" sz="1800">
                <a:ea typeface="宋体" panose="02010600030101010101" pitchFamily="2" charset="-122"/>
              </a:rPr>
              <a:t>=30mm，得点a</a:t>
            </a:r>
            <a:r>
              <a:rPr lang="en-US" sz="1800" baseline="-25000">
                <a:latin typeface="宋体" panose="02010600030101010101" pitchFamily="2" charset="-122"/>
              </a:rPr>
              <a:t>x</a:t>
            </a:r>
            <a:r>
              <a:rPr lang="zh-CN" sz="1800">
                <a:ea typeface="宋体" panose="02010600030101010101" pitchFamily="2" charset="-122"/>
              </a:rPr>
              <a:t>，如图2-2-3（a）所示；</a:t>
            </a:r>
            <a:endParaRPr lang="zh-CN" sz="1800" u="sng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indent="267970"/>
            <a:r>
              <a:rPr lang="zh-CN" sz="1800" u="sng">
                <a:solidFill>
                  <a:srgbClr val="0000FF"/>
                </a:solidFill>
                <a:ea typeface="宋体" panose="02010600030101010101" pitchFamily="2" charset="-122"/>
                <a:hlinkClick r:id="rId3"/>
              </a:rPr>
              <a:t>第二步</a:t>
            </a:r>
            <a:r>
              <a:rPr lang="zh-CN" sz="1800">
                <a:ea typeface="宋体" panose="02010600030101010101" pitchFamily="2" charset="-122"/>
              </a:rPr>
              <a:t>：过</a:t>
            </a:r>
            <a:r>
              <a:rPr lang="en-US" sz="1800">
                <a:latin typeface="宋体" panose="02010600030101010101" pitchFamily="2" charset="-122"/>
              </a:rPr>
              <a:t>a</a:t>
            </a:r>
            <a:r>
              <a:rPr lang="en-US" sz="1800" baseline="-25000">
                <a:latin typeface="宋体" panose="02010600030101010101" pitchFamily="2" charset="-122"/>
              </a:rPr>
              <a:t>x</a:t>
            </a:r>
            <a:r>
              <a:rPr lang="zh-CN" sz="1800">
                <a:ea typeface="宋体" panose="02010600030101010101" pitchFamily="2" charset="-122"/>
              </a:rPr>
              <a:t>作OX的垂线，自a</a:t>
            </a:r>
            <a:r>
              <a:rPr lang="en-US" sz="1800" baseline="-25000">
                <a:latin typeface="宋体" panose="02010600030101010101" pitchFamily="2" charset="-122"/>
              </a:rPr>
              <a:t>x</a:t>
            </a:r>
            <a:r>
              <a:rPr lang="zh-CN" sz="1800">
                <a:ea typeface="宋体" panose="02010600030101010101" pitchFamily="2" charset="-122"/>
              </a:rPr>
              <a:t>沿OY方向量取Y=10mm，沿OZ方向量取Z=20mm，得点a和点a′，如图2-2-3（b）所示；</a:t>
            </a:r>
            <a:endParaRPr lang="zh-CN" sz="1800" u="sng">
              <a:solidFill>
                <a:srgbClr val="0000FF"/>
              </a:solidFill>
              <a:ea typeface="宋体" panose="02010600030101010101" pitchFamily="2" charset="-122"/>
            </a:endParaRPr>
          </a:p>
          <a:p>
            <a:pPr indent="267970"/>
            <a:r>
              <a:rPr lang="zh-CN" sz="1800" u="sng">
                <a:solidFill>
                  <a:srgbClr val="0000FF"/>
                </a:solidFill>
                <a:ea typeface="宋体" panose="02010600030101010101" pitchFamily="2" charset="-122"/>
                <a:hlinkClick r:id="rId3"/>
              </a:rPr>
              <a:t>第三步</a:t>
            </a:r>
            <a:r>
              <a:rPr lang="zh-CN" sz="1800">
                <a:ea typeface="宋体" panose="02010600030101010101" pitchFamily="2" charset="-122"/>
              </a:rPr>
              <a:t>：由a、a′画出投影连线，求得点a〞，如图2-2-3（c）所示。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98525" y="3494405"/>
            <a:ext cx="7239000" cy="25812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WordArt 7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Text Box 8"/>
            <p:cNvSpPr txBox="1"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点的投影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/>
          <p:nvPr/>
        </p:nvSpPr>
        <p:spPr>
          <a:xfrm>
            <a:off x="0" y="714375"/>
            <a:ext cx="298386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 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点的直角坐标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231775" y="1126490"/>
            <a:ext cx="8343265" cy="3144520"/>
            <a:chOff x="0" y="0"/>
            <a:chExt cx="10252" cy="4985"/>
          </a:xfrm>
          <a:solidFill>
            <a:srgbClr val="CCECFF"/>
          </a:solidFill>
        </p:grpSpPr>
        <p:sp>
          <p:nvSpPr>
            <p:cNvPr id="28" name="AutoShape 11"/>
            <p:cNvSpPr>
              <a:spLocks noChangeArrowheads="1"/>
            </p:cNvSpPr>
            <p:nvPr/>
          </p:nvSpPr>
          <p:spPr bwMode="auto">
            <a:xfrm>
              <a:off x="0" y="0"/>
              <a:ext cx="10252" cy="4985"/>
            </a:xfrm>
            <a:prstGeom prst="horizontalScroll">
              <a:avLst>
                <a:gd name="adj" fmla="val 12500"/>
              </a:avLst>
            </a:prstGeom>
            <a:grpFill/>
            <a:ln w="9525">
              <a:solidFill>
                <a:srgbClr val="00FFFF"/>
              </a:solidFill>
              <a:rou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</p:spPr>
          <p:txBody>
            <a:bodyPr lIns="180000" tIns="180000" rIns="180000" bIns="180000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35846" name="Text Box 12"/>
            <p:cNvSpPr txBox="1">
              <a:spLocks noChangeArrowheads="1"/>
            </p:cNvSpPr>
            <p:nvPr/>
          </p:nvSpPr>
          <p:spPr bwMode="auto">
            <a:xfrm>
              <a:off x="883" y="902"/>
              <a:ext cx="9086" cy="307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B点、C点、D点分别在三个基本投影面上，称为投影面上的点。其特点为：B在H面上，坐标为（x，y，0）；C在V面上，坐标为（x，0，z）；D在W面上，坐标为（0，y，z）。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除此之外，若点三个投影轴上，称为投影轴上的点。其特点为：在X轴上点的坐标为（x，0，0）；在Y轴上点的坐标为（0，y，0）；在Z轴上点的坐标为（0，0，z）。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22531" name="Group 6"/>
          <p:cNvGrpSpPr/>
          <p:nvPr/>
        </p:nvGrpSpPr>
        <p:grpSpPr>
          <a:xfrm>
            <a:off x="5822599" y="836613"/>
            <a:ext cx="2976914" cy="647700"/>
            <a:chOff x="-2915" y="121"/>
            <a:chExt cx="8242" cy="779"/>
          </a:xfrm>
        </p:grpSpPr>
        <p:sp>
          <p:nvSpPr>
            <p:cNvPr id="5" name="AutoShape 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>
              <p:custDataLst>
                <p:tags r:id="rId2"/>
              </p:custDataLst>
            </p:nvPr>
          </p:nvSpPr>
          <p:spPr>
            <a:xfrm>
              <a:off x="-2915" y="225"/>
              <a:ext cx="8242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特殊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位置点的投影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71775" y="4039870"/>
            <a:ext cx="2796540" cy="229997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WordArt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Text Box 8"/>
            <p:cNvSpPr txBox="1"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点的投影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/>
          <p:nvPr/>
        </p:nvSpPr>
        <p:spPr>
          <a:xfrm>
            <a:off x="0" y="714375"/>
            <a:ext cx="304165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两点的相对位置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95536" y="1556792"/>
            <a:ext cx="8524875" cy="1014730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根据x坐标值的大小可以判断两点的左右位置，x坐标大的在左；</a:t>
            </a:r>
            <a:endParaRPr kumimoji="0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根据y坐标值的大小可以判断两点的前后位置，y坐标大的在前；</a:t>
            </a:r>
            <a:endParaRPr kumimoji="0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根据z坐标值的大小可以判断两点的上下位置，z坐标大的在上。</a:t>
            </a:r>
            <a:endParaRPr kumimoji="0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5695" y="2997200"/>
            <a:ext cx="6486525" cy="31432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点的投影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2"/>
          <p:cNvSpPr/>
          <p:nvPr/>
        </p:nvSpPr>
        <p:spPr>
          <a:xfrm>
            <a:off x="0" y="714375"/>
            <a:ext cx="304165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两点的相对位置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95536" y="1556792"/>
            <a:ext cx="8524875" cy="1322070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</a:t>
            </a:r>
            <a:r>
              <a:rPr kumimoji="0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若A、B两点无左右、前后距离差，点A在点B正上方或正下方时，两点的H面投影重合，点A和点B称为对H面投影的重影点。</a:t>
            </a:r>
            <a:endParaRPr kumimoji="0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r>
              <a:rPr kumimoji="0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重影点需判别可见性，不可见的点用括号括起来。根据正投影特性，可见性的区分应是前遮后、上遮下、左遮右。</a:t>
            </a:r>
            <a:endParaRPr kumimoji="0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5740" y="3285490"/>
            <a:ext cx="6010275" cy="277177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点的投影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/>
          <p:nvPr/>
        </p:nvSpPr>
        <p:spPr>
          <a:xfrm>
            <a:off x="0" y="714375"/>
            <a:ext cx="169545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任务目标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直线的投影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39750" y="2277110"/>
            <a:ext cx="789686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知识目标：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）熟悉直线对投影的相对位置；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）掌握直线的三面投影规律；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）熟悉直线上取点的方法。</a:t>
            </a:r>
            <a:endParaRPr lang="zh-CN" sz="1800" b="1">
              <a:ea typeface="宋体" panose="02010600030101010101" pitchFamily="2" charset="-122"/>
            </a:endParaRPr>
          </a:p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能力目标：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）能根据直线与投影面间的位置关系总结出不同位置直线的投影特性；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）根据直线的三面投影判断直线的类别，能判断空间一点是否在直线上；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）能够完成不同类型直线三面投影的绘制。</a:t>
            </a:r>
            <a:endParaRPr lang="zh-CN" sz="1800" b="1">
              <a:ea typeface="宋体" panose="02010600030101010101" pitchFamily="2" charset="-122"/>
            </a:endParaRPr>
          </a:p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素质目标：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）培养认真严谨的学习态度，养成善于思考的好习惯；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）坚持知识学习与价值观念同步提升，多方面提升自身综合素养。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AutoShape 10"/>
          <p:cNvSpPr/>
          <p:nvPr/>
        </p:nvSpPr>
        <p:spPr>
          <a:xfrm rot="10800000">
            <a:off x="681038" y="1911350"/>
            <a:ext cx="7634287" cy="3967163"/>
          </a:xfrm>
          <a:custGeom>
            <a:avLst/>
            <a:gdLst>
              <a:gd name="txL" fmla="*/ 3125 w 21600"/>
              <a:gd name="txT" fmla="*/ 3125 h 21600"/>
              <a:gd name="txR" fmla="*/ 18475 w 21600"/>
              <a:gd name="txB" fmla="*/ 18475 h 2160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2650" y="21600"/>
                </a:lnTo>
                <a:lnTo>
                  <a:pt x="1895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D1EEF7">
                  <a:alpha val="50000"/>
                </a:srgbClr>
              </a:gs>
              <a:gs pos="100000">
                <a:srgbClr val="33CCFF">
                  <a:alpha val="5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8" name="Rectangle 3"/>
          <p:cNvSpPr/>
          <p:nvPr/>
        </p:nvSpPr>
        <p:spPr>
          <a:xfrm>
            <a:off x="1403350" y="2394903"/>
            <a:ext cx="6192838" cy="299974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066CC"/>
                </a:solidFill>
                <a:latin typeface="黑体" panose="02010609060101010101" pitchFamily="2" charset="-122"/>
              </a:rPr>
              <a:t>由于正投影能如实的表达物体的实际形状，能够将物体通过二维的形式反应在图纸上，因此在工程制图中的应用尤其广泛。</a:t>
            </a:r>
            <a:endParaRPr lang="zh-CN" altLang="en-US" sz="1800" dirty="0">
              <a:solidFill>
                <a:srgbClr val="0066CC"/>
              </a:solidFill>
              <a:latin typeface="黑体" panose="0201060906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066CC"/>
                </a:solidFill>
                <a:latin typeface="黑体" panose="02010609060101010101" pitchFamily="2" charset="-122"/>
              </a:rPr>
              <a:t>本项目从生活实际出发，首先对投影法的基础知识进行介绍，进而对点、线及面的投影及投影特性进行讲解，以学生为主体，在学习过程中不断丰富自己，做有理想、敢担当、能吃苦、肯奋斗的新时代好青年。</a:t>
            </a:r>
            <a:endParaRPr lang="zh-CN" altLang="en-US" sz="1800" dirty="0">
              <a:solidFill>
                <a:srgbClr val="0066CC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403350" y="1627188"/>
            <a:ext cx="1941513" cy="879475"/>
            <a:chOff x="0" y="0"/>
            <a:chExt cx="4552" cy="1385"/>
          </a:xfrm>
        </p:grpSpPr>
        <p:pic>
          <p:nvPicPr>
            <p:cNvPr id="17414" name="图片 8" descr="6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387" cy="13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TextBox 13"/>
            <p:cNvSpPr txBox="1"/>
            <p:nvPr/>
          </p:nvSpPr>
          <p:spPr>
            <a:xfrm>
              <a:off x="839" y="229"/>
              <a:ext cx="3713" cy="7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b="1" dirty="0">
                  <a:solidFill>
                    <a:srgbClr val="00B0F0"/>
                  </a:solidFill>
                  <a:latin typeface="黑体" panose="02010609060101010101" pitchFamily="2" charset="-122"/>
                </a:rPr>
                <a:t>本章提要</a:t>
              </a:r>
              <a:endParaRPr lang="zh-CN" altLang="en-US" b="1" dirty="0">
                <a:solidFill>
                  <a:srgbClr val="00B0F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3" name="TextBox 4"/>
          <p:cNvSpPr txBox="1"/>
          <p:nvPr>
            <p:custDataLst>
              <p:tags r:id="rId2"/>
            </p:custDataLst>
          </p:nvPr>
        </p:nvSpPr>
        <p:spPr>
          <a:xfrm>
            <a:off x="2655070" y="0"/>
            <a:ext cx="4316730" cy="64516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项目二  投影法基础</a:t>
            </a:r>
            <a:endParaRPr kumimoji="0" lang="zh-CN" altLang="en-US" sz="3600" b="1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/>
      <p:bldP spid="28" grpId="1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/>
          <p:nvPr/>
        </p:nvSpPr>
        <p:spPr>
          <a:xfrm>
            <a:off x="35560" y="765175"/>
            <a:ext cx="273494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一、直线的投影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2124075" y="1989138"/>
            <a:ext cx="5040313" cy="3444875"/>
            <a:chOff x="0" y="0"/>
            <a:chExt cx="9138" cy="4993"/>
          </a:xfrm>
        </p:grpSpPr>
        <p:sp>
          <p:nvSpPr>
            <p:cNvPr id="39941" name="AutoShape 10"/>
            <p:cNvSpPr/>
            <p:nvPr/>
          </p:nvSpPr>
          <p:spPr>
            <a:xfrm>
              <a:off x="0" y="0"/>
              <a:ext cx="9070" cy="4993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 cap="flat" cmpd="sng">
              <a:prstDash val="solid"/>
              <a:headEnd type="none" w="med" len="med"/>
              <a:tailEnd type="none" w="med" len="med"/>
            </a:ln>
            <a:scene3d>
              <a:camera prst="legacyPerspectiveFront">
                <a:rot lat="2010000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 lIns="180000" tIns="180000" rIns="180000" bIns="180000" anchor="ctr" anchorCtr="0">
              <a:flatTx/>
            </a:bodyPr>
            <a:p>
              <a:endParaRPr lang="zh-CN" altLang="en-US" dirty="0">
                <a:latin typeface="黑体" panose="02010609060101010101" pitchFamily="2" charset="-122"/>
              </a:endParaRPr>
            </a:p>
          </p:txBody>
        </p:sp>
        <p:sp>
          <p:nvSpPr>
            <p:cNvPr id="39942" name="Text Box 11"/>
            <p:cNvSpPr txBox="1"/>
            <p:nvPr/>
          </p:nvSpPr>
          <p:spPr>
            <a:xfrm rot="-720000">
              <a:off x="1451" y="959"/>
              <a:ext cx="7687" cy="28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    两点确定一条直线，将两点的同面投影用直线连接，就得到直线的投影。直线对投影面的相对位置可以分为三种：一般位置直线、投影面平行线、投影面垂直线。</a:t>
              </a:r>
              <a:endParaRPr lang="zh-CN" altLang="en-US" b="1" dirty="0">
                <a:solidFill>
                  <a:schemeClr val="bg1"/>
                </a:solidFill>
                <a:latin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直线的投影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TextBox 13"/>
          <p:cNvSpPr txBox="1"/>
          <p:nvPr/>
        </p:nvSpPr>
        <p:spPr>
          <a:xfrm>
            <a:off x="1071538" y="0"/>
            <a:ext cx="80842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学习单元</a:t>
            </a:r>
            <a:r>
              <a:rPr kumimoji="0" lang="zh-CN" altLang="en-US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三  几何要素（点、线、面、体）的投影</a:t>
            </a:r>
            <a:endParaRPr kumimoji="0" lang="zh-CN" altLang="zh-CN" sz="2800" b="1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3995936" y="765175"/>
            <a:ext cx="4680521" cy="647700"/>
            <a:chOff x="0" y="0"/>
            <a:chExt cx="3906" cy="102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0" y="113"/>
              <a:ext cx="3617" cy="70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直线对投影的相对位置</a:t>
              </a:r>
              <a:endPara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41988" name="Picture 2" descr="E:\课件\《汽车机械制图》资料包材料\图片\2-22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349500"/>
            <a:ext cx="8469313" cy="246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3" name="Group 7"/>
          <p:cNvGrpSpPr/>
          <p:nvPr/>
        </p:nvGrpSpPr>
        <p:grpSpPr>
          <a:xfrm>
            <a:off x="611188" y="1617663"/>
            <a:ext cx="7920037" cy="1008062"/>
            <a:chOff x="0" y="0"/>
            <a:chExt cx="4071" cy="1340"/>
          </a:xfrm>
        </p:grpSpPr>
        <p:pic>
          <p:nvPicPr>
            <p:cNvPr id="40965" name="TextBox 29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071" cy="13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66" name="Text Box 9"/>
            <p:cNvSpPr txBox="1"/>
            <p:nvPr/>
          </p:nvSpPr>
          <p:spPr>
            <a:xfrm>
              <a:off x="154" y="153"/>
              <a:ext cx="3760" cy="9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altLang="zh-CN" dirty="0">
                  <a:latin typeface="黑体" panose="02010609060101010101" pitchFamily="2" charset="-122"/>
                </a:rPr>
                <a:t>一般位置直线与三个投影面都倾斜，因此在三个投影面上的投影都不反映实长</a:t>
              </a:r>
              <a:r>
                <a:rPr lang="zh-CN" dirty="0">
                  <a:latin typeface="黑体" panose="02010609060101010101" pitchFamily="2" charset="-122"/>
                </a:rPr>
                <a:t>。</a:t>
              </a:r>
              <a:endParaRPr lang="zh-CN" dirty="0">
                <a:latin typeface="黑体" panose="02010609060101010101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071538" y="0"/>
            <a:ext cx="80842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学习单元</a:t>
            </a:r>
            <a:r>
              <a:rPr kumimoji="0" lang="zh-CN" altLang="en-US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三  几何要素（点、线、面、体）的投影</a:t>
            </a:r>
            <a:endParaRPr kumimoji="0" lang="zh-CN" altLang="zh-CN" sz="2800" b="1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" name="Group 6"/>
          <p:cNvGrpSpPr/>
          <p:nvPr/>
        </p:nvGrpSpPr>
        <p:grpSpPr bwMode="auto">
          <a:xfrm>
            <a:off x="3851791" y="746760"/>
            <a:ext cx="4680521" cy="647700"/>
            <a:chOff x="0" y="0"/>
            <a:chExt cx="3906" cy="102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AutoShap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113"/>
              <a:ext cx="3776" cy="70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直线的投影特性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——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一般位置直线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59840" y="2974975"/>
            <a:ext cx="6424295" cy="303149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TextBox 13"/>
          <p:cNvSpPr txBox="1"/>
          <p:nvPr/>
        </p:nvSpPr>
        <p:spPr>
          <a:xfrm>
            <a:off x="1071538" y="0"/>
            <a:ext cx="80842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学习单元</a:t>
            </a:r>
            <a:r>
              <a:rPr kumimoji="0" lang="zh-CN" altLang="en-US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三  几何要素（点、线、面、体）的投影</a:t>
            </a:r>
            <a:endParaRPr kumimoji="0" lang="zh-CN" altLang="zh-CN" sz="2800" b="1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43012" name="Group 24"/>
          <p:cNvGrpSpPr/>
          <p:nvPr/>
        </p:nvGrpSpPr>
        <p:grpSpPr>
          <a:xfrm>
            <a:off x="286385" y="1702435"/>
            <a:ext cx="2665413" cy="850900"/>
            <a:chOff x="0" y="0"/>
            <a:chExt cx="4763" cy="1342"/>
          </a:xfrm>
        </p:grpSpPr>
        <p:sp>
          <p:nvSpPr>
            <p:cNvPr id="8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4763" cy="1107"/>
            </a:xfrm>
            <a:prstGeom prst="notchedRightArrow">
              <a:avLst>
                <a:gd name="adj1" fmla="val 62602"/>
                <a:gd name="adj2" fmla="val 70814"/>
              </a:avLst>
            </a:prstGeom>
            <a:solidFill>
              <a:srgbClr val="0099CC"/>
            </a:solidFill>
            <a:ln w="9525">
              <a:solidFill>
                <a:schemeClr val="tx1"/>
              </a:solidFill>
              <a:miter lim="800000"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3018" name="Text Box 26"/>
            <p:cNvSpPr txBox="1"/>
            <p:nvPr/>
          </p:nvSpPr>
          <p:spPr>
            <a:xfrm>
              <a:off x="453" y="225"/>
              <a:ext cx="4114" cy="11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1</a:t>
              </a:r>
              <a:r>
                <a:rPr lang="zh-CN" altLang="en-US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）投影面平行线</a:t>
              </a:r>
              <a:endParaRPr lang="zh-CN" altLang="en-US" b="1" dirty="0">
                <a:solidFill>
                  <a:srgbClr val="CCFF33"/>
                </a:solidFill>
                <a:latin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Group 7"/>
          <p:cNvGrpSpPr/>
          <p:nvPr/>
        </p:nvGrpSpPr>
        <p:grpSpPr>
          <a:xfrm>
            <a:off x="2123758" y="2048828"/>
            <a:ext cx="4752975" cy="4608512"/>
            <a:chOff x="0" y="0"/>
            <a:chExt cx="7235" cy="6862"/>
          </a:xfrm>
        </p:grpSpPr>
        <p:pic>
          <p:nvPicPr>
            <p:cNvPr id="43014" name="图片 3"/>
            <p:cNvPicPr>
              <a:picLocks noChangeAspect="1"/>
            </p:cNvPicPr>
            <p:nvPr/>
          </p:nvPicPr>
          <p:blipFill>
            <a:blip r:embed="rId1"/>
            <a:srcRect t="17776" b="26666"/>
            <a:stretch>
              <a:fillRect/>
            </a:stretch>
          </p:blipFill>
          <p:spPr>
            <a:xfrm>
              <a:off x="0" y="0"/>
              <a:ext cx="6870" cy="62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015" name="Picture 16" descr="abf263e2_3e1f_442a_9686_33bc089dac0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00" y="3786"/>
              <a:ext cx="3135" cy="30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016" name="Text Box 17"/>
            <p:cNvSpPr txBox="1"/>
            <p:nvPr/>
          </p:nvSpPr>
          <p:spPr>
            <a:xfrm>
              <a:off x="681" y="2835"/>
              <a:ext cx="4535" cy="310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10000"/>
                </a:lnSpc>
              </a:pPr>
              <a:r>
                <a:rPr lang="en-US" altLang="zh-CN" dirty="0">
                  <a:latin typeface="黑体" panose="02010609060101010101" pitchFamily="2" charset="-122"/>
                </a:rPr>
                <a:t>   </a:t>
              </a:r>
              <a:r>
                <a:rPr lang="zh-CN" altLang="zh-CN" b="1" dirty="0">
                  <a:latin typeface="黑体" panose="02010609060101010101" pitchFamily="2" charset="-122"/>
                </a:rPr>
                <a:t>平行于一个投影面且与其他两个面倾斜的直线段称为投影面平行线。平行于</a:t>
              </a:r>
              <a:r>
                <a:rPr lang="en-US" altLang="zh-CN" b="1" dirty="0">
                  <a:latin typeface="黑体" panose="02010609060101010101" pitchFamily="2" charset="-122"/>
                </a:rPr>
                <a:t>V</a:t>
              </a:r>
              <a:r>
                <a:rPr lang="zh-CN" altLang="zh-CN" b="1" dirty="0">
                  <a:latin typeface="黑体" panose="02010609060101010101" pitchFamily="2" charset="-122"/>
                </a:rPr>
                <a:t>面的称为正平线，平行于</a:t>
              </a:r>
              <a:r>
                <a:rPr lang="en-US" altLang="zh-CN" b="1" dirty="0">
                  <a:latin typeface="黑体" panose="02010609060101010101" pitchFamily="2" charset="-122"/>
                </a:rPr>
                <a:t>H</a:t>
              </a:r>
              <a:r>
                <a:rPr lang="zh-CN" altLang="zh-CN" b="1" dirty="0">
                  <a:latin typeface="黑体" panose="02010609060101010101" pitchFamily="2" charset="-122"/>
                </a:rPr>
                <a:t>面的称为水平线，平行于</a:t>
              </a:r>
              <a:r>
                <a:rPr lang="en-US" altLang="zh-CN" b="1" dirty="0">
                  <a:latin typeface="黑体" panose="02010609060101010101" pitchFamily="2" charset="-122"/>
                </a:rPr>
                <a:t>W</a:t>
              </a:r>
              <a:r>
                <a:rPr lang="zh-CN" altLang="zh-CN" b="1" dirty="0">
                  <a:latin typeface="黑体" panose="02010609060101010101" pitchFamily="2" charset="-122"/>
                </a:rPr>
                <a:t>面的称为侧平线。</a:t>
              </a:r>
              <a:endParaRPr lang="zh-CN" altLang="en-US" b="1" dirty="0">
                <a:latin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467241" y="909320"/>
            <a:ext cx="4680521" cy="647700"/>
            <a:chOff x="0" y="0"/>
            <a:chExt cx="3906" cy="102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" name="AutoShape 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 Box 8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0" y="113"/>
              <a:ext cx="3776" cy="70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直线的投影特性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——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特殊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位置直线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6"/>
          <p:cNvGrpSpPr/>
          <p:nvPr/>
        </p:nvGrpSpPr>
        <p:grpSpPr>
          <a:xfrm>
            <a:off x="1403350" y="1052513"/>
            <a:ext cx="6553200" cy="5330825"/>
            <a:chOff x="1403648" y="1052736"/>
            <a:chExt cx="6552728" cy="5330462"/>
          </a:xfrm>
        </p:grpSpPr>
        <p:pic>
          <p:nvPicPr>
            <p:cNvPr id="44036" name="Picture 4" descr="E:\课件\《汽车机械制图》资料包材料\汽车机械制图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03648" y="1556792"/>
              <a:ext cx="6552728" cy="48264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037" name="矩形 4"/>
            <p:cNvSpPr/>
            <p:nvPr/>
          </p:nvSpPr>
          <p:spPr>
            <a:xfrm>
              <a:off x="3563888" y="1052736"/>
              <a:ext cx="272382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投影面平行线的投影特性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71538" y="0"/>
            <a:ext cx="80842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学习单元</a:t>
            </a:r>
            <a:r>
              <a:rPr kumimoji="0" lang="zh-CN" altLang="en-US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三  几何要素（点、线、面、体）的投影</a:t>
            </a:r>
            <a:endParaRPr kumimoji="0" lang="zh-CN" altLang="zh-CN" sz="2800" b="1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/>
          <p:cNvSpPr txBox="1"/>
          <p:nvPr/>
        </p:nvSpPr>
        <p:spPr>
          <a:xfrm>
            <a:off x="1071538" y="0"/>
            <a:ext cx="808426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zh-CN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学习单元</a:t>
            </a:r>
            <a:r>
              <a:rPr kumimoji="0" lang="zh-CN" altLang="en-US" sz="28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三  几何要素（点、线、面、体）的投影</a:t>
            </a:r>
            <a:endParaRPr kumimoji="0" lang="zh-CN" altLang="zh-CN" sz="2800" b="1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" name="组合 9"/>
          <p:cNvGrpSpPr/>
          <p:nvPr/>
        </p:nvGrpSpPr>
        <p:grpSpPr>
          <a:xfrm>
            <a:off x="1476375" y="1557338"/>
            <a:ext cx="6565900" cy="4895850"/>
            <a:chOff x="1547664" y="1196752"/>
            <a:chExt cx="6566153" cy="4896544"/>
          </a:xfrm>
        </p:grpSpPr>
        <p:sp>
          <p:nvSpPr>
            <p:cNvPr id="45063" name="矩形 4"/>
            <p:cNvSpPr/>
            <p:nvPr/>
          </p:nvSpPr>
          <p:spPr>
            <a:xfrm>
              <a:off x="3491880" y="1196752"/>
              <a:ext cx="272382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投影面垂直线的投影特性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  <p:pic>
          <p:nvPicPr>
            <p:cNvPr id="45064" name="Picture 2" descr="E:\课件\《汽车机械制图》资料包材料\QQ图片20140609141609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47664" y="1772816"/>
              <a:ext cx="6566153" cy="432048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5060" name="Group 24"/>
          <p:cNvGrpSpPr/>
          <p:nvPr/>
        </p:nvGrpSpPr>
        <p:grpSpPr>
          <a:xfrm>
            <a:off x="213995" y="1377315"/>
            <a:ext cx="2665413" cy="701675"/>
            <a:chOff x="0" y="0"/>
            <a:chExt cx="4763" cy="1107"/>
          </a:xfrm>
        </p:grpSpPr>
        <p:sp>
          <p:nvSpPr>
            <p:cNvPr id="8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4763" cy="1107"/>
            </a:xfrm>
            <a:prstGeom prst="notchedRightArrow">
              <a:avLst>
                <a:gd name="adj1" fmla="val 62602"/>
                <a:gd name="adj2" fmla="val 70814"/>
              </a:avLst>
            </a:prstGeom>
            <a:solidFill>
              <a:srgbClr val="0099CC"/>
            </a:solidFill>
            <a:ln w="9525">
              <a:solidFill>
                <a:schemeClr val="tx1"/>
              </a:solidFill>
              <a:miter lim="800000"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5062" name="Text Box 26"/>
            <p:cNvSpPr txBox="1"/>
            <p:nvPr/>
          </p:nvSpPr>
          <p:spPr>
            <a:xfrm>
              <a:off x="453" y="225"/>
              <a:ext cx="4114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2</a:t>
              </a:r>
              <a:r>
                <a:rPr lang="zh-CN" altLang="en-US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）投影面垂直线</a:t>
              </a:r>
              <a:endParaRPr lang="zh-CN" altLang="en-US" b="1" dirty="0">
                <a:solidFill>
                  <a:srgbClr val="CCFF33"/>
                </a:solidFill>
                <a:latin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323731" y="765175"/>
            <a:ext cx="4680521" cy="647700"/>
            <a:chOff x="0" y="0"/>
            <a:chExt cx="3906" cy="102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" name="AutoShap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 Box 8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113"/>
              <a:ext cx="3776" cy="70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直线的投影特性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——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特殊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位置直线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/>
          <p:nvPr/>
        </p:nvSpPr>
        <p:spPr>
          <a:xfrm>
            <a:off x="35560" y="765175"/>
            <a:ext cx="383286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二、直线上点的投影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直线的投影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231775" y="1126490"/>
            <a:ext cx="8343265" cy="2875915"/>
            <a:chOff x="0" y="0"/>
            <a:chExt cx="10252" cy="4985"/>
          </a:xfrm>
          <a:solidFill>
            <a:srgbClr val="CCECFF"/>
          </a:solidFill>
        </p:grpSpPr>
        <p:sp>
          <p:nvSpPr>
            <p:cNvPr id="28" name="AutoShape 1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10252" cy="4985"/>
            </a:xfrm>
            <a:prstGeom prst="horizontalScroll">
              <a:avLst>
                <a:gd name="adj" fmla="val 12500"/>
              </a:avLst>
            </a:prstGeom>
            <a:grpFill/>
            <a:ln w="9525">
              <a:solidFill>
                <a:srgbClr val="00FFFF"/>
              </a:solidFill>
              <a:rou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</p:spPr>
          <p:txBody>
            <a:bodyPr lIns="180000" tIns="180000" rIns="180000" bIns="180000" anchor="ctr"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35846" name="Text Box 12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883" y="902"/>
              <a:ext cx="9086" cy="28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判断点是否在直线上可以依据点与直线的从属性及定比性来完成。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从属性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：点在直线上，其投影必在直线的同面投影上。即具有从属性。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定比性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：不垂直于投影面的直线上点，将线段分割成比例，投影后仍成同比例。即具有定比性（定比分割）。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555875" y="3933190"/>
            <a:ext cx="3038475" cy="26079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/>
          <p:nvPr/>
        </p:nvSpPr>
        <p:spPr>
          <a:xfrm>
            <a:off x="35560" y="765175"/>
            <a:ext cx="383286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三、两直线的相对位置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直线的投影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231775" y="1126490"/>
            <a:ext cx="8404301" cy="2875915"/>
            <a:chOff x="0" y="0"/>
            <a:chExt cx="10327" cy="4985"/>
          </a:xfrm>
          <a:solidFill>
            <a:srgbClr val="CCECFF"/>
          </a:solidFill>
        </p:grpSpPr>
        <p:sp>
          <p:nvSpPr>
            <p:cNvPr id="28" name="AutoShape 1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10252" cy="4985"/>
            </a:xfrm>
            <a:prstGeom prst="horizontalScroll">
              <a:avLst>
                <a:gd name="adj" fmla="val 12500"/>
              </a:avLst>
            </a:prstGeom>
            <a:grpFill/>
            <a:ln w="9525">
              <a:solidFill>
                <a:srgbClr val="00FFFF"/>
              </a:solidFill>
              <a:rou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</p:spPr>
          <p:txBody>
            <a:bodyPr lIns="180000" tIns="180000" rIns="180000" bIns="180000" anchor="ctr"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35846" name="Text Box 12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49" y="529"/>
              <a:ext cx="9978" cy="38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空间的两条直线，其相对位置有平行、相交、交叉，其投影特性分别为：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（1）两直线平行：空间两直线平行，其同面投影必相互平行，反之亦然。如图2-3-3（a）；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（2）两直线相交：若空间两直线相交，则其同面投影必相交，且交点的投影必符合点的投影规律。如图2-</a:t>
              </a: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3-</a:t>
              </a: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3（b）；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（3）两直线交叉：同面投影可能相交，但 “交点”不符合点的投影规律，“交点”是两直线上的一 对重影点的投影。如图2-3-3（c）。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7405" y="3933190"/>
            <a:ext cx="7296150" cy="26479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/>
          <p:nvPr/>
        </p:nvSpPr>
        <p:spPr>
          <a:xfrm>
            <a:off x="0" y="714375"/>
            <a:ext cx="161607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任务目标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3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任务四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1505" y="2564765"/>
            <a:ext cx="795147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知识目标：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）熟悉平面的表示方法，熟悉平面的三面投影；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）掌握平面在三面投影体系中的投影特性；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）熟悉面上取点、线的方法，弄清空间平面与投影的相互转化关系。</a:t>
            </a:r>
            <a:r>
              <a:rPr lang="zh-CN" sz="1800" b="1">
                <a:ea typeface="宋体" panose="02010600030101010101" pitchFamily="2" charset="-122"/>
              </a:rPr>
              <a:t>能</a:t>
            </a: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力目标：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）能根据平面的投影规律迅速判断出机件上对应平面的类型，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）能根据投影特性将机件上的某一点的三面投影进行对应。</a:t>
            </a:r>
            <a:endParaRPr lang="zh-CN" sz="1800" b="1">
              <a:ea typeface="宋体" panose="02010600030101010101" pitchFamily="2" charset="-122"/>
            </a:endParaRPr>
          </a:p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素质目标：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）培养学生理论联系实际的思想和求实精神，耐心细致的工作作风和严肃认真的工作态度。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）培养学生“实践</a:t>
            </a:r>
            <a:r>
              <a:rPr lang="zh-CN" sz="1800">
                <a:latin typeface="黑体" panose="02010609060101010101" pitchFamily="2" charset="-122"/>
                <a:ea typeface="宋体" panose="02010600030101010101" pitchFamily="2" charset="-122"/>
              </a:rPr>
              <a:t>——</a:t>
            </a:r>
            <a:r>
              <a:rPr lang="zh-CN" sz="1800">
                <a:ea typeface="宋体" panose="02010600030101010101" pitchFamily="2" charset="-122"/>
              </a:rPr>
              <a:t>认识</a:t>
            </a:r>
            <a:r>
              <a:rPr lang="zh-CN" sz="1800">
                <a:latin typeface="黑体" panose="02010609060101010101" pitchFamily="2" charset="-122"/>
                <a:ea typeface="宋体" panose="02010600030101010101" pitchFamily="2" charset="-122"/>
              </a:rPr>
              <a:t>——</a:t>
            </a:r>
            <a:r>
              <a:rPr lang="zh-CN" sz="1800">
                <a:ea typeface="宋体" panose="02010600030101010101" pitchFamily="2" charset="-122"/>
              </a:rPr>
              <a:t>再实践”的辩证唯物主义认识论思想。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/>
          <p:nvPr/>
        </p:nvSpPr>
        <p:spPr>
          <a:xfrm>
            <a:off x="0" y="714375"/>
            <a:ext cx="233997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平面投影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3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任务四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6" name="Group 6"/>
          <p:cNvGrpSpPr/>
          <p:nvPr/>
        </p:nvGrpSpPr>
        <p:grpSpPr bwMode="auto">
          <a:xfrm>
            <a:off x="1475621" y="1637030"/>
            <a:ext cx="2088620" cy="536575"/>
            <a:chOff x="0" y="87"/>
            <a:chExt cx="1743" cy="84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87"/>
              <a:ext cx="1743" cy="845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wrap="square"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113"/>
              <a:ext cx="1599" cy="70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平面的表示法</a:t>
              </a:r>
              <a:endPara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43940" y="2637155"/>
            <a:ext cx="6448425" cy="338137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107315" y="1196975"/>
            <a:ext cx="199644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任务目标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51" name="Rectangle 4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 rot="10800000">
            <a:off x="1403350" y="43128"/>
            <a:ext cx="6193155" cy="549670"/>
          </a:xfrm>
          <a:prstGeom prst="rect">
            <a:avLst/>
          </a:prstGeom>
          <a:solidFill>
            <a:srgbClr val="FFFF99"/>
          </a:solidFill>
          <a:ln w="9525">
            <a:solidFill>
              <a:srgbClr val="C0C0C0"/>
            </a:solidFill>
            <a:miter lim="800000"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5"/>
          <p:cNvSpPr>
            <a:spLocks noChangeAspect="1" noChangeArrowheads="1"/>
          </p:cNvSpPr>
          <p:nvPr>
            <p:custDataLst>
              <p:tags r:id="rId2"/>
            </p:custDataLst>
          </p:nvPr>
        </p:nvSpPr>
        <p:spPr bwMode="auto">
          <a:xfrm>
            <a:off x="1423989" y="49595"/>
            <a:ext cx="5834361" cy="19076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0000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AutoShape 6"/>
          <p:cNvSpPr>
            <a:spLocks noChangeAspect="1" noChangeArrowheads="1"/>
          </p:cNvSpPr>
          <p:nvPr>
            <p:custDataLst>
              <p:tags r:id="rId3"/>
            </p:custDataLst>
          </p:nvPr>
        </p:nvSpPr>
        <p:spPr bwMode="auto">
          <a:xfrm>
            <a:off x="1403350" y="10795"/>
            <a:ext cx="1727288" cy="598170"/>
          </a:xfrm>
          <a:prstGeom prst="homePlate">
            <a:avLst>
              <a:gd name="adj" fmla="val 64760"/>
            </a:avLst>
          </a:prstGeom>
          <a:gradFill rotWithShape="1">
            <a:gsLst>
              <a:gs pos="0">
                <a:srgbClr val="9999FF"/>
              </a:gs>
              <a:gs pos="100000">
                <a:srgbClr val="9900CC"/>
              </a:gs>
            </a:gsLst>
            <a:lin ang="5400000" scaled="1"/>
          </a:gradFill>
          <a:ln w="9525">
            <a:solidFill>
              <a:srgbClr val="3366FF"/>
            </a:solidFill>
            <a:miter lim="800000"/>
          </a:ln>
          <a:effectLst>
            <a:outerShdw dist="35921" dir="2700000" algn="ctr" rotWithShape="0">
              <a:srgbClr val="69556B"/>
            </a:outerShdw>
          </a:effectLst>
        </p:spPr>
        <p:txBody>
          <a:bodyPr wrap="none" anchor="ctr"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04" name="WordArt 7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619261" y="156326"/>
            <a:ext cx="1150997" cy="3137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l"/>
            <a:r>
              <a: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任务一</a:t>
            </a:r>
            <a:endParaRPr lang="zh-CN" altLang="en-US" sz="2400">
              <a:ln w="9525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405" name="Text Box 8"/>
          <p:cNvSpPr txBox="1">
            <a:spLocks noChangeAspect="1"/>
          </p:cNvSpPr>
          <p:nvPr>
            <p:custDataLst>
              <p:tags r:id="rId5"/>
            </p:custDataLst>
          </p:nvPr>
        </p:nvSpPr>
        <p:spPr>
          <a:xfrm>
            <a:off x="3267170" y="160681"/>
            <a:ext cx="2214993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dirty="0">
                <a:latin typeface="黑体" panose="02010609060101010101" pitchFamily="2" charset="-122"/>
              </a:rPr>
              <a:t>投影法的基本概念</a:t>
            </a:r>
            <a:endParaRPr lang="zh-CN" altLang="en-US" dirty="0">
              <a:latin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1505" y="2205355"/>
            <a:ext cx="819150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知识目标：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）理解投影的形成，了解投影法的分类特点；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）掌握正投影法的投影特性；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）掌握用正投影法的绘制的物体三视图的方法。</a:t>
            </a:r>
            <a:endParaRPr lang="zh-CN" sz="1800" b="1">
              <a:ea typeface="宋体" panose="02010600030101010101" pitchFamily="2" charset="-122"/>
            </a:endParaRPr>
          </a:p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能力目标：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）能理解关于正投影的六种特性，包括：真实性、积聚性、类似性、平行性、从属性及定比性；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）能完成三面投影体系的绘制，并对第一角投影进行展开；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）能绘制简单物体的正投影图，理解正投影中三面投影的关系及表达特征。</a:t>
            </a:r>
            <a:endParaRPr lang="zh-CN" sz="1800" b="1">
              <a:ea typeface="宋体" panose="02010600030101010101" pitchFamily="2" charset="-122"/>
            </a:endParaRPr>
          </a:p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素质目标：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）感慨古人之大智慧，坚定学生传承我国古代优秀的传统美德的决心；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）加强学生爱国情感的教育、加深学生的民族自豪感；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）培养学生的工匠精神、创新思维，理解“身正不怕影子斜”的含义。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2"/>
          <p:cNvSpPr/>
          <p:nvPr/>
        </p:nvSpPr>
        <p:spPr>
          <a:xfrm>
            <a:off x="0" y="714375"/>
            <a:ext cx="233997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平面投影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60349" y="1944137"/>
            <a:ext cx="3668567" cy="2726591"/>
          </a:xfrm>
          <a:prstGeom prst="teardrop">
            <a:avLst>
              <a:gd name="adj" fmla="val 58797"/>
            </a:avLst>
          </a:prstGeom>
          <a:solidFill>
            <a:srgbClr val="FF5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平面的投影可用点的投影来表示。一般先求出各边端点的投影，然后将各点的同面投影依次连接，即为平面的投影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3851275" y="2492375"/>
            <a:ext cx="4968875" cy="3683000"/>
            <a:chOff x="3851920" y="2492896"/>
            <a:chExt cx="4968552" cy="3681700"/>
          </a:xfrm>
        </p:grpSpPr>
        <p:sp>
          <p:nvSpPr>
            <p:cNvPr id="47112" name="矩形 4"/>
            <p:cNvSpPr/>
            <p:nvPr/>
          </p:nvSpPr>
          <p:spPr>
            <a:xfrm>
              <a:off x="5724128" y="5805264"/>
              <a:ext cx="133882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平面的投影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  <p:pic>
          <p:nvPicPr>
            <p:cNvPr id="47113" name="Picture 2" descr="E:\课件\《汽车机械制图》资料包材料\图片\2-23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51920" y="2492896"/>
              <a:ext cx="4968552" cy="279541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3" name="Rectangle 4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任务四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6"/>
          <p:cNvGrpSpPr/>
          <p:nvPr/>
        </p:nvGrpSpPr>
        <p:grpSpPr bwMode="auto">
          <a:xfrm>
            <a:off x="4716016" y="765175"/>
            <a:ext cx="3960441" cy="647700"/>
            <a:chOff x="0" y="0"/>
            <a:chExt cx="3906" cy="102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71" y="225"/>
              <a:ext cx="3835" cy="71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1.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平面对单个投影面的投影特性</a:t>
              </a:r>
              <a:endPara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140290" name="Picture 2" descr="E:\课件\《汽车机械制图》资料包材料\图片\2-24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565400"/>
            <a:ext cx="7380288" cy="2447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3" name="Rectangle 4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Rectangle 5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AutoShape 6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任务四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6"/>
          <p:cNvGrpSpPr/>
          <p:nvPr/>
        </p:nvGrpSpPr>
        <p:grpSpPr bwMode="auto">
          <a:xfrm>
            <a:off x="4355976" y="842010"/>
            <a:ext cx="4464275" cy="683209"/>
            <a:chOff x="0" y="121"/>
            <a:chExt cx="4026" cy="779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0" y="121"/>
              <a:ext cx="4026" cy="779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120" y="257"/>
              <a:ext cx="3846" cy="46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2.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平面在三面投影体系中的投影特性</a:t>
              </a:r>
              <a:endPara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49156" name="Group 24"/>
          <p:cNvGrpSpPr/>
          <p:nvPr/>
        </p:nvGrpSpPr>
        <p:grpSpPr>
          <a:xfrm>
            <a:off x="250825" y="765175"/>
            <a:ext cx="2665413" cy="701675"/>
            <a:chOff x="0" y="0"/>
            <a:chExt cx="4763" cy="1107"/>
          </a:xfrm>
        </p:grpSpPr>
        <p:sp>
          <p:nvSpPr>
            <p:cNvPr id="8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4763" cy="1107"/>
            </a:xfrm>
            <a:prstGeom prst="notchedRightArrow">
              <a:avLst>
                <a:gd name="adj1" fmla="val 62602"/>
                <a:gd name="adj2" fmla="val 70814"/>
              </a:avLst>
            </a:prstGeom>
            <a:solidFill>
              <a:srgbClr val="0099CC"/>
            </a:solidFill>
            <a:ln w="9525">
              <a:solidFill>
                <a:schemeClr val="tx1"/>
              </a:solidFill>
              <a:miter lim="800000"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9163" name="Text Box 26"/>
            <p:cNvSpPr txBox="1"/>
            <p:nvPr/>
          </p:nvSpPr>
          <p:spPr>
            <a:xfrm>
              <a:off x="453" y="225"/>
              <a:ext cx="4114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1</a:t>
              </a:r>
              <a:r>
                <a:rPr lang="zh-CN" altLang="en-US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）投影面平行面</a:t>
              </a:r>
              <a:endParaRPr lang="zh-CN" altLang="en-US" b="1" dirty="0">
                <a:solidFill>
                  <a:srgbClr val="CCFF33"/>
                </a:solidFill>
                <a:latin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" name="组合 18"/>
          <p:cNvGrpSpPr/>
          <p:nvPr/>
        </p:nvGrpSpPr>
        <p:grpSpPr>
          <a:xfrm>
            <a:off x="827088" y="1628775"/>
            <a:ext cx="6985000" cy="5184775"/>
            <a:chOff x="827584" y="1628800"/>
            <a:chExt cx="6984777" cy="5184577"/>
          </a:xfrm>
        </p:grpSpPr>
        <p:grpSp>
          <p:nvGrpSpPr>
            <p:cNvPr id="49158" name="组合 16"/>
            <p:cNvGrpSpPr/>
            <p:nvPr/>
          </p:nvGrpSpPr>
          <p:grpSpPr>
            <a:xfrm>
              <a:off x="1835696" y="1628800"/>
              <a:ext cx="5976665" cy="5184577"/>
              <a:chOff x="1475655" y="1484783"/>
              <a:chExt cx="5976665" cy="5184577"/>
            </a:xfrm>
          </p:grpSpPr>
          <p:pic>
            <p:nvPicPr>
              <p:cNvPr id="49160" name="Picture 2" descr="E:\课件\《汽车机械制图》资料包材料\QQ图片20140609143048.jpg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475655" y="1484783"/>
                <a:ext cx="5976665" cy="190625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9161" name="Picture 4" descr="E:\课件\《汽车机械制图》资料包材料\QQ图片20140609143241.jp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475656" y="3400169"/>
                <a:ext cx="5976664" cy="326919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49159" name="矩形 4"/>
            <p:cNvSpPr/>
            <p:nvPr/>
          </p:nvSpPr>
          <p:spPr>
            <a:xfrm>
              <a:off x="827584" y="2708920"/>
              <a:ext cx="504056" cy="28623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投影面平行面投影特性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3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任务四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4"/>
          <p:cNvSpPr/>
          <p:nvPr/>
        </p:nvSpPr>
        <p:spPr>
          <a:xfrm>
            <a:off x="3492500" y="1196975"/>
            <a:ext cx="272256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rPr>
              <a:t>投影面垂直面的投影特性</a:t>
            </a:r>
            <a:endParaRPr lang="zh-CN" altLang="en-US" sz="1800" dirty="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grpSp>
        <p:nvGrpSpPr>
          <p:cNvPr id="50180" name="Group 24"/>
          <p:cNvGrpSpPr/>
          <p:nvPr/>
        </p:nvGrpSpPr>
        <p:grpSpPr>
          <a:xfrm>
            <a:off x="250825" y="765175"/>
            <a:ext cx="2665413" cy="701675"/>
            <a:chOff x="0" y="0"/>
            <a:chExt cx="4763" cy="1107"/>
          </a:xfrm>
        </p:grpSpPr>
        <p:sp>
          <p:nvSpPr>
            <p:cNvPr id="8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4763" cy="1107"/>
            </a:xfrm>
            <a:prstGeom prst="notchedRightArrow">
              <a:avLst>
                <a:gd name="adj1" fmla="val 62602"/>
                <a:gd name="adj2" fmla="val 70814"/>
              </a:avLst>
            </a:prstGeom>
            <a:solidFill>
              <a:srgbClr val="0099CC"/>
            </a:solidFill>
            <a:ln w="9525">
              <a:solidFill>
                <a:schemeClr val="tx1"/>
              </a:solidFill>
              <a:miter lim="800000"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50185" name="Text Box 26"/>
            <p:cNvSpPr txBox="1"/>
            <p:nvPr/>
          </p:nvSpPr>
          <p:spPr>
            <a:xfrm>
              <a:off x="453" y="225"/>
              <a:ext cx="4114" cy="6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2</a:t>
              </a:r>
              <a:r>
                <a:rPr lang="zh-CN" altLang="en-US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）投影面垂直面</a:t>
              </a:r>
              <a:endParaRPr lang="zh-CN" altLang="en-US" b="1" dirty="0">
                <a:solidFill>
                  <a:srgbClr val="CCFF33"/>
                </a:solidFill>
                <a:latin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1619250" y="1628775"/>
            <a:ext cx="6561138" cy="5113338"/>
            <a:chOff x="1619672" y="1628800"/>
            <a:chExt cx="6560859" cy="5112568"/>
          </a:xfrm>
        </p:grpSpPr>
        <p:pic>
          <p:nvPicPr>
            <p:cNvPr id="50182" name="Picture 2" descr="E:\课件\《汽车机械制图》资料包材料\QQ图片2014060914365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9672" y="1628800"/>
              <a:ext cx="6560859" cy="362188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0183" name="Picture 3" descr="E:\课件\《汽车机械制图》资料包材料\QQ图片20140609143719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35931" y="5229200"/>
              <a:ext cx="6536469" cy="151216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2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任务四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03" name="Group 24"/>
          <p:cNvGrpSpPr/>
          <p:nvPr/>
        </p:nvGrpSpPr>
        <p:grpSpPr>
          <a:xfrm>
            <a:off x="250825" y="765175"/>
            <a:ext cx="4826000" cy="850900"/>
            <a:chOff x="0" y="0"/>
            <a:chExt cx="4763" cy="1342"/>
          </a:xfrm>
        </p:grpSpPr>
        <p:sp>
          <p:nvSpPr>
            <p:cNvPr id="8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4763" cy="1107"/>
            </a:xfrm>
            <a:prstGeom prst="notchedRightArrow">
              <a:avLst>
                <a:gd name="adj1" fmla="val 62602"/>
                <a:gd name="adj2" fmla="val 70814"/>
              </a:avLst>
            </a:prstGeom>
            <a:solidFill>
              <a:srgbClr val="0099CC"/>
            </a:solidFill>
            <a:ln w="9525">
              <a:solidFill>
                <a:schemeClr val="tx1"/>
              </a:solidFill>
              <a:miter lim="800000"/>
            </a:ln>
            <a:effectLst>
              <a:outerShdw sy="50000" kx="-2453608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51209" name="Text Box 26"/>
            <p:cNvSpPr txBox="1"/>
            <p:nvPr/>
          </p:nvSpPr>
          <p:spPr>
            <a:xfrm>
              <a:off x="453" y="225"/>
              <a:ext cx="4114" cy="111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3</a:t>
              </a:r>
              <a:r>
                <a:rPr lang="zh-CN" altLang="en-US" b="1" dirty="0">
                  <a:solidFill>
                    <a:srgbClr val="CCFF33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）投影面倾斜面（一般位置平面）</a:t>
              </a:r>
              <a:endParaRPr lang="zh-CN" altLang="en-US" b="1" dirty="0">
                <a:solidFill>
                  <a:srgbClr val="CCFF33"/>
                </a:solidFill>
                <a:latin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2843213" y="1989138"/>
            <a:ext cx="4826000" cy="4248150"/>
            <a:chOff x="0" y="0"/>
            <a:chExt cx="8051" cy="7274"/>
          </a:xfrm>
        </p:grpSpPr>
        <p:pic>
          <p:nvPicPr>
            <p:cNvPr id="51205" name="图片 4"/>
            <p:cNvPicPr>
              <a:picLocks noChangeAspect="1"/>
            </p:cNvPicPr>
            <p:nvPr/>
          </p:nvPicPr>
          <p:blipFill>
            <a:blip r:embed="rId1"/>
            <a:srcRect t="17776" b="26666"/>
            <a:stretch>
              <a:fillRect/>
            </a:stretch>
          </p:blipFill>
          <p:spPr>
            <a:xfrm>
              <a:off x="0" y="0"/>
              <a:ext cx="7030" cy="64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06" name="Picture 9" descr="6980526f_045e_41b6_9313_396a7e82d4b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36" y="4650"/>
              <a:ext cx="3515" cy="26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7" name="Text Box 10"/>
            <p:cNvSpPr txBox="1"/>
            <p:nvPr/>
          </p:nvSpPr>
          <p:spPr>
            <a:xfrm>
              <a:off x="676" y="2402"/>
              <a:ext cx="5004" cy="3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b="1" dirty="0">
                  <a:latin typeface="黑体" panose="02010609060101010101" pitchFamily="2" charset="-122"/>
                  <a:sym typeface="宋体" panose="02010600030101010101" pitchFamily="2" charset="-122"/>
                </a:rPr>
                <a:t>   </a:t>
              </a:r>
              <a:r>
                <a:rPr lang="zh-CN" altLang="en-US" b="1" dirty="0">
                  <a:solidFill>
                    <a:schemeClr val="bg1"/>
                  </a:solidFill>
                  <a:latin typeface="黑体" panose="02010609060101010101" pitchFamily="2" charset="-122"/>
                  <a:sym typeface="宋体" panose="02010600030101010101" pitchFamily="2" charset="-122"/>
                </a:rPr>
                <a:t>与任一个投影面既不平行也不垂直的平面为投影面倾斜面，其投影特性为平面的三个投影均为小于实形的类似形</a:t>
              </a:r>
              <a:r>
                <a:rPr lang="zh-CN" altLang="en-US" b="1" dirty="0">
                  <a:solidFill>
                    <a:schemeClr val="bg1"/>
                  </a:solidFill>
                  <a:latin typeface="黑体" panose="02010609060101010101" pitchFamily="2" charset="-122"/>
                </a:rPr>
                <a:t>。</a:t>
              </a:r>
              <a:endParaRPr lang="zh-CN" altLang="en-US" b="1" dirty="0">
                <a:solidFill>
                  <a:schemeClr val="bg1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2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任务四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/>
          <p:nvPr/>
        </p:nvSpPr>
        <p:spPr>
          <a:xfrm>
            <a:off x="35560" y="765175"/>
            <a:ext cx="383286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二、平面上的直线和点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Group 10"/>
          <p:cNvGrpSpPr/>
          <p:nvPr/>
        </p:nvGrpSpPr>
        <p:grpSpPr bwMode="auto">
          <a:xfrm>
            <a:off x="445763" y="1480715"/>
            <a:ext cx="8330244" cy="1968430"/>
            <a:chOff x="-32" y="614"/>
            <a:chExt cx="10236" cy="3412"/>
          </a:xfrm>
          <a:solidFill>
            <a:srgbClr val="CCECFF"/>
          </a:solidFill>
        </p:grpSpPr>
        <p:sp>
          <p:nvSpPr>
            <p:cNvPr id="28" name="AutoShape 1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-32" y="614"/>
              <a:ext cx="10236" cy="3412"/>
            </a:xfrm>
            <a:prstGeom prst="horizontalScroll">
              <a:avLst>
                <a:gd name="adj" fmla="val 12500"/>
              </a:avLst>
            </a:prstGeom>
            <a:grpFill/>
            <a:ln w="9525">
              <a:solidFill>
                <a:srgbClr val="00FFFF"/>
              </a:solidFill>
              <a:rou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</p:spPr>
          <p:txBody>
            <a:bodyPr lIns="180000" tIns="180000" rIns="180000" bIns="180000" anchor="ctr"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35846" name="Text Box 12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26" y="1389"/>
              <a:ext cx="9270" cy="175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直线在平面上的几何条件是：若一直线通过平面上的两个点，则此直线必在该平面上；或者一直线通过平面上的一点，并且平行于平面上的另一直线，则此直线也必在该平面上。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64030" y="3357245"/>
            <a:ext cx="4515485" cy="3411855"/>
          </a:xfrm>
          <a:prstGeom prst="rect">
            <a:avLst/>
          </a:prstGeom>
        </p:spPr>
      </p:pic>
      <p:grpSp>
        <p:nvGrpSpPr>
          <p:cNvPr id="11" name="Group 6"/>
          <p:cNvGrpSpPr/>
          <p:nvPr/>
        </p:nvGrpSpPr>
        <p:grpSpPr bwMode="auto">
          <a:xfrm>
            <a:off x="4211836" y="1055370"/>
            <a:ext cx="2088620" cy="536575"/>
            <a:chOff x="0" y="87"/>
            <a:chExt cx="1743" cy="84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2" name="AutoShape 7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0" y="87"/>
              <a:ext cx="1743" cy="845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wrap="square"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 Box 8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113"/>
              <a:ext cx="1599" cy="70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平面上的直线</a:t>
              </a:r>
              <a:endPara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15" name="Rectangle 4"/>
            <p:cNvSpPr>
              <a:spLocks noChangeAspect="1"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Rectangle 5"/>
            <p:cNvSpPr>
              <a:spLocks noChangeAspect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AutoShape 6"/>
            <p:cNvSpPr>
              <a:spLocks noChangeAspect="1"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WordArt 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任务四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" name="Text Box 8"/>
            <p:cNvSpPr txBox="1"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2"/>
          <p:cNvSpPr/>
          <p:nvPr/>
        </p:nvSpPr>
        <p:spPr>
          <a:xfrm>
            <a:off x="35560" y="765175"/>
            <a:ext cx="383286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二、平面上的直线和点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10795"/>
            <a:ext cx="6193155" cy="598170"/>
            <a:chOff x="2210" y="17"/>
            <a:chExt cx="9753" cy="942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任务四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平面的投影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445763" y="1480715"/>
            <a:ext cx="8330244" cy="1968430"/>
            <a:chOff x="-32" y="614"/>
            <a:chExt cx="10236" cy="3412"/>
          </a:xfrm>
          <a:solidFill>
            <a:srgbClr val="CCECFF"/>
          </a:solidFill>
        </p:grpSpPr>
        <p:sp>
          <p:nvSpPr>
            <p:cNvPr id="28" name="AutoShape 11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-32" y="614"/>
              <a:ext cx="10236" cy="3412"/>
            </a:xfrm>
            <a:prstGeom prst="horizontalScroll">
              <a:avLst>
                <a:gd name="adj" fmla="val 12500"/>
              </a:avLst>
            </a:prstGeom>
            <a:grpFill/>
            <a:ln w="9525">
              <a:solidFill>
                <a:srgbClr val="00FFFF"/>
              </a:solidFill>
              <a:round/>
            </a:ln>
            <a:effectLst>
              <a:outerShdw dist="107763" dir="2700000" algn="ctr" rotWithShape="0">
                <a:schemeClr val="tx1">
                  <a:alpha val="50000"/>
                </a:schemeClr>
              </a:outerShdw>
            </a:effectLst>
          </p:spPr>
          <p:txBody>
            <a:bodyPr lIns="180000" tIns="180000" rIns="180000" bIns="180000" anchor="ctr"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35846" name="Text Box 12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26" y="1389"/>
              <a:ext cx="9270" cy="175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点在平面上的几何条件是：如果点在平面内的任一直线上，则该点必在该平面上。由此可知，位于平面上点的各面投影，必在该平面上通过该点的直线的同面投影上。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grpSp>
        <p:nvGrpSpPr>
          <p:cNvPr id="11" name="Group 6"/>
          <p:cNvGrpSpPr/>
          <p:nvPr/>
        </p:nvGrpSpPr>
        <p:grpSpPr bwMode="auto">
          <a:xfrm>
            <a:off x="4211836" y="1055370"/>
            <a:ext cx="2088620" cy="536575"/>
            <a:chOff x="0" y="87"/>
            <a:chExt cx="1743" cy="84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2" name="AutoShape 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0" y="87"/>
              <a:ext cx="1743" cy="845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wrap="square"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 Box 8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0" y="113"/>
              <a:ext cx="1599" cy="70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平面上的点</a:t>
              </a:r>
              <a:endParaRPr kumimoji="0" 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979930" y="3429000"/>
            <a:ext cx="4705350" cy="3286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6018" name="TextBox 3"/>
          <p:cNvSpPr txBox="1"/>
          <p:nvPr/>
        </p:nvSpPr>
        <p:spPr>
          <a:xfrm>
            <a:off x="3203575" y="5557838"/>
            <a:ext cx="2736850" cy="938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ts val="35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en-US" altLang="zh-CN" sz="3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ts val="35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60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一、投影的基本概念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844824"/>
            <a:ext cx="8308474" cy="763992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投影法就是投射线通过物体向选定的面投射，并在该面上得到图形的方法，如图所示。选定的面称为投影面，所得的图形称为物体的投影。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39975" y="3164205"/>
            <a:ext cx="3248025" cy="30956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/>
          <p:nvPr/>
        </p:nvSpPr>
        <p:spPr>
          <a:xfrm>
            <a:off x="0" y="714375"/>
            <a:ext cx="28432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投影法的分类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6588494" y="764540"/>
            <a:ext cx="2139701" cy="647700"/>
            <a:chOff x="-37" y="-226"/>
            <a:chExt cx="3906" cy="102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-37" y="-226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grpFill/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70" name="Text Box 8"/>
            <p:cNvSpPr txBox="1">
              <a:spLocks noChangeArrowheads="1"/>
            </p:cNvSpPr>
            <p:nvPr/>
          </p:nvSpPr>
          <p:spPr bwMode="auto">
            <a:xfrm>
              <a:off x="225" y="-29"/>
              <a:ext cx="3453" cy="711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1.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中心投影法</a:t>
              </a:r>
              <a:endPara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14341" name="矩形 2"/>
          <p:cNvSpPr>
            <a:spLocks noChangeArrowheads="1"/>
          </p:cNvSpPr>
          <p:nvPr/>
        </p:nvSpPr>
        <p:spPr bwMode="auto">
          <a:xfrm>
            <a:off x="395536" y="1556792"/>
            <a:ext cx="8452489" cy="188658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投影中心距离投影面在有限远的地方，投影时投影线汇交于投影中心的投影法称为中心投影法，如图2-1-2所示。如图2-1-2所示，作△ABC在投影面P上的投影。先自点S过点A、B、C分别作直线SA、SB、SC与投影面P的交点a、b、c，再过点a、b、c作直线，连成△abc ，△abc即为空间的△ABC在投影面P上的投影。</a:t>
            </a:r>
            <a:endParaRPr kumimoji="0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" name="组合 14"/>
          <p:cNvGrpSpPr/>
          <p:nvPr/>
        </p:nvGrpSpPr>
        <p:grpSpPr>
          <a:xfrm>
            <a:off x="900113" y="4004799"/>
            <a:ext cx="7605712" cy="2682201"/>
            <a:chOff x="899592" y="4005064"/>
            <a:chExt cx="7606619" cy="2682516"/>
          </a:xfrm>
        </p:grpSpPr>
        <p:sp>
          <p:nvSpPr>
            <p:cNvPr id="19465" name="矩形 6"/>
            <p:cNvSpPr/>
            <p:nvPr/>
          </p:nvSpPr>
          <p:spPr>
            <a:xfrm>
              <a:off x="899592" y="6237312"/>
              <a:ext cx="1554665" cy="4502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  </a:t>
              </a:r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中心投影法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  <p:pic>
          <p:nvPicPr>
            <p:cNvPr id="19467" name="Picture 13" descr="E:\课件\《汽车机械制图》资料包材料\图片\2-3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572000" y="4005064"/>
              <a:ext cx="3934211" cy="17210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8" name="矩形 6"/>
            <p:cNvSpPr/>
            <p:nvPr/>
          </p:nvSpPr>
          <p:spPr>
            <a:xfrm>
              <a:off x="5436096" y="6093296"/>
              <a:ext cx="1897606" cy="4502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 </a:t>
              </a:r>
              <a:r>
                <a:rPr lang="zh-CN" altLang="en-US" sz="1800" dirty="0">
                  <a:solidFill>
                    <a:srgbClr val="FF0000"/>
                  </a:solidFill>
                  <a:latin typeface="黑体" panose="02010609060101010101" pitchFamily="2" charset="-122"/>
                </a:rPr>
                <a:t>建筑物的直观图</a:t>
              </a:r>
              <a:endParaRPr lang="zh-CN" altLang="en-US" sz="1800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7360" y="3933190"/>
            <a:ext cx="2629535" cy="240284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52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/>
          </p:nvSpPr>
          <p:spPr>
            <a:xfrm>
              <a:off x="233" y="225"/>
              <a:ext cx="5094" cy="6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平行投影法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661988" y="1854200"/>
            <a:ext cx="3694112" cy="4670425"/>
            <a:chOff x="661864" y="1854919"/>
            <a:chExt cx="3694112" cy="4670425"/>
          </a:xfrm>
        </p:grpSpPr>
        <p:sp>
          <p:nvSpPr>
            <p:cNvPr id="8" name="File"/>
            <p:cNvSpPr>
              <a:spLocks noEditPoints="1" noChangeArrowheads="1"/>
            </p:cNvSpPr>
            <p:nvPr/>
          </p:nvSpPr>
          <p:spPr bwMode="auto">
            <a:xfrm>
              <a:off x="661864" y="1854919"/>
              <a:ext cx="3694112" cy="4670425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tint val="27451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</a:ln>
            <a:effectLst/>
            <a:scene3d>
              <a:camera prst="legacyPerspectiveFront">
                <a:rot lat="1500000" lon="20099999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Verdana" panose="020B0604030504040204" pitchFamily="34" charset="0"/>
                <a:ea typeface="Gulim" pitchFamily="34" charset="-127"/>
                <a:cs typeface="+mn-cs"/>
              </a:endParaRPr>
            </a:p>
          </p:txBody>
        </p:sp>
        <p:sp>
          <p:nvSpPr>
            <p:cNvPr id="20489" name="Text Box 6"/>
            <p:cNvSpPr txBox="1"/>
            <p:nvPr/>
          </p:nvSpPr>
          <p:spPr>
            <a:xfrm>
              <a:off x="899468" y="2911390"/>
              <a:ext cx="2880320" cy="2245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 eaLnBrk="0" hangingPunct="0">
                <a:lnSpc>
                  <a:spcPts val="2800"/>
                </a:lnSpc>
              </a:pPr>
              <a:r>
                <a:rPr lang="en-US" altLang="zh-CN" dirty="0">
                  <a:latin typeface="黑体" panose="02010609060101010101" pitchFamily="2" charset="-122"/>
                </a:rPr>
                <a:t>(1)</a:t>
              </a:r>
              <a:r>
                <a:rPr lang="zh-CN" altLang="en-US" dirty="0">
                  <a:latin typeface="黑体" panose="02010609060101010101" pitchFamily="2" charset="-122"/>
                </a:rPr>
                <a:t>斜投影法。投射线倾斜于投影面的平行投影法为斜投影法。根据斜投影法得到的图形称为斜投影图，简称斜投影。</a:t>
              </a:r>
              <a:endParaRPr lang="zh-CN" altLang="zh-CN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4" name="组合 2"/>
          <p:cNvGrpSpPr/>
          <p:nvPr/>
        </p:nvGrpSpPr>
        <p:grpSpPr>
          <a:xfrm>
            <a:off x="4875213" y="1778000"/>
            <a:ext cx="3694112" cy="4670425"/>
            <a:chOff x="4874568" y="1778719"/>
            <a:chExt cx="3694112" cy="4670425"/>
          </a:xfrm>
        </p:grpSpPr>
        <p:sp>
          <p:nvSpPr>
            <p:cNvPr id="7" name="File"/>
            <p:cNvSpPr>
              <a:spLocks noEditPoints="1" noChangeArrowheads="1"/>
            </p:cNvSpPr>
            <p:nvPr/>
          </p:nvSpPr>
          <p:spPr bwMode="auto">
            <a:xfrm>
              <a:off x="4874568" y="1778719"/>
              <a:ext cx="3694112" cy="4670425"/>
            </a:xfrm>
            <a:custGeom>
              <a:avLst/>
              <a:gdLst>
                <a:gd name="T0" fmla="*/ 10981 w 21600"/>
                <a:gd name="T1" fmla="*/ 3240 h 21600"/>
                <a:gd name="T2" fmla="*/ 0 w 21600"/>
                <a:gd name="T3" fmla="*/ 10800 h 21600"/>
                <a:gd name="T4" fmla="*/ 10800 w 21600"/>
                <a:gd name="T5" fmla="*/ 21600 h 21600"/>
                <a:gd name="T6" fmla="*/ 21600 w 21600"/>
                <a:gd name="T7" fmla="*/ 10800 h 21600"/>
                <a:gd name="T8" fmla="*/ 0 w 21600"/>
                <a:gd name="T9" fmla="*/ 21600 h 21600"/>
                <a:gd name="T10" fmla="*/ 21600 w 21600"/>
                <a:gd name="T11" fmla="*/ 21600 h 21600"/>
                <a:gd name="T12" fmla="*/ 1086 w 21600"/>
                <a:gd name="T13" fmla="*/ 4628 h 21600"/>
                <a:gd name="T14" fmla="*/ 20635 w 21600"/>
                <a:gd name="T15" fmla="*/ 2028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21600" h="21600">
                  <a:moveTo>
                    <a:pt x="19790" y="3240"/>
                  </a:moveTo>
                  <a:cubicBezTo>
                    <a:pt x="10981" y="3240"/>
                    <a:pt x="9171" y="3240"/>
                    <a:pt x="9050" y="3086"/>
                  </a:cubicBezTo>
                  <a:cubicBezTo>
                    <a:pt x="9050" y="2931"/>
                    <a:pt x="8930" y="2777"/>
                    <a:pt x="8930" y="2469"/>
                  </a:cubicBezTo>
                  <a:cubicBezTo>
                    <a:pt x="8930" y="2160"/>
                    <a:pt x="8809" y="1851"/>
                    <a:pt x="8688" y="1389"/>
                  </a:cubicBezTo>
                  <a:cubicBezTo>
                    <a:pt x="8568" y="1080"/>
                    <a:pt x="8326" y="771"/>
                    <a:pt x="8085" y="463"/>
                  </a:cubicBezTo>
                  <a:cubicBezTo>
                    <a:pt x="7723" y="154"/>
                    <a:pt x="7361" y="0"/>
                    <a:pt x="7361" y="0"/>
                  </a:cubicBezTo>
                  <a:cubicBezTo>
                    <a:pt x="7361" y="0"/>
                    <a:pt x="2293" y="0"/>
                    <a:pt x="2051" y="154"/>
                  </a:cubicBezTo>
                  <a:cubicBezTo>
                    <a:pt x="1689" y="309"/>
                    <a:pt x="1448" y="463"/>
                    <a:pt x="1327" y="771"/>
                  </a:cubicBezTo>
                  <a:cubicBezTo>
                    <a:pt x="1207" y="1080"/>
                    <a:pt x="1086" y="1389"/>
                    <a:pt x="965" y="1697"/>
                  </a:cubicBezTo>
                  <a:cubicBezTo>
                    <a:pt x="845" y="2160"/>
                    <a:pt x="724" y="2314"/>
                    <a:pt x="724" y="2469"/>
                  </a:cubicBezTo>
                  <a:cubicBezTo>
                    <a:pt x="603" y="2623"/>
                    <a:pt x="603" y="2777"/>
                    <a:pt x="483" y="2931"/>
                  </a:cubicBezTo>
                  <a:cubicBezTo>
                    <a:pt x="483" y="3086"/>
                    <a:pt x="362" y="3240"/>
                    <a:pt x="241" y="3240"/>
                  </a:cubicBezTo>
                  <a:lnTo>
                    <a:pt x="0" y="3394"/>
                  </a:lnTo>
                  <a:lnTo>
                    <a:pt x="0" y="3703"/>
                  </a:lnTo>
                  <a:lnTo>
                    <a:pt x="0" y="10800"/>
                  </a:lnTo>
                  <a:lnTo>
                    <a:pt x="0" y="21600"/>
                  </a:lnTo>
                  <a:lnTo>
                    <a:pt x="10981" y="21600"/>
                  </a:lnTo>
                  <a:lnTo>
                    <a:pt x="21600" y="21600"/>
                  </a:lnTo>
                  <a:lnTo>
                    <a:pt x="21600" y="10800"/>
                  </a:lnTo>
                  <a:lnTo>
                    <a:pt x="21600" y="5246"/>
                  </a:lnTo>
                  <a:lnTo>
                    <a:pt x="21600" y="4783"/>
                  </a:lnTo>
                  <a:cubicBezTo>
                    <a:pt x="21479" y="4320"/>
                    <a:pt x="21359" y="4011"/>
                    <a:pt x="21117" y="3703"/>
                  </a:cubicBezTo>
                  <a:cubicBezTo>
                    <a:pt x="20876" y="3549"/>
                    <a:pt x="20514" y="3394"/>
                    <a:pt x="20152" y="324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50000">
                  <a:schemeClr val="accent1">
                    <a:gamma/>
                    <a:tint val="27451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</a:ln>
            <a:effectLst/>
            <a:scene3d>
              <a:camera prst="legacyPerspectiveFront">
                <a:rot lat="1500000" lon="20099999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>
              <a:flatTx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Verdana" panose="020B0604030504040204" pitchFamily="34" charset="0"/>
                <a:ea typeface="Gulim" pitchFamily="34" charset="-127"/>
                <a:cs typeface="+mn-cs"/>
              </a:endParaRPr>
            </a:p>
          </p:txBody>
        </p:sp>
        <p:sp>
          <p:nvSpPr>
            <p:cNvPr id="20487" name="Text Box 8"/>
            <p:cNvSpPr txBox="1"/>
            <p:nvPr/>
          </p:nvSpPr>
          <p:spPr>
            <a:xfrm>
              <a:off x="5131744" y="2708920"/>
              <a:ext cx="2751980" cy="2245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indent="539750" eaLnBrk="0" hangingPunct="0">
                <a:lnSpc>
                  <a:spcPts val="2800"/>
                </a:lnSpc>
              </a:pPr>
              <a:r>
                <a:rPr lang="en-US" altLang="zh-CN" dirty="0">
                  <a:latin typeface="黑体" panose="02010609060101010101" pitchFamily="2" charset="-122"/>
                </a:rPr>
                <a:t>(2)</a:t>
              </a:r>
              <a:r>
                <a:rPr lang="zh-CN" altLang="zh-CN" dirty="0">
                  <a:latin typeface="黑体" panose="02010609060101010101" pitchFamily="2" charset="-122"/>
                </a:rPr>
                <a:t>正投影法。投射线垂直于投影面的平行投影法为正投影法，根据正投影法得到的图形称为正投影图，简称正投影。</a:t>
              </a:r>
              <a:endParaRPr lang="zh-CN" altLang="zh-CN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445" y="2099945"/>
            <a:ext cx="6848475" cy="26574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0" y="714375"/>
            <a:ext cx="370840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pPr>
              <a:lnSpc>
                <a:spcPts val="28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</a:t>
            </a:r>
            <a:r>
              <a:rPr lang="zh-CN" altLang="zh-CN" sz="2400" dirty="0">
                <a:solidFill>
                  <a:srgbClr val="0000FF"/>
                </a:solidFill>
                <a:latin typeface="黑体" panose="02010609060101010101" pitchFamily="2" charset="-122"/>
              </a:rPr>
              <a:t>、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正投影法的基本性质</a:t>
            </a:r>
            <a:endParaRPr lang="zh-CN" altLang="zh-CN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2531" name="Group 6"/>
          <p:cNvGrpSpPr/>
          <p:nvPr/>
        </p:nvGrpSpPr>
        <p:grpSpPr>
          <a:xfrm>
            <a:off x="6875463" y="836613"/>
            <a:ext cx="1924050" cy="647700"/>
            <a:chOff x="0" y="121"/>
            <a:chExt cx="5327" cy="779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0" y="121"/>
              <a:ext cx="4132" cy="779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8" name="Text Box 8"/>
            <p:cNvSpPr txBox="1"/>
            <p:nvPr/>
          </p:nvSpPr>
          <p:spPr>
            <a:xfrm>
              <a:off x="233" y="225"/>
              <a:ext cx="5094" cy="5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真实性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21509" name="矩形 7"/>
          <p:cNvSpPr>
            <a:spLocks noChangeArrowheads="1"/>
          </p:cNvSpPr>
          <p:nvPr/>
        </p:nvSpPr>
        <p:spPr bwMode="auto">
          <a:xfrm>
            <a:off x="108585" y="1700530"/>
            <a:ext cx="4494530" cy="3453765"/>
          </a:xfrm>
          <a:prstGeom prst="notchedRightArrow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当直线和平面平行于投影面时，它们的投影反映直线的实长和平面图形的真实形状。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16145" y="2708910"/>
            <a:ext cx="2696210" cy="206629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03350" y="10795"/>
            <a:ext cx="6192520" cy="598170"/>
            <a:chOff x="2210" y="17"/>
            <a:chExt cx="9752" cy="942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8"/>
              <a:ext cx="9753" cy="86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8"/>
              <a:ext cx="9188" cy="3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42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6"/>
              <a:ext cx="1813" cy="49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53"/>
              <a:ext cx="34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投影法的基本概念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PP_MARK_KEY" val="6bcf607e-45f0-4709-ad54-56e56f1e5611"/>
  <p:tag name="COMMONDATA" val="eyJoZGlkIjoiMzA4ODliZWYwNzU2MDNlZjJkNTYwYmYzZmUyNjMzMjkifQ==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4463</Words>
  <Application>WPS 演示</Application>
  <PresentationFormat/>
  <Paragraphs>466</Paragraphs>
  <Slides>47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47</vt:i4>
      </vt:variant>
    </vt:vector>
  </HeadingPairs>
  <TitlesOfParts>
    <vt:vector size="63" baseType="lpstr">
      <vt:lpstr>Arial</vt:lpstr>
      <vt:lpstr>宋体</vt:lpstr>
      <vt:lpstr>Wingdings</vt:lpstr>
      <vt:lpstr>黑体</vt:lpstr>
      <vt:lpstr>Calibri</vt:lpstr>
      <vt:lpstr>方正大黑简体</vt:lpstr>
      <vt:lpstr>Times New Roman</vt:lpstr>
      <vt:lpstr>Verdana</vt:lpstr>
      <vt:lpstr>Gulim</vt:lpstr>
      <vt:lpstr>微软雅黑</vt:lpstr>
      <vt:lpstr>Arial Unicode MS</vt:lpstr>
      <vt:lpstr>Malgun Gothic</vt:lpstr>
      <vt:lpstr>Office 主题​​</vt:lpstr>
      <vt:lpstr>自定义设计方案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Frank</dc:creator>
  <cp:lastModifiedBy>dell</cp:lastModifiedBy>
  <cp:revision>477</cp:revision>
  <dcterms:created xsi:type="dcterms:W3CDTF">2011-08-18T05:58:00Z</dcterms:created>
  <dcterms:modified xsi:type="dcterms:W3CDTF">2023-04-12T03:03:28Z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4F6B5E010575404EBDC9CD89A3B68262</vt:lpwstr>
  </property>
</Properties>
</file>