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67"/>
  </p:notesMasterIdLst>
  <p:sldIdLst>
    <p:sldId id="503" r:id="rId6"/>
    <p:sldId id="258" r:id="rId7"/>
    <p:sldId id="505" r:id="rId8"/>
    <p:sldId id="587" r:id="rId9"/>
    <p:sldId id="278" r:id="rId10"/>
    <p:sldId id="540" r:id="rId11"/>
    <p:sldId id="441" r:id="rId12"/>
    <p:sldId id="457" r:id="rId13"/>
    <p:sldId id="445" r:id="rId14"/>
    <p:sldId id="541" r:id="rId15"/>
    <p:sldId id="543" r:id="rId16"/>
    <p:sldId id="544" r:id="rId17"/>
    <p:sldId id="545" r:id="rId18"/>
    <p:sldId id="588" r:id="rId19"/>
    <p:sldId id="452" r:id="rId20"/>
    <p:sldId id="589" r:id="rId21"/>
    <p:sldId id="590" r:id="rId22"/>
    <p:sldId id="591" r:id="rId23"/>
    <p:sldId id="514" r:id="rId24"/>
    <p:sldId id="592" r:id="rId25"/>
    <p:sldId id="552" r:id="rId26"/>
    <p:sldId id="553" r:id="rId27"/>
    <p:sldId id="554" r:id="rId28"/>
    <p:sldId id="594" r:id="rId29"/>
    <p:sldId id="595" r:id="rId30"/>
    <p:sldId id="596" r:id="rId31"/>
    <p:sldId id="597" r:id="rId32"/>
    <p:sldId id="598" r:id="rId33"/>
    <p:sldId id="599" r:id="rId34"/>
    <p:sldId id="641" r:id="rId35"/>
    <p:sldId id="642" r:id="rId36"/>
    <p:sldId id="645" r:id="rId37"/>
    <p:sldId id="643" r:id="rId38"/>
    <p:sldId id="644" r:id="rId39"/>
    <p:sldId id="646" r:id="rId40"/>
    <p:sldId id="647" r:id="rId41"/>
    <p:sldId id="648" r:id="rId42"/>
    <p:sldId id="649" r:id="rId43"/>
    <p:sldId id="650" r:id="rId44"/>
    <p:sldId id="556" r:id="rId45"/>
    <p:sldId id="519" r:id="rId46"/>
    <p:sldId id="651" r:id="rId47"/>
    <p:sldId id="565" r:id="rId48"/>
    <p:sldId id="652" r:id="rId49"/>
    <p:sldId id="653" r:id="rId50"/>
    <p:sldId id="654" r:id="rId51"/>
    <p:sldId id="655" r:id="rId52"/>
    <p:sldId id="656" r:id="rId53"/>
    <p:sldId id="657" r:id="rId54"/>
    <p:sldId id="520" r:id="rId55"/>
    <p:sldId id="658" r:id="rId56"/>
    <p:sldId id="570" r:id="rId57"/>
    <p:sldId id="659" r:id="rId58"/>
    <p:sldId id="660" r:id="rId59"/>
    <p:sldId id="661" r:id="rId60"/>
    <p:sldId id="662" r:id="rId61"/>
    <p:sldId id="663" r:id="rId62"/>
    <p:sldId id="664" r:id="rId63"/>
    <p:sldId id="665" r:id="rId64"/>
    <p:sldId id="666" r:id="rId65"/>
    <p:sldId id="504" r:id="rId66"/>
  </p:sldIdLst>
  <p:sldSz cx="9144000" cy="6858000" type="screen4x3"/>
  <p:notesSz cx="6858000" cy="9144000"/>
  <p:custDataLst>
    <p:tags r:id="rId71"/>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FF66"/>
    <a:srgbClr val="FF9966"/>
    <a:srgbClr val="CCCCFF"/>
    <a:srgbClr val="CC00FF"/>
    <a:srgbClr val="FF99FF"/>
    <a:srgbClr val="FF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087"/>
    <p:restoredTop sz="92058"/>
  </p:normalViewPr>
  <p:slideViewPr>
    <p:cSldViewPr showGuides="1">
      <p:cViewPr varScale="1">
        <p:scale>
          <a:sx n="83" d="100"/>
          <a:sy n="83" d="100"/>
        </p:scale>
        <p:origin x="-426" y="-78"/>
      </p:cViewPr>
      <p:guideLst>
        <p:guide orient="horz" pos="2160"/>
        <p:guide pos="2854"/>
      </p:guideLst>
    </p:cSldViewPr>
  </p:slideViewPr>
  <p:notesTextViewPr>
    <p:cViewPr>
      <p:scale>
        <a:sx n="1" d="1"/>
        <a:sy n="1" d="1"/>
      </p:scale>
      <p:origin x="0" y="0"/>
    </p:cViewPr>
  </p:notesTextViewPr>
  <p:sorterViewPr showFormatting="0">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1" Type="http://schemas.openxmlformats.org/officeDocument/2006/relationships/tags" Target="tags/tag307.xml"/><Relationship Id="rId70" Type="http://schemas.openxmlformats.org/officeDocument/2006/relationships/tableStyles" Target="tableStyles.xml"/><Relationship Id="rId7" Type="http://schemas.openxmlformats.org/officeDocument/2006/relationships/slide" Target="slides/slide2.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notesMaster" Target="notesMasters/notesMaster1.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lnSpc>
                <a:spcPct val="100000"/>
              </a:lnSpc>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B8C856D6-A947-4B54-9AC9-5A65AD819F56}"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25EA8BB-62A2-454D-98CB-D7117940C181}"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C19B146-54ED-4D36-AA80-9B7F8502812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4EB2A70-83DF-4FA0-AC38-9EB09287AF4C}"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038CE59-A0B0-4BAE-93F2-1F3A1B08DAED}"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E202795-3A28-4467-A698-46B16C100FE9}"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1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1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0A03DE5-F5B8-48EF-BC58-AC1A7E98ACB0}"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FC2450F-99A8-4F7A-862D-AAE190F4528B}"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D735727-5CBC-4CFD-8C4C-9488352BBE77}"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2DA724-B1B0-4FB4-BAD8-1FD877E7C32F}"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9527ED5-E3A6-4CA0-8B2F-99D495BBC029}"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04B662F-5919-4046-8BA0-6DCA9F9B6DAF}"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270837F-AD24-4874-B5D5-0BF813A74B66}"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FF2F482-47FC-4248-BEBD-E27D7382753A}"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6835DEE-FB6C-4D80-99E3-B4E6A8AF5A58}"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tags" Target="../tags/tag68.xml"/><Relationship Id="rId7" Type="http://schemas.openxmlformats.org/officeDocument/2006/relationships/image" Target="../media/image11.png"/><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0" Type="http://schemas.openxmlformats.org/officeDocument/2006/relationships/slideLayout" Target="../slideLayouts/slideLayout40.xml"/><Relationship Id="rId1" Type="http://schemas.openxmlformats.org/officeDocument/2006/relationships/tags" Target="../tags/tag62.xml"/></Relationships>
</file>

<file path=ppt/slides/_rels/slide17.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media/image8.png"/><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slideLayout" Target="../slideLayouts/slideLayout40.xml"/><Relationship Id="rId10" Type="http://schemas.openxmlformats.org/officeDocument/2006/relationships/tags" Target="../tags/tag77.xml"/><Relationship Id="rId1" Type="http://schemas.openxmlformats.org/officeDocument/2006/relationships/tags" Target="../tags/tag69.xml"/></Relationships>
</file>

<file path=ppt/slides/_rels/slide1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84.xml"/><Relationship Id="rId7" Type="http://schemas.openxmlformats.org/officeDocument/2006/relationships/image" Target="../media/image13.png"/><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0" Type="http://schemas.openxmlformats.org/officeDocument/2006/relationships/slideLayout" Target="../slideLayouts/slideLayout40.xml"/><Relationship Id="rId1" Type="http://schemas.openxmlformats.org/officeDocument/2006/relationships/tags" Target="../tags/tag78.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image" Target="../media/image8.png"/><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slideLayout" Target="../slideLayouts/slideLayout40.xml"/><Relationship Id="rId10" Type="http://schemas.openxmlformats.org/officeDocument/2006/relationships/tags" Target="../tags/tag98.xml"/><Relationship Id="rId1" Type="http://schemas.openxmlformats.org/officeDocument/2006/relationships/tags" Target="../tags/tag9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16.png"/><Relationship Id="rId1" Type="http://schemas.openxmlformats.org/officeDocument/2006/relationships/tags" Target="../tags/tag99.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image" Target="../media/image19.png"/><Relationship Id="rId2" Type="http://schemas.openxmlformats.org/officeDocument/2006/relationships/tags" Target="../tags/tag117.xml"/><Relationship Id="rId1" Type="http://schemas.openxmlformats.org/officeDocument/2006/relationships/tags" Target="../tags/tag116.xml"/></Relationships>
</file>

<file path=ppt/slides/_rels/slide25.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image" Target="../media/image21.png"/><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image" Target="../media/image20.png"/><Relationship Id="rId2" Type="http://schemas.openxmlformats.org/officeDocument/2006/relationships/tags" Target="../tags/tag124.xml"/><Relationship Id="rId12" Type="http://schemas.openxmlformats.org/officeDocument/2006/relationships/slideLayout" Target="../slideLayouts/slideLayout40.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image" Target="../media/image22.png"/><Relationship Id="rId2" Type="http://schemas.openxmlformats.org/officeDocument/2006/relationships/tags" Target="../tags/tag133.xml"/><Relationship Id="rId1" Type="http://schemas.openxmlformats.org/officeDocument/2006/relationships/tags" Target="../tags/tag132.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23.png"/><Relationship Id="rId2" Type="http://schemas.openxmlformats.org/officeDocument/2006/relationships/tags" Target="../tags/tag140.xml"/><Relationship Id="rId1" Type="http://schemas.openxmlformats.org/officeDocument/2006/relationships/tags" Target="../tags/tag139.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image" Target="../media/image24.png"/><Relationship Id="rId2" Type="http://schemas.openxmlformats.org/officeDocument/2006/relationships/tags" Target="../tags/tag147.xml"/><Relationship Id="rId1" Type="http://schemas.openxmlformats.org/officeDocument/2006/relationships/tags" Target="../tags/tag146.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image" Target="../media/image25.png"/><Relationship Id="rId2" Type="http://schemas.openxmlformats.org/officeDocument/2006/relationships/tags" Target="../tags/tag154.xml"/><Relationship Id="rId1" Type="http://schemas.openxmlformats.org/officeDocument/2006/relationships/tags" Target="../tags/tag15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image" Target="../media/image26.png"/><Relationship Id="rId2" Type="http://schemas.openxmlformats.org/officeDocument/2006/relationships/tags" Target="../tags/tag161.xml"/><Relationship Id="rId10" Type="http://schemas.openxmlformats.org/officeDocument/2006/relationships/slideLayout" Target="../slideLayouts/slideLayout7.xml"/><Relationship Id="rId1" Type="http://schemas.openxmlformats.org/officeDocument/2006/relationships/tags" Target="../tags/tag160.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image" Target="../media/image27.png"/><Relationship Id="rId2" Type="http://schemas.openxmlformats.org/officeDocument/2006/relationships/tags" Target="../tags/tag169.xml"/><Relationship Id="rId1" Type="http://schemas.openxmlformats.org/officeDocument/2006/relationships/tags" Target="../tags/tag168.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image" Target="../media/image28.png"/><Relationship Id="rId2" Type="http://schemas.openxmlformats.org/officeDocument/2006/relationships/tags" Target="../tags/tag182.xml"/><Relationship Id="rId1" Type="http://schemas.openxmlformats.org/officeDocument/2006/relationships/tags" Target="../tags/tag18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4.xml"/><Relationship Id="rId7" Type="http://schemas.openxmlformats.org/officeDocument/2006/relationships/tags" Target="../tags/tag193.xml"/><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image" Target="../media/image29.png"/><Relationship Id="rId2" Type="http://schemas.openxmlformats.org/officeDocument/2006/relationships/tags" Target="../tags/tag189.xml"/><Relationship Id="rId1" Type="http://schemas.openxmlformats.org/officeDocument/2006/relationships/tags" Target="../tags/tag188.xml"/></Relationships>
</file>

<file path=ppt/slides/_rels/slide35.xml.rels><?xml version="1.0" encoding="UTF-8" standalone="yes"?>
<Relationships xmlns="http://schemas.openxmlformats.org/package/2006/relationships"><Relationship Id="rId9" Type="http://schemas.openxmlformats.org/officeDocument/2006/relationships/tags" Target="../tags/tag202.xml"/><Relationship Id="rId8" Type="http://schemas.openxmlformats.org/officeDocument/2006/relationships/tags" Target="../tags/tag201.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image" Target="../media/image30.png"/><Relationship Id="rId2" Type="http://schemas.openxmlformats.org/officeDocument/2006/relationships/tags" Target="../tags/tag196.xml"/><Relationship Id="rId10" Type="http://schemas.openxmlformats.org/officeDocument/2006/relationships/slideLayout" Target="../slideLayouts/slideLayout7.xml"/><Relationship Id="rId1" Type="http://schemas.openxmlformats.org/officeDocument/2006/relationships/tags" Target="../tags/tag195.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image" Target="../media/image31.png"/><Relationship Id="rId2" Type="http://schemas.openxmlformats.org/officeDocument/2006/relationships/tags" Target="../tags/tag204.xml"/><Relationship Id="rId1" Type="http://schemas.openxmlformats.org/officeDocument/2006/relationships/tags" Target="../tags/tag203.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image" Target="../media/image32.png"/><Relationship Id="rId2" Type="http://schemas.openxmlformats.org/officeDocument/2006/relationships/tags" Target="../tags/tag211.xml"/><Relationship Id="rId1" Type="http://schemas.openxmlformats.org/officeDocument/2006/relationships/tags" Target="../tags/tag210.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23.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33.png"/><Relationship Id="rId2" Type="http://schemas.openxmlformats.org/officeDocument/2006/relationships/tags" Target="../tags/tag218.xml"/><Relationship Id="rId1" Type="http://schemas.openxmlformats.org/officeDocument/2006/relationships/tags" Target="../tags/tag217.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image" Target="../media/image35.png"/><Relationship Id="rId1" Type="http://schemas.openxmlformats.org/officeDocument/2006/relationships/tags" Target="../tags/tag245.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image" Target="../media/image36.png"/><Relationship Id="rId2" Type="http://schemas.openxmlformats.org/officeDocument/2006/relationships/tags" Target="../tags/tag252.xml"/><Relationship Id="rId1" Type="http://schemas.openxmlformats.org/officeDocument/2006/relationships/tags" Target="../tags/tag251.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4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 Type="http://schemas.openxmlformats.org/officeDocument/2006/relationships/image" Target="../media/image37.png"/><Relationship Id="rId1" Type="http://schemas.openxmlformats.org/officeDocument/2006/relationships/tags" Target="../tags/tag270.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image" Target="../media/image38.png"/><Relationship Id="rId1" Type="http://schemas.openxmlformats.org/officeDocument/2006/relationships/tags" Target="../tags/tag276.xml"/></Relationships>
</file>

<file path=ppt/slides/_rels/slide4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image" Target="../media/image39.png"/></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tags" Target="../tags/tag298.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tags" Target="../tags/tag299.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tags" Target="../tags/tag30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tags" Target="../tags/tag30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tags" Target="../tags/tag302.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tags" Target="../tags/tag303.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tags" Target="../tags/tag30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7.png"/><Relationship Id="rId1" Type="http://schemas.openxmlformats.org/officeDocument/2006/relationships/tags" Target="../tags/tag30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8.png"/><Relationship Id="rId1" Type="http://schemas.openxmlformats.org/officeDocument/2006/relationships/tags" Target="../tags/tag30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5" name="TextBox 3"/>
          <p:cNvSpPr txBox="1">
            <a:spLocks noChangeArrowheads="1"/>
          </p:cNvSpPr>
          <p:nvPr/>
        </p:nvSpPr>
        <p:spPr bwMode="auto">
          <a:xfrm>
            <a:off x="0" y="5572140"/>
            <a:ext cx="9144000" cy="1200329"/>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rPr>
              <a:t>汽车机械制图</a:t>
            </a:r>
            <a:endParaRPr kumimoji="0" 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23399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局部视图</a:t>
            </a:r>
            <a:endParaRPr lang="zh-CN" altLang="zh-CN" sz="2400" dirty="0">
              <a:solidFill>
                <a:srgbClr val="0000FF"/>
              </a:solidFill>
              <a:latin typeface="黑体" panose="02010609060101010101" pitchFamily="2" charset="-122"/>
            </a:endParaRPr>
          </a:p>
        </p:txBody>
      </p:sp>
      <p:grpSp>
        <p:nvGrpSpPr>
          <p:cNvPr id="2" name="Group 3"/>
          <p:cNvGrpSpPr/>
          <p:nvPr/>
        </p:nvGrpSpPr>
        <p:grpSpPr>
          <a:xfrm>
            <a:off x="1547813" y="1844675"/>
            <a:ext cx="6121400" cy="3529013"/>
            <a:chOff x="0" y="0"/>
            <a:chExt cx="10693" cy="6263"/>
          </a:xfrm>
        </p:grpSpPr>
        <p:sp>
          <p:nvSpPr>
            <p:cNvPr id="23557" name="Rectangle 4"/>
            <p:cNvSpPr/>
            <p:nvPr/>
          </p:nvSpPr>
          <p:spPr>
            <a:xfrm rot="-360000">
              <a:off x="0" y="0"/>
              <a:ext cx="10125" cy="6263"/>
            </a:xfrm>
            <a:prstGeom prst="rect">
              <a:avLst/>
            </a:prstGeom>
            <a:solidFill>
              <a:srgbClr val="000000">
                <a:alpha val="39999"/>
              </a:srgbClr>
            </a:solidFill>
            <a:ln w="9525">
              <a:noFill/>
            </a:ln>
          </p:spPr>
          <p:txBody>
            <a:bodyPr wrap="none" anchor="ctr" anchorCtr="0"/>
            <a:p>
              <a:endParaRPr lang="zh-CN" altLang="en-US" dirty="0">
                <a:latin typeface="Arial" panose="020B0604020202020204" pitchFamily="34" charset="0"/>
              </a:endParaRPr>
            </a:p>
          </p:txBody>
        </p:sp>
        <p:sp>
          <p:nvSpPr>
            <p:cNvPr id="23558" name="Rectangle 5"/>
            <p:cNvSpPr/>
            <p:nvPr/>
          </p:nvSpPr>
          <p:spPr>
            <a:xfrm>
              <a:off x="794" y="262"/>
              <a:ext cx="9899" cy="5521"/>
            </a:xfrm>
            <a:prstGeom prst="rect">
              <a:avLst/>
            </a:prstGeom>
            <a:gradFill rotWithShape="1">
              <a:gsLst>
                <a:gs pos="0">
                  <a:srgbClr val="FFFFFF"/>
                </a:gs>
                <a:gs pos="100000">
                  <a:srgbClr val="C4DBA9"/>
                </a:gs>
              </a:gsLst>
              <a:lin ang="2700000" scaled="1"/>
              <a:tileRect/>
            </a:gradFill>
            <a:ln w="9525" cap="flat" cmpd="sng">
              <a:solidFill>
                <a:srgbClr val="000000"/>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23559" name="Text Box 6"/>
            <p:cNvSpPr txBox="1"/>
            <p:nvPr/>
          </p:nvSpPr>
          <p:spPr>
            <a:xfrm>
              <a:off x="1132" y="767"/>
              <a:ext cx="9350" cy="3258"/>
            </a:xfrm>
            <a:prstGeom prst="rect">
              <a:avLst/>
            </a:prstGeom>
            <a:noFill/>
            <a:ln w="9525">
              <a:noFill/>
            </a:ln>
          </p:spPr>
          <p:txBody>
            <a:bodyPr>
              <a:spAutoFit/>
            </a:bodyPr>
            <a:p>
              <a:r>
                <a:rPr lang="zh-CN" altLang="en-US" b="1" dirty="0">
                  <a:latin typeface="黑体" panose="02010609060101010101" pitchFamily="2" charset="-122"/>
                </a:rPr>
                <a:t>    将物体的某一部分向基本投影面投射所得的视图称为局部视图。局部视图适用情况：当物体的主体形状已由一组视图表达清楚，但仍有部分结构需要表达，而又没有必要画出完整的基本视图时，可采用局部视图。局部视图的断裂边界用波浪线或双折线表示。局部视图可以按基本视图的配置形式配置，也可以按向视图的配置形式配置并标注。</a:t>
              </a:r>
              <a:endParaRPr lang="zh-CN" altLang="en-US" b="1" dirty="0">
                <a:latin typeface="黑体" panose="02010609060101010101" pitchFamily="2" charset="-122"/>
              </a:endParaRPr>
            </a:p>
          </p:txBody>
        </p:sp>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4"/>
          <p:cNvGrpSpPr/>
          <p:nvPr/>
        </p:nvGrpSpPr>
        <p:grpSpPr>
          <a:xfrm>
            <a:off x="1258888" y="1341438"/>
            <a:ext cx="6958012" cy="4627562"/>
            <a:chOff x="1258888" y="1341438"/>
            <a:chExt cx="6958012" cy="4627562"/>
          </a:xfrm>
        </p:grpSpPr>
        <p:sp>
          <p:nvSpPr>
            <p:cNvPr id="24580" name="矩形 3"/>
            <p:cNvSpPr/>
            <p:nvPr/>
          </p:nvSpPr>
          <p:spPr>
            <a:xfrm>
              <a:off x="3851275" y="5516563"/>
              <a:ext cx="1368425" cy="452437"/>
            </a:xfrm>
            <a:prstGeom prst="rect">
              <a:avLst/>
            </a:prstGeom>
            <a:noFill/>
            <a:ln w="9525">
              <a:noFill/>
            </a:ln>
          </p:spPr>
          <p:txBody>
            <a:bodyPr>
              <a:spAutoFit/>
            </a:bodyPr>
            <a:p>
              <a:pPr>
                <a:lnSpc>
                  <a:spcPts val="2800"/>
                </a:lnSpc>
              </a:pPr>
              <a:r>
                <a:rPr lang="zh-CN" altLang="en-US" dirty="0">
                  <a:solidFill>
                    <a:srgbClr val="FF0000"/>
                  </a:solidFill>
                  <a:latin typeface="黑体" panose="02010609060101010101" pitchFamily="2" charset="-122"/>
                </a:rPr>
                <a:t>局部视图</a:t>
              </a:r>
              <a:endParaRPr lang="zh-CN" altLang="en-US" dirty="0">
                <a:solidFill>
                  <a:srgbClr val="FF0000"/>
                </a:solidFill>
                <a:latin typeface="黑体" panose="02010609060101010101" pitchFamily="2" charset="-122"/>
              </a:endParaRPr>
            </a:p>
          </p:txBody>
        </p:sp>
        <p:pic>
          <p:nvPicPr>
            <p:cNvPr id="24581" name="Picture 2" descr="E:\课件\《汽车机械制图》资料包材料\图片\3-4.tif"/>
            <p:cNvPicPr>
              <a:picLocks noChangeAspect="1"/>
            </p:cNvPicPr>
            <p:nvPr/>
          </p:nvPicPr>
          <p:blipFill>
            <a:blip r:embed="rId1"/>
            <a:stretch>
              <a:fillRect/>
            </a:stretch>
          </p:blipFill>
          <p:spPr>
            <a:xfrm>
              <a:off x="1258888" y="1341438"/>
              <a:ext cx="6958012" cy="3932237"/>
            </a:xfrm>
            <a:prstGeom prst="rect">
              <a:avLst/>
            </a:prstGeom>
            <a:noFill/>
            <a:ln w="9525">
              <a:noFill/>
            </a:ln>
          </p:spPr>
        </p:pic>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2"/>
          <p:cNvSpPr/>
          <p:nvPr/>
        </p:nvSpPr>
        <p:spPr>
          <a:xfrm>
            <a:off x="0" y="714375"/>
            <a:ext cx="19796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斜视图</a:t>
            </a:r>
            <a:endParaRPr lang="zh-CN" altLang="zh-CN" sz="2400" dirty="0">
              <a:solidFill>
                <a:srgbClr val="0000FF"/>
              </a:solidFill>
              <a:latin typeface="黑体" panose="02010609060101010101" pitchFamily="2" charset="-122"/>
            </a:endParaRPr>
          </a:p>
        </p:txBody>
      </p:sp>
      <p:grpSp>
        <p:nvGrpSpPr>
          <p:cNvPr id="25604" name="Group 11"/>
          <p:cNvGrpSpPr/>
          <p:nvPr/>
        </p:nvGrpSpPr>
        <p:grpSpPr>
          <a:xfrm>
            <a:off x="827088" y="1916113"/>
            <a:ext cx="7345362" cy="3168650"/>
            <a:chOff x="-165" y="0"/>
            <a:chExt cx="4701" cy="6144"/>
          </a:xfrm>
        </p:grpSpPr>
        <p:grpSp>
          <p:nvGrpSpPr>
            <p:cNvPr id="25605" name="Group 12"/>
            <p:cNvGrpSpPr/>
            <p:nvPr/>
          </p:nvGrpSpPr>
          <p:grpSpPr>
            <a:xfrm>
              <a:off x="-165" y="0"/>
              <a:ext cx="4701" cy="6144"/>
              <a:chOff x="-15" y="0"/>
              <a:chExt cx="429" cy="990"/>
            </a:xfrm>
          </p:grpSpPr>
          <p:sp>
            <p:nvSpPr>
              <p:cNvPr id="16" name="AutoShape 14"/>
              <p:cNvSpPr>
                <a:spLocks noChangeArrowheads="1"/>
              </p:cNvSpPr>
              <p:nvPr/>
            </p:nvSpPr>
            <p:spPr bwMode="auto">
              <a:xfrm>
                <a:off x="0" y="0"/>
                <a:ext cx="414" cy="990"/>
              </a:xfrm>
              <a:prstGeom prst="roundRect">
                <a:avLst>
                  <a:gd name="adj" fmla="val 11921"/>
                </a:avLst>
              </a:prstGeom>
              <a:gradFill rotWithShape="1">
                <a:gsLst>
                  <a:gs pos="0">
                    <a:srgbClr val="009999"/>
                  </a:gs>
                  <a:gs pos="100000">
                    <a:srgbClr val="006B6B"/>
                  </a:gs>
                </a:gsLst>
                <a:lin ang="5400000" scaled="1"/>
              </a:gradFill>
              <a:ln w="25400">
                <a:solidFill>
                  <a:srgbClr val="FFFFFF"/>
                </a:solidFill>
                <a:miter lim="800000"/>
              </a:ln>
              <a:effectLst>
                <a:outerShdw dist="53882" dir="2700000" algn="ctr" rotWithShape="0">
                  <a:srgbClr val="000000">
                    <a:alpha val="50000"/>
                  </a:srgbClr>
                </a:outerShdw>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grpSp>
            <p:nvGrpSpPr>
              <p:cNvPr id="25608" name="Group 14"/>
              <p:cNvGrpSpPr/>
              <p:nvPr/>
            </p:nvGrpSpPr>
            <p:grpSpPr>
              <a:xfrm>
                <a:off x="-15" y="25"/>
                <a:ext cx="245" cy="227"/>
                <a:chOff x="-630569" y="0"/>
                <a:chExt cx="3806585" cy="1573162"/>
              </a:xfrm>
            </p:grpSpPr>
            <p:pic>
              <p:nvPicPr>
                <p:cNvPr id="25609" name="Freeform 15"/>
                <p:cNvPicPr/>
                <p:nvPr/>
              </p:nvPicPr>
              <p:blipFill>
                <a:blip r:embed="rId1"/>
                <a:stretch>
                  <a:fillRect/>
                </a:stretch>
              </p:blipFill>
              <p:spPr>
                <a:xfrm>
                  <a:off x="0" y="0"/>
                  <a:ext cx="3176016" cy="1383792"/>
                </a:xfrm>
                <a:prstGeom prst="rect">
                  <a:avLst/>
                </a:prstGeom>
                <a:noFill/>
                <a:ln w="9525">
                  <a:noFill/>
                </a:ln>
              </p:spPr>
            </p:pic>
            <p:sp>
              <p:nvSpPr>
                <p:cNvPr id="25610" name="Text Box 16"/>
                <p:cNvSpPr txBox="1"/>
                <p:nvPr/>
              </p:nvSpPr>
              <p:spPr>
                <a:xfrm>
                  <a:off x="-630569" y="178430"/>
                  <a:ext cx="3204115" cy="1394732"/>
                </a:xfrm>
                <a:prstGeom prst="rect">
                  <a:avLst/>
                </a:prstGeom>
                <a:noFill/>
                <a:ln w="9525">
                  <a:noFill/>
                </a:ln>
              </p:spPr>
              <p:txBody>
                <a:bodyPr/>
                <a:p>
                  <a:endParaRPr lang="zh-CN" altLang="en-US" dirty="0">
                    <a:solidFill>
                      <a:srgbClr val="000000"/>
                    </a:solidFill>
                    <a:latin typeface="Arial" panose="020B0604020202020204" pitchFamily="34" charset="0"/>
                  </a:endParaRPr>
                </a:p>
              </p:txBody>
            </p:sp>
          </p:grpSp>
        </p:grpSp>
        <p:sp>
          <p:nvSpPr>
            <p:cNvPr id="15" name="Text Box 13" descr="金融10"/>
            <p:cNvSpPr txBox="1">
              <a:spLocks noChangeArrowheads="1"/>
            </p:cNvSpPr>
            <p:nvPr/>
          </p:nvSpPr>
          <p:spPr bwMode="auto">
            <a:xfrm>
              <a:off x="294" y="471"/>
              <a:ext cx="4104" cy="4944"/>
            </a:xfrm>
            <a:prstGeom prst="rect">
              <a:avLst/>
            </a:prstGeom>
            <a:noFill/>
            <a:ln w="9525">
              <a:noFill/>
              <a:miter lim="800000"/>
            </a:ln>
            <a:effectLst/>
          </p:spPr>
          <p:txBody>
            <a:bodyPr>
              <a:spAutoFit/>
            </a:bodyPr>
            <a:lstStyle/>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    当物体上有不平行于基本投影面的倾斜结构时，用基本视图均无法表达这部分的真实形状，这就给画图、看图和标注尺寸都带来了不便。为了表达该结构的实形，可选用一个与倾斜结构的主要平面平行的辅助投影面，将这部分向该投影面投射，便得到了倾斜部分的实形。将物体向不平行于基本投影面的平面投射所得的视图称为斜视图。</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p:txBody>
        </p:sp>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3"/>
          <p:cNvSpPr/>
          <p:nvPr/>
        </p:nvSpPr>
        <p:spPr>
          <a:xfrm>
            <a:off x="3851275" y="5516563"/>
            <a:ext cx="1368425" cy="404812"/>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斜视图</a:t>
            </a:r>
            <a:endParaRPr lang="zh-CN" altLang="en-US" dirty="0">
              <a:solidFill>
                <a:srgbClr val="FF0000"/>
              </a:solidFill>
              <a:latin typeface="黑体" panose="02010609060101010101" pitchFamily="2" charset="-122"/>
            </a:endParaRPr>
          </a:p>
        </p:txBody>
      </p:sp>
      <p:pic>
        <p:nvPicPr>
          <p:cNvPr id="26628" name="Picture 2" descr="E:\课件\《汽车机械制图》资料包材料\图片\3-5.tif"/>
          <p:cNvPicPr>
            <a:picLocks noChangeAspect="1"/>
          </p:cNvPicPr>
          <p:nvPr/>
        </p:nvPicPr>
        <p:blipFill>
          <a:blip r:embed="rId1"/>
          <a:stretch>
            <a:fillRect/>
          </a:stretch>
        </p:blipFill>
        <p:spPr>
          <a:xfrm>
            <a:off x="684213" y="2349500"/>
            <a:ext cx="7916862" cy="2593975"/>
          </a:xfrm>
          <a:prstGeom prst="rect">
            <a:avLst/>
          </a:prstGeom>
          <a:noFill/>
          <a:ln w="9525">
            <a:noFill/>
          </a:ln>
        </p:spPr>
      </p:pic>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15405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
        <p:nvSpPr>
          <p:cNvPr id="100" name="文本框 99"/>
          <p:cNvSpPr txBox="1"/>
          <p:nvPr/>
        </p:nvSpPr>
        <p:spPr>
          <a:xfrm>
            <a:off x="705485" y="2420620"/>
            <a:ext cx="7875905" cy="2861310"/>
          </a:xfrm>
          <a:prstGeom prst="rect">
            <a:avLst/>
          </a:prstGeom>
          <a:noFill/>
          <a:ln w="9525">
            <a:noFill/>
          </a:ln>
        </p:spPr>
        <p:txBody>
          <a:bodyPr wrap="square">
            <a:spAutoFit/>
          </a:bodyPr>
          <a:p>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）掌握剖视图的基本概念，熟悉剖视图的基本画法；（</a:t>
            </a:r>
            <a:r>
              <a:rPr lang="en-US" sz="1800">
                <a:latin typeface="Times New Roman" panose="02020603050405020304" pitchFamily="18" charset="0"/>
              </a:rPr>
              <a:t>2</a:t>
            </a:r>
            <a:r>
              <a:rPr lang="zh-CN" sz="1800">
                <a:ea typeface="宋体" panose="02010600030101010101" pitchFamily="2" charset="-122"/>
              </a:rPr>
              <a:t>）掌握不同剖视图的画法，熟悉其适用条件；（</a:t>
            </a:r>
            <a:r>
              <a:rPr lang="en-US" sz="1800">
                <a:latin typeface="Times New Roman" panose="02020603050405020304" pitchFamily="18" charset="0"/>
              </a:rPr>
              <a:t>3</a:t>
            </a:r>
            <a:r>
              <a:rPr lang="zh-CN" sz="1800">
                <a:ea typeface="宋体" panose="02010600030101010101" pitchFamily="2" charset="-122"/>
              </a:rPr>
              <a:t>）熟悉剖切平面的种类及剖切方法。</a:t>
            </a:r>
            <a:endParaRPr lang="zh-CN" sz="1800" b="1">
              <a:ea typeface="宋体" panose="02010600030101010101" pitchFamily="2" charset="-122"/>
            </a:endParaRPr>
          </a:p>
          <a:p>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）能应用全剖、半剖、局部剖等一种或多种方法完成大部分机件的表达；（</a:t>
            </a:r>
            <a:r>
              <a:rPr lang="en-US" sz="1800">
                <a:latin typeface="Times New Roman" panose="02020603050405020304" pitchFamily="18" charset="0"/>
              </a:rPr>
              <a:t>2</a:t>
            </a:r>
            <a:r>
              <a:rPr lang="zh-CN" sz="1800">
                <a:ea typeface="宋体" panose="02010600030101010101" pitchFamily="2" charset="-122"/>
              </a:rPr>
              <a:t>）能根据需求选取不同的剖切方法对机件进行表达。</a:t>
            </a:r>
            <a:endParaRPr lang="zh-CN" sz="1800" b="1">
              <a:ea typeface="宋体" panose="02010600030101010101" pitchFamily="2" charset="-122"/>
            </a:endParaRPr>
          </a:p>
          <a:p>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）学会用不同的角度看待问题，分析不同表达对于机件的利与弊；（</a:t>
            </a:r>
            <a:r>
              <a:rPr lang="en-US" sz="1800">
                <a:latin typeface="Times New Roman" panose="02020603050405020304" pitchFamily="18" charset="0"/>
              </a:rPr>
              <a:t>2</a:t>
            </a:r>
            <a:r>
              <a:rPr lang="zh-CN" sz="1800">
                <a:ea typeface="宋体" panose="02010600030101010101" pitchFamily="2" charset="-122"/>
              </a:rPr>
              <a:t>）学会以发展的眼光看待事物，不一成不变，不固步自封。</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剖视图的基本概念</a:t>
            </a:r>
            <a:endParaRPr lang="zh-CN" altLang="zh-CN" sz="2400" dirty="0">
              <a:solidFill>
                <a:srgbClr val="0000FF"/>
              </a:solidFill>
              <a:latin typeface="黑体" panose="02010609060101010101" pitchFamily="2" charset="-122"/>
            </a:endParaRPr>
          </a:p>
        </p:txBody>
      </p:sp>
      <p:sp>
        <p:nvSpPr>
          <p:cNvPr id="21509" name="矩形 7"/>
          <p:cNvSpPr>
            <a:spLocks noChangeArrowheads="1"/>
          </p:cNvSpPr>
          <p:nvPr/>
        </p:nvSpPr>
        <p:spPr bwMode="auto">
          <a:xfrm>
            <a:off x="683568" y="1700808"/>
            <a:ext cx="7920880" cy="1791653"/>
          </a:xfrm>
          <a:prstGeom prst="downArrowCallou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假想用剖切面剖开物体，将处在观察者与剖切面之间的部分移去，而将其余部分向投影面投射所得的图形称为剖视图，如图所示。剖视图可简称剖视。</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5580112" y="765175"/>
            <a:ext cx="3168352"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剖视图的形成</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27656" name="Picture 11" descr="E:\课件\《汽车机械制图》资料包材料\图片\3-6.tif"/>
          <p:cNvPicPr>
            <a:picLocks noChangeAspect="1"/>
          </p:cNvPicPr>
          <p:nvPr/>
        </p:nvPicPr>
        <p:blipFill>
          <a:blip r:embed="rId1"/>
          <a:stretch>
            <a:fillRect/>
          </a:stretch>
        </p:blipFill>
        <p:spPr>
          <a:xfrm>
            <a:off x="1187450" y="3573463"/>
            <a:ext cx="6988175" cy="3024187"/>
          </a:xfrm>
          <a:prstGeom prst="rect">
            <a:avLst/>
          </a:prstGeom>
          <a:noFill/>
          <a:ln w="9525">
            <a:noFill/>
          </a:ln>
        </p:spPr>
      </p:pic>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6"/>
                                        </p:tgtEl>
                                        <p:attrNameLst>
                                          <p:attrName>style.visibility</p:attrName>
                                        </p:attrNameLst>
                                      </p:cBhvr>
                                      <p:to>
                                        <p:strVal val="visible"/>
                                      </p:to>
                                    </p:set>
                                    <p:anim to="" calcmode="lin" valueType="num">
                                      <p:cBhvr>
                                        <p:cTn id="7" dur="1" fill="hold"/>
                                        <p:tgtEl>
                                          <p:spTgt spid="27656"/>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剖视图的基本概念</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580112" y="765175"/>
            <a:ext cx="3168352"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剖面符号</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pic>
        <p:nvPicPr>
          <p:cNvPr id="4" name="图片 3"/>
          <p:cNvPicPr>
            <a:picLocks noChangeAspect="1"/>
          </p:cNvPicPr>
          <p:nvPr>
            <p:custDataLst>
              <p:tags r:id="rId6"/>
            </p:custDataLst>
          </p:nvPr>
        </p:nvPicPr>
        <p:blipFill>
          <a:blip r:embed="rId7"/>
          <a:stretch>
            <a:fillRect/>
          </a:stretch>
        </p:blipFill>
        <p:spPr>
          <a:xfrm>
            <a:off x="1576070" y="1838325"/>
            <a:ext cx="5991225" cy="3181350"/>
          </a:xfrm>
          <a:prstGeom prst="rect">
            <a:avLst/>
          </a:prstGeom>
        </p:spPr>
      </p:pic>
      <p:pic>
        <p:nvPicPr>
          <p:cNvPr id="5" name="图片 4"/>
          <p:cNvPicPr>
            <a:picLocks noChangeAspect="1"/>
          </p:cNvPicPr>
          <p:nvPr>
            <p:custDataLst>
              <p:tags r:id="rId8"/>
            </p:custDataLst>
          </p:nvPr>
        </p:nvPicPr>
        <p:blipFill>
          <a:blip r:embed="rId9"/>
          <a:stretch>
            <a:fillRect/>
          </a:stretch>
        </p:blipFill>
        <p:spPr>
          <a:xfrm>
            <a:off x="1547495" y="4940300"/>
            <a:ext cx="5991225" cy="942975"/>
          </a:xfrm>
          <a:prstGeom prst="rect">
            <a:avLst/>
          </a:prstGeom>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剖视图的基本画法</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580112" y="765175"/>
            <a:ext cx="3168352"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画剖视图的注意事项</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grpSp>
        <p:nvGrpSpPr>
          <p:cNvPr id="25604" name="Group 11"/>
          <p:cNvGrpSpPr/>
          <p:nvPr/>
        </p:nvGrpSpPr>
        <p:grpSpPr>
          <a:xfrm>
            <a:off x="827088" y="1916113"/>
            <a:ext cx="7345362" cy="3168650"/>
            <a:chOff x="-165" y="0"/>
            <a:chExt cx="4701" cy="6144"/>
          </a:xfrm>
        </p:grpSpPr>
        <p:grpSp>
          <p:nvGrpSpPr>
            <p:cNvPr id="25605" name="Group 12"/>
            <p:cNvGrpSpPr/>
            <p:nvPr/>
          </p:nvGrpSpPr>
          <p:grpSpPr>
            <a:xfrm>
              <a:off x="-165" y="0"/>
              <a:ext cx="4701" cy="6144"/>
              <a:chOff x="-15" y="0"/>
              <a:chExt cx="429" cy="990"/>
            </a:xfrm>
          </p:grpSpPr>
          <p:sp>
            <p:nvSpPr>
              <p:cNvPr id="16" name="AutoShape 14"/>
              <p:cNvSpPr>
                <a:spLocks noChangeArrowheads="1"/>
              </p:cNvSpPr>
              <p:nvPr>
                <p:custDataLst>
                  <p:tags r:id="rId6"/>
                </p:custDataLst>
              </p:nvPr>
            </p:nvSpPr>
            <p:spPr bwMode="auto">
              <a:xfrm>
                <a:off x="0" y="0"/>
                <a:ext cx="414" cy="990"/>
              </a:xfrm>
              <a:prstGeom prst="roundRect">
                <a:avLst>
                  <a:gd name="adj" fmla="val 11921"/>
                </a:avLst>
              </a:prstGeom>
              <a:gradFill rotWithShape="1">
                <a:gsLst>
                  <a:gs pos="0">
                    <a:srgbClr val="009999"/>
                  </a:gs>
                  <a:gs pos="100000">
                    <a:srgbClr val="006B6B"/>
                  </a:gs>
                </a:gsLst>
                <a:lin ang="5400000" scaled="1"/>
              </a:gradFill>
              <a:ln w="25400">
                <a:solidFill>
                  <a:srgbClr val="FFFFFF"/>
                </a:solidFill>
                <a:miter lim="800000"/>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grpSp>
            <p:nvGrpSpPr>
              <p:cNvPr id="25608" name="Group 14"/>
              <p:cNvGrpSpPr/>
              <p:nvPr/>
            </p:nvGrpSpPr>
            <p:grpSpPr>
              <a:xfrm>
                <a:off x="-15" y="25"/>
                <a:ext cx="245" cy="227"/>
                <a:chOff x="-630569" y="0"/>
                <a:chExt cx="3806585" cy="1573162"/>
              </a:xfrm>
            </p:grpSpPr>
            <p:pic>
              <p:nvPicPr>
                <p:cNvPr id="25609" name="Freeform 15"/>
                <p:cNvPicPr/>
                <p:nvPr>
                  <p:custDataLst>
                    <p:tags r:id="rId7"/>
                  </p:custDataLst>
                </p:nvPr>
              </p:nvPicPr>
              <p:blipFill>
                <a:blip r:embed="rId8"/>
                <a:stretch>
                  <a:fillRect/>
                </a:stretch>
              </p:blipFill>
              <p:spPr>
                <a:xfrm>
                  <a:off x="0" y="0"/>
                  <a:ext cx="3176016" cy="1383792"/>
                </a:xfrm>
                <a:prstGeom prst="rect">
                  <a:avLst/>
                </a:prstGeom>
                <a:noFill/>
                <a:ln w="9525">
                  <a:noFill/>
                </a:ln>
              </p:spPr>
            </p:pic>
            <p:sp>
              <p:nvSpPr>
                <p:cNvPr id="25610" name="Text Box 16"/>
                <p:cNvSpPr txBox="1"/>
                <p:nvPr>
                  <p:custDataLst>
                    <p:tags r:id="rId9"/>
                  </p:custDataLst>
                </p:nvPr>
              </p:nvSpPr>
              <p:spPr>
                <a:xfrm>
                  <a:off x="-630569" y="178430"/>
                  <a:ext cx="3204115" cy="1394732"/>
                </a:xfrm>
                <a:prstGeom prst="rect">
                  <a:avLst/>
                </a:prstGeom>
                <a:noFill/>
                <a:ln w="9525">
                  <a:noFill/>
                </a:ln>
              </p:spPr>
              <p:txBody>
                <a:bodyPr/>
                <a:p>
                  <a:endParaRPr lang="zh-CN" altLang="en-US" dirty="0">
                    <a:solidFill>
                      <a:srgbClr val="000000"/>
                    </a:solidFill>
                    <a:latin typeface="Arial" panose="020B0604020202020204" pitchFamily="34" charset="0"/>
                  </a:endParaRPr>
                </a:p>
              </p:txBody>
            </p:sp>
          </p:grpSp>
        </p:grpSp>
        <p:sp>
          <p:nvSpPr>
            <p:cNvPr id="15" name="Text Box 13" descr="金融10"/>
            <p:cNvSpPr txBox="1">
              <a:spLocks noChangeArrowheads="1"/>
            </p:cNvSpPr>
            <p:nvPr>
              <p:custDataLst>
                <p:tags r:id="rId10"/>
              </p:custDataLst>
            </p:nvPr>
          </p:nvSpPr>
          <p:spPr bwMode="auto">
            <a:xfrm>
              <a:off x="250" y="839"/>
              <a:ext cx="4104" cy="3758"/>
            </a:xfrm>
            <a:prstGeom prst="rect">
              <a:avLst/>
            </a:prstGeom>
            <a:noFill/>
            <a:ln w="9525">
              <a:noFill/>
              <a:miter lim="800000"/>
            </a:ln>
            <a:effectLst/>
          </p:spPr>
          <p:txBody>
            <a:bodyPr>
              <a:spAutoFit/>
            </a:bodyPr>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    剖切平面一般应与投影面平行，且通过机件的对称平面或孔、槽的轴线（在图中应沿对称线、轴线、中心线），以便反映结构的真形。剖切是一种假想过程，实际上并没有把机件切去一部分。所以，当机件的某一个视图画成剖视图以后，其他视图仍应按完整机件画出</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剖视图的基本画法</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580112" y="765175"/>
            <a:ext cx="3168352"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画剖视图的注意事项</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pic>
        <p:nvPicPr>
          <p:cNvPr id="4" name="图片 3"/>
          <p:cNvPicPr>
            <a:picLocks noChangeAspect="1"/>
          </p:cNvPicPr>
          <p:nvPr>
            <p:custDataLst>
              <p:tags r:id="rId6"/>
            </p:custDataLst>
          </p:nvPr>
        </p:nvPicPr>
        <p:blipFill>
          <a:blip r:embed="rId7"/>
          <a:stretch>
            <a:fillRect/>
          </a:stretch>
        </p:blipFill>
        <p:spPr>
          <a:xfrm>
            <a:off x="179705" y="2564765"/>
            <a:ext cx="3616960" cy="2734945"/>
          </a:xfrm>
          <a:prstGeom prst="rect">
            <a:avLst/>
          </a:prstGeom>
        </p:spPr>
      </p:pic>
      <p:pic>
        <p:nvPicPr>
          <p:cNvPr id="5" name="图片 4"/>
          <p:cNvPicPr>
            <a:picLocks noChangeAspect="1"/>
          </p:cNvPicPr>
          <p:nvPr>
            <p:custDataLst>
              <p:tags r:id="rId8"/>
            </p:custDataLst>
          </p:nvPr>
        </p:nvPicPr>
        <p:blipFill>
          <a:blip r:embed="rId9"/>
          <a:stretch>
            <a:fillRect/>
          </a:stretch>
        </p:blipFill>
        <p:spPr>
          <a:xfrm>
            <a:off x="3996055" y="2703195"/>
            <a:ext cx="4523105" cy="2596515"/>
          </a:xfrm>
          <a:prstGeom prst="rect">
            <a:avLst/>
          </a:prstGeom>
        </p:spPr>
      </p:pic>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5"/>
          <p:cNvGrpSpPr/>
          <p:nvPr/>
        </p:nvGrpSpPr>
        <p:grpSpPr>
          <a:xfrm>
            <a:off x="1619250" y="1196975"/>
            <a:ext cx="6629400" cy="5229225"/>
            <a:chOff x="1619250" y="1196975"/>
            <a:chExt cx="6629400" cy="5229225"/>
          </a:xfrm>
        </p:grpSpPr>
        <p:sp>
          <p:nvSpPr>
            <p:cNvPr id="34820" name="矩形 2"/>
            <p:cNvSpPr/>
            <p:nvPr/>
          </p:nvSpPr>
          <p:spPr>
            <a:xfrm>
              <a:off x="3348038" y="6021388"/>
              <a:ext cx="3262312" cy="404812"/>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剖视图中容易漏画线的图形</a:t>
              </a:r>
              <a:endParaRPr lang="zh-CN" altLang="en-US" dirty="0">
                <a:solidFill>
                  <a:srgbClr val="FF0000"/>
                </a:solidFill>
                <a:latin typeface="黑体" panose="02010609060101010101" pitchFamily="2" charset="-122"/>
              </a:endParaRPr>
            </a:p>
          </p:txBody>
        </p:sp>
        <p:pic>
          <p:nvPicPr>
            <p:cNvPr id="34821" name="Picture 6" descr="E:\课件\《汽车机械制图》资料包材料\图片\3-9.tif"/>
            <p:cNvPicPr>
              <a:picLocks noChangeAspect="1"/>
            </p:cNvPicPr>
            <p:nvPr/>
          </p:nvPicPr>
          <p:blipFill>
            <a:blip r:embed="rId1"/>
            <a:stretch>
              <a:fillRect/>
            </a:stretch>
          </p:blipFill>
          <p:spPr>
            <a:xfrm>
              <a:off x="1619250" y="1196975"/>
              <a:ext cx="6629400" cy="4506913"/>
            </a:xfrm>
            <a:prstGeom prst="rect">
              <a:avLst/>
            </a:prstGeom>
            <a:noFill/>
            <a:ln w="9525">
              <a:noFill/>
            </a:ln>
          </p:spPr>
        </p:pic>
      </p:gr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4"/>
          <p:cNvSpPr txBox="1"/>
          <p:nvPr/>
        </p:nvSpPr>
        <p:spPr>
          <a:xfrm>
            <a:off x="1736861" y="0"/>
            <a:ext cx="6153150" cy="645160"/>
          </a:xfrm>
          <a:prstGeom prst="rect">
            <a:avLst/>
          </a:prstGeom>
          <a:noFill/>
        </p:spPr>
        <p:txBody>
          <a:bodyPr wrap="none">
            <a:spAutoFit/>
          </a:bodyPr>
          <a:lstStyle/>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项目四  典型汽车零部件表达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16387" name="组合 1"/>
          <p:cNvGrpSpPr/>
          <p:nvPr/>
        </p:nvGrpSpPr>
        <p:grpSpPr>
          <a:xfrm>
            <a:off x="1547813" y="1577975"/>
            <a:ext cx="5903912" cy="587375"/>
            <a:chOff x="1403350" y="1876425"/>
            <a:chExt cx="6192838" cy="587252"/>
          </a:xfrm>
        </p:grpSpPr>
        <p:sp>
          <p:nvSpPr>
            <p:cNvPr id="51" name="Rectangle 4"/>
            <p:cNvSpPr>
              <a:spLocks noChangeAspect="1" noChangeArrowheads="1"/>
            </p:cNvSpPr>
            <p:nvPr/>
          </p:nvSpPr>
          <p:spPr bwMode="auto">
            <a:xfrm rot="10800000">
              <a:off x="1403350" y="1908168"/>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nvSpPr>
          <p:spPr bwMode="auto">
            <a:xfrm>
              <a:off x="1423332" y="1914517"/>
              <a:ext cx="58348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nvSpPr>
          <p:spPr bwMode="auto">
            <a:xfrm>
              <a:off x="1403350" y="1876425"/>
              <a:ext cx="1726801"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nvSpPr>
          <p:spPr>
            <a:xfrm>
              <a:off x="1619250" y="2019300"/>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nvSpPr>
          <p:spPr>
            <a:xfrm>
              <a:off x="3267075" y="2019312"/>
              <a:ext cx="697627" cy="400026"/>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grpSp>
        <p:nvGrpSpPr>
          <p:cNvPr id="16388" name="组合 2"/>
          <p:cNvGrpSpPr/>
          <p:nvPr/>
        </p:nvGrpSpPr>
        <p:grpSpPr>
          <a:xfrm>
            <a:off x="1547813" y="2476500"/>
            <a:ext cx="5903912" cy="587375"/>
            <a:chOff x="1403350" y="2636278"/>
            <a:chExt cx="6192838" cy="587252"/>
          </a:xfrm>
        </p:grpSpPr>
        <p:sp>
          <p:nvSpPr>
            <p:cNvPr id="56" name="Rectangle 10"/>
            <p:cNvSpPr>
              <a:spLocks noChangeAspect="1" noChangeArrowheads="1"/>
            </p:cNvSpPr>
            <p:nvPr/>
          </p:nvSpPr>
          <p:spPr bwMode="auto">
            <a:xfrm rot="10800000">
              <a:off x="1403350" y="2668021"/>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7" name="Rectangle 11"/>
            <p:cNvSpPr>
              <a:spLocks noChangeAspect="1" noChangeArrowheads="1"/>
            </p:cNvSpPr>
            <p:nvPr/>
          </p:nvSpPr>
          <p:spPr bwMode="auto">
            <a:xfrm>
              <a:off x="1423332" y="2674370"/>
              <a:ext cx="58348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8" name="AutoShape 12"/>
            <p:cNvSpPr>
              <a:spLocks noChangeAspect="1" noChangeArrowheads="1"/>
            </p:cNvSpPr>
            <p:nvPr/>
          </p:nvSpPr>
          <p:spPr bwMode="auto">
            <a:xfrm>
              <a:off x="1403350" y="2636278"/>
              <a:ext cx="1726801"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4" name="WordArt 13"/>
            <p:cNvSpPr>
              <a:spLocks noChangeAspect="1"/>
            </p:cNvSpPr>
            <p:nvPr/>
          </p:nvSpPr>
          <p:spPr>
            <a:xfrm>
              <a:off x="1643063" y="2779713"/>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5" name="Text Box 14"/>
            <p:cNvSpPr txBox="1">
              <a:spLocks noChangeAspect="1"/>
            </p:cNvSpPr>
            <p:nvPr/>
          </p:nvSpPr>
          <p:spPr>
            <a:xfrm>
              <a:off x="3346450" y="2763850"/>
              <a:ext cx="954107" cy="400026"/>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grpSp>
        <p:nvGrpSpPr>
          <p:cNvPr id="16389" name="组合 3"/>
          <p:cNvGrpSpPr/>
          <p:nvPr/>
        </p:nvGrpSpPr>
        <p:grpSpPr>
          <a:xfrm>
            <a:off x="1547813" y="3479800"/>
            <a:ext cx="5903912" cy="587375"/>
            <a:chOff x="1403350" y="3351336"/>
            <a:chExt cx="6192838" cy="587252"/>
          </a:xfrm>
        </p:grpSpPr>
        <p:sp>
          <p:nvSpPr>
            <p:cNvPr id="61"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2" name="Rectangle 39"/>
            <p:cNvSpPr>
              <a:spLocks noChangeAspect="1" noChangeArrowheads="1"/>
            </p:cNvSpPr>
            <p:nvPr/>
          </p:nvSpPr>
          <p:spPr bwMode="auto">
            <a:xfrm>
              <a:off x="1423332" y="3389428"/>
              <a:ext cx="58348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3" name="AutoShape 40"/>
            <p:cNvSpPr>
              <a:spLocks noChangeAspect="1" noChangeArrowheads="1"/>
            </p:cNvSpPr>
            <p:nvPr/>
          </p:nvSpPr>
          <p:spPr bwMode="auto">
            <a:xfrm>
              <a:off x="1403350" y="3351336"/>
              <a:ext cx="1726801"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399"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0" name="Text Box 42"/>
            <p:cNvSpPr txBox="1">
              <a:spLocks noChangeAspect="1"/>
            </p:cNvSpPr>
            <p:nvPr/>
          </p:nvSpPr>
          <p:spPr>
            <a:xfrm>
              <a:off x="3347864" y="3517541"/>
              <a:ext cx="954107" cy="400026"/>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grpSp>
        <p:nvGrpSpPr>
          <p:cNvPr id="16390" name="组合 3"/>
          <p:cNvGrpSpPr/>
          <p:nvPr/>
        </p:nvGrpSpPr>
        <p:grpSpPr>
          <a:xfrm>
            <a:off x="1547813" y="4425950"/>
            <a:ext cx="5903912" cy="587375"/>
            <a:chOff x="1403350" y="3351336"/>
            <a:chExt cx="6192838" cy="587252"/>
          </a:xfrm>
        </p:grpSpPr>
        <p:sp>
          <p:nvSpPr>
            <p:cNvPr id="23"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4" name="Rectangle 39"/>
            <p:cNvSpPr>
              <a:spLocks noChangeAspect="1" noChangeArrowheads="1"/>
            </p:cNvSpPr>
            <p:nvPr/>
          </p:nvSpPr>
          <p:spPr bwMode="auto">
            <a:xfrm>
              <a:off x="1423332" y="3389428"/>
              <a:ext cx="58348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5" name="AutoShape 40"/>
            <p:cNvSpPr>
              <a:spLocks noChangeAspect="1" noChangeArrowheads="1"/>
            </p:cNvSpPr>
            <p:nvPr/>
          </p:nvSpPr>
          <p:spPr bwMode="auto">
            <a:xfrm>
              <a:off x="1403350" y="3351336"/>
              <a:ext cx="1726801"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394"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395" name="Text Box 42"/>
            <p:cNvSpPr txBox="1">
              <a:spLocks noChangeAspect="1"/>
            </p:cNvSpPr>
            <p:nvPr/>
          </p:nvSpPr>
          <p:spPr>
            <a:xfrm>
              <a:off x="3347566" y="3507295"/>
              <a:ext cx="2333929" cy="398696"/>
            </a:xfrm>
            <a:prstGeom prst="rect">
              <a:avLst/>
            </a:prstGeom>
            <a:noFill/>
            <a:ln w="9525">
              <a:noFill/>
            </a:ln>
          </p:spPr>
          <p:txBody>
            <a:bodyPr wrap="none" anchor="ctr" anchorCtr="0">
              <a:spAutoFit/>
            </a:bodyPr>
            <a:p>
              <a:r>
                <a:rPr lang="zh-CN" altLang="en-US" b="1" dirty="0">
                  <a:latin typeface="黑体" panose="02010609060101010101" pitchFamily="2" charset="-122"/>
                </a:rPr>
                <a:t>其他常用表达方法</a:t>
              </a:r>
              <a:endParaRPr lang="zh-CN" altLang="en-US" b="1" dirty="0">
                <a:latin typeface="黑体" panose="02010609060101010101" pitchFamily="2" charset="-122"/>
              </a:endParaRPr>
            </a:p>
          </p:txBody>
        </p:sp>
      </p:gr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剖视图的基本画法</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580112" y="765175"/>
            <a:ext cx="3168352"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剖视图的标注</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grpSp>
        <p:nvGrpSpPr>
          <p:cNvPr id="25604" name="Group 11"/>
          <p:cNvGrpSpPr/>
          <p:nvPr/>
        </p:nvGrpSpPr>
        <p:grpSpPr>
          <a:xfrm>
            <a:off x="827088" y="1916113"/>
            <a:ext cx="7345362" cy="4586910"/>
            <a:chOff x="-165" y="0"/>
            <a:chExt cx="4701" cy="8894"/>
          </a:xfrm>
        </p:grpSpPr>
        <p:grpSp>
          <p:nvGrpSpPr>
            <p:cNvPr id="25605" name="Group 12"/>
            <p:cNvGrpSpPr/>
            <p:nvPr/>
          </p:nvGrpSpPr>
          <p:grpSpPr>
            <a:xfrm>
              <a:off x="-165" y="0"/>
              <a:ext cx="4701" cy="8856"/>
              <a:chOff x="-15" y="0"/>
              <a:chExt cx="429" cy="1427"/>
            </a:xfrm>
          </p:grpSpPr>
          <p:sp>
            <p:nvSpPr>
              <p:cNvPr id="16" name="AutoShape 14"/>
              <p:cNvSpPr>
                <a:spLocks noChangeArrowheads="1"/>
              </p:cNvSpPr>
              <p:nvPr>
                <p:custDataLst>
                  <p:tags r:id="rId6"/>
                </p:custDataLst>
              </p:nvPr>
            </p:nvSpPr>
            <p:spPr bwMode="auto">
              <a:xfrm>
                <a:off x="0" y="0"/>
                <a:ext cx="414" cy="1427"/>
              </a:xfrm>
              <a:prstGeom prst="roundRect">
                <a:avLst>
                  <a:gd name="adj" fmla="val 11921"/>
                </a:avLst>
              </a:prstGeom>
              <a:gradFill rotWithShape="1">
                <a:gsLst>
                  <a:gs pos="0">
                    <a:srgbClr val="009999"/>
                  </a:gs>
                  <a:gs pos="100000">
                    <a:srgbClr val="006B6B"/>
                  </a:gs>
                </a:gsLst>
                <a:lin ang="5400000" scaled="1"/>
              </a:gradFill>
              <a:ln w="25400">
                <a:solidFill>
                  <a:srgbClr val="FFFFFF"/>
                </a:solidFill>
                <a:miter lim="800000"/>
              </a:ln>
              <a:effectLst>
                <a:outerShdw dist="53882" dir="2700000" algn="ctr" rotWithShape="0">
                  <a:srgbClr val="000000">
                    <a:alpha val="50000"/>
                  </a:srgb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2" charset="-122"/>
                  <a:cs typeface="+mn-cs"/>
                </a:endParaRPr>
              </a:p>
            </p:txBody>
          </p:sp>
          <p:grpSp>
            <p:nvGrpSpPr>
              <p:cNvPr id="25608" name="Group 14"/>
              <p:cNvGrpSpPr/>
              <p:nvPr/>
            </p:nvGrpSpPr>
            <p:grpSpPr>
              <a:xfrm>
                <a:off x="-15" y="25"/>
                <a:ext cx="245" cy="227"/>
                <a:chOff x="-630569" y="0"/>
                <a:chExt cx="3806585" cy="1573162"/>
              </a:xfrm>
            </p:grpSpPr>
            <p:pic>
              <p:nvPicPr>
                <p:cNvPr id="25609" name="Freeform 15"/>
                <p:cNvPicPr/>
                <p:nvPr>
                  <p:custDataLst>
                    <p:tags r:id="rId7"/>
                  </p:custDataLst>
                </p:nvPr>
              </p:nvPicPr>
              <p:blipFill>
                <a:blip r:embed="rId8"/>
                <a:stretch>
                  <a:fillRect/>
                </a:stretch>
              </p:blipFill>
              <p:spPr>
                <a:xfrm>
                  <a:off x="0" y="0"/>
                  <a:ext cx="3176016" cy="1383792"/>
                </a:xfrm>
                <a:prstGeom prst="rect">
                  <a:avLst/>
                </a:prstGeom>
                <a:noFill/>
                <a:ln w="9525">
                  <a:noFill/>
                </a:ln>
              </p:spPr>
            </p:pic>
            <p:sp>
              <p:nvSpPr>
                <p:cNvPr id="25610" name="Text Box 16"/>
                <p:cNvSpPr txBox="1"/>
                <p:nvPr>
                  <p:custDataLst>
                    <p:tags r:id="rId9"/>
                  </p:custDataLst>
                </p:nvPr>
              </p:nvSpPr>
              <p:spPr>
                <a:xfrm>
                  <a:off x="-630569" y="178430"/>
                  <a:ext cx="3204115" cy="1394732"/>
                </a:xfrm>
                <a:prstGeom prst="rect">
                  <a:avLst/>
                </a:prstGeom>
                <a:noFill/>
                <a:ln w="9525">
                  <a:noFill/>
                </a:ln>
              </p:spPr>
              <p:txBody>
                <a:bodyPr/>
                <a:p>
                  <a:endParaRPr lang="zh-CN" altLang="en-US" dirty="0">
                    <a:solidFill>
                      <a:srgbClr val="000000"/>
                    </a:solidFill>
                    <a:latin typeface="Arial" panose="020B0604020202020204" pitchFamily="34" charset="0"/>
                  </a:endParaRPr>
                </a:p>
              </p:txBody>
            </p:sp>
          </p:grpSp>
        </p:grpSp>
        <p:sp>
          <p:nvSpPr>
            <p:cNvPr id="15" name="Text Box 13" descr="金融10"/>
            <p:cNvSpPr txBox="1">
              <a:spLocks noChangeArrowheads="1"/>
            </p:cNvSpPr>
            <p:nvPr>
              <p:custDataLst>
                <p:tags r:id="rId10"/>
              </p:custDataLst>
            </p:nvPr>
          </p:nvSpPr>
          <p:spPr bwMode="auto">
            <a:xfrm>
              <a:off x="250" y="839"/>
              <a:ext cx="4104" cy="8055"/>
            </a:xfrm>
            <a:prstGeom prst="rect">
              <a:avLst/>
            </a:prstGeom>
            <a:noFill/>
            <a:ln w="9525">
              <a:noFill/>
              <a:miter lim="800000"/>
            </a:ln>
            <a:effectLst/>
          </p:spPr>
          <p:txBody>
            <a:bodyPr>
              <a:spAutoFit/>
            </a:bodyPr>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    剖视图一般应标注剖切位置、投影方向和视图名称。</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剖切符号：表示剖切面起讫和转折位置，用线宽（1～1.5）d、长约5～10㎜断开的粗实线（粗短画）表示，为了不影响图形的清晰，剖切符号中的粗短画应避免与图形轮廓线相交或重合。</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箭头：表示剖切后的投影方向。在表示剖切平面起讫的粗短画外侧画出与其相垂直的箭头。</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a:p>
              <a:pPr marR="0" defTabSz="914400">
                <a:lnSpc>
                  <a:spcPct val="120000"/>
                </a:lnSpc>
                <a:buClrTx/>
                <a:buSzTx/>
                <a:buFontTx/>
                <a:buNone/>
                <a:defRPr/>
              </a:pPr>
              <a:r>
                <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rPr>
                <a:t>大写字母：表示视图的名称。在表示剖切平面起讫和转折位置的粗短画外侧写上大写拉丁字母“×”，并在相应剖切图的上方正中位置用同样字母标注剖视图的名称“×-×”，字母一律按水平位置书写，字头朝上。</a:t>
              </a:r>
              <a:endParaRPr kumimoji="0" lang="zh-CN" altLang="en-US" b="1" kern="1200" cap="none" spc="0" normalizeH="0" baseline="0" noProof="0"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Rectangle 2"/>
          <p:cNvSpPr/>
          <p:nvPr/>
        </p:nvSpPr>
        <p:spPr>
          <a:xfrm>
            <a:off x="0" y="714375"/>
            <a:ext cx="28432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剖视图的种类</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6948264" y="765175"/>
            <a:ext cx="1800200"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4" name="矩形 2"/>
          <p:cNvSpPr>
            <a:spLocks noChangeArrowheads="1"/>
          </p:cNvSpPr>
          <p:nvPr/>
        </p:nvSpPr>
        <p:spPr bwMode="auto">
          <a:xfrm>
            <a:off x="251520" y="1988840"/>
            <a:ext cx="3240360" cy="1482137"/>
          </a:xfrm>
          <a:prstGeom prst="rightArrowCallout">
            <a:avLst>
              <a:gd name="adj1" fmla="val 25000"/>
              <a:gd name="adj2" fmla="val 25000"/>
              <a:gd name="adj3" fmla="val 69956"/>
              <a:gd name="adj4" fmla="val 64977"/>
            </a:avLst>
          </a:prstGeom>
          <a:solidFill>
            <a:schemeClr val="accent2">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用剖切面完全地剖开物体所得的剖视图称为全剖视图。</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1"/>
            </p:custDataLst>
          </p:nvPr>
        </p:nvPicPr>
        <p:blipFill>
          <a:blip r:embed="rId2"/>
          <a:stretch>
            <a:fillRect/>
          </a:stretch>
        </p:blipFill>
        <p:spPr>
          <a:xfrm>
            <a:off x="3467100" y="1557020"/>
            <a:ext cx="4330700" cy="2632710"/>
          </a:xfrm>
          <a:prstGeom prst="rect">
            <a:avLst/>
          </a:prstGeom>
        </p:spPr>
      </p:pic>
      <p:sp>
        <p:nvSpPr>
          <p:cNvPr id="100" name="文本框 99"/>
          <p:cNvSpPr txBox="1"/>
          <p:nvPr/>
        </p:nvSpPr>
        <p:spPr>
          <a:xfrm>
            <a:off x="539750" y="5013325"/>
            <a:ext cx="7258050" cy="1198880"/>
          </a:xfrm>
          <a:prstGeom prst="rect">
            <a:avLst/>
          </a:prstGeom>
          <a:noFill/>
          <a:ln w="9525">
            <a:solidFill>
              <a:srgbClr val="C00000"/>
            </a:solidFill>
          </a:ln>
        </p:spPr>
        <p:txBody>
          <a:bodyPr wrap="square">
            <a:spAutoFit/>
          </a:bodyPr>
          <a:p>
            <a:pPr indent="266700"/>
            <a:r>
              <a:rPr lang="en-US" altLang="zh-CN" sz="1800">
                <a:ea typeface="宋体" panose="02010600030101010101" pitchFamily="2" charset="-122"/>
              </a:rPr>
              <a:t> </a:t>
            </a:r>
            <a:r>
              <a:rPr lang="zh-CN" sz="1800">
                <a:ea typeface="宋体" panose="02010600030101010101" pitchFamily="2" charset="-122"/>
              </a:rPr>
              <a:t>当不对称的机件的外形比较简单，或外形已在其他视图上表达清楚，内部结构比较复杂时，常采用全剖视图表达机件的内部结构形状。</a:t>
            </a:r>
            <a:endParaRPr lang="zh-CN" sz="1800">
              <a:ea typeface="宋体" panose="02010600030101010101" pitchFamily="2" charset="-122"/>
            </a:endParaRPr>
          </a:p>
          <a:p>
            <a:pPr indent="266700"/>
            <a:r>
              <a:rPr lang="en-US" altLang="zh-CN" sz="1800">
                <a:ea typeface="宋体" panose="02010600030101010101" pitchFamily="2" charset="-122"/>
              </a:rPr>
              <a:t>    </a:t>
            </a:r>
            <a:r>
              <a:rPr lang="zh-CN" sz="1800">
                <a:ea typeface="宋体" panose="02010600030101010101" pitchFamily="2" charset="-122"/>
              </a:rPr>
              <a:t>全剖视图当剖切平面通过机件的对称平面且按投影关系配置，中间又无其他图形隔开时，可省略标注。</a:t>
            </a:r>
            <a:endParaRPr lang="zh-CN" altLang="en-US" sz="1800">
              <a:ea typeface="宋体" panose="02010600030101010101" pitchFamily="2" charset="-122"/>
            </a:endParaRPr>
          </a:p>
        </p:txBody>
      </p:sp>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3"/>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6"/>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7"/>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948264" y="765175"/>
            <a:ext cx="1800200"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半剖视图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4" name="矩形 2"/>
          <p:cNvSpPr>
            <a:spLocks noChangeArrowheads="1"/>
          </p:cNvSpPr>
          <p:nvPr/>
        </p:nvSpPr>
        <p:spPr bwMode="auto">
          <a:xfrm>
            <a:off x="395536" y="1556792"/>
            <a:ext cx="8352928" cy="1791653"/>
          </a:xfrm>
          <a:prstGeom prst="downArrowCallou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当物体具有对称平面时，向垂直于对称平面的投影面上投射所得的图形，可以对称中心线为界，一半画成剖视图，另一半画成视图，这种剖视图称为半剖视图。</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6871" name="Picture 2" descr="E:\课件\《汽车机械制图》资料包材料\图片\3-11.tif"/>
          <p:cNvPicPr>
            <a:picLocks noChangeAspect="1"/>
          </p:cNvPicPr>
          <p:nvPr/>
        </p:nvPicPr>
        <p:blipFill>
          <a:blip r:embed="rId1"/>
          <a:stretch>
            <a:fillRect/>
          </a:stretch>
        </p:blipFill>
        <p:spPr>
          <a:xfrm>
            <a:off x="900113" y="3285173"/>
            <a:ext cx="7621587" cy="2592387"/>
          </a:xfrm>
          <a:prstGeom prst="rect">
            <a:avLst/>
          </a:prstGeom>
          <a:noFill/>
          <a:ln w="9525">
            <a:noFill/>
          </a:ln>
        </p:spPr>
      </p:pic>
      <p:sp>
        <p:nvSpPr>
          <p:cNvPr id="100" name="文本框 99"/>
          <p:cNvSpPr txBox="1"/>
          <p:nvPr>
            <p:custDataLst>
              <p:tags r:id="rId2"/>
            </p:custDataLst>
          </p:nvPr>
        </p:nvSpPr>
        <p:spPr>
          <a:xfrm>
            <a:off x="467360" y="5876925"/>
            <a:ext cx="8553450" cy="922020"/>
          </a:xfrm>
          <a:prstGeom prst="rect">
            <a:avLst/>
          </a:prstGeom>
          <a:noFill/>
          <a:ln w="9525">
            <a:solidFill>
              <a:srgbClr val="C00000"/>
            </a:solidFill>
          </a:ln>
        </p:spPr>
        <p:txBody>
          <a:bodyPr wrap="square">
            <a:spAutoFit/>
          </a:bodyPr>
          <a:p>
            <a:pPr indent="266700"/>
            <a:r>
              <a:rPr sz="1800">
                <a:ea typeface="宋体" panose="02010600030101010101" pitchFamily="2" charset="-122"/>
              </a:rPr>
              <a:t>半剖视图主要用于内、外形状需在同一图上兼顾表达的对称机件。当机件形状接近对称，且不对称部分已另有视图表达清楚时，也可画成半剖视图。但当机件外形简单或已在其他视图中表达清楚的对称机件也可画成全视图。</a:t>
            </a:r>
            <a:endParaRPr sz="1800">
              <a:ea typeface="宋体" panose="02010600030101010101" pitchFamily="2" charset="-122"/>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3"/>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6"/>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7"/>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6871"/>
                                        </p:tgtEl>
                                        <p:attrNameLst>
                                          <p:attrName>style.visibility</p:attrName>
                                        </p:attrNameLst>
                                      </p:cBhvr>
                                      <p:to>
                                        <p:strVal val="visible"/>
                                      </p:to>
                                    </p:set>
                                    <p:anim to="" calcmode="lin" valueType="num">
                                      <p:cBhvr>
                                        <p:cTn id="7" dur="1" fill="hold"/>
                                        <p:tgtEl>
                                          <p:spTgt spid="36871"/>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4" name="矩形 2"/>
          <p:cNvSpPr>
            <a:spLocks noChangeArrowheads="1"/>
          </p:cNvSpPr>
          <p:nvPr/>
        </p:nvSpPr>
        <p:spPr bwMode="auto">
          <a:xfrm>
            <a:off x="395536" y="1556792"/>
            <a:ext cx="8352928" cy="1170370"/>
          </a:xfrm>
          <a:prstGeom prst="downArrowCallou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用剖切面局部地剖开物体所得的剖视图称为局部剖视图，局部剖视图以波浪线或双折线分界。</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7895" name="Picture 2" descr="E:\课件\《汽车机械制图》资料包材料\图片\3-12.tif"/>
          <p:cNvPicPr>
            <a:picLocks noChangeAspect="1"/>
          </p:cNvPicPr>
          <p:nvPr/>
        </p:nvPicPr>
        <p:blipFill>
          <a:blip r:embed="rId1"/>
          <a:stretch>
            <a:fillRect/>
          </a:stretch>
        </p:blipFill>
        <p:spPr>
          <a:xfrm>
            <a:off x="755650" y="3213100"/>
            <a:ext cx="7856538" cy="2592388"/>
          </a:xfrm>
          <a:prstGeom prst="rect">
            <a:avLst/>
          </a:prstGeom>
          <a:noFill/>
          <a:ln w="9525">
            <a:noFill/>
          </a:ln>
        </p:spPr>
      </p:pic>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7895"/>
                                        </p:tgtEl>
                                        <p:attrNameLst>
                                          <p:attrName>style.visibility</p:attrName>
                                        </p:attrNameLst>
                                      </p:cBhvr>
                                      <p:to>
                                        <p:strVal val="visible"/>
                                      </p:to>
                                    </p:set>
                                    <p:anim to="" calcmode="lin" valueType="num">
                                      <p:cBhvr>
                                        <p:cTn id="7" dur="1" fill="hold"/>
                                        <p:tgtEl>
                                          <p:spTgt spid="37895"/>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922020"/>
          </a:xfrm>
          <a:prstGeom prst="rect">
            <a:avLst/>
          </a:prstGeom>
          <a:noFill/>
          <a:ln w="9525">
            <a:solidFill>
              <a:srgbClr val="C00000"/>
            </a:solidFill>
          </a:ln>
        </p:spPr>
        <p:txBody>
          <a:bodyPr wrap="square">
            <a:spAutoFit/>
          </a:bodyPr>
          <a:p>
            <a:pPr indent="266700"/>
            <a:r>
              <a:rPr sz="1800" b="1">
                <a:ea typeface="宋体" panose="02010600030101010101" pitchFamily="2" charset="-122"/>
              </a:rPr>
              <a:t>1.局部剖视图适用范围</a:t>
            </a:r>
            <a:endParaRPr sz="1800" b="1">
              <a:ea typeface="宋体" panose="02010600030101010101" pitchFamily="2" charset="-122"/>
            </a:endParaRPr>
          </a:p>
          <a:p>
            <a:pPr indent="266700"/>
            <a:r>
              <a:rPr sz="1800">
                <a:ea typeface="宋体" panose="02010600030101010101" pitchFamily="2" charset="-122"/>
              </a:rPr>
              <a:t>（1）局部剖视图适合只需表达机件上局部结构的内形，不必或不宜采用全剖视，如图4-2-10所示。</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2483485" y="3141345"/>
            <a:ext cx="3652520" cy="2753360"/>
          </a:xfrm>
          <a:prstGeom prst="rect">
            <a:avLst/>
          </a:prstGeom>
        </p:spPr>
      </p:pic>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645160"/>
          </a:xfrm>
          <a:prstGeom prst="rect">
            <a:avLst/>
          </a:prstGeom>
          <a:noFill/>
          <a:ln w="9525">
            <a:solidFill>
              <a:srgbClr val="C00000"/>
            </a:solidFill>
          </a:ln>
        </p:spPr>
        <p:txBody>
          <a:bodyPr wrap="square">
            <a:spAutoFit/>
          </a:bodyPr>
          <a:p>
            <a:pPr indent="266700"/>
            <a:r>
              <a:rPr sz="1800" b="1">
                <a:ea typeface="宋体" panose="02010600030101010101" pitchFamily="2" charset="-122"/>
              </a:rPr>
              <a:t>1.局部剖视图适用范围</a:t>
            </a:r>
            <a:endParaRPr sz="1800" b="1">
              <a:ea typeface="宋体" panose="02010600030101010101" pitchFamily="2" charset="-122"/>
            </a:endParaRPr>
          </a:p>
          <a:p>
            <a:pPr indent="266700"/>
            <a:r>
              <a:rPr sz="1800">
                <a:ea typeface="宋体" panose="02010600030101010101" pitchFamily="2" charset="-122"/>
              </a:rPr>
              <a:t>（2）实心杆上的孔、槽等结构，应采用局部剖视，如图4-2-11所示。</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1979295" y="2493010"/>
            <a:ext cx="4676775" cy="1238250"/>
          </a:xfrm>
          <a:prstGeom prst="rect">
            <a:avLst/>
          </a:prstGeom>
        </p:spPr>
      </p:pic>
      <p:sp>
        <p:nvSpPr>
          <p:cNvPr id="5" name="文本框 4"/>
          <p:cNvSpPr txBox="1"/>
          <p:nvPr>
            <p:custDataLst>
              <p:tags r:id="rId4"/>
            </p:custDataLst>
          </p:nvPr>
        </p:nvSpPr>
        <p:spPr>
          <a:xfrm>
            <a:off x="179705" y="3861435"/>
            <a:ext cx="8553450" cy="645160"/>
          </a:xfrm>
          <a:prstGeom prst="rect">
            <a:avLst/>
          </a:prstGeom>
          <a:noFill/>
          <a:ln w="9525">
            <a:solidFill>
              <a:srgbClr val="C00000"/>
            </a:solidFill>
          </a:ln>
        </p:spPr>
        <p:txBody>
          <a:bodyPr wrap="square">
            <a:spAutoFit/>
          </a:bodyPr>
          <a:p>
            <a:pPr indent="266700"/>
            <a:r>
              <a:rPr sz="1800">
                <a:ea typeface="宋体" panose="02010600030101010101" pitchFamily="2" charset="-122"/>
              </a:rPr>
              <a:t>（3）当对称机件的轮廓线与中心线重合，不宜采用半剖视时，可采用局部剖视图，如图4-2-12所示。</a:t>
            </a:r>
            <a:endParaRPr sz="1800">
              <a:ea typeface="宋体" panose="02010600030101010101" pitchFamily="2" charset="-122"/>
            </a:endParaRPr>
          </a:p>
        </p:txBody>
      </p:sp>
      <p:pic>
        <p:nvPicPr>
          <p:cNvPr id="6" name="图片 5"/>
          <p:cNvPicPr>
            <a:picLocks noChangeAspect="1"/>
          </p:cNvPicPr>
          <p:nvPr>
            <p:custDataLst>
              <p:tags r:id="rId5"/>
            </p:custDataLst>
          </p:nvPr>
        </p:nvPicPr>
        <p:blipFill>
          <a:blip r:embed="rId6"/>
          <a:stretch>
            <a:fillRect/>
          </a:stretch>
        </p:blipFill>
        <p:spPr>
          <a:xfrm>
            <a:off x="2267585" y="4725035"/>
            <a:ext cx="3476625" cy="1819275"/>
          </a:xfrm>
          <a:prstGeom prst="rect">
            <a:avLst/>
          </a:prstGeom>
        </p:spPr>
      </p:pic>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7"/>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8"/>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9"/>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10"/>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11"/>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922020"/>
          </a:xfrm>
          <a:prstGeom prst="rect">
            <a:avLst/>
          </a:prstGeom>
          <a:noFill/>
          <a:ln w="9525">
            <a:solidFill>
              <a:srgbClr val="C00000"/>
            </a:solidFill>
          </a:ln>
        </p:spPr>
        <p:txBody>
          <a:bodyPr wrap="square">
            <a:spAutoFit/>
          </a:bodyPr>
          <a:p>
            <a:pPr indent="266700"/>
            <a:r>
              <a:rPr sz="1800" b="1">
                <a:ea typeface="宋体" panose="02010600030101010101" pitchFamily="2" charset="-122"/>
              </a:rPr>
              <a:t>1.局部剖视图适用范围</a:t>
            </a:r>
            <a:endParaRPr sz="1800" b="1">
              <a:ea typeface="宋体" panose="02010600030101010101" pitchFamily="2" charset="-122"/>
            </a:endParaRPr>
          </a:p>
          <a:p>
            <a:pPr indent="266700"/>
            <a:r>
              <a:rPr sz="1800">
                <a:ea typeface="宋体" panose="02010600030101010101" pitchFamily="2" charset="-122"/>
              </a:rPr>
              <a:t>（4）某些不对称的机件，既需要表达其内部形状，又需要保留其局部外形，可采用局部剖视图，如图4-2-13所示。</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2700020" y="3141345"/>
            <a:ext cx="3249295" cy="2933700"/>
          </a:xfrm>
          <a:prstGeom prst="rect">
            <a:avLst/>
          </a:prstGeom>
        </p:spPr>
      </p:pic>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1198880"/>
          </a:xfrm>
          <a:prstGeom prst="rect">
            <a:avLst/>
          </a:prstGeom>
          <a:noFill/>
          <a:ln w="9525">
            <a:solidFill>
              <a:srgbClr val="C00000"/>
            </a:solidFill>
          </a:ln>
        </p:spPr>
        <p:txBody>
          <a:bodyPr wrap="square">
            <a:spAutoFit/>
          </a:bodyPr>
          <a:p>
            <a:pPr indent="266700"/>
            <a:r>
              <a:rPr sz="1800" b="1">
                <a:ea typeface="宋体" panose="02010600030101010101" pitchFamily="2" charset="-122"/>
              </a:rPr>
              <a:t>2.绘制局部剖视图的注意事项</a:t>
            </a:r>
            <a:endParaRPr sz="1800" b="1">
              <a:ea typeface="宋体" panose="02010600030101010101" pitchFamily="2" charset="-122"/>
            </a:endParaRPr>
          </a:p>
          <a:p>
            <a:pPr indent="266700"/>
            <a:r>
              <a:rPr sz="1800">
                <a:ea typeface="宋体" panose="02010600030101010101" pitchFamily="2" charset="-122"/>
              </a:rPr>
              <a:t>局部剖视图中，剖视图部分与视图部分之间应以波浪线为界，此时的波浪线也可当做机件断裂处的边界线。波浪线的画法应注意以下几点：</a:t>
            </a:r>
            <a:endParaRPr sz="1800">
              <a:ea typeface="宋体" panose="02010600030101010101" pitchFamily="2" charset="-122"/>
            </a:endParaRPr>
          </a:p>
          <a:p>
            <a:pPr indent="266700"/>
            <a:r>
              <a:rPr sz="1800">
                <a:ea typeface="宋体" panose="02010600030101010101" pitchFamily="2" charset="-122"/>
              </a:rPr>
              <a:t>（1）波浪线不能与轮廓线重合，也不能画在轮廓线的延长线上，如图4-2-14。</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1327150" y="3501390"/>
            <a:ext cx="6134100" cy="2282825"/>
          </a:xfrm>
          <a:prstGeom prst="rect">
            <a:avLst/>
          </a:prstGeom>
        </p:spPr>
      </p:pic>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1198880"/>
          </a:xfrm>
          <a:prstGeom prst="rect">
            <a:avLst/>
          </a:prstGeom>
          <a:noFill/>
          <a:ln w="9525">
            <a:solidFill>
              <a:srgbClr val="C00000"/>
            </a:solidFill>
          </a:ln>
        </p:spPr>
        <p:txBody>
          <a:bodyPr wrap="square">
            <a:spAutoFit/>
          </a:bodyPr>
          <a:p>
            <a:pPr indent="266700"/>
            <a:r>
              <a:rPr sz="1800" b="1">
                <a:ea typeface="宋体" panose="02010600030101010101" pitchFamily="2" charset="-122"/>
              </a:rPr>
              <a:t>2.绘制局部剖视图的注意事项</a:t>
            </a:r>
            <a:endParaRPr sz="1800" b="1">
              <a:ea typeface="宋体" panose="02010600030101010101" pitchFamily="2" charset="-122"/>
            </a:endParaRPr>
          </a:p>
          <a:p>
            <a:pPr indent="266700"/>
            <a:r>
              <a:rPr sz="1800">
                <a:ea typeface="宋体" panose="02010600030101010101" pitchFamily="2" charset="-122"/>
              </a:rPr>
              <a:t>（2）波浪线不能超出图形轮廓线，如图4-2-15所示。</a:t>
            </a:r>
            <a:endParaRPr sz="1800">
              <a:ea typeface="宋体" panose="02010600030101010101" pitchFamily="2" charset="-122"/>
            </a:endParaRPr>
          </a:p>
          <a:p>
            <a:pPr indent="266700"/>
            <a:r>
              <a:rPr sz="1800">
                <a:ea typeface="宋体" panose="02010600030101010101" pitchFamily="2" charset="-122"/>
              </a:rPr>
              <a:t>（3）波浪线不能穿空而过，如遇到孔、槽等结构时，波浪线必须断开，如图4-2-16所示。</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725805" y="3284855"/>
            <a:ext cx="7692390" cy="2482850"/>
          </a:xfrm>
          <a:prstGeom prst="rect">
            <a:avLst/>
          </a:prstGeom>
        </p:spPr>
      </p:pic>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32240" y="765175"/>
            <a:ext cx="2016224" cy="719610"/>
            <a:chOff x="0" y="0"/>
            <a:chExt cx="4283" cy="1020"/>
          </a:xfrm>
          <a:solidFill>
            <a:schemeClr val="accent6">
              <a:lumMod val="60000"/>
              <a:lumOff val="4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局部剖视图</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922020"/>
          </a:xfrm>
          <a:prstGeom prst="rect">
            <a:avLst/>
          </a:prstGeom>
          <a:noFill/>
          <a:ln w="9525">
            <a:solidFill>
              <a:srgbClr val="C00000"/>
            </a:solidFill>
          </a:ln>
        </p:spPr>
        <p:txBody>
          <a:bodyPr wrap="square">
            <a:spAutoFit/>
          </a:bodyPr>
          <a:p>
            <a:pPr indent="266700"/>
            <a:r>
              <a:rPr sz="1800" b="1">
                <a:ea typeface="宋体" panose="02010600030101010101" pitchFamily="2" charset="-122"/>
              </a:rPr>
              <a:t>2.绘制局部剖视图的注意事项</a:t>
            </a:r>
            <a:endParaRPr sz="1800" b="1">
              <a:ea typeface="宋体" panose="02010600030101010101" pitchFamily="2" charset="-122"/>
            </a:endParaRPr>
          </a:p>
          <a:p>
            <a:pPr indent="266700"/>
            <a:r>
              <a:rPr sz="1800">
                <a:ea typeface="宋体" panose="02010600030101010101" pitchFamily="2" charset="-122"/>
              </a:rPr>
              <a:t>（4）当被剖切部位的局部结构为回转体时，允许将该结构的回转轴线作为局部剖视图与视图的分界线，如图4-2-17所示。</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2339975" y="2924810"/>
            <a:ext cx="3535045" cy="3490595"/>
          </a:xfrm>
          <a:prstGeom prst="rect">
            <a:avLst/>
          </a:prstGeom>
        </p:spPr>
      </p:pic>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AutoShape 10"/>
          <p:cNvSpPr/>
          <p:nvPr/>
        </p:nvSpPr>
        <p:spPr>
          <a:xfrm rot="10800000">
            <a:off x="149860" y="1911350"/>
            <a:ext cx="8949055" cy="4767580"/>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28" name="Rectangle 3"/>
          <p:cNvSpPr/>
          <p:nvPr/>
        </p:nvSpPr>
        <p:spPr>
          <a:xfrm>
            <a:off x="395605" y="1916748"/>
            <a:ext cx="8068310" cy="4707890"/>
          </a:xfrm>
          <a:prstGeom prst="rect">
            <a:avLst/>
          </a:prstGeom>
          <a:noFill/>
          <a:ln w="9525">
            <a:noFill/>
          </a:ln>
        </p:spPr>
        <p:txBody>
          <a:bodyPr wrap="square" anchor="ctr" anchorCtr="0">
            <a:spAutoFit/>
          </a:bodyPr>
          <a:p>
            <a:pPr>
              <a:lnSpc>
                <a:spcPct val="150000"/>
              </a:lnSpc>
              <a:buFont typeface="Arial" panose="020B0604020202020204" pitchFamily="34" charset="0"/>
              <a:buChar char="•"/>
            </a:pPr>
            <a:r>
              <a:rPr lang="zh-CN" altLang="en-US" dirty="0">
                <a:solidFill>
                  <a:srgbClr val="0066CC"/>
                </a:solidFill>
                <a:latin typeface="黑体" panose="02010609060101010101" pitchFamily="2" charset="-122"/>
              </a:rPr>
              <a:t>由于使用要求的不同，机件（包括零件、部件和机器）的结构形状也会是千差万别。对于简单的机件，只用一两个视图及相关尺寸就可以表达清楚。然而，有些机件仅用前面所学的主、俯、左三视图很难表达清楚。为了更好的完成机件的表达，本项目要求学习国家标准《机械制图》、《技术制图》所规定的各种表达方法——视图、剖视图、断面图、局部放大图和简化画法等。通过本章的学习，同学们应能灵活运用各种表达方法，站在有利于制造者看图直观的角度去进行图样设计，在正确表达各部分结构形状的前提下，力求表达方案简洁清晰，合理完整，使读图方便，制图简便，在表达方案制定的同时，锻炼其分析能力，提高其职业素养。</a:t>
            </a:r>
            <a:endParaRPr lang="zh-CN" altLang="en-US" dirty="0">
              <a:solidFill>
                <a:srgbClr val="0066CC"/>
              </a:solidFill>
              <a:latin typeface="黑体" panose="02010609060101010101" pitchFamily="2" charset="-122"/>
            </a:endParaRPr>
          </a:p>
        </p:txBody>
      </p:sp>
      <p:grpSp>
        <p:nvGrpSpPr>
          <p:cNvPr id="2" name="Group 4"/>
          <p:cNvGrpSpPr/>
          <p:nvPr/>
        </p:nvGrpSpPr>
        <p:grpSpPr>
          <a:xfrm>
            <a:off x="613410" y="1335723"/>
            <a:ext cx="1941513" cy="879475"/>
            <a:chOff x="0" y="0"/>
            <a:chExt cx="4552" cy="1385"/>
          </a:xfrm>
        </p:grpSpPr>
        <p:pic>
          <p:nvPicPr>
            <p:cNvPr id="17414"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7415"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5" name="TextBox 4"/>
          <p:cNvSpPr txBox="1"/>
          <p:nvPr>
            <p:custDataLst>
              <p:tags r:id="rId2"/>
            </p:custDataLst>
          </p:nvPr>
        </p:nvSpPr>
        <p:spPr>
          <a:xfrm>
            <a:off x="1736861" y="0"/>
            <a:ext cx="615315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项目四  典型汽车零部件表达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0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8"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custDataLst>
              <p:tags r:id="rId1"/>
            </p:custDataLst>
          </p:nvPr>
        </p:nvSpPr>
        <p:spPr>
          <a:xfrm>
            <a:off x="0" y="714375"/>
            <a:ext cx="3708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剖切面的种类</a:t>
            </a:r>
            <a:endParaRPr lang="zh-CN" altLang="zh-CN" sz="2400" dirty="0">
              <a:solidFill>
                <a:srgbClr val="0000FF"/>
              </a:solidFill>
              <a:latin typeface="黑体" panose="02010609060101010101" pitchFamily="2" charset="-122"/>
            </a:endParaRPr>
          </a:p>
        </p:txBody>
      </p:sp>
      <p:grpSp>
        <p:nvGrpSpPr>
          <p:cNvPr id="4" name="组合 10"/>
          <p:cNvGrpSpPr/>
          <p:nvPr/>
        </p:nvGrpSpPr>
        <p:grpSpPr>
          <a:xfrm>
            <a:off x="899478" y="1772920"/>
            <a:ext cx="6954837" cy="4462463"/>
            <a:chOff x="1247943" y="2564903"/>
            <a:chExt cx="4780660" cy="5297463"/>
          </a:xfrm>
        </p:grpSpPr>
        <p:pic>
          <p:nvPicPr>
            <p:cNvPr id="38916" name="Picture 2"/>
            <p:cNvPicPr>
              <a:picLocks noChangeAspect="1"/>
            </p:cNvPicPr>
            <p:nvPr>
              <p:custDataLst>
                <p:tags r:id="rId2"/>
              </p:custDataLst>
            </p:nvPr>
          </p:nvPicPr>
          <p:blipFill>
            <a:blip r:embed="rId3"/>
            <a:stretch>
              <a:fillRect/>
            </a:stretch>
          </p:blipFill>
          <p:spPr>
            <a:xfrm>
              <a:off x="1247943" y="2564903"/>
              <a:ext cx="4780660" cy="5297463"/>
            </a:xfrm>
            <a:prstGeom prst="rect">
              <a:avLst/>
            </a:prstGeom>
            <a:noFill/>
            <a:ln w="9525">
              <a:noFill/>
            </a:ln>
          </p:spPr>
        </p:pic>
        <p:sp>
          <p:nvSpPr>
            <p:cNvPr id="38917" name="矩形 1"/>
            <p:cNvSpPr/>
            <p:nvPr>
              <p:custDataLst>
                <p:tags r:id="rId4"/>
              </p:custDataLst>
            </p:nvPr>
          </p:nvSpPr>
          <p:spPr>
            <a:xfrm>
              <a:off x="1554052" y="2734833"/>
              <a:ext cx="4090391" cy="1569451"/>
            </a:xfrm>
            <a:prstGeom prst="rect">
              <a:avLst/>
            </a:prstGeom>
            <a:no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机件内部结构形状多种多样，为了清晰地表达它们，应选用不同位置和数量的剖切面进行剖切。剖切面是指剖切机件的假想平面或曲面，通常以平面为主。根据国家标准规定，可选择以下三种剖切面：</a:t>
              </a:r>
              <a:endParaRPr altLang="zh-CN" dirty="0">
                <a:latin typeface="黑体" panose="02010609060101010101" pitchFamily="2" charset="-122"/>
              </a:endParaRPr>
            </a:p>
          </p:txBody>
        </p:sp>
      </p:grpSp>
      <p:sp>
        <p:nvSpPr>
          <p:cNvPr id="5" name="文本框 4"/>
          <p:cNvSpPr txBox="1"/>
          <p:nvPr/>
        </p:nvSpPr>
        <p:spPr>
          <a:xfrm>
            <a:off x="1332230" y="3284855"/>
            <a:ext cx="5080000" cy="368300"/>
          </a:xfrm>
          <a:prstGeom prst="rect">
            <a:avLst/>
          </a:prstGeom>
          <a:noFill/>
          <a:ln w="9525">
            <a:noFill/>
          </a:ln>
        </p:spPr>
        <p:txBody>
          <a:bodyPr>
            <a:spAutoFit/>
          </a:bodyPr>
          <a:p>
            <a:pPr indent="306070"/>
            <a:r>
              <a:rPr lang="zh-CN" sz="1800" b="1">
                <a:ea typeface="宋体" panose="02010600030101010101" pitchFamily="2" charset="-122"/>
              </a:rPr>
              <a:t>（一）单一的剖切平面</a:t>
            </a:r>
            <a:endParaRPr lang="zh-CN" altLang="en-US" sz="1800" b="1">
              <a:ea typeface="宋体" panose="02010600030101010101" pitchFamily="2" charset="-122"/>
            </a:endParaRPr>
          </a:p>
        </p:txBody>
      </p:sp>
      <p:sp>
        <p:nvSpPr>
          <p:cNvPr id="6" name="文本框 5"/>
          <p:cNvSpPr txBox="1"/>
          <p:nvPr/>
        </p:nvSpPr>
        <p:spPr>
          <a:xfrm>
            <a:off x="1344930" y="3801110"/>
            <a:ext cx="5080000" cy="368300"/>
          </a:xfrm>
          <a:prstGeom prst="rect">
            <a:avLst/>
          </a:prstGeom>
          <a:noFill/>
          <a:ln w="9525">
            <a:noFill/>
          </a:ln>
        </p:spPr>
        <p:txBody>
          <a:bodyPr>
            <a:spAutoFit/>
          </a:bodyPr>
          <a:p>
            <a:pPr indent="306070"/>
            <a:r>
              <a:rPr lang="zh-CN" sz="1800" b="1">
                <a:ea typeface="宋体" panose="02010600030101010101" pitchFamily="2" charset="-122"/>
              </a:rPr>
              <a:t>（二）几个平行的剖切平面</a:t>
            </a:r>
            <a:endParaRPr lang="zh-CN" altLang="en-US" sz="1800" b="1">
              <a:ea typeface="宋体" panose="02010600030101010101" pitchFamily="2" charset="-122"/>
            </a:endParaRPr>
          </a:p>
        </p:txBody>
      </p:sp>
      <p:sp>
        <p:nvSpPr>
          <p:cNvPr id="7" name="文本框 6"/>
          <p:cNvSpPr txBox="1"/>
          <p:nvPr/>
        </p:nvSpPr>
        <p:spPr>
          <a:xfrm>
            <a:off x="1333500" y="4365625"/>
            <a:ext cx="5080000" cy="368300"/>
          </a:xfrm>
          <a:prstGeom prst="rect">
            <a:avLst/>
          </a:prstGeom>
          <a:noFill/>
          <a:ln w="9525">
            <a:noFill/>
          </a:ln>
        </p:spPr>
        <p:txBody>
          <a:bodyPr>
            <a:spAutoFit/>
          </a:bodyPr>
          <a:p>
            <a:pPr indent="306070"/>
            <a:r>
              <a:rPr lang="zh-CN" sz="1800" b="1">
                <a:ea typeface="宋体" panose="02010600030101010101" pitchFamily="2" charset="-122"/>
              </a:rPr>
              <a:t>（三）几个相交的剖切平面</a:t>
            </a:r>
            <a:endParaRPr lang="zh-CN" altLang="en-US" sz="1800" b="1">
              <a:ea typeface="宋体" panose="02010600030101010101" pitchFamily="2" charset="-122"/>
            </a:endParaRPr>
          </a:p>
        </p:txBody>
      </p:sp>
      <p:grpSp>
        <p:nvGrpSpPr>
          <p:cNvPr id="8" name="组合 7"/>
          <p:cNvGrpSpPr/>
          <p:nvPr/>
        </p:nvGrpSpPr>
        <p:grpSpPr>
          <a:xfrm>
            <a:off x="1475740" y="-26670"/>
            <a:ext cx="5903595" cy="587375"/>
            <a:chOff x="2438" y="2485"/>
            <a:chExt cx="9297" cy="925"/>
          </a:xfrm>
        </p:grpSpPr>
        <p:sp>
          <p:nvSpPr>
            <p:cNvPr id="51" name="Rectangle 4"/>
            <p:cNvSpPr>
              <a:spLocks noChangeAspect="1" noChangeArrowheads="1"/>
            </p:cNvSpPr>
            <p:nvPr>
              <p:custDataLst>
                <p:tags r:id="rId5"/>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8"/>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9"/>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426" y="225"/>
              <a:ext cx="5709"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单一的剖切平面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922020"/>
          </a:xfrm>
          <a:prstGeom prst="rect">
            <a:avLst/>
          </a:prstGeom>
          <a:noFill/>
          <a:ln w="9525">
            <a:solidFill>
              <a:srgbClr val="C00000"/>
            </a:solidFill>
          </a:ln>
        </p:spPr>
        <p:txBody>
          <a:bodyPr wrap="square">
            <a:spAutoFit/>
          </a:bodyPr>
          <a:p>
            <a:pPr indent="266700"/>
            <a:r>
              <a:rPr sz="1800" b="1">
                <a:ea typeface="宋体" panose="02010600030101010101" pitchFamily="2" charset="-122"/>
              </a:rPr>
              <a:t>采用单一平行剖切面（与基本投影面平行）可获得前面介绍的全剖视图、半剖视图和局部剖视图，如4-2-3、4-2-6、4-2-7等图所示。用单一的不平行于任何基本投影面的剖切面剖开机件的方法，称为斜剖。如图4-2-18中的“A-A”剖视图。</a:t>
            </a:r>
            <a:endParaRPr sz="1800" b="1">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1475740" y="2550795"/>
            <a:ext cx="5029200" cy="4257675"/>
          </a:xfrm>
          <a:prstGeom prst="rect">
            <a:avLst/>
          </a:prstGeom>
        </p:spPr>
      </p:pic>
      <p:grpSp>
        <p:nvGrpSpPr>
          <p:cNvPr id="6" name="组合 5"/>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426" y="225"/>
              <a:ext cx="5709"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单一的剖切平面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2584450"/>
          </a:xfrm>
          <a:prstGeom prst="rect">
            <a:avLst/>
          </a:prstGeom>
          <a:noFill/>
          <a:ln w="9525">
            <a:solidFill>
              <a:srgbClr val="C00000"/>
            </a:solidFill>
          </a:ln>
        </p:spPr>
        <p:txBody>
          <a:bodyPr wrap="square">
            <a:spAutoFit/>
          </a:bodyPr>
          <a:p>
            <a:pPr indent="266700"/>
            <a:r>
              <a:rPr sz="1800" b="1">
                <a:ea typeface="宋体" panose="02010600030101010101" pitchFamily="2" charset="-122"/>
              </a:rPr>
              <a:t>画斜剖视图时，应注意以下几点：</a:t>
            </a:r>
            <a:endParaRPr sz="1800" b="1">
              <a:ea typeface="宋体" panose="02010600030101010101" pitchFamily="2" charset="-122"/>
            </a:endParaRPr>
          </a:p>
          <a:p>
            <a:pPr indent="266700"/>
            <a:r>
              <a:rPr sz="1800">
                <a:ea typeface="宋体" panose="02010600030101010101" pitchFamily="2" charset="-122"/>
              </a:rPr>
              <a:t>（1）剖切平面应与机件倾斜的内部结构平行（或垂直），同时，又必须垂直于某一基本投影面，剖开后向剖切平面的垂直方向投影，并将其旋转到与它垂直的基本投影面重合后画出，以反映其内部被剖切到的倾斜结构的真形。</a:t>
            </a:r>
            <a:endParaRPr sz="1800">
              <a:ea typeface="宋体" panose="02010600030101010101" pitchFamily="2" charset="-122"/>
            </a:endParaRPr>
          </a:p>
          <a:p>
            <a:pPr indent="266700"/>
            <a:r>
              <a:rPr sz="1800">
                <a:ea typeface="宋体" panose="02010600030101010101" pitchFamily="2" charset="-122"/>
              </a:rPr>
              <a:t>（2）斜剖视图最好配置在箭头所指的一侧，以保持直接的投影关系。必要时，可配置在图纸的其他适当位置。在不致引起误解时，也可将图形旋转放正画出，但这时应在斜剖视图上方正中位置注成“X-X”或“X-X”形式，以示其名称，如图4-2-18中的“A-A”剖视图。采用斜剖切画剖视图必须标注，其标注方法与以上几种剖切面的标注基本相同，但应特别注意的是注写字母一律按水平位置书写，字头朝上。</a:t>
            </a:r>
            <a:endParaRPr sz="1800">
              <a:ea typeface="宋体" panose="02010600030101010101" pitchFamily="2" charset="-122"/>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几个平行</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922020"/>
          </a:xfrm>
          <a:prstGeom prst="rect">
            <a:avLst/>
          </a:prstGeom>
          <a:noFill/>
          <a:ln w="9525">
            <a:solidFill>
              <a:srgbClr val="C00000"/>
            </a:solidFill>
          </a:ln>
        </p:spPr>
        <p:txBody>
          <a:bodyPr wrap="square">
            <a:spAutoFit/>
          </a:bodyPr>
          <a:p>
            <a:pPr indent="266700"/>
            <a:r>
              <a:rPr sz="1800" b="1">
                <a:ea typeface="宋体" panose="02010600030101010101" pitchFamily="2" charset="-122"/>
              </a:rPr>
              <a:t>用两个或两个以上的相互平行的且平行于基本投影面的剖切平面呈阶梯状剖开机件的方法，称为阶梯剖，如图4-2-19所示。其适用于表达外形简单，内形较复杂，且难以用单一剖切平面剖切表达的机件。</a:t>
            </a:r>
            <a:endParaRPr sz="1800" b="1">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1548130" y="3141345"/>
            <a:ext cx="5448300" cy="2381250"/>
          </a:xfrm>
          <a:prstGeom prst="rect">
            <a:avLst/>
          </a:prstGeom>
        </p:spPr>
      </p:pic>
      <p:grpSp>
        <p:nvGrpSpPr>
          <p:cNvPr id="6" name="组合 5"/>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几个平行</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2584450"/>
          </a:xfrm>
          <a:prstGeom prst="rect">
            <a:avLst/>
          </a:prstGeom>
          <a:noFill/>
          <a:ln w="9525">
            <a:solidFill>
              <a:srgbClr val="C00000"/>
            </a:solidFill>
          </a:ln>
        </p:spPr>
        <p:txBody>
          <a:bodyPr wrap="square">
            <a:spAutoFit/>
          </a:bodyPr>
          <a:p>
            <a:pPr indent="266700"/>
            <a:r>
              <a:rPr sz="1800" b="1">
                <a:ea typeface="宋体" panose="02010600030101010101" pitchFamily="2" charset="-122"/>
              </a:rPr>
              <a:t>画阶梯剖视图时，应注意以下几点：</a:t>
            </a:r>
            <a:endParaRPr sz="1800" b="1">
              <a:ea typeface="宋体" panose="02010600030101010101" pitchFamily="2" charset="-122"/>
            </a:endParaRPr>
          </a:p>
          <a:p>
            <a:pPr indent="266700"/>
            <a:r>
              <a:rPr sz="1800">
                <a:ea typeface="宋体" panose="02010600030101010101" pitchFamily="2" charset="-122"/>
              </a:rPr>
              <a:t>（1）应把几个平行的剖切平面看作一个剖切平面，剖切后所得的剖视图是一个图形，不应在剖视图中画出各剖切平面的界线，即转折处不应在剖视图中画出轮廓线，如图4-2-20 （a）所示的画法是错误的。</a:t>
            </a:r>
            <a:endParaRPr sz="1800">
              <a:ea typeface="宋体" panose="02010600030101010101" pitchFamily="2" charset="-122"/>
            </a:endParaRPr>
          </a:p>
          <a:p>
            <a:pPr indent="266700"/>
            <a:r>
              <a:rPr sz="1800">
                <a:ea typeface="宋体" panose="02010600030101010101" pitchFamily="2" charset="-122"/>
              </a:rPr>
              <a:t>（2）剖切平面转折处的剖切符号中的粗短画不应与视图中的轮廓线重合，如图4-2-20 （b）所示的画法是错误的。</a:t>
            </a:r>
            <a:endParaRPr sz="1800">
              <a:ea typeface="宋体" panose="02010600030101010101" pitchFamily="2" charset="-122"/>
            </a:endParaRPr>
          </a:p>
          <a:p>
            <a:pPr indent="266700"/>
            <a:r>
              <a:rPr sz="1800">
                <a:ea typeface="宋体" panose="02010600030101010101" pitchFamily="2" charset="-122"/>
              </a:rPr>
              <a:t>（3）要正确地选择剖切平面的位置，避免在视图上出现不完整的要素。应将一个内部结构剖切完整后再转向下一个内部结构，如图4-2-20（c）的剖切位置是错误的。</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1691640" y="4364990"/>
            <a:ext cx="5562600" cy="2343150"/>
          </a:xfrm>
          <a:prstGeom prst="rect">
            <a:avLst/>
          </a:prstGeom>
        </p:spPr>
      </p:pic>
      <p:grpSp>
        <p:nvGrpSpPr>
          <p:cNvPr id="8" name="组合 7"/>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几个平行</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645160"/>
          </a:xfrm>
          <a:prstGeom prst="rect">
            <a:avLst/>
          </a:prstGeom>
          <a:noFill/>
          <a:ln w="9525">
            <a:solidFill>
              <a:srgbClr val="C00000"/>
            </a:solidFill>
          </a:ln>
        </p:spPr>
        <p:txBody>
          <a:bodyPr wrap="square">
            <a:spAutoFit/>
          </a:bodyPr>
          <a:p>
            <a:pPr indent="266700"/>
            <a:r>
              <a:rPr sz="1800">
                <a:ea typeface="宋体" panose="02010600030101010101" pitchFamily="2" charset="-122"/>
              </a:rPr>
              <a:t>（4）只有当机件在视图上的两个要素具有公共对称线或回转轴线时，可以各剖一半，合并成一个剖视图，此时应以对称线或回转轴线为分界线，如图4-2-21所示。</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3215005" y="2374265"/>
            <a:ext cx="2272030" cy="2443480"/>
          </a:xfrm>
          <a:prstGeom prst="rect">
            <a:avLst/>
          </a:prstGeom>
        </p:spPr>
      </p:pic>
      <p:sp>
        <p:nvSpPr>
          <p:cNvPr id="5" name="文本框 4"/>
          <p:cNvSpPr txBox="1"/>
          <p:nvPr>
            <p:custDataLst>
              <p:tags r:id="rId4"/>
            </p:custDataLst>
          </p:nvPr>
        </p:nvSpPr>
        <p:spPr>
          <a:xfrm>
            <a:off x="395605" y="4941570"/>
            <a:ext cx="8553450" cy="922020"/>
          </a:xfrm>
          <a:prstGeom prst="rect">
            <a:avLst/>
          </a:prstGeom>
          <a:noFill/>
          <a:ln w="9525">
            <a:solidFill>
              <a:srgbClr val="C00000"/>
            </a:solidFill>
          </a:ln>
        </p:spPr>
        <p:txBody>
          <a:bodyPr wrap="square">
            <a:spAutoFit/>
          </a:bodyPr>
          <a:p>
            <a:pPr indent="266700"/>
            <a:r>
              <a:rPr sz="1800">
                <a:ea typeface="宋体" panose="02010600030101010101" pitchFamily="2" charset="-122"/>
              </a:rPr>
              <a:t>采用阶梯剖画剖视图必须标注，其标注方法与单一剖切基本相同。当剖视图按投影关系配置，而中间又无其他图形隔开时，可省略箭头。当转折处的位置有限且不会引起误解时，其转折处允许省略字母。</a:t>
            </a:r>
            <a:endParaRPr sz="1800">
              <a:ea typeface="宋体" panose="02010600030101010101" pitchFamily="2" charset="-122"/>
            </a:endParaRPr>
          </a:p>
        </p:txBody>
      </p:sp>
      <p:grpSp>
        <p:nvGrpSpPr>
          <p:cNvPr id="6" name="组合 5"/>
          <p:cNvGrpSpPr/>
          <p:nvPr/>
        </p:nvGrpSpPr>
        <p:grpSpPr>
          <a:xfrm>
            <a:off x="1475740" y="-26670"/>
            <a:ext cx="5903595" cy="587375"/>
            <a:chOff x="2438" y="2485"/>
            <a:chExt cx="9297" cy="925"/>
          </a:xfrm>
        </p:grpSpPr>
        <p:sp>
          <p:nvSpPr>
            <p:cNvPr id="51" name="Rectangle 4"/>
            <p:cNvSpPr>
              <a:spLocks noChangeAspect="1" noChangeArrowheads="1"/>
            </p:cNvSpPr>
            <p:nvPr>
              <p:custDataLst>
                <p:tags r:id="rId5"/>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8"/>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9"/>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几个相交的剖切平面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1476375"/>
          </a:xfrm>
          <a:prstGeom prst="rect">
            <a:avLst/>
          </a:prstGeom>
          <a:noFill/>
          <a:ln w="9525">
            <a:solidFill>
              <a:srgbClr val="C00000"/>
            </a:solidFill>
          </a:ln>
        </p:spPr>
        <p:txBody>
          <a:bodyPr wrap="square">
            <a:spAutoFit/>
          </a:bodyPr>
          <a:p>
            <a:pPr indent="266700"/>
            <a:r>
              <a:rPr sz="1800" b="1">
                <a:ea typeface="宋体" panose="02010600030101010101" pitchFamily="2" charset="-122"/>
              </a:rPr>
              <a:t>用两个相交的剖切平面（交线垂直于某一基本投影面）剖开机件的方法，称为旋转剖，如图4-2-22所示。</a:t>
            </a:r>
            <a:endParaRPr sz="1800" b="1">
              <a:ea typeface="宋体" panose="02010600030101010101" pitchFamily="2" charset="-122"/>
            </a:endParaRPr>
          </a:p>
          <a:p>
            <a:pPr indent="266700"/>
            <a:r>
              <a:rPr sz="1800">
                <a:ea typeface="宋体" panose="02010600030101010101" pitchFamily="2" charset="-122"/>
              </a:rPr>
              <a:t>当机件内部结构形状用单一剖切平面剖切不能完全表达，而这个机件在整体上又具有垂直于某一基本投影面的回转轴线时，则可用旋转剖表达，按照“先剖切后旋转”的顺序画出剖视图。</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2189480" y="3359785"/>
            <a:ext cx="4532630" cy="2939415"/>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几个相交的剖切平面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1753235"/>
          </a:xfrm>
          <a:prstGeom prst="rect">
            <a:avLst/>
          </a:prstGeom>
          <a:noFill/>
          <a:ln w="9525">
            <a:solidFill>
              <a:srgbClr val="C00000"/>
            </a:solidFill>
          </a:ln>
        </p:spPr>
        <p:txBody>
          <a:bodyPr wrap="square">
            <a:spAutoFit/>
          </a:bodyPr>
          <a:p>
            <a:pPr indent="266700"/>
            <a:r>
              <a:rPr sz="1800" b="1">
                <a:ea typeface="宋体" panose="02010600030101010101" pitchFamily="2" charset="-122"/>
              </a:rPr>
              <a:t>画旋转剖视图时，应注意以下几点：</a:t>
            </a:r>
            <a:endParaRPr sz="1800" b="1">
              <a:ea typeface="宋体" panose="02010600030101010101" pitchFamily="2" charset="-122"/>
            </a:endParaRPr>
          </a:p>
          <a:p>
            <a:pPr indent="266700"/>
            <a:r>
              <a:rPr sz="1800">
                <a:ea typeface="宋体" panose="02010600030101010101" pitchFamily="2" charset="-122"/>
              </a:rPr>
              <a:t>（1）两相交的剖切平面的交线应与机件上垂直于某一基本投影面的回转轴线重合。</a:t>
            </a:r>
            <a:endParaRPr sz="1800">
              <a:ea typeface="宋体" panose="02010600030101010101" pitchFamily="2" charset="-122"/>
            </a:endParaRPr>
          </a:p>
          <a:p>
            <a:pPr indent="266700"/>
            <a:r>
              <a:rPr sz="1800">
                <a:ea typeface="宋体" panose="02010600030101010101" pitchFamily="2" charset="-122"/>
              </a:rPr>
              <a:t>（2）先假想按剖切位置剖开机件，然后，将被剖切平面剖开的结构及其有关部分旋转到与选定的投影面平行后，在投影画出，以反映被剖切结构的真形，但在剖切平面以后的其他结构一般仍按原来位置投影画出，如图4-2-23中的小油孔。</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2555875" y="3608705"/>
            <a:ext cx="3603625" cy="2941955"/>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875004" y="847013"/>
            <a:ext cx="2873460" cy="555229"/>
            <a:chOff x="-1821" y="116"/>
            <a:chExt cx="6104" cy="787"/>
          </a:xfrm>
          <a:solidFill>
            <a:schemeClr val="accent6">
              <a:lumMod val="60000"/>
              <a:lumOff val="40000"/>
            </a:schemeClr>
          </a:solidFill>
        </p:grpSpPr>
        <p:sp>
          <p:nvSpPr>
            <p:cNvPr id="10" name="AutoShape 7"/>
            <p:cNvSpPr>
              <a:spLocks noChangeArrowheads="1"/>
            </p:cNvSpPr>
            <p:nvPr/>
          </p:nvSpPr>
          <p:spPr bwMode="auto">
            <a:xfrm>
              <a:off x="-1821" y="116"/>
              <a:ext cx="6104"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94" y="225"/>
              <a:ext cx="597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几个相交的剖切平面</a:t>
              </a:r>
              <a:endPar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179705" y="1628775"/>
            <a:ext cx="8553450" cy="1198880"/>
          </a:xfrm>
          <a:prstGeom prst="rect">
            <a:avLst/>
          </a:prstGeom>
          <a:noFill/>
          <a:ln w="9525">
            <a:solidFill>
              <a:srgbClr val="C00000"/>
            </a:solidFill>
          </a:ln>
        </p:spPr>
        <p:txBody>
          <a:bodyPr wrap="square">
            <a:spAutoFit/>
          </a:bodyPr>
          <a:p>
            <a:pPr indent="266700"/>
            <a:r>
              <a:rPr sz="1800">
                <a:ea typeface="宋体" panose="02010600030101010101" pitchFamily="2" charset="-122"/>
              </a:rPr>
              <a:t>（3）当两相交剖切平面剖到机件上的结构产生不完整要素时，应将此部分结构按不剖绘制，如图4-2-24所示。采用旋转剖画剖视图必须标注，其标注方法与阶梯剖基本相同，但特别要注意的是标注中的箭头所指的方向是与剖切平面垂直的投影方向，而不是旋转方向。有时也可省略箭头。字母一律按水平位置书写，字头朝上。</a:t>
            </a:r>
            <a:endParaRPr sz="1800">
              <a:ea typeface="宋体" panose="02010600030101010101" pitchFamily="2" charset="-122"/>
            </a:endParaRPr>
          </a:p>
        </p:txBody>
      </p:sp>
      <p:pic>
        <p:nvPicPr>
          <p:cNvPr id="4" name="图片 3"/>
          <p:cNvPicPr>
            <a:picLocks noChangeAspect="1"/>
          </p:cNvPicPr>
          <p:nvPr>
            <p:custDataLst>
              <p:tags r:id="rId2"/>
            </p:custDataLst>
          </p:nvPr>
        </p:nvPicPr>
        <p:blipFill>
          <a:blip r:embed="rId3"/>
          <a:stretch>
            <a:fillRect/>
          </a:stretch>
        </p:blipFill>
        <p:spPr>
          <a:xfrm>
            <a:off x="1908175" y="3213100"/>
            <a:ext cx="4764405" cy="3065145"/>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p:nvPr/>
        </p:nvSpPr>
        <p:spPr>
          <a:xfrm>
            <a:off x="0" y="714375"/>
            <a:ext cx="428466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五、几件表达方法的确定原则</a:t>
            </a:r>
            <a:endParaRPr lang="zh-CN" altLang="zh-CN" sz="2400" dirty="0">
              <a:solidFill>
                <a:srgbClr val="0000FF"/>
              </a:solidFill>
              <a:latin typeface="黑体" panose="02010609060101010101" pitchFamily="2" charset="-122"/>
            </a:endParaRPr>
          </a:p>
        </p:txBody>
      </p:sp>
      <p:sp>
        <p:nvSpPr>
          <p:cNvPr id="14" name="矩形 2"/>
          <p:cNvSpPr>
            <a:spLocks noChangeArrowheads="1"/>
          </p:cNvSpPr>
          <p:nvPr/>
        </p:nvSpPr>
        <p:spPr bwMode="auto">
          <a:xfrm>
            <a:off x="468630" y="1773555"/>
            <a:ext cx="7764145" cy="4150282"/>
          </a:xfrm>
          <a:prstGeom prst="roundRect">
            <a:avLst/>
          </a:prstGeom>
          <a:solidFill>
            <a:srgbClr val="CCFFFF"/>
          </a:solidFill>
          <a:ln>
            <a:noFill/>
          </a:ln>
          <a:effectLst>
            <a:outerShdw blurRad="50800" dist="38100" dir="2700000" algn="tl" rotWithShape="0">
              <a:prstClr val="black">
                <a:alpha val="40000"/>
              </a:prstClr>
            </a:outerShdw>
          </a:effectLst>
        </p:spPr>
        <p:txBody>
          <a:bodyPr wrap="square">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表达一个机件时，应根据机件的具体形状和结构,以完整、清晰为目的，以看图方便、绘图简便为原则，综合应用各种表达方法，从中选用一组适当的表达方案。选用时,应在对机件进行分析的基础上，先确定主视图，再采用逐个增加的方法选择其他视图。每个视图都有其特定的表达意义，既要突出各自的表达重点，又要兼顾视图间相互配合﹑彼此互补的关系；既要防止视图数量过多、表达松散的问题，又要避免将表达方法过多地集中在一个视图上，一味追求视图数量越少越好，致使看图困难。只有经过反复推敲、认真比较，才能筛选出一组“表达完整、搭配适当，图形清晰﹑利于看图”的表达方案。</a:t>
            </a:r>
            <a:endParaRPr kumimoji="0"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剖视图</a:t>
              </a:r>
              <a:endParaRPr lang="zh-CN" altLang="en-US" b="1" dirty="0">
                <a:latin typeface="黑体" panose="02010609060101010101" pitchFamily="2" charset="-122"/>
              </a:endParaRPr>
            </a:p>
          </p:txBody>
        </p:sp>
      </p:gr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21240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
        <p:nvSpPr>
          <p:cNvPr id="100" name="文本框 99"/>
          <p:cNvSpPr txBox="1"/>
          <p:nvPr/>
        </p:nvSpPr>
        <p:spPr>
          <a:xfrm>
            <a:off x="899795" y="2136775"/>
            <a:ext cx="7223760" cy="2584450"/>
          </a:xfrm>
          <a:prstGeom prst="rect">
            <a:avLst/>
          </a:prstGeom>
          <a:noFill/>
          <a:ln w="9525">
            <a:noFill/>
          </a:ln>
        </p:spPr>
        <p:txBody>
          <a:bodyPr wrap="square">
            <a:spAutoFit/>
          </a:bodyPr>
          <a:p>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）熟悉基本视图的形成过程，能正确辨别各视图；（</a:t>
            </a:r>
            <a:r>
              <a:rPr lang="en-US" sz="1800">
                <a:latin typeface="Times New Roman" panose="02020603050405020304" pitchFamily="18" charset="0"/>
              </a:rPr>
              <a:t>2</a:t>
            </a:r>
            <a:r>
              <a:rPr lang="zh-CN" sz="1800">
                <a:ea typeface="宋体" panose="02010600030101010101" pitchFamily="2" charset="-122"/>
              </a:rPr>
              <a:t>）掌握向视图、局部视图及斜视图的绘制原则。</a:t>
            </a:r>
            <a:endParaRPr lang="zh-CN" sz="1800" b="1">
              <a:ea typeface="宋体" panose="02010600030101010101" pitchFamily="2" charset="-122"/>
            </a:endParaRPr>
          </a:p>
          <a:p>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）能正确、快速的将机件与六个基本视图进行对应；（</a:t>
            </a:r>
            <a:r>
              <a:rPr lang="en-US" sz="1800">
                <a:latin typeface="Times New Roman" panose="02020603050405020304" pitchFamily="18" charset="0"/>
              </a:rPr>
              <a:t>2</a:t>
            </a:r>
            <a:r>
              <a:rPr lang="zh-CN" sz="1800">
                <a:ea typeface="宋体" panose="02010600030101010101" pitchFamily="2" charset="-122"/>
              </a:rPr>
              <a:t>）能够读懂向视图、局部视图以及斜视图。</a:t>
            </a:r>
            <a:endParaRPr lang="zh-CN" sz="1800" b="1">
              <a:ea typeface="宋体" panose="02010600030101010101" pitchFamily="2" charset="-122"/>
            </a:endParaRPr>
          </a:p>
          <a:p>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）学会用不同的角度看待问题，学会以发展的眼光看待事物；（</a:t>
            </a:r>
            <a:r>
              <a:rPr lang="en-US" sz="1800">
                <a:latin typeface="Times New Roman" panose="02020603050405020304" pitchFamily="18" charset="0"/>
              </a:rPr>
              <a:t>2</a:t>
            </a:r>
            <a:r>
              <a:rPr lang="zh-CN" sz="1800">
                <a:ea typeface="宋体" panose="02010600030101010101" pitchFamily="2" charset="-122"/>
              </a:rPr>
              <a:t>）养成认认真真学习，踏踏实实做事的好习惯。</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
        <p:nvSpPr>
          <p:cNvPr id="102" name="文本框 101"/>
          <p:cNvSpPr txBox="1"/>
          <p:nvPr/>
        </p:nvSpPr>
        <p:spPr>
          <a:xfrm>
            <a:off x="1187450" y="2420620"/>
            <a:ext cx="6065520" cy="2584450"/>
          </a:xfrm>
          <a:prstGeom prst="rect">
            <a:avLst/>
          </a:prstGeom>
          <a:noFill/>
          <a:ln w="9525">
            <a:solidFill>
              <a:srgbClr val="C00000"/>
            </a:solidFill>
          </a:ln>
        </p:spPr>
        <p:txBody>
          <a:bodyPr wrap="square">
            <a:spAutoFit/>
          </a:bodyPr>
          <a:p>
            <a:r>
              <a:rPr lang="zh-CN" sz="1800" b="1">
                <a:solidFill>
                  <a:srgbClr val="FF0000"/>
                </a:solidFill>
                <a:ea typeface="宋体" panose="02010600030101010101" pitchFamily="2" charset="-122"/>
              </a:rPr>
              <a:t>知识目标</a:t>
            </a:r>
            <a:r>
              <a:rPr lang="zh-CN" sz="1800" b="1">
                <a:ea typeface="宋体" panose="02010600030101010101" pitchFamily="2" charset="-122"/>
              </a:rPr>
              <a:t>：</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）掌握断面图的基本概念，了解断面图和剖视图的区别；（</a:t>
            </a:r>
            <a:r>
              <a:rPr lang="en-US" sz="1800">
                <a:latin typeface="Times New Roman" panose="02020603050405020304" pitchFamily="18" charset="0"/>
              </a:rPr>
              <a:t>2</a:t>
            </a:r>
            <a:r>
              <a:rPr lang="zh-CN" sz="1800">
                <a:ea typeface="宋体" panose="02010600030101010101" pitchFamily="2" charset="-122"/>
              </a:rPr>
              <a:t>）熟悉移出断面图和重合断面图的绘制原则及注意事项。</a:t>
            </a:r>
            <a:r>
              <a:rPr lang="zh-CN" sz="1800" b="1">
                <a:ea typeface="宋体" panose="02010600030101010101" pitchFamily="2" charset="-122"/>
              </a:rPr>
              <a:t></a:t>
            </a:r>
            <a:r>
              <a:rPr lang="zh-CN" sz="1800" b="1">
                <a:solidFill>
                  <a:srgbClr val="FF0000"/>
                </a:solidFill>
                <a:ea typeface="宋体" panose="02010600030101010101" pitchFamily="2" charset="-122"/>
              </a:rPr>
              <a:t>能力目标</a:t>
            </a:r>
            <a:r>
              <a:rPr lang="zh-CN" sz="1800" b="1">
                <a:ea typeface="宋体" panose="02010600030101010101" pitchFamily="2" charset="-122"/>
              </a:rPr>
              <a:t>：</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）能区分断面图和剖视图，移出断面图和重合断面图；（</a:t>
            </a:r>
            <a:r>
              <a:rPr lang="en-US" sz="1800">
                <a:latin typeface="Times New Roman" panose="02020603050405020304" pitchFamily="18" charset="0"/>
              </a:rPr>
              <a:t>2</a:t>
            </a:r>
            <a:r>
              <a:rPr lang="zh-CN" sz="1800">
                <a:ea typeface="宋体" panose="02010600030101010101" pitchFamily="2" charset="-122"/>
              </a:rPr>
              <a:t>）能读懂断面图，绘制简单断面图。</a:t>
            </a:r>
            <a:r>
              <a:rPr lang="zh-CN" sz="1800" b="1">
                <a:ea typeface="宋体" panose="02010600030101010101" pitchFamily="2" charset="-122"/>
              </a:rPr>
              <a:t></a:t>
            </a:r>
            <a:r>
              <a:rPr lang="zh-CN" sz="1800" b="1">
                <a:solidFill>
                  <a:srgbClr val="FF0000"/>
                </a:solidFill>
                <a:ea typeface="宋体" panose="02010600030101010101" pitchFamily="2" charset="-122"/>
              </a:rPr>
              <a:t>素质目标</a:t>
            </a:r>
            <a:r>
              <a:rPr lang="zh-CN" sz="1800" b="1">
                <a:ea typeface="宋体" panose="02010600030101010101" pitchFamily="2" charset="-122"/>
              </a:rPr>
              <a:t>：</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）增强学生对于职业的认同感；（</a:t>
            </a:r>
            <a:r>
              <a:rPr lang="en-US" sz="1800">
                <a:latin typeface="Times New Roman" panose="02020603050405020304" pitchFamily="18" charset="0"/>
              </a:rPr>
              <a:t>2</a:t>
            </a:r>
            <a:r>
              <a:rPr lang="zh-CN" sz="1800">
                <a:ea typeface="宋体" panose="02010600030101010101" pitchFamily="2" charset="-122"/>
              </a:rPr>
              <a:t>）培养学生严谨、细致的工作作风。</a:t>
            </a:r>
            <a:endParaRPr lang="zh-CN" altLang="en-US" sz="1800">
              <a:ea typeface="宋体" panose="02010600030101010101" pitchFamily="2" charset="-122"/>
            </a:endParaRPr>
          </a:p>
        </p:txBody>
      </p:sp>
      <p:sp>
        <p:nvSpPr>
          <p:cNvPr id="49154" name="Rectangle 2"/>
          <p:cNvSpPr/>
          <p:nvPr>
            <p:custDataLst>
              <p:tags r:id="rId6"/>
            </p:custDataLst>
          </p:nvPr>
        </p:nvSpPr>
        <p:spPr>
          <a:xfrm>
            <a:off x="0" y="714375"/>
            <a:ext cx="149542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p:nvPr/>
        </p:nvSpPr>
        <p:spPr>
          <a:xfrm>
            <a:off x="0" y="714375"/>
            <a:ext cx="33480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断面图的基本概念</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395537" y="1556792"/>
            <a:ext cx="7920880" cy="707886"/>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假想用剖切面将物体的某处切断，仅画出该剖切面与物体接触部分的图形称为断面图，可简称断面，通常在断面上画上剖面线</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组合 8"/>
          <p:cNvGrpSpPr/>
          <p:nvPr/>
        </p:nvGrpSpPr>
        <p:grpSpPr>
          <a:xfrm>
            <a:off x="1331913" y="2852738"/>
            <a:ext cx="6397625" cy="3352800"/>
            <a:chOff x="1331640" y="2852936"/>
            <a:chExt cx="6397304" cy="3352438"/>
          </a:xfrm>
        </p:grpSpPr>
        <p:sp>
          <p:nvSpPr>
            <p:cNvPr id="49160" name="矩形 4"/>
            <p:cNvSpPr/>
            <p:nvPr/>
          </p:nvSpPr>
          <p:spPr>
            <a:xfrm>
              <a:off x="3851920" y="5805264"/>
              <a:ext cx="1723549" cy="40011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断面图的画法</a:t>
              </a:r>
              <a:endParaRPr lang="zh-CN" altLang="en-US" dirty="0">
                <a:solidFill>
                  <a:srgbClr val="FF0000"/>
                </a:solidFill>
                <a:latin typeface="黑体" panose="02010609060101010101" pitchFamily="2" charset="-122"/>
              </a:endParaRPr>
            </a:p>
          </p:txBody>
        </p:sp>
        <p:pic>
          <p:nvPicPr>
            <p:cNvPr id="49161" name="Picture 10" descr="E:\课件\《汽车机械制图》资料包材料\图片\3-27.tif"/>
            <p:cNvPicPr>
              <a:picLocks noChangeAspect="1"/>
            </p:cNvPicPr>
            <p:nvPr/>
          </p:nvPicPr>
          <p:blipFill>
            <a:blip r:embed="rId1"/>
            <a:stretch>
              <a:fillRect/>
            </a:stretch>
          </p:blipFill>
          <p:spPr>
            <a:xfrm>
              <a:off x="1331640" y="2852936"/>
              <a:ext cx="6397304" cy="2592288"/>
            </a:xfrm>
            <a:prstGeom prst="rect">
              <a:avLst/>
            </a:prstGeom>
            <a:noFill/>
            <a:ln w="9525">
              <a:noFill/>
            </a:ln>
          </p:spPr>
        </p:pic>
      </p:grpSp>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2"/>
          <p:cNvSpPr/>
          <p:nvPr/>
        </p:nvSpPr>
        <p:spPr>
          <a:xfrm>
            <a:off x="0" y="714375"/>
            <a:ext cx="33480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断面图的基本概念</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539750" y="2132965"/>
            <a:ext cx="7920990" cy="2378075"/>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断面图与剖视图主要区别在于：</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断面图仅画出机件与剖切平面接触部分的图形；而剖视图则除需要画出剖切平面与机件接触部分的图形外，还要画出其后的所有可见部分图形。</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endPar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断面图主要用于表达机件某一部位的断面的形状，如机件上的肋板、轮辐、键槽及型材的断面等。按其画在图上的位置不同，可分为移出断面和重合断面。</a:t>
            </a:r>
            <a:endParaRPr kumimoji="0"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、移出断面图</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395537" y="1556792"/>
            <a:ext cx="7920880" cy="398780"/>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画在视图轮廓之外的断面，称为移出断面图，如图4-3-2所示。</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移除断面图的画法</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187450" y="2708910"/>
            <a:ext cx="5789930" cy="2802890"/>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3"/>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6"/>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7"/>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、移出断面图</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移除断面图的画法</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323850" y="1700530"/>
            <a:ext cx="8553450" cy="2306955"/>
          </a:xfrm>
          <a:prstGeom prst="rect">
            <a:avLst/>
          </a:prstGeom>
          <a:noFill/>
          <a:ln w="9525">
            <a:solidFill>
              <a:srgbClr val="C00000"/>
            </a:solidFill>
          </a:ln>
        </p:spPr>
        <p:txBody>
          <a:bodyPr wrap="square">
            <a:spAutoFit/>
          </a:bodyPr>
          <a:p>
            <a:pPr indent="266700"/>
            <a:r>
              <a:rPr sz="1800" b="1">
                <a:ea typeface="宋体" panose="02010600030101010101" pitchFamily="2" charset="-122"/>
              </a:rPr>
              <a:t>1.移出断面图绘制要点</a:t>
            </a:r>
            <a:endParaRPr sz="1800" b="1">
              <a:ea typeface="宋体" panose="02010600030101010101" pitchFamily="2" charset="-122"/>
            </a:endParaRPr>
          </a:p>
          <a:p>
            <a:pPr indent="266700"/>
            <a:r>
              <a:rPr sz="1800">
                <a:ea typeface="宋体" panose="02010600030101010101" pitchFamily="2" charset="-122"/>
              </a:rPr>
              <a:t>（1）移出断面的轮廓线用粗实线绘制，并在断面上画上剖面符号。</a:t>
            </a:r>
            <a:endParaRPr sz="1800">
              <a:ea typeface="宋体" panose="02010600030101010101" pitchFamily="2" charset="-122"/>
            </a:endParaRPr>
          </a:p>
          <a:p>
            <a:pPr indent="266700"/>
            <a:r>
              <a:rPr sz="1800">
                <a:ea typeface="宋体" panose="02010600030101010101" pitchFamily="2" charset="-122"/>
              </a:rPr>
              <a:t>（2）移出断面应尽量配置在剖切符号，（有时也用剖切线）的延长线上，必要时也可画在其他适当位置。在不引起误解时，允许将断面图形旋转放正画出。当移出断面对称时，也可画在视图的中断处。</a:t>
            </a:r>
            <a:endParaRPr sz="1800">
              <a:ea typeface="宋体" panose="02010600030101010101" pitchFamily="2" charset="-122"/>
            </a:endParaRPr>
          </a:p>
          <a:p>
            <a:pPr indent="266700"/>
            <a:r>
              <a:rPr sz="1800">
                <a:ea typeface="宋体" panose="02010600030101010101" pitchFamily="2" charset="-122"/>
              </a:rPr>
              <a:t>（3）剖切平面应与被剖切部位的主要轮廓线垂直，若用一个剖切平面不能满足垂直时，可用相交的两个或多个剖切平面分别垂直于机件轮廓线剖切，其断面图形的中间应用波浪线断开，如图4-3-3所示。</a:t>
            </a:r>
            <a:endParaRPr sz="1800">
              <a:ea typeface="宋体" panose="02010600030101010101" pitchFamily="2" charset="-122"/>
            </a:endParaRPr>
          </a:p>
        </p:txBody>
      </p:sp>
      <p:pic>
        <p:nvPicPr>
          <p:cNvPr id="3" name="图片 2"/>
          <p:cNvPicPr>
            <a:picLocks noChangeAspect="1"/>
          </p:cNvPicPr>
          <p:nvPr>
            <p:custDataLst>
              <p:tags r:id="rId2"/>
            </p:custDataLst>
          </p:nvPr>
        </p:nvPicPr>
        <p:blipFill>
          <a:blip r:embed="rId3"/>
          <a:stretch>
            <a:fillRect/>
          </a:stretch>
        </p:blipFill>
        <p:spPr>
          <a:xfrm>
            <a:off x="3050540" y="4364990"/>
            <a:ext cx="2255520" cy="1993900"/>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4"/>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7"/>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8"/>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、移出断面图</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移除断面图的画法</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323850" y="1700530"/>
            <a:ext cx="8553450" cy="1476375"/>
          </a:xfrm>
          <a:prstGeom prst="rect">
            <a:avLst/>
          </a:prstGeom>
          <a:noFill/>
          <a:ln w="9525">
            <a:solidFill>
              <a:srgbClr val="C00000"/>
            </a:solidFill>
          </a:ln>
        </p:spPr>
        <p:txBody>
          <a:bodyPr wrap="square">
            <a:spAutoFit/>
          </a:bodyPr>
          <a:p>
            <a:pPr indent="266700"/>
            <a:r>
              <a:rPr sz="1800" b="1">
                <a:ea typeface="宋体" panose="02010600030101010101" pitchFamily="2" charset="-122"/>
              </a:rPr>
              <a:t>1.移出断面图绘制要点</a:t>
            </a:r>
            <a:endParaRPr sz="1800" b="1">
              <a:ea typeface="宋体" panose="02010600030101010101" pitchFamily="2" charset="-122"/>
            </a:endParaRPr>
          </a:p>
          <a:p>
            <a:pPr indent="266700"/>
            <a:r>
              <a:rPr sz="1800">
                <a:ea typeface="宋体" panose="02010600030101010101" pitchFamily="2" charset="-122"/>
              </a:rPr>
              <a:t>（4）当剖切平面通过由回转面组成的孔或凹坑的轴线时，则这些结构按剖视绘制；当剖切平面通过非回转面，但会导致出现完全分离的两部分剖面时，则这样的结构也应按剖视绘制。必须指出，这里的“按剖视绘制”是指被剖切到的结构，并不包括剖切平面后的其他结构。</a:t>
            </a:r>
            <a:endParaRPr sz="1800">
              <a:ea typeface="宋体" panose="02010600030101010101" pitchFamily="2" charset="-122"/>
            </a:endParaRPr>
          </a:p>
        </p:txBody>
      </p:sp>
      <p:grpSp>
        <p:nvGrpSpPr>
          <p:cNvPr id="4" name="组合 3"/>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、移出断面图</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移除断面图的标注</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00" name="文本框 99"/>
          <p:cNvSpPr txBox="1"/>
          <p:nvPr>
            <p:custDataLst>
              <p:tags r:id="rId1"/>
            </p:custDataLst>
          </p:nvPr>
        </p:nvSpPr>
        <p:spPr>
          <a:xfrm>
            <a:off x="323850" y="1700530"/>
            <a:ext cx="8553450" cy="2584450"/>
          </a:xfrm>
          <a:prstGeom prst="rect">
            <a:avLst/>
          </a:prstGeom>
          <a:noFill/>
          <a:ln w="9525">
            <a:solidFill>
              <a:srgbClr val="C00000"/>
            </a:solidFill>
          </a:ln>
        </p:spPr>
        <p:txBody>
          <a:bodyPr wrap="square">
            <a:spAutoFit/>
          </a:bodyPr>
          <a:p>
            <a:pPr indent="266700"/>
            <a:r>
              <a:rPr sz="1800" b="1">
                <a:ea typeface="宋体" panose="02010600030101010101" pitchFamily="2" charset="-122"/>
              </a:rPr>
              <a:t>2.移出断面图的标注</a:t>
            </a:r>
            <a:endParaRPr sz="1800" b="1">
              <a:ea typeface="宋体" panose="02010600030101010101" pitchFamily="2" charset="-122"/>
            </a:endParaRPr>
          </a:p>
          <a:p>
            <a:pPr indent="266700"/>
            <a:r>
              <a:rPr sz="1800">
                <a:ea typeface="宋体" panose="02010600030101010101" pitchFamily="2" charset="-122"/>
              </a:rPr>
              <a:t>移出断面的标注与剖视基本相同，一般也用剖切符号中的粗短画表示剖切平面剖切位置，箭头表示剖切后的投影方向，在其外侧注上大写拉丁字母，并在相应的断面上方正中位置用同样字母标注出名称“X-X”、“X-X”、“X-X”。</a:t>
            </a:r>
            <a:endParaRPr sz="1800">
              <a:ea typeface="宋体" panose="02010600030101010101" pitchFamily="2" charset="-122"/>
            </a:endParaRPr>
          </a:p>
          <a:p>
            <a:pPr indent="266700"/>
            <a:r>
              <a:rPr sz="1800">
                <a:ea typeface="宋体" panose="02010600030101010101" pitchFamily="2" charset="-122"/>
              </a:rPr>
              <a:t>具体标注方法及省略标注的情况：</a:t>
            </a:r>
            <a:endParaRPr sz="1800">
              <a:ea typeface="宋体" panose="02010600030101010101" pitchFamily="2" charset="-122"/>
            </a:endParaRPr>
          </a:p>
          <a:p>
            <a:pPr indent="266700"/>
            <a:r>
              <a:rPr sz="1800">
                <a:ea typeface="宋体" panose="02010600030101010101" pitchFamily="2" charset="-122"/>
              </a:rPr>
              <a:t>（1）配置在剖切符号的延长线上的不对称移出断面，可省略名称（字母），若对称可不标注。</a:t>
            </a:r>
            <a:endParaRPr sz="1800">
              <a:ea typeface="宋体" panose="02010600030101010101" pitchFamily="2" charset="-122"/>
            </a:endParaRPr>
          </a:p>
          <a:p>
            <a:pPr indent="266700"/>
            <a:r>
              <a:rPr sz="1800">
                <a:ea typeface="宋体" panose="02010600030101010101" pitchFamily="2" charset="-122"/>
              </a:rPr>
              <a:t>（2）配置不在剖切符号的延长线上的对称移出断面，可省略箭头。</a:t>
            </a:r>
            <a:endParaRPr sz="1800">
              <a:ea typeface="宋体" panose="02010600030101010101" pitchFamily="2" charset="-122"/>
            </a:endParaRPr>
          </a:p>
          <a:p>
            <a:pPr indent="266700"/>
            <a:r>
              <a:rPr sz="1800">
                <a:ea typeface="宋体" panose="02010600030101010101" pitchFamily="2" charset="-122"/>
              </a:rPr>
              <a:t>（3）其余情况必须全部标注。</a:t>
            </a:r>
            <a:endParaRPr sz="1800">
              <a:ea typeface="宋体" panose="02010600030101010101" pitchFamily="2" charset="-122"/>
            </a:endParaRPr>
          </a:p>
        </p:txBody>
      </p:sp>
      <p:grpSp>
        <p:nvGrpSpPr>
          <p:cNvPr id="3" name="组合 2"/>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三、重合断面图</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395537" y="1556792"/>
            <a:ext cx="7920880" cy="1630045"/>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画在视图之内的断面，称为重合断面，一般用于断面形状简单，不影响图形清晰情况下。</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sz="200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重合断面的轮廓线用细实线绘制。当重合断面轮廓线与视图中轮廓线重叠时，视图的轮廓线仍应连续画出，不可间断，如图4-3-4所示。</a:t>
            </a:r>
            <a:endParaRPr kumimoji="0" lang="zh-CN" sz="200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重合断面图的画法</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1907540" y="3644900"/>
            <a:ext cx="5151755" cy="2419985"/>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3"/>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6"/>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7"/>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p:nvPr/>
        </p:nvSpPr>
        <p:spPr>
          <a:xfrm>
            <a:off x="0" y="714375"/>
            <a:ext cx="37798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三、重合断面图</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395537" y="1556792"/>
            <a:ext cx="7920880" cy="1014730"/>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重合断面是直接画在视图内剖切位置上，因此，标注时可省略字母。不对称的重合断面，仍要画出剖切符号，如图4-3-4所示。对称的重合断面，可不必标注，如图4-3-5所示。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5945830" y="820420"/>
            <a:ext cx="2730626" cy="537845"/>
            <a:chOff x="-1384" y="87"/>
            <a:chExt cx="5290" cy="847"/>
          </a:xfrm>
          <a:solidFill>
            <a:schemeClr val="accent6">
              <a:lumMod val="60000"/>
              <a:lumOff val="40000"/>
            </a:schemeClr>
          </a:solidFill>
        </p:grpSpPr>
        <p:sp>
          <p:nvSpPr>
            <p:cNvPr id="8" name="AutoShape 7"/>
            <p:cNvSpPr>
              <a:spLocks noChangeArrowheads="1"/>
            </p:cNvSpPr>
            <p:nvPr/>
          </p:nvSpPr>
          <p:spPr bwMode="auto">
            <a:xfrm>
              <a:off x="-1384" y="87"/>
              <a:ext cx="5290" cy="845"/>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305" y="225"/>
              <a:ext cx="4865"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重合断面图的标注</a:t>
              </a:r>
              <a:endParaRPr kumimoji="0" lang="zh-CN" altLang="zh-CN" sz="2000" b="0"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547495" y="3140710"/>
            <a:ext cx="5319395" cy="2725420"/>
          </a:xfrm>
          <a:prstGeom prst="rect">
            <a:avLst/>
          </a:prstGeom>
        </p:spPr>
      </p:pic>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3"/>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6"/>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7"/>
              </p:custDataLst>
            </p:nvPr>
          </p:nvSpPr>
          <p:spPr>
            <a:xfrm>
              <a:off x="5236" y="2711"/>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断面图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p:nvPr/>
        </p:nvSpPr>
        <p:spPr>
          <a:xfrm>
            <a:off x="0" y="714375"/>
            <a:ext cx="149542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3504" cy="628"/>
            </a:xfrm>
            <a:prstGeom prst="rect">
              <a:avLst/>
            </a:prstGeom>
            <a:noFill/>
            <a:ln w="9525">
              <a:noFill/>
            </a:ln>
          </p:spPr>
          <p:txBody>
            <a:bodyPr wrap="none" anchor="ctr" anchorCtr="0">
              <a:spAutoFit/>
            </a:bodyPr>
            <a:p>
              <a:r>
                <a:rPr lang="zh-CN" altLang="en-US" b="1" dirty="0">
                  <a:latin typeface="黑体" panose="02010609060101010101" pitchFamily="2" charset="-122"/>
                </a:rPr>
                <a:t>其他常用表达方法</a:t>
              </a:r>
              <a:endParaRPr lang="zh-CN" altLang="en-US" b="1" dirty="0">
                <a:latin typeface="黑体" panose="02010609060101010101" pitchFamily="2" charset="-122"/>
              </a:endParaRPr>
            </a:p>
          </p:txBody>
        </p:sp>
      </p:grpSp>
      <p:sp>
        <p:nvSpPr>
          <p:cNvPr id="102" name="文本框 101"/>
          <p:cNvSpPr txBox="1"/>
          <p:nvPr/>
        </p:nvSpPr>
        <p:spPr>
          <a:xfrm>
            <a:off x="1344930" y="2132965"/>
            <a:ext cx="5767070" cy="2584450"/>
          </a:xfrm>
          <a:prstGeom prst="rect">
            <a:avLst/>
          </a:prstGeom>
          <a:noFill/>
          <a:ln w="9525">
            <a:solidFill>
              <a:srgbClr val="C00000"/>
            </a:solidFill>
          </a:ln>
        </p:spPr>
        <p:txBody>
          <a:bodyPr wrap="square">
            <a:spAutoFit/>
          </a:bodyPr>
          <a:p>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）熟悉局部放大图的绘制原则；（</a:t>
            </a:r>
            <a:r>
              <a:rPr lang="en-US" sz="1800">
                <a:latin typeface="Times New Roman" panose="02020603050405020304" pitchFamily="18" charset="0"/>
              </a:rPr>
              <a:t>2</a:t>
            </a:r>
            <a:r>
              <a:rPr lang="zh-CN" sz="1800">
                <a:ea typeface="宋体" panose="02010600030101010101" pitchFamily="2" charset="-122"/>
              </a:rPr>
              <a:t>）熟悉国家标准对于规定画法及简化画法的规定。</a:t>
            </a:r>
            <a:r>
              <a:rPr lang="zh-CN" sz="1800" b="1">
                <a:ea typeface="宋体" panose="02010600030101010101" pitchFamily="2" charset="-122"/>
              </a:rPr>
              <a:t></a:t>
            </a:r>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）能正确绘制局部放大图；（</a:t>
            </a:r>
            <a:r>
              <a:rPr lang="en-US" sz="1800">
                <a:latin typeface="Times New Roman" panose="02020603050405020304" pitchFamily="18" charset="0"/>
              </a:rPr>
              <a:t>2</a:t>
            </a:r>
            <a:r>
              <a:rPr lang="zh-CN" sz="1800">
                <a:ea typeface="宋体" panose="02010600030101010101" pitchFamily="2" charset="-122"/>
              </a:rPr>
              <a:t>）能完成长轴、孔、槽等的简单绘制。</a:t>
            </a:r>
            <a:r>
              <a:rPr lang="zh-CN" sz="1800" b="1">
                <a:ea typeface="宋体" panose="02010600030101010101" pitchFamily="2" charset="-122"/>
              </a:rPr>
              <a:t></a:t>
            </a:r>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）增强学生对于职业的认同感；（</a:t>
            </a:r>
            <a:r>
              <a:rPr lang="en-US" sz="1800">
                <a:latin typeface="Times New Roman" panose="02020603050405020304" pitchFamily="18" charset="0"/>
              </a:rPr>
              <a:t>2</a:t>
            </a:r>
            <a:r>
              <a:rPr lang="zh-CN" sz="1800">
                <a:ea typeface="宋体" panose="02010600030101010101" pitchFamily="2" charset="-122"/>
              </a:rPr>
              <a:t>）培养学生的团队协作能力。</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21240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一、基本视图</a:t>
            </a:r>
            <a:endParaRPr lang="zh-CN" altLang="en-US" sz="2400" dirty="0">
              <a:solidFill>
                <a:srgbClr val="0000FF"/>
              </a:solidFill>
              <a:latin typeface="黑体" panose="02010609060101010101" pitchFamily="2" charset="-122"/>
            </a:endParaRPr>
          </a:p>
        </p:txBody>
      </p:sp>
      <p:grpSp>
        <p:nvGrpSpPr>
          <p:cNvPr id="2" name="Group 5"/>
          <p:cNvGrpSpPr/>
          <p:nvPr/>
        </p:nvGrpSpPr>
        <p:grpSpPr>
          <a:xfrm>
            <a:off x="1835150" y="1916113"/>
            <a:ext cx="5473700" cy="3529012"/>
            <a:chOff x="0" y="0"/>
            <a:chExt cx="9108" cy="4993"/>
          </a:xfrm>
        </p:grpSpPr>
        <p:sp>
          <p:nvSpPr>
            <p:cNvPr id="18437" name="AutoShape 10"/>
            <p:cNvSpPr/>
            <p:nvPr/>
          </p:nvSpPr>
          <p:spPr>
            <a:xfrm>
              <a:off x="0" y="0"/>
              <a:ext cx="9070" cy="4993"/>
            </a:xfrm>
            <a:prstGeom prst="roundRect">
              <a:avLst>
                <a:gd name="adj" fmla="val 16667"/>
              </a:avLst>
            </a:prstGeom>
            <a:solidFill>
              <a:srgbClr val="00FF00"/>
            </a:solidFill>
            <a:ln w="9525" cap="flat" cmpd="sng">
              <a:prstDash val="soli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FF00"/>
              </a:extrusionClr>
            </a:sp3d>
          </p:spPr>
          <p:txBody>
            <a:bodyPr lIns="180000" tIns="180000" rIns="180000" bIns="180000" anchor="ctr" anchorCtr="0">
              <a:flatTx/>
            </a:bodyPr>
            <a:p>
              <a:endParaRPr lang="zh-CN" altLang="en-US" dirty="0">
                <a:latin typeface="黑体" panose="02010609060101010101" pitchFamily="2" charset="-122"/>
              </a:endParaRPr>
            </a:p>
          </p:txBody>
        </p:sp>
        <p:sp>
          <p:nvSpPr>
            <p:cNvPr id="18438" name="Text Box 11"/>
            <p:cNvSpPr txBox="1"/>
            <p:nvPr/>
          </p:nvSpPr>
          <p:spPr>
            <a:xfrm rot="-720000">
              <a:off x="1421" y="976"/>
              <a:ext cx="7687" cy="2909"/>
            </a:xfrm>
            <a:prstGeom prst="rect">
              <a:avLst/>
            </a:prstGeom>
            <a:noFill/>
            <a:ln w="9525">
              <a:noFill/>
            </a:ln>
          </p:spPr>
          <p:txBody>
            <a:bodyPr>
              <a:spAutoFit/>
            </a:bodyPr>
            <a:p>
              <a:pPr>
                <a:lnSpc>
                  <a:spcPct val="120000"/>
                </a:lnSpc>
              </a:pPr>
              <a:r>
                <a:rPr lang="zh-CN" altLang="en-US" b="1" dirty="0">
                  <a:solidFill>
                    <a:schemeClr val="bg1"/>
                  </a:solidFill>
                  <a:latin typeface="黑体" panose="02010609060101010101" pitchFamily="2" charset="-122"/>
                  <a:sym typeface="宋体" panose="02010600030101010101" pitchFamily="2" charset="-122"/>
                </a:rPr>
                <a:t>    视图是指用正投影方法所绘制出物体的投影，主要用于表达物体的外部形状，一般只画物体的可见部分，必要时才画出其不可见部分。国家标准规定表达物体的视图通常有基本视图、向视图、局部视图和斜视图四种。</a:t>
              </a:r>
              <a:endParaRPr lang="zh-CN" altLang="en-US" b="1" dirty="0">
                <a:solidFill>
                  <a:schemeClr val="bg1"/>
                </a:solidFill>
                <a:latin typeface="黑体" panose="02010609060101010101" pitchFamily="2" charset="-122"/>
                <a:sym typeface="宋体" panose="02010600030101010101" pitchFamily="2" charset="-122"/>
              </a:endParaRPr>
            </a:p>
          </p:txBody>
        </p:sp>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一、局部放大图</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611560" y="1484784"/>
            <a:ext cx="7416824" cy="995422"/>
          </a:xfrm>
          <a:prstGeom prst="ellipse">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将机件的部分结构用大于原图形所采用的比例画出的图形，称为局部放大图</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组合 8"/>
          <p:cNvGrpSpPr/>
          <p:nvPr/>
        </p:nvGrpSpPr>
        <p:grpSpPr>
          <a:xfrm>
            <a:off x="2051050" y="2852738"/>
            <a:ext cx="5184775" cy="3497262"/>
            <a:chOff x="2051720" y="2852936"/>
            <a:chExt cx="5184576" cy="3496454"/>
          </a:xfrm>
        </p:grpSpPr>
        <p:sp>
          <p:nvSpPr>
            <p:cNvPr id="55304" name="矩形 4"/>
            <p:cNvSpPr/>
            <p:nvPr/>
          </p:nvSpPr>
          <p:spPr>
            <a:xfrm>
              <a:off x="3995936" y="5949280"/>
              <a:ext cx="1467068" cy="40011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局部放大图</a:t>
              </a:r>
              <a:endParaRPr lang="zh-CN" altLang="en-US" dirty="0">
                <a:solidFill>
                  <a:srgbClr val="FF0000"/>
                </a:solidFill>
                <a:latin typeface="黑体" panose="02010609060101010101" pitchFamily="2" charset="-122"/>
              </a:endParaRPr>
            </a:p>
          </p:txBody>
        </p:sp>
        <p:pic>
          <p:nvPicPr>
            <p:cNvPr id="55305" name="Picture 10" descr="E:\课件\《汽车机械制图》资料包材料\图片\3-34.tif"/>
            <p:cNvPicPr>
              <a:picLocks noChangeAspect="1"/>
            </p:cNvPicPr>
            <p:nvPr/>
          </p:nvPicPr>
          <p:blipFill>
            <a:blip r:embed="rId1"/>
            <a:stretch>
              <a:fillRect/>
            </a:stretch>
          </p:blipFill>
          <p:spPr>
            <a:xfrm>
              <a:off x="2051720" y="2852936"/>
              <a:ext cx="5184576" cy="2727103"/>
            </a:xfrm>
            <a:prstGeom prst="rect">
              <a:avLst/>
            </a:prstGeom>
            <a:noFill/>
            <a:ln w="9525">
              <a:noFill/>
            </a:ln>
          </p:spPr>
        </p:pic>
      </p:grpSp>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1"/>
              <a:ext cx="3504" cy="628"/>
            </a:xfrm>
            <a:prstGeom prst="rect">
              <a:avLst/>
            </a:prstGeom>
            <a:noFill/>
            <a:ln w="9525">
              <a:noFill/>
            </a:ln>
          </p:spPr>
          <p:txBody>
            <a:bodyPr wrap="none" anchor="ctr" anchorCtr="0">
              <a:spAutoFit/>
            </a:bodyPr>
            <a:p>
              <a:r>
                <a:rPr lang="zh-CN" altLang="en-US" b="1" dirty="0">
                  <a:latin typeface="黑体" panose="02010609060101010101" pitchFamily="2" charset="-122"/>
                </a:rPr>
                <a:t>其他常用表达方法</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一、局部放大图</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611505" y="1484630"/>
            <a:ext cx="8054340" cy="1840032"/>
          </a:xfrm>
          <a:prstGeom prst="ellipse">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图形所用的放大比例应根据结构需要而定，与原图比例无关。当机件上的细小结构在视图中表达不清楚或不便于标注尺寸和技术要求时，可采用局部放大画出。</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5" name="组合 4"/>
          <p:cNvGrpSpPr/>
          <p:nvPr/>
        </p:nvGrpSpPr>
        <p:grpSpPr>
          <a:xfrm>
            <a:off x="1475740" y="-26670"/>
            <a:ext cx="5903595" cy="587375"/>
            <a:chOff x="2438" y="2485"/>
            <a:chExt cx="9297" cy="925"/>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1"/>
              <a:ext cx="3504" cy="628"/>
            </a:xfrm>
            <a:prstGeom prst="rect">
              <a:avLst/>
            </a:prstGeom>
            <a:noFill/>
            <a:ln w="9525">
              <a:noFill/>
            </a:ln>
          </p:spPr>
          <p:txBody>
            <a:bodyPr wrap="none" anchor="ctr" anchorCtr="0">
              <a:spAutoFit/>
            </a:bodyPr>
            <a:p>
              <a:r>
                <a:rPr lang="zh-CN" altLang="en-US" b="1" dirty="0">
                  <a:latin typeface="黑体" panose="02010609060101010101" pitchFamily="2" charset="-122"/>
                </a:rPr>
                <a:t>其他常用表达方法</a:t>
              </a:r>
              <a:endParaRPr lang="zh-CN" altLang="en-US" b="1" dirty="0">
                <a:latin typeface="黑体" panose="02010609060101010101" pitchFamily="2" charset="-122"/>
              </a:endParaRPr>
            </a:p>
          </p:txBody>
        </p:sp>
      </p:grpSp>
      <p:sp>
        <p:nvSpPr>
          <p:cNvPr id="3" name="矩形 1"/>
          <p:cNvSpPr>
            <a:spLocks noChangeArrowheads="1"/>
          </p:cNvSpPr>
          <p:nvPr>
            <p:custDataLst>
              <p:tags r:id="rId6"/>
            </p:custDataLst>
          </p:nvPr>
        </p:nvSpPr>
        <p:spPr bwMode="auto">
          <a:xfrm>
            <a:off x="35560" y="3429000"/>
            <a:ext cx="9187815" cy="3476625"/>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局部放大图在绘制时应注意：</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（1）局部放大图可以画成视图、剖视图和断面图，它与被放大部位的表达方式无关。</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局部放大图应尽量配置在被放大部位的附近，局部放大图的投影方向应与被放大部位的投影方向一致，与整体联系的部分用波浪线画出，画成剖视和断面对其剖面线的方向和间隔应与原图中有关的剖面线的方向和间隔相同。</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（3）画局部放大图时，应用细实线圆（或长圆形）圈出被放大的部位。</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当机件上有几个被放大部位时，必须用罗马数字和指引线（用细实线表示）依次标明被放大部位的顺序；并在局部放大图上方正中位置注出相应的罗马数字和采用的放大比例（罗马数字和放大比例之间的横线用细实线画出，前者写在横线之上）。</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1127944"/>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机件上若干相同结构（齿、槽、孔等），按一定规律分布时，只需画出几个完整的结构，其余用细实线连接或画出中心线位置，但在图上应注明该结构的总数，如图4-4-2所示</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相同结构的简化画法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403350" y="3357245"/>
            <a:ext cx="5617845" cy="2447290"/>
          </a:xfrm>
          <a:prstGeom prst="rect">
            <a:avLst/>
          </a:prstGeom>
        </p:spPr>
      </p:pic>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1064414"/>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较长的机件（如轴、杆、型材、连杆等），沿长度方向形状一致或按一定规律变化时，可断开后缩短画出，但要按实际长度标注尺寸，如图4-4-3所示。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较长机件的简化画法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912495" y="3447415"/>
            <a:ext cx="7315200" cy="1991360"/>
          </a:xfrm>
          <a:prstGeom prst="rect">
            <a:avLst/>
          </a:prstGeom>
        </p:spPr>
      </p:pic>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1124462"/>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在不致引起误解时，对于对称机件的视图可只画一半或四分之一，并在图形对称中心线的两端分别画两条与其垂直的平行细实线，如图4-4-4所示。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3.</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对称图形</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的简化画法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619885" y="3500755"/>
            <a:ext cx="5992495" cy="2228850"/>
          </a:xfrm>
          <a:prstGeom prst="rect">
            <a:avLst/>
          </a:prstGeom>
        </p:spPr>
      </p:pic>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756405"/>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对于机件上较小结构及斜度等已在一个图形中表示清楚，且又不影响读图时，其他图形可简化或省略，如图4-4-5所示。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4.</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较小结构的简化画法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1403350" y="3213100"/>
            <a:ext cx="5835650" cy="2358390"/>
          </a:xfrm>
          <a:prstGeom prst="rect">
            <a:avLst/>
          </a:prstGeom>
        </p:spPr>
      </p:pic>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752897"/>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当图形不能充分表达平面时，可在轮廓线附近用平面符号（相交两细实线）来表示，如图4-4-6所示。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其他</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340485" y="3429000"/>
            <a:ext cx="5848350" cy="1926590"/>
          </a:xfrm>
          <a:prstGeom prst="rect">
            <a:avLst/>
          </a:prstGeom>
        </p:spPr>
      </p:pic>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752865"/>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与投影面倾斜角度小或等于30°的圆或圆弧，其投影椭圆或椭圆弧可用圆或圆弧代替，如图4-4-7所示。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其他</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2627630" y="2853055"/>
            <a:ext cx="3366135" cy="3480435"/>
          </a:xfrm>
          <a:prstGeom prst="rect">
            <a:avLst/>
          </a:prstGeom>
        </p:spPr>
      </p:pic>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752863"/>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圆柱形法兰盘和类似零件上均匀分布的孔，可按图4-4-8所示的方法表示（由机件外向该法兰盘端面方向投射）。</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其他</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2339975" y="3068955"/>
            <a:ext cx="3843655" cy="3098165"/>
          </a:xfrm>
          <a:prstGeom prst="rect">
            <a:avLst/>
          </a:prstGeom>
        </p:spPr>
      </p:pic>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752863"/>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零件图中的移出断面，在不致引起误解的前提下，允许省略剖面符号，但应按移出断面标注方法进行标注，如图4-4-9所示。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其他</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1691640" y="2997200"/>
            <a:ext cx="5493385" cy="3066415"/>
          </a:xfrm>
          <a:prstGeom prst="rect">
            <a:avLst/>
          </a:prstGeom>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7"/>
          <p:cNvGrpSpPr/>
          <p:nvPr/>
        </p:nvGrpSpPr>
        <p:grpSpPr>
          <a:xfrm>
            <a:off x="1476375" y="1628775"/>
            <a:ext cx="6407150" cy="4176713"/>
            <a:chOff x="0" y="0"/>
            <a:chExt cx="10090" cy="5330"/>
          </a:xfrm>
        </p:grpSpPr>
        <p:grpSp>
          <p:nvGrpSpPr>
            <p:cNvPr id="19460" name="Group 8"/>
            <p:cNvGrpSpPr/>
            <p:nvPr/>
          </p:nvGrpSpPr>
          <p:grpSpPr>
            <a:xfrm>
              <a:off x="0" y="0"/>
              <a:ext cx="10090" cy="5330"/>
              <a:chOff x="0" y="0"/>
              <a:chExt cx="2928" cy="448"/>
            </a:xfrm>
          </p:grpSpPr>
          <p:sp>
            <p:nvSpPr>
              <p:cNvPr id="19462" name="Freeform 16"/>
              <p:cNvSpPr/>
              <p:nvPr/>
            </p:nvSpPr>
            <p:spPr>
              <a:xfrm>
                <a:off x="96" y="258"/>
                <a:ext cx="2736" cy="190"/>
              </a:xfrm>
              <a:custGeom>
                <a:avLst/>
                <a:gdLst>
                  <a:gd name="txL" fmla="*/ 0 w 1120"/>
                  <a:gd name="txT" fmla="*/ 0 h 252"/>
                  <a:gd name="txR" fmla="*/ 1120 w 1120"/>
                  <a:gd name="txB" fmla="*/ 252 h 252"/>
                </a:gdLst>
                <a:ahLst/>
                <a:cxnLst>
                  <a:cxn ang="0">
                    <a:pos x="16328" y="108"/>
                  </a:cxn>
                  <a:cxn ang="0">
                    <a:pos x="16267" y="107"/>
                  </a:cxn>
                  <a:cxn ang="0">
                    <a:pos x="16035" y="105"/>
                  </a:cxn>
                  <a:cxn ang="0">
                    <a:pos x="15659" y="103"/>
                  </a:cxn>
                  <a:cxn ang="0">
                    <a:pos x="15133" y="100"/>
                  </a:cxn>
                  <a:cxn ang="0">
                    <a:pos x="14459" y="95"/>
                  </a:cxn>
                  <a:cxn ang="0">
                    <a:pos x="13673" y="91"/>
                  </a:cxn>
                  <a:cxn ang="0">
                    <a:pos x="12771" y="87"/>
                  </a:cxn>
                  <a:cxn ang="0">
                    <a:pos x="11750" y="84"/>
                  </a:cxn>
                  <a:cxn ang="0">
                    <a:pos x="10641" y="81"/>
                  </a:cxn>
                  <a:cxn ang="0">
                    <a:pos x="9417" y="79"/>
                  </a:cxn>
                  <a:cxn ang="0">
                    <a:pos x="8103" y="79"/>
                  </a:cxn>
                  <a:cxn ang="0">
                    <a:pos x="6791" y="79"/>
                  </a:cxn>
                  <a:cxn ang="0">
                    <a:pos x="5597" y="81"/>
                  </a:cxn>
                  <a:cxn ang="0">
                    <a:pos x="4488" y="84"/>
                  </a:cxn>
                  <a:cxn ang="0">
                    <a:pos x="3466" y="87"/>
                  </a:cxn>
                  <a:cxn ang="0">
                    <a:pos x="2597" y="91"/>
                  </a:cxn>
                  <a:cxn ang="0">
                    <a:pos x="1837" y="95"/>
                  </a:cxn>
                  <a:cxn ang="0">
                    <a:pos x="1195" y="100"/>
                  </a:cxn>
                  <a:cxn ang="0">
                    <a:pos x="669" y="103"/>
                  </a:cxn>
                  <a:cxn ang="0">
                    <a:pos x="293" y="105"/>
                  </a:cxn>
                  <a:cxn ang="0">
                    <a:pos x="90" y="107"/>
                  </a:cxn>
                  <a:cxn ang="0">
                    <a:pos x="0" y="108"/>
                  </a:cxn>
                  <a:cxn ang="0">
                    <a:pos x="0" y="26"/>
                  </a:cxn>
                  <a:cxn ang="0">
                    <a:pos x="8164" y="0"/>
                  </a:cxn>
                  <a:cxn ang="0">
                    <a:pos x="16328" y="26"/>
                  </a:cxn>
                  <a:cxn ang="0">
                    <a:pos x="16328" y="108"/>
                  </a:cxn>
                </a:cxnLst>
                <a:rect l="txL" t="txT" r="txR" b="tx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alpha val="100000"/>
                </a:srgbClr>
              </a:solidFill>
              <a:ln w="9525">
                <a:noFill/>
              </a:ln>
            </p:spPr>
            <p:txBody>
              <a:bodyPr/>
              <a:p>
                <a:endParaRPr lang="zh-CN" altLang="en-US"/>
              </a:p>
            </p:txBody>
          </p:sp>
          <p:sp>
            <p:nvSpPr>
              <p:cNvPr id="19463" name="Rectangle 17"/>
              <p:cNvSpPr/>
              <p:nvPr/>
            </p:nvSpPr>
            <p:spPr>
              <a:xfrm>
                <a:off x="0" y="0"/>
                <a:ext cx="2928" cy="393"/>
              </a:xfrm>
              <a:prstGeom prst="rect">
                <a:avLst/>
              </a:prstGeom>
              <a:gradFill rotWithShape="1">
                <a:gsLst>
                  <a:gs pos="0">
                    <a:srgbClr val="66FFFF"/>
                  </a:gs>
                  <a:gs pos="100000">
                    <a:srgbClr val="33CCFF"/>
                  </a:gs>
                </a:gsLst>
                <a:lin ang="18900000" scaled="1"/>
                <a:tileRect/>
              </a:gradFill>
              <a:ln w="9525">
                <a:noFill/>
              </a:ln>
            </p:spPr>
            <p:txBody>
              <a:bodyPr wrap="none" anchor="ctr" anchorCtr="0"/>
              <a:p>
                <a:endParaRPr lang="zh-CN" altLang="en-US" dirty="0">
                  <a:latin typeface="黑体" panose="02010609060101010101" pitchFamily="2" charset="-122"/>
                </a:endParaRPr>
              </a:p>
            </p:txBody>
          </p:sp>
        </p:grpSp>
        <p:sp>
          <p:nvSpPr>
            <p:cNvPr id="19461" name="Text Box 11"/>
            <p:cNvSpPr txBox="1"/>
            <p:nvPr/>
          </p:nvSpPr>
          <p:spPr>
            <a:xfrm>
              <a:off x="566" y="275"/>
              <a:ext cx="9459" cy="4046"/>
            </a:xfrm>
            <a:prstGeom prst="rect">
              <a:avLst/>
            </a:prstGeom>
            <a:noFill/>
            <a:ln w="9525">
              <a:noFill/>
            </a:ln>
          </p:spPr>
          <p:txBody>
            <a:bodyPr>
              <a:spAutoFit/>
            </a:bodyPr>
            <a:p>
              <a:r>
                <a:rPr lang="zh-CN" altLang="en-US" b="1" dirty="0">
                  <a:latin typeface="黑体" panose="02010609060101010101" pitchFamily="2" charset="-122"/>
                  <a:sym typeface="宋体" panose="02010600030101010101" pitchFamily="2" charset="-122"/>
                </a:rPr>
                <a:t>    </a:t>
              </a:r>
              <a:r>
                <a:rPr lang="zh-CN" altLang="zh-CN" b="1" dirty="0">
                  <a:latin typeface="黑体" panose="02010609060101010101" pitchFamily="2" charset="-122"/>
                </a:rPr>
                <a:t>基本视图是物体向基本投影面投射所得的图形。在原来的正投影面、水平投影面、侧投影面三个基本投影面的基础上，增加了分别与它们平行的三个基本投影面，构成六面体方箱，将物体围在其中，这正六面体的六个面均为基本投影面。将物体向六个基本投影面投射，即可得到六个基本视图。除前面已学过的主、俯、左三个视图外，另三个视图分别为：右视图——由右向左投射所得的视图；仰视图——由下向上投射所得的视图；后视图——由后向前投射所得的视图。</a:t>
              </a:r>
              <a:endParaRPr lang="zh-CN" altLang="en-US" b="1" dirty="0">
                <a:latin typeface="黑体" panose="02010609060101010101" pitchFamily="2" charset="-122"/>
                <a:sym typeface="宋体" panose="02010600030101010101" pitchFamily="2" charset="-122"/>
              </a:endParaRPr>
            </a:p>
          </p:txBody>
        </p:sp>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1"/>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4"/>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5"/>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4844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二、简化画法</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67360" y="1844675"/>
            <a:ext cx="7819390" cy="1060838"/>
          </a:xfrm>
          <a:prstGeom prst="roundRec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在不致引起误解时，零件图中的小圆角、锐边小倒角或45°小倒角允许省略不画，但必须注明尺寸或在技术要求中加以说明，如图4-4-10所示。</a:t>
            </a:r>
            <a:endParaRPr kumimoji="0"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8" name="TextBox 7"/>
          <p:cNvSpPr txBox="1"/>
          <p:nvPr/>
        </p:nvSpPr>
        <p:spPr>
          <a:xfrm>
            <a:off x="1763688" y="0"/>
            <a:ext cx="6777817" cy="584775"/>
          </a:xfrm>
          <a:prstGeom prst="rect">
            <a:avLst/>
          </a:prstGeom>
          <a:noFill/>
        </p:spPr>
        <p:txBody>
          <a:bodyPr wrap="none">
            <a:spAutoFit/>
          </a:bodyPr>
          <a:lstStyle/>
          <a:p>
            <a:pPr marR="0" defTabSz="914400">
              <a:buClrTx/>
              <a:buSzTx/>
              <a:buFontTx/>
              <a:buNone/>
              <a:defRPr/>
            </a:pPr>
            <a:r>
              <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a:t>
            </a: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四  局部放大图和简化画法</a:t>
            </a:r>
            <a:endParaRPr kumimoji="0" lang="zh-CN" altLang="zh-CN"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4211960" y="764704"/>
            <a:ext cx="4752528" cy="647700"/>
            <a:chOff x="0" y="0"/>
            <a:chExt cx="3906" cy="1020"/>
          </a:xfrm>
          <a:solidFill>
            <a:schemeClr val="accent1">
              <a:lumMod val="40000"/>
              <a:lumOff val="60000"/>
            </a:schemeClr>
          </a:solidFill>
        </p:grpSpPr>
        <p:sp>
          <p:nvSpPr>
            <p:cNvPr id="9"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nvSpPr>
          <p:spPr bwMode="auto">
            <a:xfrm>
              <a:off x="233" y="225"/>
              <a:ext cx="3555"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5.</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其他</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4" name="图片 3"/>
          <p:cNvPicPr>
            <a:picLocks noChangeAspect="1"/>
          </p:cNvPicPr>
          <p:nvPr>
            <p:custDataLst>
              <p:tags r:id="rId1"/>
            </p:custDataLst>
          </p:nvPr>
        </p:nvPicPr>
        <p:blipFill>
          <a:blip r:embed="rId2"/>
          <a:stretch>
            <a:fillRect/>
          </a:stretch>
        </p:blipFill>
        <p:spPr>
          <a:xfrm>
            <a:off x="1691640" y="3573145"/>
            <a:ext cx="6316345" cy="2128520"/>
          </a:xfrm>
          <a:prstGeom prst="rect">
            <a:avLst/>
          </a:prstGeom>
        </p:spPr>
      </p:pic>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6018"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charset="-122"/>
                <a:ea typeface="微软雅黑" panose="020B0503020204020204" charset="-122"/>
              </a:rPr>
              <a:t>谢谢观看</a:t>
            </a:r>
            <a:endParaRPr lang="en-US" altLang="zh-CN" sz="3600" dirty="0">
              <a:solidFill>
                <a:srgbClr val="000000"/>
              </a:solidFill>
              <a:latin typeface="微软雅黑" panose="020B0503020204020204" charset="-122"/>
              <a:ea typeface="微软雅黑" panose="020B0503020204020204" charset="-122"/>
            </a:endParaRPr>
          </a:p>
          <a:p>
            <a:pPr algn="ctr">
              <a:lnSpc>
                <a:spcPts val="3500"/>
              </a:lnSpc>
            </a:pPr>
            <a:r>
              <a:rPr lang="en-US" altLang="zh-CN" dirty="0">
                <a:solidFill>
                  <a:srgbClr val="000000"/>
                </a:solidFill>
                <a:latin typeface="微软雅黑" panose="020B0503020204020204" charset="-122"/>
                <a:ea typeface="微软雅黑" panose="020B0503020204020204" charset="-122"/>
              </a:rPr>
              <a:t>THANKS</a:t>
            </a:r>
            <a:endParaRPr lang="zh-CN" altLang="en-US" dirty="0">
              <a:solidFill>
                <a:srgbClr val="0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fade">
                                      <p:cBhvr>
                                        <p:cTn id="7" dur="770" decel="100000"/>
                                        <p:tgtEl>
                                          <p:spTgt spid="86018"/>
                                        </p:tgtEl>
                                      </p:cBhvr>
                                    </p:animEffect>
                                    <p:animScale>
                                      <p:cBhvr>
                                        <p:cTn id="8" dur="770" decel="100000"/>
                                        <p:tgtEl>
                                          <p:spTgt spid="86018"/>
                                        </p:tgtEl>
                                      </p:cBhvr>
                                      <p:from x="10000" y="10000"/>
                                      <p:to x="200000" y="450000"/>
                                    </p:animScale>
                                    <p:animScale>
                                      <p:cBhvr>
                                        <p:cTn id="9" dur="1230" accel="100000" fill="hold">
                                          <p:stCondLst>
                                            <p:cond delay="770"/>
                                          </p:stCondLst>
                                        </p:cTn>
                                        <p:tgtEl>
                                          <p:spTgt spid="86018"/>
                                        </p:tgtEl>
                                      </p:cBhvr>
                                      <p:from x="200000" y="450000"/>
                                      <p:to x="100000" y="100000"/>
                                    </p:animScale>
                                    <p:set>
                                      <p:cBhvr>
                                        <p:cTn id="10" dur="770" fill="hold"/>
                                        <p:tgtEl>
                                          <p:spTgt spid="86018"/>
                                        </p:tgtEl>
                                        <p:attrNameLst>
                                          <p:attrName>ppt_x</p:attrName>
                                        </p:attrNameLst>
                                      </p:cBhvr>
                                      <p:to>
                                        <p:strVal val="(0.5)"/>
                                      </p:to>
                                    </p:set>
                                    <p:anim from="(0.5)" to="(#ppt_x)" calcmode="lin" valueType="num">
                                      <p:cBhvr>
                                        <p:cTn id="11" dur="1230" accel="100000" fill="hold">
                                          <p:stCondLst>
                                            <p:cond delay="770"/>
                                          </p:stCondLst>
                                        </p:cTn>
                                        <p:tgtEl>
                                          <p:spTgt spid="86018"/>
                                        </p:tgtEl>
                                        <p:attrNameLst>
                                          <p:attrName>ppt_x</p:attrName>
                                        </p:attrNameLst>
                                      </p:cBhvr>
                                    </p:anim>
                                    <p:set>
                                      <p:cBhvr>
                                        <p:cTn id="12" dur="770" fill="hold"/>
                                        <p:tgtEl>
                                          <p:spTgt spid="86018"/>
                                        </p:tgtEl>
                                        <p:attrNameLst>
                                          <p:attrName>ppt_y</p:attrName>
                                        </p:attrNameLst>
                                      </p:cBhvr>
                                      <p:to>
                                        <p:strVal val="(#ppt_y+0.4)"/>
                                      </p:to>
                                    </p:set>
                                    <p:anim from="(#ppt_y+0.4)" to="(#ppt_y)" calcmode="lin" valueType="num">
                                      <p:cBhvr>
                                        <p:cTn id="13" dur="1230" accel="100000" fill="hold">
                                          <p:stCondLst>
                                            <p:cond delay="770"/>
                                          </p:stCondLst>
                                        </p:cTn>
                                        <p:tgtEl>
                                          <p:spTgt spid="860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4"/>
          <p:cNvGrpSpPr/>
          <p:nvPr/>
        </p:nvGrpSpPr>
        <p:grpSpPr>
          <a:xfrm>
            <a:off x="2051050" y="1341438"/>
            <a:ext cx="5616575" cy="4724400"/>
            <a:chOff x="2051050" y="1341438"/>
            <a:chExt cx="5616575" cy="4724506"/>
          </a:xfrm>
        </p:grpSpPr>
        <p:sp>
          <p:nvSpPr>
            <p:cNvPr id="20484" name="矩形 1"/>
            <p:cNvSpPr/>
            <p:nvPr/>
          </p:nvSpPr>
          <p:spPr>
            <a:xfrm>
              <a:off x="3635375" y="5661025"/>
              <a:ext cx="1723549" cy="404919"/>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六个基本视图</a:t>
              </a:r>
              <a:endParaRPr lang="zh-CN" altLang="en-US" dirty="0">
                <a:solidFill>
                  <a:srgbClr val="FF0000"/>
                </a:solidFill>
                <a:latin typeface="黑体" panose="02010609060101010101" pitchFamily="2" charset="-122"/>
              </a:endParaRPr>
            </a:p>
          </p:txBody>
        </p:sp>
        <p:pic>
          <p:nvPicPr>
            <p:cNvPr id="20485" name="Picture 6" descr="E:\课件\《汽车机械制图》资料包材料\图片\3-1.tif"/>
            <p:cNvPicPr>
              <a:picLocks noChangeAspect="1"/>
            </p:cNvPicPr>
            <p:nvPr/>
          </p:nvPicPr>
          <p:blipFill>
            <a:blip r:embed="rId1"/>
            <a:stretch>
              <a:fillRect/>
            </a:stretch>
          </p:blipFill>
          <p:spPr>
            <a:xfrm>
              <a:off x="2051050" y="1341438"/>
              <a:ext cx="5616575" cy="3970337"/>
            </a:xfrm>
            <a:prstGeom prst="rect">
              <a:avLst/>
            </a:prstGeom>
            <a:noFill/>
            <a:ln w="9525">
              <a:noFill/>
            </a:ln>
          </p:spPr>
        </p:pic>
      </p:gr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8" name="矩形 2"/>
          <p:cNvSpPr>
            <a:spLocks noChangeArrowheads="1"/>
          </p:cNvSpPr>
          <p:nvPr/>
        </p:nvSpPr>
        <p:spPr bwMode="auto">
          <a:xfrm>
            <a:off x="251520" y="1124744"/>
            <a:ext cx="3816424" cy="4184683"/>
          </a:xfrm>
          <a:prstGeom prst="flowChartMagneticTape">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左、右、俯、仰视图靠近主视图的一边代表物体的后面，远离主视图的一边代表物体的前面。在同一张图纸内，各视图按图配置时，一律不标注视图的名称 。</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1509" name="矩形 3"/>
          <p:cNvSpPr/>
          <p:nvPr/>
        </p:nvSpPr>
        <p:spPr>
          <a:xfrm>
            <a:off x="5292725" y="5589588"/>
            <a:ext cx="2519363" cy="404812"/>
          </a:xfrm>
          <a:prstGeom prst="rect">
            <a:avLst/>
          </a:prstGeom>
          <a:noFill/>
          <a:ln w="9525">
            <a:noFill/>
          </a:ln>
        </p:spPr>
        <p:txBody>
          <a:bodyPr>
            <a:spAutoFit/>
          </a:bodyPr>
          <a:p>
            <a:pPr>
              <a:lnSpc>
                <a:spcPts val="2800"/>
              </a:lnSpc>
            </a:pPr>
            <a:r>
              <a:rPr lang="zh-CN" altLang="en-US" dirty="0">
                <a:solidFill>
                  <a:srgbClr val="FF0000"/>
                </a:solidFill>
                <a:latin typeface="黑体" panose="02010609060101010101" pitchFamily="2" charset="-122"/>
              </a:rPr>
              <a:t>六个视图的基本配置</a:t>
            </a:r>
            <a:endParaRPr lang="zh-CN" altLang="en-US" dirty="0">
              <a:solidFill>
                <a:srgbClr val="FF0000"/>
              </a:solidFill>
              <a:latin typeface="黑体" panose="02010609060101010101" pitchFamily="2" charset="-122"/>
            </a:endParaRPr>
          </a:p>
        </p:txBody>
      </p:sp>
      <p:pic>
        <p:nvPicPr>
          <p:cNvPr id="21511" name="Picture 12" descr="E:\课件\《汽车机械制图》资料包材料\图片\3-2.tif"/>
          <p:cNvPicPr>
            <a:picLocks noChangeAspect="1"/>
          </p:cNvPicPr>
          <p:nvPr/>
        </p:nvPicPr>
        <p:blipFill>
          <a:blip r:embed="rId1"/>
          <a:stretch>
            <a:fillRect/>
          </a:stretch>
        </p:blipFill>
        <p:spPr>
          <a:xfrm>
            <a:off x="4356100" y="1557338"/>
            <a:ext cx="4319588" cy="3656012"/>
          </a:xfrm>
          <a:prstGeom prst="rect">
            <a:avLst/>
          </a:prstGeom>
          <a:noFill/>
          <a:ln w="9525">
            <a:noFill/>
          </a:ln>
        </p:spPr>
      </p:pic>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19796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向视图</a:t>
            </a:r>
            <a:endParaRPr lang="zh-CN" altLang="zh-CN" sz="2400" dirty="0">
              <a:solidFill>
                <a:srgbClr val="0000FF"/>
              </a:solidFill>
              <a:latin typeface="黑体" panose="02010609060101010101" pitchFamily="2" charset="-122"/>
            </a:endParaRPr>
          </a:p>
        </p:txBody>
      </p:sp>
      <p:sp>
        <p:nvSpPr>
          <p:cNvPr id="14341" name="矩形 2"/>
          <p:cNvSpPr>
            <a:spLocks noChangeArrowheads="1"/>
          </p:cNvSpPr>
          <p:nvPr/>
        </p:nvSpPr>
        <p:spPr bwMode="auto">
          <a:xfrm>
            <a:off x="467544" y="1412776"/>
            <a:ext cx="8280919" cy="2246769"/>
          </a:xfrm>
          <a:prstGeom prst="rec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向视图是可以自由配置的基本视图，为了便于读图，应在向视图上方标注视图的名称“</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为大写拉丁字母的代号），并在相应视图的附近用箭头指明投射方向，并标注相同的字母，如图</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3-3</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所示。为了看图方便，表示投射方向的箭头应尽可能配置在主视图上。绘制以向视图方式表示的后视图时，最好将表示投射方向的箭头配置在左视图或右视图上 。</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2534" name="Picture 15" descr="E:\课件\《汽车机械制图》资料包材料\图片\3-3.tif"/>
          <p:cNvPicPr>
            <a:picLocks noChangeAspect="1"/>
          </p:cNvPicPr>
          <p:nvPr/>
        </p:nvPicPr>
        <p:blipFill>
          <a:blip r:embed="rId1"/>
          <a:stretch>
            <a:fillRect/>
          </a:stretch>
        </p:blipFill>
        <p:spPr>
          <a:xfrm>
            <a:off x="2195513" y="3716338"/>
            <a:ext cx="5153025" cy="2520950"/>
          </a:xfrm>
          <a:prstGeom prst="rect">
            <a:avLst/>
          </a:prstGeom>
          <a:noFill/>
          <a:ln w="9525">
            <a:noFill/>
          </a:ln>
        </p:spPr>
      </p:pic>
      <p:sp>
        <p:nvSpPr>
          <p:cNvPr id="22535" name="矩形 1"/>
          <p:cNvSpPr/>
          <p:nvPr/>
        </p:nvSpPr>
        <p:spPr>
          <a:xfrm>
            <a:off x="3924300" y="6308725"/>
            <a:ext cx="954088" cy="40481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向视图</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475740" y="-26670"/>
            <a:ext cx="5902960" cy="586740"/>
            <a:chOff x="2438" y="2485"/>
            <a:chExt cx="9296" cy="924"/>
          </a:xfrm>
        </p:grpSpPr>
        <p:sp>
          <p:nvSpPr>
            <p:cNvPr id="51" name="Rectangle 4"/>
            <p:cNvSpPr>
              <a:spLocks noChangeAspect="1" noChangeArrowheads="1"/>
            </p:cNvSpPr>
            <p:nvPr>
              <p:custDataLst>
                <p:tags r:id="rId2"/>
              </p:custDataLst>
            </p:nvPr>
          </p:nvSpPr>
          <p:spPr bwMode="auto">
            <a:xfrm rot="10800000">
              <a:off x="2438" y="2535"/>
              <a:ext cx="929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68" y="2545"/>
              <a:ext cx="8760"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2485"/>
              <a:ext cx="2592"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9" name="WordArt 7"/>
            <p:cNvSpPr>
              <a:spLocks noChangeAspect="1"/>
            </p:cNvSpPr>
            <p:nvPr>
              <p:custDataLst>
                <p:tags r:id="rId5"/>
              </p:custDataLst>
            </p:nvPr>
          </p:nvSpPr>
          <p:spPr>
            <a:xfrm>
              <a:off x="2762" y="2710"/>
              <a:ext cx="172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0" name="Text Box 8"/>
            <p:cNvSpPr txBox="1">
              <a:spLocks noChangeAspect="1"/>
            </p:cNvSpPr>
            <p:nvPr>
              <p:custDataLst>
                <p:tags r:id="rId6"/>
              </p:custDataLst>
            </p:nvPr>
          </p:nvSpPr>
          <p:spPr>
            <a:xfrm>
              <a:off x="5236" y="2710"/>
              <a:ext cx="1047" cy="630"/>
            </a:xfrm>
            <a:prstGeom prst="rect">
              <a:avLst/>
            </a:prstGeom>
            <a:noFill/>
            <a:ln w="9525">
              <a:noFill/>
            </a:ln>
          </p:spPr>
          <p:txBody>
            <a:bodyPr wrap="none" anchor="ctr" anchorCtr="0">
              <a:spAutoFit/>
            </a:bodyPr>
            <a:p>
              <a:r>
                <a:rPr lang="zh-CN" altLang="en-US" b="1" dirty="0">
                  <a:latin typeface="黑体" panose="02010609060101010101" pitchFamily="2" charset="-122"/>
                </a:rPr>
                <a:t>视图</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0-#ppt_w/2"/>
                                          </p:val>
                                        </p:tav>
                                        <p:tav tm="100000">
                                          <p:val>
                                            <p:strVal val="#ppt_x"/>
                                          </p:val>
                                        </p:tav>
                                      </p:tavLst>
                                    </p:anim>
                                    <p:anim calcmode="lin" valueType="num">
                                      <p:cBhvr additive="base">
                                        <p:cTn id="8" dur="10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PP_MARK_KEY" val="428b313e-6e41-48c3-a1d1-25ad5c4b685f"/>
  <p:tag name="COMMONDATA" val="eyJoZGlkIjoiNzZlYWE4MzEzOGNiMWRjOTIzMTc0OTAyNjZlM2IzYmMifQ=="/>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7899</Words>
  <Application>WPS 演示</Application>
  <PresentationFormat/>
  <Paragraphs>586</Paragraphs>
  <Slides>61</Slides>
  <Notes>0</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61</vt:i4>
      </vt:variant>
    </vt:vector>
  </HeadingPairs>
  <TitlesOfParts>
    <vt:vector size="74" baseType="lpstr">
      <vt:lpstr>Arial</vt:lpstr>
      <vt:lpstr>宋体</vt:lpstr>
      <vt:lpstr>Wingdings</vt:lpstr>
      <vt:lpstr>黑体</vt:lpstr>
      <vt:lpstr>Calibri</vt:lpstr>
      <vt:lpstr>方正大黑简体</vt:lpstr>
      <vt:lpstr>Times New Roman</vt:lpstr>
      <vt:lpstr>微软雅黑</vt:lpstr>
      <vt:lpstr>Arial Unicode MS</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dell</cp:lastModifiedBy>
  <cp:revision>509</cp:revision>
  <dcterms:created xsi:type="dcterms:W3CDTF">2011-08-18T05:58:00Z</dcterms:created>
  <dcterms:modified xsi:type="dcterms:W3CDTF">2023-04-18T08:15:00Z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2AC9E6BDBEE940F790A9F6B8B2766ACE</vt:lpwstr>
  </property>
</Properties>
</file>