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Lst>
  <p:notesMasterIdLst>
    <p:notesMasterId r:id="rId57"/>
  </p:notesMasterIdLst>
  <p:sldIdLst>
    <p:sldId id="503" r:id="rId6"/>
    <p:sldId id="258" r:id="rId7"/>
    <p:sldId id="505" r:id="rId8"/>
    <p:sldId id="518" r:id="rId9"/>
    <p:sldId id="687" r:id="rId10"/>
    <p:sldId id="688" r:id="rId11"/>
    <p:sldId id="689" r:id="rId12"/>
    <p:sldId id="690" r:id="rId13"/>
    <p:sldId id="691" r:id="rId14"/>
    <p:sldId id="692" r:id="rId15"/>
    <p:sldId id="693" r:id="rId16"/>
    <p:sldId id="694" r:id="rId17"/>
    <p:sldId id="695" r:id="rId18"/>
    <p:sldId id="696" r:id="rId19"/>
    <p:sldId id="697" r:id="rId20"/>
    <p:sldId id="698" r:id="rId21"/>
    <p:sldId id="699" r:id="rId22"/>
    <p:sldId id="700" r:id="rId23"/>
    <p:sldId id="701" r:id="rId24"/>
    <p:sldId id="702" r:id="rId25"/>
    <p:sldId id="703" r:id="rId26"/>
    <p:sldId id="704" r:id="rId27"/>
    <p:sldId id="705" r:id="rId28"/>
    <p:sldId id="706" r:id="rId29"/>
    <p:sldId id="707" r:id="rId30"/>
    <p:sldId id="708" r:id="rId31"/>
    <p:sldId id="709" r:id="rId32"/>
    <p:sldId id="794" r:id="rId33"/>
    <p:sldId id="795" r:id="rId34"/>
    <p:sldId id="796" r:id="rId35"/>
    <p:sldId id="797" r:id="rId36"/>
    <p:sldId id="798" r:id="rId37"/>
    <p:sldId id="799" r:id="rId38"/>
    <p:sldId id="800" r:id="rId39"/>
    <p:sldId id="801" r:id="rId40"/>
    <p:sldId id="802" r:id="rId41"/>
    <p:sldId id="803" r:id="rId42"/>
    <p:sldId id="804" r:id="rId43"/>
    <p:sldId id="805" r:id="rId44"/>
    <p:sldId id="806" r:id="rId45"/>
    <p:sldId id="807" r:id="rId46"/>
    <p:sldId id="808" r:id="rId47"/>
    <p:sldId id="809" r:id="rId48"/>
    <p:sldId id="810" r:id="rId49"/>
    <p:sldId id="811" r:id="rId50"/>
    <p:sldId id="812" r:id="rId51"/>
    <p:sldId id="813" r:id="rId52"/>
    <p:sldId id="814" r:id="rId53"/>
    <p:sldId id="816" r:id="rId54"/>
    <p:sldId id="817" r:id="rId55"/>
    <p:sldId id="504" r:id="rId56"/>
  </p:sldIdLst>
  <p:sldSz cx="9144000" cy="6858000" type="screen4x3"/>
  <p:notesSz cx="6858000" cy="9144000"/>
  <p:custDataLst>
    <p:tags r:id="rId61"/>
  </p:custDataLst>
  <p:defaultTextStyle>
    <a:defPPr>
      <a:defRPr lang="zh-CN"/>
    </a:defPPr>
    <a:lvl1pPr marL="0" lvl="0"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黑体" panose="02010609060101010101" pitchFamily="2" charset="-122"/>
        <a:ea typeface="黑体" panose="02010609060101010101" pitchFamily="2" charset="-122"/>
        <a:cs typeface="+mn-cs"/>
      </a:defRPr>
    </a:lvl9pPr>
  </p:defaultTextStyle>
  <p:extLst>
    <p:ext uri="{EFAFB233-063F-42B5-8137-9DF3F51BA10A}">
      <p15:sldGuideLst xmlns:p15="http://schemas.microsoft.com/office/powerpoint/2012/main">
        <p15:guide id="1" orient="horz" pos="2132"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CCFF99"/>
    <a:srgbClr val="00FFFF"/>
    <a:srgbClr val="66CCFF"/>
    <a:srgbClr val="CCFFFF"/>
    <a:srgbClr val="CCFFCC"/>
    <a:srgbClr val="99CCFF"/>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1169"/>
    <p:restoredTop sz="92058"/>
  </p:normalViewPr>
  <p:slideViewPr>
    <p:cSldViewPr showGuides="1">
      <p:cViewPr varScale="1">
        <p:scale>
          <a:sx n="83" d="100"/>
          <a:sy n="83" d="100"/>
        </p:scale>
        <p:origin x="-420" y="-78"/>
      </p:cViewPr>
      <p:guideLst>
        <p:guide orient="horz" pos="2132"/>
        <p:guide pos="2880"/>
      </p:guideLst>
    </p:cSldViewPr>
  </p:slideViewPr>
  <p:notesTextViewPr>
    <p:cViewPr>
      <p:scale>
        <a:sx n="1" d="1"/>
        <a:sy n="1" d="1"/>
      </p:scale>
      <p:origin x="0" y="0"/>
    </p:cViewPr>
  </p:notesTextViewPr>
  <p:sorterViewPr showFormatting="0">
    <p:cViewPr>
      <p:scale>
        <a:sx n="160" d="100"/>
        <a:sy n="16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1" Type="http://schemas.openxmlformats.org/officeDocument/2006/relationships/tags" Target="tags/tag84.xml"/><Relationship Id="rId60" Type="http://schemas.openxmlformats.org/officeDocument/2006/relationships/tableStyles" Target="tableStyles.xml"/><Relationship Id="rId6" Type="http://schemas.openxmlformats.org/officeDocument/2006/relationships/slide" Target="slides/slide1.xml"/><Relationship Id="rId59" Type="http://schemas.openxmlformats.org/officeDocument/2006/relationships/viewProps" Target="viewProps.xml"/><Relationship Id="rId58" Type="http://schemas.openxmlformats.org/officeDocument/2006/relationships/presProps" Target="presProps.xml"/><Relationship Id="rId57" Type="http://schemas.openxmlformats.org/officeDocument/2006/relationships/notesMaster" Target="notesMasters/notesMaster1.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Master" Target="slideMasters/slideMaster4.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lnSpc>
                <a:spcPct val="100000"/>
              </a:lnSpc>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lnSpc>
                <a:spcPct val="100000"/>
              </a:lnSpc>
              <a:defRPr sz="1200">
                <a:latin typeface="Calibri" panose="020F050202020403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CEFA3C8-4E8F-4B2A-8D51-0241AB1675CC}"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lnSpc>
                <a:spcPct val="100000"/>
              </a:lnSpc>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hangingPunct="1">
              <a:buNone/>
            </a:pPr>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BF7EA64-001E-4C14-AAE5-FB23559578F5}"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BF7EA64-001E-4C14-AAE5-FB23559578F5}"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BF7EA64-001E-4C14-AAE5-FB23559578F5}"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BF7EA64-001E-4C14-AAE5-FB23559578F5}"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BF7EA64-001E-4C14-AAE5-FB23559578F5}"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BF7EA64-001E-4C14-AAE5-FB23559578F5}"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BF7EA64-001E-4C14-AAE5-FB23559578F5}"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BF7EA64-001E-4C14-AAE5-FB23559578F5}"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BF7EA64-001E-4C14-AAE5-FB23559578F5}"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BF7EA64-001E-4C14-AAE5-FB23559578F5}"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0BF7EA64-001E-4C14-AAE5-FB23559578F5}"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340D118-E5E9-46CB-B65F-03A639A60680}"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E9B44DB-48C9-4382-B6F4-E62429A825B8}"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DB19950B-17C4-4E19-878E-72B410307FB4}"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EC32C6A4-F0DC-4771-A64E-0DCB523F3803}"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0359E9F-BC68-4205-B774-6B66760F08F3}"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1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1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8B45988-9160-4F55-8C53-8963D90621E0}"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F151371-290C-4BF9-945D-A638C5F7F674}"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575050" y="273050"/>
            <a:ext cx="5111750" cy="5853113"/>
          </a:xfrm>
        </p:spPr>
        <p:txBody>
          <a:bodyPr/>
          <a:lstStyle>
            <a:lvl1pPr>
              <a:defRPr sz="3200"/>
            </a:lvl1pPr>
            <a:lvl2pPr>
              <a:defRPr sz="2400">
                <a:latin typeface="黑体" panose="02010609060101010101" pitchFamily="2" charset="-122"/>
                <a:ea typeface="黑体" panose="02010609060101010101" pitchFamily="2" charset="-122"/>
              </a:defRPr>
            </a:lvl2pPr>
            <a:lvl3pPr>
              <a:defRPr sz="2000">
                <a:latin typeface="黑体" panose="02010609060101010101" pitchFamily="2" charset="-122"/>
                <a:ea typeface="黑体" panose="02010609060101010101" pitchFamily="2" charset="-122"/>
              </a:defRPr>
            </a:lvl3pPr>
            <a:lvl4pPr>
              <a:defRPr sz="2000">
                <a:latin typeface="黑体" panose="02010609060101010101" pitchFamily="2" charset="-122"/>
                <a:ea typeface="黑体" panose="02010609060101010101" pitchFamily="2" charset="-122"/>
              </a:defRPr>
            </a:lvl4pPr>
            <a:lvl5pPr>
              <a:defRPr sz="2000">
                <a:latin typeface="黑体" panose="02010609060101010101" pitchFamily="2" charset="-122"/>
                <a:ea typeface="黑体" panose="02010609060101010101" pitchFamily="2" charset="-122"/>
              </a:defRPr>
            </a:lvl5pPr>
            <a:lvl6pPr>
              <a:defRPr sz="2000"/>
            </a:lvl6pPr>
            <a:lvl7pPr>
              <a:defRPr sz="2000"/>
            </a:lvl7pPr>
            <a:lvl8pPr>
              <a:defRPr sz="2000"/>
            </a:lvl8pPr>
            <a:lvl9pPr>
              <a:defRPr sz="20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7" name="日期占位符 3"/>
          <p:cNvSpPr>
            <a:spLocks noGrp="1" noChangeArrowheads="1"/>
          </p:cNvSpPr>
          <p:nvPr>
            <p:ph type="dt" sz="half" idx="1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CD33147-E853-444F-B597-5FD05157C36D}"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7" name="日期占位符 3"/>
          <p:cNvSpPr>
            <a:spLocks noGrp="1" noChangeArrowheads="1"/>
          </p:cNvSpPr>
          <p:nvPr>
            <p:ph type="dt" sz="half" idx="1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D767936-C792-45EB-BCD8-59B9A273BAE2}"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90A64BA-DEC6-460D-B8F0-703F2ED89AD7}"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2"/>
          </p:nvPr>
        </p:nvSpPr>
        <p:spPr bwMode="auto">
          <a:xfrm>
            <a:off x="457200" y="6356350"/>
            <a:ext cx="2133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BE1D1D37-6AFE-46CB-AE8E-9C06E5F384C9}" type="datetimeFigureOut">
              <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8" name="页脚占位符 4"/>
          <p:cNvSpPr>
            <a:spLocks noGrp="1" noChangeArrowheads="1"/>
          </p:cNvSpPr>
          <p:nvPr>
            <p:ph type="ftr" sz="quarter" idx="3"/>
          </p:nvPr>
        </p:nvSpPr>
        <p:spPr bwMode="auto">
          <a:xfrm>
            <a:off x="3124200" y="6356350"/>
            <a:ext cx="2895600" cy="365125"/>
          </a:xfrm>
          <a:prstGeom prst="rect">
            <a:avLst/>
          </a:prstGeom>
        </p:spPr>
        <p:txBody>
          <a:bodyPr vert="horz" wrap="square" lIns="91440" tIns="45720" rIns="91440" bIns="45720" numCol="1" anchor="ctr" anchorCtr="0" compatLnSpc="1"/>
          <a:lstStyle>
            <a:lvl1pPr>
              <a:defRPr>
                <a:latin typeface="黑体" panose="02010609060101010101" pitchFamily="2" charset="-122"/>
                <a:ea typeface="黑体" panose="0201060906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黑体" panose="02010609060101010101" pitchFamily="2" charset="-122"/>
              <a:ea typeface="黑体" panose="02010609060101010101" pitchFamily="2" charset="-122"/>
              <a:cs typeface="+mn-cs"/>
            </a:endParaRPr>
          </a:p>
        </p:txBody>
      </p:sp>
      <p:sp>
        <p:nvSpPr>
          <p:cNvPr id="9" name="灯片编号占位符 5"/>
          <p:cNvSpPr>
            <a:spLocks noGrp="1" noChangeArrowheads="1"/>
          </p:cNvSpPr>
          <p:nvPr>
            <p:ph type="sldNum" sz="quarter" idx="4"/>
          </p:nvPr>
        </p:nvSpPr>
        <p:spPr bwMode="auto">
          <a:xfrm>
            <a:off x="6553200" y="6356350"/>
            <a:ext cx="2133600" cy="365125"/>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575050" y="273050"/>
            <a:ext cx="5111750" cy="5853113"/>
          </a:xfrm>
        </p:spPr>
        <p:txBody>
          <a:bodyPr/>
          <a:lstStyle>
            <a:lvl1pPr>
              <a:defRPr sz="3200"/>
            </a:lvl1pPr>
            <a:lvl2pPr>
              <a:defRPr sz="2400">
                <a:latin typeface="黑体" panose="02010609060101010101" pitchFamily="2" charset="-122"/>
                <a:ea typeface="黑体" panose="02010609060101010101" pitchFamily="2" charset="-122"/>
              </a:defRPr>
            </a:lvl2pPr>
            <a:lvl3pPr>
              <a:defRPr sz="2000">
                <a:latin typeface="黑体" panose="02010609060101010101" pitchFamily="2" charset="-122"/>
                <a:ea typeface="黑体" panose="02010609060101010101" pitchFamily="2" charset="-122"/>
              </a:defRPr>
            </a:lvl3pPr>
            <a:lvl4pPr>
              <a:defRPr sz="2000">
                <a:latin typeface="黑体" panose="02010609060101010101" pitchFamily="2" charset="-122"/>
                <a:ea typeface="黑体" panose="02010609060101010101" pitchFamily="2" charset="-122"/>
              </a:defRPr>
            </a:lvl4pPr>
            <a:lvl5pPr>
              <a:defRPr sz="2000">
                <a:latin typeface="黑体" panose="02010609060101010101" pitchFamily="2" charset="-122"/>
                <a:ea typeface="黑体" panose="02010609060101010101" pitchFamily="2" charset="-122"/>
              </a:defRPr>
            </a:lvl5pPr>
            <a:lvl6pPr>
              <a:defRPr sz="2000"/>
            </a:lvl6pPr>
            <a:lvl7pPr>
              <a:defRPr sz="2000"/>
            </a:lvl7pPr>
            <a:lvl8pPr>
              <a:defRPr sz="2000"/>
            </a:lvl8pPr>
            <a:lvl9pPr>
              <a:defRPr sz="20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3575050" y="273050"/>
            <a:ext cx="5111750" cy="5853113"/>
          </a:xfrm>
        </p:spPr>
        <p:txBody>
          <a:bodyPr/>
          <a:lstStyle>
            <a:lvl1pPr>
              <a:defRPr sz="3200"/>
            </a:lvl1pPr>
            <a:lvl2pPr>
              <a:defRPr sz="2400">
                <a:latin typeface="黑体" panose="02010609060101010101" pitchFamily="2" charset="-122"/>
                <a:ea typeface="黑体" panose="02010609060101010101" pitchFamily="2" charset="-122"/>
              </a:defRPr>
            </a:lvl2pPr>
            <a:lvl3pPr>
              <a:defRPr sz="2000">
                <a:latin typeface="黑体" panose="02010609060101010101" pitchFamily="2" charset="-122"/>
                <a:ea typeface="黑体" panose="02010609060101010101" pitchFamily="2" charset="-122"/>
              </a:defRPr>
            </a:lvl3pPr>
            <a:lvl4pPr>
              <a:defRPr sz="2000">
                <a:latin typeface="黑体" panose="02010609060101010101" pitchFamily="2" charset="-122"/>
                <a:ea typeface="黑体" panose="02010609060101010101" pitchFamily="2" charset="-122"/>
              </a:defRPr>
            </a:lvl4pPr>
            <a:lvl5pPr>
              <a:defRPr sz="2000">
                <a:latin typeface="黑体" panose="02010609060101010101" pitchFamily="2" charset="-122"/>
                <a:ea typeface="黑体" panose="02010609060101010101" pitchFamily="2" charset="-122"/>
              </a:defRPr>
            </a:lvl5pPr>
            <a:lvl6pPr>
              <a:defRPr sz="2000"/>
            </a:lvl6pPr>
            <a:lvl7pPr>
              <a:defRPr sz="2000"/>
            </a:lvl7pPr>
            <a:lvl8pPr>
              <a:defRPr sz="2000"/>
            </a:lvl8pPr>
            <a:lvl9pPr>
              <a:defRPr sz="2000"/>
            </a:lvl9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fld>
            <a:endParaRPr lang="zh-CN" altLang="en-US" dirty="0"/>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1.pn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a:lnSpc>
                <a:spcPct val="100000"/>
              </a:lnSpc>
              <a:defRPr sz="1200">
                <a:solidFill>
                  <a:srgbClr val="898989"/>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a:lnSpc>
                <a:spcPct val="100000"/>
              </a:lnSpc>
              <a:defRPr sz="1200">
                <a:solidFill>
                  <a:srgbClr val="898989"/>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2050"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51"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lnSpc>
                <a:spcPct val="100000"/>
              </a:lnSpc>
              <a:defRPr sz="1200">
                <a:solidFill>
                  <a:schemeClr val="tx1">
                    <a:tint val="75000"/>
                  </a:schemeClr>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BF7EA64-001E-4C14-AAE5-FB23559578F5}" type="datetimeFigureOut">
              <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lnSpc>
                <a:spcPct val="100000"/>
              </a:lnSpc>
              <a:defRPr sz="1200">
                <a:solidFill>
                  <a:schemeClr val="tx1">
                    <a:tint val="75000"/>
                  </a:schemeClr>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898989"/>
                </a:solidFill>
                <a:latin typeface="Calibri" panose="020F0502020204030204" pitchFamily="34"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random/>
  </p:transition>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5"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a:defRPr sz="1200">
                <a:solidFill>
                  <a:srgbClr val="898989"/>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90AA846-EF2A-4700-8D6A-5EF3DBBFD6C9}"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a:defRPr sz="1200">
                <a:solidFill>
                  <a:srgbClr val="898989"/>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random/>
  </p:transition>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p:spPr>
        <p:txBody>
          <a:bodyPr vert="horz" wrap="square" lIns="91440" tIns="45720" rIns="91440" bIns="45720" numCol="1" anchor="ctr" anchorCtr="0" compatLnSpc="1"/>
          <a:lstStyle>
            <a:lvl1pPr>
              <a:lnSpc>
                <a:spcPct val="100000"/>
              </a:lnSpc>
              <a:defRPr sz="1200">
                <a:solidFill>
                  <a:srgbClr val="898989"/>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8C492E0-0CDE-40DA-93DD-254D8E350EE5}" type="datetimeFigureOut">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p:spPr>
        <p:txBody>
          <a:bodyPr vert="horz" wrap="square" lIns="91440" tIns="45720" rIns="91440" bIns="45720" numCol="1" anchor="ctr" anchorCtr="0" compatLnSpc="1"/>
          <a:lstStyle>
            <a:lvl1pPr algn="ctr">
              <a:lnSpc>
                <a:spcPct val="100000"/>
              </a:lnSpc>
              <a:defRPr sz="1200">
                <a:solidFill>
                  <a:srgbClr val="898989"/>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ea typeface="宋体" panose="02010600030101010101" pitchFamily="2" charset="-122"/>
              </a:defRPr>
            </a:lvl1pPr>
          </a:lstStyle>
          <a:p>
            <a:pPr lvl="0" eaLnBrk="1" hangingPunct="1">
              <a:buNone/>
            </a:pPr>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random/>
  </p:transition>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8.png"/><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15.png"/><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1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18.png"/><Relationship Id="rId1"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20.png"/><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2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2.png"/><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tags" Target="../tags/tag13.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5.png"/><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image" Target="../media/image24.png"/><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7.png"/><Relationship Id="rId7" Type="http://schemas.openxmlformats.org/officeDocument/2006/relationships/tags" Target="../tags/tag25.xml"/><Relationship Id="rId6" Type="http://schemas.openxmlformats.org/officeDocument/2006/relationships/image" Target="../media/image26.png"/><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9.png"/><Relationship Id="rId7" Type="http://schemas.openxmlformats.org/officeDocument/2006/relationships/tags" Target="../tags/tag31.xml"/><Relationship Id="rId6" Type="http://schemas.openxmlformats.org/officeDocument/2006/relationships/image" Target="../media/image28.png"/><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0.png"/><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2.png"/><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4.png"/><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5.png"/><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s>
</file>

<file path=ppt/slides/_rels/slide4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tags" Target="../tags/tag60.xml"/><Relationship Id="rId4" Type="http://schemas.openxmlformats.org/officeDocument/2006/relationships/image" Target="../media/image36.png"/><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40.png"/><Relationship Id="rId7" Type="http://schemas.openxmlformats.org/officeDocument/2006/relationships/tags" Target="../tags/tag65.xml"/><Relationship Id="rId6" Type="http://schemas.openxmlformats.org/officeDocument/2006/relationships/image" Target="../media/image39.png"/><Relationship Id="rId5" Type="http://schemas.openxmlformats.org/officeDocument/2006/relationships/tags" Target="../tags/tag64.xml"/><Relationship Id="rId4" Type="http://schemas.openxmlformats.org/officeDocument/2006/relationships/image" Target="../media/image38.png"/><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1.png"/><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2.png"/><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3.png"/><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s>
</file>

<file path=ppt/slides/_rels/slide4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45.png"/><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image" Target="../media/image44.png"/><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6.png"/><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4.png"/><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 name="TextBox 3"/>
          <p:cNvSpPr txBox="1">
            <a:spLocks noChangeArrowheads="1"/>
          </p:cNvSpPr>
          <p:nvPr/>
        </p:nvSpPr>
        <p:spPr bwMode="auto">
          <a:xfrm>
            <a:off x="0" y="5572140"/>
            <a:ext cx="9144000" cy="1200329"/>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7200" b="1" i="0" u="none" strike="noStrike" kern="1200" cap="none" spc="0" normalizeH="0" baseline="0" noProof="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方正大黑简体" pitchFamily="2" charset="-122"/>
                <a:ea typeface="方正大黑简体" pitchFamily="2" charset="-122"/>
                <a:cs typeface="+mn-cs"/>
              </a:rPr>
              <a:t>汽车机械制图</a:t>
            </a:r>
            <a:endParaRPr kumimoji="0" lang="en-US" sz="7200" b="1" i="0" u="none" strike="noStrike" kern="1200" cap="none" spc="0" normalizeH="0" baseline="0" noProof="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方正大黑简体" pitchFamily="2" charset="-122"/>
              <a:ea typeface="方正大黑简体" pitchFamily="2" charset="-122"/>
              <a:cs typeface="+mn-cs"/>
            </a:endParaRPr>
          </a:p>
        </p:txBody>
      </p:sp>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357886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一、草图的进入与退出</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3088" cy="628"/>
            </a:xfrm>
            <a:prstGeom prst="rect">
              <a:avLst/>
            </a:prstGeom>
            <a:noFill/>
            <a:ln w="9525">
              <a:noFill/>
            </a:ln>
          </p:spPr>
          <p:txBody>
            <a:bodyPr wrap="none" anchor="ctr" anchorCtr="0">
              <a:spAutoFit/>
            </a:bodyPr>
            <a:p>
              <a:r>
                <a:rPr lang="zh-CN" dirty="0">
                  <a:latin typeface="黑体" panose="02010609060101010101" pitchFamily="2" charset="-122"/>
                </a:rPr>
                <a:t>二维草图的绘制</a:t>
              </a:r>
              <a:endParaRPr lang="zh-CN" dirty="0">
                <a:latin typeface="黑体" panose="02010609060101010101" pitchFamily="2" charset="-122"/>
              </a:endParaRPr>
            </a:p>
          </p:txBody>
        </p:sp>
      </p:grpSp>
      <p:grpSp>
        <p:nvGrpSpPr>
          <p:cNvPr id="11" name="Group 9"/>
          <p:cNvGrpSpPr/>
          <p:nvPr/>
        </p:nvGrpSpPr>
        <p:grpSpPr>
          <a:xfrm>
            <a:off x="1692275" y="1989138"/>
            <a:ext cx="5903913" cy="3240087"/>
            <a:chOff x="0" y="0"/>
            <a:chExt cx="8732" cy="2835"/>
          </a:xfrm>
        </p:grpSpPr>
        <p:grpSp>
          <p:nvGrpSpPr>
            <p:cNvPr id="23557" name="Group 10"/>
            <p:cNvGrpSpPr/>
            <p:nvPr/>
          </p:nvGrpSpPr>
          <p:grpSpPr>
            <a:xfrm>
              <a:off x="0" y="0"/>
              <a:ext cx="8732" cy="2835"/>
              <a:chOff x="0" y="0"/>
              <a:chExt cx="2928" cy="448"/>
            </a:xfrm>
          </p:grpSpPr>
          <p:sp>
            <p:nvSpPr>
              <p:cNvPr id="29" name="Freeform 16"/>
              <p:cNvSpPr/>
              <p:nvPr/>
            </p:nvSpPr>
            <p:spPr bwMode="auto">
              <a:xfrm>
                <a:off x="96" y="258"/>
                <a:ext cx="2736" cy="190"/>
              </a:xfrm>
              <a:custGeom>
                <a:avLst/>
                <a:gdLst>
                  <a:gd name="T0" fmla="*/ 0 w 1120"/>
                  <a:gd name="T1" fmla="*/ 0 h 252"/>
                  <a:gd name="T2" fmla="*/ 1120 w 1120"/>
                  <a:gd name="T3" fmla="*/ 252 h 252"/>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Lst>
                <a:rect l="T0" t="T1" r="T2" b="T3"/>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000000"/>
              </a:solidFill>
              <a:ln w="9525">
                <a:noFill/>
                <a:round/>
              </a:ln>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黑体" panose="02010609060101010101" pitchFamily="2" charset="-122"/>
                  <a:ea typeface="黑体" panose="02010609060101010101" pitchFamily="2" charset="-122"/>
                  <a:cs typeface="+mn-cs"/>
                </a:endParaRPr>
              </a:p>
            </p:txBody>
          </p:sp>
          <p:sp>
            <p:nvSpPr>
              <p:cNvPr id="30" name="Rectangle 17"/>
              <p:cNvSpPr>
                <a:spLocks noChangeArrowheads="1"/>
              </p:cNvSpPr>
              <p:nvPr/>
            </p:nvSpPr>
            <p:spPr bwMode="auto">
              <a:xfrm>
                <a:off x="0" y="0"/>
                <a:ext cx="2928" cy="393"/>
              </a:xfrm>
              <a:prstGeom prst="rect">
                <a:avLst/>
              </a:prstGeom>
              <a:gradFill rotWithShape="1">
                <a:gsLst>
                  <a:gs pos="0">
                    <a:srgbClr val="CCF5FE"/>
                  </a:gs>
                  <a:gs pos="100000">
                    <a:srgbClr val="9EFED2"/>
                  </a:gs>
                </a:gsLst>
                <a:lin ang="189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grpSp>
        <p:sp>
          <p:nvSpPr>
            <p:cNvPr id="28" name="Text Box 13"/>
            <p:cNvSpPr txBox="1">
              <a:spLocks noChangeArrowheads="1"/>
            </p:cNvSpPr>
            <p:nvPr/>
          </p:nvSpPr>
          <p:spPr bwMode="auto">
            <a:xfrm>
              <a:off x="319" y="251"/>
              <a:ext cx="7734" cy="888"/>
            </a:xfrm>
            <a:prstGeom prst="rect">
              <a:avLst/>
            </a:prstGeom>
            <a:noFill/>
            <a:ln w="9525">
              <a:noFill/>
              <a:miter lim="800000"/>
            </a:ln>
            <a:effectLst/>
          </p:spPr>
          <p:txBody>
            <a:bodyPr>
              <a:spAutoFit/>
            </a:bodyPr>
            <a:p>
              <a:pPr marR="0" defTabSz="914400">
                <a:buClrTx/>
                <a:buSzTx/>
                <a:buFontTx/>
                <a:buNone/>
                <a:defRPr/>
              </a:pPr>
              <a:r>
                <a:rPr kumimoji="0" lang="zh-CN" altLang="en-US" sz="1800" b="1" kern="0" cap="none" spc="0" normalizeH="0" baseline="0" noProof="0" dirty="0">
                  <a:solidFill>
                    <a:sysClr val="windowText" lastClr="000000"/>
                  </a:solidFill>
                  <a:latin typeface="黑体" panose="02010609060101010101" pitchFamily="2" charset="-122"/>
                  <a:ea typeface="黑体" panose="02010609060101010101" pitchFamily="2" charset="-122"/>
                  <a:cs typeface="+mn-cs"/>
                  <a:sym typeface="宋体" panose="02010600030101010101" pitchFamily="2" charset="-122"/>
                </a:rPr>
                <a:t>   </a:t>
              </a:r>
              <a:r>
                <a:rPr kumimoji="0" altLang="zh-CN" kern="1200" cap="none" spc="0" normalizeH="0" baseline="0" noProof="0">
                  <a:latin typeface="黑体" panose="02010609060101010101" pitchFamily="2" charset="-122"/>
                  <a:ea typeface="黑体" panose="02010609060101010101" pitchFamily="2" charset="-122"/>
                  <a:cs typeface="+mn-cs"/>
                </a:rPr>
                <a:t>在草图设计环境中，选择“退出草图”命令（或单击图形区右上角的“退出草图”按钮），即可退出草图设计环境。</a:t>
              </a:r>
              <a:endParaRPr kumimoji="0" altLang="zh-CN" kern="1200" cap="none" spc="0" normalizeH="0" baseline="0" noProof="0">
                <a:latin typeface="黑体" panose="02010609060101010101" pitchFamily="2" charset="-122"/>
                <a:ea typeface="黑体" panose="02010609060101010101" pitchFamily="2" charset="-122"/>
                <a:cs typeface="+mn-cs"/>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Horizontal)">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357886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二、草图工具的认识</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3088" cy="628"/>
            </a:xfrm>
            <a:prstGeom prst="rect">
              <a:avLst/>
            </a:prstGeom>
            <a:noFill/>
            <a:ln w="9525">
              <a:noFill/>
            </a:ln>
          </p:spPr>
          <p:txBody>
            <a:bodyPr wrap="none" anchor="ctr" anchorCtr="0">
              <a:spAutoFit/>
            </a:bodyPr>
            <a:p>
              <a:r>
                <a:rPr lang="zh-CN" dirty="0">
                  <a:latin typeface="黑体" panose="02010609060101010101" pitchFamily="2" charset="-122"/>
                </a:rPr>
                <a:t>二维草图的绘制</a:t>
              </a:r>
              <a:endParaRPr lang="zh-CN" dirty="0">
                <a:latin typeface="黑体" panose="02010609060101010101" pitchFamily="2" charset="-122"/>
              </a:endParaRPr>
            </a:p>
          </p:txBody>
        </p:sp>
      </p:grpSp>
      <p:pic>
        <p:nvPicPr>
          <p:cNvPr id="2" name="图片 -2147481716"/>
          <p:cNvPicPr>
            <a:picLocks noChangeAspect="1"/>
          </p:cNvPicPr>
          <p:nvPr/>
        </p:nvPicPr>
        <p:blipFill>
          <a:blip r:embed="rId1"/>
          <a:stretch>
            <a:fillRect/>
          </a:stretch>
        </p:blipFill>
        <p:spPr>
          <a:xfrm>
            <a:off x="827405" y="1557020"/>
            <a:ext cx="6922770" cy="2014220"/>
          </a:xfrm>
          <a:prstGeom prst="rect">
            <a:avLst/>
          </a:prstGeom>
          <a:noFill/>
          <a:ln w="9525">
            <a:noFill/>
          </a:ln>
        </p:spPr>
      </p:pic>
      <p:sp>
        <p:nvSpPr>
          <p:cNvPr id="100" name="文本框 99"/>
          <p:cNvSpPr txBox="1"/>
          <p:nvPr/>
        </p:nvSpPr>
        <p:spPr>
          <a:xfrm>
            <a:off x="1403985" y="3717290"/>
            <a:ext cx="5080000" cy="368300"/>
          </a:xfrm>
          <a:prstGeom prst="rect">
            <a:avLst/>
          </a:prstGeom>
          <a:noFill/>
          <a:ln w="9525">
            <a:noFill/>
          </a:ln>
        </p:spPr>
        <p:txBody>
          <a:bodyPr>
            <a:spAutoFit/>
          </a:bodyPr>
          <a:p>
            <a:pPr algn="ctr"/>
            <a:r>
              <a:rPr lang="zh-CN" sz="1800">
                <a:ea typeface="宋体" panose="02010600030101010101" pitchFamily="2" charset="-122"/>
              </a:rPr>
              <a:t>图</a:t>
            </a:r>
            <a:r>
              <a:rPr lang="en-US" sz="1800">
                <a:latin typeface="Times New Roman" panose="02020603050405020304" charset="0"/>
              </a:rPr>
              <a:t>9-2-3 </a:t>
            </a:r>
            <a:r>
              <a:rPr lang="en-US" sz="1800">
                <a:latin typeface="宋体" panose="02010600030101010101" pitchFamily="2" charset="-122"/>
              </a:rPr>
              <a:t>“</a:t>
            </a:r>
            <a:r>
              <a:rPr lang="zh-CN" sz="1800">
                <a:ea typeface="宋体" panose="02010600030101010101" pitchFamily="2" charset="-122"/>
              </a:rPr>
              <a:t>草图</a:t>
            </a:r>
            <a:r>
              <a:rPr lang="en-US" sz="1800">
                <a:latin typeface="宋体" panose="02010600030101010101" pitchFamily="2" charset="-122"/>
              </a:rPr>
              <a:t>”</a:t>
            </a:r>
            <a:r>
              <a:rPr lang="zh-CN" sz="1800">
                <a:ea typeface="宋体" panose="02010600030101010101" pitchFamily="2" charset="-122"/>
              </a:rPr>
              <a:t>工具条</a:t>
            </a:r>
            <a:endParaRPr lang="zh-CN" altLang="en-US" sz="1800">
              <a:ea typeface="宋体" panose="02010600030101010101" pitchFamily="2" charset="-122"/>
            </a:endParaRPr>
          </a:p>
        </p:txBody>
      </p:sp>
      <p:pic>
        <p:nvPicPr>
          <p:cNvPr id="5" name="图片 -2147481715"/>
          <p:cNvPicPr>
            <a:picLocks noChangeAspect="1"/>
          </p:cNvPicPr>
          <p:nvPr/>
        </p:nvPicPr>
        <p:blipFill>
          <a:blip r:embed="rId2"/>
          <a:stretch>
            <a:fillRect/>
          </a:stretch>
        </p:blipFill>
        <p:spPr>
          <a:xfrm>
            <a:off x="899795" y="4220845"/>
            <a:ext cx="6673215" cy="1242060"/>
          </a:xfrm>
          <a:prstGeom prst="rect">
            <a:avLst/>
          </a:prstGeom>
          <a:noFill/>
          <a:ln w="9525">
            <a:noFill/>
          </a:ln>
        </p:spPr>
      </p:pic>
      <p:sp>
        <p:nvSpPr>
          <p:cNvPr id="10" name="文本框 9"/>
          <p:cNvSpPr txBox="1"/>
          <p:nvPr/>
        </p:nvSpPr>
        <p:spPr>
          <a:xfrm>
            <a:off x="1949450" y="5661025"/>
            <a:ext cx="5080000" cy="368300"/>
          </a:xfrm>
          <a:prstGeom prst="rect">
            <a:avLst/>
          </a:prstGeom>
          <a:noFill/>
          <a:ln w="9525">
            <a:noFill/>
          </a:ln>
        </p:spPr>
        <p:txBody>
          <a:bodyPr>
            <a:spAutoFit/>
          </a:bodyPr>
          <a:p>
            <a:pPr algn="ctr"/>
            <a:r>
              <a:rPr lang="zh-CN" sz="1800">
                <a:ea typeface="宋体" panose="02010600030101010101" pitchFamily="2" charset="-122"/>
              </a:rPr>
              <a:t>图</a:t>
            </a:r>
            <a:r>
              <a:rPr lang="en-US" sz="1800">
                <a:latin typeface="Times New Roman" panose="02020603050405020304" charset="0"/>
              </a:rPr>
              <a:t>9-2-4 </a:t>
            </a:r>
            <a:r>
              <a:rPr lang="en-US" sz="1800">
                <a:latin typeface="宋体" panose="02010600030101010101" pitchFamily="2" charset="-122"/>
              </a:rPr>
              <a:t>“</a:t>
            </a:r>
            <a:r>
              <a:rPr lang="zh-CN" sz="1800">
                <a:ea typeface="宋体" panose="02010600030101010101" pitchFamily="2" charset="-122"/>
              </a:rPr>
              <a:t>尺寸</a:t>
            </a:r>
            <a:r>
              <a:rPr lang="en-US" sz="1800">
                <a:latin typeface="Times New Roman" panose="02020603050405020304" charset="0"/>
              </a:rPr>
              <a:t>/</a:t>
            </a:r>
            <a:r>
              <a:rPr lang="zh-CN" sz="1800">
                <a:ea typeface="宋体" panose="02010600030101010101" pitchFamily="2" charset="-122"/>
              </a:rPr>
              <a:t>几何关系</a:t>
            </a:r>
            <a:r>
              <a:rPr lang="en-US" sz="1800">
                <a:latin typeface="宋体" panose="02010600030101010101" pitchFamily="2" charset="-122"/>
              </a:rPr>
              <a:t>”</a:t>
            </a:r>
            <a:r>
              <a:rPr lang="zh-CN" sz="1800">
                <a:ea typeface="宋体" panose="02010600030101010101" pitchFamily="2" charset="-122"/>
              </a:rPr>
              <a:t>工具条</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560705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三、SolidWorks 2022 草图绘制案例</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3088" cy="628"/>
            </a:xfrm>
            <a:prstGeom prst="rect">
              <a:avLst/>
            </a:prstGeom>
            <a:noFill/>
            <a:ln w="9525">
              <a:noFill/>
            </a:ln>
          </p:spPr>
          <p:txBody>
            <a:bodyPr wrap="none" anchor="ctr" anchorCtr="0">
              <a:spAutoFit/>
            </a:bodyPr>
            <a:p>
              <a:r>
                <a:rPr lang="zh-CN" dirty="0">
                  <a:latin typeface="黑体" panose="02010609060101010101" pitchFamily="2" charset="-122"/>
                </a:rPr>
                <a:t>二维草图的绘制</a:t>
              </a:r>
              <a:endParaRPr lang="zh-CN" dirty="0">
                <a:latin typeface="黑体" panose="02010609060101010101" pitchFamily="2" charset="-122"/>
              </a:endParaRPr>
            </a:p>
          </p:txBody>
        </p:sp>
      </p:grpSp>
      <p:grpSp>
        <p:nvGrpSpPr>
          <p:cNvPr id="11" name="Group 9"/>
          <p:cNvGrpSpPr/>
          <p:nvPr/>
        </p:nvGrpSpPr>
        <p:grpSpPr>
          <a:xfrm>
            <a:off x="645160" y="1558290"/>
            <a:ext cx="7966075" cy="2478405"/>
            <a:chOff x="0" y="-126"/>
            <a:chExt cx="8945" cy="2487"/>
          </a:xfrm>
        </p:grpSpPr>
        <p:sp>
          <p:nvSpPr>
            <p:cNvPr id="30" name="Rectangle 17"/>
            <p:cNvSpPr>
              <a:spLocks noChangeArrowheads="1"/>
            </p:cNvSpPr>
            <p:nvPr/>
          </p:nvSpPr>
          <p:spPr bwMode="auto">
            <a:xfrm>
              <a:off x="0" y="-126"/>
              <a:ext cx="8732" cy="2487"/>
            </a:xfrm>
            <a:prstGeom prst="rect">
              <a:avLst/>
            </a:prstGeom>
            <a:gradFill rotWithShape="1">
              <a:gsLst>
                <a:gs pos="0">
                  <a:srgbClr val="CCF5FE"/>
                </a:gs>
                <a:gs pos="100000">
                  <a:srgbClr val="9EFED2"/>
                </a:gs>
              </a:gsLst>
              <a:lin ang="189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sp>
          <p:nvSpPr>
            <p:cNvPr id="28" name="Text Box 13"/>
            <p:cNvSpPr txBox="1">
              <a:spLocks noChangeArrowheads="1"/>
            </p:cNvSpPr>
            <p:nvPr/>
          </p:nvSpPr>
          <p:spPr bwMode="auto">
            <a:xfrm>
              <a:off x="319" y="-1"/>
              <a:ext cx="8626" cy="2037"/>
            </a:xfrm>
            <a:prstGeom prst="rect">
              <a:avLst/>
            </a:prstGeom>
            <a:noFill/>
            <a:ln w="9525">
              <a:noFill/>
              <a:miter lim="800000"/>
            </a:ln>
            <a:effectLst/>
          </p:spPr>
          <p:txBody>
            <a:bodyPr wrap="square">
              <a:spAutoFit/>
            </a:bodyPr>
            <a:p>
              <a:pPr marR="0" defTabSz="914400">
                <a:buClrTx/>
                <a:buSzTx/>
                <a:buFontTx/>
                <a:buNone/>
                <a:defRPr/>
              </a:pPr>
              <a:r>
                <a:rPr kumimoji="0" lang="zh-CN" altLang="en-US" sz="1800" b="1" kern="0" cap="none" spc="0" normalizeH="0" baseline="0" noProof="0" dirty="0">
                  <a:solidFill>
                    <a:sysClr val="windowText" lastClr="000000"/>
                  </a:solidFill>
                  <a:latin typeface="黑体" panose="02010609060101010101" pitchFamily="2" charset="-122"/>
                  <a:ea typeface="黑体" panose="02010609060101010101" pitchFamily="2" charset="-122"/>
                  <a:cs typeface="+mn-cs"/>
                  <a:sym typeface="宋体" panose="02010600030101010101" pitchFamily="2" charset="-122"/>
                </a:rPr>
                <a:t>  </a:t>
              </a:r>
              <a:r>
                <a:rPr kumimoji="0" sz="1800" cap="none" spc="0" normalizeH="0" baseline="0" noProof="0">
                  <a:latin typeface="黑体" panose="02010609060101010101" pitchFamily="2" charset="-122"/>
                  <a:ea typeface="黑体" panose="02010609060101010101" pitchFamily="2" charset="-122"/>
                  <a:cs typeface="+mn-cs"/>
                </a:rPr>
                <a:t>SolidWorks的草图绘制与AutoCAD二维绘图不同，SolidWorks绘制二维图形时，一般开始不需要给出准确的尺寸，而是先绘制草图，勾勒出图形的大概形状，然后对草图创建符合工程需要的尺寸布局，最后修改草图的尺寸，在修改时输入各尺寸的准确值。这样绘制图形的方法在实际的产品设计中更加符合设计师的思维方式和设计过程，因此被广泛应用。</a:t>
              </a:r>
              <a:endParaRPr kumimoji="0" sz="1800" cap="none" spc="0" normalizeH="0" baseline="0" noProof="0">
                <a:latin typeface="黑体" panose="02010609060101010101" pitchFamily="2" charset="-122"/>
                <a:ea typeface="黑体" panose="02010609060101010101" pitchFamily="2" charset="-122"/>
                <a:cs typeface="+mn-cs"/>
              </a:endParaRPr>
            </a:p>
            <a:p>
              <a:pPr marR="0" defTabSz="914400">
                <a:buClrTx/>
                <a:buSzTx/>
                <a:buFontTx/>
                <a:buNone/>
                <a:defRPr/>
              </a:pPr>
              <a:r>
                <a:rPr kumimoji="0" sz="1800" cap="none" spc="0" normalizeH="0" baseline="0" noProof="0">
                  <a:latin typeface="黑体" panose="02010609060101010101" pitchFamily="2" charset="-122"/>
                  <a:ea typeface="黑体" panose="02010609060101010101" pitchFamily="2" charset="-122"/>
                  <a:cs typeface="+mn-cs"/>
                </a:rPr>
                <a:t>本例以一简单图形为例（图9-2-5），详细介绍SolidWorks草图绘制的一般流程。</a:t>
              </a:r>
              <a:endParaRPr kumimoji="0" sz="1800" cap="none" spc="0" normalizeH="0" baseline="0" noProof="0">
                <a:latin typeface="黑体" panose="02010609060101010101" pitchFamily="2" charset="-122"/>
                <a:ea typeface="黑体" panose="02010609060101010101" pitchFamily="2" charset="-122"/>
                <a:cs typeface="+mn-cs"/>
              </a:endParaRPr>
            </a:p>
          </p:txBody>
        </p:sp>
      </p:grpSp>
      <p:pic>
        <p:nvPicPr>
          <p:cNvPr id="12" name="图片 11"/>
          <p:cNvPicPr>
            <a:picLocks noChangeAspect="1"/>
          </p:cNvPicPr>
          <p:nvPr/>
        </p:nvPicPr>
        <p:blipFill>
          <a:blip r:embed="rId1"/>
          <a:stretch>
            <a:fillRect/>
          </a:stretch>
        </p:blipFill>
        <p:spPr>
          <a:xfrm>
            <a:off x="2411730" y="4149090"/>
            <a:ext cx="3431540" cy="258572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Horizontal)">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560705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三、SolidWorks 2022 草图绘制案例</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3088" cy="628"/>
            </a:xfrm>
            <a:prstGeom prst="rect">
              <a:avLst/>
            </a:prstGeom>
            <a:noFill/>
            <a:ln w="9525">
              <a:noFill/>
            </a:ln>
          </p:spPr>
          <p:txBody>
            <a:bodyPr wrap="none" anchor="ctr" anchorCtr="0">
              <a:spAutoFit/>
            </a:bodyPr>
            <a:p>
              <a:r>
                <a:rPr lang="zh-CN" dirty="0">
                  <a:latin typeface="黑体" panose="02010609060101010101" pitchFamily="2" charset="-122"/>
                </a:rPr>
                <a:t>二维草图的绘制</a:t>
              </a:r>
              <a:endParaRPr lang="zh-CN" dirty="0">
                <a:latin typeface="黑体" panose="02010609060101010101" pitchFamily="2" charset="-122"/>
              </a:endParaRPr>
            </a:p>
          </p:txBody>
        </p:sp>
      </p:grpSp>
      <p:sp>
        <p:nvSpPr>
          <p:cNvPr id="2" name="AutoShape 7"/>
          <p:cNvSpPr>
            <a:spLocks noChangeArrowheads="1"/>
          </p:cNvSpPr>
          <p:nvPr/>
        </p:nvSpPr>
        <p:spPr bwMode="auto">
          <a:xfrm>
            <a:off x="7308850" y="836613"/>
            <a:ext cx="1365242" cy="6477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 name="Text Box 8"/>
          <p:cNvSpPr txBox="1">
            <a:spLocks noChangeArrowheads="1"/>
          </p:cNvSpPr>
          <p:nvPr/>
        </p:nvSpPr>
        <p:spPr bwMode="auto">
          <a:xfrm>
            <a:off x="7190740" y="979805"/>
            <a:ext cx="1521460" cy="450215"/>
          </a:xfrm>
          <a:prstGeom prst="rect">
            <a:avLst/>
          </a:prstGeom>
          <a:noFill/>
          <a:ln w="9525">
            <a:noFill/>
            <a:miter lim="800000"/>
          </a:ln>
        </p:spPr>
        <p:txBody>
          <a:bodyPr wrap="square">
            <a:spAutoFit/>
          </a:bodyPr>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新建草图</a:t>
            </a:r>
            <a:endParaRPr kumimoji="0" lang="zh-CN"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nvGrpSpPr>
          <p:cNvPr id="10" name="Group 9"/>
          <p:cNvGrpSpPr/>
          <p:nvPr/>
        </p:nvGrpSpPr>
        <p:grpSpPr>
          <a:xfrm>
            <a:off x="645160" y="1558290"/>
            <a:ext cx="7966075" cy="2478405"/>
            <a:chOff x="0" y="-126"/>
            <a:chExt cx="8945" cy="2487"/>
          </a:xfrm>
        </p:grpSpPr>
        <p:sp>
          <p:nvSpPr>
            <p:cNvPr id="13" name="Rectangle 17"/>
            <p:cNvSpPr>
              <a:spLocks noChangeArrowheads="1"/>
            </p:cNvSpPr>
            <p:nvPr/>
          </p:nvSpPr>
          <p:spPr bwMode="auto">
            <a:xfrm>
              <a:off x="0" y="-126"/>
              <a:ext cx="8732" cy="2487"/>
            </a:xfrm>
            <a:prstGeom prst="rect">
              <a:avLst/>
            </a:prstGeom>
            <a:gradFill rotWithShape="1">
              <a:gsLst>
                <a:gs pos="0">
                  <a:srgbClr val="CCF5FE"/>
                </a:gs>
                <a:gs pos="100000">
                  <a:srgbClr val="9EFED2"/>
                </a:gs>
              </a:gsLst>
              <a:lin ang="189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sp>
          <p:nvSpPr>
            <p:cNvPr id="14" name="Text Box 13"/>
            <p:cNvSpPr txBox="1">
              <a:spLocks noChangeArrowheads="1"/>
            </p:cNvSpPr>
            <p:nvPr/>
          </p:nvSpPr>
          <p:spPr bwMode="auto">
            <a:xfrm>
              <a:off x="319" y="-1"/>
              <a:ext cx="8626" cy="2037"/>
            </a:xfrm>
            <a:prstGeom prst="rect">
              <a:avLst/>
            </a:prstGeom>
            <a:noFill/>
            <a:ln w="9525">
              <a:noFill/>
              <a:miter lim="800000"/>
            </a:ln>
            <a:effectLst/>
          </p:spPr>
          <p:txBody>
            <a:bodyPr wrap="square">
              <a:spAutoFit/>
            </a:bodyPr>
            <a:p>
              <a:pPr marR="0" defTabSz="914400">
                <a:buClrTx/>
                <a:buSzTx/>
                <a:buFontTx/>
                <a:buNone/>
                <a:defRPr/>
              </a:pPr>
              <a:r>
                <a:rPr kumimoji="0" sz="1800" kern="0" cap="none" spc="0" normalizeH="0" baseline="0" noProof="0">
                  <a:latin typeface="黑体" panose="02010609060101010101" pitchFamily="2" charset="-122"/>
                  <a:ea typeface="黑体" panose="02010609060101010101" pitchFamily="2" charset="-122"/>
                  <a:cs typeface="+mn-cs"/>
                </a:rPr>
                <a:t>步骤1：打开SolidWorks软件，执行下拉菜单“文件”→“新建”命令，系统弹出“新建SolidWorks 文件”对话框，选择其中的“零件”模板，单击“确定”进入零件设计环境。</a:t>
              </a:r>
              <a:endParaRPr kumimoji="0" sz="1800" kern="0" cap="none" spc="0" normalizeH="0" baseline="0" noProof="0">
                <a:latin typeface="黑体" panose="02010609060101010101" pitchFamily="2" charset="-122"/>
                <a:ea typeface="黑体" panose="02010609060101010101" pitchFamily="2" charset="-122"/>
                <a:cs typeface="+mn-cs"/>
              </a:endParaRPr>
            </a:p>
            <a:p>
              <a:pPr marR="0" defTabSz="914400">
                <a:buClrTx/>
                <a:buSzTx/>
                <a:buFontTx/>
                <a:buNone/>
                <a:defRPr/>
              </a:pPr>
              <a:r>
                <a:rPr kumimoji="0" sz="1800" kern="0" cap="none" spc="0" normalizeH="0" baseline="0" noProof="0">
                  <a:latin typeface="黑体" panose="02010609060101010101" pitchFamily="2" charset="-122"/>
                  <a:ea typeface="黑体" panose="02010609060101010101" pitchFamily="2" charset="-122"/>
                  <a:cs typeface="+mn-cs"/>
                </a:rPr>
                <a:t>步骤2：选择“前视基准面”为草图基准面，单击草图界面中的“草图绘制”命令，进入草图绘制界面。</a:t>
              </a:r>
              <a:endParaRPr kumimoji="0" sz="1800" kern="0" cap="none" spc="0" normalizeH="0" baseline="0" noProof="0">
                <a:latin typeface="黑体" panose="02010609060101010101" pitchFamily="2" charset="-122"/>
                <a:ea typeface="黑体" panose="02010609060101010101" pitchFamily="2" charset="-122"/>
                <a:cs typeface="+mn-cs"/>
              </a:endParaRPr>
            </a:p>
            <a:p>
              <a:pPr marR="0" defTabSz="914400">
                <a:buClrTx/>
                <a:buSzTx/>
                <a:buFontTx/>
                <a:buNone/>
                <a:defRPr/>
              </a:pPr>
              <a:r>
                <a:rPr kumimoji="0" sz="1800" kern="0" cap="none" spc="0" normalizeH="0" baseline="0" noProof="0">
                  <a:latin typeface="黑体" panose="02010609060101010101" pitchFamily="2" charset="-122"/>
                  <a:ea typeface="黑体" panose="02010609060101010101" pitchFamily="2" charset="-122"/>
                  <a:cs typeface="+mn-cs"/>
                </a:rPr>
                <a:t>步骤3：确认几何关系显示状态。选择下拉菜单中“视图”→“隐藏/显示”，确认“草图几何关系”命令前的按钮按下，即显示草图几何约束。</a:t>
              </a:r>
              <a:endParaRPr kumimoji="0" sz="1800" kern="0" cap="none" spc="0" normalizeH="0" baseline="0" noProof="0">
                <a:latin typeface="黑体" panose="02010609060101010101" pitchFamily="2" charset="-122"/>
                <a:ea typeface="黑体" panose="02010609060101010101" pitchFamily="2" charset="-122"/>
                <a:cs typeface="+mn-cs"/>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Horizontal)">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560705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三、SolidWorks 2022 草图绘制案例</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3088" cy="628"/>
            </a:xfrm>
            <a:prstGeom prst="rect">
              <a:avLst/>
            </a:prstGeom>
            <a:noFill/>
            <a:ln w="9525">
              <a:noFill/>
            </a:ln>
          </p:spPr>
          <p:txBody>
            <a:bodyPr wrap="none" anchor="ctr" anchorCtr="0">
              <a:spAutoFit/>
            </a:bodyPr>
            <a:p>
              <a:r>
                <a:rPr lang="zh-CN" dirty="0">
                  <a:latin typeface="黑体" panose="02010609060101010101" pitchFamily="2" charset="-122"/>
                </a:rPr>
                <a:t>二维草图的绘制</a:t>
              </a:r>
              <a:endParaRPr lang="zh-CN" dirty="0">
                <a:latin typeface="黑体" panose="02010609060101010101" pitchFamily="2" charset="-122"/>
              </a:endParaRPr>
            </a:p>
          </p:txBody>
        </p:sp>
      </p:grpSp>
      <p:grpSp>
        <p:nvGrpSpPr>
          <p:cNvPr id="11" name="组合 10"/>
          <p:cNvGrpSpPr/>
          <p:nvPr/>
        </p:nvGrpSpPr>
        <p:grpSpPr>
          <a:xfrm>
            <a:off x="7134225" y="892175"/>
            <a:ext cx="1577975" cy="537210"/>
            <a:chOff x="11235" y="1405"/>
            <a:chExt cx="2485" cy="846"/>
          </a:xfrm>
        </p:grpSpPr>
        <p:sp>
          <p:nvSpPr>
            <p:cNvPr id="2" name="AutoShape 7"/>
            <p:cNvSpPr>
              <a:spLocks noChangeArrowheads="1"/>
            </p:cNvSpPr>
            <p:nvPr/>
          </p:nvSpPr>
          <p:spPr bwMode="auto">
            <a:xfrm>
              <a:off x="11235" y="1405"/>
              <a:ext cx="2425" cy="845"/>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 name="Text Box 8"/>
            <p:cNvSpPr txBox="1">
              <a:spLocks noChangeArrowheads="1"/>
            </p:cNvSpPr>
            <p:nvPr/>
          </p:nvSpPr>
          <p:spPr bwMode="auto">
            <a:xfrm>
              <a:off x="11324" y="1543"/>
              <a:ext cx="2396"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2.</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绘制草图</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grpSp>
        <p:nvGrpSpPr>
          <p:cNvPr id="10" name="Group 9"/>
          <p:cNvGrpSpPr/>
          <p:nvPr/>
        </p:nvGrpSpPr>
        <p:grpSpPr>
          <a:xfrm>
            <a:off x="645160" y="1558290"/>
            <a:ext cx="7966075" cy="1024289"/>
            <a:chOff x="0" y="-126"/>
            <a:chExt cx="8945" cy="1256"/>
          </a:xfrm>
        </p:grpSpPr>
        <p:sp>
          <p:nvSpPr>
            <p:cNvPr id="13" name="Rectangle 17"/>
            <p:cNvSpPr>
              <a:spLocks noChangeArrowheads="1"/>
            </p:cNvSpPr>
            <p:nvPr/>
          </p:nvSpPr>
          <p:spPr bwMode="auto">
            <a:xfrm>
              <a:off x="0" y="-126"/>
              <a:ext cx="8732" cy="1234"/>
            </a:xfrm>
            <a:prstGeom prst="rect">
              <a:avLst/>
            </a:prstGeom>
            <a:gradFill rotWithShape="1">
              <a:gsLst>
                <a:gs pos="0">
                  <a:srgbClr val="CCF5FE"/>
                </a:gs>
                <a:gs pos="100000">
                  <a:srgbClr val="9EFED2"/>
                </a:gs>
              </a:gsLst>
              <a:lin ang="189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sp>
          <p:nvSpPr>
            <p:cNvPr id="14" name="Text Box 13"/>
            <p:cNvSpPr txBox="1">
              <a:spLocks noChangeArrowheads="1"/>
            </p:cNvSpPr>
            <p:nvPr/>
          </p:nvSpPr>
          <p:spPr bwMode="auto">
            <a:xfrm>
              <a:off x="319" y="-1"/>
              <a:ext cx="8626" cy="1131"/>
            </a:xfrm>
            <a:prstGeom prst="rect">
              <a:avLst/>
            </a:prstGeom>
            <a:noFill/>
            <a:ln w="9525">
              <a:noFill/>
              <a:miter lim="800000"/>
            </a:ln>
            <a:effectLst/>
          </p:spPr>
          <p:txBody>
            <a:bodyPr wrap="square">
              <a:spAutoFit/>
            </a:bodyPr>
            <a:p>
              <a:pPr marR="0" defTabSz="914400">
                <a:buClrTx/>
                <a:buSzTx/>
                <a:buFontTx/>
                <a:buNone/>
                <a:defRPr/>
              </a:pPr>
              <a:r>
                <a:rPr kumimoji="0" sz="1800" kern="0" cap="none" spc="0" normalizeH="0" baseline="0" noProof="0">
                  <a:latin typeface="黑体" panose="02010609060101010101" pitchFamily="2" charset="-122"/>
                  <a:ea typeface="黑体" panose="02010609060101010101" pitchFamily="2" charset="-122"/>
                  <a:cs typeface="+mn-cs"/>
                </a:rPr>
                <a:t>步骤1：绘制草图的大致轮廓。在草图工具条中选择“圆”命令绘制圆，选择“直线”命令绘制两条直线，选择“圆弧”命令绘制左右两段圆弧，如图9-2-6所示。</a:t>
              </a:r>
              <a:endParaRPr kumimoji="0" sz="1800" kern="0" cap="none" spc="0" normalizeH="0" baseline="0" noProof="0">
                <a:latin typeface="黑体" panose="02010609060101010101" pitchFamily="2" charset="-122"/>
                <a:ea typeface="黑体" panose="02010609060101010101" pitchFamily="2" charset="-122"/>
                <a:cs typeface="+mn-cs"/>
              </a:endParaRPr>
            </a:p>
          </p:txBody>
        </p:sp>
      </p:grpSp>
      <p:grpSp>
        <p:nvGrpSpPr>
          <p:cNvPr id="12" name="组合 11"/>
          <p:cNvGrpSpPr/>
          <p:nvPr/>
        </p:nvGrpSpPr>
        <p:grpSpPr>
          <a:xfrm>
            <a:off x="7117715" y="2669540"/>
            <a:ext cx="1577975" cy="537845"/>
            <a:chOff x="11235" y="1405"/>
            <a:chExt cx="2485" cy="847"/>
          </a:xfrm>
        </p:grpSpPr>
        <p:sp>
          <p:nvSpPr>
            <p:cNvPr id="15" name="AutoShape 7"/>
            <p:cNvSpPr>
              <a:spLocks noChangeArrowheads="1"/>
            </p:cNvSpPr>
            <p:nvPr/>
          </p:nvSpPr>
          <p:spPr bwMode="auto">
            <a:xfrm>
              <a:off x="11235" y="1405"/>
              <a:ext cx="2425" cy="845"/>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 name="Text Box 8"/>
            <p:cNvSpPr txBox="1">
              <a:spLocks noChangeArrowheads="1"/>
            </p:cNvSpPr>
            <p:nvPr/>
          </p:nvSpPr>
          <p:spPr bwMode="auto">
            <a:xfrm>
              <a:off x="11324" y="1543"/>
              <a:ext cx="2396"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3.</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约束草图</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17" name="图片 16"/>
          <p:cNvPicPr>
            <a:picLocks noChangeAspect="1"/>
          </p:cNvPicPr>
          <p:nvPr/>
        </p:nvPicPr>
        <p:blipFill>
          <a:blip r:embed="rId1"/>
          <a:stretch>
            <a:fillRect/>
          </a:stretch>
        </p:blipFill>
        <p:spPr>
          <a:xfrm>
            <a:off x="1640840" y="2997200"/>
            <a:ext cx="4526280" cy="272859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Horizontal)">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560705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三、SolidWorks 2022 草图绘制案例</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3088" cy="628"/>
            </a:xfrm>
            <a:prstGeom prst="rect">
              <a:avLst/>
            </a:prstGeom>
            <a:noFill/>
            <a:ln w="9525">
              <a:noFill/>
            </a:ln>
          </p:spPr>
          <p:txBody>
            <a:bodyPr wrap="none" anchor="ctr" anchorCtr="0">
              <a:spAutoFit/>
            </a:bodyPr>
            <a:p>
              <a:r>
                <a:rPr lang="zh-CN" dirty="0">
                  <a:latin typeface="黑体" panose="02010609060101010101" pitchFamily="2" charset="-122"/>
                </a:rPr>
                <a:t>二维草图的绘制</a:t>
              </a:r>
              <a:endParaRPr lang="zh-CN" dirty="0">
                <a:latin typeface="黑体" panose="02010609060101010101" pitchFamily="2" charset="-122"/>
              </a:endParaRPr>
            </a:p>
          </p:txBody>
        </p:sp>
      </p:grpSp>
      <p:grpSp>
        <p:nvGrpSpPr>
          <p:cNvPr id="12" name="组合 11"/>
          <p:cNvGrpSpPr/>
          <p:nvPr/>
        </p:nvGrpSpPr>
        <p:grpSpPr>
          <a:xfrm>
            <a:off x="7035800" y="1325245"/>
            <a:ext cx="1577975" cy="537845"/>
            <a:chOff x="11235" y="1405"/>
            <a:chExt cx="2485" cy="847"/>
          </a:xfrm>
        </p:grpSpPr>
        <p:sp>
          <p:nvSpPr>
            <p:cNvPr id="15" name="AutoShape 7"/>
            <p:cNvSpPr>
              <a:spLocks noChangeArrowheads="1"/>
            </p:cNvSpPr>
            <p:nvPr/>
          </p:nvSpPr>
          <p:spPr bwMode="auto">
            <a:xfrm>
              <a:off x="11235" y="1405"/>
              <a:ext cx="2425" cy="845"/>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 name="Text Box 8"/>
            <p:cNvSpPr txBox="1">
              <a:spLocks noChangeArrowheads="1"/>
            </p:cNvSpPr>
            <p:nvPr/>
          </p:nvSpPr>
          <p:spPr bwMode="auto">
            <a:xfrm>
              <a:off x="11324" y="1543"/>
              <a:ext cx="2396"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3.</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约束草图</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18" name="图片 17"/>
          <p:cNvPicPr>
            <a:picLocks noChangeAspect="1"/>
          </p:cNvPicPr>
          <p:nvPr/>
        </p:nvPicPr>
        <p:blipFill>
          <a:blip r:embed="rId1"/>
          <a:stretch>
            <a:fillRect/>
          </a:stretch>
        </p:blipFill>
        <p:spPr>
          <a:xfrm>
            <a:off x="2268220" y="1700530"/>
            <a:ext cx="4239260" cy="1515110"/>
          </a:xfrm>
          <a:prstGeom prst="rect">
            <a:avLst/>
          </a:prstGeom>
        </p:spPr>
      </p:pic>
      <p:pic>
        <p:nvPicPr>
          <p:cNvPr id="19" name="图片 18"/>
          <p:cNvPicPr>
            <a:picLocks noChangeAspect="1"/>
          </p:cNvPicPr>
          <p:nvPr/>
        </p:nvPicPr>
        <p:blipFill>
          <a:blip r:embed="rId2"/>
          <a:stretch>
            <a:fillRect/>
          </a:stretch>
        </p:blipFill>
        <p:spPr>
          <a:xfrm>
            <a:off x="596265" y="3357245"/>
            <a:ext cx="7224395" cy="1579245"/>
          </a:xfrm>
          <a:prstGeom prst="rect">
            <a:avLst/>
          </a:prstGeom>
        </p:spPr>
      </p:pic>
      <p:pic>
        <p:nvPicPr>
          <p:cNvPr id="20" name="图片 19"/>
          <p:cNvPicPr>
            <a:picLocks noChangeAspect="1"/>
          </p:cNvPicPr>
          <p:nvPr/>
        </p:nvPicPr>
        <p:blipFill>
          <a:blip r:embed="rId3"/>
          <a:stretch>
            <a:fillRect/>
          </a:stretch>
        </p:blipFill>
        <p:spPr>
          <a:xfrm>
            <a:off x="715010" y="5013325"/>
            <a:ext cx="7258050" cy="1654175"/>
          </a:xfrm>
          <a:prstGeom prst="rect">
            <a:avLst/>
          </a:prstGeom>
        </p:spPr>
      </p:pic>
      <p:grpSp>
        <p:nvGrpSpPr>
          <p:cNvPr id="21" name="组合 20"/>
          <p:cNvGrpSpPr/>
          <p:nvPr/>
        </p:nvGrpSpPr>
        <p:grpSpPr>
          <a:xfrm>
            <a:off x="7164070" y="1990090"/>
            <a:ext cx="1577975" cy="537845"/>
            <a:chOff x="11235" y="1405"/>
            <a:chExt cx="2485" cy="847"/>
          </a:xfrm>
        </p:grpSpPr>
        <p:sp>
          <p:nvSpPr>
            <p:cNvPr id="22" name="AutoShape 7"/>
            <p:cNvSpPr>
              <a:spLocks noChangeArrowheads="1"/>
            </p:cNvSpPr>
            <p:nvPr/>
          </p:nvSpPr>
          <p:spPr bwMode="auto">
            <a:xfrm>
              <a:off x="11235" y="1405"/>
              <a:ext cx="2425" cy="845"/>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23" name="Text Box 8"/>
            <p:cNvSpPr txBox="1">
              <a:spLocks noChangeArrowheads="1"/>
            </p:cNvSpPr>
            <p:nvPr/>
          </p:nvSpPr>
          <p:spPr bwMode="auto">
            <a:xfrm>
              <a:off x="11324" y="1543"/>
              <a:ext cx="2396"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4.</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标注草图</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grpSp>
        <p:nvGrpSpPr>
          <p:cNvPr id="24" name="组合 23"/>
          <p:cNvGrpSpPr/>
          <p:nvPr/>
        </p:nvGrpSpPr>
        <p:grpSpPr>
          <a:xfrm>
            <a:off x="7162800" y="2600325"/>
            <a:ext cx="1577975" cy="537845"/>
            <a:chOff x="11235" y="1405"/>
            <a:chExt cx="2485" cy="847"/>
          </a:xfrm>
        </p:grpSpPr>
        <p:sp>
          <p:nvSpPr>
            <p:cNvPr id="25" name="AutoShape 7"/>
            <p:cNvSpPr>
              <a:spLocks noChangeArrowheads="1"/>
            </p:cNvSpPr>
            <p:nvPr/>
          </p:nvSpPr>
          <p:spPr bwMode="auto">
            <a:xfrm>
              <a:off x="11235" y="1405"/>
              <a:ext cx="2425" cy="845"/>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26" name="Text Box 8"/>
            <p:cNvSpPr txBox="1">
              <a:spLocks noChangeArrowheads="1"/>
            </p:cNvSpPr>
            <p:nvPr/>
          </p:nvSpPr>
          <p:spPr bwMode="auto">
            <a:xfrm>
              <a:off x="11324" y="1543"/>
              <a:ext cx="2396"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5.</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保存文件</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164084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任务目标</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零件图建模</a:t>
              </a:r>
              <a:endParaRPr lang="zh-CN" dirty="0">
                <a:latin typeface="黑体" panose="02010609060101010101" pitchFamily="2" charset="-122"/>
              </a:endParaRPr>
            </a:p>
          </p:txBody>
        </p:sp>
      </p:grpSp>
      <p:sp>
        <p:nvSpPr>
          <p:cNvPr id="100" name="文本框 99"/>
          <p:cNvSpPr txBox="1"/>
          <p:nvPr/>
        </p:nvSpPr>
        <p:spPr>
          <a:xfrm>
            <a:off x="1403985" y="2277110"/>
            <a:ext cx="5296535" cy="2516505"/>
          </a:xfrm>
          <a:prstGeom prst="rect">
            <a:avLst/>
          </a:prstGeom>
          <a:noFill/>
          <a:ln w="9525">
            <a:solidFill>
              <a:srgbClr val="C00000"/>
            </a:solidFill>
          </a:ln>
        </p:spPr>
        <p:txBody>
          <a:bodyPr>
            <a:noAutofit/>
          </a:bodyPr>
          <a:p>
            <a:r>
              <a:rPr lang="zh-CN" sz="1800" b="1">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）熟悉</a:t>
            </a:r>
            <a:r>
              <a:rPr lang="en-US" sz="1800">
                <a:latin typeface="Times New Roman" panose="02020603050405020304" charset="0"/>
              </a:rPr>
              <a:t>SolidWorks</a:t>
            </a:r>
            <a:r>
              <a:rPr lang="zh-CN" sz="1800">
                <a:ea typeface="宋体" panose="02010600030101010101" pitchFamily="2" charset="-122"/>
              </a:rPr>
              <a:t>实体建模的常用工具；（</a:t>
            </a:r>
            <a:r>
              <a:rPr lang="en-US" sz="1800">
                <a:latin typeface="Times New Roman" panose="02020603050405020304" charset="0"/>
              </a:rPr>
              <a:t>2</a:t>
            </a:r>
            <a:r>
              <a:rPr lang="zh-CN" sz="1800">
                <a:ea typeface="宋体" panose="02010600030101010101" pitchFamily="2" charset="-122"/>
              </a:rPr>
              <a:t>）掌握实体建模的一般过程。</a:t>
            </a:r>
            <a:r>
              <a:rPr lang="zh-CN" sz="1800" b="1">
                <a:ea typeface="宋体" panose="02010600030101010101" pitchFamily="2" charset="-122"/>
              </a:rPr>
              <a:t>能力目标：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）能正确绘制简单的机械零件；（</a:t>
            </a:r>
            <a:r>
              <a:rPr lang="en-US" sz="1800">
                <a:latin typeface="Times New Roman" panose="02020603050405020304" charset="0"/>
              </a:rPr>
              <a:t>2</a:t>
            </a:r>
            <a:r>
              <a:rPr lang="zh-CN" sz="1800">
                <a:ea typeface="宋体" panose="02010600030101010101" pitchFamily="2" charset="-122"/>
              </a:rPr>
              <a:t>）能对零件特征进行编辑。</a:t>
            </a:r>
            <a:r>
              <a:rPr lang="zh-CN" sz="1800" b="1">
                <a:ea typeface="宋体" panose="02010600030101010101" pitchFamily="2" charset="-122"/>
              </a:rPr>
              <a:t>素质目标：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）在绘图过程中提升学生学习自信心；（</a:t>
            </a:r>
            <a:r>
              <a:rPr lang="en-US" sz="1800">
                <a:latin typeface="Times New Roman" panose="02020603050405020304" charset="0"/>
              </a:rPr>
              <a:t>2</a:t>
            </a:r>
            <a:r>
              <a:rPr lang="zh-CN" sz="1800">
                <a:ea typeface="宋体" panose="02010600030101010101" pitchFamily="2" charset="-122"/>
              </a:rPr>
              <a:t>）增强学生的时代感与民族荣誉感。</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338010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一、实体建模工具简介</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零件图建模</a:t>
              </a:r>
              <a:endParaRPr lang="zh-CN" dirty="0">
                <a:latin typeface="黑体" panose="02010609060101010101" pitchFamily="2" charset="-122"/>
              </a:endParaRPr>
            </a:p>
          </p:txBody>
        </p:sp>
      </p:grpSp>
      <p:pic>
        <p:nvPicPr>
          <p:cNvPr id="2" name="图片 772"/>
          <p:cNvPicPr>
            <a:picLocks noChangeAspect="1"/>
          </p:cNvPicPr>
          <p:nvPr/>
        </p:nvPicPr>
        <p:blipFill>
          <a:blip r:embed="rId1"/>
          <a:stretch>
            <a:fillRect/>
          </a:stretch>
        </p:blipFill>
        <p:spPr>
          <a:xfrm>
            <a:off x="464820" y="1268730"/>
            <a:ext cx="6685915" cy="2361565"/>
          </a:xfrm>
          <a:prstGeom prst="rect">
            <a:avLst/>
          </a:prstGeom>
          <a:noFill/>
          <a:ln w="9525">
            <a:noFill/>
          </a:ln>
        </p:spPr>
      </p:pic>
      <p:sp>
        <p:nvSpPr>
          <p:cNvPr id="5" name="文本框 4"/>
          <p:cNvSpPr txBox="1"/>
          <p:nvPr/>
        </p:nvSpPr>
        <p:spPr>
          <a:xfrm>
            <a:off x="1979930" y="3573145"/>
            <a:ext cx="5080000" cy="368300"/>
          </a:xfrm>
          <a:prstGeom prst="rect">
            <a:avLst/>
          </a:prstGeom>
          <a:noFill/>
          <a:ln w="9525">
            <a:noFill/>
          </a:ln>
        </p:spPr>
        <p:txBody>
          <a:bodyPr>
            <a:spAutoFit/>
          </a:bodyPr>
          <a:p>
            <a:r>
              <a:rPr lang="zh-CN" sz="1800">
                <a:ea typeface="宋体" panose="02010600030101010101" pitchFamily="2" charset="-122"/>
              </a:rPr>
              <a:t>图</a:t>
            </a:r>
            <a:r>
              <a:rPr lang="en-US" sz="1800">
                <a:latin typeface="Times New Roman" panose="02020603050405020304" charset="0"/>
              </a:rPr>
              <a:t>9-3-1</a:t>
            </a:r>
            <a:r>
              <a:rPr lang="en-US" sz="1800">
                <a:latin typeface="宋体" panose="02010600030101010101" pitchFamily="2" charset="-122"/>
              </a:rPr>
              <a:t>“</a:t>
            </a:r>
            <a:r>
              <a:rPr lang="zh-CN" sz="1800">
                <a:ea typeface="宋体" panose="02010600030101010101" pitchFamily="2" charset="-122"/>
              </a:rPr>
              <a:t>特征</a:t>
            </a:r>
            <a:r>
              <a:rPr lang="en-US" sz="1800">
                <a:latin typeface="宋体" panose="02010600030101010101" pitchFamily="2" charset="-122"/>
              </a:rPr>
              <a:t>”</a:t>
            </a:r>
            <a:r>
              <a:rPr lang="zh-CN" sz="1800">
                <a:ea typeface="宋体" panose="02010600030101010101" pitchFamily="2" charset="-122"/>
              </a:rPr>
              <a:t>工具条</a:t>
            </a:r>
            <a:endParaRPr lang="zh-CN" altLang="en-US" sz="1800">
              <a:ea typeface="宋体" panose="02010600030101010101" pitchFamily="2" charset="-122"/>
            </a:endParaRPr>
          </a:p>
        </p:txBody>
      </p:sp>
      <p:pic>
        <p:nvPicPr>
          <p:cNvPr id="10" name="图片 -2147481714"/>
          <p:cNvPicPr>
            <a:picLocks noChangeAspect="1"/>
          </p:cNvPicPr>
          <p:nvPr/>
        </p:nvPicPr>
        <p:blipFill>
          <a:blip r:embed="rId2"/>
          <a:stretch>
            <a:fillRect/>
          </a:stretch>
        </p:blipFill>
        <p:spPr>
          <a:xfrm>
            <a:off x="828040" y="3941445"/>
            <a:ext cx="5840095" cy="1530350"/>
          </a:xfrm>
          <a:prstGeom prst="rect">
            <a:avLst/>
          </a:prstGeom>
          <a:noFill/>
          <a:ln w="9525">
            <a:noFill/>
          </a:ln>
        </p:spPr>
      </p:pic>
      <p:sp>
        <p:nvSpPr>
          <p:cNvPr id="11" name="文本框 10"/>
          <p:cNvSpPr txBox="1"/>
          <p:nvPr/>
        </p:nvSpPr>
        <p:spPr>
          <a:xfrm>
            <a:off x="1115695" y="5661660"/>
            <a:ext cx="5080000" cy="368300"/>
          </a:xfrm>
          <a:prstGeom prst="rect">
            <a:avLst/>
          </a:prstGeom>
          <a:noFill/>
          <a:ln w="9525">
            <a:noFill/>
          </a:ln>
        </p:spPr>
        <p:txBody>
          <a:bodyPr>
            <a:spAutoFit/>
          </a:bodyPr>
          <a:p>
            <a:pPr indent="266700" algn="ctr"/>
            <a:r>
              <a:rPr lang="zh-CN" sz="1800">
                <a:ea typeface="宋体" panose="02010600030101010101" pitchFamily="2" charset="-122"/>
              </a:rPr>
              <a:t>图</a:t>
            </a:r>
            <a:r>
              <a:rPr lang="en-US" sz="1800">
                <a:latin typeface="Times New Roman" panose="02020603050405020304" charset="0"/>
              </a:rPr>
              <a:t>9-3-2 </a:t>
            </a:r>
            <a:r>
              <a:rPr lang="en-US" sz="1800">
                <a:latin typeface="宋体" panose="02010600030101010101" pitchFamily="2" charset="-122"/>
              </a:rPr>
              <a:t>“</a:t>
            </a:r>
            <a:r>
              <a:rPr lang="zh-CN" sz="1800">
                <a:ea typeface="宋体" panose="02010600030101010101" pitchFamily="2" charset="-122"/>
              </a:rPr>
              <a:t>标准视图</a:t>
            </a:r>
            <a:r>
              <a:rPr lang="en-US" sz="1800">
                <a:latin typeface="宋体" panose="02010600030101010101" pitchFamily="2" charset="-122"/>
              </a:rPr>
              <a:t>”</a:t>
            </a:r>
            <a:r>
              <a:rPr lang="zh-CN" sz="1800">
                <a:ea typeface="宋体" panose="02010600030101010101" pitchFamily="2" charset="-122"/>
              </a:rPr>
              <a:t>工具栏</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433133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二、实体建模的一般过程</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零件图建模</a:t>
              </a:r>
              <a:endParaRPr lang="zh-CN" dirty="0">
                <a:latin typeface="黑体" panose="02010609060101010101" pitchFamily="2" charset="-122"/>
              </a:endParaRPr>
            </a:p>
          </p:txBody>
        </p:sp>
      </p:grpSp>
      <p:sp>
        <p:nvSpPr>
          <p:cNvPr id="12" name="AutoShape 7"/>
          <p:cNvSpPr>
            <a:spLocks noChangeArrowheads="1"/>
          </p:cNvSpPr>
          <p:nvPr/>
        </p:nvSpPr>
        <p:spPr bwMode="auto">
          <a:xfrm>
            <a:off x="5724525" y="892429"/>
            <a:ext cx="2949575" cy="536701"/>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3" name="Text Box 8"/>
          <p:cNvSpPr txBox="1">
            <a:spLocks noChangeArrowheads="1"/>
          </p:cNvSpPr>
          <p:nvPr/>
        </p:nvSpPr>
        <p:spPr bwMode="auto">
          <a:xfrm>
            <a:off x="5993765" y="979805"/>
            <a:ext cx="2718435" cy="450215"/>
          </a:xfrm>
          <a:prstGeom prst="rect">
            <a:avLst/>
          </a:prstGeom>
          <a:noFill/>
          <a:ln w="9525">
            <a:noFill/>
            <a:miter lim="800000"/>
          </a:ln>
        </p:spPr>
        <p:txBody>
          <a:bodyPr wrap="square">
            <a:spAutoFit/>
          </a:bodyPr>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三维模型实体分析</a:t>
            </a:r>
            <a:endParaRPr kumimoji="0" lang="zh-CN"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pic>
        <p:nvPicPr>
          <p:cNvPr id="100" name="图片 99"/>
          <p:cNvPicPr/>
          <p:nvPr/>
        </p:nvPicPr>
        <p:blipFill>
          <a:blip r:embed="rId1"/>
          <a:stretch>
            <a:fillRect/>
          </a:stretch>
        </p:blipFill>
        <p:spPr>
          <a:xfrm>
            <a:off x="2339975" y="2204720"/>
            <a:ext cx="3159125" cy="3011805"/>
          </a:xfrm>
          <a:prstGeom prst="rect">
            <a:avLst/>
          </a:prstGeom>
          <a:noFill/>
          <a:ln w="9525">
            <a:noFill/>
          </a:ln>
        </p:spPr>
      </p:pic>
      <p:sp>
        <p:nvSpPr>
          <p:cNvPr id="101" name="文本框 100"/>
          <p:cNvSpPr txBox="1"/>
          <p:nvPr/>
        </p:nvSpPr>
        <p:spPr>
          <a:xfrm>
            <a:off x="1403668" y="5300663"/>
            <a:ext cx="5080000" cy="368300"/>
          </a:xfrm>
          <a:prstGeom prst="rect">
            <a:avLst/>
          </a:prstGeom>
          <a:noFill/>
          <a:ln w="9525">
            <a:noFill/>
          </a:ln>
        </p:spPr>
        <p:txBody>
          <a:bodyPr>
            <a:spAutoFit/>
          </a:bodyPr>
          <a:p>
            <a:pPr algn="ctr"/>
            <a:r>
              <a:rPr lang="zh-CN" sz="1800">
                <a:ea typeface="宋体" panose="02010600030101010101" pitchFamily="2" charset="-122"/>
              </a:rPr>
              <a:t>图</a:t>
            </a:r>
            <a:r>
              <a:rPr lang="en-US" sz="1800">
                <a:latin typeface="Times New Roman" panose="02020603050405020304" charset="0"/>
              </a:rPr>
              <a:t>9-3-3 </a:t>
            </a:r>
            <a:r>
              <a:rPr lang="zh-CN" sz="1800">
                <a:ea typeface="宋体" panose="02010600030101010101" pitchFamily="2" charset="-122"/>
              </a:rPr>
              <a:t>实体三维模型图</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433133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二、实体建模的一般过程</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零件图建模</a:t>
              </a:r>
              <a:endParaRPr lang="zh-CN" dirty="0">
                <a:latin typeface="黑体" panose="02010609060101010101" pitchFamily="2" charset="-122"/>
              </a:endParaRPr>
            </a:p>
          </p:txBody>
        </p:sp>
      </p:grpSp>
      <p:sp>
        <p:nvSpPr>
          <p:cNvPr id="12" name="AutoShape 7"/>
          <p:cNvSpPr>
            <a:spLocks noChangeArrowheads="1"/>
          </p:cNvSpPr>
          <p:nvPr/>
        </p:nvSpPr>
        <p:spPr bwMode="auto">
          <a:xfrm>
            <a:off x="5724525" y="892429"/>
            <a:ext cx="2949575" cy="536701"/>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3" name="Text Box 8"/>
          <p:cNvSpPr txBox="1">
            <a:spLocks noChangeArrowheads="1"/>
          </p:cNvSpPr>
          <p:nvPr/>
        </p:nvSpPr>
        <p:spPr bwMode="auto">
          <a:xfrm>
            <a:off x="5993765" y="979805"/>
            <a:ext cx="2718435" cy="450215"/>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2.</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创建新零件</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nvGrpSpPr>
          <p:cNvPr id="10" name="Group 9"/>
          <p:cNvGrpSpPr/>
          <p:nvPr/>
        </p:nvGrpSpPr>
        <p:grpSpPr>
          <a:xfrm>
            <a:off x="645160" y="1558290"/>
            <a:ext cx="7966075" cy="1971104"/>
            <a:chOff x="0" y="-126"/>
            <a:chExt cx="8945" cy="2417"/>
          </a:xfrm>
        </p:grpSpPr>
        <p:sp>
          <p:nvSpPr>
            <p:cNvPr id="2" name="Rectangle 17"/>
            <p:cNvSpPr>
              <a:spLocks noChangeArrowheads="1"/>
            </p:cNvSpPr>
            <p:nvPr/>
          </p:nvSpPr>
          <p:spPr bwMode="auto">
            <a:xfrm>
              <a:off x="0" y="-126"/>
              <a:ext cx="8732" cy="2417"/>
            </a:xfrm>
            <a:prstGeom prst="rect">
              <a:avLst/>
            </a:prstGeom>
            <a:gradFill rotWithShape="1">
              <a:gsLst>
                <a:gs pos="0">
                  <a:srgbClr val="CCF5FE"/>
                </a:gs>
                <a:gs pos="100000">
                  <a:srgbClr val="9EFED2"/>
                </a:gs>
              </a:gsLst>
              <a:lin ang="189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sp>
          <p:nvSpPr>
            <p:cNvPr id="14" name="Text Box 13"/>
            <p:cNvSpPr txBox="1">
              <a:spLocks noChangeArrowheads="1"/>
            </p:cNvSpPr>
            <p:nvPr/>
          </p:nvSpPr>
          <p:spPr bwMode="auto">
            <a:xfrm>
              <a:off x="319" y="-1"/>
              <a:ext cx="8626" cy="1810"/>
            </a:xfrm>
            <a:prstGeom prst="rect">
              <a:avLst/>
            </a:prstGeom>
            <a:noFill/>
            <a:ln w="9525">
              <a:noFill/>
              <a:miter lim="800000"/>
            </a:ln>
            <a:effectLst/>
          </p:spPr>
          <p:txBody>
            <a:bodyPr wrap="square">
              <a:spAutoFit/>
            </a:bodyPr>
            <a:p>
              <a:pPr marR="0" defTabSz="914400">
                <a:buClrTx/>
                <a:buSzTx/>
                <a:buFontTx/>
                <a:buNone/>
                <a:defRPr/>
              </a:pPr>
              <a:r>
                <a:rPr kumimoji="0" sz="1800" kern="0" cap="none" spc="0" normalizeH="0" baseline="0" noProof="0">
                  <a:latin typeface="黑体" panose="02010609060101010101" pitchFamily="2" charset="-122"/>
                  <a:ea typeface="黑体" panose="02010609060101010101" pitchFamily="2" charset="-122"/>
                  <a:cs typeface="+mn-cs"/>
                </a:rPr>
                <a:t>新建一个零件三维模型的操作步骤如下。</a:t>
              </a:r>
              <a:endParaRPr kumimoji="0" sz="1800" kern="0" cap="none" spc="0" normalizeH="0" baseline="0" noProof="0">
                <a:latin typeface="黑体" panose="02010609060101010101" pitchFamily="2" charset="-122"/>
                <a:ea typeface="黑体" panose="02010609060101010101" pitchFamily="2" charset="-122"/>
                <a:cs typeface="+mn-cs"/>
              </a:endParaRPr>
            </a:p>
            <a:p>
              <a:pPr marR="0" defTabSz="914400">
                <a:buClrTx/>
                <a:buSzTx/>
                <a:buFontTx/>
                <a:buNone/>
                <a:defRPr/>
              </a:pPr>
              <a:r>
                <a:rPr kumimoji="0" sz="1800" kern="0" cap="none" spc="0" normalizeH="0" baseline="0" noProof="0">
                  <a:latin typeface="黑体" panose="02010609060101010101" pitchFamily="2" charset="-122"/>
                  <a:ea typeface="黑体" panose="02010609060101010101" pitchFamily="2" charset="-122"/>
                  <a:cs typeface="+mn-cs"/>
                </a:rPr>
                <a:t>步骤1：选择下拉菜单中“文件”→“新建”命令，系统弹出“新建SOLIDWORKS 文件”对话框。</a:t>
              </a:r>
              <a:endParaRPr kumimoji="0" sz="1800" kern="0" cap="none" spc="0" normalizeH="0" baseline="0" noProof="0">
                <a:latin typeface="黑体" panose="02010609060101010101" pitchFamily="2" charset="-122"/>
                <a:ea typeface="黑体" panose="02010609060101010101" pitchFamily="2" charset="-122"/>
                <a:cs typeface="+mn-cs"/>
              </a:endParaRPr>
            </a:p>
            <a:p>
              <a:pPr marR="0" defTabSz="914400">
                <a:buClrTx/>
                <a:buSzTx/>
                <a:buFontTx/>
                <a:buNone/>
                <a:defRPr/>
              </a:pPr>
              <a:r>
                <a:rPr kumimoji="0" sz="1800" kern="0" cap="none" spc="0" normalizeH="0" baseline="0" noProof="0">
                  <a:latin typeface="黑体" panose="02010609060101010101" pitchFamily="2" charset="-122"/>
                  <a:ea typeface="黑体" panose="02010609060101010101" pitchFamily="2" charset="-122"/>
                  <a:cs typeface="+mn-cs"/>
                </a:rPr>
                <a:t>步骤2：选择文件类型。在该对话框中选择文件类型为“零件”，然后单击“确定”按钮。完成新零件的创建。</a:t>
              </a:r>
              <a:endParaRPr kumimoji="0" sz="1800" kern="0" cap="none" spc="0" normalizeH="0" baseline="0" noProof="0">
                <a:latin typeface="黑体" panose="02010609060101010101" pitchFamily="2" charset="-122"/>
                <a:ea typeface="黑体" panose="02010609060101010101" pitchFamily="2" charset="-122"/>
                <a:cs typeface="+mn-cs"/>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Horizontal)">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Box 4"/>
          <p:cNvSpPr txBox="1"/>
          <p:nvPr/>
        </p:nvSpPr>
        <p:spPr>
          <a:xfrm>
            <a:off x="2195966" y="0"/>
            <a:ext cx="5234940" cy="645160"/>
          </a:xfrm>
          <a:prstGeom prst="rect">
            <a:avLst/>
          </a:prstGeom>
          <a:noFill/>
        </p:spPr>
        <p:txBody>
          <a:bodyPr wrap="none">
            <a:spAutoFit/>
          </a:bodyPr>
          <a:lstStyle/>
          <a:p>
            <a:pPr marR="0" algn="ctr" defTabSz="914400">
              <a:buClrTx/>
              <a:buSzTx/>
              <a:buFontTx/>
              <a:buNone/>
              <a:defRPr/>
            </a:pPr>
            <a:r>
              <a:rPr kumimoji="0" lang="zh-CN" altLang="en-US" sz="36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模块九  计算机绘图基础</a:t>
            </a:r>
            <a:endParaRPr kumimoji="0" lang="zh-CN" altLang="en-US" sz="36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grpSp>
        <p:nvGrpSpPr>
          <p:cNvPr id="2" name="组合 26"/>
          <p:cNvGrpSpPr/>
          <p:nvPr/>
        </p:nvGrpSpPr>
        <p:grpSpPr>
          <a:xfrm>
            <a:off x="1403350" y="1700213"/>
            <a:ext cx="6048375" cy="3384550"/>
            <a:chOff x="1403350" y="1700213"/>
            <a:chExt cx="6048375" cy="3384550"/>
          </a:xfrm>
        </p:grpSpPr>
        <p:grpSp>
          <p:nvGrpSpPr>
            <p:cNvPr id="16388" name="组合 1"/>
            <p:cNvGrpSpPr/>
            <p:nvPr/>
          </p:nvGrpSpPr>
          <p:grpSpPr>
            <a:xfrm>
              <a:off x="1403350" y="1700213"/>
              <a:ext cx="6048375" cy="587375"/>
              <a:chOff x="1403350" y="1876425"/>
              <a:chExt cx="6192838" cy="587007"/>
            </a:xfrm>
          </p:grpSpPr>
          <p:sp>
            <p:nvSpPr>
              <p:cNvPr id="51" name="Rectangle 4"/>
              <p:cNvSpPr>
                <a:spLocks noChangeAspect="1" noChangeArrowheads="1"/>
              </p:cNvSpPr>
              <p:nvPr/>
            </p:nvSpPr>
            <p:spPr bwMode="auto">
              <a:xfrm rot="10800000">
                <a:off x="1403350" y="1908155"/>
                <a:ext cx="6192838" cy="539412"/>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2" name="Rectangle 5"/>
              <p:cNvSpPr>
                <a:spLocks noChangeAspect="1" noChangeArrowheads="1"/>
              </p:cNvSpPr>
              <p:nvPr/>
            </p:nvSpPr>
            <p:spPr bwMode="auto">
              <a:xfrm>
                <a:off x="1424481" y="1914501"/>
                <a:ext cx="5833620" cy="187208"/>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3" name="AutoShape 6"/>
              <p:cNvSpPr>
                <a:spLocks noChangeAspect="1" noChangeArrowheads="1"/>
              </p:cNvSpPr>
              <p:nvPr/>
            </p:nvSpPr>
            <p:spPr bwMode="auto">
              <a:xfrm>
                <a:off x="1403350" y="1876425"/>
                <a:ext cx="1727819" cy="587007"/>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10" name="WordArt 7"/>
              <p:cNvSpPr>
                <a:spLocks noChangeAspect="1"/>
              </p:cNvSpPr>
              <p:nvPr/>
            </p:nvSpPr>
            <p:spPr>
              <a:xfrm>
                <a:off x="1619250" y="2019300"/>
                <a:ext cx="1150938"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11" name="Text Box 8"/>
              <p:cNvSpPr txBox="1">
                <a:spLocks noChangeAspect="1"/>
              </p:cNvSpPr>
              <p:nvPr/>
            </p:nvSpPr>
            <p:spPr>
              <a:xfrm>
                <a:off x="3267075" y="2020059"/>
                <a:ext cx="2137748" cy="398530"/>
              </a:xfrm>
              <a:prstGeom prst="rect">
                <a:avLst/>
              </a:prstGeom>
              <a:noFill/>
              <a:ln w="9525">
                <a:noFill/>
              </a:ln>
            </p:spPr>
            <p:txBody>
              <a:bodyPr wrap="none" anchor="ctr" anchorCtr="0">
                <a:spAutoFit/>
              </a:bodyPr>
              <a:p>
                <a:r>
                  <a:rPr lang="en-US" altLang="zh-CN" dirty="0">
                    <a:latin typeface="黑体" panose="02010609060101010101" pitchFamily="2" charset="-122"/>
                  </a:rPr>
                  <a:t>SOLIDWORKS </a:t>
                </a:r>
                <a:r>
                  <a:rPr lang="zh-CN" altLang="zh-CN" dirty="0">
                    <a:latin typeface="黑体" panose="02010609060101010101" pitchFamily="2" charset="-122"/>
                  </a:rPr>
                  <a:t>简介</a:t>
                </a:r>
                <a:endParaRPr lang="zh-CN" altLang="en-US" dirty="0">
                  <a:latin typeface="黑体" panose="02010609060101010101" pitchFamily="2" charset="-122"/>
                </a:endParaRPr>
              </a:p>
            </p:txBody>
          </p:sp>
        </p:grpSp>
        <p:grpSp>
          <p:nvGrpSpPr>
            <p:cNvPr id="16389" name="组合 2"/>
            <p:cNvGrpSpPr/>
            <p:nvPr/>
          </p:nvGrpSpPr>
          <p:grpSpPr>
            <a:xfrm>
              <a:off x="1403350" y="2630488"/>
              <a:ext cx="6048375" cy="587375"/>
              <a:chOff x="1403350" y="2636165"/>
              <a:chExt cx="6192838" cy="587007"/>
            </a:xfrm>
          </p:grpSpPr>
          <p:sp>
            <p:nvSpPr>
              <p:cNvPr id="56" name="Rectangle 10"/>
              <p:cNvSpPr>
                <a:spLocks noChangeAspect="1" noChangeArrowheads="1"/>
              </p:cNvSpPr>
              <p:nvPr/>
            </p:nvSpPr>
            <p:spPr bwMode="auto">
              <a:xfrm rot="10800000">
                <a:off x="1403350" y="2667895"/>
                <a:ext cx="6192838" cy="539412"/>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7" name="Rectangle 11"/>
              <p:cNvSpPr>
                <a:spLocks noChangeAspect="1" noChangeArrowheads="1"/>
              </p:cNvSpPr>
              <p:nvPr/>
            </p:nvSpPr>
            <p:spPr bwMode="auto">
              <a:xfrm>
                <a:off x="1424481" y="2674241"/>
                <a:ext cx="5833620" cy="187208"/>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8" name="AutoShape 12"/>
              <p:cNvSpPr>
                <a:spLocks noChangeAspect="1" noChangeArrowheads="1"/>
              </p:cNvSpPr>
              <p:nvPr/>
            </p:nvSpPr>
            <p:spPr bwMode="auto">
              <a:xfrm>
                <a:off x="1403350" y="2636165"/>
                <a:ext cx="1727819" cy="587007"/>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5" name="WordArt 13"/>
              <p:cNvSpPr>
                <a:spLocks noChangeAspect="1"/>
              </p:cNvSpPr>
              <p:nvPr/>
            </p:nvSpPr>
            <p:spPr>
              <a:xfrm>
                <a:off x="1643063" y="2779713"/>
                <a:ext cx="1127125"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06" name="Text Box 14"/>
              <p:cNvSpPr txBox="1">
                <a:spLocks noChangeAspect="1"/>
              </p:cNvSpPr>
              <p:nvPr/>
            </p:nvSpPr>
            <p:spPr>
              <a:xfrm>
                <a:off x="3346450" y="2764597"/>
                <a:ext cx="1747648" cy="398530"/>
              </a:xfrm>
              <a:prstGeom prst="rect">
                <a:avLst/>
              </a:prstGeom>
              <a:noFill/>
              <a:ln w="9525">
                <a:noFill/>
              </a:ln>
            </p:spPr>
            <p:txBody>
              <a:bodyPr wrap="none" anchor="ctr" anchorCtr="0">
                <a:spAutoFit/>
              </a:bodyPr>
              <a:p>
                <a:r>
                  <a:rPr lang="zh-CN" altLang="en-US" dirty="0">
                    <a:latin typeface="黑体" panose="02010609060101010101" pitchFamily="2" charset="-122"/>
                  </a:rPr>
                  <a:t>二维草图绘制</a:t>
                </a:r>
                <a:endParaRPr lang="zh-CN" altLang="en-US" dirty="0">
                  <a:latin typeface="黑体" panose="02010609060101010101" pitchFamily="2" charset="-122"/>
                </a:endParaRPr>
              </a:p>
            </p:txBody>
          </p:sp>
        </p:grpSp>
        <p:grpSp>
          <p:nvGrpSpPr>
            <p:cNvPr id="16390" name="组合 3"/>
            <p:cNvGrpSpPr/>
            <p:nvPr/>
          </p:nvGrpSpPr>
          <p:grpSpPr>
            <a:xfrm>
              <a:off x="1403350" y="3562350"/>
              <a:ext cx="6048375" cy="587375"/>
              <a:chOff x="1403350" y="3351446"/>
              <a:chExt cx="6192838" cy="587007"/>
            </a:xfrm>
          </p:grpSpPr>
          <p:sp>
            <p:nvSpPr>
              <p:cNvPr id="61" name="Rectangle 38"/>
              <p:cNvSpPr>
                <a:spLocks noChangeAspect="1" noChangeArrowheads="1"/>
              </p:cNvSpPr>
              <p:nvPr/>
            </p:nvSpPr>
            <p:spPr bwMode="auto">
              <a:xfrm rot="10800000">
                <a:off x="1403350" y="3383176"/>
                <a:ext cx="6192838" cy="539412"/>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2" name="Rectangle 39"/>
              <p:cNvSpPr>
                <a:spLocks noChangeAspect="1" noChangeArrowheads="1"/>
              </p:cNvSpPr>
              <p:nvPr/>
            </p:nvSpPr>
            <p:spPr bwMode="auto">
              <a:xfrm>
                <a:off x="1424481" y="3389522"/>
                <a:ext cx="5833620" cy="187208"/>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3" name="AutoShape 40"/>
              <p:cNvSpPr>
                <a:spLocks noChangeAspect="1" noChangeArrowheads="1"/>
              </p:cNvSpPr>
              <p:nvPr/>
            </p:nvSpPr>
            <p:spPr bwMode="auto">
              <a:xfrm>
                <a:off x="1403350" y="3351446"/>
                <a:ext cx="1727819" cy="587007"/>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400" name="WordArt 41"/>
              <p:cNvSpPr>
                <a:spLocks noChangeAspect="1"/>
              </p:cNvSpPr>
              <p:nvPr/>
            </p:nvSpPr>
            <p:spPr>
              <a:xfrm>
                <a:off x="1619250" y="3494088"/>
                <a:ext cx="1150938"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401" name="Text Box 42"/>
              <p:cNvSpPr txBox="1">
                <a:spLocks noChangeAspect="1"/>
              </p:cNvSpPr>
              <p:nvPr/>
            </p:nvSpPr>
            <p:spPr>
              <a:xfrm>
                <a:off x="3346450" y="3478971"/>
                <a:ext cx="1487581" cy="398530"/>
              </a:xfrm>
              <a:prstGeom prst="rect">
                <a:avLst/>
              </a:prstGeom>
              <a:noFill/>
              <a:ln w="9525">
                <a:noFill/>
              </a:ln>
            </p:spPr>
            <p:txBody>
              <a:bodyPr wrap="none" anchor="ctr" anchorCtr="0">
                <a:spAutoFit/>
              </a:bodyPr>
              <a:p>
                <a:r>
                  <a:rPr lang="zh-CN" altLang="en-US" dirty="0">
                    <a:latin typeface="黑体" panose="02010609060101010101" pitchFamily="2" charset="-122"/>
                  </a:rPr>
                  <a:t>零件图建模</a:t>
                </a:r>
                <a:endParaRPr lang="zh-CN" altLang="en-US" dirty="0">
                  <a:latin typeface="黑体" panose="02010609060101010101" pitchFamily="2" charset="-122"/>
                </a:endParaRPr>
              </a:p>
            </p:txBody>
          </p:sp>
        </p:grpSp>
        <p:grpSp>
          <p:nvGrpSpPr>
            <p:cNvPr id="16391" name="组合 3"/>
            <p:cNvGrpSpPr/>
            <p:nvPr/>
          </p:nvGrpSpPr>
          <p:grpSpPr>
            <a:xfrm>
              <a:off x="1403350" y="4497388"/>
              <a:ext cx="6048375" cy="587375"/>
              <a:chOff x="1403350" y="3351446"/>
              <a:chExt cx="6192838" cy="587007"/>
            </a:xfrm>
          </p:grpSpPr>
          <p:sp>
            <p:nvSpPr>
              <p:cNvPr id="23" name="Rectangle 38"/>
              <p:cNvSpPr>
                <a:spLocks noChangeAspect="1" noChangeArrowheads="1"/>
              </p:cNvSpPr>
              <p:nvPr/>
            </p:nvSpPr>
            <p:spPr bwMode="auto">
              <a:xfrm rot="10800000">
                <a:off x="1403350" y="3383176"/>
                <a:ext cx="6192838" cy="539412"/>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24" name="Rectangle 39"/>
              <p:cNvSpPr>
                <a:spLocks noChangeAspect="1" noChangeArrowheads="1"/>
              </p:cNvSpPr>
              <p:nvPr/>
            </p:nvSpPr>
            <p:spPr bwMode="auto">
              <a:xfrm>
                <a:off x="1424481" y="3389522"/>
                <a:ext cx="5833620" cy="187208"/>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25" name="AutoShape 40"/>
              <p:cNvSpPr>
                <a:spLocks noChangeAspect="1" noChangeArrowheads="1"/>
              </p:cNvSpPr>
              <p:nvPr/>
            </p:nvSpPr>
            <p:spPr bwMode="auto">
              <a:xfrm>
                <a:off x="1403350" y="3351446"/>
                <a:ext cx="1727819" cy="587007"/>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6395" name="WordArt 41"/>
              <p:cNvSpPr>
                <a:spLocks noChangeAspect="1"/>
              </p:cNvSpPr>
              <p:nvPr/>
            </p:nvSpPr>
            <p:spPr>
              <a:xfrm>
                <a:off x="1619250" y="3494088"/>
                <a:ext cx="1150938"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6396" name="Text Box 42"/>
              <p:cNvSpPr txBox="1">
                <a:spLocks noChangeAspect="1"/>
              </p:cNvSpPr>
              <p:nvPr/>
            </p:nvSpPr>
            <p:spPr>
              <a:xfrm>
                <a:off x="3346450" y="3478971"/>
                <a:ext cx="1487581" cy="398530"/>
              </a:xfrm>
              <a:prstGeom prst="rect">
                <a:avLst/>
              </a:prstGeom>
              <a:noFill/>
              <a:ln w="9525">
                <a:noFill/>
              </a:ln>
            </p:spPr>
            <p:txBody>
              <a:bodyPr wrap="none" anchor="ctr" anchorCtr="0">
                <a:spAutoFit/>
              </a:bodyPr>
              <a:p>
                <a:r>
                  <a:rPr lang="zh-CN" altLang="en-US" dirty="0">
                    <a:latin typeface="黑体" panose="02010609060101010101" pitchFamily="2" charset="-122"/>
                  </a:rPr>
                  <a:t>汽车装配图</a:t>
                </a:r>
                <a:endParaRPr lang="zh-CN" altLang="en-US" dirty="0">
                  <a:latin typeface="黑体" panose="02010609060101010101" pitchFamily="2" charset="-122"/>
                </a:endParaRPr>
              </a:p>
            </p:txBody>
          </p:sp>
        </p:grpSp>
      </p:grpSp>
      <p:grpSp>
        <p:nvGrpSpPr>
          <p:cNvPr id="9" name="组合 8"/>
          <p:cNvGrpSpPr/>
          <p:nvPr/>
        </p:nvGrpSpPr>
        <p:grpSpPr>
          <a:xfrm>
            <a:off x="1386840" y="541369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3888" cy="628"/>
            </a:xfrm>
            <a:prstGeom prst="rect">
              <a:avLst/>
            </a:prstGeom>
            <a:noFill/>
            <a:ln w="9525">
              <a:noFill/>
            </a:ln>
          </p:spPr>
          <p:txBody>
            <a:bodyPr wrap="none" anchor="ctr" anchorCtr="0">
              <a:spAutoFit/>
            </a:bodyPr>
            <a:p>
              <a:r>
                <a:rPr lang="zh-CN" altLang="en-US" dirty="0">
                  <a:latin typeface="黑体" panose="02010609060101010101" pitchFamily="2" charset="-122"/>
                </a:rPr>
                <a:t>零部件工程图的完成</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style.visibility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433133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二、实体建模的一般过程</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零件图建模</a:t>
              </a:r>
              <a:endParaRPr lang="zh-CN" dirty="0">
                <a:latin typeface="黑体" panose="02010609060101010101" pitchFamily="2" charset="-122"/>
              </a:endParaRPr>
            </a:p>
          </p:txBody>
        </p:sp>
      </p:grpSp>
      <p:sp>
        <p:nvSpPr>
          <p:cNvPr id="12" name="AutoShape 7"/>
          <p:cNvSpPr>
            <a:spLocks noChangeArrowheads="1"/>
          </p:cNvSpPr>
          <p:nvPr/>
        </p:nvSpPr>
        <p:spPr bwMode="auto">
          <a:xfrm>
            <a:off x="5724525" y="892429"/>
            <a:ext cx="2949575" cy="536701"/>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3" name="Text Box 8"/>
          <p:cNvSpPr txBox="1">
            <a:spLocks noChangeArrowheads="1"/>
          </p:cNvSpPr>
          <p:nvPr/>
        </p:nvSpPr>
        <p:spPr bwMode="auto">
          <a:xfrm>
            <a:off x="5993765" y="979805"/>
            <a:ext cx="2718435" cy="450215"/>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3.</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拉伸特征创建</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nvGrpSpPr>
          <p:cNvPr id="10" name="Group 9"/>
          <p:cNvGrpSpPr/>
          <p:nvPr/>
        </p:nvGrpSpPr>
        <p:grpSpPr>
          <a:xfrm>
            <a:off x="645160" y="1558290"/>
            <a:ext cx="7966075" cy="2984791"/>
            <a:chOff x="0" y="-126"/>
            <a:chExt cx="8945" cy="3660"/>
          </a:xfrm>
        </p:grpSpPr>
        <p:sp>
          <p:nvSpPr>
            <p:cNvPr id="2" name="Rectangle 17"/>
            <p:cNvSpPr>
              <a:spLocks noChangeArrowheads="1"/>
            </p:cNvSpPr>
            <p:nvPr/>
          </p:nvSpPr>
          <p:spPr bwMode="auto">
            <a:xfrm>
              <a:off x="0" y="-126"/>
              <a:ext cx="8732" cy="3660"/>
            </a:xfrm>
            <a:prstGeom prst="rect">
              <a:avLst/>
            </a:prstGeom>
            <a:gradFill rotWithShape="1">
              <a:gsLst>
                <a:gs pos="0">
                  <a:srgbClr val="CCF5FE"/>
                </a:gs>
                <a:gs pos="100000">
                  <a:srgbClr val="9EFED2"/>
                </a:gs>
              </a:gsLst>
              <a:lin ang="189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sp>
          <p:nvSpPr>
            <p:cNvPr id="14" name="Text Box 13"/>
            <p:cNvSpPr txBox="1">
              <a:spLocks noChangeArrowheads="1"/>
            </p:cNvSpPr>
            <p:nvPr/>
          </p:nvSpPr>
          <p:spPr bwMode="auto">
            <a:xfrm>
              <a:off x="319" y="-1"/>
              <a:ext cx="8626" cy="3509"/>
            </a:xfrm>
            <a:prstGeom prst="rect">
              <a:avLst/>
            </a:prstGeom>
            <a:noFill/>
            <a:ln w="9525">
              <a:noFill/>
              <a:miter lim="800000"/>
            </a:ln>
            <a:effectLst/>
          </p:spPr>
          <p:txBody>
            <a:bodyPr wrap="square">
              <a:spAutoFit/>
            </a:bodyPr>
            <a:p>
              <a:pPr marR="0" defTabSz="914400">
                <a:buClrTx/>
                <a:buSzTx/>
                <a:buFontTx/>
                <a:buNone/>
                <a:defRPr/>
              </a:pPr>
              <a:r>
                <a:rPr kumimoji="0" sz="1800" kern="0" cap="none" spc="0" normalizeH="0" baseline="0" noProof="0">
                  <a:latin typeface="黑体" panose="02010609060101010101" pitchFamily="2" charset="-122"/>
                  <a:ea typeface="黑体" panose="02010609060101010101" pitchFamily="2" charset="-122"/>
                  <a:cs typeface="+mn-cs"/>
                </a:rPr>
                <a:t>步骤1：确定拉伸基准平面，即草图绘制基本平面。本例中的拉伸为上下拉伸，因此在左侧“设计树”区域左键单击选择“上视基准面”为基准平面（图9-3-4）。</a:t>
              </a:r>
              <a:endParaRPr kumimoji="0" sz="1800" kern="0" cap="none" spc="0" normalizeH="0" baseline="0" noProof="0">
                <a:latin typeface="黑体" panose="02010609060101010101" pitchFamily="2" charset="-122"/>
                <a:ea typeface="黑体" panose="02010609060101010101" pitchFamily="2" charset="-122"/>
                <a:cs typeface="+mn-cs"/>
              </a:endParaRPr>
            </a:p>
            <a:p>
              <a:pPr marR="0" defTabSz="914400">
                <a:buClrTx/>
                <a:buSzTx/>
                <a:buFontTx/>
                <a:buNone/>
                <a:defRPr/>
              </a:pPr>
              <a:r>
                <a:rPr kumimoji="0" sz="1800" kern="0" cap="none" spc="0" normalizeH="0" baseline="0" noProof="0">
                  <a:latin typeface="黑体" panose="02010609060101010101" pitchFamily="2" charset="-122"/>
                  <a:ea typeface="黑体" panose="02010609060101010101" pitchFamily="2" charset="-122"/>
                  <a:cs typeface="+mn-cs"/>
                </a:rPr>
                <a:t>步骤2：绘制“拉伸”草图。在草图工具条中选择“草图绘制”命令，系统进入草图绘制界面，此时绘制基准面为“上视基准面”。以坐标原点为圆心绘制一同心圆并对其进行标注（如图9-3-5），单击“退出草图”按钮，完成草图绘制。</a:t>
              </a:r>
              <a:endParaRPr kumimoji="0" sz="1800" kern="0" cap="none" spc="0" normalizeH="0" baseline="0" noProof="0">
                <a:latin typeface="黑体" panose="02010609060101010101" pitchFamily="2" charset="-122"/>
                <a:ea typeface="黑体" panose="02010609060101010101" pitchFamily="2" charset="-122"/>
                <a:cs typeface="+mn-cs"/>
              </a:endParaRPr>
            </a:p>
            <a:p>
              <a:pPr marR="0" defTabSz="914400">
                <a:buClrTx/>
                <a:buSzTx/>
                <a:buFontTx/>
                <a:buNone/>
                <a:defRPr/>
              </a:pPr>
              <a:r>
                <a:rPr kumimoji="0" sz="1800" kern="0" cap="none" spc="0" normalizeH="0" baseline="0" noProof="0">
                  <a:latin typeface="黑体" panose="02010609060101010101" pitchFamily="2" charset="-122"/>
                  <a:ea typeface="黑体" panose="02010609060101010101" pitchFamily="2" charset="-122"/>
                  <a:cs typeface="+mn-cs"/>
                </a:rPr>
                <a:t>步骤3：完成“拉伸”命令。在特征工具条中选择“拉伸凸台/基体”命令，系统弹出图9-3-6所示的“凸台-拉伸”对话框，选择为 ，拉伸深度 为70mm，选择 完成拉伸，如图9-3-7。</a:t>
              </a:r>
              <a:endParaRPr kumimoji="0" sz="1800" kern="0" cap="none" spc="0" normalizeH="0" baseline="0" noProof="0">
                <a:latin typeface="黑体" panose="02010609060101010101" pitchFamily="2" charset="-122"/>
                <a:ea typeface="黑体" panose="02010609060101010101" pitchFamily="2" charset="-122"/>
                <a:cs typeface="+mn-cs"/>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Horizontal)">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433133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二、实体建模的一般过程</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零件图建模</a:t>
              </a:r>
              <a:endParaRPr lang="zh-CN" dirty="0">
                <a:latin typeface="黑体" panose="02010609060101010101" pitchFamily="2" charset="-122"/>
              </a:endParaRPr>
            </a:p>
          </p:txBody>
        </p:sp>
      </p:grpSp>
      <p:sp>
        <p:nvSpPr>
          <p:cNvPr id="12" name="AutoShape 7"/>
          <p:cNvSpPr>
            <a:spLocks noChangeArrowheads="1"/>
          </p:cNvSpPr>
          <p:nvPr/>
        </p:nvSpPr>
        <p:spPr bwMode="auto">
          <a:xfrm>
            <a:off x="5724525" y="892429"/>
            <a:ext cx="2949575" cy="536701"/>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3" name="Text Box 8"/>
          <p:cNvSpPr txBox="1">
            <a:spLocks noChangeArrowheads="1"/>
          </p:cNvSpPr>
          <p:nvPr/>
        </p:nvSpPr>
        <p:spPr bwMode="auto">
          <a:xfrm>
            <a:off x="5993765" y="979805"/>
            <a:ext cx="2718435" cy="450215"/>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3.</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拉伸特征创建</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pic>
        <p:nvPicPr>
          <p:cNvPr id="5" name="图片 4"/>
          <p:cNvPicPr>
            <a:picLocks noChangeAspect="1"/>
          </p:cNvPicPr>
          <p:nvPr/>
        </p:nvPicPr>
        <p:blipFill>
          <a:blip r:embed="rId1"/>
          <a:stretch>
            <a:fillRect/>
          </a:stretch>
        </p:blipFill>
        <p:spPr>
          <a:xfrm>
            <a:off x="107950" y="1557020"/>
            <a:ext cx="4619625" cy="2400300"/>
          </a:xfrm>
          <a:prstGeom prst="rect">
            <a:avLst/>
          </a:prstGeom>
        </p:spPr>
      </p:pic>
      <p:pic>
        <p:nvPicPr>
          <p:cNvPr id="11" name="图片 10"/>
          <p:cNvPicPr>
            <a:picLocks noChangeAspect="1"/>
          </p:cNvPicPr>
          <p:nvPr/>
        </p:nvPicPr>
        <p:blipFill>
          <a:blip r:embed="rId2"/>
          <a:stretch>
            <a:fillRect/>
          </a:stretch>
        </p:blipFill>
        <p:spPr>
          <a:xfrm>
            <a:off x="4211955" y="3693795"/>
            <a:ext cx="4978400" cy="3164205"/>
          </a:xfrm>
          <a:prstGeom prst="rect">
            <a:avLst/>
          </a:prstGeom>
        </p:spPr>
      </p:pic>
    </p:spTree>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433133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二、实体建模的一般过程</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零件图建模</a:t>
              </a:r>
              <a:endParaRPr lang="zh-CN" dirty="0">
                <a:latin typeface="黑体" panose="02010609060101010101" pitchFamily="2" charset="-122"/>
              </a:endParaRPr>
            </a:p>
          </p:txBody>
        </p:sp>
      </p:grpSp>
      <p:sp>
        <p:nvSpPr>
          <p:cNvPr id="12" name="AutoShape 7"/>
          <p:cNvSpPr>
            <a:spLocks noChangeArrowheads="1"/>
          </p:cNvSpPr>
          <p:nvPr/>
        </p:nvSpPr>
        <p:spPr bwMode="auto">
          <a:xfrm>
            <a:off x="5724525" y="892429"/>
            <a:ext cx="2949575" cy="536701"/>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3" name="Text Box 8"/>
          <p:cNvSpPr txBox="1">
            <a:spLocks noChangeArrowheads="1"/>
          </p:cNvSpPr>
          <p:nvPr/>
        </p:nvSpPr>
        <p:spPr bwMode="auto">
          <a:xfrm>
            <a:off x="5993765" y="979805"/>
            <a:ext cx="2718435" cy="450215"/>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4.</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切除特征创建</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nvGrpSpPr>
          <p:cNvPr id="10" name="Group 9"/>
          <p:cNvGrpSpPr/>
          <p:nvPr/>
        </p:nvGrpSpPr>
        <p:grpSpPr>
          <a:xfrm>
            <a:off x="645160" y="1705610"/>
            <a:ext cx="7966075" cy="2984791"/>
            <a:chOff x="0" y="-126"/>
            <a:chExt cx="8945" cy="3660"/>
          </a:xfrm>
        </p:grpSpPr>
        <p:sp>
          <p:nvSpPr>
            <p:cNvPr id="2" name="Rectangle 17"/>
            <p:cNvSpPr>
              <a:spLocks noChangeArrowheads="1"/>
            </p:cNvSpPr>
            <p:nvPr/>
          </p:nvSpPr>
          <p:spPr bwMode="auto">
            <a:xfrm>
              <a:off x="0" y="-126"/>
              <a:ext cx="8732" cy="3660"/>
            </a:xfrm>
            <a:prstGeom prst="rect">
              <a:avLst/>
            </a:prstGeom>
            <a:gradFill rotWithShape="1">
              <a:gsLst>
                <a:gs pos="0">
                  <a:srgbClr val="CCF5FE"/>
                </a:gs>
                <a:gs pos="100000">
                  <a:srgbClr val="9EFED2"/>
                </a:gs>
              </a:gsLst>
              <a:lin ang="189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sp>
          <p:nvSpPr>
            <p:cNvPr id="14" name="Text Box 13"/>
            <p:cNvSpPr txBox="1">
              <a:spLocks noChangeArrowheads="1"/>
            </p:cNvSpPr>
            <p:nvPr/>
          </p:nvSpPr>
          <p:spPr bwMode="auto">
            <a:xfrm>
              <a:off x="319" y="-1"/>
              <a:ext cx="8626" cy="3509"/>
            </a:xfrm>
            <a:prstGeom prst="rect">
              <a:avLst/>
            </a:prstGeom>
            <a:noFill/>
            <a:ln w="9525">
              <a:noFill/>
              <a:miter lim="800000"/>
            </a:ln>
            <a:effectLst/>
          </p:spPr>
          <p:txBody>
            <a:bodyPr wrap="square">
              <a:spAutoFit/>
            </a:bodyPr>
            <a:p>
              <a:pPr marR="0" defTabSz="914400">
                <a:buClrTx/>
                <a:buSzTx/>
                <a:buFontTx/>
                <a:buNone/>
                <a:defRPr/>
              </a:pPr>
              <a:r>
                <a:rPr kumimoji="0" sz="1800" kern="0" cap="none" spc="0" normalizeH="0" baseline="0" noProof="0">
                  <a:latin typeface="黑体" panose="02010609060101010101" pitchFamily="2" charset="-122"/>
                  <a:ea typeface="黑体" panose="02010609060101010101" pitchFamily="2" charset="-122"/>
                  <a:cs typeface="+mn-cs"/>
                </a:rPr>
                <a:t>步骤1：确定“切除”基准平面，即草图绘制基本平面。在图9-3-4所示的空心圆柱中，单击其上表面，选中其为基准平面。</a:t>
              </a:r>
              <a:endParaRPr kumimoji="0" sz="1800" kern="0" cap="none" spc="0" normalizeH="0" baseline="0" noProof="0">
                <a:latin typeface="黑体" panose="02010609060101010101" pitchFamily="2" charset="-122"/>
                <a:ea typeface="黑体" panose="02010609060101010101" pitchFamily="2" charset="-122"/>
                <a:cs typeface="+mn-cs"/>
              </a:endParaRPr>
            </a:p>
            <a:p>
              <a:pPr marR="0" defTabSz="914400">
                <a:buClrTx/>
                <a:buSzTx/>
                <a:buFontTx/>
                <a:buNone/>
                <a:defRPr/>
              </a:pPr>
              <a:r>
                <a:rPr kumimoji="0" sz="1800" kern="0" cap="none" spc="0" normalizeH="0" baseline="0" noProof="0">
                  <a:latin typeface="黑体" panose="02010609060101010101" pitchFamily="2" charset="-122"/>
                  <a:ea typeface="黑体" panose="02010609060101010101" pitchFamily="2" charset="-122"/>
                  <a:cs typeface="+mn-cs"/>
                </a:rPr>
                <a:t>步骤2：绘制“切除”草图。在草图工具条中选择“草图绘制”命令，系统进入草图绘制界面，此时绘制基准面为“空心圆柱上表面”。</a:t>
              </a:r>
              <a:endParaRPr kumimoji="0" sz="1800" kern="0" cap="none" spc="0" normalizeH="0" baseline="0" noProof="0">
                <a:latin typeface="黑体" panose="02010609060101010101" pitchFamily="2" charset="-122"/>
                <a:ea typeface="黑体" panose="02010609060101010101" pitchFamily="2" charset="-122"/>
                <a:cs typeface="+mn-cs"/>
              </a:endParaRPr>
            </a:p>
            <a:p>
              <a:pPr marR="0" defTabSz="914400">
                <a:buClrTx/>
                <a:buSzTx/>
                <a:buFontTx/>
                <a:buNone/>
                <a:defRPr/>
              </a:pPr>
              <a:r>
                <a:rPr kumimoji="0" sz="1800" kern="0" cap="none" spc="0" normalizeH="0" baseline="0" noProof="0">
                  <a:latin typeface="黑体" panose="02010609060101010101" pitchFamily="2" charset="-122"/>
                  <a:ea typeface="黑体" panose="02010609060101010101" pitchFamily="2" charset="-122"/>
                  <a:cs typeface="+mn-cs"/>
                </a:rPr>
                <a:t>步骤3：绘制通过坐标原点的一条竖直线，设置其为构造线。选择“草图”工具条中的“镜像实体”命令，在“要镜像的实体”中选择已绘制完成的中心矩形，在“镜像点”中选择竖直构造线，单击完成镜像（图9-3-9）。</a:t>
              </a:r>
              <a:endParaRPr kumimoji="0" sz="1800" kern="0" cap="none" spc="0" normalizeH="0" baseline="0" noProof="0">
                <a:latin typeface="黑体" panose="02010609060101010101" pitchFamily="2" charset="-122"/>
                <a:ea typeface="黑体" panose="02010609060101010101" pitchFamily="2" charset="-122"/>
                <a:cs typeface="+mn-cs"/>
              </a:endParaRPr>
            </a:p>
            <a:p>
              <a:pPr marR="0" defTabSz="914400">
                <a:buClrTx/>
                <a:buSzTx/>
                <a:buFontTx/>
                <a:buNone/>
                <a:defRPr/>
              </a:pPr>
              <a:r>
                <a:rPr kumimoji="0" sz="1800" kern="0" cap="none" spc="0" normalizeH="0" baseline="0" noProof="0">
                  <a:latin typeface="黑体" panose="02010609060101010101" pitchFamily="2" charset="-122"/>
                  <a:ea typeface="黑体" panose="02010609060101010101" pitchFamily="2" charset="-122"/>
                  <a:cs typeface="+mn-cs"/>
                </a:rPr>
                <a:t>步骤4：完成“切除”命令。在特征工具条中选择“拉伸切除”命令，系统弹出图9-3-10所示的“拉伸-切除”对话框，选择为 ，切除深度 为30mm，选择 完成切除，如图9-3-11。至此，完成本例实体三维模型的绘制。</a:t>
              </a:r>
              <a:endParaRPr kumimoji="0" sz="1800" kern="0" cap="none" spc="0" normalizeH="0" baseline="0" noProof="0">
                <a:latin typeface="黑体" panose="02010609060101010101" pitchFamily="2" charset="-122"/>
                <a:ea typeface="黑体" panose="02010609060101010101" pitchFamily="2" charset="-122"/>
                <a:cs typeface="+mn-cs"/>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Horizontal)">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433133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二、实体建模的一般过程</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零件图建模</a:t>
              </a:r>
              <a:endParaRPr lang="zh-CN" dirty="0">
                <a:latin typeface="黑体" panose="02010609060101010101" pitchFamily="2" charset="-122"/>
              </a:endParaRPr>
            </a:p>
          </p:txBody>
        </p:sp>
      </p:grpSp>
      <p:sp>
        <p:nvSpPr>
          <p:cNvPr id="12" name="AutoShape 7"/>
          <p:cNvSpPr>
            <a:spLocks noChangeArrowheads="1"/>
          </p:cNvSpPr>
          <p:nvPr/>
        </p:nvSpPr>
        <p:spPr bwMode="auto">
          <a:xfrm>
            <a:off x="5724525" y="892429"/>
            <a:ext cx="2949575" cy="536701"/>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3" name="Text Box 8"/>
          <p:cNvSpPr txBox="1">
            <a:spLocks noChangeArrowheads="1"/>
          </p:cNvSpPr>
          <p:nvPr/>
        </p:nvSpPr>
        <p:spPr bwMode="auto">
          <a:xfrm>
            <a:off x="5993765" y="979805"/>
            <a:ext cx="2718435" cy="450215"/>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4.</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切除特征创建</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pic>
        <p:nvPicPr>
          <p:cNvPr id="5" name="图片 4"/>
          <p:cNvPicPr>
            <a:picLocks noChangeAspect="1"/>
          </p:cNvPicPr>
          <p:nvPr/>
        </p:nvPicPr>
        <p:blipFill>
          <a:blip r:embed="rId1"/>
          <a:stretch>
            <a:fillRect/>
          </a:stretch>
        </p:blipFill>
        <p:spPr>
          <a:xfrm>
            <a:off x="1599565" y="1647190"/>
            <a:ext cx="5305425" cy="1781175"/>
          </a:xfrm>
          <a:prstGeom prst="rect">
            <a:avLst/>
          </a:prstGeom>
        </p:spPr>
      </p:pic>
      <p:pic>
        <p:nvPicPr>
          <p:cNvPr id="11" name="图片 10"/>
          <p:cNvPicPr>
            <a:picLocks noChangeAspect="1"/>
          </p:cNvPicPr>
          <p:nvPr/>
        </p:nvPicPr>
        <p:blipFill>
          <a:blip r:embed="rId2"/>
          <a:stretch>
            <a:fillRect/>
          </a:stretch>
        </p:blipFill>
        <p:spPr>
          <a:xfrm>
            <a:off x="1835785" y="3644900"/>
            <a:ext cx="4391025" cy="2790825"/>
          </a:xfrm>
          <a:prstGeom prst="rect">
            <a:avLst/>
          </a:prstGeom>
        </p:spPr>
      </p:pic>
    </p:spTree>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433133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三、模型的控制方法</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零件图建模</a:t>
              </a:r>
              <a:endParaRPr lang="zh-CN" dirty="0">
                <a:latin typeface="黑体" panose="02010609060101010101" pitchFamily="2" charset="-122"/>
              </a:endParaRPr>
            </a:p>
          </p:txBody>
        </p:sp>
      </p:grpSp>
      <p:sp>
        <p:nvSpPr>
          <p:cNvPr id="13" name="Text Box 8"/>
          <p:cNvSpPr txBox="1">
            <a:spLocks noChangeArrowheads="1"/>
          </p:cNvSpPr>
          <p:nvPr/>
        </p:nvSpPr>
        <p:spPr bwMode="auto">
          <a:xfrm>
            <a:off x="5993765" y="979805"/>
            <a:ext cx="2718435" cy="450215"/>
          </a:xfrm>
          <a:prstGeom prst="rect">
            <a:avLst/>
          </a:prstGeom>
          <a:noFill/>
          <a:ln w="9525">
            <a:noFill/>
            <a:miter lim="800000"/>
          </a:ln>
        </p:spPr>
        <p:txBody>
          <a:bodyPr wrap="square">
            <a:spAutoFit/>
          </a:bodyPr>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视图的平移</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sp>
        <p:nvSpPr>
          <p:cNvPr id="22534" name="AutoShape 4"/>
          <p:cNvSpPr/>
          <p:nvPr/>
        </p:nvSpPr>
        <p:spPr>
          <a:xfrm>
            <a:off x="1022350" y="1860550"/>
            <a:ext cx="1920875" cy="1068705"/>
          </a:xfrm>
          <a:prstGeom prst="roundRect">
            <a:avLst>
              <a:gd name="adj" fmla="val 11921"/>
            </a:avLst>
          </a:prstGeom>
          <a:gradFill rotWithShape="1">
            <a:gsLst>
              <a:gs pos="0">
                <a:srgbClr val="0066CC"/>
              </a:gs>
              <a:gs pos="100000">
                <a:srgbClr val="00478E"/>
              </a:gs>
            </a:gsLst>
            <a:lin ang="5400000" scaled="1"/>
            <a:tileRect/>
          </a:gradFill>
          <a:ln w="38100" cap="flat" cmpd="sng">
            <a:solidFill>
              <a:schemeClr val="tx1"/>
            </a:solidFill>
            <a:prstDash val="solid"/>
            <a:headEnd type="none" w="med" len="med"/>
            <a:tailEnd type="none" w="med" len="med"/>
          </a:ln>
        </p:spPr>
        <p:txBody>
          <a:bodyPr wrap="none" anchor="ctr" anchorCtr="0"/>
          <a:p>
            <a:r>
              <a:rPr lang="en-US" altLang="zh-CN" dirty="0">
                <a:solidFill>
                  <a:schemeClr val="bg1"/>
                </a:solidFill>
                <a:latin typeface="黑体" panose="02010609060101010101" pitchFamily="2" charset="-122"/>
              </a:rPr>
              <a:t>1.</a:t>
            </a:r>
            <a:r>
              <a:rPr lang="zh-CN" altLang="en-US" dirty="0">
                <a:solidFill>
                  <a:schemeClr val="bg1"/>
                </a:solidFill>
                <a:latin typeface="黑体" panose="02010609060101010101" pitchFamily="2" charset="-122"/>
              </a:rPr>
              <a:t>视图的平移</a:t>
            </a:r>
            <a:endParaRPr lang="zh-CN" altLang="en-US" dirty="0">
              <a:solidFill>
                <a:schemeClr val="bg1"/>
              </a:solidFill>
              <a:latin typeface="黑体" panose="02010609060101010101" pitchFamily="2" charset="-122"/>
            </a:endParaRPr>
          </a:p>
        </p:txBody>
      </p:sp>
      <p:sp>
        <p:nvSpPr>
          <p:cNvPr id="2" name="AutoShape 4"/>
          <p:cNvSpPr/>
          <p:nvPr/>
        </p:nvSpPr>
        <p:spPr>
          <a:xfrm>
            <a:off x="2411730" y="3068955"/>
            <a:ext cx="1920875" cy="1068705"/>
          </a:xfrm>
          <a:prstGeom prst="roundRect">
            <a:avLst>
              <a:gd name="adj" fmla="val 11921"/>
            </a:avLst>
          </a:prstGeom>
          <a:gradFill rotWithShape="1">
            <a:gsLst>
              <a:gs pos="0">
                <a:srgbClr val="0066CC"/>
              </a:gs>
              <a:gs pos="100000">
                <a:srgbClr val="00478E"/>
              </a:gs>
            </a:gsLst>
            <a:lin ang="5400000" scaled="1"/>
            <a:tileRect/>
          </a:gradFill>
          <a:ln w="38100" cap="flat" cmpd="sng">
            <a:solidFill>
              <a:schemeClr val="tx1"/>
            </a:solidFill>
            <a:prstDash val="solid"/>
            <a:headEnd type="none" w="med" len="med"/>
            <a:tailEnd type="none" w="med" len="med"/>
          </a:ln>
        </p:spPr>
        <p:txBody>
          <a:bodyPr wrap="none" anchor="ctr" anchorCtr="0"/>
          <a:p>
            <a:r>
              <a:rPr lang="en-US" dirty="0">
                <a:solidFill>
                  <a:schemeClr val="bg1"/>
                </a:solidFill>
                <a:latin typeface="黑体" panose="02010609060101010101" pitchFamily="2" charset="-122"/>
              </a:rPr>
              <a:t>2.</a:t>
            </a:r>
            <a:r>
              <a:rPr lang="zh-CN" altLang="en-US" dirty="0">
                <a:solidFill>
                  <a:schemeClr val="bg1"/>
                </a:solidFill>
                <a:latin typeface="黑体" panose="02010609060101010101" pitchFamily="2" charset="-122"/>
              </a:rPr>
              <a:t>视图的旋转</a:t>
            </a:r>
            <a:endParaRPr lang="zh-CN" altLang="en-US" dirty="0">
              <a:solidFill>
                <a:schemeClr val="bg1"/>
              </a:solidFill>
              <a:latin typeface="黑体" panose="02010609060101010101" pitchFamily="2" charset="-122"/>
            </a:endParaRPr>
          </a:p>
        </p:txBody>
      </p:sp>
      <p:sp>
        <p:nvSpPr>
          <p:cNvPr id="10" name="AutoShape 4"/>
          <p:cNvSpPr/>
          <p:nvPr/>
        </p:nvSpPr>
        <p:spPr>
          <a:xfrm>
            <a:off x="3564255" y="4220845"/>
            <a:ext cx="1920875" cy="1068705"/>
          </a:xfrm>
          <a:prstGeom prst="roundRect">
            <a:avLst>
              <a:gd name="adj" fmla="val 11921"/>
            </a:avLst>
          </a:prstGeom>
          <a:gradFill rotWithShape="1">
            <a:gsLst>
              <a:gs pos="0">
                <a:srgbClr val="0066CC"/>
              </a:gs>
              <a:gs pos="100000">
                <a:srgbClr val="00478E"/>
              </a:gs>
            </a:gsLst>
            <a:lin ang="5400000" scaled="1"/>
            <a:tileRect/>
          </a:gradFill>
          <a:ln w="38100" cap="flat" cmpd="sng">
            <a:solidFill>
              <a:schemeClr val="tx1"/>
            </a:solidFill>
            <a:prstDash val="solid"/>
            <a:headEnd type="none" w="med" len="med"/>
            <a:tailEnd type="none" w="med" len="med"/>
          </a:ln>
        </p:spPr>
        <p:txBody>
          <a:bodyPr wrap="none" anchor="ctr" anchorCtr="0"/>
          <a:p>
            <a:r>
              <a:rPr lang="en-US" dirty="0">
                <a:solidFill>
                  <a:schemeClr val="bg1"/>
                </a:solidFill>
                <a:latin typeface="黑体" panose="02010609060101010101" pitchFamily="2" charset="-122"/>
              </a:rPr>
              <a:t>3.</a:t>
            </a:r>
            <a:r>
              <a:rPr lang="zh-CN" altLang="en-US" dirty="0">
                <a:solidFill>
                  <a:schemeClr val="bg1"/>
                </a:solidFill>
                <a:latin typeface="黑体" panose="02010609060101010101" pitchFamily="2" charset="-122"/>
              </a:rPr>
              <a:t>视图的滚转</a:t>
            </a:r>
            <a:endParaRPr lang="zh-CN" altLang="en-US" dirty="0">
              <a:solidFill>
                <a:schemeClr val="bg1"/>
              </a:solidFill>
              <a:latin typeface="黑体" panose="02010609060101010101" pitchFamily="2" charset="-122"/>
            </a:endParaRPr>
          </a:p>
        </p:txBody>
      </p:sp>
      <p:sp>
        <p:nvSpPr>
          <p:cNvPr id="14" name="AutoShape 4"/>
          <p:cNvSpPr/>
          <p:nvPr/>
        </p:nvSpPr>
        <p:spPr>
          <a:xfrm>
            <a:off x="4716145" y="5372735"/>
            <a:ext cx="1920875" cy="1068705"/>
          </a:xfrm>
          <a:prstGeom prst="roundRect">
            <a:avLst>
              <a:gd name="adj" fmla="val 11921"/>
            </a:avLst>
          </a:prstGeom>
          <a:gradFill rotWithShape="1">
            <a:gsLst>
              <a:gs pos="0">
                <a:srgbClr val="0066CC"/>
              </a:gs>
              <a:gs pos="100000">
                <a:srgbClr val="00478E"/>
              </a:gs>
            </a:gsLst>
            <a:lin ang="5400000" scaled="1"/>
            <a:tileRect/>
          </a:gradFill>
          <a:ln w="38100" cap="flat" cmpd="sng">
            <a:solidFill>
              <a:schemeClr val="tx1"/>
            </a:solidFill>
            <a:prstDash val="solid"/>
            <a:headEnd type="none" w="med" len="med"/>
            <a:tailEnd type="none" w="med" len="med"/>
          </a:ln>
        </p:spPr>
        <p:txBody>
          <a:bodyPr wrap="none" anchor="ctr" anchorCtr="0"/>
          <a:p>
            <a:r>
              <a:rPr lang="en-US" dirty="0">
                <a:solidFill>
                  <a:schemeClr val="bg1"/>
                </a:solidFill>
                <a:latin typeface="黑体" panose="02010609060101010101" pitchFamily="2" charset="-122"/>
              </a:rPr>
              <a:t>4.</a:t>
            </a:r>
            <a:r>
              <a:rPr lang="zh-CN" altLang="en-US" dirty="0">
                <a:solidFill>
                  <a:schemeClr val="bg1"/>
                </a:solidFill>
                <a:latin typeface="黑体" panose="02010609060101010101" pitchFamily="2" charset="-122"/>
              </a:rPr>
              <a:t>视图的缩放</a:t>
            </a:r>
            <a:endParaRPr lang="zh-CN" altLang="en-US" dirty="0">
              <a:solidFill>
                <a:schemeClr val="bg1"/>
              </a:solidFill>
              <a:latin typeface="黑体" panose="02010609060101010101" pitchFamily="2" charset="-122"/>
            </a:endParaRPr>
          </a:p>
        </p:txBody>
      </p:sp>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433133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四、特征的编辑</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零件图建模</a:t>
              </a:r>
              <a:endParaRPr lang="zh-CN" dirty="0">
                <a:latin typeface="黑体" panose="02010609060101010101" pitchFamily="2" charset="-122"/>
              </a:endParaRPr>
            </a:p>
          </p:txBody>
        </p:sp>
      </p:grpSp>
      <p:sp>
        <p:nvSpPr>
          <p:cNvPr id="13" name="Text Box 8"/>
          <p:cNvSpPr txBox="1">
            <a:spLocks noChangeArrowheads="1"/>
          </p:cNvSpPr>
          <p:nvPr/>
        </p:nvSpPr>
        <p:spPr bwMode="auto">
          <a:xfrm>
            <a:off x="5993765" y="979805"/>
            <a:ext cx="2718435" cy="450215"/>
          </a:xfrm>
          <a:prstGeom prst="rect">
            <a:avLst/>
          </a:prstGeom>
          <a:noFill/>
          <a:ln w="9525">
            <a:noFill/>
            <a:miter lim="800000"/>
          </a:ln>
        </p:spPr>
        <p:txBody>
          <a:bodyPr wrap="square">
            <a:spAutoFit/>
          </a:bodyPr>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视图的平移</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sp>
        <p:nvSpPr>
          <p:cNvPr id="22534" name="AutoShape 4"/>
          <p:cNvSpPr/>
          <p:nvPr/>
        </p:nvSpPr>
        <p:spPr>
          <a:xfrm>
            <a:off x="1022350" y="1860550"/>
            <a:ext cx="1920875" cy="1068705"/>
          </a:xfrm>
          <a:prstGeom prst="roundRect">
            <a:avLst>
              <a:gd name="adj" fmla="val 11921"/>
            </a:avLst>
          </a:prstGeom>
          <a:gradFill rotWithShape="1">
            <a:gsLst>
              <a:gs pos="0">
                <a:srgbClr val="0066CC"/>
              </a:gs>
              <a:gs pos="100000">
                <a:srgbClr val="00478E"/>
              </a:gs>
            </a:gsLst>
            <a:lin ang="5400000" scaled="1"/>
            <a:tileRect/>
          </a:gradFill>
          <a:ln w="38100" cap="flat" cmpd="sng">
            <a:solidFill>
              <a:schemeClr val="tx1"/>
            </a:solidFill>
            <a:prstDash val="solid"/>
            <a:headEnd type="none" w="med" len="med"/>
            <a:tailEnd type="none" w="med" len="med"/>
          </a:ln>
        </p:spPr>
        <p:txBody>
          <a:bodyPr wrap="none" anchor="ctr" anchorCtr="0"/>
          <a:p>
            <a:r>
              <a:rPr lang="en-US" altLang="zh-CN" dirty="0">
                <a:solidFill>
                  <a:schemeClr val="bg1"/>
                </a:solidFill>
                <a:latin typeface="黑体" panose="02010609060101010101" pitchFamily="2" charset="-122"/>
              </a:rPr>
              <a:t>1.</a:t>
            </a:r>
            <a:r>
              <a:rPr lang="zh-CN" altLang="en-US" dirty="0">
                <a:solidFill>
                  <a:schemeClr val="bg1"/>
                </a:solidFill>
                <a:latin typeface="黑体" panose="02010609060101010101" pitchFamily="2" charset="-122"/>
              </a:rPr>
              <a:t>编辑特征</a:t>
            </a:r>
            <a:endParaRPr lang="zh-CN" altLang="en-US" dirty="0">
              <a:solidFill>
                <a:schemeClr val="bg1"/>
              </a:solidFill>
              <a:latin typeface="黑体" panose="02010609060101010101" pitchFamily="2" charset="-122"/>
            </a:endParaRPr>
          </a:p>
        </p:txBody>
      </p:sp>
      <p:sp>
        <p:nvSpPr>
          <p:cNvPr id="2" name="AutoShape 4"/>
          <p:cNvSpPr/>
          <p:nvPr/>
        </p:nvSpPr>
        <p:spPr>
          <a:xfrm>
            <a:off x="5417185" y="1859915"/>
            <a:ext cx="1920875" cy="1068705"/>
          </a:xfrm>
          <a:prstGeom prst="roundRect">
            <a:avLst>
              <a:gd name="adj" fmla="val 11921"/>
            </a:avLst>
          </a:prstGeom>
          <a:gradFill rotWithShape="1">
            <a:gsLst>
              <a:gs pos="0">
                <a:srgbClr val="0066CC"/>
              </a:gs>
              <a:gs pos="100000">
                <a:srgbClr val="00478E"/>
              </a:gs>
            </a:gsLst>
            <a:lin ang="5400000" scaled="1"/>
            <a:tileRect/>
          </a:gradFill>
          <a:ln w="38100" cap="flat" cmpd="sng">
            <a:solidFill>
              <a:schemeClr val="tx1"/>
            </a:solidFill>
            <a:prstDash val="solid"/>
            <a:headEnd type="none" w="med" len="med"/>
            <a:tailEnd type="none" w="med" len="med"/>
          </a:ln>
        </p:spPr>
        <p:txBody>
          <a:bodyPr wrap="none" anchor="ctr" anchorCtr="0"/>
          <a:p>
            <a:r>
              <a:rPr lang="en-US" dirty="0">
                <a:solidFill>
                  <a:schemeClr val="bg1"/>
                </a:solidFill>
                <a:latin typeface="黑体" panose="02010609060101010101" pitchFamily="2" charset="-122"/>
              </a:rPr>
              <a:t>2.</a:t>
            </a:r>
            <a:r>
              <a:rPr lang="zh-CN" altLang="en-US" dirty="0">
                <a:solidFill>
                  <a:schemeClr val="bg1"/>
                </a:solidFill>
                <a:latin typeface="黑体" panose="02010609060101010101" pitchFamily="2" charset="-122"/>
              </a:rPr>
              <a:t>编辑特征尺寸</a:t>
            </a:r>
            <a:endParaRPr lang="zh-CN" altLang="en-US" dirty="0">
              <a:solidFill>
                <a:schemeClr val="bg1"/>
              </a:solidFill>
              <a:latin typeface="黑体" panose="02010609060101010101" pitchFamily="2" charset="-122"/>
            </a:endParaRPr>
          </a:p>
        </p:txBody>
      </p:sp>
      <p:pic>
        <p:nvPicPr>
          <p:cNvPr id="5" name="图片 4"/>
          <p:cNvPicPr>
            <a:picLocks noChangeAspect="1"/>
          </p:cNvPicPr>
          <p:nvPr/>
        </p:nvPicPr>
        <p:blipFill>
          <a:blip r:embed="rId1"/>
          <a:stretch>
            <a:fillRect/>
          </a:stretch>
        </p:blipFill>
        <p:spPr>
          <a:xfrm>
            <a:off x="1188085" y="3213100"/>
            <a:ext cx="6078220" cy="3497580"/>
          </a:xfrm>
          <a:prstGeom prst="rect">
            <a:avLst/>
          </a:prstGeom>
        </p:spPr>
      </p:pic>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177673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任务目标</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汽车装配图</a:t>
              </a:r>
              <a:endParaRPr lang="zh-CN" dirty="0">
                <a:latin typeface="黑体" panose="02010609060101010101" pitchFamily="2" charset="-122"/>
              </a:endParaRPr>
            </a:p>
          </p:txBody>
        </p:sp>
      </p:grpSp>
      <p:sp>
        <p:nvSpPr>
          <p:cNvPr id="13" name="Text Box 8"/>
          <p:cNvSpPr txBox="1">
            <a:spLocks noChangeArrowheads="1"/>
          </p:cNvSpPr>
          <p:nvPr/>
        </p:nvSpPr>
        <p:spPr bwMode="auto">
          <a:xfrm>
            <a:off x="5993765" y="979805"/>
            <a:ext cx="2718435" cy="450215"/>
          </a:xfrm>
          <a:prstGeom prst="rect">
            <a:avLst/>
          </a:prstGeom>
          <a:noFill/>
          <a:ln w="9525">
            <a:noFill/>
            <a:miter lim="800000"/>
          </a:ln>
        </p:spPr>
        <p:txBody>
          <a:bodyPr wrap="square">
            <a:spAutoFit/>
          </a:bodyPr>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视图的平移</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sp>
        <p:nvSpPr>
          <p:cNvPr id="101" name="文本框 100"/>
          <p:cNvSpPr txBox="1"/>
          <p:nvPr/>
        </p:nvSpPr>
        <p:spPr>
          <a:xfrm>
            <a:off x="2032000" y="2136775"/>
            <a:ext cx="5080000" cy="2584450"/>
          </a:xfrm>
          <a:prstGeom prst="rect">
            <a:avLst/>
          </a:prstGeom>
          <a:noFill/>
          <a:ln w="9525">
            <a:solidFill>
              <a:srgbClr val="C00000"/>
            </a:solidFill>
          </a:ln>
        </p:spPr>
        <p:txBody>
          <a:bodyPr>
            <a:spAutoFit/>
          </a:bodyPr>
          <a:p>
            <a:r>
              <a:rPr lang="zh-CN" sz="1800" b="1">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）熟悉装配的一般过程；（</a:t>
            </a:r>
            <a:r>
              <a:rPr lang="en-US" sz="1800">
                <a:latin typeface="Times New Roman" panose="02020603050405020304" charset="0"/>
              </a:rPr>
              <a:t>2</a:t>
            </a:r>
            <a:r>
              <a:rPr lang="zh-CN" sz="1800">
                <a:ea typeface="宋体" panose="02010600030101010101" pitchFamily="2" charset="-122"/>
              </a:rPr>
              <a:t>）掌握简单产品的装配方法。</a:t>
            </a:r>
            <a:r>
              <a:rPr lang="zh-CN" sz="1800" b="1">
                <a:ea typeface="宋体" panose="02010600030101010101" pitchFamily="2" charset="-122"/>
              </a:rPr>
              <a:t>能力目标：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）能正确定义装配配合；（</a:t>
            </a:r>
            <a:r>
              <a:rPr lang="en-US" sz="1800">
                <a:latin typeface="Times New Roman" panose="02020603050405020304" charset="0"/>
              </a:rPr>
              <a:t>2</a:t>
            </a:r>
            <a:r>
              <a:rPr lang="zh-CN" sz="1800">
                <a:ea typeface="宋体" panose="02010600030101010101" pitchFamily="2" charset="-122"/>
              </a:rPr>
              <a:t>）能完成简单产品的装配工作。</a:t>
            </a:r>
            <a:r>
              <a:rPr lang="zh-CN" sz="1800" b="1">
                <a:ea typeface="宋体" panose="02010600030101010101" pitchFamily="2" charset="-122"/>
              </a:rPr>
              <a:t>素质目标：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）引导学生增强对整个行业的关注度；（</a:t>
            </a:r>
            <a:r>
              <a:rPr lang="en-US" sz="1800">
                <a:latin typeface="Times New Roman" panose="02020603050405020304" charset="0"/>
              </a:rPr>
              <a:t>2</a:t>
            </a:r>
            <a:r>
              <a:rPr lang="zh-CN" sz="1800">
                <a:ea typeface="宋体" panose="02010600030101010101" pitchFamily="2" charset="-122"/>
              </a:rPr>
              <a:t>）培养学生正确专业的学习观。</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291846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一、装配设计概述</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汽车装配图</a:t>
              </a:r>
              <a:endParaRPr lang="zh-CN" dirty="0">
                <a:latin typeface="黑体" panose="02010609060101010101" pitchFamily="2" charset="-122"/>
              </a:endParaRPr>
            </a:p>
          </p:txBody>
        </p:sp>
      </p:grpSp>
      <p:sp>
        <p:nvSpPr>
          <p:cNvPr id="13" name="Text Box 8"/>
          <p:cNvSpPr txBox="1">
            <a:spLocks noChangeArrowheads="1"/>
          </p:cNvSpPr>
          <p:nvPr/>
        </p:nvSpPr>
        <p:spPr bwMode="auto">
          <a:xfrm>
            <a:off x="5993765" y="979805"/>
            <a:ext cx="2718435" cy="450215"/>
          </a:xfrm>
          <a:prstGeom prst="rect">
            <a:avLst/>
          </a:prstGeom>
          <a:noFill/>
          <a:ln w="9525">
            <a:noFill/>
            <a:miter lim="800000"/>
          </a:ln>
        </p:spPr>
        <p:txBody>
          <a:bodyPr wrap="square">
            <a:spAutoFit/>
          </a:bodyPr>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视图的平移</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nvGrpSpPr>
          <p:cNvPr id="2" name="Group 9"/>
          <p:cNvGrpSpPr/>
          <p:nvPr/>
        </p:nvGrpSpPr>
        <p:grpSpPr>
          <a:xfrm>
            <a:off x="1692275" y="1989138"/>
            <a:ext cx="5903913" cy="3240087"/>
            <a:chOff x="0" y="0"/>
            <a:chExt cx="8732" cy="2835"/>
          </a:xfrm>
        </p:grpSpPr>
        <p:grpSp>
          <p:nvGrpSpPr>
            <p:cNvPr id="23557" name="Group 10"/>
            <p:cNvGrpSpPr/>
            <p:nvPr/>
          </p:nvGrpSpPr>
          <p:grpSpPr>
            <a:xfrm>
              <a:off x="0" y="0"/>
              <a:ext cx="8732" cy="2835"/>
              <a:chOff x="0" y="0"/>
              <a:chExt cx="2928" cy="448"/>
            </a:xfrm>
          </p:grpSpPr>
          <p:sp>
            <p:nvSpPr>
              <p:cNvPr id="29" name="Freeform 16"/>
              <p:cNvSpPr/>
              <p:nvPr>
                <p:custDataLst>
                  <p:tags r:id="rId1"/>
                </p:custDataLst>
              </p:nvPr>
            </p:nvSpPr>
            <p:spPr bwMode="auto">
              <a:xfrm>
                <a:off x="96" y="258"/>
                <a:ext cx="2736" cy="190"/>
              </a:xfrm>
              <a:custGeom>
                <a:avLst/>
                <a:gdLst>
                  <a:gd name="T0" fmla="*/ 0 w 1120"/>
                  <a:gd name="T1" fmla="*/ 0 h 252"/>
                  <a:gd name="T2" fmla="*/ 1120 w 1120"/>
                  <a:gd name="T3" fmla="*/ 252 h 252"/>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Lst>
                <a:rect l="T0" t="T1" r="T2" b="T3"/>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000000"/>
              </a:solidFill>
              <a:ln w="9525">
                <a:noFill/>
                <a:round/>
              </a:ln>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黑体" panose="02010609060101010101" pitchFamily="2" charset="-122"/>
                  <a:ea typeface="黑体" panose="02010609060101010101" pitchFamily="2" charset="-122"/>
                  <a:cs typeface="+mn-cs"/>
                </a:endParaRPr>
              </a:p>
            </p:txBody>
          </p:sp>
          <p:sp>
            <p:nvSpPr>
              <p:cNvPr id="30" name="Rectangle 17"/>
              <p:cNvSpPr>
                <a:spLocks noChangeArrowheads="1"/>
              </p:cNvSpPr>
              <p:nvPr>
                <p:custDataLst>
                  <p:tags r:id="rId2"/>
                </p:custDataLst>
              </p:nvPr>
            </p:nvSpPr>
            <p:spPr bwMode="auto">
              <a:xfrm>
                <a:off x="0" y="0"/>
                <a:ext cx="2928" cy="393"/>
              </a:xfrm>
              <a:prstGeom prst="rect">
                <a:avLst/>
              </a:prstGeom>
              <a:gradFill rotWithShape="1">
                <a:gsLst>
                  <a:gs pos="0">
                    <a:srgbClr val="CCF5FE"/>
                  </a:gs>
                  <a:gs pos="100000">
                    <a:srgbClr val="9EFED2"/>
                  </a:gs>
                </a:gsLst>
                <a:lin ang="189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grpSp>
        <p:sp>
          <p:nvSpPr>
            <p:cNvPr id="28" name="Text Box 13"/>
            <p:cNvSpPr txBox="1">
              <a:spLocks noChangeArrowheads="1"/>
            </p:cNvSpPr>
            <p:nvPr>
              <p:custDataLst>
                <p:tags r:id="rId3"/>
              </p:custDataLst>
            </p:nvPr>
          </p:nvSpPr>
          <p:spPr bwMode="auto">
            <a:xfrm>
              <a:off x="319" y="251"/>
              <a:ext cx="7734" cy="1696"/>
            </a:xfrm>
            <a:prstGeom prst="rect">
              <a:avLst/>
            </a:prstGeom>
            <a:noFill/>
            <a:ln w="9525">
              <a:noFill/>
              <a:miter lim="800000"/>
            </a:ln>
            <a:effectLst/>
          </p:spPr>
          <p:txBody>
            <a:bodyPr>
              <a:spAutoFit/>
            </a:bodyPr>
            <a:p>
              <a:pPr marR="0" defTabSz="914400">
                <a:buClrTx/>
                <a:buSzTx/>
                <a:buFontTx/>
                <a:buNone/>
                <a:defRPr/>
              </a:pPr>
              <a:r>
                <a:rPr kumimoji="0" lang="zh-CN" altLang="en-US" sz="1800" b="1" kern="0" cap="none" spc="0" normalizeH="0" baseline="0" noProof="0" dirty="0">
                  <a:solidFill>
                    <a:sysClr val="windowText" lastClr="000000"/>
                  </a:solidFill>
                  <a:latin typeface="黑体" panose="02010609060101010101" pitchFamily="2" charset="-122"/>
                  <a:ea typeface="黑体" panose="02010609060101010101" pitchFamily="2" charset="-122"/>
                  <a:cs typeface="+mn-cs"/>
                  <a:sym typeface="宋体" panose="02010600030101010101" pitchFamily="2" charset="-122"/>
                </a:rPr>
                <a:t>  </a:t>
              </a:r>
              <a:r>
                <a:rPr kumimoji="0" cap="none" spc="0" normalizeH="0" baseline="0" noProof="0">
                  <a:latin typeface="黑体" panose="02010609060101010101" pitchFamily="2" charset="-122"/>
                  <a:ea typeface="黑体" panose="02010609060101010101" pitchFamily="2" charset="-122"/>
                  <a:cs typeface="+mn-cs"/>
                </a:rPr>
                <a:t>装配设计一般有两种基本方式：自底向上装配和自顶向下装配。如果首先设计好全部零件，然后将零件作为部件添加到装配体中，则称为自底向上装配；如果首先设计好装配体模型，然后在装配体中组建模型，最后生成零件模型，则称为自顶向下装配。</a:t>
              </a:r>
              <a:endParaRPr kumimoji="0" cap="none" spc="0" normalizeH="0" baseline="0" noProof="0">
                <a:latin typeface="黑体" panose="02010609060101010101" pitchFamily="2" charset="-122"/>
                <a:ea typeface="黑体" panose="02010609060101010101" pitchFamily="2" charset="-122"/>
                <a:cs typeface="+mn-cs"/>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291846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一、装配设计概述</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汽车装配图</a:t>
              </a:r>
              <a:endParaRPr lang="zh-CN" dirty="0">
                <a:latin typeface="黑体" panose="02010609060101010101" pitchFamily="2" charset="-122"/>
              </a:endParaRPr>
            </a:p>
          </p:txBody>
        </p:sp>
      </p:grpSp>
      <p:grpSp>
        <p:nvGrpSpPr>
          <p:cNvPr id="2" name="Group 9"/>
          <p:cNvGrpSpPr/>
          <p:nvPr/>
        </p:nvGrpSpPr>
        <p:grpSpPr>
          <a:xfrm>
            <a:off x="1692275" y="1989138"/>
            <a:ext cx="5903913" cy="3240087"/>
            <a:chOff x="0" y="0"/>
            <a:chExt cx="8732" cy="2835"/>
          </a:xfrm>
        </p:grpSpPr>
        <p:grpSp>
          <p:nvGrpSpPr>
            <p:cNvPr id="23557" name="Group 10"/>
            <p:cNvGrpSpPr/>
            <p:nvPr/>
          </p:nvGrpSpPr>
          <p:grpSpPr>
            <a:xfrm>
              <a:off x="0" y="0"/>
              <a:ext cx="8732" cy="2835"/>
              <a:chOff x="0" y="0"/>
              <a:chExt cx="2928" cy="448"/>
            </a:xfrm>
          </p:grpSpPr>
          <p:sp>
            <p:nvSpPr>
              <p:cNvPr id="29" name="Freeform 16"/>
              <p:cNvSpPr/>
              <p:nvPr>
                <p:custDataLst>
                  <p:tags r:id="rId1"/>
                </p:custDataLst>
              </p:nvPr>
            </p:nvSpPr>
            <p:spPr bwMode="auto">
              <a:xfrm>
                <a:off x="96" y="258"/>
                <a:ext cx="2736" cy="190"/>
              </a:xfrm>
              <a:custGeom>
                <a:avLst/>
                <a:gdLst>
                  <a:gd name="T0" fmla="*/ 0 w 1120"/>
                  <a:gd name="T1" fmla="*/ 0 h 252"/>
                  <a:gd name="T2" fmla="*/ 1120 w 1120"/>
                  <a:gd name="T3" fmla="*/ 252 h 252"/>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Lst>
                <a:rect l="T0" t="T1" r="T2" b="T3"/>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000000"/>
              </a:solidFill>
              <a:ln w="9525">
                <a:noFill/>
                <a:round/>
              </a:ln>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黑体" panose="02010609060101010101" pitchFamily="2" charset="-122"/>
                  <a:ea typeface="黑体" panose="02010609060101010101" pitchFamily="2" charset="-122"/>
                  <a:cs typeface="+mn-cs"/>
                </a:endParaRPr>
              </a:p>
            </p:txBody>
          </p:sp>
          <p:sp>
            <p:nvSpPr>
              <p:cNvPr id="30" name="Rectangle 17"/>
              <p:cNvSpPr>
                <a:spLocks noChangeArrowheads="1"/>
              </p:cNvSpPr>
              <p:nvPr>
                <p:custDataLst>
                  <p:tags r:id="rId2"/>
                </p:custDataLst>
              </p:nvPr>
            </p:nvSpPr>
            <p:spPr bwMode="auto">
              <a:xfrm>
                <a:off x="0" y="0"/>
                <a:ext cx="2928" cy="393"/>
              </a:xfrm>
              <a:prstGeom prst="rect">
                <a:avLst/>
              </a:prstGeom>
              <a:gradFill rotWithShape="1">
                <a:gsLst>
                  <a:gs pos="0">
                    <a:srgbClr val="CCF5FE"/>
                  </a:gs>
                  <a:gs pos="100000">
                    <a:srgbClr val="9EFED2"/>
                  </a:gs>
                </a:gsLst>
                <a:lin ang="189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grpSp>
        <p:sp>
          <p:nvSpPr>
            <p:cNvPr id="28" name="Text Box 13"/>
            <p:cNvSpPr txBox="1">
              <a:spLocks noChangeArrowheads="1"/>
            </p:cNvSpPr>
            <p:nvPr>
              <p:custDataLst>
                <p:tags r:id="rId3"/>
              </p:custDataLst>
            </p:nvPr>
          </p:nvSpPr>
          <p:spPr bwMode="auto">
            <a:xfrm>
              <a:off x="319" y="251"/>
              <a:ext cx="7734" cy="1965"/>
            </a:xfrm>
            <a:prstGeom prst="rect">
              <a:avLst/>
            </a:prstGeom>
            <a:noFill/>
            <a:ln w="9525">
              <a:noFill/>
              <a:miter lim="800000"/>
            </a:ln>
            <a:effectLst/>
          </p:spPr>
          <p:txBody>
            <a:bodyPr>
              <a:spAutoFit/>
            </a:bodyPr>
            <a:p>
              <a:pPr marR="0" defTabSz="914400">
                <a:buClrTx/>
                <a:buSzTx/>
                <a:buFontTx/>
                <a:buNone/>
                <a:defRPr/>
              </a:pPr>
              <a:r>
                <a:rPr kumimoji="0" b="1" kern="0" cap="none" spc="0" normalizeH="0" baseline="0" noProof="0">
                  <a:latin typeface="黑体" panose="02010609060101010101" pitchFamily="2" charset="-122"/>
                  <a:ea typeface="黑体" panose="02010609060101010101" pitchFamily="2" charset="-122"/>
                  <a:cs typeface="+mn-cs"/>
                </a:rPr>
                <a:t>零件：</a:t>
              </a:r>
              <a:r>
                <a:rPr kumimoji="0" kern="0" cap="none" spc="0" normalizeH="0" baseline="0" noProof="0">
                  <a:latin typeface="黑体" panose="02010609060101010101" pitchFamily="2" charset="-122"/>
                  <a:ea typeface="黑体" panose="02010609060101010101" pitchFamily="2" charset="-122"/>
                  <a:cs typeface="+mn-cs"/>
                </a:rPr>
                <a:t>是组成部件与产品最基本的单位。</a:t>
              </a:r>
              <a:endParaRPr kumimoji="0" kern="0" cap="none" spc="0" normalizeH="0" baseline="0" noProof="0">
                <a:latin typeface="黑体" panose="02010609060101010101" pitchFamily="2" charset="-122"/>
                <a:ea typeface="黑体" panose="02010609060101010101" pitchFamily="2" charset="-122"/>
                <a:cs typeface="+mn-cs"/>
              </a:endParaRPr>
            </a:p>
            <a:p>
              <a:pPr marR="0" defTabSz="914400">
                <a:buClrTx/>
                <a:buSzTx/>
                <a:buFontTx/>
                <a:buNone/>
                <a:defRPr/>
              </a:pPr>
              <a:r>
                <a:rPr kumimoji="0" b="1" kern="0" cap="none" spc="0" normalizeH="0" baseline="0" noProof="0">
                  <a:latin typeface="黑体" panose="02010609060101010101" pitchFamily="2" charset="-122"/>
                  <a:ea typeface="黑体" panose="02010609060101010101" pitchFamily="2" charset="-122"/>
                  <a:cs typeface="+mn-cs"/>
                </a:rPr>
                <a:t>部件：</a:t>
              </a:r>
              <a:r>
                <a:rPr kumimoji="0" kern="0" cap="none" spc="0" normalizeH="0" baseline="0" noProof="0">
                  <a:latin typeface="黑体" panose="02010609060101010101" pitchFamily="2" charset="-122"/>
                  <a:ea typeface="黑体" panose="02010609060101010101" pitchFamily="2" charset="-122"/>
                  <a:cs typeface="+mn-cs"/>
                </a:rPr>
                <a:t>可以是一个零件，也可以是多个零件的装配结果。它是组成产品的主要单位。</a:t>
              </a:r>
              <a:endParaRPr kumimoji="0" kern="0" cap="none" spc="0" normalizeH="0" baseline="0" noProof="0">
                <a:latin typeface="黑体" panose="02010609060101010101" pitchFamily="2" charset="-122"/>
                <a:ea typeface="黑体" panose="02010609060101010101" pitchFamily="2" charset="-122"/>
                <a:cs typeface="+mn-cs"/>
              </a:endParaRPr>
            </a:p>
            <a:p>
              <a:pPr marR="0" defTabSz="914400">
                <a:buClrTx/>
                <a:buSzTx/>
                <a:buFontTx/>
                <a:buNone/>
                <a:defRPr/>
              </a:pPr>
              <a:r>
                <a:rPr kumimoji="0" b="1" kern="0" cap="none" spc="0" normalizeH="0" baseline="0" noProof="0">
                  <a:latin typeface="黑体" panose="02010609060101010101" pitchFamily="2" charset="-122"/>
                  <a:ea typeface="黑体" panose="02010609060101010101" pitchFamily="2" charset="-122"/>
                  <a:cs typeface="+mn-cs"/>
                </a:rPr>
                <a:t>装配体：</a:t>
              </a:r>
              <a:r>
                <a:rPr kumimoji="0" kern="0" cap="none" spc="0" normalizeH="0" baseline="0" noProof="0">
                  <a:latin typeface="黑体" panose="02010609060101010101" pitchFamily="2" charset="-122"/>
                  <a:ea typeface="黑体" panose="02010609060101010101" pitchFamily="2" charset="-122"/>
                  <a:cs typeface="+mn-cs"/>
                </a:rPr>
                <a:t>也称产品，是装配设计的最终结果。它是由部件之间的配合关系及部件组成的。</a:t>
              </a:r>
              <a:endParaRPr kumimoji="0" kern="0" cap="none" spc="0" normalizeH="0" baseline="0" noProof="0">
                <a:latin typeface="黑体" panose="02010609060101010101" pitchFamily="2" charset="-122"/>
                <a:ea typeface="黑体" panose="02010609060101010101" pitchFamily="2" charset="-122"/>
                <a:cs typeface="+mn-cs"/>
              </a:endParaRPr>
            </a:p>
            <a:p>
              <a:pPr marR="0" defTabSz="914400">
                <a:buClrTx/>
                <a:buSzTx/>
                <a:buFontTx/>
                <a:buNone/>
                <a:defRPr/>
              </a:pPr>
              <a:r>
                <a:rPr kumimoji="0" b="1" kern="0" cap="none" spc="0" normalizeH="0" baseline="0" noProof="0">
                  <a:latin typeface="黑体" panose="02010609060101010101" pitchFamily="2" charset="-122"/>
                  <a:ea typeface="黑体" panose="02010609060101010101" pitchFamily="2" charset="-122"/>
                  <a:cs typeface="+mn-cs"/>
                </a:rPr>
                <a:t>配合：</a:t>
              </a:r>
              <a:r>
                <a:rPr kumimoji="0" kern="0" cap="none" spc="0" normalizeH="0" baseline="0" noProof="0">
                  <a:latin typeface="黑体" panose="02010609060101010101" pitchFamily="2" charset="-122"/>
                  <a:ea typeface="黑体" panose="02010609060101010101" pitchFamily="2" charset="-122"/>
                  <a:cs typeface="+mn-cs"/>
                </a:rPr>
                <a:t>在装配过程中，配合是指部件之间的相对限制条件，可用于确定部件的位置。</a:t>
              </a:r>
              <a:endParaRPr kumimoji="0" kern="0" cap="none" spc="0" normalizeH="0" baseline="0" noProof="0">
                <a:latin typeface="黑体" panose="02010609060101010101" pitchFamily="2" charset="-122"/>
                <a:ea typeface="黑体" panose="02010609060101010101" pitchFamily="2" charset="-122"/>
                <a:cs typeface="+mn-cs"/>
              </a:endParaRPr>
            </a:p>
          </p:txBody>
        </p:sp>
      </p:grpSp>
      <p:grpSp>
        <p:nvGrpSpPr>
          <p:cNvPr id="22532" name="Group 6"/>
          <p:cNvGrpSpPr/>
          <p:nvPr/>
        </p:nvGrpSpPr>
        <p:grpSpPr>
          <a:xfrm>
            <a:off x="6795617" y="891858"/>
            <a:ext cx="1916234" cy="537845"/>
            <a:chOff x="-1468" y="87"/>
            <a:chExt cx="5481" cy="847"/>
          </a:xfrm>
        </p:grpSpPr>
        <p:sp>
          <p:nvSpPr>
            <p:cNvPr id="5" name="AutoShape 7"/>
            <p:cNvSpPr>
              <a:spLocks noChangeArrowheads="1"/>
            </p:cNvSpPr>
            <p:nvPr>
              <p:custDataLst>
                <p:tags r:id="rId4"/>
              </p:custDataLst>
            </p:nvPr>
          </p:nvSpPr>
          <p:spPr bwMode="auto">
            <a:xfrm>
              <a:off x="-1468" y="87"/>
              <a:ext cx="5373" cy="845"/>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0" name="Text Box 8"/>
            <p:cNvSpPr txBox="1">
              <a:spLocks noChangeArrowheads="1"/>
            </p:cNvSpPr>
            <p:nvPr>
              <p:custDataLst>
                <p:tags r:id="rId5"/>
              </p:custDataLst>
            </p:nvPr>
          </p:nvSpPr>
          <p:spPr bwMode="auto">
            <a:xfrm>
              <a:off x="-1412" y="225"/>
              <a:ext cx="5425"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基本术语</a:t>
              </a:r>
              <a:endParaRPr kumimoji="0" lang="zh-CN"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291846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一、装配设计概述</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汽车装配图</a:t>
              </a:r>
              <a:endParaRPr lang="zh-CN" dirty="0">
                <a:latin typeface="黑体" panose="02010609060101010101" pitchFamily="2" charset="-122"/>
              </a:endParaRPr>
            </a:p>
          </p:txBody>
        </p:sp>
      </p:grpSp>
      <p:grpSp>
        <p:nvGrpSpPr>
          <p:cNvPr id="22532" name="Group 6"/>
          <p:cNvGrpSpPr/>
          <p:nvPr/>
        </p:nvGrpSpPr>
        <p:grpSpPr>
          <a:xfrm>
            <a:off x="6795617" y="891858"/>
            <a:ext cx="1916234" cy="537845"/>
            <a:chOff x="-1468" y="87"/>
            <a:chExt cx="5481" cy="847"/>
          </a:xfrm>
        </p:grpSpPr>
        <p:sp>
          <p:nvSpPr>
            <p:cNvPr id="5" name="AutoShape 7"/>
            <p:cNvSpPr>
              <a:spLocks noChangeArrowheads="1"/>
            </p:cNvSpPr>
            <p:nvPr>
              <p:custDataLst>
                <p:tags r:id="rId1"/>
              </p:custDataLst>
            </p:nvPr>
          </p:nvSpPr>
          <p:spPr bwMode="auto">
            <a:xfrm>
              <a:off x="-1468" y="87"/>
              <a:ext cx="5373" cy="845"/>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0" name="Text Box 8"/>
            <p:cNvSpPr txBox="1">
              <a:spLocks noChangeArrowheads="1"/>
            </p:cNvSpPr>
            <p:nvPr>
              <p:custDataLst>
                <p:tags r:id="rId2"/>
              </p:custDataLst>
            </p:nvPr>
          </p:nvSpPr>
          <p:spPr bwMode="auto">
            <a:xfrm>
              <a:off x="-1412" y="225"/>
              <a:ext cx="5425"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2.</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装配工具</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2147481712" name="图片 -2147481713"/>
          <p:cNvPicPr>
            <a:picLocks noChangeAspect="1"/>
          </p:cNvPicPr>
          <p:nvPr>
            <p:custDataLst>
              <p:tags r:id="rId3"/>
            </p:custDataLst>
          </p:nvPr>
        </p:nvPicPr>
        <p:blipFill>
          <a:blip r:embed="rId4"/>
          <a:stretch>
            <a:fillRect/>
          </a:stretch>
        </p:blipFill>
        <p:spPr>
          <a:xfrm>
            <a:off x="260985" y="2564765"/>
            <a:ext cx="8602345" cy="847090"/>
          </a:xfrm>
          <a:prstGeom prst="rect">
            <a:avLst/>
          </a:prstGeom>
          <a:noFill/>
          <a:ln w="9525">
            <a:noFill/>
          </a:ln>
        </p:spPr>
      </p:pic>
      <p:sp>
        <p:nvSpPr>
          <p:cNvPr id="100" name="文本框 99"/>
          <p:cNvSpPr txBox="1"/>
          <p:nvPr/>
        </p:nvSpPr>
        <p:spPr>
          <a:xfrm>
            <a:off x="1830705" y="4437380"/>
            <a:ext cx="5080000" cy="368300"/>
          </a:xfrm>
          <a:prstGeom prst="rect">
            <a:avLst/>
          </a:prstGeom>
          <a:noFill/>
          <a:ln w="9525">
            <a:noFill/>
          </a:ln>
        </p:spPr>
        <p:txBody>
          <a:bodyPr>
            <a:spAutoFit/>
          </a:bodyPr>
          <a:p>
            <a:pPr indent="266700" algn="ctr"/>
            <a:r>
              <a:rPr lang="zh-CN" sz="1800">
                <a:ea typeface="宋体" panose="02010600030101010101" pitchFamily="2" charset="-122"/>
              </a:rPr>
              <a:t>图</a:t>
            </a:r>
            <a:r>
              <a:rPr lang="en-US" sz="1800">
                <a:latin typeface="Times New Roman" panose="02020603050405020304" charset="0"/>
              </a:rPr>
              <a:t>9-4-1</a:t>
            </a:r>
            <a:r>
              <a:rPr lang="en-US" sz="1800">
                <a:latin typeface="宋体" panose="02010600030101010101" pitchFamily="2" charset="-122"/>
              </a:rPr>
              <a:t>“</a:t>
            </a:r>
            <a:r>
              <a:rPr lang="zh-CN" sz="1800">
                <a:ea typeface="宋体" panose="02010600030101010101" pitchFamily="2" charset="-122"/>
              </a:rPr>
              <a:t>装配</a:t>
            </a:r>
            <a:r>
              <a:rPr lang="en-US" sz="1800">
                <a:latin typeface="宋体" panose="02010600030101010101" pitchFamily="2" charset="-122"/>
              </a:rPr>
              <a:t>”</a:t>
            </a:r>
            <a:r>
              <a:rPr lang="zh-CN" sz="1800">
                <a:ea typeface="宋体" panose="02010600030101010101" pitchFamily="2" charset="-122"/>
              </a:rPr>
              <a:t>工具栏</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 name="AutoShape 10"/>
          <p:cNvSpPr/>
          <p:nvPr/>
        </p:nvSpPr>
        <p:spPr>
          <a:xfrm rot="10800000">
            <a:off x="611188" y="2060575"/>
            <a:ext cx="7634287" cy="3967163"/>
          </a:xfrm>
          <a:custGeom>
            <a:avLst/>
            <a:gdLst>
              <a:gd name="txL" fmla="*/ 3125 w 21600"/>
              <a:gd name="txT" fmla="*/ 3125 h 21600"/>
              <a:gd name="txR" fmla="*/ 18475 w 21600"/>
              <a:gd name="txB" fmla="*/ 18475 h 21600"/>
            </a:gdLst>
            <a:ahLst/>
            <a:cxnLst>
              <a:cxn ang="0">
                <a:pos x="0" y="0"/>
              </a:cxn>
              <a:cxn ang="0">
                <a:pos x="2147483647" y="2147483647"/>
              </a:cxn>
              <a:cxn ang="0">
                <a:pos x="2147483647" y="2147483647"/>
              </a:cxn>
              <a:cxn ang="0">
                <a:pos x="2147483647" y="0"/>
              </a:cxn>
            </a:cxnLst>
            <a:rect l="txL" t="txT" r="txR" b="txB"/>
            <a:pathLst>
              <a:path w="21600" h="21600">
                <a:moveTo>
                  <a:pt x="0" y="0"/>
                </a:moveTo>
                <a:lnTo>
                  <a:pt x="2650" y="21600"/>
                </a:lnTo>
                <a:lnTo>
                  <a:pt x="18950" y="21600"/>
                </a:lnTo>
                <a:lnTo>
                  <a:pt x="21600" y="0"/>
                </a:lnTo>
                <a:close/>
              </a:path>
            </a:pathLst>
          </a:custGeom>
          <a:gradFill rotWithShape="1">
            <a:gsLst>
              <a:gs pos="0">
                <a:srgbClr val="D1EEF7">
                  <a:alpha val="50000"/>
                </a:srgbClr>
              </a:gs>
              <a:gs pos="100000">
                <a:srgbClr val="33CCFF">
                  <a:alpha val="50000"/>
                </a:srgbClr>
              </a:gs>
            </a:gsLst>
            <a:lin ang="5400000" scaled="1"/>
            <a:tileRect/>
          </a:gradFill>
          <a:ln w="9525">
            <a:noFill/>
          </a:ln>
        </p:spPr>
        <p:txBody>
          <a:bodyPr/>
          <a:p>
            <a:endParaRPr lang="zh-CN" altLang="en-US"/>
          </a:p>
        </p:txBody>
      </p:sp>
      <p:sp>
        <p:nvSpPr>
          <p:cNvPr id="28" name="Rectangle 3"/>
          <p:cNvSpPr/>
          <p:nvPr/>
        </p:nvSpPr>
        <p:spPr>
          <a:xfrm>
            <a:off x="1157605" y="2602865"/>
            <a:ext cx="6530340" cy="3415030"/>
          </a:xfrm>
          <a:prstGeom prst="rect">
            <a:avLst/>
          </a:prstGeom>
          <a:noFill/>
          <a:ln w="9525">
            <a:noFill/>
          </a:ln>
        </p:spPr>
        <p:txBody>
          <a:bodyPr wrap="square" anchor="ctr" anchorCtr="0">
            <a:spAutoFit/>
          </a:bodyPr>
          <a:p>
            <a:pPr>
              <a:lnSpc>
                <a:spcPct val="150000"/>
              </a:lnSpc>
              <a:buFont typeface="Arial" panose="020B0604020202020204" pitchFamily="34" charset="0"/>
              <a:buChar char="•"/>
            </a:pPr>
            <a:r>
              <a:rPr sz="1800" dirty="0">
                <a:solidFill>
                  <a:srgbClr val="0066CC"/>
                </a:solidFill>
                <a:latin typeface="黑体" panose="02010609060101010101" pitchFamily="2" charset="-122"/>
              </a:rPr>
              <a:t>随着计算机辅助设计——CAD（Computer Aided Design）技术的飞速发展和普及，越来越多的工程设计人员开始利用计算机进行产品设计和开发，SolidWorks作为一种当前流行的三维CAD软件，越来越受到我国工程技术人员的青睐，在我国航空航天、汽车、机械、造船、通用机械、医疗器械和电子等诸多领域发挥重要作用。本项目主要以SolidWorks 2022版本为例，介绍有关草图、零件图、装配体以及工程图的基本绘制方法，在传授学生专业技能的同时拓宽其知识广度。</a:t>
            </a:r>
            <a:endParaRPr sz="1800" dirty="0">
              <a:solidFill>
                <a:srgbClr val="0066CC"/>
              </a:solidFill>
              <a:latin typeface="黑体" panose="02010609060101010101" pitchFamily="2" charset="-122"/>
            </a:endParaRPr>
          </a:p>
        </p:txBody>
      </p:sp>
      <p:grpSp>
        <p:nvGrpSpPr>
          <p:cNvPr id="2" name="Group 4"/>
          <p:cNvGrpSpPr/>
          <p:nvPr/>
        </p:nvGrpSpPr>
        <p:grpSpPr>
          <a:xfrm>
            <a:off x="1258888" y="1628775"/>
            <a:ext cx="1941512" cy="879475"/>
            <a:chOff x="0" y="0"/>
            <a:chExt cx="4552" cy="1385"/>
          </a:xfrm>
        </p:grpSpPr>
        <p:pic>
          <p:nvPicPr>
            <p:cNvPr id="18438" name="图片 8" descr="6.png"/>
            <p:cNvPicPr>
              <a:picLocks noChangeAspect="1"/>
            </p:cNvPicPr>
            <p:nvPr/>
          </p:nvPicPr>
          <p:blipFill>
            <a:blip r:embed="rId1"/>
            <a:stretch>
              <a:fillRect/>
            </a:stretch>
          </p:blipFill>
          <p:spPr>
            <a:xfrm>
              <a:off x="0" y="0"/>
              <a:ext cx="4387" cy="1385"/>
            </a:xfrm>
            <a:prstGeom prst="rect">
              <a:avLst/>
            </a:prstGeom>
            <a:noFill/>
            <a:ln w="9525">
              <a:noFill/>
            </a:ln>
          </p:spPr>
        </p:pic>
        <p:sp>
          <p:nvSpPr>
            <p:cNvPr id="18439" name="TextBox 13"/>
            <p:cNvSpPr txBox="1"/>
            <p:nvPr/>
          </p:nvSpPr>
          <p:spPr>
            <a:xfrm>
              <a:off x="839" y="229"/>
              <a:ext cx="3713" cy="788"/>
            </a:xfrm>
            <a:prstGeom prst="rect">
              <a:avLst/>
            </a:prstGeom>
            <a:noFill/>
            <a:ln w="9525">
              <a:noFill/>
            </a:ln>
          </p:spPr>
          <p:txBody>
            <a:bodyPr/>
            <a:p>
              <a:r>
                <a:rPr lang="zh-CN" altLang="en-US" b="1" dirty="0">
                  <a:solidFill>
                    <a:srgbClr val="00B0F0"/>
                  </a:solidFill>
                  <a:latin typeface="黑体" panose="02010609060101010101" pitchFamily="2" charset="-122"/>
                </a:rPr>
                <a:t>本章提要</a:t>
              </a:r>
              <a:endParaRPr lang="zh-CN" altLang="en-US" b="1" dirty="0">
                <a:solidFill>
                  <a:srgbClr val="00B0F0"/>
                </a:solidFill>
                <a:latin typeface="黑体" panose="02010609060101010101" pitchFamily="2" charset="-122"/>
              </a:endParaRPr>
            </a:p>
          </p:txBody>
        </p:sp>
      </p:grpSp>
      <p:sp>
        <p:nvSpPr>
          <p:cNvPr id="8" name="TextBox 7"/>
          <p:cNvSpPr txBox="1"/>
          <p:nvPr/>
        </p:nvSpPr>
        <p:spPr>
          <a:xfrm>
            <a:off x="2195966" y="0"/>
            <a:ext cx="5234940" cy="645160"/>
          </a:xfrm>
          <a:prstGeom prst="rect">
            <a:avLst/>
          </a:prstGeom>
          <a:noFill/>
        </p:spPr>
        <p:txBody>
          <a:bodyPr wrap="none">
            <a:spAutoFit/>
          </a:bodyPr>
          <a:lstStyle/>
          <a:p>
            <a:pPr marR="0" algn="ctr" defTabSz="914400">
              <a:buClrTx/>
              <a:buSzTx/>
              <a:buFontTx/>
              <a:buNone/>
              <a:defRPr/>
            </a:pPr>
            <a:r>
              <a:rPr kumimoji="0" lang="zh-CN" altLang="en-US" sz="36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模块九  计算机绘图基础</a:t>
            </a:r>
            <a:endParaRPr kumimoji="0" lang="zh-CN" altLang="en-US" sz="36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2000"/>
                                        <p:tgtEl>
                                          <p:spTgt spid="27"/>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2000"/>
                                        <p:tgtEl>
                                          <p:spTgt spid="28"/>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p:bldP spid="28" grpId="1" bldLvl="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291846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二、装配配合</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汽车装配图</a:t>
              </a:r>
              <a:endParaRPr lang="zh-CN" dirty="0">
                <a:latin typeface="黑体" panose="02010609060101010101" pitchFamily="2" charset="-122"/>
              </a:endParaRPr>
            </a:p>
          </p:txBody>
        </p:sp>
      </p:grpSp>
      <p:pic>
        <p:nvPicPr>
          <p:cNvPr id="12" name="图片 11"/>
          <p:cNvPicPr>
            <a:picLocks noChangeAspect="1"/>
          </p:cNvPicPr>
          <p:nvPr>
            <p:custDataLst>
              <p:tags r:id="rId1"/>
            </p:custDataLst>
          </p:nvPr>
        </p:nvPicPr>
        <p:blipFill>
          <a:blip r:embed="rId2"/>
          <a:stretch>
            <a:fillRect/>
          </a:stretch>
        </p:blipFill>
        <p:spPr>
          <a:xfrm>
            <a:off x="2267585" y="1341120"/>
            <a:ext cx="5734050" cy="5324475"/>
          </a:xfrm>
          <a:prstGeom prst="rect">
            <a:avLst/>
          </a:prstGeom>
        </p:spPr>
      </p:pic>
    </p:spTree>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291846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二、装配配合</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汽车装配图</a:t>
              </a:r>
              <a:endParaRPr lang="zh-CN" dirty="0">
                <a:latin typeface="黑体" panose="02010609060101010101" pitchFamily="2" charset="-122"/>
              </a:endParaRPr>
            </a:p>
          </p:txBody>
        </p:sp>
      </p:grpSp>
      <p:grpSp>
        <p:nvGrpSpPr>
          <p:cNvPr id="22532" name="Group 6"/>
          <p:cNvGrpSpPr/>
          <p:nvPr/>
        </p:nvGrpSpPr>
        <p:grpSpPr>
          <a:xfrm>
            <a:off x="6372124" y="1253173"/>
            <a:ext cx="2171801" cy="537845"/>
            <a:chOff x="-2198" y="87"/>
            <a:chExt cx="6212" cy="847"/>
          </a:xfrm>
        </p:grpSpPr>
        <p:sp>
          <p:nvSpPr>
            <p:cNvPr id="2" name="AutoShape 7"/>
            <p:cNvSpPr>
              <a:spLocks noChangeArrowheads="1"/>
            </p:cNvSpPr>
            <p:nvPr>
              <p:custDataLst>
                <p:tags r:id="rId1"/>
              </p:custDataLst>
            </p:nvPr>
          </p:nvSpPr>
          <p:spPr bwMode="auto">
            <a:xfrm>
              <a:off x="-2058" y="87"/>
              <a:ext cx="5963" cy="845"/>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 name="Text Box 8"/>
            <p:cNvSpPr txBox="1">
              <a:spLocks noChangeArrowheads="1"/>
            </p:cNvSpPr>
            <p:nvPr>
              <p:custDataLst>
                <p:tags r:id="rId2"/>
              </p:custDataLst>
            </p:nvPr>
          </p:nvSpPr>
          <p:spPr bwMode="auto">
            <a:xfrm>
              <a:off x="-2198" y="225"/>
              <a:ext cx="6212"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重合</a:t>
              </a: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配合</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2147481711" name="图片 -2147481712"/>
          <p:cNvPicPr>
            <a:picLocks noChangeAspect="1"/>
          </p:cNvPicPr>
          <p:nvPr>
            <p:custDataLst>
              <p:tags r:id="rId3"/>
            </p:custDataLst>
          </p:nvPr>
        </p:nvPicPr>
        <p:blipFill>
          <a:blip r:embed="rId4"/>
          <a:stretch>
            <a:fillRect/>
          </a:stretch>
        </p:blipFill>
        <p:spPr>
          <a:xfrm>
            <a:off x="1403985" y="1917065"/>
            <a:ext cx="5843905" cy="1084580"/>
          </a:xfrm>
          <a:prstGeom prst="rect">
            <a:avLst/>
          </a:prstGeom>
          <a:noFill/>
          <a:ln w="9525">
            <a:noFill/>
          </a:ln>
        </p:spPr>
      </p:pic>
      <p:sp>
        <p:nvSpPr>
          <p:cNvPr id="100" name="文本框 99"/>
          <p:cNvSpPr txBox="1"/>
          <p:nvPr/>
        </p:nvSpPr>
        <p:spPr>
          <a:xfrm>
            <a:off x="1162685" y="2924810"/>
            <a:ext cx="7251700" cy="460375"/>
          </a:xfrm>
          <a:prstGeom prst="rect">
            <a:avLst/>
          </a:prstGeom>
          <a:noFill/>
          <a:ln w="9525">
            <a:noFill/>
          </a:ln>
        </p:spPr>
        <p:txBody>
          <a:bodyPr wrap="square">
            <a:spAutoFit/>
          </a:bodyPr>
          <a:p>
            <a:pPr indent="228600"/>
            <a:r>
              <a:rPr lang="zh-CN" sz="1200">
                <a:ea typeface="宋体" panose="02010600030101010101" pitchFamily="2" charset="-122"/>
              </a:rPr>
              <a:t>（</a:t>
            </a:r>
            <a:r>
              <a:rPr lang="en-US" sz="1200">
                <a:latin typeface="Times New Roman" panose="02020603050405020304" charset="0"/>
              </a:rPr>
              <a:t>a</a:t>
            </a:r>
            <a:r>
              <a:rPr lang="zh-CN" sz="1200">
                <a:ea typeface="宋体" panose="02010600030101010101" pitchFamily="2" charset="-122"/>
              </a:rPr>
              <a:t>）</a:t>
            </a:r>
            <a:r>
              <a:rPr lang="en-US" sz="1200">
                <a:latin typeface="宋体" panose="02010600030101010101" pitchFamily="2" charset="-122"/>
              </a:rPr>
              <a:t>“</a:t>
            </a:r>
            <a:r>
              <a:rPr lang="zh-CN" sz="1200">
                <a:ea typeface="宋体" panose="02010600030101010101" pitchFamily="2" charset="-122"/>
              </a:rPr>
              <a:t>重合</a:t>
            </a:r>
            <a:r>
              <a:rPr lang="en-US" sz="1200">
                <a:latin typeface="宋体" panose="02010600030101010101" pitchFamily="2" charset="-122"/>
              </a:rPr>
              <a:t>”</a:t>
            </a:r>
            <a:r>
              <a:rPr lang="zh-CN" sz="1200">
                <a:ea typeface="宋体" panose="02010600030101010101" pitchFamily="2" charset="-122"/>
              </a:rPr>
              <a:t>配合前</a:t>
            </a:r>
            <a:r>
              <a:rPr lang="en-US" sz="1200">
                <a:latin typeface="宋体" panose="02010600030101010101" pitchFamily="2" charset="-122"/>
              </a:rPr>
              <a:t>      </a:t>
            </a:r>
            <a:r>
              <a:rPr lang="zh-CN" sz="1200">
                <a:ea typeface="宋体" panose="02010600030101010101" pitchFamily="2" charset="-122"/>
              </a:rPr>
              <a:t>（</a:t>
            </a:r>
            <a:r>
              <a:rPr lang="en-US" sz="1200">
                <a:latin typeface="Times New Roman" panose="02020603050405020304" charset="0"/>
              </a:rPr>
              <a:t>b</a:t>
            </a:r>
            <a:r>
              <a:rPr lang="zh-CN" sz="1200">
                <a:ea typeface="宋体" panose="02010600030101010101" pitchFamily="2" charset="-122"/>
              </a:rPr>
              <a:t>）</a:t>
            </a:r>
            <a:r>
              <a:rPr lang="en-US" sz="1200">
                <a:latin typeface="宋体" panose="02010600030101010101" pitchFamily="2" charset="-122"/>
              </a:rPr>
              <a:t>“</a:t>
            </a:r>
            <a:r>
              <a:rPr lang="zh-CN" sz="1200">
                <a:ea typeface="宋体" panose="02010600030101010101" pitchFamily="2" charset="-122"/>
              </a:rPr>
              <a:t>重合</a:t>
            </a:r>
            <a:r>
              <a:rPr lang="en-US" sz="1200">
                <a:latin typeface="宋体" panose="02010600030101010101" pitchFamily="2" charset="-122"/>
              </a:rPr>
              <a:t>”</a:t>
            </a:r>
            <a:r>
              <a:rPr lang="zh-CN" sz="1200">
                <a:ea typeface="宋体" panose="02010600030101010101" pitchFamily="2" charset="-122"/>
              </a:rPr>
              <a:t>配合后（方向相同）（</a:t>
            </a:r>
            <a:r>
              <a:rPr lang="en-US" sz="1200">
                <a:latin typeface="Times New Roman" panose="02020603050405020304" charset="0"/>
              </a:rPr>
              <a:t>c</a:t>
            </a:r>
            <a:r>
              <a:rPr lang="zh-CN" sz="1200">
                <a:ea typeface="宋体" panose="02010600030101010101" pitchFamily="2" charset="-122"/>
              </a:rPr>
              <a:t>）</a:t>
            </a:r>
            <a:r>
              <a:rPr lang="en-US" sz="1200">
                <a:latin typeface="宋体" panose="02010600030101010101" pitchFamily="2" charset="-122"/>
              </a:rPr>
              <a:t>“</a:t>
            </a:r>
            <a:r>
              <a:rPr lang="zh-CN" sz="1200">
                <a:ea typeface="宋体" panose="02010600030101010101" pitchFamily="2" charset="-122"/>
              </a:rPr>
              <a:t>重合</a:t>
            </a:r>
            <a:r>
              <a:rPr lang="en-US" sz="1200">
                <a:latin typeface="宋体" panose="02010600030101010101" pitchFamily="2" charset="-122"/>
              </a:rPr>
              <a:t>”</a:t>
            </a:r>
            <a:r>
              <a:rPr lang="zh-CN" sz="1200">
                <a:ea typeface="宋体" panose="02010600030101010101" pitchFamily="2" charset="-122"/>
              </a:rPr>
              <a:t>配合后（方向相反）</a:t>
            </a:r>
            <a:r>
              <a:rPr lang="en-US" altLang="zh-CN" sz="1200">
                <a:ea typeface="宋体" panose="02010600030101010101" pitchFamily="2" charset="-122"/>
              </a:rPr>
              <a:t>                                   </a:t>
            </a:r>
            <a:r>
              <a:rPr lang="zh-CN" sz="1200">
                <a:ea typeface="宋体" panose="02010600030101010101" pitchFamily="2" charset="-122"/>
              </a:rPr>
              <a:t>图</a:t>
            </a:r>
            <a:r>
              <a:rPr lang="en-US" sz="1200">
                <a:latin typeface="Times New Roman" panose="02020603050405020304" charset="0"/>
              </a:rPr>
              <a:t>9-4-3 </a:t>
            </a:r>
            <a:r>
              <a:rPr lang="en-US" sz="1200">
                <a:latin typeface="宋体" panose="02010600030101010101" pitchFamily="2" charset="-122"/>
              </a:rPr>
              <a:t>“</a:t>
            </a:r>
            <a:r>
              <a:rPr lang="zh-CN" sz="1200">
                <a:ea typeface="宋体" panose="02010600030101010101" pitchFamily="2" charset="-122"/>
              </a:rPr>
              <a:t>重合</a:t>
            </a:r>
            <a:r>
              <a:rPr lang="en-US" sz="1200">
                <a:latin typeface="宋体" panose="02010600030101010101" pitchFamily="2" charset="-122"/>
              </a:rPr>
              <a:t>”</a:t>
            </a:r>
            <a:r>
              <a:rPr lang="zh-CN" sz="1200">
                <a:ea typeface="宋体" panose="02010600030101010101" pitchFamily="2" charset="-122"/>
              </a:rPr>
              <a:t>配合</a:t>
            </a:r>
            <a:endParaRPr lang="zh-CN" altLang="en-US" sz="1200">
              <a:ea typeface="宋体" panose="02010600030101010101" pitchFamily="2" charset="-122"/>
            </a:endParaRPr>
          </a:p>
        </p:txBody>
      </p:sp>
      <p:grpSp>
        <p:nvGrpSpPr>
          <p:cNvPr id="10" name="Group 6"/>
          <p:cNvGrpSpPr/>
          <p:nvPr/>
        </p:nvGrpSpPr>
        <p:grpSpPr>
          <a:xfrm>
            <a:off x="6334024" y="3572828"/>
            <a:ext cx="2171801" cy="537845"/>
            <a:chOff x="-2198" y="87"/>
            <a:chExt cx="6212" cy="847"/>
          </a:xfrm>
        </p:grpSpPr>
        <p:sp>
          <p:nvSpPr>
            <p:cNvPr id="11" name="AutoShape 7"/>
            <p:cNvSpPr>
              <a:spLocks noChangeArrowheads="1"/>
            </p:cNvSpPr>
            <p:nvPr>
              <p:custDataLst>
                <p:tags r:id="rId5"/>
              </p:custDataLst>
            </p:nvPr>
          </p:nvSpPr>
          <p:spPr bwMode="auto">
            <a:xfrm>
              <a:off x="-2058" y="87"/>
              <a:ext cx="5963" cy="845"/>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3" name="Text Box 8"/>
            <p:cNvSpPr txBox="1">
              <a:spLocks noChangeArrowheads="1"/>
            </p:cNvSpPr>
            <p:nvPr>
              <p:custDataLst>
                <p:tags r:id="rId6"/>
              </p:custDataLst>
            </p:nvPr>
          </p:nvSpPr>
          <p:spPr bwMode="auto">
            <a:xfrm>
              <a:off x="-2198" y="225"/>
              <a:ext cx="6212"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2.“</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平行</a:t>
              </a: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配合</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2147481709" name="图片 -2147481710"/>
          <p:cNvPicPr>
            <a:picLocks noChangeAspect="1"/>
          </p:cNvPicPr>
          <p:nvPr>
            <p:custDataLst>
              <p:tags r:id="rId7"/>
            </p:custDataLst>
          </p:nvPr>
        </p:nvPicPr>
        <p:blipFill>
          <a:blip r:embed="rId8"/>
          <a:stretch>
            <a:fillRect/>
          </a:stretch>
        </p:blipFill>
        <p:spPr>
          <a:xfrm>
            <a:off x="1548130" y="4221480"/>
            <a:ext cx="6342380" cy="1137920"/>
          </a:xfrm>
          <a:prstGeom prst="rect">
            <a:avLst/>
          </a:prstGeom>
          <a:noFill/>
          <a:ln w="9525">
            <a:noFill/>
          </a:ln>
        </p:spPr>
      </p:pic>
      <p:sp>
        <p:nvSpPr>
          <p:cNvPr id="14" name="文本框 13"/>
          <p:cNvSpPr txBox="1"/>
          <p:nvPr/>
        </p:nvSpPr>
        <p:spPr>
          <a:xfrm>
            <a:off x="1135380" y="5469890"/>
            <a:ext cx="7089140" cy="460375"/>
          </a:xfrm>
          <a:prstGeom prst="rect">
            <a:avLst/>
          </a:prstGeom>
          <a:noFill/>
          <a:ln w="9525">
            <a:noFill/>
          </a:ln>
        </p:spPr>
        <p:txBody>
          <a:bodyPr wrap="square">
            <a:spAutoFit/>
          </a:bodyPr>
          <a:p>
            <a:pPr indent="342900"/>
            <a:r>
              <a:rPr lang="zh-CN" sz="1200">
                <a:ea typeface="宋体" panose="02010600030101010101" pitchFamily="2" charset="-122"/>
              </a:rPr>
              <a:t>（</a:t>
            </a:r>
            <a:r>
              <a:rPr lang="en-US" sz="1200">
                <a:latin typeface="Times New Roman" panose="02020603050405020304" charset="0"/>
              </a:rPr>
              <a:t>a</a:t>
            </a:r>
            <a:r>
              <a:rPr lang="zh-CN" sz="1200">
                <a:ea typeface="宋体" panose="02010600030101010101" pitchFamily="2" charset="-122"/>
              </a:rPr>
              <a:t>）</a:t>
            </a:r>
            <a:r>
              <a:rPr lang="en-US" sz="1200">
                <a:latin typeface="宋体" panose="02010600030101010101" pitchFamily="2" charset="-122"/>
              </a:rPr>
              <a:t>“</a:t>
            </a:r>
            <a:r>
              <a:rPr lang="zh-CN" sz="1200">
                <a:ea typeface="宋体" panose="02010600030101010101" pitchFamily="2" charset="-122"/>
              </a:rPr>
              <a:t>平行</a:t>
            </a:r>
            <a:r>
              <a:rPr lang="en-US" sz="1200">
                <a:latin typeface="宋体" panose="02010600030101010101" pitchFamily="2" charset="-122"/>
              </a:rPr>
              <a:t>”</a:t>
            </a:r>
            <a:r>
              <a:rPr lang="zh-CN" sz="1200">
                <a:ea typeface="宋体" panose="02010600030101010101" pitchFamily="2" charset="-122"/>
              </a:rPr>
              <a:t>配合前</a:t>
            </a:r>
            <a:r>
              <a:rPr lang="en-US" sz="1200">
                <a:latin typeface="宋体" panose="02010600030101010101" pitchFamily="2" charset="-122"/>
              </a:rPr>
              <a:t>       </a:t>
            </a:r>
            <a:r>
              <a:rPr lang="zh-CN" sz="1200">
                <a:ea typeface="宋体" panose="02010600030101010101" pitchFamily="2" charset="-122"/>
              </a:rPr>
              <a:t>（</a:t>
            </a:r>
            <a:r>
              <a:rPr lang="en-US" sz="1200">
                <a:latin typeface="Times New Roman" panose="02020603050405020304" charset="0"/>
              </a:rPr>
              <a:t>b</a:t>
            </a:r>
            <a:r>
              <a:rPr lang="zh-CN" sz="1200">
                <a:ea typeface="宋体" panose="02010600030101010101" pitchFamily="2" charset="-122"/>
              </a:rPr>
              <a:t>）</a:t>
            </a:r>
            <a:r>
              <a:rPr lang="en-US" sz="1200">
                <a:latin typeface="宋体" panose="02010600030101010101" pitchFamily="2" charset="-122"/>
              </a:rPr>
              <a:t>“</a:t>
            </a:r>
            <a:r>
              <a:rPr lang="zh-CN" sz="1200">
                <a:ea typeface="宋体" panose="02010600030101010101" pitchFamily="2" charset="-122"/>
              </a:rPr>
              <a:t>平行</a:t>
            </a:r>
            <a:r>
              <a:rPr lang="en-US" sz="1200">
                <a:latin typeface="宋体" panose="02010600030101010101" pitchFamily="2" charset="-122"/>
              </a:rPr>
              <a:t>”</a:t>
            </a:r>
            <a:r>
              <a:rPr lang="zh-CN" sz="1200">
                <a:ea typeface="宋体" panose="02010600030101010101" pitchFamily="2" charset="-122"/>
              </a:rPr>
              <a:t>配合后（方向相同）（</a:t>
            </a:r>
            <a:r>
              <a:rPr lang="en-US" sz="1200">
                <a:latin typeface="Times New Roman" panose="02020603050405020304" charset="0"/>
              </a:rPr>
              <a:t>c</a:t>
            </a:r>
            <a:r>
              <a:rPr lang="zh-CN" sz="1200">
                <a:ea typeface="宋体" panose="02010600030101010101" pitchFamily="2" charset="-122"/>
              </a:rPr>
              <a:t>）</a:t>
            </a:r>
            <a:r>
              <a:rPr lang="en-US" sz="1200">
                <a:latin typeface="宋体" panose="02010600030101010101" pitchFamily="2" charset="-122"/>
              </a:rPr>
              <a:t>“</a:t>
            </a:r>
            <a:r>
              <a:rPr lang="zh-CN" sz="1200">
                <a:ea typeface="宋体" panose="02010600030101010101" pitchFamily="2" charset="-122"/>
              </a:rPr>
              <a:t>平行</a:t>
            </a:r>
            <a:r>
              <a:rPr lang="en-US" sz="1200">
                <a:latin typeface="宋体" panose="02010600030101010101" pitchFamily="2" charset="-122"/>
              </a:rPr>
              <a:t>”</a:t>
            </a:r>
            <a:r>
              <a:rPr lang="zh-CN" sz="1200">
                <a:ea typeface="宋体" panose="02010600030101010101" pitchFamily="2" charset="-122"/>
              </a:rPr>
              <a:t>配合后（方向相反）</a:t>
            </a:r>
            <a:r>
              <a:rPr lang="en-US" altLang="zh-CN" sz="1200">
                <a:ea typeface="宋体" panose="02010600030101010101" pitchFamily="2" charset="-122"/>
              </a:rPr>
              <a:t>                                  </a:t>
            </a:r>
            <a:r>
              <a:rPr lang="zh-CN" sz="1200">
                <a:ea typeface="宋体" panose="02010600030101010101" pitchFamily="2" charset="-122"/>
              </a:rPr>
              <a:t>图</a:t>
            </a:r>
            <a:r>
              <a:rPr lang="en-US" sz="1200">
                <a:latin typeface="Times New Roman" panose="02020603050405020304" charset="0"/>
              </a:rPr>
              <a:t>9-4-4 </a:t>
            </a:r>
            <a:r>
              <a:rPr lang="en-US" sz="1200">
                <a:latin typeface="宋体" panose="02010600030101010101" pitchFamily="2" charset="-122"/>
              </a:rPr>
              <a:t>“</a:t>
            </a:r>
            <a:r>
              <a:rPr lang="zh-CN" sz="1200">
                <a:ea typeface="宋体" panose="02010600030101010101" pitchFamily="2" charset="-122"/>
              </a:rPr>
              <a:t>平行</a:t>
            </a:r>
            <a:r>
              <a:rPr lang="en-US" sz="1200" b="1">
                <a:latin typeface="宋体" panose="02010600030101010101" pitchFamily="2" charset="-122"/>
              </a:rPr>
              <a:t>”</a:t>
            </a:r>
            <a:r>
              <a:rPr lang="zh-CN" sz="1200">
                <a:ea typeface="宋体" panose="02010600030101010101" pitchFamily="2" charset="-122"/>
              </a:rPr>
              <a:t>配合</a:t>
            </a:r>
            <a:endParaRPr lang="zh-CN" altLang="en-US" sz="12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291846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二、装配配合</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汽车装配图</a:t>
              </a:r>
              <a:endParaRPr lang="zh-CN" dirty="0">
                <a:latin typeface="黑体" panose="02010609060101010101" pitchFamily="2" charset="-122"/>
              </a:endParaRPr>
            </a:p>
          </p:txBody>
        </p:sp>
      </p:grpSp>
      <p:grpSp>
        <p:nvGrpSpPr>
          <p:cNvPr id="22532" name="Group 6"/>
          <p:cNvGrpSpPr/>
          <p:nvPr/>
        </p:nvGrpSpPr>
        <p:grpSpPr>
          <a:xfrm>
            <a:off x="6372124" y="1253173"/>
            <a:ext cx="2171801" cy="537845"/>
            <a:chOff x="-2198" y="87"/>
            <a:chExt cx="6212" cy="847"/>
          </a:xfrm>
        </p:grpSpPr>
        <p:sp>
          <p:nvSpPr>
            <p:cNvPr id="2" name="AutoShape 7"/>
            <p:cNvSpPr>
              <a:spLocks noChangeArrowheads="1"/>
            </p:cNvSpPr>
            <p:nvPr>
              <p:custDataLst>
                <p:tags r:id="rId1"/>
              </p:custDataLst>
            </p:nvPr>
          </p:nvSpPr>
          <p:spPr bwMode="auto">
            <a:xfrm>
              <a:off x="-2058" y="87"/>
              <a:ext cx="5963" cy="845"/>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 name="Text Box 8"/>
            <p:cNvSpPr txBox="1">
              <a:spLocks noChangeArrowheads="1"/>
            </p:cNvSpPr>
            <p:nvPr>
              <p:custDataLst>
                <p:tags r:id="rId2"/>
              </p:custDataLst>
            </p:nvPr>
          </p:nvSpPr>
          <p:spPr bwMode="auto">
            <a:xfrm>
              <a:off x="-2198" y="225"/>
              <a:ext cx="6212"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3.“</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垂直</a:t>
              </a: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配合</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sp>
        <p:nvSpPr>
          <p:cNvPr id="100" name="文本框 99"/>
          <p:cNvSpPr txBox="1"/>
          <p:nvPr/>
        </p:nvSpPr>
        <p:spPr>
          <a:xfrm>
            <a:off x="1162685" y="2924810"/>
            <a:ext cx="7251700" cy="460375"/>
          </a:xfrm>
          <a:prstGeom prst="rect">
            <a:avLst/>
          </a:prstGeom>
          <a:noFill/>
          <a:ln w="9525">
            <a:noFill/>
          </a:ln>
        </p:spPr>
        <p:txBody>
          <a:bodyPr wrap="square">
            <a:spAutoFit/>
          </a:bodyPr>
          <a:p>
            <a:pPr indent="228600"/>
            <a:r>
              <a:rPr lang="en-US" sz="1200"/>
              <a:t>   </a:t>
            </a:r>
            <a:r>
              <a:rPr sz="1200"/>
              <a:t>（a）“垂直”配合前                              （b）“垂直”配合后</a:t>
            </a:r>
            <a:endParaRPr sz="1200"/>
          </a:p>
          <a:p>
            <a:pPr indent="228600"/>
            <a:r>
              <a:rPr lang="en-US" sz="1200"/>
              <a:t>                            </a:t>
            </a:r>
            <a:r>
              <a:rPr sz="1200"/>
              <a:t>图9-4-5 “垂直”配合</a:t>
            </a:r>
            <a:endParaRPr lang="zh-CN" altLang="en-US" sz="1200">
              <a:ea typeface="宋体" panose="02010600030101010101" pitchFamily="2" charset="-122"/>
            </a:endParaRPr>
          </a:p>
        </p:txBody>
      </p:sp>
      <p:grpSp>
        <p:nvGrpSpPr>
          <p:cNvPr id="11" name="Group 6"/>
          <p:cNvGrpSpPr/>
          <p:nvPr/>
        </p:nvGrpSpPr>
        <p:grpSpPr>
          <a:xfrm>
            <a:off x="6334024" y="3572828"/>
            <a:ext cx="2171801" cy="537845"/>
            <a:chOff x="-2198" y="87"/>
            <a:chExt cx="6212" cy="847"/>
          </a:xfrm>
        </p:grpSpPr>
        <p:sp>
          <p:nvSpPr>
            <p:cNvPr id="12" name="AutoShape 7"/>
            <p:cNvSpPr>
              <a:spLocks noChangeArrowheads="1"/>
            </p:cNvSpPr>
            <p:nvPr>
              <p:custDataLst>
                <p:tags r:id="rId3"/>
              </p:custDataLst>
            </p:nvPr>
          </p:nvSpPr>
          <p:spPr bwMode="auto">
            <a:xfrm>
              <a:off x="-2058" y="87"/>
              <a:ext cx="5963" cy="845"/>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3" name="Text Box 8"/>
            <p:cNvSpPr txBox="1">
              <a:spLocks noChangeArrowheads="1"/>
            </p:cNvSpPr>
            <p:nvPr>
              <p:custDataLst>
                <p:tags r:id="rId4"/>
              </p:custDataLst>
            </p:nvPr>
          </p:nvSpPr>
          <p:spPr bwMode="auto">
            <a:xfrm>
              <a:off x="-2198" y="225"/>
              <a:ext cx="6212"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4.“</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相切</a:t>
              </a: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配合</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sp>
        <p:nvSpPr>
          <p:cNvPr id="15" name="文本框 14"/>
          <p:cNvSpPr txBox="1"/>
          <p:nvPr/>
        </p:nvSpPr>
        <p:spPr>
          <a:xfrm>
            <a:off x="1135380" y="5469890"/>
            <a:ext cx="7089140" cy="460375"/>
          </a:xfrm>
          <a:prstGeom prst="rect">
            <a:avLst/>
          </a:prstGeom>
          <a:noFill/>
          <a:ln w="9525">
            <a:noFill/>
          </a:ln>
        </p:spPr>
        <p:txBody>
          <a:bodyPr wrap="square">
            <a:spAutoFit/>
          </a:bodyPr>
          <a:p>
            <a:pPr indent="342900"/>
            <a:r>
              <a:rPr sz="1200"/>
              <a:t>（a）“相切”配合前                               （b）“相切”配合后</a:t>
            </a:r>
            <a:endParaRPr sz="1200"/>
          </a:p>
          <a:p>
            <a:pPr indent="342900"/>
            <a:r>
              <a:rPr lang="en-US" sz="1200"/>
              <a:t>                          </a:t>
            </a:r>
            <a:r>
              <a:rPr sz="1200"/>
              <a:t>图9-4-6 “相切”配合</a:t>
            </a:r>
            <a:endParaRPr sz="1200"/>
          </a:p>
        </p:txBody>
      </p:sp>
      <p:pic>
        <p:nvPicPr>
          <p:cNvPr id="-2147481708" name="图片 -2147481709"/>
          <p:cNvPicPr>
            <a:picLocks noChangeAspect="1"/>
          </p:cNvPicPr>
          <p:nvPr>
            <p:custDataLst>
              <p:tags r:id="rId5"/>
            </p:custDataLst>
          </p:nvPr>
        </p:nvPicPr>
        <p:blipFill>
          <a:blip r:embed="rId6"/>
          <a:stretch>
            <a:fillRect/>
          </a:stretch>
        </p:blipFill>
        <p:spPr>
          <a:xfrm>
            <a:off x="1844675" y="1628775"/>
            <a:ext cx="4538345" cy="1123950"/>
          </a:xfrm>
          <a:prstGeom prst="rect">
            <a:avLst/>
          </a:prstGeom>
          <a:noFill/>
          <a:ln w="9525">
            <a:noFill/>
          </a:ln>
        </p:spPr>
      </p:pic>
      <p:pic>
        <p:nvPicPr>
          <p:cNvPr id="-2147481707" name="图片 -2147481708"/>
          <p:cNvPicPr>
            <a:picLocks noChangeAspect="1"/>
          </p:cNvPicPr>
          <p:nvPr>
            <p:custDataLst>
              <p:tags r:id="rId7"/>
            </p:custDataLst>
          </p:nvPr>
        </p:nvPicPr>
        <p:blipFill>
          <a:blip r:embed="rId8"/>
          <a:stretch>
            <a:fillRect/>
          </a:stretch>
        </p:blipFill>
        <p:spPr>
          <a:xfrm>
            <a:off x="1979930" y="4111625"/>
            <a:ext cx="4984115" cy="1334770"/>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291846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二、装配配合</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汽车装配图</a:t>
              </a:r>
              <a:endParaRPr lang="zh-CN" dirty="0">
                <a:latin typeface="黑体" panose="02010609060101010101" pitchFamily="2" charset="-122"/>
              </a:endParaRPr>
            </a:p>
          </p:txBody>
        </p:sp>
      </p:grpSp>
      <p:grpSp>
        <p:nvGrpSpPr>
          <p:cNvPr id="22532" name="Group 6"/>
          <p:cNvGrpSpPr/>
          <p:nvPr/>
        </p:nvGrpSpPr>
        <p:grpSpPr>
          <a:xfrm>
            <a:off x="6142777" y="1267778"/>
            <a:ext cx="2400798" cy="523240"/>
            <a:chOff x="-2854" y="110"/>
            <a:chExt cx="6867" cy="824"/>
          </a:xfrm>
        </p:grpSpPr>
        <p:sp>
          <p:nvSpPr>
            <p:cNvPr id="2" name="AutoShape 7"/>
            <p:cNvSpPr>
              <a:spLocks noChangeArrowheads="1"/>
            </p:cNvSpPr>
            <p:nvPr>
              <p:custDataLst>
                <p:tags r:id="rId1"/>
              </p:custDataLst>
            </p:nvPr>
          </p:nvSpPr>
          <p:spPr bwMode="auto">
            <a:xfrm>
              <a:off x="-2685" y="110"/>
              <a:ext cx="6589"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 name="Text Box 8"/>
            <p:cNvSpPr txBox="1">
              <a:spLocks noChangeArrowheads="1"/>
            </p:cNvSpPr>
            <p:nvPr>
              <p:custDataLst>
                <p:tags r:id="rId2"/>
              </p:custDataLst>
            </p:nvPr>
          </p:nvSpPr>
          <p:spPr bwMode="auto">
            <a:xfrm>
              <a:off x="-2854" y="225"/>
              <a:ext cx="6867"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5.“</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同轴心</a:t>
              </a: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配合</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sp>
        <p:nvSpPr>
          <p:cNvPr id="100" name="文本框 99"/>
          <p:cNvSpPr txBox="1"/>
          <p:nvPr/>
        </p:nvSpPr>
        <p:spPr>
          <a:xfrm>
            <a:off x="1162685" y="2924810"/>
            <a:ext cx="7251700" cy="460375"/>
          </a:xfrm>
          <a:prstGeom prst="rect">
            <a:avLst/>
          </a:prstGeom>
          <a:noFill/>
          <a:ln w="9525">
            <a:noFill/>
          </a:ln>
        </p:spPr>
        <p:txBody>
          <a:bodyPr wrap="square">
            <a:spAutoFit/>
          </a:bodyPr>
          <a:p>
            <a:pPr indent="228600"/>
            <a:r>
              <a:rPr sz="1200"/>
              <a:t>（a）“同轴心”配合前                                  （b）“同轴心”配合后</a:t>
            </a:r>
            <a:endParaRPr sz="1200"/>
          </a:p>
          <a:p>
            <a:pPr indent="228600"/>
            <a:r>
              <a:rPr lang="en-US" sz="1200"/>
              <a:t>                              </a:t>
            </a:r>
            <a:r>
              <a:rPr sz="1200"/>
              <a:t>图9-4-7 “同轴心”配合</a:t>
            </a:r>
            <a:endParaRPr lang="zh-CN" altLang="en-US" sz="1200">
              <a:ea typeface="宋体" panose="02010600030101010101" pitchFamily="2" charset="-122"/>
            </a:endParaRPr>
          </a:p>
        </p:txBody>
      </p:sp>
      <p:grpSp>
        <p:nvGrpSpPr>
          <p:cNvPr id="11" name="Group 6"/>
          <p:cNvGrpSpPr/>
          <p:nvPr/>
        </p:nvGrpSpPr>
        <p:grpSpPr>
          <a:xfrm>
            <a:off x="6334024" y="3572828"/>
            <a:ext cx="2171801" cy="537845"/>
            <a:chOff x="-2198" y="87"/>
            <a:chExt cx="6212" cy="847"/>
          </a:xfrm>
        </p:grpSpPr>
        <p:sp>
          <p:nvSpPr>
            <p:cNvPr id="12" name="AutoShape 7"/>
            <p:cNvSpPr>
              <a:spLocks noChangeArrowheads="1"/>
            </p:cNvSpPr>
            <p:nvPr>
              <p:custDataLst>
                <p:tags r:id="rId3"/>
              </p:custDataLst>
            </p:nvPr>
          </p:nvSpPr>
          <p:spPr bwMode="auto">
            <a:xfrm>
              <a:off x="-2058" y="87"/>
              <a:ext cx="5963" cy="845"/>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3" name="Text Box 8"/>
            <p:cNvSpPr txBox="1">
              <a:spLocks noChangeArrowheads="1"/>
            </p:cNvSpPr>
            <p:nvPr>
              <p:custDataLst>
                <p:tags r:id="rId4"/>
              </p:custDataLst>
            </p:nvPr>
          </p:nvSpPr>
          <p:spPr bwMode="auto">
            <a:xfrm>
              <a:off x="-2198" y="225"/>
              <a:ext cx="6212"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6.“</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距离</a:t>
              </a: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配合</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sp>
        <p:nvSpPr>
          <p:cNvPr id="15" name="文本框 14"/>
          <p:cNvSpPr txBox="1"/>
          <p:nvPr/>
        </p:nvSpPr>
        <p:spPr>
          <a:xfrm>
            <a:off x="1135380" y="5469890"/>
            <a:ext cx="7089140" cy="460375"/>
          </a:xfrm>
          <a:prstGeom prst="rect">
            <a:avLst/>
          </a:prstGeom>
          <a:noFill/>
          <a:ln w="9525">
            <a:noFill/>
          </a:ln>
        </p:spPr>
        <p:txBody>
          <a:bodyPr wrap="square">
            <a:spAutoFit/>
          </a:bodyPr>
          <a:p>
            <a:pPr indent="342900"/>
            <a:r>
              <a:rPr sz="1200"/>
              <a:t>（a）“距离”配合前                                    （b）“距离”配合后</a:t>
            </a:r>
            <a:endParaRPr sz="1200"/>
          </a:p>
          <a:p>
            <a:pPr indent="342900"/>
            <a:r>
              <a:rPr lang="en-US" sz="1200"/>
              <a:t>                           </a:t>
            </a:r>
            <a:r>
              <a:rPr sz="1200"/>
              <a:t>图9-4-8“距离”配合</a:t>
            </a:r>
            <a:endParaRPr sz="1200"/>
          </a:p>
        </p:txBody>
      </p:sp>
      <p:pic>
        <p:nvPicPr>
          <p:cNvPr id="-2147481706" name="图片 -2147481707"/>
          <p:cNvPicPr>
            <a:picLocks noChangeAspect="1"/>
          </p:cNvPicPr>
          <p:nvPr>
            <p:custDataLst>
              <p:tags r:id="rId5"/>
            </p:custDataLst>
          </p:nvPr>
        </p:nvPicPr>
        <p:blipFill>
          <a:blip r:embed="rId6"/>
          <a:stretch>
            <a:fillRect/>
          </a:stretch>
        </p:blipFill>
        <p:spPr>
          <a:xfrm>
            <a:off x="1830705" y="1812290"/>
            <a:ext cx="4795520" cy="1076960"/>
          </a:xfrm>
          <a:prstGeom prst="rect">
            <a:avLst/>
          </a:prstGeom>
          <a:noFill/>
          <a:ln w="9525">
            <a:noFill/>
          </a:ln>
        </p:spPr>
      </p:pic>
      <p:pic>
        <p:nvPicPr>
          <p:cNvPr id="-2147481705" name="图片 -2147481706"/>
          <p:cNvPicPr>
            <a:picLocks noChangeAspect="1"/>
          </p:cNvPicPr>
          <p:nvPr>
            <p:custDataLst>
              <p:tags r:id="rId7"/>
            </p:custDataLst>
          </p:nvPr>
        </p:nvPicPr>
        <p:blipFill>
          <a:blip r:embed="rId8"/>
          <a:stretch>
            <a:fillRect/>
          </a:stretch>
        </p:blipFill>
        <p:spPr>
          <a:xfrm>
            <a:off x="1810385" y="4149090"/>
            <a:ext cx="5186680" cy="1285875"/>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291846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二、装配配合</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汽车装配图</a:t>
              </a:r>
              <a:endParaRPr lang="zh-CN" dirty="0">
                <a:latin typeface="黑体" panose="02010609060101010101" pitchFamily="2" charset="-122"/>
              </a:endParaRPr>
            </a:p>
          </p:txBody>
        </p:sp>
      </p:grpSp>
      <p:grpSp>
        <p:nvGrpSpPr>
          <p:cNvPr id="22532" name="Group 6"/>
          <p:cNvGrpSpPr/>
          <p:nvPr/>
        </p:nvGrpSpPr>
        <p:grpSpPr>
          <a:xfrm>
            <a:off x="6142777" y="1267778"/>
            <a:ext cx="2400798" cy="523240"/>
            <a:chOff x="-2854" y="110"/>
            <a:chExt cx="6867" cy="824"/>
          </a:xfrm>
        </p:grpSpPr>
        <p:sp>
          <p:nvSpPr>
            <p:cNvPr id="2" name="AutoShape 7"/>
            <p:cNvSpPr>
              <a:spLocks noChangeArrowheads="1"/>
            </p:cNvSpPr>
            <p:nvPr>
              <p:custDataLst>
                <p:tags r:id="rId1"/>
              </p:custDataLst>
            </p:nvPr>
          </p:nvSpPr>
          <p:spPr bwMode="auto">
            <a:xfrm>
              <a:off x="-2685" y="110"/>
              <a:ext cx="6589"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 name="Text Box 8"/>
            <p:cNvSpPr txBox="1">
              <a:spLocks noChangeArrowheads="1"/>
            </p:cNvSpPr>
            <p:nvPr>
              <p:custDataLst>
                <p:tags r:id="rId2"/>
              </p:custDataLst>
            </p:nvPr>
          </p:nvSpPr>
          <p:spPr bwMode="auto">
            <a:xfrm>
              <a:off x="-2854" y="225"/>
              <a:ext cx="6867"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7.“</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角度</a:t>
              </a: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配合</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sp>
        <p:nvSpPr>
          <p:cNvPr id="100" name="文本框 99"/>
          <p:cNvSpPr txBox="1"/>
          <p:nvPr/>
        </p:nvSpPr>
        <p:spPr>
          <a:xfrm>
            <a:off x="1291590" y="4149090"/>
            <a:ext cx="7251700" cy="460375"/>
          </a:xfrm>
          <a:prstGeom prst="rect">
            <a:avLst/>
          </a:prstGeom>
          <a:noFill/>
          <a:ln w="9525">
            <a:noFill/>
          </a:ln>
        </p:spPr>
        <p:txBody>
          <a:bodyPr wrap="square">
            <a:spAutoFit/>
          </a:bodyPr>
          <a:p>
            <a:pPr indent="228600"/>
            <a:r>
              <a:rPr sz="1200"/>
              <a:t>（a）“角度”配合前                                （b）“角度”配合后</a:t>
            </a:r>
            <a:endParaRPr sz="1200"/>
          </a:p>
          <a:p>
            <a:pPr indent="228600"/>
            <a:r>
              <a:rPr lang="en-US" sz="1200"/>
              <a:t>                             </a:t>
            </a:r>
            <a:r>
              <a:rPr sz="1200"/>
              <a:t>图9-4-9 “角度”配合</a:t>
            </a:r>
            <a:endParaRPr sz="1200"/>
          </a:p>
        </p:txBody>
      </p:sp>
      <p:pic>
        <p:nvPicPr>
          <p:cNvPr id="-2147481704" name="图片 -2147481705"/>
          <p:cNvPicPr>
            <a:picLocks noChangeAspect="1"/>
          </p:cNvPicPr>
          <p:nvPr>
            <p:custDataLst>
              <p:tags r:id="rId3"/>
            </p:custDataLst>
          </p:nvPr>
        </p:nvPicPr>
        <p:blipFill>
          <a:blip r:embed="rId4"/>
          <a:stretch>
            <a:fillRect/>
          </a:stretch>
        </p:blipFill>
        <p:spPr>
          <a:xfrm>
            <a:off x="1154430" y="2493010"/>
            <a:ext cx="6834505" cy="1265555"/>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291846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三、装配案例</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汽车装配图</a:t>
              </a:r>
              <a:endParaRPr lang="zh-CN" dirty="0">
                <a:latin typeface="黑体" panose="02010609060101010101" pitchFamily="2" charset="-122"/>
              </a:endParaRPr>
            </a:p>
          </p:txBody>
        </p:sp>
      </p:grpSp>
      <p:pic>
        <p:nvPicPr>
          <p:cNvPr id="11" name="图片 10"/>
          <p:cNvPicPr/>
          <p:nvPr/>
        </p:nvPicPr>
        <p:blipFill>
          <a:blip r:embed="rId1"/>
          <a:stretch>
            <a:fillRect/>
          </a:stretch>
        </p:blipFill>
        <p:spPr>
          <a:xfrm>
            <a:off x="2364740" y="2348865"/>
            <a:ext cx="3326130" cy="2438400"/>
          </a:xfrm>
          <a:prstGeom prst="rect">
            <a:avLst/>
          </a:prstGeom>
          <a:noFill/>
          <a:ln w="9525">
            <a:noFill/>
          </a:ln>
        </p:spPr>
      </p:pic>
      <p:sp>
        <p:nvSpPr>
          <p:cNvPr id="101" name="文本框 100"/>
          <p:cNvSpPr txBox="1"/>
          <p:nvPr/>
        </p:nvSpPr>
        <p:spPr>
          <a:xfrm>
            <a:off x="1547813" y="5229225"/>
            <a:ext cx="5080000" cy="368300"/>
          </a:xfrm>
          <a:prstGeom prst="rect">
            <a:avLst/>
          </a:prstGeom>
          <a:noFill/>
          <a:ln w="9525">
            <a:noFill/>
          </a:ln>
        </p:spPr>
        <p:txBody>
          <a:bodyPr>
            <a:spAutoFit/>
          </a:bodyPr>
          <a:p>
            <a:pPr algn="ctr"/>
            <a:r>
              <a:rPr lang="zh-CN" sz="1800">
                <a:ea typeface="宋体" panose="02010600030101010101" pitchFamily="2" charset="-122"/>
              </a:rPr>
              <a:t>图</a:t>
            </a:r>
            <a:r>
              <a:rPr lang="en-US" sz="1800">
                <a:latin typeface="Times New Roman" panose="02020603050405020304" charset="0"/>
              </a:rPr>
              <a:t>9-4-10 </a:t>
            </a:r>
            <a:r>
              <a:rPr lang="zh-CN" sz="1800">
                <a:ea typeface="宋体" panose="02010600030101010101" pitchFamily="2" charset="-122"/>
              </a:rPr>
              <a:t>轴和轴套的装配</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291846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三、装配案例</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汽车装配图</a:t>
              </a:r>
              <a:endParaRPr lang="zh-CN" dirty="0">
                <a:latin typeface="黑体" panose="02010609060101010101" pitchFamily="2" charset="-122"/>
              </a:endParaRPr>
            </a:p>
          </p:txBody>
        </p:sp>
      </p:grpSp>
      <p:grpSp>
        <p:nvGrpSpPr>
          <p:cNvPr id="22532" name="Group 6"/>
          <p:cNvGrpSpPr/>
          <p:nvPr/>
        </p:nvGrpSpPr>
        <p:grpSpPr>
          <a:xfrm>
            <a:off x="6142777" y="1267778"/>
            <a:ext cx="2400798" cy="523240"/>
            <a:chOff x="-2854" y="110"/>
            <a:chExt cx="6867" cy="824"/>
          </a:xfrm>
        </p:grpSpPr>
        <p:sp>
          <p:nvSpPr>
            <p:cNvPr id="2" name="AutoShape 7"/>
            <p:cNvSpPr>
              <a:spLocks noChangeArrowheads="1"/>
            </p:cNvSpPr>
            <p:nvPr>
              <p:custDataLst>
                <p:tags r:id="rId1"/>
              </p:custDataLst>
            </p:nvPr>
          </p:nvSpPr>
          <p:spPr bwMode="auto">
            <a:xfrm>
              <a:off x="-2685" y="110"/>
              <a:ext cx="6589"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 name="Text Box 8"/>
            <p:cNvSpPr txBox="1">
              <a:spLocks noChangeArrowheads="1"/>
            </p:cNvSpPr>
            <p:nvPr>
              <p:custDataLst>
                <p:tags r:id="rId2"/>
              </p:custDataLst>
            </p:nvPr>
          </p:nvSpPr>
          <p:spPr bwMode="auto">
            <a:xfrm>
              <a:off x="-2854" y="225"/>
              <a:ext cx="6867"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装配前的准备</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sp>
        <p:nvSpPr>
          <p:cNvPr id="26632" name="TextBox 3"/>
          <p:cNvSpPr txBox="1"/>
          <p:nvPr>
            <p:custDataLst>
              <p:tags r:id="rId3"/>
            </p:custDataLst>
          </p:nvPr>
        </p:nvSpPr>
        <p:spPr>
          <a:xfrm>
            <a:off x="683578" y="2349098"/>
            <a:ext cx="7273925" cy="1630045"/>
          </a:xfrm>
          <a:prstGeom prst="rect">
            <a:avLst/>
          </a:prstGeom>
          <a:solidFill>
            <a:srgbClr val="CCFFFF"/>
          </a:solidFill>
          <a:ln w="9525">
            <a:noFill/>
          </a:ln>
        </p:spPr>
        <p:txBody>
          <a:bodyPr>
            <a:spAutoFit/>
          </a:bodyPr>
          <a:p>
            <a:r>
              <a:rPr lang="en-US" altLang="zh-CN" dirty="0">
                <a:latin typeface="黑体" panose="02010609060101010101" pitchFamily="2" charset="-122"/>
              </a:rPr>
              <a:t>    </a:t>
            </a:r>
            <a:r>
              <a:rPr lang="zh-CN" altLang="zh-CN" dirty="0">
                <a:latin typeface="黑体" panose="02010609060101010101" pitchFamily="2" charset="-122"/>
              </a:rPr>
              <a:t>步骤1：新建文件夹。命名为“轴套装配”，将所准备好的各零件保存于文件夹内。</a:t>
            </a:r>
            <a:endParaRPr lang="zh-CN" altLang="zh-CN" dirty="0">
              <a:latin typeface="黑体" panose="02010609060101010101" pitchFamily="2" charset="-122"/>
            </a:endParaRPr>
          </a:p>
          <a:p>
            <a:r>
              <a:rPr lang="zh-CN" altLang="zh-CN" dirty="0">
                <a:latin typeface="黑体" panose="02010609060101010101" pitchFamily="2" charset="-122"/>
              </a:rPr>
              <a:t>步骤2：新建装配三维模型。选择下拉菜单“文件”→“新建”命令，系统弹出新建SolidWorks 文件”对话框。选择“装配体”，点击“确定”，系统进入装配体界面。</a:t>
            </a:r>
            <a:endParaRPr lang="zh-CN" altLang="zh-CN" dirty="0">
              <a:latin typeface="黑体" panose="02010609060101010101" pitchFamily="2" charset="-122"/>
            </a:endParaRPr>
          </a:p>
        </p:txBody>
      </p:sp>
    </p:spTree>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291846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三、装配案例</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汽车装配图</a:t>
              </a:r>
              <a:endParaRPr lang="zh-CN" dirty="0">
                <a:latin typeface="黑体" panose="02010609060101010101" pitchFamily="2" charset="-122"/>
              </a:endParaRPr>
            </a:p>
          </p:txBody>
        </p:sp>
      </p:grpSp>
      <p:grpSp>
        <p:nvGrpSpPr>
          <p:cNvPr id="22532" name="Group 6"/>
          <p:cNvGrpSpPr/>
          <p:nvPr/>
        </p:nvGrpSpPr>
        <p:grpSpPr>
          <a:xfrm>
            <a:off x="6142777" y="1267778"/>
            <a:ext cx="2400798" cy="523240"/>
            <a:chOff x="-2854" y="110"/>
            <a:chExt cx="6867" cy="824"/>
          </a:xfrm>
        </p:grpSpPr>
        <p:sp>
          <p:nvSpPr>
            <p:cNvPr id="2" name="AutoShape 7"/>
            <p:cNvSpPr>
              <a:spLocks noChangeArrowheads="1"/>
            </p:cNvSpPr>
            <p:nvPr>
              <p:custDataLst>
                <p:tags r:id="rId1"/>
              </p:custDataLst>
            </p:nvPr>
          </p:nvSpPr>
          <p:spPr bwMode="auto">
            <a:xfrm>
              <a:off x="-2685" y="110"/>
              <a:ext cx="6589"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 name="Text Box 8"/>
            <p:cNvSpPr txBox="1">
              <a:spLocks noChangeArrowheads="1"/>
            </p:cNvSpPr>
            <p:nvPr>
              <p:custDataLst>
                <p:tags r:id="rId2"/>
              </p:custDataLst>
            </p:nvPr>
          </p:nvSpPr>
          <p:spPr bwMode="auto">
            <a:xfrm>
              <a:off x="-2854" y="225"/>
              <a:ext cx="6867"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2.</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装配第一个零件</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sp>
        <p:nvSpPr>
          <p:cNvPr id="26632" name="TextBox 3"/>
          <p:cNvSpPr txBox="1"/>
          <p:nvPr>
            <p:custDataLst>
              <p:tags r:id="rId3"/>
            </p:custDataLst>
          </p:nvPr>
        </p:nvSpPr>
        <p:spPr>
          <a:xfrm>
            <a:off x="683578" y="2349098"/>
            <a:ext cx="7273925" cy="2861310"/>
          </a:xfrm>
          <a:prstGeom prst="rect">
            <a:avLst/>
          </a:prstGeom>
          <a:solidFill>
            <a:srgbClr val="CCFFFF"/>
          </a:solidFill>
          <a:ln w="9525">
            <a:noFill/>
          </a:ln>
        </p:spPr>
        <p:txBody>
          <a:bodyPr>
            <a:spAutoFit/>
          </a:bodyPr>
          <a:p>
            <a:r>
              <a:rPr lang="en-US" altLang="zh-CN" dirty="0">
                <a:latin typeface="黑体" panose="02010609060101010101" pitchFamily="2" charset="-122"/>
              </a:rPr>
              <a:t>   </a:t>
            </a:r>
            <a:r>
              <a:rPr altLang="zh-CN" dirty="0">
                <a:latin typeface="黑体" panose="02010609060101010101" pitchFamily="2" charset="-122"/>
              </a:rPr>
              <a:t>步骤1.完成上步操作后，系统自动弹出“开始装配体”对话框，如图9-4-11所示。</a:t>
            </a:r>
            <a:endParaRPr altLang="zh-CN" dirty="0">
              <a:latin typeface="黑体" panose="02010609060101010101" pitchFamily="2" charset="-122"/>
            </a:endParaRPr>
          </a:p>
          <a:p>
            <a:r>
              <a:rPr altLang="zh-CN" dirty="0">
                <a:latin typeface="黑体" panose="02010609060101010101" pitchFamily="2" charset="-122"/>
              </a:rPr>
              <a:t>步骤2.选取添加模型。在“开始装配体”对话框的“要插入的零件/装配体”区域中单击“浏览”按钮，系统弹出“打开”对话框，在之前所建的“轴套装配”文件夹中选取第一个零件“轴”，单击“打开”按钮。</a:t>
            </a:r>
            <a:endParaRPr altLang="zh-CN" dirty="0">
              <a:latin typeface="黑体" panose="02010609060101010101" pitchFamily="2" charset="-122"/>
            </a:endParaRPr>
          </a:p>
          <a:p>
            <a:r>
              <a:rPr altLang="zh-CN" dirty="0">
                <a:latin typeface="黑体" panose="02010609060101010101" pitchFamily="2" charset="-122"/>
              </a:rPr>
              <a:t>步骤3：确定零件位置。在图形区合适的位置处单击，即可把零件放置到当前位置，单击，文件即被固定，不需要任何配合。如图9-4-12所示。</a:t>
            </a:r>
            <a:endParaRPr altLang="zh-CN" dirty="0">
              <a:latin typeface="黑体" panose="02010609060101010101" pitchFamily="2" charset="-122"/>
            </a:endParaRPr>
          </a:p>
        </p:txBody>
      </p:sp>
    </p:spTree>
  </p:cSld>
  <p:clrMapOvr>
    <a:masterClrMapping/>
  </p:clrMapOvr>
  <p:transition>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291846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三、装配案例</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汽车装配图</a:t>
              </a:r>
              <a:endParaRPr lang="zh-CN" dirty="0">
                <a:latin typeface="黑体" panose="02010609060101010101" pitchFamily="2" charset="-122"/>
              </a:endParaRPr>
            </a:p>
          </p:txBody>
        </p:sp>
      </p:grpSp>
      <p:grpSp>
        <p:nvGrpSpPr>
          <p:cNvPr id="22532" name="Group 6"/>
          <p:cNvGrpSpPr/>
          <p:nvPr/>
        </p:nvGrpSpPr>
        <p:grpSpPr>
          <a:xfrm>
            <a:off x="6142777" y="1267778"/>
            <a:ext cx="2400798" cy="523240"/>
            <a:chOff x="-2854" y="110"/>
            <a:chExt cx="6867" cy="824"/>
          </a:xfrm>
        </p:grpSpPr>
        <p:sp>
          <p:nvSpPr>
            <p:cNvPr id="2" name="AutoShape 7"/>
            <p:cNvSpPr>
              <a:spLocks noChangeArrowheads="1"/>
            </p:cNvSpPr>
            <p:nvPr>
              <p:custDataLst>
                <p:tags r:id="rId1"/>
              </p:custDataLst>
            </p:nvPr>
          </p:nvSpPr>
          <p:spPr bwMode="auto">
            <a:xfrm>
              <a:off x="-2685" y="110"/>
              <a:ext cx="6589"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 name="Text Box 8"/>
            <p:cNvSpPr txBox="1">
              <a:spLocks noChangeArrowheads="1"/>
            </p:cNvSpPr>
            <p:nvPr>
              <p:custDataLst>
                <p:tags r:id="rId2"/>
              </p:custDataLst>
            </p:nvPr>
          </p:nvSpPr>
          <p:spPr bwMode="auto">
            <a:xfrm>
              <a:off x="-2854" y="225"/>
              <a:ext cx="6867"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2.</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装配第一个零件</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10" name="图片 9"/>
          <p:cNvPicPr>
            <a:picLocks noChangeAspect="1"/>
          </p:cNvPicPr>
          <p:nvPr>
            <p:custDataLst>
              <p:tags r:id="rId3"/>
            </p:custDataLst>
          </p:nvPr>
        </p:nvPicPr>
        <p:blipFill>
          <a:blip r:embed="rId4"/>
          <a:stretch>
            <a:fillRect/>
          </a:stretch>
        </p:blipFill>
        <p:spPr>
          <a:xfrm>
            <a:off x="1309370" y="2061210"/>
            <a:ext cx="5958840" cy="3808730"/>
          </a:xfrm>
          <a:prstGeom prst="rect">
            <a:avLst/>
          </a:prstGeom>
        </p:spPr>
      </p:pic>
    </p:spTree>
  </p:cSld>
  <p:clrMapOvr>
    <a:masterClrMapping/>
  </p:clrMapOvr>
  <p:transition>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291846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三、装配案例</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汽车装配图</a:t>
              </a:r>
              <a:endParaRPr lang="zh-CN" dirty="0">
                <a:latin typeface="黑体" panose="02010609060101010101" pitchFamily="2" charset="-122"/>
              </a:endParaRPr>
            </a:p>
          </p:txBody>
        </p:sp>
      </p:grpSp>
      <p:grpSp>
        <p:nvGrpSpPr>
          <p:cNvPr id="22532" name="Group 6"/>
          <p:cNvGrpSpPr/>
          <p:nvPr/>
        </p:nvGrpSpPr>
        <p:grpSpPr>
          <a:xfrm>
            <a:off x="6142777" y="1267778"/>
            <a:ext cx="2400798" cy="523240"/>
            <a:chOff x="-2854" y="110"/>
            <a:chExt cx="6867" cy="824"/>
          </a:xfrm>
        </p:grpSpPr>
        <p:sp>
          <p:nvSpPr>
            <p:cNvPr id="2" name="AutoShape 7"/>
            <p:cNvSpPr>
              <a:spLocks noChangeArrowheads="1"/>
            </p:cNvSpPr>
            <p:nvPr>
              <p:custDataLst>
                <p:tags r:id="rId1"/>
              </p:custDataLst>
            </p:nvPr>
          </p:nvSpPr>
          <p:spPr bwMode="auto">
            <a:xfrm>
              <a:off x="-2685" y="110"/>
              <a:ext cx="6589"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 name="Text Box 8"/>
            <p:cNvSpPr txBox="1">
              <a:spLocks noChangeArrowheads="1"/>
            </p:cNvSpPr>
            <p:nvPr>
              <p:custDataLst>
                <p:tags r:id="rId2"/>
              </p:custDataLst>
            </p:nvPr>
          </p:nvSpPr>
          <p:spPr bwMode="auto">
            <a:xfrm>
              <a:off x="-2854" y="225"/>
              <a:ext cx="6867"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3.</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装配第二个零件</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sp>
        <p:nvSpPr>
          <p:cNvPr id="26632" name="TextBox 3"/>
          <p:cNvSpPr txBox="1"/>
          <p:nvPr>
            <p:custDataLst>
              <p:tags r:id="rId3"/>
            </p:custDataLst>
          </p:nvPr>
        </p:nvSpPr>
        <p:spPr>
          <a:xfrm>
            <a:off x="683578" y="2349098"/>
            <a:ext cx="7273925" cy="1014730"/>
          </a:xfrm>
          <a:prstGeom prst="rect">
            <a:avLst/>
          </a:prstGeom>
          <a:solidFill>
            <a:srgbClr val="CCFFFF"/>
          </a:solidFill>
          <a:ln w="9525">
            <a:noFill/>
          </a:ln>
        </p:spPr>
        <p:txBody>
          <a:bodyPr>
            <a:spAutoFit/>
          </a:bodyPr>
          <a:p>
            <a:r>
              <a:rPr lang="en-US" altLang="zh-CN" dirty="0">
                <a:latin typeface="黑体" panose="02010609060101010101" pitchFamily="2" charset="-122"/>
              </a:rPr>
              <a:t>   </a:t>
            </a:r>
            <a:r>
              <a:rPr altLang="zh-CN" dirty="0">
                <a:latin typeface="黑体" panose="02010609060101010101" pitchFamily="2" charset="-122"/>
              </a:rPr>
              <a:t>步骤1：引入第二个零件“套筒”。</a:t>
            </a:r>
            <a:endParaRPr altLang="zh-CN" dirty="0">
              <a:latin typeface="黑体" panose="02010609060101010101" pitchFamily="2" charset="-122"/>
            </a:endParaRPr>
          </a:p>
          <a:p>
            <a:r>
              <a:rPr lang="en-US" dirty="0">
                <a:latin typeface="黑体" panose="02010609060101010101" pitchFamily="2" charset="-122"/>
              </a:rPr>
              <a:t>   </a:t>
            </a:r>
            <a:r>
              <a:rPr altLang="zh-CN" dirty="0">
                <a:latin typeface="黑体" panose="02010609060101010101" pitchFamily="2" charset="-122"/>
              </a:rPr>
              <a:t>步骤2：调整第二个零件“套筒”的位置。</a:t>
            </a:r>
            <a:endParaRPr altLang="zh-CN" dirty="0">
              <a:latin typeface="黑体" panose="02010609060101010101" pitchFamily="2" charset="-122"/>
            </a:endParaRPr>
          </a:p>
          <a:p>
            <a:r>
              <a:rPr lang="en-US" dirty="0">
                <a:latin typeface="黑体" panose="02010609060101010101" pitchFamily="2" charset="-122"/>
              </a:rPr>
              <a:t>   步骤3：完全约束第二个零件</a:t>
            </a:r>
            <a:r>
              <a:rPr altLang="zh-CN" dirty="0">
                <a:latin typeface="黑体" panose="02010609060101010101" pitchFamily="2" charset="-122"/>
              </a:rPr>
              <a:t> </a:t>
            </a:r>
            <a:r>
              <a:rPr lang="en-US" dirty="0">
                <a:latin typeface="黑体" panose="02010609060101010101" pitchFamily="2" charset="-122"/>
              </a:rPr>
              <a:t> </a:t>
            </a:r>
            <a:endParaRPr lang="en-US" dirty="0">
              <a:latin typeface="黑体" panose="02010609060101010101" pitchFamily="2" charset="-122"/>
            </a:endParaRPr>
          </a:p>
        </p:txBody>
      </p:sp>
      <p:pic>
        <p:nvPicPr>
          <p:cNvPr id="10" name="图片 9"/>
          <p:cNvPicPr>
            <a:picLocks noChangeAspect="1"/>
          </p:cNvPicPr>
          <p:nvPr>
            <p:custDataLst>
              <p:tags r:id="rId4"/>
            </p:custDataLst>
          </p:nvPr>
        </p:nvPicPr>
        <p:blipFill>
          <a:blip r:embed="rId5"/>
          <a:stretch>
            <a:fillRect/>
          </a:stretch>
        </p:blipFill>
        <p:spPr>
          <a:xfrm>
            <a:off x="1799590" y="3936365"/>
            <a:ext cx="4744720" cy="1878965"/>
          </a:xfrm>
          <a:prstGeom prst="rect">
            <a:avLst/>
          </a:prstGeom>
        </p:spPr>
      </p:pic>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3132138"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任务目标</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3088" cy="628"/>
            </a:xfrm>
            <a:prstGeom prst="rect">
              <a:avLst/>
            </a:prstGeom>
            <a:noFill/>
            <a:ln w="9525">
              <a:noFill/>
            </a:ln>
          </p:spPr>
          <p:txBody>
            <a:bodyPr wrap="none" anchor="ctr" anchorCtr="0">
              <a:spAutoFit/>
            </a:bodyPr>
            <a:p>
              <a:r>
                <a:rPr lang="en-US" altLang="zh-CN" dirty="0">
                  <a:latin typeface="黑体" panose="02010609060101010101" pitchFamily="2" charset="-122"/>
                </a:rPr>
                <a:t>Solidworks</a:t>
              </a:r>
              <a:r>
                <a:rPr lang="zh-CN" altLang="en-US" dirty="0">
                  <a:latin typeface="黑体" panose="02010609060101010101" pitchFamily="2" charset="-122"/>
                </a:rPr>
                <a:t>简介</a:t>
              </a:r>
              <a:endParaRPr lang="zh-CN" altLang="en-US" dirty="0">
                <a:latin typeface="黑体" panose="02010609060101010101" pitchFamily="2" charset="-122"/>
              </a:endParaRPr>
            </a:p>
          </p:txBody>
        </p:sp>
      </p:grpSp>
      <p:sp>
        <p:nvSpPr>
          <p:cNvPr id="100" name="文本框 99"/>
          <p:cNvSpPr txBox="1"/>
          <p:nvPr/>
        </p:nvSpPr>
        <p:spPr>
          <a:xfrm>
            <a:off x="2032000" y="1998345"/>
            <a:ext cx="5080000" cy="2861310"/>
          </a:xfrm>
          <a:prstGeom prst="rect">
            <a:avLst/>
          </a:prstGeom>
          <a:noFill/>
          <a:ln w="9525">
            <a:solidFill>
              <a:srgbClr val="C00000"/>
            </a:solidFill>
          </a:ln>
        </p:spPr>
        <p:txBody>
          <a:bodyPr>
            <a:spAutoFit/>
          </a:bodyPr>
          <a:p>
            <a:r>
              <a:rPr lang="zh-CN" sz="1800" b="1">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）了解</a:t>
            </a:r>
            <a:r>
              <a:rPr lang="en-US" sz="1800">
                <a:latin typeface="Times New Roman" panose="02020603050405020304" charset="0"/>
              </a:rPr>
              <a:t>SolidWorks</a:t>
            </a:r>
            <a:r>
              <a:rPr lang="zh-CN" sz="1800">
                <a:ea typeface="宋体" panose="02010600030101010101" pitchFamily="2" charset="-122"/>
              </a:rPr>
              <a:t>软件各模块主要功能；（</a:t>
            </a:r>
            <a:r>
              <a:rPr lang="en-US" sz="1800">
                <a:latin typeface="Times New Roman" panose="02020603050405020304" charset="0"/>
              </a:rPr>
              <a:t>2</a:t>
            </a:r>
            <a:r>
              <a:rPr lang="zh-CN" sz="1800">
                <a:ea typeface="宋体" panose="02010600030101010101" pitchFamily="2" charset="-122"/>
              </a:rPr>
              <a:t>）熟悉</a:t>
            </a:r>
            <a:r>
              <a:rPr lang="en-US" sz="1800">
                <a:latin typeface="Times New Roman" panose="02020603050405020304" charset="0"/>
              </a:rPr>
              <a:t>SolidWorks</a:t>
            </a:r>
            <a:r>
              <a:rPr lang="zh-CN" sz="1800">
                <a:ea typeface="宋体" panose="02010600030101010101" pitchFamily="2" charset="-122"/>
              </a:rPr>
              <a:t>软件工作界面。</a:t>
            </a:r>
            <a:r>
              <a:rPr lang="zh-CN" sz="1800" b="1">
                <a:ea typeface="宋体" panose="02010600030101010101" pitchFamily="2" charset="-122"/>
              </a:rPr>
              <a:t>能力目标：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）能正确安装</a:t>
            </a:r>
            <a:r>
              <a:rPr lang="en-US" sz="1800">
                <a:latin typeface="Times New Roman" panose="02020603050405020304" charset="0"/>
              </a:rPr>
              <a:t>SolidWorks</a:t>
            </a:r>
            <a:r>
              <a:rPr lang="zh-CN" sz="1800">
                <a:ea typeface="宋体" panose="02010600030101010101" pitchFamily="2" charset="-122"/>
              </a:rPr>
              <a:t>软件；（</a:t>
            </a:r>
            <a:r>
              <a:rPr lang="en-US" sz="1800">
                <a:latin typeface="Times New Roman" panose="02020603050405020304" charset="0"/>
              </a:rPr>
              <a:t>2</a:t>
            </a:r>
            <a:r>
              <a:rPr lang="zh-CN" sz="1800">
                <a:ea typeface="宋体" panose="02010600030101010101" pitchFamily="2" charset="-122"/>
              </a:rPr>
              <a:t>）能顺利调取各类常用工具。</a:t>
            </a:r>
            <a:r>
              <a:rPr lang="zh-CN" sz="1800" b="1">
                <a:ea typeface="宋体" panose="02010600030101010101" pitchFamily="2" charset="-122"/>
              </a:rPr>
              <a:t>素质目标：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）激发学生对利用</a:t>
            </a:r>
            <a:r>
              <a:rPr lang="en-US" sz="1800">
                <a:latin typeface="Times New Roman" panose="02020603050405020304" charset="0"/>
              </a:rPr>
              <a:t>SolidWorks</a:t>
            </a:r>
            <a:r>
              <a:rPr lang="zh-CN" sz="1800">
                <a:ea typeface="宋体" panose="02010600030101010101" pitchFamily="2" charset="-122"/>
              </a:rPr>
              <a:t>软件对工程零件进行建模的兴趣；（</a:t>
            </a:r>
            <a:r>
              <a:rPr lang="en-US" sz="1800">
                <a:latin typeface="Times New Roman" panose="02020603050405020304" charset="0"/>
              </a:rPr>
              <a:t>2</a:t>
            </a:r>
            <a:r>
              <a:rPr lang="zh-CN" sz="1800">
                <a:ea typeface="宋体" panose="02010600030101010101" pitchFamily="2" charset="-122"/>
              </a:rPr>
              <a:t>）培养学生对未知事物的探索能力。</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291846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三、装配案例</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汽车装配图</a:t>
              </a:r>
              <a:endParaRPr lang="zh-CN" dirty="0">
                <a:latin typeface="黑体" panose="02010609060101010101" pitchFamily="2" charset="-122"/>
              </a:endParaRPr>
            </a:p>
          </p:txBody>
        </p:sp>
      </p:grpSp>
      <p:grpSp>
        <p:nvGrpSpPr>
          <p:cNvPr id="22532" name="Group 6"/>
          <p:cNvGrpSpPr/>
          <p:nvPr/>
        </p:nvGrpSpPr>
        <p:grpSpPr>
          <a:xfrm>
            <a:off x="6142777" y="1267778"/>
            <a:ext cx="2400798" cy="523240"/>
            <a:chOff x="-2854" y="110"/>
            <a:chExt cx="6867" cy="824"/>
          </a:xfrm>
        </p:grpSpPr>
        <p:sp>
          <p:nvSpPr>
            <p:cNvPr id="2" name="AutoShape 7"/>
            <p:cNvSpPr>
              <a:spLocks noChangeArrowheads="1"/>
            </p:cNvSpPr>
            <p:nvPr>
              <p:custDataLst>
                <p:tags r:id="rId1"/>
              </p:custDataLst>
            </p:nvPr>
          </p:nvSpPr>
          <p:spPr bwMode="auto">
            <a:xfrm>
              <a:off x="-2685" y="110"/>
              <a:ext cx="6589"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 name="Text Box 8"/>
            <p:cNvSpPr txBox="1">
              <a:spLocks noChangeArrowheads="1"/>
            </p:cNvSpPr>
            <p:nvPr>
              <p:custDataLst>
                <p:tags r:id="rId2"/>
              </p:custDataLst>
            </p:nvPr>
          </p:nvSpPr>
          <p:spPr bwMode="auto">
            <a:xfrm>
              <a:off x="-2854" y="225"/>
              <a:ext cx="6867"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3.</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装配第二个零件</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11" name="图片 10"/>
          <p:cNvPicPr>
            <a:picLocks noChangeAspect="1"/>
          </p:cNvPicPr>
          <p:nvPr>
            <p:custDataLst>
              <p:tags r:id="rId3"/>
            </p:custDataLst>
          </p:nvPr>
        </p:nvPicPr>
        <p:blipFill>
          <a:blip r:embed="rId4"/>
          <a:stretch>
            <a:fillRect/>
          </a:stretch>
        </p:blipFill>
        <p:spPr>
          <a:xfrm>
            <a:off x="1188085" y="1844675"/>
            <a:ext cx="5781675" cy="4886325"/>
          </a:xfrm>
          <a:prstGeom prst="rect">
            <a:avLst/>
          </a:prstGeom>
        </p:spPr>
      </p:pic>
    </p:spTree>
  </p:cSld>
  <p:clrMapOvr>
    <a:masterClrMapping/>
  </p:clrMapOvr>
  <p:transition>
    <p:rand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291846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三、装配案例</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任务四</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2288" cy="628"/>
            </a:xfrm>
            <a:prstGeom prst="rect">
              <a:avLst/>
            </a:prstGeom>
            <a:noFill/>
            <a:ln w="9525">
              <a:noFill/>
            </a:ln>
          </p:spPr>
          <p:txBody>
            <a:bodyPr wrap="none" anchor="ctr" anchorCtr="0">
              <a:spAutoFit/>
            </a:bodyPr>
            <a:p>
              <a:r>
                <a:rPr lang="zh-CN" dirty="0">
                  <a:latin typeface="黑体" panose="02010609060101010101" pitchFamily="2" charset="-122"/>
                </a:rPr>
                <a:t>汽车装配图</a:t>
              </a:r>
              <a:endParaRPr lang="zh-CN" dirty="0">
                <a:latin typeface="黑体" panose="02010609060101010101" pitchFamily="2" charset="-122"/>
              </a:endParaRPr>
            </a:p>
          </p:txBody>
        </p:sp>
      </p:grpSp>
      <p:grpSp>
        <p:nvGrpSpPr>
          <p:cNvPr id="22532" name="Group 6"/>
          <p:cNvGrpSpPr/>
          <p:nvPr/>
        </p:nvGrpSpPr>
        <p:grpSpPr>
          <a:xfrm>
            <a:off x="6142777" y="1267778"/>
            <a:ext cx="2400798" cy="523240"/>
            <a:chOff x="-2854" y="110"/>
            <a:chExt cx="6867" cy="824"/>
          </a:xfrm>
        </p:grpSpPr>
        <p:sp>
          <p:nvSpPr>
            <p:cNvPr id="2" name="AutoShape 7"/>
            <p:cNvSpPr>
              <a:spLocks noChangeArrowheads="1"/>
            </p:cNvSpPr>
            <p:nvPr>
              <p:custDataLst>
                <p:tags r:id="rId1"/>
              </p:custDataLst>
            </p:nvPr>
          </p:nvSpPr>
          <p:spPr bwMode="auto">
            <a:xfrm>
              <a:off x="-2685" y="110"/>
              <a:ext cx="6589"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 name="Text Box 8"/>
            <p:cNvSpPr txBox="1">
              <a:spLocks noChangeArrowheads="1"/>
            </p:cNvSpPr>
            <p:nvPr>
              <p:custDataLst>
                <p:tags r:id="rId2"/>
              </p:custDataLst>
            </p:nvPr>
          </p:nvSpPr>
          <p:spPr bwMode="auto">
            <a:xfrm>
              <a:off x="-2854" y="225"/>
              <a:ext cx="6867"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3.</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装配第二个零件</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10" name="图片 9"/>
          <p:cNvPicPr>
            <a:picLocks noChangeAspect="1"/>
          </p:cNvPicPr>
          <p:nvPr>
            <p:custDataLst>
              <p:tags r:id="rId3"/>
            </p:custDataLst>
          </p:nvPr>
        </p:nvPicPr>
        <p:blipFill>
          <a:blip r:embed="rId4"/>
          <a:stretch>
            <a:fillRect/>
          </a:stretch>
        </p:blipFill>
        <p:spPr>
          <a:xfrm>
            <a:off x="755650" y="2708910"/>
            <a:ext cx="7183755" cy="2403475"/>
          </a:xfrm>
          <a:prstGeom prst="rect">
            <a:avLst/>
          </a:prstGeom>
        </p:spPr>
      </p:pic>
    </p:spTree>
  </p:cSld>
  <p:clrMapOvr>
    <a:masterClrMapping/>
  </p:clrMapOvr>
  <p:transition>
    <p:rand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214439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任务目标</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3888" cy="628"/>
            </a:xfrm>
            <a:prstGeom prst="rect">
              <a:avLst/>
            </a:prstGeom>
            <a:noFill/>
            <a:ln w="9525">
              <a:noFill/>
            </a:ln>
          </p:spPr>
          <p:txBody>
            <a:bodyPr wrap="none" anchor="ctr" anchorCtr="0">
              <a:spAutoFit/>
            </a:bodyPr>
            <a:p>
              <a:r>
                <a:rPr lang="zh-CN" dirty="0">
                  <a:latin typeface="黑体" panose="02010609060101010101" pitchFamily="2" charset="-122"/>
                </a:rPr>
                <a:t>零部件工程图的完成</a:t>
              </a:r>
              <a:endParaRPr lang="zh-CN" dirty="0">
                <a:latin typeface="黑体" panose="02010609060101010101" pitchFamily="2" charset="-122"/>
              </a:endParaRPr>
            </a:p>
          </p:txBody>
        </p:sp>
      </p:grpSp>
      <p:sp>
        <p:nvSpPr>
          <p:cNvPr id="101" name="文本框 100"/>
          <p:cNvSpPr txBox="1"/>
          <p:nvPr/>
        </p:nvSpPr>
        <p:spPr>
          <a:xfrm>
            <a:off x="1691640" y="2204720"/>
            <a:ext cx="5080000" cy="2584450"/>
          </a:xfrm>
          <a:prstGeom prst="rect">
            <a:avLst/>
          </a:prstGeom>
          <a:noFill/>
          <a:ln w="9525">
            <a:solidFill>
              <a:srgbClr val="C00000"/>
            </a:solidFill>
          </a:ln>
        </p:spPr>
        <p:txBody>
          <a:bodyPr>
            <a:spAutoFit/>
          </a:bodyPr>
          <a:p>
            <a:r>
              <a:rPr lang="zh-CN" sz="1800" b="1">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）熟悉创建工程图的一般过程；（</a:t>
            </a:r>
            <a:r>
              <a:rPr lang="en-US" sz="1800">
                <a:latin typeface="Times New Roman" panose="02020603050405020304" charset="0"/>
              </a:rPr>
              <a:t>2</a:t>
            </a:r>
            <a:r>
              <a:rPr lang="zh-CN" sz="1800">
                <a:ea typeface="宋体" panose="02010600030101010101" pitchFamily="2" charset="-122"/>
              </a:rPr>
              <a:t>）掌握工程图的创建方法。</a:t>
            </a:r>
            <a:r>
              <a:rPr lang="zh-CN" sz="1800" b="1">
                <a:ea typeface="宋体" panose="02010600030101010101" pitchFamily="2" charset="-122"/>
              </a:rPr>
              <a:t>能力目标：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）能正确运用工程图相关工具；（</a:t>
            </a:r>
            <a:r>
              <a:rPr lang="en-US" sz="1800">
                <a:latin typeface="Times New Roman" panose="02020603050405020304" charset="0"/>
              </a:rPr>
              <a:t>2</a:t>
            </a:r>
            <a:r>
              <a:rPr lang="zh-CN" sz="1800">
                <a:ea typeface="宋体" panose="02010600030101010101" pitchFamily="2" charset="-122"/>
              </a:rPr>
              <a:t>）能完成简单工程图的创建。</a:t>
            </a:r>
            <a:r>
              <a:rPr lang="zh-CN" sz="1800" b="1">
                <a:ea typeface="宋体" panose="02010600030101010101" pitchFamily="2" charset="-122"/>
              </a:rPr>
              <a:t>素质目标：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）培养学生对职业的认同感和荣誉感；（</a:t>
            </a:r>
            <a:r>
              <a:rPr lang="en-US" sz="1800">
                <a:latin typeface="Times New Roman" panose="02020603050405020304" charset="0"/>
              </a:rPr>
              <a:t>2</a:t>
            </a:r>
            <a:r>
              <a:rPr lang="zh-CN" sz="1800">
                <a:ea typeface="宋体" panose="02010600030101010101" pitchFamily="2" charset="-122"/>
              </a:rPr>
              <a:t>）提高学生的综合素质。</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343725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一、工程图设计概述</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3888" cy="628"/>
            </a:xfrm>
            <a:prstGeom prst="rect">
              <a:avLst/>
            </a:prstGeom>
            <a:noFill/>
            <a:ln w="9525">
              <a:noFill/>
            </a:ln>
          </p:spPr>
          <p:txBody>
            <a:bodyPr wrap="none" anchor="ctr" anchorCtr="0">
              <a:spAutoFit/>
            </a:bodyPr>
            <a:p>
              <a:r>
                <a:rPr lang="zh-CN" dirty="0">
                  <a:latin typeface="黑体" panose="02010609060101010101" pitchFamily="2" charset="-122"/>
                </a:rPr>
                <a:t>零部件工程图的完成</a:t>
              </a:r>
              <a:endParaRPr lang="zh-CN" dirty="0">
                <a:latin typeface="黑体" panose="02010609060101010101" pitchFamily="2" charset="-122"/>
              </a:endParaRPr>
            </a:p>
          </p:txBody>
        </p:sp>
      </p:grpSp>
      <p:grpSp>
        <p:nvGrpSpPr>
          <p:cNvPr id="22532" name="Group 6"/>
          <p:cNvGrpSpPr/>
          <p:nvPr/>
        </p:nvGrpSpPr>
        <p:grpSpPr>
          <a:xfrm>
            <a:off x="6404049" y="891858"/>
            <a:ext cx="2308151" cy="537845"/>
            <a:chOff x="-2588" y="87"/>
            <a:chExt cx="6602" cy="847"/>
          </a:xfrm>
        </p:grpSpPr>
        <p:sp>
          <p:nvSpPr>
            <p:cNvPr id="2" name="AutoShape 7"/>
            <p:cNvSpPr>
              <a:spLocks noChangeArrowheads="1"/>
            </p:cNvSpPr>
            <p:nvPr>
              <p:custDataLst>
                <p:tags r:id="rId1"/>
              </p:custDataLst>
            </p:nvPr>
          </p:nvSpPr>
          <p:spPr bwMode="auto">
            <a:xfrm>
              <a:off x="-2588" y="87"/>
              <a:ext cx="6493" cy="845"/>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 name="Text Box 8"/>
            <p:cNvSpPr txBox="1">
              <a:spLocks noChangeArrowheads="1"/>
            </p:cNvSpPr>
            <p:nvPr>
              <p:custDataLst>
                <p:tags r:id="rId2"/>
              </p:custDataLst>
            </p:nvPr>
          </p:nvSpPr>
          <p:spPr bwMode="auto">
            <a:xfrm>
              <a:off x="-2292" y="225"/>
              <a:ext cx="6306"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工程图的组成</a:t>
              </a:r>
              <a:endParaRPr kumimoji="0" lang="zh-CN"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sp>
        <p:nvSpPr>
          <p:cNvPr id="26632" name="TextBox 3"/>
          <p:cNvSpPr txBox="1"/>
          <p:nvPr>
            <p:custDataLst>
              <p:tags r:id="rId3"/>
            </p:custDataLst>
          </p:nvPr>
        </p:nvSpPr>
        <p:spPr>
          <a:xfrm>
            <a:off x="683578" y="2349098"/>
            <a:ext cx="7273925" cy="3169285"/>
          </a:xfrm>
          <a:prstGeom prst="rect">
            <a:avLst/>
          </a:prstGeom>
          <a:solidFill>
            <a:srgbClr val="CCFFFF"/>
          </a:solidFill>
          <a:ln w="9525">
            <a:noFill/>
          </a:ln>
        </p:spPr>
        <p:txBody>
          <a:bodyPr>
            <a:spAutoFit/>
          </a:bodyPr>
          <a:p>
            <a:r>
              <a:rPr lang="en-US" altLang="zh-CN" dirty="0">
                <a:latin typeface="黑体" panose="02010609060101010101" pitchFamily="2" charset="-122"/>
              </a:rPr>
              <a:t> </a:t>
            </a:r>
            <a:r>
              <a:rPr altLang="zh-CN" dirty="0">
                <a:latin typeface="黑体" panose="02010609060101010101" pitchFamily="2" charset="-122"/>
              </a:rPr>
              <a:t>SolidWorks的工程图主要由三部分组成。</a:t>
            </a:r>
            <a:endParaRPr altLang="zh-CN" dirty="0">
              <a:latin typeface="黑体" panose="02010609060101010101" pitchFamily="2" charset="-122"/>
            </a:endParaRPr>
          </a:p>
          <a:p>
            <a:r>
              <a:rPr altLang="zh-CN" dirty="0">
                <a:latin typeface="黑体" panose="02010609060101010101" pitchFamily="2" charset="-122"/>
              </a:rPr>
              <a:t>1.视图</a:t>
            </a:r>
            <a:endParaRPr altLang="zh-CN" dirty="0">
              <a:latin typeface="黑体" panose="02010609060101010101" pitchFamily="2" charset="-122"/>
            </a:endParaRPr>
          </a:p>
          <a:p>
            <a:r>
              <a:rPr altLang="zh-CN" dirty="0">
                <a:latin typeface="黑体" panose="02010609060101010101" pitchFamily="2" charset="-122"/>
              </a:rPr>
              <a:t>包括基本视图（主视图、后视图、左视图、右视图、仰视图、俯视图）、各种剖视图、局部放大图、断裂视图等。在制作工程图时，根据实际零件的特点，选择不同的视图组合，以便简单清楚地把各个设计参数表达清楚。</a:t>
            </a:r>
            <a:endParaRPr altLang="zh-CN" dirty="0">
              <a:latin typeface="黑体" panose="02010609060101010101" pitchFamily="2" charset="-122"/>
            </a:endParaRPr>
          </a:p>
          <a:p>
            <a:r>
              <a:rPr altLang="zh-CN" dirty="0">
                <a:latin typeface="黑体" panose="02010609060101010101" pitchFamily="2" charset="-122"/>
              </a:rPr>
              <a:t>2.尺寸、公差、表面粗糙度及注释文本</a:t>
            </a:r>
            <a:endParaRPr altLang="zh-CN" dirty="0">
              <a:latin typeface="黑体" panose="02010609060101010101" pitchFamily="2" charset="-122"/>
            </a:endParaRPr>
          </a:p>
          <a:p>
            <a:r>
              <a:rPr altLang="zh-CN" dirty="0">
                <a:latin typeface="黑体" panose="02010609060101010101" pitchFamily="2" charset="-122"/>
              </a:rPr>
              <a:t>包括形状尺寸、位置尺寸、尺寸公差、基准符号、形状公差、位置公差、零件的表面粗糙度及注释文本。</a:t>
            </a:r>
            <a:endParaRPr altLang="zh-CN" dirty="0">
              <a:latin typeface="黑体" panose="02010609060101010101" pitchFamily="2" charset="-122"/>
            </a:endParaRPr>
          </a:p>
          <a:p>
            <a:r>
              <a:rPr altLang="zh-CN" dirty="0">
                <a:latin typeface="黑体" panose="02010609060101010101" pitchFamily="2" charset="-122"/>
              </a:rPr>
              <a:t>3.图框、标题栏等</a:t>
            </a:r>
            <a:r>
              <a:rPr lang="en-US" dirty="0">
                <a:latin typeface="黑体" panose="02010609060101010101" pitchFamily="2" charset="-122"/>
              </a:rPr>
              <a:t> </a:t>
            </a:r>
            <a:endParaRPr lang="en-US" dirty="0">
              <a:latin typeface="黑体" panose="02010609060101010101" pitchFamily="2" charset="-122"/>
            </a:endParaRPr>
          </a:p>
        </p:txBody>
      </p:sp>
    </p:spTree>
  </p:cSld>
  <p:clrMapOvr>
    <a:masterClrMapping/>
  </p:clrMapOvr>
  <p:transition>
    <p:rand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343725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一、工程图设计概述</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3888" cy="628"/>
            </a:xfrm>
            <a:prstGeom prst="rect">
              <a:avLst/>
            </a:prstGeom>
            <a:noFill/>
            <a:ln w="9525">
              <a:noFill/>
            </a:ln>
          </p:spPr>
          <p:txBody>
            <a:bodyPr wrap="none" anchor="ctr" anchorCtr="0">
              <a:spAutoFit/>
            </a:bodyPr>
            <a:p>
              <a:r>
                <a:rPr lang="zh-CN" dirty="0">
                  <a:latin typeface="黑体" panose="02010609060101010101" pitchFamily="2" charset="-122"/>
                </a:rPr>
                <a:t>零部件工程图的完成</a:t>
              </a:r>
              <a:endParaRPr lang="zh-CN" dirty="0">
                <a:latin typeface="黑体" panose="02010609060101010101" pitchFamily="2" charset="-122"/>
              </a:endParaRPr>
            </a:p>
          </p:txBody>
        </p:sp>
      </p:grpSp>
      <p:grpSp>
        <p:nvGrpSpPr>
          <p:cNvPr id="22532" name="Group 6"/>
          <p:cNvGrpSpPr/>
          <p:nvPr/>
        </p:nvGrpSpPr>
        <p:grpSpPr>
          <a:xfrm>
            <a:off x="5403804" y="906463"/>
            <a:ext cx="3308396" cy="523240"/>
            <a:chOff x="-5449" y="110"/>
            <a:chExt cx="9463" cy="824"/>
          </a:xfrm>
        </p:grpSpPr>
        <p:sp>
          <p:nvSpPr>
            <p:cNvPr id="2" name="AutoShape 7"/>
            <p:cNvSpPr>
              <a:spLocks noChangeArrowheads="1"/>
            </p:cNvSpPr>
            <p:nvPr>
              <p:custDataLst>
                <p:tags r:id="rId1"/>
              </p:custDataLst>
            </p:nvPr>
          </p:nvSpPr>
          <p:spPr bwMode="auto">
            <a:xfrm>
              <a:off x="-5449" y="110"/>
              <a:ext cx="9354"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 name="Text Box 8"/>
            <p:cNvSpPr txBox="1">
              <a:spLocks noChangeArrowheads="1"/>
            </p:cNvSpPr>
            <p:nvPr>
              <p:custDataLst>
                <p:tags r:id="rId2"/>
              </p:custDataLst>
            </p:nvPr>
          </p:nvSpPr>
          <p:spPr bwMode="auto">
            <a:xfrm>
              <a:off x="-5093" y="225"/>
              <a:ext cx="9107"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2.</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工程图环境中的工具条</a:t>
              </a:r>
              <a:endParaRPr kumimoji="0" lang="zh-CN"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2147481701" name="图片 -2147481702"/>
          <p:cNvPicPr>
            <a:picLocks noChangeAspect="1"/>
          </p:cNvPicPr>
          <p:nvPr>
            <p:custDataLst>
              <p:tags r:id="rId3"/>
            </p:custDataLst>
          </p:nvPr>
        </p:nvPicPr>
        <p:blipFill>
          <a:blip r:embed="rId4"/>
          <a:stretch>
            <a:fillRect/>
          </a:stretch>
        </p:blipFill>
        <p:spPr>
          <a:xfrm>
            <a:off x="1170940" y="2204720"/>
            <a:ext cx="6330950" cy="1173480"/>
          </a:xfrm>
          <a:prstGeom prst="rect">
            <a:avLst/>
          </a:prstGeom>
          <a:noFill/>
          <a:ln w="9525">
            <a:noFill/>
          </a:ln>
        </p:spPr>
      </p:pic>
      <p:pic>
        <p:nvPicPr>
          <p:cNvPr id="10" name="图片 9"/>
          <p:cNvPicPr>
            <a:picLocks noChangeAspect="1"/>
          </p:cNvPicPr>
          <p:nvPr>
            <p:custDataLst>
              <p:tags r:id="rId5"/>
            </p:custDataLst>
          </p:nvPr>
        </p:nvPicPr>
        <p:blipFill>
          <a:blip r:embed="rId6"/>
          <a:stretch>
            <a:fillRect/>
          </a:stretch>
        </p:blipFill>
        <p:spPr>
          <a:xfrm>
            <a:off x="1259840" y="3644900"/>
            <a:ext cx="5791200" cy="2170430"/>
          </a:xfrm>
          <a:prstGeom prst="rect">
            <a:avLst/>
          </a:prstGeom>
        </p:spPr>
      </p:pic>
    </p:spTree>
  </p:cSld>
  <p:clrMapOvr>
    <a:masterClrMapping/>
  </p:clrMapOvr>
  <p:transition>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343725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一、工程图设计概述</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3888" cy="628"/>
            </a:xfrm>
            <a:prstGeom prst="rect">
              <a:avLst/>
            </a:prstGeom>
            <a:noFill/>
            <a:ln w="9525">
              <a:noFill/>
            </a:ln>
          </p:spPr>
          <p:txBody>
            <a:bodyPr wrap="none" anchor="ctr" anchorCtr="0">
              <a:spAutoFit/>
            </a:bodyPr>
            <a:p>
              <a:r>
                <a:rPr lang="zh-CN" dirty="0">
                  <a:latin typeface="黑体" panose="02010609060101010101" pitchFamily="2" charset="-122"/>
                </a:rPr>
                <a:t>零部件工程图的完成</a:t>
              </a:r>
              <a:endParaRPr lang="zh-CN" dirty="0">
                <a:latin typeface="黑体" panose="02010609060101010101" pitchFamily="2" charset="-122"/>
              </a:endParaRPr>
            </a:p>
          </p:txBody>
        </p:sp>
      </p:grpSp>
      <p:grpSp>
        <p:nvGrpSpPr>
          <p:cNvPr id="22532" name="Group 6"/>
          <p:cNvGrpSpPr/>
          <p:nvPr/>
        </p:nvGrpSpPr>
        <p:grpSpPr>
          <a:xfrm>
            <a:off x="5403804" y="906463"/>
            <a:ext cx="3308396" cy="523240"/>
            <a:chOff x="-5449" y="110"/>
            <a:chExt cx="9463" cy="824"/>
          </a:xfrm>
        </p:grpSpPr>
        <p:sp>
          <p:nvSpPr>
            <p:cNvPr id="2" name="AutoShape 7"/>
            <p:cNvSpPr>
              <a:spLocks noChangeArrowheads="1"/>
            </p:cNvSpPr>
            <p:nvPr>
              <p:custDataLst>
                <p:tags r:id="rId1"/>
              </p:custDataLst>
            </p:nvPr>
          </p:nvSpPr>
          <p:spPr bwMode="auto">
            <a:xfrm>
              <a:off x="-5449" y="110"/>
              <a:ext cx="9354"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 name="Text Box 8"/>
            <p:cNvSpPr txBox="1">
              <a:spLocks noChangeArrowheads="1"/>
            </p:cNvSpPr>
            <p:nvPr>
              <p:custDataLst>
                <p:tags r:id="rId2"/>
              </p:custDataLst>
            </p:nvPr>
          </p:nvSpPr>
          <p:spPr bwMode="auto">
            <a:xfrm>
              <a:off x="-5093" y="225"/>
              <a:ext cx="9107"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2.</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工程图环境中的工具条</a:t>
              </a:r>
              <a:endParaRPr kumimoji="0" lang="zh-CN"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2147481700" name="图片 -2147481701"/>
          <p:cNvPicPr>
            <a:picLocks noChangeAspect="1"/>
          </p:cNvPicPr>
          <p:nvPr>
            <p:custDataLst>
              <p:tags r:id="rId3"/>
            </p:custDataLst>
          </p:nvPr>
        </p:nvPicPr>
        <p:blipFill>
          <a:blip r:embed="rId4"/>
          <a:stretch>
            <a:fillRect/>
          </a:stretch>
        </p:blipFill>
        <p:spPr>
          <a:xfrm>
            <a:off x="137160" y="1839595"/>
            <a:ext cx="8536940" cy="1168400"/>
          </a:xfrm>
          <a:prstGeom prst="rect">
            <a:avLst/>
          </a:prstGeom>
          <a:noFill/>
          <a:ln w="9525">
            <a:noFill/>
          </a:ln>
        </p:spPr>
      </p:pic>
      <p:pic>
        <p:nvPicPr>
          <p:cNvPr id="12" name="图片 11"/>
          <p:cNvPicPr>
            <a:picLocks noChangeAspect="1"/>
          </p:cNvPicPr>
          <p:nvPr>
            <p:custDataLst>
              <p:tags r:id="rId5"/>
            </p:custDataLst>
          </p:nvPr>
        </p:nvPicPr>
        <p:blipFill>
          <a:blip r:embed="rId6"/>
          <a:stretch>
            <a:fillRect/>
          </a:stretch>
        </p:blipFill>
        <p:spPr>
          <a:xfrm>
            <a:off x="952500" y="3284855"/>
            <a:ext cx="7073900" cy="1906905"/>
          </a:xfrm>
          <a:prstGeom prst="rect">
            <a:avLst/>
          </a:prstGeom>
        </p:spPr>
      </p:pic>
      <p:pic>
        <p:nvPicPr>
          <p:cNvPr id="13" name="图片 12"/>
          <p:cNvPicPr>
            <a:picLocks noChangeAspect="1"/>
          </p:cNvPicPr>
          <p:nvPr>
            <p:custDataLst>
              <p:tags r:id="rId7"/>
            </p:custDataLst>
          </p:nvPr>
        </p:nvPicPr>
        <p:blipFill>
          <a:blip r:embed="rId8"/>
          <a:stretch>
            <a:fillRect/>
          </a:stretch>
        </p:blipFill>
        <p:spPr>
          <a:xfrm>
            <a:off x="1043940" y="5301615"/>
            <a:ext cx="6472555" cy="318770"/>
          </a:xfrm>
          <a:prstGeom prst="rect">
            <a:avLst/>
          </a:prstGeom>
        </p:spPr>
      </p:pic>
    </p:spTree>
  </p:cSld>
  <p:clrMapOvr>
    <a:masterClrMapping/>
  </p:clrMapOvr>
  <p:transition>
    <p:rand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423291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二、工程图创建的一般过程</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3888" cy="628"/>
            </a:xfrm>
            <a:prstGeom prst="rect">
              <a:avLst/>
            </a:prstGeom>
            <a:noFill/>
            <a:ln w="9525">
              <a:noFill/>
            </a:ln>
          </p:spPr>
          <p:txBody>
            <a:bodyPr wrap="none" anchor="ctr" anchorCtr="0">
              <a:spAutoFit/>
            </a:bodyPr>
            <a:p>
              <a:r>
                <a:rPr lang="zh-CN" dirty="0">
                  <a:latin typeface="黑体" panose="02010609060101010101" pitchFamily="2" charset="-122"/>
                </a:rPr>
                <a:t>零部件工程图的完成</a:t>
              </a:r>
              <a:endParaRPr lang="zh-CN" dirty="0">
                <a:latin typeface="黑体" panose="02010609060101010101" pitchFamily="2" charset="-122"/>
              </a:endParaRPr>
            </a:p>
          </p:txBody>
        </p:sp>
      </p:grpSp>
      <p:grpSp>
        <p:nvGrpSpPr>
          <p:cNvPr id="22532" name="Group 6"/>
          <p:cNvGrpSpPr/>
          <p:nvPr/>
        </p:nvGrpSpPr>
        <p:grpSpPr>
          <a:xfrm>
            <a:off x="5403804" y="906463"/>
            <a:ext cx="3308396" cy="523240"/>
            <a:chOff x="-5449" y="110"/>
            <a:chExt cx="9463" cy="824"/>
          </a:xfrm>
        </p:grpSpPr>
        <p:sp>
          <p:nvSpPr>
            <p:cNvPr id="2" name="AutoShape 7"/>
            <p:cNvSpPr>
              <a:spLocks noChangeArrowheads="1"/>
            </p:cNvSpPr>
            <p:nvPr>
              <p:custDataLst>
                <p:tags r:id="rId1"/>
              </p:custDataLst>
            </p:nvPr>
          </p:nvSpPr>
          <p:spPr bwMode="auto">
            <a:xfrm>
              <a:off x="-5449" y="110"/>
              <a:ext cx="9354"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 name="Text Box 8"/>
            <p:cNvSpPr txBox="1">
              <a:spLocks noChangeArrowheads="1"/>
            </p:cNvSpPr>
            <p:nvPr>
              <p:custDataLst>
                <p:tags r:id="rId2"/>
              </p:custDataLst>
            </p:nvPr>
          </p:nvSpPr>
          <p:spPr bwMode="auto">
            <a:xfrm>
              <a:off x="-5093" y="225"/>
              <a:ext cx="9107"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工程图的创建</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11" name="图片 10"/>
          <p:cNvPicPr>
            <a:picLocks noChangeAspect="1"/>
          </p:cNvPicPr>
          <p:nvPr>
            <p:custDataLst>
              <p:tags r:id="rId3"/>
            </p:custDataLst>
          </p:nvPr>
        </p:nvPicPr>
        <p:blipFill>
          <a:blip r:embed="rId4"/>
          <a:stretch>
            <a:fillRect/>
          </a:stretch>
        </p:blipFill>
        <p:spPr>
          <a:xfrm>
            <a:off x="1061720" y="2204720"/>
            <a:ext cx="6855460" cy="2650490"/>
          </a:xfrm>
          <a:prstGeom prst="rect">
            <a:avLst/>
          </a:prstGeom>
        </p:spPr>
      </p:pic>
    </p:spTree>
  </p:cSld>
  <p:clrMapOvr>
    <a:masterClrMapping/>
  </p:clrMapOvr>
  <p:transition>
    <p:rand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423291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二、工程图创建的一般过程</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3888" cy="628"/>
            </a:xfrm>
            <a:prstGeom prst="rect">
              <a:avLst/>
            </a:prstGeom>
            <a:noFill/>
            <a:ln w="9525">
              <a:noFill/>
            </a:ln>
          </p:spPr>
          <p:txBody>
            <a:bodyPr wrap="none" anchor="ctr" anchorCtr="0">
              <a:spAutoFit/>
            </a:bodyPr>
            <a:p>
              <a:r>
                <a:rPr lang="zh-CN" dirty="0">
                  <a:latin typeface="黑体" panose="02010609060101010101" pitchFamily="2" charset="-122"/>
                </a:rPr>
                <a:t>零部件工程图的完成</a:t>
              </a:r>
              <a:endParaRPr lang="zh-CN" dirty="0">
                <a:latin typeface="黑体" panose="02010609060101010101" pitchFamily="2" charset="-122"/>
              </a:endParaRPr>
            </a:p>
          </p:txBody>
        </p:sp>
      </p:grpSp>
      <p:grpSp>
        <p:nvGrpSpPr>
          <p:cNvPr id="22532" name="Group 6"/>
          <p:cNvGrpSpPr/>
          <p:nvPr/>
        </p:nvGrpSpPr>
        <p:grpSpPr>
          <a:xfrm>
            <a:off x="5403804" y="906463"/>
            <a:ext cx="3308396" cy="523240"/>
            <a:chOff x="-5449" y="110"/>
            <a:chExt cx="9463" cy="824"/>
          </a:xfrm>
        </p:grpSpPr>
        <p:sp>
          <p:nvSpPr>
            <p:cNvPr id="2" name="AutoShape 7"/>
            <p:cNvSpPr>
              <a:spLocks noChangeArrowheads="1"/>
            </p:cNvSpPr>
            <p:nvPr>
              <p:custDataLst>
                <p:tags r:id="rId1"/>
              </p:custDataLst>
            </p:nvPr>
          </p:nvSpPr>
          <p:spPr bwMode="auto">
            <a:xfrm>
              <a:off x="-5449" y="110"/>
              <a:ext cx="9354"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 name="Text Box 8"/>
            <p:cNvSpPr txBox="1">
              <a:spLocks noChangeArrowheads="1"/>
            </p:cNvSpPr>
            <p:nvPr>
              <p:custDataLst>
                <p:tags r:id="rId2"/>
              </p:custDataLst>
            </p:nvPr>
          </p:nvSpPr>
          <p:spPr bwMode="auto">
            <a:xfrm>
              <a:off x="-5093" y="225"/>
              <a:ext cx="9107"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工程图的创建</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10" name="图片 9"/>
          <p:cNvPicPr>
            <a:picLocks noChangeAspect="1"/>
          </p:cNvPicPr>
          <p:nvPr>
            <p:custDataLst>
              <p:tags r:id="rId3"/>
            </p:custDataLst>
          </p:nvPr>
        </p:nvPicPr>
        <p:blipFill>
          <a:blip r:embed="rId4"/>
          <a:stretch>
            <a:fillRect/>
          </a:stretch>
        </p:blipFill>
        <p:spPr>
          <a:xfrm>
            <a:off x="869950" y="1772920"/>
            <a:ext cx="6798310" cy="4046220"/>
          </a:xfrm>
          <a:prstGeom prst="rect">
            <a:avLst/>
          </a:prstGeom>
        </p:spPr>
      </p:pic>
    </p:spTree>
  </p:cSld>
  <p:clrMapOvr>
    <a:masterClrMapping/>
  </p:clrMapOvr>
  <p:transition>
    <p:rand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423291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二、工程图创建的一般过程</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3888" cy="628"/>
            </a:xfrm>
            <a:prstGeom prst="rect">
              <a:avLst/>
            </a:prstGeom>
            <a:noFill/>
            <a:ln w="9525">
              <a:noFill/>
            </a:ln>
          </p:spPr>
          <p:txBody>
            <a:bodyPr wrap="none" anchor="ctr" anchorCtr="0">
              <a:spAutoFit/>
            </a:bodyPr>
            <a:p>
              <a:r>
                <a:rPr lang="zh-CN" dirty="0">
                  <a:latin typeface="黑体" panose="02010609060101010101" pitchFamily="2" charset="-122"/>
                </a:rPr>
                <a:t>零部件工程图的完成</a:t>
              </a:r>
              <a:endParaRPr lang="zh-CN" dirty="0">
                <a:latin typeface="黑体" panose="02010609060101010101" pitchFamily="2" charset="-122"/>
              </a:endParaRPr>
            </a:p>
          </p:txBody>
        </p:sp>
      </p:grpSp>
      <p:grpSp>
        <p:nvGrpSpPr>
          <p:cNvPr id="22532" name="Group 6"/>
          <p:cNvGrpSpPr/>
          <p:nvPr/>
        </p:nvGrpSpPr>
        <p:grpSpPr>
          <a:xfrm>
            <a:off x="5403804" y="906463"/>
            <a:ext cx="3308396" cy="523240"/>
            <a:chOff x="-5449" y="110"/>
            <a:chExt cx="9463" cy="824"/>
          </a:xfrm>
        </p:grpSpPr>
        <p:sp>
          <p:nvSpPr>
            <p:cNvPr id="2" name="AutoShape 7"/>
            <p:cNvSpPr>
              <a:spLocks noChangeArrowheads="1"/>
            </p:cNvSpPr>
            <p:nvPr>
              <p:custDataLst>
                <p:tags r:id="rId1"/>
              </p:custDataLst>
            </p:nvPr>
          </p:nvSpPr>
          <p:spPr bwMode="auto">
            <a:xfrm>
              <a:off x="-5449" y="110"/>
              <a:ext cx="9354"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 name="Text Box 8"/>
            <p:cNvSpPr txBox="1">
              <a:spLocks noChangeArrowheads="1"/>
            </p:cNvSpPr>
            <p:nvPr>
              <p:custDataLst>
                <p:tags r:id="rId2"/>
              </p:custDataLst>
            </p:nvPr>
          </p:nvSpPr>
          <p:spPr bwMode="auto">
            <a:xfrm>
              <a:off x="-5093" y="225"/>
              <a:ext cx="9107"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工程图的创建</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11" name="图片 10"/>
          <p:cNvPicPr>
            <a:picLocks noChangeAspect="1"/>
          </p:cNvPicPr>
          <p:nvPr>
            <p:custDataLst>
              <p:tags r:id="rId3"/>
            </p:custDataLst>
          </p:nvPr>
        </p:nvPicPr>
        <p:blipFill>
          <a:blip r:embed="rId4"/>
          <a:stretch>
            <a:fillRect/>
          </a:stretch>
        </p:blipFill>
        <p:spPr>
          <a:xfrm>
            <a:off x="2195830" y="1988820"/>
            <a:ext cx="3656330" cy="4015105"/>
          </a:xfrm>
          <a:prstGeom prst="rect">
            <a:avLst/>
          </a:prstGeom>
        </p:spPr>
      </p:pic>
    </p:spTree>
  </p:cSld>
  <p:clrMapOvr>
    <a:masterClrMapping/>
  </p:clrMapOvr>
  <p:transition>
    <p:rand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423291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三、工程图的标注</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3888" cy="628"/>
            </a:xfrm>
            <a:prstGeom prst="rect">
              <a:avLst/>
            </a:prstGeom>
            <a:noFill/>
            <a:ln w="9525">
              <a:noFill/>
            </a:ln>
          </p:spPr>
          <p:txBody>
            <a:bodyPr wrap="none" anchor="ctr" anchorCtr="0">
              <a:spAutoFit/>
            </a:bodyPr>
            <a:p>
              <a:r>
                <a:rPr lang="zh-CN" dirty="0">
                  <a:latin typeface="黑体" panose="02010609060101010101" pitchFamily="2" charset="-122"/>
                </a:rPr>
                <a:t>零部件工程图的完成</a:t>
              </a:r>
              <a:endParaRPr lang="zh-CN" dirty="0">
                <a:latin typeface="黑体" panose="02010609060101010101" pitchFamily="2" charset="-122"/>
              </a:endParaRPr>
            </a:p>
          </p:txBody>
        </p:sp>
      </p:grpSp>
      <p:grpSp>
        <p:nvGrpSpPr>
          <p:cNvPr id="22532" name="Group 6"/>
          <p:cNvGrpSpPr/>
          <p:nvPr/>
        </p:nvGrpSpPr>
        <p:grpSpPr>
          <a:xfrm>
            <a:off x="703534" y="1411288"/>
            <a:ext cx="3308396" cy="523240"/>
            <a:chOff x="-5449" y="110"/>
            <a:chExt cx="9463" cy="824"/>
          </a:xfrm>
        </p:grpSpPr>
        <p:sp>
          <p:nvSpPr>
            <p:cNvPr id="2" name="AutoShape 7"/>
            <p:cNvSpPr>
              <a:spLocks noChangeArrowheads="1"/>
            </p:cNvSpPr>
            <p:nvPr>
              <p:custDataLst>
                <p:tags r:id="rId1"/>
              </p:custDataLst>
            </p:nvPr>
          </p:nvSpPr>
          <p:spPr bwMode="auto">
            <a:xfrm>
              <a:off x="-5449" y="110"/>
              <a:ext cx="9354"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 name="Text Box 8"/>
            <p:cNvSpPr txBox="1">
              <a:spLocks noChangeArrowheads="1"/>
            </p:cNvSpPr>
            <p:nvPr>
              <p:custDataLst>
                <p:tags r:id="rId2"/>
              </p:custDataLst>
            </p:nvPr>
          </p:nvSpPr>
          <p:spPr bwMode="auto">
            <a:xfrm>
              <a:off x="-5093" y="225"/>
              <a:ext cx="9107"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自动标注尺寸</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11" name="图片 10"/>
          <p:cNvPicPr>
            <a:picLocks noChangeAspect="1"/>
          </p:cNvPicPr>
          <p:nvPr>
            <p:custDataLst>
              <p:tags r:id="rId3"/>
            </p:custDataLst>
          </p:nvPr>
        </p:nvPicPr>
        <p:blipFill>
          <a:blip r:embed="rId4"/>
          <a:stretch>
            <a:fillRect/>
          </a:stretch>
        </p:blipFill>
        <p:spPr>
          <a:xfrm>
            <a:off x="3487420" y="2421255"/>
            <a:ext cx="5413375" cy="4262120"/>
          </a:xfrm>
          <a:prstGeom prst="rect">
            <a:avLst/>
          </a:prstGeom>
        </p:spPr>
      </p:pic>
      <p:grpSp>
        <p:nvGrpSpPr>
          <p:cNvPr id="12" name="Group 6"/>
          <p:cNvGrpSpPr/>
          <p:nvPr/>
        </p:nvGrpSpPr>
        <p:grpSpPr>
          <a:xfrm>
            <a:off x="4375739" y="1411288"/>
            <a:ext cx="3308396" cy="523240"/>
            <a:chOff x="-5449" y="110"/>
            <a:chExt cx="9463" cy="824"/>
          </a:xfrm>
        </p:grpSpPr>
        <p:sp>
          <p:nvSpPr>
            <p:cNvPr id="13" name="AutoShape 7"/>
            <p:cNvSpPr>
              <a:spLocks noChangeArrowheads="1"/>
            </p:cNvSpPr>
            <p:nvPr>
              <p:custDataLst>
                <p:tags r:id="rId5"/>
              </p:custDataLst>
            </p:nvPr>
          </p:nvSpPr>
          <p:spPr bwMode="auto">
            <a:xfrm>
              <a:off x="-5449" y="110"/>
              <a:ext cx="9354"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14" name="Text Box 8"/>
            <p:cNvSpPr txBox="1">
              <a:spLocks noChangeArrowheads="1"/>
            </p:cNvSpPr>
            <p:nvPr>
              <p:custDataLst>
                <p:tags r:id="rId6"/>
              </p:custDataLst>
            </p:nvPr>
          </p:nvSpPr>
          <p:spPr bwMode="auto">
            <a:xfrm>
              <a:off x="-5093" y="225"/>
              <a:ext cx="9107"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2.</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手</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动标注尺寸</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15" name="图片 14"/>
          <p:cNvPicPr>
            <a:picLocks noChangeAspect="1"/>
          </p:cNvPicPr>
          <p:nvPr>
            <p:custDataLst>
              <p:tags r:id="rId7"/>
            </p:custDataLst>
          </p:nvPr>
        </p:nvPicPr>
        <p:blipFill>
          <a:blip r:embed="rId8"/>
          <a:stretch>
            <a:fillRect/>
          </a:stretch>
        </p:blipFill>
        <p:spPr>
          <a:xfrm>
            <a:off x="251460" y="3789045"/>
            <a:ext cx="3321685" cy="2554605"/>
          </a:xfrm>
          <a:prstGeom prst="rect">
            <a:avLst/>
          </a:prstGeom>
        </p:spPr>
      </p:pic>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397446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一、SolidWorks软件概述</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3088" cy="628"/>
            </a:xfrm>
            <a:prstGeom prst="rect">
              <a:avLst/>
            </a:prstGeom>
            <a:noFill/>
            <a:ln w="9525">
              <a:noFill/>
            </a:ln>
          </p:spPr>
          <p:txBody>
            <a:bodyPr wrap="none" anchor="ctr" anchorCtr="0">
              <a:spAutoFit/>
            </a:bodyPr>
            <a:p>
              <a:r>
                <a:rPr lang="en-US" altLang="zh-CN" dirty="0">
                  <a:latin typeface="黑体" panose="02010609060101010101" pitchFamily="2" charset="-122"/>
                </a:rPr>
                <a:t>Solidworks</a:t>
              </a:r>
              <a:r>
                <a:rPr lang="zh-CN" altLang="en-US" dirty="0">
                  <a:latin typeface="黑体" panose="02010609060101010101" pitchFamily="2" charset="-122"/>
                </a:rPr>
                <a:t>简介</a:t>
              </a:r>
              <a:endParaRPr lang="zh-CN" altLang="en-US" dirty="0">
                <a:latin typeface="黑体" panose="02010609060101010101" pitchFamily="2" charset="-122"/>
              </a:endParaRPr>
            </a:p>
          </p:txBody>
        </p:sp>
      </p:grpSp>
      <p:grpSp>
        <p:nvGrpSpPr>
          <p:cNvPr id="2" name="Group 9"/>
          <p:cNvGrpSpPr/>
          <p:nvPr/>
        </p:nvGrpSpPr>
        <p:grpSpPr>
          <a:xfrm>
            <a:off x="1692275" y="1989138"/>
            <a:ext cx="5903913" cy="3674027"/>
            <a:chOff x="0" y="0"/>
            <a:chExt cx="8732" cy="3215"/>
          </a:xfrm>
        </p:grpSpPr>
        <p:grpSp>
          <p:nvGrpSpPr>
            <p:cNvPr id="23557" name="Group 10"/>
            <p:cNvGrpSpPr/>
            <p:nvPr/>
          </p:nvGrpSpPr>
          <p:grpSpPr>
            <a:xfrm>
              <a:off x="0" y="0"/>
              <a:ext cx="8732" cy="3215"/>
              <a:chOff x="0" y="0"/>
              <a:chExt cx="2928" cy="508"/>
            </a:xfrm>
          </p:grpSpPr>
          <p:sp>
            <p:nvSpPr>
              <p:cNvPr id="29" name="Freeform 16"/>
              <p:cNvSpPr/>
              <p:nvPr/>
            </p:nvSpPr>
            <p:spPr bwMode="auto">
              <a:xfrm>
                <a:off x="96" y="258"/>
                <a:ext cx="2736" cy="190"/>
              </a:xfrm>
              <a:custGeom>
                <a:avLst/>
                <a:gdLst>
                  <a:gd name="T0" fmla="*/ 0 w 1120"/>
                  <a:gd name="T1" fmla="*/ 0 h 252"/>
                  <a:gd name="T2" fmla="*/ 1120 w 1120"/>
                  <a:gd name="T3" fmla="*/ 252 h 252"/>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Lst>
                <a:rect l="T0" t="T1" r="T2" b="T3"/>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000000"/>
              </a:solidFill>
              <a:ln w="9525">
                <a:noFill/>
                <a:round/>
              </a:ln>
              <a:effectLst/>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黑体" panose="02010609060101010101" pitchFamily="2" charset="-122"/>
                  <a:ea typeface="黑体" panose="02010609060101010101" pitchFamily="2" charset="-122"/>
                  <a:cs typeface="+mn-cs"/>
                </a:endParaRPr>
              </a:p>
            </p:txBody>
          </p:sp>
          <p:sp>
            <p:nvSpPr>
              <p:cNvPr id="30" name="Rectangle 17"/>
              <p:cNvSpPr>
                <a:spLocks noChangeArrowheads="1"/>
              </p:cNvSpPr>
              <p:nvPr/>
            </p:nvSpPr>
            <p:spPr bwMode="auto">
              <a:xfrm>
                <a:off x="0" y="0"/>
                <a:ext cx="2928" cy="508"/>
              </a:xfrm>
              <a:prstGeom prst="rect">
                <a:avLst/>
              </a:prstGeom>
              <a:gradFill rotWithShape="1">
                <a:gsLst>
                  <a:gs pos="0">
                    <a:srgbClr val="CCF5FE"/>
                  </a:gs>
                  <a:gs pos="100000">
                    <a:srgbClr val="9EFED2"/>
                  </a:gs>
                </a:gsLst>
                <a:lin ang="189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grpSp>
        <p:sp>
          <p:nvSpPr>
            <p:cNvPr id="28" name="Text Box 13"/>
            <p:cNvSpPr txBox="1">
              <a:spLocks noChangeArrowheads="1"/>
            </p:cNvSpPr>
            <p:nvPr/>
          </p:nvSpPr>
          <p:spPr bwMode="auto">
            <a:xfrm>
              <a:off x="319" y="251"/>
              <a:ext cx="7734" cy="2773"/>
            </a:xfrm>
            <a:prstGeom prst="rect">
              <a:avLst/>
            </a:prstGeom>
            <a:noFill/>
            <a:ln w="9525">
              <a:noFill/>
              <a:miter lim="800000"/>
            </a:ln>
            <a:effectLst/>
          </p:spPr>
          <p:txBody>
            <a:bodyPr>
              <a:spAutoFit/>
            </a:bodyPr>
            <a:p>
              <a:pPr marR="0" defTabSz="914400">
                <a:buClrTx/>
                <a:buSzTx/>
                <a:buFontTx/>
                <a:buNone/>
                <a:defRPr/>
              </a:pPr>
              <a:r>
                <a:rPr kumimoji="0" lang="zh-CN" altLang="en-US" sz="1800" b="1" kern="0" cap="none" spc="0" normalizeH="0" baseline="0" noProof="0" dirty="0">
                  <a:solidFill>
                    <a:sysClr val="windowText" lastClr="000000"/>
                  </a:solidFill>
                  <a:latin typeface="黑体" panose="02010609060101010101" pitchFamily="2" charset="-122"/>
                  <a:ea typeface="黑体" panose="02010609060101010101" pitchFamily="2" charset="-122"/>
                  <a:cs typeface="+mn-cs"/>
                  <a:sym typeface="宋体" panose="02010600030101010101" pitchFamily="2" charset="-122"/>
                </a:rPr>
                <a:t>   </a:t>
              </a:r>
              <a:r>
                <a:rPr kumimoji="0" altLang="zh-CN" kern="1200" cap="none" spc="0" normalizeH="0" baseline="0" noProof="0">
                  <a:latin typeface="黑体" panose="02010609060101010101" pitchFamily="2" charset="-122"/>
                  <a:ea typeface="黑体" panose="02010609060101010101" pitchFamily="2" charset="-122"/>
                  <a:cs typeface="+mn-cs"/>
                </a:rPr>
                <a:t>在SolidWorks 2022中共有三大模块，分别是零件、装配和工程图。通过认识SolidWorks 2022中的模块，可以快速地了解其主要功能。</a:t>
              </a:r>
              <a:endParaRPr kumimoji="0" altLang="zh-CN" kern="1200" cap="none" spc="0" normalizeH="0" baseline="0" noProof="0">
                <a:latin typeface="黑体" panose="02010609060101010101" pitchFamily="2" charset="-122"/>
                <a:ea typeface="黑体" panose="02010609060101010101" pitchFamily="2" charset="-122"/>
                <a:cs typeface="+mn-cs"/>
              </a:endParaRPr>
            </a:p>
            <a:p>
              <a:pPr marR="0" defTabSz="914400">
                <a:buClrTx/>
                <a:buSzTx/>
                <a:buFontTx/>
                <a:buNone/>
                <a:defRPr/>
              </a:pPr>
              <a:r>
                <a:rPr kumimoji="0" altLang="zh-CN" kern="1200" cap="none" spc="0" normalizeH="0" baseline="0" noProof="0">
                  <a:latin typeface="黑体" panose="02010609060101010101" pitchFamily="2" charset="-122"/>
                  <a:ea typeface="黑体" panose="02010609060101010101" pitchFamily="2" charset="-122"/>
                  <a:cs typeface="+mn-cs"/>
                </a:rPr>
                <a:t>（一）零件</a:t>
              </a:r>
              <a:endParaRPr kumimoji="0" altLang="zh-CN" kern="1200" cap="none" spc="0" normalizeH="0" baseline="0" noProof="0">
                <a:latin typeface="黑体" panose="02010609060101010101" pitchFamily="2" charset="-122"/>
                <a:ea typeface="黑体" panose="02010609060101010101" pitchFamily="2" charset="-122"/>
                <a:cs typeface="+mn-cs"/>
              </a:endParaRPr>
            </a:p>
            <a:p>
              <a:pPr marR="0" defTabSz="914400">
                <a:buClrTx/>
                <a:buSzTx/>
                <a:buFontTx/>
                <a:buNone/>
                <a:defRPr/>
              </a:pPr>
              <a:r>
                <a:rPr kumimoji="0" altLang="zh-CN" kern="1200" cap="none" spc="0" normalizeH="0" baseline="0" noProof="0">
                  <a:latin typeface="黑体" panose="02010609060101010101" pitchFamily="2" charset="-122"/>
                  <a:ea typeface="黑体" panose="02010609060101010101" pitchFamily="2" charset="-122"/>
                  <a:cs typeface="+mn-cs"/>
                </a:rPr>
                <a:t>SolidWorks零件模块主要可以实现实体建模、曲面建模、模具设计、钣金设计及焊件设计等。</a:t>
              </a:r>
              <a:endParaRPr kumimoji="0" altLang="zh-CN" kern="1200" cap="none" spc="0" normalizeH="0" baseline="0" noProof="0">
                <a:latin typeface="黑体" panose="02010609060101010101" pitchFamily="2" charset="-122"/>
                <a:ea typeface="黑体" panose="02010609060101010101" pitchFamily="2" charset="-122"/>
                <a:cs typeface="+mn-cs"/>
              </a:endParaRPr>
            </a:p>
            <a:p>
              <a:pPr marR="0" defTabSz="914400">
                <a:buClrTx/>
                <a:buSzTx/>
                <a:buFontTx/>
                <a:buNone/>
                <a:defRPr/>
              </a:pPr>
              <a:r>
                <a:rPr kumimoji="0" altLang="zh-CN" kern="1200" cap="none" spc="0" normalizeH="0" baseline="0" noProof="0">
                  <a:latin typeface="黑体" panose="02010609060101010101" pitchFamily="2" charset="-122"/>
                  <a:ea typeface="黑体" panose="02010609060101010101" pitchFamily="2" charset="-122"/>
                  <a:cs typeface="+mn-cs"/>
                </a:rPr>
                <a:t>（二）装配</a:t>
              </a:r>
              <a:endParaRPr kumimoji="0" altLang="zh-CN" kern="1200" cap="none" spc="0" normalizeH="0" baseline="0" noProof="0">
                <a:latin typeface="黑体" panose="02010609060101010101" pitchFamily="2" charset="-122"/>
                <a:ea typeface="黑体" panose="02010609060101010101" pitchFamily="2" charset="-122"/>
                <a:cs typeface="+mn-cs"/>
              </a:endParaRPr>
            </a:p>
            <a:p>
              <a:pPr marR="0" defTabSz="914400">
                <a:buClrTx/>
                <a:buSzTx/>
                <a:buFontTx/>
                <a:buNone/>
                <a:defRPr/>
              </a:pPr>
              <a:r>
                <a:rPr kumimoji="0" altLang="zh-CN" kern="1200" cap="none" spc="0" normalizeH="0" baseline="0" noProof="0">
                  <a:latin typeface="黑体" panose="02010609060101010101" pitchFamily="2" charset="-122"/>
                  <a:ea typeface="黑体" panose="02010609060101010101" pitchFamily="2" charset="-122"/>
                  <a:cs typeface="+mn-cs"/>
                </a:rPr>
                <a:t>（三）工程图</a:t>
              </a:r>
              <a:endParaRPr kumimoji="0" altLang="zh-CN" kern="1200" cap="none" spc="0" normalizeH="0" baseline="0" noProof="0">
                <a:latin typeface="黑体" panose="02010609060101010101" pitchFamily="2" charset="-122"/>
                <a:ea typeface="黑体" panose="02010609060101010101" pitchFamily="2" charset="-122"/>
                <a:cs typeface="+mn-cs"/>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423291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三、工程图的标注</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任务五</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3888" cy="628"/>
            </a:xfrm>
            <a:prstGeom prst="rect">
              <a:avLst/>
            </a:prstGeom>
            <a:noFill/>
            <a:ln w="9525">
              <a:noFill/>
            </a:ln>
          </p:spPr>
          <p:txBody>
            <a:bodyPr wrap="none" anchor="ctr" anchorCtr="0">
              <a:spAutoFit/>
            </a:bodyPr>
            <a:p>
              <a:r>
                <a:rPr lang="zh-CN" dirty="0">
                  <a:latin typeface="黑体" panose="02010609060101010101" pitchFamily="2" charset="-122"/>
                </a:rPr>
                <a:t>零部件工程图的完成</a:t>
              </a:r>
              <a:endParaRPr lang="zh-CN" dirty="0">
                <a:latin typeface="黑体" panose="02010609060101010101" pitchFamily="2" charset="-122"/>
              </a:endParaRPr>
            </a:p>
          </p:txBody>
        </p:sp>
      </p:grpSp>
      <p:grpSp>
        <p:nvGrpSpPr>
          <p:cNvPr id="22532" name="Group 6"/>
          <p:cNvGrpSpPr/>
          <p:nvPr/>
        </p:nvGrpSpPr>
        <p:grpSpPr>
          <a:xfrm>
            <a:off x="703534" y="1411288"/>
            <a:ext cx="3308396" cy="523240"/>
            <a:chOff x="-5449" y="110"/>
            <a:chExt cx="9463" cy="824"/>
          </a:xfrm>
        </p:grpSpPr>
        <p:sp>
          <p:nvSpPr>
            <p:cNvPr id="2" name="AutoShape 7"/>
            <p:cNvSpPr>
              <a:spLocks noChangeArrowheads="1"/>
            </p:cNvSpPr>
            <p:nvPr>
              <p:custDataLst>
                <p:tags r:id="rId1"/>
              </p:custDataLst>
            </p:nvPr>
          </p:nvSpPr>
          <p:spPr bwMode="auto">
            <a:xfrm>
              <a:off x="-5449" y="110"/>
              <a:ext cx="9354" cy="80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wrap="square"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 name="Text Box 8"/>
            <p:cNvSpPr txBox="1">
              <a:spLocks noChangeArrowheads="1"/>
            </p:cNvSpPr>
            <p:nvPr>
              <p:custDataLst>
                <p:tags r:id="rId2"/>
              </p:custDataLst>
            </p:nvPr>
          </p:nvSpPr>
          <p:spPr bwMode="auto">
            <a:xfrm>
              <a:off x="-5093" y="225"/>
              <a:ext cx="9107" cy="709"/>
            </a:xfrm>
            <a:prstGeom prst="rect">
              <a:avLst/>
            </a:prstGeom>
            <a:noFill/>
            <a:ln w="9525">
              <a:noFill/>
              <a:miter lim="800000"/>
            </a:ln>
          </p:spPr>
          <p:txBody>
            <a:bodyPr wrap="square">
              <a:spAutoFit/>
            </a:bodyPr>
            <a:p>
              <a:pPr marR="0" defTabSz="914400">
                <a:lnSpc>
                  <a:spcPts val="2800"/>
                </a:lnSpc>
                <a:buClrTx/>
                <a:buSzTx/>
                <a:buFontTx/>
                <a:buNone/>
                <a:defRPr/>
              </a:pPr>
              <a:r>
                <a:rPr kumimoji="0" 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3.</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注释文本</a:t>
              </a:r>
              <a:endPar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10" name="图片 9"/>
          <p:cNvPicPr>
            <a:picLocks noChangeAspect="1"/>
          </p:cNvPicPr>
          <p:nvPr>
            <p:custDataLst>
              <p:tags r:id="rId3"/>
            </p:custDataLst>
          </p:nvPr>
        </p:nvPicPr>
        <p:blipFill>
          <a:blip r:embed="rId4"/>
          <a:stretch>
            <a:fillRect/>
          </a:stretch>
        </p:blipFill>
        <p:spPr>
          <a:xfrm>
            <a:off x="2124075" y="2853055"/>
            <a:ext cx="3765550" cy="2287905"/>
          </a:xfrm>
          <a:prstGeom prst="rect">
            <a:avLst/>
          </a:prstGeom>
        </p:spPr>
      </p:pic>
    </p:spTree>
  </p:cSld>
  <p:clrMapOvr>
    <a:masterClrMapping/>
  </p:clrMapOvr>
  <p:transition>
    <p:rand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86018" name="TextBox 3"/>
          <p:cNvSpPr txBox="1"/>
          <p:nvPr/>
        </p:nvSpPr>
        <p:spPr>
          <a:xfrm>
            <a:off x="3203575" y="5557838"/>
            <a:ext cx="2736850" cy="938212"/>
          </a:xfrm>
          <a:prstGeom prst="rect">
            <a:avLst/>
          </a:prstGeom>
          <a:noFill/>
          <a:ln w="9525">
            <a:noFill/>
          </a:ln>
        </p:spPr>
        <p:txBody>
          <a:bodyPr>
            <a:spAutoFit/>
          </a:bodyPr>
          <a:p>
            <a:pPr algn="ctr">
              <a:lnSpc>
                <a:spcPts val="3500"/>
              </a:lnSpc>
            </a:pPr>
            <a:r>
              <a:rPr lang="zh-CN" altLang="en-US" sz="3600" dirty="0">
                <a:solidFill>
                  <a:srgbClr val="000000"/>
                </a:solidFill>
                <a:latin typeface="微软雅黑" panose="020B0503020204020204" charset="-122"/>
                <a:ea typeface="微软雅黑" panose="020B0503020204020204" charset="-122"/>
              </a:rPr>
              <a:t>谢谢观看</a:t>
            </a:r>
            <a:endParaRPr lang="en-US" altLang="zh-CN" sz="3600" dirty="0">
              <a:solidFill>
                <a:srgbClr val="000000"/>
              </a:solidFill>
              <a:latin typeface="微软雅黑" panose="020B0503020204020204" charset="-122"/>
              <a:ea typeface="微软雅黑" panose="020B0503020204020204" charset="-122"/>
            </a:endParaRPr>
          </a:p>
          <a:p>
            <a:pPr algn="ctr">
              <a:lnSpc>
                <a:spcPts val="3500"/>
              </a:lnSpc>
            </a:pPr>
            <a:r>
              <a:rPr lang="en-US" altLang="zh-CN" dirty="0">
                <a:solidFill>
                  <a:srgbClr val="000000"/>
                </a:solidFill>
                <a:latin typeface="微软雅黑" panose="020B0503020204020204" charset="-122"/>
                <a:ea typeface="微软雅黑" panose="020B0503020204020204" charset="-122"/>
              </a:rPr>
              <a:t>THANKS</a:t>
            </a:r>
            <a:endParaRPr lang="zh-CN" altLang="en-US" dirty="0">
              <a:solidFill>
                <a:srgbClr val="000000"/>
              </a:solidFill>
              <a:latin typeface="微软雅黑" panose="020B0503020204020204" charset="-122"/>
              <a:ea typeface="微软雅黑" panose="020B0503020204020204"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withEffect">
                                  <p:stCondLst>
                                    <p:cond delay="0"/>
                                  </p:stCondLst>
                                  <p:childTnLst>
                                    <p:set>
                                      <p:cBhvr>
                                        <p:cTn id="6" dur="1" fill="hold">
                                          <p:stCondLst>
                                            <p:cond delay="0"/>
                                          </p:stCondLst>
                                        </p:cTn>
                                        <p:tgtEl>
                                          <p:spTgt spid="86018"/>
                                        </p:tgtEl>
                                        <p:attrNameLst>
                                          <p:attrName>style.visibility</p:attrName>
                                        </p:attrNameLst>
                                      </p:cBhvr>
                                      <p:to>
                                        <p:strVal val="visible"/>
                                      </p:to>
                                    </p:set>
                                    <p:animEffect transition="in" filter="fade">
                                      <p:cBhvr>
                                        <p:cTn id="7" dur="770" decel="100000"/>
                                        <p:tgtEl>
                                          <p:spTgt spid="86018"/>
                                        </p:tgtEl>
                                      </p:cBhvr>
                                    </p:animEffect>
                                    <p:animScale>
                                      <p:cBhvr>
                                        <p:cTn id="8" dur="770" decel="100000"/>
                                        <p:tgtEl>
                                          <p:spTgt spid="86018"/>
                                        </p:tgtEl>
                                      </p:cBhvr>
                                      <p:from x="10000" y="10000"/>
                                      <p:to x="200000" y="450000"/>
                                    </p:animScale>
                                    <p:animScale>
                                      <p:cBhvr>
                                        <p:cTn id="9" dur="1230" accel="100000" fill="hold">
                                          <p:stCondLst>
                                            <p:cond delay="770"/>
                                          </p:stCondLst>
                                        </p:cTn>
                                        <p:tgtEl>
                                          <p:spTgt spid="86018"/>
                                        </p:tgtEl>
                                      </p:cBhvr>
                                      <p:from x="200000" y="450000"/>
                                      <p:to x="100000" y="100000"/>
                                    </p:animScale>
                                    <p:set>
                                      <p:cBhvr>
                                        <p:cTn id="10" dur="770" fill="hold"/>
                                        <p:tgtEl>
                                          <p:spTgt spid="86018"/>
                                        </p:tgtEl>
                                        <p:attrNameLst>
                                          <p:attrName>ppt_x</p:attrName>
                                        </p:attrNameLst>
                                      </p:cBhvr>
                                      <p:to>
                                        <p:strVal val="(0.5)"/>
                                      </p:to>
                                    </p:set>
                                    <p:anim from="(0.5)" to="(#ppt_x)" calcmode="lin" valueType="num">
                                      <p:cBhvr>
                                        <p:cTn id="11" dur="1230" accel="100000" fill="hold">
                                          <p:stCondLst>
                                            <p:cond delay="770"/>
                                          </p:stCondLst>
                                        </p:cTn>
                                        <p:tgtEl>
                                          <p:spTgt spid="86018"/>
                                        </p:tgtEl>
                                        <p:attrNameLst>
                                          <p:attrName>ppt_x</p:attrName>
                                        </p:attrNameLst>
                                      </p:cBhvr>
                                    </p:anim>
                                    <p:set>
                                      <p:cBhvr>
                                        <p:cTn id="12" dur="770" fill="hold"/>
                                        <p:tgtEl>
                                          <p:spTgt spid="86018"/>
                                        </p:tgtEl>
                                        <p:attrNameLst>
                                          <p:attrName>ppt_y</p:attrName>
                                        </p:attrNameLst>
                                      </p:cBhvr>
                                      <p:to>
                                        <p:strVal val="(#ppt_y+0.4)"/>
                                      </p:to>
                                    </p:set>
                                    <p:anim from="(#ppt_y+0.4)" to="(#ppt_y)" calcmode="lin" valueType="num">
                                      <p:cBhvr>
                                        <p:cTn id="13" dur="1230" accel="100000" fill="hold">
                                          <p:stCondLst>
                                            <p:cond delay="770"/>
                                          </p:stCondLst>
                                        </p:cTn>
                                        <p:tgtEl>
                                          <p:spTgt spid="86018"/>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603377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一、SolidWorks</a:t>
            </a:r>
            <a:r>
              <a:rPr lang="en-US" altLang="zh-CN" sz="2400" dirty="0">
                <a:solidFill>
                  <a:srgbClr val="0000FF"/>
                </a:solidFill>
                <a:latin typeface="黑体" panose="02010609060101010101" pitchFamily="2" charset="-122"/>
              </a:rPr>
              <a:t>2022</a:t>
            </a:r>
            <a:r>
              <a:rPr lang="zh-CN" altLang="en-US" sz="2400" dirty="0">
                <a:solidFill>
                  <a:srgbClr val="0000FF"/>
                </a:solidFill>
                <a:latin typeface="黑体" panose="02010609060101010101" pitchFamily="2" charset="-122"/>
              </a:rPr>
              <a:t>工作界面与基本设置</a:t>
            </a:r>
            <a:endParaRPr lang="zh-CN" altLang="en-US"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3088" cy="628"/>
            </a:xfrm>
            <a:prstGeom prst="rect">
              <a:avLst/>
            </a:prstGeom>
            <a:noFill/>
            <a:ln w="9525">
              <a:noFill/>
            </a:ln>
          </p:spPr>
          <p:txBody>
            <a:bodyPr wrap="none" anchor="ctr" anchorCtr="0">
              <a:spAutoFit/>
            </a:bodyPr>
            <a:p>
              <a:r>
                <a:rPr lang="en-US" altLang="zh-CN" dirty="0">
                  <a:latin typeface="黑体" panose="02010609060101010101" pitchFamily="2" charset="-122"/>
                </a:rPr>
                <a:t>Solidworks</a:t>
              </a:r>
              <a:r>
                <a:rPr lang="zh-CN" altLang="en-US" dirty="0">
                  <a:latin typeface="黑体" panose="02010609060101010101" pitchFamily="2" charset="-122"/>
                </a:rPr>
                <a:t>简介</a:t>
              </a:r>
              <a:endParaRPr lang="zh-CN" altLang="en-US" dirty="0">
                <a:latin typeface="黑体" panose="02010609060101010101" pitchFamily="2" charset="-122"/>
              </a:endParaRPr>
            </a:p>
          </p:txBody>
        </p:sp>
      </p:grpSp>
      <p:pic>
        <p:nvPicPr>
          <p:cNvPr id="2" name="图片 742"/>
          <p:cNvPicPr>
            <a:picLocks noChangeAspect="1"/>
          </p:cNvPicPr>
          <p:nvPr>
            <p:custDataLst>
              <p:tags r:id="rId1"/>
            </p:custDataLst>
          </p:nvPr>
        </p:nvPicPr>
        <p:blipFill>
          <a:blip r:embed="rId2"/>
          <a:stretch>
            <a:fillRect/>
          </a:stretch>
        </p:blipFill>
        <p:spPr>
          <a:xfrm>
            <a:off x="984250" y="1322070"/>
            <a:ext cx="7320280" cy="5539740"/>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155321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任务目标</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3088" cy="628"/>
            </a:xfrm>
            <a:prstGeom prst="rect">
              <a:avLst/>
            </a:prstGeom>
            <a:noFill/>
            <a:ln w="9525">
              <a:noFill/>
            </a:ln>
          </p:spPr>
          <p:txBody>
            <a:bodyPr wrap="none" anchor="ctr" anchorCtr="0">
              <a:spAutoFit/>
            </a:bodyPr>
            <a:p>
              <a:r>
                <a:rPr lang="zh-CN" dirty="0">
                  <a:latin typeface="黑体" panose="02010609060101010101" pitchFamily="2" charset="-122"/>
                </a:rPr>
                <a:t>二维草图的绘制</a:t>
              </a:r>
              <a:endParaRPr lang="zh-CN" dirty="0">
                <a:latin typeface="黑体" panose="02010609060101010101" pitchFamily="2" charset="-122"/>
              </a:endParaRPr>
            </a:p>
          </p:txBody>
        </p:sp>
      </p:grpSp>
      <p:sp>
        <p:nvSpPr>
          <p:cNvPr id="100" name="文本框 99"/>
          <p:cNvSpPr txBox="1"/>
          <p:nvPr/>
        </p:nvSpPr>
        <p:spPr>
          <a:xfrm>
            <a:off x="2032000" y="1721485"/>
            <a:ext cx="5080000" cy="3415030"/>
          </a:xfrm>
          <a:prstGeom prst="rect">
            <a:avLst/>
          </a:prstGeom>
          <a:noFill/>
          <a:ln w="9525">
            <a:solidFill>
              <a:srgbClr val="C00000"/>
            </a:solidFill>
          </a:ln>
        </p:spPr>
        <p:txBody>
          <a:bodyPr>
            <a:spAutoFit/>
          </a:bodyPr>
          <a:p>
            <a:r>
              <a:rPr lang="zh-CN" sz="1800" b="1">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）掌握</a:t>
            </a:r>
            <a:r>
              <a:rPr lang="en-US" sz="1800">
                <a:latin typeface="Times New Roman" panose="02020603050405020304" charset="0"/>
              </a:rPr>
              <a:t>SolidWorks</a:t>
            </a:r>
            <a:r>
              <a:rPr lang="zh-CN" sz="1800">
                <a:ea typeface="宋体" panose="02010600030101010101" pitchFamily="2" charset="-122"/>
              </a:rPr>
              <a:t>草图界面中各基本工具的使用；（</a:t>
            </a:r>
            <a:r>
              <a:rPr lang="en-US" sz="1800">
                <a:latin typeface="Times New Roman" panose="02020603050405020304" charset="0"/>
              </a:rPr>
              <a:t>2</a:t>
            </a:r>
            <a:r>
              <a:rPr lang="zh-CN" sz="1800">
                <a:ea typeface="宋体" panose="02010600030101010101" pitchFamily="2" charset="-122"/>
              </a:rPr>
              <a:t>）掌握基本草图实体（如点、直线、圆等）的绘制。</a:t>
            </a:r>
            <a:r>
              <a:rPr lang="zh-CN" sz="1800" b="1">
                <a:ea typeface="宋体" panose="02010600030101010101" pitchFamily="2" charset="-122"/>
              </a:rPr>
              <a:t>能力目标：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）能正确进入与退出草图环境；（</a:t>
            </a:r>
            <a:r>
              <a:rPr lang="en-US" sz="1800">
                <a:latin typeface="Times New Roman" panose="02020603050405020304" charset="0"/>
              </a:rPr>
              <a:t>2</a:t>
            </a:r>
            <a:r>
              <a:rPr lang="zh-CN" sz="1800">
                <a:ea typeface="宋体" panose="02010600030101010101" pitchFamily="2" charset="-122"/>
              </a:rPr>
              <a:t>）能绘制简单草图实体并对其进行标注。</a:t>
            </a:r>
            <a:r>
              <a:rPr lang="zh-CN" sz="1800" b="1">
                <a:ea typeface="宋体" panose="02010600030101010101" pitchFamily="2" charset="-122"/>
              </a:rPr>
              <a:t>素质目标：</a:t>
            </a:r>
            <a:r>
              <a:rPr lang="zh-CN" sz="1800">
                <a:ea typeface="宋体" panose="02010600030101010101" pitchFamily="2" charset="-122"/>
              </a:rPr>
              <a:t>（</a:t>
            </a:r>
            <a:r>
              <a:rPr lang="en-US" sz="1800">
                <a:latin typeface="Times New Roman" panose="02020603050405020304" charset="0"/>
              </a:rPr>
              <a:t>1</a:t>
            </a:r>
            <a:r>
              <a:rPr lang="zh-CN" sz="1800">
                <a:ea typeface="宋体" panose="02010600030101010101" pitchFamily="2" charset="-122"/>
              </a:rPr>
              <a:t>）在草图实体绘制及约束过程中养成学生严谨细致的学习习惯；（</a:t>
            </a:r>
            <a:r>
              <a:rPr lang="en-US" sz="1800">
                <a:latin typeface="Times New Roman" panose="02020603050405020304" charset="0"/>
              </a:rPr>
              <a:t>2</a:t>
            </a:r>
            <a:r>
              <a:rPr lang="zh-CN" sz="1800">
                <a:ea typeface="宋体" panose="02010600030101010101" pitchFamily="2" charset="-122"/>
              </a:rPr>
              <a:t>）锻炼学生遇到困难不服输的勇气。</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357886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一、草图的进入与退出</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3088" cy="628"/>
            </a:xfrm>
            <a:prstGeom prst="rect">
              <a:avLst/>
            </a:prstGeom>
            <a:noFill/>
            <a:ln w="9525">
              <a:noFill/>
            </a:ln>
          </p:spPr>
          <p:txBody>
            <a:bodyPr wrap="none" anchor="ctr" anchorCtr="0">
              <a:spAutoFit/>
            </a:bodyPr>
            <a:p>
              <a:r>
                <a:rPr lang="zh-CN" dirty="0">
                  <a:latin typeface="黑体" panose="02010609060101010101" pitchFamily="2" charset="-122"/>
                </a:rPr>
                <a:t>二维草图的绘制</a:t>
              </a:r>
              <a:endParaRPr lang="zh-CN" dirty="0">
                <a:latin typeface="黑体" panose="02010609060101010101" pitchFamily="2" charset="-122"/>
              </a:endParaRPr>
            </a:p>
          </p:txBody>
        </p:sp>
      </p:grpSp>
      <p:grpSp>
        <p:nvGrpSpPr>
          <p:cNvPr id="22532" name="Group 6"/>
          <p:cNvGrpSpPr/>
          <p:nvPr/>
        </p:nvGrpSpPr>
        <p:grpSpPr>
          <a:xfrm>
            <a:off x="7308850" y="836613"/>
            <a:ext cx="1403350" cy="647700"/>
            <a:chOff x="0" y="0"/>
            <a:chExt cx="4014" cy="1020"/>
          </a:xfrm>
        </p:grpSpPr>
        <p:sp>
          <p:nvSpPr>
            <p:cNvPr id="2" name="AutoShape 7"/>
            <p:cNvSpPr>
              <a:spLocks noChangeArrowheads="1"/>
            </p:cNvSpPr>
            <p:nvPr/>
          </p:nvSpPr>
          <p:spPr bwMode="auto">
            <a:xfrm>
              <a:off x="0" y="0"/>
              <a:ext cx="3905" cy="102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 name="Text Box 8"/>
            <p:cNvSpPr txBox="1">
              <a:spLocks noChangeArrowheads="1"/>
            </p:cNvSpPr>
            <p:nvPr/>
          </p:nvSpPr>
          <p:spPr bwMode="auto">
            <a:xfrm>
              <a:off x="232" y="225"/>
              <a:ext cx="3782" cy="709"/>
            </a:xfrm>
            <a:prstGeom prst="rect">
              <a:avLst/>
            </a:prstGeom>
            <a:noFill/>
            <a:ln w="9525">
              <a:noFill/>
              <a:miter lim="800000"/>
            </a:ln>
          </p:spPr>
          <p:txBody>
            <a:bodyPr>
              <a:spAutoFit/>
            </a:bodyPr>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进入</a:t>
              </a:r>
              <a:endParaRPr kumimoji="0" lang="zh-CN"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10" name="图片 -2147481717"/>
          <p:cNvPicPr>
            <a:picLocks noChangeAspect="1"/>
          </p:cNvPicPr>
          <p:nvPr/>
        </p:nvPicPr>
        <p:blipFill>
          <a:blip r:embed="rId1"/>
          <a:stretch>
            <a:fillRect/>
          </a:stretch>
        </p:blipFill>
        <p:spPr>
          <a:xfrm>
            <a:off x="1115695" y="2132965"/>
            <a:ext cx="6439535" cy="3778885"/>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p:nvPr/>
        </p:nvSpPr>
        <p:spPr>
          <a:xfrm>
            <a:off x="0" y="714375"/>
            <a:ext cx="357886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sz="2400" dirty="0">
                <a:solidFill>
                  <a:srgbClr val="0000FF"/>
                </a:solidFill>
                <a:latin typeface="黑体" panose="02010609060101010101" pitchFamily="2" charset="-122"/>
              </a:rPr>
              <a:t>一、草图的进入与退出</a:t>
            </a:r>
            <a:endParaRPr lang="zh-CN" sz="2400" dirty="0">
              <a:solidFill>
                <a:srgbClr val="0000FF"/>
              </a:solidFill>
              <a:latin typeface="黑体" panose="02010609060101010101" pitchFamily="2" charset="-122"/>
            </a:endParaRPr>
          </a:p>
        </p:txBody>
      </p:sp>
      <p:grpSp>
        <p:nvGrpSpPr>
          <p:cNvPr id="9" name="组合 8"/>
          <p:cNvGrpSpPr/>
          <p:nvPr/>
        </p:nvGrpSpPr>
        <p:grpSpPr>
          <a:xfrm>
            <a:off x="1619885" y="44133"/>
            <a:ext cx="6048375" cy="587375"/>
            <a:chOff x="2184" y="8526"/>
            <a:chExt cx="9525" cy="925"/>
          </a:xfrm>
        </p:grpSpPr>
        <p:sp>
          <p:nvSpPr>
            <p:cNvPr id="3" name="Rectangle 38"/>
            <p:cNvSpPr>
              <a:spLocks noChangeAspect="1" noChangeArrowheads="1"/>
            </p:cNvSpPr>
            <p:nvPr/>
          </p:nvSpPr>
          <p:spPr bwMode="auto">
            <a:xfrm rot="10800000">
              <a:off x="2184" y="8576"/>
              <a:ext cx="9525" cy="850"/>
            </a:xfrm>
            <a:prstGeom prst="rect">
              <a:avLst/>
            </a:prstGeom>
            <a:solidFill>
              <a:srgbClr val="FFFF99"/>
            </a:solidFill>
            <a:ln w="9525">
              <a:solidFill>
                <a:srgbClr val="C0C0C0"/>
              </a:solidFill>
              <a:miter lim="800000"/>
            </a:ln>
            <a:effectLst>
              <a:outerShdw dist="107763" dir="2700000" algn="ctr" rotWithShape="0">
                <a:srgbClr val="808080">
                  <a:alpha val="50000"/>
                </a:srgbClr>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4" name="Rectangle 39"/>
            <p:cNvSpPr>
              <a:spLocks noChangeAspect="1" noChangeArrowheads="1"/>
            </p:cNvSpPr>
            <p:nvPr/>
          </p:nvSpPr>
          <p:spPr bwMode="auto">
            <a:xfrm>
              <a:off x="2217" y="8586"/>
              <a:ext cx="8972" cy="295"/>
            </a:xfrm>
            <a:prstGeom prst="rect">
              <a:avLst/>
            </a:prstGeom>
            <a:gradFill rotWithShape="1">
              <a:gsLst>
                <a:gs pos="0">
                  <a:srgbClr val="FFFFFF"/>
                </a:gs>
                <a:gs pos="100000">
                  <a:srgbClr val="0000FF">
                    <a:alpha val="0"/>
                  </a:srgbClr>
                </a:gs>
              </a:gsLst>
              <a:lin ang="5400000" scaled="1"/>
            </a:gradFill>
            <a:ln w="9525">
              <a:noFill/>
              <a:miter lim="800000"/>
            </a:ln>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6" name="AutoShape 40"/>
            <p:cNvSpPr>
              <a:spLocks noChangeAspect="1" noChangeArrowheads="1"/>
            </p:cNvSpPr>
            <p:nvPr/>
          </p:nvSpPr>
          <p:spPr bwMode="auto">
            <a:xfrm>
              <a:off x="2184" y="8526"/>
              <a:ext cx="2658" cy="925"/>
            </a:xfrm>
            <a:prstGeom prst="homePlate">
              <a:avLst>
                <a:gd name="adj" fmla="val 64760"/>
              </a:avLst>
            </a:prstGeom>
            <a:gradFill rotWithShape="1">
              <a:gsLst>
                <a:gs pos="0">
                  <a:srgbClr val="9999FF"/>
                </a:gs>
                <a:gs pos="100000">
                  <a:srgbClr val="9900CC"/>
                </a:gs>
              </a:gsLst>
              <a:lin ang="5400000" scaled="1"/>
            </a:gradFill>
            <a:ln w="9525">
              <a:solidFill>
                <a:srgbClr val="3366FF"/>
              </a:solidFill>
              <a:miter lim="800000"/>
            </a:ln>
            <a:effectLst>
              <a:outerShdw dist="35921" dir="2700000" algn="ctr" rotWithShape="0">
                <a:srgbClr val="69556B"/>
              </a:outerShdw>
            </a:effectLst>
          </p:spPr>
          <p:txBody>
            <a:bodyPr wrap="none" anchor="ct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7" name="WordArt 41"/>
            <p:cNvSpPr>
              <a:spLocks noChangeAspect="1"/>
            </p:cNvSpPr>
            <p:nvPr/>
          </p:nvSpPr>
          <p:spPr>
            <a:xfrm>
              <a:off x="2516" y="8750"/>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8" name="Text Box 42"/>
            <p:cNvSpPr txBox="1">
              <a:spLocks noChangeAspect="1"/>
            </p:cNvSpPr>
            <p:nvPr/>
          </p:nvSpPr>
          <p:spPr>
            <a:xfrm>
              <a:off x="5173" y="8726"/>
              <a:ext cx="3088" cy="628"/>
            </a:xfrm>
            <a:prstGeom prst="rect">
              <a:avLst/>
            </a:prstGeom>
            <a:noFill/>
            <a:ln w="9525">
              <a:noFill/>
            </a:ln>
          </p:spPr>
          <p:txBody>
            <a:bodyPr wrap="none" anchor="ctr" anchorCtr="0">
              <a:spAutoFit/>
            </a:bodyPr>
            <a:p>
              <a:r>
                <a:rPr lang="zh-CN" dirty="0">
                  <a:latin typeface="黑体" panose="02010609060101010101" pitchFamily="2" charset="-122"/>
                </a:rPr>
                <a:t>二维草图的绘制</a:t>
              </a:r>
              <a:endParaRPr lang="zh-CN" dirty="0">
                <a:latin typeface="黑体" panose="02010609060101010101" pitchFamily="2" charset="-122"/>
              </a:endParaRPr>
            </a:p>
          </p:txBody>
        </p:sp>
      </p:grpSp>
      <p:grpSp>
        <p:nvGrpSpPr>
          <p:cNvPr id="22532" name="Group 6"/>
          <p:cNvGrpSpPr/>
          <p:nvPr/>
        </p:nvGrpSpPr>
        <p:grpSpPr>
          <a:xfrm>
            <a:off x="7308850" y="836613"/>
            <a:ext cx="1403350" cy="647700"/>
            <a:chOff x="0" y="0"/>
            <a:chExt cx="4014" cy="1020"/>
          </a:xfrm>
        </p:grpSpPr>
        <p:sp>
          <p:nvSpPr>
            <p:cNvPr id="2" name="AutoShape 7"/>
            <p:cNvSpPr>
              <a:spLocks noChangeArrowheads="1"/>
            </p:cNvSpPr>
            <p:nvPr/>
          </p:nvSpPr>
          <p:spPr bwMode="auto">
            <a:xfrm>
              <a:off x="0" y="0"/>
              <a:ext cx="3905" cy="1020"/>
            </a:xfrm>
            <a:prstGeom prst="doubleWave">
              <a:avLst>
                <a:gd name="adj1" fmla="val 6500"/>
                <a:gd name="adj2" fmla="val 0"/>
              </a:avLst>
            </a:prstGeom>
            <a:solidFill>
              <a:schemeClr val="accent6">
                <a:lumMod val="60000"/>
                <a:lumOff val="40000"/>
              </a:schemeClr>
            </a:solidFill>
            <a:ln w="9525">
              <a:solidFill>
                <a:srgbClr val="CCFFFF"/>
              </a:solidFill>
              <a:miter lim="800000"/>
            </a:ln>
            <a:effectLst>
              <a:outerShdw sy="50000" kx="-2453608" rotWithShape="0">
                <a:srgbClr val="808080">
                  <a:alpha val="50000"/>
                </a:srgbClr>
              </a:outerShdw>
            </a:effectLst>
          </p:spPr>
          <p:txBody>
            <a:bodyPr anchor="ctr">
              <a:spAutoFit/>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pitchFamily="34" charset="0"/>
                <a:ea typeface="宋体" panose="02010600030101010101" pitchFamily="2" charset="-122"/>
                <a:cs typeface="+mn-cs"/>
              </a:endParaRPr>
            </a:p>
          </p:txBody>
        </p:sp>
        <p:sp>
          <p:nvSpPr>
            <p:cNvPr id="5" name="Text Box 8"/>
            <p:cNvSpPr txBox="1">
              <a:spLocks noChangeArrowheads="1"/>
            </p:cNvSpPr>
            <p:nvPr/>
          </p:nvSpPr>
          <p:spPr bwMode="auto">
            <a:xfrm>
              <a:off x="232" y="225"/>
              <a:ext cx="3782" cy="709"/>
            </a:xfrm>
            <a:prstGeom prst="rect">
              <a:avLst/>
            </a:prstGeom>
            <a:noFill/>
            <a:ln w="9525">
              <a:noFill/>
              <a:miter lim="800000"/>
            </a:ln>
          </p:spPr>
          <p:txBody>
            <a:bodyPr>
              <a:spAutoFit/>
            </a:bodyPr>
            <a:p>
              <a:pPr marR="0" defTabSz="914400">
                <a:lnSpc>
                  <a:spcPts val="2800"/>
                </a:lnSpc>
                <a:buClrTx/>
                <a:buSzTx/>
                <a:buFontTx/>
                <a:buNone/>
                <a:defRPr/>
              </a:pPr>
              <a:r>
                <a:rPr kumimoji="0" lang="en-US"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1.</a:t>
              </a:r>
              <a:r>
                <a:rPr kumimoji="0" lang="zh-CN" altLang="en-US"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rPr>
                <a:t>进入</a:t>
              </a:r>
              <a:endParaRPr kumimoji="0" lang="zh-CN" altLang="zh-CN" b="1" kern="1200" cap="none" spc="0" normalizeH="0" baseline="0" noProof="0" dirty="0">
                <a:solidFill>
                  <a:schemeClr val="bg1">
                    <a:lumMod val="95000"/>
                  </a:schemeClr>
                </a:solidFill>
                <a:latin typeface="黑体" panose="02010609060101010101" pitchFamily="2" charset="-122"/>
                <a:ea typeface="黑体" panose="02010609060101010101" pitchFamily="2" charset="-122"/>
                <a:cs typeface="+mn-cs"/>
              </a:endParaRPr>
            </a:p>
          </p:txBody>
        </p:sp>
      </p:grpSp>
      <p:pic>
        <p:nvPicPr>
          <p:cNvPr id="10" name="图片 744"/>
          <p:cNvPicPr>
            <a:picLocks noChangeAspect="1"/>
          </p:cNvPicPr>
          <p:nvPr/>
        </p:nvPicPr>
        <p:blipFill>
          <a:blip r:embed="rId1"/>
          <a:stretch>
            <a:fillRect/>
          </a:stretch>
        </p:blipFill>
        <p:spPr>
          <a:xfrm>
            <a:off x="1043940" y="1916430"/>
            <a:ext cx="6616065" cy="4207510"/>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6260,&quot;width&quot;:8272}"/>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PP_MARK_KEY" val="a7eeeadc-dfb0-40b1-bce6-ccf3eea3ef03"/>
  <p:tag name="COMMONDATA" val="eyJoZGlkIjoiMzA4ODliZWYwNzU2MDNlZjJkNTYwYmYzZmUyNjMzMjkifQ=="/>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5234</Words>
  <Application>WPS 演示</Application>
  <PresentationFormat/>
  <Paragraphs>551</Paragraphs>
  <Slides>51</Slides>
  <Notes>0</Notes>
  <HiddenSlides>0</HiddenSlides>
  <MMClips>0</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51</vt:i4>
      </vt:variant>
    </vt:vector>
  </HeadingPairs>
  <TitlesOfParts>
    <vt:vector size="64" baseType="lpstr">
      <vt:lpstr>Arial</vt:lpstr>
      <vt:lpstr>宋体</vt:lpstr>
      <vt:lpstr>Wingdings</vt:lpstr>
      <vt:lpstr>黑体</vt:lpstr>
      <vt:lpstr>Calibri</vt:lpstr>
      <vt:lpstr>方正大黑简体</vt:lpstr>
      <vt:lpstr>Times New Roman</vt:lpstr>
      <vt:lpstr>微软雅黑</vt:lpstr>
      <vt:lpstr>Arial Unicode MS</vt:lpstr>
      <vt:lpstr>Office 主题​​</vt:lpstr>
      <vt:lpstr>自定义设计方案</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Frank</dc:creator>
  <cp:lastModifiedBy>dell</cp:lastModifiedBy>
  <cp:revision>548</cp:revision>
  <dcterms:created xsi:type="dcterms:W3CDTF">2011-08-18T05:58:00Z</dcterms:created>
  <dcterms:modified xsi:type="dcterms:W3CDTF">2023-04-25T08:49:58Z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2052-11.1.0.14305</vt:lpwstr>
  </property>
  <property fmtid="{D5CDD505-2E9C-101B-9397-08002B2CF9AE}" pid="3" name="ICV">
    <vt:lpwstr>7ED60D7F54BB4FC7B7C29D1355D9BC9D</vt:lpwstr>
  </property>
</Properties>
</file>