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 id="2147483816" r:id="rId16"/>
  </p:sldMasterIdLst>
  <p:notesMasterIdLst>
    <p:notesMasterId r:id="rId51"/>
  </p:notesMasterIdLst>
  <p:sldIdLst>
    <p:sldId id="503" r:id="rId17"/>
    <p:sldId id="258" r:id="rId18"/>
    <p:sldId id="505" r:id="rId19"/>
    <p:sldId id="602" r:id="rId20"/>
    <p:sldId id="552" r:id="rId21"/>
    <p:sldId id="556" r:id="rId22"/>
    <p:sldId id="511" r:id="rId23"/>
    <p:sldId id="452" r:id="rId24"/>
    <p:sldId id="577" r:id="rId25"/>
    <p:sldId id="578" r:id="rId26"/>
    <p:sldId id="579" r:id="rId27"/>
    <p:sldId id="580" r:id="rId28"/>
    <p:sldId id="581" r:id="rId29"/>
    <p:sldId id="582" r:id="rId30"/>
    <p:sldId id="583" r:id="rId31"/>
    <p:sldId id="584" r:id="rId32"/>
    <p:sldId id="603" r:id="rId33"/>
    <p:sldId id="604" r:id="rId34"/>
    <p:sldId id="605" r:id="rId35"/>
    <p:sldId id="606" r:id="rId36"/>
    <p:sldId id="607" r:id="rId37"/>
    <p:sldId id="585" r:id="rId38"/>
    <p:sldId id="608" r:id="rId39"/>
    <p:sldId id="609" r:id="rId40"/>
    <p:sldId id="610" r:id="rId41"/>
    <p:sldId id="611" r:id="rId42"/>
    <p:sldId id="612" r:id="rId43"/>
    <p:sldId id="613" r:id="rId44"/>
    <p:sldId id="614" r:id="rId45"/>
    <p:sldId id="615" r:id="rId46"/>
    <p:sldId id="616" r:id="rId47"/>
    <p:sldId id="617" r:id="rId48"/>
    <p:sldId id="618" r:id="rId49"/>
    <p:sldId id="504" r:id="rId50"/>
  </p:sldIdLst>
  <p:sldSz cx="9144000" cy="6858000" type="screen4x3"/>
  <p:notesSz cx="6858000" cy="9144000"/>
  <p:custDataLst>
    <p:tags r:id="rId55"/>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defaultTextStyle>
  <p:extLst>
    <p:ext uri="{EFAFB233-063F-42B5-8137-9DF3F51BA10A}">
      <p15:sldGuideLst xmlns:p15="http://schemas.microsoft.com/office/powerpoint/2012/main">
        <p15:guide id="1" orient="horz" pos="2199"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a:srgbClr val="99CCFF"/>
    <a:srgbClr val="66CCFF"/>
    <a:srgbClr val="CCFFFF"/>
    <a:srgbClr val="00FFFF"/>
    <a:srgbClr val="CC3300"/>
    <a:srgbClr val="CC00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99"/>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5" Type="http://schemas.openxmlformats.org/officeDocument/2006/relationships/tags" Target="tags/tag199.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notesMaster" Target="notesMasters/notesMaster1.xml"/><Relationship Id="rId50" Type="http://schemas.openxmlformats.org/officeDocument/2006/relationships/slide" Target="slides/slide34.xml"/><Relationship Id="rId5" Type="http://schemas.openxmlformats.org/officeDocument/2006/relationships/slideMaster" Target="slideMasters/slideMaster4.xml"/><Relationship Id="rId49" Type="http://schemas.openxmlformats.org/officeDocument/2006/relationships/slide" Target="slides/slide33.xml"/><Relationship Id="rId48" Type="http://schemas.openxmlformats.org/officeDocument/2006/relationships/slide" Target="slides/slide32.xml"/><Relationship Id="rId47" Type="http://schemas.openxmlformats.org/officeDocument/2006/relationships/slide" Target="slides/slide31.xml"/><Relationship Id="rId46" Type="http://schemas.openxmlformats.org/officeDocument/2006/relationships/slide" Target="slides/slide30.xml"/><Relationship Id="rId45" Type="http://schemas.openxmlformats.org/officeDocument/2006/relationships/slide" Target="slides/slide29.xml"/><Relationship Id="rId44" Type="http://schemas.openxmlformats.org/officeDocument/2006/relationships/slide" Target="slides/slide28.xml"/><Relationship Id="rId43" Type="http://schemas.openxmlformats.org/officeDocument/2006/relationships/slide" Target="slides/slide27.xml"/><Relationship Id="rId42" Type="http://schemas.openxmlformats.org/officeDocument/2006/relationships/slide" Target="slides/slide26.xml"/><Relationship Id="rId41" Type="http://schemas.openxmlformats.org/officeDocument/2006/relationships/slide" Target="slides/slide25.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slide" Target="slides/slide1.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5362" name="页眉占位符 1"/>
          <p:cNvSpPr>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latin typeface="Calibri" panose="020F0502020204030204" pitchFamily="2" charset="0"/>
              <a:ea typeface="宋体" panose="02010600030101010101" pitchFamily="2" charset="-122"/>
            </a:endParaRPr>
          </a:p>
        </p:txBody>
      </p:sp>
      <p:sp>
        <p:nvSpPr>
          <p:cNvPr id="15363" name="日期占位符 2"/>
          <p:cNvSpPr>
            <a:spLocks noGrp="1"/>
          </p:cNvSpPr>
          <p:nvPr>
            <p:ph type="dt" idx="1"/>
          </p:nvPr>
        </p:nvSpPr>
        <p:spPr>
          <a:xfrm>
            <a:off x="3884613" y="0"/>
            <a:ext cx="2971800" cy="457200"/>
          </a:xfrm>
          <a:prstGeom prst="rect">
            <a:avLst/>
          </a:prstGeom>
          <a:noFill/>
          <a:ln w="9525">
            <a:noFill/>
          </a:ln>
        </p:spPr>
        <p:txBody>
          <a:bodyPr/>
          <a:p>
            <a:pPr lvl="0" algn="r" eaLnBrk="1" hangingPunct="1"/>
            <a:fld id="{BB962C8B-B14F-4D97-AF65-F5344CB8AC3E}" type="datetimeFigureOut">
              <a:rPr lang="zh-CN" altLang="en-US" sz="1200" dirty="0">
                <a:latin typeface="Calibri" panose="020F0502020204030204" pitchFamily="2" charset="0"/>
                <a:ea typeface="宋体" panose="02010600030101010101" pitchFamily="2" charset="-122"/>
              </a:rPr>
            </a:fld>
            <a:endParaRPr lang="zh-CN" altLang="en-US" sz="1200" dirty="0">
              <a:latin typeface="Calibri" panose="020F0502020204030204" pitchFamily="2" charset="0"/>
              <a:ea typeface="宋体" panose="02010600030101010101" pitchFamily="2" charset="-122"/>
            </a:endParaRPr>
          </a:p>
        </p:txBody>
      </p:sp>
      <p:sp>
        <p:nvSpPr>
          <p:cNvPr id="15364" name="幻灯片图像占位符 3"/>
          <p:cNvSpPr>
            <a:spLocks noGrp="1"/>
          </p:cNvSpPr>
          <p:nvPr>
            <p:ph type="sldImg" idx="2"/>
          </p:nvPr>
        </p:nvSpPr>
        <p:spPr>
          <a:xfrm>
            <a:off x="1143000" y="685800"/>
            <a:ext cx="4572000" cy="3429000"/>
          </a:xfrm>
          <a:prstGeom prst="rect">
            <a:avLst/>
          </a:prstGeom>
          <a:noFill/>
          <a:ln w="12700">
            <a:noFill/>
          </a:ln>
        </p:spPr>
      </p:sp>
      <p:sp>
        <p:nvSpPr>
          <p:cNvPr id="15365" name="备注占位符 4"/>
          <p:cNvSpPr>
            <a:spLocks noGrp="1"/>
          </p:cNvSpPr>
          <p:nvPr>
            <p:ph type="body" sz="quarter" idx="3"/>
          </p:nvPr>
        </p:nvSpPr>
        <p:spPr>
          <a:xfrm>
            <a:off x="685800" y="4343400"/>
            <a:ext cx="5486400" cy="4114800"/>
          </a:xfrm>
          <a:prstGeom prst="rect">
            <a:avLst/>
          </a:prstGeom>
          <a:noFill/>
          <a:ln w="12700">
            <a:noFill/>
          </a:ln>
        </p:spPr>
        <p:txBody>
          <a:bodyPr anchor="ctr"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5366" name="页脚占位符 5"/>
          <p:cNvSpPr>
            <a:spLocks noGrp="1"/>
          </p:cNvSpPr>
          <p:nvPr>
            <p:ph type="ftr" sz="quarter" idx="4"/>
          </p:nvPr>
        </p:nvSpPr>
        <p:spPr>
          <a:xfrm>
            <a:off x="0" y="8685213"/>
            <a:ext cx="2971800" cy="457200"/>
          </a:xfrm>
          <a:prstGeom prst="rect">
            <a:avLst/>
          </a:prstGeom>
          <a:noFill/>
          <a:ln w="9525">
            <a:noFill/>
          </a:ln>
        </p:spPr>
        <p:txBody>
          <a:bodyPr anchor="b" anchorCtr="0"/>
          <a:p>
            <a:pPr lvl="0" eaLnBrk="1" hangingPunct="1"/>
            <a:endParaRPr lang="zh-CN" altLang="en-US" sz="1200" dirty="0">
              <a:latin typeface="Calibri" panose="020F0502020204030204" pitchFamily="2" charset="0"/>
              <a:ea typeface="宋体" panose="02010600030101010101" pitchFamily="2" charset="-122"/>
            </a:endParaRPr>
          </a:p>
        </p:txBody>
      </p:sp>
      <p:sp>
        <p:nvSpPr>
          <p:cNvPr id="15367" name="灯片编号占位符 6"/>
          <p:cNvSpPr>
            <a:spLocks noGrp="1"/>
          </p:cNvSpPr>
          <p:nvPr>
            <p:ph type="sldNum" sz="quarter" idx="5"/>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2" charset="0"/>
                <a:ea typeface="宋体" panose="02010600030101010101" pitchFamily="2" charset="-122"/>
              </a:rPr>
            </a:fld>
            <a:endParaRPr lang="zh-CN" altLang="en-US" sz="1200" dirty="0">
              <a:latin typeface="Calibri" panose="020F0502020204030204" pitchFamily="2"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marL="0" lvl="0"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1pPr>
    <a:lvl2pPr marL="457200" lvl="1"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2pPr>
    <a:lvl3pPr marL="914400" lvl="2"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3pPr>
    <a:lvl4pPr marL="1371600" lvl="3"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4pPr>
    <a:lvl5pPr marL="1828800" lvl="4"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5pPr>
    <a:lvl6pPr marL="2286000" lvl="5"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6pPr>
    <a:lvl7pPr marL="2743200" lvl="6"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7pPr>
    <a:lvl8pPr marL="3200400" lvl="7"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8pPr>
    <a:lvl9pPr marL="3657600" lvl="8" indent="0" algn="l" defTabSz="91440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2"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random/>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 name="页脚占位符 7"/>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 name="页脚占位符 3"/>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3" name="页脚占位符 2"/>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 name="页脚占位符 5"/>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 name="页脚占位符 4"/>
          <p:cNvSpPr>
            <a:spLocks noGrp="1"/>
          </p:cNvSpPr>
          <p:nvPr>
            <p:ph type="ftr" sz="quarter" idx="11"/>
          </p:nvPr>
        </p:nvSpPr>
        <p:spPr/>
        <p:txBody>
          <a:bodyPr/>
          <a:lstStyle/>
          <a:p>
            <a:pPr lvl="0" eaLnBrk="1" hangingPunct="1"/>
            <a:endParaRPr lang="zh-CN" altLang="en-US" dirty="0">
              <a:latin typeface="黑体" panose="02010609060101010101" pitchFamily="2" charset="-122"/>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2" Type="http://schemas.openxmlformats.org/officeDocument/2006/relationships/theme" Target="../theme/theme12.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2" Type="http://schemas.openxmlformats.org/officeDocument/2006/relationships/theme" Target="../theme/theme13.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2" Type="http://schemas.openxmlformats.org/officeDocument/2006/relationships/theme" Target="../theme/theme14.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3" Type="http://schemas.openxmlformats.org/officeDocument/2006/relationships/theme" Target="../theme/theme15.xml"/><Relationship Id="rId12" Type="http://schemas.openxmlformats.org/officeDocument/2006/relationships/image" Target="../media/image1.png"/><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latin typeface="Calibri" panose="020F0502020204030204"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1029"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latin typeface="Calibri" panose="020F0502020204030204" pitchFamily="2" charset="0"/>
                <a:ea typeface="宋体" panose="02010600030101010101" pitchFamily="2" charset="-122"/>
              </a:defRPr>
            </a:lvl1pPr>
          </a:lstStyle>
          <a:p>
            <a:pPr lvl="0" eaLnBrk="1" hangingPunct="1"/>
            <a:endParaRPr lang="zh-CN" altLang="en-US" dirty="0"/>
          </a:p>
        </p:txBody>
      </p:sp>
      <p:sp>
        <p:nvSpPr>
          <p:cNvPr id="1030"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latin typeface="Calibri" panose="020F0502020204030204"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42"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43"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44"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1">
              <a:rPr lang="zh-CN" altLang="en-US" dirty="0">
                <a:latin typeface="黑体" panose="02010609060101010101" pitchFamily="2" charset="-122"/>
              </a:rPr>
            </a:fld>
            <a:endParaRPr lang="zh-CN" altLang="en-US" dirty="0">
              <a:latin typeface="黑体" panose="02010609060101010101" pitchFamily="2" charset="-122"/>
            </a:endParaRPr>
          </a:p>
        </p:txBody>
      </p:sp>
      <p:sp>
        <p:nvSpPr>
          <p:cNvPr id="10245"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0246"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126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126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268"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11269"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1270"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229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229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292"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12293"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2294"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331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331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3316"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13317"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3318"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4338"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4339"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4340"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14341"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14342"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latin typeface="Calibri" panose="020F0502020204030204"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1029"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latin typeface="Calibri" panose="020F0502020204030204" pitchFamily="2" charset="0"/>
                <a:ea typeface="宋体" panose="02010600030101010101" pitchFamily="2" charset="-122"/>
              </a:defRPr>
            </a:lvl1pPr>
          </a:lstStyle>
          <a:p>
            <a:pPr lvl="0" eaLnBrk="1" hangingPunct="1"/>
            <a:endParaRPr lang="zh-CN" altLang="en-US" dirty="0"/>
          </a:p>
        </p:txBody>
      </p:sp>
      <p:sp>
        <p:nvSpPr>
          <p:cNvPr id="1030"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latin typeface="Calibri" panose="020F0502020204030204"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205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latin typeface="Calibri" panose="020F0502020204030204"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2053"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latin typeface="Calibri" panose="020F0502020204030204" pitchFamily="2" charset="0"/>
                <a:ea typeface="宋体" panose="02010600030101010101" pitchFamily="2" charset="-122"/>
              </a:defRPr>
            </a:lvl1pPr>
          </a:lstStyle>
          <a:p>
            <a:pPr lvl="0" eaLnBrk="1" hangingPunct="1"/>
            <a:endParaRPr lang="zh-CN" altLang="en-US" dirty="0"/>
          </a:p>
        </p:txBody>
      </p:sp>
      <p:sp>
        <p:nvSpPr>
          <p:cNvPr id="2054"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latin typeface="Calibri" panose="020F0502020204030204"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307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307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076"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latin typeface="Calibri" panose="020F0502020204030204" pitchFamily="2" charset="0"/>
                <a:ea typeface="宋体" panose="02010600030101010101" pitchFamily="2" charset="-122"/>
              </a:defRPr>
            </a:lvl1pPr>
          </a:lstStyle>
          <a:p>
            <a:pPr lvl="0" eaLnBrk="1" hangingPunct="1"/>
            <a:fld id="{BB962C8B-B14F-4D97-AF65-F5344CB8AC3E}" type="datetimeFigureOut">
              <a:rPr lang="zh-CN" altLang="en-US" dirty="0"/>
            </a:fld>
            <a:endParaRPr lang="zh-CN" altLang="en-US" dirty="0"/>
          </a:p>
        </p:txBody>
      </p:sp>
      <p:sp>
        <p:nvSpPr>
          <p:cNvPr id="3077"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latin typeface="Calibri" panose="020F0502020204030204" pitchFamily="2" charset="0"/>
                <a:ea typeface="宋体" panose="02010600030101010101" pitchFamily="2" charset="-122"/>
              </a:defRPr>
            </a:lvl1pPr>
          </a:lstStyle>
          <a:p>
            <a:pPr lvl="0" eaLnBrk="1" hangingPunct="1"/>
            <a:endParaRPr lang="zh-CN" altLang="en-US" dirty="0"/>
          </a:p>
        </p:txBody>
      </p:sp>
      <p:sp>
        <p:nvSpPr>
          <p:cNvPr id="3078"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latin typeface="Calibri" panose="020F0502020204030204" pitchFamily="2" charset="0"/>
                <a:ea typeface="宋体" panose="02010600030101010101" pitchFamily="2" charset="-122"/>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4098"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4099"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0"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4101"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4102"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5122"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5123"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24"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5125"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5126"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6146"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6147"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148"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6149"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6150"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7170"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7171"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172"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7173"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7174"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8194"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8195"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196"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8197"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8198"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9218"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9219"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220" name="日期占位符 3"/>
          <p:cNvSpPr>
            <a:spLocks noGrp="1"/>
          </p:cNvSpPr>
          <p:nvPr>
            <p:ph type="dt" sz="half" idx="2"/>
          </p:nvPr>
        </p:nvSpPr>
        <p:spPr>
          <a:xfrm>
            <a:off x="457200" y="6356350"/>
            <a:ext cx="2133600" cy="365125"/>
          </a:xfrm>
          <a:prstGeom prst="rect">
            <a:avLst/>
          </a:prstGeom>
          <a:noFill/>
          <a:ln w="9525">
            <a:noFill/>
          </a:ln>
        </p:spPr>
        <p:txBody>
          <a:bodyPr anchor="ctr" anchorCtr="0"/>
          <a:lstStyle>
            <a:lvl1pPr>
              <a:defRPr sz="1200">
                <a:solidFill>
                  <a:srgbClr val="898989"/>
                </a:solidFill>
              </a:defRPr>
            </a:lvl1pPr>
          </a:lstStyle>
          <a:p>
            <a:pPr lvl="0" eaLnBrk="1" hangingPunct="1"/>
            <a:fld id="{BB962C8B-B14F-4D97-AF65-F5344CB8AC3E}" type="datetimeFigureOut">
              <a:rPr lang="zh-CN" altLang="en-US" dirty="0">
                <a:latin typeface="黑体" panose="02010609060101010101" pitchFamily="2" charset="-122"/>
              </a:rPr>
            </a:fld>
            <a:endParaRPr lang="zh-CN" altLang="en-US" dirty="0">
              <a:latin typeface="黑体" panose="02010609060101010101" pitchFamily="2" charset="-122"/>
            </a:endParaRPr>
          </a:p>
        </p:txBody>
      </p:sp>
      <p:sp>
        <p:nvSpPr>
          <p:cNvPr id="9221" name="页脚占位符 4"/>
          <p:cNvSpPr>
            <a:spLocks noGrp="1"/>
          </p:cNvSpPr>
          <p:nvPr>
            <p:ph type="ftr" sz="quarter" idx="3"/>
          </p:nvPr>
        </p:nvSpPr>
        <p:spPr>
          <a:xfrm>
            <a:off x="3124200" y="6356350"/>
            <a:ext cx="2895600" cy="365125"/>
          </a:xfrm>
          <a:prstGeom prst="rect">
            <a:avLst/>
          </a:prstGeom>
          <a:noFill/>
          <a:ln w="9525">
            <a:noFill/>
          </a:ln>
        </p:spPr>
        <p:txBody>
          <a:bodyPr anchor="ctr" anchorCtr="0"/>
          <a:lstStyle>
            <a:lvl1pPr algn="ctr">
              <a:defRPr sz="1200">
                <a:solidFill>
                  <a:srgbClr val="898989"/>
                </a:solidFill>
              </a:defRPr>
            </a:lvl1pPr>
          </a:lstStyle>
          <a:p>
            <a:pPr lvl="0" eaLnBrk="1" hangingPunct="1"/>
            <a:endParaRPr lang="zh-CN" altLang="en-US" dirty="0">
              <a:latin typeface="黑体" panose="02010609060101010101" pitchFamily="2" charset="-122"/>
            </a:endParaRPr>
          </a:p>
        </p:txBody>
      </p:sp>
      <p:sp>
        <p:nvSpPr>
          <p:cNvPr id="9222" name="灯片编号占位符 5"/>
          <p:cNvSpPr>
            <a:spLocks noGrp="1"/>
          </p:cNvSpPr>
          <p:nvPr>
            <p:ph type="sldNum" sz="quarter" idx="4"/>
          </p:nvPr>
        </p:nvSpPr>
        <p:spPr>
          <a:xfrm>
            <a:off x="6553200" y="6356350"/>
            <a:ext cx="2133600" cy="365125"/>
          </a:xfrm>
          <a:prstGeom prst="rect">
            <a:avLst/>
          </a:prstGeom>
          <a:noFill/>
          <a:ln w="9525">
            <a:noFill/>
          </a:ln>
        </p:spPr>
        <p:txBody>
          <a:bodyPr anchor="ctr" anchorCtr="0"/>
          <a:lstStyle>
            <a:lvl1pPr algn="r">
              <a:defRPr sz="1200">
                <a:solidFill>
                  <a:srgbClr val="898989"/>
                </a:solidFill>
              </a:defRPr>
            </a:lvl1pPr>
          </a:lstStyle>
          <a:p>
            <a:pPr lvl="0" eaLnBrk="1" hangingPunct="1"/>
            <a:fld id="{9A0DB2DC-4C9A-4742-B13C-FB6460FD3503}" type="slidenum">
              <a:rPr lang="zh-CN" altLang="en-US" dirty="0">
                <a:latin typeface="黑体" panose="02010609060101010101" pitchFamily="2" charset="-122"/>
              </a:rPr>
            </a:fld>
            <a:endParaRPr lang="zh-CN" altLang="en-US" dirty="0">
              <a:latin typeface="黑体" panose="02010609060101010101" pitchFamily="2" charset="-122"/>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random/>
  </p:transition>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1"/>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20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000" b="0" i="0" u="none" kern="1200" baseline="0">
          <a:solidFill>
            <a:schemeClr val="tx1"/>
          </a:solidFill>
          <a:latin typeface="黑体" panose="02010609060101010101" pitchFamily="2" charset="-122"/>
          <a:ea typeface="黑体" panose="0201060906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06.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image" Target="../media/image16.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20.pn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image" Target="../media/image22.pn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image" Target="../media/image23.png"/><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1" Type="http://schemas.openxmlformats.org/officeDocument/2006/relationships/slideLayout" Target="../slideLayouts/slideLayout7.xml"/><Relationship Id="rId10" Type="http://schemas.openxmlformats.org/officeDocument/2006/relationships/tags" Target="../tags/tag75.xml"/><Relationship Id="rId1" Type="http://schemas.openxmlformats.org/officeDocument/2006/relationships/tags" Target="../tags/tag67.xml"/></Relationships>
</file>

<file path=ppt/slides/_rels/slide17.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image" Target="../media/image24.png"/><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1" Type="http://schemas.openxmlformats.org/officeDocument/2006/relationships/slideLayout" Target="../slideLayouts/slideLayout161.xml"/><Relationship Id="rId10" Type="http://schemas.openxmlformats.org/officeDocument/2006/relationships/tags" Target="../tags/tag84.xml"/><Relationship Id="rId1" Type="http://schemas.openxmlformats.org/officeDocument/2006/relationships/tags" Target="../tags/tag76.xml"/></Relationships>
</file>

<file path=ppt/slides/_rels/slide18.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image" Target="../media/image25.png"/><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1" Type="http://schemas.openxmlformats.org/officeDocument/2006/relationships/slideLayout" Target="../slideLayouts/slideLayout161.xml"/><Relationship Id="rId10" Type="http://schemas.openxmlformats.org/officeDocument/2006/relationships/tags" Target="../tags/tag93.xml"/><Relationship Id="rId1" Type="http://schemas.openxmlformats.org/officeDocument/2006/relationships/tags" Target="../tags/tag85.xml"/></Relationships>
</file>

<file path=ppt/slides/_rels/slide1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image" Target="../media/image26.pn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1" Type="http://schemas.openxmlformats.org/officeDocument/2006/relationships/slideLayout" Target="../slideLayouts/slideLayout161.xml"/><Relationship Id="rId10" Type="http://schemas.openxmlformats.org/officeDocument/2006/relationships/tags" Target="../tags/tag102.xml"/><Relationship Id="rId1" Type="http://schemas.openxmlformats.org/officeDocument/2006/relationships/tags" Target="../tags/tag9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image" Target="../media/image27.png"/><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1" Type="http://schemas.openxmlformats.org/officeDocument/2006/relationships/slideLayout" Target="../slideLayouts/slideLayout161.xml"/><Relationship Id="rId10" Type="http://schemas.openxmlformats.org/officeDocument/2006/relationships/tags" Target="../tags/tag111.xml"/><Relationship Id="rId1" Type="http://schemas.openxmlformats.org/officeDocument/2006/relationships/tags" Target="../tags/tag103.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61.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161.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61.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61.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61.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27.xml.rels><?xml version="1.0" encoding="UTF-8" standalone="yes"?>
<Relationships xmlns="http://schemas.openxmlformats.org/package/2006/relationships"><Relationship Id="rId9" Type="http://schemas.openxmlformats.org/officeDocument/2006/relationships/image" Target="../media/image28.png"/><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2" Type="http://schemas.openxmlformats.org/officeDocument/2006/relationships/slideLayout" Target="../slideLayouts/slideLayout161.xml"/><Relationship Id="rId11" Type="http://schemas.openxmlformats.org/officeDocument/2006/relationships/image" Target="../media/image29.png"/><Relationship Id="rId10" Type="http://schemas.openxmlformats.org/officeDocument/2006/relationships/tags" Target="../tags/tag161.xml"/><Relationship Id="rId1" Type="http://schemas.openxmlformats.org/officeDocument/2006/relationships/tags" Target="../tags/tag153.xml"/></Relationships>
</file>

<file path=ppt/slides/_rels/slide28.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tags" Target="../tags/tag169.xml"/><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0" Type="http://schemas.openxmlformats.org/officeDocument/2006/relationships/slideLayout" Target="../slideLayouts/slideLayout161.xml"/><Relationship Id="rId1" Type="http://schemas.openxmlformats.org/officeDocument/2006/relationships/tags" Target="../tags/tag162.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61.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tags" Target="../tags/tag17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61.xml"/><Relationship Id="rId7" Type="http://schemas.openxmlformats.org/officeDocument/2006/relationships/image" Target="../media/image31.png"/><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61.xml"/><Relationship Id="rId7" Type="http://schemas.openxmlformats.org/officeDocument/2006/relationships/image" Target="../media/image32.png"/><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61.xml"/><Relationship Id="rId7" Type="http://schemas.openxmlformats.org/officeDocument/2006/relationships/image" Target="../media/image33.jpeg"/><Relationship Id="rId6" Type="http://schemas.openxmlformats.org/officeDocument/2006/relationships/tags" Target="../tags/tag192.xml"/><Relationship Id="rId5" Type="http://schemas.openxmlformats.org/officeDocument/2006/relationships/tags" Target="../tags/tag191.xml"/><Relationship Id="rId4" Type="http://schemas.openxmlformats.org/officeDocument/2006/relationships/tags" Target="../tags/tag190.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61.xml"/><Relationship Id="rId7" Type="http://schemas.openxmlformats.org/officeDocument/2006/relationships/image" Target="../media/image34.png"/><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61.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16386" name="TextBox 3"/>
          <p:cNvPicPr/>
          <p:nvPr/>
        </p:nvPicPr>
        <p:blipFill>
          <a:blip r:embed="rId2"/>
          <a:stretch>
            <a:fillRect/>
          </a:stretch>
        </p:blipFill>
        <p:spPr>
          <a:xfrm>
            <a:off x="-6350" y="5303838"/>
            <a:ext cx="9156700" cy="1474787"/>
          </a:xfrm>
          <a:prstGeom prst="rect">
            <a:avLst/>
          </a:prstGeom>
          <a:noFill/>
          <a:ln w="9525">
            <a:noFill/>
          </a:ln>
        </p:spPr>
      </p:pic>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2" name="组合 13"/>
          <p:cNvGrpSpPr/>
          <p:nvPr/>
        </p:nvGrpSpPr>
        <p:grpSpPr>
          <a:xfrm>
            <a:off x="426341" y="1207704"/>
            <a:ext cx="7407972" cy="4642234"/>
            <a:chOff x="-184832" y="-133755"/>
            <a:chExt cx="7407385" cy="4642953"/>
          </a:xfrm>
        </p:grpSpPr>
        <p:grpSp>
          <p:nvGrpSpPr>
            <p:cNvPr id="25603" name="矩形 7"/>
            <p:cNvGrpSpPr/>
            <p:nvPr/>
          </p:nvGrpSpPr>
          <p:grpSpPr>
            <a:xfrm>
              <a:off x="-184832" y="-133755"/>
              <a:ext cx="3754970" cy="3816055"/>
              <a:chOff x="0" y="0"/>
              <a:chExt cx="3755136" cy="3816205"/>
            </a:xfrm>
          </p:grpSpPr>
          <p:pic>
            <p:nvPicPr>
              <p:cNvPr id="25604" name="矩形 7"/>
              <p:cNvPicPr/>
              <p:nvPr/>
            </p:nvPicPr>
            <p:blipFill>
              <a:blip r:embed="rId1"/>
              <a:stretch>
                <a:fillRect/>
              </a:stretch>
            </p:blipFill>
            <p:spPr>
              <a:xfrm>
                <a:off x="0" y="0"/>
                <a:ext cx="3755136" cy="3230880"/>
              </a:xfrm>
              <a:prstGeom prst="rect">
                <a:avLst/>
              </a:prstGeom>
              <a:noFill/>
              <a:ln w="9525">
                <a:noFill/>
              </a:ln>
            </p:spPr>
          </p:pic>
          <p:sp>
            <p:nvSpPr>
              <p:cNvPr id="25605" name="文本框 25604"/>
              <p:cNvSpPr txBox="1"/>
              <p:nvPr/>
            </p:nvSpPr>
            <p:spPr>
              <a:xfrm>
                <a:off x="184840" y="133760"/>
                <a:ext cx="3168352" cy="3682445"/>
              </a:xfrm>
              <a:prstGeom prst="rect">
                <a:avLst/>
              </a:prstGeom>
              <a:noFill/>
              <a:ln w="9525">
                <a:noFill/>
              </a:ln>
            </p:spPr>
            <p:txBody>
              <a:bodyPr>
                <a:spAutoFit/>
              </a:bodyPr>
              <a:p>
                <a:pPr indent="539750">
                  <a:lnSpc>
                    <a:spcPts val="2800"/>
                  </a:lnSpc>
                </a:pPr>
                <a:r>
                  <a:rPr lang="zh-CN" altLang="en-US" dirty="0">
                    <a:latin typeface="黑体" panose="02010609060101010101" pitchFamily="2" charset="-122"/>
                  </a:rPr>
                  <a:t>3.紧固件及实心件的画法</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a:t>
                </a:r>
                <a:r>
                  <a:rPr lang="en-US" altLang="zh-CN" dirty="0">
                    <a:latin typeface="黑体" panose="02010609060101010101" pitchFamily="2" charset="-122"/>
                  </a:rPr>
                  <a:t>3</a:t>
                </a:r>
                <a:r>
                  <a:rPr lang="zh-CN" altLang="en-US" dirty="0">
                    <a:latin typeface="黑体" panose="02010609060101010101" pitchFamily="2" charset="-122"/>
                  </a:rPr>
                  <a:t>）对于紧固件及轴、球、手柄、键、连杆等实心零件，若沿纵向剖切且剖切平面通过其对称平面或轴线时，这些零件均按不剖绘制。如需表明零件的凹槽、键槽、销孔等结构，可用局部剖表示。</a:t>
                </a:r>
                <a:endParaRPr lang="zh-CN" altLang="en-US" dirty="0">
                  <a:latin typeface="黑体" panose="02010609060101010101" pitchFamily="2" charset="-122"/>
                </a:endParaRPr>
              </a:p>
            </p:txBody>
          </p:sp>
        </p:grpSp>
        <p:sp>
          <p:nvSpPr>
            <p:cNvPr id="25606" name="矩形 2"/>
            <p:cNvSpPr/>
            <p:nvPr/>
          </p:nvSpPr>
          <p:spPr>
            <a:xfrm>
              <a:off x="3960265" y="4104295"/>
              <a:ext cx="3262288" cy="40490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装配图非剖件画法讲解图例</a:t>
              </a:r>
              <a:endParaRPr lang="zh-CN" altLang="en-US" dirty="0">
                <a:solidFill>
                  <a:srgbClr val="FF0000"/>
                </a:solidFill>
                <a:latin typeface="黑体" panose="02010609060101010101" pitchFamily="2" charset="-122"/>
              </a:endParaRPr>
            </a:p>
          </p:txBody>
        </p:sp>
      </p:grpSp>
      <p:pic>
        <p:nvPicPr>
          <p:cNvPr id="25608" name="Picture 2" descr="E:\课件\《汽车机械制图》资料包材料\图片\6-4.tif"/>
          <p:cNvPicPr>
            <a:picLocks noChangeAspect="1"/>
          </p:cNvPicPr>
          <p:nvPr/>
        </p:nvPicPr>
        <p:blipFill>
          <a:blip r:embed="rId2"/>
          <a:stretch>
            <a:fillRect/>
          </a:stretch>
        </p:blipFill>
        <p:spPr>
          <a:xfrm>
            <a:off x="4356100" y="1700213"/>
            <a:ext cx="3671888" cy="3214687"/>
          </a:xfrm>
          <a:prstGeom prst="rect">
            <a:avLst/>
          </a:prstGeom>
          <a:noFill/>
          <a:ln w="9525">
            <a:noFill/>
          </a:ln>
        </p:spPr>
      </p:pic>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p:cTn id="7" dur="1" fill="hold"/>
                                        <p:tgtEl>
                                          <p:spTgt spid="2560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626" name="Group 6"/>
          <p:cNvGrpSpPr/>
          <p:nvPr/>
        </p:nvGrpSpPr>
        <p:grpSpPr>
          <a:xfrm>
            <a:off x="250825" y="836613"/>
            <a:ext cx="3384550" cy="647700"/>
            <a:chOff x="0" y="0"/>
            <a:chExt cx="4064" cy="1020"/>
          </a:xfrm>
        </p:grpSpPr>
        <p:sp>
          <p:nvSpPr>
            <p:cNvPr id="26627" name="AutoShape 7"/>
            <p:cNvSpPr/>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6628" name="Text Box 8"/>
            <p:cNvSpPr txBox="1"/>
            <p:nvPr/>
          </p:nvSpPr>
          <p:spPr>
            <a:xfrm>
              <a:off x="234" y="225"/>
              <a:ext cx="3830" cy="711"/>
            </a:xfrm>
            <a:prstGeom prst="rect">
              <a:avLst/>
            </a:prstGeom>
            <a:noFill/>
            <a:ln w="9525">
              <a:noFill/>
            </a:ln>
          </p:spPr>
          <p:txBody>
            <a:bodyPr>
              <a:spAutoFit/>
            </a:bodyPr>
            <a:p>
              <a:pPr>
                <a:lnSpc>
                  <a:spcPts val="2800"/>
                </a:lnSpc>
              </a:pPr>
              <a:r>
                <a:rPr lang="en-US" altLang="zh-CN"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装配图特殊表达方式</a:t>
              </a:r>
              <a:endParaRPr lang="zh-CN" altLang="en-US" b="1" dirty="0">
                <a:solidFill>
                  <a:srgbClr val="F2F2F2"/>
                </a:solidFill>
                <a:latin typeface="黑体" panose="02010609060101010101" pitchFamily="2" charset="-122"/>
              </a:endParaRPr>
            </a:p>
          </p:txBody>
        </p:sp>
      </p:grpSp>
      <p:grpSp>
        <p:nvGrpSpPr>
          <p:cNvPr id="26629" name="组合 13"/>
          <p:cNvGrpSpPr/>
          <p:nvPr/>
        </p:nvGrpSpPr>
        <p:grpSpPr>
          <a:xfrm>
            <a:off x="1042988" y="1989138"/>
            <a:ext cx="6454775" cy="4292600"/>
            <a:chOff x="0" y="0"/>
            <a:chExt cx="6453146" cy="4293182"/>
          </a:xfrm>
        </p:grpSpPr>
        <p:grpSp>
          <p:nvGrpSpPr>
            <p:cNvPr id="26630" name="矩形 7"/>
            <p:cNvGrpSpPr/>
            <p:nvPr/>
          </p:nvGrpSpPr>
          <p:grpSpPr>
            <a:xfrm>
              <a:off x="-190160" y="-135651"/>
              <a:ext cx="2901568" cy="3950053"/>
              <a:chOff x="0" y="0"/>
              <a:chExt cx="2901696" cy="3950208"/>
            </a:xfrm>
          </p:grpSpPr>
          <p:pic>
            <p:nvPicPr>
              <p:cNvPr id="26631" name="矩形 7"/>
              <p:cNvPicPr/>
              <p:nvPr/>
            </p:nvPicPr>
            <p:blipFill>
              <a:blip r:embed="rId1"/>
              <a:stretch>
                <a:fillRect/>
              </a:stretch>
            </p:blipFill>
            <p:spPr>
              <a:xfrm>
                <a:off x="0" y="0"/>
                <a:ext cx="2901696" cy="3950208"/>
              </a:xfrm>
              <a:prstGeom prst="rect">
                <a:avLst/>
              </a:prstGeom>
              <a:noFill/>
              <a:ln w="9525">
                <a:noFill/>
              </a:ln>
            </p:spPr>
          </p:pic>
          <p:sp>
            <p:nvSpPr>
              <p:cNvPr id="26632" name="文本框 26631"/>
              <p:cNvSpPr txBox="1"/>
              <p:nvPr/>
            </p:nvSpPr>
            <p:spPr>
              <a:xfrm>
                <a:off x="190168" y="135656"/>
                <a:ext cx="2592288" cy="3683060"/>
              </a:xfrm>
              <a:prstGeom prst="rect">
                <a:avLst/>
              </a:prstGeom>
              <a:noFill/>
              <a:ln w="9525">
                <a:noFill/>
              </a:ln>
            </p:spPr>
            <p:txBody>
              <a:bodyPr>
                <a:spAutoFit/>
              </a:bodyPr>
              <a:p>
                <a:pPr indent="539750">
                  <a:lnSpc>
                    <a:spcPts val="2800"/>
                  </a:lnSpc>
                </a:pPr>
                <a:r>
                  <a:rPr lang="zh-CN" altLang="en-US" dirty="0">
                    <a:latin typeface="黑体" panose="02010609060101010101" pitchFamily="2" charset="-122"/>
                  </a:rPr>
                  <a:t>在装配图的某一视图中，为表达一些重要零件的内、外部结构形状，可假想拆去一个或几个零件后绘制该视图。如图</a:t>
                </a:r>
                <a:r>
                  <a:rPr lang="en-US" altLang="zh-CN" dirty="0">
                    <a:latin typeface="黑体" panose="02010609060101010101" pitchFamily="2" charset="-122"/>
                  </a:rPr>
                  <a:t>6-5</a:t>
                </a:r>
                <a:r>
                  <a:rPr lang="zh-CN" altLang="en-US" dirty="0">
                    <a:latin typeface="黑体" panose="02010609060101010101" pitchFamily="2" charset="-122"/>
                  </a:rPr>
                  <a:t>所示，为了清楚表达轴承座内部结构，采用了拆去轴承盖的画法。</a:t>
                </a:r>
                <a:endParaRPr lang="zh-CN" altLang="en-US" dirty="0">
                  <a:latin typeface="黑体" panose="02010609060101010101" pitchFamily="2" charset="-122"/>
                </a:endParaRPr>
              </a:p>
            </p:txBody>
          </p:sp>
        </p:grpSp>
        <p:sp>
          <p:nvSpPr>
            <p:cNvPr id="26633" name="矩形 2"/>
            <p:cNvSpPr/>
            <p:nvPr/>
          </p:nvSpPr>
          <p:spPr>
            <a:xfrm>
              <a:off x="3960266" y="3888279"/>
              <a:ext cx="2492880" cy="40490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轴承座拆卸画法图例</a:t>
              </a:r>
              <a:endParaRPr lang="zh-CN" altLang="en-US" dirty="0">
                <a:solidFill>
                  <a:srgbClr val="FF0000"/>
                </a:solidFill>
                <a:latin typeface="黑体" panose="02010609060101010101" pitchFamily="2" charset="-122"/>
              </a:endParaRPr>
            </a:p>
          </p:txBody>
        </p:sp>
      </p:grpSp>
      <p:grpSp>
        <p:nvGrpSpPr>
          <p:cNvPr id="26635" name="Group 24"/>
          <p:cNvGrpSpPr/>
          <p:nvPr/>
        </p:nvGrpSpPr>
        <p:grpSpPr>
          <a:xfrm>
            <a:off x="6588125" y="692150"/>
            <a:ext cx="2232025" cy="701675"/>
            <a:chOff x="0" y="0"/>
            <a:chExt cx="4763" cy="1106"/>
          </a:xfrm>
        </p:grpSpPr>
        <p:sp>
          <p:nvSpPr>
            <p:cNvPr id="26636" name="AutoShape 25"/>
            <p:cNvSpPr/>
            <p:nvPr/>
          </p:nvSpPr>
          <p:spPr>
            <a:xfrm>
              <a:off x="0" y="0"/>
              <a:ext cx="4763" cy="1106"/>
            </a:xfrm>
            <a:prstGeom prst="notchedRightArrow">
              <a:avLst>
                <a:gd name="adj1" fmla="val 62601"/>
                <a:gd name="adj2" fmla="val 70818"/>
              </a:avLst>
            </a:prstGeom>
            <a:solidFill>
              <a:srgbClr val="0099CC"/>
            </a:solidFill>
            <a:ln w="9525"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ctr" anchorCtr="0"/>
            <a:p>
              <a:endParaRPr lang="zh-CN" altLang="en-US" dirty="0">
                <a:latin typeface="黑体" panose="02010609060101010101" pitchFamily="2" charset="-122"/>
              </a:endParaRPr>
            </a:p>
          </p:txBody>
        </p:sp>
        <p:sp>
          <p:nvSpPr>
            <p:cNvPr id="26637" name="Text Box 26"/>
            <p:cNvSpPr txBox="1"/>
            <p:nvPr/>
          </p:nvSpPr>
          <p:spPr>
            <a:xfrm>
              <a:off x="615" y="227"/>
              <a:ext cx="4114" cy="631"/>
            </a:xfrm>
            <a:prstGeom prst="rect">
              <a:avLst/>
            </a:prstGeom>
            <a:noFill/>
            <a:ln w="9525">
              <a:noFill/>
            </a:ln>
          </p:spPr>
          <p:txBody>
            <a:bodyPr>
              <a:spAutoFit/>
            </a:bodyPr>
            <a:p>
              <a:r>
                <a:rPr lang="en-US" altLang="zh-CN" b="1" dirty="0">
                  <a:solidFill>
                    <a:srgbClr val="CCFF33"/>
                  </a:solidFill>
                  <a:latin typeface="黑体" panose="02010609060101010101" pitchFamily="2" charset="-122"/>
                  <a:sym typeface="宋体" panose="02010600030101010101" pitchFamily="2" charset="-122"/>
                </a:rPr>
                <a:t>1</a:t>
              </a:r>
              <a:r>
                <a:rPr lang="zh-CN" altLang="en-US" b="1" dirty="0">
                  <a:solidFill>
                    <a:srgbClr val="CCFF33"/>
                  </a:solidFill>
                  <a:latin typeface="黑体" panose="02010609060101010101" pitchFamily="2" charset="-122"/>
                  <a:sym typeface="宋体" panose="02010600030101010101" pitchFamily="2" charset="-122"/>
                </a:rPr>
                <a:t>）拆卸画法</a:t>
              </a:r>
              <a:endParaRPr lang="zh-CN" altLang="en-US" b="1" dirty="0">
                <a:solidFill>
                  <a:srgbClr val="CCFF33"/>
                </a:solidFill>
                <a:latin typeface="黑体" panose="02010609060101010101" pitchFamily="2" charset="-122"/>
                <a:sym typeface="宋体" panose="02010600030101010101" pitchFamily="2" charset="-122"/>
              </a:endParaRPr>
            </a:p>
          </p:txBody>
        </p:sp>
      </p:grpSp>
      <p:pic>
        <p:nvPicPr>
          <p:cNvPr id="26638" name="Picture 2" descr="E:\课件\《汽车机械制图》资料包材料\图片\6-5.tif"/>
          <p:cNvPicPr>
            <a:picLocks noChangeAspect="1"/>
          </p:cNvPicPr>
          <p:nvPr/>
        </p:nvPicPr>
        <p:blipFill>
          <a:blip r:embed="rId2"/>
          <a:stretch>
            <a:fillRect/>
          </a:stretch>
        </p:blipFill>
        <p:spPr>
          <a:xfrm>
            <a:off x="4572000" y="1989138"/>
            <a:ext cx="3168650" cy="3576637"/>
          </a:xfrm>
          <a:prstGeom prst="rect">
            <a:avLst/>
          </a:prstGeom>
          <a:noFill/>
          <a:ln w="9525">
            <a:noFill/>
          </a:ln>
        </p:spPr>
      </p:pic>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anim calcmode="lin" valueType="num">
                                      <p:cBhvr>
                                        <p:cTn id="7" dur="1" fill="hold"/>
                                        <p:tgtEl>
                                          <p:spTgt spid="2662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0" name="组合 13"/>
          <p:cNvGrpSpPr/>
          <p:nvPr/>
        </p:nvGrpSpPr>
        <p:grpSpPr>
          <a:xfrm>
            <a:off x="827088" y="1989138"/>
            <a:ext cx="7296150" cy="4149725"/>
            <a:chOff x="0" y="0"/>
            <a:chExt cx="7294560" cy="4149172"/>
          </a:xfrm>
        </p:grpSpPr>
        <p:grpSp>
          <p:nvGrpSpPr>
            <p:cNvPr id="27651" name="矩形 7"/>
            <p:cNvGrpSpPr/>
            <p:nvPr/>
          </p:nvGrpSpPr>
          <p:grpSpPr>
            <a:xfrm>
              <a:off x="-187496" y="-135651"/>
              <a:ext cx="3139302" cy="4309703"/>
              <a:chOff x="0" y="0"/>
              <a:chExt cx="3139440" cy="4309872"/>
            </a:xfrm>
          </p:grpSpPr>
          <p:pic>
            <p:nvPicPr>
              <p:cNvPr id="27652" name="矩形 7"/>
              <p:cNvPicPr/>
              <p:nvPr/>
            </p:nvPicPr>
            <p:blipFill>
              <a:blip r:embed="rId1"/>
              <a:stretch>
                <a:fillRect/>
              </a:stretch>
            </p:blipFill>
            <p:spPr>
              <a:xfrm>
                <a:off x="0" y="0"/>
                <a:ext cx="3139440" cy="4309872"/>
              </a:xfrm>
              <a:prstGeom prst="rect">
                <a:avLst/>
              </a:prstGeom>
              <a:noFill/>
              <a:ln w="9525">
                <a:noFill/>
              </a:ln>
            </p:spPr>
          </p:pic>
          <p:sp>
            <p:nvSpPr>
              <p:cNvPr id="27653" name="文本框 27652"/>
              <p:cNvSpPr txBox="1"/>
              <p:nvPr/>
            </p:nvSpPr>
            <p:spPr>
              <a:xfrm>
                <a:off x="187504" y="135656"/>
                <a:ext cx="2808312" cy="4042132"/>
              </a:xfrm>
              <a:prstGeom prst="rect">
                <a:avLst/>
              </a:prstGeom>
              <a:noFill/>
              <a:ln w="9525">
                <a:noFill/>
              </a:ln>
            </p:spPr>
            <p:txBody>
              <a:bodyPr>
                <a:spAutoFit/>
              </a:bodyPr>
              <a:p>
                <a:pPr indent="539750">
                  <a:lnSpc>
                    <a:spcPts val="2800"/>
                  </a:lnSpc>
                </a:pPr>
                <a:r>
                  <a:rPr lang="zh-CN" altLang="en-US" dirty="0">
                    <a:latin typeface="黑体" panose="02010609060101010101" pitchFamily="2" charset="-122"/>
                  </a:rPr>
                  <a:t>在装配图中，为了表达与本部件有装配关系但又不属于本部件的相邻零部件时，可用双点画线画出相邻零部件的部分轮廓。在装配图中，当需要表达运动零件的运动范围或极限位置时，也可用双点画线画出该零件在极限位置处的轮廓。</a:t>
                </a:r>
                <a:endParaRPr lang="zh-CN" altLang="en-US" dirty="0">
                  <a:latin typeface="黑体" panose="02010609060101010101" pitchFamily="2" charset="-122"/>
                </a:endParaRPr>
              </a:p>
            </p:txBody>
          </p:sp>
        </p:grpSp>
        <p:sp>
          <p:nvSpPr>
            <p:cNvPr id="27654" name="矩形 2"/>
            <p:cNvSpPr/>
            <p:nvPr/>
          </p:nvSpPr>
          <p:spPr>
            <a:xfrm>
              <a:off x="4032271" y="3744269"/>
              <a:ext cx="3262289" cy="40490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车床移动装置假想画法图例</a:t>
              </a:r>
              <a:endParaRPr lang="zh-CN" altLang="en-US" dirty="0">
                <a:solidFill>
                  <a:srgbClr val="FF0000"/>
                </a:solidFill>
                <a:latin typeface="黑体" panose="02010609060101010101" pitchFamily="2" charset="-122"/>
              </a:endParaRPr>
            </a:p>
          </p:txBody>
        </p:sp>
      </p:grpSp>
      <p:grpSp>
        <p:nvGrpSpPr>
          <p:cNvPr id="27656" name="Group 24"/>
          <p:cNvGrpSpPr/>
          <p:nvPr/>
        </p:nvGrpSpPr>
        <p:grpSpPr>
          <a:xfrm>
            <a:off x="323850" y="836613"/>
            <a:ext cx="2232025" cy="701675"/>
            <a:chOff x="0" y="0"/>
            <a:chExt cx="4763" cy="1106"/>
          </a:xfrm>
        </p:grpSpPr>
        <p:sp>
          <p:nvSpPr>
            <p:cNvPr id="27657" name="AutoShape 25"/>
            <p:cNvSpPr/>
            <p:nvPr/>
          </p:nvSpPr>
          <p:spPr>
            <a:xfrm>
              <a:off x="0" y="0"/>
              <a:ext cx="4763" cy="1106"/>
            </a:xfrm>
            <a:prstGeom prst="notchedRightArrow">
              <a:avLst>
                <a:gd name="adj1" fmla="val 62601"/>
                <a:gd name="adj2" fmla="val 70818"/>
              </a:avLst>
            </a:prstGeom>
            <a:solidFill>
              <a:srgbClr val="0099CC"/>
            </a:solidFill>
            <a:ln w="9525"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ctr" anchorCtr="0"/>
            <a:p>
              <a:endParaRPr lang="zh-CN" altLang="en-US" dirty="0">
                <a:latin typeface="黑体" panose="02010609060101010101" pitchFamily="2" charset="-122"/>
              </a:endParaRPr>
            </a:p>
          </p:txBody>
        </p:sp>
        <p:sp>
          <p:nvSpPr>
            <p:cNvPr id="27658" name="Text Box 26"/>
            <p:cNvSpPr txBox="1"/>
            <p:nvPr/>
          </p:nvSpPr>
          <p:spPr>
            <a:xfrm>
              <a:off x="615" y="227"/>
              <a:ext cx="4114" cy="631"/>
            </a:xfrm>
            <a:prstGeom prst="rect">
              <a:avLst/>
            </a:prstGeom>
            <a:noFill/>
            <a:ln w="9525">
              <a:noFill/>
            </a:ln>
          </p:spPr>
          <p:txBody>
            <a:bodyPr>
              <a:spAutoFit/>
            </a:bodyPr>
            <a:p>
              <a:r>
                <a:rPr lang="en-US" altLang="zh-CN" b="1" dirty="0">
                  <a:solidFill>
                    <a:srgbClr val="CCFF33"/>
                  </a:solidFill>
                  <a:latin typeface="黑体" panose="02010609060101010101" pitchFamily="2" charset="-122"/>
                  <a:sym typeface="宋体" panose="02010600030101010101" pitchFamily="2" charset="-122"/>
                </a:rPr>
                <a:t>2</a:t>
              </a:r>
              <a:r>
                <a:rPr lang="zh-CN" altLang="en-US" b="1" dirty="0">
                  <a:solidFill>
                    <a:srgbClr val="CCFF33"/>
                  </a:solidFill>
                  <a:latin typeface="黑体" panose="02010609060101010101" pitchFamily="2" charset="-122"/>
                  <a:sym typeface="宋体" panose="02010600030101010101" pitchFamily="2" charset="-122"/>
                </a:rPr>
                <a:t>）假想画法</a:t>
              </a:r>
              <a:endParaRPr lang="zh-CN" altLang="en-US" b="1" dirty="0">
                <a:solidFill>
                  <a:srgbClr val="CCFF33"/>
                </a:solidFill>
                <a:latin typeface="黑体" panose="02010609060101010101" pitchFamily="2" charset="-122"/>
                <a:sym typeface="宋体" panose="02010600030101010101" pitchFamily="2" charset="-122"/>
              </a:endParaRPr>
            </a:p>
          </p:txBody>
        </p:sp>
      </p:grpSp>
      <p:pic>
        <p:nvPicPr>
          <p:cNvPr id="27659" name="Picture 2" descr="E:\课件\《汽车机械制图》资料包材料\图片\6-6.tif"/>
          <p:cNvPicPr>
            <a:picLocks noChangeAspect="1"/>
          </p:cNvPicPr>
          <p:nvPr/>
        </p:nvPicPr>
        <p:blipFill>
          <a:blip r:embed="rId2"/>
          <a:stretch>
            <a:fillRect/>
          </a:stretch>
        </p:blipFill>
        <p:spPr>
          <a:xfrm>
            <a:off x="4643438" y="1628775"/>
            <a:ext cx="3529012" cy="3727450"/>
          </a:xfrm>
          <a:prstGeom prst="rect">
            <a:avLst/>
          </a:prstGeom>
          <a:noFill/>
          <a:ln w="9525">
            <a:noFill/>
          </a:ln>
        </p:spPr>
      </p:pic>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 fill="hold"/>
                                        <p:tgtEl>
                                          <p:spTgt spid="2765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13"/>
          <p:cNvGrpSpPr/>
          <p:nvPr/>
        </p:nvGrpSpPr>
        <p:grpSpPr>
          <a:xfrm>
            <a:off x="900113" y="1700213"/>
            <a:ext cx="7416800" cy="4654550"/>
            <a:chOff x="0" y="0"/>
            <a:chExt cx="7416498" cy="4653209"/>
          </a:xfrm>
        </p:grpSpPr>
        <p:grpSp>
          <p:nvGrpSpPr>
            <p:cNvPr id="28675" name="矩形 7"/>
            <p:cNvGrpSpPr/>
            <p:nvPr/>
          </p:nvGrpSpPr>
          <p:grpSpPr>
            <a:xfrm>
              <a:off x="-186352" y="-134131"/>
              <a:ext cx="7723293" cy="1438600"/>
              <a:chOff x="0" y="0"/>
              <a:chExt cx="7723632" cy="1438656"/>
            </a:xfrm>
          </p:grpSpPr>
          <p:pic>
            <p:nvPicPr>
              <p:cNvPr id="28676" name="矩形 7"/>
              <p:cNvPicPr/>
              <p:nvPr/>
            </p:nvPicPr>
            <p:blipFill>
              <a:blip r:embed="rId1"/>
              <a:stretch>
                <a:fillRect/>
              </a:stretch>
            </p:blipFill>
            <p:spPr>
              <a:xfrm>
                <a:off x="0" y="0"/>
                <a:ext cx="7723632" cy="1438656"/>
              </a:xfrm>
              <a:prstGeom prst="rect">
                <a:avLst/>
              </a:prstGeom>
              <a:noFill/>
              <a:ln w="9525">
                <a:noFill/>
              </a:ln>
            </p:spPr>
          </p:pic>
          <p:sp>
            <p:nvSpPr>
              <p:cNvPr id="28677" name="文本框 28676"/>
              <p:cNvSpPr txBox="1"/>
              <p:nvPr/>
            </p:nvSpPr>
            <p:spPr>
              <a:xfrm>
                <a:off x="186360" y="134136"/>
                <a:ext cx="7416824" cy="1169551"/>
              </a:xfrm>
              <a:prstGeom prst="rect">
                <a:avLst/>
              </a:prstGeom>
              <a:noFill/>
              <a:ln w="9525">
                <a:noFill/>
              </a:ln>
            </p:spPr>
            <p:txBody>
              <a:bodyPr>
                <a:spAutoFit/>
              </a:bodyPr>
              <a:p>
                <a:pPr indent="539750">
                  <a:lnSpc>
                    <a:spcPts val="2800"/>
                  </a:lnSpc>
                </a:pPr>
                <a:r>
                  <a:rPr lang="zh-CN" altLang="en-US" dirty="0">
                    <a:latin typeface="黑体" panose="02010609060101010101" pitchFamily="2" charset="-122"/>
                  </a:rPr>
                  <a:t>在装配图中，当某个零件的主要结构在其他视图中未能表示清楚，而该零件的形状对部件的工作原理和装配关系的理解起着十分重要的作用时，可单独画出该零件的某一视图。</a:t>
                </a:r>
                <a:endParaRPr lang="zh-CN" altLang="en-US" dirty="0">
                  <a:latin typeface="黑体" panose="02010609060101010101" pitchFamily="2" charset="-122"/>
                </a:endParaRPr>
              </a:p>
            </p:txBody>
          </p:sp>
        </p:grpSp>
        <p:sp>
          <p:nvSpPr>
            <p:cNvPr id="28678" name="矩形 2"/>
            <p:cNvSpPr/>
            <p:nvPr/>
          </p:nvSpPr>
          <p:spPr>
            <a:xfrm>
              <a:off x="2304155" y="4248306"/>
              <a:ext cx="3005819" cy="40490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转子泵单独表示泵盖图例</a:t>
              </a:r>
              <a:endParaRPr lang="zh-CN" altLang="en-US" dirty="0">
                <a:solidFill>
                  <a:srgbClr val="FF0000"/>
                </a:solidFill>
                <a:latin typeface="黑体" panose="02010609060101010101" pitchFamily="2" charset="-122"/>
              </a:endParaRPr>
            </a:p>
          </p:txBody>
        </p:sp>
      </p:grpSp>
      <p:grpSp>
        <p:nvGrpSpPr>
          <p:cNvPr id="28680" name="Group 24"/>
          <p:cNvGrpSpPr/>
          <p:nvPr/>
        </p:nvGrpSpPr>
        <p:grpSpPr>
          <a:xfrm>
            <a:off x="323850" y="836613"/>
            <a:ext cx="4248150" cy="852487"/>
            <a:chOff x="0" y="0"/>
            <a:chExt cx="4763" cy="1343"/>
          </a:xfrm>
        </p:grpSpPr>
        <p:sp>
          <p:nvSpPr>
            <p:cNvPr id="28681" name="AutoShape 25"/>
            <p:cNvSpPr/>
            <p:nvPr/>
          </p:nvSpPr>
          <p:spPr>
            <a:xfrm>
              <a:off x="0" y="0"/>
              <a:ext cx="4763" cy="1106"/>
            </a:xfrm>
            <a:prstGeom prst="notchedRightArrow">
              <a:avLst>
                <a:gd name="adj1" fmla="val 62601"/>
                <a:gd name="adj2" fmla="val 70818"/>
              </a:avLst>
            </a:prstGeom>
            <a:solidFill>
              <a:srgbClr val="0099CC"/>
            </a:solidFill>
            <a:ln w="9525"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ctr" anchorCtr="0"/>
            <a:p>
              <a:endParaRPr lang="zh-CN" altLang="en-US" dirty="0">
                <a:latin typeface="黑体" panose="02010609060101010101" pitchFamily="2" charset="-122"/>
              </a:endParaRPr>
            </a:p>
          </p:txBody>
        </p:sp>
        <p:sp>
          <p:nvSpPr>
            <p:cNvPr id="28682" name="Text Box 26"/>
            <p:cNvSpPr txBox="1"/>
            <p:nvPr/>
          </p:nvSpPr>
          <p:spPr>
            <a:xfrm>
              <a:off x="484" y="227"/>
              <a:ext cx="4114" cy="1116"/>
            </a:xfrm>
            <a:prstGeom prst="rect">
              <a:avLst/>
            </a:prstGeom>
            <a:noFill/>
            <a:ln w="9525">
              <a:noFill/>
            </a:ln>
          </p:spPr>
          <p:txBody>
            <a:bodyPr>
              <a:spAutoFit/>
            </a:bodyPr>
            <a:p>
              <a:r>
                <a:rPr lang="en-US" altLang="zh-CN" b="1" dirty="0">
                  <a:solidFill>
                    <a:srgbClr val="CCFF33"/>
                  </a:solidFill>
                  <a:latin typeface="黑体" panose="02010609060101010101" pitchFamily="2" charset="-122"/>
                  <a:sym typeface="宋体" panose="02010600030101010101" pitchFamily="2" charset="-122"/>
                </a:rPr>
                <a:t>3</a:t>
              </a:r>
              <a:r>
                <a:rPr lang="zh-CN" altLang="en-US" b="1" dirty="0">
                  <a:solidFill>
                    <a:srgbClr val="CCFF33"/>
                  </a:solidFill>
                  <a:latin typeface="黑体" panose="02010609060101010101" pitchFamily="2" charset="-122"/>
                  <a:sym typeface="宋体" panose="02010600030101010101" pitchFamily="2" charset="-122"/>
                </a:rPr>
                <a:t>）单独表达某个零件的画法</a:t>
              </a:r>
              <a:endParaRPr lang="zh-CN" altLang="en-US" b="1" dirty="0">
                <a:solidFill>
                  <a:srgbClr val="CCFF33"/>
                </a:solidFill>
                <a:latin typeface="黑体" panose="02010609060101010101" pitchFamily="2" charset="-122"/>
                <a:sym typeface="宋体" panose="02010600030101010101" pitchFamily="2" charset="-122"/>
              </a:endParaRPr>
            </a:p>
          </p:txBody>
        </p:sp>
      </p:grpSp>
      <p:pic>
        <p:nvPicPr>
          <p:cNvPr id="28683" name="Picture 2" descr="E:\课件\《汽车机械制图》资料包材料\图片\6-7.tif"/>
          <p:cNvPicPr>
            <a:picLocks noChangeAspect="1"/>
          </p:cNvPicPr>
          <p:nvPr/>
        </p:nvPicPr>
        <p:blipFill>
          <a:blip r:embed="rId2"/>
          <a:stretch>
            <a:fillRect/>
          </a:stretch>
        </p:blipFill>
        <p:spPr>
          <a:xfrm>
            <a:off x="1331913" y="3141663"/>
            <a:ext cx="7043737" cy="2546350"/>
          </a:xfrm>
          <a:prstGeom prst="rect">
            <a:avLst/>
          </a:prstGeom>
          <a:noFill/>
          <a:ln w="9525">
            <a:noFill/>
          </a:ln>
        </p:spPr>
      </p:pic>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p:cTn id="7" dur="1" fill="hold"/>
                                        <p:tgtEl>
                                          <p:spTgt spid="2867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699" name="Group 24"/>
          <p:cNvGrpSpPr/>
          <p:nvPr/>
        </p:nvGrpSpPr>
        <p:grpSpPr>
          <a:xfrm>
            <a:off x="323850" y="836613"/>
            <a:ext cx="2303463" cy="701675"/>
            <a:chOff x="0" y="0"/>
            <a:chExt cx="4763" cy="1106"/>
          </a:xfrm>
        </p:grpSpPr>
        <p:sp>
          <p:nvSpPr>
            <p:cNvPr id="29700" name="AutoShape 25"/>
            <p:cNvSpPr/>
            <p:nvPr/>
          </p:nvSpPr>
          <p:spPr>
            <a:xfrm>
              <a:off x="0" y="0"/>
              <a:ext cx="4763" cy="1106"/>
            </a:xfrm>
            <a:prstGeom prst="notchedRightArrow">
              <a:avLst>
                <a:gd name="adj1" fmla="val 62601"/>
                <a:gd name="adj2" fmla="val 70818"/>
              </a:avLst>
            </a:prstGeom>
            <a:solidFill>
              <a:srgbClr val="0099CC"/>
            </a:solidFill>
            <a:ln w="9525"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ctr" anchorCtr="0"/>
            <a:p>
              <a:endParaRPr lang="zh-CN" altLang="en-US" dirty="0">
                <a:latin typeface="黑体" panose="02010609060101010101" pitchFamily="2" charset="-122"/>
              </a:endParaRPr>
            </a:p>
          </p:txBody>
        </p:sp>
        <p:sp>
          <p:nvSpPr>
            <p:cNvPr id="29701" name="Text Box 26"/>
            <p:cNvSpPr txBox="1"/>
            <p:nvPr/>
          </p:nvSpPr>
          <p:spPr>
            <a:xfrm>
              <a:off x="484" y="227"/>
              <a:ext cx="4114" cy="631"/>
            </a:xfrm>
            <a:prstGeom prst="rect">
              <a:avLst/>
            </a:prstGeom>
            <a:noFill/>
            <a:ln w="9525">
              <a:noFill/>
            </a:ln>
          </p:spPr>
          <p:txBody>
            <a:bodyPr>
              <a:spAutoFit/>
            </a:bodyPr>
            <a:p>
              <a:r>
                <a:rPr lang="en-US" altLang="zh-CN" b="1" dirty="0">
                  <a:solidFill>
                    <a:srgbClr val="CCFF33"/>
                  </a:solidFill>
                  <a:latin typeface="黑体" panose="02010609060101010101" pitchFamily="2" charset="-122"/>
                  <a:sym typeface="宋体" panose="02010600030101010101" pitchFamily="2" charset="-122"/>
                </a:rPr>
                <a:t>4</a:t>
              </a:r>
              <a:r>
                <a:rPr lang="zh-CN" altLang="en-US" b="1" dirty="0">
                  <a:solidFill>
                    <a:srgbClr val="CCFF33"/>
                  </a:solidFill>
                  <a:latin typeface="黑体" panose="02010609060101010101" pitchFamily="2" charset="-122"/>
                  <a:sym typeface="宋体" panose="02010600030101010101" pitchFamily="2" charset="-122"/>
                </a:rPr>
                <a:t>）简化画法</a:t>
              </a:r>
              <a:endParaRPr lang="zh-CN" altLang="en-US" b="1" dirty="0">
                <a:solidFill>
                  <a:srgbClr val="CCFF33"/>
                </a:solidFill>
                <a:latin typeface="黑体" panose="02010609060101010101" pitchFamily="2" charset="-122"/>
                <a:sym typeface="宋体" panose="02010600030101010101" pitchFamily="2" charset="-122"/>
              </a:endParaRPr>
            </a:p>
          </p:txBody>
        </p:sp>
      </p:grpSp>
      <p:grpSp>
        <p:nvGrpSpPr>
          <p:cNvPr id="29702" name="组合 10"/>
          <p:cNvGrpSpPr/>
          <p:nvPr/>
        </p:nvGrpSpPr>
        <p:grpSpPr>
          <a:xfrm>
            <a:off x="684213" y="1563688"/>
            <a:ext cx="7272337" cy="4357687"/>
            <a:chOff x="0" y="0"/>
            <a:chExt cx="7272808" cy="4358760"/>
          </a:xfrm>
        </p:grpSpPr>
        <p:grpSp>
          <p:nvGrpSpPr>
            <p:cNvPr id="29703" name="组合 13"/>
            <p:cNvGrpSpPr/>
            <p:nvPr/>
          </p:nvGrpSpPr>
          <p:grpSpPr>
            <a:xfrm>
              <a:off x="0" y="569465"/>
              <a:ext cx="6332061" cy="3789295"/>
              <a:chOff x="0" y="0"/>
              <a:chExt cx="6331784" cy="3789148"/>
            </a:xfrm>
          </p:grpSpPr>
          <p:grpSp>
            <p:nvGrpSpPr>
              <p:cNvPr id="29704" name="矩形 7"/>
              <p:cNvGrpSpPr/>
              <p:nvPr/>
            </p:nvGrpSpPr>
            <p:grpSpPr>
              <a:xfrm>
                <a:off x="-189784" y="-133363"/>
                <a:ext cx="3255122" cy="3950055"/>
                <a:chOff x="0" y="0"/>
                <a:chExt cx="3255264" cy="3950208"/>
              </a:xfrm>
            </p:grpSpPr>
            <p:pic>
              <p:nvPicPr>
                <p:cNvPr id="29705" name="矩形 7"/>
                <p:cNvPicPr/>
                <p:nvPr/>
              </p:nvPicPr>
              <p:blipFill>
                <a:blip r:embed="rId1"/>
                <a:stretch>
                  <a:fillRect/>
                </a:stretch>
              </p:blipFill>
              <p:spPr>
                <a:xfrm>
                  <a:off x="0" y="0"/>
                  <a:ext cx="3255264" cy="3950208"/>
                </a:xfrm>
                <a:prstGeom prst="rect">
                  <a:avLst/>
                </a:prstGeom>
                <a:noFill/>
                <a:ln w="9525">
                  <a:noFill/>
                </a:ln>
              </p:spPr>
            </p:pic>
            <p:sp>
              <p:nvSpPr>
                <p:cNvPr id="29706" name="文本框 29705"/>
                <p:cNvSpPr txBox="1"/>
                <p:nvPr/>
              </p:nvSpPr>
              <p:spPr>
                <a:xfrm>
                  <a:off x="189792" y="133368"/>
                  <a:ext cx="2664296" cy="3683060"/>
                </a:xfrm>
                <a:prstGeom prst="rect">
                  <a:avLst/>
                </a:prstGeom>
                <a:noFill/>
                <a:ln w="9525">
                  <a:noFill/>
                </a:ln>
              </p:spPr>
              <p:txBody>
                <a:bodyPr>
                  <a:spAutoFit/>
                </a:bodyPr>
                <a:p>
                  <a:pPr indent="539750">
                    <a:lnSpc>
                      <a:spcPts val="2800"/>
                    </a:lnSpc>
                  </a:pPr>
                  <a:r>
                    <a:rPr lang="zh-CN" altLang="en-US" dirty="0">
                      <a:latin typeface="黑体" panose="02010609060101010101" pitchFamily="2" charset="-122"/>
                    </a:rPr>
                    <a:t>（</a:t>
                  </a:r>
                  <a:r>
                    <a:rPr lang="en-US" altLang="zh-CN" dirty="0">
                      <a:latin typeface="黑体" panose="02010609060101010101" pitchFamily="2" charset="-122"/>
                    </a:rPr>
                    <a:t>1</a:t>
                  </a:r>
                  <a:r>
                    <a:rPr lang="zh-CN" altLang="en-US" dirty="0">
                      <a:latin typeface="黑体" panose="02010609060101010101" pitchFamily="2" charset="-122"/>
                    </a:rPr>
                    <a:t>）在装配图中，若干相同的零部件组，可详细地画出一组，其余只需用点画线表示其位置即可。</a:t>
                  </a:r>
                  <a:endParaRPr lang="en-US" altLang="zh-CN" dirty="0">
                    <a:latin typeface="黑体" panose="02010609060101010101" pitchFamily="2" charset="-122"/>
                  </a:endParaRPr>
                </a:p>
                <a:p>
                  <a:pPr indent="539750">
                    <a:lnSpc>
                      <a:spcPts val="2800"/>
                    </a:lnSpc>
                  </a:pPr>
                  <a:r>
                    <a:rPr lang="zh-CN" altLang="en-US" dirty="0">
                      <a:latin typeface="黑体" panose="02010609060101010101" pitchFamily="2" charset="-122"/>
                    </a:rPr>
                    <a:t>（</a:t>
                  </a:r>
                  <a:r>
                    <a:rPr lang="en-US" altLang="zh-CN" dirty="0">
                      <a:latin typeface="黑体" panose="02010609060101010101" pitchFamily="2" charset="-122"/>
                    </a:rPr>
                    <a:t>2</a:t>
                  </a:r>
                  <a:r>
                    <a:rPr lang="zh-CN" altLang="en-US" dirty="0">
                      <a:latin typeface="黑体" panose="02010609060101010101" pitchFamily="2" charset="-122"/>
                    </a:rPr>
                    <a:t>）在装配图中，零件的工艺结构，如倒角、圆角、退刀槽、起模斜度、滚花等均可不画</a:t>
                  </a:r>
                  <a:endParaRPr lang="zh-CN" altLang="en-US" dirty="0">
                    <a:latin typeface="黑体" panose="02010609060101010101" pitchFamily="2" charset="-122"/>
                  </a:endParaRPr>
                </a:p>
              </p:txBody>
            </p:sp>
          </p:grpSp>
          <p:sp>
            <p:nvSpPr>
              <p:cNvPr id="29707" name="矩形 2"/>
              <p:cNvSpPr/>
              <p:nvPr/>
            </p:nvSpPr>
            <p:spPr>
              <a:xfrm>
                <a:off x="4608310" y="3384245"/>
                <a:ext cx="1723474" cy="40490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简化画法图例</a:t>
                </a:r>
                <a:endParaRPr lang="zh-CN" altLang="en-US" dirty="0">
                  <a:solidFill>
                    <a:srgbClr val="FF0000"/>
                  </a:solidFill>
                  <a:latin typeface="黑体" panose="02010609060101010101" pitchFamily="2" charset="-122"/>
                </a:endParaRPr>
              </a:p>
            </p:txBody>
          </p:sp>
        </p:grpSp>
        <p:pic>
          <p:nvPicPr>
            <p:cNvPr id="29708" name="Picture 2" descr="E:\课件\《汽车机械制图》资料包材料\图片\6-8.tif"/>
            <p:cNvPicPr>
              <a:picLocks noChangeAspect="1"/>
            </p:cNvPicPr>
            <p:nvPr/>
          </p:nvPicPr>
          <p:blipFill>
            <a:blip r:embed="rId2"/>
            <a:stretch>
              <a:fillRect/>
            </a:stretch>
          </p:blipFill>
          <p:spPr>
            <a:xfrm>
              <a:off x="3528392" y="0"/>
              <a:ext cx="3744416" cy="3687225"/>
            </a:xfrm>
            <a:prstGeom prst="rect">
              <a:avLst/>
            </a:prstGeom>
            <a:noFill/>
            <a:ln w="9525">
              <a:noFill/>
            </a:ln>
          </p:spPr>
        </p:pic>
      </p:grpSp>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9702"/>
                                        </p:tgtEl>
                                        <p:attrNameLst>
                                          <p:attrName>style.visibility</p:attrName>
                                        </p:attrNameLst>
                                      </p:cBhvr>
                                      <p:to>
                                        <p:strVal val="visible"/>
                                      </p:to>
                                    </p:set>
                                    <p:anim calcmode="lin" valueType="num">
                                      <p:cBhvr>
                                        <p:cTn id="7" dur="1" fill="hold"/>
                                        <p:tgtEl>
                                          <p:spTgt spid="2970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3" name="Group 24"/>
          <p:cNvGrpSpPr/>
          <p:nvPr/>
        </p:nvGrpSpPr>
        <p:grpSpPr>
          <a:xfrm>
            <a:off x="323850" y="836613"/>
            <a:ext cx="2303463" cy="701675"/>
            <a:chOff x="0" y="0"/>
            <a:chExt cx="4763" cy="1106"/>
          </a:xfrm>
        </p:grpSpPr>
        <p:sp>
          <p:nvSpPr>
            <p:cNvPr id="30724" name="AutoShape 25"/>
            <p:cNvSpPr/>
            <p:nvPr/>
          </p:nvSpPr>
          <p:spPr>
            <a:xfrm>
              <a:off x="0" y="0"/>
              <a:ext cx="4763" cy="1106"/>
            </a:xfrm>
            <a:prstGeom prst="notchedRightArrow">
              <a:avLst>
                <a:gd name="adj1" fmla="val 62601"/>
                <a:gd name="adj2" fmla="val 70818"/>
              </a:avLst>
            </a:prstGeom>
            <a:solidFill>
              <a:srgbClr val="0099CC"/>
            </a:solidFill>
            <a:ln w="9525" cap="flat" cmpd="sng">
              <a:solidFill>
                <a:schemeClr val="tx1"/>
              </a:solidFill>
              <a:prstDash val="solid"/>
              <a:miter/>
              <a:headEnd type="none" w="med" len="med"/>
              <a:tailEnd type="none" w="med" len="med"/>
            </a:ln>
            <a:effectLst>
              <a:outerShdw sy="50000" kx="-2453608" rotWithShape="0">
                <a:schemeClr val="bg2">
                  <a:alpha val="50000"/>
                </a:schemeClr>
              </a:outerShdw>
            </a:effectLst>
          </p:spPr>
          <p:txBody>
            <a:bodyPr anchor="ctr" anchorCtr="0"/>
            <a:p>
              <a:endParaRPr lang="zh-CN" altLang="en-US" dirty="0">
                <a:latin typeface="黑体" panose="02010609060101010101" pitchFamily="2" charset="-122"/>
              </a:endParaRPr>
            </a:p>
          </p:txBody>
        </p:sp>
        <p:sp>
          <p:nvSpPr>
            <p:cNvPr id="30725" name="Text Box 26"/>
            <p:cNvSpPr txBox="1"/>
            <p:nvPr/>
          </p:nvSpPr>
          <p:spPr>
            <a:xfrm>
              <a:off x="484" y="227"/>
              <a:ext cx="4114" cy="631"/>
            </a:xfrm>
            <a:prstGeom prst="rect">
              <a:avLst/>
            </a:prstGeom>
            <a:noFill/>
            <a:ln w="9525">
              <a:noFill/>
            </a:ln>
          </p:spPr>
          <p:txBody>
            <a:bodyPr>
              <a:spAutoFit/>
            </a:bodyPr>
            <a:p>
              <a:r>
                <a:rPr lang="en-US" altLang="zh-CN" b="1" dirty="0">
                  <a:solidFill>
                    <a:srgbClr val="CCFF33"/>
                  </a:solidFill>
                  <a:latin typeface="黑体" panose="02010609060101010101" pitchFamily="2" charset="-122"/>
                  <a:sym typeface="宋体" panose="02010600030101010101" pitchFamily="2" charset="-122"/>
                </a:rPr>
                <a:t> 5</a:t>
              </a:r>
              <a:r>
                <a:rPr lang="zh-CN" altLang="en-US" b="1" dirty="0">
                  <a:solidFill>
                    <a:srgbClr val="CCFF33"/>
                  </a:solidFill>
                  <a:latin typeface="黑体" panose="02010609060101010101" pitchFamily="2" charset="-122"/>
                  <a:sym typeface="宋体" panose="02010600030101010101" pitchFamily="2" charset="-122"/>
                </a:rPr>
                <a:t>）放大画法</a:t>
              </a:r>
              <a:endParaRPr lang="zh-CN" altLang="en-US" b="1" dirty="0">
                <a:solidFill>
                  <a:srgbClr val="CCFF33"/>
                </a:solidFill>
                <a:latin typeface="黑体" panose="02010609060101010101" pitchFamily="2" charset="-122"/>
                <a:sym typeface="宋体" panose="02010600030101010101" pitchFamily="2" charset="-122"/>
              </a:endParaRPr>
            </a:p>
          </p:txBody>
        </p:sp>
      </p:grpSp>
      <p:grpSp>
        <p:nvGrpSpPr>
          <p:cNvPr id="30726" name="Group 30"/>
          <p:cNvGrpSpPr/>
          <p:nvPr/>
        </p:nvGrpSpPr>
        <p:grpSpPr>
          <a:xfrm>
            <a:off x="2700338" y="1844675"/>
            <a:ext cx="4102100" cy="3959225"/>
            <a:chOff x="0" y="0"/>
            <a:chExt cx="8488" cy="6330"/>
          </a:xfrm>
        </p:grpSpPr>
        <p:pic>
          <p:nvPicPr>
            <p:cNvPr id="30727" name="图片 1"/>
            <p:cNvPicPr>
              <a:picLocks noChangeAspect="1"/>
            </p:cNvPicPr>
            <p:nvPr/>
          </p:nvPicPr>
          <p:blipFill>
            <a:blip r:embed="rId1"/>
            <a:srcRect t="15555" b="24443"/>
            <a:stretch>
              <a:fillRect/>
            </a:stretch>
          </p:blipFill>
          <p:spPr>
            <a:xfrm>
              <a:off x="0" y="0"/>
              <a:ext cx="7825" cy="6237"/>
            </a:xfrm>
            <a:prstGeom prst="rect">
              <a:avLst/>
            </a:prstGeom>
            <a:noFill/>
            <a:ln w="9525">
              <a:noFill/>
            </a:ln>
          </p:spPr>
        </p:pic>
        <p:pic>
          <p:nvPicPr>
            <p:cNvPr id="30728" name="图片 4" descr="http://ui.okbase.net/ui/life/2009/05/826.png"/>
            <p:cNvPicPr>
              <a:picLocks noChangeAspect="1"/>
            </p:cNvPicPr>
            <p:nvPr/>
          </p:nvPicPr>
          <p:blipFill>
            <a:blip r:embed="rId2"/>
            <a:stretch>
              <a:fillRect/>
            </a:stretch>
          </p:blipFill>
          <p:spPr>
            <a:xfrm>
              <a:off x="4989" y="2833"/>
              <a:ext cx="3499" cy="3497"/>
            </a:xfrm>
            <a:prstGeom prst="rect">
              <a:avLst/>
            </a:prstGeom>
            <a:noFill/>
            <a:ln w="9525">
              <a:noFill/>
            </a:ln>
          </p:spPr>
        </p:pic>
        <p:sp>
          <p:nvSpPr>
            <p:cNvPr id="30729" name="Text Box 33"/>
            <p:cNvSpPr txBox="1"/>
            <p:nvPr/>
          </p:nvSpPr>
          <p:spPr>
            <a:xfrm>
              <a:off x="763" y="2169"/>
              <a:ext cx="5360" cy="3346"/>
            </a:xfrm>
            <a:prstGeom prst="rect">
              <a:avLst/>
            </a:prstGeom>
            <a:noFill/>
            <a:ln w="9525">
              <a:noFill/>
            </a:ln>
          </p:spPr>
          <p:txBody>
            <a:bodyPr>
              <a:spAutoFit/>
            </a:bodyPr>
            <a:p>
              <a:pPr indent="266700">
                <a:lnSpc>
                  <a:spcPct val="130000"/>
                </a:lnSpc>
              </a:pPr>
              <a:r>
                <a:rPr lang="en-US" altLang="zh-CN" dirty="0">
                  <a:latin typeface="黑体" panose="02010609060101010101" pitchFamily="2" charset="-122"/>
                </a:rPr>
                <a:t> </a:t>
              </a:r>
              <a:r>
                <a:rPr lang="zh-CN" altLang="en-US" dirty="0">
                  <a:latin typeface="黑体" panose="02010609060101010101" pitchFamily="2" charset="-122"/>
                </a:rPr>
                <a:t>对装配图中一些薄垫片厚度、必须反映出的小间隙，可适当夸大绘制，如图</a:t>
              </a:r>
              <a:r>
                <a:rPr lang="en-US" altLang="zh-CN" dirty="0">
                  <a:latin typeface="黑体" panose="02010609060101010101" pitchFamily="2" charset="-122"/>
                </a:rPr>
                <a:t>6-8</a:t>
              </a:r>
              <a:r>
                <a:rPr lang="zh-CN" altLang="en-US" dirty="0">
                  <a:latin typeface="黑体" panose="02010609060101010101" pitchFamily="2" charset="-122"/>
                </a:rPr>
                <a:t>所示垫片。</a:t>
              </a:r>
              <a:endParaRPr lang="zh-CN" altLang="en-US" dirty="0">
                <a:latin typeface="黑体" panose="02010609060101010101" pitchFamily="2" charset="-122"/>
              </a:endParaRPr>
            </a:p>
          </p:txBody>
        </p:sp>
      </p:grpSp>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0726"/>
                                        </p:tgtEl>
                                        <p:attrNameLst>
                                          <p:attrName>style.visibility</p:attrName>
                                        </p:attrNameLst>
                                      </p:cBhvr>
                                      <p:to>
                                        <p:strVal val="visible"/>
                                      </p:to>
                                    </p:set>
                                    <p:anim calcmode="lin" valueType="num">
                                      <p:cBhvr>
                                        <p:cTn id="7" dur="1000" fill="hold"/>
                                        <p:tgtEl>
                                          <p:spTgt spid="30726"/>
                                        </p:tgtEl>
                                        <p:attrNameLst>
                                          <p:attrName>ppt_w</p:attrName>
                                        </p:attrNameLst>
                                      </p:cBhvr>
                                      <p:tavLst>
                                        <p:tav tm="0">
                                          <p:val>
                                            <p:fltVal val="0.000000"/>
                                          </p:val>
                                        </p:tav>
                                        <p:tav tm="100000">
                                          <p:val>
                                            <p:strVal val="#ppt_w"/>
                                          </p:val>
                                        </p:tav>
                                      </p:tavLst>
                                    </p:anim>
                                    <p:anim calcmode="lin" valueType="num">
                                      <p:cBhvr>
                                        <p:cTn id="8" dur="1000" fill="hold"/>
                                        <p:tgtEl>
                                          <p:spTgt spid="30726"/>
                                        </p:tgtEl>
                                        <p:attrNameLst>
                                          <p:attrName>ppt_h</p:attrName>
                                        </p:attrNameLst>
                                      </p:cBhvr>
                                      <p:tavLst>
                                        <p:tav tm="0">
                                          <p:val>
                                            <p:fltVal val="0.000000"/>
                                          </p:val>
                                        </p:tav>
                                        <p:tav tm="100000">
                                          <p:val>
                                            <p:strVal val="#ppt_h"/>
                                          </p:val>
                                        </p:tav>
                                      </p:tavLst>
                                    </p:anim>
                                    <p:anim calcmode="lin" valueType="num">
                                      <p:cBhvr>
                                        <p:cTn id="9" dur="1000" fill="hold"/>
                                        <p:tgtEl>
                                          <p:spTgt spid="30726"/>
                                        </p:tgtEl>
                                        <p:attrNameLst>
                                          <p:attrName>ppt_x</p:attrName>
                                        </p:attrNameLst>
                                      </p:cBhvr>
                                      <p:tavLst>
                                        <p:tav tm="0" fmla="#ppt_x+(cos(-2*pi*(1-$))*-#ppt_x-sin(-2*pi*(1-$))*(1-#ppt_y))*(1-$)">
                                          <p:val>
                                            <p:fltVal val="0.000000"/>
                                          </p:val>
                                        </p:tav>
                                        <p:tav tm="100000">
                                          <p:val>
                                            <p:fltVal val="1.000000"/>
                                          </p:val>
                                        </p:tav>
                                      </p:tavLst>
                                    </p:anim>
                                    <p:anim calcmode="lin" valueType="num">
                                      <p:cBhvr>
                                        <p:cTn id="10" dur="1000" fill="hold"/>
                                        <p:tgtEl>
                                          <p:spTgt spid="30726"/>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p:nvPr/>
        </p:nvSpPr>
        <p:spPr>
          <a:xfrm>
            <a:off x="0" y="714375"/>
            <a:ext cx="36353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四、装配图的常见结构</a:t>
            </a:r>
            <a:endParaRPr lang="zh-CN" altLang="en-US" sz="2400" dirty="0">
              <a:solidFill>
                <a:srgbClr val="0000FF"/>
              </a:solidFill>
              <a:latin typeface="黑体" panose="02010609060101010101" pitchFamily="2" charset="-122"/>
            </a:endParaRPr>
          </a:p>
        </p:txBody>
      </p:sp>
      <p:grpSp>
        <p:nvGrpSpPr>
          <p:cNvPr id="26626" name="Group 6"/>
          <p:cNvGrpSpPr/>
          <p:nvPr/>
        </p:nvGrpSpPr>
        <p:grpSpPr>
          <a:xfrm>
            <a:off x="4771390" y="836613"/>
            <a:ext cx="3384550" cy="647700"/>
            <a:chOff x="0" y="0"/>
            <a:chExt cx="4064" cy="1020"/>
          </a:xfrm>
        </p:grpSpPr>
        <p:sp>
          <p:nvSpPr>
            <p:cNvPr id="26627" name="AutoShape 7"/>
            <p:cNvSpPr/>
            <p:nvPr>
              <p:custDataLst>
                <p:tags r:id="rId1"/>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6628" name="Text Box 8"/>
            <p:cNvSpPr txBox="1"/>
            <p:nvPr>
              <p:custDataLst>
                <p:tags r:id="rId2"/>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接触面与配合面的结构</a:t>
              </a:r>
              <a:endParaRPr lang="zh-CN" altLang="en-US" b="1" dirty="0">
                <a:solidFill>
                  <a:srgbClr val="F2F2F2"/>
                </a:solidFill>
                <a:latin typeface="黑体" panose="02010609060101010101" pitchFamily="2" charset="-122"/>
              </a:endParaRPr>
            </a:p>
          </p:txBody>
        </p:sp>
      </p:grpSp>
      <p:sp>
        <p:nvSpPr>
          <p:cNvPr id="28677" name="文本框 28676"/>
          <p:cNvSpPr txBox="1"/>
          <p:nvPr>
            <p:custDataLst>
              <p:tags r:id="rId3"/>
            </p:custDataLst>
          </p:nvPr>
        </p:nvSpPr>
        <p:spPr>
          <a:xfrm>
            <a:off x="608013" y="1700213"/>
            <a:ext cx="7416800" cy="2245360"/>
          </a:xfrm>
          <a:prstGeom prst="rect">
            <a:avLst/>
          </a:prstGeom>
          <a:solidFill>
            <a:srgbClr val="00B0F0"/>
          </a:solidFill>
          <a:ln w="9525">
            <a:noFill/>
          </a:ln>
        </p:spPr>
        <p:txBody>
          <a:bodyPr>
            <a:spAutoFit/>
          </a:bodyPr>
          <a:p>
            <a:pPr indent="539750">
              <a:lnSpc>
                <a:spcPts val="2800"/>
              </a:lnSpc>
            </a:pPr>
            <a:r>
              <a:rPr lang="zh-CN" altLang="en-US" dirty="0">
                <a:latin typeface="黑体" panose="02010609060101010101" pitchFamily="2" charset="-122"/>
              </a:rPr>
              <a:t>1.同方向两相邻零件的接触</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两相邻零件接触时，在同一方向上的接触表面应只有一对。如图7-1-8（a）所示，在水平方向一对面接触了，另一对面就要有间距；如图7-1-8（c）所示，较小的轴和孔形成了配合，较大的轴和孔之间就不能再有配合关系，这样既保证了零件接触良好，又降低了加工要求。</a:t>
            </a:r>
            <a:endParaRPr lang="zh-CN" altLang="en-US" dirty="0">
              <a:latin typeface="黑体" panose="02010609060101010101" pitchFamily="2" charset="-122"/>
            </a:endParaRPr>
          </a:p>
        </p:txBody>
      </p:sp>
      <p:pic>
        <p:nvPicPr>
          <p:cNvPr id="2" name="图片 1"/>
          <p:cNvPicPr>
            <a:picLocks noChangeAspect="1"/>
          </p:cNvPicPr>
          <p:nvPr>
            <p:custDataLst>
              <p:tags r:id="rId4"/>
            </p:custDataLst>
          </p:nvPr>
        </p:nvPicPr>
        <p:blipFill>
          <a:blip r:embed="rId5"/>
          <a:stretch>
            <a:fillRect/>
          </a:stretch>
        </p:blipFill>
        <p:spPr>
          <a:xfrm>
            <a:off x="914400" y="4216400"/>
            <a:ext cx="6661785" cy="2381250"/>
          </a:xfrm>
          <a:prstGeom prst="rect">
            <a:avLst/>
          </a:prstGeom>
          <a:ln>
            <a:solidFill>
              <a:srgbClr val="C00000"/>
            </a:solidFill>
          </a:ln>
        </p:spPr>
      </p:pic>
      <p:grpSp>
        <p:nvGrpSpPr>
          <p:cNvPr id="3" name="组合 2"/>
          <p:cNvGrpSpPr/>
          <p:nvPr/>
        </p:nvGrpSpPr>
        <p:grpSpPr>
          <a:xfrm>
            <a:off x="1403350" y="0"/>
            <a:ext cx="6047740" cy="586740"/>
            <a:chOff x="2210" y="0"/>
            <a:chExt cx="9524" cy="924"/>
          </a:xfrm>
        </p:grpSpPr>
        <p:sp>
          <p:nvSpPr>
            <p:cNvPr id="17413" name="Rectangle 4"/>
            <p:cNvSpPr>
              <a:spLocks noChangeAspect="1"/>
            </p:cNvSpPr>
            <p:nvPr>
              <p:custDataLst>
                <p:tags r:id="rId6"/>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7"/>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8"/>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9"/>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10"/>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p:nvPr/>
        </p:nvSpPr>
        <p:spPr>
          <a:xfrm>
            <a:off x="0" y="714375"/>
            <a:ext cx="36353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四、装配图的常见结构</a:t>
            </a:r>
            <a:endParaRPr lang="zh-CN" altLang="en-US" sz="2400" dirty="0">
              <a:solidFill>
                <a:srgbClr val="0000FF"/>
              </a:solidFill>
              <a:latin typeface="黑体" panose="02010609060101010101" pitchFamily="2" charset="-122"/>
            </a:endParaRPr>
          </a:p>
        </p:txBody>
      </p:sp>
      <p:grpSp>
        <p:nvGrpSpPr>
          <p:cNvPr id="26626" name="Group 6"/>
          <p:cNvGrpSpPr/>
          <p:nvPr/>
        </p:nvGrpSpPr>
        <p:grpSpPr>
          <a:xfrm>
            <a:off x="4771390" y="836613"/>
            <a:ext cx="3384550" cy="647700"/>
            <a:chOff x="0" y="0"/>
            <a:chExt cx="4064" cy="1020"/>
          </a:xfrm>
        </p:grpSpPr>
        <p:sp>
          <p:nvSpPr>
            <p:cNvPr id="26627" name="AutoShape 7"/>
            <p:cNvSpPr/>
            <p:nvPr>
              <p:custDataLst>
                <p:tags r:id="rId1"/>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6628" name="Text Box 8"/>
            <p:cNvSpPr txBox="1"/>
            <p:nvPr>
              <p:custDataLst>
                <p:tags r:id="rId2"/>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接触面与配合面的结构</a:t>
              </a:r>
              <a:endParaRPr lang="zh-CN" altLang="en-US" b="1" dirty="0">
                <a:solidFill>
                  <a:srgbClr val="F2F2F2"/>
                </a:solidFill>
                <a:latin typeface="黑体" panose="02010609060101010101" pitchFamily="2" charset="-122"/>
              </a:endParaRPr>
            </a:p>
          </p:txBody>
        </p:sp>
      </p:grpSp>
      <p:sp>
        <p:nvSpPr>
          <p:cNvPr id="28677" name="文本框 28676"/>
          <p:cNvSpPr txBox="1"/>
          <p:nvPr>
            <p:custDataLst>
              <p:tags r:id="rId3"/>
            </p:custDataLst>
          </p:nvPr>
        </p:nvSpPr>
        <p:spPr>
          <a:xfrm>
            <a:off x="608013" y="1700213"/>
            <a:ext cx="7416800" cy="1886585"/>
          </a:xfrm>
          <a:prstGeom prst="rect">
            <a:avLst/>
          </a:prstGeom>
          <a:solidFill>
            <a:srgbClr val="00B0F0"/>
          </a:solidFill>
          <a:ln w="9525">
            <a:noFill/>
          </a:ln>
        </p:spPr>
        <p:txBody>
          <a:bodyPr>
            <a:spAutoFit/>
          </a:bodyPr>
          <a:p>
            <a:pPr indent="539750">
              <a:lnSpc>
                <a:spcPts val="2800"/>
              </a:lnSpc>
            </a:pPr>
            <a:r>
              <a:rPr lang="zh-CN" altLang="en-US" dirty="0">
                <a:latin typeface="黑体" panose="02010609060101010101" pitchFamily="2" charset="-122"/>
              </a:rPr>
              <a:t>2.不同方向两相邻零件的接触</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为了使具有不同方向接触面的两个零件接触良好，在接触面的交角处不应都做成尖角或半径相同的圆角。如轴与孔的端面相接触时，孔边要倒角或轴边要切槽，以保证端面接触良好，如图7-1-9所示。</a:t>
            </a:r>
            <a:endParaRPr lang="zh-CN" altLang="en-US" dirty="0">
              <a:latin typeface="黑体" panose="02010609060101010101" pitchFamily="2" charset="-122"/>
            </a:endParaRPr>
          </a:p>
        </p:txBody>
      </p:sp>
      <p:pic>
        <p:nvPicPr>
          <p:cNvPr id="3" name="图片 2"/>
          <p:cNvPicPr>
            <a:picLocks noChangeAspect="1"/>
          </p:cNvPicPr>
          <p:nvPr>
            <p:custDataLst>
              <p:tags r:id="rId4"/>
            </p:custDataLst>
          </p:nvPr>
        </p:nvPicPr>
        <p:blipFill>
          <a:blip r:embed="rId5"/>
          <a:stretch>
            <a:fillRect/>
          </a:stretch>
        </p:blipFill>
        <p:spPr>
          <a:xfrm>
            <a:off x="467995" y="3933190"/>
            <a:ext cx="7676515" cy="2241550"/>
          </a:xfrm>
          <a:prstGeom prst="rect">
            <a:avLst/>
          </a:prstGeom>
          <a:ln>
            <a:solidFill>
              <a:srgbClr val="C00000"/>
            </a:solidFill>
          </a:ln>
        </p:spPr>
      </p:pic>
      <p:grpSp>
        <p:nvGrpSpPr>
          <p:cNvPr id="4" name="组合 3"/>
          <p:cNvGrpSpPr/>
          <p:nvPr/>
        </p:nvGrpSpPr>
        <p:grpSpPr>
          <a:xfrm>
            <a:off x="1403350" y="0"/>
            <a:ext cx="6047740" cy="586740"/>
            <a:chOff x="2210" y="0"/>
            <a:chExt cx="9524" cy="924"/>
          </a:xfrm>
        </p:grpSpPr>
        <p:sp>
          <p:nvSpPr>
            <p:cNvPr id="17413" name="Rectangle 4"/>
            <p:cNvSpPr>
              <a:spLocks noChangeAspect="1"/>
            </p:cNvSpPr>
            <p:nvPr>
              <p:custDataLst>
                <p:tags r:id="rId6"/>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7"/>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8"/>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9"/>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10"/>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p:nvPr/>
        </p:nvSpPr>
        <p:spPr>
          <a:xfrm>
            <a:off x="0" y="714375"/>
            <a:ext cx="36353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四、装配图的常见结构</a:t>
            </a:r>
            <a:endParaRPr lang="zh-CN" altLang="en-US" sz="2400" dirty="0">
              <a:solidFill>
                <a:srgbClr val="0000FF"/>
              </a:solidFill>
              <a:latin typeface="黑体" panose="02010609060101010101" pitchFamily="2" charset="-122"/>
            </a:endParaRPr>
          </a:p>
        </p:txBody>
      </p:sp>
      <p:grpSp>
        <p:nvGrpSpPr>
          <p:cNvPr id="26626" name="Group 6"/>
          <p:cNvGrpSpPr/>
          <p:nvPr/>
        </p:nvGrpSpPr>
        <p:grpSpPr>
          <a:xfrm>
            <a:off x="4771390" y="836613"/>
            <a:ext cx="3384550" cy="647700"/>
            <a:chOff x="0" y="0"/>
            <a:chExt cx="4064" cy="1020"/>
          </a:xfrm>
        </p:grpSpPr>
        <p:sp>
          <p:nvSpPr>
            <p:cNvPr id="26627" name="AutoShape 7"/>
            <p:cNvSpPr/>
            <p:nvPr>
              <p:custDataLst>
                <p:tags r:id="rId1"/>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6628" name="Text Box 8"/>
            <p:cNvSpPr txBox="1"/>
            <p:nvPr>
              <p:custDataLst>
                <p:tags r:id="rId2"/>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轴向零件的固定结构</a:t>
              </a:r>
              <a:endParaRPr lang="zh-CN" altLang="en-US" b="1" dirty="0">
                <a:solidFill>
                  <a:srgbClr val="F2F2F2"/>
                </a:solidFill>
                <a:latin typeface="黑体" panose="02010609060101010101" pitchFamily="2" charset="-122"/>
              </a:endParaRPr>
            </a:p>
          </p:txBody>
        </p:sp>
      </p:grpSp>
      <p:sp>
        <p:nvSpPr>
          <p:cNvPr id="28677" name="文本框 28676"/>
          <p:cNvSpPr txBox="1"/>
          <p:nvPr>
            <p:custDataLst>
              <p:tags r:id="rId3"/>
            </p:custDataLst>
          </p:nvPr>
        </p:nvSpPr>
        <p:spPr>
          <a:xfrm>
            <a:off x="608013" y="1700213"/>
            <a:ext cx="7416800" cy="1886585"/>
          </a:xfrm>
          <a:prstGeom prst="rect">
            <a:avLst/>
          </a:prstGeom>
          <a:solidFill>
            <a:srgbClr val="00B0F0"/>
          </a:solidFill>
          <a:ln w="9525">
            <a:noFill/>
          </a:ln>
        </p:spPr>
        <p:txBody>
          <a:bodyPr>
            <a:spAutoFit/>
          </a:bodyPr>
          <a:p>
            <a:pPr indent="539750">
              <a:lnSpc>
                <a:spcPts val="2800"/>
              </a:lnSpc>
            </a:pPr>
            <a:r>
              <a:rPr lang="zh-CN" altLang="en-US" dirty="0">
                <a:latin typeface="黑体" panose="02010609060101010101" pitchFamily="2" charset="-122"/>
              </a:rPr>
              <a:t>为了防止滚动轴承等轴上的零件产生轴向窜动，必须采用一定的结构来固定。如滚动轴承常用轴肩或阶梯孔的台肩来固定，这时要考虑到维修时拆装方便，应使轴肩高度小于滚动轴承内圈高度，如图7-1-10（a）所示，孔的凸台高度小于滚动轴承的外圈高度，如图 7-1-10（c）所示。</a:t>
            </a:r>
            <a:endParaRPr lang="zh-CN" altLang="en-US" dirty="0">
              <a:latin typeface="黑体" panose="02010609060101010101" pitchFamily="2" charset="-122"/>
            </a:endParaRPr>
          </a:p>
        </p:txBody>
      </p:sp>
      <p:pic>
        <p:nvPicPr>
          <p:cNvPr id="2" name="图片 1"/>
          <p:cNvPicPr>
            <a:picLocks noChangeAspect="1"/>
          </p:cNvPicPr>
          <p:nvPr>
            <p:custDataLst>
              <p:tags r:id="rId4"/>
            </p:custDataLst>
          </p:nvPr>
        </p:nvPicPr>
        <p:blipFill>
          <a:blip r:embed="rId5"/>
          <a:stretch>
            <a:fillRect/>
          </a:stretch>
        </p:blipFill>
        <p:spPr>
          <a:xfrm>
            <a:off x="899795" y="3998595"/>
            <a:ext cx="6783070" cy="2221230"/>
          </a:xfrm>
          <a:prstGeom prst="rect">
            <a:avLst/>
          </a:prstGeom>
          <a:ln>
            <a:solidFill>
              <a:srgbClr val="C00000"/>
            </a:solidFill>
          </a:ln>
        </p:spPr>
      </p:pic>
      <p:grpSp>
        <p:nvGrpSpPr>
          <p:cNvPr id="4" name="组合 3"/>
          <p:cNvGrpSpPr/>
          <p:nvPr/>
        </p:nvGrpSpPr>
        <p:grpSpPr>
          <a:xfrm>
            <a:off x="1403350" y="0"/>
            <a:ext cx="6047740" cy="586740"/>
            <a:chOff x="2210" y="0"/>
            <a:chExt cx="9524" cy="924"/>
          </a:xfrm>
        </p:grpSpPr>
        <p:sp>
          <p:nvSpPr>
            <p:cNvPr id="17413" name="Rectangle 4"/>
            <p:cNvSpPr>
              <a:spLocks noChangeAspect="1"/>
            </p:cNvSpPr>
            <p:nvPr>
              <p:custDataLst>
                <p:tags r:id="rId6"/>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7"/>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8"/>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9"/>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10"/>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p:nvPr/>
        </p:nvSpPr>
        <p:spPr>
          <a:xfrm>
            <a:off x="0" y="714375"/>
            <a:ext cx="36353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四、装配图的常见结构</a:t>
            </a:r>
            <a:endParaRPr lang="zh-CN" altLang="en-US" sz="2400" dirty="0">
              <a:solidFill>
                <a:srgbClr val="0000FF"/>
              </a:solidFill>
              <a:latin typeface="黑体" panose="02010609060101010101" pitchFamily="2" charset="-122"/>
            </a:endParaRPr>
          </a:p>
        </p:txBody>
      </p:sp>
      <p:grpSp>
        <p:nvGrpSpPr>
          <p:cNvPr id="26626" name="Group 6"/>
          <p:cNvGrpSpPr/>
          <p:nvPr/>
        </p:nvGrpSpPr>
        <p:grpSpPr>
          <a:xfrm>
            <a:off x="4771390" y="836613"/>
            <a:ext cx="3384550" cy="647700"/>
            <a:chOff x="0" y="0"/>
            <a:chExt cx="4064" cy="1020"/>
          </a:xfrm>
        </p:grpSpPr>
        <p:sp>
          <p:nvSpPr>
            <p:cNvPr id="26627" name="AutoShape 7"/>
            <p:cNvSpPr/>
            <p:nvPr>
              <p:custDataLst>
                <p:tags r:id="rId1"/>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6628" name="Text Box 8"/>
            <p:cNvSpPr txBox="1"/>
            <p:nvPr>
              <p:custDataLst>
                <p:tags r:id="rId2"/>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3.</a:t>
              </a:r>
              <a:r>
                <a:rPr lang="zh-CN" altLang="en-US" b="1" dirty="0">
                  <a:solidFill>
                    <a:srgbClr val="F2F2F2"/>
                  </a:solidFill>
                  <a:latin typeface="黑体" panose="02010609060101010101" pitchFamily="2" charset="-122"/>
                </a:rPr>
                <a:t>密封防漏的结构</a:t>
              </a:r>
              <a:endParaRPr lang="zh-CN" altLang="en-US" b="1" dirty="0">
                <a:solidFill>
                  <a:srgbClr val="F2F2F2"/>
                </a:solidFill>
                <a:latin typeface="黑体" panose="02010609060101010101" pitchFamily="2" charset="-122"/>
              </a:endParaRPr>
            </a:p>
          </p:txBody>
        </p:sp>
      </p:grpSp>
      <p:sp>
        <p:nvSpPr>
          <p:cNvPr id="28677" name="文本框 28676"/>
          <p:cNvSpPr txBox="1"/>
          <p:nvPr>
            <p:custDataLst>
              <p:tags r:id="rId3"/>
            </p:custDataLst>
          </p:nvPr>
        </p:nvSpPr>
        <p:spPr>
          <a:xfrm>
            <a:off x="608013" y="1700213"/>
            <a:ext cx="7416800" cy="1168400"/>
          </a:xfrm>
          <a:prstGeom prst="rect">
            <a:avLst/>
          </a:prstGeom>
          <a:solidFill>
            <a:srgbClr val="00B0F0"/>
          </a:solidFill>
          <a:ln w="9525">
            <a:noFill/>
          </a:ln>
        </p:spPr>
        <p:txBody>
          <a:bodyPr>
            <a:spAutoFit/>
          </a:bodyPr>
          <a:p>
            <a:pPr indent="539750">
              <a:lnSpc>
                <a:spcPts val="2800"/>
              </a:lnSpc>
            </a:pPr>
            <a:r>
              <a:rPr lang="zh-CN" altLang="en-US" dirty="0">
                <a:latin typeface="黑体" panose="02010609060101010101" pitchFamily="2" charset="-122"/>
              </a:rPr>
              <a:t>1.毡圈密封装置结构</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2.填料密封装置结构</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3.垫片密封装置结构</a:t>
            </a:r>
            <a:endParaRPr lang="zh-CN" altLang="en-US" dirty="0">
              <a:latin typeface="黑体" panose="02010609060101010101" pitchFamily="2" charset="-122"/>
            </a:endParaRPr>
          </a:p>
        </p:txBody>
      </p:sp>
      <p:pic>
        <p:nvPicPr>
          <p:cNvPr id="3" name="图片 2"/>
          <p:cNvPicPr>
            <a:picLocks noChangeAspect="1"/>
          </p:cNvPicPr>
          <p:nvPr>
            <p:custDataLst>
              <p:tags r:id="rId4"/>
            </p:custDataLst>
          </p:nvPr>
        </p:nvPicPr>
        <p:blipFill>
          <a:blip r:embed="rId5"/>
          <a:stretch>
            <a:fillRect/>
          </a:stretch>
        </p:blipFill>
        <p:spPr>
          <a:xfrm>
            <a:off x="756285" y="3141345"/>
            <a:ext cx="7131685" cy="3072130"/>
          </a:xfrm>
          <a:prstGeom prst="rect">
            <a:avLst/>
          </a:prstGeom>
          <a:ln>
            <a:solidFill>
              <a:srgbClr val="C00000"/>
            </a:solidFill>
          </a:ln>
        </p:spPr>
      </p:pic>
      <p:grpSp>
        <p:nvGrpSpPr>
          <p:cNvPr id="4" name="组合 3"/>
          <p:cNvGrpSpPr/>
          <p:nvPr/>
        </p:nvGrpSpPr>
        <p:grpSpPr>
          <a:xfrm>
            <a:off x="1403350" y="0"/>
            <a:ext cx="6047740" cy="586740"/>
            <a:chOff x="2210" y="0"/>
            <a:chExt cx="9524" cy="924"/>
          </a:xfrm>
        </p:grpSpPr>
        <p:sp>
          <p:nvSpPr>
            <p:cNvPr id="17413" name="Rectangle 4"/>
            <p:cNvSpPr>
              <a:spLocks noChangeAspect="1"/>
            </p:cNvSpPr>
            <p:nvPr>
              <p:custDataLst>
                <p:tags r:id="rId6"/>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7"/>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8"/>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9"/>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10"/>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411" name="组合 27"/>
          <p:cNvGrpSpPr>
            <a:grpSpLocks noChangeAspect="1"/>
          </p:cNvGrpSpPr>
          <p:nvPr/>
        </p:nvGrpSpPr>
        <p:grpSpPr>
          <a:xfrm>
            <a:off x="1403350" y="1700213"/>
            <a:ext cx="6048375" cy="2449512"/>
            <a:chOff x="0" y="0"/>
            <a:chExt cx="6048375" cy="2448867"/>
          </a:xfrm>
        </p:grpSpPr>
        <p:grpSp>
          <p:nvGrpSpPr>
            <p:cNvPr id="17412" name="组合 1"/>
            <p:cNvGrpSpPr>
              <a:grpSpLocks noChangeAspect="1"/>
            </p:cNvGrpSpPr>
            <p:nvPr/>
          </p:nvGrpSpPr>
          <p:grpSpPr>
            <a:xfrm>
              <a:off x="0" y="0"/>
              <a:ext cx="6048375" cy="587375"/>
              <a:chOff x="0" y="0"/>
              <a:chExt cx="6192838" cy="587162"/>
            </a:xfrm>
          </p:grpSpPr>
          <p:sp>
            <p:nvSpPr>
              <p:cNvPr id="17413" name="Rectangle 4"/>
              <p:cNvSpPr>
                <a:spLocks noChangeAspect="1"/>
              </p:cNvSpPr>
              <p:nvPr/>
            </p:nvSpPr>
            <p:spPr>
              <a:xfrm rot="10800000">
                <a:off x="0" y="31738"/>
                <a:ext cx="6192838" cy="539554"/>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nvSpPr>
            <p:spPr>
              <a:xfrm>
                <a:off x="21131" y="38086"/>
                <a:ext cx="5833620" cy="187257"/>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nvSpPr>
            <p:spPr>
              <a:xfrm>
                <a:off x="0" y="0"/>
                <a:ext cx="1727819" cy="587162"/>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nvSpPr>
            <p:spPr>
              <a:xfrm>
                <a:off x="215900" y="142875"/>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nvSpPr>
            <p:spPr>
              <a:xfrm>
                <a:off x="1863725" y="143634"/>
                <a:ext cx="2787915" cy="398530"/>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grpSp>
          <p:nvGrpSpPr>
            <p:cNvPr id="17418" name="组合 2"/>
            <p:cNvGrpSpPr>
              <a:grpSpLocks noChangeAspect="1"/>
            </p:cNvGrpSpPr>
            <p:nvPr/>
          </p:nvGrpSpPr>
          <p:grpSpPr>
            <a:xfrm>
              <a:off x="0" y="930647"/>
              <a:ext cx="6048375" cy="587375"/>
              <a:chOff x="0" y="0"/>
              <a:chExt cx="6192838" cy="587162"/>
            </a:xfrm>
          </p:grpSpPr>
          <p:sp>
            <p:nvSpPr>
              <p:cNvPr id="17419" name="Rectangle 10"/>
              <p:cNvSpPr>
                <a:spLocks noChangeAspect="1"/>
              </p:cNvSpPr>
              <p:nvPr/>
            </p:nvSpPr>
            <p:spPr>
              <a:xfrm rot="10800000">
                <a:off x="0" y="31739"/>
                <a:ext cx="6192838" cy="539554"/>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0" name="Rectangle 11"/>
              <p:cNvSpPr>
                <a:spLocks noChangeAspect="1"/>
              </p:cNvSpPr>
              <p:nvPr/>
            </p:nvSpPr>
            <p:spPr>
              <a:xfrm>
                <a:off x="21131" y="38086"/>
                <a:ext cx="5833620" cy="187257"/>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1" name="AutoShape 12"/>
              <p:cNvSpPr>
                <a:spLocks noChangeAspect="1"/>
              </p:cNvSpPr>
              <p:nvPr/>
            </p:nvSpPr>
            <p:spPr>
              <a:xfrm>
                <a:off x="0" y="0"/>
                <a:ext cx="1727819" cy="587162"/>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2" name="WordArt 13"/>
              <p:cNvSpPr>
                <a:spLocks noChangeAspect="1"/>
              </p:cNvSpPr>
              <p:nvPr/>
            </p:nvSpPr>
            <p:spPr>
              <a:xfrm>
                <a:off x="239713" y="142931"/>
                <a:ext cx="1127125"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23" name="Text Box 14"/>
              <p:cNvSpPr txBox="1">
                <a:spLocks noChangeAspect="1"/>
              </p:cNvSpPr>
              <p:nvPr/>
            </p:nvSpPr>
            <p:spPr>
              <a:xfrm>
                <a:off x="1943100" y="127815"/>
                <a:ext cx="3308048" cy="398530"/>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grpSp>
          <p:nvGrpSpPr>
            <p:cNvPr id="17424" name="组合 3"/>
            <p:cNvGrpSpPr>
              <a:grpSpLocks noChangeAspect="1"/>
            </p:cNvGrpSpPr>
            <p:nvPr/>
          </p:nvGrpSpPr>
          <p:grpSpPr>
            <a:xfrm>
              <a:off x="0" y="1861492"/>
              <a:ext cx="6048375" cy="587375"/>
              <a:chOff x="0" y="0"/>
              <a:chExt cx="6192838" cy="587162"/>
            </a:xfrm>
          </p:grpSpPr>
          <p:sp>
            <p:nvSpPr>
              <p:cNvPr id="17425" name="Rectangle 38"/>
              <p:cNvSpPr>
                <a:spLocks noChangeAspect="1"/>
              </p:cNvSpPr>
              <p:nvPr/>
            </p:nvSpPr>
            <p:spPr>
              <a:xfrm rot="10800000">
                <a:off x="0" y="31738"/>
                <a:ext cx="6192838" cy="539554"/>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6" name="Rectangle 39"/>
              <p:cNvSpPr>
                <a:spLocks noChangeAspect="1"/>
              </p:cNvSpPr>
              <p:nvPr/>
            </p:nvSpPr>
            <p:spPr>
              <a:xfrm>
                <a:off x="21131" y="38086"/>
                <a:ext cx="5833620" cy="187257"/>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7" name="AutoShape 40"/>
              <p:cNvSpPr>
                <a:spLocks noChangeAspect="1"/>
              </p:cNvSpPr>
              <p:nvPr/>
            </p:nvSpPr>
            <p:spPr>
              <a:xfrm>
                <a:off x="0" y="0"/>
                <a:ext cx="1727819" cy="587162"/>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28" name="WordArt 41"/>
              <p:cNvSpPr>
                <a:spLocks noChangeAspect="1"/>
              </p:cNvSpPr>
              <p:nvPr/>
            </p:nvSpPr>
            <p:spPr>
              <a:xfrm>
                <a:off x="215900" y="142797"/>
                <a:ext cx="1150938" cy="30797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29" name="Text Box 42"/>
              <p:cNvSpPr txBox="1">
                <a:spLocks noChangeAspect="1"/>
              </p:cNvSpPr>
              <p:nvPr/>
            </p:nvSpPr>
            <p:spPr>
              <a:xfrm>
                <a:off x="1943100" y="127681"/>
                <a:ext cx="2787915" cy="398530"/>
              </a:xfrm>
              <a:prstGeom prst="rect">
                <a:avLst/>
              </a:prstGeom>
              <a:noFill/>
              <a:ln w="9525">
                <a:noFill/>
              </a:ln>
            </p:spPr>
            <p:txBody>
              <a:bodyPr wrap="none" anchor="ctr" anchorCtr="0">
                <a:spAutoFit/>
              </a:bodyPr>
              <a:p>
                <a:r>
                  <a:rPr lang="zh-CN" altLang="en-US" dirty="0">
                    <a:latin typeface="黑体" panose="02010609060101010101" pitchFamily="2" charset="-122"/>
                  </a:rPr>
                  <a:t>典型汽车装配图的识读</a:t>
                </a:r>
                <a:endParaRPr lang="zh-CN" altLang="en-US" dirty="0">
                  <a:latin typeface="黑体" panose="02010609060101010101" pitchFamily="2" charset="-122"/>
                </a:endParaRPr>
              </a:p>
            </p:txBody>
          </p:sp>
        </p:grpSp>
      </p:grpSp>
      <p:sp>
        <p:nvSpPr>
          <p:cNvPr id="5" name="TextBox 4"/>
          <p:cNvSpPr txBox="1"/>
          <p:nvPr>
            <p:custDataLst>
              <p:tags r:id="rId1"/>
            </p:custDataLst>
          </p:nvPr>
        </p:nvSpPr>
        <p:spPr>
          <a:xfrm>
            <a:off x="2195966" y="0"/>
            <a:ext cx="5234940" cy="645160"/>
          </a:xfrm>
          <a:prstGeom prst="rect">
            <a:avLst/>
          </a:prstGeom>
          <a:noFill/>
        </p:spPr>
        <p:txBody>
          <a:bodyPr wrap="none">
            <a:spAutoFit/>
          </a:bodyPr>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项目七  识读汽车装配图</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p:cTn id="7" dur="1" fill="hold"/>
                                        <p:tgtEl>
                                          <p:spTgt spid="174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2"/>
          <p:cNvSpPr/>
          <p:nvPr/>
        </p:nvSpPr>
        <p:spPr>
          <a:xfrm>
            <a:off x="0" y="714375"/>
            <a:ext cx="363537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四、装配图的常见结构</a:t>
            </a:r>
            <a:endParaRPr lang="zh-CN" altLang="en-US" sz="2400" dirty="0">
              <a:solidFill>
                <a:srgbClr val="0000FF"/>
              </a:solidFill>
              <a:latin typeface="黑体" panose="02010609060101010101" pitchFamily="2" charset="-122"/>
            </a:endParaRPr>
          </a:p>
        </p:txBody>
      </p:sp>
      <p:grpSp>
        <p:nvGrpSpPr>
          <p:cNvPr id="26626" name="Group 6"/>
          <p:cNvGrpSpPr/>
          <p:nvPr/>
        </p:nvGrpSpPr>
        <p:grpSpPr>
          <a:xfrm>
            <a:off x="4771390" y="836613"/>
            <a:ext cx="3384550" cy="647700"/>
            <a:chOff x="0" y="0"/>
            <a:chExt cx="4064" cy="1020"/>
          </a:xfrm>
        </p:grpSpPr>
        <p:sp>
          <p:nvSpPr>
            <p:cNvPr id="26627" name="AutoShape 7"/>
            <p:cNvSpPr/>
            <p:nvPr>
              <p:custDataLst>
                <p:tags r:id="rId1"/>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6628" name="Text Box 8"/>
            <p:cNvSpPr txBox="1"/>
            <p:nvPr>
              <p:custDataLst>
                <p:tags r:id="rId2"/>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4.</a:t>
              </a:r>
              <a:r>
                <a:rPr lang="zh-CN" altLang="en-US" b="1" dirty="0">
                  <a:solidFill>
                    <a:srgbClr val="F2F2F2"/>
                  </a:solidFill>
                  <a:latin typeface="黑体" panose="02010609060101010101" pitchFamily="2" charset="-122"/>
                </a:rPr>
                <a:t>防松结构</a:t>
              </a:r>
              <a:endParaRPr lang="zh-CN" altLang="en-US" b="1" dirty="0">
                <a:solidFill>
                  <a:srgbClr val="F2F2F2"/>
                </a:solidFill>
                <a:latin typeface="黑体" panose="02010609060101010101" pitchFamily="2" charset="-122"/>
              </a:endParaRPr>
            </a:p>
          </p:txBody>
        </p:sp>
      </p:grpSp>
      <p:sp>
        <p:nvSpPr>
          <p:cNvPr id="28677" name="文本框 28676"/>
          <p:cNvSpPr txBox="1"/>
          <p:nvPr>
            <p:custDataLst>
              <p:tags r:id="rId3"/>
            </p:custDataLst>
          </p:nvPr>
        </p:nvSpPr>
        <p:spPr>
          <a:xfrm>
            <a:off x="608013" y="1700213"/>
            <a:ext cx="7416800" cy="808990"/>
          </a:xfrm>
          <a:prstGeom prst="rect">
            <a:avLst/>
          </a:prstGeom>
          <a:solidFill>
            <a:srgbClr val="00B0F0"/>
          </a:solidFill>
          <a:ln w="9525">
            <a:noFill/>
          </a:ln>
        </p:spPr>
        <p:txBody>
          <a:bodyPr>
            <a:spAutoFit/>
          </a:bodyPr>
          <a:p>
            <a:pPr indent="539750">
              <a:lnSpc>
                <a:spcPts val="2800"/>
              </a:lnSpc>
            </a:pPr>
            <a:r>
              <a:rPr lang="zh-CN" altLang="en-US" dirty="0">
                <a:latin typeface="黑体" panose="02010609060101010101" pitchFamily="2" charset="-122"/>
              </a:rPr>
              <a:t>机器运转时，由于受到振动或冲击，螺纹连接可能发生松动，有时甚至会造成严重事故。因此，在某些机构中需要防松。</a:t>
            </a:r>
            <a:endParaRPr lang="zh-CN" altLang="en-US" dirty="0">
              <a:latin typeface="黑体" panose="02010609060101010101" pitchFamily="2" charset="-122"/>
            </a:endParaRPr>
          </a:p>
        </p:txBody>
      </p:sp>
      <p:pic>
        <p:nvPicPr>
          <p:cNvPr id="2" name="图片 1"/>
          <p:cNvPicPr>
            <a:picLocks noChangeAspect="1"/>
          </p:cNvPicPr>
          <p:nvPr>
            <p:custDataLst>
              <p:tags r:id="rId4"/>
            </p:custDataLst>
          </p:nvPr>
        </p:nvPicPr>
        <p:blipFill>
          <a:blip r:embed="rId5"/>
          <a:stretch>
            <a:fillRect/>
          </a:stretch>
        </p:blipFill>
        <p:spPr>
          <a:xfrm>
            <a:off x="683260" y="2997200"/>
            <a:ext cx="7308215" cy="3027680"/>
          </a:xfrm>
          <a:prstGeom prst="rect">
            <a:avLst/>
          </a:prstGeom>
          <a:ln>
            <a:solidFill>
              <a:srgbClr val="C00000"/>
            </a:solidFill>
          </a:ln>
        </p:spPr>
      </p:pic>
      <p:grpSp>
        <p:nvGrpSpPr>
          <p:cNvPr id="4" name="组合 3"/>
          <p:cNvGrpSpPr/>
          <p:nvPr/>
        </p:nvGrpSpPr>
        <p:grpSpPr>
          <a:xfrm>
            <a:off x="1403350" y="0"/>
            <a:ext cx="6047740" cy="586740"/>
            <a:chOff x="2210" y="0"/>
            <a:chExt cx="9524" cy="924"/>
          </a:xfrm>
        </p:grpSpPr>
        <p:sp>
          <p:nvSpPr>
            <p:cNvPr id="17413" name="Rectangle 4"/>
            <p:cNvSpPr>
              <a:spLocks noChangeAspect="1"/>
            </p:cNvSpPr>
            <p:nvPr>
              <p:custDataLst>
                <p:tags r:id="rId6"/>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7"/>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8"/>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9"/>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10"/>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0" y="714375"/>
            <a:ext cx="167640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sp>
        <p:nvSpPr>
          <p:cNvPr id="100" name="文本框 99"/>
          <p:cNvSpPr txBox="1"/>
          <p:nvPr/>
        </p:nvSpPr>
        <p:spPr>
          <a:xfrm>
            <a:off x="703580" y="2132965"/>
            <a:ext cx="7317105" cy="313817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）了解装配图识读的目的和要求；（</a:t>
            </a:r>
            <a:r>
              <a:rPr lang="en-US" sz="1800">
                <a:latin typeface="Times New Roman" panose="02020603050405020304" pitchFamily="2" charset="0"/>
              </a:rPr>
              <a:t>2</a:t>
            </a:r>
            <a:r>
              <a:rPr lang="zh-CN" sz="1800">
                <a:ea typeface="宋体" panose="02010600030101010101" pitchFamily="2" charset="-122"/>
              </a:rPr>
              <a:t>）掌握读装配图的方法和一般步骤；（</a:t>
            </a:r>
            <a:r>
              <a:rPr lang="en-US" sz="1800">
                <a:latin typeface="Times New Roman" panose="02020603050405020304" pitchFamily="2" charset="0"/>
              </a:rPr>
              <a:t>3</a:t>
            </a:r>
            <a:r>
              <a:rPr lang="zh-CN" sz="1800">
                <a:ea typeface="宋体" panose="02010600030101010101" pitchFamily="2" charset="-122"/>
              </a:rPr>
              <a:t>）熟悉装配图中尺寸标注与技术要求；（</a:t>
            </a:r>
            <a:r>
              <a:rPr lang="en-US" sz="1800">
                <a:latin typeface="Times New Roman" panose="02020603050405020304" pitchFamily="2" charset="0"/>
              </a:rPr>
              <a:t>4</a:t>
            </a:r>
            <a:r>
              <a:rPr lang="zh-CN" sz="1800">
                <a:ea typeface="宋体" panose="02010600030101010101" pitchFamily="2" charset="-122"/>
              </a:rPr>
              <a:t>）熟悉装配图中的序号和明细栏。</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）能正确区分装配图中不同类型的尺寸；（</a:t>
            </a:r>
            <a:r>
              <a:rPr lang="en-US" sz="1800">
                <a:latin typeface="Times New Roman" panose="02020603050405020304" pitchFamily="2" charset="0"/>
              </a:rPr>
              <a:t>2</a:t>
            </a:r>
            <a:r>
              <a:rPr lang="zh-CN" sz="1800">
                <a:ea typeface="宋体" panose="02010600030101010101" pitchFamily="2" charset="-122"/>
              </a:rPr>
              <a:t>）能正确认识装配图中的明细栏。</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）培养学生应用制图语言读图的能力；（</a:t>
            </a:r>
            <a:r>
              <a:rPr lang="en-US" sz="1800">
                <a:latin typeface="Times New Roman" panose="02020603050405020304" pitchFamily="2" charset="0"/>
              </a:rPr>
              <a:t>2</a:t>
            </a:r>
            <a:r>
              <a:rPr lang="zh-CN" sz="1800">
                <a:ea typeface="宋体" panose="02010600030101010101" pitchFamily="2" charset="-122"/>
              </a:rPr>
              <a:t>）师生互动，锻炼学生独立思考和分析问题的能力。</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0" y="714375"/>
            <a:ext cx="615632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一、读装配图的目的和要求</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sp>
        <p:nvSpPr>
          <p:cNvPr id="28677" name="文本框 28676"/>
          <p:cNvSpPr txBox="1"/>
          <p:nvPr>
            <p:custDataLst>
              <p:tags r:id="rId6"/>
            </p:custDataLst>
          </p:nvPr>
        </p:nvSpPr>
        <p:spPr>
          <a:xfrm>
            <a:off x="719138" y="2780983"/>
            <a:ext cx="7416800" cy="1886585"/>
          </a:xfrm>
          <a:prstGeom prst="rect">
            <a:avLst/>
          </a:prstGeom>
          <a:solidFill>
            <a:srgbClr val="00B0F0"/>
          </a:solidFill>
          <a:ln w="9525">
            <a:noFill/>
          </a:ln>
        </p:spPr>
        <p:txBody>
          <a:bodyPr>
            <a:spAutoFit/>
          </a:bodyPr>
          <a:p>
            <a:pPr indent="539750">
              <a:lnSpc>
                <a:spcPts val="2800"/>
              </a:lnSpc>
            </a:pPr>
            <a:r>
              <a:rPr lang="zh-CN" altLang="en-US" sz="2400" dirty="0">
                <a:latin typeface="黑体" panose="02010609060101010101" pitchFamily="2" charset="-122"/>
              </a:rPr>
              <a:t>读装配图的目的和要求，主要有以下三点。</a:t>
            </a:r>
            <a:endParaRPr lang="zh-CN" altLang="en-US" sz="2400" dirty="0">
              <a:latin typeface="黑体" panose="02010609060101010101" pitchFamily="2" charset="-122"/>
            </a:endParaRPr>
          </a:p>
          <a:p>
            <a:pPr indent="539750">
              <a:lnSpc>
                <a:spcPts val="2800"/>
              </a:lnSpc>
            </a:pPr>
            <a:r>
              <a:rPr lang="zh-CN" altLang="en-US" sz="2400" dirty="0">
                <a:latin typeface="黑体" panose="02010609060101010101" pitchFamily="2" charset="-122"/>
              </a:rPr>
              <a:t>（1）了解机器或部件的性能，功用和工作原理。</a:t>
            </a:r>
            <a:endParaRPr lang="zh-CN" altLang="en-US" sz="2400" dirty="0">
              <a:latin typeface="黑体" panose="02010609060101010101" pitchFamily="2" charset="-122"/>
            </a:endParaRPr>
          </a:p>
          <a:p>
            <a:pPr indent="539750">
              <a:lnSpc>
                <a:spcPts val="2800"/>
              </a:lnSpc>
            </a:pPr>
            <a:r>
              <a:rPr lang="zh-CN" altLang="en-US" sz="2400" dirty="0">
                <a:latin typeface="黑体" panose="02010609060101010101" pitchFamily="2" charset="-122"/>
              </a:rPr>
              <a:t>（2）弄清各个零、部件的作用和它们之间的相对位置、装配关系、联接和固定方式，以及拆装顺序等。</a:t>
            </a:r>
            <a:endParaRPr lang="zh-CN" altLang="en-US" sz="2400" dirty="0">
              <a:latin typeface="黑体" panose="02010609060101010101" pitchFamily="2" charset="-122"/>
            </a:endParaRPr>
          </a:p>
          <a:p>
            <a:pPr indent="539750">
              <a:lnSpc>
                <a:spcPts val="2800"/>
              </a:lnSpc>
            </a:pPr>
            <a:r>
              <a:rPr lang="zh-CN" altLang="en-US" sz="2400" dirty="0">
                <a:latin typeface="黑体" panose="02010609060101010101" pitchFamily="2" charset="-122"/>
              </a:rPr>
              <a:t>（3）看懂各零件的结构形状。</a:t>
            </a:r>
            <a:endParaRPr lang="zh-CN" altLang="en-US" sz="2400" dirty="0">
              <a:latin typeface="黑体" panose="02010609060101010101" pitchFamily="2" charset="-122"/>
            </a:endParaRPr>
          </a:p>
        </p:txBody>
      </p:sp>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615632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二、读装配图的方法和步骤</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sp>
        <p:nvSpPr>
          <p:cNvPr id="28677" name="文本框 28676"/>
          <p:cNvSpPr txBox="1"/>
          <p:nvPr>
            <p:custDataLst>
              <p:tags r:id="rId6"/>
            </p:custDataLst>
          </p:nvPr>
        </p:nvSpPr>
        <p:spPr>
          <a:xfrm>
            <a:off x="565468" y="1556703"/>
            <a:ext cx="7416800" cy="1886585"/>
          </a:xfrm>
          <a:prstGeom prst="rect">
            <a:avLst/>
          </a:prstGeom>
          <a:solidFill>
            <a:srgbClr val="00B0F0"/>
          </a:solidFill>
          <a:ln w="9525">
            <a:noFill/>
          </a:ln>
        </p:spPr>
        <p:txBody>
          <a:bodyPr>
            <a:spAutoFit/>
          </a:bodyPr>
          <a:p>
            <a:pPr indent="539750">
              <a:lnSpc>
                <a:spcPts val="2800"/>
              </a:lnSpc>
            </a:pPr>
            <a:r>
              <a:rPr lang="zh-CN" altLang="en-US" sz="2400" dirty="0">
                <a:latin typeface="黑体" panose="02010609060101010101" pitchFamily="2" charset="-122"/>
              </a:rPr>
              <a:t>（一）概括了解</a:t>
            </a:r>
            <a:endParaRPr lang="zh-CN" altLang="en-US" sz="2400" dirty="0">
              <a:latin typeface="黑体" panose="02010609060101010101" pitchFamily="2" charset="-122"/>
            </a:endParaRPr>
          </a:p>
          <a:p>
            <a:pPr indent="539750">
              <a:lnSpc>
                <a:spcPts val="2800"/>
              </a:lnSpc>
            </a:pPr>
            <a:r>
              <a:rPr lang="zh-CN" altLang="en-US" sz="2400" dirty="0">
                <a:latin typeface="黑体" panose="02010609060101010101" pitchFamily="2" charset="-122"/>
              </a:rPr>
              <a:t>（二）分析视图</a:t>
            </a:r>
            <a:endParaRPr lang="zh-CN" altLang="en-US" sz="2400" dirty="0">
              <a:latin typeface="黑体" panose="02010609060101010101" pitchFamily="2" charset="-122"/>
            </a:endParaRPr>
          </a:p>
          <a:p>
            <a:pPr indent="539750">
              <a:lnSpc>
                <a:spcPts val="2800"/>
              </a:lnSpc>
            </a:pPr>
            <a:r>
              <a:rPr lang="zh-CN" altLang="en-US" sz="2400" dirty="0">
                <a:latin typeface="黑体" panose="02010609060101010101" pitchFamily="2" charset="-122"/>
              </a:rPr>
              <a:t>（三）分析装配关系、传动关系、结构形状和工作原理</a:t>
            </a:r>
            <a:endParaRPr lang="zh-CN" altLang="en-US" sz="2400" dirty="0">
              <a:latin typeface="黑体" panose="02010609060101010101" pitchFamily="2" charset="-122"/>
            </a:endParaRPr>
          </a:p>
          <a:p>
            <a:pPr indent="539750">
              <a:lnSpc>
                <a:spcPts val="2800"/>
              </a:lnSpc>
            </a:pPr>
            <a:r>
              <a:rPr lang="zh-CN" altLang="en-US" sz="2400" dirty="0">
                <a:latin typeface="黑体" panose="02010609060101010101" pitchFamily="2" charset="-122"/>
              </a:rPr>
              <a:t>（四）归纳总结</a:t>
            </a:r>
            <a:endParaRPr lang="zh-CN" altLang="en-US" sz="2400" dirty="0">
              <a:latin typeface="黑体" panose="02010609060101010101" pitchFamily="2" charset="-122"/>
            </a:endParaRPr>
          </a:p>
        </p:txBody>
      </p:sp>
      <p:sp>
        <p:nvSpPr>
          <p:cNvPr id="100" name="文本框 99"/>
          <p:cNvSpPr txBox="1"/>
          <p:nvPr/>
        </p:nvSpPr>
        <p:spPr>
          <a:xfrm>
            <a:off x="467360" y="4077335"/>
            <a:ext cx="7691755" cy="2030095"/>
          </a:xfrm>
          <a:prstGeom prst="rect">
            <a:avLst/>
          </a:prstGeom>
          <a:noFill/>
          <a:ln w="9525">
            <a:solidFill>
              <a:srgbClr val="C00000"/>
            </a:solidFill>
          </a:ln>
        </p:spPr>
        <p:txBody>
          <a:bodyPr wrap="square">
            <a:spAutoFit/>
          </a:bodyPr>
          <a:p>
            <a:pPr indent="266700"/>
            <a:r>
              <a:rPr lang="zh-CN" sz="1800">
                <a:ea typeface="宋体" panose="02010600030101010101" pitchFamily="2" charset="-122"/>
              </a:rPr>
              <a:t>在完成了上述步骤之后，按如下项次进行归纳总结。（</a:t>
            </a:r>
            <a:r>
              <a:rPr lang="en-US" sz="1800">
                <a:latin typeface="Times New Roman" panose="02020603050405020304" pitchFamily="2" charset="0"/>
              </a:rPr>
              <a:t>1</a:t>
            </a:r>
            <a:r>
              <a:rPr lang="zh-CN" sz="1800">
                <a:ea typeface="宋体" panose="02010600030101010101" pitchFamily="2" charset="-122"/>
              </a:rPr>
              <a:t>）装配体要反映的使用功能是什么？其功能通过什么途径实现？在工作状态下，装配体中各零件起什么作用？各零件之间如何协调运动？（</a:t>
            </a:r>
            <a:r>
              <a:rPr lang="en-US" sz="1800">
                <a:latin typeface="Times New Roman" panose="02020603050405020304" pitchFamily="2" charset="0"/>
              </a:rPr>
              <a:t>2</a:t>
            </a:r>
            <a:r>
              <a:rPr lang="zh-CN" sz="1800">
                <a:ea typeface="宋体" panose="02010600030101010101" pitchFamily="2" charset="-122"/>
              </a:rPr>
              <a:t>）装配体内主要装配关系、连接方式是怎样的？装配体内各零件是否表达适当、无误？有无润滑？密封与实现方式如何？（</a:t>
            </a:r>
            <a:r>
              <a:rPr lang="en-US" sz="1800">
                <a:latin typeface="Times New Roman" panose="02020603050405020304" pitchFamily="2" charset="0"/>
              </a:rPr>
              <a:t>3</a:t>
            </a:r>
            <a:r>
              <a:rPr lang="zh-CN" sz="1800">
                <a:ea typeface="宋体" panose="02010600030101010101" pitchFamily="2" charset="-122"/>
              </a:rPr>
              <a:t>）装配体拆卸与安装顺序是怎样的？（</a:t>
            </a:r>
            <a:r>
              <a:rPr lang="en-US" sz="1800">
                <a:latin typeface="Times New Roman" panose="02020603050405020304" pitchFamily="2" charset="0"/>
              </a:rPr>
              <a:t>4</a:t>
            </a:r>
            <a:r>
              <a:rPr lang="zh-CN" sz="1800">
                <a:ea typeface="宋体" panose="02010600030101010101" pitchFamily="2" charset="-122"/>
              </a:rPr>
              <a:t>）装配体如何使用？使用时的注意事项是什么？</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54222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三、装配图中的尺寸标注和技术要求</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sp>
        <p:nvSpPr>
          <p:cNvPr id="28677" name="文本框 28676"/>
          <p:cNvSpPr txBox="1"/>
          <p:nvPr>
            <p:custDataLst>
              <p:tags r:id="rId6"/>
            </p:custDataLst>
          </p:nvPr>
        </p:nvSpPr>
        <p:spPr>
          <a:xfrm>
            <a:off x="565468" y="1915478"/>
            <a:ext cx="7416800" cy="3681730"/>
          </a:xfrm>
          <a:prstGeom prst="rect">
            <a:avLst/>
          </a:prstGeom>
          <a:solidFill>
            <a:srgbClr val="00B0F0"/>
          </a:solidFill>
          <a:ln w="9525">
            <a:noFill/>
          </a:ln>
        </p:spPr>
        <p:txBody>
          <a:bodyPr>
            <a:spAutoFit/>
          </a:bodyPr>
          <a:p>
            <a:pPr indent="539750">
              <a:lnSpc>
                <a:spcPts val="2800"/>
              </a:lnSpc>
            </a:pPr>
            <a:r>
              <a:rPr lang="zh-CN" altLang="en-US" dirty="0">
                <a:latin typeface="黑体" panose="02010609060101010101" pitchFamily="2" charset="-122"/>
              </a:rPr>
              <a:t>（一）装配图中的尺寸标注</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装配图的作用不同于零件图，它不是用来制造零件的依据，所以在装配图中不应注出每个零件的全部尺寸，而只需标注出一些必要的尺寸，用于说明机器的性能、工作原理、装配关系和安装要求。装配图上一般汇标注下列五种尺寸。</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1.性能（或规格）尺寸</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2.装配尺寸</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3.安装尺寸</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4.外形尺寸 </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5.其他重要尺寸 </a:t>
            </a:r>
            <a:endParaRPr lang="zh-CN" altLang="en-US" dirty="0">
              <a:latin typeface="黑体" panose="02010609060101010101" pitchFamily="2" charset="-122"/>
            </a:endParaRPr>
          </a:p>
        </p:txBody>
      </p:sp>
      <p:grpSp>
        <p:nvGrpSpPr>
          <p:cNvPr id="34818" name="Group 6"/>
          <p:cNvGrpSpPr/>
          <p:nvPr/>
        </p:nvGrpSpPr>
        <p:grpSpPr>
          <a:xfrm>
            <a:off x="6129655" y="909638"/>
            <a:ext cx="2952750" cy="647700"/>
            <a:chOff x="0" y="0"/>
            <a:chExt cx="4064" cy="1020"/>
          </a:xfrm>
        </p:grpSpPr>
        <p:sp>
          <p:nvSpPr>
            <p:cNvPr id="34819" name="AutoShape 7"/>
            <p:cNvSpPr/>
            <p:nvPr>
              <p:custDataLst>
                <p:tags r:id="rId7"/>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4820" name="Text Box 8"/>
            <p:cNvSpPr txBox="1"/>
            <p:nvPr>
              <p:custDataLst>
                <p:tags r:id="rId8"/>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装配图中的尺寸标注</a:t>
              </a:r>
              <a:endParaRPr lang="zh-CN" altLang="en-US" b="1" dirty="0">
                <a:solidFill>
                  <a:srgbClr val="F2F2F2"/>
                </a:solidFill>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54222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三、装配图中的尺寸标注和技术要求</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sp>
        <p:nvSpPr>
          <p:cNvPr id="28677" name="文本框 28676"/>
          <p:cNvSpPr txBox="1"/>
          <p:nvPr>
            <p:custDataLst>
              <p:tags r:id="rId6"/>
            </p:custDataLst>
          </p:nvPr>
        </p:nvSpPr>
        <p:spPr>
          <a:xfrm>
            <a:off x="565468" y="1915478"/>
            <a:ext cx="7416800" cy="3681730"/>
          </a:xfrm>
          <a:prstGeom prst="rect">
            <a:avLst/>
          </a:prstGeom>
          <a:solidFill>
            <a:srgbClr val="00B0F0"/>
          </a:solidFill>
          <a:ln w="9525">
            <a:noFill/>
          </a:ln>
        </p:spPr>
        <p:txBody>
          <a:bodyPr>
            <a:spAutoFit/>
          </a:bodyPr>
          <a:p>
            <a:pPr indent="539750">
              <a:lnSpc>
                <a:spcPts val="2800"/>
              </a:lnSpc>
            </a:pPr>
            <a:r>
              <a:rPr lang="zh-CN" altLang="en-US" dirty="0">
                <a:latin typeface="黑体" panose="02010609060101010101" pitchFamily="2" charset="-122"/>
              </a:rPr>
              <a:t>（一）装配图中的尺寸标注</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装配图的作用不同于零件图，它不是用来制造零件的依据，所以在装配图中不应注出每个零件的全部尺寸，而只需标注出一些必要的尺寸，用于说明机器的性能、工作原理、装配关系和安装要求。装配图上一般汇标注下列五种尺寸。</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1.性能（或规格）尺寸</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2.装配尺寸</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3.安装尺寸</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4.外形尺寸 </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5.其他重要尺寸 </a:t>
            </a:r>
            <a:endParaRPr lang="zh-CN" altLang="en-US" dirty="0">
              <a:latin typeface="黑体" panose="02010609060101010101" pitchFamily="2" charset="-122"/>
            </a:endParaRPr>
          </a:p>
        </p:txBody>
      </p:sp>
      <p:grpSp>
        <p:nvGrpSpPr>
          <p:cNvPr id="34818" name="Group 6"/>
          <p:cNvGrpSpPr/>
          <p:nvPr/>
        </p:nvGrpSpPr>
        <p:grpSpPr>
          <a:xfrm>
            <a:off x="6129655" y="909638"/>
            <a:ext cx="2952750" cy="647700"/>
            <a:chOff x="0" y="0"/>
            <a:chExt cx="4064" cy="1020"/>
          </a:xfrm>
        </p:grpSpPr>
        <p:sp>
          <p:nvSpPr>
            <p:cNvPr id="34819" name="AutoShape 7"/>
            <p:cNvSpPr/>
            <p:nvPr>
              <p:custDataLst>
                <p:tags r:id="rId7"/>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4820" name="Text Box 8"/>
            <p:cNvSpPr txBox="1"/>
            <p:nvPr>
              <p:custDataLst>
                <p:tags r:id="rId8"/>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装配图中的技术要求</a:t>
              </a:r>
              <a:endParaRPr lang="zh-CN" altLang="en-US" b="1" dirty="0">
                <a:solidFill>
                  <a:srgbClr val="F2F2F2"/>
                </a:solidFill>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54222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三、装配图中的尺寸标注和技术要求</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sp>
        <p:nvSpPr>
          <p:cNvPr id="28677" name="文本框 28676"/>
          <p:cNvSpPr txBox="1"/>
          <p:nvPr>
            <p:custDataLst>
              <p:tags r:id="rId6"/>
            </p:custDataLst>
          </p:nvPr>
        </p:nvSpPr>
        <p:spPr>
          <a:xfrm>
            <a:off x="565468" y="1915478"/>
            <a:ext cx="7416800" cy="2963545"/>
          </a:xfrm>
          <a:prstGeom prst="rect">
            <a:avLst/>
          </a:prstGeom>
          <a:solidFill>
            <a:srgbClr val="00B0F0"/>
          </a:solidFill>
          <a:ln w="9525">
            <a:noFill/>
          </a:ln>
        </p:spPr>
        <p:txBody>
          <a:bodyPr>
            <a:spAutoFit/>
          </a:bodyPr>
          <a:p>
            <a:pPr indent="539750">
              <a:lnSpc>
                <a:spcPts val="2800"/>
              </a:lnSpc>
            </a:pPr>
            <a:r>
              <a:rPr lang="zh-CN" altLang="en-US" dirty="0">
                <a:latin typeface="黑体" panose="02010609060101010101" pitchFamily="2" charset="-122"/>
              </a:rPr>
              <a:t>在装配图中，需要用文字将部件或机器的装配、检验和使用等技术要求予以说明。</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（1）装配要求：指装配时的调整要求，装配过程中的注意事项以及装配后要达到的技术要求,如润滑、密封等要求。</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（2）检验要求：指对机器或部件基本性能的检验、试验、验收方法的说明。</a:t>
            </a:r>
            <a:endParaRPr lang="zh-CN" altLang="en-US" dirty="0">
              <a:latin typeface="黑体" panose="02010609060101010101" pitchFamily="2" charset="-122"/>
            </a:endParaRPr>
          </a:p>
          <a:p>
            <a:pPr indent="539750">
              <a:lnSpc>
                <a:spcPts val="2800"/>
              </a:lnSpc>
            </a:pPr>
            <a:r>
              <a:rPr lang="zh-CN" altLang="en-US" dirty="0">
                <a:latin typeface="黑体" panose="02010609060101010101" pitchFamily="2" charset="-122"/>
              </a:rPr>
              <a:t>（3）使用要求：对机器或部件的性能、维护、保养、使用注意事项的说明。</a:t>
            </a:r>
            <a:endParaRPr lang="zh-CN" altLang="en-US" dirty="0">
              <a:latin typeface="黑体" panose="02010609060101010101" pitchFamily="2" charset="-122"/>
            </a:endParaRPr>
          </a:p>
        </p:txBody>
      </p:sp>
      <p:grpSp>
        <p:nvGrpSpPr>
          <p:cNvPr id="34818" name="Group 6"/>
          <p:cNvGrpSpPr/>
          <p:nvPr/>
        </p:nvGrpSpPr>
        <p:grpSpPr>
          <a:xfrm>
            <a:off x="6129655" y="909638"/>
            <a:ext cx="2952750" cy="647700"/>
            <a:chOff x="0" y="0"/>
            <a:chExt cx="4064" cy="1020"/>
          </a:xfrm>
        </p:grpSpPr>
        <p:sp>
          <p:nvSpPr>
            <p:cNvPr id="34819" name="AutoShape 7"/>
            <p:cNvSpPr/>
            <p:nvPr>
              <p:custDataLst>
                <p:tags r:id="rId7"/>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4820" name="Text Box 8"/>
            <p:cNvSpPr txBox="1"/>
            <p:nvPr>
              <p:custDataLst>
                <p:tags r:id="rId8"/>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装配图中的尺寸标注</a:t>
              </a:r>
              <a:endParaRPr lang="zh-CN" altLang="en-US" b="1" dirty="0">
                <a:solidFill>
                  <a:srgbClr val="F2F2F2"/>
                </a:solidFill>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54222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四、装配图零件序号及明细栏、标题栏</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grpSp>
        <p:nvGrpSpPr>
          <p:cNvPr id="34818" name="Group 6"/>
          <p:cNvGrpSpPr/>
          <p:nvPr/>
        </p:nvGrpSpPr>
        <p:grpSpPr>
          <a:xfrm>
            <a:off x="6129655" y="909638"/>
            <a:ext cx="2952750" cy="647700"/>
            <a:chOff x="0" y="0"/>
            <a:chExt cx="4064" cy="1020"/>
          </a:xfrm>
        </p:grpSpPr>
        <p:sp>
          <p:nvSpPr>
            <p:cNvPr id="34819" name="AutoShape 7"/>
            <p:cNvSpPr/>
            <p:nvPr>
              <p:custDataLst>
                <p:tags r:id="rId6"/>
              </p:custDataLst>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4820" name="Text Box 8"/>
            <p:cNvSpPr txBox="1"/>
            <p:nvPr>
              <p:custDataLst>
                <p:tags r:id="rId7"/>
              </p:custDataLst>
            </p:nvPr>
          </p:nvSpPr>
          <p:spPr>
            <a:xfrm>
              <a:off x="234" y="225"/>
              <a:ext cx="3830" cy="709"/>
            </a:xfrm>
            <a:prstGeom prst="rect">
              <a:avLst/>
            </a:prstGeom>
            <a:noFill/>
            <a:ln w="9525">
              <a:noFill/>
            </a:ln>
          </p:spPr>
          <p:txBody>
            <a:bodyPr>
              <a:spAutoFit/>
            </a:bodyPr>
            <a:p>
              <a:pPr>
                <a:lnSpc>
                  <a:spcPts val="2800"/>
                </a:lnSpc>
              </a:pPr>
              <a:r>
                <a:rPr lang="en-US"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装配图中的零件序号</a:t>
              </a:r>
              <a:endParaRPr lang="zh-CN" altLang="en-US" b="1" dirty="0">
                <a:solidFill>
                  <a:srgbClr val="F2F2F2"/>
                </a:solidFill>
                <a:latin typeface="黑体" panose="02010609060101010101" pitchFamily="2" charset="-122"/>
              </a:endParaRPr>
            </a:p>
          </p:txBody>
        </p:sp>
      </p:grpSp>
      <p:pic>
        <p:nvPicPr>
          <p:cNvPr id="3" name="图片 2"/>
          <p:cNvPicPr>
            <a:picLocks noChangeAspect="1"/>
          </p:cNvPicPr>
          <p:nvPr>
            <p:custDataLst>
              <p:tags r:id="rId8"/>
            </p:custDataLst>
          </p:nvPr>
        </p:nvPicPr>
        <p:blipFill>
          <a:blip r:embed="rId9"/>
          <a:stretch>
            <a:fillRect/>
          </a:stretch>
        </p:blipFill>
        <p:spPr>
          <a:xfrm>
            <a:off x="1691640" y="1946910"/>
            <a:ext cx="5333365" cy="1673225"/>
          </a:xfrm>
          <a:prstGeom prst="rect">
            <a:avLst/>
          </a:prstGeom>
        </p:spPr>
      </p:pic>
      <p:pic>
        <p:nvPicPr>
          <p:cNvPr id="4" name="图片 3"/>
          <p:cNvPicPr>
            <a:picLocks noChangeAspect="1"/>
          </p:cNvPicPr>
          <p:nvPr>
            <p:custDataLst>
              <p:tags r:id="rId10"/>
            </p:custDataLst>
          </p:nvPr>
        </p:nvPicPr>
        <p:blipFill>
          <a:blip r:embed="rId11"/>
          <a:stretch>
            <a:fillRect/>
          </a:stretch>
        </p:blipFill>
        <p:spPr>
          <a:xfrm>
            <a:off x="1546225" y="3717290"/>
            <a:ext cx="6051550" cy="2643505"/>
          </a:xfrm>
          <a:prstGeom prst="rect">
            <a:avLst/>
          </a:prstGeom>
        </p:spPr>
      </p:pic>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542226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四、装配图零件序号及明细栏、标题栏</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任务二</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5088" cy="628"/>
            </a:xfrm>
            <a:prstGeom prst="rect">
              <a:avLst/>
            </a:prstGeom>
            <a:noFill/>
            <a:ln w="9525">
              <a:noFill/>
            </a:ln>
          </p:spPr>
          <p:txBody>
            <a:bodyPr wrap="none" anchor="ctr" anchorCtr="0">
              <a:spAutoFit/>
            </a:bodyPr>
            <a:p>
              <a:r>
                <a:rPr lang="zh-CN" altLang="en-US" dirty="0">
                  <a:latin typeface="黑体" panose="02010609060101010101" pitchFamily="2" charset="-122"/>
                </a:rPr>
                <a:t>读汽车装配图的方法和步骤</a:t>
              </a:r>
              <a:endParaRPr lang="zh-CN" altLang="en-US" dirty="0">
                <a:latin typeface="黑体" panose="02010609060101010101" pitchFamily="2" charset="-122"/>
              </a:endParaRPr>
            </a:p>
          </p:txBody>
        </p:sp>
      </p:grpSp>
      <p:grpSp>
        <p:nvGrpSpPr>
          <p:cNvPr id="34818" name="Group 6"/>
          <p:cNvGrpSpPr/>
          <p:nvPr/>
        </p:nvGrpSpPr>
        <p:grpSpPr>
          <a:xfrm>
            <a:off x="5435600" y="1180148"/>
            <a:ext cx="3754148" cy="537845"/>
            <a:chOff x="0" y="87"/>
            <a:chExt cx="5167" cy="847"/>
          </a:xfrm>
        </p:grpSpPr>
        <p:sp>
          <p:nvSpPr>
            <p:cNvPr id="34819" name="AutoShape 7"/>
            <p:cNvSpPr/>
            <p:nvPr>
              <p:custDataLst>
                <p:tags r:id="rId6"/>
              </p:custDataLst>
            </p:nvPr>
          </p:nvSpPr>
          <p:spPr>
            <a:xfrm>
              <a:off x="0" y="87"/>
              <a:ext cx="5167" cy="845"/>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wrap="square"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34820" name="Text Box 8"/>
            <p:cNvSpPr txBox="1"/>
            <p:nvPr>
              <p:custDataLst>
                <p:tags r:id="rId7"/>
              </p:custDataLst>
            </p:nvPr>
          </p:nvSpPr>
          <p:spPr>
            <a:xfrm>
              <a:off x="234" y="225"/>
              <a:ext cx="4870" cy="709"/>
            </a:xfrm>
            <a:prstGeom prst="rect">
              <a:avLst/>
            </a:prstGeom>
            <a:noFill/>
            <a:ln w="9525">
              <a:noFill/>
            </a:ln>
          </p:spPr>
          <p:txBody>
            <a:bodyPr wrap="square">
              <a:spAutoFit/>
            </a:bodyPr>
            <a:p>
              <a:pPr>
                <a:lnSpc>
                  <a:spcPts val="2800"/>
                </a:lnSpc>
              </a:pPr>
              <a:r>
                <a:rPr lang="en-US" b="1" dirty="0">
                  <a:solidFill>
                    <a:srgbClr val="F2F2F2"/>
                  </a:solidFill>
                  <a:latin typeface="黑体" panose="02010609060101010101" pitchFamily="2" charset="-122"/>
                </a:rPr>
                <a:t>2.</a:t>
              </a:r>
              <a:r>
                <a:rPr lang="zh-CN" altLang="en-US" b="1" dirty="0">
                  <a:solidFill>
                    <a:srgbClr val="F2F2F2"/>
                  </a:solidFill>
                  <a:latin typeface="黑体" panose="02010609060101010101" pitchFamily="2" charset="-122"/>
                </a:rPr>
                <a:t>装配图中的明细栏和标题栏</a:t>
              </a:r>
              <a:endParaRPr lang="zh-CN" altLang="en-US" b="1" dirty="0">
                <a:solidFill>
                  <a:srgbClr val="F2F2F2"/>
                </a:solidFill>
                <a:latin typeface="黑体" panose="02010609060101010101" pitchFamily="2" charset="-122"/>
              </a:endParaRPr>
            </a:p>
          </p:txBody>
        </p:sp>
      </p:grpSp>
      <p:pic>
        <p:nvPicPr>
          <p:cNvPr id="5" name="图片 4"/>
          <p:cNvPicPr>
            <a:picLocks noChangeAspect="1"/>
          </p:cNvPicPr>
          <p:nvPr>
            <p:custDataLst>
              <p:tags r:id="rId8"/>
            </p:custDataLst>
          </p:nvPr>
        </p:nvPicPr>
        <p:blipFill>
          <a:blip r:embed="rId9"/>
          <a:stretch>
            <a:fillRect/>
          </a:stretch>
        </p:blipFill>
        <p:spPr>
          <a:xfrm>
            <a:off x="1187450" y="2277110"/>
            <a:ext cx="7011035" cy="3978910"/>
          </a:xfrm>
          <a:prstGeom prst="rect">
            <a:avLst/>
          </a:prstGeom>
        </p:spPr>
      </p:pic>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152654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典型汽车装配图的识读</a:t>
              </a:r>
              <a:endParaRPr lang="zh-CN" altLang="en-US" dirty="0">
                <a:latin typeface="黑体" panose="02010609060101010101" pitchFamily="2" charset="-122"/>
              </a:endParaRPr>
            </a:p>
          </p:txBody>
        </p:sp>
      </p:grpSp>
      <p:sp>
        <p:nvSpPr>
          <p:cNvPr id="100" name="文本框 99"/>
          <p:cNvSpPr txBox="1"/>
          <p:nvPr/>
        </p:nvSpPr>
        <p:spPr>
          <a:xfrm>
            <a:off x="755650" y="2061210"/>
            <a:ext cx="6747510" cy="2861310"/>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）以活塞连杆机构装配图为例，熟悉装配图的识读步骤及方法；（</a:t>
            </a:r>
            <a:r>
              <a:rPr lang="en-US" sz="1800">
                <a:latin typeface="Times New Roman" panose="02020603050405020304" pitchFamily="2" charset="0"/>
              </a:rPr>
              <a:t>2</a:t>
            </a:r>
            <a:r>
              <a:rPr lang="zh-CN" sz="1800">
                <a:ea typeface="宋体" panose="02010600030101010101" pitchFamily="2" charset="-122"/>
              </a:rPr>
              <a:t>）以齿轮油泵装配图为例，掌握装配图识读要点。</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）能读懂汽车装配图的基本信息；（</a:t>
            </a:r>
            <a:r>
              <a:rPr lang="en-US" sz="1800">
                <a:latin typeface="Times New Roman" panose="02020603050405020304" pitchFamily="2" charset="0"/>
              </a:rPr>
              <a:t>2</a:t>
            </a:r>
            <a:r>
              <a:rPr lang="zh-CN" sz="1800">
                <a:ea typeface="宋体" panose="02010600030101010101" pitchFamily="2" charset="-122"/>
              </a:rPr>
              <a:t>）能根据装配图对其工作原理及装配关系进行分析；（</a:t>
            </a:r>
            <a:r>
              <a:rPr lang="en-US" sz="1800">
                <a:latin typeface="Times New Roman" panose="02020603050405020304" pitchFamily="2" charset="0"/>
              </a:rPr>
              <a:t>3</a:t>
            </a:r>
            <a:r>
              <a:rPr lang="zh-CN" sz="1800">
                <a:ea typeface="宋体" panose="02010600030101010101" pitchFamily="2" charset="-122"/>
              </a:rPr>
              <a:t>）能根据装配图想象装配体的轴测图。</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）培养学生综合的空间思维和分析问题的能力；（</a:t>
            </a:r>
            <a:r>
              <a:rPr lang="en-US" sz="1800">
                <a:latin typeface="Times New Roman" panose="02020603050405020304" pitchFamily="2" charset="0"/>
              </a:rPr>
              <a:t>2</a:t>
            </a:r>
            <a:r>
              <a:rPr lang="zh-CN" sz="1800">
                <a:ea typeface="宋体" panose="02010600030101010101" pitchFamily="2" charset="-122"/>
              </a:rPr>
              <a:t>）培养学生严谨负责的态度和吃苦耐劳、团结合作的精神。</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AutoShape 10"/>
          <p:cNvSpPr/>
          <p:nvPr/>
        </p:nvSpPr>
        <p:spPr>
          <a:xfrm rot="10800000">
            <a:off x="681038" y="1911350"/>
            <a:ext cx="7634287" cy="3967163"/>
          </a:xfrm>
          <a:custGeom>
            <a:avLst/>
            <a:gdLst>
              <a:gd name="txL" fmla="*/ 3125 w 21600"/>
              <a:gd name="txT" fmla="*/ 3125 h 21600"/>
              <a:gd name="txR" fmla="*/ 18475 w 21600"/>
              <a:gd name="txB" fmla="*/ 18475 h 21600"/>
            </a:gdLst>
            <a:ahLst/>
            <a:cxnLst>
              <a:cxn ang="0">
                <a:pos x="0" y="0"/>
              </a:cxn>
              <a:cxn ang="0">
                <a:pos x="2147483647" y="2147483647"/>
              </a:cxn>
              <a:cxn ang="0">
                <a:pos x="2147483647" y="2147483647"/>
              </a:cxn>
              <a:cxn ang="0">
                <a:pos x="2147483647" y="0"/>
              </a:cxn>
            </a:cxnLst>
            <a:rect l="txL" t="txT" r="txR" b="txB"/>
            <a:pathLst>
              <a:path w="21600" h="21600">
                <a:moveTo>
                  <a:pt x="0" y="0"/>
                </a:moveTo>
                <a:lnTo>
                  <a:pt x="2650" y="21600"/>
                </a:lnTo>
                <a:lnTo>
                  <a:pt x="18950" y="21600"/>
                </a:lnTo>
                <a:lnTo>
                  <a:pt x="21600" y="0"/>
                </a:lnTo>
                <a:close/>
              </a:path>
            </a:pathLst>
          </a:custGeom>
          <a:gradFill rotWithShape="1">
            <a:gsLst>
              <a:gs pos="0">
                <a:srgbClr val="D1EEF7">
                  <a:alpha val="50000"/>
                </a:srgbClr>
              </a:gs>
              <a:gs pos="100000">
                <a:srgbClr val="33CCFF">
                  <a:alpha val="50000"/>
                </a:srgbClr>
              </a:gs>
            </a:gsLst>
            <a:lin ang="5400000" scaled="1"/>
            <a:tileRect/>
          </a:gradFill>
          <a:ln w="9525">
            <a:noFill/>
          </a:ln>
        </p:spPr>
        <p:txBody>
          <a:bodyPr/>
          <a:p>
            <a:endParaRPr lang="zh-CN" altLang="en-US"/>
          </a:p>
        </p:txBody>
      </p:sp>
      <p:sp>
        <p:nvSpPr>
          <p:cNvPr id="18435" name="Rectangle 3"/>
          <p:cNvSpPr/>
          <p:nvPr/>
        </p:nvSpPr>
        <p:spPr>
          <a:xfrm>
            <a:off x="1131570" y="2173288"/>
            <a:ext cx="6714490" cy="3830955"/>
          </a:xfrm>
          <a:prstGeom prst="rect">
            <a:avLst/>
          </a:prstGeom>
          <a:noFill/>
          <a:ln w="9525">
            <a:noFill/>
          </a:ln>
        </p:spPr>
        <p:txBody>
          <a:bodyPr wrap="square" anchor="ctr" anchorCtr="0">
            <a:spAutoFit/>
          </a:bodyPr>
          <a:p>
            <a:pPr>
              <a:lnSpc>
                <a:spcPct val="150000"/>
              </a:lnSpc>
              <a:buFont typeface="Arial" panose="020B0604020202020204" pitchFamily="34" charset="0"/>
              <a:buChar char="•"/>
            </a:pPr>
            <a:r>
              <a:rPr lang="zh-CN" altLang="en-US" sz="1800" dirty="0">
                <a:solidFill>
                  <a:srgbClr val="0066CC"/>
                </a:solidFill>
                <a:latin typeface="黑体" panose="02010609060101010101" pitchFamily="2" charset="-122"/>
              </a:rPr>
              <a:t>汽车产品（包括整车及总成等）的装配是汽车产品制造过程中最重要工艺环节之一，是把经检验合格的数以百计、或数以千计的各种零部件按着一定的技术要求组装成整车及发动机、变速器等总成的工艺过程。在装配过程中也要根据装配图把零件装配成部件或机器。此外，机器或部件在使用及维修时也都需要使用装配图。装配图是生产中的重要技术文件之一，本项目主要介绍装配图的初步认识、汽车装配图的常见结构、绘制装配示意图和识读汽车装配图的方法步骤，通过结合工作岗位实例重点培养学生读懂汽车装配图的能力。</a:t>
            </a:r>
            <a:endParaRPr lang="zh-CN" altLang="en-US" sz="1800" dirty="0">
              <a:solidFill>
                <a:srgbClr val="0066CC"/>
              </a:solidFill>
              <a:latin typeface="黑体" panose="02010609060101010101" pitchFamily="2" charset="-122"/>
            </a:endParaRPr>
          </a:p>
        </p:txBody>
      </p:sp>
      <p:grpSp>
        <p:nvGrpSpPr>
          <p:cNvPr id="18436" name="Group 4"/>
          <p:cNvGrpSpPr/>
          <p:nvPr/>
        </p:nvGrpSpPr>
        <p:grpSpPr>
          <a:xfrm>
            <a:off x="1258888" y="1628775"/>
            <a:ext cx="1941512" cy="879475"/>
            <a:chOff x="0" y="0"/>
            <a:chExt cx="4552" cy="1385"/>
          </a:xfrm>
        </p:grpSpPr>
        <p:pic>
          <p:nvPicPr>
            <p:cNvPr id="18437" name="图片 8" descr="6.png"/>
            <p:cNvPicPr>
              <a:picLocks noChangeAspect="1"/>
            </p:cNvPicPr>
            <p:nvPr/>
          </p:nvPicPr>
          <p:blipFill>
            <a:blip r:embed="rId1"/>
            <a:stretch>
              <a:fillRect/>
            </a:stretch>
          </p:blipFill>
          <p:spPr>
            <a:xfrm>
              <a:off x="0" y="0"/>
              <a:ext cx="4387" cy="1385"/>
            </a:xfrm>
            <a:prstGeom prst="rect">
              <a:avLst/>
            </a:prstGeom>
            <a:noFill/>
            <a:ln w="9525">
              <a:noFill/>
            </a:ln>
          </p:spPr>
        </p:pic>
        <p:sp>
          <p:nvSpPr>
            <p:cNvPr id="18438" name="TextBox 13"/>
            <p:cNvSpPr txBox="1"/>
            <p:nvPr/>
          </p:nvSpPr>
          <p:spPr>
            <a:xfrm>
              <a:off x="839" y="229"/>
              <a:ext cx="3713" cy="788"/>
            </a:xfrm>
            <a:prstGeom prst="rect">
              <a:avLst/>
            </a:prstGeom>
            <a:noFill/>
            <a:ln w="9525">
              <a:noFill/>
            </a:ln>
          </p:spPr>
          <p:txBody>
            <a:bodyPr/>
            <a:p>
              <a:r>
                <a:rPr lang="zh-CN" altLang="en-US" b="1" dirty="0">
                  <a:solidFill>
                    <a:srgbClr val="00B0F0"/>
                  </a:solidFill>
                  <a:latin typeface="黑体" panose="02010609060101010101" pitchFamily="2" charset="-122"/>
                </a:rPr>
                <a:t>本章提要</a:t>
              </a:r>
              <a:endParaRPr lang="zh-CN" altLang="en-US" b="1" dirty="0">
                <a:solidFill>
                  <a:srgbClr val="00B0F0"/>
                </a:solidFill>
                <a:latin typeface="黑体" panose="02010609060101010101" pitchFamily="2" charset="-122"/>
              </a:endParaRPr>
            </a:p>
          </p:txBody>
        </p:sp>
      </p:grpSp>
      <p:sp>
        <p:nvSpPr>
          <p:cNvPr id="5" name="TextBox 4"/>
          <p:cNvSpPr txBox="1"/>
          <p:nvPr>
            <p:custDataLst>
              <p:tags r:id="rId2"/>
            </p:custDataLst>
          </p:nvPr>
        </p:nvSpPr>
        <p:spPr>
          <a:xfrm>
            <a:off x="2195966" y="0"/>
            <a:ext cx="5234940" cy="645160"/>
          </a:xfrm>
          <a:prstGeom prst="rect">
            <a:avLst/>
          </a:prstGeom>
          <a:noFill/>
        </p:spPr>
        <p:txBody>
          <a:bodyPr wrap="none">
            <a:spAutoFit/>
          </a:bodyPr>
          <a:p>
            <a:pPr marR="0" algn="ctr" defTabSz="914400">
              <a:buClrTx/>
              <a:buSzTx/>
              <a:buFontTx/>
              <a:buNone/>
              <a:defRPr/>
            </a:pPr>
            <a:r>
              <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rPr>
              <a:t>项目七  识读汽车装配图</a:t>
            </a:r>
            <a:endParaRPr kumimoji="0" lang="zh-CN" altLang="en-US" sz="3600" b="1" kern="1200" cap="none" spc="0" normalizeH="0" baseline="0" noProof="0"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黑体" panose="02010609060101010101" pitchFamily="2" charset="-122"/>
              <a:ea typeface="黑体" panose="0201060906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2000"/>
                                        <p:tgtEl>
                                          <p:spTgt spid="18436"/>
                                        </p:tgtEl>
                                      </p:cBhvr>
                                    </p:animEffect>
                                  </p:childTnLst>
                                </p:cTn>
                              </p:par>
                              <p:par>
                                <p:cTn id="8" presetID="10" presetClass="entr" presetSubtype="0" fill="hold" nodeType="withEffect">
                                  <p:stCondLst>
                                    <p:cond delay="0"/>
                                  </p:stCondLst>
                                  <p:childTnLst>
                                    <p:set>
                                      <p:cBhvr>
                                        <p:cTn id="9" dur="1" fill="hold">
                                          <p:stCondLst>
                                            <p:cond delay="0"/>
                                          </p:stCondLst>
                                        </p:cTn>
                                        <p:tgtEl>
                                          <p:spTgt spid="18434"/>
                                        </p:tgtEl>
                                        <p:attrNameLst>
                                          <p:attrName>style.visibility</p:attrName>
                                        </p:attrNameLst>
                                      </p:cBhvr>
                                      <p:to>
                                        <p:strVal val="visible"/>
                                      </p:to>
                                    </p:set>
                                    <p:animEffect transition="in" filter="fade">
                                      <p:cBhvr>
                                        <p:cTn id="10" dur="2000"/>
                                        <p:tgtEl>
                                          <p:spTgt spid="18434"/>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18435"/>
                                        </p:tgtEl>
                                        <p:attrNameLst>
                                          <p:attrName>style.visibility</p:attrName>
                                        </p:attrNameLst>
                                      </p:cBhvr>
                                      <p:to>
                                        <p:strVal val="visible"/>
                                      </p:to>
                                    </p:set>
                                    <p:animEffect transition="in" filter="fade">
                                      <p:cBhvr>
                                        <p:cTn id="13" dur="2000"/>
                                        <p:tgtEl>
                                          <p:spTgt spid="18435"/>
                                        </p:tgtEl>
                                      </p:cBhvr>
                                    </p:animEffect>
                                  </p:childTnLst>
                                </p:cTn>
                              </p:par>
                              <p:par>
                                <p:cTn id="14" presetID="10" presetClass="entr" presetSubtype="0" fill="hold" nodeType="withEffect">
                                  <p:stCondLst>
                                    <p:cond delay="0"/>
                                  </p:stCondLst>
                                  <p:childTnLst>
                                    <p:set>
                                      <p:cBhvr>
                                        <p:cTn id="15" dur="1" fill="hold">
                                          <p:stCondLst>
                                            <p:cond delay="0"/>
                                          </p:stCondLst>
                                        </p:cTn>
                                        <p:tgtEl>
                                          <p:spTgt spid="18436"/>
                                        </p:tgtEl>
                                        <p:attrNameLst>
                                          <p:attrName>style.visibility</p:attrName>
                                        </p:attrNameLst>
                                      </p:cBhvr>
                                      <p:to>
                                        <p:strVal val="visible"/>
                                      </p:to>
                                    </p:set>
                                    <p:animEffect transition="in" filter="fade">
                                      <p:cBhvr>
                                        <p:cTn id="16"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ldLvl="0"/>
      <p:bldP spid="18435" grpId="1" bldLvl="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43878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一、活塞连杆机构的识读</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典型汽车装配图的识读</a:t>
              </a:r>
              <a:endParaRPr lang="zh-CN" altLang="en-US" dirty="0">
                <a:latin typeface="黑体" panose="02010609060101010101" pitchFamily="2" charset="-122"/>
              </a:endParaRPr>
            </a:p>
          </p:txBody>
        </p:sp>
      </p:grpSp>
      <p:pic>
        <p:nvPicPr>
          <p:cNvPr id="-2147482036" name="Picture 5" descr="E:\课件\《汽车机械制图》资料包材料\图片\6-27.tif"/>
          <p:cNvPicPr>
            <a:picLocks noChangeAspect="1"/>
          </p:cNvPicPr>
          <p:nvPr>
            <p:custDataLst>
              <p:tags r:id="rId6"/>
            </p:custDataLst>
          </p:nvPr>
        </p:nvPicPr>
        <p:blipFill>
          <a:blip r:embed="rId7"/>
          <a:stretch>
            <a:fillRect/>
          </a:stretch>
        </p:blipFill>
        <p:spPr>
          <a:xfrm>
            <a:off x="700405" y="1423035"/>
            <a:ext cx="7456805" cy="527494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43878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一、活塞连杆机构的识读</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典型汽车装配图的识读</a:t>
              </a:r>
              <a:endParaRPr lang="zh-CN" altLang="en-US" dirty="0">
                <a:latin typeface="黑体" panose="02010609060101010101" pitchFamily="2" charset="-122"/>
              </a:endParaRPr>
            </a:p>
          </p:txBody>
        </p:sp>
      </p:grpSp>
      <p:pic>
        <p:nvPicPr>
          <p:cNvPr id="4" name="图片 3"/>
          <p:cNvPicPr>
            <a:picLocks noChangeAspect="1"/>
          </p:cNvPicPr>
          <p:nvPr>
            <p:custDataLst>
              <p:tags r:id="rId6"/>
            </p:custDataLst>
          </p:nvPr>
        </p:nvPicPr>
        <p:blipFill>
          <a:blip r:embed="rId7"/>
          <a:stretch>
            <a:fillRect/>
          </a:stretch>
        </p:blipFill>
        <p:spPr>
          <a:xfrm>
            <a:off x="1115695" y="1532255"/>
            <a:ext cx="5958840" cy="5147945"/>
          </a:xfrm>
          <a:prstGeom prst="rect">
            <a:avLst/>
          </a:prstGeom>
        </p:spPr>
      </p:pic>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43878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二、齿轮油泵机构的识读</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典型汽车装配图的识读</a:t>
              </a:r>
              <a:endParaRPr lang="zh-CN" altLang="en-US" dirty="0">
                <a:latin typeface="黑体" panose="02010609060101010101" pitchFamily="2" charset="-122"/>
              </a:endParaRPr>
            </a:p>
          </p:txBody>
        </p:sp>
      </p:grpSp>
      <p:pic>
        <p:nvPicPr>
          <p:cNvPr id="-2147482031" name="图片 596" descr="2"/>
          <p:cNvPicPr>
            <a:picLocks noChangeAspect="1"/>
          </p:cNvPicPr>
          <p:nvPr>
            <p:custDataLst>
              <p:tags r:id="rId6"/>
            </p:custDataLst>
          </p:nvPr>
        </p:nvPicPr>
        <p:blipFill>
          <a:blip r:embed="rId7"/>
          <a:stretch>
            <a:fillRect/>
          </a:stretch>
        </p:blipFill>
        <p:spPr>
          <a:xfrm rot="5400000">
            <a:off x="1732915" y="-180975"/>
            <a:ext cx="5436235" cy="854646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p:nvPr/>
        </p:nvSpPr>
        <p:spPr>
          <a:xfrm>
            <a:off x="33655" y="693420"/>
            <a:ext cx="438785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二、齿轮油泵机构的识读</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331595" y="-13970"/>
            <a:ext cx="6120130" cy="587375"/>
            <a:chOff x="2097" y="-22"/>
            <a:chExt cx="9638" cy="925"/>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097" y="-22"/>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任务三</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典型汽车装配图的识读</a:t>
              </a:r>
              <a:endParaRPr lang="zh-CN" altLang="en-US" dirty="0">
                <a:latin typeface="黑体" panose="02010609060101010101" pitchFamily="2" charset="-122"/>
              </a:endParaRPr>
            </a:p>
          </p:txBody>
        </p:sp>
      </p:grpSp>
      <p:pic>
        <p:nvPicPr>
          <p:cNvPr id="4" name="图片 3"/>
          <p:cNvPicPr>
            <a:picLocks noChangeAspect="1"/>
          </p:cNvPicPr>
          <p:nvPr>
            <p:custDataLst>
              <p:tags r:id="rId6"/>
            </p:custDataLst>
          </p:nvPr>
        </p:nvPicPr>
        <p:blipFill>
          <a:blip r:embed="rId7"/>
          <a:stretch>
            <a:fillRect/>
          </a:stretch>
        </p:blipFill>
        <p:spPr>
          <a:xfrm>
            <a:off x="467360" y="2061210"/>
            <a:ext cx="8014970" cy="3811905"/>
          </a:xfrm>
          <a:prstGeom prst="rect">
            <a:avLst/>
          </a:prstGeom>
        </p:spPr>
      </p:pic>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9154" name="TextBox 3"/>
          <p:cNvSpPr txBox="1"/>
          <p:nvPr/>
        </p:nvSpPr>
        <p:spPr>
          <a:xfrm>
            <a:off x="3203575" y="5557838"/>
            <a:ext cx="2736850" cy="938212"/>
          </a:xfrm>
          <a:prstGeom prst="rect">
            <a:avLst/>
          </a:prstGeom>
          <a:noFill/>
          <a:ln w="9525">
            <a:noFill/>
          </a:ln>
        </p:spPr>
        <p:txBody>
          <a:bodyPr>
            <a:spAutoFit/>
          </a:bodyPr>
          <a:p>
            <a:pPr algn="ctr">
              <a:lnSpc>
                <a:spcPts val="3500"/>
              </a:lnSpc>
            </a:pPr>
            <a:r>
              <a:rPr lang="zh-CN" altLang="en-US" sz="3600" dirty="0">
                <a:solidFill>
                  <a:srgbClr val="000000"/>
                </a:solidFill>
                <a:latin typeface="微软雅黑" panose="020B0503020204020204" pitchFamily="2" charset="-122"/>
                <a:ea typeface="微软雅黑" panose="020B0503020204020204" pitchFamily="2" charset="-122"/>
              </a:rPr>
              <a:t>谢谢观看</a:t>
            </a:r>
            <a:endParaRPr lang="en-US" altLang="zh-CN" sz="3600" dirty="0">
              <a:solidFill>
                <a:srgbClr val="000000"/>
              </a:solidFill>
              <a:latin typeface="微软雅黑" panose="020B0503020204020204" pitchFamily="2" charset="-122"/>
              <a:ea typeface="微软雅黑" panose="020B0503020204020204" pitchFamily="2" charset="-122"/>
            </a:endParaRPr>
          </a:p>
          <a:p>
            <a:pPr algn="ctr">
              <a:lnSpc>
                <a:spcPts val="3500"/>
              </a:lnSpc>
            </a:pPr>
            <a:r>
              <a:rPr lang="en-US" altLang="zh-CN" dirty="0">
                <a:solidFill>
                  <a:srgbClr val="000000"/>
                </a:solidFill>
                <a:latin typeface="微软雅黑" panose="020B0503020204020204" pitchFamily="2" charset="-122"/>
                <a:ea typeface="微软雅黑" panose="020B0503020204020204" pitchFamily="2" charset="-122"/>
              </a:rPr>
              <a:t>THANKS</a:t>
            </a:r>
            <a:endParaRPr lang="zh-CN" altLang="en-US" dirty="0">
              <a:solidFill>
                <a:srgbClr val="000000"/>
              </a:solidFill>
              <a:latin typeface="微软雅黑" panose="020B0503020204020204" pitchFamily="2" charset="-122"/>
              <a:ea typeface="微软雅黑" panose="020B0503020204020204"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770" decel="100000"/>
                                        <p:tgtEl>
                                          <p:spTgt spid="49154"/>
                                        </p:tgtEl>
                                      </p:cBhvr>
                                    </p:animEffect>
                                    <p:animScale>
                                      <p:cBhvr>
                                        <p:cTn id="8" dur="770" decel="100000"/>
                                        <p:tgtEl>
                                          <p:spTgt spid="49154"/>
                                        </p:tgtEl>
                                      </p:cBhvr>
                                      <p:from x="10000" y="10000"/>
                                      <p:to x="200000" y="450000"/>
                                    </p:animScale>
                                    <p:animScale>
                                      <p:cBhvr>
                                        <p:cTn id="9" dur="1230" accel="100000" fill="hold">
                                          <p:stCondLst>
                                            <p:cond delay="770"/>
                                          </p:stCondLst>
                                        </p:cTn>
                                        <p:tgtEl>
                                          <p:spTgt spid="49154"/>
                                        </p:tgtEl>
                                      </p:cBhvr>
                                      <p:from x="200000" y="450000"/>
                                      <p:to x="100000" y="100000"/>
                                    </p:animScale>
                                    <p:set>
                                      <p:cBhvr>
                                        <p:cTn id="10" dur="770" fill="hold"/>
                                        <p:tgtEl>
                                          <p:spTgt spid="49154"/>
                                        </p:tgtEl>
                                        <p:attrNameLst>
                                          <p:attrName>ppt_x</p:attrName>
                                        </p:attrNameLst>
                                      </p:cBhvr>
                                      <p:to>
                                        <p:strVal val="(0.5)"/>
                                      </p:to>
                                    </p:set>
                                    <p:anim from="(0.5)" to="(#ppt_x)" calcmode="lin" valueType="num">
                                      <p:cBhvr>
                                        <p:cTn id="11" dur="1230" accel="100000" fill="hold">
                                          <p:stCondLst>
                                            <p:cond delay="770"/>
                                          </p:stCondLst>
                                        </p:cTn>
                                        <p:tgtEl>
                                          <p:spTgt spid="49154"/>
                                        </p:tgtEl>
                                        <p:attrNameLst>
                                          <p:attrName>ppt_x</p:attrName>
                                        </p:attrNameLst>
                                      </p:cBhvr>
                                    </p:anim>
                                    <p:set>
                                      <p:cBhvr>
                                        <p:cTn id="12" dur="770" fill="hold"/>
                                        <p:tgtEl>
                                          <p:spTgt spid="49154"/>
                                        </p:tgtEl>
                                        <p:attrNameLst>
                                          <p:attrName>ppt_y</p:attrName>
                                        </p:attrNameLst>
                                      </p:cBhvr>
                                      <p:to>
                                        <p:strVal val="(#ppt_y+0.4)"/>
                                      </p:to>
                                    </p:set>
                                    <p:anim from="(#ppt_y+0.4)" to="(#ppt_y)" calcmode="lin" valueType="num">
                                      <p:cBhvr>
                                        <p:cTn id="13" dur="1230" accel="100000" fill="hold">
                                          <p:stCondLst>
                                            <p:cond delay="770"/>
                                          </p:stCondLst>
                                        </p:cTn>
                                        <p:tgtEl>
                                          <p:spTgt spid="4915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1"/>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2"/>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3"/>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4"/>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5"/>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
        <p:nvSpPr>
          <p:cNvPr id="20482" name="Rectangle 2"/>
          <p:cNvSpPr/>
          <p:nvPr>
            <p:custDataLst>
              <p:tags r:id="rId6"/>
            </p:custDataLst>
          </p:nvPr>
        </p:nvSpPr>
        <p:spPr>
          <a:xfrm>
            <a:off x="0" y="714375"/>
            <a:ext cx="1502410"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任务目标</a:t>
            </a:r>
            <a:endParaRPr lang="zh-CN" altLang="en-US" sz="2400" dirty="0">
              <a:solidFill>
                <a:srgbClr val="0000FF"/>
              </a:solidFill>
              <a:latin typeface="黑体" panose="02010609060101010101" pitchFamily="2" charset="-122"/>
            </a:endParaRPr>
          </a:p>
        </p:txBody>
      </p:sp>
      <p:sp>
        <p:nvSpPr>
          <p:cNvPr id="100" name="文本框 99"/>
          <p:cNvSpPr txBox="1"/>
          <p:nvPr/>
        </p:nvSpPr>
        <p:spPr>
          <a:xfrm>
            <a:off x="965835" y="1917065"/>
            <a:ext cx="6146165" cy="3692525"/>
          </a:xfrm>
          <a:prstGeom prst="rect">
            <a:avLst/>
          </a:prstGeom>
          <a:noFill/>
          <a:ln w="9525">
            <a:solidFill>
              <a:srgbClr val="C00000"/>
            </a:solidFill>
          </a:ln>
        </p:spPr>
        <p:txBody>
          <a:bodyPr wrap="square">
            <a:spAutoFit/>
          </a:bodyPr>
          <a:p>
            <a:r>
              <a:rPr lang="zh-CN" sz="1800" b="1">
                <a:ea typeface="宋体" panose="02010600030101010101" pitchFamily="2" charset="-122"/>
              </a:rPr>
              <a:t>知识目标：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）了解汽车装配图的主要作用；（</a:t>
            </a:r>
            <a:r>
              <a:rPr lang="en-US" sz="1800">
                <a:latin typeface="Times New Roman" panose="02020603050405020304" pitchFamily="2" charset="0"/>
              </a:rPr>
              <a:t>2</a:t>
            </a:r>
            <a:r>
              <a:rPr lang="zh-CN" sz="1800">
                <a:ea typeface="宋体" panose="02010600030101010101" pitchFamily="2" charset="-122"/>
              </a:rPr>
              <a:t>）熟悉汽车装配图的内容、表达方式；（</a:t>
            </a:r>
            <a:r>
              <a:rPr lang="en-US" sz="1800">
                <a:latin typeface="Times New Roman" panose="02020603050405020304" pitchFamily="2" charset="0"/>
              </a:rPr>
              <a:t>3</a:t>
            </a:r>
            <a:r>
              <a:rPr lang="zh-CN" sz="1800">
                <a:ea typeface="宋体" panose="02010600030101010101" pitchFamily="2" charset="-122"/>
              </a:rPr>
              <a:t>）掌握常见的装配结构。</a:t>
            </a:r>
            <a:r>
              <a:rPr lang="zh-CN" sz="1800" b="1">
                <a:ea typeface="宋体" panose="02010600030101010101" pitchFamily="2" charset="-122"/>
              </a:rPr>
              <a:t>能力目标：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）能读懂汽车装配图的基本信息；（</a:t>
            </a:r>
            <a:r>
              <a:rPr lang="en-US" sz="1800">
                <a:latin typeface="Times New Roman" panose="02020603050405020304" pitchFamily="2" charset="0"/>
              </a:rPr>
              <a:t>2</a:t>
            </a:r>
            <a:r>
              <a:rPr lang="zh-CN" sz="1800">
                <a:ea typeface="宋体" panose="02010600030101010101" pitchFamily="2" charset="-122"/>
              </a:rPr>
              <a:t>）能正确辨别装配图的规定画法及特殊画法；（</a:t>
            </a:r>
            <a:r>
              <a:rPr lang="en-US" sz="1800">
                <a:latin typeface="Times New Roman" panose="02020603050405020304" pitchFamily="2" charset="0"/>
              </a:rPr>
              <a:t>3</a:t>
            </a:r>
            <a:r>
              <a:rPr lang="zh-CN" sz="1800">
                <a:ea typeface="宋体" panose="02010600030101010101" pitchFamily="2" charset="-122"/>
              </a:rPr>
              <a:t>）能正确辨别装配图的常见结构。</a:t>
            </a:r>
            <a:r>
              <a:rPr lang="zh-CN" sz="1800" b="1">
                <a:ea typeface="宋体" panose="02010600030101010101" pitchFamily="2" charset="-122"/>
              </a:rPr>
              <a:t>素质目标：</a:t>
            </a:r>
            <a:r>
              <a:rPr lang="zh-CN" sz="1800">
                <a:ea typeface="宋体" panose="02010600030101010101" pitchFamily="2" charset="-122"/>
              </a:rPr>
              <a:t>（</a:t>
            </a:r>
            <a:r>
              <a:rPr lang="en-US" sz="1800">
                <a:latin typeface="Times New Roman" panose="02020603050405020304" pitchFamily="2" charset="0"/>
              </a:rPr>
              <a:t>1</a:t>
            </a:r>
            <a:r>
              <a:rPr lang="zh-CN" sz="1800">
                <a:ea typeface="宋体" panose="02010600030101010101" pitchFamily="2" charset="-122"/>
              </a:rPr>
              <a:t>）培养学生综合的空间思维和分析问题的能力；（</a:t>
            </a:r>
            <a:r>
              <a:rPr lang="en-US" sz="1800">
                <a:latin typeface="Times New Roman" panose="02020603050405020304" pitchFamily="2" charset="0"/>
              </a:rPr>
              <a:t>2</a:t>
            </a:r>
            <a:r>
              <a:rPr lang="zh-CN" sz="1800">
                <a:ea typeface="宋体" panose="02010600030101010101" pitchFamily="2" charset="-122"/>
              </a:rPr>
              <a:t>）理论联系实际，形成科学严谨的学习态度；（</a:t>
            </a:r>
            <a:r>
              <a:rPr lang="en-US" sz="1800">
                <a:latin typeface="Times New Roman" panose="02020603050405020304" pitchFamily="2" charset="0"/>
              </a:rPr>
              <a:t>3</a:t>
            </a:r>
            <a:r>
              <a:rPr lang="zh-CN" sz="1800">
                <a:ea typeface="宋体" panose="02010600030101010101" pitchFamily="2" charset="-122"/>
              </a:rPr>
              <a:t>）养成良好的学习习惯，在掌握基础知识的前提下，具备查阅有关标准和资料的能力。</a:t>
            </a:r>
            <a:endParaRPr lang="zh-CN" altLang="en-US" sz="180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Rectangle 2"/>
          <p:cNvSpPr/>
          <p:nvPr/>
        </p:nvSpPr>
        <p:spPr>
          <a:xfrm>
            <a:off x="0" y="714375"/>
            <a:ext cx="28432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一、装配图的作用</a:t>
            </a:r>
            <a:endParaRPr lang="zh-CN" altLang="en-US" sz="2400" dirty="0">
              <a:solidFill>
                <a:srgbClr val="0000FF"/>
              </a:solidFill>
              <a:latin typeface="黑体" panose="02010609060101010101" pitchFamily="2" charset="-122"/>
            </a:endParaRPr>
          </a:p>
        </p:txBody>
      </p:sp>
      <p:grpSp>
        <p:nvGrpSpPr>
          <p:cNvPr id="20483" name="Group 13"/>
          <p:cNvGrpSpPr/>
          <p:nvPr/>
        </p:nvGrpSpPr>
        <p:grpSpPr>
          <a:xfrm>
            <a:off x="2195513" y="1630363"/>
            <a:ext cx="5400675" cy="4751387"/>
            <a:chOff x="0" y="0"/>
            <a:chExt cx="10158" cy="6657"/>
          </a:xfrm>
        </p:grpSpPr>
        <p:pic>
          <p:nvPicPr>
            <p:cNvPr id="20484" name="图片 2"/>
            <p:cNvPicPr>
              <a:picLocks noChangeAspect="1"/>
            </p:cNvPicPr>
            <p:nvPr/>
          </p:nvPicPr>
          <p:blipFill>
            <a:blip r:embed="rId1"/>
            <a:srcRect t="17776" b="26666"/>
            <a:stretch>
              <a:fillRect/>
            </a:stretch>
          </p:blipFill>
          <p:spPr>
            <a:xfrm>
              <a:off x="0" y="0"/>
              <a:ext cx="8165" cy="5960"/>
            </a:xfrm>
            <a:prstGeom prst="rect">
              <a:avLst/>
            </a:prstGeom>
            <a:noFill/>
            <a:ln w="9525">
              <a:noFill/>
            </a:ln>
          </p:spPr>
        </p:pic>
        <p:pic>
          <p:nvPicPr>
            <p:cNvPr id="20485" name="Picture 15" descr="b668250f_6c2d_4342_85e8_a4ba0c0cfddf"/>
            <p:cNvPicPr>
              <a:picLocks noChangeAspect="1"/>
            </p:cNvPicPr>
            <p:nvPr/>
          </p:nvPicPr>
          <p:blipFill>
            <a:blip r:embed="rId2"/>
            <a:stretch>
              <a:fillRect/>
            </a:stretch>
          </p:blipFill>
          <p:spPr>
            <a:xfrm>
              <a:off x="6524" y="3794"/>
              <a:ext cx="3634" cy="2863"/>
            </a:xfrm>
            <a:prstGeom prst="rect">
              <a:avLst/>
            </a:prstGeom>
            <a:noFill/>
            <a:ln w="9525">
              <a:noFill/>
            </a:ln>
          </p:spPr>
        </p:pic>
        <p:sp>
          <p:nvSpPr>
            <p:cNvPr id="20486" name="Text Box 16"/>
            <p:cNvSpPr txBox="1"/>
            <p:nvPr/>
          </p:nvSpPr>
          <p:spPr>
            <a:xfrm>
              <a:off x="896" y="2301"/>
              <a:ext cx="5589" cy="3540"/>
            </a:xfrm>
            <a:prstGeom prst="rect">
              <a:avLst/>
            </a:prstGeom>
            <a:noFill/>
            <a:ln w="9525">
              <a:noFill/>
            </a:ln>
          </p:spPr>
          <p:txBody>
            <a:bodyPr>
              <a:spAutoFit/>
            </a:bodyPr>
            <a:p>
              <a:pPr>
                <a:lnSpc>
                  <a:spcPct val="130000"/>
                </a:lnSpc>
              </a:pPr>
              <a:r>
                <a:rPr lang="en-US" altLang="zh-CN" dirty="0">
                  <a:latin typeface="黑体" panose="02010609060101010101" pitchFamily="2" charset="-122"/>
                </a:rPr>
                <a:t>    </a:t>
              </a:r>
              <a:r>
                <a:rPr lang="zh-CN" altLang="en-US" dirty="0">
                  <a:latin typeface="黑体" panose="02010609060101010101" pitchFamily="2" charset="-122"/>
                </a:rPr>
                <a:t>表示机器或部件的图样为装配图。表示机器中某个部件（或组件）的装配图为部件装配图。表示一台完整机器的装配图为总装配图。</a:t>
              </a:r>
              <a:endParaRPr lang="zh-CN" altLang="en-US" dirty="0">
                <a:latin typeface="黑体" panose="02010609060101010101" pitchFamily="2" charset="-122"/>
              </a:endParaRPr>
            </a:p>
          </p:txBody>
        </p:sp>
      </p:grpSp>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500" decel="50000" fill="hold">
                                          <p:stCondLst>
                                            <p:cond delay="0"/>
                                          </p:stCondLst>
                                        </p:cTn>
                                        <p:tgtEl>
                                          <p:spTgt spid="20483"/>
                                        </p:tgtEl>
                                        <p:attrNameLst>
                                          <p:attrName>style.rotation</p:attrName>
                                        </p:attrNameLst>
                                      </p:cBhvr>
                                      <p:tavLst>
                                        <p:tav tm="0">
                                          <p:val>
                                            <p:fltVal val="-90.000000"/>
                                          </p:val>
                                        </p:tav>
                                        <p:tav tm="100000">
                                          <p:val>
                                            <p:fltVal val="0.000000"/>
                                          </p:val>
                                        </p:tav>
                                      </p:tavLst>
                                    </p:anim>
                                    <p:anim calcmode="lin" valueType="num">
                                      <p:cBhvr>
                                        <p:cTn id="8" dur="500" decel="50000" fill="hold">
                                          <p:stCondLst>
                                            <p:cond delay="0"/>
                                          </p:stCondLst>
                                        </p:cTn>
                                        <p:tgtEl>
                                          <p:spTgt spid="2048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0483"/>
                                        </p:tgtEl>
                                        <p:attrNameLst>
                                          <p:attrName>ppt_w</p:attrName>
                                        </p:attrNameLst>
                                      </p:cBhvr>
                                      <p:tavLst>
                                        <p:tav tm="0">
                                          <p:val>
                                            <p:strVal val="#ppt_w*.05"/>
                                          </p:val>
                                        </p:tav>
                                        <p:tav tm="100000">
                                          <p:val>
                                            <p:strVal val="#ppt_w"/>
                                          </p:val>
                                        </p:tav>
                                      </p:tavLst>
                                    </p:anim>
                                    <p:anim calcmode="lin" valueType="num">
                                      <p:cBhvr>
                                        <p:cTn id="10" dur="1000" fill="hold"/>
                                        <p:tgtEl>
                                          <p:spTgt spid="2048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048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048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048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323215" y="1917065"/>
            <a:ext cx="8370570" cy="4092575"/>
          </a:xfrm>
          <a:prstGeom prst="rect">
            <a:avLst/>
          </a:prstGeom>
          <a:noFill/>
          <a:ln w="9525">
            <a:solidFill>
              <a:srgbClr val="C00000"/>
            </a:solidFill>
          </a:ln>
        </p:spPr>
        <p:txBody>
          <a:bodyPr wrap="square">
            <a:spAutoFit/>
          </a:bodyPr>
          <a:p>
            <a:r>
              <a:rPr lang="en-US"/>
              <a:t>    </a:t>
            </a:r>
            <a:r>
              <a:t>在设计新产品或改进原有产品时，一般先从装配图入手，然后根据装配图画出零件图，零件制成后，再按装配图装配成机器或部件。因此装配图是反映设计意图，表达部件或机器的工作原理、性能要求、零件间的装配关系和零件的主要结构形状，以及在装配、检验、安装和维修时所需要的尺寸数据和技术要求，是设计部门提交给生产部门的重要技术文件。装配图的作用如下：</a:t>
            </a:r>
          </a:p>
          <a:p>
            <a:r>
              <a:t>（1）在设计或测绘部件或机器时，要画出装配图表示机器或部件的构造和装配关系，并确定各零件的结构形状和协调各零件的尺寸等，它是绘制零件图的依据。</a:t>
            </a:r>
          </a:p>
          <a:p>
            <a:r>
              <a:t>（2）在生产过程中，要根据装配图制定装配工艺流程，装配图是机器装配、检验、调试和安装工作的依据。</a:t>
            </a:r>
          </a:p>
          <a:p>
            <a:r>
              <a:t>（3）在使用和维修中，装配图是了解机器或部件的工作原理、结构性能，从而决定操作、保养、拆装和维修方法的依据。</a:t>
            </a:r>
          </a:p>
        </p:txBody>
      </p:sp>
      <p:sp>
        <p:nvSpPr>
          <p:cNvPr id="20482" name="Rectangle 2"/>
          <p:cNvSpPr/>
          <p:nvPr>
            <p:custDataLst>
              <p:tags r:id="rId2"/>
            </p:custDataLst>
          </p:nvPr>
        </p:nvSpPr>
        <p:spPr>
          <a:xfrm>
            <a:off x="0" y="714375"/>
            <a:ext cx="28432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一、装配图的作用</a:t>
            </a:r>
            <a:endParaRPr lang="zh-CN" altLang="en-US" sz="2400" dirty="0">
              <a:solidFill>
                <a:srgbClr val="0000FF"/>
              </a:solidFill>
              <a:latin typeface="黑体" panose="02010609060101010101" pitchFamily="2" charset="-122"/>
            </a:endParaRPr>
          </a:p>
        </p:txBody>
      </p:sp>
      <p:grpSp>
        <p:nvGrpSpPr>
          <p:cNvPr id="3" name="组合 2"/>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0" name="组合 52"/>
          <p:cNvGrpSpPr/>
          <p:nvPr/>
        </p:nvGrpSpPr>
        <p:grpSpPr>
          <a:xfrm>
            <a:off x="1614488" y="1828800"/>
            <a:ext cx="5929312" cy="3946525"/>
            <a:chOff x="0" y="0"/>
            <a:chExt cx="5929312" cy="3946525"/>
          </a:xfrm>
        </p:grpSpPr>
        <p:grpSp>
          <p:nvGrpSpPr>
            <p:cNvPr id="22531" name="Group 2"/>
            <p:cNvGrpSpPr/>
            <p:nvPr/>
          </p:nvGrpSpPr>
          <p:grpSpPr>
            <a:xfrm>
              <a:off x="1770062" y="0"/>
              <a:ext cx="2360613" cy="1979613"/>
              <a:chOff x="0" y="0"/>
              <a:chExt cx="1549" cy="1351"/>
            </a:xfrm>
          </p:grpSpPr>
          <p:sp>
            <p:nvSpPr>
              <p:cNvPr id="22532" name="AutoShape 3"/>
              <p:cNvSpPr/>
              <p:nvPr/>
            </p:nvSpPr>
            <p:spPr>
              <a:xfrm>
                <a:off x="13" y="23"/>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黑体" panose="02010609060101010101" pitchFamily="2" charset="-122"/>
                </a:endParaRPr>
              </a:p>
            </p:txBody>
          </p:sp>
          <p:sp>
            <p:nvSpPr>
              <p:cNvPr id="22533" name="AutoShape 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4" name="AutoShape 5"/>
              <p:cNvSpPr/>
              <p:nvPr/>
            </p:nvSpPr>
            <p:spPr>
              <a:xfrm>
                <a:off x="90" y="80"/>
                <a:ext cx="1350" cy="1168"/>
              </a:xfrm>
              <a:prstGeom prst="hexagon">
                <a:avLst>
                  <a:gd name="adj" fmla="val 28895"/>
                  <a:gd name="vf" fmla="val 115470"/>
                </a:avLst>
              </a:prstGeom>
              <a:gradFill rotWithShape="1">
                <a:gsLst>
                  <a:gs pos="0">
                    <a:srgbClr val="7262EC"/>
                  </a:gs>
                  <a:gs pos="100000">
                    <a:srgbClr val="2614AA"/>
                  </a:gs>
                </a:gsLst>
                <a:lin ang="1890000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grpSp>
        <p:grpSp>
          <p:nvGrpSpPr>
            <p:cNvPr id="22535" name="Group 6"/>
            <p:cNvGrpSpPr/>
            <p:nvPr/>
          </p:nvGrpSpPr>
          <p:grpSpPr>
            <a:xfrm>
              <a:off x="0" y="985838"/>
              <a:ext cx="2362200" cy="1979612"/>
              <a:chOff x="0" y="0"/>
              <a:chExt cx="1549" cy="1351"/>
            </a:xfrm>
          </p:grpSpPr>
          <p:sp>
            <p:nvSpPr>
              <p:cNvPr id="22536" name="AutoShape 7"/>
              <p:cNvSpPr/>
              <p:nvPr/>
            </p:nvSpPr>
            <p:spPr>
              <a:xfrm>
                <a:off x="13" y="23"/>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黑体" panose="02010609060101010101" pitchFamily="2" charset="-122"/>
                </a:endParaRPr>
              </a:p>
            </p:txBody>
          </p:sp>
          <p:sp>
            <p:nvSpPr>
              <p:cNvPr id="22537" name="AutoShape 8"/>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38" name="AutoShape 9"/>
              <p:cNvSpPr/>
              <p:nvPr/>
            </p:nvSpPr>
            <p:spPr>
              <a:xfrm>
                <a:off x="90" y="80"/>
                <a:ext cx="1350" cy="1168"/>
              </a:xfrm>
              <a:prstGeom prst="hexagon">
                <a:avLst>
                  <a:gd name="adj" fmla="val 28895"/>
                  <a:gd name="vf" fmla="val 115470"/>
                </a:avLst>
              </a:prstGeom>
              <a:gradFill rotWithShape="1">
                <a:gsLst>
                  <a:gs pos="0">
                    <a:srgbClr val="24B443"/>
                  </a:gs>
                  <a:gs pos="100000">
                    <a:srgbClr val="115D16"/>
                  </a:gs>
                </a:gsLst>
                <a:lin ang="1890000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grpSp>
        <p:sp>
          <p:nvSpPr>
            <p:cNvPr id="22539" name="Text Box 10"/>
            <p:cNvSpPr txBox="1"/>
            <p:nvPr/>
          </p:nvSpPr>
          <p:spPr>
            <a:xfrm>
              <a:off x="2358536" y="625475"/>
              <a:ext cx="1217000" cy="707886"/>
            </a:xfrm>
            <a:prstGeom prst="rect">
              <a:avLst/>
            </a:prstGeom>
            <a:noFill/>
            <a:ln w="9525">
              <a:noFill/>
            </a:ln>
          </p:spPr>
          <p:txBody>
            <a:bodyPr wrap="none">
              <a:spAutoFit/>
            </a:bodyPr>
            <a:p>
              <a:pPr algn="ctr" eaLnBrk="0" hangingPunct="0"/>
              <a:r>
                <a:rPr lang="en-US" altLang="zh-CN" b="1" dirty="0">
                  <a:solidFill>
                    <a:srgbClr val="FFFFFF"/>
                  </a:solidFill>
                  <a:latin typeface="黑体" panose="02010609060101010101" pitchFamily="2" charset="-122"/>
                </a:rPr>
                <a:t>1</a:t>
              </a:r>
              <a:r>
                <a:rPr lang="zh-CN" altLang="en-US" b="1" dirty="0">
                  <a:solidFill>
                    <a:srgbClr val="FFFFFF"/>
                  </a:solidFill>
                  <a:latin typeface="黑体" panose="02010609060101010101" pitchFamily="2" charset="-122"/>
                </a:rPr>
                <a:t>）</a:t>
              </a:r>
              <a:endParaRPr lang="en-US" altLang="zh-CN" b="1" dirty="0">
                <a:solidFill>
                  <a:srgbClr val="FFFFFF"/>
                </a:solidFill>
                <a:latin typeface="黑体" panose="02010609060101010101" pitchFamily="2" charset="-122"/>
              </a:endParaRPr>
            </a:p>
            <a:p>
              <a:pPr algn="ctr" eaLnBrk="0" hangingPunct="0"/>
              <a:r>
                <a:rPr lang="zh-CN" altLang="en-US" b="1" dirty="0">
                  <a:solidFill>
                    <a:srgbClr val="FFFFFF"/>
                  </a:solidFill>
                  <a:latin typeface="黑体" panose="02010609060101010101" pitchFamily="2" charset="-122"/>
                </a:rPr>
                <a:t>一组视图</a:t>
              </a:r>
              <a:endParaRPr lang="en-US" altLang="zh-CN" dirty="0">
                <a:solidFill>
                  <a:srgbClr val="FFFFFF"/>
                </a:solidFill>
                <a:latin typeface="黑体" panose="02010609060101010101" pitchFamily="2" charset="-122"/>
              </a:endParaRPr>
            </a:p>
          </p:txBody>
        </p:sp>
        <p:grpSp>
          <p:nvGrpSpPr>
            <p:cNvPr id="22540" name="Group 12"/>
            <p:cNvGrpSpPr/>
            <p:nvPr/>
          </p:nvGrpSpPr>
          <p:grpSpPr>
            <a:xfrm>
              <a:off x="3567112" y="990600"/>
              <a:ext cx="2362200" cy="1979613"/>
              <a:chOff x="0" y="0"/>
              <a:chExt cx="1549" cy="1351"/>
            </a:xfrm>
          </p:grpSpPr>
          <p:sp>
            <p:nvSpPr>
              <p:cNvPr id="22541" name="AutoShape 13"/>
              <p:cNvSpPr/>
              <p:nvPr/>
            </p:nvSpPr>
            <p:spPr>
              <a:xfrm>
                <a:off x="13" y="23"/>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黑体" panose="02010609060101010101" pitchFamily="2" charset="-122"/>
                </a:endParaRPr>
              </a:p>
            </p:txBody>
          </p:sp>
          <p:sp>
            <p:nvSpPr>
              <p:cNvPr id="22542" name="AutoShape 14"/>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43" name="AutoShape 15"/>
              <p:cNvSpPr/>
              <p:nvPr/>
            </p:nvSpPr>
            <p:spPr>
              <a:xfrm>
                <a:off x="90" y="80"/>
                <a:ext cx="1350" cy="1168"/>
              </a:xfrm>
              <a:prstGeom prst="hexagon">
                <a:avLst>
                  <a:gd name="adj" fmla="val 28895"/>
                  <a:gd name="vf" fmla="val 115470"/>
                </a:avLst>
              </a:prstGeom>
              <a:gradFill rotWithShape="1">
                <a:gsLst>
                  <a:gs pos="0">
                    <a:srgbClr val="6D440E"/>
                  </a:gs>
                  <a:gs pos="100000">
                    <a:srgbClr val="EC941E"/>
                  </a:gs>
                </a:gsLst>
                <a:lin ang="1890000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grpSp>
        <p:grpSp>
          <p:nvGrpSpPr>
            <p:cNvPr id="22544" name="Group 17"/>
            <p:cNvGrpSpPr/>
            <p:nvPr/>
          </p:nvGrpSpPr>
          <p:grpSpPr>
            <a:xfrm>
              <a:off x="1785937" y="1966913"/>
              <a:ext cx="2362200" cy="1979612"/>
              <a:chOff x="0" y="0"/>
              <a:chExt cx="1549" cy="1351"/>
            </a:xfrm>
          </p:grpSpPr>
          <p:sp>
            <p:nvSpPr>
              <p:cNvPr id="22545" name="AutoShape 18"/>
              <p:cNvSpPr/>
              <p:nvPr/>
            </p:nvSpPr>
            <p:spPr>
              <a:xfrm>
                <a:off x="13" y="23"/>
                <a:ext cx="1536" cy="1328"/>
              </a:xfrm>
              <a:prstGeom prst="hexagon">
                <a:avLst>
                  <a:gd name="adj" fmla="val 28915"/>
                  <a:gd name="vf" fmla="val 115470"/>
                </a:avLst>
              </a:prstGeom>
              <a:solidFill>
                <a:srgbClr val="808080"/>
              </a:solidFill>
              <a:ln w="9525">
                <a:noFill/>
              </a:ln>
            </p:spPr>
            <p:txBody>
              <a:bodyPr wrap="none" anchor="ctr" anchorCtr="0"/>
              <a:p>
                <a:endParaRPr lang="zh-CN" altLang="en-US" dirty="0">
                  <a:latin typeface="黑体" panose="02010609060101010101" pitchFamily="2" charset="-122"/>
                </a:endParaRPr>
              </a:p>
            </p:txBody>
          </p:sp>
          <p:sp>
            <p:nvSpPr>
              <p:cNvPr id="22546" name="AutoShape 19"/>
              <p:cNvSpPr/>
              <p:nvPr/>
            </p:nvSpPr>
            <p:spPr>
              <a:xfrm>
                <a:off x="0" y="0"/>
                <a:ext cx="1536" cy="1328"/>
              </a:xfrm>
              <a:prstGeom prst="hexagon">
                <a:avLst>
                  <a:gd name="adj" fmla="val 28915"/>
                  <a:gd name="vf" fmla="val 115470"/>
                </a:avLst>
              </a:prstGeom>
              <a:gradFill rotWithShape="1">
                <a:gsLst>
                  <a:gs pos="0">
                    <a:srgbClr val="E6E6E6">
                      <a:alpha val="100000"/>
                    </a:srgbClr>
                  </a:gs>
                  <a:gs pos="7500">
                    <a:srgbClr val="7D8496">
                      <a:alpha val="100000"/>
                    </a:srgbClr>
                  </a:gs>
                  <a:gs pos="26500">
                    <a:srgbClr val="E6E6E6">
                      <a:alpha val="100000"/>
                    </a:srgbClr>
                  </a:gs>
                  <a:gs pos="34000">
                    <a:srgbClr val="7D8496">
                      <a:alpha val="100000"/>
                    </a:srgbClr>
                  </a:gs>
                  <a:gs pos="46500">
                    <a:srgbClr val="E6E6E6">
                      <a:alpha val="100000"/>
                    </a:srgbClr>
                  </a:gs>
                  <a:gs pos="50000">
                    <a:srgbClr val="FFFFFF">
                      <a:alpha val="100000"/>
                    </a:srgbClr>
                  </a:gs>
                  <a:gs pos="53500">
                    <a:srgbClr val="E6E6E6">
                      <a:alpha val="100000"/>
                    </a:srgbClr>
                  </a:gs>
                  <a:gs pos="66000">
                    <a:srgbClr val="7D8496">
                      <a:alpha val="100000"/>
                    </a:srgbClr>
                  </a:gs>
                  <a:gs pos="73500">
                    <a:srgbClr val="E6E6E6">
                      <a:alpha val="100000"/>
                    </a:srgbClr>
                  </a:gs>
                  <a:gs pos="92500">
                    <a:srgbClr val="7D8496">
                      <a:alpha val="100000"/>
                    </a:srgbClr>
                  </a:gs>
                  <a:gs pos="100000">
                    <a:srgbClr val="E6E6E6">
                      <a:alpha val="100000"/>
                    </a:srgbClr>
                  </a:gs>
                </a:gsLst>
                <a:lin ang="18900000" scaled="1"/>
                <a:tileRect/>
              </a:gradFill>
              <a:ln w="9525" cap="flat" cmpd="sng">
                <a:solidFill>
                  <a:srgbClr val="C0C0C0"/>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sp>
            <p:nvSpPr>
              <p:cNvPr id="22547" name="AutoShape 20"/>
              <p:cNvSpPr/>
              <p:nvPr/>
            </p:nvSpPr>
            <p:spPr>
              <a:xfrm>
                <a:off x="90" y="80"/>
                <a:ext cx="1350" cy="1168"/>
              </a:xfrm>
              <a:prstGeom prst="hexagon">
                <a:avLst>
                  <a:gd name="adj" fmla="val 28895"/>
                  <a:gd name="vf" fmla="val 115470"/>
                </a:avLst>
              </a:prstGeom>
              <a:gradFill rotWithShape="1">
                <a:gsLst>
                  <a:gs pos="0">
                    <a:srgbClr val="0066CC"/>
                  </a:gs>
                  <a:gs pos="100000">
                    <a:srgbClr val="002F5E"/>
                  </a:gs>
                </a:gsLst>
                <a:lin ang="5400000" scaled="1"/>
                <a:tileRect/>
              </a:gradFill>
              <a:ln w="9525" cap="flat" cmpd="sng">
                <a:solidFill>
                  <a:schemeClr val="tx1"/>
                </a:solidFill>
                <a:prstDash val="solid"/>
                <a:miter/>
                <a:headEnd type="none" w="med" len="med"/>
                <a:tailEnd type="none" w="med" len="med"/>
              </a:ln>
            </p:spPr>
            <p:txBody>
              <a:bodyPr wrap="none" anchor="ctr" anchorCtr="0"/>
              <a:p>
                <a:endParaRPr lang="zh-CN" altLang="en-US" dirty="0">
                  <a:latin typeface="黑体" panose="02010609060101010101" pitchFamily="2" charset="-122"/>
                </a:endParaRPr>
              </a:p>
            </p:txBody>
          </p:sp>
        </p:grpSp>
        <p:sp>
          <p:nvSpPr>
            <p:cNvPr id="22548" name="Text Box 10"/>
            <p:cNvSpPr txBox="1"/>
            <p:nvPr/>
          </p:nvSpPr>
          <p:spPr>
            <a:xfrm>
              <a:off x="380198" y="1528192"/>
              <a:ext cx="1475084" cy="707886"/>
            </a:xfrm>
            <a:prstGeom prst="rect">
              <a:avLst/>
            </a:prstGeom>
            <a:noFill/>
            <a:ln w="9525">
              <a:noFill/>
            </a:ln>
          </p:spPr>
          <p:txBody>
            <a:bodyPr wrap="none">
              <a:spAutoFit/>
            </a:bodyPr>
            <a:p>
              <a:pPr algn="ctr" eaLnBrk="0" hangingPunct="0"/>
              <a:r>
                <a:rPr lang="en-US" altLang="zh-CN" b="1" dirty="0">
                  <a:solidFill>
                    <a:srgbClr val="FFFFFF"/>
                  </a:solidFill>
                  <a:latin typeface="黑体" panose="02010609060101010101" pitchFamily="2" charset="-122"/>
                </a:rPr>
                <a:t>2</a:t>
              </a:r>
              <a:r>
                <a:rPr lang="zh-CN" altLang="en-US" dirty="0">
                  <a:solidFill>
                    <a:srgbClr val="FFFFFF"/>
                  </a:solidFill>
                  <a:latin typeface="黑体" panose="02010609060101010101" pitchFamily="2" charset="-122"/>
                </a:rPr>
                <a:t>）</a:t>
              </a:r>
              <a:endParaRPr lang="en-US" altLang="zh-CN" dirty="0">
                <a:solidFill>
                  <a:srgbClr val="FFFFFF"/>
                </a:solidFill>
                <a:latin typeface="黑体" panose="02010609060101010101" pitchFamily="2" charset="-122"/>
              </a:endParaRPr>
            </a:p>
            <a:p>
              <a:pPr algn="ctr" eaLnBrk="0" hangingPunct="0"/>
              <a:r>
                <a:rPr lang="zh-CN" altLang="en-US" b="1" dirty="0">
                  <a:solidFill>
                    <a:srgbClr val="FFFFFF"/>
                  </a:solidFill>
                  <a:latin typeface="黑体" panose="02010609060101010101" pitchFamily="2" charset="-122"/>
                </a:rPr>
                <a:t>必要的尺寸</a:t>
              </a:r>
              <a:endParaRPr lang="en-US" altLang="zh-CN" b="1" dirty="0">
                <a:solidFill>
                  <a:srgbClr val="FFFFFF"/>
                </a:solidFill>
                <a:latin typeface="黑体" panose="02010609060101010101" pitchFamily="2" charset="-122"/>
              </a:endParaRPr>
            </a:p>
          </p:txBody>
        </p:sp>
        <p:sp>
          <p:nvSpPr>
            <p:cNvPr id="22549" name="Text Box 10"/>
            <p:cNvSpPr txBox="1"/>
            <p:nvPr/>
          </p:nvSpPr>
          <p:spPr>
            <a:xfrm>
              <a:off x="2165424" y="2464296"/>
              <a:ext cx="1728192" cy="1015663"/>
            </a:xfrm>
            <a:prstGeom prst="rect">
              <a:avLst/>
            </a:prstGeom>
            <a:noFill/>
            <a:ln w="9525">
              <a:noFill/>
            </a:ln>
          </p:spPr>
          <p:txBody>
            <a:bodyPr>
              <a:spAutoFit/>
            </a:bodyPr>
            <a:p>
              <a:pPr algn="ctr" eaLnBrk="0" hangingPunct="0"/>
              <a:r>
                <a:rPr lang="en-US" altLang="zh-CN" b="1" dirty="0">
                  <a:solidFill>
                    <a:srgbClr val="FFFFFF"/>
                  </a:solidFill>
                  <a:latin typeface="黑体" panose="02010609060101010101" pitchFamily="2" charset="-122"/>
                </a:rPr>
                <a:t>4</a:t>
              </a:r>
              <a:r>
                <a:rPr lang="zh-CN" altLang="en-US" b="1" dirty="0">
                  <a:solidFill>
                    <a:srgbClr val="FFFFFF"/>
                  </a:solidFill>
                  <a:latin typeface="黑体" panose="02010609060101010101" pitchFamily="2" charset="-122"/>
                </a:rPr>
                <a:t>）零部件序号、标题栏和明细栏</a:t>
              </a:r>
              <a:endParaRPr lang="en-US" altLang="zh-CN" b="1" dirty="0">
                <a:solidFill>
                  <a:srgbClr val="FFFFFF"/>
                </a:solidFill>
                <a:latin typeface="黑体" panose="02010609060101010101" pitchFamily="2" charset="-122"/>
              </a:endParaRPr>
            </a:p>
          </p:txBody>
        </p:sp>
        <p:sp>
          <p:nvSpPr>
            <p:cNvPr id="22550" name="Text Box 10"/>
            <p:cNvSpPr txBox="1"/>
            <p:nvPr/>
          </p:nvSpPr>
          <p:spPr>
            <a:xfrm>
              <a:off x="4112847" y="1600200"/>
              <a:ext cx="1210588" cy="707886"/>
            </a:xfrm>
            <a:prstGeom prst="rect">
              <a:avLst/>
            </a:prstGeom>
            <a:noFill/>
            <a:ln w="9525">
              <a:noFill/>
            </a:ln>
          </p:spPr>
          <p:txBody>
            <a:bodyPr wrap="none">
              <a:spAutoFit/>
            </a:bodyPr>
            <a:p>
              <a:pPr algn="ctr" eaLnBrk="0" hangingPunct="0"/>
              <a:r>
                <a:rPr lang="en-US" altLang="zh-CN" b="1" dirty="0">
                  <a:solidFill>
                    <a:srgbClr val="FFFFFF"/>
                  </a:solidFill>
                  <a:latin typeface="黑体" panose="02010609060101010101" pitchFamily="2" charset="-122"/>
                </a:rPr>
                <a:t>3</a:t>
              </a:r>
              <a:r>
                <a:rPr lang="zh-CN" altLang="en-US" b="1" dirty="0">
                  <a:solidFill>
                    <a:srgbClr val="FFFFFF"/>
                  </a:solidFill>
                  <a:latin typeface="黑体" panose="02010609060101010101" pitchFamily="2" charset="-122"/>
                </a:rPr>
                <a:t>）</a:t>
              </a:r>
              <a:endParaRPr lang="en-US" altLang="zh-CN" b="1" dirty="0">
                <a:solidFill>
                  <a:srgbClr val="FFFFFF"/>
                </a:solidFill>
                <a:latin typeface="黑体" panose="02010609060101010101" pitchFamily="2" charset="-122"/>
              </a:endParaRPr>
            </a:p>
            <a:p>
              <a:pPr algn="ctr" eaLnBrk="0" hangingPunct="0"/>
              <a:r>
                <a:rPr lang="zh-CN" altLang="en-US" b="1" dirty="0">
                  <a:solidFill>
                    <a:srgbClr val="FFFFFF"/>
                  </a:solidFill>
                  <a:latin typeface="黑体" panose="02010609060101010101" pitchFamily="2" charset="-122"/>
                </a:rPr>
                <a:t>技术要求</a:t>
              </a:r>
              <a:endParaRPr lang="en-US" altLang="zh-CN" b="1" dirty="0">
                <a:solidFill>
                  <a:srgbClr val="FFFFFF"/>
                </a:solidFill>
                <a:latin typeface="黑体" panose="02010609060101010101" pitchFamily="2" charset="-122"/>
              </a:endParaRPr>
            </a:p>
          </p:txBody>
        </p:sp>
      </p:grpSp>
      <p:sp>
        <p:nvSpPr>
          <p:cNvPr id="20482" name="Rectangle 2"/>
          <p:cNvSpPr/>
          <p:nvPr>
            <p:custDataLst>
              <p:tags r:id="rId1"/>
            </p:custDataLst>
          </p:nvPr>
        </p:nvSpPr>
        <p:spPr>
          <a:xfrm>
            <a:off x="0" y="714375"/>
            <a:ext cx="2843213"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二、装配图的内容</a:t>
            </a:r>
            <a:endParaRPr lang="zh-CN" altLang="en-US" sz="2400" dirty="0">
              <a:solidFill>
                <a:srgbClr val="0000FF"/>
              </a:solidFill>
              <a:latin typeface="黑体" panose="02010609060101010101" pitchFamily="2" charset="-122"/>
            </a:endParaRPr>
          </a:p>
        </p:txBody>
      </p:sp>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2"/>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3"/>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4"/>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5"/>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6"/>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1" fill="hold"/>
                                        <p:tgtEl>
                                          <p:spTgt spid="2253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p:nvPr/>
        </p:nvSpPr>
        <p:spPr>
          <a:xfrm>
            <a:off x="0" y="714375"/>
            <a:ext cx="3526155" cy="574675"/>
          </a:xfrm>
          <a:prstGeom prst="rect">
            <a:avLst/>
          </a:prstGeom>
          <a:gradFill rotWithShape="0">
            <a:gsLst>
              <a:gs pos="0">
                <a:srgbClr val="FFFF00"/>
              </a:gs>
              <a:gs pos="100000">
                <a:srgbClr val="FF9933"/>
              </a:gs>
            </a:gsLst>
            <a:path path="rect">
              <a:fillToRect l="100000" b="100000"/>
            </a:path>
            <a:tileRect/>
          </a:gradFill>
          <a:ln w="9525">
            <a:noFill/>
          </a:ln>
          <a:effectLst>
            <a:prstShdw prst="shdw12" dir="16200000">
              <a:srgbClr val="DDDDDD">
                <a:alpha val="50000"/>
              </a:srgbClr>
            </a:prstShdw>
          </a:effectLst>
        </p:spPr>
        <p:txBody>
          <a:bodyPr anchor="ctr" anchorCtr="0"/>
          <a:p>
            <a:pPr>
              <a:lnSpc>
                <a:spcPts val="2800"/>
              </a:lnSpc>
            </a:pPr>
            <a:r>
              <a:rPr lang="zh-CN" altLang="en-US" sz="2400" dirty="0">
                <a:solidFill>
                  <a:srgbClr val="0000FF"/>
                </a:solidFill>
                <a:latin typeface="黑体" panose="02010609060101010101" pitchFamily="2" charset="-122"/>
              </a:rPr>
              <a:t>三、装配图的表达方法</a:t>
            </a:r>
            <a:endParaRPr lang="zh-CN" altLang="en-US" sz="2400" dirty="0">
              <a:solidFill>
                <a:srgbClr val="0000FF"/>
              </a:solidFill>
              <a:latin typeface="黑体" panose="02010609060101010101" pitchFamily="2" charset="-122"/>
            </a:endParaRPr>
          </a:p>
        </p:txBody>
      </p:sp>
      <p:grpSp>
        <p:nvGrpSpPr>
          <p:cNvPr id="23555" name="Group 6"/>
          <p:cNvGrpSpPr/>
          <p:nvPr/>
        </p:nvGrpSpPr>
        <p:grpSpPr>
          <a:xfrm>
            <a:off x="5651500" y="836613"/>
            <a:ext cx="2952750" cy="647700"/>
            <a:chOff x="0" y="0"/>
            <a:chExt cx="4064" cy="1020"/>
          </a:xfrm>
        </p:grpSpPr>
        <p:sp>
          <p:nvSpPr>
            <p:cNvPr id="23556" name="AutoShape 7"/>
            <p:cNvSpPr/>
            <p:nvPr/>
          </p:nvSpPr>
          <p:spPr>
            <a:xfrm>
              <a:off x="0" y="0"/>
              <a:ext cx="3907" cy="1020"/>
            </a:xfrm>
            <a:prstGeom prst="doubleWave">
              <a:avLst>
                <a:gd name="adj1" fmla="val 6500"/>
                <a:gd name="adj2" fmla="val 0"/>
              </a:avLst>
            </a:prstGeom>
            <a:solidFill>
              <a:srgbClr val="D28E8C"/>
            </a:solidFill>
            <a:ln w="9525" cap="flat" cmpd="sng">
              <a:solidFill>
                <a:srgbClr val="CCFFFF"/>
              </a:solidFill>
              <a:prstDash val="solid"/>
              <a:miter/>
              <a:headEnd type="none" w="med" len="med"/>
              <a:tailEnd type="none" w="med" len="med"/>
            </a:ln>
            <a:effectLst>
              <a:outerShdw sy="50000" kx="-2453608" rotWithShape="0">
                <a:srgbClr val="808080">
                  <a:alpha val="50000"/>
                </a:srgbClr>
              </a:outerShdw>
            </a:effectLst>
          </p:spPr>
          <p:txBody>
            <a:bodyPr anchor="ctr" anchorCtr="0">
              <a:spAutoFit/>
            </a:bodyPr>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23557" name="Text Box 8"/>
            <p:cNvSpPr txBox="1"/>
            <p:nvPr/>
          </p:nvSpPr>
          <p:spPr>
            <a:xfrm>
              <a:off x="234" y="225"/>
              <a:ext cx="3830" cy="637"/>
            </a:xfrm>
            <a:prstGeom prst="rect">
              <a:avLst/>
            </a:prstGeom>
            <a:noFill/>
            <a:ln w="9525">
              <a:noFill/>
            </a:ln>
          </p:spPr>
          <p:txBody>
            <a:bodyPr>
              <a:spAutoFit/>
            </a:bodyPr>
            <a:p>
              <a:pPr>
                <a:lnSpc>
                  <a:spcPts val="2800"/>
                </a:lnSpc>
              </a:pPr>
              <a:r>
                <a:rPr lang="en-US" altLang="zh-CN" b="1" dirty="0">
                  <a:solidFill>
                    <a:srgbClr val="F2F2F2"/>
                  </a:solidFill>
                  <a:latin typeface="黑体" panose="02010609060101010101" pitchFamily="2" charset="-122"/>
                </a:rPr>
                <a:t>1.</a:t>
              </a:r>
              <a:r>
                <a:rPr lang="zh-CN" altLang="en-US" b="1" dirty="0">
                  <a:solidFill>
                    <a:srgbClr val="F2F2F2"/>
                  </a:solidFill>
                  <a:latin typeface="黑体" panose="02010609060101010101" pitchFamily="2" charset="-122"/>
                </a:rPr>
                <a:t>装配图的规定画法</a:t>
              </a:r>
              <a:endParaRPr lang="zh-CN" altLang="en-US" b="1" dirty="0">
                <a:solidFill>
                  <a:srgbClr val="F2F2F2"/>
                </a:solidFill>
                <a:latin typeface="黑体" panose="02010609060101010101" pitchFamily="2" charset="-122"/>
              </a:endParaRPr>
            </a:p>
          </p:txBody>
        </p:sp>
      </p:grpSp>
      <p:grpSp>
        <p:nvGrpSpPr>
          <p:cNvPr id="23558" name="组合 13"/>
          <p:cNvGrpSpPr/>
          <p:nvPr/>
        </p:nvGrpSpPr>
        <p:grpSpPr>
          <a:xfrm>
            <a:off x="786326" y="1279053"/>
            <a:ext cx="7724140" cy="5433216"/>
            <a:chOff x="-185208" y="-134131"/>
            <a:chExt cx="7723488" cy="5432834"/>
          </a:xfrm>
        </p:grpSpPr>
        <p:grpSp>
          <p:nvGrpSpPr>
            <p:cNvPr id="23559" name="矩形 7"/>
            <p:cNvGrpSpPr/>
            <p:nvPr/>
          </p:nvGrpSpPr>
          <p:grpSpPr>
            <a:xfrm>
              <a:off x="-185208" y="-134131"/>
              <a:ext cx="7723488" cy="2274410"/>
              <a:chOff x="0" y="0"/>
              <a:chExt cx="7723830" cy="2274499"/>
            </a:xfrm>
          </p:grpSpPr>
          <p:pic>
            <p:nvPicPr>
              <p:cNvPr id="23560" name="矩形 7"/>
              <p:cNvPicPr/>
              <p:nvPr/>
            </p:nvPicPr>
            <p:blipFill>
              <a:blip r:embed="rId1"/>
              <a:stretch>
                <a:fillRect/>
              </a:stretch>
            </p:blipFill>
            <p:spPr>
              <a:xfrm>
                <a:off x="0" y="0"/>
                <a:ext cx="7723830" cy="2274499"/>
              </a:xfrm>
              <a:prstGeom prst="rect">
                <a:avLst/>
              </a:prstGeom>
              <a:noFill/>
              <a:ln w="9525">
                <a:noFill/>
              </a:ln>
            </p:spPr>
          </p:pic>
          <p:sp>
            <p:nvSpPr>
              <p:cNvPr id="23561" name="文本框 23560"/>
              <p:cNvSpPr txBox="1"/>
              <p:nvPr/>
            </p:nvSpPr>
            <p:spPr>
              <a:xfrm>
                <a:off x="185413" y="314081"/>
                <a:ext cx="7416502" cy="1342983"/>
              </a:xfrm>
              <a:prstGeom prst="rect">
                <a:avLst/>
              </a:prstGeom>
              <a:noFill/>
              <a:ln w="9525">
                <a:noFill/>
              </a:ln>
            </p:spPr>
            <p:txBody>
              <a:bodyPr>
                <a:noAutofit/>
              </a:bodyPr>
              <a:p>
                <a:pPr indent="539750">
                  <a:lnSpc>
                    <a:spcPts val="2800"/>
                  </a:lnSpc>
                </a:pPr>
                <a:r>
                  <a:rPr dirty="0">
                    <a:latin typeface="黑体" panose="02010609060101010101" pitchFamily="2" charset="-122"/>
                  </a:rPr>
                  <a:t>1.零件接触面与配合面的画法</a:t>
                </a:r>
                <a:endParaRPr dirty="0">
                  <a:latin typeface="黑体" panose="02010609060101010101" pitchFamily="2" charset="-122"/>
                </a:endParaRPr>
              </a:p>
              <a:p>
                <a:pPr indent="539750">
                  <a:lnSpc>
                    <a:spcPts val="2800"/>
                  </a:lnSpc>
                </a:pPr>
                <a:r>
                  <a:rPr dirty="0">
                    <a:latin typeface="黑体" panose="02010609060101010101" pitchFamily="2" charset="-122"/>
                  </a:rPr>
                  <a:t>零件的接触面或配合面，规定只画一条线；对于非接触面、非配合表面，即使间隙再小，也必须画两条线，如图7-1-3所示。</a:t>
                </a:r>
                <a:r>
                  <a:rPr lang="zh-CN" altLang="en-US" dirty="0">
                    <a:latin typeface="黑体" panose="02010609060101010101" pitchFamily="2" charset="-122"/>
                  </a:rPr>
                  <a:t>。</a:t>
                </a:r>
                <a:endParaRPr lang="zh-CN" altLang="en-US" dirty="0">
                  <a:latin typeface="黑体" panose="02010609060101010101" pitchFamily="2" charset="-122"/>
                </a:endParaRPr>
              </a:p>
            </p:txBody>
          </p:sp>
        </p:grpSp>
        <p:sp>
          <p:nvSpPr>
            <p:cNvPr id="23562" name="矩形 2"/>
            <p:cNvSpPr/>
            <p:nvPr/>
          </p:nvSpPr>
          <p:spPr>
            <a:xfrm>
              <a:off x="2592173" y="4893800"/>
              <a:ext cx="3518756" cy="40490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装配图接触面、非接触面画法</a:t>
              </a:r>
              <a:endParaRPr lang="zh-CN" altLang="en-US" dirty="0">
                <a:solidFill>
                  <a:srgbClr val="FF0000"/>
                </a:solidFill>
                <a:latin typeface="黑体" panose="02010609060101010101" pitchFamily="2" charset="-122"/>
              </a:endParaRPr>
            </a:p>
          </p:txBody>
        </p:sp>
      </p:grpSp>
      <p:pic>
        <p:nvPicPr>
          <p:cNvPr id="23563" name="Picture 13" descr="E:\课件\《汽车机械制图》资料包材料\图片\6-2.tif"/>
          <p:cNvPicPr>
            <a:picLocks noChangeAspect="1"/>
          </p:cNvPicPr>
          <p:nvPr/>
        </p:nvPicPr>
        <p:blipFill>
          <a:blip r:embed="rId2"/>
          <a:stretch>
            <a:fillRect/>
          </a:stretch>
        </p:blipFill>
        <p:spPr>
          <a:xfrm>
            <a:off x="1835150" y="3570288"/>
            <a:ext cx="5681663" cy="2643187"/>
          </a:xfrm>
          <a:prstGeom prst="rect">
            <a:avLst/>
          </a:prstGeom>
          <a:noFill/>
          <a:ln w="9525">
            <a:noFill/>
          </a:ln>
        </p:spPr>
      </p:pic>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 calcmode="lin" valueType="num">
                                      <p:cBhvr>
                                        <p:cTn id="7" dur="1" fill="hold"/>
                                        <p:tgtEl>
                                          <p:spTgt spid="2355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8" name="组合 13"/>
          <p:cNvGrpSpPr/>
          <p:nvPr/>
        </p:nvGrpSpPr>
        <p:grpSpPr>
          <a:xfrm>
            <a:off x="786326" y="1133512"/>
            <a:ext cx="7821482" cy="5148226"/>
            <a:chOff x="-185208" y="-134899"/>
            <a:chExt cx="7820822" cy="5148133"/>
          </a:xfrm>
        </p:grpSpPr>
        <p:grpSp>
          <p:nvGrpSpPr>
            <p:cNvPr id="24579" name="矩形 7"/>
            <p:cNvGrpSpPr/>
            <p:nvPr/>
          </p:nvGrpSpPr>
          <p:grpSpPr>
            <a:xfrm>
              <a:off x="-185208" y="-134899"/>
              <a:ext cx="7820822" cy="1303277"/>
              <a:chOff x="0" y="0"/>
              <a:chExt cx="7821168" cy="1303328"/>
            </a:xfrm>
          </p:grpSpPr>
          <p:pic>
            <p:nvPicPr>
              <p:cNvPr id="24580" name="矩形 7"/>
              <p:cNvPicPr/>
              <p:nvPr/>
            </p:nvPicPr>
            <p:blipFill>
              <a:blip r:embed="rId1"/>
              <a:stretch>
                <a:fillRect/>
              </a:stretch>
            </p:blipFill>
            <p:spPr>
              <a:xfrm>
                <a:off x="0" y="0"/>
                <a:ext cx="7821168" cy="1030224"/>
              </a:xfrm>
              <a:prstGeom prst="rect">
                <a:avLst/>
              </a:prstGeom>
              <a:noFill/>
              <a:ln w="9525">
                <a:noFill/>
              </a:ln>
            </p:spPr>
          </p:pic>
          <p:sp>
            <p:nvSpPr>
              <p:cNvPr id="24581" name="文本框 24580"/>
              <p:cNvSpPr txBox="1"/>
              <p:nvPr/>
            </p:nvSpPr>
            <p:spPr>
              <a:xfrm>
                <a:off x="185216" y="134904"/>
                <a:ext cx="7416502" cy="1168424"/>
              </a:xfrm>
              <a:prstGeom prst="rect">
                <a:avLst/>
              </a:prstGeom>
              <a:noFill/>
              <a:ln w="9525">
                <a:noFill/>
              </a:ln>
            </p:spPr>
            <p:txBody>
              <a:bodyPr>
                <a:spAutoFit/>
              </a:bodyPr>
              <a:p>
                <a:pPr indent="539750">
                  <a:lnSpc>
                    <a:spcPts val="2800"/>
                  </a:lnSpc>
                </a:pPr>
                <a:r>
                  <a:rPr dirty="0">
                    <a:latin typeface="黑体" panose="02010609060101010101" pitchFamily="2" charset="-122"/>
                  </a:rPr>
                  <a:t>2.剖面线的画法</a:t>
                </a:r>
                <a:endParaRPr dirty="0">
                  <a:latin typeface="黑体" panose="02010609060101010101" pitchFamily="2" charset="-122"/>
                </a:endParaRPr>
              </a:p>
              <a:p>
                <a:pPr indent="539750">
                  <a:lnSpc>
                    <a:spcPts val="2800"/>
                  </a:lnSpc>
                </a:pPr>
                <a:r>
                  <a:rPr lang="zh-CN" altLang="en-US" dirty="0">
                    <a:latin typeface="黑体" panose="02010609060101010101" pitchFamily="2" charset="-122"/>
                  </a:rPr>
                  <a:t>两相邻零件剖面线方向相反，或方向相同、间隔不等，同一零件在各视图上剖面线方向和间隔必须一致。</a:t>
                </a:r>
                <a:endParaRPr lang="zh-CN" altLang="en-US" dirty="0">
                  <a:latin typeface="黑体" panose="02010609060101010101" pitchFamily="2" charset="-122"/>
                </a:endParaRPr>
              </a:p>
            </p:txBody>
          </p:sp>
        </p:grpSp>
        <p:sp>
          <p:nvSpPr>
            <p:cNvPr id="24582" name="矩形 2"/>
            <p:cNvSpPr/>
            <p:nvPr/>
          </p:nvSpPr>
          <p:spPr>
            <a:xfrm>
              <a:off x="2016135" y="4608331"/>
              <a:ext cx="3005818" cy="404903"/>
            </a:xfrm>
            <a:prstGeom prst="rect">
              <a:avLst/>
            </a:prstGeom>
            <a:noFill/>
            <a:ln w="9525">
              <a:noFill/>
            </a:ln>
          </p:spPr>
          <p:txBody>
            <a:bodyPr wrap="none">
              <a:spAutoFit/>
            </a:bodyPr>
            <a:p>
              <a:pPr>
                <a:lnSpc>
                  <a:spcPts val="2800"/>
                </a:lnSpc>
              </a:pPr>
              <a:r>
                <a:rPr lang="zh-CN" altLang="en-US" dirty="0">
                  <a:solidFill>
                    <a:srgbClr val="FF0000"/>
                  </a:solidFill>
                  <a:latin typeface="黑体" panose="02010609060101010101" pitchFamily="2" charset="-122"/>
                </a:rPr>
                <a:t>装配图剖面线规定画法图</a:t>
              </a:r>
              <a:endParaRPr lang="zh-CN" altLang="en-US" dirty="0">
                <a:solidFill>
                  <a:srgbClr val="FF0000"/>
                </a:solidFill>
                <a:latin typeface="黑体" panose="02010609060101010101" pitchFamily="2" charset="-122"/>
              </a:endParaRPr>
            </a:p>
          </p:txBody>
        </p:sp>
      </p:grpSp>
      <p:pic>
        <p:nvPicPr>
          <p:cNvPr id="24584" name="Picture 2" descr="E:\课件\《汽车机械制图》资料包材料\图片\6-3.tif"/>
          <p:cNvPicPr>
            <a:picLocks noChangeAspect="1"/>
          </p:cNvPicPr>
          <p:nvPr/>
        </p:nvPicPr>
        <p:blipFill>
          <a:blip r:embed="rId2"/>
          <a:stretch>
            <a:fillRect/>
          </a:stretch>
        </p:blipFill>
        <p:spPr>
          <a:xfrm>
            <a:off x="2916238" y="2565400"/>
            <a:ext cx="3600450" cy="2655888"/>
          </a:xfrm>
          <a:prstGeom prst="rect">
            <a:avLst/>
          </a:prstGeom>
          <a:noFill/>
          <a:ln w="9525">
            <a:noFill/>
          </a:ln>
        </p:spPr>
      </p:pic>
      <p:grpSp>
        <p:nvGrpSpPr>
          <p:cNvPr id="2" name="组合 1"/>
          <p:cNvGrpSpPr/>
          <p:nvPr/>
        </p:nvGrpSpPr>
        <p:grpSpPr>
          <a:xfrm>
            <a:off x="1403350" y="0"/>
            <a:ext cx="6047740" cy="586740"/>
            <a:chOff x="2210" y="0"/>
            <a:chExt cx="9524" cy="924"/>
          </a:xfrm>
        </p:grpSpPr>
        <p:sp>
          <p:nvSpPr>
            <p:cNvPr id="17413" name="Rectangle 4"/>
            <p:cNvSpPr>
              <a:spLocks noChangeAspect="1"/>
            </p:cNvSpPr>
            <p:nvPr>
              <p:custDataLst>
                <p:tags r:id="rId3"/>
              </p:custDataLst>
            </p:nvPr>
          </p:nvSpPr>
          <p:spPr>
            <a:xfrm rot="10800000">
              <a:off x="2210" y="16"/>
              <a:ext cx="9525" cy="850"/>
            </a:xfrm>
            <a:prstGeom prst="rect">
              <a:avLst/>
            </a:prstGeom>
            <a:solidFill>
              <a:srgbClr val="FFFF99"/>
            </a:solidFill>
            <a:ln w="9525" cap="flat" cmpd="sng">
              <a:solidFill>
                <a:srgbClr val="C0C0C0"/>
              </a:solidFill>
              <a:prstDash val="solid"/>
              <a:miter/>
              <a:headEnd type="none" w="med" len="med"/>
              <a:tailEnd type="none" w="med" len="med"/>
            </a:ln>
            <a:effectLst>
              <a:outerShdw dist="107763" dir="2699999" algn="ctr" rotWithShape="0">
                <a:srgbClr val="808080">
                  <a:alpha val="50000"/>
                </a:srgbClr>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4" name="Rectangle 5"/>
            <p:cNvSpPr>
              <a:spLocks noChangeAspect="1"/>
            </p:cNvSpPr>
            <p:nvPr>
              <p:custDataLst>
                <p:tags r:id="rId4"/>
              </p:custDataLst>
            </p:nvPr>
          </p:nvSpPr>
          <p:spPr>
            <a:xfrm>
              <a:off x="2243" y="26"/>
              <a:ext cx="8972" cy="295"/>
            </a:xfrm>
            <a:prstGeom prst="rect">
              <a:avLst/>
            </a:prstGeom>
            <a:gradFill rotWithShape="1">
              <a:gsLst>
                <a:gs pos="0">
                  <a:srgbClr val="FFFFFF"/>
                </a:gs>
                <a:gs pos="100000">
                  <a:srgbClr val="0000FF">
                    <a:alpha val="0"/>
                  </a:srgbClr>
                </a:gs>
              </a:gsLst>
              <a:lin ang="5400000" scaled="1"/>
              <a:tileRect/>
            </a:gradFill>
            <a:ln w="9525">
              <a:noFill/>
            </a:ln>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5" name="AutoShape 6"/>
            <p:cNvSpPr>
              <a:spLocks noChangeAspect="1"/>
            </p:cNvSpPr>
            <p:nvPr>
              <p:custDataLst>
                <p:tags r:id="rId5"/>
              </p:custDataLst>
            </p:nvPr>
          </p:nvSpPr>
          <p:spPr>
            <a:xfrm>
              <a:off x="2210" y="0"/>
              <a:ext cx="2658" cy="925"/>
            </a:xfrm>
            <a:prstGeom prst="homePlate">
              <a:avLst>
                <a:gd name="adj" fmla="val 64765"/>
              </a:avLst>
            </a:prstGeom>
            <a:gradFill rotWithShape="1">
              <a:gsLst>
                <a:gs pos="0">
                  <a:srgbClr val="9999FF"/>
                </a:gs>
                <a:gs pos="100000">
                  <a:srgbClr val="9900CC"/>
                </a:gs>
              </a:gsLst>
              <a:lin ang="5400000" scaled="1"/>
              <a:tileRect/>
            </a:gradFill>
            <a:ln w="9525" cap="flat" cmpd="sng">
              <a:solidFill>
                <a:srgbClr val="3366FF"/>
              </a:solidFill>
              <a:prstDash val="solid"/>
              <a:miter/>
              <a:headEnd type="none" w="med" len="med"/>
              <a:tailEnd type="none" w="med" len="med"/>
            </a:ln>
            <a:effectLst>
              <a:outerShdw dist="35921" dir="2699999" algn="ctr" rotWithShape="0">
                <a:srgbClr val="69556B"/>
              </a:outerShdw>
            </a:effectLst>
          </p:spPr>
          <p:txBody>
            <a:bodyPr wrap="none" anchor="ctr" anchorCtr="0"/>
            <a:p>
              <a:endParaRPr lang="zh-CN" altLang="en-US" sz="1800" dirty="0">
                <a:solidFill>
                  <a:srgbClr val="000000"/>
                </a:solidFill>
                <a:latin typeface="Calibri" panose="020F0502020204030204" pitchFamily="2" charset="0"/>
                <a:ea typeface="宋体" panose="02010600030101010101" pitchFamily="2" charset="-122"/>
              </a:endParaRPr>
            </a:p>
          </p:txBody>
        </p:sp>
        <p:sp>
          <p:nvSpPr>
            <p:cNvPr id="17416" name="WordArt 7"/>
            <p:cNvSpPr>
              <a:spLocks noChangeAspect="1"/>
            </p:cNvSpPr>
            <p:nvPr>
              <p:custDataLst>
                <p:tags r:id="rId6"/>
              </p:custDataLst>
            </p:nvPr>
          </p:nvSpPr>
          <p:spPr>
            <a:xfrm>
              <a:off x="2542" y="191"/>
              <a:ext cx="1770" cy="485"/>
            </a:xfrm>
            <a:prstGeom prst="rect">
              <a:avLst/>
            </a:prstGeom>
          </p:spPr>
          <p:txBody>
            <a:bodyPr wrap="none" fromWordArt="1">
              <a:prstTxWarp prst="textPlain">
                <a:avLst>
                  <a:gd name="adj" fmla="val 50000"/>
                </a:avLst>
              </a:prstTxWarp>
              <a:normAutofit fontScale="60000"/>
            </a:bodyPr>
            <a:p>
              <a:pPr algn="l"/>
              <a:r>
                <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rPr>
                <a:t>任务一</a:t>
              </a:r>
              <a:endParaRPr lang="zh-CN" altLang="en-US" sz="2400">
                <a:ln w="9525" cap="flat" cmpd="sng">
                  <a:solidFill>
                    <a:srgbClr val="FFFFFF"/>
                  </a:solidFill>
                  <a:prstDash val="solid"/>
                  <a:headEnd type="none" w="med" len="med"/>
                  <a:tailEnd type="none" w="med" len="med"/>
                </a:ln>
                <a:solidFill>
                  <a:schemeClr val="bg1"/>
                </a:solidFill>
                <a:latin typeface="黑体" panose="02010609060101010101" pitchFamily="2" charset="-122"/>
                <a:ea typeface="黑体" panose="02010609060101010101" pitchFamily="2" charset="-122"/>
              </a:endParaRPr>
            </a:p>
          </p:txBody>
        </p:sp>
        <p:sp>
          <p:nvSpPr>
            <p:cNvPr id="17417" name="Text Box 8"/>
            <p:cNvSpPr txBox="1">
              <a:spLocks noChangeAspect="1"/>
            </p:cNvSpPr>
            <p:nvPr>
              <p:custDataLst>
                <p:tags r:id="rId7"/>
              </p:custDataLst>
            </p:nvPr>
          </p:nvSpPr>
          <p:spPr>
            <a:xfrm>
              <a:off x="5077" y="192"/>
              <a:ext cx="4288" cy="628"/>
            </a:xfrm>
            <a:prstGeom prst="rect">
              <a:avLst/>
            </a:prstGeom>
            <a:noFill/>
            <a:ln w="9525">
              <a:noFill/>
            </a:ln>
          </p:spPr>
          <p:txBody>
            <a:bodyPr wrap="none" anchor="ctr" anchorCtr="0">
              <a:spAutoFit/>
            </a:bodyPr>
            <a:p>
              <a:r>
                <a:rPr lang="zh-CN" altLang="en-US" dirty="0">
                  <a:latin typeface="黑体" panose="02010609060101010101" pitchFamily="2" charset="-122"/>
                </a:rPr>
                <a:t>汽车装配图的初步认识</a:t>
              </a:r>
              <a:endParaRPr lang="zh-CN" altLang="en-US" dirty="0">
                <a:latin typeface="黑体" panose="0201060906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1" fill="hold"/>
                                        <p:tgtEl>
                                          <p:spTgt spid="2457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PP_MARK_KEY" val="45f2df03-b3e5-421f-807d-e443d0813d13"/>
  <p:tag name="COMMONDATA" val="eyJoZGlkIjoiNjI2YzA3Mjk3MDBkYjI3YmUwN2ZmZDA1YjZmMDM4MWEifQ=="/>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8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9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0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3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4058</Words>
  <Application>WPS 演示</Application>
  <PresentationFormat/>
  <Paragraphs>362</Paragraphs>
  <Slides>34</Slides>
  <Notes>0</Notes>
  <HiddenSlides>0</HiddenSlides>
  <MMClips>0</MMClips>
  <ScaleCrop>false</ScaleCrop>
  <HeadingPairs>
    <vt:vector size="6" baseType="variant">
      <vt:variant>
        <vt:lpstr>已用的字体</vt:lpstr>
      </vt:variant>
      <vt:variant>
        <vt:i4>17</vt:i4>
      </vt:variant>
      <vt:variant>
        <vt:lpstr>主题</vt:lpstr>
      </vt:variant>
      <vt:variant>
        <vt:i4>15</vt:i4>
      </vt:variant>
      <vt:variant>
        <vt:lpstr>幻灯片标题</vt:lpstr>
      </vt:variant>
      <vt:variant>
        <vt:i4>34</vt:i4>
      </vt:variant>
    </vt:vector>
  </HeadingPairs>
  <TitlesOfParts>
    <vt:vector size="66" baseType="lpstr">
      <vt:lpstr>Arial</vt:lpstr>
      <vt:lpstr>宋体</vt:lpstr>
      <vt:lpstr>Wingdings</vt:lpstr>
      <vt:lpstr>黑体</vt:lpstr>
      <vt:lpstr>Calibri</vt:lpstr>
      <vt:lpstr>Gulim</vt:lpstr>
      <vt:lpstr>Adobe Myungjo Std M</vt:lpstr>
      <vt:lpstr>Times New Roman</vt:lpstr>
      <vt:lpstr>HY견고딕</vt:lpstr>
      <vt:lpstr>Arial Black</vt:lpstr>
      <vt:lpstr>微软雅黑</vt:lpstr>
      <vt:lpstr>Malgun Gothic</vt:lpstr>
      <vt:lpstr>Arial Unicode MS</vt:lpstr>
      <vt:lpstr>汉仪长仿宋体</vt:lpstr>
      <vt:lpstr>隶书</vt:lpstr>
      <vt:lpstr>等线</vt:lpstr>
      <vt:lpstr>等线 Light</vt:lpstr>
      <vt:lpstr>Office 主题​​</vt:lpstr>
      <vt:lpstr>自定义设计方案</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12_Office 主题​​</vt:lpstr>
      <vt:lpstr>13_Office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Frank</dc:creator>
  <cp:lastModifiedBy>Lenovo</cp:lastModifiedBy>
  <cp:revision>513</cp:revision>
  <dcterms:created xsi:type="dcterms:W3CDTF">2011-08-18T05:58:31Z</dcterms:created>
  <dcterms:modified xsi:type="dcterms:W3CDTF">2023-04-22T11:23:07Z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D615B6BF039549FF8D5EEB6E278067A4_12</vt:lpwstr>
  </property>
</Properties>
</file>