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notesMasterIdLst>
    <p:notesMasterId r:id="rId79"/>
  </p:notesMasterIdLst>
  <p:sldIdLst>
    <p:sldId id="503" r:id="rId6"/>
    <p:sldId id="258" r:id="rId7"/>
    <p:sldId id="505" r:id="rId8"/>
    <p:sldId id="625" r:id="rId9"/>
    <p:sldId id="626" r:id="rId10"/>
    <p:sldId id="445" r:id="rId11"/>
    <p:sldId id="627" r:id="rId12"/>
    <p:sldId id="628" r:id="rId13"/>
    <p:sldId id="519" r:id="rId14"/>
    <p:sldId id="629" r:id="rId15"/>
    <p:sldId id="441" r:id="rId16"/>
    <p:sldId id="630" r:id="rId17"/>
    <p:sldId id="631" r:id="rId18"/>
    <p:sldId id="632" r:id="rId19"/>
    <p:sldId id="452" r:id="rId20"/>
    <p:sldId id="547" r:id="rId21"/>
    <p:sldId id="553" r:id="rId22"/>
    <p:sldId id="633" r:id="rId23"/>
    <p:sldId id="634" r:id="rId24"/>
    <p:sldId id="557" r:id="rId25"/>
    <p:sldId id="580" r:id="rId26"/>
    <p:sldId id="581" r:id="rId27"/>
    <p:sldId id="582" r:id="rId28"/>
    <p:sldId id="635" r:id="rId29"/>
    <p:sldId id="544" r:id="rId30"/>
    <p:sldId id="551" r:id="rId31"/>
    <p:sldId id="636" r:id="rId32"/>
    <p:sldId id="637" r:id="rId33"/>
    <p:sldId id="638" r:id="rId34"/>
    <p:sldId id="639" r:id="rId35"/>
    <p:sldId id="640" r:id="rId36"/>
    <p:sldId id="641" r:id="rId37"/>
    <p:sldId id="642" r:id="rId38"/>
    <p:sldId id="643" r:id="rId39"/>
    <p:sldId id="644" r:id="rId40"/>
    <p:sldId id="645" r:id="rId41"/>
    <p:sldId id="646" r:id="rId42"/>
    <p:sldId id="590" r:id="rId43"/>
    <p:sldId id="647" r:id="rId44"/>
    <p:sldId id="648" r:id="rId45"/>
    <p:sldId id="591" r:id="rId46"/>
    <p:sldId id="655" r:id="rId47"/>
    <p:sldId id="649" r:id="rId48"/>
    <p:sldId id="650" r:id="rId49"/>
    <p:sldId id="651" r:id="rId50"/>
    <p:sldId id="656" r:id="rId51"/>
    <p:sldId id="657" r:id="rId52"/>
    <p:sldId id="658" r:id="rId53"/>
    <p:sldId id="654" r:id="rId54"/>
    <p:sldId id="659" r:id="rId55"/>
    <p:sldId id="660" r:id="rId56"/>
    <p:sldId id="520" r:id="rId57"/>
    <p:sldId id="661" r:id="rId58"/>
    <p:sldId id="568" r:id="rId59"/>
    <p:sldId id="548" r:id="rId60"/>
    <p:sldId id="549" r:id="rId61"/>
    <p:sldId id="662" r:id="rId62"/>
    <p:sldId id="663" r:id="rId63"/>
    <p:sldId id="665" r:id="rId64"/>
    <p:sldId id="664" r:id="rId65"/>
    <p:sldId id="595" r:id="rId66"/>
    <p:sldId id="596" r:id="rId67"/>
    <p:sldId id="598" r:id="rId68"/>
    <p:sldId id="666" r:id="rId69"/>
    <p:sldId id="514" r:id="rId70"/>
    <p:sldId id="552" r:id="rId71"/>
    <p:sldId id="600" r:id="rId72"/>
    <p:sldId id="601" r:id="rId73"/>
    <p:sldId id="602" r:id="rId74"/>
    <p:sldId id="603" r:id="rId75"/>
    <p:sldId id="604" r:id="rId76"/>
    <p:sldId id="605" r:id="rId77"/>
    <p:sldId id="504" r:id="rId78"/>
  </p:sldIdLst>
  <p:sldSz cx="9144000" cy="6858000" type="screen4x3"/>
  <p:notesSz cx="6858000" cy="9144000"/>
  <p:custDataLst>
    <p:tags r:id="rId83"/>
  </p:custDataLst>
  <p:defaultTextStyle>
    <a:defPPr>
      <a:defRPr lang="zh-CN"/>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9pPr>
  </p:defaultTextStyle>
  <p:extLst>
    <p:ext uri="{EFAFB233-063F-42B5-8137-9DF3F51BA10A}">
      <p15:sldGuideLst xmlns:p15="http://schemas.microsoft.com/office/powerpoint/2012/main">
        <p15:guide id="1" orient="horz" pos="2114" userDrawn="1">
          <p15:clr>
            <a:srgbClr val="A4A3A4"/>
          </p15:clr>
        </p15:guide>
        <p15:guide id="2" pos="28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99"/>
    <a:srgbClr val="CCFFFF"/>
    <a:srgbClr val="00FFFF"/>
    <a:srgbClr val="FF99FF"/>
    <a:srgbClr val="CCCCFF"/>
    <a:srgbClr val="66FF99"/>
    <a:srgbClr val="CCFFCC"/>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087"/>
    <p:restoredTop sz="92058"/>
  </p:normalViewPr>
  <p:slideViewPr>
    <p:cSldViewPr showGuides="1">
      <p:cViewPr varScale="1">
        <p:scale>
          <a:sx n="83" d="100"/>
          <a:sy n="83" d="100"/>
        </p:scale>
        <p:origin x="-426" y="-78"/>
      </p:cViewPr>
      <p:guideLst>
        <p:guide orient="horz" pos="2114"/>
        <p:guide pos="2836"/>
      </p:guideLst>
    </p:cSldViewPr>
  </p:slideViewPr>
  <p:notesTextViewPr>
    <p:cViewPr>
      <p:scale>
        <a:sx n="1" d="1"/>
        <a:sy n="1" d="1"/>
      </p:scale>
      <p:origin x="0" y="0"/>
    </p:cViewPr>
  </p:notesTextViewPr>
  <p:sorterViewPr showFormatting="0">
    <p:cViewPr>
      <p:scale>
        <a:sx n="160" d="100"/>
        <a:sy n="16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3" Type="http://schemas.openxmlformats.org/officeDocument/2006/relationships/tags" Target="tags/tag430.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3.xml"/><Relationship Id="rId79" Type="http://schemas.openxmlformats.org/officeDocument/2006/relationships/notesMaster" Target="notesMasters/notesMaster1.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Master" Target="slideMasters/slideMaster4.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lnSpc>
                <a:spcPct val="100000"/>
              </a:lnSpc>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lnSpc>
                <a:spcPct val="100000"/>
              </a:lnSpc>
              <a:defRPr sz="1200">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1E629944-5A31-42CA-94AB-75E2907108DD}"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lnSpc>
                <a:spcPct val="100000"/>
              </a:lnSpc>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buNone/>
            </a:pP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B029591-5FF4-4F8B-9089-CEF663B9FB2F}"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B029591-5FF4-4F8B-9089-CEF663B9FB2F}"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B029591-5FF4-4F8B-9089-CEF663B9FB2F}"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B029591-5FF4-4F8B-9089-CEF663B9FB2F}"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B029591-5FF4-4F8B-9089-CEF663B9FB2F}"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B029591-5FF4-4F8B-9089-CEF663B9FB2F}"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B029591-5FF4-4F8B-9089-CEF663B9FB2F}"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B029591-5FF4-4F8B-9089-CEF663B9FB2F}"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B029591-5FF4-4F8B-9089-CEF663B9FB2F}"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B029591-5FF4-4F8B-9089-CEF663B9FB2F}"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B029591-5FF4-4F8B-9089-CEF663B9FB2F}"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CA72585-E2E5-46A8-B759-D9120589EBC6}"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ABF16ED-CE01-41F5-B559-6266D030BA8F}"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D6EDE9A-7AB3-4BEA-9426-F067601175A4}"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03CDD5-2FF3-49A2-A0B2-79F78F0A6C09}"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C21F905-9BCE-4C06-BD26-BF603D69D9F4}"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1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1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E01F0CF9-A780-4AC1-BC2A-1119F2B80A42}"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CFB5FB17-E5CD-43C6-811C-CB6F6FD26845}"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575050" y="273050"/>
            <a:ext cx="5111750" cy="5853113"/>
          </a:xfrm>
        </p:spPr>
        <p:txBody>
          <a:bodyPr/>
          <a:lstStyle>
            <a:lvl1pPr>
              <a:defRPr sz="3200"/>
            </a:lvl1pPr>
            <a:lvl2pPr>
              <a:defRPr sz="2400">
                <a:latin typeface="黑体" panose="02010609060101010101" pitchFamily="2" charset="-122"/>
                <a:ea typeface="黑体" panose="02010609060101010101" pitchFamily="2" charset="-122"/>
              </a:defRPr>
            </a:lvl2pPr>
            <a:lvl3pPr>
              <a:defRPr sz="2000">
                <a:latin typeface="黑体" panose="02010609060101010101" pitchFamily="2" charset="-122"/>
                <a:ea typeface="黑体" panose="02010609060101010101" pitchFamily="2" charset="-122"/>
              </a:defRPr>
            </a:lvl3pPr>
            <a:lvl4pPr>
              <a:defRPr sz="2000">
                <a:latin typeface="黑体" panose="02010609060101010101" pitchFamily="2" charset="-122"/>
                <a:ea typeface="黑体" panose="02010609060101010101" pitchFamily="2" charset="-122"/>
              </a:defRPr>
            </a:lvl4pPr>
            <a:lvl5pPr>
              <a:defRPr sz="2000">
                <a:latin typeface="黑体" panose="02010609060101010101" pitchFamily="2" charset="-122"/>
                <a:ea typeface="黑体" panose="02010609060101010101" pitchFamily="2" charset="-122"/>
              </a:defRPr>
            </a:lvl5pPr>
            <a:lvl6pPr>
              <a:defRPr sz="2000"/>
            </a:lvl6pPr>
            <a:lvl7pPr>
              <a:defRPr sz="2000"/>
            </a:lvl7pPr>
            <a:lvl8pPr>
              <a:defRPr sz="2000"/>
            </a:lvl8pPr>
            <a:lvl9pPr>
              <a:defRPr sz="20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7" name="日期占位符 3"/>
          <p:cNvSpPr>
            <a:spLocks noGrp="1" noChangeArrowheads="1"/>
          </p:cNvSpPr>
          <p:nvPr>
            <p:ph type="dt" sz="half" idx="1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7117E3F-8216-43DE-AFD1-0621AD07840D}"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7" name="日期占位符 3"/>
          <p:cNvSpPr>
            <a:spLocks noGrp="1" noChangeArrowheads="1"/>
          </p:cNvSpPr>
          <p:nvPr>
            <p:ph type="dt" sz="half" idx="1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ADAFC68-320B-46F3-ACCE-525203144D0C}"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5F29A4A-CEDB-4968-9145-DD03BDBFB8FB}"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B00F9FD1-D90B-4737-982E-6C7E824886F1}"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575050" y="273050"/>
            <a:ext cx="5111750" cy="5853113"/>
          </a:xfrm>
        </p:spPr>
        <p:txBody>
          <a:bodyPr/>
          <a:lstStyle>
            <a:lvl1pPr>
              <a:defRPr sz="3200"/>
            </a:lvl1pPr>
            <a:lvl2pPr>
              <a:defRPr sz="2400">
                <a:latin typeface="黑体" panose="02010609060101010101" pitchFamily="2" charset="-122"/>
                <a:ea typeface="黑体" panose="02010609060101010101" pitchFamily="2" charset="-122"/>
              </a:defRPr>
            </a:lvl2pPr>
            <a:lvl3pPr>
              <a:defRPr sz="2000">
                <a:latin typeface="黑体" panose="02010609060101010101" pitchFamily="2" charset="-122"/>
                <a:ea typeface="黑体" panose="02010609060101010101" pitchFamily="2" charset="-122"/>
              </a:defRPr>
            </a:lvl3pPr>
            <a:lvl4pPr>
              <a:defRPr sz="2000">
                <a:latin typeface="黑体" panose="02010609060101010101" pitchFamily="2" charset="-122"/>
                <a:ea typeface="黑体" panose="02010609060101010101" pitchFamily="2" charset="-122"/>
              </a:defRPr>
            </a:lvl4pPr>
            <a:lvl5pPr>
              <a:defRPr sz="2000">
                <a:latin typeface="黑体" panose="02010609060101010101" pitchFamily="2" charset="-122"/>
                <a:ea typeface="黑体" panose="02010609060101010101" pitchFamily="2" charset="-122"/>
              </a:defRPr>
            </a:lvl5pPr>
            <a:lvl6pPr>
              <a:defRPr sz="2000"/>
            </a:lvl6pPr>
            <a:lvl7pPr>
              <a:defRPr sz="2000"/>
            </a:lvl7pPr>
            <a:lvl8pPr>
              <a:defRPr sz="2000"/>
            </a:lvl8pPr>
            <a:lvl9pPr>
              <a:defRPr sz="20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575050" y="273050"/>
            <a:ext cx="5111750" cy="5853113"/>
          </a:xfrm>
        </p:spPr>
        <p:txBody>
          <a:bodyPr/>
          <a:lstStyle>
            <a:lvl1pPr>
              <a:defRPr sz="3200"/>
            </a:lvl1pPr>
            <a:lvl2pPr>
              <a:defRPr sz="2400">
                <a:latin typeface="黑体" panose="02010609060101010101" pitchFamily="2" charset="-122"/>
                <a:ea typeface="黑体" panose="02010609060101010101" pitchFamily="2" charset="-122"/>
              </a:defRPr>
            </a:lvl2pPr>
            <a:lvl3pPr>
              <a:defRPr sz="2000">
                <a:latin typeface="黑体" panose="02010609060101010101" pitchFamily="2" charset="-122"/>
                <a:ea typeface="黑体" panose="02010609060101010101" pitchFamily="2" charset="-122"/>
              </a:defRPr>
            </a:lvl3pPr>
            <a:lvl4pPr>
              <a:defRPr sz="2000">
                <a:latin typeface="黑体" panose="02010609060101010101" pitchFamily="2" charset="-122"/>
                <a:ea typeface="黑体" panose="02010609060101010101" pitchFamily="2" charset="-122"/>
              </a:defRPr>
            </a:lvl4pPr>
            <a:lvl5pPr>
              <a:defRPr sz="2000">
                <a:latin typeface="黑体" panose="02010609060101010101" pitchFamily="2" charset="-122"/>
                <a:ea typeface="黑体" panose="02010609060101010101" pitchFamily="2" charset="-122"/>
              </a:defRPr>
            </a:lvl5pPr>
            <a:lvl6pPr>
              <a:defRPr sz="2000"/>
            </a:lvl6pPr>
            <a:lvl7pPr>
              <a:defRPr sz="2000"/>
            </a:lvl7pPr>
            <a:lvl8pPr>
              <a:defRPr sz="2000"/>
            </a:lvl8pPr>
            <a:lvl9pPr>
              <a:defRPr sz="20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1.pn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lnSpc>
                <a:spcPct val="100000"/>
              </a:lnSpc>
              <a:defRPr sz="12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lnSpc>
                <a:spcPct val="100000"/>
              </a:lnSpc>
              <a:defRPr sz="12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lnSpc>
                <a:spcPct val="100000"/>
              </a:lnSpc>
              <a:defRPr sz="1200">
                <a:solidFill>
                  <a:schemeClr val="tx1">
                    <a:tint val="75000"/>
                  </a:schemeClr>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B029591-5FF4-4F8B-9089-CEF663B9FB2F}"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lnSpc>
                <a:spcPct val="100000"/>
              </a:lnSpc>
              <a:defRPr sz="1200">
                <a:solidFill>
                  <a:schemeClr val="tx1">
                    <a:tint val="75000"/>
                  </a:schemeClr>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random/>
  </p:transition>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defRPr sz="12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5D539E0-52E1-4F30-B021-55B97DC3791C}"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defRPr sz="12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random/>
  </p:transition>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lnSpc>
                <a:spcPct val="100000"/>
              </a:lnSpc>
              <a:defRPr sz="12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BA815B53-2215-4662-9360-161650108E8B}"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lnSpc>
                <a:spcPct val="100000"/>
              </a:lnSpc>
              <a:defRPr sz="12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random/>
  </p:transition>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image" Target="../media/image9.png"/><Relationship Id="rId3" Type="http://schemas.openxmlformats.org/officeDocument/2006/relationships/tags" Target="../tags/tag44.xml"/><Relationship Id="rId2" Type="http://schemas.openxmlformats.org/officeDocument/2006/relationships/tags" Target="../tags/tag43.xml"/><Relationship Id="rId10" Type="http://schemas.openxmlformats.org/officeDocument/2006/relationships/slideLayout" Target="../slideLayouts/slideLayout40.xml"/><Relationship Id="rId1" Type="http://schemas.openxmlformats.org/officeDocument/2006/relationships/tags" Target="../tags/tag42.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image" Target="../media/image11.png"/><Relationship Id="rId3" Type="http://schemas.openxmlformats.org/officeDocument/2006/relationships/tags" Target="../tags/tag59.xml"/><Relationship Id="rId2" Type="http://schemas.openxmlformats.org/officeDocument/2006/relationships/tags" Target="../tags/tag58.xml"/><Relationship Id="rId10" Type="http://schemas.openxmlformats.org/officeDocument/2006/relationships/slideLayout" Target="../slideLayouts/slideLayout40.xml"/><Relationship Id="rId1" Type="http://schemas.openxmlformats.org/officeDocument/2006/relationships/tags" Target="../tags/tag57.xml"/></Relationships>
</file>

<file path=ppt/slides/_rels/slide13.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image" Target="../media/image11.png"/><Relationship Id="rId3" Type="http://schemas.openxmlformats.org/officeDocument/2006/relationships/tags" Target="../tags/tag67.xml"/><Relationship Id="rId2" Type="http://schemas.openxmlformats.org/officeDocument/2006/relationships/tags" Target="../tags/tag66.xml"/><Relationship Id="rId10" Type="http://schemas.openxmlformats.org/officeDocument/2006/relationships/slideLayout" Target="../slideLayouts/slideLayout40.xml"/><Relationship Id="rId1" Type="http://schemas.openxmlformats.org/officeDocument/2006/relationships/tags" Target="../tags/tag65.xml"/></Relationships>
</file>

<file path=ppt/slides/_rels/slide14.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image" Target="../media/image12.png"/><Relationship Id="rId3" Type="http://schemas.openxmlformats.org/officeDocument/2006/relationships/tags" Target="../tags/tag75.xml"/><Relationship Id="rId2" Type="http://schemas.openxmlformats.org/officeDocument/2006/relationships/tags" Target="../tags/tag74.xml"/><Relationship Id="rId10" Type="http://schemas.openxmlformats.org/officeDocument/2006/relationships/slideLayout" Target="../slideLayouts/slideLayout40.xml"/><Relationship Id="rId1" Type="http://schemas.openxmlformats.org/officeDocument/2006/relationships/tags" Target="../tags/tag73.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19.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image" Target="../media/image18.png"/><Relationship Id="rId6" Type="http://schemas.openxmlformats.org/officeDocument/2006/relationships/tags" Target="../tags/tag105.xml"/><Relationship Id="rId5" Type="http://schemas.openxmlformats.org/officeDocument/2006/relationships/image" Target="../media/image17.png"/><Relationship Id="rId4" Type="http://schemas.openxmlformats.org/officeDocument/2006/relationships/tags" Target="../tags/tag104.xml"/><Relationship Id="rId3" Type="http://schemas.openxmlformats.org/officeDocument/2006/relationships/image" Target="../media/image16.png"/><Relationship Id="rId2" Type="http://schemas.openxmlformats.org/officeDocument/2006/relationships/tags" Target="../tags/tag103.xml"/><Relationship Id="rId13" Type="http://schemas.openxmlformats.org/officeDocument/2006/relationships/slideLayout" Target="../slideLayouts/slideLayout40.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10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tags" Target="../tags/tag14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24.png"/><Relationship Id="rId1" Type="http://schemas.openxmlformats.org/officeDocument/2006/relationships/tags" Target="../tags/tag14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25.png"/><Relationship Id="rId1" Type="http://schemas.openxmlformats.org/officeDocument/2006/relationships/tags" Target="../tags/tag143.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26.png"/><Relationship Id="rId1" Type="http://schemas.openxmlformats.org/officeDocument/2006/relationships/tags" Target="../tags/tag14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5" Type="http://schemas.openxmlformats.org/officeDocument/2006/relationships/slideLayout" Target="../slideLayouts/slideLayout40.xml"/><Relationship Id="rId14" Type="http://schemas.openxmlformats.org/officeDocument/2006/relationships/image" Target="../media/image29.png"/><Relationship Id="rId13" Type="http://schemas.openxmlformats.org/officeDocument/2006/relationships/tags" Target="../tags/tag155.xml"/><Relationship Id="rId12" Type="http://schemas.openxmlformats.org/officeDocument/2006/relationships/image" Target="../media/image28.png"/><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tags" Target="../tags/tag145.xml"/></Relationships>
</file>

<file path=ppt/slides/_rels/slide31.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1" Type="http://schemas.openxmlformats.org/officeDocument/2006/relationships/slideLayout" Target="../slideLayouts/slideLayout40.xml"/><Relationship Id="rId10" Type="http://schemas.openxmlformats.org/officeDocument/2006/relationships/image" Target="../media/image30.png"/><Relationship Id="rId1" Type="http://schemas.openxmlformats.org/officeDocument/2006/relationships/tags" Target="../tags/tag156.xml"/></Relationships>
</file>

<file path=ppt/slides/_rels/slide32.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1" Type="http://schemas.openxmlformats.org/officeDocument/2006/relationships/slideLayout" Target="../slideLayouts/slideLayout40.xml"/><Relationship Id="rId10" Type="http://schemas.openxmlformats.org/officeDocument/2006/relationships/image" Target="../media/image31.png"/><Relationship Id="rId1" Type="http://schemas.openxmlformats.org/officeDocument/2006/relationships/tags" Target="../tags/tag165.xml"/></Relationships>
</file>

<file path=ppt/slides/_rels/slide33.xml.rels><?xml version="1.0" encoding="UTF-8" standalone="yes"?>
<Relationships xmlns="http://schemas.openxmlformats.org/package/2006/relationships"><Relationship Id="rId9" Type="http://schemas.openxmlformats.org/officeDocument/2006/relationships/tags" Target="../tags/tag182.xml"/><Relationship Id="rId8" Type="http://schemas.openxmlformats.org/officeDocument/2006/relationships/tags" Target="../tags/tag181.xml"/><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3" Type="http://schemas.openxmlformats.org/officeDocument/2006/relationships/slideLayout" Target="../slideLayouts/slideLayout40.xml"/><Relationship Id="rId12" Type="http://schemas.openxmlformats.org/officeDocument/2006/relationships/image" Target="../media/image33.png"/><Relationship Id="rId11" Type="http://schemas.openxmlformats.org/officeDocument/2006/relationships/tags" Target="../tags/tag183.xml"/><Relationship Id="rId10" Type="http://schemas.openxmlformats.org/officeDocument/2006/relationships/image" Target="../media/image32.png"/><Relationship Id="rId1" Type="http://schemas.openxmlformats.org/officeDocument/2006/relationships/tags" Target="../tags/tag174.xml"/></Relationships>
</file>

<file path=ppt/slides/_rels/slide34.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 Type="http://schemas.openxmlformats.org/officeDocument/2006/relationships/tags" Target="../tags/tag185.xml"/><Relationship Id="rId11" Type="http://schemas.openxmlformats.org/officeDocument/2006/relationships/slideLayout" Target="../slideLayouts/slideLayout40.xml"/><Relationship Id="rId10" Type="http://schemas.openxmlformats.org/officeDocument/2006/relationships/image" Target="../media/image34.png"/><Relationship Id="rId1" Type="http://schemas.openxmlformats.org/officeDocument/2006/relationships/tags" Target="../tags/tag184.xml"/></Relationships>
</file>

<file path=ppt/slides/_rels/slide35.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image" Target="../media/image35.png"/><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3" Type="http://schemas.openxmlformats.org/officeDocument/2006/relationships/slideLayout" Target="../slideLayouts/slideLayout40.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image" Target="../media/image36.png"/><Relationship Id="rId1" Type="http://schemas.openxmlformats.org/officeDocument/2006/relationships/tags" Target="../tags/tag193.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s>
</file>

<file path=ppt/slides/_rels/slide37.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image" Target="../media/image37.png"/><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 Type="http://schemas.openxmlformats.org/officeDocument/2006/relationships/tags" Target="../tags/tag213.xml"/><Relationship Id="rId2" Type="http://schemas.openxmlformats.org/officeDocument/2006/relationships/tags" Target="../tags/tag212.xml"/><Relationship Id="rId11" Type="http://schemas.openxmlformats.org/officeDocument/2006/relationships/slideLayout" Target="../slideLayouts/slideLayout40.xml"/><Relationship Id="rId10" Type="http://schemas.openxmlformats.org/officeDocument/2006/relationships/tags" Target="../tags/tag219.xml"/><Relationship Id="rId1" Type="http://schemas.openxmlformats.org/officeDocument/2006/relationships/tags" Target="../tags/tag211.xml"/></Relationships>
</file>

<file path=ppt/slides/_rels/slide38.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0" Type="http://schemas.openxmlformats.org/officeDocument/2006/relationships/slideLayout" Target="../slideLayouts/slideLayout7.xml"/><Relationship Id="rId1" Type="http://schemas.openxmlformats.org/officeDocument/2006/relationships/image" Target="../media/image38.png"/></Relationships>
</file>

<file path=ppt/slides/_rels/slide39.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tags" Target="../tags/tag234.xml"/><Relationship Id="rId7" Type="http://schemas.openxmlformats.org/officeDocument/2006/relationships/tags" Target="../tags/tag233.xml"/><Relationship Id="rId6" Type="http://schemas.openxmlformats.org/officeDocument/2006/relationships/tags" Target="../tags/tag232.xml"/><Relationship Id="rId5" Type="http://schemas.openxmlformats.org/officeDocument/2006/relationships/image" Target="../media/image39.png"/><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1" Type="http://schemas.openxmlformats.org/officeDocument/2006/relationships/slideLayout" Target="../slideLayouts/slideLayout40.xml"/><Relationship Id="rId10" Type="http://schemas.openxmlformats.org/officeDocument/2006/relationships/tags" Target="../tags/tag236.xml"/><Relationship Id="rId1" Type="http://schemas.openxmlformats.org/officeDocument/2006/relationships/tags" Target="../tags/tag228.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image" Target="../media/image41.png"/><Relationship Id="rId6" Type="http://schemas.openxmlformats.org/officeDocument/2006/relationships/tags" Target="../tags/tag241.xml"/><Relationship Id="rId5" Type="http://schemas.openxmlformats.org/officeDocument/2006/relationships/image" Target="../media/image40.png"/><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3" Type="http://schemas.openxmlformats.org/officeDocument/2006/relationships/slideLayout" Target="../slideLayouts/slideLayout40.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tags" Target="../tags/tag237.xml"/></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image" Target="../media/image42.jpeg"/><Relationship Id="rId2" Type="http://schemas.openxmlformats.org/officeDocument/2006/relationships/tags" Target="../tags/tag254.xml"/><Relationship Id="rId1" Type="http://schemas.openxmlformats.org/officeDocument/2006/relationships/tags" Target="../tags/tag253.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264.xml"/><Relationship Id="rId6" Type="http://schemas.openxmlformats.org/officeDocument/2006/relationships/tags" Target="../tags/tag263.xml"/><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image" Target="../media/image44.png"/><Relationship Id="rId1" Type="http://schemas.openxmlformats.org/officeDocument/2006/relationships/image" Target="../media/image43.png"/></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270.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image" Target="../media/image45.png"/></Relationships>
</file>

<file path=ppt/slides/_rels/slide45.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image" Target="../media/image44.png"/></Relationships>
</file>

<file path=ppt/slides/_rels/slide46.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image" Target="../media/image47.png"/><Relationship Id="rId3" Type="http://schemas.openxmlformats.org/officeDocument/2006/relationships/tags" Target="../tags/tag278.xml"/><Relationship Id="rId2" Type="http://schemas.openxmlformats.org/officeDocument/2006/relationships/image" Target="../media/image46.png"/><Relationship Id="rId11" Type="http://schemas.openxmlformats.org/officeDocument/2006/relationships/slideLayout" Target="../slideLayouts/slideLayout40.xml"/><Relationship Id="rId10" Type="http://schemas.openxmlformats.org/officeDocument/2006/relationships/tags" Target="../tags/tag284.xml"/><Relationship Id="rId1" Type="http://schemas.openxmlformats.org/officeDocument/2006/relationships/tags" Target="../tags/tag277.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image" Target="../media/image48.png"/><Relationship Id="rId1" Type="http://schemas.openxmlformats.org/officeDocument/2006/relationships/tags" Target="../tags/tag285.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40.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 Id="rId3" Type="http://schemas.openxmlformats.org/officeDocument/2006/relationships/tags" Target="../tags/tag293.xml"/><Relationship Id="rId2" Type="http://schemas.openxmlformats.org/officeDocument/2006/relationships/image" Target="../media/image49.png"/><Relationship Id="rId1" Type="http://schemas.openxmlformats.org/officeDocument/2006/relationships/tags" Target="../tags/tag292.xml"/></Relationships>
</file>

<file path=ppt/slides/_rels/slide49.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image" Target="../media/image50.png"/><Relationship Id="rId1" Type="http://schemas.openxmlformats.org/officeDocument/2006/relationships/tags" Target="../tags/tag299.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image" Target="../media/image4.png"/><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50.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image" Target="../media/image51.png"/></Relationships>
</file>

<file path=ppt/slides/_rels/slide51.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tags" Target="../tags/tag310.xml"/></Relationships>
</file>

<file path=ppt/slides/_rels/slide5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52.png"/><Relationship Id="rId6" Type="http://schemas.openxmlformats.org/officeDocument/2006/relationships/tags" Target="../tags/tag320.xml"/><Relationship Id="rId5" Type="http://schemas.openxmlformats.org/officeDocument/2006/relationships/tags" Target="../tags/tag319.xml"/><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tags" Target="../tags/tag315.xml"/></Relationships>
</file>

<file path=ppt/slides/_rels/slide53.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image" Target="../media/image53.png"/><Relationship Id="rId6" Type="http://schemas.openxmlformats.org/officeDocument/2006/relationships/tags" Target="../tags/tag326.xml"/><Relationship Id="rId5" Type="http://schemas.openxmlformats.org/officeDocument/2006/relationships/tags" Target="../tags/tag325.xml"/><Relationship Id="rId4" Type="http://schemas.openxmlformats.org/officeDocument/2006/relationships/tags" Target="../tags/tag324.xml"/><Relationship Id="rId3" Type="http://schemas.openxmlformats.org/officeDocument/2006/relationships/tags" Target="../tags/tag323.xml"/><Relationship Id="rId2" Type="http://schemas.openxmlformats.org/officeDocument/2006/relationships/tags" Target="../tags/tag322.xml"/><Relationship Id="rId1" Type="http://schemas.openxmlformats.org/officeDocument/2006/relationships/tags" Target="../tags/tag321.xml"/></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32.xml"/><Relationship Id="rId7" Type="http://schemas.openxmlformats.org/officeDocument/2006/relationships/tags" Target="../tags/tag331.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image" Target="../media/image55.jpeg"/><Relationship Id="rId1" Type="http://schemas.openxmlformats.org/officeDocument/2006/relationships/image" Target="../media/image54.jpeg"/></Relationships>
</file>

<file path=ppt/slides/_rels/slide5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38.xml"/><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tags" Target="../tags/tag335.xml"/><Relationship Id="rId3" Type="http://schemas.openxmlformats.org/officeDocument/2006/relationships/tags" Target="../tags/tag334.xml"/><Relationship Id="rId2" Type="http://schemas.openxmlformats.org/officeDocument/2006/relationships/tags" Target="../tags/tag333.xml"/><Relationship Id="rId1" Type="http://schemas.openxmlformats.org/officeDocument/2006/relationships/image" Target="../media/image56.png"/></Relationships>
</file>

<file path=ppt/slides/_rels/slide5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image" Target="../media/image57.png"/></Relationships>
</file>

<file path=ppt/slides/_rels/slide57.xml.rels><?xml version="1.0" encoding="UTF-8" standalone="yes"?>
<Relationships xmlns="http://schemas.openxmlformats.org/package/2006/relationships"><Relationship Id="rId6" Type="http://schemas.openxmlformats.org/officeDocument/2006/relationships/slideLayout" Target="../slideLayouts/slideLayout40.xml"/><Relationship Id="rId5" Type="http://schemas.openxmlformats.org/officeDocument/2006/relationships/tags" Target="../tags/tag348.xml"/><Relationship Id="rId4" Type="http://schemas.openxmlformats.org/officeDocument/2006/relationships/tags" Target="../tags/tag347.xml"/><Relationship Id="rId3" Type="http://schemas.openxmlformats.org/officeDocument/2006/relationships/tags" Target="../tags/tag346.xml"/><Relationship Id="rId2" Type="http://schemas.openxmlformats.org/officeDocument/2006/relationships/tags" Target="../tags/tag345.xml"/><Relationship Id="rId1" Type="http://schemas.openxmlformats.org/officeDocument/2006/relationships/tags" Target="../tags/tag344.xml"/></Relationships>
</file>

<file path=ppt/slides/_rels/slide58.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image" Target="../media/image58.png"/><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s>
</file>

<file path=ppt/slides/_rels/slide59.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image" Target="../media/image60.png"/><Relationship Id="rId3" Type="http://schemas.openxmlformats.org/officeDocument/2006/relationships/tags" Target="../tags/tag356.xml"/><Relationship Id="rId2" Type="http://schemas.openxmlformats.org/officeDocument/2006/relationships/image" Target="../media/image59.png"/><Relationship Id="rId10" Type="http://schemas.openxmlformats.org/officeDocument/2006/relationships/slideLayout" Target="../slideLayouts/slideLayout40.xml"/><Relationship Id="rId1" Type="http://schemas.openxmlformats.org/officeDocument/2006/relationships/tags" Target="../tags/tag355.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5.png"/><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60.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tags" Target="../tags/tag363.xml"/><Relationship Id="rId2" Type="http://schemas.openxmlformats.org/officeDocument/2006/relationships/tags" Target="../tags/tag362.xml"/><Relationship Id="rId1" Type="http://schemas.openxmlformats.org/officeDocument/2006/relationships/image" Target="../media/image61.png"/></Relationships>
</file>

<file path=ppt/slides/_rels/slide6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image" Target="../media/image62.png"/></Relationships>
</file>

<file path=ppt/slides/_rels/slide6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 Type="http://schemas.openxmlformats.org/officeDocument/2006/relationships/image" Target="../media/image63.png"/></Relationships>
</file>

<file path=ppt/slides/_rels/slide6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82.xml"/><Relationship Id="rId6" Type="http://schemas.openxmlformats.org/officeDocument/2006/relationships/tags" Target="../tags/tag381.xml"/><Relationship Id="rId5" Type="http://schemas.openxmlformats.org/officeDocument/2006/relationships/tags" Target="../tags/tag380.xml"/><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image" Target="../media/image65.jpeg"/><Relationship Id="rId1" Type="http://schemas.openxmlformats.org/officeDocument/2006/relationships/image" Target="../media/image64.jpeg"/></Relationships>
</file>

<file path=ppt/slides/_rels/slide64.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 Type="http://schemas.openxmlformats.org/officeDocument/2006/relationships/tags" Target="../tags/tag383.xml"/></Relationships>
</file>

<file path=ppt/slides/_rels/slide6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 Type="http://schemas.openxmlformats.org/officeDocument/2006/relationships/image" Target="../media/image66.png"/></Relationships>
</file>

<file path=ppt/slides/_rels/slide6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tags" Target="../tags/tag395.xml"/></Relationships>
</file>

<file path=ppt/slides/_rels/slide6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tags" Target="../tags/tag402.xml"/><Relationship Id="rId2" Type="http://schemas.openxmlformats.org/officeDocument/2006/relationships/tags" Target="../tags/tag401.xml"/><Relationship Id="rId1" Type="http://schemas.openxmlformats.org/officeDocument/2006/relationships/tags" Target="../tags/tag400.xml"/></Relationships>
</file>

<file path=ppt/slides/_rels/slide6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09.xml"/><Relationship Id="rId5" Type="http://schemas.openxmlformats.org/officeDocument/2006/relationships/tags" Target="../tags/tag408.xml"/><Relationship Id="rId4" Type="http://schemas.openxmlformats.org/officeDocument/2006/relationships/tags" Target="../tags/tag407.xml"/><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image" Target="../media/image67.png"/></Relationships>
</file>

<file path=ppt/slides/_rels/slide6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 Type="http://schemas.openxmlformats.org/officeDocument/2006/relationships/image" Target="../media/image68.png"/></Relationships>
</file>

<file path=ppt/slides/_rels/slide7.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image" Target="../media/image6.png"/><Relationship Id="rId3" Type="http://schemas.openxmlformats.org/officeDocument/2006/relationships/tags" Target="../tags/tag21.xml"/><Relationship Id="rId2" Type="http://schemas.openxmlformats.org/officeDocument/2006/relationships/tags" Target="../tags/tag20.xml"/><Relationship Id="rId10" Type="http://schemas.openxmlformats.org/officeDocument/2006/relationships/slideLayout" Target="../slideLayouts/slideLayout40.xml"/><Relationship Id="rId1" Type="http://schemas.openxmlformats.org/officeDocument/2006/relationships/tags" Target="../tags/tag19.xml"/></Relationships>
</file>

<file path=ppt/slides/_rels/slide7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19.xml"/><Relationship Id="rId5" Type="http://schemas.openxmlformats.org/officeDocument/2006/relationships/tags" Target="../tags/tag418.xml"/><Relationship Id="rId4" Type="http://schemas.openxmlformats.org/officeDocument/2006/relationships/tags" Target="../tags/tag417.xml"/><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image" Target="../media/image69.png"/></Relationships>
</file>

<file path=ppt/slides/_rels/slide7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image" Target="../media/image70.jpeg"/></Relationships>
</file>

<file path=ppt/slides/_rels/slide7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29.xml"/><Relationship Id="rId5" Type="http://schemas.openxmlformats.org/officeDocument/2006/relationships/tags" Target="../tags/tag428.xml"/><Relationship Id="rId4" Type="http://schemas.openxmlformats.org/officeDocument/2006/relationships/tags" Target="../tags/tag427.xml"/><Relationship Id="rId3" Type="http://schemas.openxmlformats.org/officeDocument/2006/relationships/tags" Target="../tags/tag426.xml"/><Relationship Id="rId2" Type="http://schemas.openxmlformats.org/officeDocument/2006/relationships/tags" Target="../tags/tag425.xml"/><Relationship Id="rId1" Type="http://schemas.openxmlformats.org/officeDocument/2006/relationships/image" Target="../media/image71.jpe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image" Target="../media/image7.png"/><Relationship Id="rId3" Type="http://schemas.openxmlformats.org/officeDocument/2006/relationships/tags" Target="../tags/tag29.xml"/><Relationship Id="rId2" Type="http://schemas.openxmlformats.org/officeDocument/2006/relationships/tags" Target="../tags/tag28.xml"/><Relationship Id="rId10" Type="http://schemas.openxmlformats.org/officeDocument/2006/relationships/slideLayout" Target="../slideLayouts/slideLayout40.xml"/><Relationship Id="rId1" Type="http://schemas.openxmlformats.org/officeDocument/2006/relationships/tags" Target="../tags/tag27.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075" name="TextBox 3"/>
          <p:cNvSpPr txBox="1">
            <a:spLocks noChangeArrowheads="1"/>
          </p:cNvSpPr>
          <p:nvPr/>
        </p:nvSpPr>
        <p:spPr bwMode="auto">
          <a:xfrm>
            <a:off x="0" y="5572140"/>
            <a:ext cx="9144000" cy="1200329"/>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7200" b="1" i="0" u="none" strike="noStrike" kern="1200" cap="none" spc="0" normalizeH="0" baseline="0" noProof="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方正大黑简体" pitchFamily="2" charset="-122"/>
                <a:ea typeface="方正大黑简体" pitchFamily="2" charset="-122"/>
                <a:cs typeface="+mn-cs"/>
              </a:rPr>
              <a:t>汽车机械制图</a:t>
            </a:r>
            <a:endParaRPr kumimoji="0" lang="en-US" sz="7200" b="1" i="0" u="none" strike="noStrike" kern="1200" cap="none" spc="0" normalizeH="0" baseline="0" noProof="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方正大黑简体" pitchFamily="2" charset="-122"/>
              <a:ea typeface="方正大黑简体" pitchFamily="2" charset="-122"/>
              <a:cs typeface="+mn-cs"/>
            </a:endParaRP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p:nvPr>
            <p:custDataLst>
              <p:tags r:id="rId1"/>
            </p:custDataLst>
          </p:nvPr>
        </p:nvSpPr>
        <p:spPr>
          <a:xfrm>
            <a:off x="0" y="714375"/>
            <a:ext cx="42754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螺纹的形成、要素和结构</a:t>
            </a:r>
            <a:endParaRPr lang="zh-CN" altLang="zh-CN" sz="2400" dirty="0">
              <a:solidFill>
                <a:srgbClr val="0000FF"/>
              </a:solidFill>
              <a:latin typeface="黑体" panose="02010609060101010101" pitchFamily="2" charset="-122"/>
            </a:endParaRPr>
          </a:p>
        </p:txBody>
      </p:sp>
      <p:sp>
        <p:nvSpPr>
          <p:cNvPr id="100" name="文本框 99"/>
          <p:cNvSpPr txBox="1"/>
          <p:nvPr>
            <p:custDataLst>
              <p:tags r:id="rId2"/>
            </p:custDataLst>
          </p:nvPr>
        </p:nvSpPr>
        <p:spPr>
          <a:xfrm>
            <a:off x="251460" y="1484630"/>
            <a:ext cx="7996555" cy="2306955"/>
          </a:xfrm>
          <a:prstGeom prst="rect">
            <a:avLst/>
          </a:prstGeom>
          <a:noFill/>
          <a:ln w="9525">
            <a:solidFill>
              <a:srgbClr val="C00000"/>
            </a:solidFill>
          </a:ln>
        </p:spPr>
        <p:txBody>
          <a:bodyPr wrap="square">
            <a:spAutoFit/>
          </a:bodyPr>
          <a:p>
            <a:pPr indent="267970"/>
            <a:r>
              <a:rPr lang="en-US" sz="1800" b="1">
                <a:latin typeface="Times New Roman" panose="02020603050405020304" charset="0"/>
              </a:rPr>
              <a:t>3.</a:t>
            </a:r>
            <a:r>
              <a:rPr lang="zh-CN" sz="1800" b="1">
                <a:ea typeface="宋体" panose="02010600030101010101" pitchFamily="2" charset="-122"/>
              </a:rPr>
              <a:t>螺纹的线数</a:t>
            </a:r>
            <a:endParaRPr lang="zh-CN" sz="1800" b="1">
              <a:ea typeface="宋体" panose="02010600030101010101" pitchFamily="2" charset="-122"/>
            </a:endParaRPr>
          </a:p>
          <a:p>
            <a:pPr indent="267970"/>
            <a:r>
              <a:rPr lang="zh-CN" sz="1800">
                <a:ea typeface="宋体" panose="02010600030101010101" pitchFamily="2" charset="-122"/>
              </a:rPr>
              <a:t>形成螺纹时，螺旋线的条数称为螺纹线数，用n表示。沿一条螺旋线形成的螺纹叫做单线螺纹；沿两条或两条以上在轴向等距分布的螺旋线所形成的螺纹叫做多线螺纹，如图5-1-5所示。 </a:t>
            </a:r>
            <a:endParaRPr lang="zh-CN" sz="1800">
              <a:ea typeface="宋体" panose="02010600030101010101" pitchFamily="2" charset="-122"/>
            </a:endParaRPr>
          </a:p>
          <a:p>
            <a:pPr indent="267970"/>
            <a:r>
              <a:rPr lang="zh-CN" sz="1800" b="1">
                <a:ea typeface="宋体" panose="02010600030101010101" pitchFamily="2" charset="-122"/>
              </a:rPr>
              <a:t>4.螺纹的螺距和导程</a:t>
            </a:r>
            <a:endParaRPr lang="zh-CN" sz="1800" b="1">
              <a:ea typeface="宋体" panose="02010600030101010101" pitchFamily="2" charset="-122"/>
            </a:endParaRPr>
          </a:p>
          <a:p>
            <a:pPr indent="267970"/>
            <a:r>
              <a:rPr lang="zh-CN" sz="1800">
                <a:ea typeface="宋体" panose="02010600030101010101" pitchFamily="2" charset="-122"/>
              </a:rPr>
              <a:t>螺纹上相邻两牙在中径线上对应两点之间的轴向距离P称为螺距。 同一条螺纹上相邻两牙在中径线上对应两点之间的轴向距离Ph 称为导程。对于单线螺纹P = Ph ，对于多线螺纹P = Ph /n ，如图5-1-5所示。</a:t>
            </a:r>
            <a:endParaRPr lang="zh-CN" sz="1800">
              <a:ea typeface="宋体" panose="02010600030101010101" pitchFamily="2" charset="-122"/>
            </a:endParaRPr>
          </a:p>
        </p:txBody>
      </p:sp>
      <p:pic>
        <p:nvPicPr>
          <p:cNvPr id="2" name="图片 1"/>
          <p:cNvPicPr>
            <a:picLocks noChangeAspect="1"/>
          </p:cNvPicPr>
          <p:nvPr>
            <p:custDataLst>
              <p:tags r:id="rId3"/>
            </p:custDataLst>
          </p:nvPr>
        </p:nvPicPr>
        <p:blipFill>
          <a:blip r:embed="rId4"/>
          <a:stretch>
            <a:fillRect/>
          </a:stretch>
        </p:blipFill>
        <p:spPr>
          <a:xfrm>
            <a:off x="1655445" y="4077335"/>
            <a:ext cx="5289550" cy="2188210"/>
          </a:xfrm>
          <a:prstGeom prst="rect">
            <a:avLst/>
          </a:prstGeom>
        </p:spPr>
      </p:pic>
      <p:grpSp>
        <p:nvGrpSpPr>
          <p:cNvPr id="3" name="组合 2"/>
          <p:cNvGrpSpPr/>
          <p:nvPr/>
        </p:nvGrpSpPr>
        <p:grpSpPr>
          <a:xfrm>
            <a:off x="1764030" y="38100"/>
            <a:ext cx="5255260" cy="586740"/>
            <a:chOff x="2778" y="-53"/>
            <a:chExt cx="8276" cy="924"/>
          </a:xfrm>
        </p:grpSpPr>
        <p:sp>
          <p:nvSpPr>
            <p:cNvPr id="51" name="Rectangle 4"/>
            <p:cNvSpPr>
              <a:spLocks noChangeAspect="1" noChangeArrowheads="1"/>
            </p:cNvSpPr>
            <p:nvPr>
              <p:custDataLst>
                <p:tags r:id="rId5"/>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6"/>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7"/>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8"/>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9"/>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矩形 1"/>
          <p:cNvSpPr/>
          <p:nvPr/>
        </p:nvSpPr>
        <p:spPr>
          <a:xfrm>
            <a:off x="3635375" y="5661025"/>
            <a:ext cx="1211263" cy="404813"/>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螺纹旋向</a:t>
            </a:r>
            <a:endParaRPr lang="zh-CN" altLang="en-US" dirty="0">
              <a:solidFill>
                <a:srgbClr val="FF0000"/>
              </a:solidFill>
              <a:latin typeface="黑体" panose="02010609060101010101" pitchFamily="2" charset="-122"/>
            </a:endParaRPr>
          </a:p>
        </p:txBody>
      </p:sp>
      <p:pic>
        <p:nvPicPr>
          <p:cNvPr id="20483" name="Picture 6" descr="E:\课件\《汽车机械制图》资料包材料\图片\4-3.tif"/>
          <p:cNvPicPr>
            <a:picLocks noChangeAspect="1"/>
          </p:cNvPicPr>
          <p:nvPr/>
        </p:nvPicPr>
        <p:blipFill>
          <a:blip r:embed="rId1"/>
          <a:stretch>
            <a:fillRect/>
          </a:stretch>
        </p:blipFill>
        <p:spPr>
          <a:xfrm>
            <a:off x="2411413" y="1844675"/>
            <a:ext cx="4248150" cy="3489325"/>
          </a:xfrm>
          <a:prstGeom prst="rect">
            <a:avLst/>
          </a:prstGeom>
          <a:noFill/>
          <a:ln w="9525">
            <a:noFill/>
          </a:ln>
        </p:spPr>
      </p:pic>
      <p:sp>
        <p:nvSpPr>
          <p:cNvPr id="100" name="文本框 99"/>
          <p:cNvSpPr txBox="1"/>
          <p:nvPr>
            <p:custDataLst>
              <p:tags r:id="rId2"/>
            </p:custDataLst>
          </p:nvPr>
        </p:nvSpPr>
        <p:spPr>
          <a:xfrm>
            <a:off x="251460" y="1418590"/>
            <a:ext cx="7996555" cy="368300"/>
          </a:xfrm>
          <a:prstGeom prst="rect">
            <a:avLst/>
          </a:prstGeom>
          <a:noFill/>
          <a:ln w="9525">
            <a:solidFill>
              <a:srgbClr val="C00000"/>
            </a:solidFill>
          </a:ln>
        </p:spPr>
        <p:txBody>
          <a:bodyPr wrap="square">
            <a:spAutoFit/>
          </a:bodyPr>
          <a:p>
            <a:pPr indent="267970"/>
            <a:r>
              <a:rPr lang="en-US" sz="1800" b="1">
                <a:latin typeface="Times New Roman" panose="02020603050405020304" charset="0"/>
              </a:rPr>
              <a:t>5.</a:t>
            </a:r>
            <a:r>
              <a:rPr lang="zh-CN" altLang="en-US" sz="1800" b="1">
                <a:latin typeface="Times New Roman" panose="02020603050405020304" charset="0"/>
              </a:rPr>
              <a:t>螺纹的旋向</a:t>
            </a:r>
            <a:endParaRPr lang="zh-CN" altLang="en-US" sz="1800" b="1">
              <a:latin typeface="Times New Roman" panose="02020603050405020304" charset="0"/>
              <a:ea typeface="宋体" panose="02010600030101010101" pitchFamily="2" charset="-122"/>
            </a:endParaRPr>
          </a:p>
        </p:txBody>
      </p:sp>
      <p:sp>
        <p:nvSpPr>
          <p:cNvPr id="18434" name="Rectangle 2"/>
          <p:cNvSpPr/>
          <p:nvPr>
            <p:custDataLst>
              <p:tags r:id="rId3"/>
            </p:custDataLst>
          </p:nvPr>
        </p:nvSpPr>
        <p:spPr>
          <a:xfrm>
            <a:off x="0" y="714375"/>
            <a:ext cx="42754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螺纹的形成、要素和结构</a:t>
            </a:r>
            <a:endParaRPr lang="zh-CN" altLang="zh-CN" sz="2400" dirty="0">
              <a:solidFill>
                <a:srgbClr val="0000FF"/>
              </a:solidFill>
              <a:latin typeface="黑体" panose="02010609060101010101" pitchFamily="2" charset="-122"/>
            </a:endParaRPr>
          </a:p>
        </p:txBody>
      </p:sp>
      <p:grpSp>
        <p:nvGrpSpPr>
          <p:cNvPr id="2" name="组合 1"/>
          <p:cNvGrpSpPr/>
          <p:nvPr/>
        </p:nvGrpSpPr>
        <p:grpSpPr>
          <a:xfrm>
            <a:off x="1764030" y="38100"/>
            <a:ext cx="5255260" cy="586740"/>
            <a:chOff x="2778" y="-53"/>
            <a:chExt cx="8276" cy="924"/>
          </a:xfrm>
        </p:grpSpPr>
        <p:sp>
          <p:nvSpPr>
            <p:cNvPr id="51" name="Rectangle 4"/>
            <p:cNvSpPr>
              <a:spLocks noChangeAspect="1" noChangeArrowheads="1"/>
            </p:cNvSpPr>
            <p:nvPr>
              <p:custDataLst>
                <p:tags r:id="rId4"/>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7"/>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8"/>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251460" y="1418590"/>
            <a:ext cx="7996555" cy="922020"/>
          </a:xfrm>
          <a:prstGeom prst="rect">
            <a:avLst/>
          </a:prstGeom>
          <a:noFill/>
          <a:ln w="9525">
            <a:solidFill>
              <a:srgbClr val="C00000"/>
            </a:solidFill>
          </a:ln>
        </p:spPr>
        <p:txBody>
          <a:bodyPr wrap="square">
            <a:spAutoFit/>
          </a:bodyPr>
          <a:p>
            <a:pPr indent="267970"/>
            <a:r>
              <a:rPr sz="1800" b="1">
                <a:latin typeface="Times New Roman" panose="02020603050405020304" charset="0"/>
              </a:rPr>
              <a:t>1.螺纹的末端</a:t>
            </a:r>
            <a:endParaRPr sz="1800" b="1">
              <a:latin typeface="Times New Roman" panose="02020603050405020304" charset="0"/>
            </a:endParaRPr>
          </a:p>
          <a:p>
            <a:pPr indent="267970"/>
            <a:r>
              <a:rPr sz="1800">
                <a:latin typeface="Times New Roman" panose="02020603050405020304" charset="0"/>
              </a:rPr>
              <a:t>为了便于装配和防止螺纹的起始圈损坏，常在螺纹的起始处加工成一定的形式，如倒角、倒圆等，如图5-1-7所示。</a:t>
            </a:r>
            <a:endParaRPr sz="1800">
              <a:latin typeface="Times New Roman" panose="02020603050405020304" charset="0"/>
            </a:endParaRPr>
          </a:p>
        </p:txBody>
      </p:sp>
      <p:sp>
        <p:nvSpPr>
          <p:cNvPr id="18434" name="Rectangle 2"/>
          <p:cNvSpPr/>
          <p:nvPr>
            <p:custDataLst>
              <p:tags r:id="rId2"/>
            </p:custDataLst>
          </p:nvPr>
        </p:nvSpPr>
        <p:spPr>
          <a:xfrm>
            <a:off x="0" y="714375"/>
            <a:ext cx="42754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螺纹的形成、要素和</a:t>
            </a:r>
            <a:r>
              <a:rPr lang="zh-CN" altLang="en-US" sz="2400" dirty="0">
                <a:solidFill>
                  <a:srgbClr val="FF0000"/>
                </a:solidFill>
                <a:latin typeface="黑体" panose="02010609060101010101" pitchFamily="2" charset="-122"/>
              </a:rPr>
              <a:t>结构</a:t>
            </a:r>
            <a:endParaRPr lang="zh-CN" altLang="en-US" sz="2400" dirty="0">
              <a:solidFill>
                <a:srgbClr val="FF0000"/>
              </a:solidFill>
              <a:latin typeface="黑体" panose="02010609060101010101" pitchFamily="2" charset="-122"/>
            </a:endParaRPr>
          </a:p>
        </p:txBody>
      </p:sp>
      <p:pic>
        <p:nvPicPr>
          <p:cNvPr id="2" name="图片 1"/>
          <p:cNvPicPr>
            <a:picLocks noChangeAspect="1"/>
          </p:cNvPicPr>
          <p:nvPr>
            <p:custDataLst>
              <p:tags r:id="rId3"/>
            </p:custDataLst>
          </p:nvPr>
        </p:nvPicPr>
        <p:blipFill>
          <a:blip r:embed="rId4"/>
          <a:stretch>
            <a:fillRect/>
          </a:stretch>
        </p:blipFill>
        <p:spPr>
          <a:xfrm>
            <a:off x="1548130" y="2997200"/>
            <a:ext cx="5657850" cy="2447925"/>
          </a:xfrm>
          <a:prstGeom prst="rect">
            <a:avLst/>
          </a:prstGeom>
        </p:spPr>
      </p:pic>
      <p:grpSp>
        <p:nvGrpSpPr>
          <p:cNvPr id="3" name="组合 2"/>
          <p:cNvGrpSpPr/>
          <p:nvPr/>
        </p:nvGrpSpPr>
        <p:grpSpPr>
          <a:xfrm>
            <a:off x="1764030" y="38100"/>
            <a:ext cx="5255260" cy="586740"/>
            <a:chOff x="2778" y="-53"/>
            <a:chExt cx="8276" cy="924"/>
          </a:xfrm>
        </p:grpSpPr>
        <p:sp>
          <p:nvSpPr>
            <p:cNvPr id="51" name="Rectangle 4"/>
            <p:cNvSpPr>
              <a:spLocks noChangeAspect="1" noChangeArrowheads="1"/>
            </p:cNvSpPr>
            <p:nvPr>
              <p:custDataLst>
                <p:tags r:id="rId5"/>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6"/>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7"/>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8"/>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9"/>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251460" y="1418590"/>
            <a:ext cx="7996555" cy="922020"/>
          </a:xfrm>
          <a:prstGeom prst="rect">
            <a:avLst/>
          </a:prstGeom>
          <a:noFill/>
          <a:ln w="9525">
            <a:solidFill>
              <a:srgbClr val="C00000"/>
            </a:solidFill>
          </a:ln>
        </p:spPr>
        <p:txBody>
          <a:bodyPr wrap="square">
            <a:spAutoFit/>
          </a:bodyPr>
          <a:p>
            <a:pPr indent="267970"/>
            <a:r>
              <a:rPr sz="1800" b="1">
                <a:latin typeface="Times New Roman" panose="02020603050405020304" charset="0"/>
              </a:rPr>
              <a:t>1.螺纹的末端</a:t>
            </a:r>
            <a:endParaRPr sz="1800" b="1">
              <a:latin typeface="Times New Roman" panose="02020603050405020304" charset="0"/>
            </a:endParaRPr>
          </a:p>
          <a:p>
            <a:pPr indent="267970"/>
            <a:r>
              <a:rPr sz="1800">
                <a:latin typeface="Times New Roman" panose="02020603050405020304" charset="0"/>
              </a:rPr>
              <a:t>为了便于装配和防止螺纹的起始圈损坏，常在螺纹的起始处加工成一定的形式，如倒角、倒圆等，如图5-1-7所示。</a:t>
            </a:r>
            <a:endParaRPr sz="1800">
              <a:latin typeface="Times New Roman" panose="02020603050405020304" charset="0"/>
            </a:endParaRPr>
          </a:p>
        </p:txBody>
      </p:sp>
      <p:sp>
        <p:nvSpPr>
          <p:cNvPr id="18434" name="Rectangle 2"/>
          <p:cNvSpPr/>
          <p:nvPr>
            <p:custDataLst>
              <p:tags r:id="rId2"/>
            </p:custDataLst>
          </p:nvPr>
        </p:nvSpPr>
        <p:spPr>
          <a:xfrm>
            <a:off x="0" y="714375"/>
            <a:ext cx="42754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螺纹的形成、要素和</a:t>
            </a:r>
            <a:r>
              <a:rPr lang="zh-CN" altLang="en-US" sz="2400" dirty="0">
                <a:solidFill>
                  <a:srgbClr val="FF0000"/>
                </a:solidFill>
                <a:latin typeface="黑体" panose="02010609060101010101" pitchFamily="2" charset="-122"/>
              </a:rPr>
              <a:t>结构</a:t>
            </a:r>
            <a:endParaRPr lang="zh-CN" altLang="en-US" sz="2400" dirty="0">
              <a:solidFill>
                <a:srgbClr val="FF0000"/>
              </a:solidFill>
              <a:latin typeface="黑体" panose="02010609060101010101" pitchFamily="2" charset="-122"/>
            </a:endParaRPr>
          </a:p>
        </p:txBody>
      </p:sp>
      <p:pic>
        <p:nvPicPr>
          <p:cNvPr id="2" name="图片 1"/>
          <p:cNvPicPr>
            <a:picLocks noChangeAspect="1"/>
          </p:cNvPicPr>
          <p:nvPr>
            <p:custDataLst>
              <p:tags r:id="rId3"/>
            </p:custDataLst>
          </p:nvPr>
        </p:nvPicPr>
        <p:blipFill>
          <a:blip r:embed="rId4"/>
          <a:stretch>
            <a:fillRect/>
          </a:stretch>
        </p:blipFill>
        <p:spPr>
          <a:xfrm>
            <a:off x="1548130" y="2997200"/>
            <a:ext cx="5657850" cy="2447925"/>
          </a:xfrm>
          <a:prstGeom prst="rect">
            <a:avLst/>
          </a:prstGeom>
        </p:spPr>
      </p:pic>
      <p:grpSp>
        <p:nvGrpSpPr>
          <p:cNvPr id="3" name="组合 2"/>
          <p:cNvGrpSpPr/>
          <p:nvPr/>
        </p:nvGrpSpPr>
        <p:grpSpPr>
          <a:xfrm>
            <a:off x="1764030" y="38100"/>
            <a:ext cx="5255260" cy="586740"/>
            <a:chOff x="2778" y="-53"/>
            <a:chExt cx="8276" cy="924"/>
          </a:xfrm>
        </p:grpSpPr>
        <p:sp>
          <p:nvSpPr>
            <p:cNvPr id="51" name="Rectangle 4"/>
            <p:cNvSpPr>
              <a:spLocks noChangeAspect="1" noChangeArrowheads="1"/>
            </p:cNvSpPr>
            <p:nvPr>
              <p:custDataLst>
                <p:tags r:id="rId5"/>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6"/>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7"/>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8"/>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9"/>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251460" y="1418590"/>
            <a:ext cx="7996555" cy="1198880"/>
          </a:xfrm>
          <a:prstGeom prst="rect">
            <a:avLst/>
          </a:prstGeom>
          <a:noFill/>
          <a:ln w="9525">
            <a:solidFill>
              <a:srgbClr val="C00000"/>
            </a:solidFill>
          </a:ln>
        </p:spPr>
        <p:txBody>
          <a:bodyPr wrap="square">
            <a:spAutoFit/>
          </a:bodyPr>
          <a:p>
            <a:pPr indent="267970"/>
            <a:r>
              <a:rPr sz="1800" b="1">
                <a:latin typeface="Times New Roman" panose="02020603050405020304" charset="0"/>
              </a:rPr>
              <a:t>2.螺纹的收尾和退刀槽</a:t>
            </a:r>
            <a:endParaRPr sz="1800" b="1">
              <a:latin typeface="Times New Roman" panose="02020603050405020304" charset="0"/>
            </a:endParaRPr>
          </a:p>
          <a:p>
            <a:pPr indent="267970"/>
            <a:r>
              <a:rPr sz="1800">
                <a:latin typeface="Times New Roman" panose="02020603050405020304" charset="0"/>
              </a:rPr>
              <a:t>螺纹在加工切削过程中，刀具接近螺纹末尾时，需要退刀逐渐离开工件，如图5-1-8（a）所示。由此，螺纹收尾部分的牙型是不完整的，螺纹的这一段残缺的牙型收尾部分称为螺尾。</a:t>
            </a:r>
            <a:endParaRPr sz="1800">
              <a:latin typeface="Times New Roman" panose="02020603050405020304" charset="0"/>
            </a:endParaRPr>
          </a:p>
        </p:txBody>
      </p:sp>
      <p:sp>
        <p:nvSpPr>
          <p:cNvPr id="18434" name="Rectangle 2"/>
          <p:cNvSpPr/>
          <p:nvPr>
            <p:custDataLst>
              <p:tags r:id="rId2"/>
            </p:custDataLst>
          </p:nvPr>
        </p:nvSpPr>
        <p:spPr>
          <a:xfrm>
            <a:off x="0" y="714375"/>
            <a:ext cx="42754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螺纹的形成、要素和</a:t>
            </a:r>
            <a:r>
              <a:rPr lang="zh-CN" altLang="en-US" sz="2400" dirty="0">
                <a:solidFill>
                  <a:srgbClr val="FF0000"/>
                </a:solidFill>
                <a:latin typeface="黑体" panose="02010609060101010101" pitchFamily="2" charset="-122"/>
              </a:rPr>
              <a:t>结构</a:t>
            </a:r>
            <a:endParaRPr lang="zh-CN" altLang="en-US" sz="2400" dirty="0">
              <a:solidFill>
                <a:srgbClr val="FF0000"/>
              </a:solidFill>
              <a:latin typeface="黑体" panose="02010609060101010101" pitchFamily="2" charset="-122"/>
            </a:endParaRPr>
          </a:p>
        </p:txBody>
      </p:sp>
      <p:pic>
        <p:nvPicPr>
          <p:cNvPr id="3" name="图片 2"/>
          <p:cNvPicPr>
            <a:picLocks noChangeAspect="1"/>
          </p:cNvPicPr>
          <p:nvPr>
            <p:custDataLst>
              <p:tags r:id="rId3"/>
            </p:custDataLst>
          </p:nvPr>
        </p:nvPicPr>
        <p:blipFill>
          <a:blip r:embed="rId4"/>
          <a:stretch>
            <a:fillRect/>
          </a:stretch>
        </p:blipFill>
        <p:spPr>
          <a:xfrm>
            <a:off x="1475740" y="2853055"/>
            <a:ext cx="5609590" cy="3434080"/>
          </a:xfrm>
          <a:prstGeom prst="rect">
            <a:avLst/>
          </a:prstGeom>
        </p:spPr>
      </p:pic>
      <p:grpSp>
        <p:nvGrpSpPr>
          <p:cNvPr id="4" name="组合 3"/>
          <p:cNvGrpSpPr/>
          <p:nvPr/>
        </p:nvGrpSpPr>
        <p:grpSpPr>
          <a:xfrm>
            <a:off x="1764030" y="38100"/>
            <a:ext cx="5255260" cy="586740"/>
            <a:chOff x="2778" y="-53"/>
            <a:chExt cx="8276" cy="924"/>
          </a:xfrm>
        </p:grpSpPr>
        <p:sp>
          <p:nvSpPr>
            <p:cNvPr id="51" name="Rectangle 4"/>
            <p:cNvSpPr>
              <a:spLocks noChangeAspect="1" noChangeArrowheads="1"/>
            </p:cNvSpPr>
            <p:nvPr>
              <p:custDataLst>
                <p:tags r:id="rId5"/>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6"/>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7"/>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8"/>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9"/>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p:nvPr/>
        </p:nvSpPr>
        <p:spPr>
          <a:xfrm>
            <a:off x="0" y="714375"/>
            <a:ext cx="31321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螺纹的规定画法</a:t>
            </a:r>
            <a:endParaRPr lang="zh-CN" altLang="zh-CN" sz="2400" dirty="0">
              <a:solidFill>
                <a:srgbClr val="0000FF"/>
              </a:solidFill>
              <a:latin typeface="黑体" panose="02010609060101010101" pitchFamily="2" charset="-122"/>
            </a:endParaRPr>
          </a:p>
        </p:txBody>
      </p:sp>
      <p:sp>
        <p:nvSpPr>
          <p:cNvPr id="21509" name="矩形 7"/>
          <p:cNvSpPr>
            <a:spLocks noChangeArrowheads="1"/>
          </p:cNvSpPr>
          <p:nvPr/>
        </p:nvSpPr>
        <p:spPr bwMode="auto">
          <a:xfrm>
            <a:off x="683568" y="1700808"/>
            <a:ext cx="7920880" cy="1791653"/>
          </a:xfrm>
          <a:prstGeom prst="downArrowCallou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假想用剖切面剖开物体，将处在观察者与剖切面之间的部分移去，而将其余部分向投影面投射所得的图形称为剖视图，如图所示。剖视图可简称剖视。</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6300192" y="765175"/>
            <a:ext cx="2448272" cy="719610"/>
            <a:chOff x="0" y="0"/>
            <a:chExt cx="4283" cy="1020"/>
          </a:xfrm>
          <a:solidFill>
            <a:schemeClr val="tx2">
              <a:lumMod val="40000"/>
              <a:lumOff val="6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574"/>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1.</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外螺纹的画法</a:t>
              </a:r>
              <a:endParaRPr kumimoji="0" lang="zh-CN"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pic>
        <p:nvPicPr>
          <p:cNvPr id="21511" name="Picture 9" descr="E:\课件\《汽车机械制图》资料包材料\图片\4-4.tif"/>
          <p:cNvPicPr>
            <a:picLocks noChangeAspect="1"/>
          </p:cNvPicPr>
          <p:nvPr/>
        </p:nvPicPr>
        <p:blipFill>
          <a:blip r:embed="rId1"/>
          <a:stretch>
            <a:fillRect/>
          </a:stretch>
        </p:blipFill>
        <p:spPr>
          <a:xfrm>
            <a:off x="611188" y="3860800"/>
            <a:ext cx="8027987" cy="1966913"/>
          </a:xfrm>
          <a:prstGeom prst="rect">
            <a:avLst/>
          </a:prstGeom>
          <a:noFill/>
          <a:ln w="9525">
            <a:noFill/>
          </a:ln>
        </p:spPr>
      </p:pic>
      <p:grpSp>
        <p:nvGrpSpPr>
          <p:cNvPr id="3" name="组合 2"/>
          <p:cNvGrpSpPr/>
          <p:nvPr/>
        </p:nvGrpSpPr>
        <p:grpSpPr>
          <a:xfrm>
            <a:off x="1764030" y="38100"/>
            <a:ext cx="5255260" cy="586740"/>
            <a:chOff x="2778" y="-53"/>
            <a:chExt cx="8276" cy="924"/>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9" name="矩形 7"/>
          <p:cNvSpPr>
            <a:spLocks noChangeArrowheads="1"/>
          </p:cNvSpPr>
          <p:nvPr/>
        </p:nvSpPr>
        <p:spPr bwMode="auto">
          <a:xfrm>
            <a:off x="683568" y="1628800"/>
            <a:ext cx="7920880" cy="2970371"/>
          </a:xfrm>
          <a:prstGeom prst="downArrowCallou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内螺纹画法内螺纹通常采用剖视画法，牙顶（小径）为粗实线，牙底（大径）为细实线，螺纹终止线为粗实线，剖面线画到粗实线处。不作剖视时，牙底、牙顶、终止线均为虚线。</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在端视图中，表示牙底的细实线圆只画约</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3/4</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圈，倒角圆省略不画。对于盲孔，应将钻孔深度和螺孔深度分别画出，钻孔圆锥角为</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120</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6300192" y="765175"/>
            <a:ext cx="2448272" cy="719610"/>
            <a:chOff x="0" y="0"/>
            <a:chExt cx="4283" cy="1020"/>
          </a:xfrm>
          <a:solidFill>
            <a:schemeClr val="tx2">
              <a:lumMod val="40000"/>
              <a:lumOff val="6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640"/>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2.</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内螺纹的画法</a:t>
              </a:r>
              <a:endParaRPr kumimoji="0" lang="zh-CN"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pic>
        <p:nvPicPr>
          <p:cNvPr id="22534" name="Picture 10" descr="E:\课件\《汽车机械制图》资料包材料\图片\4-5.tif"/>
          <p:cNvPicPr>
            <a:picLocks noChangeAspect="1"/>
          </p:cNvPicPr>
          <p:nvPr/>
        </p:nvPicPr>
        <p:blipFill>
          <a:blip r:embed="rId1"/>
          <a:stretch>
            <a:fillRect/>
          </a:stretch>
        </p:blipFill>
        <p:spPr>
          <a:xfrm>
            <a:off x="2195513" y="4652963"/>
            <a:ext cx="4614862" cy="1800225"/>
          </a:xfrm>
          <a:prstGeom prst="rect">
            <a:avLst/>
          </a:prstGeom>
          <a:noFill/>
          <a:ln w="9525">
            <a:noFill/>
          </a:ln>
        </p:spPr>
      </p:pic>
      <p:grpSp>
        <p:nvGrpSpPr>
          <p:cNvPr id="3" name="组合 2"/>
          <p:cNvGrpSpPr/>
          <p:nvPr/>
        </p:nvGrpSpPr>
        <p:grpSpPr>
          <a:xfrm>
            <a:off x="1764030" y="38100"/>
            <a:ext cx="5255260" cy="586740"/>
            <a:chOff x="2778" y="-53"/>
            <a:chExt cx="8276" cy="924"/>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6012160" y="765175"/>
            <a:ext cx="2736304" cy="719610"/>
            <a:chOff x="0" y="0"/>
            <a:chExt cx="4283" cy="1020"/>
          </a:xfrm>
          <a:solidFill>
            <a:schemeClr val="tx2">
              <a:lumMod val="40000"/>
              <a:lumOff val="6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640"/>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rPr>
                <a:t>螺纹联接的画法</a:t>
              </a:r>
              <a:endParaRPr kumimoji="0" lang="zh-CN" altLang="zh-CN" sz="2000" b="1" i="0" u="none" strike="noStrike" kern="1200" cap="none" spc="0" normalizeH="0" baseline="0" noProof="0" dirty="0">
                <a:ln>
                  <a:noFill/>
                </a:ln>
                <a:solidFill>
                  <a:srgbClr val="FFFF66"/>
                </a:solidFill>
                <a:effectLst/>
                <a:uLnTx/>
                <a:uFillTx/>
                <a:latin typeface="黑体" panose="02010609060101010101" pitchFamily="2" charset="-122"/>
                <a:ea typeface="黑体" panose="02010609060101010101" pitchFamily="2" charset="-122"/>
                <a:cs typeface="+mn-cs"/>
              </a:endParaRPr>
            </a:p>
          </p:txBody>
        </p:sp>
      </p:grpSp>
      <p:sp>
        <p:nvSpPr>
          <p:cNvPr id="14" name="矩形 2"/>
          <p:cNvSpPr>
            <a:spLocks noChangeArrowheads="1"/>
          </p:cNvSpPr>
          <p:nvPr/>
        </p:nvSpPr>
        <p:spPr bwMode="auto">
          <a:xfrm>
            <a:off x="611560" y="1556792"/>
            <a:ext cx="7920880" cy="1791653"/>
          </a:xfrm>
          <a:prstGeom prst="downArrowCallout">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螺纹要素全部相同的内、外螺纹才能联接。螺纹联接在画成剖视图时，外螺纹规定按不剖绘制，旋合部分按外螺纹的规定画法绘制，其余部分按各自的规定画法绘制。</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23558" name="Picture 8" descr="E:\课件\《汽车机械制图》资料包材料\图片\4-6.tif"/>
          <p:cNvPicPr>
            <a:picLocks noChangeAspect="1"/>
          </p:cNvPicPr>
          <p:nvPr/>
        </p:nvPicPr>
        <p:blipFill>
          <a:blip r:embed="rId1"/>
          <a:stretch>
            <a:fillRect/>
          </a:stretch>
        </p:blipFill>
        <p:spPr>
          <a:xfrm>
            <a:off x="1042988" y="3644900"/>
            <a:ext cx="7180262" cy="2138363"/>
          </a:xfrm>
          <a:prstGeom prst="rect">
            <a:avLst/>
          </a:prstGeom>
          <a:noFill/>
          <a:ln w="9525">
            <a:noFill/>
          </a:ln>
        </p:spPr>
      </p:pic>
      <p:grpSp>
        <p:nvGrpSpPr>
          <p:cNvPr id="3" name="组合 2"/>
          <p:cNvGrpSpPr/>
          <p:nvPr/>
        </p:nvGrpSpPr>
        <p:grpSpPr>
          <a:xfrm>
            <a:off x="1764030" y="38100"/>
            <a:ext cx="5255260" cy="586740"/>
            <a:chOff x="2778" y="-53"/>
            <a:chExt cx="8276" cy="924"/>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539750" y="1484630"/>
            <a:ext cx="7996555" cy="3692525"/>
          </a:xfrm>
          <a:prstGeom prst="rect">
            <a:avLst/>
          </a:prstGeom>
          <a:noFill/>
          <a:ln w="9525">
            <a:solidFill>
              <a:srgbClr val="C00000"/>
            </a:solidFill>
          </a:ln>
        </p:spPr>
        <p:txBody>
          <a:bodyPr wrap="square">
            <a:spAutoFit/>
          </a:bodyPr>
          <a:p>
            <a:pPr indent="267970"/>
            <a:r>
              <a:rPr sz="1800" b="1">
                <a:latin typeface="+mj-ea"/>
                <a:ea typeface="+mj-ea"/>
                <a:cs typeface="+mj-ea"/>
              </a:rPr>
              <a:t>1.绘图要点</a:t>
            </a:r>
            <a:endParaRPr sz="1800" b="1">
              <a:latin typeface="+mj-ea"/>
              <a:ea typeface="+mj-ea"/>
              <a:cs typeface="+mj-ea"/>
            </a:endParaRPr>
          </a:p>
          <a:p>
            <a:pPr indent="267970"/>
            <a:r>
              <a:rPr sz="1800">
                <a:latin typeface="+mj-ea"/>
                <a:ea typeface="+mj-ea"/>
                <a:cs typeface="+mj-ea"/>
              </a:rPr>
              <a:t>内、外螺纹的旋合部分必须按外螺纹的绘图方法绘制视图，未旋合部分按各自规定的画法绘图。</a:t>
            </a:r>
            <a:endParaRPr sz="1800">
              <a:latin typeface="+mj-ea"/>
              <a:ea typeface="+mj-ea"/>
              <a:cs typeface="+mj-ea"/>
            </a:endParaRPr>
          </a:p>
          <a:p>
            <a:pPr indent="267970"/>
            <a:r>
              <a:rPr sz="1800">
                <a:latin typeface="+mj-ea"/>
                <a:ea typeface="+mj-ea"/>
                <a:cs typeface="+mj-ea"/>
              </a:rPr>
              <a:t>（1）表达方法的选择：为了清楚表达内部结构应该采用剖视。主视图中，制有外螺纹的螺杆被纵向剖切，按不剖绘图。左视图中被横向剖切，按剖视绘图。</a:t>
            </a:r>
            <a:endParaRPr sz="1800">
              <a:latin typeface="+mj-ea"/>
              <a:ea typeface="+mj-ea"/>
              <a:cs typeface="+mj-ea"/>
            </a:endParaRPr>
          </a:p>
          <a:p>
            <a:pPr indent="267970"/>
            <a:r>
              <a:rPr sz="1800">
                <a:latin typeface="+mj-ea"/>
                <a:ea typeface="+mj-ea"/>
                <a:cs typeface="+mj-ea"/>
              </a:rPr>
              <a:t>（2）内、外螺纹的大径线与小径线必须对齐。 </a:t>
            </a:r>
            <a:endParaRPr sz="1800">
              <a:latin typeface="+mj-ea"/>
              <a:ea typeface="+mj-ea"/>
              <a:cs typeface="+mj-ea"/>
            </a:endParaRPr>
          </a:p>
          <a:p>
            <a:pPr indent="267970"/>
            <a:r>
              <a:rPr sz="1800">
                <a:latin typeface="+mj-ea"/>
                <a:ea typeface="+mj-ea"/>
                <a:cs typeface="+mj-ea"/>
              </a:rPr>
              <a:t>（3）旋入螺孔的外螺纹，其螺纹终止线的位置，必须遵循其工作原理，不可画在螺孔内。                                                          </a:t>
            </a:r>
            <a:endParaRPr sz="1800">
              <a:latin typeface="+mj-ea"/>
              <a:ea typeface="+mj-ea"/>
              <a:cs typeface="+mj-ea"/>
            </a:endParaRPr>
          </a:p>
          <a:p>
            <a:pPr indent="267970"/>
            <a:r>
              <a:rPr sz="1800">
                <a:latin typeface="+mj-ea"/>
                <a:ea typeface="+mj-ea"/>
                <a:cs typeface="+mj-ea"/>
              </a:rPr>
              <a:t>（4）剖面线的画法：外螺纹区域画至大经线，内螺纹区域画至小径线（均画至粗实线）。A-A剖视图中，外螺纹与内螺纹的剖面线必须以两种方式表达（方向相反），表示此为两个不同的机件。而同一个机件的不同视图上的剖面线必须一致，如内腔加工内螺纹的机件其主视、左视图中的剖面线应一致。</a:t>
            </a:r>
            <a:endParaRPr sz="1800">
              <a:latin typeface="+mj-ea"/>
              <a:ea typeface="+mj-ea"/>
              <a:cs typeface="+mj-ea"/>
            </a:endParaRPr>
          </a:p>
        </p:txBody>
      </p:sp>
      <p:grpSp>
        <p:nvGrpSpPr>
          <p:cNvPr id="3" name="组合 2"/>
          <p:cNvGrpSpPr/>
          <p:nvPr/>
        </p:nvGrpSpPr>
        <p:grpSpPr>
          <a:xfrm>
            <a:off x="1764030" y="38100"/>
            <a:ext cx="5255260" cy="586740"/>
            <a:chOff x="2778" y="-53"/>
            <a:chExt cx="8276" cy="924"/>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395605" y="1052830"/>
            <a:ext cx="7996555" cy="1753235"/>
          </a:xfrm>
          <a:prstGeom prst="rect">
            <a:avLst/>
          </a:prstGeom>
          <a:noFill/>
          <a:ln w="9525">
            <a:solidFill>
              <a:srgbClr val="C00000"/>
            </a:solidFill>
          </a:ln>
        </p:spPr>
        <p:txBody>
          <a:bodyPr wrap="square">
            <a:spAutoFit/>
          </a:bodyPr>
          <a:p>
            <a:pPr indent="267970"/>
            <a:r>
              <a:rPr sz="1800" b="1">
                <a:latin typeface="+mj-ea"/>
                <a:ea typeface="+mj-ea"/>
                <a:cs typeface="+mj-ea"/>
              </a:rPr>
              <a:t>2.绘图步骤</a:t>
            </a:r>
            <a:endParaRPr sz="1800" b="1">
              <a:latin typeface="+mj-ea"/>
              <a:ea typeface="+mj-ea"/>
              <a:cs typeface="+mj-ea"/>
            </a:endParaRPr>
          </a:p>
          <a:p>
            <a:pPr indent="267970"/>
            <a:r>
              <a:rPr sz="1800" b="1">
                <a:latin typeface="+mj-ea"/>
                <a:ea typeface="+mj-ea"/>
                <a:cs typeface="+mj-ea"/>
              </a:rPr>
              <a:t>例举如图5-1-13所示的螺纹盲孔连接的画法。</a:t>
            </a:r>
            <a:endParaRPr sz="1800" b="1">
              <a:latin typeface="+mj-ea"/>
              <a:ea typeface="+mj-ea"/>
              <a:cs typeface="+mj-ea"/>
            </a:endParaRPr>
          </a:p>
          <a:p>
            <a:pPr indent="267970"/>
            <a:r>
              <a:rPr sz="1800" b="1">
                <a:latin typeface="+mj-ea"/>
                <a:ea typeface="+mj-ea"/>
                <a:cs typeface="+mj-ea"/>
              </a:rPr>
              <a:t>（1）画螺杆，如图5-1-14（a）所示。</a:t>
            </a:r>
            <a:endParaRPr sz="1800" b="1">
              <a:latin typeface="+mj-ea"/>
              <a:ea typeface="+mj-ea"/>
              <a:cs typeface="+mj-ea"/>
            </a:endParaRPr>
          </a:p>
          <a:p>
            <a:pPr indent="267970"/>
            <a:r>
              <a:rPr sz="1800" b="1">
                <a:latin typeface="+mj-ea"/>
                <a:ea typeface="+mj-ea"/>
                <a:cs typeface="+mj-ea"/>
              </a:rPr>
              <a:t>（2）确定内螺纹的端面位置，如图5-1-14（b）所示。</a:t>
            </a:r>
            <a:endParaRPr sz="1800" b="1">
              <a:latin typeface="+mj-ea"/>
              <a:ea typeface="+mj-ea"/>
              <a:cs typeface="+mj-ea"/>
            </a:endParaRPr>
          </a:p>
          <a:p>
            <a:pPr indent="267970"/>
            <a:r>
              <a:rPr sz="1800" b="1">
                <a:latin typeface="+mj-ea"/>
                <a:ea typeface="+mj-ea"/>
                <a:cs typeface="+mj-ea"/>
              </a:rPr>
              <a:t>（3）画螺孔，注意大、小径线的对齐，如图5-1-14（c）所示。</a:t>
            </a:r>
            <a:endParaRPr sz="1800" b="1">
              <a:latin typeface="+mj-ea"/>
              <a:ea typeface="+mj-ea"/>
              <a:cs typeface="+mj-ea"/>
            </a:endParaRPr>
          </a:p>
          <a:p>
            <a:pPr indent="267970"/>
            <a:r>
              <a:rPr sz="1800" b="1">
                <a:latin typeface="+mj-ea"/>
                <a:ea typeface="+mj-ea"/>
                <a:cs typeface="+mj-ea"/>
              </a:rPr>
              <a:t>（4）画剖面线，注意剖面线画至粗实线，如图5-1-14（d）所示。</a:t>
            </a:r>
            <a:endParaRPr sz="1800" b="1">
              <a:latin typeface="+mj-ea"/>
              <a:ea typeface="+mj-ea"/>
              <a:cs typeface="+mj-ea"/>
            </a:endParaRPr>
          </a:p>
        </p:txBody>
      </p:sp>
      <p:pic>
        <p:nvPicPr>
          <p:cNvPr id="2" name="图片 1"/>
          <p:cNvPicPr>
            <a:picLocks noChangeAspect="1"/>
          </p:cNvPicPr>
          <p:nvPr>
            <p:custDataLst>
              <p:tags r:id="rId2"/>
            </p:custDataLst>
          </p:nvPr>
        </p:nvPicPr>
        <p:blipFill>
          <a:blip r:embed="rId3"/>
          <a:stretch>
            <a:fillRect/>
          </a:stretch>
        </p:blipFill>
        <p:spPr>
          <a:xfrm>
            <a:off x="2051685" y="3068955"/>
            <a:ext cx="3702050" cy="1572260"/>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539750" y="4725035"/>
            <a:ext cx="3955415" cy="1323340"/>
          </a:xfrm>
          <a:prstGeom prst="rect">
            <a:avLst/>
          </a:prstGeom>
        </p:spPr>
      </p:pic>
      <p:pic>
        <p:nvPicPr>
          <p:cNvPr id="4" name="图片 3"/>
          <p:cNvPicPr>
            <a:picLocks noChangeAspect="1"/>
          </p:cNvPicPr>
          <p:nvPr>
            <p:custDataLst>
              <p:tags r:id="rId6"/>
            </p:custDataLst>
          </p:nvPr>
        </p:nvPicPr>
        <p:blipFill>
          <a:blip r:embed="rId7"/>
          <a:stretch>
            <a:fillRect/>
          </a:stretch>
        </p:blipFill>
        <p:spPr>
          <a:xfrm>
            <a:off x="4572000" y="4641850"/>
            <a:ext cx="4253865" cy="1464945"/>
          </a:xfrm>
          <a:prstGeom prst="rect">
            <a:avLst/>
          </a:prstGeom>
        </p:spPr>
      </p:pic>
      <p:grpSp>
        <p:nvGrpSpPr>
          <p:cNvPr id="5" name="组合 4"/>
          <p:cNvGrpSpPr/>
          <p:nvPr/>
        </p:nvGrpSpPr>
        <p:grpSpPr>
          <a:xfrm>
            <a:off x="1764030" y="38100"/>
            <a:ext cx="5255260" cy="586740"/>
            <a:chOff x="2778" y="-53"/>
            <a:chExt cx="8276" cy="924"/>
          </a:xfrm>
        </p:grpSpPr>
        <p:sp>
          <p:nvSpPr>
            <p:cNvPr id="51" name="Rectangle 4"/>
            <p:cNvSpPr>
              <a:spLocks noChangeAspect="1" noChangeArrowheads="1"/>
            </p:cNvSpPr>
            <p:nvPr>
              <p:custDataLst>
                <p:tags r:id="rId8"/>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9"/>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10"/>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11"/>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12"/>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Box 4"/>
          <p:cNvSpPr txBox="1"/>
          <p:nvPr/>
        </p:nvSpPr>
        <p:spPr>
          <a:xfrm>
            <a:off x="1394823" y="0"/>
            <a:ext cx="7071360" cy="645160"/>
          </a:xfrm>
          <a:prstGeom prst="rect">
            <a:avLst/>
          </a:prstGeom>
          <a:noFill/>
        </p:spPr>
        <p:txBody>
          <a:bodyPr wrap="none">
            <a:spAutoFit/>
          </a:bodyPr>
          <a:lstStyle/>
          <a:p>
            <a:pPr marR="0" algn="ctr" defTabSz="914400">
              <a:buClrTx/>
              <a:buSzTx/>
              <a:buFontTx/>
              <a:buNone/>
              <a:defRPr/>
            </a:pPr>
            <a:r>
              <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项目五  汽车行业标准件和常用件</a:t>
            </a:r>
            <a:endPar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grpSp>
        <p:nvGrpSpPr>
          <p:cNvPr id="2" name="组合 38"/>
          <p:cNvGrpSpPr/>
          <p:nvPr/>
        </p:nvGrpSpPr>
        <p:grpSpPr>
          <a:xfrm>
            <a:off x="1763713" y="1185863"/>
            <a:ext cx="5256212" cy="4906962"/>
            <a:chOff x="1764059" y="1185863"/>
            <a:chExt cx="5256213" cy="4906962"/>
          </a:xfrm>
        </p:grpSpPr>
        <p:grpSp>
          <p:nvGrpSpPr>
            <p:cNvPr id="16388" name="组合 1"/>
            <p:cNvGrpSpPr/>
            <p:nvPr/>
          </p:nvGrpSpPr>
          <p:grpSpPr>
            <a:xfrm>
              <a:off x="1764059" y="1185863"/>
              <a:ext cx="5256213" cy="587375"/>
              <a:chOff x="1403350" y="1876425"/>
              <a:chExt cx="6192838" cy="587252"/>
            </a:xfrm>
          </p:grpSpPr>
          <p:sp>
            <p:nvSpPr>
              <p:cNvPr id="51" name="Rectangle 4"/>
              <p:cNvSpPr>
                <a:spLocks noChangeAspect="1" noChangeArrowheads="1"/>
              </p:cNvSpPr>
              <p:nvPr/>
            </p:nvSpPr>
            <p:spPr bwMode="auto">
              <a:xfrm rot="10800000">
                <a:off x="1403350" y="1908168"/>
                <a:ext cx="6192838" cy="539637"/>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nvSpPr>
            <p:spPr bwMode="auto">
              <a:xfrm>
                <a:off x="1423925" y="1914517"/>
                <a:ext cx="5833723" cy="187286"/>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nvSpPr>
            <p:spPr bwMode="auto">
              <a:xfrm>
                <a:off x="1403350" y="1876425"/>
                <a:ext cx="1728234" cy="587252"/>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nvSpPr>
            <p:spPr>
              <a:xfrm>
                <a:off x="1619250" y="2019300"/>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nvSpPr>
            <p:spPr>
              <a:xfrm>
                <a:off x="3267075" y="2019312"/>
                <a:ext cx="700833" cy="400026"/>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grpSp>
          <p:nvGrpSpPr>
            <p:cNvPr id="16389" name="组合 2"/>
            <p:cNvGrpSpPr/>
            <p:nvPr/>
          </p:nvGrpSpPr>
          <p:grpSpPr>
            <a:xfrm>
              <a:off x="1764059" y="2006600"/>
              <a:ext cx="5256213" cy="587375"/>
              <a:chOff x="1403350" y="2636278"/>
              <a:chExt cx="6192838" cy="587252"/>
            </a:xfrm>
          </p:grpSpPr>
          <p:sp>
            <p:nvSpPr>
              <p:cNvPr id="56" name="Rectangle 10"/>
              <p:cNvSpPr>
                <a:spLocks noChangeAspect="1" noChangeArrowheads="1"/>
              </p:cNvSpPr>
              <p:nvPr/>
            </p:nvSpPr>
            <p:spPr bwMode="auto">
              <a:xfrm rot="10800000">
                <a:off x="1403350" y="2668021"/>
                <a:ext cx="6192838" cy="539637"/>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7" name="Rectangle 11"/>
              <p:cNvSpPr>
                <a:spLocks noChangeAspect="1" noChangeArrowheads="1"/>
              </p:cNvSpPr>
              <p:nvPr/>
            </p:nvSpPr>
            <p:spPr bwMode="auto">
              <a:xfrm>
                <a:off x="1423925" y="2674370"/>
                <a:ext cx="5833723" cy="187286"/>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8" name="AutoShape 12"/>
              <p:cNvSpPr>
                <a:spLocks noChangeAspect="1" noChangeArrowheads="1"/>
              </p:cNvSpPr>
              <p:nvPr/>
            </p:nvSpPr>
            <p:spPr bwMode="auto">
              <a:xfrm>
                <a:off x="1403350" y="2636278"/>
                <a:ext cx="1728234" cy="587252"/>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17" name="WordArt 13"/>
              <p:cNvSpPr>
                <a:spLocks noChangeAspect="1"/>
              </p:cNvSpPr>
              <p:nvPr/>
            </p:nvSpPr>
            <p:spPr>
              <a:xfrm>
                <a:off x="1643063" y="2779713"/>
                <a:ext cx="1127125"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8" name="Text Box 14"/>
              <p:cNvSpPr txBox="1">
                <a:spLocks noChangeAspect="1"/>
              </p:cNvSpPr>
              <p:nvPr/>
            </p:nvSpPr>
            <p:spPr>
              <a:xfrm>
                <a:off x="3346450" y="2764515"/>
                <a:ext cx="2320771" cy="398696"/>
              </a:xfrm>
              <a:prstGeom prst="rect">
                <a:avLst/>
              </a:prstGeom>
              <a:noFill/>
              <a:ln w="9525">
                <a:noFill/>
              </a:ln>
            </p:spPr>
            <p:txBody>
              <a:bodyPr wrap="none" anchor="ctr" anchorCtr="0">
                <a:spAutoFit/>
              </a:bodyPr>
              <a:p>
                <a:r>
                  <a:rPr lang="zh-CN" altLang="en-US" b="1" dirty="0">
                    <a:latin typeface="黑体" panose="02010609060101010101" pitchFamily="2" charset="-122"/>
                  </a:rPr>
                  <a:t>常用螺纹紧固件</a:t>
                </a:r>
                <a:endParaRPr lang="zh-CN" altLang="en-US" b="1" dirty="0">
                  <a:latin typeface="黑体" panose="02010609060101010101" pitchFamily="2" charset="-122"/>
                </a:endParaRPr>
              </a:p>
            </p:txBody>
          </p:sp>
        </p:grpSp>
        <p:grpSp>
          <p:nvGrpSpPr>
            <p:cNvPr id="16390" name="组合 3"/>
            <p:cNvGrpSpPr/>
            <p:nvPr/>
          </p:nvGrpSpPr>
          <p:grpSpPr>
            <a:xfrm>
              <a:off x="1764059" y="2870200"/>
              <a:ext cx="5256213" cy="587375"/>
              <a:chOff x="1403350" y="3351336"/>
              <a:chExt cx="6192838" cy="587252"/>
            </a:xfrm>
          </p:grpSpPr>
          <p:sp>
            <p:nvSpPr>
              <p:cNvPr id="61" name="Rectangle 38"/>
              <p:cNvSpPr>
                <a:spLocks noChangeAspect="1" noChangeArrowheads="1"/>
              </p:cNvSpPr>
              <p:nvPr/>
            </p:nvSpPr>
            <p:spPr bwMode="auto">
              <a:xfrm rot="10800000">
                <a:off x="1403350" y="3383079"/>
                <a:ext cx="6192838" cy="539637"/>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2" name="Rectangle 39"/>
              <p:cNvSpPr>
                <a:spLocks noChangeAspect="1" noChangeArrowheads="1"/>
              </p:cNvSpPr>
              <p:nvPr/>
            </p:nvSpPr>
            <p:spPr bwMode="auto">
              <a:xfrm>
                <a:off x="1423925" y="3389428"/>
                <a:ext cx="5833723" cy="187286"/>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3" name="AutoShape 40"/>
              <p:cNvSpPr>
                <a:spLocks noChangeAspect="1" noChangeArrowheads="1"/>
              </p:cNvSpPr>
              <p:nvPr/>
            </p:nvSpPr>
            <p:spPr bwMode="auto">
              <a:xfrm>
                <a:off x="1403350" y="3351336"/>
                <a:ext cx="1728234" cy="587252"/>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12" name="WordArt 41"/>
              <p:cNvSpPr>
                <a:spLocks noChangeAspect="1"/>
              </p:cNvSpPr>
              <p:nvPr/>
            </p:nvSpPr>
            <p:spPr>
              <a:xfrm>
                <a:off x="1619250" y="3494088"/>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3" name="Text Box 42"/>
              <p:cNvSpPr txBox="1">
                <a:spLocks noChangeAspect="1"/>
              </p:cNvSpPr>
              <p:nvPr/>
            </p:nvSpPr>
            <p:spPr>
              <a:xfrm>
                <a:off x="3347864" y="3518206"/>
                <a:ext cx="1117741" cy="398696"/>
              </a:xfrm>
              <a:prstGeom prst="rect">
                <a:avLst/>
              </a:prstGeom>
              <a:noFill/>
              <a:ln w="9525">
                <a:noFill/>
              </a:ln>
            </p:spPr>
            <p:txBody>
              <a:bodyPr wrap="none" anchor="ctr" anchorCtr="0">
                <a:spAutoFit/>
              </a:bodyPr>
              <a:p>
                <a:r>
                  <a:rPr lang="zh-CN" altLang="en-US" b="1" dirty="0">
                    <a:latin typeface="黑体" panose="02010609060101010101" pitchFamily="2" charset="-122"/>
                  </a:rPr>
                  <a:t>键和销</a:t>
                </a:r>
                <a:endParaRPr lang="zh-CN" altLang="en-US" b="1" dirty="0">
                  <a:latin typeface="黑体" panose="02010609060101010101" pitchFamily="2" charset="-122"/>
                </a:endParaRPr>
              </a:p>
            </p:txBody>
          </p:sp>
        </p:grpSp>
        <p:grpSp>
          <p:nvGrpSpPr>
            <p:cNvPr id="16391" name="组合 3"/>
            <p:cNvGrpSpPr/>
            <p:nvPr/>
          </p:nvGrpSpPr>
          <p:grpSpPr>
            <a:xfrm>
              <a:off x="1764059" y="3756025"/>
              <a:ext cx="5256213" cy="587375"/>
              <a:chOff x="1403350" y="3351336"/>
              <a:chExt cx="6192838" cy="587252"/>
            </a:xfrm>
          </p:grpSpPr>
          <p:sp>
            <p:nvSpPr>
              <p:cNvPr id="23" name="Rectangle 38"/>
              <p:cNvSpPr>
                <a:spLocks noChangeAspect="1" noChangeArrowheads="1"/>
              </p:cNvSpPr>
              <p:nvPr/>
            </p:nvSpPr>
            <p:spPr bwMode="auto">
              <a:xfrm rot="10800000">
                <a:off x="1403350" y="3383079"/>
                <a:ext cx="6192838" cy="539637"/>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24" name="Rectangle 39"/>
              <p:cNvSpPr>
                <a:spLocks noChangeAspect="1" noChangeArrowheads="1"/>
              </p:cNvSpPr>
              <p:nvPr/>
            </p:nvSpPr>
            <p:spPr bwMode="auto">
              <a:xfrm>
                <a:off x="1423925" y="3389428"/>
                <a:ext cx="5833723" cy="187286"/>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25" name="AutoShape 40"/>
              <p:cNvSpPr>
                <a:spLocks noChangeAspect="1" noChangeArrowheads="1"/>
              </p:cNvSpPr>
              <p:nvPr/>
            </p:nvSpPr>
            <p:spPr bwMode="auto">
              <a:xfrm>
                <a:off x="1403350" y="3351336"/>
                <a:ext cx="1728234" cy="587252"/>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7" name="WordArt 41"/>
              <p:cNvSpPr>
                <a:spLocks noChangeAspect="1"/>
              </p:cNvSpPr>
              <p:nvPr/>
            </p:nvSpPr>
            <p:spPr>
              <a:xfrm>
                <a:off x="1619250" y="3494088"/>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08" name="Text Box 42"/>
              <p:cNvSpPr txBox="1">
                <a:spLocks noChangeAspect="1"/>
              </p:cNvSpPr>
              <p:nvPr/>
            </p:nvSpPr>
            <p:spPr>
              <a:xfrm>
                <a:off x="3347566" y="3507295"/>
                <a:ext cx="816983" cy="398696"/>
              </a:xfrm>
              <a:prstGeom prst="rect">
                <a:avLst/>
              </a:prstGeom>
              <a:noFill/>
              <a:ln w="9525">
                <a:noFill/>
              </a:ln>
            </p:spPr>
            <p:txBody>
              <a:bodyPr wrap="none" anchor="ctr" anchorCtr="0">
                <a:spAutoFit/>
              </a:bodyPr>
              <a:p>
                <a:r>
                  <a:rPr lang="zh-CN" altLang="en-US" b="1" dirty="0">
                    <a:latin typeface="黑体" panose="02010609060101010101" pitchFamily="2" charset="-122"/>
                  </a:rPr>
                  <a:t>齿轮</a:t>
                </a:r>
                <a:endParaRPr lang="zh-CN" altLang="en-US" b="1" dirty="0">
                  <a:latin typeface="黑体" panose="02010609060101010101" pitchFamily="2" charset="-122"/>
                </a:endParaRPr>
              </a:p>
            </p:txBody>
          </p:sp>
        </p:grpSp>
        <p:grpSp>
          <p:nvGrpSpPr>
            <p:cNvPr id="16392" name="组合 3"/>
            <p:cNvGrpSpPr/>
            <p:nvPr/>
          </p:nvGrpSpPr>
          <p:grpSpPr>
            <a:xfrm>
              <a:off x="1764059" y="4621213"/>
              <a:ext cx="5256213" cy="587375"/>
              <a:chOff x="1403350" y="3351336"/>
              <a:chExt cx="6192838" cy="587252"/>
            </a:xfrm>
          </p:grpSpPr>
          <p:sp>
            <p:nvSpPr>
              <p:cNvPr id="28" name="Rectangle 38"/>
              <p:cNvSpPr>
                <a:spLocks noChangeAspect="1" noChangeArrowheads="1"/>
              </p:cNvSpPr>
              <p:nvPr/>
            </p:nvSpPr>
            <p:spPr bwMode="auto">
              <a:xfrm rot="10800000">
                <a:off x="1403350" y="3383079"/>
                <a:ext cx="6192838" cy="539637"/>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29" name="Rectangle 39"/>
              <p:cNvSpPr>
                <a:spLocks noChangeAspect="1" noChangeArrowheads="1"/>
              </p:cNvSpPr>
              <p:nvPr/>
            </p:nvSpPr>
            <p:spPr bwMode="auto">
              <a:xfrm>
                <a:off x="1423925" y="3389428"/>
                <a:ext cx="5833723" cy="187286"/>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30" name="AutoShape 40"/>
              <p:cNvSpPr>
                <a:spLocks noChangeAspect="1" noChangeArrowheads="1"/>
              </p:cNvSpPr>
              <p:nvPr/>
            </p:nvSpPr>
            <p:spPr bwMode="auto">
              <a:xfrm>
                <a:off x="1403350" y="3351336"/>
                <a:ext cx="1728234" cy="587252"/>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2" name="WordArt 41"/>
              <p:cNvSpPr>
                <a:spLocks noChangeAspect="1"/>
              </p:cNvSpPr>
              <p:nvPr/>
            </p:nvSpPr>
            <p:spPr>
              <a:xfrm>
                <a:off x="1619250" y="3494088"/>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03" name="Text Box 42"/>
              <p:cNvSpPr txBox="1">
                <a:spLocks noChangeAspect="1"/>
              </p:cNvSpPr>
              <p:nvPr/>
            </p:nvSpPr>
            <p:spPr>
              <a:xfrm>
                <a:off x="3347864" y="3517541"/>
                <a:ext cx="1217000" cy="400026"/>
              </a:xfrm>
              <a:prstGeom prst="rect">
                <a:avLst/>
              </a:prstGeom>
              <a:noFill/>
              <a:ln w="9525">
                <a:noFill/>
              </a:ln>
            </p:spPr>
            <p:txBody>
              <a:bodyPr wrap="none" anchor="ctr" anchorCtr="0">
                <a:spAutoFit/>
              </a:bodyPr>
              <a:p>
                <a:r>
                  <a:rPr lang="zh-CN" altLang="en-US" b="1" dirty="0">
                    <a:latin typeface="黑体" panose="02010609060101010101" pitchFamily="2" charset="-122"/>
                  </a:rPr>
                  <a:t>滚动轴承</a:t>
                </a:r>
                <a:endParaRPr lang="zh-CN" altLang="en-US" b="1" dirty="0">
                  <a:latin typeface="黑体" panose="02010609060101010101" pitchFamily="2" charset="-122"/>
                </a:endParaRPr>
              </a:p>
            </p:txBody>
          </p:sp>
        </p:grpSp>
        <p:grpSp>
          <p:nvGrpSpPr>
            <p:cNvPr id="16393" name="组合 3"/>
            <p:cNvGrpSpPr/>
            <p:nvPr/>
          </p:nvGrpSpPr>
          <p:grpSpPr>
            <a:xfrm>
              <a:off x="1764059" y="5505450"/>
              <a:ext cx="5256213" cy="587375"/>
              <a:chOff x="1403350" y="3351336"/>
              <a:chExt cx="6192838" cy="587252"/>
            </a:xfrm>
          </p:grpSpPr>
          <p:sp>
            <p:nvSpPr>
              <p:cNvPr id="34" name="Rectangle 38"/>
              <p:cNvSpPr>
                <a:spLocks noChangeAspect="1" noChangeArrowheads="1"/>
              </p:cNvSpPr>
              <p:nvPr/>
            </p:nvSpPr>
            <p:spPr bwMode="auto">
              <a:xfrm rot="10800000">
                <a:off x="1403350" y="3383079"/>
                <a:ext cx="6192838" cy="539637"/>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35" name="Rectangle 39"/>
              <p:cNvSpPr>
                <a:spLocks noChangeAspect="1" noChangeArrowheads="1"/>
              </p:cNvSpPr>
              <p:nvPr/>
            </p:nvSpPr>
            <p:spPr bwMode="auto">
              <a:xfrm>
                <a:off x="1423925" y="3389428"/>
                <a:ext cx="5833723" cy="187286"/>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36" name="AutoShape 40"/>
              <p:cNvSpPr>
                <a:spLocks noChangeAspect="1" noChangeArrowheads="1"/>
              </p:cNvSpPr>
              <p:nvPr/>
            </p:nvSpPr>
            <p:spPr bwMode="auto">
              <a:xfrm>
                <a:off x="1403350" y="3351336"/>
                <a:ext cx="1728234" cy="587252"/>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397" name="WordArt 41"/>
              <p:cNvSpPr>
                <a:spLocks noChangeAspect="1"/>
              </p:cNvSpPr>
              <p:nvPr/>
            </p:nvSpPr>
            <p:spPr>
              <a:xfrm>
                <a:off x="1619250" y="3494088"/>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任务六</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398" name="Text Box 42"/>
              <p:cNvSpPr txBox="1">
                <a:spLocks noChangeAspect="1"/>
              </p:cNvSpPr>
              <p:nvPr/>
            </p:nvSpPr>
            <p:spPr>
              <a:xfrm>
                <a:off x="3347566" y="3506630"/>
                <a:ext cx="700833" cy="400026"/>
              </a:xfrm>
              <a:prstGeom prst="rect">
                <a:avLst/>
              </a:prstGeom>
              <a:noFill/>
              <a:ln w="9525">
                <a:noFill/>
              </a:ln>
            </p:spPr>
            <p:txBody>
              <a:bodyPr wrap="none" anchor="ctr" anchorCtr="0">
                <a:spAutoFit/>
              </a:bodyPr>
              <a:p>
                <a:r>
                  <a:rPr lang="zh-CN" altLang="en-US" b="1" dirty="0">
                    <a:latin typeface="黑体" panose="02010609060101010101" pitchFamily="2" charset="-122"/>
                  </a:rPr>
                  <a:t>弹簧</a:t>
                </a:r>
                <a:endParaRPr lang="zh-CN" altLang="en-US" b="1" dirty="0">
                  <a:latin typeface="黑体" panose="02010609060101010101" pitchFamily="2" charset="-122"/>
                </a:endParaRPr>
              </a:p>
            </p:txBody>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2"/>
          <p:cNvSpPr/>
          <p:nvPr/>
        </p:nvSpPr>
        <p:spPr>
          <a:xfrm>
            <a:off x="0" y="714375"/>
            <a:ext cx="34194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三、螺纹的标记与标注</a:t>
            </a:r>
            <a:endParaRPr lang="zh-CN" altLang="zh-CN" sz="2400" dirty="0">
              <a:solidFill>
                <a:srgbClr val="0000FF"/>
              </a:solidFill>
              <a:latin typeface="黑体" panose="02010609060101010101" pitchFamily="2" charset="-122"/>
            </a:endParaRPr>
          </a:p>
        </p:txBody>
      </p:sp>
      <p:grpSp>
        <p:nvGrpSpPr>
          <p:cNvPr id="2" name="Group 6"/>
          <p:cNvGrpSpPr/>
          <p:nvPr/>
        </p:nvGrpSpPr>
        <p:grpSpPr bwMode="auto">
          <a:xfrm>
            <a:off x="6948264" y="765175"/>
            <a:ext cx="1800200" cy="719610"/>
            <a:chOff x="0" y="0"/>
            <a:chExt cx="4283" cy="1020"/>
          </a:xfrm>
          <a:solidFill>
            <a:schemeClr val="tx2">
              <a:lumMod val="20000"/>
              <a:lumOff val="8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574"/>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chemeClr val="tx1">
                      <a:lumMod val="65000"/>
                      <a:lumOff val="35000"/>
                    </a:schemeClr>
                  </a:solidFill>
                  <a:effectLst/>
                  <a:uLnTx/>
                  <a:uFillTx/>
                  <a:latin typeface="黑体" panose="02010609060101010101" pitchFamily="2" charset="-122"/>
                  <a:ea typeface="黑体" panose="02010609060101010101" pitchFamily="2" charset="-122"/>
                  <a:cs typeface="+mn-cs"/>
                </a:rPr>
                <a:t>1.</a:t>
              </a:r>
              <a:r>
                <a:rPr kumimoji="0" lang="zh-CN" altLang="en-US" sz="2000" b="1" i="0" u="none" strike="noStrike" kern="1200" cap="none" spc="0" normalizeH="0" baseline="0" noProof="0" dirty="0">
                  <a:ln>
                    <a:noFill/>
                  </a:ln>
                  <a:solidFill>
                    <a:schemeClr val="tx1">
                      <a:lumMod val="65000"/>
                      <a:lumOff val="35000"/>
                    </a:schemeClr>
                  </a:solidFill>
                  <a:effectLst/>
                  <a:uLnTx/>
                  <a:uFillTx/>
                  <a:latin typeface="黑体" panose="02010609060101010101" pitchFamily="2" charset="-122"/>
                  <a:ea typeface="黑体" panose="02010609060101010101" pitchFamily="2" charset="-122"/>
                  <a:cs typeface="+mn-cs"/>
                </a:rPr>
                <a:t>普通螺纹</a:t>
              </a:r>
              <a:endParaRPr kumimoji="0" lang="zh-CN" altLang="zh-CN" sz="2000" b="1" i="0" u="none" strike="noStrike" kern="1200" cap="none" spc="0" normalizeH="0" baseline="0" noProof="0" dirty="0">
                <a:ln>
                  <a:noFill/>
                </a:ln>
                <a:solidFill>
                  <a:schemeClr val="tx1">
                    <a:lumMod val="65000"/>
                    <a:lumOff val="35000"/>
                  </a:schemeClr>
                </a:solidFill>
                <a:effectLst/>
                <a:uLnTx/>
                <a:uFillTx/>
                <a:latin typeface="黑体" panose="02010609060101010101" pitchFamily="2" charset="-122"/>
                <a:ea typeface="黑体" panose="02010609060101010101" pitchFamily="2" charset="-122"/>
                <a:cs typeface="+mn-cs"/>
              </a:endParaRPr>
            </a:p>
          </p:txBody>
        </p:sp>
      </p:grpSp>
      <p:sp>
        <p:nvSpPr>
          <p:cNvPr id="9" name="矩形 8"/>
          <p:cNvSpPr/>
          <p:nvPr/>
        </p:nvSpPr>
        <p:spPr>
          <a:xfrm>
            <a:off x="107950" y="1989138"/>
            <a:ext cx="1727200"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2000" b="0" i="0" u="none" strike="noStrike" kern="1200" cap="none" spc="0" normalizeH="0" baseline="0" noProof="0" dirty="0">
                <a:ln>
                  <a:noFill/>
                </a:ln>
                <a:solidFill>
                  <a:srgbClr val="000000"/>
                </a:solidFill>
                <a:effectLst/>
                <a:uLnTx/>
                <a:uFillTx/>
                <a:latin typeface="黑体" panose="02010609060101010101" pitchFamily="2" charset="-122"/>
                <a:ea typeface="黑体" panose="02010609060101010101" pitchFamily="2" charset="-122"/>
                <a:cs typeface="+mn-cs"/>
              </a:rPr>
              <a:t>螺纹特征代号</a:t>
            </a:r>
            <a:endParaRPr kumimoji="0" lang="zh-CN" altLang="en-US" sz="2000" b="0" i="0" u="none" strike="noStrike" kern="1200" cap="none" spc="0" normalizeH="0" baseline="0" noProof="0" dirty="0">
              <a:ln>
                <a:noFill/>
              </a:ln>
              <a:solidFill>
                <a:schemeClr val="lt1"/>
              </a:solidFill>
              <a:effectLst/>
              <a:uLnTx/>
              <a:uFillTx/>
              <a:latin typeface="+mn-lt"/>
              <a:ea typeface="+mn-ea"/>
              <a:cs typeface="+mn-cs"/>
            </a:endParaRPr>
          </a:p>
        </p:txBody>
      </p:sp>
      <p:sp>
        <p:nvSpPr>
          <p:cNvPr id="13" name="矩形 12"/>
          <p:cNvSpPr/>
          <p:nvPr/>
        </p:nvSpPr>
        <p:spPr>
          <a:xfrm>
            <a:off x="8243888" y="1989138"/>
            <a:ext cx="828675"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旋向</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24582" name="矩形 14"/>
          <p:cNvSpPr/>
          <p:nvPr/>
        </p:nvSpPr>
        <p:spPr>
          <a:xfrm>
            <a:off x="3203575" y="2060575"/>
            <a:ext cx="441325" cy="400050"/>
          </a:xfrm>
          <a:prstGeom prst="rect">
            <a:avLst/>
          </a:prstGeom>
          <a:noFill/>
          <a:ln w="9525">
            <a:noFill/>
          </a:ln>
        </p:spPr>
        <p:txBody>
          <a:bodyPr wrap="none">
            <a:spAutoFit/>
          </a:bodyPr>
          <a:p>
            <a:r>
              <a:rPr lang="zh-CN" altLang="zh-CN" dirty="0">
                <a:solidFill>
                  <a:srgbClr val="000000"/>
                </a:solidFill>
                <a:latin typeface="黑体" panose="02010609060101010101" pitchFamily="2" charset="-122"/>
              </a:rPr>
              <a:t>×</a:t>
            </a:r>
            <a:endParaRPr lang="zh-CN" altLang="en-US" dirty="0">
              <a:latin typeface="黑体" panose="02010609060101010101" pitchFamily="2" charset="-122"/>
            </a:endParaRPr>
          </a:p>
        </p:txBody>
      </p:sp>
      <p:sp>
        <p:nvSpPr>
          <p:cNvPr id="16" name="矩形 15"/>
          <p:cNvSpPr/>
          <p:nvPr/>
        </p:nvSpPr>
        <p:spPr>
          <a:xfrm>
            <a:off x="3563938" y="1989138"/>
            <a:ext cx="2016125"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2000" b="0" i="0" u="none" strike="noStrike" kern="1200" cap="none" spc="0" normalizeH="0" baseline="0" noProof="0" dirty="0">
                <a:ln>
                  <a:noFill/>
                </a:ln>
                <a:solidFill>
                  <a:srgbClr val="000000"/>
                </a:solidFill>
                <a:effectLst/>
                <a:uLnTx/>
                <a:uFillTx/>
                <a:latin typeface="黑体" panose="02010609060101010101" pitchFamily="2" charset="-122"/>
                <a:ea typeface="黑体" panose="02010609060101010101" pitchFamily="2" charset="-122"/>
                <a:cs typeface="+mn-cs"/>
              </a:rPr>
              <a:t>中径公差带代号</a:t>
            </a:r>
            <a:endParaRPr kumimoji="0" lang="zh-CN" altLang="en-US" sz="2000" b="0" i="0" u="none" strike="noStrike" kern="1200" cap="none" spc="0" normalizeH="0" baseline="0" noProof="0" dirty="0">
              <a:ln>
                <a:noFill/>
              </a:ln>
              <a:solidFill>
                <a:schemeClr val="lt1"/>
              </a:solidFill>
              <a:effectLst/>
              <a:uLnTx/>
              <a:uFillTx/>
              <a:latin typeface="+mn-lt"/>
              <a:ea typeface="+mn-ea"/>
              <a:cs typeface="+mn-cs"/>
            </a:endParaRPr>
          </a:p>
        </p:txBody>
      </p:sp>
      <p:sp>
        <p:nvSpPr>
          <p:cNvPr id="24584" name="矩形 16"/>
          <p:cNvSpPr/>
          <p:nvPr/>
        </p:nvSpPr>
        <p:spPr>
          <a:xfrm>
            <a:off x="5580063" y="2060575"/>
            <a:ext cx="441325" cy="400050"/>
          </a:xfrm>
          <a:prstGeom prst="rect">
            <a:avLst/>
          </a:prstGeom>
          <a:noFill/>
          <a:ln w="9525">
            <a:noFill/>
          </a:ln>
        </p:spPr>
        <p:txBody>
          <a:bodyPr wrap="none">
            <a:spAutoFit/>
          </a:bodyPr>
          <a:p>
            <a:r>
              <a:rPr lang="zh-CN" altLang="zh-CN" dirty="0">
                <a:solidFill>
                  <a:srgbClr val="000000"/>
                </a:solidFill>
                <a:latin typeface="黑体" panose="02010609060101010101" pitchFamily="2" charset="-122"/>
              </a:rPr>
              <a:t>—</a:t>
            </a:r>
            <a:endParaRPr lang="zh-CN" altLang="en-US" dirty="0">
              <a:latin typeface="黑体" panose="02010609060101010101" pitchFamily="2" charset="-122"/>
            </a:endParaRPr>
          </a:p>
        </p:txBody>
      </p:sp>
      <p:sp>
        <p:nvSpPr>
          <p:cNvPr id="18" name="矩形 17"/>
          <p:cNvSpPr/>
          <p:nvPr/>
        </p:nvSpPr>
        <p:spPr>
          <a:xfrm>
            <a:off x="6084888" y="1989138"/>
            <a:ext cx="1727200"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2" charset="-122"/>
                <a:ea typeface="黑体" panose="02010609060101010101" pitchFamily="2" charset="-122"/>
                <a:cs typeface="+mn-cs"/>
              </a:rPr>
              <a:t>旋合长度代号</a:t>
            </a:r>
            <a:endParaRPr kumimoji="0" lang="zh-CN" altLang="en-US" sz="2000" b="0" i="0" u="none" strike="noStrike" kern="1200" cap="none" spc="0" normalizeH="0" baseline="0" noProof="0" dirty="0">
              <a:ln>
                <a:noFill/>
              </a:ln>
              <a:solidFill>
                <a:schemeClr val="lt1"/>
              </a:solidFill>
              <a:effectLst/>
              <a:uLnTx/>
              <a:uFillTx/>
              <a:latin typeface="+mn-lt"/>
              <a:ea typeface="+mn-ea"/>
              <a:cs typeface="+mn-cs"/>
            </a:endParaRPr>
          </a:p>
        </p:txBody>
      </p:sp>
      <p:sp>
        <p:nvSpPr>
          <p:cNvPr id="24586" name="矩形 18"/>
          <p:cNvSpPr/>
          <p:nvPr/>
        </p:nvSpPr>
        <p:spPr>
          <a:xfrm>
            <a:off x="7812088" y="2060575"/>
            <a:ext cx="441325" cy="400050"/>
          </a:xfrm>
          <a:prstGeom prst="rect">
            <a:avLst/>
          </a:prstGeom>
          <a:noFill/>
          <a:ln w="9525">
            <a:noFill/>
          </a:ln>
        </p:spPr>
        <p:txBody>
          <a:bodyPr wrap="none">
            <a:spAutoFit/>
          </a:bodyPr>
          <a:p>
            <a:r>
              <a:rPr lang="zh-CN" altLang="zh-CN" dirty="0">
                <a:solidFill>
                  <a:srgbClr val="000000"/>
                </a:solidFill>
                <a:latin typeface="黑体" panose="02010609060101010101" pitchFamily="2" charset="-122"/>
              </a:rPr>
              <a:t>—</a:t>
            </a:r>
            <a:endParaRPr lang="zh-CN" altLang="en-US" dirty="0">
              <a:latin typeface="黑体" panose="02010609060101010101" pitchFamily="2" charset="-122"/>
            </a:endParaRPr>
          </a:p>
        </p:txBody>
      </p:sp>
      <p:sp>
        <p:nvSpPr>
          <p:cNvPr id="20" name="矩形 19"/>
          <p:cNvSpPr/>
          <p:nvPr/>
        </p:nvSpPr>
        <p:spPr>
          <a:xfrm>
            <a:off x="1908175" y="1989138"/>
            <a:ext cx="1295400"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2000" b="0" i="0" u="none" strike="noStrike" kern="1200" cap="none" spc="0" normalizeH="0" baseline="0" noProof="0" dirty="0">
                <a:ln>
                  <a:noFill/>
                </a:ln>
                <a:solidFill>
                  <a:srgbClr val="000000"/>
                </a:solidFill>
                <a:effectLst/>
                <a:uLnTx/>
                <a:uFillTx/>
                <a:latin typeface="黑体" panose="02010609060101010101" pitchFamily="2" charset="-122"/>
                <a:ea typeface="黑体" panose="02010609060101010101" pitchFamily="2" charset="-122"/>
                <a:cs typeface="+mn-cs"/>
              </a:rPr>
              <a:t>公称直径</a:t>
            </a:r>
            <a:endParaRPr kumimoji="0" lang="zh-CN" altLang="en-US" sz="2000" b="0" i="0" u="none" strike="noStrike" kern="1200" cap="none" spc="0" normalizeH="0" baseline="0" noProof="0" dirty="0">
              <a:ln>
                <a:noFill/>
              </a:ln>
              <a:solidFill>
                <a:schemeClr val="lt1"/>
              </a:solidFill>
              <a:effectLst/>
              <a:uLnTx/>
              <a:uFillTx/>
              <a:latin typeface="+mn-lt"/>
              <a:ea typeface="+mn-ea"/>
              <a:cs typeface="+mn-cs"/>
            </a:endParaRPr>
          </a:p>
        </p:txBody>
      </p:sp>
      <p:pic>
        <p:nvPicPr>
          <p:cNvPr id="24588" name="Picture 7" descr="E:\课件\《汽车机械制图》资料包材料\图片\4-7.tif"/>
          <p:cNvPicPr>
            <a:picLocks noChangeAspect="1"/>
          </p:cNvPicPr>
          <p:nvPr/>
        </p:nvPicPr>
        <p:blipFill>
          <a:blip r:embed="rId1"/>
          <a:stretch>
            <a:fillRect/>
          </a:stretch>
        </p:blipFill>
        <p:spPr>
          <a:xfrm>
            <a:off x="2484438" y="3141663"/>
            <a:ext cx="4679950" cy="2314575"/>
          </a:xfrm>
          <a:prstGeom prst="rect">
            <a:avLst/>
          </a:prstGeom>
          <a:noFill/>
          <a:ln w="9525">
            <a:noFill/>
          </a:ln>
        </p:spPr>
      </p:pic>
      <p:sp>
        <p:nvSpPr>
          <p:cNvPr id="24589" name="矩形 1"/>
          <p:cNvSpPr/>
          <p:nvPr/>
        </p:nvSpPr>
        <p:spPr>
          <a:xfrm>
            <a:off x="3492500" y="5661025"/>
            <a:ext cx="2235200" cy="450850"/>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普通螺纹标注示例</a:t>
            </a:r>
            <a:endParaRPr lang="zh-CN" altLang="en-US" dirty="0">
              <a:solidFill>
                <a:srgbClr val="FF0000"/>
              </a:solidFill>
              <a:latin typeface="黑体" panose="02010609060101010101" pitchFamily="2" charset="-122"/>
            </a:endParaRPr>
          </a:p>
        </p:txBody>
      </p:sp>
      <p:grpSp>
        <p:nvGrpSpPr>
          <p:cNvPr id="3" name="组合 2"/>
          <p:cNvGrpSpPr/>
          <p:nvPr/>
        </p:nvGrpSpPr>
        <p:grpSpPr>
          <a:xfrm>
            <a:off x="1764030" y="38100"/>
            <a:ext cx="5255260" cy="586740"/>
            <a:chOff x="2778" y="-53"/>
            <a:chExt cx="8276" cy="924"/>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6948264" y="765175"/>
            <a:ext cx="1800200" cy="719610"/>
            <a:chOff x="0" y="0"/>
            <a:chExt cx="4283" cy="1020"/>
          </a:xfrm>
          <a:solidFill>
            <a:schemeClr val="tx2">
              <a:lumMod val="40000"/>
              <a:lumOff val="6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574"/>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2.</a:t>
              </a:r>
              <a:r>
                <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传动螺纹</a:t>
              </a:r>
              <a:endParaRPr kumimoji="0" lang="zh-CN" altLang="zh-CN"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endParaRPr>
            </a:p>
          </p:txBody>
        </p:sp>
      </p:grpSp>
      <p:sp>
        <p:nvSpPr>
          <p:cNvPr id="9" name="矩形 8"/>
          <p:cNvSpPr/>
          <p:nvPr/>
        </p:nvSpPr>
        <p:spPr>
          <a:xfrm>
            <a:off x="107950" y="1989138"/>
            <a:ext cx="1727200"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2000" b="0" i="0" u="none" strike="noStrike" kern="1200" cap="none" spc="0" normalizeH="0" baseline="0" noProof="0" dirty="0">
                <a:ln>
                  <a:noFill/>
                </a:ln>
                <a:solidFill>
                  <a:srgbClr val="000000"/>
                </a:solidFill>
                <a:effectLst/>
                <a:uLnTx/>
                <a:uFillTx/>
                <a:latin typeface="黑体" panose="02010609060101010101" pitchFamily="2" charset="-122"/>
                <a:ea typeface="黑体" panose="02010609060101010101" pitchFamily="2" charset="-122"/>
                <a:cs typeface="+mn-cs"/>
              </a:rPr>
              <a:t>螺纹特征代号</a:t>
            </a:r>
            <a:endParaRPr kumimoji="0" lang="zh-CN" altLang="en-US" sz="2000" b="0" i="0" u="none" strike="noStrike" kern="1200" cap="none" spc="0" normalizeH="0" baseline="0" noProof="0" dirty="0">
              <a:ln>
                <a:noFill/>
              </a:ln>
              <a:solidFill>
                <a:schemeClr val="lt1"/>
              </a:solidFill>
              <a:effectLst/>
              <a:uLnTx/>
              <a:uFillTx/>
              <a:latin typeface="+mn-lt"/>
              <a:ea typeface="+mn-ea"/>
              <a:cs typeface="+mn-cs"/>
            </a:endParaRPr>
          </a:p>
        </p:txBody>
      </p:sp>
      <p:sp>
        <p:nvSpPr>
          <p:cNvPr id="13" name="矩形 12"/>
          <p:cNvSpPr/>
          <p:nvPr/>
        </p:nvSpPr>
        <p:spPr>
          <a:xfrm>
            <a:off x="5364163" y="1989138"/>
            <a:ext cx="827088"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旋向</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25605" name="矩形 14"/>
          <p:cNvSpPr/>
          <p:nvPr/>
        </p:nvSpPr>
        <p:spPr>
          <a:xfrm>
            <a:off x="3203575" y="2060575"/>
            <a:ext cx="441325" cy="400050"/>
          </a:xfrm>
          <a:prstGeom prst="rect">
            <a:avLst/>
          </a:prstGeom>
          <a:noFill/>
          <a:ln w="9525">
            <a:noFill/>
          </a:ln>
        </p:spPr>
        <p:txBody>
          <a:bodyPr wrap="none">
            <a:spAutoFit/>
          </a:bodyPr>
          <a:p>
            <a:r>
              <a:rPr lang="zh-CN" altLang="zh-CN" dirty="0">
                <a:solidFill>
                  <a:srgbClr val="000000"/>
                </a:solidFill>
                <a:latin typeface="黑体" panose="02010609060101010101" pitchFamily="2" charset="-122"/>
              </a:rPr>
              <a:t>×</a:t>
            </a:r>
            <a:endParaRPr lang="zh-CN" altLang="en-US" dirty="0">
              <a:latin typeface="黑体" panose="02010609060101010101" pitchFamily="2" charset="-122"/>
            </a:endParaRPr>
          </a:p>
        </p:txBody>
      </p:sp>
      <p:sp>
        <p:nvSpPr>
          <p:cNvPr id="16" name="矩形 15"/>
          <p:cNvSpPr/>
          <p:nvPr/>
        </p:nvSpPr>
        <p:spPr>
          <a:xfrm>
            <a:off x="3563938" y="1989138"/>
            <a:ext cx="1728788"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2" charset="-122"/>
                <a:ea typeface="黑体" panose="02010609060101010101" pitchFamily="2" charset="-122"/>
                <a:cs typeface="+mn-cs"/>
              </a:rPr>
              <a:t>导程（螺距）</a:t>
            </a:r>
            <a:endParaRPr kumimoji="0" lang="zh-CN" altLang="en-US" sz="2000" b="0" i="0" u="none" strike="noStrike" kern="1200" cap="none" spc="0" normalizeH="0" baseline="0" noProof="0" dirty="0">
              <a:ln>
                <a:noFill/>
              </a:ln>
              <a:solidFill>
                <a:schemeClr val="lt1"/>
              </a:solidFill>
              <a:effectLst/>
              <a:uLnTx/>
              <a:uFillTx/>
              <a:latin typeface="+mn-lt"/>
              <a:ea typeface="+mn-ea"/>
              <a:cs typeface="+mn-cs"/>
            </a:endParaRPr>
          </a:p>
        </p:txBody>
      </p:sp>
      <p:sp>
        <p:nvSpPr>
          <p:cNvPr id="25607" name="矩形 16"/>
          <p:cNvSpPr/>
          <p:nvPr/>
        </p:nvSpPr>
        <p:spPr>
          <a:xfrm>
            <a:off x="6156325" y="2060575"/>
            <a:ext cx="441325" cy="400050"/>
          </a:xfrm>
          <a:prstGeom prst="rect">
            <a:avLst/>
          </a:prstGeom>
          <a:noFill/>
          <a:ln w="9525">
            <a:noFill/>
          </a:ln>
        </p:spPr>
        <p:txBody>
          <a:bodyPr wrap="none">
            <a:spAutoFit/>
          </a:bodyPr>
          <a:p>
            <a:r>
              <a:rPr lang="zh-CN" altLang="zh-CN" b="1" dirty="0">
                <a:solidFill>
                  <a:srgbClr val="000000"/>
                </a:solidFill>
                <a:latin typeface="黑体" panose="02010609060101010101" pitchFamily="2" charset="-122"/>
              </a:rPr>
              <a:t>—</a:t>
            </a:r>
            <a:endParaRPr lang="zh-CN" altLang="en-US" b="1" dirty="0">
              <a:latin typeface="黑体" panose="02010609060101010101" pitchFamily="2" charset="-122"/>
            </a:endParaRPr>
          </a:p>
        </p:txBody>
      </p:sp>
      <p:sp>
        <p:nvSpPr>
          <p:cNvPr id="18" name="矩形 17"/>
          <p:cNvSpPr/>
          <p:nvPr/>
        </p:nvSpPr>
        <p:spPr>
          <a:xfrm>
            <a:off x="6588125" y="1989138"/>
            <a:ext cx="2160588"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2" charset="-122"/>
                <a:ea typeface="黑体" panose="02010609060101010101" pitchFamily="2" charset="-122"/>
                <a:cs typeface="+mn-cs"/>
              </a:rPr>
              <a:t>中径公差带代号</a:t>
            </a:r>
            <a:endParaRPr kumimoji="0" lang="zh-CN" altLang="en-US" sz="2000" b="0" i="0" u="none" strike="noStrike" kern="1200" cap="none" spc="0" normalizeH="0" baseline="0" noProof="0" dirty="0">
              <a:ln>
                <a:noFill/>
              </a:ln>
              <a:solidFill>
                <a:schemeClr val="lt1"/>
              </a:solidFill>
              <a:effectLst/>
              <a:uLnTx/>
              <a:uFillTx/>
              <a:latin typeface="+mn-lt"/>
              <a:ea typeface="+mn-ea"/>
              <a:cs typeface="+mn-cs"/>
            </a:endParaRPr>
          </a:p>
        </p:txBody>
      </p:sp>
      <p:sp>
        <p:nvSpPr>
          <p:cNvPr id="25609" name="矩形 18"/>
          <p:cNvSpPr/>
          <p:nvPr/>
        </p:nvSpPr>
        <p:spPr>
          <a:xfrm>
            <a:off x="539750" y="2636838"/>
            <a:ext cx="441325" cy="400050"/>
          </a:xfrm>
          <a:prstGeom prst="rect">
            <a:avLst/>
          </a:prstGeom>
          <a:noFill/>
          <a:ln w="9525">
            <a:noFill/>
          </a:ln>
        </p:spPr>
        <p:txBody>
          <a:bodyPr wrap="none">
            <a:spAutoFit/>
          </a:bodyPr>
          <a:p>
            <a:r>
              <a:rPr lang="zh-CN" altLang="zh-CN" b="1" dirty="0">
                <a:solidFill>
                  <a:srgbClr val="000000"/>
                </a:solidFill>
                <a:latin typeface="黑体" panose="02010609060101010101" pitchFamily="2" charset="-122"/>
              </a:rPr>
              <a:t>—</a:t>
            </a:r>
            <a:endParaRPr lang="zh-CN" altLang="en-US" b="1" dirty="0">
              <a:latin typeface="黑体" panose="02010609060101010101" pitchFamily="2" charset="-122"/>
            </a:endParaRPr>
          </a:p>
        </p:txBody>
      </p:sp>
      <p:sp>
        <p:nvSpPr>
          <p:cNvPr id="20" name="矩形 19"/>
          <p:cNvSpPr/>
          <p:nvPr/>
        </p:nvSpPr>
        <p:spPr>
          <a:xfrm>
            <a:off x="1908175" y="1989138"/>
            <a:ext cx="1295400"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2000" b="0" i="0" u="none" strike="noStrike" kern="1200" cap="none" spc="0" normalizeH="0" baseline="0" noProof="0" dirty="0">
                <a:ln>
                  <a:noFill/>
                </a:ln>
                <a:solidFill>
                  <a:srgbClr val="000000"/>
                </a:solidFill>
                <a:effectLst/>
                <a:uLnTx/>
                <a:uFillTx/>
                <a:latin typeface="黑体" panose="02010609060101010101" pitchFamily="2" charset="-122"/>
                <a:ea typeface="黑体" panose="02010609060101010101" pitchFamily="2" charset="-122"/>
                <a:cs typeface="+mn-cs"/>
              </a:rPr>
              <a:t>公称直径</a:t>
            </a:r>
            <a:endParaRPr kumimoji="0" lang="zh-CN" altLang="en-US" sz="2000" b="0" i="0" u="none" strike="noStrike" kern="1200" cap="none" spc="0" normalizeH="0" baseline="0" noProof="0" dirty="0">
              <a:ln>
                <a:noFill/>
              </a:ln>
              <a:solidFill>
                <a:schemeClr val="lt1"/>
              </a:solidFill>
              <a:effectLst/>
              <a:uLnTx/>
              <a:uFillTx/>
              <a:latin typeface="+mn-lt"/>
              <a:ea typeface="+mn-ea"/>
              <a:cs typeface="+mn-cs"/>
            </a:endParaRPr>
          </a:p>
        </p:txBody>
      </p:sp>
      <p:sp>
        <p:nvSpPr>
          <p:cNvPr id="25611" name="矩形 1"/>
          <p:cNvSpPr/>
          <p:nvPr/>
        </p:nvSpPr>
        <p:spPr>
          <a:xfrm>
            <a:off x="3492500" y="5661025"/>
            <a:ext cx="2235200" cy="450850"/>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传动螺纹标注示例</a:t>
            </a:r>
            <a:endParaRPr lang="zh-CN" altLang="en-US" dirty="0">
              <a:solidFill>
                <a:srgbClr val="FF0000"/>
              </a:solidFill>
              <a:latin typeface="黑体" panose="02010609060101010101" pitchFamily="2" charset="-122"/>
            </a:endParaRPr>
          </a:p>
        </p:txBody>
      </p:sp>
      <p:sp>
        <p:nvSpPr>
          <p:cNvPr id="22" name="矩形 21"/>
          <p:cNvSpPr/>
          <p:nvPr/>
        </p:nvSpPr>
        <p:spPr>
          <a:xfrm>
            <a:off x="1042988" y="2636838"/>
            <a:ext cx="1944688" cy="504825"/>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2" charset="-122"/>
                <a:ea typeface="黑体" panose="02010609060101010101" pitchFamily="2" charset="-122"/>
                <a:cs typeface="+mn-cs"/>
              </a:rPr>
              <a:t>旋转长度代号</a:t>
            </a:r>
            <a:endParaRPr kumimoji="0" lang="zh-CN" altLang="en-US" sz="2000" b="0" i="0" u="none" strike="noStrike" kern="1200" cap="none" spc="0" normalizeH="0" baseline="0" noProof="0" dirty="0">
              <a:ln>
                <a:noFill/>
              </a:ln>
              <a:solidFill>
                <a:schemeClr val="lt1"/>
              </a:solidFill>
              <a:effectLst/>
              <a:uLnTx/>
              <a:uFillTx/>
              <a:latin typeface="+mn-lt"/>
              <a:ea typeface="+mn-ea"/>
              <a:cs typeface="+mn-cs"/>
            </a:endParaRPr>
          </a:p>
        </p:txBody>
      </p:sp>
      <p:pic>
        <p:nvPicPr>
          <p:cNvPr id="25613" name="Picture 2" descr="E:\课件\《汽车机械制图》资料包材料\图片\4-8.tif"/>
          <p:cNvPicPr>
            <a:picLocks noChangeAspect="1"/>
          </p:cNvPicPr>
          <p:nvPr/>
        </p:nvPicPr>
        <p:blipFill>
          <a:blip r:embed="rId1"/>
          <a:stretch>
            <a:fillRect/>
          </a:stretch>
        </p:blipFill>
        <p:spPr>
          <a:xfrm>
            <a:off x="1116013" y="3644900"/>
            <a:ext cx="7556500" cy="1576388"/>
          </a:xfrm>
          <a:prstGeom prst="rect">
            <a:avLst/>
          </a:prstGeom>
          <a:noFill/>
          <a:ln w="9525">
            <a:noFill/>
          </a:ln>
        </p:spPr>
      </p:pic>
      <p:grpSp>
        <p:nvGrpSpPr>
          <p:cNvPr id="3" name="组合 2"/>
          <p:cNvGrpSpPr/>
          <p:nvPr/>
        </p:nvGrpSpPr>
        <p:grpSpPr>
          <a:xfrm>
            <a:off x="1764030" y="38100"/>
            <a:ext cx="5255260" cy="586740"/>
            <a:chOff x="2778" y="-53"/>
            <a:chExt cx="8276" cy="924"/>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6948264" y="765175"/>
            <a:ext cx="1800200" cy="719610"/>
            <a:chOff x="0" y="0"/>
            <a:chExt cx="4283" cy="1020"/>
          </a:xfrm>
          <a:solidFill>
            <a:schemeClr val="tx2">
              <a:lumMod val="40000"/>
              <a:lumOff val="6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574"/>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管螺纹</a:t>
              </a:r>
              <a:endParaRPr kumimoji="0" lang="zh-CN" altLang="zh-CN"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endParaRPr>
            </a:p>
          </p:txBody>
        </p:sp>
      </p:grpSp>
      <p:sp>
        <p:nvSpPr>
          <p:cNvPr id="9" name="矩形 8"/>
          <p:cNvSpPr/>
          <p:nvPr/>
        </p:nvSpPr>
        <p:spPr>
          <a:xfrm>
            <a:off x="107950" y="1989138"/>
            <a:ext cx="1727200"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2000" b="0" i="0" u="none" strike="noStrike" kern="1200" cap="none" spc="0" normalizeH="0" baseline="0" noProof="0" dirty="0">
                <a:ln>
                  <a:noFill/>
                </a:ln>
                <a:solidFill>
                  <a:srgbClr val="000000"/>
                </a:solidFill>
                <a:effectLst/>
                <a:uLnTx/>
                <a:uFillTx/>
                <a:latin typeface="黑体" panose="02010609060101010101" pitchFamily="2" charset="-122"/>
                <a:ea typeface="黑体" panose="02010609060101010101" pitchFamily="2" charset="-122"/>
                <a:cs typeface="+mn-cs"/>
              </a:rPr>
              <a:t>螺纹特征代号</a:t>
            </a:r>
            <a:endParaRPr kumimoji="0" lang="zh-CN" altLang="en-US" sz="2000" b="0" i="0" u="none" strike="noStrike" kern="1200" cap="none" spc="0" normalizeH="0" baseline="0" noProof="0" dirty="0">
              <a:ln>
                <a:noFill/>
              </a:ln>
              <a:solidFill>
                <a:schemeClr val="lt1"/>
              </a:solidFill>
              <a:effectLst/>
              <a:uLnTx/>
              <a:uFillTx/>
              <a:latin typeface="+mn-lt"/>
              <a:ea typeface="+mn-ea"/>
              <a:cs typeface="+mn-cs"/>
            </a:endParaRPr>
          </a:p>
        </p:txBody>
      </p:sp>
      <p:sp>
        <p:nvSpPr>
          <p:cNvPr id="13" name="矩形 12"/>
          <p:cNvSpPr/>
          <p:nvPr/>
        </p:nvSpPr>
        <p:spPr>
          <a:xfrm>
            <a:off x="3635375" y="1989138"/>
            <a:ext cx="1296988"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旋向</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代号</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26629" name="矩形 14"/>
          <p:cNvSpPr/>
          <p:nvPr/>
        </p:nvSpPr>
        <p:spPr>
          <a:xfrm>
            <a:off x="3203575" y="2060575"/>
            <a:ext cx="441325" cy="400050"/>
          </a:xfrm>
          <a:prstGeom prst="rect">
            <a:avLst/>
          </a:prstGeom>
          <a:noFill/>
          <a:ln w="9525">
            <a:noFill/>
          </a:ln>
        </p:spPr>
        <p:txBody>
          <a:bodyPr wrap="none">
            <a:spAutoFit/>
          </a:bodyPr>
          <a:p>
            <a:r>
              <a:rPr lang="zh-CN" altLang="zh-CN" dirty="0">
                <a:solidFill>
                  <a:srgbClr val="000000"/>
                </a:solidFill>
                <a:latin typeface="黑体" panose="02010609060101010101" pitchFamily="2" charset="-122"/>
              </a:rPr>
              <a:t>×</a:t>
            </a:r>
            <a:endParaRPr lang="zh-CN" altLang="en-US" dirty="0">
              <a:latin typeface="黑体" panose="02010609060101010101" pitchFamily="2" charset="-122"/>
            </a:endParaRPr>
          </a:p>
        </p:txBody>
      </p:sp>
      <p:sp>
        <p:nvSpPr>
          <p:cNvPr id="18" name="矩形 17"/>
          <p:cNvSpPr/>
          <p:nvPr/>
        </p:nvSpPr>
        <p:spPr>
          <a:xfrm>
            <a:off x="539750" y="4221163"/>
            <a:ext cx="1871663"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2" charset="-122"/>
                <a:ea typeface="黑体" panose="02010609060101010101" pitchFamily="2" charset="-122"/>
                <a:cs typeface="+mn-cs"/>
              </a:rPr>
              <a:t>螺纹特征代号</a:t>
            </a:r>
            <a:endParaRPr kumimoji="0" lang="zh-CN" altLang="en-US" sz="2000" b="0" i="0" u="none" strike="noStrike" kern="1200" cap="none" spc="0" normalizeH="0" baseline="0" noProof="0" dirty="0">
              <a:ln>
                <a:noFill/>
              </a:ln>
              <a:solidFill>
                <a:schemeClr val="lt1"/>
              </a:solidFill>
              <a:effectLst/>
              <a:uLnTx/>
              <a:uFillTx/>
              <a:latin typeface="+mn-lt"/>
              <a:ea typeface="+mn-ea"/>
              <a:cs typeface="+mn-cs"/>
            </a:endParaRPr>
          </a:p>
        </p:txBody>
      </p:sp>
      <p:sp>
        <p:nvSpPr>
          <p:cNvPr id="26631" name="矩形 18"/>
          <p:cNvSpPr/>
          <p:nvPr/>
        </p:nvSpPr>
        <p:spPr>
          <a:xfrm>
            <a:off x="5940425" y="4292600"/>
            <a:ext cx="441325" cy="400050"/>
          </a:xfrm>
          <a:prstGeom prst="rect">
            <a:avLst/>
          </a:prstGeom>
          <a:noFill/>
          <a:ln w="9525">
            <a:noFill/>
          </a:ln>
        </p:spPr>
        <p:txBody>
          <a:bodyPr wrap="none">
            <a:spAutoFit/>
          </a:bodyPr>
          <a:p>
            <a:r>
              <a:rPr lang="zh-CN" altLang="zh-CN" b="1" dirty="0">
                <a:solidFill>
                  <a:srgbClr val="000000"/>
                </a:solidFill>
                <a:latin typeface="黑体" panose="02010609060101010101" pitchFamily="2" charset="-122"/>
              </a:rPr>
              <a:t>—</a:t>
            </a:r>
            <a:endParaRPr lang="zh-CN" altLang="en-US" b="1" dirty="0">
              <a:latin typeface="黑体" panose="02010609060101010101" pitchFamily="2" charset="-122"/>
            </a:endParaRPr>
          </a:p>
        </p:txBody>
      </p:sp>
      <p:sp>
        <p:nvSpPr>
          <p:cNvPr id="20" name="矩形 19"/>
          <p:cNvSpPr/>
          <p:nvPr/>
        </p:nvSpPr>
        <p:spPr>
          <a:xfrm>
            <a:off x="1908175" y="1989138"/>
            <a:ext cx="1295400"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2000" b="0" i="0" u="none" strike="noStrike" kern="1200" cap="none" spc="0" normalizeH="0" baseline="0" noProof="0" dirty="0">
                <a:ln>
                  <a:noFill/>
                </a:ln>
                <a:solidFill>
                  <a:srgbClr val="000000"/>
                </a:solidFill>
                <a:effectLst/>
                <a:uLnTx/>
                <a:uFillTx/>
                <a:latin typeface="黑体" panose="02010609060101010101" pitchFamily="2" charset="-122"/>
                <a:ea typeface="黑体" panose="02010609060101010101" pitchFamily="2" charset="-122"/>
                <a:cs typeface="+mn-cs"/>
              </a:rPr>
              <a:t>公称直径</a:t>
            </a:r>
            <a:endParaRPr kumimoji="0" lang="zh-CN" altLang="en-US" sz="2000" b="0" i="0" u="none" strike="noStrike" kern="1200" cap="none" spc="0" normalizeH="0" baseline="0" noProof="0" dirty="0">
              <a:ln>
                <a:noFill/>
              </a:ln>
              <a:solidFill>
                <a:schemeClr val="lt1"/>
              </a:solidFill>
              <a:effectLst/>
              <a:uLnTx/>
              <a:uFillTx/>
              <a:latin typeface="+mn-lt"/>
              <a:ea typeface="+mn-ea"/>
              <a:cs typeface="+mn-cs"/>
            </a:endParaRPr>
          </a:p>
        </p:txBody>
      </p:sp>
      <p:sp>
        <p:nvSpPr>
          <p:cNvPr id="22" name="矩形 21"/>
          <p:cNvSpPr/>
          <p:nvPr/>
        </p:nvSpPr>
        <p:spPr>
          <a:xfrm>
            <a:off x="2555875" y="4221163"/>
            <a:ext cx="1368425"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2" charset="-122"/>
                <a:ea typeface="黑体" panose="02010609060101010101" pitchFamily="2" charset="-122"/>
                <a:cs typeface="+mn-cs"/>
              </a:rPr>
              <a:t>尺寸代号</a:t>
            </a:r>
            <a:endParaRPr kumimoji="0" lang="zh-CN" altLang="en-US" sz="2000" b="0" i="0" u="none" strike="noStrike" kern="1200" cap="none" spc="0" normalizeH="0" baseline="0" noProof="0" dirty="0">
              <a:ln>
                <a:noFill/>
              </a:ln>
              <a:solidFill>
                <a:schemeClr val="lt1"/>
              </a:solidFill>
              <a:effectLst/>
              <a:uLnTx/>
              <a:uFillTx/>
              <a:latin typeface="+mn-lt"/>
              <a:ea typeface="+mn-ea"/>
              <a:cs typeface="+mn-cs"/>
            </a:endParaRPr>
          </a:p>
        </p:txBody>
      </p:sp>
      <p:sp>
        <p:nvSpPr>
          <p:cNvPr id="24" name="矩形 2"/>
          <p:cNvSpPr>
            <a:spLocks noChangeArrowheads="1"/>
          </p:cNvSpPr>
          <p:nvPr/>
        </p:nvSpPr>
        <p:spPr bwMode="auto">
          <a:xfrm>
            <a:off x="467545" y="1412776"/>
            <a:ext cx="2592287" cy="451406"/>
          </a:xfrm>
          <a:prstGeom prst="rect">
            <a:avLst/>
          </a:prstGeom>
          <a:solidFill>
            <a:srgbClr val="CCCC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密封管螺纹代号</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25" name="矩形 2"/>
          <p:cNvSpPr>
            <a:spLocks noChangeArrowheads="1"/>
          </p:cNvSpPr>
          <p:nvPr/>
        </p:nvSpPr>
        <p:spPr bwMode="auto">
          <a:xfrm>
            <a:off x="395536" y="3501008"/>
            <a:ext cx="2808312" cy="451406"/>
          </a:xfrm>
          <a:prstGeom prst="rect">
            <a:avLst/>
          </a:prstGeom>
          <a:solidFill>
            <a:srgbClr val="CCCC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非</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密封管螺纹代号</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26" name="矩形 25"/>
          <p:cNvSpPr/>
          <p:nvPr/>
        </p:nvSpPr>
        <p:spPr>
          <a:xfrm>
            <a:off x="4067175" y="4221163"/>
            <a:ext cx="1873250"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000000"/>
                </a:solidFill>
                <a:effectLst/>
                <a:uLnTx/>
                <a:uFillTx/>
                <a:latin typeface="黑体" panose="02010609060101010101" pitchFamily="2" charset="-122"/>
                <a:ea typeface="黑体" panose="02010609060101010101" pitchFamily="2" charset="-122"/>
                <a:cs typeface="+mn-cs"/>
              </a:rPr>
              <a:t>公差等级代号</a:t>
            </a:r>
            <a:endParaRPr kumimoji="0" lang="zh-CN" altLang="en-US" sz="20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a:off x="6372225" y="4221163"/>
            <a:ext cx="1295400" cy="503238"/>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旋向</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代号</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3" name="组合 2"/>
          <p:cNvGrpSpPr/>
          <p:nvPr/>
        </p:nvGrpSpPr>
        <p:grpSpPr>
          <a:xfrm>
            <a:off x="1764030" y="38100"/>
            <a:ext cx="5255260" cy="586740"/>
            <a:chOff x="2778" y="-53"/>
            <a:chExt cx="8276" cy="924"/>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0-#ppt_w/2"/>
                                          </p:val>
                                        </p:tav>
                                        <p:tav tm="100000">
                                          <p:val>
                                            <p:strVal val="#ppt_x"/>
                                          </p:val>
                                        </p:tav>
                                      </p:tavLst>
                                    </p:anim>
                                    <p:anim calcmode="lin" valueType="num">
                                      <p:cBhvr additive="base">
                                        <p:cTn id="8"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1000" fill="hold"/>
                                        <p:tgtEl>
                                          <p:spTgt spid="25"/>
                                        </p:tgtEl>
                                        <p:attrNameLst>
                                          <p:attrName>ppt_x</p:attrName>
                                        </p:attrNameLst>
                                      </p:cBhvr>
                                      <p:tavLst>
                                        <p:tav tm="0">
                                          <p:val>
                                            <p:strVal val="0-#ppt_w/2"/>
                                          </p:val>
                                        </p:tav>
                                        <p:tav tm="100000">
                                          <p:val>
                                            <p:strVal val="#ppt_x"/>
                                          </p:val>
                                        </p:tav>
                                      </p:tavLst>
                                    </p:anim>
                                    <p:anim calcmode="lin" valueType="num">
                                      <p:cBhvr additive="base">
                                        <p:cTn id="14"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6948264" y="765175"/>
            <a:ext cx="1800200" cy="719610"/>
            <a:chOff x="0" y="0"/>
            <a:chExt cx="4283" cy="1020"/>
          </a:xfrm>
          <a:solidFill>
            <a:schemeClr val="tx2">
              <a:lumMod val="40000"/>
              <a:lumOff val="6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574"/>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rPr>
                <a:t>管螺纹</a:t>
              </a:r>
              <a:endParaRPr kumimoji="0" lang="zh-CN" altLang="zh-CN" sz="2000" b="1" i="0" u="none" strike="noStrike" kern="1200" cap="none" spc="0" normalizeH="0" baseline="0" noProof="0" dirty="0">
                <a:ln>
                  <a:noFill/>
                </a:ln>
                <a:solidFill>
                  <a:srgbClr val="CCFFFF"/>
                </a:solidFill>
                <a:effectLst/>
                <a:uLnTx/>
                <a:uFillTx/>
                <a:latin typeface="黑体" panose="02010609060101010101" pitchFamily="2" charset="-122"/>
                <a:ea typeface="黑体" panose="02010609060101010101" pitchFamily="2" charset="-122"/>
                <a:cs typeface="+mn-cs"/>
              </a:endParaRPr>
            </a:p>
          </p:txBody>
        </p:sp>
      </p:grpSp>
      <p:sp>
        <p:nvSpPr>
          <p:cNvPr id="27651" name="矩形 1"/>
          <p:cNvSpPr/>
          <p:nvPr/>
        </p:nvSpPr>
        <p:spPr>
          <a:xfrm>
            <a:off x="3635375" y="5661025"/>
            <a:ext cx="1981200" cy="450850"/>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管螺纹标注示例</a:t>
            </a:r>
            <a:endParaRPr lang="zh-CN" altLang="en-US" dirty="0">
              <a:solidFill>
                <a:srgbClr val="FF0000"/>
              </a:solidFill>
              <a:latin typeface="黑体" panose="02010609060101010101" pitchFamily="2" charset="-122"/>
            </a:endParaRPr>
          </a:p>
        </p:txBody>
      </p:sp>
      <p:pic>
        <p:nvPicPr>
          <p:cNvPr id="27653" name="Picture 2" descr="E:\课件\《汽车机械制图》资料包材料\图片\4-9.tif"/>
          <p:cNvPicPr>
            <a:picLocks noChangeAspect="1"/>
          </p:cNvPicPr>
          <p:nvPr/>
        </p:nvPicPr>
        <p:blipFill>
          <a:blip r:embed="rId1"/>
          <a:stretch>
            <a:fillRect/>
          </a:stretch>
        </p:blipFill>
        <p:spPr>
          <a:xfrm>
            <a:off x="2124075" y="1773238"/>
            <a:ext cx="5327650" cy="3481387"/>
          </a:xfrm>
          <a:prstGeom prst="rect">
            <a:avLst/>
          </a:prstGeom>
          <a:noFill/>
          <a:ln w="9525">
            <a:noFill/>
          </a:ln>
        </p:spPr>
      </p:pic>
      <p:grpSp>
        <p:nvGrpSpPr>
          <p:cNvPr id="3" name="组合 2"/>
          <p:cNvGrpSpPr/>
          <p:nvPr/>
        </p:nvGrpSpPr>
        <p:grpSpPr>
          <a:xfrm>
            <a:off x="1764030" y="38100"/>
            <a:ext cx="5255260" cy="586740"/>
            <a:chOff x="2778" y="-53"/>
            <a:chExt cx="8276" cy="924"/>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p:nvPr/>
        </p:nvSpPr>
        <p:spPr>
          <a:xfrm>
            <a:off x="0" y="714375"/>
            <a:ext cx="21545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3102" cy="628"/>
            </a:xfrm>
            <a:prstGeom prst="rect">
              <a:avLst/>
            </a:prstGeom>
            <a:noFill/>
            <a:ln w="9525">
              <a:noFill/>
            </a:ln>
          </p:spPr>
          <p:txBody>
            <a:bodyPr wrap="none" anchor="ctr" anchorCtr="0">
              <a:spAutoFit/>
            </a:bodyPr>
            <a:p>
              <a:r>
                <a:rPr lang="zh-CN" altLang="en-US" b="1" dirty="0">
                  <a:latin typeface="黑体" panose="02010609060101010101" pitchFamily="2" charset="-122"/>
                </a:rPr>
                <a:t>常用螺纹紧固件</a:t>
              </a:r>
              <a:endParaRPr lang="zh-CN" altLang="en-US" b="1" dirty="0">
                <a:latin typeface="黑体" panose="02010609060101010101" pitchFamily="2" charset="-122"/>
              </a:endParaRPr>
            </a:p>
          </p:txBody>
        </p:sp>
      </p:grpSp>
      <p:sp>
        <p:nvSpPr>
          <p:cNvPr id="100" name="文本框 99"/>
          <p:cNvSpPr txBox="1"/>
          <p:nvPr/>
        </p:nvSpPr>
        <p:spPr>
          <a:xfrm>
            <a:off x="683895" y="1917065"/>
            <a:ext cx="7150100" cy="2861310"/>
          </a:xfrm>
          <a:prstGeom prst="rect">
            <a:avLst/>
          </a:prstGeom>
          <a:noFill/>
          <a:ln w="9525">
            <a:solidFill>
              <a:srgbClr val="C00000"/>
            </a:solidFill>
          </a:ln>
        </p:spPr>
        <p:txBody>
          <a:bodyPr wrap="square">
            <a:spAutoFit/>
          </a:bodyPr>
          <a:p>
            <a:pPr indent="267970"/>
            <a:r>
              <a:rPr lang="zh-CN" sz="1800" b="1">
                <a:solidFill>
                  <a:srgbClr val="FF0000"/>
                </a:solidFill>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）掌握螺栓连接、双头螺柱连接、螺钉连接的规定画法；（</a:t>
            </a:r>
            <a:r>
              <a:rPr lang="en-US" sz="1800">
                <a:latin typeface="Times New Roman" panose="02020603050405020304" charset="0"/>
              </a:rPr>
              <a:t>2</a:t>
            </a:r>
            <a:r>
              <a:rPr lang="zh-CN" sz="1800">
                <a:ea typeface="宋体" panose="02010600030101010101" pitchFamily="2" charset="-122"/>
              </a:rPr>
              <a:t>）掌握三种螺纹连接画法的联系与区别。</a:t>
            </a:r>
            <a:r>
              <a:rPr lang="zh-CN" sz="1800" b="1">
                <a:ea typeface="宋体" panose="02010600030101010101" pitchFamily="2" charset="-122"/>
              </a:rPr>
              <a:t></a:t>
            </a:r>
            <a:r>
              <a:rPr lang="zh-CN" sz="1800" b="1">
                <a:solidFill>
                  <a:srgbClr val="FF0000"/>
                </a:solidFill>
                <a:ea typeface="宋体" panose="02010600030101010101" pitchFamily="2" charset="-122"/>
              </a:rPr>
              <a:t>能力目标：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）具有良好的观察能力和分析能力。（</a:t>
            </a:r>
            <a:r>
              <a:rPr lang="en-US" sz="1800">
                <a:latin typeface="Times New Roman" panose="02020603050405020304" charset="0"/>
              </a:rPr>
              <a:t>2</a:t>
            </a:r>
            <a:r>
              <a:rPr lang="zh-CN" sz="1800">
                <a:ea typeface="宋体" panose="02010600030101010101" pitchFamily="2" charset="-122"/>
              </a:rPr>
              <a:t>）能识读各类螺纹紧固件装配图。</a:t>
            </a:r>
            <a:r>
              <a:rPr lang="zh-CN" sz="1800" b="1">
                <a:ea typeface="宋体" panose="02010600030101010101" pitchFamily="2" charset="-122"/>
              </a:rPr>
              <a:t></a:t>
            </a:r>
            <a:r>
              <a:rPr lang="zh-CN" sz="1800" b="1">
                <a:solidFill>
                  <a:srgbClr val="FF0000"/>
                </a:solidFill>
                <a:ea typeface="宋体" panose="02010600030101010101" pitchFamily="2" charset="-122"/>
              </a:rPr>
              <a:t>素质目标：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）具有耐心细致的工作作风和严肃认真的工作态度。（</a:t>
            </a:r>
            <a:r>
              <a:rPr lang="en-US" sz="1800">
                <a:latin typeface="Times New Roman" panose="02020603050405020304" charset="0"/>
              </a:rPr>
              <a:t>2</a:t>
            </a:r>
            <a:r>
              <a:rPr lang="zh-CN" sz="1800">
                <a:ea typeface="宋体" panose="02010600030101010101" pitchFamily="2" charset="-122"/>
              </a:rPr>
              <a:t>）具有良好的科学文化素质、专业业务素质和科学创新的意识。（</a:t>
            </a:r>
            <a:r>
              <a:rPr lang="en-US" sz="1800">
                <a:latin typeface="Times New Roman" panose="02020603050405020304" charset="0"/>
              </a:rPr>
              <a:t>3</a:t>
            </a:r>
            <a:r>
              <a:rPr lang="zh-CN" sz="1800">
                <a:ea typeface="宋体" panose="02010600030101010101" pitchFamily="2" charset="-122"/>
              </a:rPr>
              <a:t>）培养学生吃苦耐劳的工作精神。</a:t>
            </a:r>
            <a:endParaRPr lang="zh-CN" altLang="en-US" sz="1800">
              <a:ea typeface="宋体" panose="02010600030101010101" pitchFamily="2" charset="-122"/>
            </a:endParaRPr>
          </a:p>
        </p:txBody>
      </p:sp>
    </p:spTree>
  </p:cSld>
  <p:clrMapOvr>
    <a:masterClrMapping/>
  </p:clrMapOvr>
  <p:transition>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p:nvPr/>
        </p:nvSpPr>
        <p:spPr>
          <a:xfrm>
            <a:off x="0" y="714375"/>
            <a:ext cx="54419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一、常用螺纹联接件的标记级简化画法</a:t>
            </a:r>
            <a:endParaRPr lang="zh-CN" altLang="zh-CN" sz="2400" dirty="0">
              <a:solidFill>
                <a:srgbClr val="0000FF"/>
              </a:solidFill>
              <a:latin typeface="黑体" panose="02010609060101010101" pitchFamily="2" charset="-122"/>
            </a:endParaRPr>
          </a:p>
        </p:txBody>
      </p:sp>
      <p:pic>
        <p:nvPicPr>
          <p:cNvPr id="29700" name="Picture 11" descr="E:\课件\《汽车机械制图》资料包材料\图片\4-10.tif"/>
          <p:cNvPicPr>
            <a:picLocks noChangeAspect="1"/>
          </p:cNvPicPr>
          <p:nvPr/>
        </p:nvPicPr>
        <p:blipFill>
          <a:blip r:embed="rId1"/>
          <a:stretch>
            <a:fillRect/>
          </a:stretch>
        </p:blipFill>
        <p:spPr>
          <a:xfrm>
            <a:off x="1187450" y="1916113"/>
            <a:ext cx="7229475" cy="3387725"/>
          </a:xfrm>
          <a:prstGeom prst="rect">
            <a:avLst/>
          </a:prstGeom>
          <a:noFill/>
          <a:ln w="9525">
            <a:noFill/>
          </a:ln>
        </p:spPr>
      </p:pic>
      <p:sp>
        <p:nvSpPr>
          <p:cNvPr id="29701" name="矩形 1"/>
          <p:cNvSpPr/>
          <p:nvPr/>
        </p:nvSpPr>
        <p:spPr>
          <a:xfrm>
            <a:off x="3348038" y="5661025"/>
            <a:ext cx="2749550" cy="404813"/>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常见螺纹联接件的种类</a:t>
            </a:r>
            <a:endParaRPr lang="zh-CN" altLang="en-US" dirty="0">
              <a:solidFill>
                <a:srgbClr val="FF0000"/>
              </a:solidFill>
              <a:latin typeface="黑体" panose="02010609060101010101" pitchFamily="2" charset="-122"/>
            </a:endParaRPr>
          </a:p>
        </p:txBody>
      </p:sp>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3"/>
              <a:ext cx="3102" cy="628"/>
            </a:xfrm>
            <a:prstGeom prst="rect">
              <a:avLst/>
            </a:prstGeom>
            <a:noFill/>
            <a:ln w="9525">
              <a:noFill/>
            </a:ln>
          </p:spPr>
          <p:txBody>
            <a:bodyPr wrap="none" anchor="ctr" anchorCtr="0">
              <a:spAutoFit/>
            </a:bodyPr>
            <a:p>
              <a:r>
                <a:rPr lang="zh-CN" altLang="en-US" b="1" dirty="0">
                  <a:latin typeface="黑体" panose="02010609060101010101" pitchFamily="2" charset="-122"/>
                </a:rPr>
                <a:t>常用螺纹紧固件</a:t>
              </a:r>
              <a:endParaRPr lang="zh-CN" altLang="en-US" b="1" dirty="0">
                <a:latin typeface="黑体" panose="02010609060101010101" pitchFamily="2" charset="-122"/>
              </a:endParaRPr>
            </a:p>
          </p:txBody>
        </p:sp>
      </p:grpSp>
    </p:spTree>
  </p:cSld>
  <p:clrMapOvr>
    <a:masterClrMapping/>
  </p:clrMapOvr>
  <p:transition>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7308304" y="765175"/>
            <a:ext cx="1732025" cy="719610"/>
            <a:chOff x="0" y="0"/>
            <a:chExt cx="5151" cy="1020"/>
          </a:xfrm>
          <a:solidFill>
            <a:srgbClr val="CCCCFF"/>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989" cy="638"/>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1.</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六角螺母</a:t>
              </a:r>
              <a:endParaRPr kumimoji="0" lang="zh-CN" altLang="zh-CN"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grpSp>
        <p:nvGrpSpPr>
          <p:cNvPr id="3" name="Group 5"/>
          <p:cNvGrpSpPr/>
          <p:nvPr/>
        </p:nvGrpSpPr>
        <p:grpSpPr>
          <a:xfrm>
            <a:off x="683895" y="1916430"/>
            <a:ext cx="4445635" cy="3444875"/>
            <a:chOff x="0" y="0"/>
            <a:chExt cx="9121" cy="4993"/>
          </a:xfrm>
        </p:grpSpPr>
        <p:sp>
          <p:nvSpPr>
            <p:cNvPr id="30725" name="AutoShape 10"/>
            <p:cNvSpPr/>
            <p:nvPr/>
          </p:nvSpPr>
          <p:spPr>
            <a:xfrm>
              <a:off x="0" y="0"/>
              <a:ext cx="9070" cy="4993"/>
            </a:xfrm>
            <a:prstGeom prst="roundRect">
              <a:avLst>
                <a:gd name="adj" fmla="val 16667"/>
              </a:avLst>
            </a:prstGeom>
            <a:solidFill>
              <a:srgbClr val="00FF00"/>
            </a:solidFill>
            <a:ln w="9525" cap="flat" cmpd="sng">
              <a:prstDash val="solid"/>
              <a:headEnd type="none" w="med" len="med"/>
              <a:tailEnd type="none" w="med" len="med"/>
            </a:ln>
            <a:scene3d>
              <a:camera prst="legacyPerspectiveFront">
                <a:rot lat="20100000" lon="1500000" rev="0"/>
              </a:camera>
              <a:lightRig rig="legacyFlat4" dir="b"/>
            </a:scene3d>
            <a:sp3d extrusionH="430200" prstMaterial="legacyMatte">
              <a:bevelT w="13500" h="13500" prst="angle"/>
              <a:bevelB w="13500" h="13500" prst="angle"/>
              <a:extrusionClr>
                <a:srgbClr val="00FF00"/>
              </a:extrusionClr>
            </a:sp3d>
          </p:spPr>
          <p:txBody>
            <a:bodyPr lIns="180000" tIns="180000" rIns="180000" bIns="180000" anchor="ctr" anchorCtr="0">
              <a:flatTx/>
            </a:bodyPr>
            <a:p>
              <a:endParaRPr lang="zh-CN" altLang="en-US" dirty="0">
                <a:latin typeface="黑体" panose="02010609060101010101" pitchFamily="2" charset="-122"/>
              </a:endParaRPr>
            </a:p>
          </p:txBody>
        </p:sp>
        <p:sp>
          <p:nvSpPr>
            <p:cNvPr id="30726" name="Text Box 11"/>
            <p:cNvSpPr txBox="1"/>
            <p:nvPr/>
          </p:nvSpPr>
          <p:spPr>
            <a:xfrm rot="-720000">
              <a:off x="1434" y="563"/>
              <a:ext cx="7687" cy="3879"/>
            </a:xfrm>
            <a:prstGeom prst="rect">
              <a:avLst/>
            </a:prstGeom>
            <a:noFill/>
            <a:ln w="9525">
              <a:noFill/>
            </a:ln>
          </p:spPr>
          <p:txBody>
            <a:bodyPr>
              <a:spAutoFit/>
            </a:bodyPr>
            <a:p>
              <a:pPr>
                <a:lnSpc>
                  <a:spcPct val="120000"/>
                </a:lnSpc>
              </a:pPr>
              <a:r>
                <a:rPr lang="zh-CN" altLang="en-US" b="1" dirty="0">
                  <a:solidFill>
                    <a:schemeClr val="bg1"/>
                  </a:solidFill>
                  <a:latin typeface="黑体" panose="02010609060101010101" pitchFamily="2" charset="-122"/>
                  <a:sym typeface="宋体" panose="02010600030101010101" pitchFamily="2" charset="-122"/>
                </a:rPr>
                <a:t> </a:t>
              </a:r>
              <a:r>
                <a:rPr b="1" dirty="0">
                  <a:solidFill>
                    <a:schemeClr val="bg1"/>
                  </a:solidFill>
                  <a:latin typeface="黑体" panose="02010609060101010101" pitchFamily="2" charset="-122"/>
                  <a:sym typeface="宋体" panose="02010600030101010101" pitchFamily="2" charset="-122"/>
                </a:rPr>
                <a:t>标记示例：螺母GB/T 6170 M12 </a:t>
              </a:r>
              <a:endParaRPr b="1" dirty="0">
                <a:solidFill>
                  <a:schemeClr val="bg1"/>
                </a:solidFill>
                <a:latin typeface="黑体" panose="02010609060101010101" pitchFamily="2" charset="-122"/>
                <a:sym typeface="宋体" panose="02010600030101010101" pitchFamily="2" charset="-122"/>
              </a:endParaRPr>
            </a:p>
            <a:p>
              <a:pPr>
                <a:lnSpc>
                  <a:spcPct val="120000"/>
                </a:lnSpc>
              </a:pPr>
              <a:r>
                <a:rPr b="1" dirty="0">
                  <a:solidFill>
                    <a:schemeClr val="bg1"/>
                  </a:solidFill>
                  <a:latin typeface="黑体" panose="02010609060101010101" pitchFamily="2" charset="-122"/>
                  <a:sym typeface="宋体" panose="02010600030101010101" pitchFamily="2" charset="-122"/>
                </a:rPr>
                <a:t>简化画法如图5-2-2（a）所示。尺寸中的d=12（螺纹大经）。标记中的“M12”表示：公称直径为12的普通粗牙单线三角螺纹，螺距可查表获得。</a:t>
              </a:r>
              <a:endParaRPr b="1" dirty="0">
                <a:solidFill>
                  <a:schemeClr val="bg1"/>
                </a:solidFill>
                <a:latin typeface="黑体" panose="02010609060101010101" pitchFamily="2" charset="-122"/>
                <a:sym typeface="宋体" panose="02010600030101010101" pitchFamily="2" charset="-122"/>
              </a:endParaRPr>
            </a:p>
          </p:txBody>
        </p:sp>
      </p:grpSp>
      <p:sp>
        <p:nvSpPr>
          <p:cNvPr id="17" name="TextBox 16"/>
          <p:cNvSpPr txBox="1"/>
          <p:nvPr/>
        </p:nvSpPr>
        <p:spPr>
          <a:xfrm>
            <a:off x="1710575" y="0"/>
            <a:ext cx="6572633" cy="584775"/>
          </a:xfrm>
          <a:prstGeom prst="rect">
            <a:avLst/>
          </a:prstGeom>
          <a:noFill/>
        </p:spPr>
        <p:txBody>
          <a:bodyPr wrap="none">
            <a:spAutoFit/>
          </a:bodyPr>
          <a:lstStyle/>
          <a:p>
            <a:pPr marR="0" algn="ctr" defTabSz="914400">
              <a:buClrTx/>
              <a:buSzTx/>
              <a:buFontTx/>
              <a:buNone/>
              <a:defRPr/>
            </a:pPr>
            <a:r>
              <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学习单元二  螺纹紧固件及其联接</a:t>
            </a:r>
            <a:endPar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pic>
        <p:nvPicPr>
          <p:cNvPr id="4" name="图片 3"/>
          <p:cNvPicPr>
            <a:picLocks noChangeAspect="1"/>
          </p:cNvPicPr>
          <p:nvPr>
            <p:custDataLst>
              <p:tags r:id="rId1"/>
            </p:custDataLst>
          </p:nvPr>
        </p:nvPicPr>
        <p:blipFill>
          <a:blip r:embed="rId2"/>
          <a:stretch>
            <a:fillRect/>
          </a:stretch>
        </p:blipFill>
        <p:spPr>
          <a:xfrm>
            <a:off x="5878830" y="2204720"/>
            <a:ext cx="2625090" cy="223266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7308304" y="765175"/>
            <a:ext cx="1440160" cy="719610"/>
            <a:chOff x="0" y="0"/>
            <a:chExt cx="4283" cy="1020"/>
          </a:xfrm>
          <a:solidFill>
            <a:srgbClr val="CCCCFF"/>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3907" cy="638"/>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2.</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垫圈</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grpSp>
        <p:nvGrpSpPr>
          <p:cNvPr id="3" name="Group 5"/>
          <p:cNvGrpSpPr/>
          <p:nvPr/>
        </p:nvGrpSpPr>
        <p:grpSpPr>
          <a:xfrm>
            <a:off x="683895" y="1916430"/>
            <a:ext cx="4445635" cy="3444875"/>
            <a:chOff x="0" y="0"/>
            <a:chExt cx="9121" cy="4993"/>
          </a:xfrm>
        </p:grpSpPr>
        <p:sp>
          <p:nvSpPr>
            <p:cNvPr id="30725" name="AutoShape 10"/>
            <p:cNvSpPr/>
            <p:nvPr/>
          </p:nvSpPr>
          <p:spPr>
            <a:xfrm>
              <a:off x="0" y="0"/>
              <a:ext cx="9070" cy="4993"/>
            </a:xfrm>
            <a:prstGeom prst="roundRect">
              <a:avLst>
                <a:gd name="adj" fmla="val 16667"/>
              </a:avLst>
            </a:prstGeom>
            <a:solidFill>
              <a:srgbClr val="00FF00"/>
            </a:solidFill>
            <a:ln w="9525" cap="flat" cmpd="sng">
              <a:prstDash val="solid"/>
              <a:headEnd type="none" w="med" len="med"/>
              <a:tailEnd type="none" w="med" len="med"/>
            </a:ln>
            <a:scene3d>
              <a:camera prst="legacyPerspectiveFront">
                <a:rot lat="20100000" lon="1500000" rev="0"/>
              </a:camera>
              <a:lightRig rig="legacyFlat4" dir="b"/>
            </a:scene3d>
            <a:sp3d extrusionH="430200" prstMaterial="legacyMatte">
              <a:bevelT w="13500" h="13500" prst="angle"/>
              <a:bevelB w="13500" h="13500" prst="angle"/>
              <a:extrusionClr>
                <a:srgbClr val="00FF00"/>
              </a:extrusionClr>
            </a:sp3d>
          </p:spPr>
          <p:txBody>
            <a:bodyPr lIns="180000" tIns="180000" rIns="180000" bIns="180000" anchor="ctr" anchorCtr="0">
              <a:flatTx/>
            </a:bodyPr>
            <a:p>
              <a:endParaRPr lang="zh-CN" altLang="en-US" dirty="0">
                <a:latin typeface="黑体" panose="02010609060101010101" pitchFamily="2" charset="-122"/>
              </a:endParaRPr>
            </a:p>
          </p:txBody>
        </p:sp>
        <p:sp>
          <p:nvSpPr>
            <p:cNvPr id="30726" name="Text Box 11"/>
            <p:cNvSpPr txBox="1"/>
            <p:nvPr/>
          </p:nvSpPr>
          <p:spPr>
            <a:xfrm rot="-720000">
              <a:off x="1434" y="563"/>
              <a:ext cx="7687" cy="3344"/>
            </a:xfrm>
            <a:prstGeom prst="rect">
              <a:avLst/>
            </a:prstGeom>
            <a:noFill/>
            <a:ln w="9525">
              <a:noFill/>
            </a:ln>
          </p:spPr>
          <p:txBody>
            <a:bodyPr>
              <a:spAutoFit/>
            </a:bodyPr>
            <a:p>
              <a:pPr>
                <a:lnSpc>
                  <a:spcPct val="120000"/>
                </a:lnSpc>
              </a:pPr>
              <a:r>
                <a:rPr lang="zh-CN" altLang="en-US" b="1" dirty="0">
                  <a:solidFill>
                    <a:schemeClr val="bg1"/>
                  </a:solidFill>
                  <a:latin typeface="黑体" panose="02010609060101010101" pitchFamily="2" charset="-122"/>
                  <a:sym typeface="宋体" panose="02010600030101010101" pitchFamily="2" charset="-122"/>
                </a:rPr>
                <a:t> </a:t>
              </a:r>
              <a:r>
                <a:rPr b="1" dirty="0">
                  <a:solidFill>
                    <a:schemeClr val="bg1"/>
                  </a:solidFill>
                  <a:latin typeface="黑体" panose="02010609060101010101" pitchFamily="2" charset="-122"/>
                  <a:sym typeface="宋体" panose="02010600030101010101" pitchFamily="2" charset="-122"/>
                </a:rPr>
                <a:t>标记示例：垫圈GB/T 97.1 12 </a:t>
              </a:r>
              <a:endParaRPr b="1" dirty="0">
                <a:solidFill>
                  <a:schemeClr val="bg1"/>
                </a:solidFill>
                <a:latin typeface="黑体" panose="02010609060101010101" pitchFamily="2" charset="-122"/>
                <a:sym typeface="宋体" panose="02010600030101010101" pitchFamily="2" charset="-122"/>
              </a:endParaRPr>
            </a:p>
            <a:p>
              <a:pPr>
                <a:lnSpc>
                  <a:spcPct val="120000"/>
                </a:lnSpc>
              </a:pPr>
              <a:r>
                <a:rPr b="1" dirty="0">
                  <a:solidFill>
                    <a:schemeClr val="bg1"/>
                  </a:solidFill>
                  <a:latin typeface="黑体" panose="02010609060101010101" pitchFamily="2" charset="-122"/>
                  <a:sym typeface="宋体" panose="02010600030101010101" pitchFamily="2" charset="-122"/>
                </a:rPr>
                <a:t>简化画法如图5-2-2（b）所示。图中d 即为标记中“规格-性能”的数值12。表示与公称直径为12的螺纹紧固件配套使用的辅助零件。</a:t>
              </a:r>
              <a:endParaRPr b="1" dirty="0">
                <a:solidFill>
                  <a:schemeClr val="bg1"/>
                </a:solidFill>
                <a:latin typeface="黑体" panose="02010609060101010101" pitchFamily="2" charset="-122"/>
                <a:sym typeface="宋体" panose="02010600030101010101" pitchFamily="2" charset="-122"/>
              </a:endParaRPr>
            </a:p>
          </p:txBody>
        </p:sp>
      </p:grpSp>
      <p:sp>
        <p:nvSpPr>
          <p:cNvPr id="17" name="TextBox 16"/>
          <p:cNvSpPr txBox="1"/>
          <p:nvPr/>
        </p:nvSpPr>
        <p:spPr>
          <a:xfrm>
            <a:off x="1710575" y="0"/>
            <a:ext cx="6572633" cy="584775"/>
          </a:xfrm>
          <a:prstGeom prst="rect">
            <a:avLst/>
          </a:prstGeom>
          <a:noFill/>
        </p:spPr>
        <p:txBody>
          <a:bodyPr wrap="none">
            <a:spAutoFit/>
          </a:bodyPr>
          <a:lstStyle/>
          <a:p>
            <a:pPr marR="0" algn="ctr" defTabSz="914400">
              <a:buClrTx/>
              <a:buSzTx/>
              <a:buFontTx/>
              <a:buNone/>
              <a:defRPr/>
            </a:pPr>
            <a:r>
              <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学习单元二  螺纹紧固件及其联接</a:t>
            </a:r>
            <a:endPar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pic>
        <p:nvPicPr>
          <p:cNvPr id="5" name="图片 4"/>
          <p:cNvPicPr>
            <a:picLocks noChangeAspect="1"/>
          </p:cNvPicPr>
          <p:nvPr>
            <p:custDataLst>
              <p:tags r:id="rId1"/>
            </p:custDataLst>
          </p:nvPr>
        </p:nvPicPr>
        <p:blipFill>
          <a:blip r:embed="rId2"/>
          <a:stretch>
            <a:fillRect/>
          </a:stretch>
        </p:blipFill>
        <p:spPr>
          <a:xfrm>
            <a:off x="5730240" y="2420620"/>
            <a:ext cx="2946400" cy="239014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6775011" y="847013"/>
            <a:ext cx="1973453" cy="555229"/>
            <a:chOff x="-1586" y="116"/>
            <a:chExt cx="5869" cy="787"/>
          </a:xfrm>
          <a:solidFill>
            <a:srgbClr val="CCCCFF"/>
          </a:solidFill>
        </p:grpSpPr>
        <p:sp>
          <p:nvSpPr>
            <p:cNvPr id="10" name="AutoShape 7"/>
            <p:cNvSpPr>
              <a:spLocks noChangeArrowheads="1"/>
            </p:cNvSpPr>
            <p:nvPr/>
          </p:nvSpPr>
          <p:spPr bwMode="auto">
            <a:xfrm>
              <a:off x="-1586" y="116"/>
              <a:ext cx="5869"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537" y="225"/>
              <a:ext cx="5607" cy="638"/>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六角头螺栓</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grpSp>
        <p:nvGrpSpPr>
          <p:cNvPr id="3" name="Group 5"/>
          <p:cNvGrpSpPr/>
          <p:nvPr/>
        </p:nvGrpSpPr>
        <p:grpSpPr>
          <a:xfrm>
            <a:off x="683895" y="1916430"/>
            <a:ext cx="4445635" cy="3444875"/>
            <a:chOff x="0" y="0"/>
            <a:chExt cx="9121" cy="4993"/>
          </a:xfrm>
        </p:grpSpPr>
        <p:sp>
          <p:nvSpPr>
            <p:cNvPr id="30725" name="AutoShape 10"/>
            <p:cNvSpPr/>
            <p:nvPr/>
          </p:nvSpPr>
          <p:spPr>
            <a:xfrm>
              <a:off x="0" y="0"/>
              <a:ext cx="9070" cy="4993"/>
            </a:xfrm>
            <a:prstGeom prst="roundRect">
              <a:avLst>
                <a:gd name="adj" fmla="val 16667"/>
              </a:avLst>
            </a:prstGeom>
            <a:solidFill>
              <a:srgbClr val="00FF00"/>
            </a:solidFill>
            <a:ln w="9525" cap="flat" cmpd="sng">
              <a:prstDash val="solid"/>
              <a:headEnd type="none" w="med" len="med"/>
              <a:tailEnd type="none" w="med" len="med"/>
            </a:ln>
            <a:scene3d>
              <a:camera prst="legacyPerspectiveFront">
                <a:rot lat="20100000" lon="1500000" rev="0"/>
              </a:camera>
              <a:lightRig rig="legacyFlat4" dir="b"/>
            </a:scene3d>
            <a:sp3d extrusionH="430200" prstMaterial="legacyMatte">
              <a:bevelT w="13500" h="13500" prst="angle"/>
              <a:bevelB w="13500" h="13500" prst="angle"/>
              <a:extrusionClr>
                <a:srgbClr val="00FF00"/>
              </a:extrusionClr>
            </a:sp3d>
          </p:spPr>
          <p:txBody>
            <a:bodyPr lIns="180000" tIns="180000" rIns="180000" bIns="180000" anchor="ctr" anchorCtr="0">
              <a:flatTx/>
            </a:bodyPr>
            <a:p>
              <a:endParaRPr lang="zh-CN" altLang="en-US" dirty="0">
                <a:latin typeface="黑体" panose="02010609060101010101" pitchFamily="2" charset="-122"/>
              </a:endParaRPr>
            </a:p>
          </p:txBody>
        </p:sp>
        <p:sp>
          <p:nvSpPr>
            <p:cNvPr id="30726" name="Text Box 11"/>
            <p:cNvSpPr txBox="1"/>
            <p:nvPr/>
          </p:nvSpPr>
          <p:spPr>
            <a:xfrm rot="-720000">
              <a:off x="1434" y="563"/>
              <a:ext cx="7687" cy="2809"/>
            </a:xfrm>
            <a:prstGeom prst="rect">
              <a:avLst/>
            </a:prstGeom>
            <a:noFill/>
            <a:ln w="9525">
              <a:noFill/>
            </a:ln>
          </p:spPr>
          <p:txBody>
            <a:bodyPr>
              <a:spAutoFit/>
            </a:bodyPr>
            <a:p>
              <a:pPr>
                <a:lnSpc>
                  <a:spcPct val="120000"/>
                </a:lnSpc>
              </a:pPr>
              <a:r>
                <a:rPr lang="zh-CN" altLang="en-US" b="1" dirty="0">
                  <a:solidFill>
                    <a:schemeClr val="bg1"/>
                  </a:solidFill>
                  <a:latin typeface="黑体" panose="02010609060101010101" pitchFamily="2" charset="-122"/>
                  <a:sym typeface="宋体" panose="02010600030101010101" pitchFamily="2" charset="-122"/>
                </a:rPr>
                <a:t> </a:t>
              </a:r>
              <a:r>
                <a:rPr b="1" dirty="0">
                  <a:solidFill>
                    <a:schemeClr val="bg1"/>
                  </a:solidFill>
                  <a:latin typeface="黑体" panose="02010609060101010101" pitchFamily="2" charset="-122"/>
                  <a:sym typeface="宋体" panose="02010600030101010101" pitchFamily="2" charset="-122"/>
                </a:rPr>
                <a:t>标记示例：螺栓 GB/T 5780 M12×80 </a:t>
              </a:r>
              <a:endParaRPr b="1" dirty="0">
                <a:solidFill>
                  <a:schemeClr val="bg1"/>
                </a:solidFill>
                <a:latin typeface="黑体" panose="02010609060101010101" pitchFamily="2" charset="-122"/>
                <a:sym typeface="宋体" panose="02010600030101010101" pitchFamily="2" charset="-122"/>
              </a:endParaRPr>
            </a:p>
            <a:p>
              <a:pPr>
                <a:lnSpc>
                  <a:spcPct val="120000"/>
                </a:lnSpc>
              </a:pPr>
              <a:r>
                <a:rPr b="1" dirty="0">
                  <a:solidFill>
                    <a:schemeClr val="bg1"/>
                  </a:solidFill>
                  <a:latin typeface="黑体" panose="02010609060101010101" pitchFamily="2" charset="-122"/>
                  <a:sym typeface="宋体" panose="02010600030101010101" pitchFamily="2" charset="-122"/>
                </a:rPr>
                <a:t>简化画法如图5-2-2（c）所示。标记中的“M12×80”中的80表示螺栓长度，即 L=80。</a:t>
              </a:r>
              <a:endParaRPr b="1" dirty="0">
                <a:solidFill>
                  <a:schemeClr val="bg1"/>
                </a:solidFill>
                <a:latin typeface="黑体" panose="02010609060101010101" pitchFamily="2" charset="-122"/>
                <a:sym typeface="宋体" panose="02010600030101010101" pitchFamily="2" charset="-122"/>
              </a:endParaRPr>
            </a:p>
          </p:txBody>
        </p:sp>
      </p:grpSp>
      <p:sp>
        <p:nvSpPr>
          <p:cNvPr id="17" name="TextBox 16"/>
          <p:cNvSpPr txBox="1"/>
          <p:nvPr/>
        </p:nvSpPr>
        <p:spPr>
          <a:xfrm>
            <a:off x="1710575" y="0"/>
            <a:ext cx="6572633" cy="584775"/>
          </a:xfrm>
          <a:prstGeom prst="rect">
            <a:avLst/>
          </a:prstGeom>
          <a:noFill/>
        </p:spPr>
        <p:txBody>
          <a:bodyPr wrap="none">
            <a:spAutoFit/>
          </a:bodyPr>
          <a:lstStyle/>
          <a:p>
            <a:pPr marR="0" algn="ctr" defTabSz="914400">
              <a:buClrTx/>
              <a:buSzTx/>
              <a:buFontTx/>
              <a:buNone/>
              <a:defRPr/>
            </a:pPr>
            <a:r>
              <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学习单元二  螺纹紧固件及其联接</a:t>
            </a:r>
            <a:endPar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pic>
        <p:nvPicPr>
          <p:cNvPr id="4" name="图片 3"/>
          <p:cNvPicPr>
            <a:picLocks noChangeAspect="1"/>
          </p:cNvPicPr>
          <p:nvPr>
            <p:custDataLst>
              <p:tags r:id="rId1"/>
            </p:custDataLst>
          </p:nvPr>
        </p:nvPicPr>
        <p:blipFill>
          <a:blip r:embed="rId2"/>
          <a:stretch>
            <a:fillRect/>
          </a:stretch>
        </p:blipFill>
        <p:spPr>
          <a:xfrm>
            <a:off x="5580380" y="2708910"/>
            <a:ext cx="3164205" cy="202755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6775011" y="847013"/>
            <a:ext cx="1973453" cy="555229"/>
            <a:chOff x="-1586" y="116"/>
            <a:chExt cx="5869" cy="787"/>
          </a:xfrm>
          <a:solidFill>
            <a:srgbClr val="CCCCFF"/>
          </a:solidFill>
        </p:grpSpPr>
        <p:sp>
          <p:nvSpPr>
            <p:cNvPr id="10" name="AutoShape 7"/>
            <p:cNvSpPr>
              <a:spLocks noChangeArrowheads="1"/>
            </p:cNvSpPr>
            <p:nvPr/>
          </p:nvSpPr>
          <p:spPr bwMode="auto">
            <a:xfrm>
              <a:off x="-1586" y="116"/>
              <a:ext cx="5869"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537" y="225"/>
              <a:ext cx="5607" cy="638"/>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4.</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螺钉</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grpSp>
        <p:nvGrpSpPr>
          <p:cNvPr id="3" name="Group 5"/>
          <p:cNvGrpSpPr/>
          <p:nvPr/>
        </p:nvGrpSpPr>
        <p:grpSpPr>
          <a:xfrm>
            <a:off x="683895" y="1916430"/>
            <a:ext cx="4445635" cy="3444875"/>
            <a:chOff x="0" y="0"/>
            <a:chExt cx="9121" cy="4993"/>
          </a:xfrm>
        </p:grpSpPr>
        <p:sp>
          <p:nvSpPr>
            <p:cNvPr id="30725" name="AutoShape 10"/>
            <p:cNvSpPr/>
            <p:nvPr/>
          </p:nvSpPr>
          <p:spPr>
            <a:xfrm>
              <a:off x="0" y="0"/>
              <a:ext cx="9070" cy="4993"/>
            </a:xfrm>
            <a:prstGeom prst="roundRect">
              <a:avLst>
                <a:gd name="adj" fmla="val 16667"/>
              </a:avLst>
            </a:prstGeom>
            <a:solidFill>
              <a:srgbClr val="00FF00"/>
            </a:solidFill>
            <a:ln w="9525" cap="flat" cmpd="sng">
              <a:prstDash val="solid"/>
              <a:headEnd type="none" w="med" len="med"/>
              <a:tailEnd type="none" w="med" len="med"/>
            </a:ln>
            <a:scene3d>
              <a:camera prst="legacyPerspectiveFront">
                <a:rot lat="20100000" lon="1500000" rev="0"/>
              </a:camera>
              <a:lightRig rig="legacyFlat4" dir="b"/>
            </a:scene3d>
            <a:sp3d extrusionH="430200" prstMaterial="legacyMatte">
              <a:bevelT w="13500" h="13500" prst="angle"/>
              <a:bevelB w="13500" h="13500" prst="angle"/>
              <a:extrusionClr>
                <a:srgbClr val="00FF00"/>
              </a:extrusionClr>
            </a:sp3d>
          </p:spPr>
          <p:txBody>
            <a:bodyPr lIns="180000" tIns="180000" rIns="180000" bIns="180000" anchor="ctr" anchorCtr="0">
              <a:flatTx/>
            </a:bodyPr>
            <a:p>
              <a:endParaRPr lang="zh-CN" altLang="en-US" dirty="0">
                <a:latin typeface="黑体" panose="02010609060101010101" pitchFamily="2" charset="-122"/>
              </a:endParaRPr>
            </a:p>
          </p:txBody>
        </p:sp>
        <p:sp>
          <p:nvSpPr>
            <p:cNvPr id="30726" name="Text Box 11"/>
            <p:cNvSpPr txBox="1"/>
            <p:nvPr/>
          </p:nvSpPr>
          <p:spPr>
            <a:xfrm rot="-720000">
              <a:off x="1434" y="563"/>
              <a:ext cx="7687" cy="1738"/>
            </a:xfrm>
            <a:prstGeom prst="rect">
              <a:avLst/>
            </a:prstGeom>
            <a:noFill/>
            <a:ln w="9525">
              <a:noFill/>
            </a:ln>
          </p:spPr>
          <p:txBody>
            <a:bodyPr>
              <a:spAutoFit/>
            </a:bodyPr>
            <a:p>
              <a:pPr>
                <a:lnSpc>
                  <a:spcPct val="120000"/>
                </a:lnSpc>
              </a:pPr>
              <a:r>
                <a:rPr lang="zh-CN" altLang="en-US" b="1" dirty="0">
                  <a:solidFill>
                    <a:schemeClr val="bg1"/>
                  </a:solidFill>
                  <a:latin typeface="黑体" panose="02010609060101010101" pitchFamily="2" charset="-122"/>
                  <a:sym typeface="宋体" panose="02010600030101010101" pitchFamily="2" charset="-122"/>
                </a:rPr>
                <a:t> </a:t>
              </a:r>
              <a:r>
                <a:rPr b="1" dirty="0">
                  <a:solidFill>
                    <a:schemeClr val="bg1"/>
                  </a:solidFill>
                  <a:latin typeface="黑体" panose="02010609060101010101" pitchFamily="2" charset="-122"/>
                  <a:sym typeface="宋体" panose="02010600030101010101" pitchFamily="2" charset="-122"/>
                </a:rPr>
                <a:t>标记示例：螺钉 GB/T 65 M12×L </a:t>
              </a:r>
              <a:endParaRPr b="1" dirty="0">
                <a:solidFill>
                  <a:schemeClr val="bg1"/>
                </a:solidFill>
                <a:latin typeface="黑体" panose="02010609060101010101" pitchFamily="2" charset="-122"/>
                <a:sym typeface="宋体" panose="02010600030101010101" pitchFamily="2" charset="-122"/>
              </a:endParaRPr>
            </a:p>
            <a:p>
              <a:pPr>
                <a:lnSpc>
                  <a:spcPct val="120000"/>
                </a:lnSpc>
              </a:pPr>
              <a:r>
                <a:rPr b="1" dirty="0">
                  <a:solidFill>
                    <a:schemeClr val="bg1"/>
                  </a:solidFill>
                  <a:latin typeface="黑体" panose="02010609060101010101" pitchFamily="2" charset="-122"/>
                  <a:sym typeface="宋体" panose="02010600030101010101" pitchFamily="2" charset="-122"/>
                </a:rPr>
                <a:t>简化画法如图5-2-2（d）所示。</a:t>
              </a:r>
              <a:endParaRPr b="1" dirty="0">
                <a:solidFill>
                  <a:schemeClr val="bg1"/>
                </a:solidFill>
                <a:latin typeface="黑体" panose="02010609060101010101" pitchFamily="2" charset="-122"/>
                <a:sym typeface="宋体" panose="02010600030101010101" pitchFamily="2" charset="-122"/>
              </a:endParaRPr>
            </a:p>
          </p:txBody>
        </p:sp>
      </p:grpSp>
      <p:sp>
        <p:nvSpPr>
          <p:cNvPr id="17" name="TextBox 16"/>
          <p:cNvSpPr txBox="1"/>
          <p:nvPr/>
        </p:nvSpPr>
        <p:spPr>
          <a:xfrm>
            <a:off x="1710575" y="0"/>
            <a:ext cx="6572633" cy="584775"/>
          </a:xfrm>
          <a:prstGeom prst="rect">
            <a:avLst/>
          </a:prstGeom>
          <a:noFill/>
        </p:spPr>
        <p:txBody>
          <a:bodyPr wrap="none">
            <a:spAutoFit/>
          </a:bodyPr>
          <a:lstStyle/>
          <a:p>
            <a:pPr marR="0" algn="ctr" defTabSz="914400">
              <a:buClrTx/>
              <a:buSzTx/>
              <a:buFontTx/>
              <a:buNone/>
              <a:defRPr/>
            </a:pPr>
            <a:r>
              <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学习单元二  螺纹紧固件及其联接</a:t>
            </a:r>
            <a:endParaRPr kumimoji="0" lang="zh-CN" altLang="en-US" sz="32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pic>
        <p:nvPicPr>
          <p:cNvPr id="5" name="图片 4"/>
          <p:cNvPicPr>
            <a:picLocks noChangeAspect="1"/>
          </p:cNvPicPr>
          <p:nvPr>
            <p:custDataLst>
              <p:tags r:id="rId1"/>
            </p:custDataLst>
          </p:nvPr>
        </p:nvPicPr>
        <p:blipFill>
          <a:blip r:embed="rId2"/>
          <a:stretch>
            <a:fillRect/>
          </a:stretch>
        </p:blipFill>
        <p:spPr>
          <a:xfrm>
            <a:off x="5724525" y="2492375"/>
            <a:ext cx="3148330" cy="174117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AutoShape 10"/>
          <p:cNvSpPr/>
          <p:nvPr/>
        </p:nvSpPr>
        <p:spPr>
          <a:xfrm rot="10800000">
            <a:off x="681038" y="1911350"/>
            <a:ext cx="7634287" cy="3967163"/>
          </a:xfrm>
          <a:custGeom>
            <a:avLst/>
            <a:gdLst>
              <a:gd name="txL" fmla="*/ 3125 w 21600"/>
              <a:gd name="txT" fmla="*/ 3125 h 21600"/>
              <a:gd name="txR" fmla="*/ 18475 w 21600"/>
              <a:gd name="txB" fmla="*/ 18475 h 21600"/>
            </a:gdLst>
            <a:ahLst/>
            <a:cxnLst>
              <a:cxn ang="0">
                <a:pos x="0" y="0"/>
              </a:cxn>
              <a:cxn ang="0">
                <a:pos x="2147483647" y="2147483647"/>
              </a:cxn>
              <a:cxn ang="0">
                <a:pos x="2147483647" y="2147483647"/>
              </a:cxn>
              <a:cxn ang="0">
                <a:pos x="2147483647" y="0"/>
              </a:cxn>
            </a:cxnLst>
            <a:rect l="txL" t="txT" r="txR" b="txB"/>
            <a:pathLst>
              <a:path w="21600" h="21600">
                <a:moveTo>
                  <a:pt x="0" y="0"/>
                </a:moveTo>
                <a:lnTo>
                  <a:pt x="2650" y="21600"/>
                </a:lnTo>
                <a:lnTo>
                  <a:pt x="18950" y="21600"/>
                </a:lnTo>
                <a:lnTo>
                  <a:pt x="21600" y="0"/>
                </a:lnTo>
                <a:close/>
              </a:path>
            </a:pathLst>
          </a:custGeom>
          <a:gradFill rotWithShape="1">
            <a:gsLst>
              <a:gs pos="0">
                <a:srgbClr val="D1EEF7">
                  <a:alpha val="50000"/>
                </a:srgbClr>
              </a:gs>
              <a:gs pos="100000">
                <a:srgbClr val="33CCFF">
                  <a:alpha val="50000"/>
                </a:srgbClr>
              </a:gs>
            </a:gsLst>
            <a:lin ang="5400000" scaled="1"/>
            <a:tileRect/>
          </a:gradFill>
          <a:ln w="9525">
            <a:noFill/>
          </a:ln>
        </p:spPr>
        <p:txBody>
          <a:bodyPr/>
          <a:p>
            <a:endParaRPr lang="zh-CN" altLang="en-US"/>
          </a:p>
        </p:txBody>
      </p:sp>
      <p:sp>
        <p:nvSpPr>
          <p:cNvPr id="28" name="Rectangle 3"/>
          <p:cNvSpPr/>
          <p:nvPr/>
        </p:nvSpPr>
        <p:spPr>
          <a:xfrm>
            <a:off x="1310005" y="2420938"/>
            <a:ext cx="6508750" cy="3415030"/>
          </a:xfrm>
          <a:prstGeom prst="rect">
            <a:avLst/>
          </a:prstGeom>
          <a:noFill/>
          <a:ln w="9525">
            <a:noFill/>
          </a:ln>
        </p:spPr>
        <p:txBody>
          <a:bodyPr wrap="square" anchor="ctr" anchorCtr="0">
            <a:spAutoFit/>
          </a:bodyPr>
          <a:p>
            <a:pPr>
              <a:lnSpc>
                <a:spcPct val="150000"/>
              </a:lnSpc>
              <a:buFont typeface="Arial" panose="020B0604020202020204" pitchFamily="34" charset="0"/>
              <a:buChar char="•"/>
            </a:pPr>
            <a:r>
              <a:rPr lang="zh-CN" altLang="en-US" sz="1600" dirty="0">
                <a:solidFill>
                  <a:srgbClr val="0066CC"/>
                </a:solidFill>
                <a:latin typeface="黑体" panose="02010609060101010101" pitchFamily="2" charset="-122"/>
              </a:rPr>
              <a:t>在组成机器或部件的众多零件中,除一般零件外,广泛使用着螺栓、螺母、螺钉、垫圈、键、销、滚动轴承等。这些零件用途广、用量大,为了便于批量生产和使用,国家标准对这类零件的结构、尺寸及技术要求等作出了一系列的规定,即进行了标准化,故这类零件称为标准件。另有一些零件,如齿轮、弹簧等,国家标准只对其部分尺寸和参数进行了标准化,这类零件结构典型,应用也十分广泛,故被称为常用件。标准件和常用件在汽车上被大量使用，本项目主要介绍标准件与常用件的基本知识、规定画法、代号及标注方法，同时锻炼学生使用工具、手册的能力，有助于提高工作效率。</a:t>
            </a:r>
            <a:endParaRPr lang="zh-CN" altLang="en-US" sz="1600" dirty="0">
              <a:solidFill>
                <a:srgbClr val="0066CC"/>
              </a:solidFill>
              <a:latin typeface="黑体" panose="02010609060101010101" pitchFamily="2" charset="-122"/>
            </a:endParaRPr>
          </a:p>
        </p:txBody>
      </p:sp>
      <p:grpSp>
        <p:nvGrpSpPr>
          <p:cNvPr id="2" name="Group 4"/>
          <p:cNvGrpSpPr/>
          <p:nvPr/>
        </p:nvGrpSpPr>
        <p:grpSpPr>
          <a:xfrm>
            <a:off x="1476375" y="1627188"/>
            <a:ext cx="1941513" cy="879475"/>
            <a:chOff x="0" y="0"/>
            <a:chExt cx="4552" cy="1385"/>
          </a:xfrm>
        </p:grpSpPr>
        <p:pic>
          <p:nvPicPr>
            <p:cNvPr id="17414" name="图片 8" descr="6.png"/>
            <p:cNvPicPr>
              <a:picLocks noChangeAspect="1"/>
            </p:cNvPicPr>
            <p:nvPr/>
          </p:nvPicPr>
          <p:blipFill>
            <a:blip r:embed="rId1"/>
            <a:stretch>
              <a:fillRect/>
            </a:stretch>
          </p:blipFill>
          <p:spPr>
            <a:xfrm>
              <a:off x="0" y="0"/>
              <a:ext cx="4387" cy="1385"/>
            </a:xfrm>
            <a:prstGeom prst="rect">
              <a:avLst/>
            </a:prstGeom>
            <a:noFill/>
            <a:ln w="9525">
              <a:noFill/>
            </a:ln>
          </p:spPr>
        </p:pic>
        <p:sp>
          <p:nvSpPr>
            <p:cNvPr id="17415" name="TextBox 13"/>
            <p:cNvSpPr txBox="1"/>
            <p:nvPr/>
          </p:nvSpPr>
          <p:spPr>
            <a:xfrm>
              <a:off x="839" y="229"/>
              <a:ext cx="3713" cy="788"/>
            </a:xfrm>
            <a:prstGeom prst="rect">
              <a:avLst/>
            </a:prstGeom>
            <a:noFill/>
            <a:ln w="9525">
              <a:noFill/>
            </a:ln>
          </p:spPr>
          <p:txBody>
            <a:bodyPr/>
            <a:p>
              <a:r>
                <a:rPr lang="zh-CN" altLang="en-US" b="1" dirty="0">
                  <a:solidFill>
                    <a:srgbClr val="00B0F0"/>
                  </a:solidFill>
                  <a:latin typeface="黑体" panose="02010609060101010101" pitchFamily="2" charset="-122"/>
                </a:rPr>
                <a:t>本章提要</a:t>
              </a:r>
              <a:endParaRPr lang="zh-CN" altLang="en-US" b="1" dirty="0">
                <a:solidFill>
                  <a:srgbClr val="00B0F0"/>
                </a:solidFill>
                <a:latin typeface="黑体" panose="02010609060101010101" pitchFamily="2" charset="-122"/>
              </a:endParaRPr>
            </a:p>
          </p:txBody>
        </p:sp>
      </p:grpSp>
      <p:sp>
        <p:nvSpPr>
          <p:cNvPr id="5" name="TextBox 4"/>
          <p:cNvSpPr txBox="1"/>
          <p:nvPr>
            <p:custDataLst>
              <p:tags r:id="rId2"/>
            </p:custDataLst>
          </p:nvPr>
        </p:nvSpPr>
        <p:spPr>
          <a:xfrm>
            <a:off x="1394823" y="0"/>
            <a:ext cx="7071360" cy="645160"/>
          </a:xfrm>
          <a:prstGeom prst="rect">
            <a:avLst/>
          </a:prstGeom>
          <a:noFill/>
        </p:spPr>
        <p:txBody>
          <a:bodyPr wrap="none">
            <a:spAutoFit/>
          </a:bodyPr>
          <a:p>
            <a:pPr marR="0" algn="ctr" defTabSz="914400">
              <a:buClrTx/>
              <a:buSzTx/>
              <a:buFontTx/>
              <a:buNone/>
              <a:defRPr/>
            </a:pPr>
            <a:r>
              <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项目五  汽车行业标准件和常用件</a:t>
            </a:r>
            <a:endPar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2000"/>
                                        <p:tgtEl>
                                          <p:spTgt spid="27"/>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2000"/>
                                        <p:tgtEl>
                                          <p:spTgt spid="28"/>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p:bldP spid="28" grpId="1" bldLvl="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p:nvPr/>
        </p:nvSpPr>
        <p:spPr>
          <a:xfrm>
            <a:off x="0" y="714375"/>
            <a:ext cx="54419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二、螺纹紧固件装配图的画法</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3102" cy="628"/>
            </a:xfrm>
            <a:prstGeom prst="rect">
              <a:avLst/>
            </a:prstGeom>
            <a:noFill/>
            <a:ln w="9525">
              <a:noFill/>
            </a:ln>
          </p:spPr>
          <p:txBody>
            <a:bodyPr wrap="none" anchor="ctr" anchorCtr="0">
              <a:spAutoFit/>
            </a:bodyPr>
            <a:p>
              <a:r>
                <a:rPr lang="zh-CN" altLang="en-US" b="1" dirty="0">
                  <a:latin typeface="黑体" panose="02010609060101010101" pitchFamily="2" charset="-122"/>
                </a:rPr>
                <a:t>常用螺纹紧固件</a:t>
              </a:r>
              <a:endParaRPr lang="zh-CN" altLang="en-US" b="1" dirty="0">
                <a:latin typeface="黑体" panose="02010609060101010101" pitchFamily="2" charset="-122"/>
              </a:endParaRPr>
            </a:p>
          </p:txBody>
        </p:sp>
      </p:grpSp>
      <p:grpSp>
        <p:nvGrpSpPr>
          <p:cNvPr id="2" name="Group 6"/>
          <p:cNvGrpSpPr/>
          <p:nvPr/>
        </p:nvGrpSpPr>
        <p:grpSpPr bwMode="auto">
          <a:xfrm>
            <a:off x="6775011" y="847013"/>
            <a:ext cx="1973453" cy="555229"/>
            <a:chOff x="-1586" y="116"/>
            <a:chExt cx="5869" cy="787"/>
          </a:xfrm>
          <a:solidFill>
            <a:srgbClr val="CCCCFF"/>
          </a:solidFill>
        </p:grpSpPr>
        <p:sp>
          <p:nvSpPr>
            <p:cNvPr id="10" name="AutoShape 7"/>
            <p:cNvSpPr>
              <a:spLocks noChangeArrowheads="1"/>
            </p:cNvSpPr>
            <p:nvPr>
              <p:custDataLst>
                <p:tags r:id="rId6"/>
              </p:custDataLst>
            </p:nvPr>
          </p:nvSpPr>
          <p:spPr bwMode="auto">
            <a:xfrm>
              <a:off x="-1586" y="116"/>
              <a:ext cx="5869"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custDataLst>
                <p:tags r:id="rId7"/>
              </p:custDataLst>
            </p:nvPr>
          </p:nvSpPr>
          <p:spPr bwMode="auto">
            <a:xfrm>
              <a:off x="-1537" y="225"/>
              <a:ext cx="5607"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1.</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螺栓装配图</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pic>
        <p:nvPicPr>
          <p:cNvPr id="35845" name="Picture 2" descr="E:\课件\《汽车机械制图》资料包材料\图片\4-11.tif"/>
          <p:cNvPicPr>
            <a:picLocks noChangeAspect="1"/>
          </p:cNvPicPr>
          <p:nvPr>
            <p:custDataLst>
              <p:tags r:id="rId8"/>
            </p:custDataLst>
          </p:nvPr>
        </p:nvPicPr>
        <p:blipFill>
          <a:blip r:embed="rId9"/>
          <a:stretch>
            <a:fillRect/>
          </a:stretch>
        </p:blipFill>
        <p:spPr>
          <a:xfrm>
            <a:off x="4355783" y="1739583"/>
            <a:ext cx="3457575" cy="2986087"/>
          </a:xfrm>
          <a:prstGeom prst="rect">
            <a:avLst/>
          </a:prstGeom>
          <a:noFill/>
          <a:ln w="9525">
            <a:noFill/>
          </a:ln>
        </p:spPr>
      </p:pic>
      <p:sp>
        <p:nvSpPr>
          <p:cNvPr id="7" name="矩形 2"/>
          <p:cNvSpPr>
            <a:spLocks noChangeArrowheads="1"/>
          </p:cNvSpPr>
          <p:nvPr>
            <p:custDataLst>
              <p:tags r:id="rId10"/>
            </p:custDataLst>
          </p:nvPr>
        </p:nvSpPr>
        <p:spPr bwMode="auto">
          <a:xfrm>
            <a:off x="424498" y="1628775"/>
            <a:ext cx="3240088" cy="1803400"/>
          </a:xfrm>
          <a:prstGeom prst="roundRect">
            <a:avLst/>
          </a:prstGeom>
          <a:solidFill>
            <a:srgbClr val="CCFFCC"/>
          </a:solidFill>
          <a:ln>
            <a:noFill/>
          </a:ln>
          <a:effectLst>
            <a:outerShdw blurRad="50800" dist="38100" dir="2700000" algn="tl" rotWithShape="0">
              <a:prstClr val="black">
                <a:alpha val="40000"/>
              </a:prstClr>
            </a:outerShdw>
          </a:effectLst>
        </p:spPr>
        <p:txBody>
          <a:bodyPr>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螺栓联接是将螺栓的杆身穿过两个被联接件的通孔，套上垫圈再用螺母拧紧，使两个零件联接在一起的一种联接方式。</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4" name="图片 3"/>
          <p:cNvPicPr>
            <a:picLocks noChangeAspect="1"/>
          </p:cNvPicPr>
          <p:nvPr>
            <p:custDataLst>
              <p:tags r:id="rId11"/>
            </p:custDataLst>
          </p:nvPr>
        </p:nvPicPr>
        <p:blipFill>
          <a:blip r:embed="rId12"/>
          <a:stretch>
            <a:fillRect/>
          </a:stretch>
        </p:blipFill>
        <p:spPr>
          <a:xfrm>
            <a:off x="917575" y="3644900"/>
            <a:ext cx="2747010" cy="2918460"/>
          </a:xfrm>
          <a:prstGeom prst="rect">
            <a:avLst/>
          </a:prstGeom>
        </p:spPr>
      </p:pic>
      <p:pic>
        <p:nvPicPr>
          <p:cNvPr id="5" name="图片 4"/>
          <p:cNvPicPr>
            <a:picLocks noChangeAspect="1"/>
          </p:cNvPicPr>
          <p:nvPr>
            <p:custDataLst>
              <p:tags r:id="rId13"/>
            </p:custDataLst>
          </p:nvPr>
        </p:nvPicPr>
        <p:blipFill>
          <a:blip r:embed="rId14"/>
          <a:stretch>
            <a:fillRect/>
          </a:stretch>
        </p:blipFill>
        <p:spPr>
          <a:xfrm>
            <a:off x="6552565" y="4364990"/>
            <a:ext cx="2124075" cy="2247900"/>
          </a:xfrm>
          <a:prstGeom prst="rect">
            <a:avLst/>
          </a:prstGeom>
        </p:spPr>
      </p:pic>
    </p:spTree>
  </p:cSld>
  <p:clrMapOvr>
    <a:masterClrMapping/>
  </p:clrMapOvr>
  <p:transition>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p:nvPr/>
        </p:nvSpPr>
        <p:spPr>
          <a:xfrm>
            <a:off x="0" y="714375"/>
            <a:ext cx="54419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二、螺纹紧固件装配图的画法</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3102" cy="628"/>
            </a:xfrm>
            <a:prstGeom prst="rect">
              <a:avLst/>
            </a:prstGeom>
            <a:noFill/>
            <a:ln w="9525">
              <a:noFill/>
            </a:ln>
          </p:spPr>
          <p:txBody>
            <a:bodyPr wrap="none" anchor="ctr" anchorCtr="0">
              <a:spAutoFit/>
            </a:bodyPr>
            <a:p>
              <a:r>
                <a:rPr lang="zh-CN" altLang="en-US" b="1" dirty="0">
                  <a:latin typeface="黑体" panose="02010609060101010101" pitchFamily="2" charset="-122"/>
                </a:rPr>
                <a:t>常用螺纹紧固件</a:t>
              </a:r>
              <a:endParaRPr lang="zh-CN" altLang="en-US" b="1" dirty="0">
                <a:latin typeface="黑体" panose="02010609060101010101" pitchFamily="2" charset="-122"/>
              </a:endParaRPr>
            </a:p>
          </p:txBody>
        </p:sp>
      </p:grpSp>
      <p:grpSp>
        <p:nvGrpSpPr>
          <p:cNvPr id="2" name="Group 6"/>
          <p:cNvGrpSpPr/>
          <p:nvPr/>
        </p:nvGrpSpPr>
        <p:grpSpPr bwMode="auto">
          <a:xfrm>
            <a:off x="6775011" y="847013"/>
            <a:ext cx="1973453" cy="555229"/>
            <a:chOff x="-1586" y="116"/>
            <a:chExt cx="5869" cy="787"/>
          </a:xfrm>
          <a:solidFill>
            <a:srgbClr val="CCCCFF"/>
          </a:solidFill>
        </p:grpSpPr>
        <p:sp>
          <p:nvSpPr>
            <p:cNvPr id="10" name="AutoShape 7"/>
            <p:cNvSpPr>
              <a:spLocks noChangeArrowheads="1"/>
            </p:cNvSpPr>
            <p:nvPr>
              <p:custDataLst>
                <p:tags r:id="rId6"/>
              </p:custDataLst>
            </p:nvPr>
          </p:nvSpPr>
          <p:spPr bwMode="auto">
            <a:xfrm>
              <a:off x="-1586" y="116"/>
              <a:ext cx="5869"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custDataLst>
                <p:tags r:id="rId7"/>
              </p:custDataLst>
            </p:nvPr>
          </p:nvSpPr>
          <p:spPr bwMode="auto">
            <a:xfrm>
              <a:off x="-1537" y="225"/>
              <a:ext cx="5607"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1.</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螺栓装配图</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sp>
        <p:nvSpPr>
          <p:cNvPr id="7" name="矩形 2"/>
          <p:cNvSpPr>
            <a:spLocks noChangeArrowheads="1"/>
          </p:cNvSpPr>
          <p:nvPr>
            <p:custDataLst>
              <p:tags r:id="rId8"/>
            </p:custDataLst>
          </p:nvPr>
        </p:nvSpPr>
        <p:spPr bwMode="auto">
          <a:xfrm>
            <a:off x="424815" y="1628775"/>
            <a:ext cx="1913255" cy="441926"/>
          </a:xfrm>
          <a:prstGeom prst="roundRect">
            <a:avLst/>
          </a:prstGeom>
          <a:solidFill>
            <a:srgbClr val="CCFFCC"/>
          </a:solidFill>
          <a:ln>
            <a:noFill/>
          </a:ln>
          <a:effectLst>
            <a:outerShdw blurRad="50800" dist="38100" dir="2700000" algn="tl" rotWithShape="0">
              <a:prstClr val="black">
                <a:alpha val="40000"/>
              </a:prstClr>
            </a:outerShdw>
          </a:effectLst>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绘图步骤：</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6" name="图片 5"/>
          <p:cNvPicPr>
            <a:picLocks noChangeAspect="1"/>
          </p:cNvPicPr>
          <p:nvPr>
            <p:custDataLst>
              <p:tags r:id="rId9"/>
            </p:custDataLst>
          </p:nvPr>
        </p:nvPicPr>
        <p:blipFill>
          <a:blip r:embed="rId10"/>
          <a:stretch>
            <a:fillRect/>
          </a:stretch>
        </p:blipFill>
        <p:spPr>
          <a:xfrm>
            <a:off x="2555875" y="1289050"/>
            <a:ext cx="4752975" cy="5419725"/>
          </a:xfrm>
          <a:prstGeom prst="rect">
            <a:avLst/>
          </a:prstGeom>
        </p:spPr>
      </p:pic>
    </p:spTree>
  </p:cSld>
  <p:clrMapOvr>
    <a:masterClrMapping/>
  </p:clrMapOvr>
  <p:transition>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p:nvPr/>
        </p:nvSpPr>
        <p:spPr>
          <a:xfrm>
            <a:off x="0" y="714375"/>
            <a:ext cx="54419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二、螺纹紧固件装配图的画法</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3102" cy="628"/>
            </a:xfrm>
            <a:prstGeom prst="rect">
              <a:avLst/>
            </a:prstGeom>
            <a:noFill/>
            <a:ln w="9525">
              <a:noFill/>
            </a:ln>
          </p:spPr>
          <p:txBody>
            <a:bodyPr wrap="none" anchor="ctr" anchorCtr="0">
              <a:spAutoFit/>
            </a:bodyPr>
            <a:p>
              <a:r>
                <a:rPr lang="zh-CN" altLang="en-US" b="1" dirty="0">
                  <a:latin typeface="黑体" panose="02010609060101010101" pitchFamily="2" charset="-122"/>
                </a:rPr>
                <a:t>常用螺纹紧固件</a:t>
              </a:r>
              <a:endParaRPr lang="zh-CN" altLang="en-US" b="1" dirty="0">
                <a:latin typeface="黑体" panose="02010609060101010101" pitchFamily="2" charset="-122"/>
              </a:endParaRPr>
            </a:p>
          </p:txBody>
        </p:sp>
      </p:grpSp>
      <p:grpSp>
        <p:nvGrpSpPr>
          <p:cNvPr id="2" name="Group 6"/>
          <p:cNvGrpSpPr/>
          <p:nvPr/>
        </p:nvGrpSpPr>
        <p:grpSpPr bwMode="auto">
          <a:xfrm>
            <a:off x="6775011" y="847013"/>
            <a:ext cx="1973453" cy="555229"/>
            <a:chOff x="-1586" y="116"/>
            <a:chExt cx="5869" cy="787"/>
          </a:xfrm>
          <a:solidFill>
            <a:srgbClr val="CCCCFF"/>
          </a:solidFill>
        </p:grpSpPr>
        <p:sp>
          <p:nvSpPr>
            <p:cNvPr id="10" name="AutoShape 7"/>
            <p:cNvSpPr>
              <a:spLocks noChangeArrowheads="1"/>
            </p:cNvSpPr>
            <p:nvPr>
              <p:custDataLst>
                <p:tags r:id="rId6"/>
              </p:custDataLst>
            </p:nvPr>
          </p:nvSpPr>
          <p:spPr bwMode="auto">
            <a:xfrm>
              <a:off x="-1586" y="116"/>
              <a:ext cx="5869"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custDataLst>
                <p:tags r:id="rId7"/>
              </p:custDataLst>
            </p:nvPr>
          </p:nvSpPr>
          <p:spPr bwMode="auto">
            <a:xfrm>
              <a:off x="-1537" y="225"/>
              <a:ext cx="5607"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1.</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螺栓装配图</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sp>
        <p:nvSpPr>
          <p:cNvPr id="7" name="矩形 2"/>
          <p:cNvSpPr>
            <a:spLocks noChangeArrowheads="1"/>
          </p:cNvSpPr>
          <p:nvPr>
            <p:custDataLst>
              <p:tags r:id="rId8"/>
            </p:custDataLst>
          </p:nvPr>
        </p:nvSpPr>
        <p:spPr bwMode="auto">
          <a:xfrm>
            <a:off x="424815" y="1628775"/>
            <a:ext cx="1913255" cy="783221"/>
          </a:xfrm>
          <a:prstGeom prst="roundRect">
            <a:avLst/>
          </a:prstGeom>
          <a:solidFill>
            <a:srgbClr val="CCFFCC"/>
          </a:solidFill>
          <a:ln>
            <a:noFill/>
          </a:ln>
          <a:effectLst>
            <a:outerShdw blurRad="50800" dist="38100" dir="2700000" algn="tl" rotWithShape="0">
              <a:prstClr val="black">
                <a:alpha val="40000"/>
              </a:prstClr>
            </a:outerShdw>
          </a:effectLst>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螺栓有效长度的选用：</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100" name="文本框 99"/>
          <p:cNvSpPr txBox="1"/>
          <p:nvPr/>
        </p:nvSpPr>
        <p:spPr>
          <a:xfrm>
            <a:off x="2844165" y="1844675"/>
            <a:ext cx="5080000" cy="645160"/>
          </a:xfrm>
          <a:prstGeom prst="rect">
            <a:avLst/>
          </a:prstGeom>
          <a:noFill/>
          <a:ln w="9525">
            <a:solidFill>
              <a:srgbClr val="C00000"/>
            </a:solidFill>
          </a:ln>
        </p:spPr>
        <p:txBody>
          <a:bodyPr>
            <a:spAutoFit/>
          </a:bodyPr>
          <a:p>
            <a:r>
              <a:rPr lang="en-US" sz="1800">
                <a:latin typeface="Times New Roman" panose="02020603050405020304" charset="0"/>
                <a:ea typeface="宋体" panose="02010600030101010101" pitchFamily="2" charset="-122"/>
              </a:rPr>
              <a:t>L=</a:t>
            </a:r>
            <a:r>
              <a:rPr lang="en-US" sz="1800" i="1">
                <a:solidFill>
                  <a:srgbClr val="000000"/>
                </a:solidFill>
                <a:latin typeface="Times New Roman" panose="02020603050405020304" charset="0"/>
                <a:ea typeface="宋体" panose="02010600030101010101" pitchFamily="2" charset="-122"/>
              </a:rPr>
              <a:t>t</a:t>
            </a:r>
            <a:r>
              <a:rPr lang="en-US" sz="1800" baseline="-25000">
                <a:solidFill>
                  <a:srgbClr val="000000"/>
                </a:solidFill>
                <a:latin typeface="Times New Roman" panose="02020603050405020304" charset="0"/>
                <a:ea typeface="宋体" panose="02010600030101010101" pitchFamily="2" charset="-122"/>
              </a:rPr>
              <a:t>1</a:t>
            </a:r>
            <a:r>
              <a:rPr lang="en-US" sz="1800" i="1">
                <a:solidFill>
                  <a:srgbClr val="000000"/>
                </a:solidFill>
                <a:latin typeface="Times New Roman" panose="02020603050405020304" charset="0"/>
                <a:ea typeface="宋体" panose="02010600030101010101" pitchFamily="2" charset="-122"/>
              </a:rPr>
              <a:t>+t</a:t>
            </a:r>
            <a:r>
              <a:rPr lang="en-US" sz="1800" baseline="-25000">
                <a:solidFill>
                  <a:srgbClr val="000000"/>
                </a:solidFill>
                <a:latin typeface="Times New Roman" panose="02020603050405020304" charset="0"/>
                <a:ea typeface="宋体" panose="02010600030101010101" pitchFamily="2" charset="-122"/>
              </a:rPr>
              <a:t>2</a:t>
            </a:r>
            <a:r>
              <a:rPr lang="en-US" sz="1800" i="1">
                <a:solidFill>
                  <a:srgbClr val="000000"/>
                </a:solidFill>
                <a:latin typeface="Times New Roman" panose="02020603050405020304" charset="0"/>
                <a:ea typeface="宋体" panose="02010600030101010101" pitchFamily="2" charset="-122"/>
              </a:rPr>
              <a:t>+</a:t>
            </a:r>
            <a:r>
              <a:rPr lang="en-US" sz="1800">
                <a:solidFill>
                  <a:srgbClr val="000000"/>
                </a:solidFill>
                <a:latin typeface="Times New Roman" panose="02020603050405020304" charset="0"/>
                <a:ea typeface="宋体" panose="02010600030101010101" pitchFamily="2" charset="-122"/>
              </a:rPr>
              <a:t>0.15</a:t>
            </a:r>
            <a:r>
              <a:rPr lang="en-US" sz="1800" i="1">
                <a:solidFill>
                  <a:srgbClr val="000000"/>
                </a:solidFill>
                <a:latin typeface="Times New Roman" panose="02020603050405020304" charset="0"/>
                <a:ea typeface="宋体" panose="02010600030101010101" pitchFamily="2" charset="-122"/>
              </a:rPr>
              <a:t>d</a:t>
            </a:r>
            <a:r>
              <a:rPr lang="zh-CN" sz="1800">
                <a:ea typeface="宋体" panose="02010600030101010101" pitchFamily="2" charset="-122"/>
              </a:rPr>
              <a:t>（垫圈厚度）</a:t>
            </a:r>
            <a:r>
              <a:rPr lang="en-US" sz="1800" i="1">
                <a:solidFill>
                  <a:srgbClr val="000000"/>
                </a:solidFill>
                <a:latin typeface="Times New Roman" panose="02020603050405020304" charset="0"/>
                <a:ea typeface="宋体" panose="02010600030101010101" pitchFamily="2" charset="-122"/>
              </a:rPr>
              <a:t>+</a:t>
            </a:r>
            <a:r>
              <a:rPr lang="en-US" sz="1800">
                <a:solidFill>
                  <a:srgbClr val="000000"/>
                </a:solidFill>
                <a:latin typeface="Times New Roman" panose="02020603050405020304" charset="0"/>
                <a:ea typeface="宋体" panose="02010600030101010101" pitchFamily="2" charset="-122"/>
              </a:rPr>
              <a:t>0.8</a:t>
            </a:r>
            <a:r>
              <a:rPr lang="en-US" sz="1800" i="1">
                <a:solidFill>
                  <a:srgbClr val="000000"/>
                </a:solidFill>
                <a:latin typeface="Times New Roman" panose="02020603050405020304" charset="0"/>
                <a:ea typeface="宋体" panose="02010600030101010101" pitchFamily="2" charset="-122"/>
              </a:rPr>
              <a:t>d</a:t>
            </a:r>
            <a:r>
              <a:rPr lang="zh-CN" sz="1800">
                <a:ea typeface="宋体" panose="02010600030101010101" pitchFamily="2" charset="-122"/>
              </a:rPr>
              <a:t>（螺母厚度）</a:t>
            </a:r>
            <a:r>
              <a:rPr lang="en-US" sz="1800" i="1">
                <a:solidFill>
                  <a:srgbClr val="000000"/>
                </a:solidFill>
                <a:latin typeface="Times New Roman" panose="02020603050405020304" charset="0"/>
                <a:ea typeface="宋体" panose="02010600030101010101" pitchFamily="2" charset="-122"/>
              </a:rPr>
              <a:t>+</a:t>
            </a:r>
            <a:r>
              <a:rPr lang="en-US" sz="1800">
                <a:solidFill>
                  <a:srgbClr val="000000"/>
                </a:solidFill>
                <a:latin typeface="Times New Roman" panose="02020603050405020304" charset="0"/>
                <a:ea typeface="宋体" panose="02010600030101010101" pitchFamily="2" charset="-122"/>
              </a:rPr>
              <a:t>0.3</a:t>
            </a:r>
            <a:r>
              <a:rPr lang="en-US" sz="1800" i="1">
                <a:solidFill>
                  <a:srgbClr val="000000"/>
                </a:solidFill>
                <a:latin typeface="Times New Roman" panose="02020603050405020304" charset="0"/>
                <a:ea typeface="宋体" panose="02010600030101010101" pitchFamily="2" charset="-122"/>
              </a:rPr>
              <a:t>d</a:t>
            </a:r>
            <a:r>
              <a:rPr lang="zh-CN" sz="1800">
                <a:ea typeface="宋体" panose="02010600030101010101" pitchFamily="2" charset="-122"/>
              </a:rPr>
              <a:t>（计算后查表取标准值），</a:t>
            </a:r>
            <a:endParaRPr lang="zh-CN" altLang="en-US" sz="1800">
              <a:ea typeface="宋体" panose="02010600030101010101" pitchFamily="2" charset="-122"/>
            </a:endParaRPr>
          </a:p>
        </p:txBody>
      </p:sp>
      <p:pic>
        <p:nvPicPr>
          <p:cNvPr id="4" name="图片 3"/>
          <p:cNvPicPr>
            <a:picLocks noChangeAspect="1"/>
          </p:cNvPicPr>
          <p:nvPr>
            <p:custDataLst>
              <p:tags r:id="rId9"/>
            </p:custDataLst>
          </p:nvPr>
        </p:nvPicPr>
        <p:blipFill>
          <a:blip r:embed="rId10"/>
          <a:stretch>
            <a:fillRect/>
          </a:stretch>
        </p:blipFill>
        <p:spPr>
          <a:xfrm>
            <a:off x="2771775" y="3140710"/>
            <a:ext cx="2726055" cy="3155950"/>
          </a:xfrm>
          <a:prstGeom prst="rect">
            <a:avLst/>
          </a:prstGeom>
        </p:spPr>
      </p:pic>
    </p:spTree>
  </p:cSld>
  <p:clrMapOvr>
    <a:masterClrMapping/>
  </p:clrMapOvr>
  <p:transition>
    <p:rand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p:nvPr/>
        </p:nvSpPr>
        <p:spPr>
          <a:xfrm>
            <a:off x="0" y="714375"/>
            <a:ext cx="54419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二、螺纹紧固件装配图的画法</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3102" cy="628"/>
            </a:xfrm>
            <a:prstGeom prst="rect">
              <a:avLst/>
            </a:prstGeom>
            <a:noFill/>
            <a:ln w="9525">
              <a:noFill/>
            </a:ln>
          </p:spPr>
          <p:txBody>
            <a:bodyPr wrap="none" anchor="ctr" anchorCtr="0">
              <a:spAutoFit/>
            </a:bodyPr>
            <a:p>
              <a:r>
                <a:rPr lang="zh-CN" altLang="en-US" b="1" dirty="0">
                  <a:latin typeface="黑体" panose="02010609060101010101" pitchFamily="2" charset="-122"/>
                </a:rPr>
                <a:t>常用螺纹紧固件</a:t>
              </a:r>
              <a:endParaRPr lang="zh-CN" altLang="en-US" b="1" dirty="0">
                <a:latin typeface="黑体" panose="02010609060101010101" pitchFamily="2" charset="-122"/>
              </a:endParaRPr>
            </a:p>
          </p:txBody>
        </p:sp>
      </p:grpSp>
      <p:grpSp>
        <p:nvGrpSpPr>
          <p:cNvPr id="2" name="Group 6"/>
          <p:cNvGrpSpPr/>
          <p:nvPr/>
        </p:nvGrpSpPr>
        <p:grpSpPr bwMode="auto">
          <a:xfrm>
            <a:off x="6775011" y="847013"/>
            <a:ext cx="1973453" cy="555229"/>
            <a:chOff x="-1586" y="116"/>
            <a:chExt cx="5869" cy="787"/>
          </a:xfrm>
          <a:solidFill>
            <a:srgbClr val="CCCCFF"/>
          </a:solidFill>
        </p:grpSpPr>
        <p:sp>
          <p:nvSpPr>
            <p:cNvPr id="10" name="AutoShape 7"/>
            <p:cNvSpPr>
              <a:spLocks noChangeArrowheads="1"/>
            </p:cNvSpPr>
            <p:nvPr>
              <p:custDataLst>
                <p:tags r:id="rId6"/>
              </p:custDataLst>
            </p:nvPr>
          </p:nvSpPr>
          <p:spPr bwMode="auto">
            <a:xfrm>
              <a:off x="-1586" y="116"/>
              <a:ext cx="5869"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custDataLst>
                <p:tags r:id="rId7"/>
              </p:custDataLst>
            </p:nvPr>
          </p:nvSpPr>
          <p:spPr bwMode="auto">
            <a:xfrm>
              <a:off x="-1537" y="225"/>
              <a:ext cx="5607"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1.</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螺栓装配图</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sp>
        <p:nvSpPr>
          <p:cNvPr id="7" name="矩形 2"/>
          <p:cNvSpPr>
            <a:spLocks noChangeArrowheads="1"/>
          </p:cNvSpPr>
          <p:nvPr>
            <p:custDataLst>
              <p:tags r:id="rId8"/>
            </p:custDataLst>
          </p:nvPr>
        </p:nvSpPr>
        <p:spPr bwMode="auto">
          <a:xfrm>
            <a:off x="424815" y="1628775"/>
            <a:ext cx="1913255" cy="441956"/>
          </a:xfrm>
          <a:prstGeom prst="roundRect">
            <a:avLst/>
          </a:prstGeom>
          <a:solidFill>
            <a:srgbClr val="CCFFCC"/>
          </a:solidFill>
          <a:ln>
            <a:noFill/>
          </a:ln>
          <a:effectLst>
            <a:outerShdw blurRad="50800" dist="38100" dir="2700000" algn="tl" rotWithShape="0">
              <a:prstClr val="black">
                <a:alpha val="40000"/>
              </a:prstClr>
            </a:outerShdw>
          </a:effectLst>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绘图尺寸</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2147482228" name="图片 931" descr="图片11"/>
          <p:cNvPicPr>
            <a:picLocks noChangeAspect="1"/>
          </p:cNvPicPr>
          <p:nvPr>
            <p:custDataLst>
              <p:tags r:id="rId9"/>
            </p:custDataLst>
          </p:nvPr>
        </p:nvPicPr>
        <p:blipFill>
          <a:blip r:embed="rId10"/>
          <a:stretch>
            <a:fillRect/>
          </a:stretch>
        </p:blipFill>
        <p:spPr>
          <a:xfrm>
            <a:off x="424815" y="2636520"/>
            <a:ext cx="4113530" cy="3557905"/>
          </a:xfrm>
          <a:prstGeom prst="rect">
            <a:avLst/>
          </a:prstGeom>
          <a:noFill/>
          <a:ln w="9525">
            <a:noFill/>
          </a:ln>
        </p:spPr>
      </p:pic>
      <p:pic>
        <p:nvPicPr>
          <p:cNvPr id="-2147482227" name="图片 400"/>
          <p:cNvPicPr>
            <a:picLocks noChangeAspect="1"/>
          </p:cNvPicPr>
          <p:nvPr>
            <p:custDataLst>
              <p:tags r:id="rId11"/>
            </p:custDataLst>
          </p:nvPr>
        </p:nvPicPr>
        <p:blipFill>
          <a:blip r:embed="rId12"/>
          <a:stretch>
            <a:fillRect/>
          </a:stretch>
        </p:blipFill>
        <p:spPr>
          <a:xfrm>
            <a:off x="4788535" y="2852420"/>
            <a:ext cx="2524125" cy="3303905"/>
          </a:xfrm>
          <a:prstGeom prst="rect">
            <a:avLst/>
          </a:prstGeom>
          <a:noFill/>
          <a:ln w="9525">
            <a:noFill/>
          </a:ln>
        </p:spPr>
      </p:pic>
    </p:spTree>
  </p:cSld>
  <p:clrMapOvr>
    <a:masterClrMapping/>
  </p:clrMapOvr>
  <p:transition>
    <p:rand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p:nvPr/>
        </p:nvSpPr>
        <p:spPr>
          <a:xfrm>
            <a:off x="0" y="714375"/>
            <a:ext cx="54419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二、螺纹紧固件装配图的画法</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3102" cy="628"/>
            </a:xfrm>
            <a:prstGeom prst="rect">
              <a:avLst/>
            </a:prstGeom>
            <a:noFill/>
            <a:ln w="9525">
              <a:noFill/>
            </a:ln>
          </p:spPr>
          <p:txBody>
            <a:bodyPr wrap="none" anchor="ctr" anchorCtr="0">
              <a:spAutoFit/>
            </a:bodyPr>
            <a:p>
              <a:r>
                <a:rPr lang="zh-CN" altLang="en-US" b="1" dirty="0">
                  <a:latin typeface="黑体" panose="02010609060101010101" pitchFamily="2" charset="-122"/>
                </a:rPr>
                <a:t>常用螺纹紧固件</a:t>
              </a:r>
              <a:endParaRPr lang="zh-CN" altLang="en-US" b="1" dirty="0">
                <a:latin typeface="黑体" panose="02010609060101010101" pitchFamily="2" charset="-122"/>
              </a:endParaRPr>
            </a:p>
          </p:txBody>
        </p:sp>
      </p:grpSp>
      <p:grpSp>
        <p:nvGrpSpPr>
          <p:cNvPr id="2" name="Group 6"/>
          <p:cNvGrpSpPr/>
          <p:nvPr/>
        </p:nvGrpSpPr>
        <p:grpSpPr bwMode="auto">
          <a:xfrm>
            <a:off x="6775011" y="847013"/>
            <a:ext cx="1973453" cy="555229"/>
            <a:chOff x="-1586" y="116"/>
            <a:chExt cx="5869" cy="787"/>
          </a:xfrm>
          <a:solidFill>
            <a:srgbClr val="CCCCFF"/>
          </a:solidFill>
        </p:grpSpPr>
        <p:sp>
          <p:nvSpPr>
            <p:cNvPr id="10" name="AutoShape 7"/>
            <p:cNvSpPr>
              <a:spLocks noChangeArrowheads="1"/>
            </p:cNvSpPr>
            <p:nvPr>
              <p:custDataLst>
                <p:tags r:id="rId6"/>
              </p:custDataLst>
            </p:nvPr>
          </p:nvSpPr>
          <p:spPr bwMode="auto">
            <a:xfrm>
              <a:off x="-1586" y="116"/>
              <a:ext cx="5869"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custDataLst>
                <p:tags r:id="rId7"/>
              </p:custDataLst>
            </p:nvPr>
          </p:nvSpPr>
          <p:spPr bwMode="auto">
            <a:xfrm>
              <a:off x="-1537" y="225"/>
              <a:ext cx="5607"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2.</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螺柱装配图</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sp>
        <p:nvSpPr>
          <p:cNvPr id="5" name="矩形 2"/>
          <p:cNvSpPr>
            <a:spLocks noChangeArrowheads="1"/>
          </p:cNvSpPr>
          <p:nvPr>
            <p:custDataLst>
              <p:tags r:id="rId8"/>
            </p:custDataLst>
          </p:nvPr>
        </p:nvSpPr>
        <p:spPr bwMode="auto">
          <a:xfrm>
            <a:off x="468313" y="2133600"/>
            <a:ext cx="3240088" cy="2484438"/>
          </a:xfrm>
          <a:prstGeom prst="roundRect">
            <a:avLst/>
          </a:prstGeom>
          <a:solidFill>
            <a:srgbClr val="CCFFCC"/>
          </a:solidFill>
          <a:ln>
            <a:noFill/>
          </a:ln>
          <a:effectLst>
            <a:outerShdw blurRad="50800" dist="38100" dir="2700000" algn="tl" rotWithShape="0">
              <a:prstClr val="black">
                <a:alpha val="40000"/>
              </a:prstClr>
            </a:outerShdw>
          </a:effectLst>
        </p:spPr>
        <p:txBody>
          <a:bodyPr>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当两个被联接件中有一个很厚，或者不适合用螺栓联接时，常用双头螺柱联接。双头螺柱两端均加工有螺纹，一端与被联接件旋合，另一端与螺母旋合</a:t>
            </a: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8918" name="Picture 2" descr="E:\课件\《汽车机械制图》资料包材料\图片\4-14.tif"/>
          <p:cNvPicPr>
            <a:picLocks noChangeAspect="1"/>
          </p:cNvPicPr>
          <p:nvPr>
            <p:custDataLst>
              <p:tags r:id="rId9"/>
            </p:custDataLst>
          </p:nvPr>
        </p:nvPicPr>
        <p:blipFill>
          <a:blip r:embed="rId10"/>
          <a:stretch>
            <a:fillRect/>
          </a:stretch>
        </p:blipFill>
        <p:spPr>
          <a:xfrm>
            <a:off x="4067175" y="2276475"/>
            <a:ext cx="4446588" cy="3054350"/>
          </a:xfrm>
          <a:prstGeom prst="rect">
            <a:avLst/>
          </a:prstGeom>
          <a:noFill/>
          <a:ln w="9525">
            <a:noFill/>
          </a:ln>
        </p:spPr>
      </p:pic>
    </p:spTree>
  </p:cSld>
  <p:clrMapOvr>
    <a:masterClrMapping/>
  </p:clrMapOvr>
  <p:transition>
    <p:random/>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p:nvPr/>
        </p:nvSpPr>
        <p:spPr>
          <a:xfrm>
            <a:off x="0" y="714375"/>
            <a:ext cx="54419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二、螺纹紧固件装配图的画法</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3102" cy="628"/>
            </a:xfrm>
            <a:prstGeom prst="rect">
              <a:avLst/>
            </a:prstGeom>
            <a:noFill/>
            <a:ln w="9525">
              <a:noFill/>
            </a:ln>
          </p:spPr>
          <p:txBody>
            <a:bodyPr wrap="none" anchor="ctr" anchorCtr="0">
              <a:spAutoFit/>
            </a:bodyPr>
            <a:p>
              <a:r>
                <a:rPr lang="zh-CN" altLang="en-US" b="1" dirty="0">
                  <a:latin typeface="黑体" panose="02010609060101010101" pitchFamily="2" charset="-122"/>
                </a:rPr>
                <a:t>常用螺纹紧固件</a:t>
              </a:r>
              <a:endParaRPr lang="zh-CN" altLang="en-US" b="1" dirty="0">
                <a:latin typeface="黑体" panose="02010609060101010101" pitchFamily="2" charset="-122"/>
              </a:endParaRPr>
            </a:p>
          </p:txBody>
        </p:sp>
      </p:grpSp>
      <p:sp>
        <p:nvSpPr>
          <p:cNvPr id="7" name="矩形 2"/>
          <p:cNvSpPr>
            <a:spLocks noChangeArrowheads="1"/>
          </p:cNvSpPr>
          <p:nvPr>
            <p:custDataLst>
              <p:tags r:id="rId6"/>
            </p:custDataLst>
          </p:nvPr>
        </p:nvSpPr>
        <p:spPr bwMode="auto">
          <a:xfrm>
            <a:off x="424815" y="1628775"/>
            <a:ext cx="1913255" cy="441956"/>
          </a:xfrm>
          <a:prstGeom prst="roundRect">
            <a:avLst/>
          </a:prstGeom>
          <a:solidFill>
            <a:srgbClr val="CCFFCC"/>
          </a:solidFill>
          <a:ln>
            <a:noFill/>
          </a:ln>
          <a:effectLst>
            <a:outerShdw blurRad="50800" dist="38100" dir="2700000" algn="tl" rotWithShape="0">
              <a:prstClr val="black">
                <a:alpha val="40000"/>
              </a:prstClr>
            </a:outerShdw>
          </a:effectLst>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绘图步骤</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5" name="图片 4"/>
          <p:cNvPicPr>
            <a:picLocks noChangeAspect="1"/>
          </p:cNvPicPr>
          <p:nvPr>
            <p:custDataLst>
              <p:tags r:id="rId7"/>
            </p:custDataLst>
          </p:nvPr>
        </p:nvPicPr>
        <p:blipFill>
          <a:blip r:embed="rId8"/>
          <a:stretch>
            <a:fillRect/>
          </a:stretch>
        </p:blipFill>
        <p:spPr>
          <a:xfrm>
            <a:off x="2771775" y="1639570"/>
            <a:ext cx="5210175" cy="2419350"/>
          </a:xfrm>
          <a:prstGeom prst="rect">
            <a:avLst/>
          </a:prstGeom>
        </p:spPr>
      </p:pic>
      <p:pic>
        <p:nvPicPr>
          <p:cNvPr id="6" name="图片 5"/>
          <p:cNvPicPr>
            <a:picLocks noChangeAspect="1"/>
          </p:cNvPicPr>
          <p:nvPr>
            <p:custDataLst>
              <p:tags r:id="rId9"/>
            </p:custDataLst>
          </p:nvPr>
        </p:nvPicPr>
        <p:blipFill>
          <a:blip r:embed="rId10"/>
          <a:stretch>
            <a:fillRect/>
          </a:stretch>
        </p:blipFill>
        <p:spPr>
          <a:xfrm>
            <a:off x="2844165" y="4004945"/>
            <a:ext cx="5353050" cy="2400300"/>
          </a:xfrm>
          <a:prstGeom prst="rect">
            <a:avLst/>
          </a:prstGeom>
        </p:spPr>
      </p:pic>
      <p:grpSp>
        <p:nvGrpSpPr>
          <p:cNvPr id="8" name="Group 6"/>
          <p:cNvGrpSpPr/>
          <p:nvPr/>
        </p:nvGrpSpPr>
        <p:grpSpPr bwMode="auto">
          <a:xfrm>
            <a:off x="6775011" y="847013"/>
            <a:ext cx="1973453" cy="555229"/>
            <a:chOff x="-1586" y="116"/>
            <a:chExt cx="5869" cy="787"/>
          </a:xfrm>
          <a:solidFill>
            <a:srgbClr val="CCCCFF"/>
          </a:solidFill>
        </p:grpSpPr>
        <p:sp>
          <p:nvSpPr>
            <p:cNvPr id="9" name="AutoShape 7"/>
            <p:cNvSpPr>
              <a:spLocks noChangeArrowheads="1"/>
            </p:cNvSpPr>
            <p:nvPr>
              <p:custDataLst>
                <p:tags r:id="rId11"/>
              </p:custDataLst>
            </p:nvPr>
          </p:nvSpPr>
          <p:spPr bwMode="auto">
            <a:xfrm>
              <a:off x="-1586" y="116"/>
              <a:ext cx="5869"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1" name="Text Box 8"/>
            <p:cNvSpPr txBox="1">
              <a:spLocks noChangeArrowheads="1"/>
            </p:cNvSpPr>
            <p:nvPr>
              <p:custDataLst>
                <p:tags r:id="rId12"/>
              </p:custDataLst>
            </p:nvPr>
          </p:nvSpPr>
          <p:spPr bwMode="auto">
            <a:xfrm>
              <a:off x="-1537" y="225"/>
              <a:ext cx="5607"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2.</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螺柱装配图</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spTree>
  </p:cSld>
  <p:clrMapOvr>
    <a:masterClrMapping/>
  </p:clrMapOvr>
  <p:transition>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p:nvPr/>
        </p:nvSpPr>
        <p:spPr>
          <a:xfrm>
            <a:off x="0" y="714375"/>
            <a:ext cx="54419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二、螺纹紧固件装配图的画法</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3102" cy="628"/>
            </a:xfrm>
            <a:prstGeom prst="rect">
              <a:avLst/>
            </a:prstGeom>
            <a:noFill/>
            <a:ln w="9525">
              <a:noFill/>
            </a:ln>
          </p:spPr>
          <p:txBody>
            <a:bodyPr wrap="none" anchor="ctr" anchorCtr="0">
              <a:spAutoFit/>
            </a:bodyPr>
            <a:p>
              <a:r>
                <a:rPr lang="zh-CN" altLang="en-US" b="1" dirty="0">
                  <a:latin typeface="黑体" panose="02010609060101010101" pitchFamily="2" charset="-122"/>
                </a:rPr>
                <a:t>常用螺纹紧固件</a:t>
              </a:r>
              <a:endParaRPr lang="zh-CN" altLang="en-US" b="1" dirty="0">
                <a:latin typeface="黑体" panose="02010609060101010101" pitchFamily="2" charset="-122"/>
              </a:endParaRPr>
            </a:p>
          </p:txBody>
        </p:sp>
      </p:grpSp>
      <p:sp>
        <p:nvSpPr>
          <p:cNvPr id="7" name="矩形 2"/>
          <p:cNvSpPr>
            <a:spLocks noChangeArrowheads="1"/>
          </p:cNvSpPr>
          <p:nvPr>
            <p:custDataLst>
              <p:tags r:id="rId6"/>
            </p:custDataLst>
          </p:nvPr>
        </p:nvSpPr>
        <p:spPr bwMode="auto">
          <a:xfrm>
            <a:off x="424815" y="1628775"/>
            <a:ext cx="1913255" cy="783221"/>
          </a:xfrm>
          <a:prstGeom prst="roundRect">
            <a:avLst/>
          </a:prstGeom>
          <a:solidFill>
            <a:srgbClr val="CCFFCC"/>
          </a:solidFill>
          <a:ln>
            <a:noFill/>
          </a:ln>
          <a:effectLst>
            <a:outerShdw blurRad="50800" dist="38100" dir="2700000" algn="tl" rotWithShape="0">
              <a:prstClr val="black">
                <a:alpha val="40000"/>
              </a:prstClr>
            </a:outerShdw>
          </a:effectLst>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螺柱有效长度的选用</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100" name="文本框 99"/>
          <p:cNvSpPr txBox="1"/>
          <p:nvPr/>
        </p:nvSpPr>
        <p:spPr>
          <a:xfrm>
            <a:off x="2700020" y="2924493"/>
            <a:ext cx="5080000" cy="3061335"/>
          </a:xfrm>
          <a:prstGeom prst="rect">
            <a:avLst/>
          </a:prstGeom>
          <a:noFill/>
          <a:ln w="9525">
            <a:solidFill>
              <a:srgbClr val="C00000"/>
            </a:solidFill>
          </a:ln>
        </p:spPr>
        <p:txBody>
          <a:bodyPr>
            <a:spAutoFit/>
          </a:bodyPr>
          <a:p>
            <a:pPr indent="266700"/>
            <a:r>
              <a:rPr lang="zh-CN" sz="1900">
                <a:ea typeface="宋体" panose="02010600030101010101" pitchFamily="2" charset="-122"/>
              </a:rPr>
              <a:t>螺柱的总长度</a:t>
            </a:r>
            <a:r>
              <a:rPr lang="en-US" sz="1900">
                <a:latin typeface="Times New Roman" panose="02020603050405020304" charset="0"/>
              </a:rPr>
              <a:t>=</a:t>
            </a:r>
            <a:r>
              <a:rPr lang="en-US" sz="1900" i="1">
                <a:latin typeface="Times New Roman" panose="02020603050405020304" charset="0"/>
              </a:rPr>
              <a:t>l</a:t>
            </a:r>
            <a:r>
              <a:rPr lang="en-US" sz="1900">
                <a:latin typeface="Times New Roman" panose="02020603050405020304" charset="0"/>
              </a:rPr>
              <a:t>+</a:t>
            </a:r>
            <a:r>
              <a:rPr lang="en-US" sz="1900" i="1">
                <a:latin typeface="Times New Roman" panose="02020603050405020304" charset="0"/>
              </a:rPr>
              <a:t>b</a:t>
            </a:r>
            <a:r>
              <a:rPr lang="en-US" sz="1900" baseline="-25000">
                <a:latin typeface="Times New Roman" panose="02020603050405020304" charset="0"/>
              </a:rPr>
              <a:t>m</a:t>
            </a:r>
            <a:r>
              <a:rPr lang="zh-CN" sz="1900">
                <a:ea typeface="宋体" panose="02010600030101010101" pitchFamily="2" charset="-122"/>
              </a:rPr>
              <a:t>，其中：</a:t>
            </a:r>
            <a:r>
              <a:rPr lang="en-US" sz="1900" i="1">
                <a:latin typeface="Times New Roman" panose="02020603050405020304" charset="0"/>
              </a:rPr>
              <a:t>l</a:t>
            </a:r>
            <a:r>
              <a:rPr lang="en-US" sz="1900">
                <a:latin typeface="Times New Roman" panose="02020603050405020304" charset="0"/>
              </a:rPr>
              <a:t>=</a:t>
            </a:r>
            <a:r>
              <a:rPr lang="en-US" sz="1900">
                <a:solidFill>
                  <a:srgbClr val="333333"/>
                </a:solidFill>
                <a:latin typeface="Times New Roman" panose="02020603050405020304" charset="0"/>
              </a:rPr>
              <a:t>δ</a:t>
            </a:r>
            <a:r>
              <a:rPr lang="en-US" sz="1900" i="1">
                <a:solidFill>
                  <a:srgbClr val="000000"/>
                </a:solidFill>
                <a:latin typeface="Times New Roman" panose="02020603050405020304" charset="0"/>
              </a:rPr>
              <a:t>+</a:t>
            </a:r>
            <a:r>
              <a:rPr lang="en-US" sz="1900">
                <a:solidFill>
                  <a:srgbClr val="000000"/>
                </a:solidFill>
                <a:latin typeface="Times New Roman" panose="02020603050405020304" charset="0"/>
              </a:rPr>
              <a:t>0.15</a:t>
            </a:r>
            <a:r>
              <a:rPr lang="en-US" sz="1900" i="1">
                <a:solidFill>
                  <a:srgbClr val="000000"/>
                </a:solidFill>
                <a:latin typeface="Times New Roman" panose="02020603050405020304" charset="0"/>
              </a:rPr>
              <a:t>d</a:t>
            </a:r>
            <a:r>
              <a:rPr lang="zh-CN" sz="1900">
                <a:ea typeface="宋体" panose="02010600030101010101" pitchFamily="2" charset="-122"/>
              </a:rPr>
              <a:t>（垫圈厚度</a:t>
            </a:r>
            <a:r>
              <a:rPr lang="en-US" sz="1900" i="1">
                <a:latin typeface="Times New Roman" panose="02020603050405020304" charset="0"/>
              </a:rPr>
              <a:t>h</a:t>
            </a:r>
            <a:r>
              <a:rPr lang="zh-CN" sz="1900">
                <a:ea typeface="宋体" panose="02010600030101010101" pitchFamily="2" charset="-122"/>
              </a:rPr>
              <a:t>）</a:t>
            </a:r>
            <a:r>
              <a:rPr lang="en-US" sz="1900" i="1">
                <a:solidFill>
                  <a:srgbClr val="000000"/>
                </a:solidFill>
                <a:latin typeface="Times New Roman" panose="02020603050405020304" charset="0"/>
              </a:rPr>
              <a:t>+</a:t>
            </a:r>
            <a:r>
              <a:rPr lang="en-US" sz="1900">
                <a:solidFill>
                  <a:srgbClr val="000000"/>
                </a:solidFill>
                <a:latin typeface="Times New Roman" panose="02020603050405020304" charset="0"/>
              </a:rPr>
              <a:t>0.8</a:t>
            </a:r>
            <a:r>
              <a:rPr lang="en-US" sz="1900" i="1">
                <a:solidFill>
                  <a:srgbClr val="000000"/>
                </a:solidFill>
                <a:latin typeface="Times New Roman" panose="02020603050405020304" charset="0"/>
              </a:rPr>
              <a:t>d</a:t>
            </a:r>
            <a:r>
              <a:rPr lang="zh-CN" sz="1900">
                <a:ea typeface="宋体" panose="02010600030101010101" pitchFamily="2" charset="-122"/>
              </a:rPr>
              <a:t>（螺母厚度</a:t>
            </a:r>
            <a:r>
              <a:rPr lang="en-US" sz="1900" i="1">
                <a:latin typeface="Times New Roman" panose="02020603050405020304" charset="0"/>
              </a:rPr>
              <a:t>m</a:t>
            </a:r>
            <a:r>
              <a:rPr lang="zh-CN" sz="1900">
                <a:ea typeface="宋体" panose="02010600030101010101" pitchFamily="2" charset="-122"/>
              </a:rPr>
              <a:t>）</a:t>
            </a:r>
            <a:r>
              <a:rPr lang="en-US" sz="1900">
                <a:latin typeface="Times New Roman" panose="02020603050405020304" charset="0"/>
              </a:rPr>
              <a:t>+0.3</a:t>
            </a:r>
            <a:r>
              <a:rPr lang="en-US" sz="1900" i="1">
                <a:latin typeface="Times New Roman" panose="02020603050405020304" charset="0"/>
              </a:rPr>
              <a:t>d</a:t>
            </a:r>
            <a:r>
              <a:rPr lang="zh-CN" sz="1900">
                <a:ea typeface="宋体" panose="02010600030101010101" pitchFamily="2" charset="-122"/>
              </a:rPr>
              <a:t>（</a:t>
            </a:r>
            <a:r>
              <a:rPr lang="zh-CN" sz="1800">
                <a:solidFill>
                  <a:srgbClr val="000000"/>
                </a:solidFill>
                <a:cs typeface="FZSSK--GBK1-0" charset="0"/>
              </a:rPr>
              <a:t>螺柱伸出螺母的长度</a:t>
            </a:r>
            <a:r>
              <a:rPr lang="en-US" sz="1800">
                <a:solidFill>
                  <a:srgbClr val="000000"/>
                </a:solidFill>
                <a:latin typeface="Times New Roman" panose="02020603050405020304" charset="0"/>
                <a:cs typeface="FZSSK--GBK1-0" charset="0"/>
              </a:rPr>
              <a:t>a</a:t>
            </a:r>
            <a:r>
              <a:rPr lang="zh-CN" sz="1900">
                <a:ea typeface="宋体" panose="02010600030101010101" pitchFamily="2" charset="-122"/>
              </a:rPr>
              <a:t>），如图</a:t>
            </a:r>
            <a:r>
              <a:rPr lang="en-US" sz="1900">
                <a:latin typeface="Times New Roman" panose="02020603050405020304" charset="0"/>
              </a:rPr>
              <a:t>5-2-9</a:t>
            </a:r>
            <a:r>
              <a:rPr lang="zh-CN" sz="1900">
                <a:ea typeface="宋体" panose="02010600030101010101" pitchFamily="2" charset="-122"/>
              </a:rPr>
              <a:t>所示。  </a:t>
            </a:r>
            <a:r>
              <a:rPr lang="en-US" sz="1900" i="1">
                <a:solidFill>
                  <a:srgbClr val="000000"/>
                </a:solidFill>
                <a:latin typeface="Times New Roman" panose="02020603050405020304" charset="0"/>
              </a:rPr>
              <a:t>b</a:t>
            </a:r>
            <a:r>
              <a:rPr lang="en-US" sz="1900" baseline="-25000">
                <a:latin typeface="Times New Roman" panose="02020603050405020304" charset="0"/>
              </a:rPr>
              <a:t>m</a:t>
            </a:r>
            <a:r>
              <a:rPr lang="zh-CN" sz="1900">
                <a:ea typeface="宋体" panose="02010600030101010101" pitchFamily="2" charset="-122"/>
              </a:rPr>
              <a:t>：为螺柱旋入端的螺纹有效长度，该参数由带螺孔的厚连接件的材料决定，四种规格如下：</a:t>
            </a:r>
            <a:r>
              <a:rPr lang="en-US" sz="1900">
                <a:latin typeface="Times New Roman" panose="02020603050405020304" charset="0"/>
              </a:rPr>
              <a:t>GB/T 897-1988 </a:t>
            </a:r>
            <a:r>
              <a:rPr lang="en-US" sz="1900" i="1">
                <a:solidFill>
                  <a:srgbClr val="000000"/>
                </a:solidFill>
                <a:latin typeface="Times New Roman" panose="02020603050405020304" charset="0"/>
              </a:rPr>
              <a:t>b</a:t>
            </a:r>
            <a:r>
              <a:rPr lang="en-US" sz="1900" baseline="-25000">
                <a:latin typeface="Times New Roman" panose="02020603050405020304" charset="0"/>
              </a:rPr>
              <a:t>m</a:t>
            </a:r>
            <a:r>
              <a:rPr lang="en-US" sz="1900">
                <a:latin typeface="宋体" panose="02010600030101010101" pitchFamily="2" charset="-122"/>
              </a:rPr>
              <a:t> </a:t>
            </a:r>
            <a:r>
              <a:rPr lang="en-US" sz="1900">
                <a:latin typeface="Times New Roman" panose="02020603050405020304" charset="0"/>
              </a:rPr>
              <a:t>= 1</a:t>
            </a:r>
            <a:r>
              <a:rPr lang="en-US" sz="1900" i="1">
                <a:solidFill>
                  <a:srgbClr val="000000"/>
                </a:solidFill>
                <a:latin typeface="Times New Roman" panose="02020603050405020304" charset="0"/>
              </a:rPr>
              <a:t>d</a:t>
            </a:r>
            <a:r>
              <a:rPr lang="en-US" sz="1900" b="1" i="1">
                <a:solidFill>
                  <a:srgbClr val="000000"/>
                </a:solidFill>
                <a:latin typeface="宋体" panose="02010600030101010101" pitchFamily="2" charset="-122"/>
              </a:rPr>
              <a:t>     </a:t>
            </a:r>
            <a:r>
              <a:rPr lang="zh-CN" sz="1900">
                <a:ea typeface="宋体" panose="02010600030101010101" pitchFamily="2" charset="-122"/>
              </a:rPr>
              <a:t>用于铜和青铜</a:t>
            </a:r>
            <a:r>
              <a:rPr lang="en-US" sz="1900">
                <a:latin typeface="Times New Roman" panose="02020603050405020304" charset="0"/>
              </a:rPr>
              <a:t>GB/T 898-1988 </a:t>
            </a:r>
            <a:r>
              <a:rPr lang="en-US" sz="1900" i="1">
                <a:solidFill>
                  <a:srgbClr val="000000"/>
                </a:solidFill>
                <a:latin typeface="Times New Roman" panose="02020603050405020304" charset="0"/>
              </a:rPr>
              <a:t>b</a:t>
            </a:r>
            <a:r>
              <a:rPr lang="en-US" sz="1900" baseline="-25000">
                <a:latin typeface="Times New Roman" panose="02020603050405020304" charset="0"/>
              </a:rPr>
              <a:t>m</a:t>
            </a:r>
            <a:r>
              <a:rPr lang="en-US" sz="1900">
                <a:latin typeface="Times New Roman" panose="02020603050405020304" charset="0"/>
              </a:rPr>
              <a:t>= 1.25</a:t>
            </a:r>
            <a:r>
              <a:rPr lang="en-US" sz="1900" i="1">
                <a:solidFill>
                  <a:srgbClr val="000000"/>
                </a:solidFill>
                <a:latin typeface="Times New Roman" panose="02020603050405020304" charset="0"/>
              </a:rPr>
              <a:t>d  </a:t>
            </a:r>
            <a:r>
              <a:rPr lang="en-US" sz="1900">
                <a:latin typeface="宋体" panose="02010600030101010101" pitchFamily="2" charset="-122"/>
              </a:rPr>
              <a:t>  </a:t>
            </a:r>
            <a:r>
              <a:rPr lang="zh-CN" sz="1900">
                <a:ea typeface="宋体" panose="02010600030101010101" pitchFamily="2" charset="-122"/>
              </a:rPr>
              <a:t>用于铸铁</a:t>
            </a:r>
            <a:r>
              <a:rPr lang="en-US" sz="1900">
                <a:latin typeface="Times New Roman" panose="02020603050405020304" charset="0"/>
              </a:rPr>
              <a:t>GB/T 899-1988 </a:t>
            </a:r>
            <a:r>
              <a:rPr lang="en-US" sz="1900" i="1">
                <a:solidFill>
                  <a:srgbClr val="000000"/>
                </a:solidFill>
                <a:latin typeface="Times New Roman" panose="02020603050405020304" charset="0"/>
              </a:rPr>
              <a:t>b</a:t>
            </a:r>
            <a:r>
              <a:rPr lang="en-US" sz="1900" baseline="-25000">
                <a:latin typeface="Times New Roman" panose="02020603050405020304" charset="0"/>
              </a:rPr>
              <a:t>m</a:t>
            </a:r>
            <a:r>
              <a:rPr lang="en-US" sz="1900">
                <a:latin typeface="Times New Roman" panose="02020603050405020304" charset="0"/>
              </a:rPr>
              <a:t>= 1.5</a:t>
            </a:r>
            <a:r>
              <a:rPr lang="en-US" sz="1900" i="1">
                <a:solidFill>
                  <a:srgbClr val="000000"/>
                </a:solidFill>
                <a:latin typeface="Times New Roman" panose="02020603050405020304" charset="0"/>
              </a:rPr>
              <a:t>d  </a:t>
            </a:r>
            <a:r>
              <a:rPr lang="en-US" sz="1900">
                <a:latin typeface="宋体" panose="02010600030101010101" pitchFamily="2" charset="-122"/>
              </a:rPr>
              <a:t>   </a:t>
            </a:r>
            <a:r>
              <a:rPr lang="zh-CN" sz="1900">
                <a:ea typeface="宋体" panose="02010600030101010101" pitchFamily="2" charset="-122"/>
              </a:rPr>
              <a:t>用于铸铁或铝合金</a:t>
            </a:r>
            <a:r>
              <a:rPr lang="en-US" sz="1900">
                <a:latin typeface="Times New Roman" panose="02020603050405020304" charset="0"/>
              </a:rPr>
              <a:t>GB/T 900-1988 </a:t>
            </a:r>
            <a:r>
              <a:rPr lang="en-US" sz="1900" i="1">
                <a:solidFill>
                  <a:srgbClr val="000000"/>
                </a:solidFill>
                <a:latin typeface="Times New Roman" panose="02020603050405020304" charset="0"/>
              </a:rPr>
              <a:t>b</a:t>
            </a:r>
            <a:r>
              <a:rPr lang="en-US" sz="1900" baseline="-25000">
                <a:latin typeface="Times New Roman" panose="02020603050405020304" charset="0"/>
              </a:rPr>
              <a:t>m</a:t>
            </a:r>
            <a:r>
              <a:rPr lang="en-US" sz="1900">
                <a:latin typeface="Times New Roman" panose="02020603050405020304" charset="0"/>
              </a:rPr>
              <a:t>= 2</a:t>
            </a:r>
            <a:r>
              <a:rPr lang="en-US" sz="1900" i="1">
                <a:solidFill>
                  <a:srgbClr val="000000"/>
                </a:solidFill>
                <a:latin typeface="Times New Roman" panose="02020603050405020304" charset="0"/>
              </a:rPr>
              <a:t>d</a:t>
            </a:r>
            <a:r>
              <a:rPr lang="en-US" sz="1900" b="1" i="1">
                <a:solidFill>
                  <a:srgbClr val="000000"/>
                </a:solidFill>
                <a:latin typeface="宋体" panose="02010600030101010101" pitchFamily="2" charset="-122"/>
              </a:rPr>
              <a:t>  </a:t>
            </a:r>
            <a:r>
              <a:rPr lang="en-US" sz="2200" b="1" i="1">
                <a:solidFill>
                  <a:srgbClr val="000000"/>
                </a:solidFill>
                <a:latin typeface="宋体" panose="02010600030101010101" pitchFamily="2" charset="-122"/>
              </a:rPr>
              <a:t>   </a:t>
            </a:r>
            <a:r>
              <a:rPr lang="en-US" sz="1900">
                <a:latin typeface="宋体" panose="02010600030101010101" pitchFamily="2" charset="-122"/>
              </a:rPr>
              <a:t> </a:t>
            </a:r>
            <a:r>
              <a:rPr lang="zh-CN" sz="1900">
                <a:ea typeface="宋体" panose="02010600030101010101" pitchFamily="2" charset="-122"/>
              </a:rPr>
              <a:t>用于铝合金</a:t>
            </a:r>
            <a:endParaRPr lang="zh-CN" altLang="en-US" sz="1900">
              <a:ea typeface="宋体" panose="02010600030101010101" pitchFamily="2" charset="-122"/>
            </a:endParaRPr>
          </a:p>
        </p:txBody>
      </p:sp>
      <p:grpSp>
        <p:nvGrpSpPr>
          <p:cNvPr id="4" name="Group 6"/>
          <p:cNvGrpSpPr/>
          <p:nvPr/>
        </p:nvGrpSpPr>
        <p:grpSpPr bwMode="auto">
          <a:xfrm>
            <a:off x="6775011" y="847013"/>
            <a:ext cx="1973453" cy="555229"/>
            <a:chOff x="-1586" y="116"/>
            <a:chExt cx="5869" cy="787"/>
          </a:xfrm>
          <a:solidFill>
            <a:srgbClr val="CCCCFF"/>
          </a:solidFill>
        </p:grpSpPr>
        <p:sp>
          <p:nvSpPr>
            <p:cNvPr id="8" name="AutoShape 7"/>
            <p:cNvSpPr>
              <a:spLocks noChangeArrowheads="1"/>
            </p:cNvSpPr>
            <p:nvPr>
              <p:custDataLst>
                <p:tags r:id="rId7"/>
              </p:custDataLst>
            </p:nvPr>
          </p:nvSpPr>
          <p:spPr bwMode="auto">
            <a:xfrm>
              <a:off x="-1586" y="116"/>
              <a:ext cx="5869"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custDataLst>
                <p:tags r:id="rId8"/>
              </p:custDataLst>
            </p:nvPr>
          </p:nvSpPr>
          <p:spPr bwMode="auto">
            <a:xfrm>
              <a:off x="-1537" y="225"/>
              <a:ext cx="5607"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2.</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螺柱装配图</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spTree>
  </p:cSld>
  <p:clrMapOvr>
    <a:masterClrMapping/>
  </p:clrMapOvr>
  <p:transition>
    <p:random/>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Rectangle 2"/>
          <p:cNvSpPr/>
          <p:nvPr/>
        </p:nvSpPr>
        <p:spPr>
          <a:xfrm>
            <a:off x="0" y="714375"/>
            <a:ext cx="54419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二、螺纹紧固件装配图的画法</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3102" cy="628"/>
            </a:xfrm>
            <a:prstGeom prst="rect">
              <a:avLst/>
            </a:prstGeom>
            <a:noFill/>
            <a:ln w="9525">
              <a:noFill/>
            </a:ln>
          </p:spPr>
          <p:txBody>
            <a:bodyPr wrap="none" anchor="ctr" anchorCtr="0">
              <a:spAutoFit/>
            </a:bodyPr>
            <a:p>
              <a:r>
                <a:rPr lang="zh-CN" altLang="en-US" b="1" dirty="0">
                  <a:latin typeface="黑体" panose="02010609060101010101" pitchFamily="2" charset="-122"/>
                </a:rPr>
                <a:t>常用螺纹紧固件</a:t>
              </a:r>
              <a:endParaRPr lang="zh-CN" altLang="en-US" b="1" dirty="0">
                <a:latin typeface="黑体" panose="02010609060101010101" pitchFamily="2" charset="-122"/>
              </a:endParaRPr>
            </a:p>
          </p:txBody>
        </p:sp>
      </p:grpSp>
      <p:sp>
        <p:nvSpPr>
          <p:cNvPr id="7" name="矩形 2"/>
          <p:cNvSpPr>
            <a:spLocks noChangeArrowheads="1"/>
          </p:cNvSpPr>
          <p:nvPr>
            <p:custDataLst>
              <p:tags r:id="rId6"/>
            </p:custDataLst>
          </p:nvPr>
        </p:nvSpPr>
        <p:spPr bwMode="auto">
          <a:xfrm>
            <a:off x="424815" y="1628775"/>
            <a:ext cx="1913255" cy="441926"/>
          </a:xfrm>
          <a:prstGeom prst="roundRect">
            <a:avLst/>
          </a:prstGeom>
          <a:solidFill>
            <a:srgbClr val="CCFFCC"/>
          </a:solidFill>
          <a:ln>
            <a:noFill/>
          </a:ln>
          <a:effectLst>
            <a:outerShdw blurRad="50800" dist="38100" dir="2700000" algn="tl" rotWithShape="0">
              <a:prstClr val="black">
                <a:alpha val="40000"/>
              </a:prstClr>
            </a:outerShdw>
          </a:effectLst>
        </p:spPr>
        <p:txBody>
          <a:bodyPr wrap="square">
            <a:spAutoFit/>
          </a:bodyPr>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绘图尺寸</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4" name="图片 3"/>
          <p:cNvPicPr>
            <a:picLocks noChangeAspect="1"/>
          </p:cNvPicPr>
          <p:nvPr>
            <p:custDataLst>
              <p:tags r:id="rId7"/>
            </p:custDataLst>
          </p:nvPr>
        </p:nvPicPr>
        <p:blipFill>
          <a:blip r:embed="rId8"/>
          <a:stretch>
            <a:fillRect/>
          </a:stretch>
        </p:blipFill>
        <p:spPr>
          <a:xfrm>
            <a:off x="3100070" y="1642745"/>
            <a:ext cx="3676650" cy="4462145"/>
          </a:xfrm>
          <a:prstGeom prst="rect">
            <a:avLst/>
          </a:prstGeom>
        </p:spPr>
      </p:pic>
      <p:grpSp>
        <p:nvGrpSpPr>
          <p:cNvPr id="5" name="Group 6"/>
          <p:cNvGrpSpPr/>
          <p:nvPr/>
        </p:nvGrpSpPr>
        <p:grpSpPr bwMode="auto">
          <a:xfrm>
            <a:off x="6775011" y="847013"/>
            <a:ext cx="1973453" cy="555229"/>
            <a:chOff x="-1586" y="116"/>
            <a:chExt cx="5869" cy="787"/>
          </a:xfrm>
          <a:solidFill>
            <a:srgbClr val="CCCCFF"/>
          </a:solidFill>
        </p:grpSpPr>
        <p:sp>
          <p:nvSpPr>
            <p:cNvPr id="6" name="AutoShape 7"/>
            <p:cNvSpPr>
              <a:spLocks noChangeArrowheads="1"/>
            </p:cNvSpPr>
            <p:nvPr>
              <p:custDataLst>
                <p:tags r:id="rId9"/>
              </p:custDataLst>
            </p:nvPr>
          </p:nvSpPr>
          <p:spPr bwMode="auto">
            <a:xfrm>
              <a:off x="-1586" y="116"/>
              <a:ext cx="5869"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8" name="Text Box 8"/>
            <p:cNvSpPr txBox="1">
              <a:spLocks noChangeArrowheads="1"/>
            </p:cNvSpPr>
            <p:nvPr>
              <p:custDataLst>
                <p:tags r:id="rId10"/>
              </p:custDataLst>
            </p:nvPr>
          </p:nvSpPr>
          <p:spPr bwMode="auto">
            <a:xfrm>
              <a:off x="-1537" y="225"/>
              <a:ext cx="5607"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2.</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螺柱装配图</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spTree>
  </p:cSld>
  <p:clrMapOvr>
    <a:masterClrMapping/>
  </p:clrMapOvr>
  <p:transition>
    <p:random/>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40" name="矩形 1"/>
          <p:cNvSpPr/>
          <p:nvPr/>
        </p:nvSpPr>
        <p:spPr>
          <a:xfrm>
            <a:off x="5795963" y="5661025"/>
            <a:ext cx="1217612" cy="404813"/>
          </a:xfrm>
          <a:prstGeom prst="rect">
            <a:avLst/>
          </a:prstGeom>
          <a:noFill/>
          <a:ln w="9525">
            <a:noFill/>
          </a:ln>
        </p:spPr>
        <p:txBody>
          <a:bodyPr wrap="none">
            <a:spAutoFit/>
          </a:bodyPr>
          <a:p>
            <a:pPr>
              <a:lnSpc>
                <a:spcPts val="2800"/>
              </a:lnSpc>
            </a:pPr>
            <a:r>
              <a:rPr lang="zh-CN" altLang="en-US" b="1" dirty="0">
                <a:solidFill>
                  <a:srgbClr val="FF0000"/>
                </a:solidFill>
                <a:latin typeface="黑体" panose="02010609060101010101" pitchFamily="2" charset="-122"/>
              </a:rPr>
              <a:t>螺钉联接</a:t>
            </a:r>
            <a:endParaRPr lang="zh-CN" altLang="en-US" b="1" dirty="0">
              <a:solidFill>
                <a:srgbClr val="FF0000"/>
              </a:solidFill>
              <a:latin typeface="黑体" panose="02010609060101010101" pitchFamily="2" charset="-122"/>
            </a:endParaRPr>
          </a:p>
        </p:txBody>
      </p:sp>
      <p:sp>
        <p:nvSpPr>
          <p:cNvPr id="7" name="矩形 2"/>
          <p:cNvSpPr>
            <a:spLocks noChangeArrowheads="1"/>
          </p:cNvSpPr>
          <p:nvPr/>
        </p:nvSpPr>
        <p:spPr bwMode="auto">
          <a:xfrm>
            <a:off x="468313" y="2133600"/>
            <a:ext cx="3240088" cy="2152167"/>
          </a:xfrm>
          <a:prstGeom prst="roundRect">
            <a:avLst/>
          </a:prstGeom>
          <a:solidFill>
            <a:srgbClr val="CCFFCC"/>
          </a:solidFill>
          <a:ln>
            <a:noFill/>
          </a:ln>
          <a:effectLst>
            <a:outerShdw blurRad="50800" dist="38100" dir="2700000" algn="tl" rotWithShape="0">
              <a:prstClr val="black">
                <a:alpha val="40000"/>
              </a:prstClr>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螺钉主要用于不经常拆卸，受力不大的连接场合。螺钉的头部有柱形、锥形和球形的，通常开有一字槽或十字槽，便于装配时工具的使用。</a:t>
            </a:r>
            <a:endParaRPr kumimoji="0" 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9942" name="Picture 2" descr="E:\课件\《汽车机械制图》资料包材料\图片\4-15.tif"/>
          <p:cNvPicPr>
            <a:picLocks noChangeAspect="1"/>
          </p:cNvPicPr>
          <p:nvPr/>
        </p:nvPicPr>
        <p:blipFill>
          <a:blip r:embed="rId1"/>
          <a:stretch>
            <a:fillRect/>
          </a:stretch>
        </p:blipFill>
        <p:spPr>
          <a:xfrm>
            <a:off x="5364163" y="1735138"/>
            <a:ext cx="2376487" cy="3416300"/>
          </a:xfrm>
          <a:prstGeom prst="rect">
            <a:avLst/>
          </a:prstGeom>
          <a:noFill/>
          <a:ln w="9525">
            <a:noFill/>
          </a:ln>
        </p:spPr>
      </p:pic>
      <p:grpSp>
        <p:nvGrpSpPr>
          <p:cNvPr id="2" name="Group 6"/>
          <p:cNvGrpSpPr/>
          <p:nvPr/>
        </p:nvGrpSpPr>
        <p:grpSpPr bwMode="auto">
          <a:xfrm>
            <a:off x="6775011" y="847013"/>
            <a:ext cx="1973453" cy="555229"/>
            <a:chOff x="-1586" y="116"/>
            <a:chExt cx="5869" cy="787"/>
          </a:xfrm>
          <a:solidFill>
            <a:srgbClr val="CCCCFF"/>
          </a:solidFill>
        </p:grpSpPr>
        <p:sp>
          <p:nvSpPr>
            <p:cNvPr id="10" name="AutoShape 7"/>
            <p:cNvSpPr>
              <a:spLocks noChangeArrowheads="1"/>
            </p:cNvSpPr>
            <p:nvPr>
              <p:custDataLst>
                <p:tags r:id="rId2"/>
              </p:custDataLst>
            </p:nvPr>
          </p:nvSpPr>
          <p:spPr bwMode="auto">
            <a:xfrm>
              <a:off x="-1586" y="116"/>
              <a:ext cx="5869"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custDataLst>
                <p:tags r:id="rId3"/>
              </p:custDataLst>
            </p:nvPr>
          </p:nvSpPr>
          <p:spPr bwMode="auto">
            <a:xfrm>
              <a:off x="-1537" y="225"/>
              <a:ext cx="5607"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螺钉装配图</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sp>
        <p:nvSpPr>
          <p:cNvPr id="29698" name="Rectangle 2"/>
          <p:cNvSpPr/>
          <p:nvPr>
            <p:custDataLst>
              <p:tags r:id="rId4"/>
            </p:custDataLst>
          </p:nvPr>
        </p:nvSpPr>
        <p:spPr>
          <a:xfrm>
            <a:off x="0" y="714375"/>
            <a:ext cx="54419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二、螺纹紧固件装配图的画法</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5"/>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6"/>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7"/>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8"/>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9"/>
              </p:custDataLst>
            </p:nvPr>
          </p:nvSpPr>
          <p:spPr>
            <a:xfrm>
              <a:off x="5269" y="173"/>
              <a:ext cx="3102" cy="628"/>
            </a:xfrm>
            <a:prstGeom prst="rect">
              <a:avLst/>
            </a:prstGeom>
            <a:noFill/>
            <a:ln w="9525">
              <a:noFill/>
            </a:ln>
          </p:spPr>
          <p:txBody>
            <a:bodyPr wrap="none" anchor="ctr" anchorCtr="0">
              <a:spAutoFit/>
            </a:bodyPr>
            <a:p>
              <a:r>
                <a:rPr lang="zh-CN" altLang="en-US" b="1" dirty="0">
                  <a:latin typeface="黑体" panose="02010609060101010101" pitchFamily="2" charset="-122"/>
                </a:rPr>
                <a:t>常用螺纹紧固件</a:t>
              </a:r>
              <a:endParaRPr lang="zh-CN" altLang="en-US" b="1" dirty="0">
                <a:latin typeface="黑体" panose="02010609060101010101" pitchFamily="2" charset="-122"/>
              </a:endParaRPr>
            </a:p>
          </p:txBody>
        </p:sp>
      </p:grpSp>
    </p:spTree>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2"/>
          <p:cNvSpPr>
            <a:spLocks noChangeArrowheads="1"/>
          </p:cNvSpPr>
          <p:nvPr/>
        </p:nvSpPr>
        <p:spPr bwMode="auto">
          <a:xfrm>
            <a:off x="468630" y="2133600"/>
            <a:ext cx="1386840" cy="441926"/>
          </a:xfrm>
          <a:prstGeom prst="roundRect">
            <a:avLst/>
          </a:prstGeom>
          <a:solidFill>
            <a:srgbClr val="CCFFCC"/>
          </a:solidFill>
          <a:ln>
            <a:noFill/>
          </a:ln>
          <a:effectLst>
            <a:outerShdw blurRad="50800" dist="38100" dir="2700000" algn="tl" rotWithShape="0">
              <a:prstClr val="black">
                <a:alpha val="40000"/>
              </a:prstClr>
            </a:outerShdw>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规定画法：</a:t>
            </a:r>
            <a:endParaRPr kumimoji="0" 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6775011" y="847013"/>
            <a:ext cx="1973453" cy="555229"/>
            <a:chOff x="-1586" y="116"/>
            <a:chExt cx="5869" cy="787"/>
          </a:xfrm>
          <a:solidFill>
            <a:srgbClr val="CCCCFF"/>
          </a:solidFill>
        </p:grpSpPr>
        <p:sp>
          <p:nvSpPr>
            <p:cNvPr id="10" name="AutoShape 7"/>
            <p:cNvSpPr>
              <a:spLocks noChangeArrowheads="1"/>
            </p:cNvSpPr>
            <p:nvPr>
              <p:custDataLst>
                <p:tags r:id="rId1"/>
              </p:custDataLst>
            </p:nvPr>
          </p:nvSpPr>
          <p:spPr bwMode="auto">
            <a:xfrm>
              <a:off x="-1586" y="116"/>
              <a:ext cx="5869"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custDataLst>
                <p:tags r:id="rId2"/>
              </p:custDataLst>
            </p:nvPr>
          </p:nvSpPr>
          <p:spPr bwMode="auto">
            <a:xfrm>
              <a:off x="-1537" y="225"/>
              <a:ext cx="5607"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螺钉装配图</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sp>
        <p:nvSpPr>
          <p:cNvPr id="29698" name="Rectangle 2"/>
          <p:cNvSpPr/>
          <p:nvPr>
            <p:custDataLst>
              <p:tags r:id="rId3"/>
            </p:custDataLst>
          </p:nvPr>
        </p:nvSpPr>
        <p:spPr>
          <a:xfrm>
            <a:off x="0" y="714375"/>
            <a:ext cx="54419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二、螺纹紧固件装配图的画法</a:t>
            </a:r>
            <a:endParaRPr lang="zh-CN" altLang="zh-CN" sz="2400" dirty="0">
              <a:solidFill>
                <a:srgbClr val="0000FF"/>
              </a:solidFill>
              <a:latin typeface="黑体" panose="02010609060101010101" pitchFamily="2" charset="-122"/>
            </a:endParaRPr>
          </a:p>
        </p:txBody>
      </p:sp>
      <p:pic>
        <p:nvPicPr>
          <p:cNvPr id="3" name="图片 2"/>
          <p:cNvPicPr>
            <a:picLocks noChangeAspect="1"/>
          </p:cNvPicPr>
          <p:nvPr>
            <p:custDataLst>
              <p:tags r:id="rId4"/>
            </p:custDataLst>
          </p:nvPr>
        </p:nvPicPr>
        <p:blipFill>
          <a:blip r:embed="rId5"/>
          <a:stretch>
            <a:fillRect/>
          </a:stretch>
        </p:blipFill>
        <p:spPr>
          <a:xfrm>
            <a:off x="2771775" y="2060575"/>
            <a:ext cx="5210175" cy="3792855"/>
          </a:xfrm>
          <a:prstGeom prst="rect">
            <a:avLst/>
          </a:prstGeom>
        </p:spPr>
      </p:pic>
      <p:grpSp>
        <p:nvGrpSpPr>
          <p:cNvPr id="4" name="组合 3"/>
          <p:cNvGrpSpPr/>
          <p:nvPr/>
        </p:nvGrpSpPr>
        <p:grpSpPr>
          <a:xfrm>
            <a:off x="1764030" y="38100"/>
            <a:ext cx="5255895" cy="587375"/>
            <a:chOff x="2778" y="-53"/>
            <a:chExt cx="8277" cy="925"/>
          </a:xfrm>
        </p:grpSpPr>
        <p:sp>
          <p:nvSpPr>
            <p:cNvPr id="51" name="Rectangle 4"/>
            <p:cNvSpPr>
              <a:spLocks noChangeAspect="1" noChangeArrowheads="1"/>
            </p:cNvSpPr>
            <p:nvPr>
              <p:custDataLst>
                <p:tags r:id="rId6"/>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7"/>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8"/>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9"/>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10"/>
              </p:custDataLst>
            </p:nvPr>
          </p:nvSpPr>
          <p:spPr>
            <a:xfrm>
              <a:off x="5269" y="173"/>
              <a:ext cx="3102" cy="628"/>
            </a:xfrm>
            <a:prstGeom prst="rect">
              <a:avLst/>
            </a:prstGeom>
            <a:noFill/>
            <a:ln w="9525">
              <a:noFill/>
            </a:ln>
          </p:spPr>
          <p:txBody>
            <a:bodyPr wrap="none" anchor="ctr" anchorCtr="0">
              <a:spAutoFit/>
            </a:bodyPr>
            <a:p>
              <a:r>
                <a:rPr lang="zh-CN" altLang="en-US" b="1" dirty="0">
                  <a:latin typeface="黑体" panose="02010609060101010101" pitchFamily="2" charset="-122"/>
                </a:rPr>
                <a:t>常用螺纹紧固件</a:t>
              </a:r>
              <a:endParaRPr lang="zh-CN" altLang="en-US" b="1" dirty="0">
                <a:latin typeface="黑体" panose="02010609060101010101" pitchFamily="2" charset="-122"/>
              </a:endParaRPr>
            </a:p>
          </p:txBody>
        </p:sp>
      </p:grpSp>
    </p:spTree>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p:nvPr/>
        </p:nvSpPr>
        <p:spPr>
          <a:xfrm>
            <a:off x="0" y="714375"/>
            <a:ext cx="24114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zh-CN" sz="2400" dirty="0">
              <a:solidFill>
                <a:srgbClr val="0000FF"/>
              </a:solidFill>
              <a:latin typeface="黑体" panose="02010609060101010101" pitchFamily="2" charset="-122"/>
            </a:endParaRPr>
          </a:p>
        </p:txBody>
      </p:sp>
      <p:grpSp>
        <p:nvGrpSpPr>
          <p:cNvPr id="2" name="组合 1"/>
          <p:cNvGrpSpPr/>
          <p:nvPr/>
        </p:nvGrpSpPr>
        <p:grpSpPr>
          <a:xfrm>
            <a:off x="1764030" y="38100"/>
            <a:ext cx="5255260" cy="586740"/>
            <a:chOff x="2778" y="-53"/>
            <a:chExt cx="8276" cy="924"/>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
        <p:nvSpPr>
          <p:cNvPr id="100" name="文本框 99"/>
          <p:cNvSpPr txBox="1"/>
          <p:nvPr/>
        </p:nvSpPr>
        <p:spPr>
          <a:xfrm>
            <a:off x="712470" y="2061210"/>
            <a:ext cx="8060690" cy="3415030"/>
          </a:xfrm>
          <a:prstGeom prst="rect">
            <a:avLst/>
          </a:prstGeom>
          <a:noFill/>
          <a:ln w="9525">
            <a:solidFill>
              <a:srgbClr val="C00000"/>
            </a:solidFill>
          </a:ln>
        </p:spPr>
        <p:txBody>
          <a:bodyPr wrap="square">
            <a:spAutoFit/>
          </a:bodyPr>
          <a:p>
            <a:pPr indent="267970"/>
            <a:r>
              <a:rPr lang="zh-CN" sz="1800" b="1">
                <a:solidFill>
                  <a:srgbClr val="FF0000"/>
                </a:solidFill>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）掌握螺纹基本要素及分类；（</a:t>
            </a:r>
            <a:r>
              <a:rPr lang="en-US" sz="1800">
                <a:latin typeface="Times New Roman" panose="02020603050405020304" charset="0"/>
              </a:rPr>
              <a:t>2</a:t>
            </a:r>
            <a:r>
              <a:rPr lang="zh-CN" sz="1800">
                <a:ea typeface="宋体" panose="02010600030101010101" pitchFamily="2" charset="-122"/>
              </a:rPr>
              <a:t>）掌握不同类型螺纹的标注；（</a:t>
            </a:r>
            <a:r>
              <a:rPr lang="en-US" sz="1800">
                <a:latin typeface="Times New Roman" panose="02020603050405020304" charset="0"/>
              </a:rPr>
              <a:t>3</a:t>
            </a:r>
            <a:r>
              <a:rPr lang="zh-CN" sz="1800">
                <a:ea typeface="宋体" panose="02010600030101010101" pitchFamily="2" charset="-122"/>
              </a:rPr>
              <a:t>）掌握螺纹的规定画法。</a:t>
            </a:r>
            <a:r>
              <a:rPr lang="zh-CN" sz="1800" b="1">
                <a:ea typeface="宋体" panose="02010600030101010101" pitchFamily="2" charset="-122"/>
              </a:rPr>
              <a:t></a:t>
            </a:r>
            <a:r>
              <a:rPr lang="zh-CN" sz="1800" b="1">
                <a:solidFill>
                  <a:srgbClr val="FF0000"/>
                </a:solidFill>
                <a:ea typeface="宋体" panose="02010600030101010101" pitchFamily="2" charset="-122"/>
              </a:rPr>
              <a:t>能力目标：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）能按照规定画法的要求，建立良好的判断及分析能力；（</a:t>
            </a:r>
            <a:r>
              <a:rPr lang="en-US" sz="1800">
                <a:latin typeface="Times New Roman" panose="02020603050405020304" charset="0"/>
              </a:rPr>
              <a:t>2</a:t>
            </a:r>
            <a:r>
              <a:rPr lang="zh-CN" sz="1800">
                <a:ea typeface="宋体" panose="02010600030101010101" pitchFamily="2" charset="-122"/>
              </a:rPr>
              <a:t>）能绘制螺纹的表达视图；（</a:t>
            </a:r>
            <a:r>
              <a:rPr lang="en-US" sz="1800">
                <a:latin typeface="Times New Roman" panose="02020603050405020304" charset="0"/>
              </a:rPr>
              <a:t>3</a:t>
            </a:r>
            <a:r>
              <a:rPr lang="zh-CN" sz="1800">
                <a:ea typeface="宋体" panose="02010600030101010101" pitchFamily="2" charset="-122"/>
              </a:rPr>
              <a:t>）能发现并更正图纸中螺纹连接的错误画法。</a:t>
            </a:r>
            <a:r>
              <a:rPr lang="zh-CN" sz="1800" b="1">
                <a:ea typeface="宋体" panose="02010600030101010101" pitchFamily="2" charset="-122"/>
              </a:rPr>
              <a:t></a:t>
            </a:r>
            <a:r>
              <a:rPr lang="zh-CN" sz="1800" b="1">
                <a:solidFill>
                  <a:srgbClr val="FF0000"/>
                </a:solidFill>
                <a:ea typeface="宋体" panose="02010600030101010101" pitchFamily="2" charset="-122"/>
              </a:rPr>
              <a:t>素质目标：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）具有严肃认真的工作态度和一丝不苟的工作作风。（</a:t>
            </a:r>
            <a:r>
              <a:rPr lang="en-US" sz="1800">
                <a:latin typeface="Times New Roman" panose="02020603050405020304" charset="0"/>
              </a:rPr>
              <a:t>2</a:t>
            </a:r>
            <a:r>
              <a:rPr lang="zh-CN" sz="1800">
                <a:ea typeface="宋体" panose="02010600030101010101" pitchFamily="2" charset="-122"/>
              </a:rPr>
              <a:t>）具有高尚的道德素质和良好的心理素质。（</a:t>
            </a:r>
            <a:r>
              <a:rPr lang="en-US" sz="1800">
                <a:latin typeface="Times New Roman" panose="02020603050405020304" charset="0"/>
              </a:rPr>
              <a:t>3</a:t>
            </a:r>
            <a:r>
              <a:rPr lang="zh-CN" sz="1800">
                <a:ea typeface="宋体" panose="02010600030101010101" pitchFamily="2" charset="-122"/>
              </a:rPr>
              <a:t>）具有质量意识、环保意识、安全意识、信息素养、工匠精神和创新思维。</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2"/>
          <p:cNvSpPr>
            <a:spLocks noChangeArrowheads="1"/>
          </p:cNvSpPr>
          <p:nvPr/>
        </p:nvSpPr>
        <p:spPr bwMode="auto">
          <a:xfrm>
            <a:off x="468630" y="2133600"/>
            <a:ext cx="1386840" cy="441926"/>
          </a:xfrm>
          <a:prstGeom prst="roundRect">
            <a:avLst/>
          </a:prstGeom>
          <a:solidFill>
            <a:srgbClr val="CCFFCC"/>
          </a:solidFill>
          <a:ln>
            <a:noFill/>
          </a:ln>
          <a:effectLst>
            <a:outerShdw blurRad="50800" dist="38100" dir="2700000" algn="tl" rotWithShape="0">
              <a:prstClr val="black">
                <a:alpha val="40000"/>
              </a:prstClr>
            </a:outerShdw>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绘图尺寸：</a:t>
            </a:r>
            <a:endParaRPr kumimoji="0" 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2" name="Group 6"/>
          <p:cNvGrpSpPr/>
          <p:nvPr/>
        </p:nvGrpSpPr>
        <p:grpSpPr bwMode="auto">
          <a:xfrm>
            <a:off x="6775011" y="847013"/>
            <a:ext cx="1973453" cy="555229"/>
            <a:chOff x="-1586" y="116"/>
            <a:chExt cx="5869" cy="787"/>
          </a:xfrm>
          <a:solidFill>
            <a:srgbClr val="CCCCFF"/>
          </a:solidFill>
        </p:grpSpPr>
        <p:sp>
          <p:nvSpPr>
            <p:cNvPr id="10" name="AutoShape 7"/>
            <p:cNvSpPr>
              <a:spLocks noChangeArrowheads="1"/>
            </p:cNvSpPr>
            <p:nvPr>
              <p:custDataLst>
                <p:tags r:id="rId1"/>
              </p:custDataLst>
            </p:nvPr>
          </p:nvSpPr>
          <p:spPr bwMode="auto">
            <a:xfrm>
              <a:off x="-1586" y="116"/>
              <a:ext cx="5869"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custDataLst>
                <p:tags r:id="rId2"/>
              </p:custDataLst>
            </p:nvPr>
          </p:nvSpPr>
          <p:spPr bwMode="auto">
            <a:xfrm>
              <a:off x="-1537" y="225"/>
              <a:ext cx="5607" cy="638"/>
            </a:xfrm>
            <a:prstGeom prst="rect">
              <a:avLst/>
            </a:prstGeom>
            <a:grpFill/>
            <a:ln w="9525">
              <a:noFill/>
              <a:miter lim="800000"/>
            </a:ln>
          </p:spPr>
          <p:txBody>
            <a:bodyPr wrap="square">
              <a:spAutoFit/>
            </a:bodyPr>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螺钉装配图</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sp>
        <p:nvSpPr>
          <p:cNvPr id="29698" name="Rectangle 2"/>
          <p:cNvSpPr/>
          <p:nvPr>
            <p:custDataLst>
              <p:tags r:id="rId3"/>
            </p:custDataLst>
          </p:nvPr>
        </p:nvSpPr>
        <p:spPr>
          <a:xfrm>
            <a:off x="0" y="714375"/>
            <a:ext cx="54419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二、螺纹紧固件装配图的画法</a:t>
            </a:r>
            <a:endParaRPr lang="zh-CN" altLang="zh-CN" sz="2400" dirty="0">
              <a:solidFill>
                <a:srgbClr val="0000FF"/>
              </a:solidFill>
              <a:latin typeface="黑体" panose="02010609060101010101" pitchFamily="2" charset="-122"/>
            </a:endParaRPr>
          </a:p>
        </p:txBody>
      </p:sp>
      <p:pic>
        <p:nvPicPr>
          <p:cNvPr id="-2147482214" name="图片 941"/>
          <p:cNvPicPr>
            <a:picLocks noChangeAspect="1"/>
          </p:cNvPicPr>
          <p:nvPr>
            <p:custDataLst>
              <p:tags r:id="rId4"/>
            </p:custDataLst>
          </p:nvPr>
        </p:nvPicPr>
        <p:blipFill>
          <a:blip r:embed="rId5"/>
          <a:stretch>
            <a:fillRect/>
          </a:stretch>
        </p:blipFill>
        <p:spPr>
          <a:xfrm>
            <a:off x="2771775" y="1833245"/>
            <a:ext cx="2615565" cy="4264660"/>
          </a:xfrm>
          <a:prstGeom prst="rect">
            <a:avLst/>
          </a:prstGeom>
          <a:noFill/>
          <a:ln w="9525">
            <a:noFill/>
          </a:ln>
        </p:spPr>
      </p:pic>
      <p:pic>
        <p:nvPicPr>
          <p:cNvPr id="-2147482213" name="图片 942"/>
          <p:cNvPicPr>
            <a:picLocks noChangeAspect="1"/>
          </p:cNvPicPr>
          <p:nvPr>
            <p:custDataLst>
              <p:tags r:id="rId6"/>
            </p:custDataLst>
          </p:nvPr>
        </p:nvPicPr>
        <p:blipFill>
          <a:blip r:embed="rId7"/>
          <a:stretch>
            <a:fillRect/>
          </a:stretch>
        </p:blipFill>
        <p:spPr>
          <a:xfrm>
            <a:off x="5796280" y="1844675"/>
            <a:ext cx="2665730" cy="4253230"/>
          </a:xfrm>
          <a:prstGeom prst="rect">
            <a:avLst/>
          </a:prstGeom>
          <a:noFill/>
          <a:ln w="9525">
            <a:noFill/>
          </a:ln>
        </p:spPr>
      </p:pic>
      <p:grpSp>
        <p:nvGrpSpPr>
          <p:cNvPr id="4" name="组合 3"/>
          <p:cNvGrpSpPr/>
          <p:nvPr/>
        </p:nvGrpSpPr>
        <p:grpSpPr>
          <a:xfrm>
            <a:off x="1764030" y="38100"/>
            <a:ext cx="5255895" cy="587375"/>
            <a:chOff x="2778" y="-53"/>
            <a:chExt cx="8277" cy="925"/>
          </a:xfrm>
        </p:grpSpPr>
        <p:sp>
          <p:nvSpPr>
            <p:cNvPr id="51" name="Rectangle 4"/>
            <p:cNvSpPr>
              <a:spLocks noChangeAspect="1" noChangeArrowheads="1"/>
            </p:cNvSpPr>
            <p:nvPr>
              <p:custDataLst>
                <p:tags r:id="rId8"/>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9"/>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10"/>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11"/>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12"/>
              </p:custDataLst>
            </p:nvPr>
          </p:nvSpPr>
          <p:spPr>
            <a:xfrm>
              <a:off x="5269" y="173"/>
              <a:ext cx="3102" cy="628"/>
            </a:xfrm>
            <a:prstGeom prst="rect">
              <a:avLst/>
            </a:prstGeom>
            <a:noFill/>
            <a:ln w="9525">
              <a:noFill/>
            </a:ln>
          </p:spPr>
          <p:txBody>
            <a:bodyPr wrap="none" anchor="ctr" anchorCtr="0">
              <a:spAutoFit/>
            </a:bodyPr>
            <a:p>
              <a:r>
                <a:rPr lang="zh-CN" altLang="en-US" b="1" dirty="0">
                  <a:latin typeface="黑体" panose="02010609060101010101" pitchFamily="2" charset="-122"/>
                </a:rPr>
                <a:t>常用螺纹紧固件</a:t>
              </a:r>
              <a:endParaRPr lang="zh-CN" altLang="en-US" b="1" dirty="0">
                <a:latin typeface="黑体" panose="02010609060101010101" pitchFamily="2" charset="-122"/>
              </a:endParaRPr>
            </a:p>
          </p:txBody>
        </p:sp>
      </p:grpSp>
    </p:spTree>
  </p:cSld>
  <p:clrMapOvr>
    <a:masterClrMapping/>
  </p:clrMapOvr>
  <p:transition>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键和销</a:t>
              </a:r>
              <a:endParaRPr lang="zh-CN" altLang="en-US" b="1" dirty="0">
                <a:latin typeface="黑体" panose="02010609060101010101" pitchFamily="2" charset="-122"/>
              </a:endParaRPr>
            </a:p>
          </p:txBody>
        </p:sp>
      </p:grpSp>
      <p:sp>
        <p:nvSpPr>
          <p:cNvPr id="29698" name="Rectangle 2"/>
          <p:cNvSpPr/>
          <p:nvPr>
            <p:custDataLst>
              <p:tags r:id="rId6"/>
            </p:custDataLst>
          </p:nvPr>
        </p:nvSpPr>
        <p:spPr>
          <a:xfrm>
            <a:off x="0" y="714375"/>
            <a:ext cx="16122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zh-CN" sz="2400" dirty="0">
              <a:solidFill>
                <a:srgbClr val="0000FF"/>
              </a:solidFill>
              <a:latin typeface="黑体" panose="02010609060101010101" pitchFamily="2" charset="-122"/>
            </a:endParaRPr>
          </a:p>
        </p:txBody>
      </p:sp>
      <p:sp>
        <p:nvSpPr>
          <p:cNvPr id="100" name="文本框 99"/>
          <p:cNvSpPr txBox="1"/>
          <p:nvPr/>
        </p:nvSpPr>
        <p:spPr>
          <a:xfrm>
            <a:off x="1115695" y="1917065"/>
            <a:ext cx="6517005" cy="3415030"/>
          </a:xfrm>
          <a:prstGeom prst="rect">
            <a:avLst/>
          </a:prstGeom>
          <a:noFill/>
          <a:ln w="9525">
            <a:solidFill>
              <a:srgbClr val="C00000"/>
            </a:solidFill>
          </a:ln>
        </p:spPr>
        <p:txBody>
          <a:bodyPr wrap="square">
            <a:spAutoFit/>
          </a:bodyPr>
          <a:p>
            <a:pPr indent="267970"/>
            <a:r>
              <a:rPr lang="zh-CN" sz="1800" b="1">
                <a:solidFill>
                  <a:srgbClr val="FF0000"/>
                </a:solidFill>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）熟知键、销及其连接的类型、结构、特点及应用；（</a:t>
            </a:r>
            <a:r>
              <a:rPr lang="en-US" sz="1800">
                <a:latin typeface="Times New Roman" panose="02020603050405020304" charset="0"/>
              </a:rPr>
              <a:t>2</a:t>
            </a:r>
            <a:r>
              <a:rPr lang="zh-CN" sz="1800">
                <a:ea typeface="宋体" panose="02010600030101010101" pitchFamily="2" charset="-122"/>
              </a:rPr>
              <a:t>）了解键和销的标记；（</a:t>
            </a:r>
            <a:r>
              <a:rPr lang="en-US" sz="1800">
                <a:latin typeface="Times New Roman" panose="02020603050405020304" charset="0"/>
              </a:rPr>
              <a:t>3</a:t>
            </a:r>
            <a:r>
              <a:rPr lang="zh-CN" sz="1800">
                <a:ea typeface="宋体" panose="02010600030101010101" pitchFamily="2" charset="-122"/>
              </a:rPr>
              <a:t>）掌握键连接与销连接的画法。</a:t>
            </a:r>
            <a:r>
              <a:rPr lang="zh-CN" sz="1800" b="1">
                <a:ea typeface="宋体" panose="02010600030101010101" pitchFamily="2" charset="-122"/>
              </a:rPr>
              <a:t></a:t>
            </a:r>
            <a:r>
              <a:rPr lang="zh-CN" sz="1800" b="1">
                <a:solidFill>
                  <a:srgbClr val="FF0000"/>
                </a:solidFill>
                <a:ea typeface="宋体" panose="02010600030101010101" pitchFamily="2" charset="-122"/>
              </a:rPr>
              <a:t>能力目标：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）能够识读和绘制键和销的连接图；（</a:t>
            </a:r>
            <a:r>
              <a:rPr lang="en-US" sz="1800">
                <a:latin typeface="Times New Roman" panose="02020603050405020304" charset="0"/>
              </a:rPr>
              <a:t>2</a:t>
            </a:r>
            <a:r>
              <a:rPr lang="zh-CN" sz="1800">
                <a:ea typeface="宋体" panose="02010600030101010101" pitchFamily="2" charset="-122"/>
              </a:rPr>
              <a:t>）能够根据轴径的尺寸正确选择键的尺寸和公差。</a:t>
            </a:r>
            <a:r>
              <a:rPr lang="zh-CN" sz="1800" b="1">
                <a:ea typeface="宋体" panose="02010600030101010101" pitchFamily="2" charset="-122"/>
              </a:rPr>
              <a:t></a:t>
            </a:r>
            <a:r>
              <a:rPr lang="zh-CN" sz="1800" b="1">
                <a:solidFill>
                  <a:srgbClr val="FF0000"/>
                </a:solidFill>
                <a:ea typeface="宋体" panose="02010600030101010101" pitchFamily="2" charset="-122"/>
              </a:rPr>
              <a:t>素质目标：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）培养学生严谨的科学态度和良好的职业道德，使其具备耐心细致的的工作作风和严肃认真的工作态度；（</a:t>
            </a:r>
            <a:r>
              <a:rPr lang="en-US" sz="1800">
                <a:latin typeface="Times New Roman" panose="02020603050405020304" charset="0"/>
              </a:rPr>
              <a:t>2</a:t>
            </a:r>
            <a:r>
              <a:rPr lang="zh-CN" sz="1800">
                <a:ea typeface="宋体" panose="02010600030101010101" pitchFamily="2" charset="-122"/>
              </a:rPr>
              <a:t>）具有专业领域知识的自学能力；（</a:t>
            </a:r>
            <a:r>
              <a:rPr lang="en-US" sz="1800">
                <a:latin typeface="Times New Roman" panose="02020603050405020304" charset="0"/>
              </a:rPr>
              <a:t>3</a:t>
            </a:r>
            <a:r>
              <a:rPr lang="zh-CN" sz="1800">
                <a:ea typeface="宋体" panose="02010600030101010101" pitchFamily="2" charset="-122"/>
              </a:rPr>
              <a:t>）培养学生的创新精神和实践能力。</a:t>
            </a:r>
            <a:endParaRPr lang="zh-CN" altLang="en-US" sz="1800">
              <a:ea typeface="宋体" panose="02010600030101010101" pitchFamily="2" charset="-122"/>
            </a:endParaRPr>
          </a:p>
        </p:txBody>
      </p:sp>
    </p:spTree>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2"/>
          <p:cNvSpPr/>
          <p:nvPr/>
        </p:nvSpPr>
        <p:spPr>
          <a:xfrm>
            <a:off x="0" y="714375"/>
            <a:ext cx="200723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键连接</a:t>
            </a:r>
            <a:endParaRPr lang="zh-CN" altLang="zh-CN" sz="2400" dirty="0">
              <a:solidFill>
                <a:srgbClr val="0000FF"/>
              </a:solidFill>
              <a:latin typeface="黑体" panose="02010609060101010101" pitchFamily="2" charset="-122"/>
            </a:endParaRPr>
          </a:p>
        </p:txBody>
      </p:sp>
      <p:grpSp>
        <p:nvGrpSpPr>
          <p:cNvPr id="2" name="Group 6"/>
          <p:cNvGrpSpPr/>
          <p:nvPr/>
        </p:nvGrpSpPr>
        <p:grpSpPr bwMode="auto">
          <a:xfrm>
            <a:off x="4788659" y="845185"/>
            <a:ext cx="2529571" cy="508000"/>
            <a:chOff x="0" y="223"/>
            <a:chExt cx="2541" cy="800"/>
          </a:xfrm>
          <a:solidFill>
            <a:schemeClr val="bg1">
              <a:lumMod val="85000"/>
            </a:schemeClr>
          </a:solidFill>
        </p:grpSpPr>
        <p:sp>
          <p:nvSpPr>
            <p:cNvPr id="8" name="AutoShape 7"/>
            <p:cNvSpPr>
              <a:spLocks noChangeArrowheads="1"/>
            </p:cNvSpPr>
            <p:nvPr/>
          </p:nvSpPr>
          <p:spPr bwMode="auto">
            <a:xfrm>
              <a:off x="0" y="223"/>
              <a:ext cx="2383" cy="80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233" y="225"/>
              <a:ext cx="2308" cy="709"/>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1.</a:t>
              </a:r>
              <a:r>
                <a:rPr kumimoji="0" lang="zh-CN" sz="2000" b="0"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键的作用</a:t>
              </a:r>
              <a:endParaRPr kumimoji="0" lang="zh-CN" sz="2000" b="0"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sp>
        <p:nvSpPr>
          <p:cNvPr id="3" name="矩形 2"/>
          <p:cNvSpPr>
            <a:spLocks noChangeArrowheads="1"/>
          </p:cNvSpPr>
          <p:nvPr>
            <p:custDataLst>
              <p:tags r:id="rId1"/>
            </p:custDataLst>
          </p:nvPr>
        </p:nvSpPr>
        <p:spPr bwMode="auto">
          <a:xfrm>
            <a:off x="395605" y="1557020"/>
            <a:ext cx="7784465" cy="1798175"/>
          </a:xfrm>
          <a:prstGeom prst="downArrowCallout">
            <a:avLst/>
          </a:prstGeom>
          <a:solidFill>
            <a:srgbClr val="CCFF9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键（标准件）主要用作轴和轴上零件（如齿轮、带轮和凸轮）之间的周向固定以传递扭矩，有些键还可实现轴上零件的轴向固定或轴向移动。如图5-3-1所示。</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2147482212" name="图片 620" descr="8"/>
          <p:cNvPicPr>
            <a:picLocks noChangeAspect="1"/>
          </p:cNvPicPr>
          <p:nvPr>
            <p:custDataLst>
              <p:tags r:id="rId2"/>
            </p:custDataLst>
          </p:nvPr>
        </p:nvPicPr>
        <p:blipFill>
          <a:blip r:embed="rId3">
            <a:grayscl/>
          </a:blip>
          <a:stretch>
            <a:fillRect/>
          </a:stretch>
        </p:blipFill>
        <p:spPr>
          <a:xfrm>
            <a:off x="2484120" y="3789045"/>
            <a:ext cx="4229100" cy="1957705"/>
          </a:xfrm>
          <a:prstGeom prst="rect">
            <a:avLst/>
          </a:prstGeom>
          <a:noFill/>
          <a:ln w="9525">
            <a:noFill/>
          </a:ln>
        </p:spPr>
      </p:pic>
      <p:grpSp>
        <p:nvGrpSpPr>
          <p:cNvPr id="4" name="组合 3"/>
          <p:cNvGrpSpPr/>
          <p:nvPr/>
        </p:nvGrpSpPr>
        <p:grpSpPr>
          <a:xfrm>
            <a:off x="1764030" y="38100"/>
            <a:ext cx="5255895" cy="587375"/>
            <a:chOff x="2778" y="-53"/>
            <a:chExt cx="8277" cy="925"/>
          </a:xfrm>
        </p:grpSpPr>
        <p:sp>
          <p:nvSpPr>
            <p:cNvPr id="51" name="Rectangle 4"/>
            <p:cNvSpPr>
              <a:spLocks noChangeAspect="1" noChangeArrowheads="1"/>
            </p:cNvSpPr>
            <p:nvPr>
              <p:custDataLst>
                <p:tags r:id="rId4"/>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7"/>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8"/>
              </p:custDataLst>
            </p:nvPr>
          </p:nvSpPr>
          <p:spPr>
            <a:xfrm>
              <a:off x="5269" y="173"/>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键和销</a:t>
              </a:r>
              <a:endParaRPr lang="zh-CN" altLang="en-US" b="1" dirty="0">
                <a:latin typeface="黑体" panose="02010609060101010101" pitchFamily="2" charset="-122"/>
              </a:endParaRPr>
            </a:p>
          </p:txBody>
        </p:sp>
      </p:grpSp>
    </p:spTree>
  </p:cSld>
  <p:clrMapOvr>
    <a:masterClrMapping/>
  </p:clrMapOvr>
  <p:transition>
    <p:random/>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2"/>
          <p:cNvSpPr/>
          <p:nvPr/>
        </p:nvSpPr>
        <p:spPr>
          <a:xfrm>
            <a:off x="0" y="714375"/>
            <a:ext cx="200723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键连接</a:t>
            </a:r>
            <a:endParaRPr lang="zh-CN" altLang="zh-CN" sz="2400" dirty="0">
              <a:solidFill>
                <a:srgbClr val="0000FF"/>
              </a:solidFill>
              <a:latin typeface="黑体" panose="02010609060101010101" pitchFamily="2" charset="-122"/>
            </a:endParaRPr>
          </a:p>
        </p:txBody>
      </p:sp>
      <p:grpSp>
        <p:nvGrpSpPr>
          <p:cNvPr id="2" name="Group 6"/>
          <p:cNvGrpSpPr/>
          <p:nvPr/>
        </p:nvGrpSpPr>
        <p:grpSpPr bwMode="auto">
          <a:xfrm>
            <a:off x="4988684" y="765175"/>
            <a:ext cx="3888432" cy="647700"/>
            <a:chOff x="0" y="0"/>
            <a:chExt cx="3906" cy="1020"/>
          </a:xfrm>
          <a:solidFill>
            <a:schemeClr val="bg1">
              <a:lumMod val="85000"/>
            </a:schemeClr>
          </a:solidFill>
        </p:grpSpPr>
        <p:sp>
          <p:nvSpPr>
            <p:cNvPr id="8" name="AutoShape 7"/>
            <p:cNvSpPr>
              <a:spLocks noChangeArrowheads="1"/>
            </p:cNvSpPr>
            <p:nvPr/>
          </p:nvSpPr>
          <p:spPr bwMode="auto">
            <a:xfrm>
              <a:off x="0" y="0"/>
              <a:ext cx="3906"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233" y="225"/>
              <a:ext cx="3601" cy="709"/>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0"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2.</a:t>
              </a:r>
              <a:r>
                <a:rPr kumimoji="0" lang="zh-CN" altLang="en-US" sz="2000" b="0"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键的分类</a:t>
              </a:r>
              <a:endParaRPr kumimoji="0" lang="zh-CN" altLang="en-US" sz="2000" b="0"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sp>
        <p:nvSpPr>
          <p:cNvPr id="51205" name="矩形 4"/>
          <p:cNvSpPr/>
          <p:nvPr/>
        </p:nvSpPr>
        <p:spPr>
          <a:xfrm>
            <a:off x="3132138" y="6237288"/>
            <a:ext cx="2492375" cy="400050"/>
          </a:xfrm>
          <a:prstGeom prst="rect">
            <a:avLst/>
          </a:prstGeom>
          <a:noFill/>
          <a:ln w="9525">
            <a:noFill/>
          </a:ln>
        </p:spPr>
        <p:txBody>
          <a:bodyPr wrap="none">
            <a:spAutoFit/>
          </a:bodyPr>
          <a:p>
            <a:r>
              <a:rPr lang="zh-CN" altLang="en-US" dirty="0">
                <a:solidFill>
                  <a:srgbClr val="FF0000"/>
                </a:solidFill>
                <a:latin typeface="黑体" panose="02010609060101010101" pitchFamily="2" charset="-122"/>
              </a:rPr>
              <a:t>普通平键的联接画法</a:t>
            </a:r>
            <a:endParaRPr lang="zh-CN" altLang="en-US" dirty="0">
              <a:solidFill>
                <a:srgbClr val="FF0000"/>
              </a:solidFill>
              <a:latin typeface="黑体" panose="02010609060101010101" pitchFamily="2" charset="-122"/>
            </a:endParaRPr>
          </a:p>
        </p:txBody>
      </p:sp>
      <p:pic>
        <p:nvPicPr>
          <p:cNvPr id="51206" name="Picture 11" descr="E:\课件\《汽车机械制图》资料包材料\图片\4-27.tif"/>
          <p:cNvPicPr>
            <a:picLocks noChangeAspect="1"/>
          </p:cNvPicPr>
          <p:nvPr/>
        </p:nvPicPr>
        <p:blipFill>
          <a:blip r:embed="rId1"/>
          <a:stretch>
            <a:fillRect/>
          </a:stretch>
        </p:blipFill>
        <p:spPr>
          <a:xfrm>
            <a:off x="2411413" y="1557338"/>
            <a:ext cx="5127625" cy="1581150"/>
          </a:xfrm>
          <a:prstGeom prst="rect">
            <a:avLst/>
          </a:prstGeom>
          <a:noFill/>
          <a:ln w="9525">
            <a:noFill/>
          </a:ln>
        </p:spPr>
      </p:pic>
      <p:pic>
        <p:nvPicPr>
          <p:cNvPr id="51207" name="Picture 12" descr="E:\课件\《汽车机械制图》资料包材料\图片\4-28.tif"/>
          <p:cNvPicPr>
            <a:picLocks noChangeAspect="1"/>
          </p:cNvPicPr>
          <p:nvPr/>
        </p:nvPicPr>
        <p:blipFill>
          <a:blip r:embed="rId2"/>
          <a:stretch>
            <a:fillRect/>
          </a:stretch>
        </p:blipFill>
        <p:spPr>
          <a:xfrm>
            <a:off x="2339975" y="3716338"/>
            <a:ext cx="4819650" cy="2376487"/>
          </a:xfrm>
          <a:prstGeom prst="rect">
            <a:avLst/>
          </a:prstGeom>
          <a:noFill/>
          <a:ln w="9525">
            <a:noFill/>
          </a:ln>
        </p:spPr>
      </p:pic>
      <p:sp>
        <p:nvSpPr>
          <p:cNvPr id="51208" name="矩形 4"/>
          <p:cNvSpPr/>
          <p:nvPr/>
        </p:nvSpPr>
        <p:spPr>
          <a:xfrm>
            <a:off x="3779838" y="3284538"/>
            <a:ext cx="1979612" cy="400050"/>
          </a:xfrm>
          <a:prstGeom prst="rect">
            <a:avLst/>
          </a:prstGeom>
          <a:noFill/>
          <a:ln w="9525">
            <a:noFill/>
          </a:ln>
        </p:spPr>
        <p:txBody>
          <a:bodyPr wrap="none">
            <a:spAutoFit/>
          </a:bodyPr>
          <a:p>
            <a:r>
              <a:rPr lang="zh-CN" altLang="en-US" dirty="0">
                <a:solidFill>
                  <a:srgbClr val="FF0000"/>
                </a:solidFill>
                <a:latin typeface="黑体" panose="02010609060101010101" pitchFamily="2" charset="-122"/>
              </a:rPr>
              <a:t>普通平键的形式</a:t>
            </a:r>
            <a:endParaRPr lang="zh-CN" altLang="en-US" dirty="0">
              <a:solidFill>
                <a:srgbClr val="FF0000"/>
              </a:solidFill>
              <a:latin typeface="黑体" panose="02010609060101010101" pitchFamily="2" charset="-122"/>
            </a:endParaRPr>
          </a:p>
        </p:txBody>
      </p:sp>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3"/>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4"/>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5"/>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6"/>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7"/>
              </p:custDataLst>
            </p:nvPr>
          </p:nvSpPr>
          <p:spPr>
            <a:xfrm>
              <a:off x="5269" y="173"/>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键和销</a:t>
              </a:r>
              <a:endParaRPr lang="zh-CN" altLang="en-US" b="1" dirty="0">
                <a:latin typeface="黑体" panose="02010609060101010101" pitchFamily="2" charset="-122"/>
              </a:endParaRPr>
            </a:p>
          </p:txBody>
        </p:sp>
      </p:grpSp>
    </p:spTree>
  </p:cSld>
  <p:clrMapOvr>
    <a:masterClrMapping/>
  </p:clrMapOvr>
  <p:transition>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8" name="矩形 4"/>
          <p:cNvSpPr/>
          <p:nvPr/>
        </p:nvSpPr>
        <p:spPr>
          <a:xfrm>
            <a:off x="3492500" y="5373688"/>
            <a:ext cx="2235200" cy="400050"/>
          </a:xfrm>
          <a:prstGeom prst="rect">
            <a:avLst/>
          </a:prstGeom>
          <a:noFill/>
          <a:ln w="9525">
            <a:noFill/>
          </a:ln>
        </p:spPr>
        <p:txBody>
          <a:bodyPr wrap="none">
            <a:spAutoFit/>
          </a:bodyPr>
          <a:p>
            <a:r>
              <a:rPr lang="zh-CN" altLang="en-US" dirty="0">
                <a:solidFill>
                  <a:srgbClr val="FF0000"/>
                </a:solidFill>
                <a:latin typeface="黑体" panose="02010609060101010101" pitchFamily="2" charset="-122"/>
              </a:rPr>
              <a:t>半圆键的联接画法</a:t>
            </a:r>
            <a:endParaRPr lang="zh-CN" altLang="en-US" dirty="0">
              <a:solidFill>
                <a:srgbClr val="FF0000"/>
              </a:solidFill>
              <a:latin typeface="黑体" panose="02010609060101010101" pitchFamily="2" charset="-122"/>
            </a:endParaRPr>
          </a:p>
        </p:txBody>
      </p:sp>
      <p:pic>
        <p:nvPicPr>
          <p:cNvPr id="52229" name="Picture 4" descr="E:\课件\《汽车机械制图》资料包材料\图片\4-29.tif"/>
          <p:cNvPicPr>
            <a:picLocks noChangeAspect="1"/>
          </p:cNvPicPr>
          <p:nvPr/>
        </p:nvPicPr>
        <p:blipFill>
          <a:blip r:embed="rId1"/>
          <a:stretch>
            <a:fillRect/>
          </a:stretch>
        </p:blipFill>
        <p:spPr>
          <a:xfrm>
            <a:off x="2124075" y="1989138"/>
            <a:ext cx="5789613" cy="3043237"/>
          </a:xfrm>
          <a:prstGeom prst="rect">
            <a:avLst/>
          </a:prstGeom>
          <a:noFill/>
          <a:ln w="9525">
            <a:noFill/>
          </a:ln>
        </p:spPr>
      </p:pic>
      <p:sp>
        <p:nvSpPr>
          <p:cNvPr id="51202" name="Rectangle 2"/>
          <p:cNvSpPr/>
          <p:nvPr>
            <p:custDataLst>
              <p:tags r:id="rId2"/>
            </p:custDataLst>
          </p:nvPr>
        </p:nvSpPr>
        <p:spPr>
          <a:xfrm>
            <a:off x="0" y="714375"/>
            <a:ext cx="200723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键连接</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3"/>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4"/>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5"/>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6"/>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7"/>
              </p:custDataLst>
            </p:nvPr>
          </p:nvSpPr>
          <p:spPr>
            <a:xfrm>
              <a:off x="5269" y="173"/>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键和销</a:t>
              </a:r>
              <a:endParaRPr lang="zh-CN" altLang="en-US" b="1" dirty="0">
                <a:latin typeface="黑体" panose="02010609060101010101" pitchFamily="2" charset="-122"/>
              </a:endParaRPr>
            </a:p>
          </p:txBody>
        </p:sp>
      </p:grpSp>
    </p:spTree>
  </p:cSld>
  <p:clrMapOvr>
    <a:masterClrMapping/>
  </p:clrMapOvr>
  <p:transition>
    <p:random/>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2" name="矩形 4"/>
          <p:cNvSpPr/>
          <p:nvPr/>
        </p:nvSpPr>
        <p:spPr>
          <a:xfrm>
            <a:off x="3348038" y="5805488"/>
            <a:ext cx="2492375" cy="400050"/>
          </a:xfrm>
          <a:prstGeom prst="rect">
            <a:avLst/>
          </a:prstGeom>
          <a:noFill/>
          <a:ln w="9525">
            <a:noFill/>
          </a:ln>
        </p:spPr>
        <p:txBody>
          <a:bodyPr wrap="none">
            <a:spAutoFit/>
          </a:bodyPr>
          <a:p>
            <a:r>
              <a:rPr lang="zh-CN" altLang="en-US" dirty="0">
                <a:solidFill>
                  <a:srgbClr val="FF0000"/>
                </a:solidFill>
                <a:latin typeface="黑体" panose="02010609060101010101" pitchFamily="2" charset="-122"/>
              </a:rPr>
              <a:t>钩头楔键的联接画法</a:t>
            </a:r>
            <a:endParaRPr lang="zh-CN" altLang="en-US" dirty="0">
              <a:solidFill>
                <a:srgbClr val="FF0000"/>
              </a:solidFill>
              <a:latin typeface="黑体" panose="02010609060101010101" pitchFamily="2" charset="-122"/>
            </a:endParaRPr>
          </a:p>
        </p:txBody>
      </p:sp>
      <p:pic>
        <p:nvPicPr>
          <p:cNvPr id="53253" name="Picture 2" descr="E:\课件\《汽车机械制图》资料包材料\图片\4-28.tif"/>
          <p:cNvPicPr>
            <a:picLocks noChangeAspect="1"/>
          </p:cNvPicPr>
          <p:nvPr/>
        </p:nvPicPr>
        <p:blipFill>
          <a:blip r:embed="rId1"/>
          <a:stretch>
            <a:fillRect/>
          </a:stretch>
        </p:blipFill>
        <p:spPr>
          <a:xfrm>
            <a:off x="1258888" y="2133600"/>
            <a:ext cx="6686550" cy="3295650"/>
          </a:xfrm>
          <a:prstGeom prst="rect">
            <a:avLst/>
          </a:prstGeom>
          <a:noFill/>
          <a:ln w="9525">
            <a:noFill/>
          </a:ln>
        </p:spPr>
      </p:pic>
      <p:sp>
        <p:nvSpPr>
          <p:cNvPr id="51202" name="Rectangle 2"/>
          <p:cNvSpPr/>
          <p:nvPr>
            <p:custDataLst>
              <p:tags r:id="rId2"/>
            </p:custDataLst>
          </p:nvPr>
        </p:nvSpPr>
        <p:spPr>
          <a:xfrm>
            <a:off x="0" y="714375"/>
            <a:ext cx="200723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键连接</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3"/>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4"/>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5"/>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6"/>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7"/>
              </p:custDataLst>
            </p:nvPr>
          </p:nvSpPr>
          <p:spPr>
            <a:xfrm>
              <a:off x="5269" y="173"/>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键和销</a:t>
              </a:r>
              <a:endParaRPr lang="zh-CN" altLang="en-US" b="1" dirty="0">
                <a:latin typeface="黑体" panose="02010609060101010101" pitchFamily="2" charset="-122"/>
              </a:endParaRPr>
            </a:p>
          </p:txBody>
        </p:sp>
      </p:grpSp>
    </p:spTree>
  </p:cSld>
  <p:clrMapOvr>
    <a:masterClrMapping/>
  </p:clrMapOvr>
  <p:transition>
    <p:random/>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5364088" y="765175"/>
            <a:ext cx="3384376" cy="719610"/>
            <a:chOff x="0" y="0"/>
            <a:chExt cx="4283" cy="1020"/>
          </a:xfrm>
          <a:solidFill>
            <a:schemeClr val="accent1">
              <a:lumMod val="20000"/>
              <a:lumOff val="80000"/>
            </a:schemeClr>
          </a:solidFill>
        </p:grpSpPr>
        <p:sp>
          <p:nvSpPr>
            <p:cNvPr id="10"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162" y="225"/>
              <a:ext cx="4121" cy="638"/>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3.</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常用键的标记</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pic>
        <p:nvPicPr>
          <p:cNvPr id="3" name="图片 2"/>
          <p:cNvPicPr>
            <a:picLocks noChangeAspect="1"/>
          </p:cNvPicPr>
          <p:nvPr>
            <p:custDataLst>
              <p:tags r:id="rId1"/>
            </p:custDataLst>
          </p:nvPr>
        </p:nvPicPr>
        <p:blipFill>
          <a:blip r:embed="rId2"/>
          <a:stretch>
            <a:fillRect/>
          </a:stretch>
        </p:blipFill>
        <p:spPr>
          <a:xfrm>
            <a:off x="683895" y="1664970"/>
            <a:ext cx="6191250" cy="1733550"/>
          </a:xfrm>
          <a:prstGeom prst="rect">
            <a:avLst/>
          </a:prstGeom>
        </p:spPr>
      </p:pic>
      <p:pic>
        <p:nvPicPr>
          <p:cNvPr id="4" name="图片 3"/>
          <p:cNvPicPr>
            <a:picLocks noChangeAspect="1"/>
          </p:cNvPicPr>
          <p:nvPr>
            <p:custDataLst>
              <p:tags r:id="rId3"/>
            </p:custDataLst>
          </p:nvPr>
        </p:nvPicPr>
        <p:blipFill>
          <a:blip r:embed="rId4"/>
          <a:stretch>
            <a:fillRect/>
          </a:stretch>
        </p:blipFill>
        <p:spPr>
          <a:xfrm>
            <a:off x="683895" y="3356610"/>
            <a:ext cx="6191250" cy="3305175"/>
          </a:xfrm>
          <a:prstGeom prst="rect">
            <a:avLst/>
          </a:prstGeom>
        </p:spPr>
      </p:pic>
      <p:sp>
        <p:nvSpPr>
          <p:cNvPr id="51202" name="Rectangle 2"/>
          <p:cNvSpPr/>
          <p:nvPr>
            <p:custDataLst>
              <p:tags r:id="rId5"/>
            </p:custDataLst>
          </p:nvPr>
        </p:nvSpPr>
        <p:spPr>
          <a:xfrm>
            <a:off x="0" y="714375"/>
            <a:ext cx="200723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键连接</a:t>
            </a:r>
            <a:endParaRPr lang="zh-CN" altLang="zh-CN" sz="2400" dirty="0">
              <a:solidFill>
                <a:srgbClr val="0000FF"/>
              </a:solidFill>
              <a:latin typeface="黑体" panose="02010609060101010101" pitchFamily="2" charset="-122"/>
            </a:endParaRPr>
          </a:p>
        </p:txBody>
      </p:sp>
      <p:grpSp>
        <p:nvGrpSpPr>
          <p:cNvPr id="6" name="组合 5"/>
          <p:cNvGrpSpPr/>
          <p:nvPr/>
        </p:nvGrpSpPr>
        <p:grpSpPr>
          <a:xfrm>
            <a:off x="1764030" y="38100"/>
            <a:ext cx="5255895" cy="587375"/>
            <a:chOff x="2778" y="-53"/>
            <a:chExt cx="8277" cy="925"/>
          </a:xfrm>
        </p:grpSpPr>
        <p:sp>
          <p:nvSpPr>
            <p:cNvPr id="51" name="Rectangle 4"/>
            <p:cNvSpPr>
              <a:spLocks noChangeAspect="1" noChangeArrowheads="1"/>
            </p:cNvSpPr>
            <p:nvPr>
              <p:custDataLst>
                <p:tags r:id="rId6"/>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7"/>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8"/>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9"/>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10"/>
              </p:custDataLst>
            </p:nvPr>
          </p:nvSpPr>
          <p:spPr>
            <a:xfrm>
              <a:off x="5269" y="173"/>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键和销</a:t>
              </a:r>
              <a:endParaRPr lang="zh-CN" altLang="en-US" b="1" dirty="0">
                <a:latin typeface="黑体" panose="02010609060101010101" pitchFamily="2" charset="-122"/>
              </a:endParaRPr>
            </a:p>
          </p:txBody>
        </p:sp>
      </p:grpSp>
    </p:spTree>
  </p:cSld>
  <p:clrMapOvr>
    <a:masterClrMapping/>
  </p:clrMapOvr>
  <p:transition>
    <p:random/>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4704281" y="847013"/>
            <a:ext cx="4044973" cy="555229"/>
            <a:chOff x="-835" y="116"/>
            <a:chExt cx="5119" cy="787"/>
          </a:xfrm>
          <a:solidFill>
            <a:schemeClr val="accent1">
              <a:lumMod val="20000"/>
              <a:lumOff val="80000"/>
            </a:schemeClr>
          </a:solidFill>
        </p:grpSpPr>
        <p:sp>
          <p:nvSpPr>
            <p:cNvPr id="10" name="AutoShape 7"/>
            <p:cNvSpPr>
              <a:spLocks noChangeArrowheads="1"/>
            </p:cNvSpPr>
            <p:nvPr/>
          </p:nvSpPr>
          <p:spPr bwMode="auto">
            <a:xfrm>
              <a:off x="-835" y="116"/>
              <a:ext cx="5118"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648" y="225"/>
              <a:ext cx="4932" cy="638"/>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4.</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键连接的画法及键槽尺寸标注</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pic>
        <p:nvPicPr>
          <p:cNvPr id="5" name="图片 4"/>
          <p:cNvPicPr>
            <a:picLocks noChangeAspect="1"/>
          </p:cNvPicPr>
          <p:nvPr>
            <p:custDataLst>
              <p:tags r:id="rId1"/>
            </p:custDataLst>
          </p:nvPr>
        </p:nvPicPr>
        <p:blipFill>
          <a:blip r:embed="rId2"/>
          <a:stretch>
            <a:fillRect/>
          </a:stretch>
        </p:blipFill>
        <p:spPr>
          <a:xfrm>
            <a:off x="1023620" y="2204720"/>
            <a:ext cx="7097395" cy="3223895"/>
          </a:xfrm>
          <a:prstGeom prst="rect">
            <a:avLst/>
          </a:prstGeom>
        </p:spPr>
      </p:pic>
      <p:sp>
        <p:nvSpPr>
          <p:cNvPr id="51202" name="Rectangle 2"/>
          <p:cNvSpPr/>
          <p:nvPr>
            <p:custDataLst>
              <p:tags r:id="rId3"/>
            </p:custDataLst>
          </p:nvPr>
        </p:nvSpPr>
        <p:spPr>
          <a:xfrm>
            <a:off x="0" y="714375"/>
            <a:ext cx="200723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键连接</a:t>
            </a:r>
            <a:endParaRPr lang="zh-CN" altLang="zh-CN" sz="2400" dirty="0">
              <a:solidFill>
                <a:srgbClr val="0000FF"/>
              </a:solidFill>
              <a:latin typeface="黑体" panose="02010609060101010101" pitchFamily="2" charset="-122"/>
            </a:endParaRPr>
          </a:p>
        </p:txBody>
      </p:sp>
      <p:grpSp>
        <p:nvGrpSpPr>
          <p:cNvPr id="6" name="组合 5"/>
          <p:cNvGrpSpPr/>
          <p:nvPr/>
        </p:nvGrpSpPr>
        <p:grpSpPr>
          <a:xfrm>
            <a:off x="1764030" y="38100"/>
            <a:ext cx="5255895" cy="587375"/>
            <a:chOff x="2778" y="-53"/>
            <a:chExt cx="8277" cy="925"/>
          </a:xfrm>
        </p:grpSpPr>
        <p:sp>
          <p:nvSpPr>
            <p:cNvPr id="51" name="Rectangle 4"/>
            <p:cNvSpPr>
              <a:spLocks noChangeAspect="1" noChangeArrowheads="1"/>
            </p:cNvSpPr>
            <p:nvPr>
              <p:custDataLst>
                <p:tags r:id="rId4"/>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7"/>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8"/>
              </p:custDataLst>
            </p:nvPr>
          </p:nvSpPr>
          <p:spPr>
            <a:xfrm>
              <a:off x="5269" y="173"/>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键和销</a:t>
              </a:r>
              <a:endParaRPr lang="zh-CN" altLang="en-US" b="1" dirty="0">
                <a:latin typeface="黑体" panose="02010609060101010101" pitchFamily="2" charset="-122"/>
              </a:endParaRPr>
            </a:p>
          </p:txBody>
        </p:sp>
      </p:grpSp>
    </p:spTree>
  </p:cSld>
  <p:clrMapOvr>
    <a:masterClrMapping/>
  </p:clrMapOvr>
  <p:transition>
    <p:random/>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4704281" y="847013"/>
            <a:ext cx="4044973" cy="555229"/>
            <a:chOff x="-835" y="116"/>
            <a:chExt cx="5119" cy="787"/>
          </a:xfrm>
          <a:solidFill>
            <a:schemeClr val="accent1">
              <a:lumMod val="20000"/>
              <a:lumOff val="80000"/>
            </a:schemeClr>
          </a:solidFill>
        </p:grpSpPr>
        <p:sp>
          <p:nvSpPr>
            <p:cNvPr id="10" name="AutoShape 7"/>
            <p:cNvSpPr>
              <a:spLocks noChangeArrowheads="1"/>
            </p:cNvSpPr>
            <p:nvPr/>
          </p:nvSpPr>
          <p:spPr bwMode="auto">
            <a:xfrm>
              <a:off x="-835" y="116"/>
              <a:ext cx="5118" cy="787"/>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2" name="Text Box 8"/>
            <p:cNvSpPr txBox="1">
              <a:spLocks noChangeArrowheads="1"/>
            </p:cNvSpPr>
            <p:nvPr/>
          </p:nvSpPr>
          <p:spPr bwMode="auto">
            <a:xfrm>
              <a:off x="-648" y="225"/>
              <a:ext cx="4932" cy="638"/>
            </a:xfrm>
            <a:prstGeom prst="rect">
              <a:avLst/>
            </a:prstGeom>
            <a:grpFill/>
            <a:ln w="9525">
              <a:noFill/>
              <a:miter lim="800000"/>
            </a:ln>
          </p:spPr>
          <p:txBody>
            <a:bodyPr wrap="square">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4.</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键连接的画法及键槽尺寸标注</a:t>
              </a:r>
              <a:endPar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pic>
        <p:nvPicPr>
          <p:cNvPr id="3" name="图片 2"/>
          <p:cNvPicPr>
            <a:picLocks noChangeAspect="1"/>
          </p:cNvPicPr>
          <p:nvPr>
            <p:custDataLst>
              <p:tags r:id="rId1"/>
            </p:custDataLst>
          </p:nvPr>
        </p:nvPicPr>
        <p:blipFill>
          <a:blip r:embed="rId2"/>
          <a:stretch>
            <a:fillRect/>
          </a:stretch>
        </p:blipFill>
        <p:spPr>
          <a:xfrm>
            <a:off x="1246505" y="2132330"/>
            <a:ext cx="6563360" cy="2734945"/>
          </a:xfrm>
          <a:prstGeom prst="rect">
            <a:avLst/>
          </a:prstGeom>
        </p:spPr>
      </p:pic>
      <p:sp>
        <p:nvSpPr>
          <p:cNvPr id="51202" name="Rectangle 2"/>
          <p:cNvSpPr/>
          <p:nvPr>
            <p:custDataLst>
              <p:tags r:id="rId3"/>
            </p:custDataLst>
          </p:nvPr>
        </p:nvSpPr>
        <p:spPr>
          <a:xfrm>
            <a:off x="0" y="714375"/>
            <a:ext cx="200723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键连接</a:t>
            </a:r>
            <a:endParaRPr lang="zh-CN" altLang="zh-CN" sz="2400" dirty="0">
              <a:solidFill>
                <a:srgbClr val="0000FF"/>
              </a:solidFill>
              <a:latin typeface="黑体" panose="02010609060101010101" pitchFamily="2" charset="-122"/>
            </a:endParaRPr>
          </a:p>
        </p:txBody>
      </p:sp>
      <p:grpSp>
        <p:nvGrpSpPr>
          <p:cNvPr id="4" name="组合 3"/>
          <p:cNvGrpSpPr/>
          <p:nvPr/>
        </p:nvGrpSpPr>
        <p:grpSpPr>
          <a:xfrm>
            <a:off x="1764030" y="38100"/>
            <a:ext cx="5255895" cy="587375"/>
            <a:chOff x="2778" y="-53"/>
            <a:chExt cx="8277" cy="925"/>
          </a:xfrm>
        </p:grpSpPr>
        <p:sp>
          <p:nvSpPr>
            <p:cNvPr id="51" name="Rectangle 4"/>
            <p:cNvSpPr>
              <a:spLocks noChangeAspect="1" noChangeArrowheads="1"/>
            </p:cNvSpPr>
            <p:nvPr>
              <p:custDataLst>
                <p:tags r:id="rId4"/>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7"/>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8"/>
              </p:custDataLst>
            </p:nvPr>
          </p:nvSpPr>
          <p:spPr>
            <a:xfrm>
              <a:off x="5269" y="173"/>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键和销</a:t>
              </a:r>
              <a:endParaRPr lang="zh-CN" altLang="en-US" b="1" dirty="0">
                <a:latin typeface="黑体" panose="02010609060101010101" pitchFamily="2" charset="-122"/>
              </a:endParaRPr>
            </a:p>
          </p:txBody>
        </p:sp>
      </p:grpSp>
    </p:spTree>
  </p:cSld>
  <p:clrMapOvr>
    <a:masterClrMapping/>
  </p:clrMapOvr>
  <p:transition>
    <p:random/>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p:nvPr/>
        </p:nvSpPr>
        <p:spPr>
          <a:xfrm>
            <a:off x="0" y="714375"/>
            <a:ext cx="215709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二、销连接</a:t>
            </a:r>
            <a:endParaRPr lang="zh-CN" altLang="zh-CN" sz="2400" dirty="0">
              <a:solidFill>
                <a:srgbClr val="0000FF"/>
              </a:solidFill>
              <a:latin typeface="黑体" panose="02010609060101010101" pitchFamily="2" charset="-122"/>
            </a:endParaRPr>
          </a:p>
        </p:txBody>
      </p:sp>
      <p:sp>
        <p:nvSpPr>
          <p:cNvPr id="12" name="矩形 2"/>
          <p:cNvSpPr>
            <a:spLocks noChangeArrowheads="1"/>
          </p:cNvSpPr>
          <p:nvPr/>
        </p:nvSpPr>
        <p:spPr bwMode="auto">
          <a:xfrm>
            <a:off x="539552" y="1556792"/>
            <a:ext cx="8280920" cy="1710095"/>
          </a:xfrm>
          <a:prstGeom prst="round2SameRect">
            <a:avLst/>
          </a:prstGeom>
          <a:solidFill>
            <a:srgbClr val="CCFF9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销主要用来固定零件之间的相对位置，起定位作用，也可用于轴与轮毂的联接，传递不大的载荷，还可作为安全装置中的过载剪断元件。销的常用材料为</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35</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45</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钢。常用的销有圆柱销、圆锥销和开口销等。圆柱销和圆锥销用作零件间的联接或定位，如图</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4-31</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所示；开口销用来防止联接螺母松动或固定其他零件。</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2" name="图片 1"/>
          <p:cNvPicPr>
            <a:picLocks noChangeAspect="1"/>
          </p:cNvPicPr>
          <p:nvPr>
            <p:custDataLst>
              <p:tags r:id="rId1"/>
            </p:custDataLst>
          </p:nvPr>
        </p:nvPicPr>
        <p:blipFill>
          <a:blip r:embed="rId2"/>
          <a:stretch>
            <a:fillRect/>
          </a:stretch>
        </p:blipFill>
        <p:spPr>
          <a:xfrm>
            <a:off x="1475740" y="3535045"/>
            <a:ext cx="6089650" cy="2588895"/>
          </a:xfrm>
          <a:prstGeom prst="rect">
            <a:avLst/>
          </a:prstGeom>
        </p:spPr>
      </p:pic>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3"/>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4"/>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5"/>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6"/>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7"/>
              </p:custDataLst>
            </p:nvPr>
          </p:nvSpPr>
          <p:spPr>
            <a:xfrm>
              <a:off x="5269" y="173"/>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键和销</a:t>
              </a:r>
              <a:endParaRPr lang="zh-CN" altLang="en-US" b="1" dirty="0">
                <a:latin typeface="黑体" panose="02010609060101010101" pitchFamily="2" charset="-122"/>
              </a:endParaRPr>
            </a:p>
          </p:txBody>
        </p:sp>
      </p:grpSp>
    </p:spTree>
  </p:cSld>
  <p:clrMapOvr>
    <a:masterClrMapping/>
  </p:clrMapOvr>
  <p:transition>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p:nvPr/>
        </p:nvSpPr>
        <p:spPr>
          <a:xfrm>
            <a:off x="0" y="714375"/>
            <a:ext cx="42754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螺纹的形成、要素和结构</a:t>
            </a:r>
            <a:endParaRPr lang="zh-CN" altLang="zh-CN" sz="2400" dirty="0">
              <a:solidFill>
                <a:srgbClr val="0000FF"/>
              </a:solidFill>
              <a:latin typeface="黑体" panose="02010609060101010101" pitchFamily="2" charset="-122"/>
            </a:endParaRPr>
          </a:p>
        </p:txBody>
      </p:sp>
      <p:sp>
        <p:nvSpPr>
          <p:cNvPr id="14341" name="矩形 2"/>
          <p:cNvSpPr>
            <a:spLocks noChangeArrowheads="1"/>
          </p:cNvSpPr>
          <p:nvPr/>
        </p:nvSpPr>
        <p:spPr bwMode="auto">
          <a:xfrm>
            <a:off x="467544" y="1412776"/>
            <a:ext cx="8280919" cy="1886585"/>
          </a:xfrm>
          <a:prstGeom prst="rect">
            <a:avLst/>
          </a:prstGeom>
          <a:solidFill>
            <a:srgbClr val="CCCC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在圆柱（或圆锥）表面上，沿着螺旋线所形成的、具有相同轴向剖面的连续凸起和沟槽的螺旋体，称为螺纹，如图5-1-1（a）所示。</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螺纹分为外螺纹、内螺，制在零件外表面上的螺纹叫外螺纹，制在零件孔腔内表面上的螺纹叫内螺纹，如图5-1-1（b）所示。加工内螺纹时，首先在工件上钻孔，然后在内表面切出沟槽，形成螺纹。</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2" name="组合 1"/>
          <p:cNvGrpSpPr/>
          <p:nvPr/>
        </p:nvGrpSpPr>
        <p:grpSpPr>
          <a:xfrm>
            <a:off x="1764030" y="38100"/>
            <a:ext cx="5255260" cy="586740"/>
            <a:chOff x="2778" y="-53"/>
            <a:chExt cx="8276" cy="924"/>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pic>
        <p:nvPicPr>
          <p:cNvPr id="3" name="图片 2"/>
          <p:cNvPicPr>
            <a:picLocks noChangeAspect="1"/>
          </p:cNvPicPr>
          <p:nvPr>
            <p:custDataLst>
              <p:tags r:id="rId6"/>
            </p:custDataLst>
          </p:nvPr>
        </p:nvPicPr>
        <p:blipFill>
          <a:blip r:embed="rId7"/>
          <a:stretch>
            <a:fillRect/>
          </a:stretch>
        </p:blipFill>
        <p:spPr>
          <a:xfrm>
            <a:off x="1908175" y="3788410"/>
            <a:ext cx="5534025" cy="245300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additive="base">
                                        <p:cTn id="7" dur="1000" fill="hold"/>
                                        <p:tgtEl>
                                          <p:spTgt spid="14341"/>
                                        </p:tgtEl>
                                        <p:attrNameLst>
                                          <p:attrName>ppt_x</p:attrName>
                                        </p:attrNameLst>
                                      </p:cBhvr>
                                      <p:tavLst>
                                        <p:tav tm="0">
                                          <p:val>
                                            <p:strVal val="0-#ppt_w/2"/>
                                          </p:val>
                                        </p:tav>
                                        <p:tav tm="100000">
                                          <p:val>
                                            <p:strVal val="#ppt_x"/>
                                          </p:val>
                                        </p:tav>
                                      </p:tavLst>
                                    </p:anim>
                                    <p:anim calcmode="lin" valueType="num">
                                      <p:cBhvr additive="base">
                                        <p:cTn id="8" dur="1000" fill="hold"/>
                                        <p:tgtEl>
                                          <p:spTgt spid="143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p:nvPr/>
        </p:nvSpPr>
        <p:spPr>
          <a:xfrm>
            <a:off x="0" y="714375"/>
            <a:ext cx="215709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二、销连接</a:t>
            </a:r>
            <a:endParaRPr lang="zh-CN" altLang="zh-CN" sz="2400" dirty="0">
              <a:solidFill>
                <a:srgbClr val="0000FF"/>
              </a:solidFill>
              <a:latin typeface="黑体" panose="02010609060101010101" pitchFamily="2" charset="-122"/>
            </a:endParaRPr>
          </a:p>
        </p:txBody>
      </p:sp>
      <p:sp>
        <p:nvSpPr>
          <p:cNvPr id="56324" name="矩形 4"/>
          <p:cNvSpPr/>
          <p:nvPr/>
        </p:nvSpPr>
        <p:spPr>
          <a:xfrm>
            <a:off x="3563938" y="6092825"/>
            <a:ext cx="1724025" cy="400050"/>
          </a:xfrm>
          <a:prstGeom prst="rect">
            <a:avLst/>
          </a:prstGeom>
          <a:noFill/>
          <a:ln w="9525">
            <a:noFill/>
          </a:ln>
        </p:spPr>
        <p:txBody>
          <a:bodyPr wrap="none">
            <a:spAutoFit/>
          </a:bodyPr>
          <a:p>
            <a:r>
              <a:rPr lang="zh-CN" altLang="en-US" dirty="0">
                <a:solidFill>
                  <a:srgbClr val="FF0000"/>
                </a:solidFill>
                <a:latin typeface="黑体" panose="02010609060101010101" pitchFamily="2" charset="-122"/>
              </a:rPr>
              <a:t>销联接的画法</a:t>
            </a:r>
            <a:endParaRPr lang="zh-CN" altLang="en-US" dirty="0">
              <a:solidFill>
                <a:srgbClr val="FF0000"/>
              </a:solidFill>
              <a:latin typeface="黑体" panose="02010609060101010101" pitchFamily="2" charset="-122"/>
            </a:endParaRPr>
          </a:p>
        </p:txBody>
      </p:sp>
      <p:pic>
        <p:nvPicPr>
          <p:cNvPr id="56325" name="Picture 2" descr="E:\课件\《汽车机械制图》资料包材料\图片\4-32.tif"/>
          <p:cNvPicPr>
            <a:picLocks noChangeAspect="1"/>
          </p:cNvPicPr>
          <p:nvPr/>
        </p:nvPicPr>
        <p:blipFill>
          <a:blip r:embed="rId1"/>
          <a:stretch>
            <a:fillRect/>
          </a:stretch>
        </p:blipFill>
        <p:spPr>
          <a:xfrm>
            <a:off x="1835150" y="3429000"/>
            <a:ext cx="5591175" cy="2554288"/>
          </a:xfrm>
          <a:prstGeom prst="rect">
            <a:avLst/>
          </a:prstGeom>
          <a:noFill/>
          <a:ln w="9525">
            <a:noFill/>
          </a:ln>
        </p:spPr>
      </p:pic>
      <p:sp>
        <p:nvSpPr>
          <p:cNvPr id="12" name="矩形 2"/>
          <p:cNvSpPr>
            <a:spLocks noChangeArrowheads="1"/>
          </p:cNvSpPr>
          <p:nvPr/>
        </p:nvSpPr>
        <p:spPr bwMode="auto">
          <a:xfrm>
            <a:off x="539552" y="1556792"/>
            <a:ext cx="8280920" cy="1710095"/>
          </a:xfrm>
          <a:prstGeom prst="round2SameRect">
            <a:avLst/>
          </a:prstGeom>
          <a:solidFill>
            <a:srgbClr val="CCFF9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销主要用来固定零件之间的相对位置，起定位作用，也可用于轴与轮毂的联接，传递不大的载荷，还可作为安全装置中的过载剪断元件。销的常用材料为</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35</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45</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钢。常用的销有圆柱销、圆锥销和开口销等。圆柱销和圆锥销用作零件间的联接或定位，如图</a:t>
            </a: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4-31</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所示；开口销用来防止联接螺母松动或固定其他零件。</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3" name="组合 2"/>
          <p:cNvGrpSpPr/>
          <p:nvPr/>
        </p:nvGrpSpPr>
        <p:grpSpPr>
          <a:xfrm>
            <a:off x="1764030" y="38100"/>
            <a:ext cx="5255895" cy="587375"/>
            <a:chOff x="2778" y="-53"/>
            <a:chExt cx="8277" cy="925"/>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3"/>
              <a:ext cx="1494" cy="628"/>
            </a:xfrm>
            <a:prstGeom prst="rect">
              <a:avLst/>
            </a:prstGeom>
            <a:noFill/>
            <a:ln w="9525">
              <a:noFill/>
            </a:ln>
          </p:spPr>
          <p:txBody>
            <a:bodyPr wrap="none" anchor="ctr" anchorCtr="0">
              <a:spAutoFit/>
            </a:bodyPr>
            <a:p>
              <a:r>
                <a:rPr lang="zh-CN" altLang="en-US" b="1" dirty="0">
                  <a:latin typeface="黑体" panose="02010609060101010101" pitchFamily="2" charset="-122"/>
                </a:rPr>
                <a:t>键和销</a:t>
              </a:r>
              <a:endParaRPr lang="zh-CN" altLang="en-US" b="1" dirty="0">
                <a:latin typeface="黑体" panose="02010609060101010101" pitchFamily="2" charset="-122"/>
              </a:endParaRPr>
            </a:p>
          </p:txBody>
        </p:sp>
      </p:grpSp>
    </p:spTree>
  </p:cSld>
  <p:clrMapOvr>
    <a:masterClrMapping/>
  </p:clrMapOvr>
  <p:transition>
    <p:random/>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p:nvPr/>
        </p:nvSpPr>
        <p:spPr>
          <a:xfrm>
            <a:off x="0" y="714375"/>
            <a:ext cx="1602740" cy="600710"/>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602740" y="6985"/>
            <a:ext cx="5255895" cy="587375"/>
            <a:chOff x="2778" y="-53"/>
            <a:chExt cx="8277" cy="92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1092" cy="628"/>
            </a:xfrm>
            <a:prstGeom prst="rect">
              <a:avLst/>
            </a:prstGeom>
            <a:noFill/>
            <a:ln w="9525">
              <a:noFill/>
            </a:ln>
          </p:spPr>
          <p:txBody>
            <a:bodyPr wrap="none" anchor="ctr" anchorCtr="0">
              <a:spAutoFit/>
            </a:bodyPr>
            <a:p>
              <a:r>
                <a:rPr lang="zh-CN" altLang="en-US" b="1" dirty="0">
                  <a:latin typeface="黑体" panose="02010609060101010101" pitchFamily="2" charset="-122"/>
                </a:rPr>
                <a:t>齿轮</a:t>
              </a:r>
              <a:endParaRPr lang="zh-CN" altLang="en-US" b="1" dirty="0">
                <a:latin typeface="黑体" panose="02010609060101010101" pitchFamily="2" charset="-122"/>
              </a:endParaRPr>
            </a:p>
          </p:txBody>
        </p:sp>
      </p:grpSp>
      <p:sp>
        <p:nvSpPr>
          <p:cNvPr id="100" name="文本框 99"/>
          <p:cNvSpPr txBox="1"/>
          <p:nvPr/>
        </p:nvSpPr>
        <p:spPr>
          <a:xfrm>
            <a:off x="1144270" y="1583055"/>
            <a:ext cx="5967730" cy="3138170"/>
          </a:xfrm>
          <a:prstGeom prst="rect">
            <a:avLst/>
          </a:prstGeom>
          <a:noFill/>
          <a:ln w="9525">
            <a:solidFill>
              <a:srgbClr val="C00000"/>
            </a:solidFill>
          </a:ln>
        </p:spPr>
        <p:txBody>
          <a:bodyPr wrap="square">
            <a:spAutoFit/>
          </a:bodyPr>
          <a:p>
            <a:pPr indent="267970"/>
            <a:r>
              <a:rPr lang="zh-CN" sz="1800" b="1">
                <a:ea typeface="宋体" panose="02010600030101010101" pitchFamily="2" charset="-122"/>
              </a:rPr>
              <a:t>知识目标：</a:t>
            </a:r>
            <a:r>
              <a:rPr lang="zh-CN" sz="1800">
                <a:ea typeface="宋体" panose="02010600030101010101" pitchFamily="2" charset="-122"/>
              </a:rPr>
              <a:t>（</a:t>
            </a:r>
            <a:r>
              <a:rPr lang="en-US" sz="1800">
                <a:latin typeface="宋体" panose="02010600030101010101" pitchFamily="2" charset="-122"/>
              </a:rPr>
              <a:t>1</a:t>
            </a:r>
            <a:r>
              <a:rPr lang="zh-CN" sz="1800">
                <a:ea typeface="宋体" panose="02010600030101010101" pitchFamily="2" charset="-122"/>
              </a:rPr>
              <a:t>）了解常见传动齿轮的种类。（</a:t>
            </a:r>
            <a:r>
              <a:rPr lang="en-US" sz="1800">
                <a:latin typeface="宋体" panose="02010600030101010101" pitchFamily="2" charset="-122"/>
              </a:rPr>
              <a:t>2</a:t>
            </a:r>
            <a:r>
              <a:rPr lang="zh-CN" sz="1800">
                <a:ea typeface="宋体" panose="02010600030101010101" pitchFamily="2" charset="-122"/>
              </a:rPr>
              <a:t>）掌握齿轮各部分的名称、代号及主要参数。（</a:t>
            </a:r>
            <a:r>
              <a:rPr lang="en-US" sz="1800">
                <a:latin typeface="宋体" panose="02010600030101010101" pitchFamily="2" charset="-122"/>
              </a:rPr>
              <a:t>3</a:t>
            </a:r>
            <a:r>
              <a:rPr lang="zh-CN" sz="1800">
                <a:ea typeface="宋体" panose="02010600030101010101" pitchFamily="2" charset="-122"/>
              </a:rPr>
              <a:t>）掌握直齿圆柱齿轮、斜齿轮及其啮合的规定画法。</a:t>
            </a:r>
            <a:r>
              <a:rPr lang="zh-CN" sz="1800" b="1">
                <a:ea typeface="宋体" panose="02010600030101010101" pitchFamily="2" charset="-122"/>
              </a:rPr>
              <a:t>能力目标：</a:t>
            </a:r>
            <a:r>
              <a:rPr lang="zh-CN" sz="1800">
                <a:ea typeface="宋体" panose="02010600030101010101" pitchFamily="2" charset="-122"/>
              </a:rPr>
              <a:t>（</a:t>
            </a:r>
            <a:r>
              <a:rPr lang="en-US" sz="1800">
                <a:latin typeface="宋体" panose="02010600030101010101" pitchFamily="2" charset="-122"/>
              </a:rPr>
              <a:t>1</a:t>
            </a:r>
            <a:r>
              <a:rPr lang="zh-CN" sz="1800">
                <a:ea typeface="宋体" panose="02010600030101010101" pitchFamily="2" charset="-122"/>
              </a:rPr>
              <a:t>）能够熟练计算直齿圆柱齿轮各部分的尺寸。（</a:t>
            </a:r>
            <a:r>
              <a:rPr lang="en-US" sz="1800">
                <a:latin typeface="宋体" panose="02010600030101010101" pitchFamily="2" charset="-122"/>
              </a:rPr>
              <a:t>2</a:t>
            </a:r>
            <a:r>
              <a:rPr lang="zh-CN" sz="1800">
                <a:ea typeface="宋体" panose="02010600030101010101" pitchFamily="2" charset="-122"/>
              </a:rPr>
              <a:t>）能正确绘制单个齿轮及齿轮啮合图。</a:t>
            </a:r>
            <a:r>
              <a:rPr lang="zh-CN" sz="1800" b="1">
                <a:ea typeface="宋体" panose="02010600030101010101" pitchFamily="2" charset="-122"/>
              </a:rPr>
              <a:t>素质目标：</a:t>
            </a:r>
            <a:r>
              <a:rPr lang="zh-CN" sz="1800">
                <a:ea typeface="宋体" panose="02010600030101010101" pitchFamily="2" charset="-122"/>
              </a:rPr>
              <a:t>（</a:t>
            </a:r>
            <a:r>
              <a:rPr lang="en-US" sz="1800">
                <a:latin typeface="宋体" panose="02010600030101010101" pitchFamily="2" charset="-122"/>
              </a:rPr>
              <a:t>1</a:t>
            </a:r>
            <a:r>
              <a:rPr lang="zh-CN" sz="1800">
                <a:ea typeface="宋体" panose="02010600030101010101" pitchFamily="2" charset="-122"/>
              </a:rPr>
              <a:t>）培养认真负责的工作态度和严谨细致的工作作风。（</a:t>
            </a:r>
            <a:r>
              <a:rPr lang="en-US" sz="1800">
                <a:latin typeface="宋体" panose="02010600030101010101" pitchFamily="2" charset="-122"/>
              </a:rPr>
              <a:t>2</a:t>
            </a:r>
            <a:r>
              <a:rPr lang="zh-CN" sz="1800">
                <a:ea typeface="宋体" panose="02010600030101010101" pitchFamily="2" charset="-122"/>
              </a:rPr>
              <a:t>）培养独立思考意识和创新能力。（</a:t>
            </a:r>
            <a:r>
              <a:rPr lang="en-US" sz="1800">
                <a:latin typeface="宋体" panose="02010600030101010101" pitchFamily="2" charset="-122"/>
              </a:rPr>
              <a:t>3</a:t>
            </a:r>
            <a:r>
              <a:rPr lang="zh-CN" sz="1800">
                <a:ea typeface="宋体" panose="02010600030101010101" pitchFamily="2" charset="-122"/>
              </a:rPr>
              <a:t>）具有较强的集体意识和团队合作精神。</a:t>
            </a:r>
            <a:endParaRPr lang="zh-CN" altLang="en-US" sz="1800">
              <a:ea typeface="宋体" panose="02010600030101010101" pitchFamily="2" charset="-122"/>
            </a:endParaRPr>
          </a:p>
        </p:txBody>
      </p:sp>
    </p:spTree>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p:nvPr/>
        </p:nvSpPr>
        <p:spPr>
          <a:xfrm>
            <a:off x="0" y="714375"/>
            <a:ext cx="393319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一、常见传动齿轮的种类</a:t>
            </a:r>
            <a:endParaRPr lang="zh-CN" altLang="zh-CN" sz="2400" dirty="0">
              <a:solidFill>
                <a:srgbClr val="0000FF"/>
              </a:solidFill>
              <a:latin typeface="黑体" panose="02010609060101010101" pitchFamily="2" charset="-122"/>
            </a:endParaRPr>
          </a:p>
        </p:txBody>
      </p:sp>
      <p:sp>
        <p:nvSpPr>
          <p:cNvPr id="13" name="矩形 1"/>
          <p:cNvSpPr>
            <a:spLocks noChangeArrowheads="1"/>
          </p:cNvSpPr>
          <p:nvPr/>
        </p:nvSpPr>
        <p:spPr bwMode="auto">
          <a:xfrm>
            <a:off x="45720" y="1484630"/>
            <a:ext cx="8970645" cy="1469804"/>
          </a:xfrm>
          <a:prstGeom prst="ellipse">
            <a:avLst/>
          </a:prstGeom>
          <a:solidFill>
            <a:srgbClr val="00B0F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常见的传动齿轮有三种：圆柱齿轮传动——用于两平行轴间的传动；圆锥齿轮传动——用于两相交轴间的传动；蜗杆蜗轮传动——用于两交错轴间的传动。</a:t>
            </a:r>
            <a:endParaRPr kumimoji="0" 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3" name="组合 2"/>
          <p:cNvGrpSpPr/>
          <p:nvPr/>
        </p:nvGrpSpPr>
        <p:grpSpPr>
          <a:xfrm>
            <a:off x="1602740" y="6985"/>
            <a:ext cx="5255895" cy="587375"/>
            <a:chOff x="2778" y="-53"/>
            <a:chExt cx="8277" cy="92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1092" cy="628"/>
            </a:xfrm>
            <a:prstGeom prst="rect">
              <a:avLst/>
            </a:prstGeom>
            <a:noFill/>
            <a:ln w="9525">
              <a:noFill/>
            </a:ln>
          </p:spPr>
          <p:txBody>
            <a:bodyPr wrap="none" anchor="ctr" anchorCtr="0">
              <a:spAutoFit/>
            </a:bodyPr>
            <a:p>
              <a:r>
                <a:rPr lang="zh-CN" altLang="en-US" b="1" dirty="0">
                  <a:latin typeface="黑体" panose="02010609060101010101" pitchFamily="2" charset="-122"/>
                </a:rPr>
                <a:t>齿轮</a:t>
              </a:r>
              <a:endParaRPr lang="zh-CN" altLang="en-US" b="1" dirty="0">
                <a:latin typeface="黑体" panose="02010609060101010101" pitchFamily="2" charset="-122"/>
              </a:endParaRPr>
            </a:p>
          </p:txBody>
        </p:sp>
      </p:grpSp>
      <p:pic>
        <p:nvPicPr>
          <p:cNvPr id="2" name="图片 1"/>
          <p:cNvPicPr>
            <a:picLocks noChangeAspect="1"/>
          </p:cNvPicPr>
          <p:nvPr>
            <p:custDataLst>
              <p:tags r:id="rId6"/>
            </p:custDataLst>
          </p:nvPr>
        </p:nvPicPr>
        <p:blipFill>
          <a:blip r:embed="rId7"/>
          <a:stretch>
            <a:fillRect/>
          </a:stretch>
        </p:blipFill>
        <p:spPr>
          <a:xfrm>
            <a:off x="1547495" y="3644900"/>
            <a:ext cx="5391150" cy="2028825"/>
          </a:xfrm>
          <a:prstGeom prst="rect">
            <a:avLst/>
          </a:prstGeom>
        </p:spPr>
      </p:pic>
    </p:spTree>
  </p:cSld>
  <p:clrMapOvr>
    <a:masterClrMapping/>
  </p:clrMapOvr>
  <p:transition>
    <p:random/>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Rectangle 2"/>
          <p:cNvSpPr/>
          <p:nvPr/>
        </p:nvSpPr>
        <p:spPr>
          <a:xfrm>
            <a:off x="0" y="714375"/>
            <a:ext cx="545020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二、直齿圆柱齿轮各部分的名称及参数</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602740" y="6985"/>
            <a:ext cx="5255895" cy="587375"/>
            <a:chOff x="2778" y="-53"/>
            <a:chExt cx="8277" cy="92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1092" cy="628"/>
            </a:xfrm>
            <a:prstGeom prst="rect">
              <a:avLst/>
            </a:prstGeom>
            <a:noFill/>
            <a:ln w="9525">
              <a:noFill/>
            </a:ln>
          </p:spPr>
          <p:txBody>
            <a:bodyPr wrap="none" anchor="ctr" anchorCtr="0">
              <a:spAutoFit/>
            </a:bodyPr>
            <a:p>
              <a:r>
                <a:rPr lang="zh-CN" altLang="en-US" b="1" dirty="0">
                  <a:latin typeface="黑体" panose="02010609060101010101" pitchFamily="2" charset="-122"/>
                </a:rPr>
                <a:t>齿轮</a:t>
              </a:r>
              <a:endParaRPr lang="zh-CN" altLang="en-US" b="1" dirty="0">
                <a:latin typeface="黑体" panose="02010609060101010101" pitchFamily="2" charset="-122"/>
              </a:endParaRPr>
            </a:p>
          </p:txBody>
        </p:sp>
      </p:grpSp>
      <p:pic>
        <p:nvPicPr>
          <p:cNvPr id="44035" name="Picture 5" descr="E:\课件\《汽车机械制图》资料包材料\图片\4-18.tif"/>
          <p:cNvPicPr>
            <a:picLocks noChangeAspect="1"/>
          </p:cNvPicPr>
          <p:nvPr>
            <p:custDataLst>
              <p:tags r:id="rId6"/>
            </p:custDataLst>
          </p:nvPr>
        </p:nvPicPr>
        <p:blipFill>
          <a:blip r:embed="rId7"/>
          <a:stretch>
            <a:fillRect/>
          </a:stretch>
        </p:blipFill>
        <p:spPr>
          <a:xfrm>
            <a:off x="2267903" y="1771015"/>
            <a:ext cx="4176712" cy="4391025"/>
          </a:xfrm>
          <a:prstGeom prst="rect">
            <a:avLst/>
          </a:prstGeom>
          <a:noFill/>
          <a:ln w="9525">
            <a:noFill/>
          </a:ln>
        </p:spPr>
      </p:pic>
    </p:spTree>
  </p:cSld>
  <p:clrMapOvr>
    <a:masterClrMapping/>
  </p:clrMapOvr>
  <p:transition>
    <p:random/>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5059" name="组合 10"/>
          <p:cNvGrpSpPr/>
          <p:nvPr/>
        </p:nvGrpSpPr>
        <p:grpSpPr>
          <a:xfrm>
            <a:off x="1617663" y="1557338"/>
            <a:ext cx="6170612" cy="5110162"/>
            <a:chOff x="1617315" y="1556792"/>
            <a:chExt cx="6170473" cy="5110270"/>
          </a:xfrm>
        </p:grpSpPr>
        <p:pic>
          <p:nvPicPr>
            <p:cNvPr id="45061" name="Picture 9" descr="E:\课件\《汽车机械制图》资料包材料\QQ图片20140610150614.jpg"/>
            <p:cNvPicPr>
              <a:picLocks noChangeAspect="1"/>
            </p:cNvPicPr>
            <p:nvPr/>
          </p:nvPicPr>
          <p:blipFill>
            <a:blip r:embed="rId1"/>
            <a:stretch>
              <a:fillRect/>
            </a:stretch>
          </p:blipFill>
          <p:spPr>
            <a:xfrm>
              <a:off x="1619672" y="1556792"/>
              <a:ext cx="6124511" cy="1941918"/>
            </a:xfrm>
            <a:prstGeom prst="rect">
              <a:avLst/>
            </a:prstGeom>
            <a:noFill/>
            <a:ln w="9525">
              <a:noFill/>
            </a:ln>
          </p:spPr>
        </p:pic>
        <p:pic>
          <p:nvPicPr>
            <p:cNvPr id="45062" name="Picture 10" descr="E:\课件\《汽车机械制图》资料包材料\QQ图片20140610150713.jpg"/>
            <p:cNvPicPr>
              <a:picLocks noChangeAspect="1"/>
            </p:cNvPicPr>
            <p:nvPr/>
          </p:nvPicPr>
          <p:blipFill>
            <a:blip r:embed="rId2"/>
            <a:stretch>
              <a:fillRect/>
            </a:stretch>
          </p:blipFill>
          <p:spPr>
            <a:xfrm>
              <a:off x="1617315" y="3426702"/>
              <a:ext cx="6170473" cy="3240360"/>
            </a:xfrm>
            <a:prstGeom prst="rect">
              <a:avLst/>
            </a:prstGeom>
            <a:noFill/>
            <a:ln w="9525">
              <a:noFill/>
            </a:ln>
          </p:spPr>
        </p:pic>
      </p:grpSp>
      <p:sp>
        <p:nvSpPr>
          <p:cNvPr id="41986" name="Rectangle 2"/>
          <p:cNvSpPr/>
          <p:nvPr>
            <p:custDataLst>
              <p:tags r:id="rId3"/>
            </p:custDataLst>
          </p:nvPr>
        </p:nvSpPr>
        <p:spPr>
          <a:xfrm>
            <a:off x="0" y="714375"/>
            <a:ext cx="545020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二、直齿圆柱齿轮各部分的名称及参数</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602740" y="6985"/>
            <a:ext cx="5255895" cy="587375"/>
            <a:chOff x="2778" y="-53"/>
            <a:chExt cx="8277" cy="925"/>
          </a:xfrm>
        </p:grpSpPr>
        <p:sp>
          <p:nvSpPr>
            <p:cNvPr id="51" name="Rectangle 4"/>
            <p:cNvSpPr>
              <a:spLocks noChangeAspect="1" noChangeArrowheads="1"/>
            </p:cNvSpPr>
            <p:nvPr>
              <p:custDataLst>
                <p:tags r:id="rId4"/>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7"/>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8"/>
              </p:custDataLst>
            </p:nvPr>
          </p:nvSpPr>
          <p:spPr>
            <a:xfrm>
              <a:off x="5269" y="173"/>
              <a:ext cx="1092" cy="628"/>
            </a:xfrm>
            <a:prstGeom prst="rect">
              <a:avLst/>
            </a:prstGeom>
            <a:noFill/>
            <a:ln w="9525">
              <a:noFill/>
            </a:ln>
          </p:spPr>
          <p:txBody>
            <a:bodyPr wrap="none" anchor="ctr" anchorCtr="0">
              <a:spAutoFit/>
            </a:bodyPr>
            <a:p>
              <a:r>
                <a:rPr lang="zh-CN" altLang="en-US" b="1" dirty="0">
                  <a:latin typeface="黑体" panose="02010609060101010101" pitchFamily="2" charset="-122"/>
                </a:rPr>
                <a:t>齿轮</a:t>
              </a:r>
              <a:endParaRPr lang="zh-CN" altLang="en-US" b="1" dirty="0">
                <a:latin typeface="黑体" panose="02010609060101010101" pitchFamily="2" charset="-122"/>
              </a:endParaRPr>
            </a:p>
          </p:txBody>
        </p:sp>
      </p:grpSp>
    </p:spTree>
  </p:cSld>
  <p:clrMapOvr>
    <a:masterClrMapping/>
  </p:clrMapOvr>
  <p:transition>
    <p:random/>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9" name="矩形 7"/>
          <p:cNvSpPr>
            <a:spLocks noChangeArrowheads="1"/>
          </p:cNvSpPr>
          <p:nvPr/>
        </p:nvSpPr>
        <p:spPr bwMode="auto">
          <a:xfrm>
            <a:off x="251773" y="2564914"/>
            <a:ext cx="3456384" cy="4041139"/>
          </a:xfrm>
          <a:prstGeom prst="rightArrowCallout">
            <a:avLst/>
          </a:prstGeom>
          <a:solidFill>
            <a:srgbClr val="CC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齿顶圆和齿顶线用粗实线，分度圆和分度线用点画线，齿根圆和齿根线用细实线（或省略），如图所示。在剖视图中，当剖切平面通过齿轮的轴线时，轮齿一律按不剖处理，齿根线用粗实线。</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46086" name="Group 24"/>
          <p:cNvGrpSpPr/>
          <p:nvPr/>
        </p:nvGrpSpPr>
        <p:grpSpPr>
          <a:xfrm>
            <a:off x="250825" y="1485900"/>
            <a:ext cx="3804668" cy="701897"/>
            <a:chOff x="0" y="0"/>
            <a:chExt cx="4839" cy="1107"/>
          </a:xfrm>
        </p:grpSpPr>
        <p:sp>
          <p:nvSpPr>
            <p:cNvPr id="14" name="AutoShape 25"/>
            <p:cNvSpPr>
              <a:spLocks noChangeArrowheads="1"/>
            </p:cNvSpPr>
            <p:nvPr/>
          </p:nvSpPr>
          <p:spPr bwMode="auto">
            <a:xfrm>
              <a:off x="0" y="0"/>
              <a:ext cx="4763" cy="1107"/>
            </a:xfrm>
            <a:prstGeom prst="notchedRightArrow">
              <a:avLst>
                <a:gd name="adj1" fmla="val 62602"/>
                <a:gd name="adj2" fmla="val 70814"/>
              </a:avLst>
            </a:prstGeom>
            <a:solidFill>
              <a:srgbClr val="0099CC"/>
            </a:solidFill>
            <a:ln w="9525">
              <a:solidFill>
                <a:schemeClr val="tx1"/>
              </a:solidFill>
              <a:miter lim="800000"/>
            </a:ln>
            <a:effectLst>
              <a:outerShdw sy="50000" kx="-2453608" rotWithShape="0">
                <a:schemeClr val="bg2">
                  <a:alpha val="50000"/>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46090" name="Text Box 26"/>
            <p:cNvSpPr txBox="1"/>
            <p:nvPr/>
          </p:nvSpPr>
          <p:spPr>
            <a:xfrm>
              <a:off x="453" y="225"/>
              <a:ext cx="4386" cy="629"/>
            </a:xfrm>
            <a:prstGeom prst="rect">
              <a:avLst/>
            </a:prstGeom>
            <a:noFill/>
            <a:ln w="9525">
              <a:noFill/>
            </a:ln>
          </p:spPr>
          <p:txBody>
            <a:bodyPr wrap="square">
              <a:spAutoFit/>
            </a:bodyPr>
            <a:p>
              <a:r>
                <a:rPr lang="en-US" altLang="zh-CN" b="1" dirty="0">
                  <a:solidFill>
                    <a:srgbClr val="CCFF33"/>
                  </a:solidFill>
                  <a:latin typeface="黑体" panose="02010609060101010101" pitchFamily="2" charset="-122"/>
                  <a:sym typeface="宋体" panose="02010600030101010101" pitchFamily="2" charset="-122"/>
                </a:rPr>
                <a:t>1</a:t>
              </a:r>
              <a:r>
                <a:rPr lang="zh-CN" altLang="en-US" b="1" dirty="0">
                  <a:solidFill>
                    <a:srgbClr val="CCFF33"/>
                  </a:solidFill>
                  <a:latin typeface="黑体" panose="02010609060101010101" pitchFamily="2" charset="-122"/>
                  <a:sym typeface="宋体" panose="02010600030101010101" pitchFamily="2" charset="-122"/>
                </a:rPr>
                <a:t>）单个直齿圆柱齿轮的画法</a:t>
              </a:r>
              <a:endParaRPr lang="zh-CN" altLang="en-US" b="1" dirty="0">
                <a:solidFill>
                  <a:srgbClr val="CCFF33"/>
                </a:solidFill>
                <a:latin typeface="黑体" panose="02010609060101010101" pitchFamily="2" charset="-122"/>
                <a:sym typeface="宋体" panose="02010600030101010101" pitchFamily="2" charset="-122"/>
              </a:endParaRPr>
            </a:p>
          </p:txBody>
        </p:sp>
      </p:grpSp>
      <p:pic>
        <p:nvPicPr>
          <p:cNvPr id="46087" name="Picture 13" descr="E:\课件\《汽车机械制图》资料包材料\图片\4-20.tif"/>
          <p:cNvPicPr>
            <a:picLocks noChangeAspect="1"/>
          </p:cNvPicPr>
          <p:nvPr/>
        </p:nvPicPr>
        <p:blipFill>
          <a:blip r:embed="rId1"/>
          <a:stretch>
            <a:fillRect/>
          </a:stretch>
        </p:blipFill>
        <p:spPr>
          <a:xfrm>
            <a:off x="3995738" y="2492375"/>
            <a:ext cx="4968875" cy="3259138"/>
          </a:xfrm>
          <a:prstGeom prst="rect">
            <a:avLst/>
          </a:prstGeom>
          <a:noFill/>
          <a:ln w="9525">
            <a:noFill/>
          </a:ln>
        </p:spPr>
      </p:pic>
      <p:sp>
        <p:nvSpPr>
          <p:cNvPr id="41986" name="Rectangle 2"/>
          <p:cNvSpPr/>
          <p:nvPr>
            <p:custDataLst>
              <p:tags r:id="rId2"/>
            </p:custDataLst>
          </p:nvPr>
        </p:nvSpPr>
        <p:spPr>
          <a:xfrm>
            <a:off x="0" y="714375"/>
            <a:ext cx="545020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二、直齿圆柱齿轮各部分的名称及参数</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602740" y="6985"/>
            <a:ext cx="5255895" cy="587375"/>
            <a:chOff x="2778" y="-53"/>
            <a:chExt cx="8277" cy="925"/>
          </a:xfrm>
        </p:grpSpPr>
        <p:sp>
          <p:nvSpPr>
            <p:cNvPr id="51" name="Rectangle 4"/>
            <p:cNvSpPr>
              <a:spLocks noChangeAspect="1" noChangeArrowheads="1"/>
            </p:cNvSpPr>
            <p:nvPr>
              <p:custDataLst>
                <p:tags r:id="rId3"/>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4"/>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5"/>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6"/>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7"/>
              </p:custDataLst>
            </p:nvPr>
          </p:nvSpPr>
          <p:spPr>
            <a:xfrm>
              <a:off x="5269" y="173"/>
              <a:ext cx="1092" cy="628"/>
            </a:xfrm>
            <a:prstGeom prst="rect">
              <a:avLst/>
            </a:prstGeom>
            <a:noFill/>
            <a:ln w="9525">
              <a:noFill/>
            </a:ln>
          </p:spPr>
          <p:txBody>
            <a:bodyPr wrap="none" anchor="ctr" anchorCtr="0">
              <a:spAutoFit/>
            </a:bodyPr>
            <a:p>
              <a:r>
                <a:rPr lang="zh-CN" altLang="en-US" b="1" dirty="0">
                  <a:latin typeface="黑体" panose="02010609060101010101" pitchFamily="2" charset="-122"/>
                </a:rPr>
                <a:t>齿轮</a:t>
              </a:r>
              <a:endParaRPr lang="zh-CN" altLang="en-US" b="1" dirty="0">
                <a:latin typeface="黑体" panose="02010609060101010101" pitchFamily="2" charset="-122"/>
              </a:endParaRPr>
            </a:p>
          </p:txBody>
        </p:sp>
      </p:grpSp>
    </p:spTree>
  </p:cSld>
  <p:clrMapOvr>
    <a:masterClrMapping/>
  </p:clrMapOvr>
  <p:transition>
    <p:random/>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7106" name="Group 24"/>
          <p:cNvGrpSpPr/>
          <p:nvPr/>
        </p:nvGrpSpPr>
        <p:grpSpPr>
          <a:xfrm>
            <a:off x="250825" y="765175"/>
            <a:ext cx="4170363" cy="935038"/>
            <a:chOff x="0" y="0"/>
            <a:chExt cx="4764" cy="1343"/>
          </a:xfrm>
        </p:grpSpPr>
        <p:sp>
          <p:nvSpPr>
            <p:cNvPr id="14" name="AutoShape 25"/>
            <p:cNvSpPr>
              <a:spLocks noChangeArrowheads="1"/>
            </p:cNvSpPr>
            <p:nvPr/>
          </p:nvSpPr>
          <p:spPr bwMode="auto">
            <a:xfrm>
              <a:off x="0" y="0"/>
              <a:ext cx="4764" cy="1106"/>
            </a:xfrm>
            <a:prstGeom prst="notchedRightArrow">
              <a:avLst>
                <a:gd name="adj1" fmla="val 62602"/>
                <a:gd name="adj2" fmla="val 70814"/>
              </a:avLst>
            </a:prstGeom>
            <a:solidFill>
              <a:srgbClr val="0099CC"/>
            </a:solidFill>
            <a:ln w="9525">
              <a:solidFill>
                <a:schemeClr val="tx1"/>
              </a:solidFill>
              <a:miter lim="800000"/>
            </a:ln>
            <a:effectLst>
              <a:outerShdw sy="50000" kx="-2453608" rotWithShape="0">
                <a:schemeClr val="bg2">
                  <a:alpha val="50000"/>
                </a:schemeClr>
              </a:outerShdw>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黑体" panose="02010609060101010101" pitchFamily="2" charset="-122"/>
                <a:ea typeface="黑体" panose="02010609060101010101" pitchFamily="2" charset="-122"/>
                <a:cs typeface="+mn-cs"/>
              </a:endParaRPr>
            </a:p>
          </p:txBody>
        </p:sp>
        <p:sp>
          <p:nvSpPr>
            <p:cNvPr id="47111" name="Text Box 26"/>
            <p:cNvSpPr txBox="1"/>
            <p:nvPr/>
          </p:nvSpPr>
          <p:spPr>
            <a:xfrm>
              <a:off x="412" y="226"/>
              <a:ext cx="4114" cy="1117"/>
            </a:xfrm>
            <a:prstGeom prst="rect">
              <a:avLst/>
            </a:prstGeom>
            <a:noFill/>
            <a:ln w="9525">
              <a:noFill/>
            </a:ln>
          </p:spPr>
          <p:txBody>
            <a:bodyPr>
              <a:spAutoFit/>
            </a:bodyPr>
            <a:p>
              <a:r>
                <a:rPr lang="en-US" altLang="zh-CN" b="1" dirty="0">
                  <a:solidFill>
                    <a:srgbClr val="CCFF33"/>
                  </a:solidFill>
                  <a:latin typeface="黑体" panose="02010609060101010101" pitchFamily="2" charset="-122"/>
                  <a:sym typeface="宋体" panose="02010600030101010101" pitchFamily="2" charset="-122"/>
                </a:rPr>
                <a:t>2</a:t>
              </a:r>
              <a:r>
                <a:rPr lang="zh-CN" altLang="en-US" b="1" dirty="0">
                  <a:solidFill>
                    <a:srgbClr val="CCFF33"/>
                  </a:solidFill>
                  <a:latin typeface="黑体" panose="02010609060101010101" pitchFamily="2" charset="-122"/>
                  <a:sym typeface="宋体" panose="02010600030101010101" pitchFamily="2" charset="-122"/>
                </a:rPr>
                <a:t>）圆柱齿轮的啮合画法</a:t>
              </a:r>
              <a:endParaRPr lang="zh-CN" altLang="en-US" b="1" dirty="0">
                <a:solidFill>
                  <a:srgbClr val="CCFF33"/>
                </a:solidFill>
                <a:latin typeface="黑体" panose="02010609060101010101" pitchFamily="2" charset="-122"/>
                <a:sym typeface="宋体" panose="02010600030101010101" pitchFamily="2" charset="-122"/>
              </a:endParaRPr>
            </a:p>
          </p:txBody>
        </p:sp>
      </p:grpSp>
      <p:pic>
        <p:nvPicPr>
          <p:cNvPr id="47107" name="Picture 9" descr="E:\课件\《汽车机械制图》资料包材料\图片\4-21.tif"/>
          <p:cNvPicPr>
            <a:picLocks noChangeAspect="1"/>
          </p:cNvPicPr>
          <p:nvPr/>
        </p:nvPicPr>
        <p:blipFill>
          <a:blip r:embed="rId1"/>
          <a:stretch>
            <a:fillRect/>
          </a:stretch>
        </p:blipFill>
        <p:spPr>
          <a:xfrm>
            <a:off x="3995738" y="1628775"/>
            <a:ext cx="4537075" cy="5080000"/>
          </a:xfrm>
          <a:prstGeom prst="rect">
            <a:avLst/>
          </a:prstGeom>
          <a:noFill/>
          <a:ln w="9525">
            <a:noFill/>
          </a:ln>
        </p:spPr>
      </p:pic>
      <p:sp>
        <p:nvSpPr>
          <p:cNvPr id="10" name="矩形 2"/>
          <p:cNvSpPr>
            <a:spLocks noChangeArrowheads="1"/>
          </p:cNvSpPr>
          <p:nvPr/>
        </p:nvSpPr>
        <p:spPr bwMode="auto">
          <a:xfrm>
            <a:off x="468313" y="1773238"/>
            <a:ext cx="3240088" cy="4078288"/>
          </a:xfrm>
          <a:prstGeom prst="roundRect">
            <a:avLst/>
          </a:prstGeom>
          <a:solidFill>
            <a:srgbClr val="CCFFFF"/>
          </a:solidFill>
          <a:ln>
            <a:noFill/>
          </a:ln>
          <a:effectLst>
            <a:outerShdw blurRad="50800" dist="38100" dir="2700000" algn="tl" rotWithShape="0">
              <a:prstClr val="black">
                <a:alpha val="40000"/>
              </a:prstClr>
            </a:outerShdw>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    </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在端视图中，啮合区内的齿顶圆用粗实线，也可省略。相切的两个分度圆用点画线，齿根圆省略。在剖视图上，啮合区内一个齿轮的轮齿用粗实线，另一个齿轮的轮齿被遮挡的部分用虚线，虚线可省略。若不作剖视，则啮合区内的齿顶线不必画出，此时分度线用粗实线。</a:t>
            </a:r>
            <a:endPar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3" name="组合 2"/>
          <p:cNvGrpSpPr/>
          <p:nvPr/>
        </p:nvGrpSpPr>
        <p:grpSpPr>
          <a:xfrm>
            <a:off x="1602740" y="6985"/>
            <a:ext cx="5255895" cy="587375"/>
            <a:chOff x="2778" y="-53"/>
            <a:chExt cx="8277" cy="925"/>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3"/>
              <a:ext cx="1092" cy="628"/>
            </a:xfrm>
            <a:prstGeom prst="rect">
              <a:avLst/>
            </a:prstGeom>
            <a:noFill/>
            <a:ln w="9525">
              <a:noFill/>
            </a:ln>
          </p:spPr>
          <p:txBody>
            <a:bodyPr wrap="none" anchor="ctr" anchorCtr="0">
              <a:spAutoFit/>
            </a:bodyPr>
            <a:p>
              <a:r>
                <a:rPr lang="zh-CN" altLang="en-US" b="1" dirty="0">
                  <a:latin typeface="黑体" panose="02010609060101010101" pitchFamily="2" charset="-122"/>
                </a:rPr>
                <a:t>齿轮</a:t>
              </a:r>
              <a:endParaRPr lang="zh-CN" altLang="en-US" b="1" dirty="0">
                <a:latin typeface="黑体" panose="02010609060101010101" pitchFamily="2" charset="-122"/>
              </a:endParaRPr>
            </a:p>
          </p:txBody>
        </p:sp>
      </p:grpSp>
    </p:spTree>
  </p:cSld>
  <p:clrMapOvr>
    <a:masterClrMapping/>
  </p:clrMapOvr>
  <p:transition>
    <p:random/>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2"/>
          <p:cNvSpPr/>
          <p:nvPr/>
        </p:nvSpPr>
        <p:spPr>
          <a:xfrm>
            <a:off x="0" y="714375"/>
            <a:ext cx="143129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548130" y="38735"/>
            <a:ext cx="5310505" cy="593725"/>
            <a:chOff x="2692" y="-3"/>
            <a:chExt cx="8363" cy="93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692" y="7"/>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1896" cy="628"/>
            </a:xfrm>
            <a:prstGeom prst="rect">
              <a:avLst/>
            </a:prstGeom>
            <a:noFill/>
            <a:ln w="9525">
              <a:noFill/>
            </a:ln>
          </p:spPr>
          <p:txBody>
            <a:bodyPr wrap="none" anchor="ctr" anchorCtr="0">
              <a:spAutoFit/>
            </a:bodyPr>
            <a:p>
              <a:r>
                <a:rPr lang="zh-CN" altLang="en-US" b="1" dirty="0">
                  <a:latin typeface="黑体" panose="02010609060101010101" pitchFamily="2" charset="-122"/>
                </a:rPr>
                <a:t>滚动轴承</a:t>
              </a:r>
              <a:endParaRPr lang="zh-CN" altLang="en-US" b="1" dirty="0">
                <a:latin typeface="黑体" panose="02010609060101010101" pitchFamily="2" charset="-122"/>
              </a:endParaRPr>
            </a:p>
          </p:txBody>
        </p:sp>
      </p:grpSp>
      <p:sp>
        <p:nvSpPr>
          <p:cNvPr id="100" name="文本框 99"/>
          <p:cNvSpPr txBox="1"/>
          <p:nvPr/>
        </p:nvSpPr>
        <p:spPr>
          <a:xfrm>
            <a:off x="971550" y="2061210"/>
            <a:ext cx="6312535" cy="3138170"/>
          </a:xfrm>
          <a:prstGeom prst="rect">
            <a:avLst/>
          </a:prstGeom>
          <a:noFill/>
          <a:ln w="9525">
            <a:solidFill>
              <a:srgbClr val="C00000"/>
            </a:solidFill>
          </a:ln>
        </p:spPr>
        <p:txBody>
          <a:bodyPr wrap="square">
            <a:sp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）了解滚动轴承的功用、分类、特点；（</a:t>
            </a:r>
            <a:r>
              <a:rPr lang="en-US" sz="1800">
                <a:latin typeface="Times New Roman" panose="02020603050405020304" charset="0"/>
              </a:rPr>
              <a:t>2</a:t>
            </a:r>
            <a:r>
              <a:rPr lang="zh-CN" sz="1800">
                <a:ea typeface="宋体" panose="02010600030101010101" pitchFamily="2" charset="-122"/>
              </a:rPr>
              <a:t>）掌握滚动轴承代号的含义。</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）能正确绘制滚动轴承；（</a:t>
            </a:r>
            <a:r>
              <a:rPr lang="en-US" sz="1800">
                <a:latin typeface="Times New Roman" panose="02020603050405020304" charset="0"/>
              </a:rPr>
              <a:t>2</a:t>
            </a:r>
            <a:r>
              <a:rPr lang="zh-CN" sz="1800">
                <a:ea typeface="宋体" panose="02010600030101010101" pitchFamily="2" charset="-122"/>
              </a:rPr>
              <a:t>）会查阅有关标准手册。</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）能严谨细致、认真负责、吃苦耐劳、踏实能干；（</a:t>
            </a:r>
            <a:r>
              <a:rPr lang="en-US" sz="1800">
                <a:latin typeface="Times New Roman" panose="02020603050405020304" charset="0"/>
              </a:rPr>
              <a:t>2</a:t>
            </a:r>
            <a:r>
              <a:rPr lang="zh-CN" sz="1800">
                <a:ea typeface="宋体" panose="02010600030101010101" pitchFamily="2" charset="-122"/>
              </a:rPr>
              <a:t>）具有质量意识、环保意识、安全意识、信息素养、工匠精神和创新思维；（</a:t>
            </a:r>
            <a:r>
              <a:rPr lang="en-US" sz="1800">
                <a:latin typeface="Times New Roman" panose="02020603050405020304" charset="0"/>
              </a:rPr>
              <a:t>3</a:t>
            </a:r>
            <a:r>
              <a:rPr lang="zh-CN" sz="1800">
                <a:ea typeface="宋体" panose="02010600030101010101" pitchFamily="2" charset="-122"/>
              </a:rPr>
              <a:t>）能较好地处理与合作伙伴的关系，具有团队协作精神。</a:t>
            </a:r>
            <a:endParaRPr lang="zh-CN" altLang="en-US" sz="1800">
              <a:ea typeface="宋体" panose="02010600030101010101" pitchFamily="2" charset="-122"/>
            </a:endParaRPr>
          </a:p>
        </p:txBody>
      </p:sp>
    </p:spTree>
  </p:cSld>
  <p:clrMapOvr>
    <a:masterClrMapping/>
  </p:clrMapOvr>
  <p:transition>
    <p:random/>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Rectangle 2"/>
          <p:cNvSpPr/>
          <p:nvPr/>
        </p:nvSpPr>
        <p:spPr>
          <a:xfrm>
            <a:off x="0" y="714375"/>
            <a:ext cx="40671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滚动轴承的种类</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548130" y="38735"/>
            <a:ext cx="5310505" cy="593725"/>
            <a:chOff x="2692" y="-3"/>
            <a:chExt cx="8363" cy="93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692" y="7"/>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1896" cy="628"/>
            </a:xfrm>
            <a:prstGeom prst="rect">
              <a:avLst/>
            </a:prstGeom>
            <a:noFill/>
            <a:ln w="9525">
              <a:noFill/>
            </a:ln>
          </p:spPr>
          <p:txBody>
            <a:bodyPr wrap="none" anchor="ctr" anchorCtr="0">
              <a:spAutoFit/>
            </a:bodyPr>
            <a:p>
              <a:r>
                <a:rPr lang="zh-CN" altLang="en-US" b="1" dirty="0">
                  <a:latin typeface="黑体" panose="02010609060101010101" pitchFamily="2" charset="-122"/>
                </a:rPr>
                <a:t>滚动轴承</a:t>
              </a:r>
              <a:endParaRPr lang="zh-CN" altLang="en-US" b="1" dirty="0">
                <a:latin typeface="黑体" panose="02010609060101010101" pitchFamily="2" charset="-122"/>
              </a:endParaRPr>
            </a:p>
          </p:txBody>
        </p:sp>
      </p:grpSp>
      <p:pic>
        <p:nvPicPr>
          <p:cNvPr id="2" name="图片 1"/>
          <p:cNvPicPr>
            <a:picLocks noChangeAspect="1"/>
          </p:cNvPicPr>
          <p:nvPr>
            <p:custDataLst>
              <p:tags r:id="rId6"/>
            </p:custDataLst>
          </p:nvPr>
        </p:nvPicPr>
        <p:blipFill>
          <a:blip r:embed="rId7"/>
          <a:stretch>
            <a:fillRect/>
          </a:stretch>
        </p:blipFill>
        <p:spPr>
          <a:xfrm>
            <a:off x="1547495" y="3573145"/>
            <a:ext cx="6252845" cy="2477770"/>
          </a:xfrm>
          <a:prstGeom prst="rect">
            <a:avLst/>
          </a:prstGeom>
        </p:spPr>
      </p:pic>
      <p:sp>
        <p:nvSpPr>
          <p:cNvPr id="100" name="文本框 99"/>
          <p:cNvSpPr txBox="1"/>
          <p:nvPr/>
        </p:nvSpPr>
        <p:spPr>
          <a:xfrm>
            <a:off x="383540" y="1844675"/>
            <a:ext cx="8461375" cy="1198880"/>
          </a:xfrm>
          <a:prstGeom prst="rect">
            <a:avLst/>
          </a:prstGeom>
          <a:solidFill>
            <a:srgbClr val="00B0F0"/>
          </a:solidFill>
          <a:ln w="9525">
            <a:noFill/>
          </a:ln>
        </p:spPr>
        <p:txBody>
          <a:bodyPr wrap="square">
            <a:spAutoFit/>
          </a:bodyPr>
          <a:p>
            <a:pPr indent="266700"/>
            <a:r>
              <a:rPr lang="zh-CN" sz="1800">
                <a:ea typeface="宋体" panose="02010600030101010101" pitchFamily="2" charset="-122"/>
              </a:rPr>
              <a:t>滚动轴承按承受载荷的方向可分为以下三种类型：</a:t>
            </a:r>
            <a:r>
              <a:rPr lang="en-US" sz="1800">
                <a:latin typeface="Times New Roman" panose="02020603050405020304" charset="0"/>
              </a:rPr>
              <a:t>        </a:t>
            </a:r>
            <a:r>
              <a:rPr lang="zh-CN" sz="1800">
                <a:ea typeface="宋体" panose="02010600030101010101" pitchFamily="2" charset="-122"/>
              </a:rPr>
              <a:t></a:t>
            </a:r>
            <a:r>
              <a:rPr lang="en-US" altLang="zh-CN" sz="1800">
                <a:ea typeface="宋体" panose="02010600030101010101" pitchFamily="2" charset="-122"/>
              </a:rPr>
              <a:t>   </a:t>
            </a:r>
            <a:r>
              <a:rPr lang="zh-CN" sz="1800">
                <a:ea typeface="宋体" panose="02010600030101010101" pitchFamily="2" charset="-122"/>
              </a:rPr>
              <a:t>向心轴承：主要承受径向载荷，常用的向心轴承如深沟球轴承。</a:t>
            </a:r>
            <a:endParaRPr lang="zh-CN" sz="1800">
              <a:ea typeface="宋体" panose="02010600030101010101" pitchFamily="2" charset="-122"/>
            </a:endParaRPr>
          </a:p>
          <a:p>
            <a:pPr indent="266700"/>
            <a:r>
              <a:rPr lang="zh-CN" sz="1800">
                <a:ea typeface="宋体" panose="02010600030101010101" pitchFamily="2" charset="-122"/>
              </a:rPr>
              <a:t>推力轴承：只承受轴向载荷，常用的推力轴承如推力球轴承。</a:t>
            </a:r>
            <a:endParaRPr lang="zh-CN" sz="1800">
              <a:ea typeface="宋体" panose="02010600030101010101" pitchFamily="2" charset="-122"/>
            </a:endParaRPr>
          </a:p>
          <a:p>
            <a:pPr indent="266700"/>
            <a:r>
              <a:rPr lang="zh-CN" sz="1800">
                <a:ea typeface="宋体" panose="02010600030101010101" pitchFamily="2" charset="-122"/>
              </a:rPr>
              <a:t>向心推力轴承：同时承受轴向和径向载荷，常用的如圆锥滚子轴承。</a:t>
            </a:r>
            <a:r>
              <a:rPr lang="en-US" sz="1800">
                <a:latin typeface="Times New Roman" panose="02020603050405020304" charset="0"/>
              </a:rPr>
              <a:t> </a:t>
            </a:r>
            <a:endParaRPr lang="en-US" altLang="en-US" sz="1800">
              <a:latin typeface="Times New Roman" panose="02020603050405020304" charset="0"/>
            </a:endParaRPr>
          </a:p>
        </p:txBody>
      </p:sp>
    </p:spTree>
  </p:cSld>
  <p:clrMapOvr>
    <a:masterClrMapping/>
  </p:clrMapOvr>
  <p:transition>
    <p:random/>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p:nvPr/>
        </p:nvSpPr>
        <p:spPr>
          <a:xfrm>
            <a:off x="0" y="714375"/>
            <a:ext cx="31321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滚动轴承的代号</a:t>
            </a:r>
            <a:endParaRPr lang="zh-CN" altLang="zh-CN" sz="2400" dirty="0">
              <a:solidFill>
                <a:srgbClr val="0000FF"/>
              </a:solidFill>
              <a:latin typeface="黑体" panose="02010609060101010101" pitchFamily="2" charset="-122"/>
            </a:endParaRPr>
          </a:p>
        </p:txBody>
      </p:sp>
      <p:pic>
        <p:nvPicPr>
          <p:cNvPr id="2" name="图片 1"/>
          <p:cNvPicPr>
            <a:picLocks noChangeAspect="1"/>
          </p:cNvPicPr>
          <p:nvPr>
            <p:custDataLst>
              <p:tags r:id="rId1"/>
            </p:custDataLst>
          </p:nvPr>
        </p:nvPicPr>
        <p:blipFill>
          <a:blip r:embed="rId2"/>
          <a:stretch>
            <a:fillRect/>
          </a:stretch>
        </p:blipFill>
        <p:spPr>
          <a:xfrm>
            <a:off x="1188085" y="1628775"/>
            <a:ext cx="7308215" cy="2476500"/>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1259205" y="4004945"/>
            <a:ext cx="7254240" cy="827405"/>
          </a:xfrm>
          <a:prstGeom prst="rect">
            <a:avLst/>
          </a:prstGeom>
        </p:spPr>
      </p:pic>
      <p:grpSp>
        <p:nvGrpSpPr>
          <p:cNvPr id="4" name="组合 3"/>
          <p:cNvGrpSpPr/>
          <p:nvPr/>
        </p:nvGrpSpPr>
        <p:grpSpPr>
          <a:xfrm>
            <a:off x="1548130" y="38735"/>
            <a:ext cx="5310505" cy="593725"/>
            <a:chOff x="2692" y="-3"/>
            <a:chExt cx="8363" cy="935"/>
          </a:xfrm>
        </p:grpSpPr>
        <p:sp>
          <p:nvSpPr>
            <p:cNvPr id="51" name="Rectangle 4"/>
            <p:cNvSpPr>
              <a:spLocks noChangeAspect="1" noChangeArrowheads="1"/>
            </p:cNvSpPr>
            <p:nvPr>
              <p:custDataLst>
                <p:tags r:id="rId5"/>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6"/>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7"/>
              </p:custDataLst>
            </p:nvPr>
          </p:nvSpPr>
          <p:spPr bwMode="auto">
            <a:xfrm>
              <a:off x="2692" y="7"/>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8"/>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9"/>
              </p:custDataLst>
            </p:nvPr>
          </p:nvSpPr>
          <p:spPr>
            <a:xfrm>
              <a:off x="5269" y="173"/>
              <a:ext cx="1896" cy="628"/>
            </a:xfrm>
            <a:prstGeom prst="rect">
              <a:avLst/>
            </a:prstGeom>
            <a:noFill/>
            <a:ln w="9525">
              <a:noFill/>
            </a:ln>
          </p:spPr>
          <p:txBody>
            <a:bodyPr wrap="none" anchor="ctr" anchorCtr="0">
              <a:spAutoFit/>
            </a:bodyPr>
            <a:p>
              <a:r>
                <a:rPr lang="zh-CN" altLang="en-US" b="1" dirty="0">
                  <a:latin typeface="黑体" panose="02010609060101010101" pitchFamily="2" charset="-122"/>
                </a:rPr>
                <a:t>滚动轴承</a:t>
              </a:r>
              <a:endParaRPr lang="zh-CN" altLang="en-US" b="1" dirty="0">
                <a:latin typeface="黑体" panose="02010609060101010101" pitchFamily="2" charset="-122"/>
              </a:endParaRPr>
            </a:p>
          </p:txBody>
        </p:sp>
      </p:gr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p:nvPr/>
        </p:nvSpPr>
        <p:spPr>
          <a:xfrm>
            <a:off x="0" y="714375"/>
            <a:ext cx="42754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螺纹的形成、要素和结构</a:t>
            </a:r>
            <a:endParaRPr lang="zh-CN" altLang="zh-CN" sz="2400" dirty="0">
              <a:solidFill>
                <a:srgbClr val="0000FF"/>
              </a:solidFill>
              <a:latin typeface="黑体" panose="02010609060101010101" pitchFamily="2" charset="-122"/>
            </a:endParaRPr>
          </a:p>
        </p:txBody>
      </p:sp>
      <p:sp>
        <p:nvSpPr>
          <p:cNvPr id="14341" name="矩形 2"/>
          <p:cNvSpPr>
            <a:spLocks noChangeArrowheads="1"/>
          </p:cNvSpPr>
          <p:nvPr/>
        </p:nvSpPr>
        <p:spPr bwMode="auto">
          <a:xfrm>
            <a:off x="467544" y="1412776"/>
            <a:ext cx="8280919" cy="1527175"/>
          </a:xfrm>
          <a:prstGeom prst="rect">
            <a:avLst/>
          </a:prstGeom>
          <a:solidFill>
            <a:srgbClr val="CCCC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螺纹的制造方法有很多，常见的有车制螺纹。根据螺纹形成的方法，将圆柱形工件夹持在车床上，绕轴线作匀速转动，车刀沿工件轴线方向作直线匀速运动，当车刀切入工件达到一定深度，也就是工件表面切出了一定深度的沟槽时，螺纹形成了，如图5-1-2所示。</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grpSp>
        <p:nvGrpSpPr>
          <p:cNvPr id="2" name="组合 1"/>
          <p:cNvGrpSpPr/>
          <p:nvPr/>
        </p:nvGrpSpPr>
        <p:grpSpPr>
          <a:xfrm>
            <a:off x="1764030" y="38100"/>
            <a:ext cx="5255260" cy="586740"/>
            <a:chOff x="2778" y="-53"/>
            <a:chExt cx="8276" cy="924"/>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pic>
        <p:nvPicPr>
          <p:cNvPr id="3" name="图片 2"/>
          <p:cNvPicPr>
            <a:picLocks noChangeAspect="1"/>
          </p:cNvPicPr>
          <p:nvPr>
            <p:custDataLst>
              <p:tags r:id="rId6"/>
            </p:custDataLst>
          </p:nvPr>
        </p:nvPicPr>
        <p:blipFill>
          <a:blip r:embed="rId7"/>
          <a:stretch>
            <a:fillRect/>
          </a:stretch>
        </p:blipFill>
        <p:spPr>
          <a:xfrm>
            <a:off x="1691640" y="3500755"/>
            <a:ext cx="5876290" cy="228092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additive="base">
                                        <p:cTn id="7" dur="1000" fill="hold"/>
                                        <p:tgtEl>
                                          <p:spTgt spid="14341"/>
                                        </p:tgtEl>
                                        <p:attrNameLst>
                                          <p:attrName>ppt_x</p:attrName>
                                        </p:attrNameLst>
                                      </p:cBhvr>
                                      <p:tavLst>
                                        <p:tav tm="0">
                                          <p:val>
                                            <p:strVal val="0-#ppt_w/2"/>
                                          </p:val>
                                        </p:tav>
                                        <p:tav tm="100000">
                                          <p:val>
                                            <p:strVal val="#ppt_x"/>
                                          </p:val>
                                        </p:tav>
                                      </p:tavLst>
                                    </p:anim>
                                    <p:anim calcmode="lin" valueType="num">
                                      <p:cBhvr additive="base">
                                        <p:cTn id="8" dur="1000" fill="hold"/>
                                        <p:tgtEl>
                                          <p:spTgt spid="143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Rectangle 2"/>
          <p:cNvSpPr/>
          <p:nvPr/>
        </p:nvSpPr>
        <p:spPr>
          <a:xfrm>
            <a:off x="0" y="714375"/>
            <a:ext cx="31321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滚动轴承的代号</a:t>
            </a:r>
            <a:endParaRPr lang="zh-CN" altLang="zh-CN" sz="2400" dirty="0">
              <a:solidFill>
                <a:srgbClr val="0000FF"/>
              </a:solidFill>
              <a:latin typeface="黑体" panose="02010609060101010101" pitchFamily="2" charset="-122"/>
            </a:endParaRPr>
          </a:p>
        </p:txBody>
      </p:sp>
      <p:sp>
        <p:nvSpPr>
          <p:cNvPr id="61444" name="矩形 4"/>
          <p:cNvSpPr/>
          <p:nvPr/>
        </p:nvSpPr>
        <p:spPr>
          <a:xfrm>
            <a:off x="3779838" y="4868863"/>
            <a:ext cx="1211262" cy="400050"/>
          </a:xfrm>
          <a:prstGeom prst="rect">
            <a:avLst/>
          </a:prstGeom>
          <a:noFill/>
          <a:ln w="9525">
            <a:noFill/>
          </a:ln>
        </p:spPr>
        <p:txBody>
          <a:bodyPr wrap="none">
            <a:spAutoFit/>
          </a:bodyPr>
          <a:p>
            <a:r>
              <a:rPr lang="zh-CN" altLang="en-US" dirty="0">
                <a:solidFill>
                  <a:srgbClr val="FF0000"/>
                </a:solidFill>
                <a:latin typeface="黑体" panose="02010609060101010101" pitchFamily="2" charset="-122"/>
              </a:rPr>
              <a:t>轴承代号</a:t>
            </a:r>
            <a:endParaRPr lang="zh-CN" altLang="en-US" dirty="0">
              <a:solidFill>
                <a:srgbClr val="FF0000"/>
              </a:solidFill>
              <a:latin typeface="黑体" panose="02010609060101010101" pitchFamily="2" charset="-122"/>
            </a:endParaRPr>
          </a:p>
        </p:txBody>
      </p:sp>
      <p:pic>
        <p:nvPicPr>
          <p:cNvPr id="61445" name="Picture 2" descr="E:\课件\《汽车机械制图》资料包材料\图片\4-34.tif"/>
          <p:cNvPicPr>
            <a:picLocks noChangeAspect="1"/>
          </p:cNvPicPr>
          <p:nvPr/>
        </p:nvPicPr>
        <p:blipFill>
          <a:blip r:embed="rId1"/>
          <a:stretch>
            <a:fillRect/>
          </a:stretch>
        </p:blipFill>
        <p:spPr>
          <a:xfrm>
            <a:off x="395288" y="2997200"/>
            <a:ext cx="8513762" cy="1392238"/>
          </a:xfrm>
          <a:prstGeom prst="rect">
            <a:avLst/>
          </a:prstGeom>
          <a:noFill/>
          <a:ln w="9525">
            <a:noFill/>
          </a:ln>
        </p:spPr>
      </p:pic>
      <p:grpSp>
        <p:nvGrpSpPr>
          <p:cNvPr id="3" name="组合 2"/>
          <p:cNvGrpSpPr/>
          <p:nvPr/>
        </p:nvGrpSpPr>
        <p:grpSpPr>
          <a:xfrm>
            <a:off x="1548130" y="38735"/>
            <a:ext cx="5310505" cy="593725"/>
            <a:chOff x="2692" y="-3"/>
            <a:chExt cx="8363" cy="935"/>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692" y="7"/>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3"/>
              <a:ext cx="1896" cy="628"/>
            </a:xfrm>
            <a:prstGeom prst="rect">
              <a:avLst/>
            </a:prstGeom>
            <a:noFill/>
            <a:ln w="9525">
              <a:noFill/>
            </a:ln>
          </p:spPr>
          <p:txBody>
            <a:bodyPr wrap="none" anchor="ctr" anchorCtr="0">
              <a:spAutoFit/>
            </a:bodyPr>
            <a:p>
              <a:r>
                <a:rPr lang="zh-CN" altLang="en-US" b="1" dirty="0">
                  <a:latin typeface="黑体" panose="02010609060101010101" pitchFamily="2" charset="-122"/>
                </a:rPr>
                <a:t>滚动轴承</a:t>
              </a:r>
              <a:endParaRPr lang="zh-CN" altLang="en-US" b="1" dirty="0">
                <a:latin typeface="黑体" panose="02010609060101010101" pitchFamily="2" charset="-122"/>
              </a:endParaRPr>
            </a:p>
          </p:txBody>
        </p:sp>
      </p:grpSp>
    </p:spTree>
  </p:cSld>
  <p:clrMapOvr>
    <a:masterClrMapping/>
  </p:clrMapOvr>
  <p:transition>
    <p:random/>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8" name="矩形 4"/>
          <p:cNvSpPr/>
          <p:nvPr/>
        </p:nvSpPr>
        <p:spPr>
          <a:xfrm>
            <a:off x="3563938" y="5732463"/>
            <a:ext cx="1979612" cy="401637"/>
          </a:xfrm>
          <a:prstGeom prst="rect">
            <a:avLst/>
          </a:prstGeom>
          <a:noFill/>
          <a:ln w="9525">
            <a:noFill/>
          </a:ln>
        </p:spPr>
        <p:txBody>
          <a:bodyPr wrap="none">
            <a:spAutoFit/>
          </a:bodyPr>
          <a:p>
            <a:r>
              <a:rPr lang="zh-CN" altLang="en-US" dirty="0">
                <a:solidFill>
                  <a:srgbClr val="FF0000"/>
                </a:solidFill>
                <a:latin typeface="黑体" panose="02010609060101010101" pitchFamily="2" charset="-122"/>
              </a:rPr>
              <a:t>滚动轴承示意图</a:t>
            </a:r>
            <a:endParaRPr lang="zh-CN" altLang="en-US" dirty="0">
              <a:solidFill>
                <a:srgbClr val="FF0000"/>
              </a:solidFill>
              <a:latin typeface="黑体" panose="02010609060101010101" pitchFamily="2" charset="-122"/>
            </a:endParaRPr>
          </a:p>
        </p:txBody>
      </p:sp>
      <p:pic>
        <p:nvPicPr>
          <p:cNvPr id="57349" name="Picture 2" descr="E:\课件\《汽车机械制图》资料包材料\图片\4-33.tif"/>
          <p:cNvPicPr>
            <a:picLocks noChangeAspect="1"/>
          </p:cNvPicPr>
          <p:nvPr/>
        </p:nvPicPr>
        <p:blipFill>
          <a:blip r:embed="rId1"/>
          <a:stretch>
            <a:fillRect/>
          </a:stretch>
        </p:blipFill>
        <p:spPr>
          <a:xfrm>
            <a:off x="1258888" y="1989138"/>
            <a:ext cx="6553200" cy="3613150"/>
          </a:xfrm>
          <a:prstGeom prst="rect">
            <a:avLst/>
          </a:prstGeom>
          <a:noFill/>
          <a:ln w="9525">
            <a:noFill/>
          </a:ln>
        </p:spPr>
      </p:pic>
      <p:grpSp>
        <p:nvGrpSpPr>
          <p:cNvPr id="3" name="组合 2"/>
          <p:cNvGrpSpPr/>
          <p:nvPr/>
        </p:nvGrpSpPr>
        <p:grpSpPr>
          <a:xfrm>
            <a:off x="1548130" y="38735"/>
            <a:ext cx="5310505" cy="593725"/>
            <a:chOff x="2692" y="-3"/>
            <a:chExt cx="8363" cy="935"/>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692" y="7"/>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3"/>
              <a:ext cx="1896" cy="628"/>
            </a:xfrm>
            <a:prstGeom prst="rect">
              <a:avLst/>
            </a:prstGeom>
            <a:noFill/>
            <a:ln w="9525">
              <a:noFill/>
            </a:ln>
          </p:spPr>
          <p:txBody>
            <a:bodyPr wrap="none" anchor="ctr" anchorCtr="0">
              <a:spAutoFit/>
            </a:bodyPr>
            <a:p>
              <a:r>
                <a:rPr lang="zh-CN" altLang="en-US" b="1" dirty="0">
                  <a:latin typeface="黑体" panose="02010609060101010101" pitchFamily="2" charset="-122"/>
                </a:rPr>
                <a:t>滚动轴承</a:t>
              </a:r>
              <a:endParaRPr lang="zh-CN" altLang="en-US" b="1" dirty="0">
                <a:latin typeface="黑体" panose="02010609060101010101" pitchFamily="2" charset="-122"/>
              </a:endParaRPr>
            </a:p>
          </p:txBody>
        </p:sp>
      </p:grpSp>
      <p:sp>
        <p:nvSpPr>
          <p:cNvPr id="61442" name="Rectangle 2"/>
          <p:cNvSpPr/>
          <p:nvPr>
            <p:custDataLst>
              <p:tags r:id="rId7"/>
            </p:custDataLst>
          </p:nvPr>
        </p:nvSpPr>
        <p:spPr>
          <a:xfrm>
            <a:off x="0" y="714375"/>
            <a:ext cx="31321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滚动轴承的画法</a:t>
            </a:r>
            <a:endParaRPr lang="zh-CN" altLang="zh-CN" sz="2400" dirty="0">
              <a:solidFill>
                <a:srgbClr val="0000FF"/>
              </a:solidFill>
              <a:latin typeface="黑体" panose="02010609060101010101" pitchFamily="2" charset="-122"/>
            </a:endParaRPr>
          </a:p>
        </p:txBody>
      </p:sp>
    </p:spTree>
  </p:cSld>
  <p:clrMapOvr>
    <a:masterClrMapping/>
  </p:clrMapOvr>
  <p:transition>
    <p:random/>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6"/>
          <p:cNvGrpSpPr/>
          <p:nvPr/>
        </p:nvGrpSpPr>
        <p:grpSpPr bwMode="auto">
          <a:xfrm>
            <a:off x="6084168" y="765175"/>
            <a:ext cx="2664296" cy="719610"/>
            <a:chOff x="0" y="0"/>
            <a:chExt cx="4283" cy="1020"/>
          </a:xfrm>
          <a:solidFill>
            <a:schemeClr val="bg1">
              <a:lumMod val="85000"/>
            </a:schemeClr>
          </a:solidFill>
        </p:grpSpPr>
        <p:sp>
          <p:nvSpPr>
            <p:cNvPr id="7" name="AutoShape 7"/>
            <p:cNvSpPr>
              <a:spLocks noChangeArrowheads="1"/>
            </p:cNvSpPr>
            <p:nvPr/>
          </p:nvSpPr>
          <p:spPr bwMode="auto">
            <a:xfrm>
              <a:off x="0" y="0"/>
              <a:ext cx="4283"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8" name="Text Box 8"/>
            <p:cNvSpPr txBox="1">
              <a:spLocks noChangeArrowheads="1"/>
            </p:cNvSpPr>
            <p:nvPr/>
          </p:nvSpPr>
          <p:spPr bwMode="auto">
            <a:xfrm>
              <a:off x="162" y="225"/>
              <a:ext cx="4121" cy="574"/>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1.</a:t>
              </a:r>
              <a:r>
                <a:rPr kumimoji="0" lang="zh-CN" altLang="en-US"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rPr>
                <a:t>滚动轴承的结构</a:t>
              </a:r>
              <a:endParaRPr kumimoji="0" lang="zh-CN" altLang="zh-CN" sz="2000" b="1" i="0" u="none" strike="noStrike" kern="1200" cap="none" spc="0" normalizeH="0" baseline="0" noProof="0" dirty="0">
                <a:ln>
                  <a:noFill/>
                </a:ln>
                <a:solidFill>
                  <a:srgbClr val="0070C0"/>
                </a:solidFill>
                <a:effectLst/>
                <a:uLnTx/>
                <a:uFillTx/>
                <a:latin typeface="黑体" panose="02010609060101010101" pitchFamily="2" charset="-122"/>
                <a:ea typeface="黑体" panose="02010609060101010101" pitchFamily="2" charset="-122"/>
                <a:cs typeface="+mn-cs"/>
              </a:endParaRPr>
            </a:p>
          </p:txBody>
        </p:sp>
      </p:grpSp>
      <p:grpSp>
        <p:nvGrpSpPr>
          <p:cNvPr id="3" name="Group 7"/>
          <p:cNvGrpSpPr/>
          <p:nvPr/>
        </p:nvGrpSpPr>
        <p:grpSpPr>
          <a:xfrm>
            <a:off x="682625" y="1917700"/>
            <a:ext cx="7550150" cy="4695825"/>
            <a:chOff x="-1284" y="0"/>
            <a:chExt cx="13462" cy="9036"/>
          </a:xfrm>
        </p:grpSpPr>
        <p:pic>
          <p:nvPicPr>
            <p:cNvPr id="58373" name="Picture 3" descr="all"/>
            <p:cNvPicPr>
              <a:picLocks noChangeAspect="1"/>
            </p:cNvPicPr>
            <p:nvPr/>
          </p:nvPicPr>
          <p:blipFill>
            <a:blip r:embed="rId1"/>
            <a:stretch>
              <a:fillRect/>
            </a:stretch>
          </p:blipFill>
          <p:spPr>
            <a:xfrm>
              <a:off x="1361" y="0"/>
              <a:ext cx="7440" cy="7440"/>
            </a:xfrm>
            <a:prstGeom prst="rect">
              <a:avLst/>
            </a:prstGeom>
            <a:noFill/>
            <a:ln w="9525">
              <a:noFill/>
            </a:ln>
          </p:spPr>
        </p:pic>
        <p:sp>
          <p:nvSpPr>
            <p:cNvPr id="58374" name="Text Box 4"/>
            <p:cNvSpPr txBox="1"/>
            <p:nvPr/>
          </p:nvSpPr>
          <p:spPr>
            <a:xfrm>
              <a:off x="-1155" y="137"/>
              <a:ext cx="4202" cy="1362"/>
            </a:xfrm>
            <a:prstGeom prst="rect">
              <a:avLst/>
            </a:prstGeom>
            <a:noFill/>
            <a:ln w="9525">
              <a:noFill/>
            </a:ln>
          </p:spPr>
          <p:txBody>
            <a:bodyPr>
              <a:spAutoFit/>
            </a:bodyPr>
            <a:p>
              <a:pPr marL="120650" indent="-120650">
                <a:spcBef>
                  <a:spcPct val="50000"/>
                </a:spcBef>
                <a:buClr>
                  <a:srgbClr val="1F3F5F"/>
                </a:buClr>
              </a:pPr>
              <a:r>
                <a:rPr lang="zh-CN" altLang="en-US" b="1" dirty="0">
                  <a:latin typeface="黑体" panose="02010609060101010101" pitchFamily="2" charset="-122"/>
                </a:rPr>
                <a:t>（</a:t>
              </a:r>
              <a:r>
                <a:rPr lang="en-US" altLang="zh-CN" b="1" dirty="0">
                  <a:latin typeface="黑体" panose="02010609060101010101" pitchFamily="2" charset="-122"/>
                </a:rPr>
                <a:t>1</a:t>
              </a:r>
              <a:r>
                <a:rPr lang="zh-CN" altLang="en-US" b="1" dirty="0">
                  <a:latin typeface="黑体" panose="02010609060101010101" pitchFamily="2" charset="-122"/>
                </a:rPr>
                <a:t>）内圈套在轴上，随轴一起转动。</a:t>
              </a:r>
              <a:endParaRPr lang="en-US" altLang="zh-CN" sz="1200" b="1" dirty="0">
                <a:latin typeface="黑体" panose="02010609060101010101" pitchFamily="2" charset="-122"/>
              </a:endParaRPr>
            </a:p>
          </p:txBody>
        </p:sp>
        <p:sp>
          <p:nvSpPr>
            <p:cNvPr id="58375" name="Text Box 5"/>
            <p:cNvSpPr txBox="1"/>
            <p:nvPr/>
          </p:nvSpPr>
          <p:spPr>
            <a:xfrm>
              <a:off x="6917" y="6237"/>
              <a:ext cx="4255" cy="1954"/>
            </a:xfrm>
            <a:prstGeom prst="rect">
              <a:avLst/>
            </a:prstGeom>
            <a:noFill/>
            <a:ln w="9525">
              <a:noFill/>
            </a:ln>
          </p:spPr>
          <p:txBody>
            <a:bodyPr>
              <a:spAutoFit/>
            </a:bodyPr>
            <a:p>
              <a:pPr marL="120650" indent="-120650">
                <a:spcBef>
                  <a:spcPct val="50000"/>
                </a:spcBef>
                <a:buClr>
                  <a:srgbClr val="1F3F5F"/>
                </a:buClr>
              </a:pPr>
              <a:r>
                <a:rPr lang="zh-CN" altLang="en-US" b="1" dirty="0">
                  <a:latin typeface="黑体" panose="02010609060101010101" pitchFamily="2" charset="-122"/>
                </a:rPr>
                <a:t>（</a:t>
              </a:r>
              <a:r>
                <a:rPr lang="en-US" altLang="zh-CN" b="1" dirty="0">
                  <a:latin typeface="黑体" panose="02010609060101010101" pitchFamily="2" charset="-122"/>
                </a:rPr>
                <a:t>4</a:t>
              </a:r>
              <a:r>
                <a:rPr lang="zh-CN" altLang="en-US" b="1" dirty="0">
                  <a:latin typeface="黑体" panose="02010609060101010101" pitchFamily="2" charset="-122"/>
                </a:rPr>
                <a:t>）保持架用以均匀隔开滚动体，故又称隔离圈。</a:t>
              </a:r>
              <a:endParaRPr lang="en-US" altLang="zh-CN" sz="1200" b="1" dirty="0">
                <a:latin typeface="黑体" panose="02010609060101010101" pitchFamily="2" charset="-122"/>
              </a:endParaRPr>
            </a:p>
          </p:txBody>
        </p:sp>
        <p:sp>
          <p:nvSpPr>
            <p:cNvPr id="58376" name="Text Box 6"/>
            <p:cNvSpPr txBox="1"/>
            <p:nvPr/>
          </p:nvSpPr>
          <p:spPr>
            <a:xfrm>
              <a:off x="-1284" y="5897"/>
              <a:ext cx="5265" cy="3139"/>
            </a:xfrm>
            <a:prstGeom prst="rect">
              <a:avLst/>
            </a:prstGeom>
            <a:noFill/>
            <a:ln w="9525">
              <a:noFill/>
            </a:ln>
          </p:spPr>
          <p:txBody>
            <a:bodyPr>
              <a:spAutoFit/>
            </a:bodyPr>
            <a:p>
              <a:pPr marL="120650" indent="-120650">
                <a:spcBef>
                  <a:spcPct val="50000"/>
                </a:spcBef>
                <a:buClr>
                  <a:srgbClr val="1F3F5F"/>
                </a:buClr>
              </a:pPr>
              <a:r>
                <a:rPr lang="zh-CN" altLang="en-US" b="1" dirty="0">
                  <a:latin typeface="黑体" panose="02010609060101010101" pitchFamily="2" charset="-122"/>
                </a:rPr>
                <a:t>（</a:t>
              </a:r>
              <a:r>
                <a:rPr lang="en-US" altLang="zh-CN" b="1" dirty="0">
                  <a:latin typeface="黑体" panose="02010609060101010101" pitchFamily="2" charset="-122"/>
                </a:rPr>
                <a:t>3</a:t>
              </a:r>
              <a:r>
                <a:rPr lang="zh-CN" altLang="en-US" b="1" dirty="0">
                  <a:latin typeface="黑体" panose="02010609060101010101" pitchFamily="2" charset="-122"/>
                </a:rPr>
                <a:t>）滚动体装在内、外圈之间的滚道中。滚动体可做成滚珠（球）或滚子（圆柱、圆锥或针状）形状。</a:t>
              </a:r>
              <a:endParaRPr lang="en-US" altLang="zh-CN" sz="1200" b="1" dirty="0">
                <a:latin typeface="黑体" panose="02010609060101010101" pitchFamily="2" charset="-122"/>
              </a:endParaRPr>
            </a:p>
          </p:txBody>
        </p:sp>
        <p:sp>
          <p:nvSpPr>
            <p:cNvPr id="58377" name="Text Box 7"/>
            <p:cNvSpPr txBox="1"/>
            <p:nvPr/>
          </p:nvSpPr>
          <p:spPr>
            <a:xfrm>
              <a:off x="8219" y="414"/>
              <a:ext cx="3959" cy="2546"/>
            </a:xfrm>
            <a:prstGeom prst="rect">
              <a:avLst/>
            </a:prstGeom>
            <a:noFill/>
            <a:ln w="9525">
              <a:noFill/>
            </a:ln>
          </p:spPr>
          <p:txBody>
            <a:bodyPr>
              <a:spAutoFit/>
            </a:bodyPr>
            <a:p>
              <a:pPr marL="120650" indent="-120650">
                <a:spcBef>
                  <a:spcPct val="50000"/>
                </a:spcBef>
                <a:buClr>
                  <a:srgbClr val="1F3F5F"/>
                </a:buClr>
              </a:pPr>
              <a:r>
                <a:rPr lang="zh-CN" altLang="en-US" b="1" dirty="0">
                  <a:latin typeface="黑体" panose="02010609060101010101" pitchFamily="2" charset="-122"/>
                </a:rPr>
                <a:t>（</a:t>
              </a:r>
              <a:r>
                <a:rPr lang="en-US" altLang="zh-CN" b="1" dirty="0">
                  <a:latin typeface="黑体" panose="02010609060101010101" pitchFamily="2" charset="-122"/>
                </a:rPr>
                <a:t>2</a:t>
              </a:r>
              <a:r>
                <a:rPr lang="zh-CN" altLang="en-US" b="1" dirty="0">
                  <a:latin typeface="黑体" panose="02010609060101010101" pitchFamily="2" charset="-122"/>
                </a:rPr>
                <a:t>）外圈装在机座孔中，一般固定不动或偶作少许转动。</a:t>
              </a:r>
              <a:endParaRPr lang="en-US" altLang="zh-CN" sz="1200" b="1" dirty="0">
                <a:latin typeface="黑体" panose="02010609060101010101" pitchFamily="2" charset="-122"/>
              </a:endParaRPr>
            </a:p>
          </p:txBody>
        </p:sp>
      </p:grpSp>
      <p:grpSp>
        <p:nvGrpSpPr>
          <p:cNvPr id="4" name="组合 3"/>
          <p:cNvGrpSpPr/>
          <p:nvPr/>
        </p:nvGrpSpPr>
        <p:grpSpPr>
          <a:xfrm>
            <a:off x="1548130" y="38735"/>
            <a:ext cx="5310505" cy="593725"/>
            <a:chOff x="2692" y="-3"/>
            <a:chExt cx="8363" cy="935"/>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692" y="7"/>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3"/>
              <a:ext cx="1896" cy="628"/>
            </a:xfrm>
            <a:prstGeom prst="rect">
              <a:avLst/>
            </a:prstGeom>
            <a:noFill/>
            <a:ln w="9525">
              <a:noFill/>
            </a:ln>
          </p:spPr>
          <p:txBody>
            <a:bodyPr wrap="none" anchor="ctr" anchorCtr="0">
              <a:spAutoFit/>
            </a:bodyPr>
            <a:p>
              <a:r>
                <a:rPr lang="zh-CN" altLang="en-US" b="1" dirty="0">
                  <a:latin typeface="黑体" panose="02010609060101010101" pitchFamily="2" charset="-122"/>
                </a:rPr>
                <a:t>滚动轴承</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2"/>
          <p:cNvSpPr/>
          <p:nvPr/>
        </p:nvSpPr>
        <p:spPr>
          <a:xfrm>
            <a:off x="0" y="714375"/>
            <a:ext cx="31321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滚动轴承的画法</a:t>
            </a:r>
            <a:endParaRPr lang="zh-CN" altLang="zh-CN" sz="2400" dirty="0">
              <a:solidFill>
                <a:srgbClr val="0000FF"/>
              </a:solidFill>
              <a:latin typeface="黑体" panose="02010609060101010101" pitchFamily="2" charset="-122"/>
            </a:endParaRPr>
          </a:p>
        </p:txBody>
      </p:sp>
      <p:grpSp>
        <p:nvGrpSpPr>
          <p:cNvPr id="60420" name="组合 7"/>
          <p:cNvGrpSpPr/>
          <p:nvPr/>
        </p:nvGrpSpPr>
        <p:grpSpPr>
          <a:xfrm>
            <a:off x="900113" y="1844675"/>
            <a:ext cx="7672387" cy="4321175"/>
            <a:chOff x="1043608" y="1628800"/>
            <a:chExt cx="7672756" cy="4320481"/>
          </a:xfrm>
        </p:grpSpPr>
        <p:pic>
          <p:nvPicPr>
            <p:cNvPr id="60422" name="Picture 2" descr="E:\课件\《汽车机械制图》资料包材料\QQ图片20140610170135.jpg"/>
            <p:cNvPicPr>
              <a:picLocks noChangeAspect="1"/>
            </p:cNvPicPr>
            <p:nvPr/>
          </p:nvPicPr>
          <p:blipFill>
            <a:blip r:embed="rId1"/>
            <a:stretch>
              <a:fillRect/>
            </a:stretch>
          </p:blipFill>
          <p:spPr>
            <a:xfrm>
              <a:off x="1043608" y="1628800"/>
              <a:ext cx="7672756" cy="3006117"/>
            </a:xfrm>
            <a:prstGeom prst="rect">
              <a:avLst/>
            </a:prstGeom>
            <a:noFill/>
            <a:ln w="9525">
              <a:noFill/>
            </a:ln>
          </p:spPr>
        </p:pic>
        <p:pic>
          <p:nvPicPr>
            <p:cNvPr id="60423" name="Picture 3" descr="E:\课件\《汽车机械制图》资料包材料\QQ图片20140610170203.jpg"/>
            <p:cNvPicPr>
              <a:picLocks noChangeAspect="1"/>
            </p:cNvPicPr>
            <p:nvPr/>
          </p:nvPicPr>
          <p:blipFill>
            <a:blip r:embed="rId2"/>
            <a:stretch>
              <a:fillRect/>
            </a:stretch>
          </p:blipFill>
          <p:spPr>
            <a:xfrm>
              <a:off x="1043608" y="3573017"/>
              <a:ext cx="7629812" cy="2376264"/>
            </a:xfrm>
            <a:prstGeom prst="rect">
              <a:avLst/>
            </a:prstGeom>
            <a:noFill/>
            <a:ln w="9525">
              <a:noFill/>
            </a:ln>
          </p:spPr>
        </p:pic>
      </p:grpSp>
      <p:sp>
        <p:nvSpPr>
          <p:cNvPr id="60421" name="矩形 4"/>
          <p:cNvSpPr/>
          <p:nvPr/>
        </p:nvSpPr>
        <p:spPr>
          <a:xfrm>
            <a:off x="3851275" y="1341438"/>
            <a:ext cx="1981200" cy="400050"/>
          </a:xfrm>
          <a:prstGeom prst="rect">
            <a:avLst/>
          </a:prstGeom>
          <a:noFill/>
          <a:ln w="9525">
            <a:noFill/>
          </a:ln>
        </p:spPr>
        <p:txBody>
          <a:bodyPr wrap="none">
            <a:spAutoFit/>
          </a:bodyPr>
          <a:p>
            <a:r>
              <a:rPr lang="zh-CN" altLang="en-US" dirty="0">
                <a:solidFill>
                  <a:srgbClr val="FF0000"/>
                </a:solidFill>
                <a:latin typeface="黑体" panose="02010609060101010101" pitchFamily="2" charset="-122"/>
              </a:rPr>
              <a:t>三种轴承的画法</a:t>
            </a:r>
            <a:endParaRPr lang="zh-CN" altLang="en-US" dirty="0">
              <a:solidFill>
                <a:srgbClr val="FF0000"/>
              </a:solidFill>
              <a:latin typeface="黑体" panose="02010609060101010101" pitchFamily="2" charset="-122"/>
            </a:endParaRPr>
          </a:p>
        </p:txBody>
      </p:sp>
      <p:grpSp>
        <p:nvGrpSpPr>
          <p:cNvPr id="3" name="组合 2"/>
          <p:cNvGrpSpPr/>
          <p:nvPr/>
        </p:nvGrpSpPr>
        <p:grpSpPr>
          <a:xfrm>
            <a:off x="1548130" y="38735"/>
            <a:ext cx="5310505" cy="593725"/>
            <a:chOff x="2692" y="-3"/>
            <a:chExt cx="8363" cy="935"/>
          </a:xfrm>
        </p:grpSpPr>
        <p:sp>
          <p:nvSpPr>
            <p:cNvPr id="51" name="Rectangle 4"/>
            <p:cNvSpPr>
              <a:spLocks noChangeAspect="1" noChangeArrowheads="1"/>
            </p:cNvSpPr>
            <p:nvPr>
              <p:custDataLst>
                <p:tags r:id="rId3"/>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4"/>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5"/>
              </p:custDataLst>
            </p:nvPr>
          </p:nvSpPr>
          <p:spPr bwMode="auto">
            <a:xfrm>
              <a:off x="2692" y="7"/>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6"/>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7"/>
              </p:custDataLst>
            </p:nvPr>
          </p:nvSpPr>
          <p:spPr>
            <a:xfrm>
              <a:off x="5269" y="173"/>
              <a:ext cx="1896" cy="628"/>
            </a:xfrm>
            <a:prstGeom prst="rect">
              <a:avLst/>
            </a:prstGeom>
            <a:noFill/>
            <a:ln w="9525">
              <a:noFill/>
            </a:ln>
          </p:spPr>
          <p:txBody>
            <a:bodyPr wrap="none" anchor="ctr" anchorCtr="0">
              <a:spAutoFit/>
            </a:bodyPr>
            <a:p>
              <a:r>
                <a:rPr lang="zh-CN" altLang="en-US" b="1" dirty="0">
                  <a:latin typeface="黑体" panose="02010609060101010101" pitchFamily="2" charset="-122"/>
                </a:rPr>
                <a:t>滚动轴承</a:t>
              </a:r>
              <a:endParaRPr lang="zh-CN" altLang="en-US" b="1" dirty="0">
                <a:latin typeface="黑体" panose="02010609060101010101" pitchFamily="2" charset="-122"/>
              </a:endParaRPr>
            </a:p>
          </p:txBody>
        </p:sp>
      </p:grpSp>
    </p:spTree>
  </p:cSld>
  <p:clrMapOvr>
    <a:masterClrMapping/>
  </p:clrMapOvr>
  <p:transition>
    <p:rand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2"/>
          <p:cNvSpPr/>
          <p:nvPr>
            <p:custDataLst>
              <p:tags r:id="rId1"/>
            </p:custDataLst>
          </p:nvPr>
        </p:nvSpPr>
        <p:spPr>
          <a:xfrm>
            <a:off x="0" y="714375"/>
            <a:ext cx="215328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zh-CN" sz="2400" dirty="0">
              <a:solidFill>
                <a:srgbClr val="0000FF"/>
              </a:solidFill>
              <a:latin typeface="黑体" panose="02010609060101010101" pitchFamily="2" charset="-122"/>
            </a:endParaRPr>
          </a:p>
        </p:txBody>
      </p:sp>
      <p:sp>
        <p:nvSpPr>
          <p:cNvPr id="100" name="文本框 99"/>
          <p:cNvSpPr txBox="1"/>
          <p:nvPr/>
        </p:nvSpPr>
        <p:spPr>
          <a:xfrm>
            <a:off x="971550" y="2204720"/>
            <a:ext cx="6851015" cy="2861310"/>
          </a:xfrm>
          <a:prstGeom prst="rect">
            <a:avLst/>
          </a:prstGeom>
          <a:noFill/>
          <a:ln w="9525">
            <a:solidFill>
              <a:srgbClr val="C00000"/>
            </a:solidFill>
          </a:ln>
        </p:spPr>
        <p:txBody>
          <a:bodyPr wrap="square">
            <a:spAutoFit/>
          </a:bodyPr>
          <a:p>
            <a:pPr indent="267970"/>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）了解弹簧的种类；（</a:t>
            </a:r>
            <a:r>
              <a:rPr lang="en-US" sz="1800">
                <a:latin typeface="Times New Roman" panose="02020603050405020304" charset="0"/>
              </a:rPr>
              <a:t>2</a:t>
            </a:r>
            <a:r>
              <a:rPr lang="zh-CN" sz="1800">
                <a:ea typeface="宋体" panose="02010600030101010101" pitchFamily="2" charset="-122"/>
              </a:rPr>
              <a:t>）掌握圆柱螺旋式压缩弹簧各部分名称和尺寸关系。</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）能按规定画法绘制圆柱螺旋压缩弹簧；（</a:t>
            </a:r>
            <a:r>
              <a:rPr lang="en-US" sz="1800">
                <a:latin typeface="Times New Roman" panose="02020603050405020304" charset="0"/>
              </a:rPr>
              <a:t>2</a:t>
            </a:r>
            <a:r>
              <a:rPr lang="zh-CN" sz="1800">
                <a:ea typeface="宋体" panose="02010600030101010101" pitchFamily="2" charset="-122"/>
              </a:rPr>
              <a:t>）会查阅有关标准手册。</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）培养制定并实施工作计划的能力、团队合作与交流的能力，以及良好的职业道德和职业情感，提高适应职业变化的能力。（</a:t>
            </a:r>
            <a:r>
              <a:rPr lang="en-US" sz="1800">
                <a:latin typeface="Times New Roman" panose="02020603050405020304" charset="0"/>
              </a:rPr>
              <a:t>2</a:t>
            </a:r>
            <a:r>
              <a:rPr lang="zh-CN" sz="1800">
                <a:ea typeface="宋体" panose="02010600030101010101" pitchFamily="2" charset="-122"/>
              </a:rPr>
              <a:t>）培养良好的科学文化素质、专业业务素质和科学创新的意识。</a:t>
            </a:r>
            <a:endParaRPr lang="zh-CN" altLang="en-US" sz="1800">
              <a:ea typeface="宋体" panose="02010600030101010101" pitchFamily="2" charset="-122"/>
            </a:endParaRPr>
          </a:p>
        </p:txBody>
      </p:sp>
      <p:grpSp>
        <p:nvGrpSpPr>
          <p:cNvPr id="3" name="组合 2"/>
          <p:cNvGrpSpPr/>
          <p:nvPr/>
        </p:nvGrpSpPr>
        <p:grpSpPr>
          <a:xfrm>
            <a:off x="1548130" y="38735"/>
            <a:ext cx="5310505" cy="593725"/>
            <a:chOff x="2692" y="-3"/>
            <a:chExt cx="8363" cy="935"/>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692" y="7"/>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任务六</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3"/>
              <a:ext cx="1092" cy="628"/>
            </a:xfrm>
            <a:prstGeom prst="rect">
              <a:avLst/>
            </a:prstGeom>
            <a:noFill/>
            <a:ln w="9525">
              <a:noFill/>
            </a:ln>
          </p:spPr>
          <p:txBody>
            <a:bodyPr wrap="none" anchor="ctr" anchorCtr="0">
              <a:spAutoFit/>
            </a:bodyPr>
            <a:p>
              <a:r>
                <a:rPr lang="zh-CN" altLang="en-US" b="1" dirty="0">
                  <a:latin typeface="黑体" panose="02010609060101010101" pitchFamily="2" charset="-122"/>
                </a:rPr>
                <a:t>弹簧</a:t>
              </a:r>
              <a:endParaRPr lang="zh-CN" altLang="en-US" b="1" dirty="0">
                <a:latin typeface="黑体" panose="02010609060101010101" pitchFamily="2" charset="-122"/>
              </a:endParaRPr>
            </a:p>
          </p:txBody>
        </p:sp>
      </p:grpSp>
    </p:spTree>
  </p:cSld>
  <p:clrMapOvr>
    <a:masterClrMapping/>
  </p:clrMapOvr>
  <p:transition>
    <p:random/>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矩形 2"/>
          <p:cNvSpPr/>
          <p:nvPr/>
        </p:nvSpPr>
        <p:spPr>
          <a:xfrm>
            <a:off x="3203575" y="5732463"/>
            <a:ext cx="1724025" cy="406400"/>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圆柱螺旋弹簧</a:t>
            </a:r>
            <a:endParaRPr lang="zh-CN" altLang="en-US" dirty="0">
              <a:solidFill>
                <a:srgbClr val="FF0000"/>
              </a:solidFill>
              <a:latin typeface="黑体" panose="02010609060101010101" pitchFamily="2" charset="-122"/>
            </a:endParaRPr>
          </a:p>
        </p:txBody>
      </p:sp>
      <p:pic>
        <p:nvPicPr>
          <p:cNvPr id="62468" name="Picture 6" descr="E:\课件\《汽车机械制图》资料包材料\图片\4-35.tif"/>
          <p:cNvPicPr>
            <a:picLocks noChangeAspect="1"/>
          </p:cNvPicPr>
          <p:nvPr/>
        </p:nvPicPr>
        <p:blipFill>
          <a:blip r:embed="rId1"/>
          <a:stretch>
            <a:fillRect/>
          </a:stretch>
        </p:blipFill>
        <p:spPr>
          <a:xfrm>
            <a:off x="1619250" y="1916113"/>
            <a:ext cx="6248400" cy="3460750"/>
          </a:xfrm>
          <a:prstGeom prst="rect">
            <a:avLst/>
          </a:prstGeom>
          <a:noFill/>
          <a:ln w="9525">
            <a:noFill/>
          </a:ln>
        </p:spPr>
      </p:pic>
      <p:sp>
        <p:nvSpPr>
          <p:cNvPr id="60418" name="Rectangle 2"/>
          <p:cNvSpPr/>
          <p:nvPr>
            <p:custDataLst>
              <p:tags r:id="rId2"/>
            </p:custDataLst>
          </p:nvPr>
        </p:nvSpPr>
        <p:spPr>
          <a:xfrm>
            <a:off x="0" y="714375"/>
            <a:ext cx="329438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一、弹簧的作用和种类</a:t>
            </a:r>
            <a:endParaRPr lang="zh-CN" altLang="zh-CN" sz="2400" dirty="0">
              <a:solidFill>
                <a:srgbClr val="0000FF"/>
              </a:solidFill>
              <a:latin typeface="黑体" panose="02010609060101010101" pitchFamily="2" charset="-122"/>
            </a:endParaRPr>
          </a:p>
        </p:txBody>
      </p:sp>
      <p:grpSp>
        <p:nvGrpSpPr>
          <p:cNvPr id="3" name="组合 2"/>
          <p:cNvGrpSpPr/>
          <p:nvPr/>
        </p:nvGrpSpPr>
        <p:grpSpPr>
          <a:xfrm>
            <a:off x="1548130" y="38735"/>
            <a:ext cx="5310505" cy="593725"/>
            <a:chOff x="2692" y="-3"/>
            <a:chExt cx="8363" cy="935"/>
          </a:xfrm>
        </p:grpSpPr>
        <p:sp>
          <p:nvSpPr>
            <p:cNvPr id="51" name="Rectangle 4"/>
            <p:cNvSpPr>
              <a:spLocks noChangeAspect="1" noChangeArrowheads="1"/>
            </p:cNvSpPr>
            <p:nvPr>
              <p:custDataLst>
                <p:tags r:id="rId3"/>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4"/>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5"/>
              </p:custDataLst>
            </p:nvPr>
          </p:nvSpPr>
          <p:spPr bwMode="auto">
            <a:xfrm>
              <a:off x="2692" y="7"/>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6"/>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任务六</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7"/>
              </p:custDataLst>
            </p:nvPr>
          </p:nvSpPr>
          <p:spPr>
            <a:xfrm>
              <a:off x="5269" y="173"/>
              <a:ext cx="1092" cy="628"/>
            </a:xfrm>
            <a:prstGeom prst="rect">
              <a:avLst/>
            </a:prstGeom>
            <a:noFill/>
            <a:ln w="9525">
              <a:noFill/>
            </a:ln>
          </p:spPr>
          <p:txBody>
            <a:bodyPr wrap="none" anchor="ctr" anchorCtr="0">
              <a:spAutoFit/>
            </a:bodyPr>
            <a:p>
              <a:r>
                <a:rPr lang="zh-CN" altLang="en-US" b="1" dirty="0">
                  <a:latin typeface="黑体" panose="02010609060101010101" pitchFamily="2" charset="-122"/>
                </a:rPr>
                <a:t>弹簧</a:t>
              </a:r>
              <a:endParaRPr lang="zh-CN" altLang="en-US" b="1" dirty="0">
                <a:latin typeface="黑体" panose="02010609060101010101" pitchFamily="2" charset="-122"/>
              </a:endParaRPr>
            </a:p>
          </p:txBody>
        </p:sp>
      </p:grpSp>
    </p:spTree>
  </p:cSld>
  <p:clrMapOvr>
    <a:masterClrMapping/>
  </p:clrMapOvr>
  <p:transition>
    <p:random/>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Rectangle 2"/>
          <p:cNvSpPr/>
          <p:nvPr/>
        </p:nvSpPr>
        <p:spPr>
          <a:xfrm>
            <a:off x="0" y="714375"/>
            <a:ext cx="70929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二、圆柱螺旋压缩弹簧的各部分名称及其尺寸计算</a:t>
            </a:r>
            <a:endParaRPr lang="zh-CN" altLang="zh-CN" sz="2400" dirty="0">
              <a:solidFill>
                <a:srgbClr val="0000FF"/>
              </a:solidFill>
              <a:latin typeface="黑体" panose="02010609060101010101" pitchFamily="2" charset="-122"/>
            </a:endParaRPr>
          </a:p>
        </p:txBody>
      </p:sp>
      <p:grpSp>
        <p:nvGrpSpPr>
          <p:cNvPr id="63491" name="Group 11"/>
          <p:cNvGrpSpPr/>
          <p:nvPr/>
        </p:nvGrpSpPr>
        <p:grpSpPr>
          <a:xfrm>
            <a:off x="468313" y="1773238"/>
            <a:ext cx="8351837" cy="4391025"/>
            <a:chOff x="0" y="0"/>
            <a:chExt cx="10320" cy="12427"/>
          </a:xfrm>
        </p:grpSpPr>
        <p:sp>
          <p:nvSpPr>
            <p:cNvPr id="63493" name="AutoShape 12"/>
            <p:cNvSpPr/>
            <p:nvPr/>
          </p:nvSpPr>
          <p:spPr>
            <a:xfrm>
              <a:off x="0" y="0"/>
              <a:ext cx="10320" cy="12427"/>
            </a:xfrm>
            <a:prstGeom prst="foldedCorner">
              <a:avLst>
                <a:gd name="adj" fmla="val 12500"/>
              </a:avLst>
            </a:prstGeom>
            <a:solidFill>
              <a:srgbClr val="CCECFF"/>
            </a:solidFill>
            <a:ln w="9525" cap="flat" cmpd="sng">
              <a:solidFill>
                <a:srgbClr val="00FFFF"/>
              </a:solidFill>
              <a:prstDash val="solid"/>
              <a:headEnd type="none" w="med" len="med"/>
              <a:tailEnd type="none" w="med" len="med"/>
            </a:ln>
          </p:spPr>
          <p:txBody>
            <a:bodyPr lIns="180000" tIns="180000" rIns="180000" bIns="180000" anchor="ctr" anchorCtr="0"/>
            <a:p>
              <a:endParaRPr lang="zh-CN" altLang="en-US" dirty="0">
                <a:latin typeface="黑体" panose="02010609060101010101" pitchFamily="2" charset="-122"/>
              </a:endParaRPr>
            </a:p>
          </p:txBody>
        </p:sp>
        <p:sp>
          <p:nvSpPr>
            <p:cNvPr id="63494" name="Text Box 13"/>
            <p:cNvSpPr txBox="1"/>
            <p:nvPr/>
          </p:nvSpPr>
          <p:spPr>
            <a:xfrm>
              <a:off x="259" y="408"/>
              <a:ext cx="9778" cy="11583"/>
            </a:xfrm>
            <a:prstGeom prst="rect">
              <a:avLst/>
            </a:prstGeom>
            <a:noFill/>
            <a:ln w="9525" cap="flat" cmpd="sng">
              <a:solidFill>
                <a:srgbClr val="00FFFF"/>
              </a:solidFill>
              <a:prstDash val="solid"/>
              <a:miter/>
              <a:headEnd type="none" w="med" len="med"/>
              <a:tailEnd type="none" w="med" len="med"/>
            </a:ln>
          </p:spPr>
          <p:txBody>
            <a:bodyPr>
              <a:spAutoFit/>
            </a:bodyPr>
            <a:p>
              <a:r>
                <a:rPr lang="zh-CN" altLang="en-US" b="1" dirty="0">
                  <a:latin typeface="黑体" panose="02010609060101010101" pitchFamily="2" charset="-122"/>
                </a:rPr>
                <a:t>   </a:t>
              </a:r>
              <a:r>
                <a:rPr lang="en-US" altLang="zh-CN" b="1" dirty="0">
                  <a:latin typeface="黑体" panose="02010609060101010101" pitchFamily="2" charset="-122"/>
                </a:rPr>
                <a:t>(1)</a:t>
              </a:r>
              <a:r>
                <a:rPr lang="zh-CN" altLang="en-US" b="1" dirty="0">
                  <a:latin typeface="黑体" panose="02010609060101010101" pitchFamily="2" charset="-122"/>
                </a:rPr>
                <a:t>弹簧丝直径（</a:t>
              </a:r>
              <a:r>
                <a:rPr lang="en-US" altLang="zh-CN" b="1" dirty="0">
                  <a:latin typeface="黑体" panose="02010609060101010101" pitchFamily="2" charset="-122"/>
                </a:rPr>
                <a:t>d</a:t>
              </a:r>
              <a:r>
                <a:rPr lang="zh-CN" altLang="en-US" b="1" dirty="0">
                  <a:latin typeface="黑体" panose="02010609060101010101" pitchFamily="2" charset="-122"/>
                </a:rPr>
                <a:t>）为弹簧丝的直径。</a:t>
              </a:r>
              <a:endParaRPr lang="zh-CN" altLang="en-US" b="1" dirty="0">
                <a:latin typeface="黑体" panose="02010609060101010101" pitchFamily="2" charset="-122"/>
              </a:endParaRPr>
            </a:p>
            <a:p>
              <a:r>
                <a:rPr lang="en-US" altLang="zh-CN" b="1" dirty="0">
                  <a:latin typeface="黑体" panose="02010609060101010101" pitchFamily="2" charset="-122"/>
                </a:rPr>
                <a:t>   (2)</a:t>
              </a:r>
              <a:r>
                <a:rPr lang="zh-CN" altLang="en-US" b="1" dirty="0">
                  <a:latin typeface="黑体" panose="02010609060101010101" pitchFamily="2" charset="-122"/>
                </a:rPr>
                <a:t>弹簧直径。弹簧外径（</a:t>
              </a:r>
              <a:r>
                <a:rPr lang="en-US" altLang="zh-CN" b="1" dirty="0">
                  <a:latin typeface="黑体" panose="02010609060101010101" pitchFamily="2" charset="-122"/>
                </a:rPr>
                <a:t>D</a:t>
              </a:r>
              <a:r>
                <a:rPr lang="zh-CN" altLang="en-US" b="1" dirty="0">
                  <a:latin typeface="黑体" panose="02010609060101010101" pitchFamily="2" charset="-122"/>
                </a:rPr>
                <a:t>）为弹簧的最大直径；弹簧内径（</a:t>
              </a:r>
              <a:r>
                <a:rPr lang="en-US" altLang="zh-CN" b="1" dirty="0">
                  <a:latin typeface="黑体" panose="02010609060101010101" pitchFamily="2" charset="-122"/>
                </a:rPr>
                <a:t>D1</a:t>
              </a:r>
              <a:r>
                <a:rPr lang="zh-CN" altLang="en-US" b="1" dirty="0">
                  <a:latin typeface="黑体" panose="02010609060101010101" pitchFamily="2" charset="-122"/>
                </a:rPr>
                <a:t>）为弹簧的最小直径；弹簧中径（</a:t>
              </a:r>
              <a:r>
                <a:rPr lang="en-US" altLang="zh-CN" b="1" dirty="0">
                  <a:latin typeface="黑体" panose="02010609060101010101" pitchFamily="2" charset="-122"/>
                </a:rPr>
                <a:t>D2</a:t>
              </a:r>
              <a:r>
                <a:rPr lang="zh-CN" altLang="en-US" b="1" dirty="0">
                  <a:latin typeface="黑体" panose="02010609060101010101" pitchFamily="2" charset="-122"/>
                </a:rPr>
                <a:t>）为弹簧的平均直径，</a:t>
              </a:r>
              <a:r>
                <a:rPr lang="en-US" altLang="zh-CN" b="1" dirty="0">
                  <a:latin typeface="黑体" panose="02010609060101010101" pitchFamily="2" charset="-122"/>
                </a:rPr>
                <a:t>D2</a:t>
              </a:r>
              <a:r>
                <a:rPr lang="zh-CN" altLang="en-US" b="1" dirty="0">
                  <a:latin typeface="黑体" panose="02010609060101010101" pitchFamily="2" charset="-122"/>
                </a:rPr>
                <a:t>＝</a:t>
              </a:r>
              <a:r>
                <a:rPr lang="en-US" altLang="zh-CN" b="1" dirty="0">
                  <a:latin typeface="黑体" panose="02010609060101010101" pitchFamily="2" charset="-122"/>
                </a:rPr>
                <a:t>D</a:t>
              </a:r>
              <a:r>
                <a:rPr lang="zh-CN" altLang="en-US" b="1" dirty="0">
                  <a:latin typeface="黑体" panose="02010609060101010101" pitchFamily="2" charset="-122"/>
                </a:rPr>
                <a:t>－</a:t>
              </a:r>
              <a:r>
                <a:rPr lang="en-US" altLang="zh-CN" b="1" dirty="0">
                  <a:latin typeface="黑体" panose="02010609060101010101" pitchFamily="2" charset="-122"/>
                </a:rPr>
                <a:t>d</a:t>
              </a:r>
              <a:r>
                <a:rPr lang="zh-CN" altLang="en-US" b="1" dirty="0">
                  <a:latin typeface="黑体" panose="02010609060101010101" pitchFamily="2" charset="-122"/>
                </a:rPr>
                <a:t>。</a:t>
              </a:r>
              <a:endParaRPr lang="zh-CN" altLang="en-US" b="1" dirty="0">
                <a:latin typeface="黑体" panose="02010609060101010101" pitchFamily="2" charset="-122"/>
              </a:endParaRPr>
            </a:p>
            <a:p>
              <a:r>
                <a:rPr lang="en-US" altLang="zh-CN" b="1" dirty="0">
                  <a:latin typeface="黑体" panose="02010609060101010101" pitchFamily="2" charset="-122"/>
                </a:rPr>
                <a:t>   (3)</a:t>
              </a:r>
              <a:r>
                <a:rPr lang="zh-CN" altLang="en-US" b="1" dirty="0">
                  <a:latin typeface="黑体" panose="02010609060101010101" pitchFamily="2" charset="-122"/>
                </a:rPr>
                <a:t>节距（</a:t>
              </a:r>
              <a:r>
                <a:rPr lang="en-US" altLang="zh-CN" b="1" dirty="0">
                  <a:latin typeface="黑体" panose="02010609060101010101" pitchFamily="2" charset="-122"/>
                </a:rPr>
                <a:t>t</a:t>
              </a:r>
              <a:r>
                <a:rPr lang="zh-CN" altLang="en-US" b="1" dirty="0">
                  <a:latin typeface="黑体" panose="02010609060101010101" pitchFamily="2" charset="-122"/>
                </a:rPr>
                <a:t>）是除支承圈外，相邻两圈沿轴向的距离。</a:t>
              </a:r>
              <a:endParaRPr lang="zh-CN" altLang="en-US" b="1" dirty="0">
                <a:latin typeface="黑体" panose="02010609060101010101" pitchFamily="2" charset="-122"/>
              </a:endParaRPr>
            </a:p>
            <a:p>
              <a:r>
                <a:rPr lang="en-US" altLang="zh-CN" b="1" dirty="0">
                  <a:latin typeface="黑体" panose="02010609060101010101" pitchFamily="2" charset="-122"/>
                </a:rPr>
                <a:t>   (4)</a:t>
              </a:r>
              <a:r>
                <a:rPr lang="zh-CN" altLang="en-US" b="1" dirty="0">
                  <a:latin typeface="黑体" panose="02010609060101010101" pitchFamily="2" charset="-122"/>
                </a:rPr>
                <a:t>有效圈数（</a:t>
              </a:r>
              <a:r>
                <a:rPr lang="en-US" altLang="zh-CN" b="1" dirty="0">
                  <a:latin typeface="黑体" panose="02010609060101010101" pitchFamily="2" charset="-122"/>
                </a:rPr>
                <a:t>n</a:t>
              </a:r>
              <a:r>
                <a:rPr lang="zh-CN" altLang="en-US" b="1" dirty="0">
                  <a:latin typeface="黑体" panose="02010609060101010101" pitchFamily="2" charset="-122"/>
                </a:rPr>
                <a:t>）、支承圈数（</a:t>
              </a:r>
              <a:r>
                <a:rPr lang="en-US" altLang="zh-CN" b="1" dirty="0">
                  <a:latin typeface="黑体" panose="02010609060101010101" pitchFamily="2" charset="-122"/>
                </a:rPr>
                <a:t>n2</a:t>
              </a:r>
              <a:r>
                <a:rPr lang="zh-CN" altLang="en-US" b="1" dirty="0">
                  <a:latin typeface="黑体" panose="02010609060101010101" pitchFamily="2" charset="-122"/>
                </a:rPr>
                <a:t>）和总圈数（</a:t>
              </a:r>
              <a:r>
                <a:rPr lang="en-US" altLang="zh-CN" b="1" dirty="0">
                  <a:latin typeface="黑体" panose="02010609060101010101" pitchFamily="2" charset="-122"/>
                </a:rPr>
                <a:t>nl</a:t>
              </a:r>
              <a:r>
                <a:rPr lang="zh-CN" altLang="en-US" b="1" dirty="0">
                  <a:latin typeface="黑体" panose="02010609060101010101" pitchFamily="2" charset="-122"/>
                </a:rPr>
                <a:t>）。为使压缩弹簧工作平稳、受力均匀，两端并紧且磨平（或锻平），并紧磨平的各圈仅起支承和定位作用，称为支承圈。弹簧支承圈有</a:t>
              </a:r>
              <a:r>
                <a:rPr lang="en-US" altLang="zh-CN" b="1" dirty="0">
                  <a:latin typeface="黑体" panose="02010609060101010101" pitchFamily="2" charset="-122"/>
                </a:rPr>
                <a:t>1.5</a:t>
              </a:r>
              <a:r>
                <a:rPr lang="zh-CN" altLang="en-US" b="1" dirty="0">
                  <a:latin typeface="黑体" panose="02010609060101010101" pitchFamily="2" charset="-122"/>
                </a:rPr>
                <a:t>圈、</a:t>
              </a:r>
              <a:r>
                <a:rPr lang="en-US" altLang="zh-CN" b="1" dirty="0">
                  <a:latin typeface="黑体" panose="02010609060101010101" pitchFamily="2" charset="-122"/>
                </a:rPr>
                <a:t>2</a:t>
              </a:r>
              <a:r>
                <a:rPr lang="zh-CN" altLang="en-US" b="1" dirty="0">
                  <a:latin typeface="黑体" panose="02010609060101010101" pitchFamily="2" charset="-122"/>
                </a:rPr>
                <a:t>圈及</a:t>
              </a:r>
              <a:r>
                <a:rPr lang="en-US" altLang="zh-CN" b="1" dirty="0">
                  <a:latin typeface="黑体" panose="02010609060101010101" pitchFamily="2" charset="-122"/>
                </a:rPr>
                <a:t>2.5</a:t>
              </a:r>
              <a:r>
                <a:rPr lang="zh-CN" altLang="en-US" b="1" dirty="0">
                  <a:latin typeface="黑体" panose="02010609060101010101" pitchFamily="2" charset="-122"/>
                </a:rPr>
                <a:t>圈三种，常见的为</a:t>
              </a:r>
              <a:r>
                <a:rPr lang="en-US" altLang="zh-CN" b="1" dirty="0">
                  <a:latin typeface="黑体" panose="02010609060101010101" pitchFamily="2" charset="-122"/>
                </a:rPr>
                <a:t>2.5</a:t>
              </a:r>
              <a:r>
                <a:rPr lang="zh-CN" altLang="en-US" b="1" dirty="0">
                  <a:latin typeface="黑体" panose="02010609060101010101" pitchFamily="2" charset="-122"/>
                </a:rPr>
                <a:t>圈。除支承圈以外，其余各圈均参加受力变形，并保持相等的节距，称为有效圈数，它是计算弹簧受力的主要依据。有效圈数</a:t>
              </a:r>
              <a:r>
                <a:rPr lang="en-US" altLang="zh-CN" b="1" dirty="0">
                  <a:latin typeface="黑体" panose="02010609060101010101" pitchFamily="2" charset="-122"/>
                </a:rPr>
                <a:t>n</a:t>
              </a:r>
              <a:r>
                <a:rPr lang="zh-CN" altLang="en-US" b="1" dirty="0">
                  <a:latin typeface="黑体" panose="02010609060101010101" pitchFamily="2" charset="-122"/>
                </a:rPr>
                <a:t>与支承圈数</a:t>
              </a:r>
              <a:r>
                <a:rPr lang="en-US" altLang="zh-CN" b="1" dirty="0">
                  <a:latin typeface="黑体" panose="02010609060101010101" pitchFamily="2" charset="-122"/>
                </a:rPr>
                <a:t>n2</a:t>
              </a:r>
              <a:r>
                <a:rPr lang="zh-CN" altLang="en-US" b="1" dirty="0">
                  <a:latin typeface="黑体" panose="02010609060101010101" pitchFamily="2" charset="-122"/>
                </a:rPr>
                <a:t>之和称为总圈数</a:t>
              </a:r>
              <a:r>
                <a:rPr lang="en-US" altLang="zh-CN" b="1" dirty="0">
                  <a:latin typeface="黑体" panose="02010609060101010101" pitchFamily="2" charset="-122"/>
                </a:rPr>
                <a:t>n1</a:t>
              </a:r>
              <a:r>
                <a:rPr lang="zh-CN" altLang="en-US" b="1" dirty="0">
                  <a:latin typeface="黑体" panose="02010609060101010101" pitchFamily="2" charset="-122"/>
                </a:rPr>
                <a:t>，即</a:t>
              </a:r>
              <a:r>
                <a:rPr lang="en-US" altLang="zh-CN" b="1" dirty="0">
                  <a:latin typeface="黑体" panose="02010609060101010101" pitchFamily="2" charset="-122"/>
                </a:rPr>
                <a:t>n1</a:t>
              </a:r>
              <a:r>
                <a:rPr lang="zh-CN" altLang="en-US" b="1" dirty="0">
                  <a:latin typeface="黑体" panose="02010609060101010101" pitchFamily="2" charset="-122"/>
                </a:rPr>
                <a:t>＝</a:t>
              </a:r>
              <a:r>
                <a:rPr lang="en-US" altLang="zh-CN" b="1" dirty="0">
                  <a:latin typeface="黑体" panose="02010609060101010101" pitchFamily="2" charset="-122"/>
                </a:rPr>
                <a:t>n</a:t>
              </a:r>
              <a:r>
                <a:rPr lang="zh-CN" altLang="en-US" b="1" dirty="0">
                  <a:latin typeface="黑体" panose="02010609060101010101" pitchFamily="2" charset="-122"/>
                </a:rPr>
                <a:t>＋</a:t>
              </a:r>
              <a:r>
                <a:rPr lang="en-US" altLang="zh-CN" b="1" dirty="0">
                  <a:latin typeface="黑体" panose="02010609060101010101" pitchFamily="2" charset="-122"/>
                </a:rPr>
                <a:t>n2</a:t>
              </a:r>
              <a:r>
                <a:rPr lang="zh-CN" altLang="en-US" b="1" dirty="0">
                  <a:latin typeface="黑体" panose="02010609060101010101" pitchFamily="2" charset="-122"/>
                </a:rPr>
                <a:t>。</a:t>
              </a:r>
              <a:endParaRPr lang="zh-CN" altLang="en-US" b="1" dirty="0">
                <a:latin typeface="黑体" panose="02010609060101010101" pitchFamily="2" charset="-122"/>
              </a:endParaRPr>
            </a:p>
            <a:p>
              <a:r>
                <a:rPr lang="en-US" altLang="zh-CN" b="1" dirty="0">
                  <a:latin typeface="黑体" panose="02010609060101010101" pitchFamily="2" charset="-122"/>
                </a:rPr>
                <a:t>   (5)</a:t>
              </a:r>
              <a:r>
                <a:rPr lang="zh-CN" altLang="en-US" b="1" dirty="0">
                  <a:latin typeface="黑体" panose="02010609060101010101" pitchFamily="2" charset="-122"/>
                </a:rPr>
                <a:t>自由高度（</a:t>
              </a:r>
              <a:r>
                <a:rPr lang="en-US" altLang="zh-CN" b="1" dirty="0">
                  <a:latin typeface="黑体" panose="02010609060101010101" pitchFamily="2" charset="-122"/>
                </a:rPr>
                <a:t>H0</a:t>
              </a:r>
              <a:r>
                <a:rPr lang="zh-CN" altLang="en-US" b="1" dirty="0">
                  <a:latin typeface="黑体" panose="02010609060101010101" pitchFamily="2" charset="-122"/>
                </a:rPr>
                <a:t>）为弹簧在不受外力时的高度，</a:t>
              </a:r>
              <a:r>
                <a:rPr lang="en-US" altLang="zh-CN" b="1" dirty="0">
                  <a:latin typeface="黑体" panose="02010609060101010101" pitchFamily="2" charset="-122"/>
                </a:rPr>
                <a:t>H0</a:t>
              </a:r>
              <a:r>
                <a:rPr lang="zh-CN" altLang="en-US" b="1" dirty="0">
                  <a:latin typeface="黑体" panose="02010609060101010101" pitchFamily="2" charset="-122"/>
                </a:rPr>
                <a:t>＝</a:t>
              </a:r>
              <a:r>
                <a:rPr lang="en-US" altLang="zh-CN" b="1" dirty="0">
                  <a:latin typeface="黑体" panose="02010609060101010101" pitchFamily="2" charset="-122"/>
                </a:rPr>
                <a:t>nt</a:t>
              </a:r>
              <a:r>
                <a:rPr lang="zh-CN" altLang="en-US" b="1" dirty="0">
                  <a:latin typeface="黑体" panose="02010609060101010101" pitchFamily="2" charset="-122"/>
                </a:rPr>
                <a:t>＋</a:t>
              </a:r>
              <a:r>
                <a:rPr lang="en-US" altLang="zh-CN" b="1" dirty="0">
                  <a:latin typeface="黑体" panose="02010609060101010101" pitchFamily="2" charset="-122"/>
                </a:rPr>
                <a:t>(n2</a:t>
              </a:r>
              <a:r>
                <a:rPr lang="zh-CN" altLang="en-US" b="1" dirty="0">
                  <a:latin typeface="黑体" panose="02010609060101010101" pitchFamily="2" charset="-122"/>
                </a:rPr>
                <a:t>－</a:t>
              </a:r>
              <a:r>
                <a:rPr lang="en-US" altLang="zh-CN" b="1" dirty="0">
                  <a:latin typeface="黑体" panose="02010609060101010101" pitchFamily="2" charset="-122"/>
                </a:rPr>
                <a:t>0.5)d</a:t>
              </a:r>
              <a:r>
                <a:rPr lang="zh-CN" altLang="en-US" b="1" dirty="0">
                  <a:latin typeface="黑体" panose="02010609060101010101" pitchFamily="2" charset="-122"/>
                </a:rPr>
                <a:t>。</a:t>
              </a:r>
              <a:endParaRPr lang="zh-CN" altLang="en-US" b="1" dirty="0">
                <a:latin typeface="黑体" panose="02010609060101010101" pitchFamily="2" charset="-122"/>
              </a:endParaRPr>
            </a:p>
            <a:p>
              <a:r>
                <a:rPr lang="en-US" altLang="zh-CN" b="1" dirty="0">
                  <a:latin typeface="黑体" panose="02010609060101010101" pitchFamily="2" charset="-122"/>
                </a:rPr>
                <a:t>   (6)</a:t>
              </a:r>
              <a:r>
                <a:rPr lang="zh-CN" altLang="en-US" b="1" dirty="0">
                  <a:latin typeface="黑体" panose="02010609060101010101" pitchFamily="2" charset="-122"/>
                </a:rPr>
                <a:t>展开长度（</a:t>
              </a:r>
              <a:r>
                <a:rPr lang="en-US" altLang="zh-CN" b="1" dirty="0">
                  <a:latin typeface="黑体" panose="02010609060101010101" pitchFamily="2" charset="-122"/>
                </a:rPr>
                <a:t>L</a:t>
              </a:r>
              <a:r>
                <a:rPr lang="zh-CN" altLang="en-US" b="1" dirty="0">
                  <a:latin typeface="黑体" panose="02010609060101010101" pitchFamily="2" charset="-122"/>
                </a:rPr>
                <a:t>）为制造弹簧时弹簧丝的长度，</a:t>
              </a:r>
              <a:r>
                <a:rPr lang="en-US" altLang="zh-CN" b="1" dirty="0">
                  <a:latin typeface="黑体" panose="02010609060101010101" pitchFamily="2" charset="-122"/>
                </a:rPr>
                <a:t>L≈πDn1</a:t>
              </a:r>
              <a:r>
                <a:rPr lang="zh-CN" altLang="en-US" b="1" dirty="0">
                  <a:latin typeface="黑体" panose="02010609060101010101" pitchFamily="2" charset="-122"/>
                </a:rPr>
                <a:t>。</a:t>
              </a:r>
              <a:endParaRPr lang="zh-CN" altLang="en-US" b="1" dirty="0">
                <a:latin typeface="黑体" panose="02010609060101010101" pitchFamily="2" charset="-122"/>
              </a:endParaRPr>
            </a:p>
          </p:txBody>
        </p:sp>
      </p:grpSp>
      <p:grpSp>
        <p:nvGrpSpPr>
          <p:cNvPr id="3" name="组合 2"/>
          <p:cNvGrpSpPr/>
          <p:nvPr/>
        </p:nvGrpSpPr>
        <p:grpSpPr>
          <a:xfrm>
            <a:off x="1548130" y="38735"/>
            <a:ext cx="5310505" cy="593725"/>
            <a:chOff x="2692" y="-3"/>
            <a:chExt cx="8363" cy="93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692" y="7"/>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任务六</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1092" cy="628"/>
            </a:xfrm>
            <a:prstGeom prst="rect">
              <a:avLst/>
            </a:prstGeom>
            <a:noFill/>
            <a:ln w="9525">
              <a:noFill/>
            </a:ln>
          </p:spPr>
          <p:txBody>
            <a:bodyPr wrap="none" anchor="ctr" anchorCtr="0">
              <a:spAutoFit/>
            </a:bodyPr>
            <a:p>
              <a:r>
                <a:rPr lang="zh-CN" altLang="en-US" b="1" dirty="0">
                  <a:latin typeface="黑体" panose="02010609060101010101" pitchFamily="2" charset="-122"/>
                </a:rPr>
                <a:t>弹簧</a:t>
              </a:r>
              <a:endParaRPr lang="zh-CN" altLang="en-US" b="1" dirty="0">
                <a:latin typeface="黑体" panose="02010609060101010101" pitchFamily="2" charset="-122"/>
              </a:endParaRPr>
            </a:p>
          </p:txBody>
        </p:sp>
      </p:grpSp>
    </p:spTree>
  </p:cSld>
  <p:clrMapOvr>
    <a:masterClrMapping/>
  </p:clrMapOvr>
  <p:transition>
    <p:rand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2"/>
          <p:cNvSpPr/>
          <p:nvPr/>
        </p:nvSpPr>
        <p:spPr>
          <a:xfrm>
            <a:off x="0" y="714375"/>
            <a:ext cx="43561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三、圆柱螺旋压缩弹簧的画法</a:t>
            </a:r>
            <a:endParaRPr lang="zh-CN" altLang="zh-CN" sz="2400" dirty="0">
              <a:solidFill>
                <a:srgbClr val="0000FF"/>
              </a:solidFill>
              <a:latin typeface="黑体" panose="02010609060101010101" pitchFamily="2" charset="-122"/>
            </a:endParaRPr>
          </a:p>
        </p:txBody>
      </p:sp>
      <p:grpSp>
        <p:nvGrpSpPr>
          <p:cNvPr id="64515" name="Group 11"/>
          <p:cNvGrpSpPr/>
          <p:nvPr/>
        </p:nvGrpSpPr>
        <p:grpSpPr>
          <a:xfrm>
            <a:off x="755650" y="1773238"/>
            <a:ext cx="7561263" cy="3816350"/>
            <a:chOff x="0" y="0"/>
            <a:chExt cx="10320" cy="12427"/>
          </a:xfrm>
        </p:grpSpPr>
        <p:sp>
          <p:nvSpPr>
            <p:cNvPr id="64518" name="AutoShape 12"/>
            <p:cNvSpPr/>
            <p:nvPr/>
          </p:nvSpPr>
          <p:spPr>
            <a:xfrm>
              <a:off x="0" y="0"/>
              <a:ext cx="10320" cy="12427"/>
            </a:xfrm>
            <a:prstGeom prst="foldedCorner">
              <a:avLst>
                <a:gd name="adj" fmla="val 12500"/>
              </a:avLst>
            </a:prstGeom>
            <a:solidFill>
              <a:srgbClr val="CCECFF"/>
            </a:solidFill>
            <a:ln w="9525" cap="flat" cmpd="sng">
              <a:solidFill>
                <a:srgbClr val="00FFFF"/>
              </a:solidFill>
              <a:prstDash val="solid"/>
              <a:headEnd type="none" w="med" len="med"/>
              <a:tailEnd type="none" w="med" len="med"/>
            </a:ln>
          </p:spPr>
          <p:txBody>
            <a:bodyPr lIns="180000" tIns="180000" rIns="180000" bIns="180000" anchor="ctr" anchorCtr="0"/>
            <a:p>
              <a:endParaRPr lang="zh-CN" altLang="en-US" dirty="0">
                <a:latin typeface="黑体" panose="02010609060101010101" pitchFamily="2" charset="-122"/>
              </a:endParaRPr>
            </a:p>
          </p:txBody>
        </p:sp>
        <p:sp>
          <p:nvSpPr>
            <p:cNvPr id="64519" name="Text Box 13"/>
            <p:cNvSpPr txBox="1"/>
            <p:nvPr/>
          </p:nvSpPr>
          <p:spPr>
            <a:xfrm>
              <a:off x="259" y="408"/>
              <a:ext cx="9778" cy="11314"/>
            </a:xfrm>
            <a:prstGeom prst="rect">
              <a:avLst/>
            </a:prstGeom>
            <a:noFill/>
            <a:ln w="9525" cap="flat" cmpd="sng">
              <a:solidFill>
                <a:srgbClr val="00FFFF"/>
              </a:solidFill>
              <a:prstDash val="solid"/>
              <a:miter/>
              <a:headEnd type="none" w="med" len="med"/>
              <a:tailEnd type="none" w="med" len="med"/>
            </a:ln>
          </p:spPr>
          <p:txBody>
            <a:bodyPr>
              <a:spAutoFit/>
            </a:bodyPr>
            <a:p>
              <a:pPr>
                <a:lnSpc>
                  <a:spcPct val="120000"/>
                </a:lnSpc>
              </a:pPr>
              <a:r>
                <a:rPr lang="zh-CN" altLang="en-US" b="1" dirty="0">
                  <a:latin typeface="黑体" panose="02010609060101010101" pitchFamily="2" charset="-122"/>
                </a:rPr>
                <a:t>   </a:t>
              </a:r>
              <a:r>
                <a:rPr lang="en-US" altLang="zh-CN" b="1" dirty="0">
                  <a:latin typeface="黑体" panose="02010609060101010101" pitchFamily="2" charset="-122"/>
                </a:rPr>
                <a:t>(1)</a:t>
              </a:r>
              <a:r>
                <a:rPr lang="zh-CN" altLang="en-US" b="1" dirty="0">
                  <a:latin typeface="黑体" panose="02010609060101010101" pitchFamily="2" charset="-122"/>
                </a:rPr>
                <a:t>在平行于弹簧轴线的视图中，其各圈的轮廓应画成直线。</a:t>
              </a:r>
              <a:endParaRPr lang="zh-CN" altLang="en-US" b="1" dirty="0">
                <a:latin typeface="黑体" panose="02010609060101010101" pitchFamily="2" charset="-122"/>
              </a:endParaRPr>
            </a:p>
            <a:p>
              <a:pPr>
                <a:lnSpc>
                  <a:spcPct val="120000"/>
                </a:lnSpc>
              </a:pPr>
              <a:r>
                <a:rPr lang="en-US" altLang="zh-CN" b="1" dirty="0">
                  <a:latin typeface="黑体" panose="02010609060101010101" pitchFamily="2" charset="-122"/>
                </a:rPr>
                <a:t>   (2)</a:t>
              </a:r>
              <a:r>
                <a:rPr lang="zh-CN" altLang="en-US" b="1" dirty="0">
                  <a:latin typeface="黑体" panose="02010609060101010101" pitchFamily="2" charset="-122"/>
                </a:rPr>
                <a:t>表示</a:t>
              </a:r>
              <a:r>
                <a:rPr lang="en-US" altLang="zh-CN" b="1" dirty="0">
                  <a:latin typeface="黑体" panose="02010609060101010101" pitchFamily="2" charset="-122"/>
                </a:rPr>
                <a:t>4</a:t>
              </a:r>
              <a:r>
                <a:rPr lang="zh-CN" altLang="en-US" b="1" dirty="0">
                  <a:latin typeface="黑体" panose="02010609060101010101" pitchFamily="2" charset="-122"/>
                </a:rPr>
                <a:t>圈以上的螺旋弹簧时，允许每端只画</a:t>
              </a:r>
              <a:r>
                <a:rPr lang="en-US" altLang="zh-CN" b="1" dirty="0">
                  <a:latin typeface="黑体" panose="02010609060101010101" pitchFamily="2" charset="-122"/>
                </a:rPr>
                <a:t>2</a:t>
              </a:r>
              <a:r>
                <a:rPr lang="zh-CN" altLang="en-US" b="1" dirty="0">
                  <a:latin typeface="黑体" panose="02010609060101010101" pitchFamily="2" charset="-122"/>
                </a:rPr>
                <a:t>圈（不包括支承圈），中间各圈可省略不画，用通过簧丝断面中心的两条点画线表示。当中间部分省略后，也可适当地缩短图形的长度。</a:t>
              </a:r>
              <a:endParaRPr lang="zh-CN" altLang="en-US" b="1" dirty="0">
                <a:latin typeface="黑体" panose="02010609060101010101" pitchFamily="2" charset="-122"/>
              </a:endParaRPr>
            </a:p>
            <a:p>
              <a:pPr>
                <a:lnSpc>
                  <a:spcPct val="120000"/>
                </a:lnSpc>
              </a:pPr>
              <a:r>
                <a:rPr lang="en-US" altLang="zh-CN" b="1" dirty="0">
                  <a:latin typeface="黑体" panose="02010609060101010101" pitchFamily="2" charset="-122"/>
                </a:rPr>
                <a:t>   (3)</a:t>
              </a:r>
              <a:r>
                <a:rPr lang="zh-CN" altLang="en-US" b="1" dirty="0">
                  <a:latin typeface="黑体" panose="02010609060101010101" pitchFamily="2" charset="-122"/>
                </a:rPr>
                <a:t>当弹簧被剖切，簧丝直径在图上小于</a:t>
              </a:r>
              <a:r>
                <a:rPr lang="en-US" altLang="zh-CN" b="1" dirty="0">
                  <a:latin typeface="黑体" panose="02010609060101010101" pitchFamily="2" charset="-122"/>
                </a:rPr>
                <a:t>2 mm</a:t>
              </a:r>
              <a:r>
                <a:rPr lang="zh-CN" altLang="en-US" b="1" dirty="0">
                  <a:latin typeface="黑体" panose="02010609060101010101" pitchFamily="2" charset="-122"/>
                </a:rPr>
                <a:t>时，其断面可以涂黑表示。</a:t>
              </a:r>
              <a:endParaRPr lang="zh-CN" altLang="en-US" b="1" dirty="0">
                <a:latin typeface="黑体" panose="02010609060101010101" pitchFamily="2" charset="-122"/>
              </a:endParaRPr>
            </a:p>
            <a:p>
              <a:pPr>
                <a:lnSpc>
                  <a:spcPct val="120000"/>
                </a:lnSpc>
              </a:pPr>
              <a:r>
                <a:rPr lang="en-US" altLang="zh-CN" b="1" dirty="0">
                  <a:latin typeface="黑体" panose="02010609060101010101" pitchFamily="2" charset="-122"/>
                </a:rPr>
                <a:t>   (4)</a:t>
              </a:r>
              <a:r>
                <a:rPr lang="zh-CN" altLang="en-US" b="1" dirty="0">
                  <a:latin typeface="黑体" panose="02010609060101010101" pitchFamily="2" charset="-122"/>
                </a:rPr>
                <a:t>右旋弹簧或旋向不作规定的螺旋弹簧在图上均画成右旋。左旋弹簧允许画成右旋，但无论画成左旋或右旋，图样上一律要加注表示左旋弹簧的字母“</a:t>
              </a:r>
              <a:r>
                <a:rPr lang="en-US" altLang="zh-CN" b="1" dirty="0">
                  <a:latin typeface="黑体" panose="02010609060101010101" pitchFamily="2" charset="-122"/>
                </a:rPr>
                <a:t>LH”</a:t>
              </a:r>
              <a:r>
                <a:rPr lang="zh-CN" altLang="en-US" b="1" dirty="0">
                  <a:latin typeface="黑体" panose="02010609060101010101" pitchFamily="2" charset="-122"/>
                </a:rPr>
                <a:t>。</a:t>
              </a:r>
              <a:endParaRPr lang="zh-CN" altLang="en-US" b="1" dirty="0">
                <a:latin typeface="黑体" panose="02010609060101010101" pitchFamily="2" charset="-122"/>
              </a:endParaRPr>
            </a:p>
          </p:txBody>
        </p:sp>
      </p:grpSp>
      <p:grpSp>
        <p:nvGrpSpPr>
          <p:cNvPr id="3" name="Group 6"/>
          <p:cNvGrpSpPr/>
          <p:nvPr/>
        </p:nvGrpSpPr>
        <p:grpSpPr bwMode="auto">
          <a:xfrm>
            <a:off x="4644008" y="765175"/>
            <a:ext cx="4032448" cy="647700"/>
            <a:chOff x="0" y="0"/>
            <a:chExt cx="3906" cy="1020"/>
          </a:xfrm>
          <a:solidFill>
            <a:schemeClr val="bg1">
              <a:lumMod val="85000"/>
            </a:schemeClr>
          </a:solidFill>
        </p:grpSpPr>
        <p:sp>
          <p:nvSpPr>
            <p:cNvPr id="8" name="AutoShape 7"/>
            <p:cNvSpPr>
              <a:spLocks noChangeArrowheads="1"/>
            </p:cNvSpPr>
            <p:nvPr/>
          </p:nvSpPr>
          <p:spPr bwMode="auto">
            <a:xfrm>
              <a:off x="0" y="0"/>
              <a:ext cx="3906"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9" name="Text Box 8"/>
            <p:cNvSpPr txBox="1">
              <a:spLocks noChangeArrowheads="1"/>
            </p:cNvSpPr>
            <p:nvPr/>
          </p:nvSpPr>
          <p:spPr bwMode="auto">
            <a:xfrm>
              <a:off x="233" y="225"/>
              <a:ext cx="3673" cy="711"/>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1.</a:t>
              </a:r>
              <a:r>
                <a:rPr kumimoji="0" lang="zh-CN" altLang="en-US"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rPr>
                <a:t>圆柱螺旋压缩弹簧的规定画法</a:t>
              </a:r>
              <a:endParaRPr kumimoji="0" lang="zh-CN"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endParaRPr>
            </a:p>
          </p:txBody>
        </p:sp>
      </p:grpSp>
      <p:grpSp>
        <p:nvGrpSpPr>
          <p:cNvPr id="2" name="组合 1"/>
          <p:cNvGrpSpPr/>
          <p:nvPr/>
        </p:nvGrpSpPr>
        <p:grpSpPr>
          <a:xfrm>
            <a:off x="1548130" y="38735"/>
            <a:ext cx="5310505" cy="593725"/>
            <a:chOff x="2692" y="-3"/>
            <a:chExt cx="8363" cy="935"/>
          </a:xfrm>
        </p:grpSpPr>
        <p:sp>
          <p:nvSpPr>
            <p:cNvPr id="51" name="Rectangle 4"/>
            <p:cNvSpPr>
              <a:spLocks noChangeAspect="1" noChangeArrowheads="1"/>
            </p:cNvSpPr>
            <p:nvPr>
              <p:custDataLst>
                <p:tags r:id="rId1"/>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2"/>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3"/>
              </p:custDataLst>
            </p:nvPr>
          </p:nvSpPr>
          <p:spPr bwMode="auto">
            <a:xfrm>
              <a:off x="2692" y="7"/>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4"/>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任务六</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5"/>
              </p:custDataLst>
            </p:nvPr>
          </p:nvSpPr>
          <p:spPr>
            <a:xfrm>
              <a:off x="5269" y="173"/>
              <a:ext cx="1092" cy="628"/>
            </a:xfrm>
            <a:prstGeom prst="rect">
              <a:avLst/>
            </a:prstGeom>
            <a:noFill/>
            <a:ln w="9525">
              <a:noFill/>
            </a:ln>
          </p:spPr>
          <p:txBody>
            <a:bodyPr wrap="none" anchor="ctr" anchorCtr="0">
              <a:spAutoFit/>
            </a:bodyPr>
            <a:p>
              <a:r>
                <a:rPr lang="zh-CN" altLang="en-US" b="1" dirty="0">
                  <a:latin typeface="黑体" panose="02010609060101010101" pitchFamily="2" charset="-122"/>
                </a:rPr>
                <a:t>弹簧</a:t>
              </a:r>
              <a:endParaRPr lang="zh-CN" altLang="en-US" b="1" dirty="0">
                <a:latin typeface="黑体" panose="02010609060101010101" pitchFamily="2" charset="-122"/>
              </a:endParaRPr>
            </a:p>
          </p:txBody>
        </p:sp>
      </p:grpSp>
    </p:spTree>
  </p:cSld>
  <p:clrMapOvr>
    <a:masterClrMapping/>
  </p:clrMapOvr>
  <p:transition>
    <p:random/>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39" name="Picture 2" descr="E:\课件\《汽车机械制图》资料包材料\图片\4-36.tif"/>
          <p:cNvPicPr>
            <a:picLocks noChangeAspect="1"/>
          </p:cNvPicPr>
          <p:nvPr/>
        </p:nvPicPr>
        <p:blipFill>
          <a:blip r:embed="rId1"/>
          <a:stretch>
            <a:fillRect/>
          </a:stretch>
        </p:blipFill>
        <p:spPr>
          <a:xfrm>
            <a:off x="1979613" y="1700213"/>
            <a:ext cx="6048375" cy="3748087"/>
          </a:xfrm>
          <a:prstGeom prst="rect">
            <a:avLst/>
          </a:prstGeom>
          <a:noFill/>
          <a:ln w="9525">
            <a:noFill/>
          </a:ln>
        </p:spPr>
      </p:pic>
      <p:sp>
        <p:nvSpPr>
          <p:cNvPr id="65540" name="矩形 2"/>
          <p:cNvSpPr/>
          <p:nvPr/>
        </p:nvSpPr>
        <p:spPr>
          <a:xfrm>
            <a:off x="3276600" y="5732463"/>
            <a:ext cx="3262313" cy="406400"/>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圆柱螺旋压缩弹簧的表示法</a:t>
            </a:r>
            <a:endParaRPr lang="zh-CN" altLang="en-US" dirty="0">
              <a:solidFill>
                <a:srgbClr val="FF0000"/>
              </a:solidFill>
              <a:latin typeface="黑体" panose="02010609060101010101" pitchFamily="2" charset="-122"/>
            </a:endParaRPr>
          </a:p>
        </p:txBody>
      </p:sp>
      <p:grpSp>
        <p:nvGrpSpPr>
          <p:cNvPr id="3" name="组合 2"/>
          <p:cNvGrpSpPr/>
          <p:nvPr/>
        </p:nvGrpSpPr>
        <p:grpSpPr>
          <a:xfrm>
            <a:off x="1548130" y="38735"/>
            <a:ext cx="5310505" cy="593725"/>
            <a:chOff x="2692" y="-3"/>
            <a:chExt cx="8363" cy="935"/>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692" y="7"/>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任务六</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3"/>
              <a:ext cx="1092" cy="628"/>
            </a:xfrm>
            <a:prstGeom prst="rect">
              <a:avLst/>
            </a:prstGeom>
            <a:noFill/>
            <a:ln w="9525">
              <a:noFill/>
            </a:ln>
          </p:spPr>
          <p:txBody>
            <a:bodyPr wrap="none" anchor="ctr" anchorCtr="0">
              <a:spAutoFit/>
            </a:bodyPr>
            <a:p>
              <a:r>
                <a:rPr lang="zh-CN" altLang="en-US" b="1" dirty="0">
                  <a:latin typeface="黑体" panose="02010609060101010101" pitchFamily="2" charset="-122"/>
                </a:rPr>
                <a:t>弹簧</a:t>
              </a:r>
              <a:endParaRPr lang="zh-CN" altLang="en-US" b="1" dirty="0">
                <a:latin typeface="黑体" panose="02010609060101010101" pitchFamily="2" charset="-122"/>
              </a:endParaRPr>
            </a:p>
          </p:txBody>
        </p:sp>
      </p:grpSp>
    </p:spTree>
  </p:cSld>
  <p:clrMapOvr>
    <a:masterClrMapping/>
  </p:clrMapOvr>
  <p:transition>
    <p:random/>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3" name="矩形 2"/>
          <p:cNvSpPr/>
          <p:nvPr/>
        </p:nvSpPr>
        <p:spPr>
          <a:xfrm>
            <a:off x="2843213" y="5805488"/>
            <a:ext cx="3519487" cy="404812"/>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圆柱螺旋压缩弹簧的画图步骤</a:t>
            </a:r>
            <a:endParaRPr lang="zh-CN" altLang="en-US" dirty="0">
              <a:solidFill>
                <a:srgbClr val="FF0000"/>
              </a:solidFill>
              <a:latin typeface="黑体" panose="02010609060101010101" pitchFamily="2" charset="-122"/>
            </a:endParaRPr>
          </a:p>
        </p:txBody>
      </p:sp>
      <p:pic>
        <p:nvPicPr>
          <p:cNvPr id="66564" name="Picture 2" descr="E:\课件\《汽车机械制图》资料包材料\图片\4-37.tif"/>
          <p:cNvPicPr>
            <a:picLocks noChangeAspect="1"/>
          </p:cNvPicPr>
          <p:nvPr/>
        </p:nvPicPr>
        <p:blipFill>
          <a:blip r:embed="rId1"/>
          <a:stretch>
            <a:fillRect/>
          </a:stretch>
        </p:blipFill>
        <p:spPr>
          <a:xfrm>
            <a:off x="1187450" y="1341438"/>
            <a:ext cx="7151688" cy="4165600"/>
          </a:xfrm>
          <a:prstGeom prst="rect">
            <a:avLst/>
          </a:prstGeom>
          <a:noFill/>
          <a:ln w="9525">
            <a:noFill/>
          </a:ln>
        </p:spPr>
      </p:pic>
      <p:grpSp>
        <p:nvGrpSpPr>
          <p:cNvPr id="3" name="组合 2"/>
          <p:cNvGrpSpPr/>
          <p:nvPr/>
        </p:nvGrpSpPr>
        <p:grpSpPr>
          <a:xfrm>
            <a:off x="1548130" y="38735"/>
            <a:ext cx="5310505" cy="593725"/>
            <a:chOff x="2692" y="-3"/>
            <a:chExt cx="8363" cy="935"/>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692" y="7"/>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任务六</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3"/>
              <a:ext cx="1092" cy="628"/>
            </a:xfrm>
            <a:prstGeom prst="rect">
              <a:avLst/>
            </a:prstGeom>
            <a:noFill/>
            <a:ln w="9525">
              <a:noFill/>
            </a:ln>
          </p:spPr>
          <p:txBody>
            <a:bodyPr wrap="none" anchor="ctr" anchorCtr="0">
              <a:spAutoFit/>
            </a:bodyPr>
            <a:p>
              <a:r>
                <a:rPr lang="zh-CN" altLang="en-US" b="1" dirty="0">
                  <a:latin typeface="黑体" panose="02010609060101010101" pitchFamily="2" charset="-122"/>
                </a:rPr>
                <a:t>弹簧</a:t>
              </a:r>
              <a:endParaRPr lang="zh-CN" altLang="en-US" b="1" dirty="0">
                <a:latin typeface="黑体" panose="02010609060101010101" pitchFamily="2" charset="-122"/>
              </a:endParaRPr>
            </a:p>
          </p:txBody>
        </p:sp>
      </p:gr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p:nvPr>
            <p:custDataLst>
              <p:tags r:id="rId1"/>
            </p:custDataLst>
          </p:nvPr>
        </p:nvSpPr>
        <p:spPr>
          <a:xfrm>
            <a:off x="0" y="714375"/>
            <a:ext cx="42754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螺纹的形成、</a:t>
            </a:r>
            <a:r>
              <a:rPr lang="zh-CN" altLang="en-US" sz="2400" dirty="0">
                <a:solidFill>
                  <a:srgbClr val="FF0000"/>
                </a:solidFill>
                <a:latin typeface="黑体" panose="02010609060101010101" pitchFamily="2" charset="-122"/>
              </a:rPr>
              <a:t>要素</a:t>
            </a:r>
            <a:r>
              <a:rPr lang="zh-CN" altLang="en-US" sz="2400" dirty="0">
                <a:solidFill>
                  <a:srgbClr val="0000FF"/>
                </a:solidFill>
                <a:latin typeface="黑体" panose="02010609060101010101" pitchFamily="2" charset="-122"/>
              </a:rPr>
              <a:t>和结构</a:t>
            </a:r>
            <a:endParaRPr lang="zh-CN" altLang="zh-CN" sz="2400" dirty="0">
              <a:solidFill>
                <a:srgbClr val="0000FF"/>
              </a:solidFill>
              <a:latin typeface="黑体" panose="02010609060101010101" pitchFamily="2" charset="-122"/>
            </a:endParaRPr>
          </a:p>
        </p:txBody>
      </p:sp>
      <p:sp>
        <p:nvSpPr>
          <p:cNvPr id="14341" name="矩形 2"/>
          <p:cNvSpPr>
            <a:spLocks noChangeArrowheads="1"/>
          </p:cNvSpPr>
          <p:nvPr>
            <p:custDataLst>
              <p:tags r:id="rId2"/>
            </p:custDataLst>
          </p:nvPr>
        </p:nvSpPr>
        <p:spPr bwMode="auto">
          <a:xfrm>
            <a:off x="467544" y="1412776"/>
            <a:ext cx="8280919" cy="808990"/>
          </a:xfrm>
          <a:prstGeom prst="rect">
            <a:avLst/>
          </a:prstGeom>
          <a:solidFill>
            <a:srgbClr val="CCCC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螺纹由牙型、直径、线数、螺距和旋向五要素确定。内外螺纹配合时，两者的五要素必须相同。</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2" name="图片 1"/>
          <p:cNvPicPr>
            <a:picLocks noChangeAspect="1"/>
          </p:cNvPicPr>
          <p:nvPr>
            <p:custDataLst>
              <p:tags r:id="rId3"/>
            </p:custDataLst>
          </p:nvPr>
        </p:nvPicPr>
        <p:blipFill>
          <a:blip r:embed="rId4"/>
          <a:srcRect t="3007"/>
          <a:stretch>
            <a:fillRect/>
          </a:stretch>
        </p:blipFill>
        <p:spPr>
          <a:xfrm>
            <a:off x="395605" y="3644900"/>
            <a:ext cx="8126095" cy="1925320"/>
          </a:xfrm>
          <a:prstGeom prst="rect">
            <a:avLst/>
          </a:prstGeom>
        </p:spPr>
      </p:pic>
      <p:sp>
        <p:nvSpPr>
          <p:cNvPr id="100" name="文本框 99"/>
          <p:cNvSpPr txBox="1"/>
          <p:nvPr/>
        </p:nvSpPr>
        <p:spPr>
          <a:xfrm>
            <a:off x="530860" y="2492375"/>
            <a:ext cx="7996555" cy="922020"/>
          </a:xfrm>
          <a:prstGeom prst="rect">
            <a:avLst/>
          </a:prstGeom>
          <a:noFill/>
          <a:ln w="9525">
            <a:solidFill>
              <a:srgbClr val="C00000"/>
            </a:solidFill>
          </a:ln>
        </p:spPr>
        <p:txBody>
          <a:bodyPr wrap="square">
            <a:spAutoFit/>
          </a:bodyPr>
          <a:p>
            <a:pPr indent="267970"/>
            <a:r>
              <a:rPr lang="en-US" sz="1800" b="1">
                <a:latin typeface="Times New Roman" panose="02020603050405020304" charset="0"/>
              </a:rPr>
              <a:t>1.</a:t>
            </a:r>
            <a:r>
              <a:rPr lang="zh-CN" sz="1800" b="1">
                <a:ea typeface="宋体" panose="02010600030101010101" pitchFamily="2" charset="-122"/>
              </a:rPr>
              <a:t>螺纹的牙型</a:t>
            </a:r>
            <a:r>
              <a:rPr lang="zh-CN" sz="1800">
                <a:ea typeface="宋体" panose="02010600030101010101" pitchFamily="2" charset="-122"/>
              </a:rPr>
              <a:t>在通过螺纹轴线的剖面上，螺纹的轮廓形状称为螺纹的牙型。常用的有三角形、梯形、锯齿形，如图</a:t>
            </a:r>
            <a:r>
              <a:rPr lang="en-US" sz="1800">
                <a:latin typeface="Times New Roman" panose="02020603050405020304" charset="0"/>
              </a:rPr>
              <a:t>5-1-3</a:t>
            </a:r>
            <a:r>
              <a:rPr lang="zh-CN" sz="1800">
                <a:ea typeface="宋体" panose="02010600030101010101" pitchFamily="2" charset="-122"/>
              </a:rPr>
              <a:t>所示。</a:t>
            </a:r>
            <a:endParaRPr lang="zh-CN" altLang="en-US" sz="1800">
              <a:ea typeface="宋体" panose="02010600030101010101" pitchFamily="2" charset="-122"/>
            </a:endParaRPr>
          </a:p>
        </p:txBody>
      </p:sp>
      <p:grpSp>
        <p:nvGrpSpPr>
          <p:cNvPr id="3" name="组合 2"/>
          <p:cNvGrpSpPr/>
          <p:nvPr/>
        </p:nvGrpSpPr>
        <p:grpSpPr>
          <a:xfrm>
            <a:off x="1764030" y="38100"/>
            <a:ext cx="5255260" cy="586740"/>
            <a:chOff x="2778" y="-53"/>
            <a:chExt cx="8276" cy="924"/>
          </a:xfrm>
        </p:grpSpPr>
        <p:sp>
          <p:nvSpPr>
            <p:cNvPr id="51" name="Rectangle 4"/>
            <p:cNvSpPr>
              <a:spLocks noChangeAspect="1" noChangeArrowheads="1"/>
            </p:cNvSpPr>
            <p:nvPr>
              <p:custDataLst>
                <p:tags r:id="rId5"/>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6"/>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7"/>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8"/>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9"/>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additive="base">
                                        <p:cTn id="7" dur="1000" fill="hold"/>
                                        <p:tgtEl>
                                          <p:spTgt spid="14341"/>
                                        </p:tgtEl>
                                        <p:attrNameLst>
                                          <p:attrName>ppt_x</p:attrName>
                                        </p:attrNameLst>
                                      </p:cBhvr>
                                      <p:tavLst>
                                        <p:tav tm="0">
                                          <p:val>
                                            <p:strVal val="0-#ppt_w/2"/>
                                          </p:val>
                                        </p:tav>
                                        <p:tav tm="100000">
                                          <p:val>
                                            <p:strVal val="#ppt_x"/>
                                          </p:val>
                                        </p:tav>
                                      </p:tavLst>
                                    </p:anim>
                                    <p:anim calcmode="lin" valueType="num">
                                      <p:cBhvr additive="base">
                                        <p:cTn id="8" dur="1000" fill="hold"/>
                                        <p:tgtEl>
                                          <p:spTgt spid="143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7" name="矩形 2"/>
          <p:cNvSpPr/>
          <p:nvPr/>
        </p:nvSpPr>
        <p:spPr>
          <a:xfrm>
            <a:off x="3132138" y="5732463"/>
            <a:ext cx="2492375" cy="452437"/>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装配图中弹簧的画法</a:t>
            </a:r>
            <a:endParaRPr lang="zh-CN" altLang="en-US" dirty="0">
              <a:solidFill>
                <a:srgbClr val="FF0000"/>
              </a:solidFill>
              <a:latin typeface="黑体" panose="02010609060101010101" pitchFamily="2" charset="-122"/>
            </a:endParaRPr>
          </a:p>
        </p:txBody>
      </p:sp>
      <p:grpSp>
        <p:nvGrpSpPr>
          <p:cNvPr id="2" name="Group 6"/>
          <p:cNvGrpSpPr/>
          <p:nvPr/>
        </p:nvGrpSpPr>
        <p:grpSpPr bwMode="auto">
          <a:xfrm>
            <a:off x="5004048" y="765175"/>
            <a:ext cx="3672408" cy="647700"/>
            <a:chOff x="0" y="0"/>
            <a:chExt cx="3906" cy="1020"/>
          </a:xfrm>
          <a:solidFill>
            <a:schemeClr val="bg1">
              <a:lumMod val="85000"/>
            </a:schemeClr>
          </a:solidFill>
        </p:grpSpPr>
        <p:sp>
          <p:nvSpPr>
            <p:cNvPr id="6" name="AutoShape 7"/>
            <p:cNvSpPr>
              <a:spLocks noChangeArrowheads="1"/>
            </p:cNvSpPr>
            <p:nvPr/>
          </p:nvSpPr>
          <p:spPr bwMode="auto">
            <a:xfrm>
              <a:off x="0" y="0"/>
              <a:ext cx="3906" cy="1020"/>
            </a:xfrm>
            <a:prstGeom prst="doubleWave">
              <a:avLst>
                <a:gd name="adj1" fmla="val 6500"/>
                <a:gd name="adj2" fmla="val 0"/>
              </a:avLst>
            </a:prstGeom>
            <a:grpFill/>
            <a:ln w="9525">
              <a:solidFill>
                <a:srgbClr val="CCFFFF"/>
              </a:solidFill>
              <a:miter lim="800000"/>
            </a:ln>
            <a:effectLst>
              <a:outerShdw sy="50000" kx="-2453608" rotWithShape="0">
                <a:srgbClr val="808080">
                  <a:alpha val="50000"/>
                </a:srgbClr>
              </a:outerShdw>
            </a:effectLst>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Text Box 8"/>
            <p:cNvSpPr txBox="1">
              <a:spLocks noChangeArrowheads="1"/>
            </p:cNvSpPr>
            <p:nvPr/>
          </p:nvSpPr>
          <p:spPr bwMode="auto">
            <a:xfrm>
              <a:off x="233" y="225"/>
              <a:ext cx="3673" cy="638"/>
            </a:xfrm>
            <a:prstGeom prst="rect">
              <a:avLst/>
            </a:prstGeom>
            <a:grpFill/>
            <a:ln w="9525">
              <a:noFill/>
              <a:miter lim="800000"/>
            </a:ln>
          </p:spPr>
          <p:txBody>
            <a:bodyPr>
              <a:spAutoFit/>
            </a:bodyP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2.</a:t>
              </a:r>
              <a:r>
                <a:rPr kumimoji="0" lang="zh-CN" altLang="zh-CN"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装配图中弹簧的简化画法</a:t>
              </a:r>
              <a:endParaRPr kumimoji="0" lang="zh-CN" altLang="zh-CN" sz="2000" b="0" i="0" u="none" strike="noStrike" kern="1200" cap="none" spc="0" normalizeH="0" baseline="0" noProof="0" dirty="0">
                <a:ln>
                  <a:noFill/>
                </a:ln>
                <a:solidFill>
                  <a:srgbClr val="FF0000"/>
                </a:solidFill>
                <a:effectLst/>
                <a:uLnTx/>
                <a:uFillTx/>
                <a:latin typeface="黑体" panose="02010609060101010101" pitchFamily="2" charset="-122"/>
                <a:ea typeface="黑体" panose="02010609060101010101" pitchFamily="2" charset="-122"/>
                <a:cs typeface="+mn-cs"/>
              </a:endParaRPr>
            </a:p>
          </p:txBody>
        </p:sp>
      </p:grpSp>
      <p:pic>
        <p:nvPicPr>
          <p:cNvPr id="67589" name="Picture 2" descr="E:\课件\《汽车机械制图》资料包材料\图片\4-38.tif"/>
          <p:cNvPicPr>
            <a:picLocks noChangeAspect="1"/>
          </p:cNvPicPr>
          <p:nvPr/>
        </p:nvPicPr>
        <p:blipFill>
          <a:blip r:embed="rId1"/>
          <a:stretch>
            <a:fillRect/>
          </a:stretch>
        </p:blipFill>
        <p:spPr>
          <a:xfrm>
            <a:off x="1403350" y="1989138"/>
            <a:ext cx="5761038" cy="3384550"/>
          </a:xfrm>
          <a:prstGeom prst="rect">
            <a:avLst/>
          </a:prstGeom>
          <a:noFill/>
          <a:ln w="9525">
            <a:noFill/>
          </a:ln>
        </p:spPr>
      </p:pic>
      <p:grpSp>
        <p:nvGrpSpPr>
          <p:cNvPr id="3" name="组合 2"/>
          <p:cNvGrpSpPr/>
          <p:nvPr/>
        </p:nvGrpSpPr>
        <p:grpSpPr>
          <a:xfrm>
            <a:off x="1548130" y="38735"/>
            <a:ext cx="5310505" cy="593725"/>
            <a:chOff x="2692" y="-3"/>
            <a:chExt cx="8363" cy="935"/>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692" y="7"/>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任务六</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3"/>
              <a:ext cx="1092" cy="628"/>
            </a:xfrm>
            <a:prstGeom prst="rect">
              <a:avLst/>
            </a:prstGeom>
            <a:noFill/>
            <a:ln w="9525">
              <a:noFill/>
            </a:ln>
          </p:spPr>
          <p:txBody>
            <a:bodyPr wrap="none" anchor="ctr" anchorCtr="0">
              <a:spAutoFit/>
            </a:bodyPr>
            <a:p>
              <a:r>
                <a:rPr lang="zh-CN" altLang="en-US" b="1" dirty="0">
                  <a:latin typeface="黑体" panose="02010609060101010101" pitchFamily="2" charset="-122"/>
                </a:rPr>
                <a:t>弹簧</a:t>
              </a:r>
              <a:endParaRPr lang="zh-CN" altLang="en-US" b="1" dirty="0">
                <a:latin typeface="黑体" panose="02010609060101010101" pitchFamily="2" charset="-122"/>
              </a:endParaRPr>
            </a:p>
          </p:txBody>
        </p:sp>
      </p:grpSp>
    </p:spTree>
  </p:cSld>
  <p:clrMapOvr>
    <a:masterClrMapping/>
  </p:clrMapOvr>
  <p:transition>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Rectangle 2"/>
          <p:cNvSpPr/>
          <p:nvPr/>
        </p:nvSpPr>
        <p:spPr>
          <a:xfrm>
            <a:off x="0" y="714375"/>
            <a:ext cx="493236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三、圆柱螺旋拉伸弹簧的规定画法</a:t>
            </a:r>
            <a:endParaRPr lang="zh-CN" altLang="zh-CN" sz="2400" dirty="0">
              <a:solidFill>
                <a:srgbClr val="0000FF"/>
              </a:solidFill>
              <a:latin typeface="黑体" panose="02010609060101010101" pitchFamily="2" charset="-122"/>
            </a:endParaRPr>
          </a:p>
        </p:txBody>
      </p:sp>
      <p:pic>
        <p:nvPicPr>
          <p:cNvPr id="68612" name="Picture 2" descr="E:\课件\《汽车机械制图》资料包材料\QQ图片20140610171819.jpg"/>
          <p:cNvPicPr>
            <a:picLocks noChangeAspect="1"/>
          </p:cNvPicPr>
          <p:nvPr/>
        </p:nvPicPr>
        <p:blipFill>
          <a:blip r:embed="rId1"/>
          <a:stretch>
            <a:fillRect/>
          </a:stretch>
        </p:blipFill>
        <p:spPr>
          <a:xfrm>
            <a:off x="1258888" y="2205038"/>
            <a:ext cx="7124700" cy="3794125"/>
          </a:xfrm>
          <a:prstGeom prst="rect">
            <a:avLst/>
          </a:prstGeom>
          <a:noFill/>
          <a:ln w="9525">
            <a:noFill/>
          </a:ln>
        </p:spPr>
      </p:pic>
      <p:sp>
        <p:nvSpPr>
          <p:cNvPr id="68613" name="矩形 2"/>
          <p:cNvSpPr/>
          <p:nvPr/>
        </p:nvSpPr>
        <p:spPr>
          <a:xfrm>
            <a:off x="3276600" y="1700213"/>
            <a:ext cx="3517900" cy="452437"/>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圆柱螺拉伸转弹簧的表示方法</a:t>
            </a:r>
            <a:endParaRPr lang="zh-CN" altLang="en-US" dirty="0">
              <a:solidFill>
                <a:srgbClr val="FF0000"/>
              </a:solidFill>
              <a:latin typeface="黑体" panose="02010609060101010101" pitchFamily="2" charset="-122"/>
            </a:endParaRPr>
          </a:p>
        </p:txBody>
      </p:sp>
      <p:grpSp>
        <p:nvGrpSpPr>
          <p:cNvPr id="3" name="组合 2"/>
          <p:cNvGrpSpPr/>
          <p:nvPr/>
        </p:nvGrpSpPr>
        <p:grpSpPr>
          <a:xfrm>
            <a:off x="1548130" y="38735"/>
            <a:ext cx="5310505" cy="593725"/>
            <a:chOff x="2692" y="-3"/>
            <a:chExt cx="8363" cy="935"/>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692" y="7"/>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任务六</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3"/>
              <a:ext cx="1092" cy="628"/>
            </a:xfrm>
            <a:prstGeom prst="rect">
              <a:avLst/>
            </a:prstGeom>
            <a:noFill/>
            <a:ln w="9525">
              <a:noFill/>
            </a:ln>
          </p:spPr>
          <p:txBody>
            <a:bodyPr wrap="none" anchor="ctr" anchorCtr="0">
              <a:spAutoFit/>
            </a:bodyPr>
            <a:p>
              <a:r>
                <a:rPr lang="zh-CN" altLang="en-US" b="1" dirty="0">
                  <a:latin typeface="黑体" panose="02010609060101010101" pitchFamily="2" charset="-122"/>
                </a:rPr>
                <a:t>弹簧</a:t>
              </a:r>
              <a:endParaRPr lang="zh-CN" altLang="en-US" b="1" dirty="0">
                <a:latin typeface="黑体" panose="02010609060101010101" pitchFamily="2" charset="-122"/>
              </a:endParaRPr>
            </a:p>
          </p:txBody>
        </p:sp>
      </p:grpSp>
    </p:spTree>
  </p:cSld>
  <p:clrMapOvr>
    <a:masterClrMapping/>
  </p:clrMapOvr>
  <p:transition>
    <p:random/>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2"/>
          <p:cNvSpPr/>
          <p:nvPr/>
        </p:nvSpPr>
        <p:spPr>
          <a:xfrm>
            <a:off x="0" y="714375"/>
            <a:ext cx="493236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四、圆柱螺旋扭转弹簧的规定画法</a:t>
            </a:r>
            <a:endParaRPr lang="zh-CN" altLang="zh-CN" sz="2400" dirty="0">
              <a:solidFill>
                <a:srgbClr val="0000FF"/>
              </a:solidFill>
              <a:latin typeface="黑体" panose="02010609060101010101" pitchFamily="2" charset="-122"/>
            </a:endParaRPr>
          </a:p>
        </p:txBody>
      </p:sp>
      <p:sp>
        <p:nvSpPr>
          <p:cNvPr id="69636" name="矩形 2"/>
          <p:cNvSpPr/>
          <p:nvPr/>
        </p:nvSpPr>
        <p:spPr>
          <a:xfrm>
            <a:off x="3276600" y="1700213"/>
            <a:ext cx="3517900" cy="404812"/>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圆柱螺旋扭转弹簧的表示方法</a:t>
            </a:r>
            <a:endParaRPr lang="zh-CN" altLang="en-US" dirty="0">
              <a:solidFill>
                <a:srgbClr val="FF0000"/>
              </a:solidFill>
              <a:latin typeface="黑体" panose="02010609060101010101" pitchFamily="2" charset="-122"/>
            </a:endParaRPr>
          </a:p>
        </p:txBody>
      </p:sp>
      <p:pic>
        <p:nvPicPr>
          <p:cNvPr id="69637" name="Picture 2" descr="E:\课件\《汽车机械制图》资料包材料\QQ图片20140610180717.jpg"/>
          <p:cNvPicPr>
            <a:picLocks noChangeAspect="1"/>
          </p:cNvPicPr>
          <p:nvPr/>
        </p:nvPicPr>
        <p:blipFill>
          <a:blip r:embed="rId1"/>
          <a:stretch>
            <a:fillRect/>
          </a:stretch>
        </p:blipFill>
        <p:spPr>
          <a:xfrm>
            <a:off x="971550" y="2349500"/>
            <a:ext cx="7319963" cy="3816350"/>
          </a:xfrm>
          <a:prstGeom prst="rect">
            <a:avLst/>
          </a:prstGeom>
          <a:noFill/>
          <a:ln w="9525">
            <a:noFill/>
          </a:ln>
        </p:spPr>
      </p:pic>
      <p:grpSp>
        <p:nvGrpSpPr>
          <p:cNvPr id="3" name="组合 2"/>
          <p:cNvGrpSpPr/>
          <p:nvPr/>
        </p:nvGrpSpPr>
        <p:grpSpPr>
          <a:xfrm>
            <a:off x="1548130" y="38735"/>
            <a:ext cx="5310505" cy="593725"/>
            <a:chOff x="2692" y="-3"/>
            <a:chExt cx="8363" cy="935"/>
          </a:xfrm>
        </p:grpSpPr>
        <p:sp>
          <p:nvSpPr>
            <p:cNvPr id="51" name="Rectangle 4"/>
            <p:cNvSpPr>
              <a:spLocks noChangeAspect="1" noChangeArrowheads="1"/>
            </p:cNvSpPr>
            <p:nvPr>
              <p:custDataLst>
                <p:tags r:id="rId2"/>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3"/>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4"/>
              </p:custDataLst>
            </p:nvPr>
          </p:nvSpPr>
          <p:spPr bwMode="auto">
            <a:xfrm>
              <a:off x="2692" y="7"/>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5"/>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任务六</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6"/>
              </p:custDataLst>
            </p:nvPr>
          </p:nvSpPr>
          <p:spPr>
            <a:xfrm>
              <a:off x="5269" y="173"/>
              <a:ext cx="1092" cy="628"/>
            </a:xfrm>
            <a:prstGeom prst="rect">
              <a:avLst/>
            </a:prstGeom>
            <a:noFill/>
            <a:ln w="9525">
              <a:noFill/>
            </a:ln>
          </p:spPr>
          <p:txBody>
            <a:bodyPr wrap="none" anchor="ctr" anchorCtr="0">
              <a:spAutoFit/>
            </a:bodyPr>
            <a:p>
              <a:r>
                <a:rPr lang="zh-CN" altLang="en-US" b="1" dirty="0">
                  <a:latin typeface="黑体" panose="02010609060101010101" pitchFamily="2" charset="-122"/>
                </a:rPr>
                <a:t>弹簧</a:t>
              </a:r>
              <a:endParaRPr lang="zh-CN" altLang="en-US" b="1" dirty="0">
                <a:latin typeface="黑体" panose="02010609060101010101" pitchFamily="2" charset="-122"/>
              </a:endParaRPr>
            </a:p>
          </p:txBody>
        </p:sp>
      </p:grpSp>
    </p:spTree>
  </p:cSld>
  <p:clrMapOvr>
    <a:masterClrMapping/>
  </p:clrMapOvr>
  <p:transition>
    <p:random/>
  </p:transition>
</p:sld>
</file>

<file path=ppt/slides/slide7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6018" name="TextBox 3"/>
          <p:cNvSpPr txBox="1"/>
          <p:nvPr/>
        </p:nvSpPr>
        <p:spPr>
          <a:xfrm>
            <a:off x="3203575" y="5557838"/>
            <a:ext cx="2736850" cy="938212"/>
          </a:xfrm>
          <a:prstGeom prst="rect">
            <a:avLst/>
          </a:prstGeom>
          <a:noFill/>
          <a:ln w="9525">
            <a:noFill/>
          </a:ln>
        </p:spPr>
        <p:txBody>
          <a:bodyPr>
            <a:spAutoFit/>
          </a:bodyPr>
          <a:p>
            <a:pPr algn="ctr">
              <a:lnSpc>
                <a:spcPts val="3500"/>
              </a:lnSpc>
            </a:pPr>
            <a:r>
              <a:rPr lang="zh-CN" altLang="en-US" sz="3600" dirty="0">
                <a:solidFill>
                  <a:srgbClr val="000000"/>
                </a:solidFill>
                <a:latin typeface="微软雅黑" panose="020B0503020204020204" pitchFamily="34" charset="-122"/>
                <a:ea typeface="微软雅黑" panose="020B0503020204020204" pitchFamily="34" charset="-122"/>
              </a:rPr>
              <a:t>谢谢观看</a:t>
            </a:r>
            <a:endParaRPr lang="en-US" altLang="zh-CN" sz="3600" dirty="0">
              <a:solidFill>
                <a:srgbClr val="000000"/>
              </a:solidFill>
              <a:latin typeface="微软雅黑" panose="020B0503020204020204" pitchFamily="34" charset="-122"/>
              <a:ea typeface="微软雅黑" panose="020B0503020204020204" pitchFamily="34" charset="-122"/>
            </a:endParaRPr>
          </a:p>
          <a:p>
            <a:pPr algn="ctr">
              <a:lnSpc>
                <a:spcPts val="3500"/>
              </a:lnSpc>
            </a:pPr>
            <a:r>
              <a:rPr lang="en-US" altLang="zh-CN" dirty="0">
                <a:solidFill>
                  <a:srgbClr val="000000"/>
                </a:solidFill>
                <a:latin typeface="微软雅黑" panose="020B0503020204020204" pitchFamily="34" charset="-122"/>
                <a:ea typeface="微软雅黑" panose="020B0503020204020204" pitchFamily="34" charset="-122"/>
              </a:rPr>
              <a:t>THANKS</a:t>
            </a:r>
            <a:endParaRPr lang="zh-CN" altLang="en-US"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fade">
                                      <p:cBhvr>
                                        <p:cTn id="7" dur="770" decel="100000"/>
                                        <p:tgtEl>
                                          <p:spTgt spid="86018"/>
                                        </p:tgtEl>
                                      </p:cBhvr>
                                    </p:animEffect>
                                    <p:animScale>
                                      <p:cBhvr>
                                        <p:cTn id="8" dur="770" decel="100000"/>
                                        <p:tgtEl>
                                          <p:spTgt spid="86018"/>
                                        </p:tgtEl>
                                      </p:cBhvr>
                                      <p:from x="10000" y="10000"/>
                                      <p:to x="200000" y="450000"/>
                                    </p:animScale>
                                    <p:animScale>
                                      <p:cBhvr>
                                        <p:cTn id="9" dur="1230" accel="100000" fill="hold">
                                          <p:stCondLst>
                                            <p:cond delay="770"/>
                                          </p:stCondLst>
                                        </p:cTn>
                                        <p:tgtEl>
                                          <p:spTgt spid="86018"/>
                                        </p:tgtEl>
                                      </p:cBhvr>
                                      <p:from x="200000" y="450000"/>
                                      <p:to x="100000" y="100000"/>
                                    </p:animScale>
                                    <p:set>
                                      <p:cBhvr>
                                        <p:cTn id="10" dur="770" fill="hold"/>
                                        <p:tgtEl>
                                          <p:spTgt spid="86018"/>
                                        </p:tgtEl>
                                        <p:attrNameLst>
                                          <p:attrName>ppt_x</p:attrName>
                                        </p:attrNameLst>
                                      </p:cBhvr>
                                      <p:to>
                                        <p:strVal val="(0.5)"/>
                                      </p:to>
                                    </p:set>
                                    <p:anim from="(0.5)" to="(#ppt_x)" calcmode="lin" valueType="num">
                                      <p:cBhvr>
                                        <p:cTn id="11" dur="1230" accel="100000" fill="hold">
                                          <p:stCondLst>
                                            <p:cond delay="770"/>
                                          </p:stCondLst>
                                        </p:cTn>
                                        <p:tgtEl>
                                          <p:spTgt spid="86018"/>
                                        </p:tgtEl>
                                        <p:attrNameLst>
                                          <p:attrName>ppt_x</p:attrName>
                                        </p:attrNameLst>
                                      </p:cBhvr>
                                    </p:anim>
                                    <p:set>
                                      <p:cBhvr>
                                        <p:cTn id="12" dur="770" fill="hold"/>
                                        <p:tgtEl>
                                          <p:spTgt spid="86018"/>
                                        </p:tgtEl>
                                        <p:attrNameLst>
                                          <p:attrName>ppt_y</p:attrName>
                                        </p:attrNameLst>
                                      </p:cBhvr>
                                      <p:to>
                                        <p:strVal val="(#ppt_y+0.4)"/>
                                      </p:to>
                                    </p:set>
                                    <p:anim from="(#ppt_y+0.4)" to="(#ppt_y)" calcmode="lin" valueType="num">
                                      <p:cBhvr>
                                        <p:cTn id="13" dur="1230" accel="100000" fill="hold">
                                          <p:stCondLst>
                                            <p:cond delay="770"/>
                                          </p:stCondLst>
                                        </p:cTn>
                                        <p:tgtEl>
                                          <p:spTgt spid="8601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p:nvPr>
            <p:custDataLst>
              <p:tags r:id="rId1"/>
            </p:custDataLst>
          </p:nvPr>
        </p:nvSpPr>
        <p:spPr>
          <a:xfrm>
            <a:off x="0" y="714375"/>
            <a:ext cx="42754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螺纹的形成、</a:t>
            </a:r>
            <a:r>
              <a:rPr lang="zh-CN" altLang="en-US" sz="2400" dirty="0">
                <a:solidFill>
                  <a:srgbClr val="FF0000"/>
                </a:solidFill>
                <a:latin typeface="黑体" panose="02010609060101010101" pitchFamily="2" charset="-122"/>
              </a:rPr>
              <a:t>要素</a:t>
            </a:r>
            <a:r>
              <a:rPr lang="zh-CN" altLang="en-US" sz="2400" dirty="0">
                <a:solidFill>
                  <a:srgbClr val="0000FF"/>
                </a:solidFill>
                <a:latin typeface="黑体" panose="02010609060101010101" pitchFamily="2" charset="-122"/>
              </a:rPr>
              <a:t>和结构</a:t>
            </a:r>
            <a:endParaRPr lang="zh-CN" altLang="zh-CN" sz="2400" dirty="0">
              <a:solidFill>
                <a:srgbClr val="0000FF"/>
              </a:solidFill>
              <a:latin typeface="黑体" panose="02010609060101010101" pitchFamily="2" charset="-122"/>
            </a:endParaRPr>
          </a:p>
        </p:txBody>
      </p:sp>
      <p:sp>
        <p:nvSpPr>
          <p:cNvPr id="14341" name="矩形 2"/>
          <p:cNvSpPr>
            <a:spLocks noChangeArrowheads="1"/>
          </p:cNvSpPr>
          <p:nvPr>
            <p:custDataLst>
              <p:tags r:id="rId2"/>
            </p:custDataLst>
          </p:nvPr>
        </p:nvSpPr>
        <p:spPr bwMode="auto">
          <a:xfrm>
            <a:off x="467544" y="1412776"/>
            <a:ext cx="8280919" cy="808990"/>
          </a:xfrm>
          <a:prstGeom prst="rect">
            <a:avLst/>
          </a:prstGeom>
          <a:solidFill>
            <a:srgbClr val="CCCC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p>
            <a:pPr marL="0" marR="0" lvl="0" indent="539750" algn="l" defTabSz="914400" rtl="0" eaLnBrk="1" fontAlgn="base" latinLnBrk="0" hangingPunct="1">
              <a:lnSpc>
                <a:spcPts val="28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rPr>
              <a:t>螺纹由牙型、直径、线数、螺距和旋向五要素确定。内外螺纹配合时，两者的五要素必须相同。</a:t>
            </a:r>
            <a:endParaRPr kumimoji="0" lang="zh-CN" altLang="en-US" sz="2000" b="0" i="0" u="none" strike="noStrike" kern="1200" cap="none" spc="0" normalizeH="0" baseline="0" noProof="0" dirty="0">
              <a:ln>
                <a:noFill/>
              </a:ln>
              <a:solidFill>
                <a:schemeClr val="tx1"/>
              </a:solidFill>
              <a:effectLst/>
              <a:uLnTx/>
              <a:uFillTx/>
              <a:latin typeface="黑体" panose="02010609060101010101" pitchFamily="2" charset="-122"/>
              <a:ea typeface="黑体" panose="02010609060101010101" pitchFamily="2" charset="-122"/>
              <a:cs typeface="+mn-cs"/>
            </a:endParaRPr>
          </a:p>
        </p:txBody>
      </p:sp>
      <p:pic>
        <p:nvPicPr>
          <p:cNvPr id="3" name="图片 2"/>
          <p:cNvPicPr>
            <a:picLocks noChangeAspect="1"/>
          </p:cNvPicPr>
          <p:nvPr>
            <p:custDataLst>
              <p:tags r:id="rId3"/>
            </p:custDataLst>
          </p:nvPr>
        </p:nvPicPr>
        <p:blipFill>
          <a:blip r:embed="rId4"/>
          <a:stretch>
            <a:fillRect/>
          </a:stretch>
        </p:blipFill>
        <p:spPr>
          <a:xfrm>
            <a:off x="829310" y="2420620"/>
            <a:ext cx="7557770" cy="4007485"/>
          </a:xfrm>
          <a:prstGeom prst="rect">
            <a:avLst/>
          </a:prstGeom>
        </p:spPr>
      </p:pic>
      <p:grpSp>
        <p:nvGrpSpPr>
          <p:cNvPr id="4" name="组合 3"/>
          <p:cNvGrpSpPr/>
          <p:nvPr/>
        </p:nvGrpSpPr>
        <p:grpSpPr>
          <a:xfrm>
            <a:off x="1764030" y="38100"/>
            <a:ext cx="5255260" cy="586740"/>
            <a:chOff x="2778" y="-53"/>
            <a:chExt cx="8276" cy="924"/>
          </a:xfrm>
        </p:grpSpPr>
        <p:sp>
          <p:nvSpPr>
            <p:cNvPr id="51" name="Rectangle 4"/>
            <p:cNvSpPr>
              <a:spLocks noChangeAspect="1" noChangeArrowheads="1"/>
            </p:cNvSpPr>
            <p:nvPr>
              <p:custDataLst>
                <p:tags r:id="rId5"/>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6"/>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7"/>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8"/>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9"/>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additive="base">
                                        <p:cTn id="7" dur="1000" fill="hold"/>
                                        <p:tgtEl>
                                          <p:spTgt spid="14341"/>
                                        </p:tgtEl>
                                        <p:attrNameLst>
                                          <p:attrName>ppt_x</p:attrName>
                                        </p:attrNameLst>
                                      </p:cBhvr>
                                      <p:tavLst>
                                        <p:tav tm="0">
                                          <p:val>
                                            <p:strVal val="0-#ppt_w/2"/>
                                          </p:val>
                                        </p:tav>
                                        <p:tav tm="100000">
                                          <p:val>
                                            <p:strVal val="#ppt_x"/>
                                          </p:val>
                                        </p:tav>
                                      </p:tavLst>
                                    </p:anim>
                                    <p:anim calcmode="lin" valueType="num">
                                      <p:cBhvr additive="base">
                                        <p:cTn id="8" dur="1000" fill="hold"/>
                                        <p:tgtEl>
                                          <p:spTgt spid="143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9" name="Picture 10" descr="E:\课件\《汽车机械制图》资料包材料\图片\4-2.tif"/>
          <p:cNvPicPr>
            <a:picLocks noChangeAspect="1"/>
          </p:cNvPicPr>
          <p:nvPr/>
        </p:nvPicPr>
        <p:blipFill>
          <a:blip r:embed="rId1"/>
          <a:stretch>
            <a:fillRect/>
          </a:stretch>
        </p:blipFill>
        <p:spPr>
          <a:xfrm>
            <a:off x="2124075" y="2205038"/>
            <a:ext cx="4951413" cy="3143250"/>
          </a:xfrm>
          <a:prstGeom prst="rect">
            <a:avLst/>
          </a:prstGeom>
          <a:noFill/>
          <a:ln w="9525">
            <a:noFill/>
          </a:ln>
        </p:spPr>
      </p:pic>
      <p:sp>
        <p:nvSpPr>
          <p:cNvPr id="18434" name="Rectangle 2"/>
          <p:cNvSpPr/>
          <p:nvPr>
            <p:custDataLst>
              <p:tags r:id="rId2"/>
            </p:custDataLst>
          </p:nvPr>
        </p:nvSpPr>
        <p:spPr>
          <a:xfrm>
            <a:off x="0" y="714375"/>
            <a:ext cx="42754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a:t>
            </a:r>
            <a:r>
              <a:rPr lang="zh-CN" altLang="zh-CN" sz="2400" dirty="0">
                <a:solidFill>
                  <a:srgbClr val="0000FF"/>
                </a:solidFill>
                <a:latin typeface="黑体" panose="02010609060101010101" pitchFamily="2" charset="-122"/>
              </a:rPr>
              <a:t>、</a:t>
            </a:r>
            <a:r>
              <a:rPr lang="zh-CN" altLang="en-US" sz="2400" dirty="0">
                <a:solidFill>
                  <a:srgbClr val="0000FF"/>
                </a:solidFill>
                <a:latin typeface="黑体" panose="02010609060101010101" pitchFamily="2" charset="-122"/>
              </a:rPr>
              <a:t>螺纹的形成、要素和结构</a:t>
            </a:r>
            <a:endParaRPr lang="zh-CN" altLang="zh-CN" sz="2400" dirty="0">
              <a:solidFill>
                <a:srgbClr val="0000FF"/>
              </a:solidFill>
              <a:latin typeface="黑体" panose="02010609060101010101" pitchFamily="2" charset="-122"/>
            </a:endParaRPr>
          </a:p>
        </p:txBody>
      </p:sp>
      <p:sp>
        <p:nvSpPr>
          <p:cNvPr id="100" name="文本框 99"/>
          <p:cNvSpPr txBox="1"/>
          <p:nvPr>
            <p:custDataLst>
              <p:tags r:id="rId3"/>
            </p:custDataLst>
          </p:nvPr>
        </p:nvSpPr>
        <p:spPr>
          <a:xfrm>
            <a:off x="395605" y="1628775"/>
            <a:ext cx="7996555" cy="368300"/>
          </a:xfrm>
          <a:prstGeom prst="rect">
            <a:avLst/>
          </a:prstGeom>
          <a:noFill/>
          <a:ln w="9525">
            <a:solidFill>
              <a:srgbClr val="C00000"/>
            </a:solidFill>
          </a:ln>
        </p:spPr>
        <p:txBody>
          <a:bodyPr wrap="square">
            <a:spAutoFit/>
          </a:bodyPr>
          <a:p>
            <a:pPr indent="267970"/>
            <a:r>
              <a:rPr lang="en-US" sz="1800" b="1">
                <a:latin typeface="Times New Roman" panose="02020603050405020304" charset="0"/>
              </a:rPr>
              <a:t>2.</a:t>
            </a:r>
            <a:r>
              <a:rPr lang="zh-CN" sz="1800" b="1">
                <a:ea typeface="宋体" panose="02010600030101010101" pitchFamily="2" charset="-122"/>
              </a:rPr>
              <a:t>螺纹的公称直径</a:t>
            </a:r>
            <a:endParaRPr lang="zh-CN" sz="1800">
              <a:ea typeface="宋体" panose="02010600030101010101" pitchFamily="2" charset="-122"/>
            </a:endParaRPr>
          </a:p>
        </p:txBody>
      </p:sp>
      <p:grpSp>
        <p:nvGrpSpPr>
          <p:cNvPr id="2" name="组合 1"/>
          <p:cNvGrpSpPr/>
          <p:nvPr/>
        </p:nvGrpSpPr>
        <p:grpSpPr>
          <a:xfrm>
            <a:off x="1764030" y="38100"/>
            <a:ext cx="5255260" cy="586740"/>
            <a:chOff x="2778" y="-53"/>
            <a:chExt cx="8276" cy="924"/>
          </a:xfrm>
        </p:grpSpPr>
        <p:sp>
          <p:nvSpPr>
            <p:cNvPr id="51" name="Rectangle 4"/>
            <p:cNvSpPr>
              <a:spLocks noChangeAspect="1" noChangeArrowheads="1"/>
            </p:cNvSpPr>
            <p:nvPr>
              <p:custDataLst>
                <p:tags r:id="rId4"/>
              </p:custDataLst>
            </p:nvPr>
          </p:nvSpPr>
          <p:spPr bwMode="auto">
            <a:xfrm rot="10800000">
              <a:off x="2778" y="-3"/>
              <a:ext cx="8277"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custDataLst>
                <p:tags r:id="rId5"/>
              </p:custDataLst>
            </p:nvPr>
          </p:nvSpPr>
          <p:spPr bwMode="auto">
            <a:xfrm>
              <a:off x="2805" y="7"/>
              <a:ext cx="7797"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custDataLst>
                <p:tags r:id="rId6"/>
              </p:custDataLst>
            </p:nvPr>
          </p:nvSpPr>
          <p:spPr bwMode="auto">
            <a:xfrm>
              <a:off x="2778" y="-53"/>
              <a:ext cx="2310"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22" name="WordArt 7"/>
            <p:cNvSpPr>
              <a:spLocks noChangeAspect="1"/>
            </p:cNvSpPr>
            <p:nvPr>
              <p:custDataLst>
                <p:tags r:id="rId7"/>
              </p:custDataLst>
            </p:nvPr>
          </p:nvSpPr>
          <p:spPr>
            <a:xfrm>
              <a:off x="3066" y="172"/>
              <a:ext cx="1538"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23" name="Text Box 8"/>
            <p:cNvSpPr txBox="1">
              <a:spLocks noChangeAspect="1"/>
            </p:cNvSpPr>
            <p:nvPr>
              <p:custDataLst>
                <p:tags r:id="rId8"/>
              </p:custDataLst>
            </p:nvPr>
          </p:nvSpPr>
          <p:spPr>
            <a:xfrm>
              <a:off x="5269" y="172"/>
              <a:ext cx="937" cy="630"/>
            </a:xfrm>
            <a:prstGeom prst="rect">
              <a:avLst/>
            </a:prstGeom>
            <a:noFill/>
            <a:ln w="9525">
              <a:noFill/>
            </a:ln>
          </p:spPr>
          <p:txBody>
            <a:bodyPr wrap="none" anchor="ctr" anchorCtr="0">
              <a:spAutoFit/>
            </a:bodyPr>
            <a:p>
              <a:r>
                <a:rPr lang="zh-CN" altLang="en-US" b="1" dirty="0">
                  <a:latin typeface="黑体" panose="02010609060101010101" pitchFamily="2" charset="-122"/>
                </a:rPr>
                <a:t>螺纹</a:t>
              </a:r>
              <a:endParaRPr lang="zh-CN" altLang="en-US" b="1" dirty="0">
                <a:latin typeface="黑体" panose="02010609060101010101" pitchFamily="2" charset="-122"/>
              </a:endParaRPr>
            </a:p>
          </p:txBody>
        </p:sp>
      </p:grpSp>
    </p:spTree>
  </p:cSld>
  <p:clrMapOvr>
    <a:masterClrMapping/>
  </p:clrMapOvr>
  <p:transition>
    <p:random/>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BEAUTIFY_FLAG" val=""/>
</p:tagLst>
</file>

<file path=ppt/tags/tag323.xml><?xml version="1.0" encoding="utf-8"?>
<p:tagLst xmlns:p="http://schemas.openxmlformats.org/presentationml/2006/main">
  <p:tag name="KSO_WM_BEAUTIFY_FLAG" val=""/>
</p:tagLst>
</file>

<file path=ppt/tags/tag324.xml><?xml version="1.0" encoding="utf-8"?>
<p:tagLst xmlns:p="http://schemas.openxmlformats.org/presentationml/2006/main">
  <p:tag name="KSO_WM_BEAUTIFY_FLAG" val=""/>
</p:tagLst>
</file>

<file path=ppt/tags/tag325.xml><?xml version="1.0" encoding="utf-8"?>
<p:tagLst xmlns:p="http://schemas.openxmlformats.org/presentationml/2006/main">
  <p:tag name="KSO_WM_BEAUTIFY_FLAG" val=""/>
</p:tagLst>
</file>

<file path=ppt/tags/tag326.xml><?xml version="1.0" encoding="utf-8"?>
<p:tagLst xmlns:p="http://schemas.openxmlformats.org/presentationml/2006/main">
  <p:tag name="KSO_WM_BEAUTIFY_FLAG" val=""/>
</p:tagLst>
</file>

<file path=ppt/tags/tag327.xml><?xml version="1.0" encoding="utf-8"?>
<p:tagLst xmlns:p="http://schemas.openxmlformats.org/presentationml/2006/main">
  <p:tag name="KSO_WM_BEAUTIFY_FLAG" val=""/>
</p:tagLst>
</file>

<file path=ppt/tags/tag328.xml><?xml version="1.0" encoding="utf-8"?>
<p:tagLst xmlns:p="http://schemas.openxmlformats.org/presentationml/2006/main">
  <p:tag name="KSO_WM_BEAUTIFY_FLAG" val=""/>
</p:tagLst>
</file>

<file path=ppt/tags/tag329.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KSO_WM_BEAUTIFY_FLAG" val=""/>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BEAUTIFY_FLAG" val=""/>
</p:tagLst>
</file>

<file path=ppt/tags/tag333.xml><?xml version="1.0" encoding="utf-8"?>
<p:tagLst xmlns:p="http://schemas.openxmlformats.org/presentationml/2006/main">
  <p:tag name="KSO_WM_BEAUTIFY_FLAG" val=""/>
</p:tagLst>
</file>

<file path=ppt/tags/tag334.xml><?xml version="1.0" encoding="utf-8"?>
<p:tagLst xmlns:p="http://schemas.openxmlformats.org/presentationml/2006/main">
  <p:tag name="KSO_WM_BEAUTIFY_FLAG" val=""/>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BEAUTIFY_FLAG" val=""/>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BEAUTIFY_FLAG" val=""/>
</p:tagLst>
</file>

<file path=ppt/tags/tag339.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BEAUTIFY_FLAG" val=""/>
</p:tagLst>
</file>

<file path=ppt/tags/tag341.xml><?xml version="1.0" encoding="utf-8"?>
<p:tagLst xmlns:p="http://schemas.openxmlformats.org/presentationml/2006/main">
  <p:tag name="KSO_WM_BEAUTIFY_FLAG" val=""/>
</p:tagLst>
</file>

<file path=ppt/tags/tag342.xml><?xml version="1.0" encoding="utf-8"?>
<p:tagLst xmlns:p="http://schemas.openxmlformats.org/presentationml/2006/main">
  <p:tag name="KSO_WM_BEAUTIFY_FLAG" val=""/>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BEAUTIFY_FLAG" val=""/>
</p:tagLst>
</file>

<file path=ppt/tags/tag345.xml><?xml version="1.0" encoding="utf-8"?>
<p:tagLst xmlns:p="http://schemas.openxmlformats.org/presentationml/2006/main">
  <p:tag name="KSO_WM_BEAUTIFY_FLAG" val=""/>
</p:tagLst>
</file>

<file path=ppt/tags/tag346.xml><?xml version="1.0" encoding="utf-8"?>
<p:tagLst xmlns:p="http://schemas.openxmlformats.org/presentationml/2006/main">
  <p:tag name="KSO_WM_BEAUTIFY_FLAG" val=""/>
</p:tagLst>
</file>

<file path=ppt/tags/tag347.xml><?xml version="1.0" encoding="utf-8"?>
<p:tagLst xmlns:p="http://schemas.openxmlformats.org/presentationml/2006/main">
  <p:tag name="KSO_WM_BEAUTIFY_FLAG" val=""/>
</p:tagLst>
</file>

<file path=ppt/tags/tag348.xml><?xml version="1.0" encoding="utf-8"?>
<p:tagLst xmlns:p="http://schemas.openxmlformats.org/presentationml/2006/main">
  <p:tag name="KSO_WM_BEAUTIFY_FLAG" val=""/>
</p:tagLst>
</file>

<file path=ppt/tags/tag349.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BEAUTIFY_FLAG" val=""/>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BEAUTIFY_FLAG" val=""/>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BEAUTIFY_FLAG" val=""/>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BEAUTIFY_FLAG" val=""/>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BEAUTIFY_FLAG" val=""/>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BEAUTIFY_FLAG" val=""/>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BEAUTIFY_FLAG" val=""/>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BEAUTIFY_FLAG" val=""/>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BEAUTIFY_FLAG" val=""/>
</p:tagLst>
</file>

<file path=ppt/tags/tag381.xml><?xml version="1.0" encoding="utf-8"?>
<p:tagLst xmlns:p="http://schemas.openxmlformats.org/presentationml/2006/main">
  <p:tag name="KSO_WM_BEAUTIFY_FLAG" val=""/>
</p:tagLst>
</file>

<file path=ppt/tags/tag382.xml><?xml version="1.0" encoding="utf-8"?>
<p:tagLst xmlns:p="http://schemas.openxmlformats.org/presentationml/2006/main">
  <p:tag name="KSO_WM_BEAUTIFY_FLAG" val=""/>
</p:tagLst>
</file>

<file path=ppt/tags/tag383.xml><?xml version="1.0" encoding="utf-8"?>
<p:tagLst xmlns:p="http://schemas.openxmlformats.org/presentationml/2006/main">
  <p:tag name="KSO_WM_BEAUTIFY_FLAG" val=""/>
</p:tagLst>
</file>

<file path=ppt/tags/tag384.xml><?xml version="1.0" encoding="utf-8"?>
<p:tagLst xmlns:p="http://schemas.openxmlformats.org/presentationml/2006/main">
  <p:tag name="KSO_WM_BEAUTIFY_FLAG" val=""/>
</p:tagLst>
</file>

<file path=ppt/tags/tag385.xml><?xml version="1.0" encoding="utf-8"?>
<p:tagLst xmlns:p="http://schemas.openxmlformats.org/presentationml/2006/main">
  <p:tag name="KSO_WM_BEAUTIFY_FLAG" val=""/>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BEAUTIFY_FLAG" val=""/>
</p:tagLst>
</file>

<file path=ppt/tags/tag388.xml><?xml version="1.0" encoding="utf-8"?>
<p:tagLst xmlns:p="http://schemas.openxmlformats.org/presentationml/2006/main">
  <p:tag name="KSO_WM_BEAUTIFY_FLAG" val=""/>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BEAUTIFY_FLAG" val=""/>
</p:tagLst>
</file>

<file path=ppt/tags/tag391.xml><?xml version="1.0" encoding="utf-8"?>
<p:tagLst xmlns:p="http://schemas.openxmlformats.org/presentationml/2006/main">
  <p:tag name="KSO_WM_BEAUTIFY_FLAG" val=""/>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BEAUTIFY_FLAG" val=""/>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PP_MARK_KEY" val="63997ff3-7d1a-4779-9570-1f66159ce4fc"/>
  <p:tag name="COMMONDATA" val="eyJoZGlkIjoiMzA4ODliZWYwNzU2MDNlZjJkNTYwYmYzZmUyNjMzMjkifQ=="/>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6988</Words>
  <Application>WPS 演示</Application>
  <PresentationFormat/>
  <Paragraphs>772</Paragraphs>
  <Slides>73</Slides>
  <Notes>4</Notes>
  <HiddenSlides>0</HiddenSlides>
  <MMClips>0</MMClips>
  <ScaleCrop>false</ScaleCrop>
  <HeadingPairs>
    <vt:vector size="6" baseType="variant">
      <vt:variant>
        <vt:lpstr>已用的字体</vt:lpstr>
      </vt:variant>
      <vt:variant>
        <vt:i4>17</vt:i4>
      </vt:variant>
      <vt:variant>
        <vt:lpstr>主题</vt:lpstr>
      </vt:variant>
      <vt:variant>
        <vt:i4>4</vt:i4>
      </vt:variant>
      <vt:variant>
        <vt:lpstr>幻灯片标题</vt:lpstr>
      </vt:variant>
      <vt:variant>
        <vt:i4>73</vt:i4>
      </vt:variant>
    </vt:vector>
  </HeadingPairs>
  <TitlesOfParts>
    <vt:vector size="94" baseType="lpstr">
      <vt:lpstr>Arial</vt:lpstr>
      <vt:lpstr>宋体</vt:lpstr>
      <vt:lpstr>Wingdings</vt:lpstr>
      <vt:lpstr>黑体</vt:lpstr>
      <vt:lpstr>Calibri</vt:lpstr>
      <vt:lpstr>微软雅黑</vt:lpstr>
      <vt:lpstr>方正大黑简体</vt:lpstr>
      <vt:lpstr>Arial Unicode MS</vt:lpstr>
      <vt:lpstr>Times New Roman</vt:lpstr>
      <vt:lpstr>Tahoma</vt:lpstr>
      <vt:lpstr>Sitka Banner</vt:lpstr>
      <vt:lpstr>Segoe UI Historic</vt:lpstr>
      <vt:lpstr>Segoe Script</vt:lpstr>
      <vt:lpstr>Old English Text MT</vt:lpstr>
      <vt:lpstr>华文仿宋</vt:lpstr>
      <vt:lpstr>FZSSK--GBK1-0</vt:lpstr>
      <vt:lpstr>Segoe Print</vt:lpstr>
      <vt:lpstr>Office 主题​​</vt:lpstr>
      <vt:lpstr>自定义设计方案</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Frank</dc:creator>
  <cp:lastModifiedBy>dell</cp:lastModifiedBy>
  <cp:revision>564</cp:revision>
  <dcterms:created xsi:type="dcterms:W3CDTF">2011-08-18T05:58:31Z</dcterms:created>
  <dcterms:modified xsi:type="dcterms:W3CDTF">2023-04-19T08:55:41Z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1A122B5A873648BEB80E9A218F09F52C</vt:lpwstr>
  </property>
</Properties>
</file>