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4" r:id="rId49"/>
    <p:sldId id="302" r:id="rId50"/>
    <p:sldId id="303" r:id="rId51"/>
    <p:sldId id="305" r:id="rId52"/>
    <p:sldId id="311" r:id="rId53"/>
    <p:sldId id="306" r:id="rId54"/>
    <p:sldId id="307" r:id="rId55"/>
    <p:sldId id="308" r:id="rId56"/>
    <p:sldId id="309" r:id="rId57"/>
    <p:sldId id="310" r:id="rId58"/>
    <p:sldId id="312" r:id="rId59"/>
    <p:sldId id="313" r:id="rId60"/>
    <p:sldId id="314" r:id="rId61"/>
    <p:sldId id="315" r:id="rId62"/>
    <p:sldId id="316" r:id="rId63"/>
    <p:sldId id="317" r:id="rId64"/>
    <p:sldId id="318" r:id="rId65"/>
    <p:sldId id="319" r:id="rId66"/>
    <p:sldId id="326" r:id="rId67"/>
    <p:sldId id="327" r:id="rId68"/>
    <p:sldId id="320" r:id="rId69"/>
    <p:sldId id="321" r:id="rId70"/>
    <p:sldId id="328" r:id="rId71"/>
    <p:sldId id="329" r:id="rId72"/>
    <p:sldId id="323" r:id="rId73"/>
    <p:sldId id="322" r:id="rId74"/>
    <p:sldId id="324" r:id="rId75"/>
    <p:sldId id="330" r:id="rId76"/>
    <p:sldId id="325" r:id="rId77"/>
    <p:sldId id="331" r:id="rId78"/>
    <p:sldId id="332" r:id="rId79"/>
    <p:sldId id="333" r:id="rId80"/>
    <p:sldId id="334" r:id="rId81"/>
    <p:sldId id="335" r:id="rId82"/>
    <p:sldId id="336" r:id="rId83"/>
    <p:sldId id="337" r:id="rId84"/>
    <p:sldId id="338" r:id="rId85"/>
    <p:sldId id="339" r:id="rId86"/>
    <p:sldId id="340" r:id="rId87"/>
    <p:sldId id="345" r:id="rId88"/>
    <p:sldId id="341" r:id="rId89"/>
    <p:sldId id="342" r:id="rId90"/>
    <p:sldId id="343" r:id="rId91"/>
    <p:sldId id="344" r:id="rId92"/>
    <p:sldId id="346" r:id="rId93"/>
    <p:sldId id="347" r:id="rId94"/>
    <p:sldId id="348" r:id="rId95"/>
    <p:sldId id="351" r:id="rId96"/>
    <p:sldId id="349" r:id="rId97"/>
    <p:sldId id="352" r:id="rId98"/>
    <p:sldId id="350" r:id="rId99"/>
    <p:sldId id="356" r:id="rId100"/>
    <p:sldId id="353" r:id="rId101"/>
    <p:sldId id="354" r:id="rId102"/>
    <p:sldId id="355" r:id="rId103"/>
    <p:sldId id="357" r:id="rId104"/>
    <p:sldId id="358" r:id="rId105"/>
    <p:sldId id="359" r:id="rId106"/>
    <p:sldId id="360" r:id="rId107"/>
    <p:sldId id="361" r:id="rId108"/>
    <p:sldId id="362" r:id="rId109"/>
    <p:sldId id="363" r:id="rId110"/>
    <p:sldId id="364" r:id="rId111"/>
    <p:sldId id="365" r:id="rId112"/>
    <p:sldId id="366" r:id="rId113"/>
    <p:sldId id="367" r:id="rId114"/>
    <p:sldId id="369" r:id="rId115"/>
  </p:sldIdLst>
  <p:sldSz cx="9144000" cy="6858000" type="screen4x3"/>
  <p:notesSz cx="6858000" cy="9144000"/>
  <p:custDataLst>
    <p:tags r:id="rId119"/>
  </p:custDataLst>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22" d="100"/>
          <a:sy n="122" d="100"/>
        </p:scale>
        <p:origin x="-1290"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9" Type="http://schemas.openxmlformats.org/officeDocument/2006/relationships/tags" Target="tags/tag1.xml"/><Relationship Id="rId118" Type="http://schemas.openxmlformats.org/officeDocument/2006/relationships/tableStyles" Target="tableStyles.xml"/><Relationship Id="rId117" Type="http://schemas.openxmlformats.org/officeDocument/2006/relationships/viewProps" Target="viewProps.xml"/><Relationship Id="rId116" Type="http://schemas.openxmlformats.org/officeDocument/2006/relationships/presProps" Target="presProps.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圆角矩形 9"/>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endParaRPr lang="en-US" altLang="zh-CN" dirty="0">
              <a:solidFill>
                <a:srgbClr val="FFFFFF"/>
              </a:solidFill>
              <a:latin typeface="Verdana" panose="020B0604030504040204" pitchFamily="34" charset="0"/>
              <a:ea typeface="宋体" panose="02010600030101010101" pitchFamily="2" charset="-122"/>
            </a:endParaRPr>
          </a:p>
        </p:txBody>
      </p:sp>
      <p:sp>
        <p:nvSpPr>
          <p:cNvPr id="11" name="圆角矩形 10"/>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endParaRPr lang="en-US" altLang="zh-CN" dirty="0">
              <a:solidFill>
                <a:srgbClr val="FFFFFF"/>
              </a:solidFill>
              <a:latin typeface="Verdana" panose="020B0604030504040204" pitchFamily="34" charset="0"/>
              <a:ea typeface="宋体" panose="02010600030101010101" pitchFamily="2" charset="-122"/>
            </a:endParaRPr>
          </a:p>
        </p:txBody>
      </p:sp>
      <p:sp>
        <p:nvSpPr>
          <p:cNvPr id="5" name="标题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lstStyle>
          <a:p>
            <a:r>
              <a:rPr kumimoji="0" lang="zh-CN" altLang="en-US" smtClean="0"/>
              <a:t>单击此处编辑母版标题样式</a:t>
            </a:r>
            <a:endParaRPr kumimoji="0" lang="en-US"/>
          </a:p>
        </p:txBody>
      </p:sp>
      <p:sp>
        <p:nvSpPr>
          <p:cNvPr id="20" name="副标题 19"/>
          <p:cNvSpPr>
            <a:spLocks noGrp="1"/>
          </p:cNvSpPr>
          <p:nvPr>
            <p:ph type="subTitle" idx="1"/>
          </p:nvPr>
        </p:nvSpPr>
        <p:spPr>
          <a:xfrm>
            <a:off x="722376" y="3685032"/>
            <a:ext cx="7772400" cy="914400"/>
          </a:xfrm>
        </p:spPr>
        <p:txBody>
          <a:bodyPr lIns="182880" tIns="0"/>
          <a:lstStyle>
            <a:lvl1pPr marL="36830"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2" name="日期占位符 18"/>
          <p:cNvSpPr>
            <a:spLocks noGrp="1"/>
          </p:cNvSpPr>
          <p:nvPr>
            <p:ph type="dt" sz="half" idx="2"/>
          </p:nvPr>
        </p:nvSpPr>
        <p:spPr>
          <a:xfrm>
            <a:off x="3776663" y="6111875"/>
            <a:ext cx="2286000" cy="365125"/>
          </a:xfrm>
          <a:prstGeom prst="rect">
            <a:avLst/>
          </a:prstGeom>
        </p:spPr>
        <p:txBody>
          <a:bodyPr vert="horz" anchor="b"/>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14" name="页脚占位符 7"/>
          <p:cNvSpPr>
            <a:spLocks noGrp="1"/>
          </p:cNvSpPr>
          <p:nvPr>
            <p:ph type="ftr" sz="quarter" idx="3"/>
          </p:nvPr>
        </p:nvSpPr>
        <p:spPr>
          <a:xfrm>
            <a:off x="6062663" y="6111875"/>
            <a:ext cx="2286000" cy="365125"/>
          </a:xfrm>
          <a:prstGeom prst="rect">
            <a:avLst/>
          </a:prstGeom>
        </p:spPr>
        <p:txBody>
          <a:bodyPr vert="horz"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15" name="灯片编号占位符 10"/>
          <p:cNvSpPr>
            <a:spLocks noGrp="1"/>
          </p:cNvSpPr>
          <p:nvPr>
            <p:ph type="sldNum" sz="quarter" idx="4"/>
          </p:nvPr>
        </p:nvSpPr>
        <p:spPr>
          <a:xfrm>
            <a:off x="8348663" y="6111875"/>
            <a:ext cx="457200" cy="365125"/>
          </a:xfrm>
          <a:prstGeom prst="rect">
            <a:avLst/>
          </a:prstGeom>
        </p:spPr>
        <p:txBody>
          <a:bodyPr vert="horz" anchor="b"/>
          <a:p>
            <a:pPr algn="r">
              <a:buNone/>
            </a:pPr>
            <a:fld id="{9A0DB2DC-4C9A-4742-B13C-FB6460FD3503}" type="slidenum">
              <a:rPr lang="en-US" altLang="zh-CN" dirty="0">
                <a:ea typeface="微软雅黑" panose="020B0503020204020204" pitchFamily="34" charset="-122"/>
              </a:rPr>
            </a:fld>
            <a:endParaRPr lang="en-US" altLang="zh-CN" dirty="0">
              <a:ea typeface="微软雅黑" panose="020B0503020204020204" pitchFamily="3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2920" y="4983480"/>
            <a:ext cx="8183880" cy="1051560"/>
          </a:xfrm>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502920" y="530352"/>
            <a:ext cx="8183880" cy="4187952"/>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33404"/>
            <a:ext cx="1981200" cy="5257799"/>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533400" y="533402"/>
            <a:ext cx="5943600" cy="525780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2920" y="4983480"/>
            <a:ext cx="8183880" cy="1051560"/>
          </a:xfrm>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502920" y="530352"/>
            <a:ext cx="8183880" cy="4187952"/>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0" name="圆角矩形 9"/>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endParaRPr lang="en-US" altLang="zh-CN" dirty="0">
              <a:solidFill>
                <a:srgbClr val="FFFFFF"/>
              </a:solidFill>
              <a:latin typeface="Verdana" panose="020B0604030504040204" pitchFamily="34" charset="0"/>
              <a:ea typeface="宋体" panose="02010600030101010101" pitchFamily="2" charset="-122"/>
            </a:endParaRPr>
          </a:p>
        </p:txBody>
      </p:sp>
      <p:sp>
        <p:nvSpPr>
          <p:cNvPr id="11" name="圆角矩形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endParaRPr lang="en-US" altLang="zh-CN" dirty="0">
              <a:solidFill>
                <a:srgbClr val="FFFFFF"/>
              </a:solidFill>
              <a:latin typeface="Verdana" panose="020B0604030504040204" pitchFamily="34" charset="0"/>
              <a:ea typeface="宋体" panose="02010600030101010101" pitchFamily="2" charset="-122"/>
            </a:endParaRPr>
          </a:p>
        </p:txBody>
      </p:sp>
      <p:sp>
        <p:nvSpPr>
          <p:cNvPr id="2" name="标题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68344" y="5624484"/>
            <a:ext cx="8183880" cy="420624"/>
          </a:xfrm>
        </p:spPr>
        <p:txBody>
          <a:bodyPr lIns="118872" tIns="0" anchor="t"/>
          <a:lstStyle>
            <a:lvl1pPr marL="0" marR="36830"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12" name="日期占位符 3"/>
          <p:cNvSpPr>
            <a:spLocks noGrp="1"/>
          </p:cNvSpPr>
          <p:nvPr>
            <p:ph type="dt" sz="half" idx="2"/>
          </p:nvPr>
        </p:nvSpPr>
        <p:spPr>
          <a:xfrm>
            <a:off x="3776663" y="6111875"/>
            <a:ext cx="2286000" cy="365125"/>
          </a:xfrm>
          <a:prstGeom prst="rect">
            <a:avLst/>
          </a:prstGeom>
        </p:spPr>
        <p:txBody>
          <a:bodyPr vert="horz" anchor="b"/>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14" name="页脚占位符 4"/>
          <p:cNvSpPr>
            <a:spLocks noGrp="1"/>
          </p:cNvSpPr>
          <p:nvPr>
            <p:ph type="ftr" sz="quarter" idx="3"/>
          </p:nvPr>
        </p:nvSpPr>
        <p:spPr>
          <a:xfrm>
            <a:off x="6062663" y="6111875"/>
            <a:ext cx="2286000" cy="365125"/>
          </a:xfrm>
          <a:prstGeom prst="rect">
            <a:avLst/>
          </a:prstGeom>
        </p:spPr>
        <p:txBody>
          <a:bodyPr vert="horz"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15" name="灯片编号占位符 5"/>
          <p:cNvSpPr>
            <a:spLocks noGrp="1"/>
          </p:cNvSpPr>
          <p:nvPr>
            <p:ph type="sldNum" sz="quarter" idx="4"/>
          </p:nvPr>
        </p:nvSpPr>
        <p:spPr>
          <a:xfrm>
            <a:off x="8348663" y="6111875"/>
            <a:ext cx="457200" cy="365125"/>
          </a:xfrm>
          <a:prstGeom prst="rect">
            <a:avLst/>
          </a:prstGeom>
        </p:spPr>
        <p:txBody>
          <a:bodyPr vert="horz" anchor="b"/>
          <a:p>
            <a:pPr algn="r">
              <a:buNone/>
            </a:pPr>
            <a:fld id="{9A0DB2DC-4C9A-4742-B13C-FB6460FD3503}" type="slidenum">
              <a:rPr lang="en-US" altLang="zh-CN" dirty="0">
                <a:ea typeface="微软雅黑" panose="020B0503020204020204" pitchFamily="34" charset="-122"/>
              </a:rPr>
            </a:fld>
            <a:endParaRPr lang="en-US" altLang="zh-CN" dirty="0">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2920" y="4983480"/>
            <a:ext cx="8183880" cy="1051560"/>
          </a:xfrm>
        </p:spPr>
        <p:txBody>
          <a:bodyPr anchor="b"/>
          <a:lstStyle>
            <a:lvl1pPr>
              <a:defRPr b="1"/>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10" name="圆角矩形 9"/>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endParaRPr lang="en-US" altLang="zh-CN" dirty="0">
              <a:solidFill>
                <a:srgbClr val="FFFFFF"/>
              </a:solidFill>
              <a:latin typeface="Verdana" panose="020B0604030504040204" pitchFamily="34" charset="0"/>
              <a:ea typeface="宋体" panose="02010600030101010101" pitchFamily="2" charset="-122"/>
            </a:endParaRPr>
          </a:p>
        </p:txBody>
      </p:sp>
      <p:sp>
        <p:nvSpPr>
          <p:cNvPr id="11" name="日期占位符 1"/>
          <p:cNvSpPr>
            <a:spLocks noGrp="1"/>
          </p:cNvSpPr>
          <p:nvPr>
            <p:ph type="dt" sz="half" idx="2"/>
          </p:nvPr>
        </p:nvSpPr>
        <p:spPr>
          <a:xfrm>
            <a:off x="3776663" y="6111875"/>
            <a:ext cx="2286000" cy="365125"/>
          </a:xfrm>
          <a:prstGeom prst="rect">
            <a:avLst/>
          </a:prstGeom>
        </p:spPr>
        <p:txBody>
          <a:bodyPr vert="horz" anchor="b"/>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12" name="页脚占位符 2"/>
          <p:cNvSpPr>
            <a:spLocks noGrp="1"/>
          </p:cNvSpPr>
          <p:nvPr>
            <p:ph type="ftr" sz="quarter" idx="3"/>
          </p:nvPr>
        </p:nvSpPr>
        <p:spPr>
          <a:xfrm>
            <a:off x="6062663" y="6111875"/>
            <a:ext cx="2286000" cy="365125"/>
          </a:xfrm>
          <a:prstGeom prst="rect">
            <a:avLst/>
          </a:prstGeom>
        </p:spPr>
        <p:txBody>
          <a:bodyPr vert="horz"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14" name="灯片编号占位符 3"/>
          <p:cNvSpPr>
            <a:spLocks noGrp="1"/>
          </p:cNvSpPr>
          <p:nvPr>
            <p:ph type="sldNum" sz="quarter" idx="4"/>
          </p:nvPr>
        </p:nvSpPr>
        <p:spPr>
          <a:xfrm>
            <a:off x="8348663" y="6111875"/>
            <a:ext cx="457200" cy="365125"/>
          </a:xfrm>
          <a:prstGeom prst="rect">
            <a:avLst/>
          </a:prstGeom>
        </p:spPr>
        <p:txBody>
          <a:bodyPr vert="horz" anchor="b"/>
          <a:p>
            <a:pPr algn="r">
              <a:buNone/>
            </a:pPr>
            <a:fld id="{9A0DB2DC-4C9A-4742-B13C-FB6460FD3503}" type="slidenum">
              <a:rPr lang="en-US" altLang="zh-CN" dirty="0">
                <a:ea typeface="微软雅黑" panose="020B0503020204020204" pitchFamily="34" charset="-122"/>
              </a:rPr>
            </a:fld>
            <a:endParaRPr lang="en-US" altLang="zh-CN" dirty="0">
              <a:ea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538784" y="533400"/>
            <a:ext cx="2971800" cy="914400"/>
          </a:xfrm>
        </p:spPr>
        <p:txBody>
          <a:bodyPr anchor="b"/>
          <a:lstStyle>
            <a:lvl1pPr algn="l">
              <a:buNone/>
              <a:defRPr sz="2200" b="1">
                <a:solidFill>
                  <a:schemeClr val="accent1"/>
                </a:solidFill>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538847" y="1447802"/>
            <a:ext cx="2971800" cy="4206112"/>
          </a:xfrm>
        </p:spPr>
        <p:txBody>
          <a:bodyPr lIns="91440"/>
          <a:lstStyle>
            <a:lvl1pPr marL="18415" marR="18415"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0" name="圆角矩形 9"/>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endParaRPr lang="en-US" altLang="zh-CN" dirty="0">
              <a:solidFill>
                <a:srgbClr val="FFFFFF"/>
              </a:solidFill>
              <a:latin typeface="Verdana" panose="020B0604030504040204" pitchFamily="34" charset="0"/>
              <a:ea typeface="宋体" panose="02010600030101010101" pitchFamily="2" charset="-122"/>
            </a:endParaRPr>
          </a:p>
        </p:txBody>
      </p:sp>
      <p:sp>
        <p:nvSpPr>
          <p:cNvPr id="11" name="单圆角矩形 10"/>
          <p:cNvSpPr/>
          <p:nvPr/>
        </p:nvSpPr>
        <p:spPr>
          <a:xfrm>
            <a:off x="6400800" y="433388"/>
            <a:ext cx="2324100"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3" name="图片占位符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vert="horz" lIns="182880" tIns="91440">
            <a:normAutofit/>
          </a:bodyPr>
          <a:lstStyle>
            <a:lvl1pPr marL="0" indent="0">
              <a:buNone/>
              <a:defRPr sz="3200"/>
            </a:lvl1pPr>
          </a:lstStyle>
          <a:p>
            <a:pPr marL="0" marR="0" lvl="0" indent="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2" name="日期占位符 4"/>
          <p:cNvSpPr>
            <a:spLocks noGrp="1"/>
          </p:cNvSpPr>
          <p:nvPr>
            <p:ph type="dt" sz="half" idx="12"/>
          </p:nvPr>
        </p:nvSpPr>
        <p:spPr>
          <a:xfrm>
            <a:off x="3776663" y="6111875"/>
            <a:ext cx="2286000" cy="365125"/>
          </a:xfrm>
          <a:prstGeom prst="rect">
            <a:avLst/>
          </a:prstGeom>
        </p:spPr>
        <p:txBody>
          <a:bodyPr vert="horz" anchor="b"/>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14" name="页脚占位符 5"/>
          <p:cNvSpPr>
            <a:spLocks noGrp="1"/>
          </p:cNvSpPr>
          <p:nvPr>
            <p:ph type="ftr" sz="quarter" idx="3"/>
          </p:nvPr>
        </p:nvSpPr>
        <p:spPr>
          <a:xfrm>
            <a:off x="6062663" y="6111875"/>
            <a:ext cx="2286000" cy="365125"/>
          </a:xfrm>
          <a:prstGeom prst="rect">
            <a:avLst/>
          </a:prstGeom>
        </p:spPr>
        <p:txBody>
          <a:bodyPr vert="horz" anchor="b"/>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15" name="灯片编号占位符 6"/>
          <p:cNvSpPr>
            <a:spLocks noGrp="1"/>
          </p:cNvSpPr>
          <p:nvPr>
            <p:ph type="sldNum" sz="quarter" idx="4"/>
          </p:nvPr>
        </p:nvSpPr>
        <p:spPr>
          <a:xfrm>
            <a:off x="8348663" y="6111875"/>
            <a:ext cx="457200" cy="365125"/>
          </a:xfrm>
          <a:prstGeom prst="rect">
            <a:avLst/>
          </a:prstGeom>
        </p:spPr>
        <p:txBody>
          <a:bodyPr vert="horz" anchor="b"/>
          <a:p>
            <a:pPr algn="r">
              <a:buNone/>
            </a:pPr>
            <a:fld id="{9A0DB2DC-4C9A-4742-B13C-FB6460FD3503}" type="slidenum">
              <a:rPr lang="en-US" altLang="zh-CN" dirty="0">
                <a:ea typeface="微软雅黑" panose="020B0503020204020204" pitchFamily="34" charset="-122"/>
              </a:rPr>
            </a:fld>
            <a:endParaRPr lang="en-US" altLang="zh-CN" dirty="0">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p:sp>
        <p:nvSpPr>
          <p:cNvPr id="7" name="圆角矩形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endParaRPr lang="en-US" altLang="zh-CN" dirty="0">
              <a:solidFill>
                <a:srgbClr val="FFFFFF"/>
              </a:solidFill>
              <a:latin typeface="Verdana" panose="020B0604030504040204" pitchFamily="34" charset="0"/>
              <a:ea typeface="宋体" panose="02010600030101010101" pitchFamily="2" charset="-122"/>
            </a:endParaRPr>
          </a:p>
        </p:txBody>
      </p:sp>
      <p:sp>
        <p:nvSpPr>
          <p:cNvPr id="9" name="圆角矩形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endParaRPr lang="en-US" altLang="zh-CN" dirty="0">
              <a:solidFill>
                <a:srgbClr val="FFFFFF"/>
              </a:solidFill>
              <a:latin typeface="Verdana" panose="020B0604030504040204" pitchFamily="34" charset="0"/>
              <a:ea typeface="宋体" panose="02010600030101010101" pitchFamily="2" charset="-122"/>
            </a:endParaRPr>
          </a:p>
        </p:txBody>
      </p:sp>
      <p:sp>
        <p:nvSpPr>
          <p:cNvPr id="13" name="标题占位符 12"/>
          <p:cNvSpPr>
            <a:spLocks noGrp="1"/>
          </p:cNvSpPr>
          <p:nvPr>
            <p:ph type="title"/>
          </p:nvPr>
        </p:nvSpPr>
        <p:spPr>
          <a:xfrm>
            <a:off x="503238" y="4986338"/>
            <a:ext cx="8183563" cy="1050925"/>
          </a:xfrm>
          <a:prstGeom prst="rect">
            <a:avLst/>
          </a:prstGeom>
        </p:spPr>
        <p:txBody>
          <a:bodyPr vert="horz" anchor="b"/>
          <a:p>
            <a:pPr lvl="0"/>
            <a:r>
              <a:rPr lang="zh-CN" altLang="en-US" dirty="0"/>
              <a:t>单击此处编辑母版标题样式</a:t>
            </a:r>
            <a:endParaRPr lang="zh-CN" altLang="en-US" dirty="0"/>
          </a:p>
        </p:txBody>
      </p:sp>
      <p:sp>
        <p:nvSpPr>
          <p:cNvPr id="1031" name="文本占位符 3"/>
          <p:cNvSpPr>
            <a:spLocks noGrp="1"/>
          </p:cNvSpPr>
          <p:nvPr>
            <p:ph type="body" idx="1"/>
          </p:nvPr>
        </p:nvSpPr>
        <p:spPr>
          <a:xfrm>
            <a:off x="503238" y="530225"/>
            <a:ext cx="8183562" cy="4187825"/>
          </a:xfrm>
          <a:prstGeom prst="rect">
            <a:avLst/>
          </a:prstGeom>
          <a:noFill/>
          <a:ln w="9525">
            <a:noFill/>
          </a:ln>
        </p:spPr>
        <p:txBody>
          <a:bodyPr lIns="182880" tIns="9144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5" name="日期占位符 24"/>
          <p:cNvSpPr>
            <a:spLocks noGrp="1"/>
          </p:cNvSpPr>
          <p:nvPr>
            <p:ph type="dt" sz="half" idx="2"/>
          </p:nvPr>
        </p:nvSpPr>
        <p:spPr>
          <a:xfrm>
            <a:off x="3776663"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18" name="页脚占位符 17"/>
          <p:cNvSpPr>
            <a:spLocks noGrp="1"/>
          </p:cNvSpPr>
          <p:nvPr>
            <p:ph type="ftr" sz="quarter" idx="3"/>
          </p:nvPr>
        </p:nvSpPr>
        <p:spPr>
          <a:xfrm>
            <a:off x="6062663"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2">
                  <a:shade val="50000"/>
                </a:schemeClr>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4"/>
          </p:nvPr>
        </p:nvSpPr>
        <p:spPr>
          <a:xfrm>
            <a:off x="8348663" y="6111875"/>
            <a:ext cx="457200" cy="365125"/>
          </a:xfrm>
          <a:prstGeom prst="rect">
            <a:avLst/>
          </a:prstGeom>
        </p:spPr>
        <p:txBody>
          <a:bodyPr vert="horz" anchor="b"/>
          <a:lstStyle>
            <a:lvl1pPr algn="r">
              <a:defRPr sz="1000">
                <a:solidFill>
                  <a:srgbClr val="A7A399"/>
                </a:solidFill>
                <a:ea typeface="微软雅黑" panose="020B0503020204020204" pitchFamily="34" charset="-122"/>
              </a:defRPr>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p:titleStyle>
    <p:bodyStyle>
      <a:lvl1pPr marL="265430" indent="-265430" algn="l" rtl="0" eaLnBrk="1" latinLnBrk="0" hangingPunct="1">
        <a:spcBef>
          <a:spcPts val="250"/>
        </a:spcBef>
        <a:buClr>
          <a:schemeClr val="accent1"/>
        </a:buClr>
        <a:buSzPct val="80000"/>
        <a:buFont typeface="Wingdings 2" panose="05020102010507070707"/>
        <a:buChar char=""/>
        <a:defRPr kumimoji="0" sz="2800" kern="1200">
          <a:solidFill>
            <a:schemeClr val="tx1"/>
          </a:solidFill>
          <a:effectLst/>
          <a:latin typeface="+mn-lt"/>
          <a:ea typeface="+mn-ea"/>
          <a:cs typeface="+mn-cs"/>
        </a:defRPr>
      </a:lvl1pPr>
      <a:lvl2pPr marL="548640" indent="-201295" algn="l" rtl="0" eaLnBrk="1" latinLnBrk="0" hangingPunct="1">
        <a:spcBef>
          <a:spcPts val="250"/>
        </a:spcBef>
        <a:buClr>
          <a:schemeClr val="accent1"/>
        </a:buClr>
        <a:buSzPct val="100000"/>
        <a:buFont typeface="Verdana" panose="020B0604030504040204"/>
        <a:buChar char="◦"/>
        <a:defRPr kumimoji="0" sz="2400" kern="1200">
          <a:solidFill>
            <a:schemeClr val="tx1"/>
          </a:solidFill>
          <a:latin typeface="+mn-lt"/>
          <a:ea typeface="+mn-ea"/>
          <a:cs typeface="+mn-cs"/>
        </a:defRPr>
      </a:lvl2pPr>
      <a:lvl3pPr marL="786130" indent="-182880" algn="l" rtl="0" eaLnBrk="1" latinLnBrk="0" hangingPunct="1">
        <a:spcBef>
          <a:spcPts val="250"/>
        </a:spcBef>
        <a:buClr>
          <a:schemeClr val="accent2">
            <a:tint val="85000"/>
            <a:satMod val="285000"/>
          </a:schemeClr>
        </a:buClr>
        <a:buSzPct val="100000"/>
        <a:buFont typeface="Wingdings 2" panose="05020102010507070707"/>
        <a:buChar char=""/>
        <a:defRPr kumimoji="0" sz="2200" kern="1200">
          <a:solidFill>
            <a:schemeClr val="tx1"/>
          </a:solidFill>
          <a:latin typeface="+mn-lt"/>
          <a:ea typeface="+mn-ea"/>
          <a:cs typeface="+mn-cs"/>
        </a:defRPr>
      </a:lvl3pPr>
      <a:lvl4pPr marL="1024255" indent="-182880" algn="l" rtl="0" eaLnBrk="1" latinLnBrk="0" hangingPunct="1">
        <a:spcBef>
          <a:spcPts val="230"/>
        </a:spcBef>
        <a:buClr>
          <a:schemeClr val="accent2">
            <a:tint val="85000"/>
            <a:satMod val="285000"/>
          </a:schemeClr>
        </a:buClr>
        <a:buSzPct val="112000"/>
        <a:buFont typeface="Verdana" panose="020B0604030504040204"/>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panose="05020102010507070707"/>
        <a:buChar char=""/>
        <a:defRPr kumimoji="0" sz="1800" kern="1200">
          <a:solidFill>
            <a:schemeClr val="tx1"/>
          </a:solidFill>
          <a:latin typeface="+mn-lt"/>
          <a:ea typeface="+mn-ea"/>
          <a:cs typeface="+mn-cs"/>
        </a:defRPr>
      </a:lvl5pPr>
      <a:lvl6pPr marL="1490345" indent="-182880" algn="l" rtl="0" eaLnBrk="1" latinLnBrk="0" hangingPunct="1">
        <a:spcBef>
          <a:spcPts val="250"/>
        </a:spcBef>
        <a:buClr>
          <a:schemeClr val="accent3">
            <a:tint val="85000"/>
            <a:satMod val="275000"/>
          </a:schemeClr>
        </a:buClr>
        <a:buSzPct val="100000"/>
        <a:buFont typeface="Verdana" panose="020B0604030504040204"/>
        <a:buChar char="◦"/>
        <a:defRPr kumimoji="0" sz="1700" kern="1200" baseline="0">
          <a:solidFill>
            <a:schemeClr val="tx1"/>
          </a:solidFill>
          <a:latin typeface="+mn-lt"/>
          <a:ea typeface="+mn-ea"/>
          <a:cs typeface="+mn-cs"/>
        </a:defRPr>
      </a:lvl6pPr>
      <a:lvl7pPr marL="170053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7pPr>
      <a:lvl8pPr marL="1920240" indent="-182880" algn="l" rtl="0" eaLnBrk="1" latinLnBrk="0" hangingPunct="1">
        <a:spcBef>
          <a:spcPts val="255"/>
        </a:spcBef>
        <a:buClr>
          <a:schemeClr val="accent3">
            <a:tint val="85000"/>
            <a:satMod val="275000"/>
          </a:schemeClr>
        </a:buClr>
        <a:buSzPct val="100000"/>
        <a:buFont typeface="Verdana" panose="020B0604030504040204"/>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10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3.jpeg"/><Relationship Id="rId2" Type="http://schemas.openxmlformats.org/officeDocument/2006/relationships/image" Target="../media/image162.jpeg"/><Relationship Id="rId1" Type="http://schemas.openxmlformats.org/officeDocument/2006/relationships/image" Target="../media/image161.jpeg"/></Relationships>
</file>

<file path=ppt/slides/_rels/slide10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7.jpeg"/><Relationship Id="rId3" Type="http://schemas.openxmlformats.org/officeDocument/2006/relationships/image" Target="../media/image166.jpeg"/><Relationship Id="rId2" Type="http://schemas.openxmlformats.org/officeDocument/2006/relationships/image" Target="../media/image165.png"/><Relationship Id="rId1" Type="http://schemas.openxmlformats.org/officeDocument/2006/relationships/image" Target="../media/image164.jpeg"/></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9.jpeg"/><Relationship Id="rId1" Type="http://schemas.openxmlformats.org/officeDocument/2006/relationships/image" Target="../media/image168.png"/></Relationships>
</file>

<file path=ppt/slides/_rels/slide10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74.jpeg"/><Relationship Id="rId4" Type="http://schemas.openxmlformats.org/officeDocument/2006/relationships/image" Target="../media/image173.jpeg"/><Relationship Id="rId3" Type="http://schemas.openxmlformats.org/officeDocument/2006/relationships/image" Target="../media/image172.jpeg"/><Relationship Id="rId2" Type="http://schemas.openxmlformats.org/officeDocument/2006/relationships/image" Target="../media/image171.jpeg"/><Relationship Id="rId1" Type="http://schemas.openxmlformats.org/officeDocument/2006/relationships/image" Target="../media/image170.jpeg"/></Relationships>
</file>

<file path=ppt/slides/_rels/slide10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6.jpeg"/><Relationship Id="rId2" Type="http://schemas.openxmlformats.org/officeDocument/2006/relationships/image" Target="../media/image175.jpeg"/><Relationship Id="rId1" Type="http://schemas.openxmlformats.org/officeDocument/2006/relationships/hyperlink" Target="https://baike.sogou.com/v62778116.htm" TargetMode="External"/></Relationships>
</file>

<file path=ppt/slides/_rels/slide10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9.jpeg"/><Relationship Id="rId2" Type="http://schemas.openxmlformats.org/officeDocument/2006/relationships/image" Target="../media/image178.jpeg"/><Relationship Id="rId1" Type="http://schemas.openxmlformats.org/officeDocument/2006/relationships/image" Target="../media/image177.png"/></Relationships>
</file>

<file path=ppt/slides/_rels/slide10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2.jpeg"/><Relationship Id="rId2" Type="http://schemas.openxmlformats.org/officeDocument/2006/relationships/image" Target="../media/image181.jpeg"/><Relationship Id="rId1" Type="http://schemas.openxmlformats.org/officeDocument/2006/relationships/image" Target="../media/image180.png"/></Relationships>
</file>

<file path=ppt/slides/_rels/slide10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86.jpeg"/><Relationship Id="rId4" Type="http://schemas.openxmlformats.org/officeDocument/2006/relationships/image" Target="../media/image185.jpeg"/><Relationship Id="rId3" Type="http://schemas.openxmlformats.org/officeDocument/2006/relationships/image" Target="../media/image184.jpeg"/><Relationship Id="rId2" Type="http://schemas.openxmlformats.org/officeDocument/2006/relationships/image" Target="../media/image183.jpeg"/><Relationship Id="rId1" Type="http://schemas.openxmlformats.org/officeDocument/2006/relationships/hyperlink" Target="http://www.51fashion.com.cn/Brand/23/" TargetMode="External"/></Relationships>
</file>

<file path=ppt/slides/_rels/slide10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9.jpeg"/><Relationship Id="rId3" Type="http://schemas.openxmlformats.org/officeDocument/2006/relationships/image" Target="../media/image188.jpeg"/><Relationship Id="rId2" Type="http://schemas.openxmlformats.org/officeDocument/2006/relationships/image" Target="../media/image187.jpeg"/><Relationship Id="rId1" Type="http://schemas.openxmlformats.org/officeDocument/2006/relationships/hyperlink" Target="http://www.51fashion.com.cn/Brand/9/" TargetMode="External"/></Relationships>
</file>

<file path=ppt/slides/_rels/slide10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93.jpeg"/><Relationship Id="rId4" Type="http://schemas.openxmlformats.org/officeDocument/2006/relationships/image" Target="../media/image192.jpeg"/><Relationship Id="rId3" Type="http://schemas.openxmlformats.org/officeDocument/2006/relationships/image" Target="../media/image191.jpeg"/><Relationship Id="rId2" Type="http://schemas.openxmlformats.org/officeDocument/2006/relationships/image" Target="../media/image190.jpeg"/><Relationship Id="rId1" Type="http://schemas.openxmlformats.org/officeDocument/2006/relationships/hyperlink" Target="http://www.51fashion.com.cn/Brand/125/" TargetMode="External"/></Relationships>
</file>

<file path=ppt/slides/_rels/slide11.xml.rels><?xml version="1.0" encoding="UTF-8" standalone="yes"?>
<Relationships xmlns="http://schemas.openxmlformats.org/package/2006/relationships"><Relationship Id="rId9" Type="http://schemas.openxmlformats.org/officeDocument/2006/relationships/image" Target="../media/image15.jpeg"/><Relationship Id="rId8" Type="http://schemas.openxmlformats.org/officeDocument/2006/relationships/image" Target="../media/image14.jpeg"/><Relationship Id="rId7" Type="http://schemas.openxmlformats.org/officeDocument/2006/relationships/image" Target="../media/image13.jpeg"/><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1" Type="http://schemas.openxmlformats.org/officeDocument/2006/relationships/slideLayout" Target="../slideLayouts/slideLayout2.xml"/><Relationship Id="rId10" Type="http://schemas.openxmlformats.org/officeDocument/2006/relationships/image" Target="../media/image16.jpeg"/><Relationship Id="rId1" Type="http://schemas.openxmlformats.org/officeDocument/2006/relationships/image" Target="../media/image7.jpeg"/></Relationships>
</file>

<file path=ppt/slides/_rels/slide1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7.jpeg"/><Relationship Id="rId3" Type="http://schemas.openxmlformats.org/officeDocument/2006/relationships/image" Target="../media/image196.jpeg"/><Relationship Id="rId2" Type="http://schemas.openxmlformats.org/officeDocument/2006/relationships/image" Target="../media/image195.jpeg"/><Relationship Id="rId1" Type="http://schemas.openxmlformats.org/officeDocument/2006/relationships/image" Target="../media/image194.png"/></Relationships>
</file>

<file path=ppt/slides/_rels/slide1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0.png"/><Relationship Id="rId2" Type="http://schemas.openxmlformats.org/officeDocument/2006/relationships/image" Target="../media/image199.png"/><Relationship Id="rId1" Type="http://schemas.openxmlformats.org/officeDocument/2006/relationships/image" Target="../media/image198.png"/></Relationships>
</file>

<file path=ppt/slides/_rels/slide1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2.jpeg"/><Relationship Id="rId2" Type="http://schemas.openxmlformats.org/officeDocument/2006/relationships/image" Target="../media/image201.jpeg"/><Relationship Id="rId1" Type="http://schemas.openxmlformats.org/officeDocument/2006/relationships/hyperlink" Target="https://baike.sogou.com/v37091468.htm" TargetMode="Externa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hyperlink" Target="http://www.997788.com/34311/search_184_14196777_0.html" TargetMode="External"/><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http://mp.sohu.com/profile?xpt=c29odXptdHF0d2J0M2ZAc29odS5jb20=&amp;_f=index_pagemp_1" TargetMode="Externa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jpeg"/><Relationship Id="rId1" Type="http://schemas.openxmlformats.org/officeDocument/2006/relationships/image" Target="../media/image45.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8.jpeg"/><Relationship Id="rId1" Type="http://schemas.openxmlformats.org/officeDocument/2006/relationships/image" Target="../media/image47.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49.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5.jpeg"/><Relationship Id="rId1" Type="http://schemas.openxmlformats.org/officeDocument/2006/relationships/image" Target="../media/image54.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5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1.jpeg"/><Relationship Id="rId1" Type="http://schemas.openxmlformats.org/officeDocument/2006/relationships/image" Target="../media/image60.jpe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jpeg"/><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image" Target="../media/image62.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image.baidu.com/search/redirect?tn=redirect&amp;word=j&amp;juid=0322BF&amp;sign=ckiezozebw&amp;url=http://www.tbw-xie.com/ux_563055650020.html&amp;objurl=http://www.tbw-xie.com/tuxieaHR0cHM6Ly9pbWcuYWxpY2RuLmNvbS90ZnNjb20vaTEvMjgzODI3NTQwOC9UQjFkOVBiZFhITThLSmpTWkZ3WFhjaWJYWGFfISEkMw.jpg" TargetMode="External"/><Relationship Id="rId2" Type="http://schemas.openxmlformats.org/officeDocument/2006/relationships/image" Target="../media/image68.jpeg"/><Relationship Id="rId1" Type="http://schemas.openxmlformats.org/officeDocument/2006/relationships/image" Target="../media/image67.jpe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2.jpeg"/><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image" Target="../media/image69.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3.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5.jpeg"/><Relationship Id="rId1" Type="http://schemas.openxmlformats.org/officeDocument/2006/relationships/image" Target="../media/image7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www.360doc.com/content/15/0112/09/19828857_440057733.shtml" TargetMode="External"/><Relationship Id="rId1" Type="http://schemas.openxmlformats.org/officeDocument/2006/relationships/image" Target="../media/image76.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8.jpeg"/><Relationship Id="rId1" Type="http://schemas.openxmlformats.org/officeDocument/2006/relationships/image" Target="../media/image77.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0.jpeg"/><Relationship Id="rId1" Type="http://schemas.openxmlformats.org/officeDocument/2006/relationships/image" Target="../media/image79.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2.jpeg"/><Relationship Id="rId1" Type="http://schemas.openxmlformats.org/officeDocument/2006/relationships/image" Target="../media/image81.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4.jpeg"/><Relationship Id="rId1" Type="http://schemas.openxmlformats.org/officeDocument/2006/relationships/image" Target="../media/image83.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6.jpeg"/><Relationship Id="rId1" Type="http://schemas.openxmlformats.org/officeDocument/2006/relationships/image" Target="../media/image8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8.jpeg"/><Relationship Id="rId1" Type="http://schemas.openxmlformats.org/officeDocument/2006/relationships/image" Target="../media/image8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0.jpeg"/><Relationship Id="rId1" Type="http://schemas.openxmlformats.org/officeDocument/2006/relationships/image" Target="../media/image89.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2.jpeg"/><Relationship Id="rId1" Type="http://schemas.openxmlformats.org/officeDocument/2006/relationships/image" Target="../media/image91.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4.jpeg"/><Relationship Id="rId1" Type="http://schemas.openxmlformats.org/officeDocument/2006/relationships/image" Target="../media/image93.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6.jpeg"/><Relationship Id="rId1" Type="http://schemas.openxmlformats.org/officeDocument/2006/relationships/image" Target="../media/image95.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7.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9.jpeg"/><Relationship Id="rId1" Type="http://schemas.openxmlformats.org/officeDocument/2006/relationships/image" Target="../media/image98.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1.jpeg"/><Relationship Id="rId1" Type="http://schemas.openxmlformats.org/officeDocument/2006/relationships/image" Target="../media/image100.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3.jpeg"/><Relationship Id="rId1" Type="http://schemas.openxmlformats.org/officeDocument/2006/relationships/image" Target="../media/image102.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5.jpeg"/><Relationship Id="rId1" Type="http://schemas.openxmlformats.org/officeDocument/2006/relationships/image" Target="../media/image10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6.jpeg"/></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0.jpeg"/><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image" Target="../media/image107.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2.png"/><Relationship Id="rId1" Type="http://schemas.openxmlformats.org/officeDocument/2006/relationships/image" Target="../media/image111.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4.jpeg"/><Relationship Id="rId1" Type="http://schemas.openxmlformats.org/officeDocument/2006/relationships/image" Target="../media/image113.jpe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6.png"/><Relationship Id="rId1" Type="http://schemas.openxmlformats.org/officeDocument/2006/relationships/image" Target="../media/image115.jpeg"/></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image" Target="../media/image117.jpe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1.jpeg"/><Relationship Id="rId1" Type="http://schemas.openxmlformats.org/officeDocument/2006/relationships/image" Target="../media/image120.jpe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3.jpeg"/><Relationship Id="rId1" Type="http://schemas.openxmlformats.org/officeDocument/2006/relationships/image" Target="../media/image122.jpe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5.jpeg"/><Relationship Id="rId1" Type="http://schemas.openxmlformats.org/officeDocument/2006/relationships/image" Target="../media/image124.jpe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7.jpeg"/><Relationship Id="rId1" Type="http://schemas.openxmlformats.org/officeDocument/2006/relationships/image" Target="../media/image12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1.jpeg"/><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image" Target="../media/image128.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image" Target="../media/image132.jpe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5.jpeg"/><Relationship Id="rId1" Type="http://schemas.openxmlformats.org/officeDocument/2006/relationships/hyperlink" Target="http://jewelry.xbiao.com/vancleefarpels/30000475/"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hyperlink" Target="http://www.zbsjlt.com/" TargetMode="External"/><Relationship Id="rId4" Type="http://schemas.openxmlformats.org/officeDocument/2006/relationships/hyperlink" Target="http://www.51shoushi.com/&#39318;&#39280;&#35774;&#35745;&#32593;" TargetMode="External"/><Relationship Id="rId3" Type="http://schemas.openxmlformats.org/officeDocument/2006/relationships/hyperlink" Target="http://search.dangdang.com/?key3=%BA%FE%C4%CF%B4%F3%D1%A7%B3%F6%B0%E6%C9%E7&amp;medium=01&amp;category_path=01.00.00.00.00.00" TargetMode="External"/><Relationship Id="rId2" Type="http://schemas.openxmlformats.org/officeDocument/2006/relationships/hyperlink" Target="http://search.dangdang.com/?key2=%D3%E0%D1%DE&amp;medium=01&amp;category_path=01.00.00.00.00.00" TargetMode="External"/><Relationship Id="rId1" Type="http://schemas.openxmlformats.org/officeDocument/2006/relationships/hyperlink" Target="http://search.dangdang.com/?key2=%D7%DE%C2%80&amp;medium=01&amp;category_path=01.00.00.00.00.00"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image" Target="../media/image136.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0.jpeg"/><Relationship Id="rId1" Type="http://schemas.openxmlformats.org/officeDocument/2006/relationships/image" Target="../media/image139.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image" Target="../media/image141.jpeg"/></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5.jpeg"/><Relationship Id="rId1" Type="http://schemas.openxmlformats.org/officeDocument/2006/relationships/image" Target="../media/image144.jpeg"/></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image" Target="../media/image146.jpeg"/></Relationships>
</file>

<file path=ppt/slides/_rels/slide9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1.jpeg"/><Relationship Id="rId2" Type="http://schemas.openxmlformats.org/officeDocument/2006/relationships/image" Target="../media/image150.jpeg"/><Relationship Id="rId1" Type="http://schemas.openxmlformats.org/officeDocument/2006/relationships/image" Target="../media/image149.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4.jpeg"/><Relationship Id="rId2" Type="http://schemas.openxmlformats.org/officeDocument/2006/relationships/image" Target="../media/image153.png"/><Relationship Id="rId1" Type="http://schemas.openxmlformats.org/officeDocument/2006/relationships/image" Target="../media/image152.jpeg"/></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7.png"/><Relationship Id="rId2" Type="http://schemas.openxmlformats.org/officeDocument/2006/relationships/image" Target="../media/image156.jpeg"/><Relationship Id="rId1" Type="http://schemas.openxmlformats.org/officeDocument/2006/relationships/image" Target="../media/image155.jpeg"/></Relationships>
</file>

<file path=ppt/slides/_rels/slide9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0.jpeg"/><Relationship Id="rId2" Type="http://schemas.openxmlformats.org/officeDocument/2006/relationships/image" Target="../media/image159.jpeg"/><Relationship Id="rId1" Type="http://schemas.openxmlformats.org/officeDocument/2006/relationships/image" Target="../media/image15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722313" y="1820863"/>
            <a:ext cx="7772400" cy="1828800"/>
          </a:xfrm>
        </p:spPr>
        <p:txBody>
          <a:bodyPr vert="horz" lIns="45720" rIns="45720" bIns="45720" anchor="b">
            <a:normAutofit/>
          </a:body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zh-CN" sz="45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饰品设计与工艺</a:t>
            </a:r>
            <a:br>
              <a:rPr kumimoji="0" lang="zh-CN" altLang="zh-CN" sz="45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45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3" name="副标题 2"/>
          <p:cNvSpPr>
            <a:spLocks noGrp="1"/>
          </p:cNvSpPr>
          <p:nvPr>
            <p:ph type="subTitle" idx="1"/>
          </p:nvPr>
        </p:nvSpPr>
        <p:spPr/>
        <p:txBody>
          <a:bodyPr vert="horz" lIns="182880" tIns="0">
            <a:normAutofit/>
          </a:bodyPr>
          <a:lstStyle/>
          <a:p>
            <a:pPr marL="36830" marR="0" lvl="0" indent="0" algn="r" defTabSz="914400" rtl="0" eaLnBrk="1" fontAlgn="auto" latinLnBrk="0" hangingPunct="1">
              <a:lnSpc>
                <a:spcPct val="100000"/>
              </a:lnSpc>
              <a:spcBef>
                <a:spcPts val="0"/>
              </a:spcBef>
              <a:spcAft>
                <a:spcPts val="0"/>
              </a:spcAft>
              <a:buClr>
                <a:schemeClr val="accent1"/>
              </a:buClr>
              <a:buSzPct val="80000"/>
              <a:buFont typeface="Wingdings 2" panose="05020102010507070707"/>
              <a:buNone/>
              <a:defRPr/>
            </a:pPr>
            <a:r>
              <a:rPr kumimoji="0" lang="zh-CN" altLang="en-US" sz="2000" b="0" i="0" u="none" strike="noStrike" kern="1200" cap="none" spc="0" normalizeH="0" baseline="0" noProof="0" dirty="0" smtClean="0">
                <a:ln>
                  <a:noFill/>
                </a:ln>
                <a:solidFill>
                  <a:schemeClr val="bg2">
                    <a:shade val="25000"/>
                  </a:schemeClr>
                </a:solidFill>
                <a:effectLst/>
                <a:uLnTx/>
                <a:uFillTx/>
                <a:latin typeface="+mn-lt"/>
                <a:ea typeface="+mn-ea"/>
                <a:cs typeface="+mn-cs"/>
              </a:rPr>
              <a:t>主讲：</a:t>
            </a:r>
            <a:r>
              <a:rPr kumimoji="0" lang="zh-CN" altLang="zh-CN" sz="2000" b="0" i="0" u="none" strike="noStrike" kern="1200" cap="none" spc="0" normalizeH="0" baseline="0" noProof="0" dirty="0" smtClean="0">
                <a:ln>
                  <a:noFill/>
                </a:ln>
                <a:solidFill>
                  <a:schemeClr val="bg2">
                    <a:shade val="25000"/>
                  </a:schemeClr>
                </a:solidFill>
                <a:effectLst/>
                <a:uLnTx/>
                <a:uFillTx/>
                <a:latin typeface="+mn-lt"/>
                <a:ea typeface="+mn-ea"/>
                <a:cs typeface="+mn-cs"/>
              </a:rPr>
              <a:t>周露露</a:t>
            </a:r>
            <a:endParaRPr kumimoji="0" lang="zh-CN" altLang="en-US" sz="2000" b="0" i="0" u="none" strike="noStrike" kern="1200" cap="none" spc="0" normalizeH="0" baseline="0" noProof="0" dirty="0">
              <a:ln>
                <a:noFill/>
              </a:ln>
              <a:solidFill>
                <a:schemeClr val="bg2">
                  <a:shade val="25000"/>
                </a:schemeClr>
              </a:solidFill>
              <a:effectLst/>
              <a:uLnTx/>
              <a:uFillTx/>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内容占位符 2"/>
          <p:cNvSpPr>
            <a:spLocks noGrp="1"/>
          </p:cNvSpPr>
          <p:nvPr>
            <p:ph idx="1"/>
          </p:nvPr>
        </p:nvSpPr>
        <p:spPr>
          <a:xfrm>
            <a:off x="503238" y="530225"/>
            <a:ext cx="8183562" cy="4187825"/>
          </a:xfrm>
          <a:ln/>
        </p:spPr>
        <p:txBody>
          <a:bodyPr vert="horz" wrap="square" lIns="182880" tIns="91440" anchor="t" anchorCtr="0"/>
          <a:p>
            <a:endParaRPr lang="zh-CN" altLang="en-US" dirty="0">
              <a:ea typeface="微软雅黑" panose="020B0503020204020204" pitchFamily="34" charset="-122"/>
            </a:endParaRPr>
          </a:p>
        </p:txBody>
      </p:sp>
      <p:pic>
        <p:nvPicPr>
          <p:cNvPr id="15363" name="图片 216" descr="IMG_256"/>
          <p:cNvPicPr>
            <a:picLocks noChangeAspect="1"/>
          </p:cNvPicPr>
          <p:nvPr/>
        </p:nvPicPr>
        <p:blipFill>
          <a:blip r:embed="rId1"/>
          <a:srcRect b="3033"/>
          <a:stretch>
            <a:fillRect/>
          </a:stretch>
        </p:blipFill>
        <p:spPr>
          <a:xfrm>
            <a:off x="914400" y="533400"/>
            <a:ext cx="3141663" cy="4419600"/>
          </a:xfrm>
          <a:prstGeom prst="rect">
            <a:avLst/>
          </a:prstGeom>
          <a:noFill/>
          <a:ln w="9525">
            <a:noFill/>
          </a:ln>
        </p:spPr>
      </p:pic>
      <p:pic>
        <p:nvPicPr>
          <p:cNvPr id="15364" name="图片 218" descr="IMG_256"/>
          <p:cNvPicPr>
            <a:picLocks noChangeAspect="1"/>
          </p:cNvPicPr>
          <p:nvPr/>
        </p:nvPicPr>
        <p:blipFill>
          <a:blip r:embed="rId2"/>
          <a:srcRect b="3078"/>
          <a:stretch>
            <a:fillRect/>
          </a:stretch>
        </p:blipFill>
        <p:spPr>
          <a:xfrm>
            <a:off x="4953000" y="533400"/>
            <a:ext cx="3124200" cy="4406900"/>
          </a:xfrm>
          <a:prstGeom prst="rect">
            <a:avLst/>
          </a:prstGeom>
          <a:noFill/>
          <a:ln w="9525">
            <a:noFill/>
          </a:ln>
        </p:spPr>
      </p:pic>
      <p:sp>
        <p:nvSpPr>
          <p:cNvPr id="15365" name="矩形 6"/>
          <p:cNvSpPr/>
          <p:nvPr/>
        </p:nvSpPr>
        <p:spPr>
          <a:xfrm>
            <a:off x="914400" y="5181600"/>
            <a:ext cx="7315200" cy="246063"/>
          </a:xfrm>
          <a:prstGeom prst="rect">
            <a:avLst/>
          </a:prstGeom>
          <a:noFill/>
          <a:ln w="9525">
            <a:noFill/>
          </a:ln>
        </p:spPr>
        <p:txBody>
          <a:bodyPr>
            <a:spAutoFit/>
          </a:bodyPr>
          <a:p>
            <a:pPr eaLnBrk="0" hangingPunct="0"/>
            <a:r>
              <a:rPr lang="en-US" altLang="zh-CN" sz="1000" dirty="0">
                <a:latin typeface="Arial" panose="020B0604020202020204" pitchFamily="34" charset="0"/>
                <a:ea typeface="微软雅黑" panose="020B0503020204020204" pitchFamily="34" charset="-122"/>
              </a:rPr>
              <a:t>“Global Exotica”statement jewellery</a:t>
            </a:r>
            <a:r>
              <a:rPr lang="zh-CN" altLang="zh-CN" sz="1000" dirty="0">
                <a:latin typeface="Arial" panose="020B0604020202020204" pitchFamily="34" charset="0"/>
                <a:ea typeface="微软雅黑" panose="020B0503020204020204" pitchFamily="34" charset="-122"/>
              </a:rPr>
              <a:t>英国《</a:t>
            </a:r>
            <a:r>
              <a:rPr lang="en-US" altLang="zh-CN" sz="1000" dirty="0">
                <a:latin typeface="Arial" panose="020B0604020202020204" pitchFamily="34" charset="0"/>
                <a:ea typeface="微软雅黑" panose="020B0503020204020204" pitchFamily="34" charset="-122"/>
              </a:rPr>
              <a:t>Bazaar</a:t>
            </a:r>
            <a:r>
              <a:rPr lang="zh-CN" altLang="zh-CN" sz="1000" dirty="0">
                <a:latin typeface="Arial" panose="020B0604020202020204" pitchFamily="34" charset="0"/>
                <a:ea typeface="微软雅黑" panose="020B0503020204020204" pitchFamily="34" charset="-122"/>
              </a:rPr>
              <a:t>》杂志</a:t>
            </a:r>
            <a:r>
              <a:rPr lang="en-US" altLang="zh-CN" sz="1000" dirty="0">
                <a:latin typeface="Arial" panose="020B0604020202020204" pitchFamily="34" charset="0"/>
                <a:ea typeface="微软雅黑" panose="020B0503020204020204" pitchFamily="34" charset="-122"/>
              </a:rPr>
              <a:t>3</a:t>
            </a:r>
            <a:r>
              <a:rPr lang="zh-CN" altLang="zh-CN" sz="1000" dirty="0">
                <a:latin typeface="Arial" panose="020B0604020202020204" pitchFamily="34" charset="0"/>
                <a:ea typeface="微软雅黑" panose="020B0503020204020204" pitchFamily="34" charset="-122"/>
              </a:rPr>
              <a:t>月号，层叠搭配交替环绕在手臂上的手镯，</a:t>
            </a:r>
            <a:r>
              <a:rPr lang="en-US" altLang="zh-CN" sz="1000" dirty="0">
                <a:latin typeface="Arial" panose="020B0604020202020204" pitchFamily="34" charset="0"/>
                <a:ea typeface="微软雅黑" panose="020B0503020204020204" pitchFamily="34" charset="-122"/>
              </a:rPr>
              <a:t>2009</a:t>
            </a:r>
            <a:endParaRPr lang="zh-CN" altLang="zh-CN" sz="1000" dirty="0">
              <a:latin typeface="Arial" panose="020B0604020202020204" pitchFamily="34" charset="0"/>
              <a:ea typeface="微软雅黑" panose="020B0503020204020204" pitchFamily="34"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07523" name="内容占位符 2"/>
          <p:cNvSpPr>
            <a:spLocks noGrp="1"/>
          </p:cNvSpPr>
          <p:nvPr>
            <p:ph idx="1"/>
          </p:nvPr>
        </p:nvSpPr>
        <p:spPr>
          <a:xfrm>
            <a:off x="503238" y="530225"/>
            <a:ext cx="8183562" cy="4187825"/>
          </a:xfrm>
          <a:ln/>
        </p:spPr>
        <p:txBody>
          <a:bodyPr vert="horz" wrap="square" lIns="182880" tIns="91440" anchor="t" anchorCtr="0"/>
          <a:p>
            <a:r>
              <a:rPr lang="en-US" altLang="zh-CN" dirty="0">
                <a:ea typeface="微软雅黑" panose="020B0503020204020204" pitchFamily="34" charset="-122"/>
              </a:rPr>
              <a:t>2.</a:t>
            </a:r>
            <a:r>
              <a:rPr lang="zh-CN" altLang="zh-CN" dirty="0">
                <a:ea typeface="微软雅黑" panose="020B0503020204020204" pitchFamily="34" charset="-122"/>
              </a:rPr>
              <a:t>宝诗龙——低调的奢华。</a:t>
            </a:r>
            <a:r>
              <a:rPr lang="en-US" altLang="zh-CN" dirty="0">
                <a:ea typeface="微软雅黑" panose="020B0503020204020204" pitchFamily="34" charset="-122"/>
              </a:rPr>
              <a:t>     </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07524" name="图片 822" descr="JCL01043"/>
          <p:cNvPicPr>
            <a:picLocks noChangeAspect="1"/>
          </p:cNvPicPr>
          <p:nvPr/>
        </p:nvPicPr>
        <p:blipFill>
          <a:blip r:embed="rId1"/>
          <a:stretch>
            <a:fillRect/>
          </a:stretch>
        </p:blipFill>
        <p:spPr>
          <a:xfrm>
            <a:off x="2209800" y="3886200"/>
            <a:ext cx="2438400" cy="2438400"/>
          </a:xfrm>
          <a:prstGeom prst="rect">
            <a:avLst/>
          </a:prstGeom>
          <a:noFill/>
          <a:ln w="9525">
            <a:noFill/>
          </a:ln>
        </p:spPr>
      </p:pic>
      <p:pic>
        <p:nvPicPr>
          <p:cNvPr id="107525" name="图片 825" descr="IMG_256"/>
          <p:cNvPicPr>
            <a:picLocks noChangeAspect="1"/>
          </p:cNvPicPr>
          <p:nvPr/>
        </p:nvPicPr>
        <p:blipFill>
          <a:blip r:embed="rId2"/>
          <a:stretch>
            <a:fillRect/>
          </a:stretch>
        </p:blipFill>
        <p:spPr>
          <a:xfrm>
            <a:off x="1066800" y="1295400"/>
            <a:ext cx="2305050" cy="2305050"/>
          </a:xfrm>
          <a:prstGeom prst="rect">
            <a:avLst/>
          </a:prstGeom>
          <a:noFill/>
          <a:ln w="9525">
            <a:noFill/>
          </a:ln>
        </p:spPr>
      </p:pic>
      <p:pic>
        <p:nvPicPr>
          <p:cNvPr id="107526" name="图片 830" descr="IMG_256"/>
          <p:cNvPicPr>
            <a:picLocks noChangeAspect="1"/>
          </p:cNvPicPr>
          <p:nvPr/>
        </p:nvPicPr>
        <p:blipFill>
          <a:blip r:embed="rId3"/>
          <a:stretch>
            <a:fillRect/>
          </a:stretch>
        </p:blipFill>
        <p:spPr>
          <a:xfrm>
            <a:off x="5029200" y="1524000"/>
            <a:ext cx="3314700" cy="3314700"/>
          </a:xfrm>
          <a:prstGeom prst="rect">
            <a:avLst/>
          </a:prstGeom>
          <a:noFill/>
          <a:ln w="9525">
            <a:noFill/>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08547" name="内容占位符 2"/>
          <p:cNvSpPr>
            <a:spLocks noGrp="1"/>
          </p:cNvSpPr>
          <p:nvPr>
            <p:ph idx="1"/>
          </p:nvPr>
        </p:nvSpPr>
        <p:spPr>
          <a:xfrm>
            <a:off x="503238" y="530225"/>
            <a:ext cx="8183562" cy="4187825"/>
          </a:xfrm>
          <a:ln/>
        </p:spPr>
        <p:txBody>
          <a:bodyPr vert="horz" wrap="square" lIns="182880" tIns="91440" anchor="t" anchorCtr="0"/>
          <a:p>
            <a:r>
              <a:rPr lang="en-US" altLang="zh-CN" b="1" dirty="0">
                <a:ea typeface="微软雅黑" panose="020B0503020204020204" pitchFamily="34" charset="-122"/>
              </a:rPr>
              <a:t>3.</a:t>
            </a:r>
            <a:r>
              <a:rPr lang="zh-CN" altLang="zh-CN" b="1" dirty="0">
                <a:ea typeface="微软雅黑" panose="020B0503020204020204" pitchFamily="34" charset="-122"/>
              </a:rPr>
              <a:t>梵克雅宝——贵族气质与风采</a:t>
            </a:r>
            <a:r>
              <a:rPr lang="en-US" altLang="zh-CN" b="1" dirty="0">
                <a:ea typeface="微软雅黑" panose="020B0503020204020204" pitchFamily="34" charset="-122"/>
              </a:rPr>
              <a:t> </a:t>
            </a:r>
            <a:endParaRPr lang="zh-CN" altLang="en-US" dirty="0">
              <a:ea typeface="微软雅黑" panose="020B0503020204020204" pitchFamily="34" charset="-122"/>
            </a:endParaRPr>
          </a:p>
        </p:txBody>
      </p:sp>
      <p:pic>
        <p:nvPicPr>
          <p:cNvPr id="108548" name="图片 24" descr="IMG_256"/>
          <p:cNvPicPr>
            <a:picLocks noChangeAspect="1"/>
          </p:cNvPicPr>
          <p:nvPr/>
        </p:nvPicPr>
        <p:blipFill>
          <a:blip r:embed="rId1"/>
          <a:srcRect b="4109"/>
          <a:stretch>
            <a:fillRect/>
          </a:stretch>
        </p:blipFill>
        <p:spPr>
          <a:xfrm>
            <a:off x="914400" y="1219200"/>
            <a:ext cx="2070100" cy="1981200"/>
          </a:xfrm>
          <a:prstGeom prst="rect">
            <a:avLst/>
          </a:prstGeom>
          <a:noFill/>
          <a:ln w="9525">
            <a:noFill/>
          </a:ln>
        </p:spPr>
      </p:pic>
      <p:pic>
        <p:nvPicPr>
          <p:cNvPr id="108549" name="图片 29" descr="VCA_Signature_desktop_Zip_header.png.adapt.340.430"/>
          <p:cNvPicPr>
            <a:picLocks noChangeAspect="1"/>
          </p:cNvPicPr>
          <p:nvPr/>
        </p:nvPicPr>
        <p:blipFill>
          <a:blip r:embed="rId2"/>
          <a:stretch>
            <a:fillRect/>
          </a:stretch>
        </p:blipFill>
        <p:spPr>
          <a:xfrm>
            <a:off x="5105400" y="1371600"/>
            <a:ext cx="3495675" cy="4419600"/>
          </a:xfrm>
          <a:prstGeom prst="rect">
            <a:avLst/>
          </a:prstGeom>
          <a:noFill/>
          <a:ln w="9525">
            <a:noFill/>
          </a:ln>
        </p:spPr>
      </p:pic>
      <p:pic>
        <p:nvPicPr>
          <p:cNvPr id="108550" name="图片 832" descr="Article_CreaHigh_Makis-Set_U-B1-1"/>
          <p:cNvPicPr>
            <a:picLocks noChangeAspect="1"/>
          </p:cNvPicPr>
          <p:nvPr/>
        </p:nvPicPr>
        <p:blipFill>
          <a:blip r:embed="rId3"/>
          <a:srcRect t="7001" b="8401"/>
          <a:stretch>
            <a:fillRect/>
          </a:stretch>
        </p:blipFill>
        <p:spPr>
          <a:xfrm>
            <a:off x="914400" y="3505200"/>
            <a:ext cx="2182813" cy="2713038"/>
          </a:xfrm>
          <a:prstGeom prst="rect">
            <a:avLst/>
          </a:prstGeom>
          <a:noFill/>
          <a:ln w="9525">
            <a:noFill/>
          </a:ln>
        </p:spPr>
      </p:pic>
      <p:pic>
        <p:nvPicPr>
          <p:cNvPr id="108551" name="图片 28" descr="Article_CreaHigh_Makis-Set_U-B1-3"/>
          <p:cNvPicPr>
            <a:picLocks noChangeAspect="1"/>
          </p:cNvPicPr>
          <p:nvPr/>
        </p:nvPicPr>
        <p:blipFill>
          <a:blip r:embed="rId4"/>
          <a:srcRect t="24203" b="18202"/>
          <a:stretch>
            <a:fillRect/>
          </a:stretch>
        </p:blipFill>
        <p:spPr>
          <a:xfrm>
            <a:off x="3352800" y="3479800"/>
            <a:ext cx="2133600" cy="1806575"/>
          </a:xfrm>
          <a:prstGeom prst="rect">
            <a:avLst/>
          </a:prstGeom>
          <a:noFill/>
          <a:ln w="9525">
            <a:noFill/>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1000" y="4572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第三节 意大利饰品设计</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09571" name="内容占位符 2"/>
          <p:cNvSpPr>
            <a:spLocks noGrp="1"/>
          </p:cNvSpPr>
          <p:nvPr>
            <p:ph idx="1"/>
          </p:nvPr>
        </p:nvSpPr>
        <p:spPr>
          <a:xfrm>
            <a:off x="457200" y="1524000"/>
            <a:ext cx="8183563" cy="4187825"/>
          </a:xfrm>
          <a:ln/>
        </p:spPr>
        <p:txBody>
          <a:bodyPr vert="horz" wrap="square" lIns="182880" tIns="91440" anchor="t" anchorCtr="0"/>
          <a:p>
            <a:r>
              <a:rPr lang="en-US" altLang="zh-CN" b="1" dirty="0">
                <a:ea typeface="微软雅黑" panose="020B0503020204020204" pitchFamily="34" charset="-122"/>
              </a:rPr>
              <a:t>1.</a:t>
            </a:r>
            <a:r>
              <a:rPr lang="zh-CN" altLang="zh-CN" b="1" dirty="0">
                <a:ea typeface="微软雅黑" panose="020B0503020204020204" pitchFamily="34" charset="-122"/>
              </a:rPr>
              <a:t>德米亚尼</a:t>
            </a:r>
            <a:r>
              <a:rPr lang="en-US" altLang="zh-CN" b="1" dirty="0">
                <a:ea typeface="微软雅黑" panose="020B0503020204020204" pitchFamily="34" charset="-122"/>
              </a:rPr>
              <a:t>Damiani</a:t>
            </a:r>
            <a:r>
              <a:rPr lang="zh-CN" altLang="zh-CN" b="1" dirty="0">
                <a:ea typeface="微软雅黑" panose="020B0503020204020204" pitchFamily="34" charset="-122"/>
              </a:rPr>
              <a:t>——时尚潮流并富于设计感</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09572" name="图片 500" descr="bloody"/>
          <p:cNvPicPr>
            <a:picLocks noChangeAspect="1"/>
          </p:cNvPicPr>
          <p:nvPr/>
        </p:nvPicPr>
        <p:blipFill>
          <a:blip r:embed="rId1"/>
          <a:stretch>
            <a:fillRect/>
          </a:stretch>
        </p:blipFill>
        <p:spPr>
          <a:xfrm>
            <a:off x="457200" y="3124200"/>
            <a:ext cx="3771900" cy="1508125"/>
          </a:xfrm>
          <a:prstGeom prst="rect">
            <a:avLst/>
          </a:prstGeom>
          <a:noFill/>
          <a:ln w="9525">
            <a:noFill/>
          </a:ln>
        </p:spPr>
      </p:pic>
      <p:pic>
        <p:nvPicPr>
          <p:cNvPr id="109573" name="图片 180" descr="damiani_home"/>
          <p:cNvPicPr>
            <a:picLocks noChangeAspect="1"/>
          </p:cNvPicPr>
          <p:nvPr/>
        </p:nvPicPr>
        <p:blipFill>
          <a:blip r:embed="rId2"/>
          <a:stretch>
            <a:fillRect/>
          </a:stretch>
        </p:blipFill>
        <p:spPr>
          <a:xfrm>
            <a:off x="4953000" y="3124200"/>
            <a:ext cx="3271838" cy="2495550"/>
          </a:xfrm>
          <a:prstGeom prst="rect">
            <a:avLst/>
          </a:prstGeom>
          <a:noFill/>
          <a:ln w="9525">
            <a:noFill/>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0595" name="内容占位符 2"/>
          <p:cNvSpPr>
            <a:spLocks noGrp="1"/>
          </p:cNvSpPr>
          <p:nvPr>
            <p:ph idx="1"/>
          </p:nvPr>
        </p:nvSpPr>
        <p:spPr>
          <a:xfrm>
            <a:off x="503238" y="530225"/>
            <a:ext cx="8183562" cy="4187825"/>
          </a:xfrm>
          <a:ln/>
        </p:spPr>
        <p:txBody>
          <a:bodyPr vert="horz" wrap="square" lIns="182880" tIns="91440" anchor="t" anchorCtr="0"/>
          <a:p>
            <a:r>
              <a:rPr lang="en-US" altLang="zh-CN" b="1" dirty="0">
                <a:ea typeface="微软雅黑" panose="020B0503020204020204" pitchFamily="34" charset="-122"/>
              </a:rPr>
              <a:t>2.</a:t>
            </a:r>
            <a:r>
              <a:rPr lang="zh-CN" altLang="zh-CN" b="1" dirty="0">
                <a:ea typeface="微软雅黑" panose="020B0503020204020204" pitchFamily="34" charset="-122"/>
              </a:rPr>
              <a:t>席希思（Sicis）——三维梦幻的马赛克</a:t>
            </a:r>
            <a:r>
              <a:rPr lang="zh-CN" altLang="zh-CN" dirty="0">
                <a:ea typeface="微软雅黑" panose="020B0503020204020204" pitchFamily="34" charset="-122"/>
              </a:rPr>
              <a:t> </a:t>
            </a:r>
            <a:endParaRPr lang="zh-CN" altLang="zh-CN" dirty="0">
              <a:ea typeface="微软雅黑" panose="020B0503020204020204" pitchFamily="34" charset="-122"/>
            </a:endParaRPr>
          </a:p>
        </p:txBody>
      </p:sp>
      <p:pic>
        <p:nvPicPr>
          <p:cNvPr id="110596" name="图片 6" descr="D:/工作/申报/国规/2.饰品设计与工艺/1.教材电子版/《饰品设计与工艺》修改内容及图片/图3-3-6  Arabesque 白金戒指席希思.jpg图3-3-6  Arabesque 白金戒指席希思"/>
          <p:cNvPicPr>
            <a:picLocks noChangeAspect="1"/>
          </p:cNvPicPr>
          <p:nvPr/>
        </p:nvPicPr>
        <p:blipFill>
          <a:blip r:embed="rId1"/>
          <a:srcRect l="10792" r="10792"/>
          <a:stretch>
            <a:fillRect/>
          </a:stretch>
        </p:blipFill>
        <p:spPr>
          <a:xfrm>
            <a:off x="990600" y="1371600"/>
            <a:ext cx="3114675" cy="3848100"/>
          </a:xfrm>
          <a:prstGeom prst="rect">
            <a:avLst/>
          </a:prstGeom>
          <a:noFill/>
          <a:ln w="9525">
            <a:noFill/>
          </a:ln>
        </p:spPr>
      </p:pic>
      <p:pic>
        <p:nvPicPr>
          <p:cNvPr id="110597" name="图片 836" descr="D:/工作/申报/国规/2.饰品设计与工艺/1.教材电子版/《饰品设计与工艺》修改内容及图片/图3-3-7  Arabesque 叶型耳坠席希思.jpg图3-3-7  Arabesque 叶型耳坠席希思"/>
          <p:cNvPicPr>
            <a:picLocks noChangeAspect="1"/>
          </p:cNvPicPr>
          <p:nvPr/>
        </p:nvPicPr>
        <p:blipFill>
          <a:blip r:embed="rId2"/>
          <a:srcRect t="11317" b="11317"/>
          <a:stretch>
            <a:fillRect/>
          </a:stretch>
        </p:blipFill>
        <p:spPr>
          <a:xfrm>
            <a:off x="4885690" y="1295400"/>
            <a:ext cx="2762250" cy="2149475"/>
          </a:xfrm>
          <a:prstGeom prst="rect">
            <a:avLst/>
          </a:prstGeom>
          <a:noFill/>
          <a:ln w="9525">
            <a:noFill/>
          </a:ln>
        </p:spPr>
      </p:pic>
      <p:pic>
        <p:nvPicPr>
          <p:cNvPr id="110598" name="图片 833" descr="D:/工作/申报/国规/2.饰品设计与工艺/1.教材电子版/《饰品设计与工艺》修改内容及图片/图3-3-8 Tesserae鸡尾酒双戒圈戒指“Life”席希思（1）.jpg图3-3-8 Tesserae鸡尾酒双戒圈戒指“Life”席希思（1）"/>
          <p:cNvPicPr>
            <a:picLocks noChangeAspect="1"/>
          </p:cNvPicPr>
          <p:nvPr/>
        </p:nvPicPr>
        <p:blipFill>
          <a:blip r:embed="rId3"/>
          <a:srcRect t="11000" b="11000"/>
          <a:stretch>
            <a:fillRect/>
          </a:stretch>
        </p:blipFill>
        <p:spPr>
          <a:xfrm>
            <a:off x="4876800" y="3522345"/>
            <a:ext cx="2425065" cy="1892300"/>
          </a:xfrm>
          <a:prstGeom prst="rect">
            <a:avLst/>
          </a:prstGeom>
          <a:noFill/>
          <a:ln w="9525">
            <a:noFill/>
          </a:ln>
        </p:spPr>
      </p:pic>
      <p:pic>
        <p:nvPicPr>
          <p:cNvPr id="3" name="图片 2" descr="图3-3-8 Tesserae鸡尾酒双戒圈戒指“Life”席希思（2）"/>
          <p:cNvPicPr>
            <a:picLocks noChangeAspect="1"/>
          </p:cNvPicPr>
          <p:nvPr/>
        </p:nvPicPr>
        <p:blipFill>
          <a:blip r:embed="rId4"/>
          <a:stretch>
            <a:fillRect/>
          </a:stretch>
        </p:blipFill>
        <p:spPr>
          <a:xfrm>
            <a:off x="6930390" y="3518535"/>
            <a:ext cx="965200" cy="965200"/>
          </a:xfrm>
          <a:prstGeom prst="rect">
            <a:avLst/>
          </a:prstGeom>
        </p:spPr>
      </p:pic>
      <p:pic>
        <p:nvPicPr>
          <p:cNvPr id="4" name="图片 3" descr="图3-3-8 Tesserae鸡尾酒双戒圈戒指“Life”席希思（3）"/>
          <p:cNvPicPr>
            <a:picLocks noChangeAspect="1"/>
          </p:cNvPicPr>
          <p:nvPr/>
        </p:nvPicPr>
        <p:blipFill>
          <a:blip r:embed="rId5"/>
          <a:stretch>
            <a:fillRect/>
          </a:stretch>
        </p:blipFill>
        <p:spPr>
          <a:xfrm>
            <a:off x="6967855" y="4495800"/>
            <a:ext cx="927735" cy="927735"/>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1619" name="内容占位符 2"/>
          <p:cNvSpPr>
            <a:spLocks noGrp="1"/>
          </p:cNvSpPr>
          <p:nvPr>
            <p:ph idx="1"/>
          </p:nvPr>
        </p:nvSpPr>
        <p:spPr>
          <a:xfrm>
            <a:off x="503238" y="530225"/>
            <a:ext cx="8183562" cy="4187825"/>
          </a:xfrm>
          <a:ln/>
        </p:spPr>
        <p:txBody>
          <a:bodyPr vert="horz" wrap="square" lIns="182880" tIns="91440" anchor="t" anchorCtr="0"/>
          <a:p>
            <a:r>
              <a:rPr lang="en-US" altLang="zh-CN" b="1" dirty="0">
                <a:ea typeface="微软雅黑" panose="020B0503020204020204" pitchFamily="34" charset="-122"/>
              </a:rPr>
              <a:t>3.</a:t>
            </a:r>
            <a:r>
              <a:rPr lang="zh-CN" altLang="zh-CN" b="1" dirty="0">
                <a:ea typeface="微软雅黑" panose="020B0503020204020204" pitchFamily="34" charset="-122"/>
              </a:rPr>
              <a:t>爱伦斯特</a:t>
            </a:r>
            <a:r>
              <a:rPr lang="en-US" altLang="zh-CN" b="1" dirty="0">
                <a:ea typeface="微软雅黑" panose="020B0503020204020204" pitchFamily="34" charset="-122"/>
              </a:rPr>
              <a:t> ANCIENT</a:t>
            </a:r>
            <a:r>
              <a:rPr lang="zh-CN" altLang="zh-CN" b="1" dirty="0">
                <a:ea typeface="微软雅黑" panose="020B0503020204020204" pitchFamily="34" charset="-122"/>
              </a:rPr>
              <a:t>——欧洲</a:t>
            </a:r>
            <a:r>
              <a:rPr lang="en-US" altLang="zh-CN" b="1" dirty="0">
                <a:ea typeface="微软雅黑" panose="020B0503020204020204" pitchFamily="34" charset="-122"/>
                <a:hlinkClick r:id="rId1"/>
              </a:rPr>
              <a:t>美钻</a:t>
            </a:r>
            <a:r>
              <a:rPr lang="zh-CN" altLang="zh-CN" b="1" dirty="0">
                <a:ea typeface="微软雅黑" panose="020B0503020204020204" pitchFamily="34" charset="-122"/>
              </a:rPr>
              <a:t>经典</a:t>
            </a:r>
            <a:r>
              <a:rPr lang="en-US" altLang="zh-CN" b="1" dirty="0">
                <a:ea typeface="微软雅黑" panose="020B0503020204020204" pitchFamily="34" charset="-122"/>
              </a:rPr>
              <a:t>  </a:t>
            </a:r>
            <a:r>
              <a:rPr lang="en-US" altLang="zh-CN" dirty="0">
                <a:ea typeface="微软雅黑" panose="020B0503020204020204" pitchFamily="34" charset="-122"/>
              </a:rPr>
              <a:t> </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11620" name="图片 841" descr="IMG_256"/>
          <p:cNvPicPr>
            <a:picLocks noChangeAspect="1"/>
          </p:cNvPicPr>
          <p:nvPr/>
        </p:nvPicPr>
        <p:blipFill>
          <a:blip r:embed="rId2"/>
          <a:srcRect t="6657"/>
          <a:stretch>
            <a:fillRect/>
          </a:stretch>
        </p:blipFill>
        <p:spPr>
          <a:xfrm>
            <a:off x="914400" y="1447800"/>
            <a:ext cx="2790825" cy="3352800"/>
          </a:xfrm>
          <a:prstGeom prst="rect">
            <a:avLst/>
          </a:prstGeom>
          <a:noFill/>
          <a:ln w="9525">
            <a:noFill/>
          </a:ln>
        </p:spPr>
      </p:pic>
      <p:pic>
        <p:nvPicPr>
          <p:cNvPr id="111621" name="图片 890" descr="U9580P1334DT20131218102155"/>
          <p:cNvPicPr>
            <a:picLocks noChangeAspect="1"/>
          </p:cNvPicPr>
          <p:nvPr/>
        </p:nvPicPr>
        <p:blipFill>
          <a:blip r:embed="rId3"/>
          <a:stretch>
            <a:fillRect/>
          </a:stretch>
        </p:blipFill>
        <p:spPr>
          <a:xfrm>
            <a:off x="4267200" y="2133600"/>
            <a:ext cx="3984625" cy="2667000"/>
          </a:xfrm>
          <a:prstGeom prst="rect">
            <a:avLst/>
          </a:prstGeom>
          <a:noFill/>
          <a:ln w="9525">
            <a:noFill/>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4572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第四节 日本饰品设计</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2643" name="内容占位符 2"/>
          <p:cNvSpPr>
            <a:spLocks noGrp="1"/>
          </p:cNvSpPr>
          <p:nvPr>
            <p:ph idx="1"/>
          </p:nvPr>
        </p:nvSpPr>
        <p:spPr>
          <a:xfrm>
            <a:off x="457200" y="1295400"/>
            <a:ext cx="8183563" cy="4187825"/>
          </a:xfrm>
          <a:ln/>
        </p:spPr>
        <p:txBody>
          <a:bodyPr vert="horz" wrap="square" lIns="182880" tIns="91440" anchor="t" anchorCtr="0"/>
          <a:p>
            <a:r>
              <a:rPr lang="en-US" altLang="zh-CN" b="1" dirty="0">
                <a:ea typeface="微软雅黑" panose="020B0503020204020204" pitchFamily="34" charset="-122"/>
              </a:rPr>
              <a:t>1.</a:t>
            </a:r>
            <a:r>
              <a:rPr lang="zh-CN" altLang="zh-CN" b="1" dirty="0">
                <a:ea typeface="微软雅黑" panose="020B0503020204020204" pitchFamily="34" charset="-122"/>
              </a:rPr>
              <a:t>御木本——亚洲珍珠之王</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12644" name="图片 858"/>
          <p:cNvPicPr>
            <a:picLocks noChangeAspect="1"/>
          </p:cNvPicPr>
          <p:nvPr/>
        </p:nvPicPr>
        <p:blipFill>
          <a:blip r:embed="rId1"/>
          <a:stretch>
            <a:fillRect/>
          </a:stretch>
        </p:blipFill>
        <p:spPr>
          <a:xfrm>
            <a:off x="914400" y="2057400"/>
            <a:ext cx="2819400" cy="2044700"/>
          </a:xfrm>
          <a:prstGeom prst="rect">
            <a:avLst/>
          </a:prstGeom>
          <a:noFill/>
          <a:ln w="9525">
            <a:noFill/>
          </a:ln>
        </p:spPr>
      </p:pic>
      <p:pic>
        <p:nvPicPr>
          <p:cNvPr id="112645" name="图片 859" descr="IMG_256"/>
          <p:cNvPicPr>
            <a:picLocks noChangeAspect="1"/>
          </p:cNvPicPr>
          <p:nvPr/>
        </p:nvPicPr>
        <p:blipFill>
          <a:blip r:embed="rId2"/>
          <a:stretch>
            <a:fillRect/>
          </a:stretch>
        </p:blipFill>
        <p:spPr>
          <a:xfrm>
            <a:off x="4495800" y="2057400"/>
            <a:ext cx="3810000" cy="3560763"/>
          </a:xfrm>
          <a:prstGeom prst="rect">
            <a:avLst/>
          </a:prstGeom>
          <a:noFill/>
          <a:ln w="9525">
            <a:noFill/>
          </a:ln>
        </p:spPr>
      </p:pic>
      <p:pic>
        <p:nvPicPr>
          <p:cNvPr id="112646" name="图片 862" descr="IMG_256"/>
          <p:cNvPicPr>
            <a:picLocks noChangeAspect="1"/>
          </p:cNvPicPr>
          <p:nvPr/>
        </p:nvPicPr>
        <p:blipFill>
          <a:blip r:embed="rId3"/>
          <a:stretch>
            <a:fillRect/>
          </a:stretch>
        </p:blipFill>
        <p:spPr>
          <a:xfrm>
            <a:off x="1143000" y="4267200"/>
            <a:ext cx="2149475" cy="2011363"/>
          </a:xfrm>
          <a:prstGeom prst="rect">
            <a:avLst/>
          </a:prstGeom>
          <a:noFill/>
          <a:ln w="9525">
            <a:noFill/>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3667" name="内容占位符 2"/>
          <p:cNvSpPr>
            <a:spLocks noGrp="1"/>
          </p:cNvSpPr>
          <p:nvPr>
            <p:ph idx="1"/>
          </p:nvPr>
        </p:nvSpPr>
        <p:spPr>
          <a:xfrm>
            <a:off x="503238" y="530225"/>
            <a:ext cx="8183562" cy="4187825"/>
          </a:xfrm>
          <a:ln/>
        </p:spPr>
        <p:txBody>
          <a:bodyPr vert="horz" wrap="square" lIns="182880" tIns="91440" anchor="t" anchorCtr="0"/>
          <a:p>
            <a:r>
              <a:rPr lang="en-US" altLang="zh-CN" b="1" dirty="0">
                <a:ea typeface="微软雅黑" panose="020B0503020204020204" pitchFamily="34" charset="-122"/>
              </a:rPr>
              <a:t>2.Tasaki</a:t>
            </a:r>
            <a:r>
              <a:rPr lang="zh-CN" altLang="zh-CN" b="1" dirty="0">
                <a:ea typeface="微软雅黑" panose="020B0503020204020204" pitchFamily="34" charset="-122"/>
              </a:rPr>
              <a:t>塔思琦——古典与当代的创意</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13668" name="图片 35"/>
          <p:cNvPicPr>
            <a:picLocks noChangeAspect="1"/>
          </p:cNvPicPr>
          <p:nvPr/>
        </p:nvPicPr>
        <p:blipFill>
          <a:blip r:embed="rId1"/>
          <a:stretch>
            <a:fillRect/>
          </a:stretch>
        </p:blipFill>
        <p:spPr>
          <a:xfrm>
            <a:off x="914400" y="1447800"/>
            <a:ext cx="2809875" cy="2168525"/>
          </a:xfrm>
          <a:prstGeom prst="rect">
            <a:avLst/>
          </a:prstGeom>
          <a:noFill/>
          <a:ln w="9525">
            <a:noFill/>
          </a:ln>
        </p:spPr>
      </p:pic>
      <p:pic>
        <p:nvPicPr>
          <p:cNvPr id="113669" name="图片 36" descr="IMG_256"/>
          <p:cNvPicPr>
            <a:picLocks noChangeAspect="1"/>
          </p:cNvPicPr>
          <p:nvPr/>
        </p:nvPicPr>
        <p:blipFill>
          <a:blip r:embed="rId2"/>
          <a:srcRect l="166" t="13129" b="18343"/>
          <a:stretch>
            <a:fillRect/>
          </a:stretch>
        </p:blipFill>
        <p:spPr>
          <a:xfrm>
            <a:off x="4724400" y="1828800"/>
            <a:ext cx="3886200" cy="2487613"/>
          </a:xfrm>
          <a:prstGeom prst="rect">
            <a:avLst/>
          </a:prstGeom>
          <a:noFill/>
          <a:ln w="9525">
            <a:noFill/>
          </a:ln>
        </p:spPr>
      </p:pic>
      <p:pic>
        <p:nvPicPr>
          <p:cNvPr id="113670" name="图片 871" descr="RC-4728-18KYG_l1"/>
          <p:cNvPicPr>
            <a:picLocks noChangeAspect="1"/>
          </p:cNvPicPr>
          <p:nvPr/>
        </p:nvPicPr>
        <p:blipFill>
          <a:blip r:embed="rId3"/>
          <a:stretch>
            <a:fillRect/>
          </a:stretch>
        </p:blipFill>
        <p:spPr>
          <a:xfrm>
            <a:off x="1981200" y="3810000"/>
            <a:ext cx="2438400" cy="2438400"/>
          </a:xfrm>
          <a:prstGeom prst="rect">
            <a:avLst/>
          </a:prstGeom>
          <a:noFill/>
          <a:ln w="9525">
            <a:noFill/>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4572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第五节 中国饰品设计</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4691" name="内容占位符 2"/>
          <p:cNvSpPr>
            <a:spLocks noGrp="1"/>
          </p:cNvSpPr>
          <p:nvPr>
            <p:ph idx="1"/>
          </p:nvPr>
        </p:nvSpPr>
        <p:spPr>
          <a:xfrm>
            <a:off x="533400" y="1295400"/>
            <a:ext cx="8183563" cy="4187825"/>
          </a:xfrm>
          <a:ln/>
        </p:spPr>
        <p:txBody>
          <a:bodyPr vert="horz" wrap="square" lIns="182880" tIns="91440" anchor="t" anchorCtr="0"/>
          <a:p>
            <a:r>
              <a:rPr lang="en-US" altLang="zh-CN" b="1" dirty="0">
                <a:ea typeface="微软雅黑" panose="020B0503020204020204" pitchFamily="34" charset="-122"/>
              </a:rPr>
              <a:t>1.</a:t>
            </a:r>
            <a:r>
              <a:rPr lang="en-US" altLang="zh-CN" b="1" dirty="0">
                <a:ea typeface="微软雅黑" panose="020B0503020204020204" pitchFamily="34" charset="-122"/>
                <a:hlinkClick r:id="rId1"/>
              </a:rPr>
              <a:t>六福珠宝</a:t>
            </a:r>
            <a:r>
              <a:rPr lang="zh-CN" altLang="zh-CN" b="1" dirty="0">
                <a:ea typeface="微软雅黑" panose="020B0503020204020204" pitchFamily="34" charset="-122"/>
              </a:rPr>
              <a:t>——匠心独运</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14692" name="图片 37" descr="IMG_256"/>
          <p:cNvPicPr>
            <a:picLocks noChangeAspect="1"/>
          </p:cNvPicPr>
          <p:nvPr/>
        </p:nvPicPr>
        <p:blipFill>
          <a:blip r:embed="rId2"/>
          <a:stretch>
            <a:fillRect/>
          </a:stretch>
        </p:blipFill>
        <p:spPr>
          <a:xfrm>
            <a:off x="609600" y="2057400"/>
            <a:ext cx="2895600" cy="3824288"/>
          </a:xfrm>
          <a:prstGeom prst="rect">
            <a:avLst/>
          </a:prstGeom>
          <a:noFill/>
          <a:ln w="9525">
            <a:noFill/>
          </a:ln>
        </p:spPr>
      </p:pic>
      <p:pic>
        <p:nvPicPr>
          <p:cNvPr id="114693" name="图片 878" descr="冒險-436x580"/>
          <p:cNvPicPr>
            <a:picLocks noChangeAspect="1"/>
          </p:cNvPicPr>
          <p:nvPr/>
        </p:nvPicPr>
        <p:blipFill>
          <a:blip r:embed="rId3"/>
          <a:stretch>
            <a:fillRect/>
          </a:stretch>
        </p:blipFill>
        <p:spPr>
          <a:xfrm>
            <a:off x="3733800" y="2057400"/>
            <a:ext cx="1387475" cy="1841500"/>
          </a:xfrm>
          <a:prstGeom prst="rect">
            <a:avLst/>
          </a:prstGeom>
          <a:noFill/>
          <a:ln w="9525">
            <a:noFill/>
          </a:ln>
        </p:spPr>
      </p:pic>
      <p:pic>
        <p:nvPicPr>
          <p:cNvPr id="114694" name="图片 874" descr="e7a5a5e9be8de698a0e69c88"/>
          <p:cNvPicPr>
            <a:picLocks noChangeAspect="1"/>
          </p:cNvPicPr>
          <p:nvPr/>
        </p:nvPicPr>
        <p:blipFill>
          <a:blip r:embed="rId4"/>
          <a:stretch>
            <a:fillRect/>
          </a:stretch>
        </p:blipFill>
        <p:spPr>
          <a:xfrm>
            <a:off x="5334000" y="838200"/>
            <a:ext cx="3290888" cy="4343400"/>
          </a:xfrm>
          <a:prstGeom prst="rect">
            <a:avLst/>
          </a:prstGeom>
          <a:noFill/>
          <a:ln w="9525">
            <a:noFill/>
          </a:ln>
        </p:spPr>
      </p:pic>
      <p:pic>
        <p:nvPicPr>
          <p:cNvPr id="114695" name="图片 876" descr="牽引溶融-436x580"/>
          <p:cNvPicPr>
            <a:picLocks noChangeAspect="1"/>
          </p:cNvPicPr>
          <p:nvPr/>
        </p:nvPicPr>
        <p:blipFill>
          <a:blip r:embed="rId5"/>
          <a:stretch>
            <a:fillRect/>
          </a:stretch>
        </p:blipFill>
        <p:spPr>
          <a:xfrm>
            <a:off x="3657600" y="4038600"/>
            <a:ext cx="1501775" cy="1998663"/>
          </a:xfrm>
          <a:prstGeom prst="rect">
            <a:avLst/>
          </a:prstGeom>
          <a:noFill/>
          <a:ln w="9525">
            <a:noFill/>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5715" name="内容占位符 2"/>
          <p:cNvSpPr>
            <a:spLocks noGrp="1"/>
          </p:cNvSpPr>
          <p:nvPr>
            <p:ph idx="1"/>
          </p:nvPr>
        </p:nvSpPr>
        <p:spPr>
          <a:xfrm>
            <a:off x="503238" y="530225"/>
            <a:ext cx="8183562" cy="4187825"/>
          </a:xfrm>
          <a:ln/>
        </p:spPr>
        <p:txBody>
          <a:bodyPr vert="horz" wrap="square" lIns="182880" tIns="91440" anchor="t" anchorCtr="0"/>
          <a:p>
            <a:r>
              <a:rPr lang="en-US" altLang="zh-CN" b="1" dirty="0">
                <a:ea typeface="微软雅黑" panose="020B0503020204020204" pitchFamily="34" charset="-122"/>
              </a:rPr>
              <a:t>2.</a:t>
            </a:r>
            <a:r>
              <a:rPr lang="en-US" altLang="zh-CN" b="1" dirty="0">
                <a:ea typeface="微软雅黑" panose="020B0503020204020204" pitchFamily="34" charset="-122"/>
                <a:hlinkClick r:id="rId1"/>
              </a:rPr>
              <a:t>老凤祥</a:t>
            </a:r>
            <a:r>
              <a:rPr lang="zh-CN" altLang="zh-CN" b="1" dirty="0">
                <a:ea typeface="微软雅黑" panose="020B0503020204020204" pitchFamily="34" charset="-122"/>
              </a:rPr>
              <a:t>——传承与经典</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15716" name="图片 237" descr="IMG_256"/>
          <p:cNvPicPr>
            <a:picLocks noChangeAspect="1"/>
          </p:cNvPicPr>
          <p:nvPr/>
        </p:nvPicPr>
        <p:blipFill>
          <a:blip r:embed="rId2"/>
          <a:stretch>
            <a:fillRect/>
          </a:stretch>
        </p:blipFill>
        <p:spPr>
          <a:xfrm>
            <a:off x="838200" y="1371600"/>
            <a:ext cx="3132138" cy="2354263"/>
          </a:xfrm>
          <a:prstGeom prst="rect">
            <a:avLst/>
          </a:prstGeom>
          <a:noFill/>
          <a:ln w="9525">
            <a:noFill/>
          </a:ln>
        </p:spPr>
      </p:pic>
      <p:pic>
        <p:nvPicPr>
          <p:cNvPr id="115717" name="图片 883" descr="u=2884624700,2352029726&amp;fm=26&amp;gp=0"/>
          <p:cNvPicPr>
            <a:picLocks noChangeAspect="1"/>
          </p:cNvPicPr>
          <p:nvPr/>
        </p:nvPicPr>
        <p:blipFill>
          <a:blip r:embed="rId3"/>
          <a:stretch>
            <a:fillRect/>
          </a:stretch>
        </p:blipFill>
        <p:spPr>
          <a:xfrm>
            <a:off x="914400" y="3962400"/>
            <a:ext cx="2343150" cy="2343150"/>
          </a:xfrm>
          <a:prstGeom prst="rect">
            <a:avLst/>
          </a:prstGeom>
          <a:noFill/>
          <a:ln w="9525">
            <a:noFill/>
          </a:ln>
        </p:spPr>
      </p:pic>
      <p:pic>
        <p:nvPicPr>
          <p:cNvPr id="115718" name="图片 888" descr="IMG_256"/>
          <p:cNvPicPr>
            <a:picLocks noChangeAspect="1"/>
          </p:cNvPicPr>
          <p:nvPr/>
        </p:nvPicPr>
        <p:blipFill>
          <a:blip r:embed="rId4"/>
          <a:srcRect b="6694"/>
          <a:stretch>
            <a:fillRect/>
          </a:stretch>
        </p:blipFill>
        <p:spPr>
          <a:xfrm>
            <a:off x="4953000" y="1295400"/>
            <a:ext cx="3276600" cy="4592638"/>
          </a:xfrm>
          <a:prstGeom prst="rect">
            <a:avLst/>
          </a:prstGeom>
          <a:noFill/>
          <a:ln w="9525">
            <a:noFill/>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6739" name="内容占位符 2"/>
          <p:cNvSpPr>
            <a:spLocks noGrp="1"/>
          </p:cNvSpPr>
          <p:nvPr>
            <p:ph idx="1"/>
          </p:nvPr>
        </p:nvSpPr>
        <p:spPr>
          <a:xfrm>
            <a:off x="503238" y="530225"/>
            <a:ext cx="8183562" cy="4187825"/>
          </a:xfrm>
          <a:ln/>
        </p:spPr>
        <p:txBody>
          <a:bodyPr vert="horz" wrap="square" lIns="182880" tIns="91440" anchor="t" anchorCtr="0"/>
          <a:p>
            <a:r>
              <a:rPr lang="en-US" altLang="zh-CN" b="1" dirty="0">
                <a:ea typeface="微软雅黑" panose="020B0503020204020204" pitchFamily="34" charset="-122"/>
              </a:rPr>
              <a:t>3.</a:t>
            </a:r>
            <a:r>
              <a:rPr lang="en-US" altLang="zh-CN" b="1" dirty="0">
                <a:ea typeface="微软雅黑" panose="020B0503020204020204" pitchFamily="34" charset="-122"/>
                <a:hlinkClick r:id="rId1"/>
              </a:rPr>
              <a:t>周生生</a:t>
            </a:r>
            <a:r>
              <a:rPr lang="zh-CN" altLang="zh-CN" b="1" dirty="0">
                <a:ea typeface="微软雅黑" panose="020B0503020204020204" pitchFamily="34" charset="-122"/>
              </a:rPr>
              <a:t>——开拓与创新</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16740" name="图片 892" descr="IMG_256"/>
          <p:cNvPicPr>
            <a:picLocks noChangeAspect="1"/>
          </p:cNvPicPr>
          <p:nvPr/>
        </p:nvPicPr>
        <p:blipFill>
          <a:blip r:embed="rId2"/>
          <a:srcRect t="22632" b="23715"/>
          <a:stretch>
            <a:fillRect/>
          </a:stretch>
        </p:blipFill>
        <p:spPr>
          <a:xfrm>
            <a:off x="4267200" y="1219200"/>
            <a:ext cx="3932238" cy="2103438"/>
          </a:xfrm>
          <a:prstGeom prst="rect">
            <a:avLst/>
          </a:prstGeom>
          <a:noFill/>
          <a:ln w="9525">
            <a:noFill/>
          </a:ln>
        </p:spPr>
      </p:pic>
      <p:pic>
        <p:nvPicPr>
          <p:cNvPr id="116741" name="图片 893" descr="IMG_256"/>
          <p:cNvPicPr>
            <a:picLocks noChangeAspect="1"/>
          </p:cNvPicPr>
          <p:nvPr/>
        </p:nvPicPr>
        <p:blipFill>
          <a:blip r:embed="rId3"/>
          <a:srcRect t="17259" b="13918"/>
          <a:stretch>
            <a:fillRect/>
          </a:stretch>
        </p:blipFill>
        <p:spPr>
          <a:xfrm>
            <a:off x="4495800" y="3505200"/>
            <a:ext cx="3121025" cy="2149475"/>
          </a:xfrm>
          <a:prstGeom prst="rect">
            <a:avLst/>
          </a:prstGeom>
          <a:noFill/>
          <a:ln w="9525">
            <a:noFill/>
          </a:ln>
        </p:spPr>
      </p:pic>
      <p:pic>
        <p:nvPicPr>
          <p:cNvPr id="116742" name="图片 895" descr="IMG_256"/>
          <p:cNvPicPr>
            <a:picLocks noChangeAspect="1"/>
          </p:cNvPicPr>
          <p:nvPr/>
        </p:nvPicPr>
        <p:blipFill>
          <a:blip r:embed="rId4"/>
          <a:stretch>
            <a:fillRect/>
          </a:stretch>
        </p:blipFill>
        <p:spPr>
          <a:xfrm>
            <a:off x="838200" y="1447800"/>
            <a:ext cx="2514600" cy="2514600"/>
          </a:xfrm>
          <a:prstGeom prst="rect">
            <a:avLst/>
          </a:prstGeom>
          <a:noFill/>
          <a:ln w="9525">
            <a:noFill/>
          </a:ln>
        </p:spPr>
      </p:pic>
      <p:pic>
        <p:nvPicPr>
          <p:cNvPr id="116743" name="图片 934" descr="IMG_256"/>
          <p:cNvPicPr>
            <a:picLocks noChangeAspect="1"/>
          </p:cNvPicPr>
          <p:nvPr/>
        </p:nvPicPr>
        <p:blipFill>
          <a:blip r:embed="rId5"/>
          <a:srcRect t="17447" b="15086"/>
          <a:stretch>
            <a:fillRect/>
          </a:stretch>
        </p:blipFill>
        <p:spPr>
          <a:xfrm>
            <a:off x="1676400" y="4114800"/>
            <a:ext cx="2479675" cy="1668463"/>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内容占位符 2"/>
          <p:cNvSpPr>
            <a:spLocks noGrp="1"/>
          </p:cNvSpPr>
          <p:nvPr>
            <p:ph idx="1"/>
          </p:nvPr>
        </p:nvSpPr>
        <p:spPr>
          <a:xfrm>
            <a:off x="685800" y="762000"/>
            <a:ext cx="7650163" cy="4187825"/>
          </a:xfrm>
          <a:ln/>
        </p:spPr>
        <p:txBody>
          <a:bodyPr vert="horz" wrap="square" lIns="182880" tIns="91440" anchor="t" anchorCtr="0"/>
          <a:p>
            <a:r>
              <a:rPr lang="zh-CN" altLang="zh-CN" sz="2000" dirty="0">
                <a:ea typeface="微软雅黑" panose="020B0503020204020204" pitchFamily="34" charset="-122"/>
              </a:rPr>
              <a:t>服饰品就是装饰服装的物品。又称为服饰配件，它以其丰富的种类和形态出现于不同的服装风格之中，其范围之大，品种之多，几乎包含了每一种艺术形式，传统的内容主要包括：发饰、帽饰、化妆、文身、耳饰、巾带、颈饰、胸饰、腰饰、箱包、戒指、美甲、腕饰、手套、雨伞、扇子、鞋袜及用于装饰服装的花艺、编结等。</a:t>
            </a:r>
            <a:endParaRPr lang="zh-CN" altLang="en-US" sz="2000" dirty="0">
              <a:ea typeface="微软雅黑" panose="020B0503020204020204" pitchFamily="34" charset="-122"/>
            </a:endParaRPr>
          </a:p>
        </p:txBody>
      </p:sp>
      <p:pic>
        <p:nvPicPr>
          <p:cNvPr id="16387" name="图片 145" descr="20110715162625_w8CNc.thumb.700_0"/>
          <p:cNvPicPr>
            <a:picLocks noChangeAspect="1"/>
          </p:cNvPicPr>
          <p:nvPr/>
        </p:nvPicPr>
        <p:blipFill>
          <a:blip r:embed="rId1"/>
          <a:stretch>
            <a:fillRect/>
          </a:stretch>
        </p:blipFill>
        <p:spPr>
          <a:xfrm>
            <a:off x="1066800" y="2895600"/>
            <a:ext cx="1209675" cy="1295400"/>
          </a:xfrm>
          <a:prstGeom prst="rect">
            <a:avLst/>
          </a:prstGeom>
          <a:noFill/>
          <a:ln w="9525">
            <a:noFill/>
          </a:ln>
        </p:spPr>
      </p:pic>
      <p:pic>
        <p:nvPicPr>
          <p:cNvPr id="16388" name="图片 146" descr="6_201005141403211SsS4"/>
          <p:cNvPicPr>
            <a:picLocks noChangeAspect="1"/>
          </p:cNvPicPr>
          <p:nvPr/>
        </p:nvPicPr>
        <p:blipFill>
          <a:blip r:embed="rId2"/>
          <a:stretch>
            <a:fillRect/>
          </a:stretch>
        </p:blipFill>
        <p:spPr>
          <a:xfrm>
            <a:off x="2590800" y="3810000"/>
            <a:ext cx="914400" cy="1219200"/>
          </a:xfrm>
          <a:prstGeom prst="rect">
            <a:avLst/>
          </a:prstGeom>
          <a:noFill/>
          <a:ln w="9525">
            <a:noFill/>
          </a:ln>
        </p:spPr>
      </p:pic>
      <p:pic>
        <p:nvPicPr>
          <p:cNvPr id="16389" name="图片 436" descr="u=3678717689,3072218961&amp;fm=214&amp;gp=0"/>
          <p:cNvPicPr>
            <a:picLocks noChangeAspect="1"/>
          </p:cNvPicPr>
          <p:nvPr/>
        </p:nvPicPr>
        <p:blipFill>
          <a:blip r:embed="rId3"/>
          <a:stretch>
            <a:fillRect/>
          </a:stretch>
        </p:blipFill>
        <p:spPr>
          <a:xfrm>
            <a:off x="2819400" y="2819400"/>
            <a:ext cx="1409700" cy="900113"/>
          </a:xfrm>
          <a:prstGeom prst="rect">
            <a:avLst/>
          </a:prstGeom>
          <a:noFill/>
          <a:ln w="9525">
            <a:noFill/>
          </a:ln>
        </p:spPr>
      </p:pic>
      <p:pic>
        <p:nvPicPr>
          <p:cNvPr id="16390" name="图片 382" descr="547eb5a5N86d1f8a1"/>
          <p:cNvPicPr>
            <a:picLocks noChangeAspect="1"/>
          </p:cNvPicPr>
          <p:nvPr/>
        </p:nvPicPr>
        <p:blipFill>
          <a:blip r:embed="rId4"/>
          <a:stretch>
            <a:fillRect/>
          </a:stretch>
        </p:blipFill>
        <p:spPr>
          <a:xfrm>
            <a:off x="3810000" y="3886200"/>
            <a:ext cx="1371600" cy="1371600"/>
          </a:xfrm>
          <a:prstGeom prst="rect">
            <a:avLst/>
          </a:prstGeom>
          <a:noFill/>
          <a:ln w="9525">
            <a:noFill/>
          </a:ln>
        </p:spPr>
      </p:pic>
      <p:pic>
        <p:nvPicPr>
          <p:cNvPr id="16391" name="图片 544" descr="20140825023517_jk5Af.thumb.700_0"/>
          <p:cNvPicPr>
            <a:picLocks noChangeAspect="1"/>
          </p:cNvPicPr>
          <p:nvPr/>
        </p:nvPicPr>
        <p:blipFill>
          <a:blip r:embed="rId5"/>
          <a:stretch>
            <a:fillRect/>
          </a:stretch>
        </p:blipFill>
        <p:spPr>
          <a:xfrm>
            <a:off x="2895600" y="5410200"/>
            <a:ext cx="1676400" cy="990600"/>
          </a:xfrm>
          <a:prstGeom prst="rect">
            <a:avLst/>
          </a:prstGeom>
          <a:noFill/>
          <a:ln w="9525">
            <a:noFill/>
          </a:ln>
        </p:spPr>
      </p:pic>
      <p:pic>
        <p:nvPicPr>
          <p:cNvPr id="16392" name="图片 182" descr="15455K1W-9"/>
          <p:cNvPicPr>
            <a:picLocks noChangeAspect="1"/>
          </p:cNvPicPr>
          <p:nvPr/>
        </p:nvPicPr>
        <p:blipFill>
          <a:blip r:embed="rId6"/>
          <a:stretch>
            <a:fillRect/>
          </a:stretch>
        </p:blipFill>
        <p:spPr>
          <a:xfrm>
            <a:off x="4800600" y="2514600"/>
            <a:ext cx="1158875" cy="1303338"/>
          </a:xfrm>
          <a:prstGeom prst="rect">
            <a:avLst/>
          </a:prstGeom>
          <a:noFill/>
          <a:ln w="9525">
            <a:noFill/>
          </a:ln>
        </p:spPr>
      </p:pic>
      <p:pic>
        <p:nvPicPr>
          <p:cNvPr id="16393" name="图片 519" descr="20111115104606_133"/>
          <p:cNvPicPr>
            <a:picLocks noChangeAspect="1"/>
          </p:cNvPicPr>
          <p:nvPr/>
        </p:nvPicPr>
        <p:blipFill>
          <a:blip r:embed="rId7"/>
          <a:srcRect b="12813"/>
          <a:stretch>
            <a:fillRect/>
          </a:stretch>
        </p:blipFill>
        <p:spPr>
          <a:xfrm>
            <a:off x="6781800" y="4800600"/>
            <a:ext cx="1227138" cy="1116013"/>
          </a:xfrm>
          <a:prstGeom prst="rect">
            <a:avLst/>
          </a:prstGeom>
          <a:noFill/>
          <a:ln w="9525">
            <a:noFill/>
          </a:ln>
        </p:spPr>
      </p:pic>
      <p:pic>
        <p:nvPicPr>
          <p:cNvPr id="16394" name="图片 371" descr="3572_9"/>
          <p:cNvPicPr>
            <a:picLocks noChangeAspect="1"/>
          </p:cNvPicPr>
          <p:nvPr/>
        </p:nvPicPr>
        <p:blipFill>
          <a:blip r:embed="rId8"/>
          <a:stretch>
            <a:fillRect/>
          </a:stretch>
        </p:blipFill>
        <p:spPr>
          <a:xfrm>
            <a:off x="5334000" y="4191000"/>
            <a:ext cx="1135063" cy="927100"/>
          </a:xfrm>
          <a:prstGeom prst="rect">
            <a:avLst/>
          </a:prstGeom>
          <a:noFill/>
          <a:ln w="9525">
            <a:noFill/>
          </a:ln>
        </p:spPr>
      </p:pic>
      <p:pic>
        <p:nvPicPr>
          <p:cNvPr id="16395" name="图片 388" descr="点击查看源网页"/>
          <p:cNvPicPr>
            <a:picLocks noChangeAspect="1"/>
          </p:cNvPicPr>
          <p:nvPr/>
        </p:nvPicPr>
        <p:blipFill>
          <a:blip r:embed="rId9"/>
          <a:stretch>
            <a:fillRect/>
          </a:stretch>
        </p:blipFill>
        <p:spPr>
          <a:xfrm>
            <a:off x="6629400" y="2514600"/>
            <a:ext cx="1828800" cy="1828800"/>
          </a:xfrm>
          <a:prstGeom prst="rect">
            <a:avLst/>
          </a:prstGeom>
          <a:noFill/>
          <a:ln w="9525">
            <a:noFill/>
          </a:ln>
        </p:spPr>
      </p:pic>
      <p:pic>
        <p:nvPicPr>
          <p:cNvPr id="16396" name="图片 276" descr="20141121232330_wSVh8.thumb.700_0"/>
          <p:cNvPicPr>
            <a:picLocks noChangeAspect="1"/>
          </p:cNvPicPr>
          <p:nvPr/>
        </p:nvPicPr>
        <p:blipFill>
          <a:blip r:embed="rId10"/>
          <a:stretch>
            <a:fillRect/>
          </a:stretch>
        </p:blipFill>
        <p:spPr>
          <a:xfrm>
            <a:off x="838200" y="4800600"/>
            <a:ext cx="1524000" cy="1341438"/>
          </a:xfrm>
          <a:prstGeom prst="rect">
            <a:avLst/>
          </a:prstGeom>
          <a:noFill/>
          <a:ln w="9525">
            <a:noFill/>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5334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第六节其他地区饰品设计</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7763" name="内容占位符 2"/>
          <p:cNvSpPr>
            <a:spLocks noGrp="1"/>
          </p:cNvSpPr>
          <p:nvPr>
            <p:ph idx="1"/>
          </p:nvPr>
        </p:nvSpPr>
        <p:spPr>
          <a:xfrm>
            <a:off x="609600" y="1524000"/>
            <a:ext cx="8183563" cy="4187825"/>
          </a:xfrm>
          <a:ln/>
        </p:spPr>
        <p:txBody>
          <a:bodyPr vert="horz" wrap="square" lIns="182880" tIns="91440" anchor="t" anchorCtr="0"/>
          <a:p>
            <a:r>
              <a:rPr lang="en-US" altLang="zh-CN" b="1" dirty="0">
                <a:ea typeface="微软雅黑" panose="020B0503020204020204" pitchFamily="34" charset="-122"/>
              </a:rPr>
              <a:t>1.</a:t>
            </a:r>
            <a:r>
              <a:rPr lang="zh-CN" altLang="zh-CN" b="1" dirty="0">
                <a:ea typeface="微软雅黑" panose="020B0503020204020204" pitchFamily="34" charset="-122"/>
              </a:rPr>
              <a:t>瑞士伯爵</a:t>
            </a:r>
            <a:r>
              <a:rPr lang="en-US" altLang="zh-CN" b="1" dirty="0">
                <a:ea typeface="微软雅黑" panose="020B0503020204020204" pitchFamily="34" charset="-122"/>
              </a:rPr>
              <a:t>Piage</a:t>
            </a:r>
            <a:r>
              <a:rPr lang="zh-CN" altLang="zh-CN" b="1" dirty="0">
                <a:ea typeface="微软雅黑" panose="020B0503020204020204" pitchFamily="34" charset="-122"/>
              </a:rPr>
              <a:t>——对工艺的极致追求</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17764" name="图片 899" descr="IMG_256"/>
          <p:cNvPicPr>
            <a:picLocks noChangeAspect="1"/>
          </p:cNvPicPr>
          <p:nvPr/>
        </p:nvPicPr>
        <p:blipFill>
          <a:blip r:embed="rId1"/>
          <a:stretch>
            <a:fillRect/>
          </a:stretch>
        </p:blipFill>
        <p:spPr>
          <a:xfrm>
            <a:off x="838200" y="2286000"/>
            <a:ext cx="2590800" cy="2590800"/>
          </a:xfrm>
          <a:prstGeom prst="rect">
            <a:avLst/>
          </a:prstGeom>
          <a:noFill/>
          <a:ln w="9525">
            <a:noFill/>
          </a:ln>
        </p:spPr>
      </p:pic>
      <p:pic>
        <p:nvPicPr>
          <p:cNvPr id="117765" name="图片 902" descr="1eef456df7d42e3a32ee00c5ec2e4171b37dbcab"/>
          <p:cNvPicPr>
            <a:picLocks noChangeAspect="1"/>
          </p:cNvPicPr>
          <p:nvPr/>
        </p:nvPicPr>
        <p:blipFill>
          <a:blip r:embed="rId2"/>
          <a:srcRect l="24846" t="18213" r="22493" b="21208"/>
          <a:stretch>
            <a:fillRect/>
          </a:stretch>
        </p:blipFill>
        <p:spPr>
          <a:xfrm>
            <a:off x="3505200" y="2286000"/>
            <a:ext cx="2606675" cy="2994025"/>
          </a:xfrm>
          <a:prstGeom prst="rect">
            <a:avLst/>
          </a:prstGeom>
          <a:noFill/>
          <a:ln w="9525">
            <a:noFill/>
          </a:ln>
        </p:spPr>
      </p:pic>
      <p:pic>
        <p:nvPicPr>
          <p:cNvPr id="117766" name="图片 903" descr="IMG_256"/>
          <p:cNvPicPr>
            <a:picLocks noChangeAspect="1"/>
          </p:cNvPicPr>
          <p:nvPr/>
        </p:nvPicPr>
        <p:blipFill>
          <a:blip r:embed="rId3"/>
          <a:srcRect l="23232" t="12616" r="24747" b="17416"/>
          <a:stretch>
            <a:fillRect/>
          </a:stretch>
        </p:blipFill>
        <p:spPr>
          <a:xfrm>
            <a:off x="6400800" y="2286000"/>
            <a:ext cx="2182813" cy="2936875"/>
          </a:xfrm>
          <a:prstGeom prst="rect">
            <a:avLst/>
          </a:prstGeom>
          <a:noFill/>
          <a:ln w="9525">
            <a:noFill/>
          </a:ln>
        </p:spPr>
      </p:pic>
      <p:pic>
        <p:nvPicPr>
          <p:cNvPr id="117767" name="图片 917" descr="IMG_256"/>
          <p:cNvPicPr>
            <a:picLocks noChangeAspect="1"/>
          </p:cNvPicPr>
          <p:nvPr/>
        </p:nvPicPr>
        <p:blipFill>
          <a:blip r:embed="rId4"/>
          <a:srcRect t="18195" b="16862"/>
          <a:stretch>
            <a:fillRect/>
          </a:stretch>
        </p:blipFill>
        <p:spPr>
          <a:xfrm>
            <a:off x="914400" y="4876800"/>
            <a:ext cx="2389188" cy="1543050"/>
          </a:xfrm>
          <a:prstGeom prst="rect">
            <a:avLst/>
          </a:prstGeom>
          <a:noFill/>
          <a:ln w="9525">
            <a:noFill/>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8787" name="内容占位符 2"/>
          <p:cNvSpPr>
            <a:spLocks noGrp="1"/>
          </p:cNvSpPr>
          <p:nvPr>
            <p:ph idx="1"/>
          </p:nvPr>
        </p:nvSpPr>
        <p:spPr>
          <a:xfrm>
            <a:off x="503238" y="530225"/>
            <a:ext cx="8183562" cy="4187825"/>
          </a:xfrm>
          <a:ln/>
        </p:spPr>
        <p:txBody>
          <a:bodyPr vert="horz" wrap="square" lIns="182880" tIns="91440" anchor="t" anchorCtr="0"/>
          <a:p>
            <a:r>
              <a:rPr lang="en-US" altLang="zh-CN" b="1" dirty="0">
                <a:ea typeface="微软雅黑" panose="020B0503020204020204" pitchFamily="34" charset="-122"/>
              </a:rPr>
              <a:t>2.非洲马图里（Matturi）——野性的世界</a:t>
            </a:r>
            <a:endParaRPr lang="zh-CN" altLang="zh-CN" dirty="0">
              <a:ea typeface="微软雅黑" panose="020B0503020204020204" pitchFamily="34" charset="-122"/>
            </a:endParaRPr>
          </a:p>
        </p:txBody>
      </p:sp>
      <p:pic>
        <p:nvPicPr>
          <p:cNvPr id="19" name="图片 20" descr="IMG_256"/>
          <p:cNvPicPr>
            <a:picLocks noChangeAspect="1"/>
          </p:cNvPicPr>
          <p:nvPr/>
        </p:nvPicPr>
        <p:blipFill>
          <a:blip r:embed="rId1"/>
          <a:stretch>
            <a:fillRect/>
          </a:stretch>
        </p:blipFill>
        <p:spPr>
          <a:xfrm>
            <a:off x="914400" y="1295400"/>
            <a:ext cx="3145790" cy="3145790"/>
          </a:xfrm>
          <a:prstGeom prst="rect">
            <a:avLst/>
          </a:prstGeom>
          <a:noFill/>
          <a:ln w="9525">
            <a:noFill/>
          </a:ln>
        </p:spPr>
      </p:pic>
      <p:pic>
        <p:nvPicPr>
          <p:cNvPr id="12" name="图片 13" descr="IMG_256"/>
          <p:cNvPicPr>
            <a:picLocks noChangeAspect="1"/>
          </p:cNvPicPr>
          <p:nvPr/>
        </p:nvPicPr>
        <p:blipFill>
          <a:blip r:embed="rId2"/>
          <a:srcRect l="21496" t="-123" r="16646"/>
          <a:stretch>
            <a:fillRect/>
          </a:stretch>
        </p:blipFill>
        <p:spPr>
          <a:xfrm>
            <a:off x="3429000" y="1600200"/>
            <a:ext cx="1867535" cy="3023870"/>
          </a:xfrm>
          <a:prstGeom prst="rect">
            <a:avLst/>
          </a:prstGeom>
          <a:noFill/>
          <a:ln w="9525">
            <a:noFill/>
          </a:ln>
        </p:spPr>
      </p:pic>
      <p:pic>
        <p:nvPicPr>
          <p:cNvPr id="27" name="图片 28" descr="IMG_256"/>
          <p:cNvPicPr>
            <a:picLocks noChangeAspect="1"/>
          </p:cNvPicPr>
          <p:nvPr/>
        </p:nvPicPr>
        <p:blipFill>
          <a:blip r:embed="rId3"/>
          <a:srcRect l="13574" t="822" r="15173" b="1621"/>
          <a:stretch>
            <a:fillRect/>
          </a:stretch>
        </p:blipFill>
        <p:spPr>
          <a:xfrm>
            <a:off x="5105400" y="1447800"/>
            <a:ext cx="2293620" cy="3140710"/>
          </a:xfrm>
          <a:prstGeom prst="rect">
            <a:avLst/>
          </a:prstGeom>
          <a:noFill/>
          <a:ln w="9525">
            <a:noFill/>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9811" name="内容占位符 2"/>
          <p:cNvSpPr>
            <a:spLocks noGrp="1"/>
          </p:cNvSpPr>
          <p:nvPr>
            <p:ph idx="1"/>
          </p:nvPr>
        </p:nvSpPr>
        <p:spPr>
          <a:xfrm>
            <a:off x="503238" y="530225"/>
            <a:ext cx="8183562" cy="4187825"/>
          </a:xfrm>
          <a:ln/>
        </p:spPr>
        <p:txBody>
          <a:bodyPr vert="horz" wrap="square" lIns="182880" tIns="91440" anchor="t" anchorCtr="0"/>
          <a:p>
            <a:r>
              <a:rPr lang="en-US" altLang="zh-CN" b="1" dirty="0">
                <a:ea typeface="微软雅黑" panose="020B0503020204020204" pitchFamily="34" charset="-122"/>
              </a:rPr>
              <a:t>3.</a:t>
            </a:r>
            <a:r>
              <a:rPr lang="zh-CN" altLang="zh-CN" b="1" dirty="0">
                <a:ea typeface="微软雅黑" panose="020B0503020204020204" pitchFamily="34" charset="-122"/>
              </a:rPr>
              <a:t>希腊</a:t>
            </a:r>
            <a:r>
              <a:rPr lang="en-US" altLang="zh-CN" b="1" dirty="0">
                <a:ea typeface="微软雅黑" panose="020B0503020204020204" pitchFamily="34" charset="-122"/>
                <a:hlinkClick r:id="rId1"/>
              </a:rPr>
              <a:t>欧克</a:t>
            </a:r>
            <a:r>
              <a:rPr lang="zh-CN" altLang="zh-CN" b="1" dirty="0">
                <a:ea typeface="微软雅黑" panose="020B0503020204020204" pitchFamily="34" charset="-122"/>
              </a:rPr>
              <a:t>塞特</a:t>
            </a:r>
            <a:r>
              <a:rPr lang="en-US" altLang="zh-CN" b="1" dirty="0">
                <a:ea typeface="微软雅黑" panose="020B0503020204020204" pitchFamily="34" charset="-122"/>
              </a:rPr>
              <a:t>Oxette </a:t>
            </a:r>
            <a:r>
              <a:rPr lang="zh-CN" altLang="zh-CN" b="1" dirty="0">
                <a:ea typeface="微软雅黑" panose="020B0503020204020204" pitchFamily="34" charset="-122"/>
              </a:rPr>
              <a:t>——精美与唯一 </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19812" name="图片 942" descr="IMG_256"/>
          <p:cNvPicPr>
            <a:picLocks noChangeAspect="1"/>
          </p:cNvPicPr>
          <p:nvPr/>
        </p:nvPicPr>
        <p:blipFill>
          <a:blip r:embed="rId2"/>
          <a:stretch>
            <a:fillRect/>
          </a:stretch>
        </p:blipFill>
        <p:spPr>
          <a:xfrm>
            <a:off x="838200" y="1600200"/>
            <a:ext cx="3505200" cy="3086100"/>
          </a:xfrm>
          <a:prstGeom prst="rect">
            <a:avLst/>
          </a:prstGeom>
          <a:noFill/>
          <a:ln w="9525">
            <a:noFill/>
          </a:ln>
        </p:spPr>
      </p:pic>
      <p:pic>
        <p:nvPicPr>
          <p:cNvPr id="119813" name="图片 940" descr="IMG_256"/>
          <p:cNvPicPr>
            <a:picLocks noChangeAspect="1"/>
          </p:cNvPicPr>
          <p:nvPr/>
        </p:nvPicPr>
        <p:blipFill>
          <a:blip r:embed="rId3"/>
          <a:stretch>
            <a:fillRect/>
          </a:stretch>
        </p:blipFill>
        <p:spPr>
          <a:xfrm>
            <a:off x="4876800" y="1524000"/>
            <a:ext cx="3154363" cy="3154363"/>
          </a:xfrm>
          <a:prstGeom prst="rect">
            <a:avLst/>
          </a:prstGeom>
          <a:noFill/>
          <a:ln w="9525">
            <a:noFill/>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200400" y="2895600"/>
            <a:ext cx="8183563" cy="1050925"/>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感谢聆听！</a:t>
            </a: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20835" name="内容占位符 2"/>
          <p:cNvSpPr>
            <a:spLocks noGrp="1"/>
          </p:cNvSpPr>
          <p:nvPr>
            <p:ph idx="1"/>
          </p:nvPr>
        </p:nvSpPr>
        <p:spPr>
          <a:xfrm>
            <a:off x="503238" y="530225"/>
            <a:ext cx="8183562" cy="4187825"/>
          </a:xfrm>
          <a:ln/>
        </p:spPr>
        <p:txBody>
          <a:bodyPr vert="horz" wrap="square" lIns="182880" tIns="91440" anchor="t" anchorCtr="0"/>
          <a:p>
            <a:endParaRPr lang="zh-CN" altLang="en-US" dirty="0">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6096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二、饰品与时尚</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7411" name="内容占位符 2"/>
          <p:cNvSpPr>
            <a:spLocks noGrp="1"/>
          </p:cNvSpPr>
          <p:nvPr>
            <p:ph idx="1"/>
          </p:nvPr>
        </p:nvSpPr>
        <p:spPr>
          <a:xfrm>
            <a:off x="914400" y="1524000"/>
            <a:ext cx="6888163" cy="4187825"/>
          </a:xfrm>
          <a:ln/>
        </p:spPr>
        <p:txBody>
          <a:bodyPr vert="horz" wrap="square" lIns="182880" tIns="91440" anchor="t" anchorCtr="0"/>
          <a:p>
            <a:r>
              <a:rPr lang="zh-CN" altLang="zh-CN" sz="2000" dirty="0">
                <a:ea typeface="微软雅黑" panose="020B0503020204020204" pitchFamily="34" charset="-122"/>
              </a:rPr>
              <a:t>时尚，源自</a:t>
            </a:r>
            <a:r>
              <a:rPr lang="en-US" altLang="zh-CN" sz="2000" dirty="0">
                <a:ea typeface="微软雅黑" panose="020B0503020204020204" pitchFamily="34" charset="-122"/>
              </a:rPr>
              <a:t>"fashion"</a:t>
            </a:r>
            <a:r>
              <a:rPr lang="zh-CN" altLang="zh-CN" sz="2000" dirty="0">
                <a:ea typeface="微软雅黑" panose="020B0503020204020204" pitchFamily="34" charset="-122"/>
              </a:rPr>
              <a:t>，时尚就是前沿、先锋、革命。</a:t>
            </a:r>
            <a:endParaRPr lang="en-US" altLang="zh-CN" sz="2000" dirty="0">
              <a:ea typeface="微软雅黑" panose="020B0503020204020204" pitchFamily="34" charset="-122"/>
            </a:endParaRPr>
          </a:p>
          <a:p>
            <a:r>
              <a:rPr lang="zh-CN" altLang="zh-CN" sz="2000" dirty="0">
                <a:ea typeface="微软雅黑" panose="020B0503020204020204" pitchFamily="34" charset="-122"/>
              </a:rPr>
              <a:t>追求时尚似已蔚然成风。时尚潮流是一个时期的流行风气与社会环境是流行文化的表现。</a:t>
            </a:r>
            <a:endParaRPr lang="en-US" altLang="zh-CN" sz="2000" dirty="0">
              <a:ea typeface="微软雅黑" panose="020B0503020204020204" pitchFamily="34" charset="-122"/>
            </a:endParaRPr>
          </a:p>
          <a:p>
            <a:r>
              <a:rPr lang="zh-CN" altLang="zh-CN" sz="2000" dirty="0">
                <a:ea typeface="微软雅黑" panose="020B0503020204020204" pitchFamily="34" charset="-122"/>
              </a:rPr>
              <a:t>时尚饰品就是具有潮流时尚元素的饰品。时尚饰品能展现个人的时尚魅力，又能展现个人风采。每个人都应该独有属于自己的时尚饰品，搭配服装能额外地增加亮点。</a:t>
            </a:r>
            <a:endParaRPr lang="zh-CN" altLang="en-US" sz="2000" dirty="0">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1000" y="4572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三、饰品的分类</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43010" name="Rectangle 2"/>
          <p:cNvSpPr>
            <a:spLocks noGrp="1" noChangeArrowheads="1"/>
          </p:cNvSpPr>
          <p:nvPr>
            <p:ph idx="1"/>
          </p:nvPr>
        </p:nvSpPr>
        <p:spPr bwMode="auto">
          <a:xfrm>
            <a:off x="533400" y="1309688"/>
            <a:ext cx="8183563" cy="1016000"/>
          </a:xfrm>
          <a:ln>
            <a:miter lim="800000"/>
          </a:ln>
        </p:spPr>
        <p:txBody>
          <a:bodyPr vert="horz" wrap="square" lIns="91440" tIns="45720" rIns="91440" bIns="45720" numCol="1" anchor="ctr" anchorCtr="0" compatLnSpc="1">
            <a:spAutoFit/>
          </a:bodyPr>
          <a:lstStyle/>
          <a:p>
            <a:pPr marL="0" marR="0" lvl="0" indent="357505"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rPr>
              <a:t>1.</a:t>
            </a:r>
            <a:r>
              <a:rPr kumimoji="0" lang="zh-CN" altLang="en-US" sz="2000" b="1" i="0" u="none" strike="noStrike" kern="12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rPr>
              <a:t>按服饰功能分</a:t>
            </a:r>
            <a:endParaRPr kumimoji="0" lang="zh-CN" altLang="en-US" sz="2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rPr>
              <a:t>按照服饰功能来分类，饰品可以分为实用和装饰两大功能。</a:t>
            </a:r>
            <a:endParaRPr kumimoji="0" lang="zh-CN" altLang="en-US" sz="2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rPr>
              <a:t>实用功能：防护、固定、盛物等作用。例如包袋。 </a:t>
            </a:r>
            <a:endParaRPr kumimoji="0" lang="zh-CN" altLang="en-US" sz="2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p:txBody>
      </p:sp>
      <p:pic>
        <p:nvPicPr>
          <p:cNvPr id="18436" name="图片 261" descr="20110911221706_2xkMW.thumb.700_0"/>
          <p:cNvPicPr>
            <a:picLocks noChangeAspect="1"/>
          </p:cNvPicPr>
          <p:nvPr/>
        </p:nvPicPr>
        <p:blipFill>
          <a:blip r:embed="rId1"/>
          <a:srcRect l="8447" t="33070" r="8058" b="8617"/>
          <a:stretch>
            <a:fillRect/>
          </a:stretch>
        </p:blipFill>
        <p:spPr>
          <a:xfrm>
            <a:off x="990600" y="2514600"/>
            <a:ext cx="2743200" cy="2139950"/>
          </a:xfrm>
          <a:prstGeom prst="rect">
            <a:avLst/>
          </a:prstGeom>
          <a:noFill/>
          <a:ln w="9525">
            <a:noFill/>
          </a:ln>
        </p:spPr>
      </p:pic>
      <p:pic>
        <p:nvPicPr>
          <p:cNvPr id="18437" name="图片 465" descr="2010090123163761"/>
          <p:cNvPicPr>
            <a:picLocks noChangeAspect="1"/>
          </p:cNvPicPr>
          <p:nvPr/>
        </p:nvPicPr>
        <p:blipFill>
          <a:blip r:embed="rId2"/>
          <a:srcRect t="13081" b="22289"/>
          <a:stretch>
            <a:fillRect/>
          </a:stretch>
        </p:blipFill>
        <p:spPr>
          <a:xfrm>
            <a:off x="4038600" y="2514600"/>
            <a:ext cx="3687763" cy="2133600"/>
          </a:xfrm>
          <a:prstGeom prst="rect">
            <a:avLst/>
          </a:prstGeom>
          <a:noFill/>
          <a:ln w="9525">
            <a:noFill/>
          </a:ln>
        </p:spPr>
      </p:pic>
      <p:sp>
        <p:nvSpPr>
          <p:cNvPr id="18438" name="Rectangle 5"/>
          <p:cNvSpPr/>
          <p:nvPr/>
        </p:nvSpPr>
        <p:spPr>
          <a:xfrm>
            <a:off x="838200" y="4724400"/>
            <a:ext cx="7086600" cy="246063"/>
          </a:xfrm>
          <a:prstGeom prst="rect">
            <a:avLst/>
          </a:prstGeom>
          <a:noFill/>
          <a:ln w="9525">
            <a:noFill/>
          </a:ln>
        </p:spPr>
        <p:txBody>
          <a:bodyPr anchor="ctr" anchorCtr="0">
            <a:spAutoFit/>
          </a:bodyPr>
          <a:p>
            <a:pPr>
              <a:buNone/>
            </a:pPr>
            <a:r>
              <a:rPr lang="en-US" altLang="zh-CN" sz="1000" dirty="0">
                <a:latin typeface="Calibri" panose="020F0502020204030204" pitchFamily="34" charset="0"/>
                <a:ea typeface="宋体" panose="02010600030101010101" pitchFamily="2" charset="-122"/>
              </a:rPr>
              <a:t>                 lexander</a:t>
            </a:r>
            <a:r>
              <a:rPr lang="en-US" altLang="zh-CN" sz="1000" dirty="0">
                <a:latin typeface="Arial" panose="020B0604020202020204" pitchFamily="34" charset="0"/>
                <a:ea typeface="宋体" panose="02010600030101010101" pitchFamily="2" charset="-122"/>
              </a:rPr>
              <a:t> </a:t>
            </a:r>
            <a:r>
              <a:rPr lang="en-US" altLang="zh-CN" sz="1000" dirty="0">
                <a:latin typeface="Calibri" panose="020F0502020204030204" pitchFamily="34" charset="0"/>
                <a:ea typeface="宋体" panose="02010600030101010101" pitchFamily="2" charset="-122"/>
              </a:rPr>
              <a:t>McQueen</a:t>
            </a:r>
            <a:r>
              <a:rPr lang="en-US" altLang="zh-CN" sz="1000" dirty="0">
                <a:latin typeface="Arial" panose="020B0604020202020204" pitchFamily="34" charset="0"/>
                <a:ea typeface="宋体" panose="02010600030101010101" pitchFamily="2" charset="-122"/>
              </a:rPr>
              <a:t> </a:t>
            </a:r>
            <a:r>
              <a:rPr lang="zh-CN" altLang="en-US" sz="1000" dirty="0">
                <a:latin typeface="Calibri" panose="020F0502020204030204" pitchFamily="34" charset="0"/>
                <a:ea typeface="宋体" panose="02010600030101010101" pitchFamily="2" charset="-122"/>
              </a:rPr>
              <a:t>晚装手拿包</a:t>
            </a:r>
            <a:r>
              <a:rPr lang="zh-CN" altLang="en-US" sz="1000" b="1" dirty="0">
                <a:latin typeface="Arial" panose="020B0604020202020204" pitchFamily="34" charset="0"/>
                <a:ea typeface="宋体" panose="02010600030101010101" pitchFamily="2" charset="-122"/>
              </a:rPr>
              <a:t>                                                       </a:t>
            </a:r>
            <a:r>
              <a:rPr lang="en-US" altLang="zh-CN" sz="1000" dirty="0">
                <a:latin typeface="Calibri" panose="020F0502020204030204" pitchFamily="34" charset="0"/>
                <a:ea typeface="宋体" panose="02010600030101010101" pitchFamily="2" charset="-122"/>
              </a:rPr>
              <a:t>lexander  McQueen2010</a:t>
            </a:r>
            <a:r>
              <a:rPr lang="zh-CN" altLang="en-US" sz="1000" dirty="0">
                <a:latin typeface="Calibri" panose="020F0502020204030204" pitchFamily="34" charset="0"/>
                <a:ea typeface="宋体" panose="02010600030101010101" pitchFamily="2" charset="-122"/>
              </a:rPr>
              <a:t>秋冬   晚宴手包</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内容占位符 2"/>
          <p:cNvSpPr>
            <a:spLocks noGrp="1"/>
          </p:cNvSpPr>
          <p:nvPr>
            <p:ph idx="1"/>
          </p:nvPr>
        </p:nvSpPr>
        <p:spPr>
          <a:xfrm>
            <a:off x="457200" y="685800"/>
            <a:ext cx="8183563" cy="914400"/>
          </a:xfrm>
          <a:ln/>
        </p:spPr>
        <p:txBody>
          <a:bodyPr vert="horz" wrap="square" lIns="182880" tIns="91440" anchor="t" anchorCtr="0"/>
          <a:p>
            <a:r>
              <a:rPr lang="zh-CN" altLang="zh-CN" sz="2000" dirty="0">
                <a:ea typeface="微软雅黑" panose="020B0503020204020204" pitchFamily="34" charset="-122"/>
              </a:rPr>
              <a:t>（</a:t>
            </a:r>
            <a:r>
              <a:rPr lang="en-US" altLang="zh-CN" sz="2000" dirty="0">
                <a:ea typeface="微软雅黑" panose="020B0503020204020204" pitchFamily="34" charset="-122"/>
              </a:rPr>
              <a:t>2</a:t>
            </a:r>
            <a:r>
              <a:rPr lang="zh-CN" altLang="zh-CN" sz="2000" dirty="0">
                <a:ea typeface="微软雅黑" panose="020B0503020204020204" pitchFamily="34" charset="-122"/>
              </a:rPr>
              <a:t>）防护作用：帽子、鞋、伞、太阳镜、围巾、披肩、护腕。</a:t>
            </a:r>
            <a:endParaRPr lang="zh-CN" altLang="en-US" sz="2000" dirty="0">
              <a:ea typeface="微软雅黑" panose="020B0503020204020204" pitchFamily="34" charset="-122"/>
            </a:endParaRPr>
          </a:p>
        </p:txBody>
      </p:sp>
      <p:pic>
        <p:nvPicPr>
          <p:cNvPr id="19459" name="图片 468" descr="TB2wMAMyr5YBuNjSspoXXbeNFXa_!!3683552613.jpg_430x430q90"/>
          <p:cNvPicPr>
            <a:picLocks noChangeAspect="1"/>
          </p:cNvPicPr>
          <p:nvPr/>
        </p:nvPicPr>
        <p:blipFill>
          <a:blip r:embed="rId1"/>
          <a:stretch>
            <a:fillRect/>
          </a:stretch>
        </p:blipFill>
        <p:spPr>
          <a:xfrm>
            <a:off x="838200" y="1524000"/>
            <a:ext cx="2549525" cy="2549525"/>
          </a:xfrm>
          <a:prstGeom prst="rect">
            <a:avLst/>
          </a:prstGeom>
          <a:noFill/>
          <a:ln w="9525">
            <a:noFill/>
          </a:ln>
        </p:spPr>
      </p:pic>
      <p:pic>
        <p:nvPicPr>
          <p:cNvPr id="19460" name="图片 258" descr="673750"/>
          <p:cNvPicPr>
            <a:picLocks noChangeAspect="1"/>
          </p:cNvPicPr>
          <p:nvPr/>
        </p:nvPicPr>
        <p:blipFill>
          <a:blip r:embed="rId2"/>
          <a:stretch>
            <a:fillRect/>
          </a:stretch>
        </p:blipFill>
        <p:spPr>
          <a:xfrm>
            <a:off x="6248400" y="3352800"/>
            <a:ext cx="2136775" cy="2022475"/>
          </a:xfrm>
          <a:prstGeom prst="rect">
            <a:avLst/>
          </a:prstGeom>
          <a:noFill/>
          <a:ln w="9525">
            <a:noFill/>
          </a:ln>
        </p:spPr>
      </p:pic>
      <p:pic>
        <p:nvPicPr>
          <p:cNvPr id="19461" name="图片 333" descr="20170412133904510"/>
          <p:cNvPicPr>
            <a:picLocks noChangeAspect="1"/>
          </p:cNvPicPr>
          <p:nvPr/>
        </p:nvPicPr>
        <p:blipFill>
          <a:blip r:embed="rId3"/>
          <a:stretch>
            <a:fillRect/>
          </a:stretch>
        </p:blipFill>
        <p:spPr>
          <a:xfrm>
            <a:off x="3962400" y="1676400"/>
            <a:ext cx="1817688" cy="273208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20483" name="内容占位符 2"/>
          <p:cNvSpPr>
            <a:spLocks noGrp="1"/>
          </p:cNvSpPr>
          <p:nvPr>
            <p:ph idx="1"/>
          </p:nvPr>
        </p:nvSpPr>
        <p:spPr>
          <a:xfrm>
            <a:off x="503238" y="530225"/>
            <a:ext cx="8183562" cy="917575"/>
          </a:xfrm>
          <a:ln/>
        </p:spPr>
        <p:txBody>
          <a:bodyPr vert="horz" wrap="square" lIns="182880" tIns="91440" anchor="t" anchorCtr="0"/>
          <a:p>
            <a:r>
              <a:rPr lang="zh-CN" altLang="zh-CN" sz="2000" dirty="0">
                <a:ea typeface="微软雅黑" panose="020B0503020204020204" pitchFamily="34" charset="-122"/>
              </a:rPr>
              <a:t>（</a:t>
            </a:r>
            <a:r>
              <a:rPr lang="en-US" altLang="zh-CN" sz="2000" dirty="0">
                <a:ea typeface="微软雅黑" panose="020B0503020204020204" pitchFamily="34" charset="-122"/>
              </a:rPr>
              <a:t>3</a:t>
            </a:r>
            <a:r>
              <a:rPr lang="zh-CN" altLang="zh-CN" sz="2000" dirty="0">
                <a:ea typeface="微软雅黑" panose="020B0503020204020204" pitchFamily="34" charset="-122"/>
              </a:rPr>
              <a:t>）固定作用：扣饰、别针、绳带。</a:t>
            </a:r>
            <a:endParaRPr lang="zh-CN" altLang="en-US" sz="2000" dirty="0">
              <a:ea typeface="微软雅黑" panose="020B0503020204020204" pitchFamily="34" charset="-122"/>
            </a:endParaRPr>
          </a:p>
        </p:txBody>
      </p:sp>
      <p:pic>
        <p:nvPicPr>
          <p:cNvPr id="20484" name="图片 268" descr="IMG_256"/>
          <p:cNvPicPr>
            <a:picLocks noChangeAspect="1"/>
          </p:cNvPicPr>
          <p:nvPr/>
        </p:nvPicPr>
        <p:blipFill>
          <a:blip r:embed="rId1"/>
          <a:srcRect l="12730" t="5911" r="11548" b="6311"/>
          <a:stretch>
            <a:fillRect/>
          </a:stretch>
        </p:blipFill>
        <p:spPr>
          <a:xfrm>
            <a:off x="1143000" y="1676400"/>
            <a:ext cx="2332038" cy="2035175"/>
          </a:xfrm>
          <a:prstGeom prst="rect">
            <a:avLst/>
          </a:prstGeom>
          <a:noFill/>
          <a:ln w="9525">
            <a:noFill/>
          </a:ln>
        </p:spPr>
      </p:pic>
      <p:sp>
        <p:nvSpPr>
          <p:cNvPr id="20485" name="Rectangle 2"/>
          <p:cNvSpPr/>
          <p:nvPr/>
        </p:nvSpPr>
        <p:spPr>
          <a:xfrm>
            <a:off x="1219200" y="3962400"/>
            <a:ext cx="2020888" cy="307975"/>
          </a:xfrm>
          <a:prstGeom prst="rect">
            <a:avLst/>
          </a:prstGeom>
          <a:noFill/>
          <a:ln w="9525">
            <a:noFill/>
          </a:ln>
        </p:spPr>
        <p:txBody>
          <a:bodyPr wrap="none" anchor="ctr" anchorCtr="0">
            <a:spAutoFit/>
          </a:bodyPr>
          <a:p>
            <a:r>
              <a:rPr lang="zh-CN" altLang="zh-CN" sz="1400" dirty="0">
                <a:latin typeface="Calibri" panose="020F0502020204030204" pitchFamily="34" charset="0"/>
                <a:ea typeface="宋体" panose="02010600030101010101" pitchFamily="2" charset="-122"/>
              </a:rPr>
              <a:t> </a:t>
            </a:r>
            <a:r>
              <a:rPr lang="zh-CN" altLang="x-none" sz="1000" dirty="0">
                <a:latin typeface="Calibri" panose="020F0502020204030204" pitchFamily="34" charset="0"/>
                <a:ea typeface="宋体" panose="02010600030101010101" pitchFamily="2" charset="-122"/>
              </a:rPr>
              <a:t>铜鎏金五爪龙老扣饰，</a:t>
            </a:r>
            <a:r>
              <a:rPr lang="zh-CN" altLang="en-US" sz="1000" dirty="0">
                <a:latin typeface="Calibri" panose="020F0502020204030204" pitchFamily="34" charset="0"/>
                <a:ea typeface="宋体" panose="02010600030101010101" pitchFamily="2" charset="-122"/>
                <a:hlinkClick r:id="rId2"/>
              </a:rPr>
              <a:t>特色滇南</a:t>
            </a:r>
            <a:endParaRPr lang="zh-CN" altLang="en-US" sz="1000" dirty="0">
              <a:latin typeface="Arial" panose="020B0604020202020204" pitchFamily="34" charset="0"/>
              <a:ea typeface="宋体" panose="02010600030101010101" pitchFamily="2" charset="-122"/>
            </a:endParaRPr>
          </a:p>
        </p:txBody>
      </p:sp>
      <p:pic>
        <p:nvPicPr>
          <p:cNvPr id="20486" name="图片 475" descr="IMG_256"/>
          <p:cNvPicPr>
            <a:picLocks noChangeAspect="1"/>
          </p:cNvPicPr>
          <p:nvPr/>
        </p:nvPicPr>
        <p:blipFill>
          <a:blip r:embed="rId3"/>
          <a:srcRect t="12364"/>
          <a:stretch>
            <a:fillRect/>
          </a:stretch>
        </p:blipFill>
        <p:spPr>
          <a:xfrm>
            <a:off x="5181600" y="1676400"/>
            <a:ext cx="2286000" cy="2011363"/>
          </a:xfrm>
          <a:prstGeom prst="rect">
            <a:avLst/>
          </a:prstGeom>
          <a:noFill/>
          <a:ln w="9525">
            <a:noFill/>
          </a:ln>
        </p:spPr>
      </p:pic>
      <p:sp>
        <p:nvSpPr>
          <p:cNvPr id="20487" name="矩形 6"/>
          <p:cNvSpPr/>
          <p:nvPr/>
        </p:nvSpPr>
        <p:spPr>
          <a:xfrm>
            <a:off x="5257800" y="3962400"/>
            <a:ext cx="2355850" cy="246063"/>
          </a:xfrm>
          <a:prstGeom prst="rect">
            <a:avLst/>
          </a:prstGeom>
          <a:noFill/>
          <a:ln w="9525">
            <a:noFill/>
          </a:ln>
        </p:spPr>
        <p:txBody>
          <a:bodyPr wrap="none">
            <a:spAutoFit/>
          </a:bodyPr>
          <a:p>
            <a:pPr eaLnBrk="0" hangingPunct="0"/>
            <a:r>
              <a:rPr lang="zh-CN" altLang="zh-CN" sz="1000" dirty="0">
                <a:latin typeface="Arial" panose="020B0604020202020204" pitchFamily="34" charset="0"/>
                <a:ea typeface="微软雅黑" panose="020B0503020204020204" pitchFamily="34" charset="-122"/>
              </a:rPr>
              <a:t>鳄鱼纹平滑扣时尚腰带</a:t>
            </a:r>
            <a:r>
              <a:rPr lang="en-US" altLang="zh-CN" sz="1000" dirty="0">
                <a:latin typeface="Arial" panose="020B0604020202020204" pitchFamily="34" charset="0"/>
                <a:ea typeface="微软雅黑" panose="020B0503020204020204" pitchFamily="34" charset="-122"/>
              </a:rPr>
              <a:t>BAYIDA/</a:t>
            </a:r>
            <a:r>
              <a:rPr lang="zh-CN" altLang="zh-CN" sz="1000" dirty="0">
                <a:latin typeface="Arial" panose="020B0604020202020204" pitchFamily="34" charset="0"/>
                <a:ea typeface="微软雅黑" panose="020B0503020204020204" pitchFamily="34" charset="-122"/>
              </a:rPr>
              <a:t>巴英达</a:t>
            </a:r>
            <a:endParaRPr lang="zh-CN" altLang="en-US" sz="1000" dirty="0">
              <a:latin typeface="Arial" panose="020B0604020202020204" pitchFamily="34" charset="0"/>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21507" name="内容占位符 2"/>
          <p:cNvSpPr>
            <a:spLocks noGrp="1"/>
          </p:cNvSpPr>
          <p:nvPr>
            <p:ph idx="1"/>
          </p:nvPr>
        </p:nvSpPr>
        <p:spPr>
          <a:xfrm>
            <a:off x="503238" y="530225"/>
            <a:ext cx="8183562" cy="917575"/>
          </a:xfrm>
          <a:ln/>
        </p:spPr>
        <p:txBody>
          <a:bodyPr vert="horz" wrap="square" lIns="182880" tIns="91440" anchor="t" anchorCtr="0"/>
          <a:p>
            <a:r>
              <a:rPr lang="zh-CN" altLang="zh-CN" sz="2000" dirty="0">
                <a:ea typeface="微软雅黑" panose="020B0503020204020204" pitchFamily="34" charset="-122"/>
              </a:rPr>
              <a:t>（</a:t>
            </a:r>
            <a:r>
              <a:rPr lang="en-US" altLang="zh-CN" sz="2000" dirty="0">
                <a:ea typeface="微软雅黑" panose="020B0503020204020204" pitchFamily="34" charset="-122"/>
              </a:rPr>
              <a:t>4</a:t>
            </a:r>
            <a:r>
              <a:rPr lang="zh-CN" altLang="zh-CN" sz="2000" dirty="0">
                <a:ea typeface="微软雅黑" panose="020B0503020204020204" pitchFamily="34" charset="-122"/>
              </a:rPr>
              <a:t>）盛物作用：箱包、包袋、手袋、票夹、钱包。</a:t>
            </a:r>
            <a:endParaRPr lang="zh-CN" altLang="en-US" sz="2000" dirty="0">
              <a:ea typeface="微软雅黑" panose="020B0503020204020204" pitchFamily="34" charset="-122"/>
            </a:endParaRPr>
          </a:p>
        </p:txBody>
      </p:sp>
      <p:pic>
        <p:nvPicPr>
          <p:cNvPr id="21508" name="图片 477" descr="IMG_256"/>
          <p:cNvPicPr>
            <a:picLocks noChangeAspect="1"/>
          </p:cNvPicPr>
          <p:nvPr/>
        </p:nvPicPr>
        <p:blipFill>
          <a:blip r:embed="rId1"/>
          <a:srcRect l="7356" t="47052" r="8234" b="7654"/>
          <a:stretch>
            <a:fillRect/>
          </a:stretch>
        </p:blipFill>
        <p:spPr>
          <a:xfrm>
            <a:off x="1447800" y="1447800"/>
            <a:ext cx="5791200" cy="3100388"/>
          </a:xfrm>
          <a:prstGeom prst="rect">
            <a:avLst/>
          </a:prstGeom>
          <a:noFill/>
          <a:ln w="9525">
            <a:noFill/>
          </a:ln>
        </p:spPr>
      </p:pic>
      <p:sp>
        <p:nvSpPr>
          <p:cNvPr id="21509" name="矩形 4"/>
          <p:cNvSpPr/>
          <p:nvPr/>
        </p:nvSpPr>
        <p:spPr>
          <a:xfrm>
            <a:off x="3276600" y="4648200"/>
            <a:ext cx="2354263" cy="246063"/>
          </a:xfrm>
          <a:prstGeom prst="rect">
            <a:avLst/>
          </a:prstGeom>
          <a:noFill/>
          <a:ln w="9525">
            <a:noFill/>
          </a:ln>
        </p:spPr>
        <p:txBody>
          <a:bodyPr wrap="none">
            <a:spAutoFit/>
          </a:bodyPr>
          <a:p>
            <a:pPr eaLnBrk="0" hangingPunct="0"/>
            <a:r>
              <a:rPr lang="zh-CN" altLang="zh-CN" sz="1000" dirty="0">
                <a:latin typeface="Arial" panose="020B0604020202020204" pitchFamily="34" charset="0"/>
                <a:ea typeface="微软雅黑" panose="020B0503020204020204" pitchFamily="34" charset="-122"/>
              </a:rPr>
              <a:t>玫瑰印花软质钱包款号</a:t>
            </a:r>
            <a:r>
              <a:rPr lang="en-US" altLang="zh-CN" sz="1000" dirty="0">
                <a:latin typeface="Arial" panose="020B0604020202020204" pitchFamily="34" charset="0"/>
                <a:ea typeface="微软雅黑" panose="020B0503020204020204" pitchFamily="34" charset="-122"/>
              </a:rPr>
              <a:t>:32437 COACH</a:t>
            </a:r>
            <a:endParaRPr lang="zh-CN" altLang="en-US" sz="1000" dirty="0">
              <a:latin typeface="Arial" panose="020B0604020202020204" pitchFamily="34" charset="0"/>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a:xfrm>
            <a:off x="533400" y="685800"/>
            <a:ext cx="8183563" cy="4187825"/>
          </a:xfrm>
          <a:ln/>
        </p:spPr>
        <p:txBody>
          <a:bodyPr vert="horz" wrap="square" lIns="182880" tIns="91440" anchor="t" anchorCtr="0"/>
          <a:p>
            <a:r>
              <a:rPr lang="zh-CN" altLang="zh-CN" sz="2000" dirty="0">
                <a:ea typeface="微软雅黑" panose="020B0503020204020204" pitchFamily="34" charset="-122"/>
              </a:rPr>
              <a:t>（</a:t>
            </a:r>
            <a:r>
              <a:rPr lang="en-US" altLang="zh-CN" sz="2000" dirty="0">
                <a:ea typeface="微软雅黑" panose="020B0503020204020204" pitchFamily="34" charset="-122"/>
              </a:rPr>
              <a:t>5</a:t>
            </a:r>
            <a:r>
              <a:rPr lang="zh-CN" altLang="zh-CN" sz="2000" dirty="0">
                <a:ea typeface="微软雅黑" panose="020B0503020204020204" pitchFamily="34" charset="-122"/>
              </a:rPr>
              <a:t>）装饰功能：佩带作用；面饰、纹身、美甲。</a:t>
            </a:r>
            <a:endParaRPr lang="zh-CN" altLang="en-US" sz="2000" dirty="0">
              <a:ea typeface="微软雅黑" panose="020B0503020204020204" pitchFamily="34" charset="-122"/>
            </a:endParaRPr>
          </a:p>
        </p:txBody>
      </p:sp>
      <p:pic>
        <p:nvPicPr>
          <p:cNvPr id="22531" name="图片 149" descr="点击查看源网页"/>
          <p:cNvPicPr>
            <a:picLocks noChangeAspect="1"/>
          </p:cNvPicPr>
          <p:nvPr/>
        </p:nvPicPr>
        <p:blipFill>
          <a:blip r:embed="rId1"/>
          <a:srcRect l="2242" t="16869" r="12958" b="5191"/>
          <a:stretch>
            <a:fillRect/>
          </a:stretch>
        </p:blipFill>
        <p:spPr>
          <a:xfrm>
            <a:off x="5029200" y="1447800"/>
            <a:ext cx="2236788" cy="1676400"/>
          </a:xfrm>
          <a:prstGeom prst="rect">
            <a:avLst/>
          </a:prstGeom>
          <a:noFill/>
          <a:ln w="9525">
            <a:noFill/>
          </a:ln>
        </p:spPr>
      </p:pic>
      <p:pic>
        <p:nvPicPr>
          <p:cNvPr id="22532" name="图片 479" descr="20094307326728"/>
          <p:cNvPicPr>
            <a:picLocks noChangeAspect="1"/>
          </p:cNvPicPr>
          <p:nvPr/>
        </p:nvPicPr>
        <p:blipFill>
          <a:blip r:embed="rId2"/>
          <a:stretch>
            <a:fillRect/>
          </a:stretch>
        </p:blipFill>
        <p:spPr>
          <a:xfrm>
            <a:off x="5181600" y="3657600"/>
            <a:ext cx="2057400" cy="2159000"/>
          </a:xfrm>
          <a:prstGeom prst="rect">
            <a:avLst/>
          </a:prstGeom>
          <a:noFill/>
          <a:ln w="9525">
            <a:noFill/>
          </a:ln>
        </p:spPr>
      </p:pic>
      <p:pic>
        <p:nvPicPr>
          <p:cNvPr id="22533" name="图片 480" descr="IMG_256"/>
          <p:cNvPicPr>
            <a:picLocks noChangeAspect="1"/>
          </p:cNvPicPr>
          <p:nvPr/>
        </p:nvPicPr>
        <p:blipFill>
          <a:blip r:embed="rId3"/>
          <a:stretch>
            <a:fillRect/>
          </a:stretch>
        </p:blipFill>
        <p:spPr>
          <a:xfrm>
            <a:off x="990600" y="1752600"/>
            <a:ext cx="2914650" cy="1646238"/>
          </a:xfrm>
          <a:prstGeom prst="rect">
            <a:avLst/>
          </a:prstGeom>
          <a:noFill/>
          <a:ln w="9525">
            <a:noFill/>
          </a:ln>
        </p:spPr>
      </p:pic>
      <p:sp>
        <p:nvSpPr>
          <p:cNvPr id="22534" name="Rectangle 4"/>
          <p:cNvSpPr/>
          <p:nvPr/>
        </p:nvSpPr>
        <p:spPr>
          <a:xfrm>
            <a:off x="1828800" y="3581400"/>
            <a:ext cx="825500" cy="609600"/>
          </a:xfrm>
          <a:prstGeom prst="rect">
            <a:avLst/>
          </a:prstGeom>
          <a:noFill/>
          <a:ln w="9525">
            <a:noFill/>
          </a:ln>
        </p:spPr>
        <p:txBody>
          <a:bodyPr wrap="none" tIns="177744" bIns="0" anchor="ctr" anchorCtr="0">
            <a:spAutoFit/>
          </a:bodyPr>
          <a:p>
            <a:pPr>
              <a:buNone/>
            </a:pPr>
            <a:r>
              <a:rPr lang="zh-CN" altLang="x-none" sz="1000" dirty="0">
                <a:latin typeface="Arial" panose="020B0604020202020204" pitchFamily="34" charset="0"/>
                <a:ea typeface="黑体" panose="02010609060101010101" pitchFamily="49" charset="-122"/>
              </a:rPr>
              <a:t>清代指甲套</a:t>
            </a:r>
            <a:endParaRPr lang="zh-CN" altLang="x-none" sz="1000" b="1" dirty="0">
              <a:latin typeface="Arial" panose="020B0604020202020204" pitchFamily="34" charset="0"/>
              <a:ea typeface="黑体" panose="02010609060101010101" pitchFamily="49" charset="-122"/>
            </a:endParaRPr>
          </a:p>
          <a:p>
            <a:pPr eaLnBrk="0" hangingPunct="0">
              <a:buNone/>
            </a:pPr>
            <a:endParaRPr lang="zh-CN" altLang="x-none" dirty="0">
              <a:latin typeface="Arial" panose="020B0604020202020204" pitchFamily="34" charset="0"/>
              <a:ea typeface="宋体" panose="02010600030101010101" pitchFamily="2" charset="-122"/>
            </a:endParaRPr>
          </a:p>
        </p:txBody>
      </p:sp>
      <p:sp>
        <p:nvSpPr>
          <p:cNvPr id="22535" name="矩形 7"/>
          <p:cNvSpPr/>
          <p:nvPr/>
        </p:nvSpPr>
        <p:spPr>
          <a:xfrm>
            <a:off x="5410200" y="3276600"/>
            <a:ext cx="1768475" cy="246063"/>
          </a:xfrm>
          <a:prstGeom prst="rect">
            <a:avLst/>
          </a:prstGeom>
          <a:noFill/>
          <a:ln w="9525">
            <a:noFill/>
          </a:ln>
        </p:spPr>
        <p:txBody>
          <a:bodyPr wrap="none">
            <a:spAutoFit/>
          </a:bodyPr>
          <a:p>
            <a:pPr eaLnBrk="0" hangingPunct="0"/>
            <a:r>
              <a:rPr lang="en-US" altLang="zh-CN" sz="1000" dirty="0">
                <a:latin typeface="Arial" panose="020B0604020202020204" pitchFamily="34" charset="0"/>
                <a:ea typeface="微软雅黑" panose="020B0503020204020204" pitchFamily="34" charset="-122"/>
                <a:hlinkClick r:id="rId4"/>
              </a:rPr>
              <a:t>新晚报乐活周刊</a:t>
            </a:r>
            <a:r>
              <a:rPr lang="en-US" altLang="zh-CN" sz="1000" dirty="0">
                <a:latin typeface="Arial" panose="020B0604020202020204" pitchFamily="34" charset="0"/>
                <a:ea typeface="微软雅黑" panose="020B0503020204020204" pitchFamily="34" charset="-122"/>
              </a:rPr>
              <a:t> 2017-06-09</a:t>
            </a:r>
            <a:endParaRPr lang="zh-CN" altLang="en-US" sz="1000" dirty="0">
              <a:latin typeface="Arial" panose="020B0604020202020204" pitchFamily="34" charset="0"/>
              <a:ea typeface="微软雅黑" panose="020B0503020204020204" pitchFamily="34" charset="-122"/>
            </a:endParaRPr>
          </a:p>
        </p:txBody>
      </p:sp>
      <p:sp>
        <p:nvSpPr>
          <p:cNvPr id="22536" name="矩形 8"/>
          <p:cNvSpPr/>
          <p:nvPr/>
        </p:nvSpPr>
        <p:spPr>
          <a:xfrm>
            <a:off x="5334000" y="6019800"/>
            <a:ext cx="2032000" cy="246063"/>
          </a:xfrm>
          <a:prstGeom prst="rect">
            <a:avLst/>
          </a:prstGeom>
          <a:noFill/>
          <a:ln w="9525">
            <a:noFill/>
          </a:ln>
        </p:spPr>
        <p:txBody>
          <a:bodyPr wrap="none">
            <a:spAutoFit/>
          </a:bodyPr>
          <a:p>
            <a:pPr eaLnBrk="0" hangingPunct="0"/>
            <a:r>
              <a:rPr lang="en-US" altLang="zh-CN" sz="1000" dirty="0">
                <a:latin typeface="Arial" panose="020B0604020202020204" pitchFamily="34" charset="0"/>
                <a:ea typeface="微软雅黑" panose="020B0503020204020204" pitchFamily="34" charset="-122"/>
              </a:rPr>
              <a:t>MAJO FRUITHOF </a:t>
            </a:r>
            <a:r>
              <a:rPr lang="zh-CN" altLang="zh-CN" sz="1000" dirty="0">
                <a:latin typeface="Arial" panose="020B0604020202020204" pitchFamily="34" charset="0"/>
                <a:ea typeface="微软雅黑" panose="020B0503020204020204" pitchFamily="34" charset="-122"/>
              </a:rPr>
              <a:t>的珠宝系列</a:t>
            </a:r>
            <a:r>
              <a:rPr lang="en-US" altLang="zh-CN" sz="1000" b="1" dirty="0">
                <a:latin typeface="Arial" panose="020B0604020202020204" pitchFamily="34" charset="0"/>
                <a:ea typeface="微软雅黑" panose="020B0503020204020204" pitchFamily="34" charset="-122"/>
              </a:rPr>
              <a:t>	</a:t>
            </a:r>
            <a:endParaRPr lang="zh-CN" altLang="en-US" sz="1000" dirty="0">
              <a:latin typeface="Arial" panose="020B0604020202020204" pitchFamily="34" charset="0"/>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内容占位符 2"/>
          <p:cNvSpPr>
            <a:spLocks noGrp="1"/>
          </p:cNvSpPr>
          <p:nvPr>
            <p:ph idx="1"/>
          </p:nvPr>
        </p:nvSpPr>
        <p:spPr>
          <a:xfrm>
            <a:off x="381000" y="533400"/>
            <a:ext cx="8183563" cy="4187825"/>
          </a:xfrm>
          <a:ln/>
        </p:spPr>
        <p:txBody>
          <a:bodyPr vert="horz" wrap="square" lIns="182880" tIns="91440" anchor="t" anchorCtr="0"/>
          <a:p>
            <a:r>
              <a:rPr lang="en-US" altLang="zh-CN" sz="2000" b="1" dirty="0">
                <a:latin typeface="Calibri" panose="020F0502020204030204" pitchFamily="34" charset="0"/>
                <a:ea typeface="宋体" panose="02010600030101010101" pitchFamily="2" charset="-122"/>
              </a:rPr>
              <a:t>2.</a:t>
            </a:r>
            <a:r>
              <a:rPr lang="zh-CN" altLang="en-US" sz="2000" b="1" dirty="0">
                <a:latin typeface="Calibri" panose="020F0502020204030204" pitchFamily="34" charset="0"/>
                <a:ea typeface="宋体" panose="02010600030101010101" pitchFamily="2" charset="-122"/>
              </a:rPr>
              <a:t>按装饰部位分</a:t>
            </a:r>
            <a:endParaRPr lang="en-US" altLang="zh-CN" sz="2000" b="1" dirty="0">
              <a:latin typeface="Calibri" panose="020F0502020204030204" pitchFamily="34" charset="0"/>
              <a:ea typeface="宋体" panose="02010600030101010101" pitchFamily="2" charset="-122"/>
            </a:endParaRPr>
          </a:p>
          <a:p>
            <a:r>
              <a:rPr lang="zh-CN" altLang="zh-CN" sz="2000" dirty="0">
                <a:ea typeface="微软雅黑" panose="020B0503020204020204" pitchFamily="34" charset="-122"/>
              </a:rPr>
              <a:t>发饰、面饰、颈饰、耳饰、腰饰、腕饰、腿饰、足饰、帽饰、衣饰等。</a:t>
            </a:r>
            <a:endParaRPr lang="zh-CN" altLang="en-US" sz="2000" dirty="0">
              <a:ea typeface="微软雅黑" panose="020B0503020204020204" pitchFamily="34" charset="-122"/>
            </a:endParaRPr>
          </a:p>
        </p:txBody>
      </p:sp>
      <p:sp>
        <p:nvSpPr>
          <p:cNvPr id="23555" name="Rectangle 1"/>
          <p:cNvSpPr>
            <a:spLocks noGrp="1"/>
          </p:cNvSpPr>
          <p:nvPr>
            <p:ph type="title"/>
          </p:nvPr>
        </p:nvSpPr>
        <p:spPr>
          <a:xfrm>
            <a:off x="503238" y="5324475"/>
            <a:ext cx="546100" cy="369888"/>
          </a:xfrm>
          <a:noFill/>
          <a:ln>
            <a:noFill/>
          </a:ln>
        </p:spPr>
        <p:txBody>
          <a:bodyPr vert="horz" wrap="none" lIns="91440" tIns="45720" rIns="91440" bIns="45720" anchor="ctr" anchorCtr="0">
            <a:spAutoFit/>
          </a:bodyPr>
          <a:p>
            <a:pPr indent="357505"/>
            <a:endParaRPr lang="zh-CN" altLang="en-US" sz="1800" b="0" dirty="0">
              <a:solidFill>
                <a:schemeClr val="tx1"/>
              </a:solidFill>
              <a:effectLst/>
              <a:latin typeface="Arial" panose="020B0604020202020204" pitchFamily="34" charset="0"/>
              <a:ea typeface="宋体" panose="02010600030101010101" pitchFamily="2" charset="-122"/>
            </a:endParaRPr>
          </a:p>
        </p:txBody>
      </p:sp>
      <p:pic>
        <p:nvPicPr>
          <p:cNvPr id="23556" name="图片 546" descr="IMG_256"/>
          <p:cNvPicPr>
            <a:picLocks noChangeAspect="1"/>
          </p:cNvPicPr>
          <p:nvPr/>
        </p:nvPicPr>
        <p:blipFill>
          <a:blip r:embed="rId1"/>
          <a:stretch>
            <a:fillRect/>
          </a:stretch>
        </p:blipFill>
        <p:spPr>
          <a:xfrm>
            <a:off x="914400" y="1905000"/>
            <a:ext cx="2593975" cy="2022475"/>
          </a:xfrm>
          <a:prstGeom prst="rect">
            <a:avLst/>
          </a:prstGeom>
          <a:noFill/>
          <a:ln w="9525">
            <a:noFill/>
          </a:ln>
        </p:spPr>
      </p:pic>
      <p:pic>
        <p:nvPicPr>
          <p:cNvPr id="23557" name="图片 282" descr="20513a"/>
          <p:cNvPicPr>
            <a:picLocks noChangeAspect="1"/>
          </p:cNvPicPr>
          <p:nvPr/>
        </p:nvPicPr>
        <p:blipFill>
          <a:blip r:embed="rId2"/>
          <a:stretch>
            <a:fillRect/>
          </a:stretch>
        </p:blipFill>
        <p:spPr>
          <a:xfrm>
            <a:off x="990600" y="4267200"/>
            <a:ext cx="1349375" cy="1360488"/>
          </a:xfrm>
          <a:prstGeom prst="rect">
            <a:avLst/>
          </a:prstGeom>
          <a:noFill/>
          <a:ln w="9525">
            <a:noFill/>
          </a:ln>
        </p:spPr>
      </p:pic>
      <p:pic>
        <p:nvPicPr>
          <p:cNvPr id="23558" name="图片 520" descr="20120227004551"/>
          <p:cNvPicPr>
            <a:picLocks noChangeAspect="1"/>
          </p:cNvPicPr>
          <p:nvPr/>
        </p:nvPicPr>
        <p:blipFill>
          <a:blip r:embed="rId3"/>
          <a:stretch>
            <a:fillRect/>
          </a:stretch>
        </p:blipFill>
        <p:spPr>
          <a:xfrm>
            <a:off x="2971800" y="4114800"/>
            <a:ext cx="2308225" cy="2308225"/>
          </a:xfrm>
          <a:prstGeom prst="rect">
            <a:avLst/>
          </a:prstGeom>
          <a:noFill/>
          <a:ln w="9525">
            <a:noFill/>
          </a:ln>
        </p:spPr>
      </p:pic>
      <p:pic>
        <p:nvPicPr>
          <p:cNvPr id="23559" name="图片 284" descr="21122463S-0"/>
          <p:cNvPicPr>
            <a:picLocks noChangeAspect="1"/>
          </p:cNvPicPr>
          <p:nvPr/>
        </p:nvPicPr>
        <p:blipFill>
          <a:blip r:embed="rId4"/>
          <a:srcRect b="48241"/>
          <a:stretch>
            <a:fillRect/>
          </a:stretch>
        </p:blipFill>
        <p:spPr>
          <a:xfrm>
            <a:off x="4267200" y="1447800"/>
            <a:ext cx="2479675" cy="2000250"/>
          </a:xfrm>
          <a:prstGeom prst="rect">
            <a:avLst/>
          </a:prstGeom>
          <a:noFill/>
          <a:ln w="9525">
            <a:noFill/>
          </a:ln>
        </p:spPr>
      </p:pic>
      <p:pic>
        <p:nvPicPr>
          <p:cNvPr id="23560" name="图片 283" descr="0019667872c80f36049d00"/>
          <p:cNvPicPr>
            <a:picLocks noChangeAspect="1"/>
          </p:cNvPicPr>
          <p:nvPr/>
        </p:nvPicPr>
        <p:blipFill>
          <a:blip r:embed="rId5"/>
          <a:srcRect b="4425"/>
          <a:stretch>
            <a:fillRect/>
          </a:stretch>
        </p:blipFill>
        <p:spPr>
          <a:xfrm>
            <a:off x="5715000" y="4038600"/>
            <a:ext cx="2525713" cy="197802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3.</a:t>
            </a:r>
            <a:r>
              <a:rPr lang="zh-CN" altLang="zh-CN" sz="2000" b="1" dirty="0">
                <a:ea typeface="微软雅黑" panose="020B0503020204020204" pitchFamily="34" charset="-122"/>
              </a:rPr>
              <a:t>按工艺方法分</a:t>
            </a:r>
            <a:endParaRPr lang="zh-CN" altLang="zh-CN" sz="2000" dirty="0">
              <a:ea typeface="微软雅黑" panose="020B0503020204020204" pitchFamily="34" charset="-122"/>
            </a:endParaRPr>
          </a:p>
          <a:p>
            <a:r>
              <a:rPr lang="zh-CN" altLang="zh-CN" sz="2000" dirty="0">
                <a:ea typeface="微软雅黑" panose="020B0503020204020204" pitchFamily="34" charset="-122"/>
              </a:rPr>
              <a:t>缝制型、编结型、模压型、锻造型、雕刻型、镶嵌型等。</a:t>
            </a:r>
            <a:endParaRPr lang="zh-CN" altLang="en-US" sz="2000" dirty="0">
              <a:ea typeface="微软雅黑" panose="020B0503020204020204" pitchFamily="34" charset="-122"/>
            </a:endParaRPr>
          </a:p>
        </p:txBody>
      </p:sp>
      <p:pic>
        <p:nvPicPr>
          <p:cNvPr id="24579" name="图片 279" descr="001b38a188440f65037d01"/>
          <p:cNvPicPr>
            <a:picLocks noChangeAspect="1"/>
          </p:cNvPicPr>
          <p:nvPr/>
        </p:nvPicPr>
        <p:blipFill>
          <a:blip r:embed="rId1"/>
          <a:stretch>
            <a:fillRect/>
          </a:stretch>
        </p:blipFill>
        <p:spPr>
          <a:xfrm>
            <a:off x="1524000" y="1981200"/>
            <a:ext cx="5268913" cy="3040063"/>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内容占位符 2"/>
          <p:cNvSpPr>
            <a:spLocks noGrp="1"/>
          </p:cNvSpPr>
          <p:nvPr>
            <p:ph idx="1"/>
          </p:nvPr>
        </p:nvSpPr>
        <p:spPr>
          <a:xfrm>
            <a:off x="838200" y="1295400"/>
            <a:ext cx="7620000" cy="4187825"/>
          </a:xfrm>
          <a:ln/>
        </p:spPr>
        <p:txBody>
          <a:bodyPr vert="horz" wrap="square" lIns="182880" tIns="91440" anchor="t" anchorCtr="0"/>
          <a:p>
            <a:r>
              <a:rPr lang="zh-CN" altLang="en-US" sz="2400" dirty="0">
                <a:ea typeface="微软雅黑" panose="020B0503020204020204" pitchFamily="34" charset="-122"/>
              </a:rPr>
              <a:t>导课：</a:t>
            </a:r>
            <a:r>
              <a:rPr lang="zh-CN" altLang="zh-CN" sz="2400" dirty="0">
                <a:ea typeface="微软雅黑" panose="020B0503020204020204" pitchFamily="34" charset="-122"/>
              </a:rPr>
              <a:t>饰品设计是人们生活中为服装搭配必不可少的内容，科技的发展，时尚潮流的更迭，饰品设计的内容与形式，材料都发生了巨大的变化。</a:t>
            </a:r>
            <a:endParaRPr lang="en-US" altLang="zh-CN" sz="2400" dirty="0">
              <a:ea typeface="微软雅黑" panose="020B0503020204020204" pitchFamily="34" charset="-122"/>
            </a:endParaRPr>
          </a:p>
          <a:p>
            <a:r>
              <a:rPr lang="zh-CN" altLang="zh-CN" sz="2400" dirty="0">
                <a:ea typeface="微软雅黑" panose="020B0503020204020204" pitchFamily="34" charset="-122"/>
              </a:rPr>
              <a:t>饰品是服饰搭配不可分离的组成部分</a:t>
            </a:r>
            <a:r>
              <a:rPr lang="en-US" altLang="zh-CN" sz="2400" dirty="0">
                <a:ea typeface="微软雅黑" panose="020B0503020204020204" pitchFamily="34" charset="-122"/>
              </a:rPr>
              <a:t>,</a:t>
            </a:r>
            <a:r>
              <a:rPr lang="zh-CN" altLang="zh-CN" sz="2400" dirty="0">
                <a:ea typeface="微软雅黑" panose="020B0503020204020204" pitchFamily="34" charset="-122"/>
              </a:rPr>
              <a:t>服饰品设计与服装设计相互依存。本</a:t>
            </a:r>
            <a:r>
              <a:rPr lang="zh-CN" altLang="en-US" sz="2400" dirty="0">
                <a:ea typeface="微软雅黑" panose="020B0503020204020204" pitchFamily="34" charset="-122"/>
              </a:rPr>
              <a:t>门课程</a:t>
            </a:r>
            <a:r>
              <a:rPr lang="zh-CN" altLang="zh-CN" sz="2400" dirty="0">
                <a:ea typeface="微软雅黑" panose="020B0503020204020204" pitchFamily="34" charset="-122"/>
              </a:rPr>
              <a:t>以服饰品的概念、历史、设计基础等内容为基础</a:t>
            </a:r>
            <a:r>
              <a:rPr lang="en-US" altLang="zh-CN" sz="2400" dirty="0">
                <a:ea typeface="微软雅黑" panose="020B0503020204020204" pitchFamily="34" charset="-122"/>
              </a:rPr>
              <a:t>,</a:t>
            </a:r>
            <a:r>
              <a:rPr lang="zh-CN" altLang="zh-CN" sz="2400" dirty="0">
                <a:ea typeface="微软雅黑" panose="020B0503020204020204" pitchFamily="34" charset="-122"/>
              </a:rPr>
              <a:t>论述了服饰品的艺术理论、设计原理及制作方法，并涉及服饰品的起源与发、饰品与服装的关系、饰品设计原理与制作技巧、现代著名饰品品牌赏析等内容。</a:t>
            </a:r>
            <a:endParaRPr lang="zh-CN" altLang="zh-CN" sz="2400" dirty="0">
              <a:ea typeface="微软雅黑" panose="020B0503020204020204" pitchFamily="34" charset="-122"/>
            </a:endParaRPr>
          </a:p>
          <a:p>
            <a:endParaRPr lang="zh-CN" altLang="en-US" dirty="0">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4.</a:t>
            </a:r>
            <a:r>
              <a:rPr lang="zh-CN" altLang="zh-CN" sz="2000" b="1" dirty="0">
                <a:ea typeface="微软雅黑" panose="020B0503020204020204" pitchFamily="34" charset="-122"/>
              </a:rPr>
              <a:t>按材料分</a:t>
            </a:r>
            <a:endParaRPr lang="zh-CN" altLang="zh-CN" sz="2000" dirty="0">
              <a:ea typeface="微软雅黑" panose="020B0503020204020204" pitchFamily="34" charset="-122"/>
            </a:endParaRPr>
          </a:p>
          <a:p>
            <a:r>
              <a:rPr lang="zh-CN" altLang="zh-CN" sz="2000" dirty="0">
                <a:ea typeface="微软雅黑" panose="020B0503020204020204" pitchFamily="34" charset="-122"/>
              </a:rPr>
              <a:t>纺织品类、绳线纤维类、毛皮类、竹木类、贝壳类、珍珠宝石类、自然花草类、塑料类等。</a:t>
            </a:r>
            <a:endParaRPr lang="zh-CN" altLang="en-US" sz="2000" dirty="0">
              <a:ea typeface="微软雅黑" panose="020B0503020204020204" pitchFamily="34" charset="-122"/>
            </a:endParaRPr>
          </a:p>
        </p:txBody>
      </p:sp>
      <p:pic>
        <p:nvPicPr>
          <p:cNvPr id="25603" name="图片 297" descr="20120227004613"/>
          <p:cNvPicPr>
            <a:picLocks noChangeAspect="1"/>
          </p:cNvPicPr>
          <p:nvPr/>
        </p:nvPicPr>
        <p:blipFill>
          <a:blip r:embed="rId1"/>
          <a:stretch>
            <a:fillRect/>
          </a:stretch>
        </p:blipFill>
        <p:spPr>
          <a:xfrm>
            <a:off x="762000" y="1981200"/>
            <a:ext cx="2754313" cy="2754313"/>
          </a:xfrm>
          <a:prstGeom prst="rect">
            <a:avLst/>
          </a:prstGeom>
          <a:noFill/>
          <a:ln w="9525">
            <a:noFill/>
          </a:ln>
        </p:spPr>
      </p:pic>
      <p:pic>
        <p:nvPicPr>
          <p:cNvPr id="25604" name="图片 522" descr="20120904123946_Z5n5M.thumb.700_0"/>
          <p:cNvPicPr>
            <a:picLocks noChangeAspect="1"/>
          </p:cNvPicPr>
          <p:nvPr/>
        </p:nvPicPr>
        <p:blipFill>
          <a:blip r:embed="rId2"/>
          <a:stretch>
            <a:fillRect/>
          </a:stretch>
        </p:blipFill>
        <p:spPr>
          <a:xfrm>
            <a:off x="3886200" y="1752600"/>
            <a:ext cx="1905000" cy="2309813"/>
          </a:xfrm>
          <a:prstGeom prst="rect">
            <a:avLst/>
          </a:prstGeom>
          <a:noFill/>
          <a:ln w="9525">
            <a:noFill/>
          </a:ln>
        </p:spPr>
      </p:pic>
      <p:pic>
        <p:nvPicPr>
          <p:cNvPr id="25605" name="图片 290" descr="20120227004420"/>
          <p:cNvPicPr>
            <a:picLocks noChangeAspect="1"/>
          </p:cNvPicPr>
          <p:nvPr/>
        </p:nvPicPr>
        <p:blipFill>
          <a:blip r:embed="rId3"/>
          <a:stretch>
            <a:fillRect/>
          </a:stretch>
        </p:blipFill>
        <p:spPr>
          <a:xfrm>
            <a:off x="4038600" y="4419600"/>
            <a:ext cx="1978025" cy="1978025"/>
          </a:xfrm>
          <a:prstGeom prst="rect">
            <a:avLst/>
          </a:prstGeom>
          <a:noFill/>
          <a:ln w="9525">
            <a:noFill/>
          </a:ln>
        </p:spPr>
      </p:pic>
      <p:pic>
        <p:nvPicPr>
          <p:cNvPr id="25606" name="图片 299" descr="20120411212318_H3i5s.thumb.700_0"/>
          <p:cNvPicPr>
            <a:picLocks noChangeAspect="1"/>
          </p:cNvPicPr>
          <p:nvPr/>
        </p:nvPicPr>
        <p:blipFill>
          <a:blip r:embed="rId4"/>
          <a:stretch>
            <a:fillRect/>
          </a:stretch>
        </p:blipFill>
        <p:spPr>
          <a:xfrm>
            <a:off x="6172200" y="1752600"/>
            <a:ext cx="2239963" cy="3178175"/>
          </a:xfrm>
          <a:prstGeom prst="rect">
            <a:avLst/>
          </a:prstGeom>
          <a:noFill/>
          <a:ln w="9525">
            <a:noFill/>
          </a:ln>
        </p:spPr>
      </p:pic>
      <p:pic>
        <p:nvPicPr>
          <p:cNvPr id="25607" name="图片 523" descr="25-111206111129139"/>
          <p:cNvPicPr>
            <a:picLocks noChangeAspect="1"/>
          </p:cNvPicPr>
          <p:nvPr/>
        </p:nvPicPr>
        <p:blipFill>
          <a:blip r:embed="rId5"/>
          <a:srcRect l="5078" t="9171" b="10970"/>
          <a:stretch>
            <a:fillRect/>
          </a:stretch>
        </p:blipFill>
        <p:spPr>
          <a:xfrm>
            <a:off x="2057400" y="4953000"/>
            <a:ext cx="1455738" cy="1433513"/>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340" descr="IMG_256"/>
          <p:cNvPicPr>
            <a:picLocks noChangeAspect="1"/>
          </p:cNvPicPr>
          <p:nvPr/>
        </p:nvPicPr>
        <p:blipFill>
          <a:blip r:embed="rId1"/>
          <a:stretch>
            <a:fillRect/>
          </a:stretch>
        </p:blipFill>
        <p:spPr>
          <a:xfrm>
            <a:off x="6858000" y="4800600"/>
            <a:ext cx="1471613" cy="1714500"/>
          </a:xfrm>
          <a:prstGeom prst="rect">
            <a:avLst/>
          </a:prstGeom>
          <a:noFill/>
          <a:ln w="9525">
            <a:noFill/>
          </a:ln>
        </p:spPr>
      </p:pic>
      <p:pic>
        <p:nvPicPr>
          <p:cNvPr id="26627" name="图片 248" descr="20120707194754_Qc4XL.thumb.700_0"/>
          <p:cNvPicPr>
            <a:picLocks noChangeAspect="1"/>
          </p:cNvPicPr>
          <p:nvPr/>
        </p:nvPicPr>
        <p:blipFill>
          <a:blip r:embed="rId2"/>
          <a:stretch>
            <a:fillRect/>
          </a:stretch>
        </p:blipFill>
        <p:spPr>
          <a:xfrm>
            <a:off x="2743200" y="4495800"/>
            <a:ext cx="1447800" cy="2058988"/>
          </a:xfrm>
          <a:prstGeom prst="rect">
            <a:avLst/>
          </a:prstGeom>
          <a:noFill/>
          <a:ln w="9525">
            <a:noFill/>
          </a:ln>
        </p:spPr>
      </p:pic>
      <p:sp>
        <p:nvSpPr>
          <p:cNvPr id="26628"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5.</a:t>
            </a:r>
            <a:r>
              <a:rPr lang="zh-CN" altLang="zh-CN" sz="2000" b="1" dirty="0">
                <a:ea typeface="微软雅黑" panose="020B0503020204020204" pitchFamily="34" charset="-122"/>
              </a:rPr>
              <a:t>按装饰功能与效果分</a:t>
            </a:r>
            <a:endParaRPr lang="zh-CN" altLang="zh-CN" sz="2000" dirty="0">
              <a:ea typeface="微软雅黑" panose="020B0503020204020204" pitchFamily="34" charset="-122"/>
            </a:endParaRPr>
          </a:p>
          <a:p>
            <a:r>
              <a:rPr lang="zh-CN" altLang="zh-CN" sz="2000" dirty="0">
                <a:ea typeface="微软雅黑" panose="020B0503020204020204" pitchFamily="34" charset="-122"/>
              </a:rPr>
              <a:t>首饰品（项链，耳环，手链，戒指等装饰品）、编结品、包袋饰品、花饰品、帽类、腰带、鞋袜、手套、伞扇、领带、手帕饰品等。其他饰品（包括眼镜、扇子、伞、钢笔、打火机等。）</a:t>
            </a:r>
            <a:endParaRPr lang="zh-CN" altLang="en-US" sz="2000" dirty="0">
              <a:ea typeface="微软雅黑" panose="020B0503020204020204" pitchFamily="34" charset="-122"/>
            </a:endParaRPr>
          </a:p>
        </p:txBody>
      </p:sp>
      <p:pic>
        <p:nvPicPr>
          <p:cNvPr id="26629" name="图片 399" descr="002"/>
          <p:cNvPicPr>
            <a:picLocks noChangeAspect="1"/>
          </p:cNvPicPr>
          <p:nvPr/>
        </p:nvPicPr>
        <p:blipFill>
          <a:blip r:embed="rId3"/>
          <a:stretch>
            <a:fillRect/>
          </a:stretch>
        </p:blipFill>
        <p:spPr>
          <a:xfrm>
            <a:off x="685800" y="2133600"/>
            <a:ext cx="7772400" cy="2833688"/>
          </a:xfrm>
          <a:prstGeom prst="rect">
            <a:avLst/>
          </a:prstGeom>
          <a:noFill/>
          <a:ln w="9525">
            <a:noFill/>
          </a:ln>
        </p:spPr>
      </p:pic>
      <p:pic>
        <p:nvPicPr>
          <p:cNvPr id="26630" name="图片 152" descr="1376960123292881231-478"/>
          <p:cNvPicPr>
            <a:picLocks noChangeAspect="1"/>
          </p:cNvPicPr>
          <p:nvPr/>
        </p:nvPicPr>
        <p:blipFill>
          <a:blip r:embed="rId4"/>
          <a:stretch>
            <a:fillRect/>
          </a:stretch>
        </p:blipFill>
        <p:spPr>
          <a:xfrm>
            <a:off x="762000" y="5029200"/>
            <a:ext cx="1447800" cy="1447800"/>
          </a:xfrm>
          <a:prstGeom prst="rect">
            <a:avLst/>
          </a:prstGeom>
          <a:noFill/>
          <a:ln w="9525">
            <a:noFill/>
          </a:ln>
        </p:spPr>
      </p:pic>
      <p:pic>
        <p:nvPicPr>
          <p:cNvPr id="26631" name="图片 163" descr="IMG_256"/>
          <p:cNvPicPr>
            <a:picLocks noChangeAspect="1"/>
          </p:cNvPicPr>
          <p:nvPr/>
        </p:nvPicPr>
        <p:blipFill>
          <a:blip r:embed="rId5"/>
          <a:srcRect b="10414"/>
          <a:stretch>
            <a:fillRect/>
          </a:stretch>
        </p:blipFill>
        <p:spPr>
          <a:xfrm>
            <a:off x="4648200" y="4953000"/>
            <a:ext cx="1690688" cy="151447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6096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第二节 饰品设计的历史与发展</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27651" name="内容占位符 2"/>
          <p:cNvSpPr>
            <a:spLocks noGrp="1"/>
          </p:cNvSpPr>
          <p:nvPr>
            <p:ph idx="1"/>
          </p:nvPr>
        </p:nvSpPr>
        <p:spPr>
          <a:xfrm>
            <a:off x="533400" y="1600200"/>
            <a:ext cx="7772400" cy="4187825"/>
          </a:xfrm>
          <a:ln/>
        </p:spPr>
        <p:txBody>
          <a:bodyPr vert="horz" wrap="square" lIns="182880" tIns="91440" anchor="t" anchorCtr="0"/>
          <a:p>
            <a:r>
              <a:rPr lang="zh-CN" altLang="zh-CN" sz="2000" dirty="0">
                <a:ea typeface="微软雅黑" panose="020B0503020204020204" pitchFamily="34" charset="-122"/>
              </a:rPr>
              <a:t>中国自古以“衣冠礼仪之邦”著称于世，服饰文化史与中国的文明史一样有着悠久的历史，深渊博大。早在原始设计会人民就知道用贝壳，羽毛，兽骨做饰物装扮自己，古人有着对美的渴望与追求，对世俗生活有着眷恋与向往，中国的服饰文化随着社会的发展在进步，现代人们的穿戴 不仅是停留在遮盖，御寒，保暖的功能上，而更深层次是微利美化的目的，从心理，生理的需求升华到较高的既实用，时尚，又美观的装饰境界中。</a:t>
            </a:r>
            <a:endParaRPr lang="zh-CN" altLang="en-US" sz="2000" dirty="0">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内容占位符 2"/>
          <p:cNvSpPr>
            <a:spLocks noGrp="1"/>
          </p:cNvSpPr>
          <p:nvPr>
            <p:ph idx="1"/>
          </p:nvPr>
        </p:nvSpPr>
        <p:spPr>
          <a:xfrm>
            <a:off x="533400" y="762000"/>
            <a:ext cx="8183563" cy="4187825"/>
          </a:xfrm>
          <a:ln/>
        </p:spPr>
        <p:txBody>
          <a:bodyPr vert="horz" wrap="square" lIns="182880" tIns="91440" anchor="t" anchorCtr="0"/>
          <a:p>
            <a:r>
              <a:rPr lang="zh-CN" altLang="zh-CN" sz="2000" dirty="0">
                <a:ea typeface="微软雅黑" panose="020B0503020204020204" pitchFamily="34" charset="-122"/>
              </a:rPr>
              <a:t>人类使用饰品的历史，可以追溯到很远的年代。自从有人类那天起</a:t>
            </a:r>
            <a:r>
              <a:rPr lang="en-US" altLang="zh-CN" sz="2000" dirty="0">
                <a:ea typeface="微软雅黑" panose="020B0503020204020204" pitchFamily="34" charset="-122"/>
              </a:rPr>
              <a:t>,</a:t>
            </a:r>
            <a:r>
              <a:rPr lang="zh-CN" altLang="zh-CN" sz="2000" dirty="0">
                <a:ea typeface="微软雅黑" panose="020B0503020204020204" pitchFamily="34" charset="-122"/>
              </a:rPr>
              <a:t>就有了对美的向往和追求，于是就有了对装饰物品的需要。</a:t>
            </a:r>
            <a:endParaRPr lang="zh-CN" altLang="en-US" sz="2000" dirty="0">
              <a:ea typeface="微软雅黑" panose="020B0503020204020204" pitchFamily="34" charset="-122"/>
            </a:endParaRPr>
          </a:p>
        </p:txBody>
      </p:sp>
      <p:pic>
        <p:nvPicPr>
          <p:cNvPr id="28675" name="图片 506" descr="1"/>
          <p:cNvPicPr>
            <a:picLocks noChangeAspect="1"/>
          </p:cNvPicPr>
          <p:nvPr/>
        </p:nvPicPr>
        <p:blipFill>
          <a:blip r:embed="rId1"/>
          <a:stretch>
            <a:fillRect/>
          </a:stretch>
        </p:blipFill>
        <p:spPr>
          <a:xfrm>
            <a:off x="2819400" y="1905000"/>
            <a:ext cx="3200400" cy="3303588"/>
          </a:xfrm>
          <a:prstGeom prst="rect">
            <a:avLst/>
          </a:prstGeom>
          <a:noFill/>
          <a:ln w="9525">
            <a:noFill/>
          </a:ln>
        </p:spPr>
      </p:pic>
      <p:sp>
        <p:nvSpPr>
          <p:cNvPr id="28676" name="矩形 5"/>
          <p:cNvSpPr/>
          <p:nvPr/>
        </p:nvSpPr>
        <p:spPr>
          <a:xfrm>
            <a:off x="3200400" y="5410200"/>
            <a:ext cx="2262188" cy="369888"/>
          </a:xfrm>
          <a:prstGeom prst="rect">
            <a:avLst/>
          </a:prstGeom>
          <a:noFill/>
          <a:ln w="9525">
            <a:noFill/>
          </a:ln>
        </p:spPr>
        <p:txBody>
          <a:bodyPr wrap="none">
            <a:spAutoFit/>
          </a:bodyPr>
          <a:p>
            <a:pPr eaLnBrk="0" hangingPunct="0"/>
            <a:r>
              <a:rPr lang="zh-CN" altLang="zh-CN" dirty="0">
                <a:latin typeface="Arial" panose="020B0604020202020204" pitchFamily="34" charset="0"/>
                <a:ea typeface="微软雅黑" panose="020B0503020204020204" pitchFamily="34" charset="-122"/>
              </a:rPr>
              <a:t>北京房山周口店猿人</a:t>
            </a:r>
            <a:endParaRPr lang="zh-CN" altLang="zh-CN" dirty="0">
              <a:latin typeface="Arial" panose="020B0604020202020204" pitchFamily="34" charset="0"/>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内容占位符 2"/>
          <p:cNvSpPr>
            <a:spLocks noGrp="1"/>
          </p:cNvSpPr>
          <p:nvPr>
            <p:ph idx="1"/>
          </p:nvPr>
        </p:nvSpPr>
        <p:spPr>
          <a:xfrm>
            <a:off x="533400" y="914400"/>
            <a:ext cx="7954963" cy="4187825"/>
          </a:xfrm>
          <a:ln/>
        </p:spPr>
        <p:txBody>
          <a:bodyPr vert="horz" wrap="square" lIns="182880" tIns="91440" anchor="t" anchorCtr="0"/>
          <a:p>
            <a:r>
              <a:rPr lang="zh-CN" altLang="zh-CN" sz="2000" b="1" dirty="0">
                <a:ea typeface="微软雅黑" panose="020B0503020204020204" pitchFamily="34" charset="-122"/>
              </a:rPr>
              <a:t>一、饰品设计的产生和演变</a:t>
            </a:r>
            <a:endParaRPr lang="zh-CN" altLang="zh-CN" sz="2000" dirty="0">
              <a:ea typeface="微软雅黑" panose="020B0503020204020204" pitchFamily="34" charset="-122"/>
            </a:endParaRPr>
          </a:p>
          <a:p>
            <a:endParaRPr lang="en-US" altLang="zh-CN" sz="2000" dirty="0">
              <a:ea typeface="微软雅黑" panose="020B0503020204020204" pitchFamily="34" charset="-122"/>
            </a:endParaRPr>
          </a:p>
          <a:p>
            <a:r>
              <a:rPr lang="zh-CN" altLang="zh-CN" sz="2000" dirty="0">
                <a:ea typeface="微软雅黑" panose="020B0503020204020204" pitchFamily="34" charset="-122"/>
              </a:rPr>
              <a:t>人类的出现代表着文明的开始，地球上有了人类，就有了对美好生活的精神向往。为了保障生活，人类运用智慧研制器具，这样一部人类的文明史亦可称之为一部人类的艺术设计史</a:t>
            </a:r>
            <a:r>
              <a:rPr lang="zh-CN" altLang="zh-CN" dirty="0">
                <a:ea typeface="微软雅黑" panose="020B0503020204020204" pitchFamily="34" charset="-122"/>
              </a:rPr>
              <a:t>。</a:t>
            </a:r>
            <a:endParaRPr lang="zh-CN" altLang="en-US" dirty="0">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1.</a:t>
            </a:r>
            <a:r>
              <a:rPr lang="zh-CN" altLang="zh-CN" sz="2000" b="1" dirty="0">
                <a:ea typeface="微软雅黑" panose="020B0503020204020204" pitchFamily="34" charset="-122"/>
              </a:rPr>
              <a:t>起源</a:t>
            </a:r>
            <a:endParaRPr lang="zh-CN" altLang="zh-CN" sz="2000" dirty="0">
              <a:ea typeface="微软雅黑" panose="020B0503020204020204" pitchFamily="34" charset="-122"/>
            </a:endParaRPr>
          </a:p>
          <a:p>
            <a:r>
              <a:rPr lang="zh-CN" altLang="zh-CN" sz="2000" dirty="0">
                <a:ea typeface="微软雅黑" panose="020B0503020204020204" pitchFamily="34" charset="-122"/>
              </a:rPr>
              <a:t>在远古时期，人们就将小石珠、小烁石、兽牙、兽骨、兽毛等穿孔连接后挂于前，很多人认为这就是项链的前身。</a:t>
            </a:r>
            <a:endParaRPr lang="zh-CN" altLang="en-US" sz="2000" dirty="0">
              <a:ea typeface="微软雅黑" panose="020B0503020204020204" pitchFamily="34" charset="-122"/>
            </a:endParaRPr>
          </a:p>
        </p:txBody>
      </p:sp>
      <p:pic>
        <p:nvPicPr>
          <p:cNvPr id="30723" name="Picture 3" descr="xq1"/>
          <p:cNvPicPr>
            <a:picLocks noChangeAspect="1"/>
          </p:cNvPicPr>
          <p:nvPr/>
        </p:nvPicPr>
        <p:blipFill>
          <a:blip r:embed="rId1"/>
          <a:stretch>
            <a:fillRect/>
          </a:stretch>
        </p:blipFill>
        <p:spPr>
          <a:xfrm>
            <a:off x="1295400" y="1981200"/>
            <a:ext cx="1976438" cy="3105150"/>
          </a:xfrm>
          <a:prstGeom prst="rect">
            <a:avLst/>
          </a:prstGeom>
          <a:noFill/>
          <a:ln w="9525">
            <a:noFill/>
          </a:ln>
        </p:spPr>
      </p:pic>
      <p:pic>
        <p:nvPicPr>
          <p:cNvPr id="30724" name="图片 511" descr="xq7"/>
          <p:cNvPicPr>
            <a:picLocks noChangeAspect="1"/>
          </p:cNvPicPr>
          <p:nvPr/>
        </p:nvPicPr>
        <p:blipFill>
          <a:blip r:embed="rId2"/>
          <a:stretch>
            <a:fillRect/>
          </a:stretch>
        </p:blipFill>
        <p:spPr>
          <a:xfrm>
            <a:off x="4953000" y="1981200"/>
            <a:ext cx="1965325" cy="3178175"/>
          </a:xfrm>
          <a:prstGeom prst="rect">
            <a:avLst/>
          </a:prstGeom>
          <a:noFill/>
          <a:ln w="9525">
            <a:noFill/>
          </a:ln>
        </p:spPr>
      </p:pic>
      <p:sp>
        <p:nvSpPr>
          <p:cNvPr id="30725" name="Rectangle 3"/>
          <p:cNvSpPr/>
          <p:nvPr/>
        </p:nvSpPr>
        <p:spPr>
          <a:xfrm>
            <a:off x="-1371600" y="5257800"/>
            <a:ext cx="4948238" cy="584200"/>
          </a:xfrm>
          <a:prstGeom prst="rect">
            <a:avLst/>
          </a:prstGeom>
          <a:noFill/>
          <a:ln w="9525">
            <a:noFill/>
          </a:ln>
        </p:spPr>
        <p:txBody>
          <a:bodyPr wrap="none" anchor="ctr" anchorCtr="0">
            <a:spAutoFit/>
          </a:bodyPr>
          <a:p>
            <a:pPr indent="3067050">
              <a:buNone/>
            </a:pPr>
            <a:r>
              <a:rPr lang="zh-CN" altLang="x-none" sz="1000" dirty="0">
                <a:latin typeface="Calibri" panose="020F0502020204030204" pitchFamily="34" charset="0"/>
                <a:ea typeface="宋体" panose="02010600030101010101" pitchFamily="2" charset="-122"/>
              </a:rPr>
              <a:t>兽皮披</a:t>
            </a:r>
            <a:r>
              <a:rPr lang="zh-CN" altLang="en-US" sz="1200" dirty="0">
                <a:latin typeface="Calibri" panose="020F0502020204030204" pitchFamily="34" charset="0"/>
                <a:ea typeface="宋体" panose="02010600030101010101" pitchFamily="2" charset="-122"/>
              </a:rPr>
              <a:t>                          </a:t>
            </a:r>
            <a:endParaRPr lang="zh-CN" altLang="en-US" sz="600" dirty="0">
              <a:latin typeface="Arial" panose="020B0604020202020204" pitchFamily="34" charset="0"/>
              <a:ea typeface="宋体" panose="02010600030101010101" pitchFamily="2" charset="-122"/>
            </a:endParaRPr>
          </a:p>
          <a:p>
            <a:pPr indent="3067050" eaLnBrk="0" hangingPunct="0">
              <a:buNone/>
            </a:pPr>
            <a:r>
              <a:rPr lang="zh-CN" altLang="en-US" sz="1000" dirty="0">
                <a:latin typeface="Calibri" panose="020F0502020204030204" pitchFamily="34" charset="0"/>
                <a:ea typeface="宋体" panose="02010600030101010101" pitchFamily="2" charset="-122"/>
              </a:rPr>
              <a:t>在纺织技术尚未发明之前，</a:t>
            </a:r>
            <a:endParaRPr lang="zh-CN" altLang="en-US" sz="600" dirty="0">
              <a:latin typeface="Arial" panose="020B0604020202020204" pitchFamily="34" charset="0"/>
              <a:ea typeface="宋体" panose="02010600030101010101" pitchFamily="2" charset="-122"/>
            </a:endParaRPr>
          </a:p>
          <a:p>
            <a:pPr indent="3067050" eaLnBrk="0" hangingPunct="0">
              <a:buNone/>
            </a:pPr>
            <a:r>
              <a:rPr lang="zh-CN" altLang="en-US" sz="1000" dirty="0">
                <a:latin typeface="Calibri" panose="020F0502020204030204" pitchFamily="34" charset="0"/>
                <a:ea typeface="宋体" panose="02010600030101010101" pitchFamily="2" charset="-122"/>
              </a:rPr>
              <a:t>兽皮是人们服装的主要材料。</a:t>
            </a:r>
            <a:endParaRPr lang="zh-CN" altLang="en-US" dirty="0">
              <a:latin typeface="Arial" panose="020B0604020202020204" pitchFamily="34" charset="0"/>
              <a:ea typeface="宋体" panose="02010600030101010101" pitchFamily="2" charset="-122"/>
            </a:endParaRPr>
          </a:p>
        </p:txBody>
      </p:sp>
      <p:sp>
        <p:nvSpPr>
          <p:cNvPr id="7" name="矩形 6"/>
          <p:cNvSpPr/>
          <p:nvPr/>
        </p:nvSpPr>
        <p:spPr>
          <a:xfrm>
            <a:off x="1143000" y="5257800"/>
            <a:ext cx="6959600" cy="677863"/>
          </a:xfrm>
          <a:prstGeom prst="rect">
            <a:avLst/>
          </a:prstGeom>
        </p:spPr>
        <p:txBody>
          <a:bodyPr wrap="none">
            <a:spAutoFit/>
          </a:bodyPr>
          <a:lstStyle/>
          <a:p>
            <a:pPr marL="0" marR="0" lvl="0" indent="3067050" algn="l" defTabSz="914400" rtl="0" eaLnBrk="0" fontAlgn="base" latinLnBrk="0" hangingPunct="0">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山顶洞人遗址中发现的多件穿了孔的石珠、砾石、鱼骨、兽骨、   </a:t>
            </a:r>
            <a:endParaRPr kumimoji="0" lang="zh-CN" altLang="en-US" sz="1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a:p>
            <a:pPr marL="0" marR="0" lvl="0" indent="2800350" algn="l" defTabSz="914400" rtl="0" eaLnBrk="0" fontAlgn="base" latinLnBrk="0" hangingPunct="0">
              <a:lnSpc>
                <a:spcPct val="100000"/>
              </a:lnSpc>
              <a:spcBef>
                <a:spcPct val="0"/>
              </a:spcBef>
              <a:spcAft>
                <a:spcPct val="0"/>
              </a:spcAft>
              <a:buClrTx/>
              <a:buSzTx/>
              <a:buFontTx/>
              <a:buNone/>
              <a:defRPr/>
            </a:pPr>
            <a:r>
              <a:rPr kumimoji="0" lang="zh-CN" altLang="en-US" sz="1000" b="0" i="0" u="none" strike="noStrike" kern="12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          兽齿、贝壳与骨针</a:t>
            </a:r>
            <a:endParaRPr kumimoji="0" lang="zh-CN" altLang="en-US" sz="1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内容占位符 2"/>
          <p:cNvSpPr>
            <a:spLocks noGrp="1"/>
          </p:cNvSpPr>
          <p:nvPr>
            <p:ph idx="1"/>
          </p:nvPr>
        </p:nvSpPr>
        <p:spPr>
          <a:xfrm>
            <a:off x="533400" y="762000"/>
            <a:ext cx="8183563" cy="4187825"/>
          </a:xfrm>
          <a:ln/>
        </p:spPr>
        <p:txBody>
          <a:bodyPr vert="horz" wrap="square" lIns="182880" tIns="91440" anchor="t" anchorCtr="0"/>
          <a:p>
            <a:r>
              <a:rPr lang="zh-CN" altLang="zh-CN" sz="2000" dirty="0">
                <a:ea typeface="微软雅黑" panose="020B0503020204020204" pitchFamily="34" charset="-122"/>
              </a:rPr>
              <a:t>服饰配件的起源，是民族文化、艺术起源的一个部分。服饰配件的起源有众多说法，但从本质上看有两大类型：</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一是：从装饰到装饰，是指始终以装饰为目的的配件。</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二是：从实用转化为装饰，是指有些服饰配件在原始的实用基础上发展为一种实用与装饰相兼顾的配件。</a:t>
            </a:r>
            <a:endParaRPr lang="zh-CN" altLang="zh-CN" sz="2000" dirty="0">
              <a:ea typeface="微软雅黑" panose="020B0503020204020204" pitchFamily="34" charset="-122"/>
            </a:endParaRPr>
          </a:p>
          <a:p>
            <a:pPr>
              <a:lnSpc>
                <a:spcPct val="150000"/>
              </a:lnSpc>
            </a:pPr>
            <a:endParaRPr lang="zh-CN" altLang="en-US" dirty="0">
              <a:ea typeface="微软雅黑" panose="020B0503020204020204" pitchFamily="34" charset="-122"/>
            </a:endParaRPr>
          </a:p>
        </p:txBody>
      </p:sp>
      <p:pic>
        <p:nvPicPr>
          <p:cNvPr id="31747" name="图片 317" descr="W020060506273287908058"/>
          <p:cNvPicPr>
            <a:picLocks noChangeAspect="1"/>
          </p:cNvPicPr>
          <p:nvPr/>
        </p:nvPicPr>
        <p:blipFill>
          <a:blip r:embed="rId1"/>
          <a:stretch>
            <a:fillRect/>
          </a:stretch>
        </p:blipFill>
        <p:spPr>
          <a:xfrm>
            <a:off x="1143000" y="3200400"/>
            <a:ext cx="2590800" cy="2538413"/>
          </a:xfrm>
          <a:prstGeom prst="rect">
            <a:avLst/>
          </a:prstGeom>
          <a:noFill/>
          <a:ln w="9525">
            <a:noFill/>
          </a:ln>
        </p:spPr>
      </p:pic>
      <p:pic>
        <p:nvPicPr>
          <p:cNvPr id="31748" name="图片 316" descr="IMG_256"/>
          <p:cNvPicPr>
            <a:picLocks noChangeAspect="1"/>
          </p:cNvPicPr>
          <p:nvPr/>
        </p:nvPicPr>
        <p:blipFill>
          <a:blip r:embed="rId2"/>
          <a:stretch>
            <a:fillRect/>
          </a:stretch>
        </p:blipFill>
        <p:spPr>
          <a:xfrm>
            <a:off x="5257800" y="3048000"/>
            <a:ext cx="2754313" cy="2754313"/>
          </a:xfrm>
          <a:prstGeom prst="rect">
            <a:avLst/>
          </a:prstGeom>
          <a:noFill/>
          <a:ln w="9525">
            <a:noFill/>
          </a:ln>
        </p:spPr>
      </p:pic>
      <p:sp>
        <p:nvSpPr>
          <p:cNvPr id="31749" name="矩形 7"/>
          <p:cNvSpPr/>
          <p:nvPr/>
        </p:nvSpPr>
        <p:spPr>
          <a:xfrm>
            <a:off x="5334000" y="5943600"/>
            <a:ext cx="2606675" cy="246063"/>
          </a:xfrm>
          <a:prstGeom prst="rect">
            <a:avLst/>
          </a:prstGeom>
          <a:noFill/>
          <a:ln w="9525">
            <a:noFill/>
          </a:ln>
        </p:spPr>
        <p:txBody>
          <a:bodyPr wrap="none">
            <a:spAutoFit/>
          </a:bodyPr>
          <a:p>
            <a:pPr eaLnBrk="0" hangingPunct="0"/>
            <a:r>
              <a:rPr lang="zh-CN" altLang="zh-CN" sz="1000" dirty="0">
                <a:latin typeface="Arial" panose="020B0604020202020204" pitchFamily="34" charset="0"/>
                <a:ea typeface="微软雅黑" panose="020B0503020204020204" pitchFamily="34" charset="-122"/>
              </a:rPr>
              <a:t>创意骨头项链 美国 艺术家克里斯丁</a:t>
            </a:r>
            <a:r>
              <a:rPr lang="en-US" altLang="zh-CN" sz="1000" dirty="0">
                <a:latin typeface="Arial" panose="020B0604020202020204" pitchFamily="34" charset="0"/>
                <a:ea typeface="微软雅黑" panose="020B0503020204020204" pitchFamily="34" charset="-122"/>
              </a:rPr>
              <a:t>-</a:t>
            </a:r>
            <a:r>
              <a:rPr lang="zh-CN" altLang="zh-CN" sz="1000" dirty="0">
                <a:latin typeface="Arial" panose="020B0604020202020204" pitchFamily="34" charset="0"/>
                <a:ea typeface="微软雅黑" panose="020B0503020204020204" pitchFamily="34" charset="-122"/>
              </a:rPr>
              <a:t>邦亚德</a:t>
            </a:r>
            <a:endParaRPr lang="zh-CN" altLang="en-US" sz="1000" dirty="0">
              <a:latin typeface="Arial" panose="020B0604020202020204" pitchFamily="34" charset="0"/>
              <a:ea typeface="微软雅黑" panose="020B0503020204020204" pitchFamily="34" charset="-122"/>
            </a:endParaRPr>
          </a:p>
        </p:txBody>
      </p:sp>
      <p:sp>
        <p:nvSpPr>
          <p:cNvPr id="31750" name="矩形 8"/>
          <p:cNvSpPr/>
          <p:nvPr/>
        </p:nvSpPr>
        <p:spPr>
          <a:xfrm>
            <a:off x="1371600" y="5867400"/>
            <a:ext cx="2139950" cy="369888"/>
          </a:xfrm>
          <a:prstGeom prst="rect">
            <a:avLst/>
          </a:prstGeom>
          <a:noFill/>
          <a:ln w="9525">
            <a:noFill/>
          </a:ln>
        </p:spPr>
        <p:txBody>
          <a:bodyPr wrap="none">
            <a:spAutoFit/>
          </a:bodyPr>
          <a:p>
            <a:pPr eaLnBrk="0" hangingPunct="0"/>
            <a:r>
              <a:rPr lang="zh-CN" altLang="zh-CN" dirty="0">
                <a:latin typeface="Arial" panose="020B0604020202020204" pitchFamily="34" charset="0"/>
                <a:ea typeface="微软雅黑" panose="020B0503020204020204" pitchFamily="34" charset="-122"/>
              </a:rPr>
              <a:t> </a:t>
            </a:r>
            <a:r>
              <a:rPr lang="zh-CN" altLang="zh-CN" sz="1000" dirty="0">
                <a:latin typeface="Arial" panose="020B0604020202020204" pitchFamily="34" charset="0"/>
                <a:ea typeface="微软雅黑" panose="020B0503020204020204" pitchFamily="34" charset="-122"/>
              </a:rPr>
              <a:t>山顶洞人饰品</a:t>
            </a:r>
            <a:r>
              <a:rPr lang="en-US" altLang="zh-CN" sz="1000" dirty="0">
                <a:latin typeface="Arial" panose="020B0604020202020204" pitchFamily="34" charset="0"/>
                <a:ea typeface="微软雅黑" panose="020B0503020204020204" pitchFamily="34" charset="-122"/>
              </a:rPr>
              <a:t>  2006</a:t>
            </a:r>
            <a:r>
              <a:rPr lang="zh-CN" altLang="zh-CN" sz="1000" dirty="0">
                <a:latin typeface="Arial" panose="020B0604020202020204" pitchFamily="34" charset="0"/>
                <a:ea typeface="微软雅黑" panose="020B0503020204020204" pitchFamily="34" charset="-122"/>
              </a:rPr>
              <a:t>北京娱乐信报</a:t>
            </a:r>
            <a:endParaRPr lang="zh-CN" altLang="en-US" sz="1000" dirty="0">
              <a:latin typeface="Arial" panose="020B0604020202020204" pitchFamily="34" charset="0"/>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内容占位符 2"/>
          <p:cNvSpPr>
            <a:spLocks noGrp="1"/>
          </p:cNvSpPr>
          <p:nvPr>
            <p:ph idx="1"/>
          </p:nvPr>
        </p:nvSpPr>
        <p:spPr>
          <a:xfrm>
            <a:off x="503238" y="530225"/>
            <a:ext cx="8183562" cy="4187825"/>
          </a:xfrm>
          <a:ln/>
        </p:spPr>
        <p:txBody>
          <a:bodyPr vert="horz" wrap="square" lIns="182880" tIns="91440" anchor="t" anchorCtr="0"/>
          <a:p>
            <a:r>
              <a:rPr lang="zh-CN" altLang="zh-CN" sz="2000" b="1" dirty="0">
                <a:ea typeface="微软雅黑" panose="020B0503020204020204" pitchFamily="34" charset="-122"/>
              </a:rPr>
              <a:t>（</a:t>
            </a:r>
            <a:r>
              <a:rPr lang="en-US" altLang="zh-CN" sz="2000" b="1" dirty="0">
                <a:ea typeface="微软雅黑" panose="020B0503020204020204" pitchFamily="34" charset="-122"/>
              </a:rPr>
              <a:t>1</a:t>
            </a:r>
            <a:r>
              <a:rPr lang="zh-CN" altLang="zh-CN" sz="2000" b="1" dirty="0">
                <a:ea typeface="微软雅黑" panose="020B0503020204020204" pitchFamily="34" charset="-122"/>
              </a:rPr>
              <a:t>）护身与装饰</a:t>
            </a:r>
            <a:endParaRPr lang="zh-CN" altLang="zh-CN" sz="2000" dirty="0">
              <a:ea typeface="微软雅黑" panose="020B0503020204020204" pitchFamily="34" charset="-122"/>
            </a:endParaRPr>
          </a:p>
          <a:p>
            <a:r>
              <a:rPr lang="zh-CN" altLang="zh-CN" sz="2000" dirty="0">
                <a:ea typeface="微软雅黑" panose="020B0503020204020204" pitchFamily="34" charset="-122"/>
              </a:rPr>
              <a:t>民间传统护身装饰品</a:t>
            </a:r>
            <a:r>
              <a:rPr lang="en-US" altLang="zh-CN" sz="2000" dirty="0">
                <a:ea typeface="微软雅黑" panose="020B0503020204020204" pitchFamily="34" charset="-122"/>
              </a:rPr>
              <a:t>,</a:t>
            </a:r>
            <a:r>
              <a:rPr lang="zh-CN" altLang="zh-CN" sz="2000" dirty="0">
                <a:ea typeface="微软雅黑" panose="020B0503020204020204" pitchFamily="34" charset="-122"/>
              </a:rPr>
              <a:t>又称“护身灵物”或“护身符”</a:t>
            </a:r>
            <a:r>
              <a:rPr lang="en-US" altLang="zh-CN" sz="2000" dirty="0">
                <a:ea typeface="微软雅黑" panose="020B0503020204020204" pitchFamily="34" charset="-122"/>
              </a:rPr>
              <a:t>,</a:t>
            </a:r>
            <a:r>
              <a:rPr lang="zh-CN" altLang="zh-CN" sz="2000" dirty="0">
                <a:ea typeface="微软雅黑" panose="020B0503020204020204" pitchFamily="34" charset="-122"/>
              </a:rPr>
              <a:t>是饰有吉祥寓意文字或图案的、佩戴于头上或随身佩挂的小型装饰物品</a:t>
            </a:r>
            <a:r>
              <a:rPr lang="en-US" altLang="zh-CN" sz="2000" dirty="0">
                <a:ea typeface="微软雅黑" panose="020B0503020204020204" pitchFamily="34" charset="-122"/>
              </a:rPr>
              <a:t>,</a:t>
            </a:r>
            <a:r>
              <a:rPr lang="zh-CN" altLang="zh-CN" sz="2000" dirty="0">
                <a:ea typeface="微软雅黑" panose="020B0503020204020204" pitchFamily="34" charset="-122"/>
              </a:rPr>
              <a:t>如“吉祥锁”、“五色彩带”、“五毒符”、“桃安’等。它具有原始的灵物崇拜、巫术符号特征以及祈愿、装饰等含义</a:t>
            </a:r>
            <a:r>
              <a:rPr lang="en-US" altLang="zh-CN" sz="2000" dirty="0">
                <a:ea typeface="微软雅黑" panose="020B0503020204020204" pitchFamily="34" charset="-122"/>
              </a:rPr>
              <a:t>,</a:t>
            </a:r>
            <a:r>
              <a:rPr lang="zh-CN" altLang="zh-CN" sz="2000" dirty="0">
                <a:ea typeface="微软雅黑" panose="020B0503020204020204" pitchFamily="34" charset="-122"/>
              </a:rPr>
              <a:t>被民间百姓视为随身携带的护身法宝。</a:t>
            </a:r>
            <a:endParaRPr lang="zh-CN" altLang="en-US" sz="2000" dirty="0">
              <a:ea typeface="微软雅黑" panose="020B0503020204020204" pitchFamily="34" charset="-122"/>
            </a:endParaRPr>
          </a:p>
        </p:txBody>
      </p:sp>
      <p:pic>
        <p:nvPicPr>
          <p:cNvPr id="32771" name="图片 522" descr="IMG_256"/>
          <p:cNvPicPr>
            <a:picLocks noChangeAspect="1"/>
          </p:cNvPicPr>
          <p:nvPr/>
        </p:nvPicPr>
        <p:blipFill>
          <a:blip r:embed="rId1"/>
          <a:stretch>
            <a:fillRect/>
          </a:stretch>
        </p:blipFill>
        <p:spPr>
          <a:xfrm>
            <a:off x="914400" y="2743200"/>
            <a:ext cx="2079625" cy="2079625"/>
          </a:xfrm>
          <a:prstGeom prst="rect">
            <a:avLst/>
          </a:prstGeom>
          <a:noFill/>
          <a:ln w="9525">
            <a:noFill/>
          </a:ln>
        </p:spPr>
      </p:pic>
      <p:pic>
        <p:nvPicPr>
          <p:cNvPr id="32772" name="图片 524" descr="IMG_256"/>
          <p:cNvPicPr>
            <a:picLocks noChangeAspect="1"/>
          </p:cNvPicPr>
          <p:nvPr/>
        </p:nvPicPr>
        <p:blipFill>
          <a:blip r:embed="rId2"/>
          <a:stretch>
            <a:fillRect/>
          </a:stretch>
        </p:blipFill>
        <p:spPr>
          <a:xfrm>
            <a:off x="3124200" y="2743200"/>
            <a:ext cx="2743200" cy="2079625"/>
          </a:xfrm>
          <a:prstGeom prst="rect">
            <a:avLst/>
          </a:prstGeom>
          <a:noFill/>
          <a:ln w="9525">
            <a:noFill/>
          </a:ln>
        </p:spPr>
      </p:pic>
      <p:pic>
        <p:nvPicPr>
          <p:cNvPr id="32773" name="图片 156" descr="20100615082454-02"/>
          <p:cNvPicPr>
            <a:picLocks noChangeAspect="1"/>
          </p:cNvPicPr>
          <p:nvPr/>
        </p:nvPicPr>
        <p:blipFill>
          <a:blip r:embed="rId3"/>
          <a:stretch>
            <a:fillRect/>
          </a:stretch>
        </p:blipFill>
        <p:spPr>
          <a:xfrm>
            <a:off x="6096000" y="2743200"/>
            <a:ext cx="2376488" cy="205740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内容占位符 2"/>
          <p:cNvSpPr>
            <a:spLocks noGrp="1"/>
          </p:cNvSpPr>
          <p:nvPr>
            <p:ph idx="1"/>
          </p:nvPr>
        </p:nvSpPr>
        <p:spPr>
          <a:xfrm>
            <a:off x="503238" y="530225"/>
            <a:ext cx="8183562" cy="4187825"/>
          </a:xfrm>
          <a:ln/>
        </p:spPr>
        <p:txBody>
          <a:bodyPr vert="horz" wrap="square" lIns="182880" tIns="91440" anchor="t" anchorCtr="0"/>
          <a:p>
            <a:endParaRPr lang="zh-CN" altLang="en-US" dirty="0">
              <a:ea typeface="微软雅黑" panose="020B0503020204020204" pitchFamily="34" charset="-122"/>
            </a:endParaRPr>
          </a:p>
        </p:txBody>
      </p:sp>
      <p:pic>
        <p:nvPicPr>
          <p:cNvPr id="33795" name="图片 538" descr="5758160_697652"/>
          <p:cNvPicPr>
            <a:picLocks noChangeAspect="1"/>
          </p:cNvPicPr>
          <p:nvPr/>
        </p:nvPicPr>
        <p:blipFill>
          <a:blip r:embed="rId1"/>
          <a:stretch>
            <a:fillRect/>
          </a:stretch>
        </p:blipFill>
        <p:spPr>
          <a:xfrm>
            <a:off x="762000" y="1143000"/>
            <a:ext cx="2747963" cy="4114800"/>
          </a:xfrm>
          <a:prstGeom prst="rect">
            <a:avLst/>
          </a:prstGeom>
          <a:noFill/>
          <a:ln w="9525">
            <a:noFill/>
          </a:ln>
        </p:spPr>
      </p:pic>
      <p:sp>
        <p:nvSpPr>
          <p:cNvPr id="33796" name="矩形 4"/>
          <p:cNvSpPr/>
          <p:nvPr/>
        </p:nvSpPr>
        <p:spPr>
          <a:xfrm>
            <a:off x="3810000" y="1524000"/>
            <a:ext cx="4572000" cy="1754188"/>
          </a:xfrm>
          <a:prstGeom prst="rect">
            <a:avLst/>
          </a:prstGeom>
          <a:noFill/>
          <a:ln w="9525">
            <a:noFill/>
          </a:ln>
        </p:spPr>
        <p:txBody>
          <a:bodyPr>
            <a:spAutoFit/>
          </a:bodyPr>
          <a:p>
            <a:pPr eaLnBrk="0" hangingPunct="0"/>
            <a:r>
              <a:rPr lang="zh-CN" altLang="zh-CN" dirty="0">
                <a:latin typeface="Arial" panose="020B0604020202020204" pitchFamily="34" charset="0"/>
                <a:ea typeface="微软雅黑" panose="020B0503020204020204" pitchFamily="34" charset="-122"/>
              </a:rPr>
              <a:t>现今存与世的还有一些原始服饰文化，例如生活在非洲埃塞俄比亚南部奥莫（</a:t>
            </a:r>
            <a:r>
              <a:rPr lang="en-US" altLang="zh-CN" dirty="0">
                <a:latin typeface="Arial" panose="020B0604020202020204" pitchFamily="34" charset="0"/>
                <a:ea typeface="微软雅黑" panose="020B0503020204020204" pitchFamily="34" charset="-122"/>
              </a:rPr>
              <a:t>Omo</a:t>
            </a:r>
            <a:r>
              <a:rPr lang="zh-CN" altLang="zh-CN" dirty="0">
                <a:latin typeface="Arial" panose="020B0604020202020204" pitchFamily="34" charset="0"/>
                <a:ea typeface="微软雅黑" panose="020B0503020204020204" pitchFamily="34" charset="-122"/>
              </a:rPr>
              <a:t>）山谷里的原始部落，名叫摩尔西（</a:t>
            </a:r>
            <a:r>
              <a:rPr lang="en-US" altLang="zh-CN" dirty="0">
                <a:latin typeface="Arial" panose="020B0604020202020204" pitchFamily="34" charset="0"/>
                <a:ea typeface="微软雅黑" panose="020B0503020204020204" pitchFamily="34" charset="-122"/>
              </a:rPr>
              <a:t>Mursi</a:t>
            </a:r>
            <a:r>
              <a:rPr lang="zh-CN" altLang="zh-CN" dirty="0">
                <a:latin typeface="Arial" panose="020B0604020202020204" pitchFamily="34" charset="0"/>
                <a:ea typeface="微软雅黑" panose="020B0503020204020204" pitchFamily="34" charset="-122"/>
              </a:rPr>
              <a:t>）族。女人把下嘴唇拉长透空，用泥做的盘子填充支撑，把嘴唇撑得很大，形成了大盘子嘴的奇景。因此，她们又被称之为唇盘族。</a:t>
            </a:r>
            <a:endParaRPr lang="zh-CN" altLang="en-US" dirty="0">
              <a:latin typeface="Arial" panose="020B0604020202020204" pitchFamily="34" charset="0"/>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pic>
        <p:nvPicPr>
          <p:cNvPr id="34819" name="图片 360" descr="点击查看源网页"/>
          <p:cNvPicPr>
            <a:picLocks noChangeAspect="1"/>
          </p:cNvPicPr>
          <p:nvPr/>
        </p:nvPicPr>
        <p:blipFill>
          <a:blip r:embed="rId1"/>
          <a:srcRect l="10411" t="6238" r="8122" b="5350"/>
          <a:stretch>
            <a:fillRect/>
          </a:stretch>
        </p:blipFill>
        <p:spPr>
          <a:xfrm>
            <a:off x="2514600" y="2362200"/>
            <a:ext cx="3463925" cy="2628900"/>
          </a:xfrm>
          <a:prstGeom prst="rect">
            <a:avLst/>
          </a:prstGeom>
          <a:noFill/>
          <a:ln w="9525">
            <a:noFill/>
          </a:ln>
        </p:spPr>
      </p:pic>
      <p:sp>
        <p:nvSpPr>
          <p:cNvPr id="34820" name="矩形 4"/>
          <p:cNvSpPr/>
          <p:nvPr/>
        </p:nvSpPr>
        <p:spPr>
          <a:xfrm>
            <a:off x="685800" y="533400"/>
            <a:ext cx="7924800" cy="1477963"/>
          </a:xfrm>
          <a:prstGeom prst="rect">
            <a:avLst/>
          </a:prstGeom>
          <a:noFill/>
          <a:ln w="9525">
            <a:noFill/>
          </a:ln>
        </p:spPr>
        <p:txBody>
          <a:bodyPr>
            <a:spAutoFit/>
          </a:bodyPr>
          <a:p>
            <a:pPr eaLnBrk="0" hangingPunct="0"/>
            <a:r>
              <a:rPr lang="zh-CN" altLang="zh-CN" dirty="0">
                <a:latin typeface="Arial" panose="020B0604020202020204" pitchFamily="34" charset="0"/>
                <a:ea typeface="微软雅黑" panose="020B0503020204020204" pitchFamily="34" charset="-122"/>
              </a:rPr>
              <a:t>在银牌花纹图案间，有刻有“长命百岁”、“长生保命”、“清吉平安”之类字样。十分明显，这反映了制作银牌主要目的就是折求神灵护佑，“锁”住佩戴者以防被鬼魂抓走。银牌其实也是一种护身符，只不过这一护身符采用了抽象化和图案化手法，改变了“锁”的原形，从而使银牌具有较强的装饰美化效果，使宗教意义和审美功能更好地获得了统一。</a:t>
            </a:r>
            <a:endParaRPr lang="zh-CN" altLang="en-US" dirty="0">
              <a:latin typeface="Arial" panose="020B0604020202020204" pitchFamily="34" charset="0"/>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内容占位符 3"/>
          <p:cNvGraphicFramePr>
            <a:graphicFrameLocks noGrp="1"/>
          </p:cNvGraphicFramePr>
          <p:nvPr>
            <p:ph idx="1"/>
          </p:nvPr>
        </p:nvGraphicFramePr>
        <p:xfrm>
          <a:off x="1828800" y="1447800"/>
          <a:ext cx="5459413" cy="4187825"/>
        </p:xfrm>
        <a:graphic>
          <a:graphicData uri="http://schemas.openxmlformats.org/drawingml/2006/table">
            <a:tbl>
              <a:tblPr/>
              <a:tblGrid>
                <a:gridCol w="2156771"/>
                <a:gridCol w="2156771"/>
                <a:gridCol w="367072"/>
                <a:gridCol w="778027"/>
              </a:tblGrid>
              <a:tr h="241947">
                <a:tc>
                  <a:txBody>
                    <a:bodyPr/>
                    <a:lstStyle/>
                    <a:p>
                      <a:pPr algn="ctr">
                        <a:spcAft>
                          <a:spcPts val="0"/>
                        </a:spcAft>
                      </a:pPr>
                      <a:r>
                        <a:rPr lang="zh-CN" sz="1100" kern="100" dirty="0">
                          <a:latin typeface="Calibri" panose="020F0502020204030204"/>
                          <a:ea typeface="宋体" panose="02010600030101010101" pitchFamily="2" charset="-122"/>
                          <a:cs typeface="宋体" panose="02010600030101010101" pitchFamily="2" charset="-122"/>
                        </a:rPr>
                        <a:t>章名</a:t>
                      </a:r>
                      <a:endParaRPr lang="zh-CN" sz="1000" kern="100" dirty="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100">
                          <a:latin typeface="Calibri" panose="020F0502020204030204"/>
                          <a:ea typeface="宋体" panose="02010600030101010101" pitchFamily="2" charset="-122"/>
                          <a:cs typeface="宋体" panose="02010600030101010101" pitchFamily="2" charset="-122"/>
                        </a:rPr>
                        <a:t>章节内容</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zh-CN" sz="1100" kern="100">
                          <a:latin typeface="Calibri" panose="020F0502020204030204"/>
                          <a:ea typeface="宋体" panose="02010600030101010101" pitchFamily="2" charset="-122"/>
                          <a:cs typeface="宋体" panose="02010600030101010101" pitchFamily="2" charset="-122"/>
                        </a:rPr>
                        <a:t>课时分配</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222971">
                <a:tc rowSpan="4">
                  <a:txBody>
                    <a:bodyPr/>
                    <a:lstStyle/>
                    <a:p>
                      <a:pPr indent="457200" algn="just">
                        <a:spcAft>
                          <a:spcPts val="0"/>
                        </a:spcAft>
                      </a:pPr>
                      <a:r>
                        <a:rPr lang="zh-CN" sz="1100" kern="100">
                          <a:latin typeface="Calibri" panose="020F0502020204030204"/>
                          <a:ea typeface="宋体" panose="02010600030101010101" pitchFamily="2" charset="-122"/>
                          <a:cs typeface="宋体" panose="02010600030101010101" pitchFamily="2" charset="-122"/>
                        </a:rPr>
                        <a:t>第一章</a:t>
                      </a:r>
                      <a:endParaRPr lang="zh-CN" sz="1000" kern="100">
                        <a:latin typeface="Calibri" panose="020F0502020204030204"/>
                        <a:ea typeface="宋体" panose="02010600030101010101" pitchFamily="2" charset="-122"/>
                        <a:cs typeface="Times New Roman" panose="02020603050405020304"/>
                      </a:endParaRPr>
                    </a:p>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饰品设计基础理论和基本概念</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第一节 饰品设计的概念</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2</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6</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786">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第二节 饰品设计的历史与发展</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2</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246691">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第三节 中西方饰品设计比较</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2</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250843">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第四节 饰品设计的评价标准</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1</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341573">
                <a:tc rowSpan="4">
                  <a:txBody>
                    <a:bodyPr/>
                    <a:lstStyle/>
                    <a:p>
                      <a:pPr indent="457200" algn="just">
                        <a:spcAft>
                          <a:spcPts val="0"/>
                        </a:spcAft>
                      </a:pPr>
                      <a:r>
                        <a:rPr lang="zh-CN" sz="1100" kern="100">
                          <a:latin typeface="Calibri" panose="020F0502020204030204"/>
                          <a:ea typeface="宋体" panose="02010600030101010101" pitchFamily="2" charset="-122"/>
                          <a:cs typeface="宋体" panose="02010600030101010101" pitchFamily="2" charset="-122"/>
                        </a:rPr>
                        <a:t>第二章</a:t>
                      </a:r>
                      <a:endParaRPr lang="zh-CN" sz="1000" kern="100">
                        <a:latin typeface="Calibri" panose="020F0502020204030204"/>
                        <a:ea typeface="宋体" panose="02010600030101010101" pitchFamily="2" charset="-122"/>
                        <a:cs typeface="Times New Roman" panose="02020603050405020304"/>
                      </a:endParaRPr>
                    </a:p>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饰品设计与工艺项目实训</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第一节 项目训练一——传统经典饰品临摹</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8</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48</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234">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第二节 项目训练二 ——</a:t>
                      </a:r>
                      <a:r>
                        <a:rPr lang="en-US" sz="1100" kern="100">
                          <a:latin typeface="Calibri" panose="020F0502020204030204"/>
                          <a:ea typeface="宋体" panose="02010600030101010101" pitchFamily="2" charset="-122"/>
                          <a:cs typeface="宋体" panose="02010600030101010101" pitchFamily="2" charset="-122"/>
                        </a:rPr>
                        <a:t>3D</a:t>
                      </a:r>
                      <a:r>
                        <a:rPr lang="zh-CN" sz="1100" kern="100">
                          <a:latin typeface="Calibri" panose="020F0502020204030204"/>
                          <a:ea typeface="宋体" panose="02010600030101010101" pitchFamily="2" charset="-122"/>
                          <a:cs typeface="宋体" panose="02010600030101010101" pitchFamily="2" charset="-122"/>
                        </a:rPr>
                        <a:t>打印创意首饰设计</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16</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416885">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第三节 项目训练三——不同材料首饰创意设计</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8</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441791">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第四节 项目训练四 —— 系列饰品设计训练</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16</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271005">
                <a:tc rowSpan="6">
                  <a:txBody>
                    <a:bodyPr/>
                    <a:lstStyle/>
                    <a:p>
                      <a:pPr indent="457200" algn="just">
                        <a:spcAft>
                          <a:spcPts val="0"/>
                        </a:spcAft>
                      </a:pPr>
                      <a:r>
                        <a:rPr lang="zh-CN" sz="1100" kern="100" dirty="0">
                          <a:latin typeface="Calibri" panose="020F0502020204030204"/>
                          <a:ea typeface="宋体" panose="02010600030101010101" pitchFamily="2" charset="-122"/>
                          <a:cs typeface="宋体" panose="02010600030101010101" pitchFamily="2" charset="-122"/>
                        </a:rPr>
                        <a:t>第三章</a:t>
                      </a:r>
                      <a:endParaRPr lang="zh-CN" sz="1000" kern="100" dirty="0">
                        <a:latin typeface="Calibri" panose="020F0502020204030204"/>
                        <a:ea typeface="宋体" panose="02010600030101010101" pitchFamily="2" charset="-122"/>
                        <a:cs typeface="Times New Roman" panose="02020603050405020304"/>
                      </a:endParaRPr>
                    </a:p>
                    <a:p>
                      <a:pPr indent="304800" algn="just">
                        <a:spcAft>
                          <a:spcPts val="0"/>
                        </a:spcAft>
                      </a:pPr>
                      <a:r>
                        <a:rPr lang="zh-CN" sz="1100" kern="100" dirty="0">
                          <a:latin typeface="Calibri" panose="020F0502020204030204"/>
                          <a:ea typeface="宋体" panose="02010600030101010101" pitchFamily="2" charset="-122"/>
                          <a:cs typeface="宋体" panose="02010600030101010101" pitchFamily="2" charset="-122"/>
                        </a:rPr>
                        <a:t>欣赏与分析</a:t>
                      </a:r>
                      <a:endParaRPr lang="zh-CN" sz="1000" kern="100" dirty="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第一节 美国饰品设计</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1</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algn="ctr">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6</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1436">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第二节 法国饰品设计</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1</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272191">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第三节 意大利饰品设计</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1</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245505">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第四节 日本饰品设计</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1</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256180">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第五节 中国饰品设计</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a:latin typeface="宋体" panose="02010600030101010101" pitchFamily="2" charset="-122"/>
                          <a:ea typeface="宋体" panose="02010600030101010101" pitchFamily="2" charset="-122"/>
                          <a:cs typeface="宋体" panose="02010600030101010101" pitchFamily="2" charset="-122"/>
                        </a:rPr>
                        <a:t>1</a:t>
                      </a:r>
                      <a:endParaRPr lang="zh-CN" sz="1000" kern="10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170786">
                <a:tc vMerge="1">
                  <a:tcPr/>
                </a:tc>
                <a:tc>
                  <a:txBody>
                    <a:bodyPr/>
                    <a:lstStyle/>
                    <a:p>
                      <a:pPr algn="just">
                        <a:spcAft>
                          <a:spcPts val="0"/>
                        </a:spcAft>
                      </a:pPr>
                      <a:r>
                        <a:rPr lang="zh-CN" sz="1100" kern="100">
                          <a:latin typeface="Calibri" panose="020F0502020204030204"/>
                          <a:ea typeface="宋体" panose="02010600030101010101" pitchFamily="2" charset="-122"/>
                          <a:cs typeface="宋体" panose="02010600030101010101" pitchFamily="2" charset="-122"/>
                        </a:rPr>
                        <a:t>第六节 其他地区饰品设计</a:t>
                      </a:r>
                      <a:endParaRPr lang="zh-CN" sz="1000" kern="100">
                        <a:latin typeface="Calibri" panose="020F0502020204030204"/>
                        <a:ea typeface="宋体" panose="02010600030101010101" pitchFamily="2" charset="-122"/>
                        <a:cs typeface="Times New Roman" panose="02020603050405020304"/>
                      </a:endParaRPr>
                    </a:p>
                  </a:txBody>
                  <a:tcPr marL="64045" marR="64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kern="100" dirty="0">
                          <a:latin typeface="宋体" panose="02010600030101010101" pitchFamily="2" charset="-122"/>
                          <a:ea typeface="宋体" panose="02010600030101010101" pitchFamily="2" charset="-122"/>
                          <a:cs typeface="宋体" panose="02010600030101010101" pitchFamily="2" charset="-122"/>
                        </a:rPr>
                        <a:t>1</a:t>
                      </a:r>
                      <a:endParaRPr lang="zh-CN" sz="1000" kern="100" dirty="0">
                        <a:latin typeface="Calibri" panose="020F0502020204030204"/>
                        <a:ea typeface="宋体" panose="02010600030101010101" pitchFamily="2" charset="-122"/>
                        <a:cs typeface="Times New Roman" panose="02020603050405020304"/>
                      </a:endParaRPr>
                    </a:p>
                  </a:txBody>
                  <a:tcPr marL="64045" marR="64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bl>
          </a:graphicData>
        </a:graphic>
      </p:graphicFrame>
      <p:sp>
        <p:nvSpPr>
          <p:cNvPr id="8253" name="Rectangle 1"/>
          <p:cNvSpPr/>
          <p:nvPr/>
        </p:nvSpPr>
        <p:spPr>
          <a:xfrm>
            <a:off x="457200" y="914400"/>
            <a:ext cx="6858000" cy="584200"/>
          </a:xfrm>
          <a:prstGeom prst="rect">
            <a:avLst/>
          </a:prstGeom>
          <a:noFill/>
          <a:ln w="9525">
            <a:noFill/>
          </a:ln>
        </p:spPr>
        <p:txBody>
          <a:bodyPr anchor="ctr" anchorCtr="0">
            <a:spAutoFit/>
          </a:bodyPr>
          <a:p>
            <a:pPr indent="2311400" eaLnBrk="0" hangingPunct="0"/>
            <a:r>
              <a:rPr lang="zh-CN" altLang="x-none" sz="1400" dirty="0">
                <a:latin typeface="Calibri" panose="020F0502020204030204" pitchFamily="34" charset="0"/>
                <a:ea typeface="宋体" panose="02010600030101010101" pitchFamily="2" charset="-122"/>
              </a:rPr>
              <a:t>课程总学时为</a:t>
            </a:r>
            <a:r>
              <a:rPr lang="en-US" altLang="zh-CN" sz="1400" dirty="0">
                <a:latin typeface="Calibri" panose="020F0502020204030204" pitchFamily="34" charset="0"/>
                <a:ea typeface="宋体" panose="02010600030101010101" pitchFamily="2" charset="-122"/>
              </a:rPr>
              <a:t>64</a:t>
            </a:r>
            <a:r>
              <a:rPr lang="zh-CN" altLang="en-US" sz="1400" dirty="0">
                <a:latin typeface="Calibri" panose="020F0502020204030204" pitchFamily="34" charset="0"/>
                <a:ea typeface="宋体" panose="02010600030101010101" pitchFamily="2" charset="-122"/>
              </a:rPr>
              <a:t>，其中理论学时</a:t>
            </a:r>
            <a:r>
              <a:rPr lang="en-US" altLang="zh-CN" sz="1400" dirty="0">
                <a:latin typeface="Calibri" panose="020F0502020204030204" pitchFamily="34" charset="0"/>
                <a:ea typeface="宋体" panose="02010600030101010101" pitchFamily="2" charset="-122"/>
              </a:rPr>
              <a:t>16</a:t>
            </a:r>
            <a:r>
              <a:rPr lang="zh-CN" altLang="en-US" sz="1400" dirty="0">
                <a:latin typeface="Calibri" panose="020F0502020204030204" pitchFamily="34" charset="0"/>
                <a:ea typeface="宋体" panose="02010600030101010101" pitchFamily="2" charset="-122"/>
              </a:rPr>
              <a:t>，实践学时</a:t>
            </a:r>
            <a:r>
              <a:rPr lang="en-US" altLang="zh-CN" sz="1400" dirty="0">
                <a:latin typeface="Calibri" panose="020F0502020204030204" pitchFamily="34" charset="0"/>
                <a:ea typeface="宋体" panose="02010600030101010101" pitchFamily="2" charset="-122"/>
              </a:rPr>
              <a:t>48</a:t>
            </a:r>
            <a:r>
              <a:rPr lang="zh-CN" altLang="en-US" sz="1400" dirty="0">
                <a:latin typeface="Calibri" panose="020F0502020204030204" pitchFamily="34" charset="0"/>
                <a:ea typeface="宋体" panose="02010600030101010101" pitchFamily="2" charset="-122"/>
              </a:rPr>
              <a:t>。</a:t>
            </a:r>
            <a:endParaRPr lang="zh-CN" altLang="en-US" sz="600" dirty="0">
              <a:latin typeface="Arial" panose="020B0604020202020204" pitchFamily="34" charset="0"/>
              <a:ea typeface="宋体" panose="02010600030101010101" pitchFamily="2" charset="-122"/>
            </a:endParaRPr>
          </a:p>
          <a:p>
            <a:pPr indent="2311400" eaLnBrk="0" hangingPunct="0"/>
            <a:endParaRPr lang="zh-CN" altLang="en-US" dirty="0">
              <a:latin typeface="Arial" panose="020B0604020202020204" pitchFamily="34" charset="0"/>
              <a:ea typeface="宋体" panose="02010600030101010101" pitchFamily="2" charset="-122"/>
            </a:endParaRPr>
          </a:p>
        </p:txBody>
      </p:sp>
      <p:sp>
        <p:nvSpPr>
          <p:cNvPr id="6" name="标题 5"/>
          <p:cNvSpPr>
            <a:spLocks noGrp="1"/>
          </p:cNvSpPr>
          <p:nvPr>
            <p:ph type="title"/>
          </p:nvPr>
        </p:nvSpPr>
        <p:spPr>
          <a:xfrm>
            <a:off x="457200" y="0"/>
            <a:ext cx="8183563" cy="1050925"/>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课程计划</a:t>
            </a: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1"/>
          <p:cNvSpPr>
            <a:spLocks noGrp="1"/>
          </p:cNvSpPr>
          <p:nvPr>
            <p:ph idx="1"/>
          </p:nvPr>
        </p:nvSpPr>
        <p:spPr>
          <a:xfrm>
            <a:off x="503238" y="939800"/>
            <a:ext cx="8183562" cy="1323975"/>
          </a:xfrm>
          <a:ln/>
        </p:spPr>
        <p:txBody>
          <a:bodyPr vert="horz" wrap="square" lIns="91440" tIns="45720" rIns="91440" bIns="45720" anchor="ctr" anchorCtr="0">
            <a:spAutoFit/>
          </a:bodyPr>
          <a:p>
            <a:pPr marL="0" indent="357505">
              <a:spcBef>
                <a:spcPct val="0"/>
              </a:spcBef>
              <a:buClrTx/>
              <a:buSzTx/>
              <a:buFontTx/>
              <a:buNone/>
            </a:pPr>
            <a:r>
              <a:rPr lang="zh-CN" altLang="zh-CN" sz="2000" dirty="0">
                <a:ea typeface="微软雅黑" panose="020B0503020204020204" pitchFamily="34" charset="-122"/>
              </a:rPr>
              <a:t>（</a:t>
            </a:r>
            <a:r>
              <a:rPr lang="en-US" altLang="zh-CN" sz="2000" dirty="0">
                <a:ea typeface="微软雅黑" panose="020B0503020204020204" pitchFamily="34" charset="-122"/>
              </a:rPr>
              <a:t>2</a:t>
            </a:r>
            <a:r>
              <a:rPr lang="zh-CN" altLang="en-US" sz="2000" dirty="0">
                <a:ea typeface="微软雅黑" panose="020B0503020204020204" pitchFamily="34" charset="-122"/>
              </a:rPr>
              <a:t>）图腾崇拜与部落标志</a:t>
            </a:r>
            <a:endParaRPr lang="zh-CN" altLang="en-US" sz="2000" dirty="0">
              <a:ea typeface="微软雅黑" panose="020B0503020204020204" pitchFamily="34" charset="-122"/>
            </a:endParaRPr>
          </a:p>
          <a:p>
            <a:pPr marL="0" indent="357505" eaLnBrk="0" hangingPunct="0">
              <a:spcBef>
                <a:spcPct val="0"/>
              </a:spcBef>
              <a:buClrTx/>
              <a:buSzTx/>
              <a:buFontTx/>
              <a:buNone/>
            </a:pPr>
            <a:r>
              <a:rPr lang="zh-CN" altLang="en-US" sz="2000" dirty="0">
                <a:ea typeface="微软雅黑" panose="020B0503020204020204" pitchFamily="34" charset="-122"/>
              </a:rPr>
              <a:t>图腾崇拜，是原始社会最早的宗教信仰形式之一。</a:t>
            </a:r>
            <a:endParaRPr lang="en-US" altLang="zh-CN" sz="2000" dirty="0">
              <a:ea typeface="微软雅黑" panose="020B0503020204020204" pitchFamily="34" charset="-122"/>
            </a:endParaRPr>
          </a:p>
          <a:p>
            <a:pPr marL="0" indent="357505" eaLnBrk="0" hangingPunct="0">
              <a:spcBef>
                <a:spcPct val="0"/>
              </a:spcBef>
              <a:buClrTx/>
              <a:buSzTx/>
              <a:buNone/>
            </a:pPr>
            <a:r>
              <a:rPr lang="zh-CN" altLang="zh-CN" sz="2000" dirty="0">
                <a:ea typeface="微软雅黑" panose="020B0503020204020204" pitchFamily="34" charset="-122"/>
              </a:rPr>
              <a:t>中国的图腾文化丰富多彩，源远流长，无论考古资料，还是民族志的资料，都发现或保存有大量图腾文化的遗迹。</a:t>
            </a:r>
            <a:r>
              <a:rPr lang="zh-CN" altLang="en-US" sz="2000" dirty="0">
                <a:latin typeface="Arial" panose="020B0604020202020204" pitchFamily="34" charset="0"/>
                <a:ea typeface="宋体" panose="02010600030101010101" pitchFamily="2" charset="-122"/>
              </a:rPr>
              <a:t> </a:t>
            </a:r>
            <a:endParaRPr lang="zh-CN" altLang="en-US" sz="2000" dirty="0">
              <a:latin typeface="Arial" panose="020B0604020202020204" pitchFamily="34" charset="0"/>
              <a:ea typeface="宋体" panose="02010600030101010101" pitchFamily="2" charset="-122"/>
            </a:endParaRPr>
          </a:p>
        </p:txBody>
      </p:sp>
      <p:pic>
        <p:nvPicPr>
          <p:cNvPr id="35843" name="图片 365" descr="点击查看源网页"/>
          <p:cNvPicPr>
            <a:picLocks noChangeAspect="1"/>
          </p:cNvPicPr>
          <p:nvPr/>
        </p:nvPicPr>
        <p:blipFill>
          <a:blip r:embed="rId1"/>
          <a:stretch>
            <a:fillRect/>
          </a:stretch>
        </p:blipFill>
        <p:spPr>
          <a:xfrm>
            <a:off x="1219200" y="2667000"/>
            <a:ext cx="2320925" cy="2435225"/>
          </a:xfrm>
          <a:prstGeom prst="rect">
            <a:avLst/>
          </a:prstGeom>
          <a:noFill/>
          <a:ln w="9525">
            <a:noFill/>
          </a:ln>
        </p:spPr>
      </p:pic>
      <p:sp>
        <p:nvSpPr>
          <p:cNvPr id="35844" name="矩形 5"/>
          <p:cNvSpPr/>
          <p:nvPr/>
        </p:nvSpPr>
        <p:spPr>
          <a:xfrm>
            <a:off x="1447800" y="5257800"/>
            <a:ext cx="1979613" cy="246063"/>
          </a:xfrm>
          <a:prstGeom prst="rect">
            <a:avLst/>
          </a:prstGeom>
          <a:noFill/>
          <a:ln w="9525">
            <a:noFill/>
          </a:ln>
        </p:spPr>
        <p:txBody>
          <a:bodyPr wrap="none">
            <a:spAutoFit/>
          </a:bodyPr>
          <a:p>
            <a:pPr eaLnBrk="0" hangingPunct="0"/>
            <a:r>
              <a:rPr lang="zh-CN" altLang="zh-CN" sz="1000" dirty="0">
                <a:latin typeface="Arial" panose="020B0604020202020204" pitchFamily="34" charset="0"/>
                <a:ea typeface="微软雅黑" panose="020B0503020204020204" pitchFamily="34" charset="-122"/>
              </a:rPr>
              <a:t>羌族的图腾文化——羊图腾崇拜</a:t>
            </a:r>
            <a:endParaRPr lang="zh-CN" altLang="en-US" sz="1000" dirty="0">
              <a:latin typeface="Arial" panose="020B0604020202020204" pitchFamily="34" charset="0"/>
              <a:ea typeface="微软雅黑" panose="020B0503020204020204" pitchFamily="34" charset="-122"/>
            </a:endParaRPr>
          </a:p>
        </p:txBody>
      </p:sp>
      <p:pic>
        <p:nvPicPr>
          <p:cNvPr id="35845" name="图片 368" descr="u=2712498085,3036387695&amp;fm=214&amp;gp=0 (1)"/>
          <p:cNvPicPr>
            <a:picLocks noChangeAspect="1"/>
          </p:cNvPicPr>
          <p:nvPr/>
        </p:nvPicPr>
        <p:blipFill>
          <a:blip r:embed="rId2"/>
          <a:stretch>
            <a:fillRect/>
          </a:stretch>
        </p:blipFill>
        <p:spPr>
          <a:xfrm>
            <a:off x="4876800" y="2667000"/>
            <a:ext cx="2606675" cy="2400300"/>
          </a:xfrm>
          <a:prstGeom prst="rect">
            <a:avLst/>
          </a:prstGeom>
          <a:noFill/>
          <a:ln w="9525">
            <a:noFill/>
          </a:ln>
        </p:spPr>
      </p:pic>
      <p:sp>
        <p:nvSpPr>
          <p:cNvPr id="35846" name="矩形 7"/>
          <p:cNvSpPr/>
          <p:nvPr/>
        </p:nvSpPr>
        <p:spPr>
          <a:xfrm>
            <a:off x="5562600" y="5257800"/>
            <a:ext cx="1501775" cy="246063"/>
          </a:xfrm>
          <a:prstGeom prst="rect">
            <a:avLst/>
          </a:prstGeom>
          <a:noFill/>
          <a:ln w="9525">
            <a:noFill/>
          </a:ln>
        </p:spPr>
        <p:txBody>
          <a:bodyPr wrap="none">
            <a:spAutoFit/>
          </a:bodyPr>
          <a:p>
            <a:pPr eaLnBrk="0" hangingPunct="0"/>
            <a:r>
              <a:rPr lang="zh-CN" altLang="zh-CN" sz="1000" dirty="0">
                <a:latin typeface="Arial" panose="020B0604020202020204" pitchFamily="34" charset="0"/>
                <a:ea typeface="微软雅黑" panose="020B0503020204020204" pitchFamily="34" charset="-122"/>
              </a:rPr>
              <a:t>生肖 紫金羊图腾耳钉，</a:t>
            </a:r>
            <a:endParaRPr lang="zh-CN" altLang="en-US" sz="1000" dirty="0">
              <a:latin typeface="Arial" panose="020B0604020202020204" pitchFamily="34" charset="0"/>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3400" y="609600"/>
            <a:ext cx="4495800" cy="4187825"/>
          </a:xfrm>
        </p:spPr>
        <p:txBody>
          <a:bodyPr vert="horz" lIns="182880" tIns="91440">
            <a:normAutofit fontScale="92500" lnSpcReduction="20000"/>
          </a:bodyPr>
          <a:lstStyle/>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0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zh-CN" sz="2000" b="1" i="0" u="none" strike="noStrike" kern="1200" cap="none" spc="0" normalizeH="0" baseline="0" noProof="0" dirty="0" smtClean="0">
                <a:ln>
                  <a:noFill/>
                </a:ln>
                <a:solidFill>
                  <a:schemeClr val="tx1"/>
                </a:solidFill>
                <a:effectLst/>
                <a:uLnTx/>
                <a:uFillTx/>
                <a:latin typeface="+mn-lt"/>
                <a:ea typeface="+mn-ea"/>
                <a:cs typeface="+mn-cs"/>
              </a:rPr>
              <a:t>原始服饰的文化内涵</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人类在历史实践中所创造的文化，可以区分为物质文化、精神文化和制度文化这样三种大的类型。其中，物质文化实在具体，具有形象，直观的特点，和人们的生产生活关系十分密切，因而处处使人们觉得不可缺少。和一切物质文化的创造物相一致，服饰也拥有具体形象、直观显眼、实用普及等特点。人们在社会生活中都必须穿戴一定的服饰，而且他的服饰是无保留地呈现在人们面前的</a:t>
            </a: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人们只要上下打量一眼就可以了解到他的服饰的质料、形制、色彩、组合</a:t>
            </a: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从而也就可以大略了解这个人处于一种什么样的“文化”水平之上。</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endParaRPr>
          </a:p>
        </p:txBody>
      </p:sp>
      <p:sp>
        <p:nvSpPr>
          <p:cNvPr id="36867" name="矩形 3"/>
          <p:cNvSpPr/>
          <p:nvPr/>
        </p:nvSpPr>
        <p:spPr>
          <a:xfrm>
            <a:off x="5486400" y="5486400"/>
            <a:ext cx="4572000" cy="523875"/>
          </a:xfrm>
          <a:prstGeom prst="rect">
            <a:avLst/>
          </a:prstGeom>
          <a:noFill/>
          <a:ln w="9525">
            <a:noFill/>
          </a:ln>
        </p:spPr>
        <p:txBody>
          <a:bodyPr>
            <a:spAutoFit/>
          </a:bodyPr>
          <a:p>
            <a:pPr eaLnBrk="0" hangingPunct="0"/>
            <a:r>
              <a:rPr lang="zh-CN" altLang="zh-CN" sz="1000" dirty="0">
                <a:latin typeface="Arial" panose="020B0604020202020204" pitchFamily="34" charset="0"/>
                <a:ea typeface="微软雅黑" panose="020B0503020204020204" pitchFamily="34" charset="-122"/>
              </a:rPr>
              <a:t>巴布亚新几内亚东部高地省戈罗卡的原始部落。 </a:t>
            </a:r>
            <a:endParaRPr lang="zh-CN" altLang="zh-CN" sz="1000" dirty="0">
              <a:latin typeface="Arial" panose="020B0604020202020204" pitchFamily="34" charset="0"/>
              <a:ea typeface="微软雅黑" panose="020B0503020204020204" pitchFamily="34" charset="-122"/>
            </a:endParaRPr>
          </a:p>
          <a:p>
            <a:pPr eaLnBrk="0" hangingPunct="0"/>
            <a:r>
              <a:rPr lang="en-US" altLang="zh-CN" dirty="0">
                <a:latin typeface="Arial" panose="020B0604020202020204" pitchFamily="34" charset="0"/>
                <a:ea typeface="微软雅黑" panose="020B0503020204020204" pitchFamily="34" charset="-122"/>
              </a:rPr>
              <a:t> </a:t>
            </a:r>
            <a:endParaRPr lang="zh-CN" altLang="zh-CN" dirty="0">
              <a:latin typeface="Arial" panose="020B0604020202020204" pitchFamily="34" charset="0"/>
              <a:ea typeface="微软雅黑" panose="020B0503020204020204" pitchFamily="34" charset="-122"/>
            </a:endParaRPr>
          </a:p>
        </p:txBody>
      </p:sp>
      <p:pic>
        <p:nvPicPr>
          <p:cNvPr id="36868" name="图片 189" descr="IMG_256"/>
          <p:cNvPicPr>
            <a:picLocks noChangeAspect="1"/>
          </p:cNvPicPr>
          <p:nvPr/>
        </p:nvPicPr>
        <p:blipFill>
          <a:blip r:embed="rId1"/>
          <a:stretch>
            <a:fillRect/>
          </a:stretch>
        </p:blipFill>
        <p:spPr>
          <a:xfrm>
            <a:off x="5486400" y="1752600"/>
            <a:ext cx="2886075" cy="360680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内容占位符 2"/>
          <p:cNvSpPr>
            <a:spLocks noGrp="1"/>
          </p:cNvSpPr>
          <p:nvPr>
            <p:ph idx="1"/>
          </p:nvPr>
        </p:nvSpPr>
        <p:spPr>
          <a:xfrm>
            <a:off x="457200" y="685800"/>
            <a:ext cx="5791200" cy="4187825"/>
          </a:xfrm>
          <a:ln/>
        </p:spPr>
        <p:txBody>
          <a:bodyPr vert="horz" wrap="square" lIns="182880" tIns="91440" anchor="t" anchorCtr="0"/>
          <a:p>
            <a:r>
              <a:rPr lang="zh-CN" altLang="zh-CN" sz="1800" dirty="0">
                <a:ea typeface="微软雅黑" panose="020B0503020204020204" pitchFamily="34" charset="-122"/>
              </a:rPr>
              <a:t>服饰还是一定社会内地域划分、等级区别的标志</a:t>
            </a:r>
            <a:r>
              <a:rPr lang="en-US" altLang="zh-CN" sz="1800" dirty="0">
                <a:ea typeface="微软雅黑" panose="020B0503020204020204" pitchFamily="34" charset="-122"/>
              </a:rPr>
              <a:t>,</a:t>
            </a:r>
            <a:r>
              <a:rPr lang="zh-CN" altLang="zh-CN" sz="1800" dirty="0">
                <a:ea typeface="微软雅黑" panose="020B0503020204020204" pitchFamily="34" charset="-122"/>
              </a:rPr>
              <a:t>一个人的服饰也就是一定社会地位的显性表现。除此而外</a:t>
            </a:r>
            <a:r>
              <a:rPr lang="en-US" altLang="zh-CN" sz="1800" dirty="0">
                <a:ea typeface="微软雅黑" panose="020B0503020204020204" pitchFamily="34" charset="-122"/>
              </a:rPr>
              <a:t>,</a:t>
            </a:r>
            <a:r>
              <a:rPr lang="zh-CN" altLang="zh-CN" sz="1800" dirty="0">
                <a:ea typeface="微软雅黑" panose="020B0503020204020204" pitchFamily="34" charset="-122"/>
              </a:rPr>
              <a:t>人们的服饰也是一件工艺品、一件艺术品。它既具有一定的独立性，又必须与具体的人体结合而充分展示其艺术性，因此它既供穿戴者欣赏，更供旁者欣赏；</a:t>
            </a:r>
            <a:endParaRPr lang="en-US" altLang="zh-CN" sz="1800" dirty="0">
              <a:ea typeface="微软雅黑" panose="020B0503020204020204" pitchFamily="34" charset="-122"/>
            </a:endParaRPr>
          </a:p>
          <a:p>
            <a:r>
              <a:rPr lang="zh-CN" altLang="zh-CN" sz="1800" dirty="0">
                <a:ea typeface="微软雅黑" panose="020B0503020204020204" pitchFamily="34" charset="-122"/>
              </a:rPr>
              <a:t>总之，服饰文化首先是一种形象、直观的物质文化，但在这一物质文化物中，却又包含着极其广阔、深刻的精神文化和制度文化的内容，因而具有无比丰富的社会内涵和文化内涵。</a:t>
            </a:r>
            <a:endParaRPr lang="zh-CN" altLang="en-US" sz="1800" dirty="0">
              <a:ea typeface="微软雅黑" panose="020B0503020204020204" pitchFamily="34" charset="-122"/>
            </a:endParaRPr>
          </a:p>
        </p:txBody>
      </p:sp>
      <p:pic>
        <p:nvPicPr>
          <p:cNvPr id="37891" name="图片 387" descr="20100928120143957"/>
          <p:cNvPicPr>
            <a:picLocks noChangeAspect="1"/>
          </p:cNvPicPr>
          <p:nvPr/>
        </p:nvPicPr>
        <p:blipFill>
          <a:blip r:embed="rId1"/>
          <a:stretch>
            <a:fillRect/>
          </a:stretch>
        </p:blipFill>
        <p:spPr>
          <a:xfrm>
            <a:off x="1447800" y="4038600"/>
            <a:ext cx="1725613" cy="2255838"/>
          </a:xfrm>
          <a:prstGeom prst="rect">
            <a:avLst/>
          </a:prstGeom>
          <a:noFill/>
          <a:ln w="9525">
            <a:noFill/>
          </a:ln>
        </p:spPr>
      </p:pic>
      <p:pic>
        <p:nvPicPr>
          <p:cNvPr id="37892" name="图片 533" descr="20100928120140466"/>
          <p:cNvPicPr>
            <a:picLocks noChangeAspect="1"/>
          </p:cNvPicPr>
          <p:nvPr/>
        </p:nvPicPr>
        <p:blipFill>
          <a:blip r:embed="rId2"/>
          <a:stretch>
            <a:fillRect/>
          </a:stretch>
        </p:blipFill>
        <p:spPr>
          <a:xfrm>
            <a:off x="3962400" y="4038600"/>
            <a:ext cx="1700213" cy="2212975"/>
          </a:xfrm>
          <a:prstGeom prst="rect">
            <a:avLst/>
          </a:prstGeom>
          <a:noFill/>
          <a:ln w="9525">
            <a:noFill/>
          </a:ln>
        </p:spPr>
      </p:pic>
      <p:pic>
        <p:nvPicPr>
          <p:cNvPr id="37893" name="图片 159" descr="20111226214345_fBVWX"/>
          <p:cNvPicPr>
            <a:picLocks noChangeAspect="1"/>
          </p:cNvPicPr>
          <p:nvPr/>
        </p:nvPicPr>
        <p:blipFill>
          <a:blip r:embed="rId3"/>
          <a:stretch>
            <a:fillRect/>
          </a:stretch>
        </p:blipFill>
        <p:spPr>
          <a:xfrm>
            <a:off x="6324600" y="1752600"/>
            <a:ext cx="2209800" cy="3298825"/>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4572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二、饰品设计的发展趋势</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3" name="内容占位符 2"/>
          <p:cNvSpPr>
            <a:spLocks noGrp="1"/>
          </p:cNvSpPr>
          <p:nvPr>
            <p:ph idx="1"/>
          </p:nvPr>
        </p:nvSpPr>
        <p:spPr>
          <a:xfrm>
            <a:off x="457200" y="1447800"/>
            <a:ext cx="8183563" cy="4187825"/>
          </a:xfrm>
        </p:spPr>
        <p:txBody>
          <a:bodyPr vert="horz" lIns="182880" tIns="91440">
            <a:normAutofit fontScale="92500"/>
          </a:bodyPr>
          <a:lstStyle/>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中国服饰品的发展，经过了历代王朝的演变，具有了自己独特的艺术风格，远在旧石器时代，饰品就已具雏形，夏商时期发展到一定规模，汉代的女装中，以饰物和法式的变化更为突出，唐朝的服饰既继承了历史上已有的冠服制度，又开启了后世新的服制形式，在中国服饰史上起到了重要的作用，宋代服饰基本沿袭了唐制，但仍有不少的变化，清代服饰既保持满，汉各自原有的风格与形制，又互相弥补吸收，与此同时，西方的服饰品也在以惊人的速度发生着变化，从设计，制作，生产，佩戴都形成了专门的体系，而</a:t>
            </a: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rPr>
              <a:t>80</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年代以后的服饰品更讲究实用性与装饰性的完美结合，中西服饰的发展正沿着自己的轨迹渐渐融合。</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1.</a:t>
            </a:r>
            <a:r>
              <a:rPr lang="zh-CN" altLang="zh-CN" sz="2000" b="1" dirty="0">
                <a:ea typeface="微软雅黑" panose="020B0503020204020204" pitchFamily="34" charset="-122"/>
              </a:rPr>
              <a:t>设计概念多元化</a:t>
            </a:r>
            <a:endParaRPr lang="zh-CN" altLang="zh-CN" sz="2000" dirty="0">
              <a:ea typeface="微软雅黑" panose="020B0503020204020204" pitchFamily="34" charset="-122"/>
            </a:endParaRPr>
          </a:p>
          <a:p>
            <a:r>
              <a:rPr lang="zh-CN" altLang="zh-CN" sz="2000" dirty="0">
                <a:ea typeface="微软雅黑" panose="020B0503020204020204" pitchFamily="34" charset="-122"/>
              </a:rPr>
              <a:t>随着时代发展，饰品设计的概念也正趋向多元化。</a:t>
            </a:r>
            <a:endParaRPr lang="zh-CN" altLang="zh-CN" sz="2000" dirty="0">
              <a:ea typeface="微软雅黑" panose="020B0503020204020204" pitchFamily="34" charset="-122"/>
            </a:endParaRPr>
          </a:p>
          <a:p>
            <a:r>
              <a:rPr lang="zh-CN" altLang="zh-CN" sz="2000" dirty="0">
                <a:ea typeface="微软雅黑" panose="020B0503020204020204" pitchFamily="34" charset="-122"/>
              </a:rPr>
              <a:t>以自然风格为核心的设计概念，其设计题材包括花卉，鸟兽，各种生物，动植物，等能够体现出人类回归自然，亲近自然的内心渴望。</a:t>
            </a:r>
            <a:endParaRPr lang="zh-CN" altLang="en-US" sz="2000" dirty="0">
              <a:ea typeface="微软雅黑" panose="020B0503020204020204" pitchFamily="34" charset="-122"/>
            </a:endParaRPr>
          </a:p>
        </p:txBody>
      </p:sp>
      <p:pic>
        <p:nvPicPr>
          <p:cNvPr id="39939" name="图片 320" descr="IMG_256"/>
          <p:cNvPicPr>
            <a:picLocks noChangeAspect="1"/>
          </p:cNvPicPr>
          <p:nvPr/>
        </p:nvPicPr>
        <p:blipFill>
          <a:blip r:embed="rId1"/>
          <a:stretch>
            <a:fillRect/>
          </a:stretch>
        </p:blipFill>
        <p:spPr>
          <a:xfrm>
            <a:off x="1371600" y="2286000"/>
            <a:ext cx="2708275" cy="2503488"/>
          </a:xfrm>
          <a:prstGeom prst="rect">
            <a:avLst/>
          </a:prstGeom>
          <a:noFill/>
          <a:ln w="9525">
            <a:noFill/>
          </a:ln>
        </p:spPr>
      </p:pic>
      <p:pic>
        <p:nvPicPr>
          <p:cNvPr id="39940" name="图片 340" descr="IMG_256"/>
          <p:cNvPicPr>
            <a:picLocks noChangeAspect="1"/>
          </p:cNvPicPr>
          <p:nvPr/>
        </p:nvPicPr>
        <p:blipFill>
          <a:blip r:embed="rId2"/>
          <a:stretch>
            <a:fillRect/>
          </a:stretch>
        </p:blipFill>
        <p:spPr>
          <a:xfrm>
            <a:off x="4648200" y="2286000"/>
            <a:ext cx="3038475" cy="243840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内容占位符 2"/>
          <p:cNvSpPr>
            <a:spLocks noGrp="1"/>
          </p:cNvSpPr>
          <p:nvPr>
            <p:ph idx="1"/>
          </p:nvPr>
        </p:nvSpPr>
        <p:spPr>
          <a:xfrm>
            <a:off x="503238" y="530225"/>
            <a:ext cx="8183562" cy="4187825"/>
          </a:xfrm>
          <a:ln/>
        </p:spPr>
        <p:txBody>
          <a:bodyPr vert="horz" wrap="square" lIns="182880" tIns="91440" anchor="t" anchorCtr="0"/>
          <a:p>
            <a:r>
              <a:rPr lang="zh-CN" altLang="zh-CN" sz="2000" dirty="0">
                <a:ea typeface="微软雅黑" panose="020B0503020204020204" pitchFamily="34" charset="-122"/>
              </a:rPr>
              <a:t>以未来主义为核心的设计概念，多以科幻为主题，充分体现当代艺术特点，例如雕塑，建筑，几何造型，光学，等展现出简洁，流畅，柔和活泼</a:t>
            </a:r>
            <a:r>
              <a:rPr lang="zh-CN" altLang="zh-CN" dirty="0">
                <a:ea typeface="微软雅黑" panose="020B0503020204020204" pitchFamily="34" charset="-122"/>
              </a:rPr>
              <a:t>。</a:t>
            </a:r>
            <a:endParaRPr lang="zh-CN" altLang="en-US" dirty="0">
              <a:ea typeface="微软雅黑" panose="020B0503020204020204" pitchFamily="34" charset="-122"/>
            </a:endParaRPr>
          </a:p>
        </p:txBody>
      </p:sp>
      <p:pic>
        <p:nvPicPr>
          <p:cNvPr id="40963" name="图片 400" descr="IMG_256"/>
          <p:cNvPicPr>
            <a:picLocks noChangeAspect="1"/>
          </p:cNvPicPr>
          <p:nvPr/>
        </p:nvPicPr>
        <p:blipFill>
          <a:blip r:embed="rId1"/>
          <a:srcRect b="14171"/>
          <a:stretch>
            <a:fillRect/>
          </a:stretch>
        </p:blipFill>
        <p:spPr>
          <a:xfrm>
            <a:off x="990600" y="1905000"/>
            <a:ext cx="1885950" cy="1828800"/>
          </a:xfrm>
          <a:prstGeom prst="rect">
            <a:avLst/>
          </a:prstGeom>
          <a:noFill/>
          <a:ln w="9525">
            <a:noFill/>
          </a:ln>
        </p:spPr>
      </p:pic>
      <p:pic>
        <p:nvPicPr>
          <p:cNvPr id="40964" name="图片 546" descr="IMG_256"/>
          <p:cNvPicPr>
            <a:picLocks noChangeAspect="1"/>
          </p:cNvPicPr>
          <p:nvPr/>
        </p:nvPicPr>
        <p:blipFill>
          <a:blip r:embed="rId2"/>
          <a:srcRect b="11948"/>
          <a:stretch>
            <a:fillRect/>
          </a:stretch>
        </p:blipFill>
        <p:spPr>
          <a:xfrm>
            <a:off x="990600" y="3810000"/>
            <a:ext cx="1865313" cy="2133600"/>
          </a:xfrm>
          <a:prstGeom prst="rect">
            <a:avLst/>
          </a:prstGeom>
          <a:noFill/>
          <a:ln w="9525">
            <a:noFill/>
          </a:ln>
        </p:spPr>
      </p:pic>
      <p:pic>
        <p:nvPicPr>
          <p:cNvPr id="40965" name="图片 402" descr="IMG_256"/>
          <p:cNvPicPr>
            <a:picLocks noChangeAspect="1"/>
          </p:cNvPicPr>
          <p:nvPr/>
        </p:nvPicPr>
        <p:blipFill>
          <a:blip r:embed="rId3"/>
          <a:stretch>
            <a:fillRect/>
          </a:stretch>
        </p:blipFill>
        <p:spPr>
          <a:xfrm>
            <a:off x="5257800" y="2209800"/>
            <a:ext cx="3036888" cy="3048000"/>
          </a:xfrm>
          <a:prstGeom prst="rect">
            <a:avLst/>
          </a:prstGeom>
          <a:noFill/>
          <a:ln w="9525">
            <a:noFill/>
          </a:ln>
        </p:spPr>
      </p:pic>
      <p:pic>
        <p:nvPicPr>
          <p:cNvPr id="40966" name="图片 409" descr="20140426134223_PWFKn.thumb.600_0"/>
          <p:cNvPicPr>
            <a:picLocks noChangeAspect="1"/>
          </p:cNvPicPr>
          <p:nvPr/>
        </p:nvPicPr>
        <p:blipFill>
          <a:blip r:embed="rId4"/>
          <a:stretch>
            <a:fillRect/>
          </a:stretch>
        </p:blipFill>
        <p:spPr>
          <a:xfrm>
            <a:off x="3276600" y="1905000"/>
            <a:ext cx="1492250" cy="1828800"/>
          </a:xfrm>
          <a:prstGeom prst="rect">
            <a:avLst/>
          </a:prstGeom>
          <a:noFill/>
          <a:ln w="9525">
            <a:noFill/>
          </a:ln>
        </p:spPr>
      </p:pic>
      <p:pic>
        <p:nvPicPr>
          <p:cNvPr id="40967" name="图片 398" descr="80879223"/>
          <p:cNvPicPr>
            <a:picLocks noChangeAspect="1"/>
          </p:cNvPicPr>
          <p:nvPr/>
        </p:nvPicPr>
        <p:blipFill>
          <a:blip r:embed="rId5"/>
          <a:stretch>
            <a:fillRect/>
          </a:stretch>
        </p:blipFill>
        <p:spPr>
          <a:xfrm>
            <a:off x="3276600" y="3810000"/>
            <a:ext cx="1524000" cy="2119313"/>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内容占位符 2"/>
          <p:cNvSpPr>
            <a:spLocks noGrp="1"/>
          </p:cNvSpPr>
          <p:nvPr>
            <p:ph idx="1"/>
          </p:nvPr>
        </p:nvSpPr>
        <p:spPr>
          <a:xfrm>
            <a:off x="503238" y="530225"/>
            <a:ext cx="8183562" cy="4187825"/>
          </a:xfrm>
          <a:ln/>
        </p:spPr>
        <p:txBody>
          <a:bodyPr vert="horz" wrap="square" lIns="182880" tIns="91440" anchor="t" anchorCtr="0"/>
          <a:p>
            <a:r>
              <a:rPr lang="zh-CN" altLang="zh-CN" sz="2000" dirty="0">
                <a:ea typeface="微软雅黑" panose="020B0503020204020204" pitchFamily="34" charset="-122"/>
              </a:rPr>
              <a:t>以夸张风格为核心的设计概念，夸张奢华怪异的设计，表现出舞台的风格，尺寸硕大，具有较强的视觉冲击力。</a:t>
            </a:r>
            <a:endParaRPr lang="zh-CN" altLang="en-US" sz="2000" dirty="0">
              <a:ea typeface="微软雅黑" panose="020B0503020204020204" pitchFamily="34" charset="-122"/>
            </a:endParaRPr>
          </a:p>
        </p:txBody>
      </p:sp>
      <p:pic>
        <p:nvPicPr>
          <p:cNvPr id="41987" name="图片 344" descr="IMG_256"/>
          <p:cNvPicPr>
            <a:picLocks noChangeAspect="1"/>
          </p:cNvPicPr>
          <p:nvPr/>
        </p:nvPicPr>
        <p:blipFill>
          <a:blip r:embed="rId1"/>
          <a:stretch>
            <a:fillRect/>
          </a:stretch>
        </p:blipFill>
        <p:spPr>
          <a:xfrm>
            <a:off x="1295400" y="1524000"/>
            <a:ext cx="2593975" cy="3382963"/>
          </a:xfrm>
          <a:prstGeom prst="rect">
            <a:avLst/>
          </a:prstGeom>
          <a:noFill/>
          <a:ln w="9525">
            <a:noFill/>
          </a:ln>
        </p:spPr>
      </p:pic>
      <p:pic>
        <p:nvPicPr>
          <p:cNvPr id="41988" name="图片 413" descr="8224458595315357169"/>
          <p:cNvPicPr>
            <a:picLocks noChangeAspect="1"/>
          </p:cNvPicPr>
          <p:nvPr/>
        </p:nvPicPr>
        <p:blipFill>
          <a:blip r:embed="rId2"/>
          <a:stretch>
            <a:fillRect/>
          </a:stretch>
        </p:blipFill>
        <p:spPr>
          <a:xfrm>
            <a:off x="4876800" y="1524000"/>
            <a:ext cx="2590800" cy="3487738"/>
          </a:xfrm>
          <a:prstGeom prst="rect">
            <a:avLst/>
          </a:prstGeom>
          <a:noFill/>
          <a:ln w="9525">
            <a:noFill/>
          </a:ln>
        </p:spPr>
      </p:pic>
      <p:sp>
        <p:nvSpPr>
          <p:cNvPr id="41989" name="矩形 5"/>
          <p:cNvSpPr/>
          <p:nvPr/>
        </p:nvSpPr>
        <p:spPr>
          <a:xfrm>
            <a:off x="1371600" y="5105400"/>
            <a:ext cx="2482850" cy="246063"/>
          </a:xfrm>
          <a:prstGeom prst="rect">
            <a:avLst/>
          </a:prstGeom>
          <a:noFill/>
          <a:ln w="9525">
            <a:noFill/>
          </a:ln>
        </p:spPr>
        <p:txBody>
          <a:bodyPr wrap="none">
            <a:spAutoFit/>
          </a:bodyPr>
          <a:p>
            <a:pPr eaLnBrk="0" hangingPunct="0"/>
            <a:r>
              <a:rPr lang="en-US" altLang="zh-CN" sz="1000" dirty="0">
                <a:latin typeface="Arial" panose="020B0604020202020204" pitchFamily="34" charset="0"/>
                <a:ea typeface="微软雅黑" panose="020B0503020204020204" pitchFamily="34" charset="-122"/>
                <a:hlinkClick r:id="rId3" tooltip="装饰cosplay 万圣节面俱机器人造型 男女款式 创意头饰 代购面俱"/>
              </a:rPr>
              <a:t>装饰cosplay 万圣节面俱机器人造型</a:t>
            </a:r>
            <a:r>
              <a:rPr lang="zh-CN" altLang="zh-CN" sz="1000" dirty="0">
                <a:latin typeface="Arial" panose="020B0604020202020204" pitchFamily="34" charset="0"/>
                <a:ea typeface="微软雅黑" panose="020B0503020204020204" pitchFamily="34" charset="-122"/>
              </a:rPr>
              <a:t>头饰 </a:t>
            </a:r>
            <a:endParaRPr lang="zh-CN" altLang="en-US" sz="1000" dirty="0">
              <a:latin typeface="Arial" panose="020B0604020202020204" pitchFamily="34" charset="0"/>
              <a:ea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内容占位符 2"/>
          <p:cNvSpPr>
            <a:spLocks noGrp="1"/>
          </p:cNvSpPr>
          <p:nvPr>
            <p:ph idx="1"/>
          </p:nvPr>
        </p:nvSpPr>
        <p:spPr>
          <a:xfrm>
            <a:off x="457200" y="762000"/>
            <a:ext cx="8183563" cy="4187825"/>
          </a:xfrm>
          <a:ln/>
        </p:spPr>
        <p:txBody>
          <a:bodyPr vert="horz" wrap="square" lIns="182880" tIns="91440" anchor="t" anchorCtr="0"/>
          <a:p>
            <a:r>
              <a:rPr lang="en-US" altLang="zh-CN" sz="2000" b="1" dirty="0">
                <a:ea typeface="微软雅黑" panose="020B0503020204020204" pitchFamily="34" charset="-122"/>
              </a:rPr>
              <a:t>2.</a:t>
            </a:r>
            <a:r>
              <a:rPr lang="zh-CN" altLang="zh-CN" sz="2000" b="1" dirty="0">
                <a:ea typeface="微软雅黑" panose="020B0503020204020204" pitchFamily="34" charset="-122"/>
              </a:rPr>
              <a:t>材质运用丰富化</a:t>
            </a:r>
            <a:endParaRPr lang="zh-CN" altLang="zh-CN" sz="2000" dirty="0">
              <a:ea typeface="微软雅黑" panose="020B0503020204020204" pitchFamily="34" charset="-122"/>
            </a:endParaRPr>
          </a:p>
          <a:p>
            <a:r>
              <a:rPr lang="zh-CN" altLang="zh-CN" sz="2000" dirty="0">
                <a:ea typeface="微软雅黑" panose="020B0503020204020204" pitchFamily="34" charset="-122"/>
              </a:rPr>
              <a:t>饰品材质运用逐渐由“重文化”向“轻文化”转变</a:t>
            </a:r>
            <a:r>
              <a:rPr lang="en-US" altLang="zh-CN" sz="2000" dirty="0">
                <a:ea typeface="微软雅黑" panose="020B0503020204020204" pitchFamily="34" charset="-122"/>
              </a:rPr>
              <a:t>,</a:t>
            </a:r>
            <a:r>
              <a:rPr lang="zh-CN" altLang="zh-CN" sz="2000" dirty="0">
                <a:ea typeface="微软雅黑" panose="020B0503020204020204" pitchFamily="34" charset="-122"/>
              </a:rPr>
              <a:t>自然材料与非自然材料的外观差别正在模糊；</a:t>
            </a:r>
            <a:endParaRPr lang="zh-CN" altLang="zh-CN" sz="2000" dirty="0">
              <a:ea typeface="微软雅黑" panose="020B0503020204020204" pitchFamily="34" charset="-122"/>
            </a:endParaRPr>
          </a:p>
          <a:p>
            <a:r>
              <a:rPr lang="zh-CN" altLang="zh-CN" sz="2000" dirty="0">
                <a:ea typeface="微软雅黑" panose="020B0503020204020204" pitchFamily="34" charset="-122"/>
              </a:rPr>
              <a:t>从一次性使用的材料向可重复使用的材料转变。</a:t>
            </a:r>
            <a:endParaRPr lang="en-US" altLang="zh-CN" sz="2000" dirty="0">
              <a:ea typeface="微软雅黑" panose="020B0503020204020204" pitchFamily="34" charset="-122"/>
            </a:endParaRPr>
          </a:p>
          <a:p>
            <a:r>
              <a:rPr lang="zh-CN" altLang="zh-CN" sz="2000" dirty="0">
                <a:ea typeface="微软雅黑" panose="020B0503020204020204" pitchFamily="34" charset="-122"/>
              </a:rPr>
              <a:t>原始时代多使用自然材料（如：兽骨，象牙、皮草等）。除了传统的宝石，贵金属材料意外，还扩展到天然石材，树脂，面料，皮革，蕾丝，塑料，陶瓷，骨头等材料，材料在外观上有不同的触感与视觉效果，材质间的华丽与质朴，轻盈与厚重，柔软与坚硬的组合与搭配，极大的丰富了服饰品设计空间与效果。</a:t>
            </a:r>
            <a:endParaRPr lang="zh-CN" altLang="en-US" sz="2000" dirty="0">
              <a:ea typeface="微软雅黑" panose="020B0503020204020204" pitchFamily="34" charset="-122"/>
            </a:endParaRPr>
          </a:p>
        </p:txBody>
      </p:sp>
      <p:pic>
        <p:nvPicPr>
          <p:cNvPr id="43011" name="图片 412" descr="201301151140044237"/>
          <p:cNvPicPr>
            <a:picLocks noChangeAspect="1"/>
          </p:cNvPicPr>
          <p:nvPr/>
        </p:nvPicPr>
        <p:blipFill>
          <a:blip r:embed="rId1"/>
          <a:stretch>
            <a:fillRect/>
          </a:stretch>
        </p:blipFill>
        <p:spPr>
          <a:xfrm>
            <a:off x="685800" y="3886200"/>
            <a:ext cx="1749425" cy="1749425"/>
          </a:xfrm>
          <a:prstGeom prst="rect">
            <a:avLst/>
          </a:prstGeom>
          <a:noFill/>
          <a:ln w="9525">
            <a:noFill/>
          </a:ln>
        </p:spPr>
      </p:pic>
      <p:pic>
        <p:nvPicPr>
          <p:cNvPr id="43012" name="图片 404" descr="20120411212318_H3i5s.thumb.700_0"/>
          <p:cNvPicPr>
            <a:picLocks noChangeAspect="1"/>
          </p:cNvPicPr>
          <p:nvPr/>
        </p:nvPicPr>
        <p:blipFill>
          <a:blip r:embed="rId2"/>
          <a:stretch>
            <a:fillRect/>
          </a:stretch>
        </p:blipFill>
        <p:spPr>
          <a:xfrm>
            <a:off x="2667000" y="3886200"/>
            <a:ext cx="1279525" cy="1817688"/>
          </a:xfrm>
          <a:prstGeom prst="rect">
            <a:avLst/>
          </a:prstGeom>
          <a:noFill/>
          <a:ln w="9525">
            <a:noFill/>
          </a:ln>
        </p:spPr>
      </p:pic>
      <p:pic>
        <p:nvPicPr>
          <p:cNvPr id="43013" name="图片 411" descr="201212281401437221"/>
          <p:cNvPicPr>
            <a:picLocks noChangeAspect="1"/>
          </p:cNvPicPr>
          <p:nvPr/>
        </p:nvPicPr>
        <p:blipFill>
          <a:blip r:embed="rId3"/>
          <a:stretch>
            <a:fillRect/>
          </a:stretch>
        </p:blipFill>
        <p:spPr>
          <a:xfrm>
            <a:off x="6553200" y="3581400"/>
            <a:ext cx="2103438" cy="2400300"/>
          </a:xfrm>
          <a:prstGeom prst="rect">
            <a:avLst/>
          </a:prstGeom>
          <a:noFill/>
          <a:ln w="9525">
            <a:noFill/>
          </a:ln>
        </p:spPr>
      </p:pic>
      <p:pic>
        <p:nvPicPr>
          <p:cNvPr id="43014" name="图片 536" descr="201203140957107306"/>
          <p:cNvPicPr>
            <a:picLocks noChangeAspect="1"/>
          </p:cNvPicPr>
          <p:nvPr/>
        </p:nvPicPr>
        <p:blipFill>
          <a:blip r:embed="rId4"/>
          <a:srcRect t="5292"/>
          <a:stretch>
            <a:fillRect/>
          </a:stretch>
        </p:blipFill>
        <p:spPr>
          <a:xfrm>
            <a:off x="4191000" y="4038600"/>
            <a:ext cx="2209800" cy="160020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3.</a:t>
            </a:r>
            <a:r>
              <a:rPr lang="zh-CN" altLang="zh-CN" sz="2000" b="1" dirty="0">
                <a:ea typeface="微软雅黑" panose="020B0503020204020204" pitchFamily="34" charset="-122"/>
              </a:rPr>
              <a:t>服饰组合配套化</a:t>
            </a:r>
            <a:endParaRPr lang="zh-CN" altLang="zh-CN" sz="2000" dirty="0">
              <a:ea typeface="微软雅黑" panose="020B0503020204020204" pitchFamily="34" charset="-122"/>
            </a:endParaRPr>
          </a:p>
          <a:p>
            <a:r>
              <a:rPr lang="zh-CN" altLang="zh-CN" sz="2000" dirty="0">
                <a:ea typeface="微软雅黑" panose="020B0503020204020204" pitchFamily="34" charset="-122"/>
              </a:rPr>
              <a:t>服装和饰品设计一直以来都是相辅相成，相互辉映，服饰组合也是很多服饰品设计师开发的项目，服装设计的同时进行互相搭配的饰品设计，在设计时注重其呼应关系和整体性，服饰的组合配套设计也体现着现代人整体搭配和着装状态的一种效果。</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pic>
        <p:nvPicPr>
          <p:cNvPr id="44035" name="图片 550" descr="010a9657199e5c6ac7254fbceb4d26.jpg@1280w_1l_2o_100sh"/>
          <p:cNvPicPr>
            <a:picLocks noChangeAspect="1"/>
          </p:cNvPicPr>
          <p:nvPr/>
        </p:nvPicPr>
        <p:blipFill>
          <a:blip r:embed="rId1"/>
          <a:srcRect l="26900"/>
          <a:stretch>
            <a:fillRect/>
          </a:stretch>
        </p:blipFill>
        <p:spPr>
          <a:xfrm>
            <a:off x="2286000" y="2286000"/>
            <a:ext cx="4114800" cy="3613150"/>
          </a:xfrm>
          <a:prstGeom prst="rect">
            <a:avLst/>
          </a:prstGeom>
          <a:noFill/>
          <a:ln w="9525">
            <a:noFill/>
          </a:ln>
        </p:spPr>
      </p:pic>
      <p:sp>
        <p:nvSpPr>
          <p:cNvPr id="44036" name="矩形 4"/>
          <p:cNvSpPr/>
          <p:nvPr/>
        </p:nvSpPr>
        <p:spPr>
          <a:xfrm>
            <a:off x="2438400" y="5943600"/>
            <a:ext cx="4572000" cy="246063"/>
          </a:xfrm>
          <a:prstGeom prst="rect">
            <a:avLst/>
          </a:prstGeom>
          <a:noFill/>
          <a:ln w="9525">
            <a:noFill/>
          </a:ln>
        </p:spPr>
        <p:txBody>
          <a:bodyPr>
            <a:spAutoFit/>
          </a:bodyPr>
          <a:p>
            <a:pPr eaLnBrk="0" hangingPunct="0"/>
            <a:r>
              <a:rPr lang="en-US" altLang="zh-CN" sz="1000" dirty="0">
                <a:latin typeface="Arial" panose="020B0604020202020204" pitchFamily="34" charset="0"/>
                <a:ea typeface="微软雅黑" panose="020B0503020204020204" pitchFamily="34" charset="-122"/>
              </a:rPr>
              <a:t>MOODBOX 2016 AW </a:t>
            </a:r>
            <a:r>
              <a:rPr lang="zh-CN" altLang="zh-CN" sz="1000" dirty="0">
                <a:latin typeface="Arial" panose="020B0604020202020204" pitchFamily="34" charset="0"/>
                <a:ea typeface="微软雅黑" panose="020B0503020204020204" pitchFamily="34" charset="-122"/>
              </a:rPr>
              <a:t>设计师 秦旭 摄影师 费凡 造型师 朋朋</a:t>
            </a:r>
            <a:endParaRPr lang="zh-CN" altLang="en-US" sz="1000" dirty="0">
              <a:latin typeface="Arial" panose="020B0604020202020204" pitchFamily="34" charset="0"/>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内容占位符 2"/>
          <p:cNvSpPr>
            <a:spLocks noGrp="1"/>
          </p:cNvSpPr>
          <p:nvPr>
            <p:ph idx="1"/>
          </p:nvPr>
        </p:nvSpPr>
        <p:spPr>
          <a:xfrm>
            <a:off x="503238" y="530225"/>
            <a:ext cx="8183562" cy="4187825"/>
          </a:xfrm>
          <a:ln/>
        </p:spPr>
        <p:txBody>
          <a:bodyPr vert="horz" wrap="square" lIns="182880" tIns="91440" anchor="t" anchorCtr="0"/>
          <a:p>
            <a:r>
              <a:rPr lang="en-US" altLang="zh-CN" sz="1800" b="1" dirty="0">
                <a:ea typeface="微软雅黑" panose="020B0503020204020204" pitchFamily="34" charset="-122"/>
              </a:rPr>
              <a:t>4.</a:t>
            </a:r>
            <a:r>
              <a:rPr lang="zh-CN" altLang="zh-CN" sz="1800" b="1" dirty="0">
                <a:ea typeface="微软雅黑" panose="020B0503020204020204" pitchFamily="34" charset="-122"/>
              </a:rPr>
              <a:t>产品定位品牌化</a:t>
            </a:r>
            <a:endParaRPr lang="zh-CN" altLang="zh-CN" sz="1800" dirty="0">
              <a:ea typeface="微软雅黑" panose="020B0503020204020204" pitchFamily="34" charset="-122"/>
            </a:endParaRPr>
          </a:p>
          <a:p>
            <a:r>
              <a:rPr lang="zh-CN" altLang="zh-CN" sz="1800" dirty="0">
                <a:ea typeface="微软雅黑" panose="020B0503020204020204" pitchFamily="34" charset="-122"/>
              </a:rPr>
              <a:t>在服饰品的设计中多注入品牌视觉化元素，包括具有品牌象征性的色彩，品牌标示，品牌标语，品牌</a:t>
            </a:r>
            <a:endParaRPr lang="en-US" altLang="zh-CN" sz="1800" dirty="0">
              <a:ea typeface="微软雅黑" panose="020B0503020204020204" pitchFamily="34" charset="-122"/>
            </a:endParaRPr>
          </a:p>
          <a:p>
            <a:r>
              <a:rPr lang="zh-CN" altLang="zh-CN" sz="1800" dirty="0">
                <a:ea typeface="微软雅黑" panose="020B0503020204020204" pitchFamily="34" charset="-122"/>
              </a:rPr>
              <a:t>众多国际品牌，比如</a:t>
            </a:r>
            <a:r>
              <a:rPr lang="en-US" altLang="zh-CN" sz="1800" dirty="0">
                <a:ea typeface="微软雅黑" panose="020B0503020204020204" pitchFamily="34" charset="-122"/>
              </a:rPr>
              <a:t>DIOR,CHANEL.PRADA</a:t>
            </a:r>
            <a:r>
              <a:rPr lang="zh-CN" altLang="zh-CN" sz="1800" dirty="0">
                <a:ea typeface="微软雅黑" panose="020B0503020204020204" pitchFamily="34" charset="-122"/>
              </a:rPr>
              <a:t>等都拥有自己的配饰生产线，甚至有些品牌已经把服饰品的功能性发挥到了极致，这些设计都可以看出它们作为配饰在服装使用性上面的品牌应用新概念。形象代表图案等的巧妙运用。</a:t>
            </a:r>
            <a:endParaRPr lang="zh-CN" altLang="en-US" sz="1800" dirty="0">
              <a:ea typeface="微软雅黑" panose="020B0503020204020204" pitchFamily="34" charset="-122"/>
            </a:endParaRPr>
          </a:p>
        </p:txBody>
      </p:sp>
      <p:pic>
        <p:nvPicPr>
          <p:cNvPr id="45059" name="图片 564" descr="40993891A278DDC28A9BBA87B310CEEB"/>
          <p:cNvPicPr>
            <a:picLocks noChangeAspect="1"/>
          </p:cNvPicPr>
          <p:nvPr/>
        </p:nvPicPr>
        <p:blipFill>
          <a:blip r:embed="rId1"/>
          <a:srcRect l="12233" r="5696" b="10420"/>
          <a:stretch>
            <a:fillRect/>
          </a:stretch>
        </p:blipFill>
        <p:spPr>
          <a:xfrm>
            <a:off x="1600200" y="2667000"/>
            <a:ext cx="1908175" cy="2674938"/>
          </a:xfrm>
          <a:prstGeom prst="rect">
            <a:avLst/>
          </a:prstGeom>
          <a:noFill/>
          <a:ln w="9525">
            <a:noFill/>
          </a:ln>
        </p:spPr>
      </p:pic>
      <p:sp>
        <p:nvSpPr>
          <p:cNvPr id="45060" name="矩形 5"/>
          <p:cNvSpPr/>
          <p:nvPr/>
        </p:nvSpPr>
        <p:spPr>
          <a:xfrm>
            <a:off x="838200" y="5867400"/>
            <a:ext cx="4572000" cy="554038"/>
          </a:xfrm>
          <a:prstGeom prst="rect">
            <a:avLst/>
          </a:prstGeom>
          <a:noFill/>
          <a:ln w="9525">
            <a:noFill/>
          </a:ln>
        </p:spPr>
        <p:txBody>
          <a:bodyPr>
            <a:spAutoFit/>
          </a:bodyPr>
          <a:p>
            <a:pPr eaLnBrk="0" hangingPunct="0"/>
            <a:r>
              <a:rPr lang="en-US" altLang="zh-CN" sz="1000" dirty="0">
                <a:latin typeface="Arial" panose="020B0604020202020204" pitchFamily="34" charset="0"/>
                <a:ea typeface="微软雅黑" panose="020B0503020204020204" pitchFamily="34" charset="-122"/>
              </a:rPr>
              <a:t>Dior</a:t>
            </a:r>
            <a:r>
              <a:rPr lang="zh-CN" altLang="zh-CN" sz="1000" dirty="0">
                <a:latin typeface="Arial" panose="020B0604020202020204" pitchFamily="34" charset="0"/>
                <a:ea typeface="微软雅黑" panose="020B0503020204020204" pitchFamily="34" charset="-122"/>
              </a:rPr>
              <a:t>迪奥高级珠宝</a:t>
            </a:r>
            <a:r>
              <a:rPr lang="en-US" altLang="zh-CN" sz="1000" dirty="0">
                <a:latin typeface="Arial" panose="020B0604020202020204" pitchFamily="34" charset="0"/>
                <a:ea typeface="微软雅黑" panose="020B0503020204020204" pitchFamily="34" charset="-122"/>
              </a:rPr>
              <a:t>CygneBlanc</a:t>
            </a:r>
            <a:r>
              <a:rPr lang="zh-CN" altLang="zh-CN" sz="1000" dirty="0">
                <a:latin typeface="Arial" panose="020B0604020202020204" pitchFamily="34" charset="0"/>
                <a:ea typeface="微软雅黑" panose="020B0503020204020204" pitchFamily="34" charset="-122"/>
              </a:rPr>
              <a:t>系列白金钻石耳环、戒指</a:t>
            </a:r>
            <a:r>
              <a:rPr lang="en-US" altLang="zh-CN" sz="1000" dirty="0">
                <a:latin typeface="Arial" panose="020B0604020202020204" pitchFamily="34" charset="0"/>
                <a:ea typeface="微软雅黑" panose="020B0503020204020204" pitchFamily="34" charset="-122"/>
              </a:rPr>
              <a:t>Tiffany&amp;Co.</a:t>
            </a:r>
            <a:r>
              <a:rPr lang="zh-CN" altLang="zh-CN" sz="1000" dirty="0">
                <a:latin typeface="Arial" panose="020B0604020202020204" pitchFamily="34" charset="0"/>
                <a:ea typeface="微软雅黑" panose="020B0503020204020204" pitchFamily="34" charset="-122"/>
              </a:rPr>
              <a:t>蒂芙尼</a:t>
            </a:r>
            <a:r>
              <a:rPr lang="en-US" altLang="zh-CN" sz="1000" dirty="0">
                <a:latin typeface="Arial" panose="020B0604020202020204" pitchFamily="34" charset="0"/>
                <a:ea typeface="微软雅黑" panose="020B0503020204020204" pitchFamily="34" charset="-122"/>
              </a:rPr>
              <a:t>TiffanyKeys</a:t>
            </a:r>
            <a:r>
              <a:rPr lang="zh-CN" altLang="zh-CN" sz="1000" dirty="0">
                <a:latin typeface="Arial" panose="020B0604020202020204" pitchFamily="34" charset="0"/>
                <a:ea typeface="微软雅黑" panose="020B0503020204020204" pitchFamily="34" charset="-122"/>
              </a:rPr>
              <a:t>钻石钥匙吊坠</a:t>
            </a:r>
            <a:r>
              <a:rPr lang="en-US" altLang="zh-CN" sz="1000" dirty="0">
                <a:latin typeface="Arial" panose="020B0604020202020204" pitchFamily="34" charset="0"/>
                <a:ea typeface="微软雅黑" panose="020B0503020204020204" pitchFamily="34" charset="-122"/>
              </a:rPr>
              <a:t>Victoria</a:t>
            </a:r>
            <a:r>
              <a:rPr lang="zh-CN" altLang="zh-CN" sz="1000" dirty="0">
                <a:latin typeface="Arial" panose="020B0604020202020204" pitchFamily="34" charset="0"/>
                <a:ea typeface="微软雅黑" panose="020B0503020204020204" pitchFamily="34" charset="-122"/>
              </a:rPr>
              <a:t>系列钻石手链、戒指</a:t>
            </a:r>
            <a:r>
              <a:rPr lang="en-US" altLang="zh-CN" sz="1000" dirty="0">
                <a:latin typeface="Arial" panose="020B0604020202020204" pitchFamily="34" charset="0"/>
                <a:ea typeface="微软雅黑" panose="020B0503020204020204" pitchFamily="34" charset="-122"/>
              </a:rPr>
              <a:t>GivenchybyRiccardoTisci   </a:t>
            </a:r>
            <a:r>
              <a:rPr lang="zh-CN" altLang="zh-CN" sz="1000" dirty="0">
                <a:latin typeface="Arial" panose="020B0604020202020204" pitchFamily="34" charset="0"/>
                <a:ea typeface="微软雅黑" panose="020B0503020204020204" pitchFamily="34" charset="-122"/>
              </a:rPr>
              <a:t>芭莎珠宝</a:t>
            </a:r>
            <a:endParaRPr lang="zh-CN" altLang="zh-CN" sz="1000" dirty="0">
              <a:latin typeface="Arial" panose="020B0604020202020204" pitchFamily="34" charset="0"/>
              <a:ea typeface="微软雅黑" panose="020B0503020204020204" pitchFamily="34" charset="-122"/>
            </a:endParaRPr>
          </a:p>
        </p:txBody>
      </p:sp>
      <p:pic>
        <p:nvPicPr>
          <p:cNvPr id="45061" name="图片 567" descr="BA1A67E0970874E271E9C23A63504259"/>
          <p:cNvPicPr>
            <a:picLocks noChangeAspect="1"/>
          </p:cNvPicPr>
          <p:nvPr/>
        </p:nvPicPr>
        <p:blipFill>
          <a:blip r:embed="rId2"/>
          <a:srcRect l="7335" r="6798" b="12756"/>
          <a:stretch>
            <a:fillRect/>
          </a:stretch>
        </p:blipFill>
        <p:spPr>
          <a:xfrm>
            <a:off x="5181600" y="2743200"/>
            <a:ext cx="1981200" cy="256857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24000" y="9144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目</a:t>
            </a:r>
            <a:r>
              <a:rPr kumimoji="0" lang="en-US"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  </a:t>
            </a: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录</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9219" name="内容占位符 2"/>
          <p:cNvSpPr>
            <a:spLocks noGrp="1"/>
          </p:cNvSpPr>
          <p:nvPr>
            <p:ph idx="1"/>
          </p:nvPr>
        </p:nvSpPr>
        <p:spPr>
          <a:xfrm>
            <a:off x="1143000" y="1752600"/>
            <a:ext cx="8183563" cy="4187825"/>
          </a:xfrm>
          <a:ln/>
        </p:spPr>
        <p:txBody>
          <a:bodyPr vert="horz" wrap="square" lIns="182880" tIns="91440" anchor="t" anchorCtr="0"/>
          <a:p>
            <a:r>
              <a:rPr lang="zh-CN" altLang="zh-CN" dirty="0">
                <a:ea typeface="微软雅黑" panose="020B0503020204020204" pitchFamily="34" charset="-122"/>
              </a:rPr>
              <a:t>第一章 饰品设计基础理论和基本概念</a:t>
            </a:r>
            <a:endParaRPr lang="zh-CN" altLang="zh-CN" dirty="0">
              <a:ea typeface="微软雅黑" panose="020B0503020204020204" pitchFamily="34" charset="-122"/>
            </a:endParaRPr>
          </a:p>
          <a:p>
            <a:r>
              <a:rPr lang="zh-CN" altLang="zh-CN" dirty="0">
                <a:ea typeface="微软雅黑" panose="020B0503020204020204" pitchFamily="34" charset="-122"/>
              </a:rPr>
              <a:t>第二章 饰品设计与工艺项目实训</a:t>
            </a:r>
            <a:endParaRPr lang="zh-CN" altLang="zh-CN" dirty="0">
              <a:ea typeface="微软雅黑" panose="020B0503020204020204" pitchFamily="34" charset="-122"/>
            </a:endParaRPr>
          </a:p>
          <a:p>
            <a:r>
              <a:rPr lang="zh-CN" altLang="zh-CN" dirty="0">
                <a:ea typeface="微软雅黑" panose="020B0503020204020204" pitchFamily="34" charset="-122"/>
              </a:rPr>
              <a:t>第三章 欣赏与分析</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62000" y="7620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第三节</a:t>
            </a:r>
            <a:r>
              <a:rPr kumimoji="0" lang="en-US"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   </a:t>
            </a: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中西方饰品设计比较</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46083" name="内容占位符 2"/>
          <p:cNvSpPr>
            <a:spLocks noGrp="1"/>
          </p:cNvSpPr>
          <p:nvPr>
            <p:ph idx="1"/>
          </p:nvPr>
        </p:nvSpPr>
        <p:spPr>
          <a:xfrm>
            <a:off x="609600" y="1828800"/>
            <a:ext cx="7620000" cy="4187825"/>
          </a:xfrm>
          <a:ln/>
        </p:spPr>
        <p:txBody>
          <a:bodyPr vert="horz" wrap="square" lIns="182880" tIns="91440" anchor="t" anchorCtr="0"/>
          <a:p>
            <a:r>
              <a:rPr lang="zh-CN" altLang="zh-CN" sz="2000" dirty="0">
                <a:ea typeface="微软雅黑" panose="020B0503020204020204" pitchFamily="34" charset="-122"/>
              </a:rPr>
              <a:t>东西方饰品设计的区别，往往取决于东西方生活习惯、自然条件、不同的文化审美等一系列原因。不同时期、地域和民族根据各自的需求，创造了无数的饰品作品。饰品是随着人类科学技术与文化艺术的发展而发生改变，东西方饰品文化也有许多差异性。但随着现代的资讯，交通，网络的发达以及社会的相互影响，相互渗透，现代饰品设计差别化也在缩小。</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内容占位符 2"/>
          <p:cNvSpPr>
            <a:spLocks noGrp="1"/>
          </p:cNvSpPr>
          <p:nvPr>
            <p:ph idx="1"/>
          </p:nvPr>
        </p:nvSpPr>
        <p:spPr>
          <a:xfrm>
            <a:off x="503238" y="530225"/>
            <a:ext cx="8183562" cy="4187825"/>
          </a:xfrm>
          <a:ln/>
        </p:spPr>
        <p:txBody>
          <a:bodyPr vert="horz" wrap="square" lIns="182880" tIns="91440" anchor="t" anchorCtr="0"/>
          <a:p>
            <a:r>
              <a:rPr lang="zh-CN" altLang="zh-CN" sz="2000" b="1" dirty="0">
                <a:ea typeface="微软雅黑" panose="020B0503020204020204" pitchFamily="34" charset="-122"/>
              </a:rPr>
              <a:t>一、东西方饰品的设计差异</a:t>
            </a:r>
            <a:endParaRPr lang="zh-CN" altLang="zh-CN" sz="2000" dirty="0">
              <a:ea typeface="微软雅黑" panose="020B0503020204020204" pitchFamily="34" charset="-122"/>
            </a:endParaRPr>
          </a:p>
          <a:p>
            <a:r>
              <a:rPr lang="en-US" altLang="zh-CN" sz="2000" b="1" dirty="0">
                <a:ea typeface="微软雅黑" panose="020B0503020204020204" pitchFamily="34" charset="-122"/>
              </a:rPr>
              <a:t>1.</a:t>
            </a:r>
            <a:r>
              <a:rPr lang="zh-CN" altLang="zh-CN" sz="2000" b="1" dirty="0">
                <a:ea typeface="微软雅黑" panose="020B0503020204020204" pitchFamily="34" charset="-122"/>
              </a:rPr>
              <a:t>东西方饰品的造型差异</a:t>
            </a:r>
            <a:endParaRPr lang="zh-CN" altLang="zh-CN" sz="2000" dirty="0">
              <a:ea typeface="微软雅黑" panose="020B0503020204020204" pitchFamily="34" charset="-122"/>
            </a:endParaRPr>
          </a:p>
          <a:p>
            <a:r>
              <a:rPr lang="zh-CN" altLang="zh-CN" sz="2000" b="1" dirty="0">
                <a:ea typeface="微软雅黑" panose="020B0503020204020204" pitchFamily="34" charset="-122"/>
              </a:rPr>
              <a:t>（</a:t>
            </a:r>
            <a:r>
              <a:rPr lang="en-US" altLang="zh-CN" sz="2000" b="1" dirty="0">
                <a:ea typeface="微软雅黑" panose="020B0503020204020204" pitchFamily="34" charset="-122"/>
              </a:rPr>
              <a:t>1</a:t>
            </a:r>
            <a:r>
              <a:rPr lang="zh-CN" altLang="zh-CN" sz="2000" b="1" dirty="0">
                <a:ea typeface="微软雅黑" panose="020B0503020204020204" pitchFamily="34" charset="-122"/>
              </a:rPr>
              <a:t>）东方饰品</a:t>
            </a:r>
            <a:endParaRPr lang="zh-CN" altLang="zh-CN" sz="2000" dirty="0">
              <a:ea typeface="微软雅黑" panose="020B0503020204020204" pitchFamily="34" charset="-122"/>
            </a:endParaRPr>
          </a:p>
          <a:p>
            <a:r>
              <a:rPr lang="zh-CN" altLang="zh-CN" sz="2000" dirty="0">
                <a:ea typeface="微软雅黑" panose="020B0503020204020204" pitchFamily="34" charset="-122"/>
              </a:rPr>
              <a:t>中国原始时期的首饰带有浓厚的宗教性和象征性，首饰装饰的宗教意义大于审美意义。中国古典首饰侧重意境</a:t>
            </a:r>
            <a:r>
              <a:rPr lang="en-US" altLang="zh-CN" sz="2000" dirty="0">
                <a:ea typeface="微软雅黑" panose="020B0503020204020204" pitchFamily="34" charset="-122"/>
              </a:rPr>
              <a:t> </a:t>
            </a:r>
            <a:r>
              <a:rPr lang="zh-CN" altLang="zh-CN" sz="2000" dirty="0">
                <a:ea typeface="微软雅黑" panose="020B0503020204020204" pitchFamily="34" charset="-122"/>
              </a:rPr>
              <a:t>。</a:t>
            </a:r>
            <a:r>
              <a:rPr lang="en-US" altLang="zh-CN" sz="2000" dirty="0">
                <a:ea typeface="微软雅黑" panose="020B0503020204020204" pitchFamily="34" charset="-122"/>
              </a:rPr>
              <a:t> </a:t>
            </a:r>
            <a:endParaRPr lang="zh-CN" altLang="en-US" sz="2000" dirty="0">
              <a:ea typeface="微软雅黑" panose="020B0503020204020204" pitchFamily="34" charset="-122"/>
            </a:endParaRPr>
          </a:p>
        </p:txBody>
      </p:sp>
      <p:pic>
        <p:nvPicPr>
          <p:cNvPr id="47107" name="图片 106" descr="742245da6ca14847ad0ea4b679976a31_th (1)"/>
          <p:cNvPicPr>
            <a:picLocks noChangeAspect="1"/>
          </p:cNvPicPr>
          <p:nvPr/>
        </p:nvPicPr>
        <p:blipFill>
          <a:blip r:embed="rId1"/>
          <a:stretch>
            <a:fillRect/>
          </a:stretch>
        </p:blipFill>
        <p:spPr>
          <a:xfrm>
            <a:off x="3124200" y="2667000"/>
            <a:ext cx="2514600" cy="2271713"/>
          </a:xfrm>
          <a:prstGeom prst="rect">
            <a:avLst/>
          </a:prstGeom>
          <a:noFill/>
          <a:ln w="9525">
            <a:noFill/>
          </a:ln>
        </p:spPr>
      </p:pic>
      <p:sp>
        <p:nvSpPr>
          <p:cNvPr id="47108" name="矩形 4"/>
          <p:cNvSpPr/>
          <p:nvPr/>
        </p:nvSpPr>
        <p:spPr>
          <a:xfrm>
            <a:off x="3581400" y="5257800"/>
            <a:ext cx="1698625" cy="369888"/>
          </a:xfrm>
          <a:prstGeom prst="rect">
            <a:avLst/>
          </a:prstGeom>
          <a:noFill/>
          <a:ln w="9525">
            <a:noFill/>
          </a:ln>
        </p:spPr>
        <p:txBody>
          <a:bodyPr wrap="none">
            <a:spAutoFit/>
          </a:bodyPr>
          <a:p>
            <a:pPr eaLnBrk="0" hangingPunct="0"/>
            <a:r>
              <a:rPr lang="en-US" altLang="zh-CN" dirty="0">
                <a:latin typeface="Arial" panose="020B0604020202020204" pitchFamily="34" charset="0"/>
                <a:ea typeface="微软雅黑" panose="020B0503020204020204" pitchFamily="34" charset="-122"/>
                <a:hlinkClick r:id="rId2"/>
              </a:rPr>
              <a:t>禅悟</a:t>
            </a:r>
            <a:r>
              <a:rPr lang="en-US" altLang="zh-CN" dirty="0">
                <a:latin typeface="Arial" panose="020B0604020202020204" pitchFamily="34" charset="0"/>
                <a:ea typeface="微软雅黑" panose="020B0503020204020204" pitchFamily="34" charset="-122"/>
              </a:rPr>
              <a:t> </a:t>
            </a:r>
            <a:r>
              <a:rPr lang="zh-CN" altLang="zh-CN" dirty="0">
                <a:latin typeface="Arial" panose="020B0604020202020204" pitchFamily="34" charset="0"/>
                <a:ea typeface="微软雅黑" panose="020B0503020204020204" pitchFamily="34" charset="-122"/>
              </a:rPr>
              <a:t>翡翠设计 </a:t>
            </a:r>
            <a:endParaRPr lang="zh-CN" altLang="en-US" dirty="0">
              <a:latin typeface="Arial" panose="020B0604020202020204" pitchFamily="34" charset="0"/>
              <a:ea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内容占位符 2"/>
          <p:cNvSpPr>
            <a:spLocks noGrp="1"/>
          </p:cNvSpPr>
          <p:nvPr>
            <p:ph idx="1"/>
          </p:nvPr>
        </p:nvSpPr>
        <p:spPr>
          <a:xfrm>
            <a:off x="503238" y="530225"/>
            <a:ext cx="7573962" cy="4187825"/>
          </a:xfrm>
          <a:ln/>
        </p:spPr>
        <p:txBody>
          <a:bodyPr vert="horz" wrap="square" lIns="182880" tIns="91440" anchor="t" anchorCtr="0"/>
          <a:p>
            <a:r>
              <a:rPr lang="zh-CN" altLang="zh-CN" sz="2000" dirty="0">
                <a:ea typeface="微软雅黑" panose="020B0503020204020204" pitchFamily="34" charset="-122"/>
              </a:rPr>
              <a:t>东方首饰题材多以龙凤为主。龙在中国是图腾的形象，在图腾发展的进一步神圣化之后，形成了龙、凤等具有多种动物特征综合性图腾形象。其次也会有很多比如孔雀、葫芦、祥云等，具有美好的寓意的形态出现。</a:t>
            </a:r>
            <a:endParaRPr lang="zh-CN" altLang="en-US" sz="2000" dirty="0">
              <a:ea typeface="微软雅黑" panose="020B0503020204020204" pitchFamily="34" charset="-122"/>
            </a:endParaRPr>
          </a:p>
        </p:txBody>
      </p:sp>
      <p:pic>
        <p:nvPicPr>
          <p:cNvPr id="48131" name="图片 128" descr="51623106_19"/>
          <p:cNvPicPr>
            <a:picLocks noChangeAspect="1"/>
          </p:cNvPicPr>
          <p:nvPr/>
        </p:nvPicPr>
        <p:blipFill>
          <a:blip r:embed="rId1"/>
          <a:stretch>
            <a:fillRect/>
          </a:stretch>
        </p:blipFill>
        <p:spPr>
          <a:xfrm>
            <a:off x="914400" y="2438400"/>
            <a:ext cx="2778125" cy="2778125"/>
          </a:xfrm>
          <a:prstGeom prst="rect">
            <a:avLst/>
          </a:prstGeom>
          <a:noFill/>
          <a:ln w="9525">
            <a:noFill/>
          </a:ln>
        </p:spPr>
      </p:pic>
      <p:pic>
        <p:nvPicPr>
          <p:cNvPr id="48132" name="图片 127" descr="51623106_21"/>
          <p:cNvPicPr>
            <a:picLocks noChangeAspect="1"/>
          </p:cNvPicPr>
          <p:nvPr/>
        </p:nvPicPr>
        <p:blipFill>
          <a:blip r:embed="rId2"/>
          <a:stretch>
            <a:fillRect/>
          </a:stretch>
        </p:blipFill>
        <p:spPr>
          <a:xfrm>
            <a:off x="5029200" y="1905000"/>
            <a:ext cx="2182813" cy="3829050"/>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内容占位符 2"/>
          <p:cNvSpPr>
            <a:spLocks noGrp="1"/>
          </p:cNvSpPr>
          <p:nvPr>
            <p:ph idx="1"/>
          </p:nvPr>
        </p:nvSpPr>
        <p:spPr>
          <a:xfrm>
            <a:off x="503238" y="530225"/>
            <a:ext cx="8183562" cy="4187825"/>
          </a:xfrm>
          <a:ln/>
        </p:spPr>
        <p:txBody>
          <a:bodyPr vert="horz" wrap="square" lIns="182880" tIns="91440" anchor="t" anchorCtr="0"/>
          <a:p>
            <a:r>
              <a:rPr lang="zh-CN" altLang="zh-CN" sz="2000" b="1" dirty="0">
                <a:ea typeface="微软雅黑" panose="020B0503020204020204" pitchFamily="34" charset="-122"/>
              </a:rPr>
              <a:t>（</a:t>
            </a:r>
            <a:r>
              <a:rPr lang="en-US" altLang="zh-CN" sz="2000" b="1" dirty="0">
                <a:ea typeface="微软雅黑" panose="020B0503020204020204" pitchFamily="34" charset="-122"/>
              </a:rPr>
              <a:t>2</a:t>
            </a:r>
            <a:r>
              <a:rPr lang="zh-CN" altLang="zh-CN" sz="2000" b="1" dirty="0">
                <a:ea typeface="微软雅黑" panose="020B0503020204020204" pitchFamily="34" charset="-122"/>
              </a:rPr>
              <a:t>）西方饰品</a:t>
            </a:r>
            <a:endParaRPr lang="zh-CN" altLang="zh-CN" sz="2000" dirty="0">
              <a:ea typeface="微软雅黑" panose="020B0503020204020204" pitchFamily="34" charset="-122"/>
            </a:endParaRPr>
          </a:p>
          <a:p>
            <a:r>
              <a:rPr lang="zh-CN" altLang="zh-CN" sz="2000" dirty="0">
                <a:ea typeface="微软雅黑" panose="020B0503020204020204" pitchFamily="34" charset="-122"/>
              </a:rPr>
              <a:t>西方人是理性主义者，在设计中讲究结构处理和材质的运用，几何手法与理性的设计特点充分显现出西方首饰风格。</a:t>
            </a:r>
            <a:endParaRPr lang="zh-CN" altLang="zh-CN" sz="2000" dirty="0">
              <a:ea typeface="微软雅黑" panose="020B0503020204020204" pitchFamily="34" charset="-122"/>
            </a:endParaRPr>
          </a:p>
          <a:p>
            <a:r>
              <a:rPr lang="zh-CN" altLang="zh-CN" sz="2000" dirty="0">
                <a:ea typeface="微软雅黑" panose="020B0503020204020204" pitchFamily="34" charset="-122"/>
              </a:rPr>
              <a:t>西方服饰品设计或造型简洁，或几何型规整，西方首饰题材大量运用狮子和大象。</a:t>
            </a:r>
            <a:endParaRPr lang="zh-CN" altLang="en-US" sz="2000" dirty="0">
              <a:ea typeface="微软雅黑" panose="020B0503020204020204" pitchFamily="34" charset="-122"/>
            </a:endParaRPr>
          </a:p>
        </p:txBody>
      </p:sp>
      <p:pic>
        <p:nvPicPr>
          <p:cNvPr id="49155" name="图片 348" descr="IMG_256"/>
          <p:cNvPicPr>
            <a:picLocks noChangeAspect="1"/>
          </p:cNvPicPr>
          <p:nvPr/>
        </p:nvPicPr>
        <p:blipFill>
          <a:blip r:embed="rId1"/>
          <a:srcRect t="15887" b="17123"/>
          <a:stretch>
            <a:fillRect/>
          </a:stretch>
        </p:blipFill>
        <p:spPr>
          <a:xfrm>
            <a:off x="762000" y="2514600"/>
            <a:ext cx="4641850" cy="2057400"/>
          </a:xfrm>
          <a:prstGeom prst="rect">
            <a:avLst/>
          </a:prstGeom>
          <a:noFill/>
          <a:ln w="9525">
            <a:noFill/>
          </a:ln>
        </p:spPr>
      </p:pic>
      <p:pic>
        <p:nvPicPr>
          <p:cNvPr id="49156" name="图片 349" descr="IMG_256"/>
          <p:cNvPicPr>
            <a:picLocks noChangeAspect="1"/>
          </p:cNvPicPr>
          <p:nvPr/>
        </p:nvPicPr>
        <p:blipFill>
          <a:blip r:embed="rId2"/>
          <a:stretch>
            <a:fillRect/>
          </a:stretch>
        </p:blipFill>
        <p:spPr>
          <a:xfrm>
            <a:off x="5715000" y="2514600"/>
            <a:ext cx="2667000" cy="2392363"/>
          </a:xfrm>
          <a:prstGeom prst="rect">
            <a:avLst/>
          </a:prstGeom>
          <a:noFill/>
          <a:ln w="9525">
            <a:noFill/>
          </a:ln>
        </p:spPr>
      </p:pic>
      <p:sp>
        <p:nvSpPr>
          <p:cNvPr id="49157" name="矩形 5"/>
          <p:cNvSpPr/>
          <p:nvPr/>
        </p:nvSpPr>
        <p:spPr>
          <a:xfrm>
            <a:off x="1752600" y="4876800"/>
            <a:ext cx="2754313" cy="369888"/>
          </a:xfrm>
          <a:prstGeom prst="rect">
            <a:avLst/>
          </a:prstGeom>
          <a:noFill/>
          <a:ln w="9525">
            <a:noFill/>
          </a:ln>
        </p:spPr>
        <p:txBody>
          <a:bodyPr wrap="none">
            <a:spAutoFit/>
          </a:bodyPr>
          <a:p>
            <a:pPr eaLnBrk="0" hangingPunct="0"/>
            <a:r>
              <a:rPr lang="en-US" altLang="zh-CN" dirty="0">
                <a:latin typeface="Arial" panose="020B0604020202020204" pitchFamily="34" charset="0"/>
                <a:ea typeface="微软雅黑" panose="020B0503020204020204" pitchFamily="34" charset="-122"/>
              </a:rPr>
              <a:t>Lydia Courteille </a:t>
            </a:r>
            <a:r>
              <a:rPr lang="zh-CN" altLang="zh-CN" dirty="0">
                <a:latin typeface="Arial" panose="020B0604020202020204" pitchFamily="34" charset="0"/>
                <a:ea typeface="微软雅黑" panose="020B0503020204020204" pitchFamily="34" charset="-122"/>
              </a:rPr>
              <a:t>狮王戒指</a:t>
            </a:r>
            <a:endParaRPr lang="zh-CN" altLang="zh-CN" dirty="0">
              <a:latin typeface="Arial" panose="020B0604020202020204" pitchFamily="34" charset="0"/>
              <a:ea typeface="微软雅黑" panose="020B0503020204020204" pitchFamily="34" charset="-122"/>
            </a:endParaRPr>
          </a:p>
        </p:txBody>
      </p:sp>
      <p:sp>
        <p:nvSpPr>
          <p:cNvPr id="49158" name="矩形 6"/>
          <p:cNvSpPr/>
          <p:nvPr/>
        </p:nvSpPr>
        <p:spPr>
          <a:xfrm>
            <a:off x="5410200" y="5105400"/>
            <a:ext cx="3082925" cy="369888"/>
          </a:xfrm>
          <a:prstGeom prst="rect">
            <a:avLst/>
          </a:prstGeom>
          <a:noFill/>
          <a:ln w="9525">
            <a:noFill/>
          </a:ln>
        </p:spPr>
        <p:txBody>
          <a:bodyPr wrap="none">
            <a:spAutoFit/>
          </a:bodyPr>
          <a:p>
            <a:pPr eaLnBrk="0" hangingPunct="0"/>
            <a:r>
              <a:rPr lang="zh-CN" altLang="zh-CN" dirty="0">
                <a:latin typeface="Arial" panose="020B0604020202020204" pitchFamily="34" charset="0"/>
                <a:ea typeface="微软雅黑" panose="020B0503020204020204" pitchFamily="34" charset="-122"/>
              </a:rPr>
              <a:t>大象装饰怀表 卡地亚</a:t>
            </a:r>
            <a:r>
              <a:rPr lang="en-US" altLang="zh-CN" dirty="0">
                <a:latin typeface="Arial" panose="020B0604020202020204" pitchFamily="34" charset="0"/>
                <a:ea typeface="微软雅黑" panose="020B0503020204020204" pitchFamily="34" charset="-122"/>
              </a:rPr>
              <a:t>Cartier </a:t>
            </a:r>
            <a:endParaRPr lang="zh-CN" altLang="en-US" dirty="0">
              <a:latin typeface="Arial" panose="020B0604020202020204" pitchFamily="34" charset="0"/>
              <a:ea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内容占位符 2"/>
          <p:cNvSpPr>
            <a:spLocks noGrp="1"/>
          </p:cNvSpPr>
          <p:nvPr>
            <p:ph idx="1"/>
          </p:nvPr>
        </p:nvSpPr>
        <p:spPr>
          <a:xfrm>
            <a:off x="381000" y="914400"/>
            <a:ext cx="8183563" cy="4187825"/>
          </a:xfrm>
          <a:ln/>
        </p:spPr>
        <p:txBody>
          <a:bodyPr vert="horz" wrap="square" lIns="182880" tIns="91440" anchor="t" anchorCtr="0"/>
          <a:p>
            <a:r>
              <a:rPr lang="en-US" altLang="zh-CN" sz="2000" b="1" dirty="0">
                <a:ea typeface="微软雅黑" panose="020B0503020204020204" pitchFamily="34" charset="-122"/>
              </a:rPr>
              <a:t>2.</a:t>
            </a:r>
            <a:r>
              <a:rPr lang="zh-CN" altLang="zh-CN" sz="2000" b="1" dirty="0">
                <a:ea typeface="微软雅黑" panose="020B0503020204020204" pitchFamily="34" charset="-122"/>
              </a:rPr>
              <a:t>东西方饰品的色彩差异</a:t>
            </a:r>
            <a:endParaRPr lang="zh-CN" altLang="zh-CN" sz="2000" dirty="0">
              <a:ea typeface="微软雅黑" panose="020B0503020204020204" pitchFamily="34" charset="-122"/>
            </a:endParaRPr>
          </a:p>
          <a:p>
            <a:r>
              <a:rPr lang="zh-CN" altLang="zh-CN" sz="2000" dirty="0">
                <a:ea typeface="微软雅黑" panose="020B0503020204020204" pitchFamily="34" charset="-122"/>
              </a:rPr>
              <a:t>受到“天一合一”的东方传统哲学思想的影响，我国古代服饰品的色彩设计追求大自然和谐共处，常常把蓝绿色，赭石，黄色等大自然固有色作为设计主色。在色彩的搭配方面也充分考虑色彩的均衡与造型中庸的完美结合。</a:t>
            </a:r>
            <a:endParaRPr lang="zh-CN" altLang="zh-CN" sz="2000" dirty="0">
              <a:ea typeface="微软雅黑" panose="020B0503020204020204" pitchFamily="34" charset="-122"/>
            </a:endParaRPr>
          </a:p>
          <a:p>
            <a:r>
              <a:rPr lang="zh-CN" altLang="zh-CN" sz="2000" dirty="0">
                <a:ea typeface="微软雅黑" panose="020B0503020204020204" pitchFamily="34" charset="-122"/>
              </a:rPr>
              <a:t>西方服饰品在其色彩上选用天然色素进行染色处理，色彩丰富，鲜艳夺目，色彩设计上搭配追求明媚，但不艳俗的配色，同时他们也认为灰色调是永远的精明至选。这种色调主要呈现的是一种奢华神秘的视觉感。</a:t>
            </a:r>
            <a:r>
              <a:rPr lang="en-US" altLang="zh-CN" sz="2000" dirty="0">
                <a:ea typeface="微软雅黑" panose="020B0503020204020204" pitchFamily="34" charset="-122"/>
              </a:rPr>
              <a:t> </a:t>
            </a:r>
            <a:endParaRPr lang="zh-CN" altLang="en-US" sz="2000" dirty="0">
              <a:ea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内容占位符 2"/>
          <p:cNvSpPr>
            <a:spLocks noGrp="1"/>
          </p:cNvSpPr>
          <p:nvPr>
            <p:ph idx="1"/>
          </p:nvPr>
        </p:nvSpPr>
        <p:spPr>
          <a:xfrm>
            <a:off x="503238" y="530225"/>
            <a:ext cx="7878762" cy="4187825"/>
          </a:xfrm>
          <a:ln/>
        </p:spPr>
        <p:txBody>
          <a:bodyPr vert="horz" wrap="square" lIns="182880" tIns="91440" anchor="t" anchorCtr="0"/>
          <a:p>
            <a:r>
              <a:rPr lang="en-US" altLang="zh-CN" sz="2000" b="1" dirty="0">
                <a:ea typeface="微软雅黑" panose="020B0503020204020204" pitchFamily="34" charset="-122"/>
              </a:rPr>
              <a:t>3.</a:t>
            </a:r>
            <a:r>
              <a:rPr lang="zh-CN" altLang="zh-CN" sz="2000" b="1" dirty="0">
                <a:ea typeface="微软雅黑" panose="020B0503020204020204" pitchFamily="34" charset="-122"/>
              </a:rPr>
              <a:t>东西方饰品的材质差异</a:t>
            </a:r>
            <a:endParaRPr lang="zh-CN" altLang="zh-CN" sz="2000" dirty="0">
              <a:ea typeface="微软雅黑" panose="020B0503020204020204" pitchFamily="34" charset="-122"/>
            </a:endParaRPr>
          </a:p>
          <a:p>
            <a:r>
              <a:rPr lang="zh-CN" altLang="zh-CN" sz="2000" dirty="0">
                <a:ea typeface="微软雅黑" panose="020B0503020204020204" pitchFamily="34" charset="-122"/>
              </a:rPr>
              <a:t>材质是饰品设计中重要的组成部分，在饰品材质的选择上，中国人偏爱玉石翡翠，从古至今的玉石文化深入人们的骨髓。并赋予它神奇的文化内涵，构成了中华族源远流长的玉文化的重要组成部分。</a:t>
            </a:r>
            <a:endParaRPr lang="zh-CN" altLang="en-US" sz="2000" dirty="0">
              <a:ea typeface="微软雅黑" panose="020B0503020204020204" pitchFamily="34" charset="-122"/>
            </a:endParaRPr>
          </a:p>
        </p:txBody>
      </p:sp>
      <p:pic>
        <p:nvPicPr>
          <p:cNvPr id="51203" name="图片 110" descr="51623106_14"/>
          <p:cNvPicPr>
            <a:picLocks noChangeAspect="1"/>
          </p:cNvPicPr>
          <p:nvPr/>
        </p:nvPicPr>
        <p:blipFill>
          <a:blip r:embed="rId1"/>
          <a:srcRect t="12531" b="14433"/>
          <a:stretch>
            <a:fillRect/>
          </a:stretch>
        </p:blipFill>
        <p:spPr>
          <a:xfrm>
            <a:off x="1219200" y="2362200"/>
            <a:ext cx="2362200" cy="3452813"/>
          </a:xfrm>
          <a:prstGeom prst="rect">
            <a:avLst/>
          </a:prstGeom>
          <a:noFill/>
          <a:ln w="9525">
            <a:noFill/>
          </a:ln>
        </p:spPr>
      </p:pic>
      <p:sp>
        <p:nvSpPr>
          <p:cNvPr id="51204" name="矩形 5"/>
          <p:cNvSpPr/>
          <p:nvPr/>
        </p:nvSpPr>
        <p:spPr>
          <a:xfrm>
            <a:off x="609600" y="6019800"/>
            <a:ext cx="3479800" cy="369888"/>
          </a:xfrm>
          <a:prstGeom prst="rect">
            <a:avLst/>
          </a:prstGeom>
          <a:noFill/>
          <a:ln w="9525">
            <a:noFill/>
          </a:ln>
        </p:spPr>
        <p:txBody>
          <a:bodyPr wrap="none">
            <a:spAutoFit/>
          </a:bodyPr>
          <a:p>
            <a:pPr eaLnBrk="0" hangingPunct="0"/>
            <a:r>
              <a:rPr lang="zh-CN" altLang="zh-CN" dirty="0">
                <a:latin typeface="Arial" panose="020B0604020202020204" pitchFamily="34" charset="0"/>
                <a:ea typeface="微软雅黑" panose="020B0503020204020204" pitchFamily="34" charset="-122"/>
              </a:rPr>
              <a:t>翡翠耳环 旧金山亚洲艺术博物馆</a:t>
            </a:r>
            <a:endParaRPr lang="zh-CN" altLang="en-US" dirty="0">
              <a:latin typeface="Arial" panose="020B0604020202020204" pitchFamily="34" charset="0"/>
              <a:ea typeface="微软雅黑" panose="020B0503020204020204" pitchFamily="34" charset="-122"/>
            </a:endParaRPr>
          </a:p>
        </p:txBody>
      </p:sp>
      <p:pic>
        <p:nvPicPr>
          <p:cNvPr id="51205" name="图片 134" descr="51623106_15"/>
          <p:cNvPicPr>
            <a:picLocks noChangeAspect="1"/>
          </p:cNvPicPr>
          <p:nvPr/>
        </p:nvPicPr>
        <p:blipFill>
          <a:blip r:embed="rId2"/>
          <a:srcRect b="5475"/>
          <a:stretch>
            <a:fillRect/>
          </a:stretch>
        </p:blipFill>
        <p:spPr>
          <a:xfrm>
            <a:off x="4495800" y="2438400"/>
            <a:ext cx="3276600" cy="3090863"/>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内容占位符 2"/>
          <p:cNvSpPr>
            <a:spLocks noGrp="1"/>
          </p:cNvSpPr>
          <p:nvPr>
            <p:ph idx="1"/>
          </p:nvPr>
        </p:nvSpPr>
        <p:spPr>
          <a:xfrm>
            <a:off x="457200" y="762000"/>
            <a:ext cx="7924800" cy="4187825"/>
          </a:xfrm>
          <a:ln/>
        </p:spPr>
        <p:txBody>
          <a:bodyPr vert="horz" wrap="square" lIns="182880" tIns="91440" anchor="t" anchorCtr="0"/>
          <a:p>
            <a:r>
              <a:rPr lang="zh-CN" altLang="zh-CN" sz="2000" dirty="0">
                <a:ea typeface="微软雅黑" panose="020B0503020204020204" pitchFamily="34" charset="-122"/>
              </a:rPr>
              <a:t>西方注重物品表面，喜欢闪亮、耀眼的东西，所以钻石是西方人最热爱的珠宝。</a:t>
            </a:r>
            <a:endParaRPr lang="zh-CN" altLang="en-US" sz="2000" dirty="0">
              <a:ea typeface="微软雅黑" panose="020B0503020204020204" pitchFamily="34" charset="-122"/>
            </a:endParaRPr>
          </a:p>
        </p:txBody>
      </p:sp>
      <p:pic>
        <p:nvPicPr>
          <p:cNvPr id="52227" name="图片 132" descr="51623106_17"/>
          <p:cNvPicPr>
            <a:picLocks noChangeAspect="1"/>
          </p:cNvPicPr>
          <p:nvPr/>
        </p:nvPicPr>
        <p:blipFill>
          <a:blip r:embed="rId1"/>
          <a:srcRect b="8484"/>
          <a:stretch>
            <a:fillRect/>
          </a:stretch>
        </p:blipFill>
        <p:spPr>
          <a:xfrm>
            <a:off x="990600" y="2133600"/>
            <a:ext cx="2674938" cy="2435225"/>
          </a:xfrm>
          <a:prstGeom prst="rect">
            <a:avLst/>
          </a:prstGeom>
          <a:noFill/>
          <a:ln w="9525">
            <a:noFill/>
          </a:ln>
        </p:spPr>
      </p:pic>
      <p:pic>
        <p:nvPicPr>
          <p:cNvPr id="52228" name="图片 355" descr="IMG_256"/>
          <p:cNvPicPr>
            <a:picLocks noChangeAspect="1"/>
          </p:cNvPicPr>
          <p:nvPr/>
        </p:nvPicPr>
        <p:blipFill>
          <a:blip r:embed="rId2"/>
          <a:stretch>
            <a:fillRect/>
          </a:stretch>
        </p:blipFill>
        <p:spPr>
          <a:xfrm>
            <a:off x="4800600" y="2057400"/>
            <a:ext cx="2590800" cy="2482850"/>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内容占位符 2"/>
          <p:cNvSpPr>
            <a:spLocks noGrp="1"/>
          </p:cNvSpPr>
          <p:nvPr>
            <p:ph idx="1"/>
          </p:nvPr>
        </p:nvSpPr>
        <p:spPr>
          <a:xfrm>
            <a:off x="304800" y="533400"/>
            <a:ext cx="4495800" cy="4187825"/>
          </a:xfrm>
          <a:ln/>
        </p:spPr>
        <p:txBody>
          <a:bodyPr vert="horz" wrap="square" lIns="182880" tIns="91440" anchor="t" anchorCtr="0"/>
          <a:p>
            <a:r>
              <a:rPr lang="en-US" altLang="zh-CN" sz="2000" b="1" dirty="0">
                <a:ea typeface="微软雅黑" panose="020B0503020204020204" pitchFamily="34" charset="-122"/>
              </a:rPr>
              <a:t>4.</a:t>
            </a:r>
            <a:r>
              <a:rPr lang="zh-CN" altLang="zh-CN" sz="2000" b="1" dirty="0">
                <a:ea typeface="微软雅黑" panose="020B0503020204020204" pitchFamily="34" charset="-122"/>
              </a:rPr>
              <a:t>东西方饰品的处理工艺差异</a:t>
            </a:r>
            <a:endParaRPr lang="zh-CN" altLang="zh-CN" sz="2000" dirty="0">
              <a:ea typeface="微软雅黑" panose="020B0503020204020204" pitchFamily="34" charset="-122"/>
            </a:endParaRPr>
          </a:p>
          <a:p>
            <a:r>
              <a:rPr lang="zh-CN" altLang="zh-CN" sz="1400" dirty="0">
                <a:ea typeface="微软雅黑" panose="020B0503020204020204" pitchFamily="34" charset="-122"/>
              </a:rPr>
              <a:t>在东方饰品宝石切割工艺中，雕刻是很有东方特色的一种珠宝首饰工艺，利用宝石的具体特征，进行具体设计和雕刻，从而最大程度发挥出宝石的价值。</a:t>
            </a:r>
            <a:endParaRPr lang="zh-CN" altLang="en-US" sz="1400" dirty="0">
              <a:ea typeface="微软雅黑" panose="020B0503020204020204" pitchFamily="34" charset="-122"/>
            </a:endParaRPr>
          </a:p>
        </p:txBody>
      </p:sp>
      <p:pic>
        <p:nvPicPr>
          <p:cNvPr id="53251" name="图片 356"/>
          <p:cNvPicPr>
            <a:picLocks noChangeAspect="1"/>
          </p:cNvPicPr>
          <p:nvPr/>
        </p:nvPicPr>
        <p:blipFill>
          <a:blip r:embed="rId1"/>
          <a:stretch>
            <a:fillRect/>
          </a:stretch>
        </p:blipFill>
        <p:spPr>
          <a:xfrm>
            <a:off x="1219200" y="1981200"/>
            <a:ext cx="2057400" cy="3165475"/>
          </a:xfrm>
          <a:prstGeom prst="rect">
            <a:avLst/>
          </a:prstGeom>
          <a:noFill/>
          <a:ln w="9525">
            <a:noFill/>
          </a:ln>
        </p:spPr>
      </p:pic>
      <p:sp>
        <p:nvSpPr>
          <p:cNvPr id="53252" name="矩形 4"/>
          <p:cNvSpPr/>
          <p:nvPr/>
        </p:nvSpPr>
        <p:spPr>
          <a:xfrm>
            <a:off x="5105400" y="914400"/>
            <a:ext cx="3276600" cy="954088"/>
          </a:xfrm>
          <a:prstGeom prst="rect">
            <a:avLst/>
          </a:prstGeom>
          <a:noFill/>
          <a:ln w="9525">
            <a:noFill/>
          </a:ln>
        </p:spPr>
        <p:txBody>
          <a:bodyPr>
            <a:spAutoFit/>
          </a:bodyPr>
          <a:p>
            <a:pPr eaLnBrk="0" hangingPunct="0"/>
            <a:r>
              <a:rPr lang="zh-CN" altLang="zh-CN" sz="1400" dirty="0">
                <a:latin typeface="Arial" panose="020B0604020202020204" pitchFamily="34" charset="0"/>
                <a:ea typeface="微软雅黑" panose="020B0503020204020204" pitchFamily="34" charset="-122"/>
              </a:rPr>
              <a:t>西方首饰宝石切割中，主要是刻面宝石切割，在最大程度保留彩色宝石的克重下，使宝石熠熠生辉，这也是宝石工匠的心血所在。</a:t>
            </a:r>
            <a:endParaRPr lang="zh-CN" altLang="en-US" sz="1400" dirty="0">
              <a:latin typeface="Arial" panose="020B0604020202020204" pitchFamily="34" charset="0"/>
              <a:ea typeface="微软雅黑" panose="020B0503020204020204" pitchFamily="34" charset="-122"/>
            </a:endParaRPr>
          </a:p>
        </p:txBody>
      </p:sp>
      <p:pic>
        <p:nvPicPr>
          <p:cNvPr id="53253" name="图片 110" descr="2427364-4e75dd6d0dcd794c.webp"/>
          <p:cNvPicPr>
            <a:picLocks noChangeAspect="1"/>
          </p:cNvPicPr>
          <p:nvPr/>
        </p:nvPicPr>
        <p:blipFill>
          <a:blip r:embed="rId2"/>
          <a:stretch>
            <a:fillRect/>
          </a:stretch>
        </p:blipFill>
        <p:spPr>
          <a:xfrm>
            <a:off x="5029200" y="2362200"/>
            <a:ext cx="3554413" cy="2667000"/>
          </a:xfrm>
          <a:prstGeom prst="rect">
            <a:avLst/>
          </a:prstGeom>
          <a:noFill/>
          <a:ln w="9525">
            <a:noFill/>
          </a:ln>
        </p:spPr>
      </p:pic>
      <p:sp>
        <p:nvSpPr>
          <p:cNvPr id="53254" name="矩形 6"/>
          <p:cNvSpPr/>
          <p:nvPr/>
        </p:nvSpPr>
        <p:spPr>
          <a:xfrm>
            <a:off x="685800" y="5257800"/>
            <a:ext cx="4572000" cy="246063"/>
          </a:xfrm>
          <a:prstGeom prst="rect">
            <a:avLst/>
          </a:prstGeom>
          <a:noFill/>
          <a:ln w="9525">
            <a:noFill/>
          </a:ln>
        </p:spPr>
        <p:txBody>
          <a:bodyPr>
            <a:spAutoFit/>
          </a:bodyPr>
          <a:p>
            <a:pPr eaLnBrk="0" hangingPunct="0"/>
            <a:r>
              <a:rPr lang="zh-CN" altLang="zh-CN" sz="1000" dirty="0">
                <a:latin typeface="Arial" panose="020B0604020202020204" pitchFamily="34" charset="0"/>
                <a:ea typeface="微软雅黑" panose="020B0503020204020204" pitchFamily="34" charset="-122"/>
              </a:rPr>
              <a:t>《金珠济世》 玉石吊坠设计饰品 奈莎珠宝</a:t>
            </a:r>
            <a:r>
              <a:rPr lang="en-US" altLang="zh-CN" sz="1000" dirty="0">
                <a:latin typeface="Arial" panose="020B0604020202020204" pitchFamily="34" charset="0"/>
                <a:ea typeface="微软雅黑" panose="020B0503020204020204" pitchFamily="34" charset="-122"/>
              </a:rPr>
              <a:t> 2016</a:t>
            </a:r>
            <a:endParaRPr lang="zh-CN" altLang="en-US" sz="1000" dirty="0">
              <a:latin typeface="Arial" panose="020B0604020202020204" pitchFamily="34" charset="0"/>
              <a:ea typeface="微软雅黑" panose="020B0503020204020204" pitchFamily="34" charset="-122"/>
            </a:endParaRPr>
          </a:p>
        </p:txBody>
      </p:sp>
      <p:sp>
        <p:nvSpPr>
          <p:cNvPr id="53255" name="矩形 7"/>
          <p:cNvSpPr/>
          <p:nvPr/>
        </p:nvSpPr>
        <p:spPr>
          <a:xfrm>
            <a:off x="5791200" y="5181600"/>
            <a:ext cx="1857375" cy="246063"/>
          </a:xfrm>
          <a:prstGeom prst="rect">
            <a:avLst/>
          </a:prstGeom>
          <a:noFill/>
          <a:ln w="9525">
            <a:noFill/>
          </a:ln>
        </p:spPr>
        <p:txBody>
          <a:bodyPr wrap="none">
            <a:spAutoFit/>
          </a:bodyPr>
          <a:p>
            <a:pPr eaLnBrk="0" hangingPunct="0"/>
            <a:r>
              <a:rPr lang="zh-CN" altLang="zh-CN" sz="1000" dirty="0">
                <a:latin typeface="Arial" panose="020B0604020202020204" pitchFamily="34" charset="0"/>
                <a:ea typeface="微软雅黑" panose="020B0503020204020204" pitchFamily="34" charset="-122"/>
              </a:rPr>
              <a:t>蒂芙尼</a:t>
            </a:r>
            <a:r>
              <a:rPr lang="en-US" altLang="zh-CN" sz="1000" dirty="0">
                <a:latin typeface="Arial" panose="020B0604020202020204" pitchFamily="34" charset="0"/>
                <a:ea typeface="微软雅黑" panose="020B0503020204020204" pitchFamily="34" charset="-122"/>
              </a:rPr>
              <a:t>18K</a:t>
            </a:r>
            <a:r>
              <a:rPr lang="zh-CN" altLang="zh-CN" sz="1000" dirty="0">
                <a:latin typeface="Arial" panose="020B0604020202020204" pitchFamily="34" charset="0"/>
                <a:ea typeface="微软雅黑" panose="020B0503020204020204" pitchFamily="34" charset="-122"/>
              </a:rPr>
              <a:t>金镶钻及碧玺耳坠 </a:t>
            </a:r>
            <a:endParaRPr lang="zh-CN" altLang="en-US" sz="1000" dirty="0">
              <a:latin typeface="Arial" panose="020B0604020202020204" pitchFamily="34" charset="0"/>
              <a:ea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33400" y="6096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二、东西方饰品欣赏习惯的差异</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54275" name="内容占位符 2"/>
          <p:cNvSpPr>
            <a:spLocks noGrp="1"/>
          </p:cNvSpPr>
          <p:nvPr>
            <p:ph idx="1"/>
          </p:nvPr>
        </p:nvSpPr>
        <p:spPr>
          <a:xfrm>
            <a:off x="609600" y="1524000"/>
            <a:ext cx="7543800" cy="4187825"/>
          </a:xfrm>
          <a:ln/>
        </p:spPr>
        <p:txBody>
          <a:bodyPr vert="horz" wrap="square" lIns="182880" tIns="91440" anchor="t" anchorCtr="0"/>
          <a:p>
            <a:r>
              <a:rPr lang="zh-CN" altLang="zh-CN" sz="2000" dirty="0">
                <a:ea typeface="微软雅黑" panose="020B0503020204020204" pitchFamily="34" charset="-122"/>
              </a:rPr>
              <a:t>中国审美以和为美，证实辩证和谐的文艺观，推崇审美主体的能动性，表现自然美的形体地位，追求唯心主义的哲理感。</a:t>
            </a:r>
            <a:endParaRPr lang="zh-CN" altLang="zh-CN" sz="2000" dirty="0">
              <a:ea typeface="微软雅黑" panose="020B0503020204020204" pitchFamily="34" charset="-122"/>
            </a:endParaRPr>
          </a:p>
          <a:p>
            <a:r>
              <a:rPr lang="zh-CN" altLang="zh-CN" sz="2000" dirty="0">
                <a:ea typeface="微软雅黑" panose="020B0503020204020204" pitchFamily="34" charset="-122"/>
              </a:rPr>
              <a:t>西方审美以突破审美主体的能动性，注重思想的主导地位，强调万物客观的准确性，至求唯物主义哲理感悟。</a:t>
            </a:r>
            <a:endParaRPr lang="zh-CN" altLang="zh-CN" sz="2000" dirty="0">
              <a:ea typeface="微软雅黑" panose="020B0503020204020204" pitchFamily="34" charset="-122"/>
            </a:endParaRPr>
          </a:p>
          <a:p>
            <a:endParaRPr lang="zh-CN" altLang="en-US" sz="2000" dirty="0">
              <a:ea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03238" y="530225"/>
            <a:ext cx="8183563" cy="2060575"/>
          </a:xfrm>
        </p:spPr>
        <p:txBody>
          <a:bodyPr vert="horz" lIns="182880" tIns="91440">
            <a:normAutofit fontScale="47500" lnSpcReduction="20000"/>
          </a:bodyPr>
          <a:lstStyle/>
          <a:p>
            <a:pPr marL="265430" marR="0" lvl="0" indent="-265430" algn="l" defTabSz="914400" rtl="0" eaLnBrk="1" fontAlgn="auto" latinLnBrk="0" hangingPunct="1">
              <a:lnSpc>
                <a:spcPct val="170000"/>
              </a:lnSpc>
              <a:spcBef>
                <a:spcPts val="250"/>
              </a:spcBef>
              <a:spcAft>
                <a:spcPts val="0"/>
              </a:spcAft>
              <a:buClr>
                <a:schemeClr val="accent1"/>
              </a:buClr>
              <a:buSzPct val="80000"/>
              <a:buFont typeface="Wingdings 2" panose="05020102010507070707"/>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文化影响下的饰品差异</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7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东方设计重视</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传神</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强调意境，追求淡雅、内敛的设计风格，符合了东方人的含蓄、细腻的性格特点；西方观念求新，突破前人，求变，求异，试着用新的东西来推翻前人的理论，而东方则肯定前人的做法，遇事寻求先例，因此东方的饰品要进行一些急剧的变化是较为困难的，东方的民族性决定了东方的审美观，是追求永恒稳定的，东方的饰品总的来说是重视内涵了，审美风格一具有很强的维系力量。</a:t>
            </a: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55299" name="图片 114" descr="2427364-2b12b0e8f531cbdf.webp"/>
          <p:cNvPicPr>
            <a:picLocks noChangeAspect="1"/>
          </p:cNvPicPr>
          <p:nvPr/>
        </p:nvPicPr>
        <p:blipFill>
          <a:blip r:embed="rId1"/>
          <a:stretch>
            <a:fillRect/>
          </a:stretch>
        </p:blipFill>
        <p:spPr>
          <a:xfrm>
            <a:off x="914400" y="2971800"/>
            <a:ext cx="2506663" cy="2506663"/>
          </a:xfrm>
          <a:prstGeom prst="rect">
            <a:avLst/>
          </a:prstGeom>
          <a:noFill/>
          <a:ln w="9525">
            <a:noFill/>
          </a:ln>
        </p:spPr>
      </p:pic>
      <p:pic>
        <p:nvPicPr>
          <p:cNvPr id="55300" name="图片 537" descr="IMG_256"/>
          <p:cNvPicPr>
            <a:picLocks noChangeAspect="1"/>
          </p:cNvPicPr>
          <p:nvPr/>
        </p:nvPicPr>
        <p:blipFill>
          <a:blip r:embed="rId2"/>
          <a:srcRect t="17752" b="14793"/>
          <a:stretch>
            <a:fillRect/>
          </a:stretch>
        </p:blipFill>
        <p:spPr>
          <a:xfrm>
            <a:off x="3733800" y="3124200"/>
            <a:ext cx="4594225" cy="217170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5800" y="8382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第一章 饰品设计基础理论和基本概念</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0243" name="内容占位符 2"/>
          <p:cNvSpPr>
            <a:spLocks noGrp="1"/>
          </p:cNvSpPr>
          <p:nvPr>
            <p:ph idx="1"/>
          </p:nvPr>
        </p:nvSpPr>
        <p:spPr>
          <a:xfrm>
            <a:off x="609600" y="2057400"/>
            <a:ext cx="8183563" cy="1981200"/>
          </a:xfrm>
          <a:ln/>
        </p:spPr>
        <p:txBody>
          <a:bodyPr vert="horz" wrap="square" lIns="182880" tIns="91440" anchor="t" anchorCtr="0"/>
          <a:p>
            <a:r>
              <a:rPr lang="zh-CN" altLang="zh-CN" sz="2400" dirty="0">
                <a:ea typeface="微软雅黑" panose="020B0503020204020204" pitchFamily="34" charset="-122"/>
              </a:rPr>
              <a:t>第一节 饰品设计的概念</a:t>
            </a:r>
            <a:endParaRPr lang="zh-CN" altLang="zh-CN" sz="2400" dirty="0">
              <a:ea typeface="微软雅黑" panose="020B0503020204020204" pitchFamily="34" charset="-122"/>
            </a:endParaRPr>
          </a:p>
          <a:p>
            <a:r>
              <a:rPr lang="zh-CN" altLang="zh-CN" sz="2400" dirty="0">
                <a:ea typeface="微软雅黑" panose="020B0503020204020204" pitchFamily="34" charset="-122"/>
              </a:rPr>
              <a:t>第二节 饰品设计的历史与发展</a:t>
            </a:r>
            <a:endParaRPr lang="zh-CN" altLang="zh-CN" sz="2400" dirty="0">
              <a:ea typeface="微软雅黑" panose="020B0503020204020204" pitchFamily="34" charset="-122"/>
            </a:endParaRPr>
          </a:p>
          <a:p>
            <a:r>
              <a:rPr lang="zh-CN" altLang="zh-CN" sz="2400" dirty="0">
                <a:ea typeface="微软雅黑" panose="020B0503020204020204" pitchFamily="34" charset="-122"/>
              </a:rPr>
              <a:t>第三节 中西方饰品设计比较</a:t>
            </a:r>
            <a:endParaRPr lang="zh-CN" altLang="zh-CN" sz="2400" dirty="0">
              <a:ea typeface="微软雅黑" panose="020B0503020204020204" pitchFamily="34" charset="-122"/>
            </a:endParaRPr>
          </a:p>
          <a:p>
            <a:r>
              <a:rPr lang="zh-CN" altLang="zh-CN" sz="2400" dirty="0">
                <a:ea typeface="微软雅黑" panose="020B0503020204020204" pitchFamily="34" charset="-122"/>
              </a:rPr>
              <a:t>第四节 饰品设计的评价标准</a:t>
            </a:r>
            <a:endParaRPr lang="zh-CN" altLang="zh-CN" sz="2400" dirty="0">
              <a:ea typeface="微软雅黑" panose="020B0503020204020204" pitchFamily="34" charset="-122"/>
            </a:endParaRPr>
          </a:p>
          <a:p>
            <a:endParaRPr lang="zh-CN" altLang="en-US" dirty="0">
              <a:ea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2.</a:t>
            </a:r>
            <a:r>
              <a:rPr lang="zh-CN" altLang="zh-CN" sz="2000" b="1" dirty="0">
                <a:ea typeface="微软雅黑" panose="020B0503020204020204" pitchFamily="34" charset="-122"/>
              </a:rPr>
              <a:t>地域影响下的饰品差异</a:t>
            </a:r>
            <a:endParaRPr lang="zh-CN" altLang="zh-CN" sz="2000" dirty="0">
              <a:ea typeface="微软雅黑" panose="020B0503020204020204" pitchFamily="34" charset="-122"/>
            </a:endParaRPr>
          </a:p>
          <a:p>
            <a:r>
              <a:rPr lang="zh-CN" altLang="zh-CN" sz="2000" dirty="0">
                <a:ea typeface="微软雅黑" panose="020B0503020204020204" pitchFamily="34" charset="-122"/>
              </a:rPr>
              <a:t>中国原始时期的饰品带有浓厚的宗教性和象征性，首饰装饰的宗教意义大于审美意义。饰品设计中常常带有宗教崇拜的图案设计，或者是人物、动物造型设计。</a:t>
            </a:r>
            <a:endParaRPr lang="zh-CN" altLang="en-US" sz="2000" dirty="0">
              <a:ea typeface="微软雅黑" panose="020B0503020204020204" pitchFamily="34" charset="-122"/>
            </a:endParaRPr>
          </a:p>
        </p:txBody>
      </p:sp>
      <p:pic>
        <p:nvPicPr>
          <p:cNvPr id="56323" name="图片 116" descr="51623106_2"/>
          <p:cNvPicPr>
            <a:picLocks noChangeAspect="1"/>
          </p:cNvPicPr>
          <p:nvPr/>
        </p:nvPicPr>
        <p:blipFill>
          <a:blip r:embed="rId1"/>
          <a:srcRect b="8759"/>
          <a:stretch>
            <a:fillRect/>
          </a:stretch>
        </p:blipFill>
        <p:spPr>
          <a:xfrm>
            <a:off x="5181600" y="2209800"/>
            <a:ext cx="3006725" cy="2743200"/>
          </a:xfrm>
          <a:prstGeom prst="rect">
            <a:avLst/>
          </a:prstGeom>
          <a:noFill/>
          <a:ln w="9525">
            <a:noFill/>
          </a:ln>
        </p:spPr>
      </p:pic>
      <p:pic>
        <p:nvPicPr>
          <p:cNvPr id="56324" name="图片 251" descr="51623106_3"/>
          <p:cNvPicPr>
            <a:picLocks noChangeAspect="1"/>
          </p:cNvPicPr>
          <p:nvPr/>
        </p:nvPicPr>
        <p:blipFill>
          <a:blip r:embed="rId2"/>
          <a:srcRect b="7782"/>
          <a:stretch>
            <a:fillRect/>
          </a:stretch>
        </p:blipFill>
        <p:spPr>
          <a:xfrm>
            <a:off x="1143000" y="2209800"/>
            <a:ext cx="2286000" cy="2906713"/>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内容占位符 2"/>
          <p:cNvSpPr>
            <a:spLocks noGrp="1"/>
          </p:cNvSpPr>
          <p:nvPr>
            <p:ph idx="1"/>
          </p:nvPr>
        </p:nvSpPr>
        <p:spPr>
          <a:xfrm>
            <a:off x="503238" y="530225"/>
            <a:ext cx="8183562" cy="4187825"/>
          </a:xfrm>
          <a:ln/>
        </p:spPr>
        <p:txBody>
          <a:bodyPr vert="horz" wrap="square" lIns="182880" tIns="91440" anchor="t" anchorCtr="0"/>
          <a:p>
            <a:r>
              <a:rPr lang="zh-CN" altLang="zh-CN" sz="2000" dirty="0">
                <a:ea typeface="微软雅黑" panose="020B0503020204020204" pitchFamily="34" charset="-122"/>
              </a:rPr>
              <a:t>印度首饰风格含有浓厚的宗教意味，有强烈的民族风格和鲜明的艺术个性。浓烈的撞色搭配造就了它独一无二的风格密码。</a:t>
            </a:r>
            <a:endParaRPr lang="zh-CN" altLang="en-US" sz="2000" dirty="0">
              <a:ea typeface="微软雅黑" panose="020B0503020204020204" pitchFamily="34" charset="-122"/>
            </a:endParaRPr>
          </a:p>
        </p:txBody>
      </p:sp>
      <p:pic>
        <p:nvPicPr>
          <p:cNvPr id="57347" name="图片 359" descr="IMG_256"/>
          <p:cNvPicPr>
            <a:picLocks noChangeAspect="1"/>
          </p:cNvPicPr>
          <p:nvPr/>
        </p:nvPicPr>
        <p:blipFill>
          <a:blip r:embed="rId1"/>
          <a:stretch>
            <a:fillRect/>
          </a:stretch>
        </p:blipFill>
        <p:spPr>
          <a:xfrm>
            <a:off x="1371600" y="1676400"/>
            <a:ext cx="2590800" cy="3400425"/>
          </a:xfrm>
          <a:prstGeom prst="rect">
            <a:avLst/>
          </a:prstGeom>
          <a:noFill/>
          <a:ln w="9525">
            <a:noFill/>
          </a:ln>
        </p:spPr>
      </p:pic>
      <p:pic>
        <p:nvPicPr>
          <p:cNvPr id="57348" name="图片 120" descr="51623106_6"/>
          <p:cNvPicPr>
            <a:picLocks noChangeAspect="1"/>
          </p:cNvPicPr>
          <p:nvPr/>
        </p:nvPicPr>
        <p:blipFill>
          <a:blip r:embed="rId2"/>
          <a:srcRect b="6149"/>
          <a:stretch>
            <a:fillRect/>
          </a:stretch>
        </p:blipFill>
        <p:spPr>
          <a:xfrm>
            <a:off x="4800600" y="1524000"/>
            <a:ext cx="2971800" cy="3475038"/>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内容占位符 2"/>
          <p:cNvSpPr>
            <a:spLocks noGrp="1"/>
          </p:cNvSpPr>
          <p:nvPr>
            <p:ph idx="1"/>
          </p:nvPr>
        </p:nvSpPr>
        <p:spPr>
          <a:xfrm>
            <a:off x="457200" y="914400"/>
            <a:ext cx="8183563" cy="4187825"/>
          </a:xfrm>
          <a:ln/>
        </p:spPr>
        <p:txBody>
          <a:bodyPr vert="horz" wrap="square" lIns="182880" tIns="91440" anchor="t" anchorCtr="0"/>
          <a:p>
            <a:r>
              <a:rPr lang="zh-CN" altLang="zh-CN" sz="2000" dirty="0">
                <a:ea typeface="微软雅黑" panose="020B0503020204020204" pitchFamily="34" charset="-122"/>
              </a:rPr>
              <a:t>日本首饰线条有刚硬感和色彩的朦胧感。以原生态的造型还原自然的美感，没有过多的加工，饰品里带一点古朴的意味。</a:t>
            </a:r>
            <a:endParaRPr lang="zh-CN" altLang="en-US" sz="2000" dirty="0">
              <a:ea typeface="微软雅黑" panose="020B0503020204020204" pitchFamily="34" charset="-122"/>
            </a:endParaRPr>
          </a:p>
        </p:txBody>
      </p:sp>
      <p:pic>
        <p:nvPicPr>
          <p:cNvPr id="58371" name="图片 74" descr="51623106_8"/>
          <p:cNvPicPr>
            <a:picLocks noChangeAspect="1"/>
          </p:cNvPicPr>
          <p:nvPr/>
        </p:nvPicPr>
        <p:blipFill>
          <a:blip r:embed="rId1"/>
          <a:srcRect b="5020"/>
          <a:stretch>
            <a:fillRect/>
          </a:stretch>
        </p:blipFill>
        <p:spPr>
          <a:xfrm>
            <a:off x="1524000" y="1905000"/>
            <a:ext cx="2362200" cy="3348038"/>
          </a:xfrm>
          <a:prstGeom prst="rect">
            <a:avLst/>
          </a:prstGeom>
          <a:noFill/>
          <a:ln w="9525">
            <a:noFill/>
          </a:ln>
        </p:spPr>
      </p:pic>
      <p:pic>
        <p:nvPicPr>
          <p:cNvPr id="58372" name="图片 79" descr="51623106_9"/>
          <p:cNvPicPr>
            <a:picLocks noChangeAspect="1"/>
          </p:cNvPicPr>
          <p:nvPr/>
        </p:nvPicPr>
        <p:blipFill>
          <a:blip r:embed="rId2"/>
          <a:stretch>
            <a:fillRect/>
          </a:stretch>
        </p:blipFill>
        <p:spPr>
          <a:xfrm>
            <a:off x="4648200" y="1905000"/>
            <a:ext cx="2836863" cy="3276600"/>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内容占位符 2"/>
          <p:cNvSpPr>
            <a:spLocks noGrp="1"/>
          </p:cNvSpPr>
          <p:nvPr>
            <p:ph idx="1"/>
          </p:nvPr>
        </p:nvSpPr>
        <p:spPr>
          <a:xfrm>
            <a:off x="503238" y="530225"/>
            <a:ext cx="8183562" cy="4187825"/>
          </a:xfrm>
          <a:ln/>
        </p:spPr>
        <p:txBody>
          <a:bodyPr vert="horz" wrap="square" lIns="182880" tIns="91440" anchor="t" anchorCtr="0"/>
          <a:p>
            <a:r>
              <a:rPr lang="zh-CN" altLang="zh-CN" sz="2000" dirty="0">
                <a:ea typeface="微软雅黑" panose="020B0503020204020204" pitchFamily="34" charset="-122"/>
              </a:rPr>
              <a:t>西方：</a:t>
            </a:r>
            <a:endParaRPr lang="zh-CN" altLang="zh-CN" sz="2000" dirty="0">
              <a:ea typeface="微软雅黑" panose="020B0503020204020204" pitchFamily="34" charset="-122"/>
            </a:endParaRPr>
          </a:p>
          <a:p>
            <a:r>
              <a:rPr lang="zh-CN" altLang="zh-CN" sz="2000" dirty="0">
                <a:ea typeface="微软雅黑" panose="020B0503020204020204" pitchFamily="34" charset="-122"/>
              </a:rPr>
              <a:t>首饰材料多具有天然色、蕴含着象征意义。例如，巴西现代珠宝设计师的创作里面到处都洋溢着浓郁富饶的巴西热带自然气息，瑞士首饰的设计风格较为极端，喜欢将整件首饰设计成光面或铺满钻石。</a:t>
            </a:r>
            <a:endParaRPr lang="zh-CN" altLang="en-US" sz="2000" dirty="0">
              <a:ea typeface="微软雅黑" panose="020B0503020204020204" pitchFamily="34" charset="-122"/>
            </a:endParaRPr>
          </a:p>
        </p:txBody>
      </p:sp>
      <p:pic>
        <p:nvPicPr>
          <p:cNvPr id="59395" name="图片 539" descr="IMG_256"/>
          <p:cNvPicPr>
            <a:picLocks noChangeAspect="1"/>
          </p:cNvPicPr>
          <p:nvPr/>
        </p:nvPicPr>
        <p:blipFill>
          <a:blip r:embed="rId1"/>
          <a:srcRect b="4170"/>
          <a:stretch>
            <a:fillRect/>
          </a:stretch>
        </p:blipFill>
        <p:spPr>
          <a:xfrm>
            <a:off x="1066800" y="2133600"/>
            <a:ext cx="3257550" cy="3124200"/>
          </a:xfrm>
          <a:prstGeom prst="rect">
            <a:avLst/>
          </a:prstGeom>
          <a:noFill/>
          <a:ln w="9525">
            <a:noFill/>
          </a:ln>
        </p:spPr>
      </p:pic>
      <p:pic>
        <p:nvPicPr>
          <p:cNvPr id="59396" name="图片 540" descr="IMG_256"/>
          <p:cNvPicPr>
            <a:picLocks noChangeAspect="1"/>
          </p:cNvPicPr>
          <p:nvPr/>
        </p:nvPicPr>
        <p:blipFill>
          <a:blip r:embed="rId2"/>
          <a:srcRect t="17383" b="25175"/>
          <a:stretch>
            <a:fillRect/>
          </a:stretch>
        </p:blipFill>
        <p:spPr>
          <a:xfrm>
            <a:off x="4724400" y="3200400"/>
            <a:ext cx="3387725" cy="1935163"/>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60419" name="内容占位符 2"/>
          <p:cNvSpPr>
            <a:spLocks noGrp="1"/>
          </p:cNvSpPr>
          <p:nvPr>
            <p:ph idx="1"/>
          </p:nvPr>
        </p:nvSpPr>
        <p:spPr>
          <a:xfrm>
            <a:off x="503238" y="530225"/>
            <a:ext cx="4449762" cy="4187825"/>
          </a:xfrm>
          <a:ln/>
        </p:spPr>
        <p:txBody>
          <a:bodyPr vert="horz" wrap="square" lIns="182880" tIns="91440" anchor="t" anchorCtr="0"/>
          <a:p>
            <a:r>
              <a:rPr lang="zh-CN" altLang="zh-CN" sz="2000" dirty="0">
                <a:ea typeface="微软雅黑" panose="020B0503020204020204" pitchFamily="34" charset="-122"/>
              </a:rPr>
              <a:t>英国首饰设计理念更多地倾向于将首饰作为一种可佩戴的艺术品。在设计中讲究结构处理和材质的运用，几何手法与理性的设计特点充分显现出西方首饰风格。</a:t>
            </a:r>
            <a:endParaRPr lang="zh-CN" altLang="en-US" sz="2000" dirty="0">
              <a:ea typeface="微软雅黑" panose="020B0503020204020204" pitchFamily="34" charset="-122"/>
            </a:endParaRPr>
          </a:p>
        </p:txBody>
      </p:sp>
      <p:pic>
        <p:nvPicPr>
          <p:cNvPr id="60420" name="图片 360" descr="IMG_256"/>
          <p:cNvPicPr>
            <a:picLocks noChangeAspect="1"/>
          </p:cNvPicPr>
          <p:nvPr/>
        </p:nvPicPr>
        <p:blipFill>
          <a:blip r:embed="rId1"/>
          <a:stretch>
            <a:fillRect/>
          </a:stretch>
        </p:blipFill>
        <p:spPr>
          <a:xfrm>
            <a:off x="5562600" y="609600"/>
            <a:ext cx="2446338" cy="4994275"/>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内容占位符 2"/>
          <p:cNvSpPr>
            <a:spLocks noGrp="1"/>
          </p:cNvSpPr>
          <p:nvPr>
            <p:ph idx="1"/>
          </p:nvPr>
        </p:nvSpPr>
        <p:spPr>
          <a:xfrm>
            <a:off x="381000" y="609600"/>
            <a:ext cx="8183563" cy="4187825"/>
          </a:xfrm>
          <a:ln/>
        </p:spPr>
        <p:txBody>
          <a:bodyPr vert="horz" wrap="square" lIns="182880" tIns="91440" anchor="t" anchorCtr="0"/>
          <a:p>
            <a:r>
              <a:rPr lang="zh-CN" altLang="zh-CN" sz="2000" dirty="0">
                <a:ea typeface="微软雅黑" panose="020B0503020204020204" pitchFamily="34" charset="-122"/>
              </a:rPr>
              <a:t>德国设计师的风格是崇尚简洁，作品很现代感。德国人擅长将珠宝艺术的自由风格、现代卓越设计与传统工艺完美融合在一起。</a:t>
            </a:r>
            <a:endParaRPr lang="zh-CN" altLang="en-US" sz="2000" dirty="0">
              <a:ea typeface="微软雅黑" panose="020B0503020204020204" pitchFamily="34" charset="-122"/>
            </a:endParaRPr>
          </a:p>
        </p:txBody>
      </p:sp>
      <p:pic>
        <p:nvPicPr>
          <p:cNvPr id="61443" name="图片 362" descr="b437050ded1145568d2164b6bd4519df_th"/>
          <p:cNvPicPr>
            <a:picLocks noChangeAspect="1"/>
          </p:cNvPicPr>
          <p:nvPr/>
        </p:nvPicPr>
        <p:blipFill>
          <a:blip r:embed="rId1"/>
          <a:stretch>
            <a:fillRect/>
          </a:stretch>
        </p:blipFill>
        <p:spPr>
          <a:xfrm>
            <a:off x="838200" y="1828800"/>
            <a:ext cx="4687888" cy="2362200"/>
          </a:xfrm>
          <a:prstGeom prst="rect">
            <a:avLst/>
          </a:prstGeom>
          <a:noFill/>
          <a:ln w="9525">
            <a:noFill/>
          </a:ln>
        </p:spPr>
      </p:pic>
      <p:pic>
        <p:nvPicPr>
          <p:cNvPr id="61444" name="图片 144" descr="c9fef84cc503491189d6cdaae08a0f55_th"/>
          <p:cNvPicPr>
            <a:picLocks noChangeAspect="1"/>
          </p:cNvPicPr>
          <p:nvPr/>
        </p:nvPicPr>
        <p:blipFill>
          <a:blip r:embed="rId2"/>
          <a:stretch>
            <a:fillRect/>
          </a:stretch>
        </p:blipFill>
        <p:spPr>
          <a:xfrm>
            <a:off x="6096000" y="1752600"/>
            <a:ext cx="2182813" cy="2640013"/>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内容占位符 2"/>
          <p:cNvSpPr>
            <a:spLocks noGrp="1"/>
          </p:cNvSpPr>
          <p:nvPr>
            <p:ph idx="1"/>
          </p:nvPr>
        </p:nvSpPr>
        <p:spPr>
          <a:xfrm>
            <a:off x="457200" y="762000"/>
            <a:ext cx="8183563" cy="4187825"/>
          </a:xfrm>
          <a:ln/>
        </p:spPr>
        <p:txBody>
          <a:bodyPr vert="horz" wrap="square" lIns="182880" tIns="91440" anchor="t" anchorCtr="0"/>
          <a:p>
            <a:pPr>
              <a:lnSpc>
                <a:spcPct val="150000"/>
              </a:lnSpc>
            </a:pPr>
            <a:r>
              <a:rPr lang="en-US" altLang="zh-CN" sz="2000" b="1" dirty="0">
                <a:ea typeface="微软雅黑" panose="020B0503020204020204" pitchFamily="34" charset="-122"/>
              </a:rPr>
              <a:t>3.</a:t>
            </a:r>
            <a:r>
              <a:rPr lang="zh-CN" altLang="zh-CN" sz="2000" b="1" dirty="0">
                <a:ea typeface="微软雅黑" panose="020B0503020204020204" pitchFamily="34" charset="-122"/>
              </a:rPr>
              <a:t>生活习惯影响下的饰品差异</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西方文化赋予欧美资本主义的文化内涵是自由、民主、个人主义；</a:t>
            </a:r>
            <a:endParaRPr lang="en-US"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东方文化赋予的文化内涵是集权、集体主义，然而在不同文化环境下产生的两种经济发展模式都是成功的 东方与西方的生活习惯导致审美意识有着本质上的区别。</a:t>
            </a:r>
            <a:r>
              <a:rPr lang="zh-CN" altLang="en-US" sz="2000" dirty="0">
                <a:ea typeface="微软雅黑" panose="020B0503020204020204" pitchFamily="34" charset="-122"/>
              </a:rPr>
              <a:t>、</a:t>
            </a:r>
            <a:r>
              <a:rPr lang="zh-CN" altLang="zh-CN" sz="2000" dirty="0">
                <a:ea typeface="微软雅黑" panose="020B0503020204020204" pitchFamily="34" charset="-122"/>
              </a:rPr>
              <a:t>这种区别源于中西文化的区别、及中西宗教、哲学、中西民族风俗还有对艺术不同认识的区别，其原因是中西方审美观具有差异性。</a:t>
            </a:r>
            <a:endParaRPr lang="zh-CN" altLang="en-US" sz="2000" dirty="0">
              <a:ea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33400" y="5334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第四节 饰品设计的评价标准</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63491" name="内容占位符 2"/>
          <p:cNvSpPr>
            <a:spLocks noGrp="1"/>
          </p:cNvSpPr>
          <p:nvPr>
            <p:ph idx="1"/>
          </p:nvPr>
        </p:nvSpPr>
        <p:spPr>
          <a:xfrm>
            <a:off x="381000" y="1219200"/>
            <a:ext cx="8183563" cy="4187825"/>
          </a:xfrm>
          <a:ln/>
        </p:spPr>
        <p:txBody>
          <a:bodyPr vert="horz" wrap="square" lIns="182880" tIns="91440" anchor="t" anchorCtr="0"/>
          <a:p>
            <a:r>
              <a:rPr lang="zh-CN" altLang="zh-CN" sz="2000" b="1" dirty="0">
                <a:ea typeface="微软雅黑" panose="020B0503020204020204" pitchFamily="34" charset="-122"/>
              </a:rPr>
              <a:t>一、饰品设计的美学原则</a:t>
            </a:r>
            <a:endParaRPr lang="zh-CN" altLang="zh-CN" sz="2000" dirty="0">
              <a:ea typeface="微软雅黑" panose="020B0503020204020204" pitchFamily="34" charset="-122"/>
            </a:endParaRPr>
          </a:p>
          <a:p>
            <a:r>
              <a:rPr lang="zh-CN" altLang="zh-CN" sz="2000" dirty="0">
                <a:ea typeface="微软雅黑" panose="020B0503020204020204" pitchFamily="34" charset="-122"/>
              </a:rPr>
              <a:t>饰品设计必须注意形式审美性、抽象几何化、图案化等形式元素的应用。在饰品设计艺术中，它包括对称均衡、对比调和、比例合适、节奏秩序等等形式特征。</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pic>
        <p:nvPicPr>
          <p:cNvPr id="63492" name="图片 575" descr="5a5c60f6jw1dzuv2lmzd4j"/>
          <p:cNvPicPr>
            <a:picLocks noChangeAspect="1"/>
          </p:cNvPicPr>
          <p:nvPr/>
        </p:nvPicPr>
        <p:blipFill>
          <a:blip r:embed="rId1"/>
          <a:srcRect l="11751" t="9421" r="34132" b="50630"/>
          <a:stretch>
            <a:fillRect/>
          </a:stretch>
        </p:blipFill>
        <p:spPr>
          <a:xfrm>
            <a:off x="1676400" y="3124200"/>
            <a:ext cx="2263775" cy="2092325"/>
          </a:xfrm>
          <a:prstGeom prst="rect">
            <a:avLst/>
          </a:prstGeom>
          <a:noFill/>
          <a:ln w="9525">
            <a:noFill/>
          </a:ln>
        </p:spPr>
      </p:pic>
      <p:pic>
        <p:nvPicPr>
          <p:cNvPr id="63493" name="图片 577" descr="0f5359714bdf35877cbf22ff0188688f"/>
          <p:cNvPicPr>
            <a:picLocks noChangeAspect="1"/>
          </p:cNvPicPr>
          <p:nvPr/>
        </p:nvPicPr>
        <p:blipFill>
          <a:blip r:embed="rId2"/>
          <a:srcRect l="12460" r="5489"/>
          <a:stretch>
            <a:fillRect/>
          </a:stretch>
        </p:blipFill>
        <p:spPr>
          <a:xfrm>
            <a:off x="5105400" y="3124200"/>
            <a:ext cx="2446338" cy="2228850"/>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1.</a:t>
            </a:r>
            <a:r>
              <a:rPr lang="zh-CN" altLang="zh-CN" sz="2000" b="1" dirty="0">
                <a:ea typeface="微软雅黑" panose="020B0503020204020204" pitchFamily="34" charset="-122"/>
              </a:rPr>
              <a:t>对称与均衡的造型</a:t>
            </a:r>
            <a:endParaRPr lang="zh-CN" altLang="zh-CN" sz="2000" dirty="0">
              <a:ea typeface="微软雅黑" panose="020B0503020204020204" pitchFamily="34" charset="-122"/>
            </a:endParaRPr>
          </a:p>
          <a:p>
            <a:r>
              <a:rPr lang="zh-CN" altLang="zh-CN" sz="2000" dirty="0">
                <a:ea typeface="微软雅黑" panose="020B0503020204020204" pitchFamily="34" charset="-122"/>
              </a:rPr>
              <a:t>对称是服饰配饰造型中使用最广的结构形式。对称含有严肃、大方、稳定、理性的特点。</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pic>
        <p:nvPicPr>
          <p:cNvPr id="64515" name="图片 365" descr="6364893215330236158429514"/>
          <p:cNvPicPr>
            <a:picLocks noChangeAspect="1"/>
          </p:cNvPicPr>
          <p:nvPr/>
        </p:nvPicPr>
        <p:blipFill>
          <a:blip r:embed="rId1"/>
          <a:stretch>
            <a:fillRect/>
          </a:stretch>
        </p:blipFill>
        <p:spPr>
          <a:xfrm>
            <a:off x="762000" y="2133600"/>
            <a:ext cx="3124200" cy="3124200"/>
          </a:xfrm>
          <a:prstGeom prst="rect">
            <a:avLst/>
          </a:prstGeom>
          <a:noFill/>
          <a:ln w="9525">
            <a:noFill/>
          </a:ln>
        </p:spPr>
      </p:pic>
      <p:pic>
        <p:nvPicPr>
          <p:cNvPr id="64516" name="图片 366" descr="20180820214525_7e32a67caa8c8ac8277bd4ea2d217427_2"/>
          <p:cNvPicPr>
            <a:picLocks noChangeAspect="1"/>
          </p:cNvPicPr>
          <p:nvPr/>
        </p:nvPicPr>
        <p:blipFill>
          <a:blip r:embed="rId2"/>
          <a:stretch>
            <a:fillRect/>
          </a:stretch>
        </p:blipFill>
        <p:spPr>
          <a:xfrm>
            <a:off x="4495800" y="2133600"/>
            <a:ext cx="3581400" cy="3003550"/>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内容占位符 2"/>
          <p:cNvSpPr>
            <a:spLocks noGrp="1"/>
          </p:cNvSpPr>
          <p:nvPr>
            <p:ph idx="1"/>
          </p:nvPr>
        </p:nvSpPr>
        <p:spPr>
          <a:xfrm>
            <a:off x="503238" y="530225"/>
            <a:ext cx="8183562" cy="4187825"/>
          </a:xfrm>
          <a:ln/>
        </p:spPr>
        <p:txBody>
          <a:bodyPr vert="horz" wrap="square" lIns="182880" tIns="91440" anchor="t" anchorCtr="0"/>
          <a:p>
            <a:r>
              <a:rPr lang="zh-CN" altLang="en-US" sz="2000" dirty="0">
                <a:ea typeface="微软雅黑" panose="020B0503020204020204" pitchFamily="34" charset="-122"/>
              </a:rPr>
              <a:t>（</a:t>
            </a:r>
            <a:r>
              <a:rPr lang="en-US" altLang="zh-CN" sz="2000" dirty="0">
                <a:ea typeface="微软雅黑" panose="020B0503020204020204" pitchFamily="34" charset="-122"/>
              </a:rPr>
              <a:t>2</a:t>
            </a:r>
            <a:r>
              <a:rPr lang="zh-CN" altLang="en-US" sz="2000" dirty="0">
                <a:ea typeface="微软雅黑" panose="020B0503020204020204" pitchFamily="34" charset="-122"/>
              </a:rPr>
              <a:t>）</a:t>
            </a:r>
            <a:r>
              <a:rPr lang="zh-CN" altLang="zh-CN" sz="2000" dirty="0">
                <a:ea typeface="微软雅黑" panose="020B0503020204020204" pitchFamily="34" charset="-122"/>
              </a:rPr>
              <a:t>均衡</a:t>
            </a:r>
            <a:endParaRPr lang="zh-CN" altLang="zh-CN" sz="2000" dirty="0">
              <a:ea typeface="微软雅黑" panose="020B0503020204020204" pitchFamily="34" charset="-122"/>
            </a:endParaRPr>
          </a:p>
          <a:p>
            <a:r>
              <a:rPr lang="zh-CN" altLang="zh-CN" sz="2000" dirty="0">
                <a:ea typeface="微软雅黑" panose="020B0503020204020204" pitchFamily="34" charset="-122"/>
              </a:rPr>
              <a:t>指通过调整形状、空间和体积大小等取得整体视觉上量感的平衡。对称与均衡是从形和量方面给人平衡的视觉感受。</a:t>
            </a:r>
            <a:endParaRPr lang="zh-CN" altLang="zh-CN" sz="2000" dirty="0">
              <a:ea typeface="微软雅黑" panose="020B0503020204020204" pitchFamily="34" charset="-122"/>
            </a:endParaRPr>
          </a:p>
        </p:txBody>
      </p:sp>
      <p:pic>
        <p:nvPicPr>
          <p:cNvPr id="65539" name="图片 369" descr="IMG_256"/>
          <p:cNvPicPr>
            <a:picLocks noChangeAspect="1"/>
          </p:cNvPicPr>
          <p:nvPr/>
        </p:nvPicPr>
        <p:blipFill>
          <a:blip r:embed="rId1"/>
          <a:stretch>
            <a:fillRect/>
          </a:stretch>
        </p:blipFill>
        <p:spPr>
          <a:xfrm>
            <a:off x="1143000" y="2209800"/>
            <a:ext cx="2667000" cy="3019425"/>
          </a:xfrm>
          <a:prstGeom prst="rect">
            <a:avLst/>
          </a:prstGeom>
          <a:noFill/>
          <a:ln w="9525">
            <a:noFill/>
          </a:ln>
        </p:spPr>
      </p:pic>
      <p:pic>
        <p:nvPicPr>
          <p:cNvPr id="65540" name="图片 370" descr="IMG_256"/>
          <p:cNvPicPr>
            <a:picLocks noChangeAspect="1"/>
          </p:cNvPicPr>
          <p:nvPr/>
        </p:nvPicPr>
        <p:blipFill>
          <a:blip r:embed="rId2"/>
          <a:stretch>
            <a:fillRect/>
          </a:stretch>
        </p:blipFill>
        <p:spPr>
          <a:xfrm>
            <a:off x="4419600" y="2209800"/>
            <a:ext cx="3733800" cy="2979738"/>
          </a:xfrm>
          <a:prstGeom prst="rect">
            <a:avLst/>
          </a:prstGeom>
          <a:noFill/>
          <a:ln w="9525">
            <a:noFill/>
          </a:ln>
        </p:spPr>
      </p:pic>
      <p:sp>
        <p:nvSpPr>
          <p:cNvPr id="65541" name="Rectangle 4"/>
          <p:cNvSpPr/>
          <p:nvPr/>
        </p:nvSpPr>
        <p:spPr>
          <a:xfrm>
            <a:off x="1143000" y="5362575"/>
            <a:ext cx="6196013" cy="400050"/>
          </a:xfrm>
          <a:prstGeom prst="rect">
            <a:avLst/>
          </a:prstGeom>
          <a:noFill/>
          <a:ln w="9525">
            <a:noFill/>
          </a:ln>
        </p:spPr>
        <p:txBody>
          <a:bodyPr wrap="none" anchor="ctr" anchorCtr="0">
            <a:spAutoFit/>
          </a:bodyPr>
          <a:p>
            <a:pPr>
              <a:buNone/>
            </a:pPr>
            <a:r>
              <a:rPr lang="en-US" altLang="zh-CN" sz="1000" dirty="0">
                <a:latin typeface="Calibri" panose="020F0502020204030204" pitchFamily="34" charset="0"/>
                <a:ea typeface="宋体" panose="02010600030101010101" pitchFamily="2" charset="-122"/>
              </a:rPr>
              <a:t>Passe Partout </a:t>
            </a:r>
            <a:r>
              <a:rPr lang="zh-CN" altLang="en-US" sz="1000" dirty="0">
                <a:latin typeface="Calibri" panose="020F0502020204030204" pitchFamily="34" charset="0"/>
                <a:ea typeface="宋体" panose="02010600030101010101" pitchFamily="2" charset="-122"/>
              </a:rPr>
              <a:t>金质项圈， 梵克雅宝</a:t>
            </a:r>
            <a:r>
              <a:rPr lang="en-US" altLang="zh-CN" sz="1000" dirty="0">
                <a:latin typeface="Calibri" panose="020F0502020204030204" pitchFamily="34" charset="0"/>
                <a:ea typeface="宋体" panose="02010600030101010101" pitchFamily="2" charset="-122"/>
              </a:rPr>
              <a:t>1939</a:t>
            </a:r>
            <a:r>
              <a:rPr lang="zh-CN" altLang="en-US" sz="1000" dirty="0">
                <a:latin typeface="Calibri" panose="020F0502020204030204" pitchFamily="34" charset="0"/>
                <a:ea typeface="宋体" panose="02010600030101010101" pitchFamily="2" charset="-122"/>
              </a:rPr>
              <a:t>年                                                    </a:t>
            </a:r>
            <a:r>
              <a:rPr lang="en-US" altLang="zh-CN" sz="1000" dirty="0">
                <a:latin typeface="Calibri" panose="020F0502020204030204" pitchFamily="34" charset="0"/>
                <a:ea typeface="宋体" panose="02010600030101010101" pitchFamily="2" charset="-122"/>
              </a:rPr>
              <a:t>Three Birds </a:t>
            </a:r>
            <a:r>
              <a:rPr lang="zh-CN" altLang="zh-CN" sz="1000" dirty="0">
                <a:latin typeface="Calibri" panose="020F0502020204030204" pitchFamily="34" charset="0"/>
                <a:ea typeface="宋体" panose="02010600030101010101" pitchFamily="2" charset="-122"/>
              </a:rPr>
              <a:t>金质胸针， 梵克雅宝 </a:t>
            </a:r>
            <a:r>
              <a:rPr lang="en-US" altLang="zh-CN" sz="1000" dirty="0">
                <a:latin typeface="Calibri" panose="020F0502020204030204" pitchFamily="34" charset="0"/>
                <a:ea typeface="宋体" panose="02010600030101010101" pitchFamily="2" charset="-122"/>
              </a:rPr>
              <a:t>1946</a:t>
            </a:r>
            <a:r>
              <a:rPr lang="zh-CN" altLang="zh-CN" sz="1000" dirty="0">
                <a:latin typeface="Calibri" panose="020F0502020204030204" pitchFamily="34" charset="0"/>
                <a:ea typeface="宋体" panose="02010600030101010101" pitchFamily="2" charset="-122"/>
              </a:rPr>
              <a:t>年</a:t>
            </a:r>
            <a:endParaRPr lang="zh-CN" altLang="zh-CN" sz="1000" dirty="0">
              <a:latin typeface="Calibri" panose="020F0502020204030204" pitchFamily="34" charset="0"/>
              <a:ea typeface="宋体" panose="02010600030101010101" pitchFamily="2" charset="-122"/>
            </a:endParaRPr>
          </a:p>
          <a:p>
            <a:pPr>
              <a:buNone/>
            </a:pPr>
            <a:endParaRPr lang="zh-CN" altLang="en-US" sz="1000" dirty="0">
              <a:latin typeface="Calibri" panose="020F050202020403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5800" y="6096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本章概述：</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1267" name="内容占位符 2"/>
          <p:cNvSpPr>
            <a:spLocks noGrp="1"/>
          </p:cNvSpPr>
          <p:nvPr>
            <p:ph idx="1"/>
          </p:nvPr>
        </p:nvSpPr>
        <p:spPr>
          <a:xfrm>
            <a:off x="609600" y="1676400"/>
            <a:ext cx="7772400" cy="4187825"/>
          </a:xfrm>
          <a:ln/>
        </p:spPr>
        <p:txBody>
          <a:bodyPr vert="horz" wrap="square" lIns="182880" tIns="91440" anchor="t" anchorCtr="0"/>
          <a:p>
            <a:r>
              <a:rPr lang="zh-CN" altLang="zh-CN" dirty="0">
                <a:ea typeface="微软雅黑" panose="020B0503020204020204" pitchFamily="34" charset="-122"/>
              </a:rPr>
              <a:t>本章介绍了关于饰品设计的基础理论方面的知识，包括概念，历史发展与演变，中西方的饰品设计比较，美学原则等知识，从多方面的内容来介绍服饰品设计，并以欣赏的角度去理解饰品设计的知识。</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2.</a:t>
            </a:r>
            <a:r>
              <a:rPr lang="zh-CN" altLang="zh-CN" sz="2000" b="1" dirty="0">
                <a:ea typeface="微软雅黑" panose="020B0503020204020204" pitchFamily="34" charset="-122"/>
              </a:rPr>
              <a:t>对比与和谐的变化</a:t>
            </a:r>
            <a:endParaRPr lang="zh-CN" altLang="zh-CN" sz="2000" dirty="0">
              <a:ea typeface="微软雅黑" panose="020B0503020204020204" pitchFamily="34" charset="-122"/>
            </a:endParaRPr>
          </a:p>
          <a:p>
            <a:r>
              <a:rPr lang="zh-CN" altLang="zh-CN" sz="2000" dirty="0">
                <a:ea typeface="微软雅黑" panose="020B0503020204020204" pitchFamily="34" charset="-122"/>
              </a:rPr>
              <a:t>造型对比能有效地增强对视觉的刺激效果，给人以醒目、肯定、强烈的视觉印象。打破单调的统一格局，求得多样变化。 </a:t>
            </a:r>
            <a:endParaRPr lang="zh-CN" altLang="en-US" sz="2000" dirty="0">
              <a:ea typeface="微软雅黑" panose="020B0503020204020204" pitchFamily="34" charset="-122"/>
            </a:endParaRPr>
          </a:p>
        </p:txBody>
      </p:sp>
      <p:pic>
        <p:nvPicPr>
          <p:cNvPr id="66563" name="图片 371" descr="IMG_256"/>
          <p:cNvPicPr>
            <a:picLocks noChangeAspect="1"/>
          </p:cNvPicPr>
          <p:nvPr/>
        </p:nvPicPr>
        <p:blipFill>
          <a:blip r:embed="rId1"/>
          <a:stretch>
            <a:fillRect/>
          </a:stretch>
        </p:blipFill>
        <p:spPr>
          <a:xfrm>
            <a:off x="2057400" y="1752600"/>
            <a:ext cx="4878388" cy="3657600"/>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内容占位符 2"/>
          <p:cNvSpPr>
            <a:spLocks noGrp="1"/>
          </p:cNvSpPr>
          <p:nvPr>
            <p:ph idx="1"/>
          </p:nvPr>
        </p:nvSpPr>
        <p:spPr>
          <a:xfrm>
            <a:off x="503238" y="530225"/>
            <a:ext cx="8183562" cy="4187825"/>
          </a:xfrm>
          <a:ln/>
        </p:spPr>
        <p:txBody>
          <a:bodyPr vert="horz" wrap="square" lIns="182880" tIns="91440" anchor="t" anchorCtr="0"/>
          <a:p>
            <a:r>
              <a:rPr lang="zh-CN" altLang="zh-CN" sz="2000" dirty="0">
                <a:ea typeface="微软雅黑" panose="020B0503020204020204" pitchFamily="34" charset="-122"/>
              </a:rPr>
              <a:t>服饰配件造型中的差异对比表现：</a:t>
            </a:r>
            <a:endParaRPr lang="zh-CN" altLang="zh-CN" sz="2000" dirty="0">
              <a:ea typeface="微软雅黑" panose="020B0503020204020204" pitchFamily="34" charset="-122"/>
            </a:endParaRPr>
          </a:p>
          <a:p>
            <a:r>
              <a:rPr lang="zh-CN" altLang="zh-CN" sz="2000" dirty="0">
                <a:ea typeface="微软雅黑" panose="020B0503020204020204" pitchFamily="34" charset="-122"/>
              </a:rPr>
              <a:t>（</a:t>
            </a:r>
            <a:r>
              <a:rPr lang="en-US" altLang="zh-CN" sz="2000" dirty="0">
                <a:ea typeface="微软雅黑" panose="020B0503020204020204" pitchFamily="34" charset="-122"/>
              </a:rPr>
              <a:t>1</a:t>
            </a:r>
            <a:r>
              <a:rPr lang="zh-CN" altLang="zh-CN" sz="2000" dirty="0">
                <a:ea typeface="微软雅黑" panose="020B0503020204020204" pitchFamily="34" charset="-122"/>
              </a:rPr>
              <a:t>）材料色泽的明暗浓淡、色彩搭配的黑白冷暖，</a:t>
            </a:r>
            <a:endParaRPr lang="en-US" altLang="zh-CN" sz="2000" dirty="0">
              <a:ea typeface="微软雅黑" panose="020B0503020204020204" pitchFamily="34" charset="-122"/>
            </a:endParaRPr>
          </a:p>
          <a:p>
            <a:r>
              <a:rPr lang="zh-CN" altLang="en-US" sz="2000" dirty="0">
                <a:ea typeface="微软雅黑" panose="020B0503020204020204" pitchFamily="34" charset="-122"/>
              </a:rPr>
              <a:t>（</a:t>
            </a:r>
            <a:r>
              <a:rPr lang="en-US" altLang="zh-CN" sz="2000" dirty="0">
                <a:ea typeface="微软雅黑" panose="020B0503020204020204" pitchFamily="34" charset="-122"/>
              </a:rPr>
              <a:t>2</a:t>
            </a:r>
            <a:r>
              <a:rPr lang="zh-CN" altLang="en-US" sz="2000" dirty="0">
                <a:ea typeface="微软雅黑" panose="020B0503020204020204" pitchFamily="34" charset="-122"/>
              </a:rPr>
              <a:t>）</a:t>
            </a:r>
            <a:r>
              <a:rPr lang="zh-CN" altLang="zh-CN" sz="2000" dirty="0">
                <a:ea typeface="微软雅黑" panose="020B0503020204020204" pitchFamily="34" charset="-122"/>
              </a:rPr>
              <a:t>结构分割的疏密粗细</a:t>
            </a:r>
            <a:endParaRPr lang="zh-CN" altLang="zh-CN" sz="2000" dirty="0">
              <a:ea typeface="微软雅黑" panose="020B0503020204020204" pitchFamily="34" charset="-122"/>
            </a:endParaRPr>
          </a:p>
          <a:p>
            <a:r>
              <a:rPr lang="zh-CN" altLang="zh-CN" sz="2000" dirty="0">
                <a:ea typeface="微软雅黑" panose="020B0503020204020204" pitchFamily="34" charset="-122"/>
              </a:rPr>
              <a:t>（</a:t>
            </a:r>
            <a:r>
              <a:rPr lang="en-US" altLang="zh-CN" sz="2000" dirty="0">
                <a:ea typeface="微软雅黑" panose="020B0503020204020204" pitchFamily="34" charset="-122"/>
              </a:rPr>
              <a:t>3</a:t>
            </a:r>
            <a:r>
              <a:rPr lang="zh-CN" altLang="zh-CN" sz="2000" dirty="0">
                <a:ea typeface="微软雅黑" panose="020B0503020204020204" pitchFamily="34" charset="-122"/>
              </a:rPr>
              <a:t>）装饰构件的聚散顺逆和大小多少 。</a:t>
            </a:r>
            <a:endParaRPr lang="zh-CN" altLang="zh-CN" sz="2000" dirty="0">
              <a:ea typeface="微软雅黑" panose="020B0503020204020204" pitchFamily="34" charset="-122"/>
            </a:endParaRPr>
          </a:p>
          <a:p>
            <a:r>
              <a:rPr lang="zh-CN" altLang="zh-CN" sz="2000" dirty="0">
                <a:ea typeface="微软雅黑" panose="020B0503020204020204" pitchFamily="34" charset="-122"/>
              </a:rPr>
              <a:t>（</a:t>
            </a:r>
            <a:r>
              <a:rPr lang="en-US" altLang="zh-CN" sz="2000" dirty="0">
                <a:ea typeface="微软雅黑" panose="020B0503020204020204" pitchFamily="34" charset="-122"/>
              </a:rPr>
              <a:t>4</a:t>
            </a:r>
            <a:r>
              <a:rPr lang="zh-CN" altLang="zh-CN" sz="2000" dirty="0">
                <a:ea typeface="微软雅黑" panose="020B0503020204020204" pitchFamily="34" charset="-122"/>
              </a:rPr>
              <a:t>）整体外形长短宽窄、转折与边缘线的刚柔曲直。</a:t>
            </a:r>
            <a:endParaRPr lang="zh-CN" altLang="en-US" sz="2000" dirty="0">
              <a:ea typeface="微软雅黑" panose="020B0503020204020204" pitchFamily="34" charset="-122"/>
            </a:endParaRPr>
          </a:p>
        </p:txBody>
      </p:sp>
      <p:pic>
        <p:nvPicPr>
          <p:cNvPr id="67587" name="图片 248" descr="20100412224228501"/>
          <p:cNvPicPr>
            <a:picLocks noChangeAspect="1"/>
          </p:cNvPicPr>
          <p:nvPr/>
        </p:nvPicPr>
        <p:blipFill>
          <a:blip r:embed="rId1"/>
          <a:srcRect t="10710" b="12793"/>
          <a:stretch>
            <a:fillRect/>
          </a:stretch>
        </p:blipFill>
        <p:spPr>
          <a:xfrm>
            <a:off x="609600" y="2819400"/>
            <a:ext cx="1600200" cy="1839913"/>
          </a:xfrm>
          <a:prstGeom prst="rect">
            <a:avLst/>
          </a:prstGeom>
          <a:noFill/>
          <a:ln w="9525">
            <a:noFill/>
          </a:ln>
        </p:spPr>
      </p:pic>
      <p:pic>
        <p:nvPicPr>
          <p:cNvPr id="67588" name="图片 372" descr="IMG_256"/>
          <p:cNvPicPr>
            <a:picLocks noChangeAspect="1"/>
          </p:cNvPicPr>
          <p:nvPr/>
        </p:nvPicPr>
        <p:blipFill>
          <a:blip r:embed="rId2"/>
          <a:stretch>
            <a:fillRect/>
          </a:stretch>
        </p:blipFill>
        <p:spPr>
          <a:xfrm>
            <a:off x="2438400" y="3429000"/>
            <a:ext cx="1736725" cy="2297113"/>
          </a:xfrm>
          <a:prstGeom prst="rect">
            <a:avLst/>
          </a:prstGeom>
          <a:noFill/>
          <a:ln w="9525">
            <a:noFill/>
          </a:ln>
        </p:spPr>
      </p:pic>
      <p:pic>
        <p:nvPicPr>
          <p:cNvPr id="67589" name="图片 549" descr="啊实打实jpeg"/>
          <p:cNvPicPr>
            <a:picLocks noChangeAspect="1"/>
          </p:cNvPicPr>
          <p:nvPr/>
        </p:nvPicPr>
        <p:blipFill>
          <a:blip r:embed="rId3"/>
          <a:stretch>
            <a:fillRect/>
          </a:stretch>
        </p:blipFill>
        <p:spPr>
          <a:xfrm>
            <a:off x="4419600" y="2667000"/>
            <a:ext cx="2286000" cy="1714500"/>
          </a:xfrm>
          <a:prstGeom prst="rect">
            <a:avLst/>
          </a:prstGeom>
          <a:noFill/>
          <a:ln w="9525">
            <a:noFill/>
          </a:ln>
        </p:spPr>
      </p:pic>
      <p:pic>
        <p:nvPicPr>
          <p:cNvPr id="67590" name="图片 552" descr="IMG_256"/>
          <p:cNvPicPr>
            <a:picLocks noChangeAspect="1"/>
          </p:cNvPicPr>
          <p:nvPr/>
        </p:nvPicPr>
        <p:blipFill>
          <a:blip r:embed="rId4"/>
          <a:stretch>
            <a:fillRect/>
          </a:stretch>
        </p:blipFill>
        <p:spPr>
          <a:xfrm>
            <a:off x="6858000" y="3962400"/>
            <a:ext cx="1828800" cy="1828800"/>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内容占位符 2"/>
          <p:cNvSpPr>
            <a:spLocks noGrp="1"/>
          </p:cNvSpPr>
          <p:nvPr>
            <p:ph idx="1"/>
          </p:nvPr>
        </p:nvSpPr>
        <p:spPr>
          <a:xfrm>
            <a:off x="503238" y="530225"/>
            <a:ext cx="7954962" cy="4187825"/>
          </a:xfrm>
          <a:ln/>
        </p:spPr>
        <p:txBody>
          <a:bodyPr vert="horz" wrap="square" lIns="182880" tIns="91440" anchor="t" anchorCtr="0"/>
          <a:p>
            <a:r>
              <a:rPr lang="en-US" altLang="zh-CN" sz="2000" b="1" dirty="0">
                <a:ea typeface="微软雅黑" panose="020B0503020204020204" pitchFamily="34" charset="-122"/>
              </a:rPr>
              <a:t>3.</a:t>
            </a:r>
            <a:r>
              <a:rPr lang="zh-CN" altLang="zh-CN" sz="2000" b="1" dirty="0">
                <a:ea typeface="微软雅黑" panose="020B0503020204020204" pitchFamily="34" charset="-122"/>
              </a:rPr>
              <a:t>节奏与韵律的魅力</a:t>
            </a:r>
            <a:endParaRPr lang="zh-CN" altLang="zh-CN" sz="2000" dirty="0">
              <a:ea typeface="微软雅黑" panose="020B0503020204020204" pitchFamily="34" charset="-122"/>
            </a:endParaRPr>
          </a:p>
          <a:p>
            <a:r>
              <a:rPr lang="zh-CN" altLang="zh-CN" sz="2000" dirty="0">
                <a:ea typeface="微软雅黑" panose="020B0503020204020204" pitchFamily="34" charset="-122"/>
              </a:rPr>
              <a:t>节奏与韵律是一种形式美感和情感体验，它存在于形式的多样变化之中，也存在于和谐统一之中。 </a:t>
            </a:r>
            <a:endParaRPr lang="zh-CN" altLang="zh-CN" sz="2000" dirty="0">
              <a:ea typeface="微软雅黑" panose="020B0503020204020204" pitchFamily="34" charset="-122"/>
            </a:endParaRPr>
          </a:p>
          <a:p>
            <a:r>
              <a:rPr lang="zh-CN" altLang="zh-CN" sz="2000" dirty="0">
                <a:ea typeface="微软雅黑" panose="020B0503020204020204" pitchFamily="34" charset="-122"/>
              </a:rPr>
              <a:t>节奏</a:t>
            </a:r>
            <a:endParaRPr lang="zh-CN" altLang="zh-CN" sz="2000" dirty="0">
              <a:ea typeface="微软雅黑" panose="020B0503020204020204" pitchFamily="34" charset="-122"/>
            </a:endParaRPr>
          </a:p>
          <a:p>
            <a:r>
              <a:rPr lang="zh-CN" altLang="zh-CN" sz="2000" dirty="0">
                <a:ea typeface="微软雅黑" panose="020B0503020204020204" pitchFamily="34" charset="-122"/>
              </a:rPr>
              <a:t>节奏是一定的运动式样在短暂的时间间隔里周期性地交替地重复出现。它不仅是指某一时间片断的持续反复，也是一种既有开头又有结尾的相继变化过程。</a:t>
            </a:r>
            <a:endParaRPr lang="zh-CN" altLang="en-US" sz="2000" dirty="0">
              <a:ea typeface="微软雅黑" panose="020B0503020204020204" pitchFamily="34" charset="-122"/>
            </a:endParaRPr>
          </a:p>
        </p:txBody>
      </p:sp>
      <p:pic>
        <p:nvPicPr>
          <p:cNvPr id="68611" name="图片 384" descr="IMG_256"/>
          <p:cNvPicPr>
            <a:picLocks noChangeAspect="1"/>
          </p:cNvPicPr>
          <p:nvPr/>
        </p:nvPicPr>
        <p:blipFill>
          <a:blip r:embed="rId1"/>
          <a:stretch>
            <a:fillRect/>
          </a:stretch>
        </p:blipFill>
        <p:spPr>
          <a:xfrm>
            <a:off x="1752600" y="3352800"/>
            <a:ext cx="2011363" cy="1978025"/>
          </a:xfrm>
          <a:prstGeom prst="rect">
            <a:avLst/>
          </a:prstGeom>
          <a:noFill/>
          <a:ln w="9525">
            <a:noFill/>
          </a:ln>
        </p:spPr>
      </p:pic>
      <p:pic>
        <p:nvPicPr>
          <p:cNvPr id="68612" name="图片 391" descr="IMG_256"/>
          <p:cNvPicPr>
            <a:picLocks noChangeAspect="1"/>
          </p:cNvPicPr>
          <p:nvPr/>
        </p:nvPicPr>
        <p:blipFill>
          <a:blip r:embed="rId2"/>
          <a:stretch>
            <a:fillRect/>
          </a:stretch>
        </p:blipFill>
        <p:spPr>
          <a:xfrm>
            <a:off x="5181600" y="2895600"/>
            <a:ext cx="1600200" cy="2928938"/>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内容占位符 2"/>
          <p:cNvSpPr>
            <a:spLocks noGrp="1"/>
          </p:cNvSpPr>
          <p:nvPr>
            <p:ph idx="1"/>
          </p:nvPr>
        </p:nvSpPr>
        <p:spPr>
          <a:xfrm>
            <a:off x="503238" y="530225"/>
            <a:ext cx="8183562" cy="4187825"/>
          </a:xfrm>
          <a:ln/>
        </p:spPr>
        <p:txBody>
          <a:bodyPr vert="horz" wrap="square" lIns="182880" tIns="91440" anchor="t" anchorCtr="0"/>
          <a:p>
            <a:r>
              <a:rPr lang="zh-CN" altLang="zh-CN" sz="2000" dirty="0">
                <a:ea typeface="微软雅黑" panose="020B0503020204020204" pitchFamily="34" charset="-122"/>
              </a:rPr>
              <a:t>韵律</a:t>
            </a:r>
            <a:endParaRPr lang="zh-CN" altLang="zh-CN" sz="2000" dirty="0">
              <a:ea typeface="微软雅黑" panose="020B0503020204020204" pitchFamily="34" charset="-122"/>
            </a:endParaRPr>
          </a:p>
          <a:p>
            <a:r>
              <a:rPr lang="zh-CN" altLang="zh-CN" sz="2000" dirty="0">
                <a:ea typeface="微软雅黑" panose="020B0503020204020204" pitchFamily="34" charset="-122"/>
              </a:rPr>
              <a:t>造型艺术中诸矛盾因素的变化统一便产生一种节奏的和谐即韵律</a:t>
            </a:r>
            <a:r>
              <a:rPr lang="zh-CN" altLang="zh-CN" dirty="0">
                <a:ea typeface="微软雅黑" panose="020B0503020204020204" pitchFamily="34" charset="-122"/>
              </a:rPr>
              <a:t>。</a:t>
            </a:r>
            <a:endParaRPr lang="zh-CN" altLang="en-US" dirty="0">
              <a:ea typeface="微软雅黑" panose="020B0503020204020204" pitchFamily="34" charset="-122"/>
            </a:endParaRPr>
          </a:p>
        </p:txBody>
      </p:sp>
      <p:pic>
        <p:nvPicPr>
          <p:cNvPr id="69635" name="图片 379" descr="u=3735902132,2186713634&amp;fm=214&amp;gp=0"/>
          <p:cNvPicPr>
            <a:picLocks noChangeAspect="1"/>
          </p:cNvPicPr>
          <p:nvPr/>
        </p:nvPicPr>
        <p:blipFill>
          <a:blip r:embed="rId1"/>
          <a:stretch>
            <a:fillRect/>
          </a:stretch>
        </p:blipFill>
        <p:spPr>
          <a:xfrm>
            <a:off x="1295400" y="1828800"/>
            <a:ext cx="2286000" cy="3173413"/>
          </a:xfrm>
          <a:prstGeom prst="rect">
            <a:avLst/>
          </a:prstGeom>
          <a:noFill/>
          <a:ln w="9525">
            <a:noFill/>
          </a:ln>
        </p:spPr>
      </p:pic>
      <p:pic>
        <p:nvPicPr>
          <p:cNvPr id="69636" name="图片 382" descr="IMG_256"/>
          <p:cNvPicPr>
            <a:picLocks noChangeAspect="1"/>
          </p:cNvPicPr>
          <p:nvPr/>
        </p:nvPicPr>
        <p:blipFill>
          <a:blip r:embed="rId2"/>
          <a:stretch>
            <a:fillRect/>
          </a:stretch>
        </p:blipFill>
        <p:spPr>
          <a:xfrm>
            <a:off x="4114800" y="2362200"/>
            <a:ext cx="3762375" cy="2133600"/>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内容占位符 2"/>
          <p:cNvSpPr>
            <a:spLocks noGrp="1"/>
          </p:cNvSpPr>
          <p:nvPr>
            <p:ph idx="1"/>
          </p:nvPr>
        </p:nvSpPr>
        <p:spPr>
          <a:xfrm>
            <a:off x="503238" y="530225"/>
            <a:ext cx="8183562" cy="4187825"/>
          </a:xfrm>
          <a:ln/>
        </p:spPr>
        <p:txBody>
          <a:bodyPr vert="horz" wrap="square" lIns="182880" tIns="91440" anchor="t" anchorCtr="0"/>
          <a:p>
            <a:pPr>
              <a:lnSpc>
                <a:spcPct val="150000"/>
              </a:lnSpc>
            </a:pPr>
            <a:r>
              <a:rPr lang="zh-CN" altLang="zh-CN" sz="2000" dirty="0">
                <a:ea typeface="微软雅黑" panose="020B0503020204020204" pitchFamily="34" charset="-122"/>
              </a:rPr>
              <a:t>（</a:t>
            </a:r>
            <a:r>
              <a:rPr lang="en-US" altLang="zh-CN" sz="2000" dirty="0">
                <a:ea typeface="微软雅黑" panose="020B0503020204020204" pitchFamily="34" charset="-122"/>
              </a:rPr>
              <a:t>3</a:t>
            </a:r>
            <a:r>
              <a:rPr lang="zh-CN" altLang="zh-CN" sz="2000" dirty="0">
                <a:ea typeface="微软雅黑" panose="020B0503020204020204" pitchFamily="34" charset="-122"/>
              </a:rPr>
              <a:t>）节奏和韵律的关系</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共性：都是一种形式审美感觉，是从客观事物的结构和关系中提炼出来的普遍抽象形式。</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异性：节奏是事物矛盾延续变化秩序的一般形态和基本形态，韵律是事物矛盾延续变化秩序的特殊形态和高级复杂形态。</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pic>
        <p:nvPicPr>
          <p:cNvPr id="70659" name="图片 389" descr="IMG_256"/>
          <p:cNvPicPr>
            <a:picLocks noChangeAspect="1"/>
          </p:cNvPicPr>
          <p:nvPr/>
        </p:nvPicPr>
        <p:blipFill>
          <a:blip r:embed="rId1"/>
          <a:stretch>
            <a:fillRect/>
          </a:stretch>
        </p:blipFill>
        <p:spPr>
          <a:xfrm>
            <a:off x="1600200" y="3505200"/>
            <a:ext cx="2057400" cy="2057400"/>
          </a:xfrm>
          <a:prstGeom prst="rect">
            <a:avLst/>
          </a:prstGeom>
          <a:noFill/>
          <a:ln w="9525">
            <a:noFill/>
          </a:ln>
        </p:spPr>
      </p:pic>
      <p:pic>
        <p:nvPicPr>
          <p:cNvPr id="70660" name="图片 390" descr="IMG_256"/>
          <p:cNvPicPr>
            <a:picLocks noChangeAspect="1"/>
          </p:cNvPicPr>
          <p:nvPr/>
        </p:nvPicPr>
        <p:blipFill>
          <a:blip r:embed="rId2"/>
          <a:stretch>
            <a:fillRect/>
          </a:stretch>
        </p:blipFill>
        <p:spPr>
          <a:xfrm>
            <a:off x="5181600" y="3429000"/>
            <a:ext cx="1760538" cy="2136775"/>
          </a:xfrm>
          <a:prstGeom prst="rect">
            <a:avLst/>
          </a:prstGeom>
          <a:noFill/>
          <a:ln w="9525">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4.</a:t>
            </a:r>
            <a:r>
              <a:rPr lang="zh-CN" altLang="zh-CN" sz="2000" b="1" dirty="0">
                <a:ea typeface="微软雅黑" panose="020B0503020204020204" pitchFamily="34" charset="-122"/>
              </a:rPr>
              <a:t>比例与夸张的处理 </a:t>
            </a:r>
            <a:r>
              <a:rPr lang="en-US" altLang="zh-CN" sz="2000" dirty="0">
                <a:ea typeface="微软雅黑" panose="020B0503020204020204" pitchFamily="34" charset="-122"/>
              </a:rPr>
              <a:t>   </a:t>
            </a:r>
            <a:endParaRPr lang="zh-CN" altLang="zh-CN" sz="2000" dirty="0">
              <a:ea typeface="微软雅黑" panose="020B0503020204020204" pitchFamily="34" charset="-122"/>
            </a:endParaRPr>
          </a:p>
          <a:p>
            <a:r>
              <a:rPr lang="zh-CN" altLang="zh-CN" sz="2000" dirty="0">
                <a:ea typeface="微软雅黑" panose="020B0503020204020204" pitchFamily="34" charset="-122"/>
              </a:rPr>
              <a:t>夸张是一种最为强烈的变形形式。夸张的具体手法就是对表现有关本质和特点的部分加以特别的强调。</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pic>
        <p:nvPicPr>
          <p:cNvPr id="71683" name="图片 184" descr="20170704110606_2051337839"/>
          <p:cNvPicPr>
            <a:picLocks noChangeAspect="1"/>
          </p:cNvPicPr>
          <p:nvPr/>
        </p:nvPicPr>
        <p:blipFill>
          <a:blip r:embed="rId1"/>
          <a:srcRect l="13998" r="4135"/>
          <a:stretch>
            <a:fillRect/>
          </a:stretch>
        </p:blipFill>
        <p:spPr>
          <a:xfrm>
            <a:off x="1143000" y="1905000"/>
            <a:ext cx="2819400" cy="3444875"/>
          </a:xfrm>
          <a:prstGeom prst="rect">
            <a:avLst/>
          </a:prstGeom>
          <a:noFill/>
          <a:ln w="9525">
            <a:noFill/>
          </a:ln>
        </p:spPr>
      </p:pic>
      <p:pic>
        <p:nvPicPr>
          <p:cNvPr id="71684" name="图片 264" descr="2384469_984565"/>
          <p:cNvPicPr>
            <a:picLocks noChangeAspect="1"/>
          </p:cNvPicPr>
          <p:nvPr/>
        </p:nvPicPr>
        <p:blipFill>
          <a:blip r:embed="rId2"/>
          <a:stretch>
            <a:fillRect/>
          </a:stretch>
        </p:blipFill>
        <p:spPr>
          <a:xfrm>
            <a:off x="4800600" y="1676400"/>
            <a:ext cx="3222625" cy="2209800"/>
          </a:xfrm>
          <a:prstGeom prst="rect">
            <a:avLst/>
          </a:prstGeom>
          <a:noFill/>
          <a:ln w="9525">
            <a:noFill/>
          </a:ln>
        </p:spPr>
      </p:pic>
      <p:pic>
        <p:nvPicPr>
          <p:cNvPr id="71685" name="图片 395" descr="IMG_256"/>
          <p:cNvPicPr>
            <a:picLocks noChangeAspect="1"/>
          </p:cNvPicPr>
          <p:nvPr/>
        </p:nvPicPr>
        <p:blipFill>
          <a:blip r:embed="rId3"/>
          <a:srcRect t="12804" b="6630"/>
          <a:stretch>
            <a:fillRect/>
          </a:stretch>
        </p:blipFill>
        <p:spPr>
          <a:xfrm>
            <a:off x="4953000" y="4114800"/>
            <a:ext cx="2971800" cy="2116138"/>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内容占位符 2"/>
          <p:cNvSpPr>
            <a:spLocks noGrp="1"/>
          </p:cNvSpPr>
          <p:nvPr>
            <p:ph idx="1"/>
          </p:nvPr>
        </p:nvSpPr>
        <p:spPr>
          <a:xfrm>
            <a:off x="503238" y="530225"/>
            <a:ext cx="8183562" cy="4187825"/>
          </a:xfrm>
          <a:ln/>
        </p:spPr>
        <p:txBody>
          <a:bodyPr vert="horz" wrap="square" lIns="182880" tIns="91440" anchor="t" anchorCtr="0"/>
          <a:p>
            <a:r>
              <a:rPr lang="zh-CN" altLang="zh-CN" sz="2000" dirty="0">
                <a:ea typeface="微软雅黑" panose="020B0503020204020204" pitchFamily="34" charset="-122"/>
              </a:rPr>
              <a:t>比例 ——是指服饰的整体造型与局部配件造型以及局部与局部造型之间的数比关系。 在造型设计中如果不能掌握合适的比例关系，就会产生不平衡的无序形状和怪异畸形。</a:t>
            </a:r>
            <a:endParaRPr lang="zh-CN" altLang="en-US" sz="2000" dirty="0">
              <a:ea typeface="微软雅黑" panose="020B0503020204020204" pitchFamily="34" charset="-122"/>
            </a:endParaRPr>
          </a:p>
        </p:txBody>
      </p:sp>
      <p:pic>
        <p:nvPicPr>
          <p:cNvPr id="72707" name="图片 255" descr="70185be4jw1dvb72ror9jj"/>
          <p:cNvPicPr>
            <a:picLocks noChangeAspect="1"/>
          </p:cNvPicPr>
          <p:nvPr/>
        </p:nvPicPr>
        <p:blipFill>
          <a:blip r:embed="rId1"/>
          <a:srcRect b="14330"/>
          <a:stretch>
            <a:fillRect/>
          </a:stretch>
        </p:blipFill>
        <p:spPr>
          <a:xfrm>
            <a:off x="914400" y="1828800"/>
            <a:ext cx="3657600" cy="2274888"/>
          </a:xfrm>
          <a:prstGeom prst="rect">
            <a:avLst/>
          </a:prstGeom>
          <a:noFill/>
          <a:ln w="9525">
            <a:noFill/>
          </a:ln>
        </p:spPr>
      </p:pic>
      <p:pic>
        <p:nvPicPr>
          <p:cNvPr id="72708" name="图片 397" descr="IMG_256"/>
          <p:cNvPicPr>
            <a:picLocks noChangeAspect="1"/>
          </p:cNvPicPr>
          <p:nvPr/>
        </p:nvPicPr>
        <p:blipFill>
          <a:blip r:embed="rId2"/>
          <a:stretch>
            <a:fillRect/>
          </a:stretch>
        </p:blipFill>
        <p:spPr>
          <a:xfrm>
            <a:off x="4495800" y="4343400"/>
            <a:ext cx="3725863" cy="1428750"/>
          </a:xfrm>
          <a:prstGeom prst="rect">
            <a:avLst/>
          </a:prstGeom>
          <a:noFill/>
          <a:ln w="9525">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73731" name="内容占位符 2"/>
          <p:cNvSpPr>
            <a:spLocks noGrp="1"/>
          </p:cNvSpPr>
          <p:nvPr>
            <p:ph idx="1"/>
          </p:nvPr>
        </p:nvSpPr>
        <p:spPr>
          <a:xfrm>
            <a:off x="503238" y="530225"/>
            <a:ext cx="8183562" cy="4187825"/>
          </a:xfrm>
          <a:ln/>
        </p:spPr>
        <p:txBody>
          <a:bodyPr vert="horz" wrap="square" lIns="182880" tIns="91440" anchor="t" anchorCtr="0"/>
          <a:p>
            <a:r>
              <a:rPr lang="en-US" altLang="zh-CN" sz="2000" b="1" dirty="0">
                <a:ea typeface="微软雅黑" panose="020B0503020204020204" pitchFamily="34" charset="-122"/>
              </a:rPr>
              <a:t>5.</a:t>
            </a:r>
            <a:r>
              <a:rPr lang="zh-CN" altLang="zh-CN" sz="2000" b="1" dirty="0">
                <a:ea typeface="微软雅黑" panose="020B0503020204020204" pitchFamily="34" charset="-122"/>
              </a:rPr>
              <a:t>多样统一</a:t>
            </a:r>
            <a:endParaRPr lang="zh-CN" altLang="zh-CN" sz="2000" dirty="0">
              <a:ea typeface="微软雅黑" panose="020B0503020204020204" pitchFamily="34" charset="-122"/>
            </a:endParaRPr>
          </a:p>
          <a:p>
            <a:r>
              <a:rPr lang="zh-CN" altLang="zh-CN" sz="2000" dirty="0">
                <a:ea typeface="微软雅黑" panose="020B0503020204020204" pitchFamily="34" charset="-122"/>
              </a:rPr>
              <a:t>多样是指形式中各个整体之间和整体中各个部分之间因差异而具有的一种组合。统一是指各个组成部分的协调及和谐。这是形式美法则的高级形式，产生的整体效果既体现事物的千差万别又体现事物的共性，饰品设计既表现的丰富生动，又富有秩序和规律而不杂乱。</a:t>
            </a:r>
            <a:endParaRPr lang="zh-CN" altLang="en-US" sz="2000" dirty="0">
              <a:ea typeface="微软雅黑" panose="020B0503020204020204" pitchFamily="34" charset="-122"/>
            </a:endParaRPr>
          </a:p>
        </p:txBody>
      </p:sp>
      <p:pic>
        <p:nvPicPr>
          <p:cNvPr id="73732" name="图片 259" descr="20120730103828_dw5yK.thumb.700_0"/>
          <p:cNvPicPr>
            <a:picLocks noChangeAspect="1"/>
          </p:cNvPicPr>
          <p:nvPr/>
        </p:nvPicPr>
        <p:blipFill>
          <a:blip r:embed="rId1"/>
          <a:stretch>
            <a:fillRect/>
          </a:stretch>
        </p:blipFill>
        <p:spPr>
          <a:xfrm>
            <a:off x="990600" y="2286000"/>
            <a:ext cx="2743200" cy="3927475"/>
          </a:xfrm>
          <a:prstGeom prst="rect">
            <a:avLst/>
          </a:prstGeom>
          <a:noFill/>
          <a:ln w="9525">
            <a:noFill/>
          </a:ln>
        </p:spPr>
      </p:pic>
      <p:pic>
        <p:nvPicPr>
          <p:cNvPr id="73733" name="图片 260" descr="20121125160529_hZLPP.thumb.700_0"/>
          <p:cNvPicPr>
            <a:picLocks noChangeAspect="1"/>
          </p:cNvPicPr>
          <p:nvPr/>
        </p:nvPicPr>
        <p:blipFill>
          <a:blip r:embed="rId2"/>
          <a:srcRect b="6195"/>
          <a:stretch>
            <a:fillRect/>
          </a:stretch>
        </p:blipFill>
        <p:spPr>
          <a:xfrm>
            <a:off x="4495800" y="2362200"/>
            <a:ext cx="2667000" cy="3738563"/>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5800" y="6858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二、饰品设计的创新原则</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74755" name="内容占位符 2"/>
          <p:cNvSpPr>
            <a:spLocks noGrp="1"/>
          </p:cNvSpPr>
          <p:nvPr>
            <p:ph idx="1"/>
          </p:nvPr>
        </p:nvSpPr>
        <p:spPr>
          <a:xfrm>
            <a:off x="457200" y="1524000"/>
            <a:ext cx="8183563" cy="4187825"/>
          </a:xfrm>
          <a:ln/>
        </p:spPr>
        <p:txBody>
          <a:bodyPr vert="horz" wrap="square" lIns="182880" tIns="91440" anchor="t" anchorCtr="0"/>
          <a:p>
            <a:pPr>
              <a:lnSpc>
                <a:spcPct val="150000"/>
              </a:lnSpc>
            </a:pPr>
            <a:r>
              <a:rPr lang="zh-CN" altLang="zh-CN" sz="2000" dirty="0">
                <a:ea typeface="微软雅黑" panose="020B0503020204020204" pitchFamily="34" charset="-122"/>
              </a:rPr>
              <a:t>创新就是通过引入新概念，新思想，新方法，新技术等。创新来自于实践。饰品设计创新应从注重传统文化的传承与发展，借鉴国内外创意的现代首饰设计，融入强烈的超前的意识和艺术成分。</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创新是设计的灵魂。只有创新才有可能得到结构新颖、性能优良、富有竞争力的产品。</a:t>
            </a:r>
            <a:endParaRPr lang="zh-CN" altLang="en-US" sz="2000" dirty="0">
              <a:ea typeface="微软雅黑" panose="020B0503020204020204" pitchFamily="34" charset="-122"/>
            </a:endParaRPr>
          </a:p>
        </p:txBody>
      </p:sp>
      <p:pic>
        <p:nvPicPr>
          <p:cNvPr id="74756" name="图片 266" descr="IMG_256"/>
          <p:cNvPicPr>
            <a:picLocks noChangeAspect="1"/>
          </p:cNvPicPr>
          <p:nvPr/>
        </p:nvPicPr>
        <p:blipFill>
          <a:blip r:embed="rId1"/>
          <a:stretch>
            <a:fillRect/>
          </a:stretch>
        </p:blipFill>
        <p:spPr>
          <a:xfrm>
            <a:off x="1295400" y="4114800"/>
            <a:ext cx="3200400" cy="2125663"/>
          </a:xfrm>
          <a:prstGeom prst="rect">
            <a:avLst/>
          </a:prstGeom>
          <a:noFill/>
          <a:ln w="9525">
            <a:noFill/>
          </a:ln>
        </p:spPr>
      </p:pic>
      <p:pic>
        <p:nvPicPr>
          <p:cNvPr id="74757" name="图片 273" descr="Img270561990"/>
          <p:cNvPicPr>
            <a:picLocks noChangeAspect="1"/>
          </p:cNvPicPr>
          <p:nvPr/>
        </p:nvPicPr>
        <p:blipFill>
          <a:blip r:embed="rId2"/>
          <a:srcRect l="8266" r="13423"/>
          <a:stretch>
            <a:fillRect/>
          </a:stretch>
        </p:blipFill>
        <p:spPr>
          <a:xfrm>
            <a:off x="5105400" y="4114800"/>
            <a:ext cx="2487613" cy="2130425"/>
          </a:xfrm>
          <a:prstGeom prst="rect">
            <a:avLst/>
          </a:prstGeom>
          <a:noFill/>
          <a:ln w="9525">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6858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三、饰品设计的个性原则</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75779" name="内容占位符 2"/>
          <p:cNvSpPr>
            <a:spLocks noGrp="1"/>
          </p:cNvSpPr>
          <p:nvPr>
            <p:ph idx="1"/>
          </p:nvPr>
        </p:nvSpPr>
        <p:spPr>
          <a:xfrm>
            <a:off x="533400" y="1752600"/>
            <a:ext cx="8183563" cy="4187825"/>
          </a:xfrm>
          <a:ln/>
        </p:spPr>
        <p:txBody>
          <a:bodyPr vert="horz" wrap="square" lIns="182880" tIns="91440" anchor="t" anchorCtr="0"/>
          <a:p>
            <a:r>
              <a:rPr lang="zh-CN" altLang="zh-CN" sz="2000" dirty="0">
                <a:ea typeface="微软雅黑" panose="020B0503020204020204" pitchFamily="34" charset="-122"/>
              </a:rPr>
              <a:t>现代社会文化的多元性和变化，使现代饰品的流行风格越来越难以一种主流风格界定，饰品风格越来越推崇“个性”多元化的风格。</a:t>
            </a:r>
            <a:endParaRPr lang="zh-CN" altLang="en-US" sz="2000" dirty="0">
              <a:ea typeface="微软雅黑" panose="020B0503020204020204" pitchFamily="34" charset="-122"/>
            </a:endParaRPr>
          </a:p>
        </p:txBody>
      </p:sp>
      <p:pic>
        <p:nvPicPr>
          <p:cNvPr id="75780" name="图片 277" descr="IMG_256"/>
          <p:cNvPicPr>
            <a:picLocks noChangeAspect="1"/>
          </p:cNvPicPr>
          <p:nvPr/>
        </p:nvPicPr>
        <p:blipFill>
          <a:blip r:embed="rId1"/>
          <a:stretch>
            <a:fillRect/>
          </a:stretch>
        </p:blipFill>
        <p:spPr>
          <a:xfrm>
            <a:off x="1219200" y="3200400"/>
            <a:ext cx="2263775" cy="2274888"/>
          </a:xfrm>
          <a:prstGeom prst="rect">
            <a:avLst/>
          </a:prstGeom>
          <a:noFill/>
          <a:ln w="9525">
            <a:noFill/>
          </a:ln>
        </p:spPr>
      </p:pic>
      <p:pic>
        <p:nvPicPr>
          <p:cNvPr id="75781" name="图片 399" descr="IMG_256"/>
          <p:cNvPicPr>
            <a:picLocks noChangeAspect="1"/>
          </p:cNvPicPr>
          <p:nvPr/>
        </p:nvPicPr>
        <p:blipFill>
          <a:blip r:embed="rId2"/>
          <a:stretch>
            <a:fillRect/>
          </a:stretch>
        </p:blipFill>
        <p:spPr>
          <a:xfrm>
            <a:off x="4572000" y="3581400"/>
            <a:ext cx="3314700" cy="1760538"/>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60438" y="6858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学习目标：</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2291" name="内容占位符 2"/>
          <p:cNvSpPr>
            <a:spLocks noGrp="1"/>
          </p:cNvSpPr>
          <p:nvPr>
            <p:ph idx="1"/>
          </p:nvPr>
        </p:nvSpPr>
        <p:spPr>
          <a:xfrm>
            <a:off x="609600" y="1676400"/>
            <a:ext cx="7848600" cy="4187825"/>
          </a:xfrm>
          <a:ln/>
        </p:spPr>
        <p:txBody>
          <a:bodyPr vert="horz" wrap="square" lIns="182880" tIns="91440" anchor="t" anchorCtr="0"/>
          <a:p>
            <a:r>
              <a:rPr lang="zh-CN" altLang="zh-CN" dirty="0">
                <a:ea typeface="微软雅黑" panose="020B0503020204020204" pitchFamily="34" charset="-122"/>
              </a:rPr>
              <a:t>通过对饰品设计的学习了解服饰品的起源，掌握服饰品设计的历史与发展，了解服饰品的文化内涵。掌握饰品设计的概念与分类，能够理解服饰品设计的特性和发展趋势。具备服饰品设计的基本素质。</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5800" y="6858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四、饰品设计的选材原则</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76803" name="内容占位符 2"/>
          <p:cNvSpPr>
            <a:spLocks noGrp="1"/>
          </p:cNvSpPr>
          <p:nvPr>
            <p:ph idx="1"/>
          </p:nvPr>
        </p:nvSpPr>
        <p:spPr>
          <a:xfrm>
            <a:off x="457200" y="1524000"/>
            <a:ext cx="8001000" cy="4187825"/>
          </a:xfrm>
          <a:ln/>
        </p:spPr>
        <p:txBody>
          <a:bodyPr vert="horz" wrap="square" lIns="182880" tIns="91440" anchor="t" anchorCtr="0"/>
          <a:p>
            <a:pPr>
              <a:lnSpc>
                <a:spcPct val="150000"/>
              </a:lnSpc>
            </a:pPr>
            <a:r>
              <a:rPr lang="zh-CN" altLang="zh-CN" sz="2000" dirty="0">
                <a:ea typeface="微软雅黑" panose="020B0503020204020204" pitchFamily="34" charset="-122"/>
              </a:rPr>
              <a:t>饰品设计的选材主要依据设计的主题，根据主题确定选择自然材料或者人工材料。</a:t>
            </a:r>
            <a:endParaRPr lang="en-US"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首饰的选材已脱离过去陈旧的观念，除了单一性的贵重金属，珠宝材料，首饰材料已经延伸到多元化的综合性材料的范围，不仅由纯金银及各类钻石材料组成，还包括了纺织品，皮革，塑料，木材，普通金属等综合材料穿插设计。</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pic>
        <p:nvPicPr>
          <p:cNvPr id="76804" name="图片 289" descr="IMG_256"/>
          <p:cNvPicPr>
            <a:picLocks noChangeAspect="1"/>
          </p:cNvPicPr>
          <p:nvPr/>
        </p:nvPicPr>
        <p:blipFill>
          <a:blip r:embed="rId1"/>
          <a:stretch>
            <a:fillRect/>
          </a:stretch>
        </p:blipFill>
        <p:spPr>
          <a:xfrm>
            <a:off x="609600" y="4495800"/>
            <a:ext cx="1635125" cy="1417638"/>
          </a:xfrm>
          <a:prstGeom prst="rect">
            <a:avLst/>
          </a:prstGeom>
          <a:noFill/>
          <a:ln w="9525">
            <a:noFill/>
          </a:ln>
        </p:spPr>
      </p:pic>
      <p:pic>
        <p:nvPicPr>
          <p:cNvPr id="76805" name="图片 295" descr="IMG_256"/>
          <p:cNvPicPr>
            <a:picLocks noChangeAspect="1"/>
          </p:cNvPicPr>
          <p:nvPr/>
        </p:nvPicPr>
        <p:blipFill>
          <a:blip r:embed="rId2"/>
          <a:stretch>
            <a:fillRect/>
          </a:stretch>
        </p:blipFill>
        <p:spPr>
          <a:xfrm>
            <a:off x="2286000" y="4419600"/>
            <a:ext cx="1965325" cy="1382713"/>
          </a:xfrm>
          <a:prstGeom prst="rect">
            <a:avLst/>
          </a:prstGeom>
          <a:noFill/>
          <a:ln w="9525">
            <a:noFill/>
          </a:ln>
        </p:spPr>
      </p:pic>
      <p:pic>
        <p:nvPicPr>
          <p:cNvPr id="76806" name="图片 296" descr="IMG_256"/>
          <p:cNvPicPr>
            <a:picLocks noChangeAspect="1"/>
          </p:cNvPicPr>
          <p:nvPr/>
        </p:nvPicPr>
        <p:blipFill>
          <a:blip r:embed="rId3"/>
          <a:stretch>
            <a:fillRect/>
          </a:stretch>
        </p:blipFill>
        <p:spPr>
          <a:xfrm>
            <a:off x="4267200" y="4495800"/>
            <a:ext cx="2012950" cy="1355725"/>
          </a:xfrm>
          <a:prstGeom prst="rect">
            <a:avLst/>
          </a:prstGeom>
          <a:noFill/>
          <a:ln w="9525">
            <a:noFill/>
          </a:ln>
        </p:spPr>
      </p:pic>
      <p:pic>
        <p:nvPicPr>
          <p:cNvPr id="76807" name="图片 300" descr="IMG_256"/>
          <p:cNvPicPr>
            <a:picLocks noChangeAspect="1"/>
          </p:cNvPicPr>
          <p:nvPr/>
        </p:nvPicPr>
        <p:blipFill>
          <a:blip r:embed="rId4"/>
          <a:srcRect b="15773"/>
          <a:stretch>
            <a:fillRect/>
          </a:stretch>
        </p:blipFill>
        <p:spPr>
          <a:xfrm>
            <a:off x="6781800" y="4038600"/>
            <a:ext cx="1700213" cy="1870075"/>
          </a:xfrm>
          <a:prstGeom prst="rect">
            <a:avLst/>
          </a:prstGeom>
          <a:noFill/>
          <a:ln w="9525">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62000" y="6096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第二章</a:t>
            </a:r>
            <a:r>
              <a:rPr kumimoji="0" lang="en-US"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  </a:t>
            </a: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饰品设计与工艺项目实训</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3" name="内容占位符 2"/>
          <p:cNvSpPr>
            <a:spLocks noGrp="1"/>
          </p:cNvSpPr>
          <p:nvPr>
            <p:ph idx="1"/>
          </p:nvPr>
        </p:nvSpPr>
        <p:spPr>
          <a:xfrm>
            <a:off x="381000" y="1447800"/>
            <a:ext cx="8183563" cy="4187825"/>
          </a:xfrm>
        </p:spPr>
        <p:txBody>
          <a:bodyPr vert="horz" lIns="182880" tIns="91440">
            <a:normAutofit lnSpcReduction="10000"/>
          </a:bodyPr>
          <a:lstStyle/>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1" i="0" u="none" strike="noStrike" kern="1200" cap="none" spc="0" normalizeH="0" baseline="0" noProof="0" dirty="0" smtClean="0">
                <a:ln>
                  <a:noFill/>
                </a:ln>
                <a:solidFill>
                  <a:schemeClr val="tx1"/>
                </a:solidFill>
                <a:effectLst/>
                <a:uLnTx/>
                <a:uFillTx/>
                <a:latin typeface="+mn-lt"/>
                <a:ea typeface="+mn-ea"/>
                <a:cs typeface="+mn-cs"/>
              </a:rPr>
              <a:t>本章概述</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本章详尽阐述饰品设计与工艺的实际创作过程，以项目案例导入，从不同角度，不同设计方法以及不同的加工材料和技法来讲解，使学生在开展饰品设计创作时能有一个较为清晰的认识和明确材料选择和制作的方向，准确定位设计内容，从而达到饰品设计创作的学习目的。</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1" i="0" u="none" strike="noStrike" kern="1200" cap="none" spc="0" normalizeH="0" baseline="0" noProof="0" dirty="0" smtClean="0">
                <a:ln>
                  <a:noFill/>
                </a:ln>
                <a:solidFill>
                  <a:schemeClr val="tx1"/>
                </a:solidFill>
                <a:effectLst/>
                <a:uLnTx/>
                <a:uFillTx/>
                <a:latin typeface="+mn-lt"/>
                <a:ea typeface="+mn-ea"/>
                <a:cs typeface="+mn-cs"/>
              </a:rPr>
              <a:t>学习目标：</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通过本章的学习了解饰品设计的灵感采集，主题确定和材料选择，掌握饰品设计创作的基本方法，并能够通过学习使得学生掌握理论和实践结合的探索能力。掌握多种材料的组合设计与制作能力。</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5800" y="8382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第一节 项目训练一——传统经典饰品临摹</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78851" name="内容占位符 2"/>
          <p:cNvSpPr>
            <a:spLocks noGrp="1"/>
          </p:cNvSpPr>
          <p:nvPr>
            <p:ph idx="1"/>
          </p:nvPr>
        </p:nvSpPr>
        <p:spPr>
          <a:xfrm>
            <a:off x="457200" y="1752600"/>
            <a:ext cx="8183563" cy="4187825"/>
          </a:xfrm>
          <a:ln/>
        </p:spPr>
        <p:txBody>
          <a:bodyPr vert="horz" wrap="square" lIns="182880" tIns="91440" anchor="t" anchorCtr="0"/>
          <a:p>
            <a:pPr>
              <a:lnSpc>
                <a:spcPct val="150000"/>
              </a:lnSpc>
            </a:pPr>
            <a:r>
              <a:rPr lang="zh-CN" altLang="zh-CN" sz="2000" b="1" dirty="0">
                <a:ea typeface="微软雅黑" panose="020B0503020204020204" pitchFamily="34" charset="-122"/>
              </a:rPr>
              <a:t>一、课程概况</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本章以临摹传统经典饰品为主，主要以临摹大师作品和饰品品牌经典首饰为主，学会通过自己现有的技能，用最好的方式来呈现自己的想法，抓住美的发现的机会，通过临摹掌握设计方法，技术手段，开阔视野，积累经验。</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去参观美术馆，历史博物馆，图书馆等资料，网络资料等进行收集临摹素材的内容解析，充分理解设计师的设计理念和创作构思，展现设计的内涵与创作根本价值，</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03238" y="530225"/>
            <a:ext cx="8183563" cy="4187825"/>
          </a:xfrm>
        </p:spPr>
        <p:txBody>
          <a:bodyPr vert="horz" lIns="182880" tIns="91440">
            <a:normAutofit fontScale="92500"/>
          </a:bodyPr>
          <a:lstStyle/>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0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2000" b="1" i="0" u="none" strike="noStrike" kern="1200" cap="none" spc="0" normalizeH="0" baseline="0" noProof="0" dirty="0" smtClean="0">
                <a:ln>
                  <a:noFill/>
                </a:ln>
                <a:solidFill>
                  <a:schemeClr val="tx1"/>
                </a:solidFill>
                <a:effectLst/>
                <a:uLnTx/>
                <a:uFillTx/>
                <a:latin typeface="+mn-lt"/>
                <a:ea typeface="+mn-ea"/>
                <a:cs typeface="+mn-cs"/>
              </a:rPr>
              <a:t>课程内容</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临摹传统经典饰品作品，卡地亚</a:t>
            </a:r>
            <a:r>
              <a:rPr kumimoji="0" lang="en-US" altLang="zh-CN" sz="2000" b="0" i="0" u="none" strike="noStrike" kern="1200" cap="none" spc="0" normalizeH="0" baseline="0" noProof="0" dirty="0" err="1" smtClean="0">
                <a:ln>
                  <a:noFill/>
                </a:ln>
                <a:solidFill>
                  <a:schemeClr val="tx1"/>
                </a:solidFill>
                <a:effectLst/>
                <a:uLnTx/>
                <a:uFillTx/>
                <a:latin typeface="+mn-lt"/>
                <a:ea typeface="+mn-ea"/>
                <a:cs typeface="+mn-cs"/>
              </a:rPr>
              <a:t>Chromaphonia</a:t>
            </a: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白金项链单个临摹案例为主进行镶嵌首饰和煅烧首饰以及创作造型首饰设计的理解和深刻解读。</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0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zh-CN" sz="2000" b="1" i="0" u="none" strike="noStrike" kern="1200" cap="none" spc="0" normalizeH="0" baseline="0" noProof="0" dirty="0" smtClean="0">
                <a:ln>
                  <a:noFill/>
                </a:ln>
                <a:solidFill>
                  <a:schemeClr val="tx1"/>
                </a:solidFill>
                <a:effectLst/>
                <a:uLnTx/>
                <a:uFillTx/>
                <a:latin typeface="+mn-lt"/>
                <a:ea typeface="+mn-ea"/>
                <a:cs typeface="+mn-cs"/>
              </a:rPr>
              <a:t>训练目的</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通过传统经典饰品的临摹加强学生对饰品设计的的审美与分析能力。</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60000"/>
              </a:lnSpc>
              <a:spcBef>
                <a:spcPts val="250"/>
              </a:spcBef>
              <a:spcAft>
                <a:spcPts val="0"/>
              </a:spcAft>
              <a:buClr>
                <a:schemeClr val="accent1"/>
              </a:buClr>
              <a:buSzPct val="80000"/>
              <a:buFont typeface="Wingdings 2" panose="05020102010507070707"/>
              <a:buChar char=""/>
              <a:defRPr/>
            </a:pPr>
            <a:r>
              <a:rPr kumimoji="0" lang="en-US" altLang="zh-CN" sz="2000" b="1"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zh-CN" sz="2000" b="1" i="0" u="none" strike="noStrike" kern="1200" cap="none" spc="0" normalizeH="0" baseline="0" noProof="0" dirty="0" smtClean="0">
                <a:ln>
                  <a:noFill/>
                </a:ln>
                <a:solidFill>
                  <a:schemeClr val="tx1"/>
                </a:solidFill>
                <a:effectLst/>
                <a:uLnTx/>
                <a:uFillTx/>
                <a:latin typeface="+mn-lt"/>
                <a:ea typeface="+mn-ea"/>
                <a:cs typeface="+mn-cs"/>
              </a:rPr>
              <a:t>重点和难点</a:t>
            </a:r>
            <a:endParaRPr kumimoji="0" lang="zh-CN" altLang="zh-CN" sz="2000" b="1"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60000"/>
              </a:lnSpc>
              <a:spcBef>
                <a:spcPts val="250"/>
              </a:spcBef>
              <a:spcAft>
                <a:spcPts val="0"/>
              </a:spcAft>
              <a:buClr>
                <a:schemeClr val="accent1"/>
              </a:buClr>
              <a:buSzPct val="80000"/>
              <a:buFont typeface="Wingdings 2" panose="05020102010507070707"/>
              <a:buChar char=""/>
              <a:defRPr/>
            </a:pPr>
            <a:r>
              <a:rPr kumimoji="0" lang="zh-CN" altLang="zh-CN" sz="2000" b="1" i="0" u="none" strike="noStrike" kern="1200" cap="none" spc="0" normalizeH="0" baseline="0" noProof="0" dirty="0" smtClean="0">
                <a:ln>
                  <a:noFill/>
                </a:ln>
                <a:solidFill>
                  <a:schemeClr val="tx1"/>
                </a:solidFill>
                <a:effectLst/>
                <a:uLnTx/>
                <a:uFillTx/>
                <a:latin typeface="+mn-lt"/>
                <a:ea typeface="+mn-ea"/>
                <a:cs typeface="+mn-cs"/>
              </a:rPr>
              <a:t>重点：临摹饰品的工艺制作。</a:t>
            </a:r>
            <a:endParaRPr kumimoji="0" lang="zh-CN" altLang="zh-CN" sz="2000" b="1"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60000"/>
              </a:lnSpc>
              <a:spcBef>
                <a:spcPts val="250"/>
              </a:spcBef>
              <a:spcAft>
                <a:spcPts val="0"/>
              </a:spcAft>
              <a:buClr>
                <a:schemeClr val="accent1"/>
              </a:buClr>
              <a:buSzPct val="80000"/>
              <a:buFont typeface="Wingdings 2" panose="05020102010507070707"/>
              <a:buChar char=""/>
              <a:defRPr/>
            </a:pPr>
            <a:r>
              <a:rPr kumimoji="0" lang="zh-CN" altLang="zh-CN" sz="2000" b="1" i="0" u="none" strike="noStrike" kern="1200" cap="none" spc="0" normalizeH="0" baseline="0" noProof="0" dirty="0" smtClean="0">
                <a:ln>
                  <a:noFill/>
                </a:ln>
                <a:solidFill>
                  <a:schemeClr val="tx1"/>
                </a:solidFill>
                <a:effectLst/>
                <a:uLnTx/>
                <a:uFillTx/>
                <a:latin typeface="+mn-lt"/>
                <a:ea typeface="+mn-ea"/>
                <a:cs typeface="+mn-cs"/>
              </a:rPr>
              <a:t>难点：临摹饰品的材料替换。</a:t>
            </a:r>
            <a:endParaRPr kumimoji="0" lang="zh-CN" altLang="zh-CN" sz="2000" b="1"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内容占位符 2"/>
          <p:cNvSpPr>
            <a:spLocks noGrp="1"/>
          </p:cNvSpPr>
          <p:nvPr>
            <p:ph idx="1"/>
          </p:nvPr>
        </p:nvSpPr>
        <p:spPr>
          <a:xfrm>
            <a:off x="503238" y="530225"/>
            <a:ext cx="8183562" cy="4187825"/>
          </a:xfrm>
          <a:ln/>
        </p:spPr>
        <p:txBody>
          <a:bodyPr vert="horz" wrap="square" lIns="182880" tIns="91440" anchor="t" anchorCtr="0"/>
          <a:p>
            <a:r>
              <a:rPr lang="zh-CN" altLang="zh-CN" sz="2000" b="1" dirty="0">
                <a:ea typeface="微软雅黑" panose="020B0503020204020204" pitchFamily="34" charset="-122"/>
              </a:rPr>
              <a:t>（</a:t>
            </a:r>
            <a:r>
              <a:rPr lang="en-US" altLang="zh-CN" sz="2000" b="1" dirty="0">
                <a:ea typeface="微软雅黑" panose="020B0503020204020204" pitchFamily="34" charset="-122"/>
              </a:rPr>
              <a:t>1</a:t>
            </a:r>
            <a:r>
              <a:rPr lang="zh-CN" altLang="zh-CN" sz="2000" b="1" dirty="0">
                <a:ea typeface="微软雅黑" panose="020B0503020204020204" pitchFamily="34" charset="-122"/>
              </a:rPr>
              <a:t>）临摹一：路易威登</a:t>
            </a:r>
            <a:r>
              <a:rPr lang="en-US" altLang="zh-CN" sz="2000" b="1" dirty="0">
                <a:ea typeface="微软雅黑" panose="020B0503020204020204" pitchFamily="34" charset="-122"/>
              </a:rPr>
              <a:t>   Conqu</a:t>
            </a:r>
            <a:r>
              <a:rPr lang="zh-CN" altLang="zh-CN" sz="2000" b="1" dirty="0">
                <a:ea typeface="微软雅黑" panose="020B0503020204020204" pitchFamily="34" charset="-122"/>
              </a:rPr>
              <a:t>ê</a:t>
            </a:r>
            <a:r>
              <a:rPr lang="en-US" altLang="zh-CN" sz="2000" b="1" dirty="0">
                <a:ea typeface="微软雅黑" panose="020B0503020204020204" pitchFamily="34" charset="-122"/>
              </a:rPr>
              <a:t>te</a:t>
            </a:r>
            <a:r>
              <a:rPr lang="zh-CN" altLang="zh-CN" sz="2000" b="1" dirty="0">
                <a:ea typeface="微软雅黑" panose="020B0503020204020204" pitchFamily="34" charset="-122"/>
              </a:rPr>
              <a:t>珠宝系列 </a:t>
            </a:r>
            <a:endParaRPr lang="zh-CN" altLang="zh-CN" sz="2000" dirty="0">
              <a:ea typeface="微软雅黑" panose="020B0503020204020204" pitchFamily="34" charset="-122"/>
            </a:endParaRPr>
          </a:p>
          <a:p>
            <a:r>
              <a:rPr lang="en-US" altLang="zh-CN" sz="2000" dirty="0">
                <a:ea typeface="微软雅黑" panose="020B0503020204020204" pitchFamily="34" charset="-122"/>
              </a:rPr>
              <a:t>Conqu</a:t>
            </a:r>
            <a:r>
              <a:rPr lang="zh-CN" altLang="zh-CN" sz="2000" dirty="0">
                <a:ea typeface="微软雅黑" panose="020B0503020204020204" pitchFamily="34" charset="-122"/>
              </a:rPr>
              <a:t>ê</a:t>
            </a:r>
            <a:r>
              <a:rPr lang="en-US" altLang="zh-CN" sz="2000" dirty="0">
                <a:ea typeface="微软雅黑" panose="020B0503020204020204" pitchFamily="34" charset="-122"/>
              </a:rPr>
              <a:t>te</a:t>
            </a:r>
            <a:r>
              <a:rPr lang="zh-CN" altLang="zh-CN" sz="2000" dirty="0">
                <a:ea typeface="微软雅黑" panose="020B0503020204020204" pitchFamily="34" charset="-122"/>
              </a:rPr>
              <a:t>法语为“征服”之意，与其用武力手段不如用经典征服。路易威登</a:t>
            </a:r>
            <a:r>
              <a:rPr lang="en-US" altLang="zh-CN" sz="2000" dirty="0">
                <a:ea typeface="微软雅黑" panose="020B0503020204020204" pitchFamily="34" charset="-122"/>
              </a:rPr>
              <a:t>(Louis Vuitton)Conqu</a:t>
            </a:r>
            <a:r>
              <a:rPr lang="zh-CN" altLang="zh-CN" sz="2000" dirty="0">
                <a:ea typeface="微软雅黑" panose="020B0503020204020204" pitchFamily="34" charset="-122"/>
              </a:rPr>
              <a:t>ê</a:t>
            </a:r>
            <a:r>
              <a:rPr lang="en-US" altLang="zh-CN" sz="2000" dirty="0">
                <a:ea typeface="微软雅黑" panose="020B0503020204020204" pitchFamily="34" charset="-122"/>
              </a:rPr>
              <a:t>te</a:t>
            </a:r>
            <a:r>
              <a:rPr lang="zh-CN" altLang="zh-CN" sz="2000" dirty="0">
                <a:ea typeface="微软雅黑" panose="020B0503020204020204" pitchFamily="34" charset="-122"/>
              </a:rPr>
              <a:t>高级珠宝系融合品牌两大经典标志：</a:t>
            </a:r>
            <a:r>
              <a:rPr lang="en-US" altLang="zh-CN" sz="2000" dirty="0">
                <a:ea typeface="微软雅黑" panose="020B0503020204020204" pitchFamily="34" charset="-122"/>
              </a:rPr>
              <a:t>Monogram</a:t>
            </a:r>
            <a:r>
              <a:rPr lang="zh-CN" altLang="zh-CN" sz="2000" dirty="0">
                <a:ea typeface="微软雅黑" panose="020B0503020204020204" pitchFamily="34" charset="-122"/>
              </a:rPr>
              <a:t>花卉与</a:t>
            </a:r>
            <a:r>
              <a:rPr lang="en-US" altLang="zh-CN" sz="2000" dirty="0">
                <a:ea typeface="微软雅黑" panose="020B0503020204020204" pitchFamily="34" charset="-122"/>
              </a:rPr>
              <a:t>V</a:t>
            </a:r>
            <a:r>
              <a:rPr lang="zh-CN" altLang="zh-CN" sz="2000" dirty="0">
                <a:ea typeface="微软雅黑" panose="020B0503020204020204" pitchFamily="34" charset="-122"/>
              </a:rPr>
              <a:t>字的图案。涵盖三款璀璨项链与六十多款珠宝充满玄机。</a:t>
            </a:r>
            <a:r>
              <a:rPr lang="en-US" altLang="zh-CN" sz="2000" dirty="0">
                <a:ea typeface="微软雅黑" panose="020B0503020204020204" pitchFamily="34" charset="-122"/>
              </a:rPr>
              <a:t>Conqu</a:t>
            </a:r>
            <a:r>
              <a:rPr lang="zh-CN" altLang="zh-CN" sz="2000" dirty="0">
                <a:ea typeface="微软雅黑" panose="020B0503020204020204" pitchFamily="34" charset="-122"/>
              </a:rPr>
              <a:t>ê</a:t>
            </a:r>
            <a:r>
              <a:rPr lang="en-US" altLang="zh-CN" sz="2000" dirty="0">
                <a:ea typeface="微软雅黑" panose="020B0503020204020204" pitchFamily="34" charset="-122"/>
              </a:rPr>
              <a:t>tes </a:t>
            </a:r>
            <a:r>
              <a:rPr lang="zh-CN" altLang="zh-CN" sz="2000" dirty="0">
                <a:ea typeface="微软雅黑" panose="020B0503020204020204" pitchFamily="34" charset="-122"/>
              </a:rPr>
              <a:t>白金挂坠项链。</a:t>
            </a:r>
            <a:endParaRPr lang="zh-CN" altLang="en-US" sz="2000" dirty="0">
              <a:ea typeface="微软雅黑" panose="020B0503020204020204" pitchFamily="34" charset="-122"/>
            </a:endParaRPr>
          </a:p>
        </p:txBody>
      </p:sp>
      <p:pic>
        <p:nvPicPr>
          <p:cNvPr id="80899" name="图片 3" descr="8b4c428a3e7848d7824157ec3a678a27"/>
          <p:cNvPicPr>
            <a:picLocks noChangeAspect="1"/>
          </p:cNvPicPr>
          <p:nvPr/>
        </p:nvPicPr>
        <p:blipFill>
          <a:blip r:embed="rId1"/>
          <a:stretch>
            <a:fillRect/>
          </a:stretch>
        </p:blipFill>
        <p:spPr>
          <a:xfrm>
            <a:off x="914400" y="2362200"/>
            <a:ext cx="5105400" cy="3836988"/>
          </a:xfrm>
          <a:prstGeom prst="rect">
            <a:avLst/>
          </a:prstGeom>
          <a:noFill/>
          <a:ln w="9525">
            <a:noFill/>
          </a:ln>
        </p:spPr>
      </p:pic>
      <p:pic>
        <p:nvPicPr>
          <p:cNvPr id="80900" name="图片 412" descr="IMG_256"/>
          <p:cNvPicPr>
            <a:picLocks noChangeAspect="1"/>
          </p:cNvPicPr>
          <p:nvPr/>
        </p:nvPicPr>
        <p:blipFill>
          <a:blip r:embed="rId2"/>
          <a:stretch>
            <a:fillRect/>
          </a:stretch>
        </p:blipFill>
        <p:spPr>
          <a:xfrm>
            <a:off x="6248400" y="2133600"/>
            <a:ext cx="2286000" cy="1989138"/>
          </a:xfrm>
          <a:prstGeom prst="rect">
            <a:avLst/>
          </a:prstGeom>
          <a:noFill/>
          <a:ln w="9525">
            <a:noFill/>
          </a:ln>
        </p:spPr>
      </p:pic>
      <p:pic>
        <p:nvPicPr>
          <p:cNvPr id="80901" name="图片 418" descr="IMG_256"/>
          <p:cNvPicPr>
            <a:picLocks noChangeAspect="1"/>
          </p:cNvPicPr>
          <p:nvPr/>
        </p:nvPicPr>
        <p:blipFill>
          <a:blip r:embed="rId3"/>
          <a:stretch>
            <a:fillRect/>
          </a:stretch>
        </p:blipFill>
        <p:spPr>
          <a:xfrm>
            <a:off x="6248400" y="4343400"/>
            <a:ext cx="2297113" cy="1760538"/>
          </a:xfrm>
          <a:prstGeom prst="rect">
            <a:avLst/>
          </a:prstGeom>
          <a:noFill/>
          <a:ln w="9525">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内容占位符 2"/>
          <p:cNvSpPr>
            <a:spLocks noGrp="1"/>
          </p:cNvSpPr>
          <p:nvPr>
            <p:ph idx="1"/>
          </p:nvPr>
        </p:nvSpPr>
        <p:spPr>
          <a:xfrm>
            <a:off x="503238" y="530225"/>
            <a:ext cx="8183562" cy="4187825"/>
          </a:xfrm>
          <a:ln/>
        </p:spPr>
        <p:txBody>
          <a:bodyPr vert="horz" wrap="square" lIns="182880" tIns="91440" anchor="t" anchorCtr="0"/>
          <a:p>
            <a:r>
              <a:rPr lang="zh-CN" altLang="zh-CN" sz="2000" b="1" dirty="0">
                <a:ea typeface="微软雅黑" panose="020B0503020204020204" pitchFamily="34" charset="-122"/>
              </a:rPr>
              <a:t>（</a:t>
            </a:r>
            <a:r>
              <a:rPr lang="en-US" altLang="zh-CN" sz="2000" b="1" dirty="0">
                <a:ea typeface="微软雅黑" panose="020B0503020204020204" pitchFamily="34" charset="-122"/>
              </a:rPr>
              <a:t>2</a:t>
            </a:r>
            <a:r>
              <a:rPr lang="zh-CN" altLang="zh-CN" sz="2000" b="1" dirty="0">
                <a:ea typeface="微软雅黑" panose="020B0503020204020204" pitchFamily="34" charset="-122"/>
              </a:rPr>
              <a:t>）临摹二：梵克雅宝——</a:t>
            </a:r>
            <a:r>
              <a:rPr lang="zh-CN" altLang="zh-CN" sz="2000" dirty="0">
                <a:ea typeface="微软雅黑" panose="020B0503020204020204" pitchFamily="34" charset="-122"/>
              </a:rPr>
              <a:t>火烈鸟珊瑚项链连可拆式胸针</a:t>
            </a:r>
            <a:endParaRPr lang="zh-CN" altLang="zh-CN" sz="2000" dirty="0">
              <a:ea typeface="微软雅黑" panose="020B0503020204020204" pitchFamily="34" charset="-122"/>
            </a:endParaRPr>
          </a:p>
          <a:p>
            <a:r>
              <a:rPr lang="zh-CN" altLang="zh-CN" sz="2000" dirty="0">
                <a:ea typeface="微软雅黑" panose="020B0503020204020204" pitchFamily="34" charset="-122"/>
              </a:rPr>
              <a:t>系列：</a:t>
            </a:r>
            <a:r>
              <a:rPr lang="en-US" altLang="zh-CN" sz="2000" dirty="0">
                <a:ea typeface="微软雅黑" panose="020B0503020204020204" pitchFamily="34" charset="-122"/>
                <a:hlinkClick r:id="rId1"/>
              </a:rPr>
              <a:t>SEVEN SEAS</a:t>
            </a:r>
            <a:endParaRPr lang="zh-CN" altLang="en-US" sz="2000" dirty="0">
              <a:ea typeface="微软雅黑" panose="020B0503020204020204" pitchFamily="34" charset="-122"/>
            </a:endParaRPr>
          </a:p>
        </p:txBody>
      </p:sp>
      <p:pic>
        <p:nvPicPr>
          <p:cNvPr id="81923" name="图片 946" descr="t01f4cd71a82ff37be0"/>
          <p:cNvPicPr>
            <a:picLocks noChangeAspect="1"/>
          </p:cNvPicPr>
          <p:nvPr/>
        </p:nvPicPr>
        <p:blipFill>
          <a:blip r:embed="rId2"/>
          <a:srcRect l="17923"/>
          <a:stretch>
            <a:fillRect/>
          </a:stretch>
        </p:blipFill>
        <p:spPr>
          <a:xfrm>
            <a:off x="1219200" y="1447800"/>
            <a:ext cx="6781800" cy="4648200"/>
          </a:xfrm>
          <a:prstGeom prst="rect">
            <a:avLst/>
          </a:prstGeom>
          <a:noFill/>
          <a:ln w="9525">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03238" y="530225"/>
            <a:ext cx="8183563" cy="5718175"/>
          </a:xfrm>
        </p:spPr>
        <p:txBody>
          <a:bodyPr vert="horz" lIns="182880" tIns="91440">
            <a:normAutofit fontScale="55000" lnSpcReduction="20000"/>
          </a:bodyPr>
          <a:lstStyle/>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临摹前准备：</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临摹要遵循两个原则，一是目的要明确，二是量要大。所谓目的明确，对于饰品设计初期的而言，此阶段的临摹练习侧重于对作品用笔技法、设色方法等基础性知识方面的研究。而大量的临摹，有助于更全面地了解各种绘画技法，提高对材料的掌握。</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临摹过程中考虑构图，造型，设色，运笔等基础，细节性的问题，要认真观察，用心体会，力求稳，不求快。</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工具准备：⑴牛油纸、彩色卡纸</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⑵绘图纸（复印纸）</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⑶硫酸纸</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⑷绘图用笔</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⑸各类绘画模板</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⑹</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0.1mm</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绘图针管笔</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⑺水粉颜料</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⑻水彩颜料</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⑼盛水器</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⑽纸巾</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⑾调色板</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⑿三角板和直尺、圆规</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⒀小刀</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⒁涂改笔</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⒁透明胶带、橡皮</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⒂色彩水笔</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3" name="内容占位符 2"/>
          <p:cNvSpPr>
            <a:spLocks noGrp="1"/>
          </p:cNvSpPr>
          <p:nvPr>
            <p:ph idx="1"/>
          </p:nvPr>
        </p:nvSpPr>
        <p:spPr>
          <a:xfrm>
            <a:off x="503238" y="530225"/>
            <a:ext cx="8183563" cy="4187825"/>
          </a:xfrm>
        </p:spPr>
        <p:txBody>
          <a:bodyPr vert="horz" lIns="182880" tIns="91440">
            <a:normAutofit fontScale="55000" lnSpcReduction="20000"/>
          </a:bodyPr>
          <a:lstStyle/>
          <a:p>
            <a:pPr marL="265430" marR="0" lvl="0" indent="-265430" algn="l" defTabSz="914400" rtl="0" eaLnBrk="1" fontAlgn="auto" latinLnBrk="0" hangingPunct="1">
              <a:lnSpc>
                <a:spcPct val="17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临摹步骤：</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7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步骤一：起稿，可用铅笔在图画纸上对临起稿，或直接拷贝临本，用铅笔将画稿拷贝，铅笔线要轻、淡。</a:t>
            </a:r>
            <a:endParaRPr kumimoji="0"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7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步骤二：上色</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7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忠于原作，求“以形写神”。在实临时，循着临摹作品的思想，一丝不苟地练习。练习时要注意原作的处理方法，力求与原作一致，越像越好，如果能达到真假难辨，那说明已经奠定了较坚实的基础了。</a:t>
            </a:r>
            <a:endParaRPr kumimoji="0"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7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步骤三：</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PS</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处理</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7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注意：饰品临摹的绘图里经常遇到重复的元素，这些在后期电脑处理的时候都是可以通过复制的方法（选择、复制、粘贴、水平旋转、移动）完成的。但是要注意，尽量在没有处理细节的时候拼凑。后期处理的时候按整体感觉处理，这样就可以减少电脑制图呆板的感觉</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84995" name="内容占位符 2"/>
          <p:cNvSpPr>
            <a:spLocks noGrp="1"/>
          </p:cNvSpPr>
          <p:nvPr>
            <p:ph idx="1"/>
          </p:nvPr>
        </p:nvSpPr>
        <p:spPr>
          <a:xfrm>
            <a:off x="503238" y="530225"/>
            <a:ext cx="8183562" cy="4187825"/>
          </a:xfrm>
          <a:ln/>
        </p:spPr>
        <p:txBody>
          <a:bodyPr vert="horz" wrap="square" lIns="182880" tIns="91440" anchor="t" anchorCtr="0"/>
          <a:p>
            <a:pPr>
              <a:lnSpc>
                <a:spcPct val="150000"/>
              </a:lnSpc>
            </a:pPr>
            <a:r>
              <a:rPr lang="zh-CN" altLang="zh-CN" sz="2000" b="1" dirty="0">
                <a:ea typeface="微软雅黑" panose="020B0503020204020204" pitchFamily="34" charset="-122"/>
              </a:rPr>
              <a:t>作业评估和修改完善</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经过经典饰品临摹，掌握临摹步骤和方法，以绘制图纸为主要临摹方法，并针对临摹的范本及创作方法衍生设计系列饰品设计。</a:t>
            </a:r>
            <a:endParaRPr lang="zh-CN" altLang="zh-CN" sz="2000" dirty="0">
              <a:ea typeface="微软雅黑" panose="020B0503020204020204" pitchFamily="34" charset="-122"/>
            </a:endParaRPr>
          </a:p>
          <a:p>
            <a:pPr>
              <a:lnSpc>
                <a:spcPct val="150000"/>
              </a:lnSpc>
            </a:pPr>
            <a:r>
              <a:rPr lang="zh-CN" altLang="zh-CN" sz="2000" b="1" dirty="0">
                <a:ea typeface="微软雅黑" panose="020B0503020204020204" pitchFamily="34" charset="-122"/>
              </a:rPr>
              <a:t>方案汇报，总结</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根据临摹饰品的整体造型，色彩，翻模等工序进行训练总结，并针对衍生设计作品进行分析总结。</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03238" y="530225"/>
            <a:ext cx="8183563" cy="4187825"/>
          </a:xfrm>
        </p:spPr>
        <p:txBody>
          <a:bodyPr vert="horz" lIns="182880" tIns="91440">
            <a:normAutofit fontScale="55000" lnSpcReduction="20000"/>
          </a:bodyPr>
          <a:lstStyle/>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相关网站和信息链接</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）《世界经典首饰设计》</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作者</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0" i="0" u="none" strike="noStrike" kern="1200" cap="none" spc="0" normalizeH="0" baseline="0" noProof="0" dirty="0" err="1" smtClean="0">
                <a:ln>
                  <a:noFill/>
                </a:ln>
                <a:solidFill>
                  <a:schemeClr val="tx1"/>
                </a:solidFill>
                <a:effectLst/>
                <a:uLnTx/>
                <a:uFillTx/>
                <a:latin typeface="+mn-lt"/>
                <a:ea typeface="+mn-ea"/>
                <a:cs typeface="+mn-cs"/>
                <a:hlinkClick r:id="rId1"/>
              </a:rPr>
              <a:t>邹聙</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0" i="0" u="none" strike="noStrike" kern="1200" cap="none" spc="0" normalizeH="0" baseline="0" noProof="0" dirty="0" err="1" smtClean="0">
                <a:ln>
                  <a:noFill/>
                </a:ln>
                <a:solidFill>
                  <a:schemeClr val="tx1"/>
                </a:solidFill>
                <a:effectLst/>
                <a:uLnTx/>
                <a:uFillTx/>
                <a:latin typeface="+mn-lt"/>
                <a:ea typeface="+mn-ea"/>
                <a:cs typeface="+mn-cs"/>
                <a:hlinkClick r:id="rId2"/>
              </a:rPr>
              <a:t>余艳</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主编，出版社</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0" i="0" u="none" strike="noStrike" kern="1200" cap="none" spc="0" normalizeH="0" baseline="0" noProof="0" dirty="0" err="1" smtClean="0">
                <a:ln>
                  <a:noFill/>
                </a:ln>
                <a:solidFill>
                  <a:schemeClr val="tx1"/>
                </a:solidFill>
                <a:effectLst/>
                <a:uLnTx/>
                <a:uFillTx/>
                <a:latin typeface="+mn-lt"/>
                <a:ea typeface="+mn-ea"/>
                <a:cs typeface="+mn-cs"/>
                <a:hlinkClick r:id="rId3"/>
              </a:rPr>
              <a:t>湖南大学出版社</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，出版时间</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:2010</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04</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月。</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）《珠宝绘》</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作者：飞乐鸟工作室</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出版社</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水利水电出版社</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出版时间：</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2018.6.</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相关网站</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hlinkClick r:id="rId4"/>
              </a:rPr>
              <a:t>http://www.51shoushi.com/首饰设计网</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hlinkClick r:id="rId5"/>
              </a:rPr>
              <a:t>http://www.zbsjlt.com/</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中国珠宝设计 </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相关设计品牌和设计师</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配套素材库</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）红动中国</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http://so.redocn.com/shenghuoyongpin/cad7cace.htm</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（各类素材综合性网站）</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）素材中国</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http://www.sccnn.com/gaojingtuku/shenghuobaike/zhubaoshoushi/Default.Html</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（各类素材综合性网站。）</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33400" y="5334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第一节</a:t>
            </a:r>
            <a:r>
              <a:rPr kumimoji="0" lang="en-US"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   </a:t>
            </a: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饰品设计的概念</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3315" name="内容占位符 2"/>
          <p:cNvSpPr>
            <a:spLocks noGrp="1"/>
          </p:cNvSpPr>
          <p:nvPr>
            <p:ph idx="1"/>
          </p:nvPr>
        </p:nvSpPr>
        <p:spPr>
          <a:xfrm>
            <a:off x="457200" y="1676400"/>
            <a:ext cx="5029200" cy="4187825"/>
          </a:xfrm>
          <a:ln/>
        </p:spPr>
        <p:txBody>
          <a:bodyPr vert="horz" wrap="square" lIns="182880" tIns="91440" anchor="t" anchorCtr="0"/>
          <a:p>
            <a:r>
              <a:rPr lang="zh-CN" altLang="zh-CN" sz="2000" b="1" dirty="0">
                <a:ea typeface="微软雅黑" panose="020B0503020204020204" pitchFamily="34" charset="-122"/>
              </a:rPr>
              <a:t>一、饰品与服装</a:t>
            </a:r>
            <a:endParaRPr lang="zh-CN" altLang="zh-CN" sz="2000" dirty="0">
              <a:ea typeface="微软雅黑" panose="020B0503020204020204" pitchFamily="34" charset="-122"/>
            </a:endParaRPr>
          </a:p>
          <a:p>
            <a:r>
              <a:rPr lang="zh-CN" altLang="zh-CN" sz="2000" dirty="0">
                <a:ea typeface="微软雅黑" panose="020B0503020204020204" pitchFamily="34" charset="-122"/>
              </a:rPr>
              <a:t>服饰，即“服”和“饰”的组合，服是指服装，饰就是指饰品、饰物。从美学上看，服饰品和服装同属于服饰美学的范畴，它包括服饰社会学、服饰心理学、服饰生理学、服饰民俗学等。</a:t>
            </a:r>
            <a:endParaRPr lang="zh-CN" altLang="en-US" sz="2000" dirty="0">
              <a:ea typeface="微软雅黑" panose="020B0503020204020204" pitchFamily="34" charset="-122"/>
            </a:endParaRPr>
          </a:p>
        </p:txBody>
      </p:sp>
      <p:pic>
        <p:nvPicPr>
          <p:cNvPr id="13316" name="图片 301" descr="IMG_256"/>
          <p:cNvPicPr>
            <a:picLocks noChangeAspect="1"/>
          </p:cNvPicPr>
          <p:nvPr/>
        </p:nvPicPr>
        <p:blipFill>
          <a:blip r:embed="rId1"/>
          <a:stretch>
            <a:fillRect/>
          </a:stretch>
        </p:blipFill>
        <p:spPr>
          <a:xfrm>
            <a:off x="5867400" y="1524000"/>
            <a:ext cx="2362200" cy="3043238"/>
          </a:xfrm>
          <a:prstGeom prst="rect">
            <a:avLst/>
          </a:prstGeom>
          <a:noFill/>
          <a:ln w="9525">
            <a:noFill/>
          </a:ln>
        </p:spPr>
      </p:pic>
      <p:sp>
        <p:nvSpPr>
          <p:cNvPr id="13317" name="矩形 5"/>
          <p:cNvSpPr/>
          <p:nvPr/>
        </p:nvSpPr>
        <p:spPr>
          <a:xfrm>
            <a:off x="5562600" y="4724400"/>
            <a:ext cx="4572000" cy="230188"/>
          </a:xfrm>
          <a:prstGeom prst="rect">
            <a:avLst/>
          </a:prstGeom>
          <a:noFill/>
          <a:ln w="9525">
            <a:noFill/>
          </a:ln>
        </p:spPr>
        <p:txBody>
          <a:bodyPr>
            <a:spAutoFit/>
          </a:bodyPr>
          <a:p>
            <a:pPr eaLnBrk="0" hangingPunct="0"/>
            <a:r>
              <a:rPr lang="zh-CN" altLang="zh-CN" sz="900" dirty="0">
                <a:latin typeface="Arial" panose="020B0604020202020204" pitchFamily="34" charset="0"/>
                <a:ea typeface="微软雅黑" panose="020B0503020204020204" pitchFamily="34" charset="-122"/>
              </a:rPr>
              <a:t>混合项链 手链 耳环</a:t>
            </a:r>
            <a:r>
              <a:rPr lang="en-US" altLang="zh-CN" sz="900" dirty="0">
                <a:latin typeface="Arial" panose="020B0604020202020204" pitchFamily="34" charset="0"/>
                <a:ea typeface="微软雅黑" panose="020B0503020204020204" pitchFamily="34" charset="-122"/>
              </a:rPr>
              <a:t>DEHR ES DEBEERS.</a:t>
            </a:r>
            <a:r>
              <a:rPr lang="zh-CN" altLang="zh-CN" sz="900" dirty="0">
                <a:latin typeface="Arial" panose="020B0604020202020204" pitchFamily="34" charset="0"/>
                <a:ea typeface="微软雅黑" panose="020B0503020204020204" pitchFamily="34" charset="-122"/>
              </a:rPr>
              <a:t>中国品牌网。</a:t>
            </a:r>
            <a:r>
              <a:rPr lang="en-US" altLang="zh-CN" sz="900" dirty="0">
                <a:latin typeface="Arial" panose="020B0604020202020204" pitchFamily="34" charset="0"/>
                <a:ea typeface="微软雅黑" panose="020B0503020204020204" pitchFamily="34" charset="-122"/>
              </a:rPr>
              <a:t>2013</a:t>
            </a:r>
            <a:endParaRPr lang="zh-CN" altLang="zh-CN" sz="900" dirty="0">
              <a:latin typeface="Arial" panose="020B0604020202020204" pitchFamily="34" charset="0"/>
              <a:ea typeface="微软雅黑" panose="020B0503020204020204" pitchFamily="3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62000" y="533400"/>
            <a:ext cx="8183563" cy="1050925"/>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28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第二节 项目训练二 ——</a:t>
            </a:r>
            <a:r>
              <a:rPr kumimoji="0" lang="en-US" altLang="zh-CN" sz="28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3D</a:t>
            </a:r>
            <a:r>
              <a:rPr kumimoji="0" lang="zh-CN" altLang="zh-CN" sz="28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打印创意首饰设计</a:t>
            </a:r>
            <a:endParaRPr kumimoji="0" lang="zh-CN" altLang="zh-CN" sz="28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87043" name="内容占位符 2"/>
          <p:cNvSpPr>
            <a:spLocks noGrp="1"/>
          </p:cNvSpPr>
          <p:nvPr>
            <p:ph idx="1"/>
          </p:nvPr>
        </p:nvSpPr>
        <p:spPr>
          <a:xfrm>
            <a:off x="381000" y="1828800"/>
            <a:ext cx="8183563" cy="4187825"/>
          </a:xfrm>
          <a:ln/>
        </p:spPr>
        <p:txBody>
          <a:bodyPr vert="horz" wrap="square" lIns="182880" tIns="91440" anchor="t" anchorCtr="0"/>
          <a:p>
            <a:pPr>
              <a:lnSpc>
                <a:spcPct val="150000"/>
              </a:lnSpc>
            </a:pPr>
            <a:r>
              <a:rPr lang="zh-CN" altLang="zh-CN" sz="2000" b="1" dirty="0">
                <a:ea typeface="微软雅黑" panose="020B0503020204020204" pitchFamily="34" charset="-122"/>
              </a:rPr>
              <a:t>一、课程概况</a:t>
            </a:r>
            <a:endParaRPr lang="zh-CN" altLang="zh-CN" sz="2000" dirty="0">
              <a:ea typeface="微软雅黑" panose="020B0503020204020204" pitchFamily="34" charset="-122"/>
            </a:endParaRPr>
          </a:p>
          <a:p>
            <a:pPr>
              <a:lnSpc>
                <a:spcPct val="150000"/>
              </a:lnSpc>
            </a:pPr>
            <a:r>
              <a:rPr lang="en-US" altLang="zh-CN" sz="2000" dirty="0">
                <a:ea typeface="微软雅黑" panose="020B0503020204020204" pitchFamily="34" charset="-122"/>
              </a:rPr>
              <a:t>3D</a:t>
            </a:r>
            <a:r>
              <a:rPr lang="zh-CN" altLang="zh-CN" sz="2000" dirty="0">
                <a:ea typeface="微软雅黑" panose="020B0503020204020204" pitchFamily="34" charset="-122"/>
              </a:rPr>
              <a:t>打印，是一种以数字模型文件为基础，运用粉末状金属或塑料等可粘合材料，通过逐层打印的方式来构造物体的技术。目前，</a:t>
            </a:r>
            <a:r>
              <a:rPr lang="en-US" altLang="zh-CN" sz="2000" dirty="0">
                <a:ea typeface="微软雅黑" panose="020B0503020204020204" pitchFamily="34" charset="-122"/>
              </a:rPr>
              <a:t>3D</a:t>
            </a:r>
            <a:r>
              <a:rPr lang="zh-CN" altLang="zh-CN" sz="2000" dirty="0">
                <a:ea typeface="微软雅黑" panose="020B0503020204020204" pitchFamily="34" charset="-122"/>
              </a:rPr>
              <a:t>打印已成为当今生活时尚的热门话题，它以无所不能之姿，涉猎到工业、医学等专业领域，还席卷了与我们生活息息相关的家具、服装、首饰等各个方面。</a:t>
            </a:r>
            <a:r>
              <a:rPr lang="en-US" altLang="zh-CN" sz="2000" dirty="0">
                <a:ea typeface="微软雅黑" panose="020B0503020204020204" pitchFamily="34" charset="-122"/>
              </a:rPr>
              <a:t>3D</a:t>
            </a:r>
            <a:r>
              <a:rPr lang="zh-CN" altLang="zh-CN" sz="2000" dirty="0">
                <a:ea typeface="微软雅黑" panose="020B0503020204020204" pitchFamily="34" charset="-122"/>
              </a:rPr>
              <a:t>打印创作不仅可以激发设计的无限创意，还可以通过探索解决方案让创意首饰设计构思应用和创作获得新的理念和认知。</a:t>
            </a:r>
            <a:endParaRPr lang="zh-CN" altLang="zh-CN" sz="2000" dirty="0">
              <a:ea typeface="微软雅黑" panose="020B0503020204020204" pitchFamily="34" charset="-122"/>
            </a:endParaRPr>
          </a:p>
          <a:p>
            <a:pPr>
              <a:lnSpc>
                <a:spcPct val="150000"/>
              </a:lnSpc>
            </a:pPr>
            <a:endParaRPr lang="zh-CN" altLang="en-US" sz="2000" dirty="0">
              <a:ea typeface="微软雅黑" panose="020B0503020204020204" pitchFamily="34"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88067" name="内容占位符 2"/>
          <p:cNvSpPr>
            <a:spLocks noGrp="1"/>
          </p:cNvSpPr>
          <p:nvPr>
            <p:ph idx="1"/>
          </p:nvPr>
        </p:nvSpPr>
        <p:spPr>
          <a:xfrm>
            <a:off x="503238" y="530225"/>
            <a:ext cx="8183562" cy="4187825"/>
          </a:xfrm>
          <a:ln/>
        </p:spPr>
        <p:txBody>
          <a:bodyPr vert="horz" wrap="square" lIns="182880" tIns="91440" anchor="t" anchorCtr="0"/>
          <a:p>
            <a:pPr>
              <a:lnSpc>
                <a:spcPct val="150000"/>
              </a:lnSpc>
            </a:pPr>
            <a:r>
              <a:rPr lang="en-US" altLang="zh-CN" sz="2000" b="1" dirty="0">
                <a:ea typeface="微软雅黑" panose="020B0503020204020204" pitchFamily="34" charset="-122"/>
              </a:rPr>
              <a:t>1.</a:t>
            </a:r>
            <a:r>
              <a:rPr lang="zh-CN" altLang="zh-CN" sz="2000" b="1" dirty="0">
                <a:ea typeface="微软雅黑" panose="020B0503020204020204" pitchFamily="34" charset="-122"/>
              </a:rPr>
              <a:t>课程内容</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根据</a:t>
            </a:r>
            <a:r>
              <a:rPr lang="en-US" altLang="zh-CN" sz="2000" dirty="0">
                <a:ea typeface="微软雅黑" panose="020B0503020204020204" pitchFamily="34" charset="-122"/>
              </a:rPr>
              <a:t>3D</a:t>
            </a:r>
            <a:r>
              <a:rPr lang="zh-CN" altLang="zh-CN" sz="2000" dirty="0">
                <a:ea typeface="微软雅黑" panose="020B0503020204020204" pitchFamily="34" charset="-122"/>
              </a:rPr>
              <a:t>打印设备对创意首饰设计的方案图进行实物化操作。通过项目为基础，以</a:t>
            </a:r>
            <a:r>
              <a:rPr lang="en-US" altLang="zh-CN" sz="2000" dirty="0">
                <a:ea typeface="微软雅黑" panose="020B0503020204020204" pitchFamily="34" charset="-122"/>
              </a:rPr>
              <a:t>3D</a:t>
            </a:r>
            <a:r>
              <a:rPr lang="zh-CN" altLang="zh-CN" sz="2000" dirty="0">
                <a:ea typeface="微软雅黑" panose="020B0503020204020204" pitchFamily="34" charset="-122"/>
              </a:rPr>
              <a:t>打印为制作手段进行饰品设计训练，主要针对灵感来源，灵感的特征，灵感来源的范围确定主题，进行方案设计，根据方案设计特点进行材料的选择，使用</a:t>
            </a:r>
            <a:r>
              <a:rPr lang="en-US" altLang="zh-CN" sz="2000" dirty="0">
                <a:ea typeface="微软雅黑" panose="020B0503020204020204" pitchFamily="34" charset="-122"/>
              </a:rPr>
              <a:t>3D</a:t>
            </a:r>
            <a:r>
              <a:rPr lang="zh-CN" altLang="zh-CN" sz="2000" dirty="0">
                <a:ea typeface="微软雅黑" panose="020B0503020204020204" pitchFamily="34" charset="-122"/>
              </a:rPr>
              <a:t>打印机完成设计成品，从制作过程中发现互相学习的相关性，并对知识获得更加深入的了解。</a:t>
            </a:r>
            <a:endParaRPr lang="zh-CN" altLang="zh-CN" sz="2000" dirty="0">
              <a:ea typeface="微软雅黑" panose="020B0503020204020204" pitchFamily="34" charset="-122"/>
            </a:endParaRPr>
          </a:p>
          <a:p>
            <a:pPr>
              <a:lnSpc>
                <a:spcPct val="150000"/>
              </a:lnSpc>
            </a:pPr>
            <a:endParaRPr lang="zh-CN" altLang="en-US" sz="2000" dirty="0">
              <a:ea typeface="微软雅黑" panose="020B0503020204020204"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89091" name="内容占位符 2"/>
          <p:cNvSpPr>
            <a:spLocks noGrp="1"/>
          </p:cNvSpPr>
          <p:nvPr>
            <p:ph idx="1"/>
          </p:nvPr>
        </p:nvSpPr>
        <p:spPr>
          <a:xfrm>
            <a:off x="503238" y="530225"/>
            <a:ext cx="8183562" cy="4187825"/>
          </a:xfrm>
          <a:ln/>
        </p:spPr>
        <p:txBody>
          <a:bodyPr vert="horz" wrap="square" lIns="182880" tIns="91440" anchor="t" anchorCtr="0"/>
          <a:p>
            <a:pPr>
              <a:lnSpc>
                <a:spcPct val="150000"/>
              </a:lnSpc>
            </a:pPr>
            <a:r>
              <a:rPr lang="en-US" altLang="zh-CN" sz="2000" b="1" dirty="0">
                <a:ea typeface="微软雅黑" panose="020B0503020204020204" pitchFamily="34" charset="-122"/>
              </a:rPr>
              <a:t>2.</a:t>
            </a:r>
            <a:r>
              <a:rPr lang="zh-CN" altLang="zh-CN" sz="2000" b="1" dirty="0">
                <a:ea typeface="微软雅黑" panose="020B0503020204020204" pitchFamily="34" charset="-122"/>
              </a:rPr>
              <a:t>训练目的</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掌握</a:t>
            </a:r>
            <a:r>
              <a:rPr lang="en-US" altLang="zh-CN" sz="2000" dirty="0">
                <a:ea typeface="微软雅黑" panose="020B0503020204020204" pitchFamily="34" charset="-122"/>
              </a:rPr>
              <a:t>3D</a:t>
            </a:r>
            <a:r>
              <a:rPr lang="zh-CN" altLang="zh-CN" sz="2000" dirty="0">
                <a:ea typeface="微软雅黑" panose="020B0503020204020204" pitchFamily="34" charset="-122"/>
              </a:rPr>
              <a:t>打印机的使用原理，了解使用</a:t>
            </a:r>
            <a:r>
              <a:rPr lang="en-US" altLang="zh-CN" sz="2000" dirty="0">
                <a:ea typeface="微软雅黑" panose="020B0503020204020204" pitchFamily="34" charset="-122"/>
              </a:rPr>
              <a:t>3D</a:t>
            </a:r>
            <a:r>
              <a:rPr lang="zh-CN" altLang="zh-CN" sz="2000" dirty="0">
                <a:ea typeface="微软雅黑" panose="020B0503020204020204" pitchFamily="34" charset="-122"/>
              </a:rPr>
              <a:t>打印机设计制作创意首饰的创作方法，寻找身边的图片和事物进行灵感的启发并设计出优秀的配饰作品，在实践中感受科技在生活中的应用，感受生活的美、感受艺术创作的魅力。</a:t>
            </a:r>
            <a:endParaRPr lang="zh-CN" altLang="zh-CN" sz="2000" dirty="0">
              <a:ea typeface="微软雅黑" panose="020B0503020204020204" pitchFamily="34" charset="-122"/>
            </a:endParaRPr>
          </a:p>
          <a:p>
            <a:pPr>
              <a:lnSpc>
                <a:spcPct val="150000"/>
              </a:lnSpc>
            </a:pPr>
            <a:r>
              <a:rPr lang="en-US" altLang="zh-CN" sz="2000" b="1" dirty="0">
                <a:ea typeface="微软雅黑" panose="020B0503020204020204" pitchFamily="34" charset="-122"/>
              </a:rPr>
              <a:t>3.</a:t>
            </a:r>
            <a:r>
              <a:rPr lang="zh-CN" altLang="zh-CN" sz="2000" b="1" dirty="0">
                <a:ea typeface="微软雅黑" panose="020B0503020204020204" pitchFamily="34" charset="-122"/>
              </a:rPr>
              <a:t>重点和难点</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教学重点：</a:t>
            </a:r>
            <a:r>
              <a:rPr lang="en-US" altLang="zh-CN" sz="2000" dirty="0">
                <a:ea typeface="微软雅黑" panose="020B0503020204020204" pitchFamily="34" charset="-122"/>
              </a:rPr>
              <a:t>3D</a:t>
            </a:r>
            <a:r>
              <a:rPr lang="zh-CN" altLang="zh-CN" sz="2000" dirty="0">
                <a:ea typeface="微软雅黑" panose="020B0503020204020204" pitchFamily="34" charset="-122"/>
              </a:rPr>
              <a:t>打印首饰设计的灵感来源及主题设定。</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教学难点：</a:t>
            </a:r>
            <a:r>
              <a:rPr lang="en-US" altLang="zh-CN" sz="2000" dirty="0">
                <a:ea typeface="微软雅黑" panose="020B0503020204020204" pitchFamily="34" charset="-122"/>
              </a:rPr>
              <a:t>3D</a:t>
            </a:r>
            <a:r>
              <a:rPr lang="zh-CN" altLang="zh-CN" sz="2000" dirty="0">
                <a:ea typeface="微软雅黑" panose="020B0503020204020204" pitchFamily="34" charset="-122"/>
              </a:rPr>
              <a:t>打印首饰的设计制作方法。</a:t>
            </a:r>
            <a:endParaRPr lang="zh-CN" altLang="zh-CN" sz="2000" dirty="0">
              <a:ea typeface="微软雅黑" panose="020B0503020204020204" pitchFamily="34" charset="-122"/>
            </a:endParaRPr>
          </a:p>
          <a:p>
            <a:pPr>
              <a:lnSpc>
                <a:spcPct val="150000"/>
              </a:lnSpc>
            </a:pPr>
            <a:endParaRPr lang="zh-CN" altLang="en-US" sz="2000" dirty="0">
              <a:ea typeface="微软雅黑" panose="020B0503020204020204" pitchFamily="34"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90115" name="内容占位符 2"/>
          <p:cNvSpPr>
            <a:spLocks noGrp="1"/>
          </p:cNvSpPr>
          <p:nvPr>
            <p:ph idx="1"/>
          </p:nvPr>
        </p:nvSpPr>
        <p:spPr>
          <a:xfrm>
            <a:off x="503238" y="530225"/>
            <a:ext cx="8183562" cy="4187825"/>
          </a:xfrm>
          <a:ln/>
        </p:spPr>
        <p:txBody>
          <a:bodyPr vert="horz" wrap="square" lIns="182880" tIns="91440" anchor="t" anchorCtr="0"/>
          <a:p>
            <a:pPr>
              <a:lnSpc>
                <a:spcPct val="150000"/>
              </a:lnSpc>
            </a:pPr>
            <a:r>
              <a:rPr lang="en-US" altLang="zh-CN" sz="2000" b="1" dirty="0">
                <a:ea typeface="微软雅黑" panose="020B0503020204020204" pitchFamily="34" charset="-122"/>
              </a:rPr>
              <a:t>4. </a:t>
            </a:r>
            <a:r>
              <a:rPr lang="zh-CN" altLang="zh-CN" sz="2000" b="1" dirty="0">
                <a:ea typeface="微软雅黑" panose="020B0503020204020204" pitchFamily="34" charset="-122"/>
              </a:rPr>
              <a:t>作业及要求 </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作业：以分子结构为灵感创作一件首饰设计，并选择适合的材料进行</a:t>
            </a:r>
            <a:r>
              <a:rPr lang="en-US" altLang="zh-CN" sz="2000" dirty="0">
                <a:ea typeface="微软雅黑" panose="020B0503020204020204" pitchFamily="34" charset="-122"/>
              </a:rPr>
              <a:t>3D</a:t>
            </a:r>
            <a:r>
              <a:rPr lang="zh-CN" altLang="zh-CN" sz="2000" dirty="0">
                <a:ea typeface="微软雅黑" panose="020B0503020204020204" pitchFamily="34" charset="-122"/>
              </a:rPr>
              <a:t>打印出实物模型。</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a:t>
            </a:r>
            <a:r>
              <a:rPr lang="en-US" altLang="zh-CN" sz="2000" dirty="0">
                <a:ea typeface="微软雅黑" panose="020B0503020204020204" pitchFamily="34" charset="-122"/>
              </a:rPr>
              <a:t>1</a:t>
            </a:r>
            <a:r>
              <a:rPr lang="zh-CN" altLang="zh-CN" sz="2000" dirty="0">
                <a:ea typeface="微软雅黑" panose="020B0503020204020204" pitchFamily="34" charset="-122"/>
              </a:rPr>
              <a:t>）设计造型符合主题要求，创意性和实用性相结合；</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a:t>
            </a:r>
            <a:r>
              <a:rPr lang="en-US" altLang="zh-CN" sz="2000" dirty="0">
                <a:ea typeface="微软雅黑" panose="020B0503020204020204" pitchFamily="34" charset="-122"/>
              </a:rPr>
              <a:t>2</a:t>
            </a:r>
            <a:r>
              <a:rPr lang="zh-CN" altLang="zh-CN" sz="2000" dirty="0">
                <a:ea typeface="微软雅黑" panose="020B0503020204020204" pitchFamily="34" charset="-122"/>
              </a:rPr>
              <a:t>）绘制</a:t>
            </a:r>
            <a:r>
              <a:rPr lang="en-US" altLang="zh-CN" sz="2000" dirty="0">
                <a:ea typeface="微软雅黑" panose="020B0503020204020204" pitchFamily="34" charset="-122"/>
              </a:rPr>
              <a:t>A4</a:t>
            </a:r>
            <a:r>
              <a:rPr lang="zh-CN" altLang="zh-CN" sz="2000" dirty="0">
                <a:ea typeface="微软雅黑" panose="020B0503020204020204" pitchFamily="34" charset="-122"/>
              </a:rPr>
              <a:t>尺寸创意草图，并标注设计说明；</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a:t>
            </a:r>
            <a:r>
              <a:rPr lang="en-US" altLang="zh-CN" sz="2000" dirty="0">
                <a:ea typeface="微软雅黑" panose="020B0503020204020204" pitchFamily="34" charset="-122"/>
              </a:rPr>
              <a:t>3</a:t>
            </a:r>
            <a:r>
              <a:rPr lang="zh-CN" altLang="zh-CN" sz="2000" dirty="0">
                <a:ea typeface="微软雅黑" panose="020B0503020204020204" pitchFamily="34" charset="-122"/>
              </a:rPr>
              <a:t>）绘制</a:t>
            </a:r>
            <a:r>
              <a:rPr lang="en-US" altLang="zh-CN" sz="2000" dirty="0">
                <a:ea typeface="微软雅黑" panose="020B0503020204020204" pitchFamily="34" charset="-122"/>
              </a:rPr>
              <a:t>43</a:t>
            </a:r>
            <a:r>
              <a:rPr lang="zh-CN" altLang="zh-CN" sz="2000" dirty="0">
                <a:ea typeface="微软雅黑" panose="020B0503020204020204" pitchFamily="34" charset="-122"/>
              </a:rPr>
              <a:t>尺寸效果图，线条流畅，绘制精美</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a:t>
            </a:r>
            <a:r>
              <a:rPr lang="en-US" altLang="zh-CN" sz="2000" dirty="0">
                <a:ea typeface="微软雅黑" panose="020B0503020204020204" pitchFamily="34" charset="-122"/>
              </a:rPr>
              <a:t>4</a:t>
            </a:r>
            <a:r>
              <a:rPr lang="zh-CN" altLang="zh-CN" sz="2000" dirty="0">
                <a:ea typeface="微软雅黑" panose="020B0503020204020204" pitchFamily="34" charset="-122"/>
              </a:rPr>
              <a:t>）</a:t>
            </a:r>
            <a:r>
              <a:rPr lang="en-US" altLang="zh-CN" sz="2000" dirty="0">
                <a:ea typeface="微软雅黑" panose="020B0503020204020204" pitchFamily="34" charset="-122"/>
              </a:rPr>
              <a:t>3D</a:t>
            </a:r>
            <a:r>
              <a:rPr lang="zh-CN" altLang="zh-CN" sz="2000" dirty="0">
                <a:ea typeface="微软雅黑" panose="020B0503020204020204" pitchFamily="34" charset="-122"/>
              </a:rPr>
              <a:t>打印模型制作精细。</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91139" name="内容占位符 2"/>
          <p:cNvSpPr>
            <a:spLocks noGrp="1"/>
          </p:cNvSpPr>
          <p:nvPr>
            <p:ph idx="1"/>
          </p:nvPr>
        </p:nvSpPr>
        <p:spPr>
          <a:xfrm>
            <a:off x="503238" y="530225"/>
            <a:ext cx="8183562" cy="4187825"/>
          </a:xfrm>
          <a:ln/>
        </p:spPr>
        <p:txBody>
          <a:bodyPr vert="horz" wrap="square" lIns="182880" tIns="91440" anchor="t" anchorCtr="0"/>
          <a:p>
            <a:r>
              <a:rPr lang="zh-CN" altLang="zh-CN" sz="2000" b="1" dirty="0">
                <a:ea typeface="微软雅黑" panose="020B0503020204020204" pitchFamily="34" charset="-122"/>
              </a:rPr>
              <a:t>二、设计案例</a:t>
            </a:r>
            <a:endParaRPr lang="zh-CN" altLang="zh-CN" sz="2000" dirty="0">
              <a:ea typeface="微软雅黑" panose="020B0503020204020204" pitchFamily="34" charset="-122"/>
            </a:endParaRPr>
          </a:p>
          <a:p>
            <a:r>
              <a:rPr lang="en-US" altLang="zh-CN" sz="2000" dirty="0">
                <a:ea typeface="微软雅黑" panose="020B0503020204020204" pitchFamily="34" charset="-122"/>
              </a:rPr>
              <a:t>   1.</a:t>
            </a:r>
            <a:r>
              <a:rPr lang="zh-CN" altLang="zh-CN" sz="2000" b="1" dirty="0">
                <a:ea typeface="微软雅黑" panose="020B0503020204020204" pitchFamily="34" charset="-122"/>
              </a:rPr>
              <a:t>大师设计作品</a:t>
            </a:r>
            <a:endParaRPr lang="zh-CN" altLang="zh-CN" sz="2000" dirty="0">
              <a:ea typeface="微软雅黑" panose="020B0503020204020204" pitchFamily="34" charset="-122"/>
            </a:endParaRPr>
          </a:p>
          <a:p>
            <a:r>
              <a:rPr lang="zh-CN" altLang="zh-CN" sz="2000" b="1" dirty="0">
                <a:ea typeface="微软雅黑" panose="020B0503020204020204" pitchFamily="34" charset="-122"/>
              </a:rPr>
              <a:t>（</a:t>
            </a:r>
            <a:r>
              <a:rPr lang="en-US" altLang="zh-CN" sz="2000" b="1" dirty="0">
                <a:ea typeface="微软雅黑" panose="020B0503020204020204" pitchFamily="34" charset="-122"/>
              </a:rPr>
              <a:t>1</a:t>
            </a:r>
            <a:r>
              <a:rPr lang="zh-CN" altLang="zh-CN" sz="2000" b="1" dirty="0">
                <a:ea typeface="微软雅黑" panose="020B0503020204020204" pitchFamily="34" charset="-122"/>
              </a:rPr>
              <a:t>）案例</a:t>
            </a:r>
            <a:r>
              <a:rPr lang="en-US" altLang="zh-CN" sz="2000" b="1" dirty="0">
                <a:ea typeface="微软雅黑" panose="020B0503020204020204" pitchFamily="34" charset="-122"/>
              </a:rPr>
              <a:t>1</a:t>
            </a:r>
            <a:r>
              <a:rPr lang="zh-CN" altLang="zh-CN" sz="2000" b="1" dirty="0">
                <a:ea typeface="微软雅黑" panose="020B0503020204020204" pitchFamily="34" charset="-122"/>
              </a:rPr>
              <a:t>：「至念」系列，纸团设计——诗谱·</a:t>
            </a:r>
            <a:r>
              <a:rPr lang="en-US" altLang="zh-CN" sz="2000" b="1" dirty="0">
                <a:ea typeface="微软雅黑" panose="020B0503020204020204" pitchFamily="34" charset="-122"/>
              </a:rPr>
              <a:t>Skræp</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pic>
        <p:nvPicPr>
          <p:cNvPr id="91140" name="图片 7" descr="IMG_256"/>
          <p:cNvPicPr>
            <a:picLocks noChangeAspect="1"/>
          </p:cNvPicPr>
          <p:nvPr/>
        </p:nvPicPr>
        <p:blipFill>
          <a:blip r:embed="rId1"/>
          <a:stretch>
            <a:fillRect/>
          </a:stretch>
        </p:blipFill>
        <p:spPr>
          <a:xfrm>
            <a:off x="838200" y="1905000"/>
            <a:ext cx="3200400" cy="3759200"/>
          </a:xfrm>
          <a:prstGeom prst="rect">
            <a:avLst/>
          </a:prstGeom>
          <a:noFill/>
          <a:ln w="9525">
            <a:noFill/>
          </a:ln>
        </p:spPr>
      </p:pic>
      <p:pic>
        <p:nvPicPr>
          <p:cNvPr id="91141" name="图片 96" descr="2-2-34"/>
          <p:cNvPicPr>
            <a:picLocks noChangeAspect="1"/>
          </p:cNvPicPr>
          <p:nvPr/>
        </p:nvPicPr>
        <p:blipFill>
          <a:blip r:embed="rId2"/>
          <a:stretch>
            <a:fillRect/>
          </a:stretch>
        </p:blipFill>
        <p:spPr>
          <a:xfrm>
            <a:off x="4648200" y="1905000"/>
            <a:ext cx="1968500" cy="1624013"/>
          </a:xfrm>
          <a:prstGeom prst="rect">
            <a:avLst/>
          </a:prstGeom>
          <a:noFill/>
          <a:ln w="9525">
            <a:noFill/>
          </a:ln>
        </p:spPr>
      </p:pic>
      <p:pic>
        <p:nvPicPr>
          <p:cNvPr id="91142" name="图片 7" descr="IMG_256"/>
          <p:cNvPicPr>
            <a:picLocks noChangeAspect="1"/>
          </p:cNvPicPr>
          <p:nvPr/>
        </p:nvPicPr>
        <p:blipFill>
          <a:blip r:embed="rId3"/>
          <a:srcRect l="17583" t="15935" r="9891" b="36813"/>
          <a:stretch>
            <a:fillRect/>
          </a:stretch>
        </p:blipFill>
        <p:spPr>
          <a:xfrm>
            <a:off x="4495800" y="3886200"/>
            <a:ext cx="3124200" cy="2036763"/>
          </a:xfrm>
          <a:prstGeom prst="rect">
            <a:avLst/>
          </a:prstGeom>
          <a:noFill/>
          <a:ln w="9525">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33400" y="6096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1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第三节 项目训练三——不同材料首饰创意设计</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3" name="内容占位符 2"/>
          <p:cNvSpPr>
            <a:spLocks noGrp="1"/>
          </p:cNvSpPr>
          <p:nvPr>
            <p:ph idx="1"/>
          </p:nvPr>
        </p:nvSpPr>
        <p:spPr>
          <a:xfrm>
            <a:off x="533400" y="1524000"/>
            <a:ext cx="8183563" cy="4187825"/>
          </a:xfrm>
        </p:spPr>
        <p:txBody>
          <a:bodyPr vert="horz" lIns="182880" tIns="91440">
            <a:normAutofit fontScale="92500" lnSpcReduction="10000"/>
          </a:bodyPr>
          <a:lstStyle/>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200" b="1" i="0" u="none" strike="noStrike" kern="1200" cap="none" spc="0" normalizeH="0" baseline="0" noProof="0" dirty="0" smtClean="0">
                <a:ln>
                  <a:noFill/>
                </a:ln>
                <a:solidFill>
                  <a:schemeClr val="tx1"/>
                </a:solidFill>
                <a:effectLst/>
                <a:uLnTx/>
                <a:uFillTx/>
                <a:latin typeface="+mn-lt"/>
                <a:ea typeface="+mn-ea"/>
                <a:cs typeface="+mn-cs"/>
              </a:rPr>
              <a:t>一、课程概况</a:t>
            </a:r>
            <a:endParaRPr kumimoji="0" lang="zh-CN" altLang="zh-CN" sz="22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社会和科技的发展，人们生活得到质的飞跃，饰品的佩戴已经和人们生活密不可分，社交，访友，还是孤芳自赏一下都少不了饰品的佩戴来增加整体的形象。而饰品的材料运用也不断收到人们思维的需求而日益扩大这，从原有的宝石，金银等金属类材料，发展到现今天更加平民和更加亲切的材质，如木质，皮革，丝织品，塑料，等等在饰品设计的创作中发挥了较大的空间，本节训练以材料本身的形象中求得饰品设计的天然本质，研究材料的组合关系及造型，是饰品设计更加具有丰富的内涵。如图</a:t>
            </a:r>
            <a:r>
              <a:rPr kumimoji="0" lang="en-US" altLang="zh-CN" sz="2200" b="0" i="0" u="none" strike="noStrike" kern="1200" cap="none" spc="0" normalizeH="0" baseline="0" noProof="0" dirty="0" smtClean="0">
                <a:ln>
                  <a:noFill/>
                </a:ln>
                <a:solidFill>
                  <a:schemeClr val="tx1"/>
                </a:solidFill>
                <a:effectLst/>
                <a:uLnTx/>
                <a:uFillTx/>
                <a:latin typeface="+mn-lt"/>
                <a:ea typeface="+mn-ea"/>
                <a:cs typeface="+mn-cs"/>
              </a:rPr>
              <a:t>2-3-1</a:t>
            </a: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以天然石材和银为材料的吊坠设计。</a:t>
            </a:r>
            <a:r>
              <a:rPr kumimoji="0" lang="en-US" altLang="zh-CN" sz="2200" b="0"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zh-CN" sz="22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3" name="内容占位符 2"/>
          <p:cNvSpPr>
            <a:spLocks noGrp="1"/>
          </p:cNvSpPr>
          <p:nvPr>
            <p:ph idx="1"/>
          </p:nvPr>
        </p:nvSpPr>
        <p:spPr>
          <a:xfrm>
            <a:off x="503238" y="530225"/>
            <a:ext cx="8183563" cy="4187825"/>
          </a:xfrm>
        </p:spPr>
        <p:txBody>
          <a:bodyPr vert="horz" lIns="182880" tIns="91440">
            <a:normAutofit fontScale="92500" lnSpcReduction="10000"/>
          </a:bodyPr>
          <a:lstStyle/>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课程内容</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通过多种材料的饰品设计，分析不同材料的设计方法和设计效果，感受材料带给设计的情感。并通过训练和创作掌握多种材料的运用方法。</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训练目的</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掌握饰品设计的材料种类，材料特点，寻找身边熟悉的材料，并运用其特点进行创造设计。</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重点和难点</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重点：材料与设计造型的融合</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难点：寻找符合审美和功能的新型饰品材料</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endParaRPr kumimoji="0" lang="zh-CN" alt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3" name="内容占位符 2"/>
          <p:cNvSpPr>
            <a:spLocks noGrp="1"/>
          </p:cNvSpPr>
          <p:nvPr>
            <p:ph idx="1"/>
          </p:nvPr>
        </p:nvSpPr>
        <p:spPr>
          <a:xfrm>
            <a:off x="503238" y="530225"/>
            <a:ext cx="8183563" cy="4187825"/>
          </a:xfrm>
        </p:spPr>
        <p:txBody>
          <a:bodyPr vert="horz" lIns="182880" tIns="91440">
            <a:normAutofit fontScale="92500"/>
          </a:bodyPr>
          <a:lstStyle/>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200" b="0"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作业要求</a:t>
            </a:r>
            <a:r>
              <a:rPr kumimoji="0" lang="en-US" altLang="zh-CN" sz="2200" b="0"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zh-CN" sz="22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作业：以自然元素为主题，采用两种以上材料进行创意饰品设计。</a:t>
            </a:r>
            <a:endParaRPr kumimoji="0" lang="zh-CN" altLang="zh-CN" sz="22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要求：</a:t>
            </a:r>
            <a:endParaRPr kumimoji="0" lang="zh-CN" altLang="zh-CN" sz="22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200" b="0" i="0" u="none" strike="noStrike" kern="1200" cap="none" spc="0" normalizeH="0" baseline="0" noProof="0" dirty="0" smtClean="0">
                <a:ln>
                  <a:noFill/>
                </a:ln>
                <a:solidFill>
                  <a:schemeClr val="tx1"/>
                </a:solidFill>
                <a:effectLst/>
                <a:uLnTx/>
                <a:uFillTx/>
                <a:latin typeface="+mn-lt"/>
                <a:ea typeface="+mn-ea"/>
                <a:cs typeface="+mn-cs"/>
                <a:sym typeface="Wingdings" panose="05000000000000000000"/>
              </a:rPr>
              <a:t></a:t>
            </a: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设计造型符合主题要求，创意性和实用性相结合；</a:t>
            </a:r>
            <a:endParaRPr kumimoji="0" lang="zh-CN" altLang="zh-CN" sz="22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200" b="0" i="0" u="none" strike="noStrike" kern="1200" cap="none" spc="0" normalizeH="0" baseline="0" noProof="0" dirty="0" smtClean="0">
                <a:ln>
                  <a:noFill/>
                </a:ln>
                <a:solidFill>
                  <a:schemeClr val="tx1"/>
                </a:solidFill>
                <a:effectLst/>
                <a:uLnTx/>
                <a:uFillTx/>
                <a:latin typeface="+mn-lt"/>
                <a:ea typeface="+mn-ea"/>
                <a:cs typeface="+mn-cs"/>
                <a:sym typeface="Wingdings" panose="05000000000000000000"/>
              </a:rPr>
              <a:t></a:t>
            </a: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绘制</a:t>
            </a:r>
            <a:r>
              <a:rPr kumimoji="0" lang="en-US" altLang="zh-CN" sz="2200" b="0" i="0" u="none" strike="noStrike" kern="1200" cap="none" spc="0" normalizeH="0" baseline="0" noProof="0" dirty="0" smtClean="0">
                <a:ln>
                  <a:noFill/>
                </a:ln>
                <a:solidFill>
                  <a:schemeClr val="tx1"/>
                </a:solidFill>
                <a:effectLst/>
                <a:uLnTx/>
                <a:uFillTx/>
                <a:latin typeface="+mn-lt"/>
                <a:ea typeface="+mn-ea"/>
                <a:cs typeface="+mn-cs"/>
              </a:rPr>
              <a:t>A4</a:t>
            </a: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尺寸创意草图，并标注设计说明；</a:t>
            </a:r>
            <a:endParaRPr kumimoji="0" lang="zh-CN" altLang="zh-CN" sz="22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200" b="0" i="0" u="none" strike="noStrike" kern="1200" cap="none" spc="0" normalizeH="0" baseline="0" noProof="0" dirty="0" smtClean="0">
                <a:ln>
                  <a:noFill/>
                </a:ln>
                <a:solidFill>
                  <a:schemeClr val="tx1"/>
                </a:solidFill>
                <a:effectLst/>
                <a:uLnTx/>
                <a:uFillTx/>
                <a:latin typeface="+mn-lt"/>
                <a:ea typeface="+mn-ea"/>
                <a:cs typeface="+mn-cs"/>
                <a:sym typeface="Wingdings" panose="05000000000000000000"/>
              </a:rPr>
              <a:t></a:t>
            </a: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绘制</a:t>
            </a:r>
            <a:r>
              <a:rPr kumimoji="0" lang="en-US" altLang="zh-CN" sz="2200" b="0" i="0" u="none" strike="noStrike" kern="1200" cap="none" spc="0" normalizeH="0" baseline="0" noProof="0" dirty="0" smtClean="0">
                <a:ln>
                  <a:noFill/>
                </a:ln>
                <a:solidFill>
                  <a:schemeClr val="tx1"/>
                </a:solidFill>
                <a:effectLst/>
                <a:uLnTx/>
                <a:uFillTx/>
                <a:latin typeface="+mn-lt"/>
                <a:ea typeface="+mn-ea"/>
                <a:cs typeface="+mn-cs"/>
              </a:rPr>
              <a:t>43</a:t>
            </a: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尺寸效果图，线条流畅，绘制精美</a:t>
            </a:r>
            <a:endParaRPr kumimoji="0" lang="zh-CN" altLang="zh-CN" sz="22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200" b="0" i="0" u="none" strike="noStrike" kern="1200" cap="none" spc="0" normalizeH="0" baseline="0" noProof="0" dirty="0" smtClean="0">
                <a:ln>
                  <a:noFill/>
                </a:ln>
                <a:solidFill>
                  <a:schemeClr val="tx1"/>
                </a:solidFill>
                <a:effectLst/>
                <a:uLnTx/>
                <a:uFillTx/>
                <a:latin typeface="+mn-lt"/>
                <a:ea typeface="+mn-ea"/>
                <a:cs typeface="+mn-cs"/>
              </a:rPr>
              <a:t>④选择适合的两到三种材料进行实物制作，结构准确，工艺制作精良。</a:t>
            </a:r>
            <a:endParaRPr kumimoji="0" lang="zh-CN" altLang="zh-CN" sz="22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00000"/>
              </a:lnSpc>
              <a:spcBef>
                <a:spcPts val="250"/>
              </a:spcBef>
              <a:spcAft>
                <a:spcPts val="0"/>
              </a:spcAft>
              <a:buClr>
                <a:schemeClr val="accent1"/>
              </a:buClr>
              <a:buSzPct val="80000"/>
              <a:buFont typeface="Wingdings 2" panose="05020102010507070707"/>
              <a:buChar char=""/>
              <a:defRPr/>
            </a:pP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95235" name="内容占位符 2"/>
          <p:cNvSpPr>
            <a:spLocks noGrp="1"/>
          </p:cNvSpPr>
          <p:nvPr>
            <p:ph idx="1"/>
          </p:nvPr>
        </p:nvSpPr>
        <p:spPr>
          <a:xfrm>
            <a:off x="503238" y="530225"/>
            <a:ext cx="8183562" cy="4187825"/>
          </a:xfrm>
          <a:ln/>
        </p:spPr>
        <p:txBody>
          <a:bodyPr vert="horz" wrap="square" lIns="182880" tIns="91440" anchor="t" anchorCtr="0"/>
          <a:p>
            <a:pPr>
              <a:lnSpc>
                <a:spcPct val="150000"/>
              </a:lnSpc>
            </a:pPr>
            <a:r>
              <a:rPr lang="zh-CN" altLang="en-US" sz="2000" b="1" dirty="0">
                <a:ea typeface="微软雅黑" panose="020B0503020204020204" pitchFamily="34" charset="-122"/>
              </a:rPr>
              <a:t>二 </a:t>
            </a:r>
            <a:r>
              <a:rPr lang="zh-CN" altLang="zh-CN" sz="2000" b="1" dirty="0">
                <a:ea typeface="微软雅黑" panose="020B0503020204020204" pitchFamily="34" charset="-122"/>
              </a:rPr>
              <a:t>设计案例</a:t>
            </a:r>
            <a:endParaRPr lang="zh-CN" altLang="zh-CN" sz="2000" dirty="0">
              <a:ea typeface="微软雅黑" panose="020B0503020204020204" pitchFamily="34" charset="-122"/>
            </a:endParaRPr>
          </a:p>
          <a:p>
            <a:pPr>
              <a:lnSpc>
                <a:spcPct val="150000"/>
              </a:lnSpc>
            </a:pPr>
            <a:r>
              <a:rPr lang="en-US" altLang="zh-CN" sz="2000" b="1" dirty="0">
                <a:ea typeface="微软雅黑" panose="020B0503020204020204" pitchFamily="34" charset="-122"/>
              </a:rPr>
              <a:t>1.</a:t>
            </a:r>
            <a:r>
              <a:rPr lang="zh-CN" altLang="zh-CN" sz="2000" b="1" dirty="0">
                <a:ea typeface="微软雅黑" panose="020B0503020204020204" pitchFamily="34" charset="-122"/>
              </a:rPr>
              <a:t>具有代表性的大师作品</a:t>
            </a:r>
            <a:endParaRPr lang="zh-CN" altLang="zh-CN" sz="2000" dirty="0">
              <a:ea typeface="微软雅黑" panose="020B0503020204020204" pitchFamily="34" charset="-122"/>
            </a:endParaRPr>
          </a:p>
          <a:p>
            <a:pPr>
              <a:lnSpc>
                <a:spcPct val="150000"/>
              </a:lnSpc>
            </a:pPr>
            <a:r>
              <a:rPr lang="zh-CN" altLang="zh-CN" sz="2000" b="1" dirty="0">
                <a:ea typeface="微软雅黑" panose="020B0503020204020204" pitchFamily="34" charset="-122"/>
              </a:rPr>
              <a:t>（</a:t>
            </a:r>
            <a:r>
              <a:rPr lang="en-US" altLang="zh-CN" sz="2000" b="1" dirty="0">
                <a:ea typeface="微软雅黑" panose="020B0503020204020204" pitchFamily="34" charset="-122"/>
              </a:rPr>
              <a:t>1</a:t>
            </a:r>
            <a:r>
              <a:rPr lang="zh-CN" altLang="zh-CN" sz="2000" b="1" dirty="0">
                <a:ea typeface="微软雅黑" panose="020B0503020204020204" pitchFamily="34" charset="-122"/>
              </a:rPr>
              <a:t>）从自然美景中体验文学——贵金属，珠宝</a:t>
            </a:r>
            <a:endParaRPr lang="zh-CN" altLang="zh-CN" sz="2000" dirty="0">
              <a:ea typeface="微软雅黑" panose="020B0503020204020204" pitchFamily="34" charset="-122"/>
            </a:endParaRPr>
          </a:p>
          <a:p>
            <a:pPr>
              <a:lnSpc>
                <a:spcPct val="150000"/>
              </a:lnSpc>
            </a:pPr>
            <a:r>
              <a:rPr lang="zh-CN" altLang="zh-CN" sz="2000" b="1" dirty="0">
                <a:ea typeface="微软雅黑" panose="020B0503020204020204" pitchFamily="34" charset="-122"/>
              </a:rPr>
              <a:t>（</a:t>
            </a:r>
            <a:r>
              <a:rPr lang="en-US" altLang="zh-CN" sz="2000" b="1" dirty="0">
                <a:ea typeface="微软雅黑" panose="020B0503020204020204" pitchFamily="34" charset="-122"/>
              </a:rPr>
              <a:t>2</a:t>
            </a:r>
            <a:r>
              <a:rPr lang="zh-CN" altLang="zh-CN" sz="2000" b="1" dirty="0">
                <a:ea typeface="微软雅黑" panose="020B0503020204020204" pitchFamily="34" charset="-122"/>
              </a:rPr>
              <a:t>）从天然材料中汲取和启发——综合材料</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pic>
        <p:nvPicPr>
          <p:cNvPr id="95236" name="图片 691" descr="QQ图片20190220183700"/>
          <p:cNvPicPr>
            <a:picLocks noChangeAspect="1"/>
          </p:cNvPicPr>
          <p:nvPr/>
        </p:nvPicPr>
        <p:blipFill>
          <a:blip r:embed="rId1"/>
          <a:srcRect l="6430" t="7837" r="12587" b="2002"/>
          <a:stretch>
            <a:fillRect/>
          </a:stretch>
        </p:blipFill>
        <p:spPr>
          <a:xfrm>
            <a:off x="5562600" y="2743200"/>
            <a:ext cx="2314575" cy="3432175"/>
          </a:xfrm>
          <a:prstGeom prst="rect">
            <a:avLst/>
          </a:prstGeom>
          <a:noFill/>
          <a:ln w="9525">
            <a:noFill/>
          </a:ln>
        </p:spPr>
      </p:pic>
      <p:pic>
        <p:nvPicPr>
          <p:cNvPr id="95237" name="图片 685" descr="QQ图片20190220183524"/>
          <p:cNvPicPr>
            <a:picLocks noChangeAspect="1"/>
          </p:cNvPicPr>
          <p:nvPr/>
        </p:nvPicPr>
        <p:blipFill>
          <a:blip r:embed="rId2"/>
          <a:srcRect l="3493" t="5333" r="9462" b="12575"/>
          <a:stretch>
            <a:fillRect/>
          </a:stretch>
        </p:blipFill>
        <p:spPr>
          <a:xfrm>
            <a:off x="1066800" y="2819400"/>
            <a:ext cx="3759200" cy="2667000"/>
          </a:xfrm>
          <a:prstGeom prst="rect">
            <a:avLst/>
          </a:prstGeom>
          <a:noFill/>
          <a:ln w="9525">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60438" y="5334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项目训练四 —— 系列饰品设计训练</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96259" name="内容占位符 2"/>
          <p:cNvSpPr>
            <a:spLocks noGrp="1"/>
          </p:cNvSpPr>
          <p:nvPr>
            <p:ph idx="1"/>
          </p:nvPr>
        </p:nvSpPr>
        <p:spPr>
          <a:xfrm>
            <a:off x="381000" y="1752600"/>
            <a:ext cx="8183563" cy="4187825"/>
          </a:xfrm>
          <a:ln/>
        </p:spPr>
        <p:txBody>
          <a:bodyPr vert="horz" wrap="square" lIns="182880" tIns="91440" anchor="t" anchorCtr="0"/>
          <a:p>
            <a:pPr>
              <a:lnSpc>
                <a:spcPct val="150000"/>
              </a:lnSpc>
            </a:pPr>
            <a:r>
              <a:rPr lang="zh-CN" altLang="zh-CN" sz="2000" b="1" dirty="0">
                <a:ea typeface="微软雅黑" panose="020B0503020204020204" pitchFamily="34" charset="-122"/>
              </a:rPr>
              <a:t>一、课程概况</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通过系列饰品设计训练以综合运用多种方法，例如材料组合，款式组合，等进行一系列首饰设计。让学生了解饰品系列设计的方法，以及综合锻炼饰品设计能力。</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 210" descr="460yy"/>
          <p:cNvPicPr>
            <a:picLocks noChangeAspect="1"/>
          </p:cNvPicPr>
          <p:nvPr/>
        </p:nvPicPr>
        <p:blipFill>
          <a:blip r:embed="rId1"/>
          <a:stretch>
            <a:fillRect/>
          </a:stretch>
        </p:blipFill>
        <p:spPr>
          <a:xfrm>
            <a:off x="914400" y="762000"/>
            <a:ext cx="2971800" cy="4449763"/>
          </a:xfrm>
          <a:prstGeom prst="rect">
            <a:avLst/>
          </a:prstGeom>
          <a:noFill/>
          <a:ln w="9525">
            <a:noFill/>
          </a:ln>
        </p:spPr>
      </p:pic>
      <p:sp>
        <p:nvSpPr>
          <p:cNvPr id="14339" name="矩形 6"/>
          <p:cNvSpPr/>
          <p:nvPr/>
        </p:nvSpPr>
        <p:spPr>
          <a:xfrm>
            <a:off x="1295400" y="5562600"/>
            <a:ext cx="2008188" cy="246063"/>
          </a:xfrm>
          <a:prstGeom prst="rect">
            <a:avLst/>
          </a:prstGeom>
          <a:noFill/>
          <a:ln w="9525">
            <a:noFill/>
          </a:ln>
        </p:spPr>
        <p:txBody>
          <a:bodyPr wrap="none">
            <a:spAutoFit/>
          </a:bodyPr>
          <a:p>
            <a:pPr eaLnBrk="0" hangingPunct="0"/>
            <a:r>
              <a:rPr lang="en-US" altLang="zh-CN" sz="1000" dirty="0">
                <a:latin typeface="Arial" panose="020B0604020202020204" pitchFamily="34" charset="0"/>
                <a:ea typeface="微软雅黑" panose="020B0503020204020204" pitchFamily="34" charset="-122"/>
              </a:rPr>
              <a:t>Giambattista Valli 2012</a:t>
            </a:r>
            <a:r>
              <a:rPr lang="zh-CN" altLang="zh-CN" sz="1000" dirty="0">
                <a:latin typeface="Arial" panose="020B0604020202020204" pitchFamily="34" charset="0"/>
                <a:ea typeface="微软雅黑" panose="020B0503020204020204" pitchFamily="34" charset="-122"/>
              </a:rPr>
              <a:t>秋冬高定</a:t>
            </a:r>
            <a:endParaRPr lang="zh-CN" altLang="zh-CN" sz="1000" dirty="0">
              <a:latin typeface="Arial" panose="020B0604020202020204" pitchFamily="34" charset="0"/>
              <a:ea typeface="微软雅黑" panose="020B0503020204020204" pitchFamily="34" charset="-122"/>
            </a:endParaRPr>
          </a:p>
        </p:txBody>
      </p:sp>
      <p:pic>
        <p:nvPicPr>
          <p:cNvPr id="14340" name="图片 215" descr="IMG_256"/>
          <p:cNvPicPr>
            <a:picLocks noChangeAspect="1"/>
          </p:cNvPicPr>
          <p:nvPr/>
        </p:nvPicPr>
        <p:blipFill>
          <a:blip r:embed="rId2"/>
          <a:stretch>
            <a:fillRect/>
          </a:stretch>
        </p:blipFill>
        <p:spPr>
          <a:xfrm>
            <a:off x="5029200" y="838200"/>
            <a:ext cx="2971800" cy="4321175"/>
          </a:xfrm>
          <a:prstGeom prst="rect">
            <a:avLst/>
          </a:prstGeom>
          <a:noFill/>
          <a:ln w="9525">
            <a:noFill/>
          </a:ln>
        </p:spPr>
      </p:pic>
      <p:sp>
        <p:nvSpPr>
          <p:cNvPr id="14341" name="矩形 8"/>
          <p:cNvSpPr/>
          <p:nvPr/>
        </p:nvSpPr>
        <p:spPr>
          <a:xfrm>
            <a:off x="5181600" y="5334000"/>
            <a:ext cx="2514600" cy="554038"/>
          </a:xfrm>
          <a:prstGeom prst="rect">
            <a:avLst/>
          </a:prstGeom>
          <a:noFill/>
          <a:ln w="9525">
            <a:noFill/>
          </a:ln>
        </p:spPr>
        <p:txBody>
          <a:bodyPr>
            <a:spAutoFit/>
          </a:bodyPr>
          <a:p>
            <a:pPr eaLnBrk="0" hangingPunct="0"/>
            <a:r>
              <a:rPr lang="en-US" altLang="zh-CN" sz="1000" dirty="0">
                <a:latin typeface="Arial" panose="020B0604020202020204" pitchFamily="34" charset="0"/>
                <a:ea typeface="微软雅黑" panose="020B0503020204020204" pitchFamily="34" charset="-122"/>
              </a:rPr>
              <a:t>“Global Exotica”statement jewellery</a:t>
            </a:r>
            <a:r>
              <a:rPr lang="zh-CN" altLang="zh-CN" sz="1000" dirty="0">
                <a:latin typeface="Arial" panose="020B0604020202020204" pitchFamily="34" charset="0"/>
                <a:ea typeface="微软雅黑" panose="020B0503020204020204" pitchFamily="34" charset="-122"/>
              </a:rPr>
              <a:t>英国《</a:t>
            </a:r>
            <a:r>
              <a:rPr lang="en-US" altLang="zh-CN" sz="1000" dirty="0">
                <a:latin typeface="Arial" panose="020B0604020202020204" pitchFamily="34" charset="0"/>
                <a:ea typeface="微软雅黑" panose="020B0503020204020204" pitchFamily="34" charset="-122"/>
              </a:rPr>
              <a:t>Bazaar</a:t>
            </a:r>
            <a:r>
              <a:rPr lang="zh-CN" altLang="zh-CN" sz="1000" dirty="0">
                <a:latin typeface="Arial" panose="020B0604020202020204" pitchFamily="34" charset="0"/>
                <a:ea typeface="微软雅黑" panose="020B0503020204020204" pitchFamily="34" charset="-122"/>
              </a:rPr>
              <a:t>》杂志</a:t>
            </a:r>
            <a:r>
              <a:rPr lang="en-US" altLang="zh-CN" sz="1000" dirty="0">
                <a:latin typeface="Arial" panose="020B0604020202020204" pitchFamily="34" charset="0"/>
                <a:ea typeface="微软雅黑" panose="020B0503020204020204" pitchFamily="34" charset="-122"/>
              </a:rPr>
              <a:t>3</a:t>
            </a:r>
            <a:r>
              <a:rPr lang="zh-CN" altLang="zh-CN" sz="1000" dirty="0">
                <a:latin typeface="Arial" panose="020B0604020202020204" pitchFamily="34" charset="0"/>
                <a:ea typeface="微软雅黑" panose="020B0503020204020204" pitchFamily="34" charset="-122"/>
              </a:rPr>
              <a:t>月号，鸡尾酒指环，</a:t>
            </a:r>
            <a:r>
              <a:rPr lang="en-US" altLang="zh-CN" sz="1000" dirty="0">
                <a:latin typeface="Arial" panose="020B0604020202020204" pitchFamily="34" charset="0"/>
                <a:ea typeface="微软雅黑" panose="020B0503020204020204" pitchFamily="34" charset="-122"/>
              </a:rPr>
              <a:t>2009</a:t>
            </a:r>
            <a:r>
              <a:rPr lang="zh-CN" altLang="zh-CN" sz="1000" dirty="0">
                <a:latin typeface="Arial" panose="020B0604020202020204" pitchFamily="34" charset="0"/>
                <a:ea typeface="微软雅黑" panose="020B0503020204020204" pitchFamily="34" charset="-122"/>
              </a:rPr>
              <a:t>年</a:t>
            </a:r>
            <a:endParaRPr lang="zh-CN" altLang="zh-CN" sz="1000" dirty="0">
              <a:latin typeface="Arial" panose="020B0604020202020204" pitchFamily="34" charset="0"/>
              <a:ea typeface="微软雅黑" panose="020B0503020204020204" pitchFamily="34"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97283" name="内容占位符 2"/>
          <p:cNvSpPr>
            <a:spLocks noGrp="1"/>
          </p:cNvSpPr>
          <p:nvPr>
            <p:ph idx="1"/>
          </p:nvPr>
        </p:nvSpPr>
        <p:spPr>
          <a:xfrm>
            <a:off x="503238" y="530225"/>
            <a:ext cx="8183562" cy="4187825"/>
          </a:xfrm>
          <a:ln/>
        </p:spPr>
        <p:txBody>
          <a:bodyPr vert="horz" wrap="square" lIns="182880" tIns="91440" anchor="t" anchorCtr="0"/>
          <a:p>
            <a:pPr>
              <a:lnSpc>
                <a:spcPct val="150000"/>
              </a:lnSpc>
            </a:pPr>
            <a:r>
              <a:rPr lang="en-US" altLang="zh-CN" sz="2000" b="1" dirty="0">
                <a:ea typeface="微软雅黑" panose="020B0503020204020204" pitchFamily="34" charset="-122"/>
              </a:rPr>
              <a:t>1.</a:t>
            </a:r>
            <a:r>
              <a:rPr lang="zh-CN" altLang="zh-CN" sz="2000" b="1" dirty="0">
                <a:ea typeface="微软雅黑" panose="020B0503020204020204" pitchFamily="34" charset="-122"/>
              </a:rPr>
              <a:t>课程内容</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根据主题要求进行一系列饰品设计。运用方法得当，可以从各个发方面吸取灵感来源，进行创作。</a:t>
            </a:r>
            <a:endParaRPr lang="zh-CN" altLang="zh-CN" sz="2000" dirty="0">
              <a:ea typeface="微软雅黑" panose="020B0503020204020204" pitchFamily="34" charset="-122"/>
            </a:endParaRPr>
          </a:p>
          <a:p>
            <a:pPr>
              <a:lnSpc>
                <a:spcPct val="150000"/>
              </a:lnSpc>
            </a:pPr>
            <a:r>
              <a:rPr lang="en-US" altLang="zh-CN" sz="2000" b="1" dirty="0">
                <a:ea typeface="微软雅黑" panose="020B0503020204020204" pitchFamily="34" charset="-122"/>
              </a:rPr>
              <a:t>2.</a:t>
            </a:r>
            <a:r>
              <a:rPr lang="zh-CN" altLang="zh-CN" sz="2000" b="1" dirty="0">
                <a:ea typeface="微软雅黑" panose="020B0503020204020204" pitchFamily="34" charset="-122"/>
              </a:rPr>
              <a:t>训练目的</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掌握首饰设计中系列设计的方法。</a:t>
            </a:r>
            <a:endParaRPr lang="zh-CN" altLang="zh-CN" sz="2000" dirty="0">
              <a:ea typeface="微软雅黑" panose="020B0503020204020204" pitchFamily="34" charset="-122"/>
            </a:endParaRPr>
          </a:p>
          <a:p>
            <a:pPr>
              <a:lnSpc>
                <a:spcPct val="150000"/>
              </a:lnSpc>
            </a:pPr>
            <a:r>
              <a:rPr lang="en-US" altLang="zh-CN" sz="2000" b="1" dirty="0">
                <a:ea typeface="微软雅黑" panose="020B0503020204020204" pitchFamily="34" charset="-122"/>
              </a:rPr>
              <a:t>3.</a:t>
            </a:r>
            <a:r>
              <a:rPr lang="zh-CN" altLang="zh-CN" sz="2000" b="1" dirty="0">
                <a:ea typeface="微软雅黑" panose="020B0503020204020204" pitchFamily="34" charset="-122"/>
              </a:rPr>
              <a:t>重点和难点</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重点：饰品设计的延展性</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难点：饰品设计整体性</a:t>
            </a:r>
            <a:endParaRPr lang="zh-CN" altLang="zh-CN" sz="2000" dirty="0">
              <a:ea typeface="微软雅黑" panose="020B0503020204020204" pitchFamily="34" charset="-122"/>
            </a:endParaRPr>
          </a:p>
          <a:p>
            <a:pPr>
              <a:lnSpc>
                <a:spcPct val="150000"/>
              </a:lnSpc>
            </a:pPr>
            <a:endParaRPr lang="zh-CN" altLang="en-US" sz="2000" dirty="0">
              <a:ea typeface="微软雅黑" panose="020B0503020204020204" pitchFamily="34"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3" name="内容占位符 2"/>
          <p:cNvSpPr>
            <a:spLocks noGrp="1"/>
          </p:cNvSpPr>
          <p:nvPr>
            <p:ph idx="1"/>
          </p:nvPr>
        </p:nvSpPr>
        <p:spPr>
          <a:xfrm>
            <a:off x="503238" y="530225"/>
            <a:ext cx="8183563" cy="4187825"/>
          </a:xfrm>
        </p:spPr>
        <p:txBody>
          <a:bodyPr vert="horz" lIns="182880" tIns="91440">
            <a:normAutofit fontScale="92500" lnSpcReduction="10000"/>
          </a:bodyPr>
          <a:lstStyle/>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000" b="1" i="0" u="none" strike="noStrike" kern="1200" cap="none" spc="0" normalizeH="0" baseline="0" noProof="0" dirty="0" smtClean="0">
                <a:ln>
                  <a:noFill/>
                </a:ln>
                <a:solidFill>
                  <a:schemeClr val="tx1"/>
                </a:solidFill>
                <a:effectLst/>
                <a:uLnTx/>
                <a:uFillTx/>
                <a:latin typeface="+mn-lt"/>
                <a:ea typeface="+mn-ea"/>
                <a:cs typeface="+mn-cs"/>
              </a:rPr>
              <a:t>4. </a:t>
            </a:r>
            <a:r>
              <a:rPr kumimoji="0" lang="zh-CN" altLang="zh-CN" sz="2000" b="1" i="0" u="none" strike="noStrike" kern="1200" cap="none" spc="0" normalizeH="0" baseline="0" noProof="0" dirty="0" smtClean="0">
                <a:ln>
                  <a:noFill/>
                </a:ln>
                <a:solidFill>
                  <a:schemeClr val="tx1"/>
                </a:solidFill>
                <a:effectLst/>
                <a:uLnTx/>
                <a:uFillTx/>
                <a:latin typeface="+mn-lt"/>
                <a:ea typeface="+mn-ea"/>
                <a:cs typeface="+mn-cs"/>
              </a:rPr>
              <a:t>作业及要求</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作业：选择一种或多种材料完成一系列饰品设计，包括项链，耳饰，戒指等。</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要求：</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sym typeface="Wingdings" panose="05000000000000000000"/>
              </a:rPr>
              <a:t></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选择适合的材料两到三种完成一套饰品设计。</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sym typeface="Wingdings" panose="05000000000000000000"/>
              </a:rPr>
              <a:t></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设计造型符合主题要求，创意性和实用性相结合；</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sym typeface="Wingdings" panose="05000000000000000000"/>
              </a:rPr>
              <a:t></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绘制</a:t>
            </a: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rPr>
              <a:t>A4</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尺寸创意草图，并标注设计说明；绘制</a:t>
            </a: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rPr>
              <a:t>43</a:t>
            </a: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尺寸效果图，线条流畅，绘制精美</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r>
              <a:rPr kumimoji="0" lang="zh-CN" altLang="zh-CN" sz="2000" b="0" i="0" u="none" strike="noStrike" kern="1200" cap="none" spc="0" normalizeH="0" baseline="0" noProof="0" dirty="0" smtClean="0">
                <a:ln>
                  <a:noFill/>
                </a:ln>
                <a:solidFill>
                  <a:schemeClr val="tx1"/>
                </a:solidFill>
                <a:effectLst/>
                <a:uLnTx/>
                <a:uFillTx/>
                <a:latin typeface="+mn-lt"/>
                <a:ea typeface="+mn-ea"/>
                <a:cs typeface="+mn-cs"/>
              </a:rPr>
              <a:t>④实物制作，结构准确，工艺制作精良。</a:t>
            </a:r>
            <a:endParaRPr kumimoji="0" lang="zh-CN" altLang="zh-CN" sz="2000" b="0" i="0" u="none" strike="noStrike" kern="1200" cap="none" spc="0" normalizeH="0" baseline="0" noProof="0" dirty="0" smtClean="0">
              <a:ln>
                <a:noFill/>
              </a:ln>
              <a:solidFill>
                <a:schemeClr val="tx1"/>
              </a:solidFill>
              <a:effectLst/>
              <a:uLnTx/>
              <a:uFillTx/>
              <a:latin typeface="+mn-lt"/>
              <a:ea typeface="+mn-ea"/>
              <a:cs typeface="+mn-cs"/>
            </a:endParaRPr>
          </a:p>
          <a:p>
            <a:pPr marL="265430" marR="0" lvl="0" indent="-265430" algn="l" defTabSz="914400" rtl="0" eaLnBrk="1" fontAlgn="auto" latinLnBrk="0" hangingPunct="1">
              <a:lnSpc>
                <a:spcPct val="150000"/>
              </a:lnSpc>
              <a:spcBef>
                <a:spcPts val="250"/>
              </a:spcBef>
              <a:spcAft>
                <a:spcPts val="0"/>
              </a:spcAft>
              <a:buClr>
                <a:schemeClr val="accent1"/>
              </a:buClr>
              <a:buSzPct val="80000"/>
              <a:buFont typeface="Wingdings 2" panose="05020102010507070707"/>
              <a:buChar char=""/>
              <a:defRPr/>
            </a:pPr>
            <a:endParaRPr kumimoji="0" lang="zh-CN" alt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内容占位符 2"/>
          <p:cNvSpPr>
            <a:spLocks noGrp="1"/>
          </p:cNvSpPr>
          <p:nvPr>
            <p:ph idx="1"/>
          </p:nvPr>
        </p:nvSpPr>
        <p:spPr>
          <a:xfrm>
            <a:off x="503238" y="530225"/>
            <a:ext cx="8183562" cy="4187825"/>
          </a:xfrm>
          <a:ln/>
        </p:spPr>
        <p:txBody>
          <a:bodyPr vert="horz" wrap="square" lIns="182880" tIns="91440" anchor="t" anchorCtr="0"/>
          <a:p>
            <a:pPr>
              <a:lnSpc>
                <a:spcPct val="150000"/>
              </a:lnSpc>
            </a:pPr>
            <a:r>
              <a:rPr lang="zh-CN" altLang="zh-CN" sz="2000" b="1" dirty="0">
                <a:ea typeface="微软雅黑" panose="020B0503020204020204" pitchFamily="34" charset="-122"/>
              </a:rPr>
              <a:t>二、设计案例</a:t>
            </a:r>
            <a:endParaRPr lang="zh-CN" altLang="zh-CN" sz="2000" dirty="0">
              <a:ea typeface="微软雅黑" panose="020B0503020204020204" pitchFamily="34" charset="-122"/>
            </a:endParaRPr>
          </a:p>
          <a:p>
            <a:pPr>
              <a:lnSpc>
                <a:spcPct val="150000"/>
              </a:lnSpc>
            </a:pPr>
            <a:r>
              <a:rPr lang="en-US" altLang="zh-CN" sz="2000" b="1" dirty="0">
                <a:ea typeface="微软雅黑" panose="020B0503020204020204" pitchFamily="34" charset="-122"/>
              </a:rPr>
              <a:t>1.</a:t>
            </a:r>
            <a:r>
              <a:rPr lang="zh-CN" altLang="zh-CN" sz="2000" b="1" dirty="0">
                <a:ea typeface="微软雅黑" panose="020B0503020204020204" pitchFamily="34" charset="-122"/>
              </a:rPr>
              <a:t>具有代表性的大师作品：</a:t>
            </a:r>
            <a:endParaRPr lang="zh-CN" altLang="zh-CN" sz="2000" dirty="0">
              <a:ea typeface="微软雅黑" panose="020B0503020204020204" pitchFamily="34" charset="-122"/>
            </a:endParaRPr>
          </a:p>
          <a:p>
            <a:pPr>
              <a:lnSpc>
                <a:spcPct val="150000"/>
              </a:lnSpc>
            </a:pPr>
            <a:r>
              <a:rPr lang="zh-CN" altLang="zh-CN" sz="2000" b="1" dirty="0">
                <a:ea typeface="微软雅黑" panose="020B0503020204020204" pitchFamily="34" charset="-122"/>
              </a:rPr>
              <a:t>（</a:t>
            </a:r>
            <a:r>
              <a:rPr lang="en-US" altLang="zh-CN" sz="2000" b="1" dirty="0">
                <a:ea typeface="微软雅黑" panose="020B0503020204020204" pitchFamily="34" charset="-122"/>
              </a:rPr>
              <a:t>1</a:t>
            </a:r>
            <a:r>
              <a:rPr lang="zh-CN" altLang="zh-CN" sz="2000" b="1" dirty="0">
                <a:ea typeface="微软雅黑" panose="020B0503020204020204" pitchFamily="34" charset="-122"/>
              </a:rPr>
              <a:t>）乔治杰生</a:t>
            </a:r>
            <a:r>
              <a:rPr lang="en-US" altLang="zh-CN" sz="2000" b="1" dirty="0">
                <a:ea typeface="微软雅黑" panose="020B0503020204020204" pitchFamily="34" charset="-122"/>
              </a:rPr>
              <a:t>Daisy</a:t>
            </a:r>
            <a:r>
              <a:rPr lang="zh-CN" altLang="zh-CN" sz="2000" b="1" dirty="0">
                <a:ea typeface="微软雅黑" panose="020B0503020204020204" pitchFamily="34" charset="-122"/>
              </a:rPr>
              <a:t>雏菊系列</a:t>
            </a:r>
            <a:endParaRPr lang="zh-CN" altLang="zh-CN" sz="2000" dirty="0">
              <a:ea typeface="微软雅黑" panose="020B0503020204020204" pitchFamily="34" charset="-122"/>
            </a:endParaRPr>
          </a:p>
          <a:p>
            <a:pPr>
              <a:lnSpc>
                <a:spcPct val="150000"/>
              </a:lnSpc>
            </a:pPr>
            <a:r>
              <a:rPr lang="zh-CN" altLang="zh-CN" sz="2000" b="1" dirty="0">
                <a:ea typeface="微软雅黑" panose="020B0503020204020204" pitchFamily="34" charset="-122"/>
              </a:rPr>
              <a:t>（</a:t>
            </a:r>
            <a:r>
              <a:rPr lang="en-US" altLang="zh-CN" sz="2000" b="1" dirty="0">
                <a:ea typeface="微软雅黑" panose="020B0503020204020204" pitchFamily="34" charset="-122"/>
              </a:rPr>
              <a:t>2</a:t>
            </a:r>
            <a:r>
              <a:rPr lang="zh-CN" altLang="zh-CN" sz="2000" b="1" dirty="0">
                <a:ea typeface="微软雅黑" panose="020B0503020204020204" pitchFamily="34" charset="-122"/>
              </a:rPr>
              <a:t>）</a:t>
            </a:r>
            <a:r>
              <a:rPr lang="en-US" altLang="zh-CN" sz="2000" b="1" dirty="0">
                <a:ea typeface="微软雅黑" panose="020B0503020204020204" pitchFamily="34" charset="-122"/>
              </a:rPr>
              <a:t>Antonini</a:t>
            </a:r>
            <a:r>
              <a:rPr lang="zh-CN" altLang="zh-CN" sz="2000" b="1" dirty="0">
                <a:ea typeface="微软雅黑" panose="020B0503020204020204" pitchFamily="34" charset="-122"/>
              </a:rPr>
              <a:t>安东尼尼</a:t>
            </a:r>
            <a:r>
              <a:rPr lang="en-US" altLang="zh-CN" sz="2000" b="1" dirty="0">
                <a:ea typeface="微软雅黑" panose="020B0503020204020204" pitchFamily="34" charset="-122"/>
              </a:rPr>
              <a:t>Etna</a:t>
            </a:r>
            <a:r>
              <a:rPr lang="zh-CN" altLang="zh-CN" sz="2000" b="1" dirty="0">
                <a:ea typeface="微软雅黑" panose="020B0503020204020204" pitchFamily="34" charset="-122"/>
              </a:rPr>
              <a:t>西西里岛的火山系列</a:t>
            </a:r>
            <a:endParaRPr lang="zh-CN" altLang="zh-CN" sz="2000" dirty="0">
              <a:ea typeface="微软雅黑" panose="020B0503020204020204" pitchFamily="34" charset="-122"/>
            </a:endParaRPr>
          </a:p>
          <a:p>
            <a:endParaRPr lang="zh-CN" altLang="en-US" dirty="0">
              <a:ea typeface="微软雅黑" panose="020B0503020204020204" pitchFamily="34" charset="-122"/>
            </a:endParaRPr>
          </a:p>
        </p:txBody>
      </p:sp>
      <p:pic>
        <p:nvPicPr>
          <p:cNvPr id="99331" name="图片 192" descr="点击查看源网页"/>
          <p:cNvPicPr>
            <a:picLocks noChangeAspect="1"/>
          </p:cNvPicPr>
          <p:nvPr/>
        </p:nvPicPr>
        <p:blipFill>
          <a:blip r:embed="rId1"/>
          <a:stretch>
            <a:fillRect/>
          </a:stretch>
        </p:blipFill>
        <p:spPr>
          <a:xfrm>
            <a:off x="685800" y="2743200"/>
            <a:ext cx="2027238" cy="2027238"/>
          </a:xfrm>
          <a:prstGeom prst="rect">
            <a:avLst/>
          </a:prstGeom>
          <a:noFill/>
          <a:ln w="9525">
            <a:noFill/>
          </a:ln>
        </p:spPr>
      </p:pic>
      <p:pic>
        <p:nvPicPr>
          <p:cNvPr id="99332" name="图片 486" descr="IMG_256"/>
          <p:cNvPicPr>
            <a:picLocks noChangeAspect="1"/>
          </p:cNvPicPr>
          <p:nvPr/>
        </p:nvPicPr>
        <p:blipFill>
          <a:blip r:embed="rId2"/>
          <a:stretch>
            <a:fillRect/>
          </a:stretch>
        </p:blipFill>
        <p:spPr>
          <a:xfrm>
            <a:off x="2209800" y="4038600"/>
            <a:ext cx="1741488" cy="2049463"/>
          </a:xfrm>
          <a:prstGeom prst="rect">
            <a:avLst/>
          </a:prstGeom>
          <a:noFill/>
          <a:ln w="9525">
            <a:noFill/>
          </a:ln>
        </p:spPr>
      </p:pic>
      <p:pic>
        <p:nvPicPr>
          <p:cNvPr id="99333" name="图片 716" descr="IMG_258"/>
          <p:cNvPicPr>
            <a:picLocks noChangeAspect="1"/>
          </p:cNvPicPr>
          <p:nvPr/>
        </p:nvPicPr>
        <p:blipFill>
          <a:blip r:embed="rId3"/>
          <a:stretch>
            <a:fillRect/>
          </a:stretch>
        </p:blipFill>
        <p:spPr>
          <a:xfrm>
            <a:off x="4876800" y="3124200"/>
            <a:ext cx="3497263" cy="2125663"/>
          </a:xfrm>
          <a:prstGeom prst="rect">
            <a:avLst/>
          </a:prstGeom>
          <a:noFill/>
          <a:ln w="9525">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内容占位符 2"/>
          <p:cNvSpPr>
            <a:spLocks noGrp="1"/>
          </p:cNvSpPr>
          <p:nvPr>
            <p:ph idx="1"/>
          </p:nvPr>
        </p:nvSpPr>
        <p:spPr>
          <a:xfrm>
            <a:off x="503238" y="530225"/>
            <a:ext cx="8183562" cy="4187825"/>
          </a:xfrm>
          <a:ln/>
        </p:spPr>
        <p:txBody>
          <a:bodyPr vert="horz" wrap="square" lIns="182880" tIns="91440" anchor="t" anchorCtr="0"/>
          <a:p>
            <a:r>
              <a:rPr lang="zh-CN" altLang="en-US" b="1" dirty="0">
                <a:ea typeface="微软雅黑" panose="020B0503020204020204" pitchFamily="34" charset="-122"/>
              </a:rPr>
              <a:t>学生案例：</a:t>
            </a:r>
            <a:endParaRPr lang="en-US" altLang="zh-CN" b="1" dirty="0">
              <a:ea typeface="微软雅黑" panose="020B0503020204020204" pitchFamily="34" charset="-122"/>
            </a:endParaRPr>
          </a:p>
          <a:p>
            <a:r>
              <a:rPr lang="zh-CN" altLang="zh-CN" sz="2000" b="1" dirty="0">
                <a:ea typeface="微软雅黑" panose="020B0503020204020204" pitchFamily="34" charset="-122"/>
              </a:rPr>
              <a:t>设计完成 方案模型</a:t>
            </a:r>
            <a:endParaRPr lang="zh-CN" altLang="zh-CN" sz="2000" dirty="0">
              <a:ea typeface="微软雅黑" panose="020B0503020204020204" pitchFamily="34" charset="-122"/>
            </a:endParaRPr>
          </a:p>
          <a:p>
            <a:r>
              <a:rPr lang="zh-CN" altLang="zh-CN" sz="2000" dirty="0">
                <a:ea typeface="微软雅黑" panose="020B0503020204020204" pitchFamily="34" charset="-122"/>
              </a:rPr>
              <a:t>根据设计方案效果图，制作《拜占庭</a:t>
            </a:r>
            <a:r>
              <a:rPr lang="en-US" altLang="zh-CN" sz="2000" dirty="0">
                <a:ea typeface="微软雅黑" panose="020B0503020204020204" pitchFamily="34" charset="-122"/>
              </a:rPr>
              <a:t>-</a:t>
            </a:r>
            <a:r>
              <a:rPr lang="zh-CN" altLang="zh-CN" sz="2000" dirty="0">
                <a:ea typeface="微软雅黑" panose="020B0503020204020204" pitchFamily="34" charset="-122"/>
              </a:rPr>
              <a:t>黄金时代》系列首饰成</a:t>
            </a:r>
            <a:endParaRPr lang="zh-CN" altLang="en-US" sz="2000" dirty="0">
              <a:ea typeface="微软雅黑" panose="020B0503020204020204" pitchFamily="34" charset="-122"/>
            </a:endParaRPr>
          </a:p>
        </p:txBody>
      </p:sp>
      <p:pic>
        <p:nvPicPr>
          <p:cNvPr id="100355" name="图片 766" descr="DSC_6214"/>
          <p:cNvPicPr>
            <a:picLocks noChangeAspect="1"/>
          </p:cNvPicPr>
          <p:nvPr/>
        </p:nvPicPr>
        <p:blipFill>
          <a:blip r:embed="rId1"/>
          <a:stretch>
            <a:fillRect/>
          </a:stretch>
        </p:blipFill>
        <p:spPr>
          <a:xfrm>
            <a:off x="1066800" y="1981200"/>
            <a:ext cx="2525713" cy="3771900"/>
          </a:xfrm>
          <a:prstGeom prst="rect">
            <a:avLst/>
          </a:prstGeom>
          <a:noFill/>
          <a:ln w="9525">
            <a:noFill/>
          </a:ln>
        </p:spPr>
      </p:pic>
      <p:pic>
        <p:nvPicPr>
          <p:cNvPr id="100356" name="图片 6148" descr="刘洋 12110045 (3)_副本_副本"/>
          <p:cNvPicPr>
            <a:picLocks noChangeAspect="1"/>
          </p:cNvPicPr>
          <p:nvPr/>
        </p:nvPicPr>
        <p:blipFill>
          <a:blip r:embed="rId2"/>
          <a:stretch>
            <a:fillRect/>
          </a:stretch>
        </p:blipFill>
        <p:spPr>
          <a:xfrm>
            <a:off x="4495800" y="1981200"/>
            <a:ext cx="3001963" cy="3810000"/>
          </a:xfrm>
          <a:prstGeom prst="rect">
            <a:avLst/>
          </a:prstGeom>
          <a:noFill/>
          <a:ln w="9525">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01379" name="内容占位符 2"/>
          <p:cNvSpPr>
            <a:spLocks noGrp="1"/>
          </p:cNvSpPr>
          <p:nvPr>
            <p:ph idx="1"/>
          </p:nvPr>
        </p:nvSpPr>
        <p:spPr>
          <a:xfrm>
            <a:off x="503238" y="530225"/>
            <a:ext cx="8183562" cy="4187825"/>
          </a:xfrm>
          <a:ln/>
        </p:spPr>
        <p:txBody>
          <a:bodyPr vert="horz" wrap="square" lIns="182880" tIns="91440" anchor="t" anchorCtr="0"/>
          <a:p>
            <a:endParaRPr lang="zh-CN" altLang="en-US" dirty="0">
              <a:ea typeface="微软雅黑" panose="020B0503020204020204" pitchFamily="34" charset="-122"/>
            </a:endParaRPr>
          </a:p>
        </p:txBody>
      </p:sp>
      <p:pic>
        <p:nvPicPr>
          <p:cNvPr id="101380" name="图片 772" descr="IMG_5987_副本"/>
          <p:cNvPicPr>
            <a:picLocks noChangeAspect="1"/>
          </p:cNvPicPr>
          <p:nvPr/>
        </p:nvPicPr>
        <p:blipFill>
          <a:blip r:embed="rId1">
            <a:lum bright="6000" contrast="-6000"/>
          </a:blip>
          <a:stretch>
            <a:fillRect/>
          </a:stretch>
        </p:blipFill>
        <p:spPr>
          <a:xfrm>
            <a:off x="1066800" y="1219200"/>
            <a:ext cx="2779713" cy="3810000"/>
          </a:xfrm>
          <a:prstGeom prst="rect">
            <a:avLst/>
          </a:prstGeom>
          <a:noFill/>
          <a:ln w="9525">
            <a:noFill/>
          </a:ln>
        </p:spPr>
      </p:pic>
      <p:pic>
        <p:nvPicPr>
          <p:cNvPr id="101381" name="图片 9219" descr="刘洋 12110045 (7)_副本"/>
          <p:cNvPicPr>
            <a:picLocks noChangeAspect="1"/>
          </p:cNvPicPr>
          <p:nvPr/>
        </p:nvPicPr>
        <p:blipFill>
          <a:blip r:embed="rId2"/>
          <a:stretch>
            <a:fillRect/>
          </a:stretch>
        </p:blipFill>
        <p:spPr>
          <a:xfrm>
            <a:off x="4343400" y="685800"/>
            <a:ext cx="3863975" cy="2628900"/>
          </a:xfrm>
          <a:prstGeom prst="rect">
            <a:avLst/>
          </a:prstGeom>
          <a:noFill/>
          <a:ln w="9525">
            <a:noFill/>
          </a:ln>
        </p:spPr>
      </p:pic>
      <p:pic>
        <p:nvPicPr>
          <p:cNvPr id="101382" name="图片 9218" descr="刘洋 12110045 (2)_副本"/>
          <p:cNvPicPr>
            <a:picLocks noChangeAspect="1"/>
          </p:cNvPicPr>
          <p:nvPr/>
        </p:nvPicPr>
        <p:blipFill>
          <a:blip r:embed="rId3"/>
          <a:stretch>
            <a:fillRect/>
          </a:stretch>
        </p:blipFill>
        <p:spPr>
          <a:xfrm>
            <a:off x="4343400" y="3505200"/>
            <a:ext cx="3875088" cy="2435225"/>
          </a:xfrm>
          <a:prstGeom prst="rect">
            <a:avLst/>
          </a:prstGeom>
          <a:noFill/>
          <a:ln w="9525">
            <a:noFill/>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02403" name="内容占位符 2"/>
          <p:cNvSpPr>
            <a:spLocks noGrp="1"/>
          </p:cNvSpPr>
          <p:nvPr>
            <p:ph idx="1"/>
          </p:nvPr>
        </p:nvSpPr>
        <p:spPr>
          <a:xfrm>
            <a:off x="503238" y="530225"/>
            <a:ext cx="8183562" cy="4187825"/>
          </a:xfrm>
          <a:ln/>
        </p:spPr>
        <p:txBody>
          <a:bodyPr vert="horz" wrap="square" lIns="182880" tIns="91440" anchor="t" anchorCtr="0"/>
          <a:p>
            <a:endParaRPr lang="zh-CN" altLang="en-US" dirty="0">
              <a:ea typeface="微软雅黑" panose="020B0503020204020204" pitchFamily="34" charset="-122"/>
            </a:endParaRPr>
          </a:p>
        </p:txBody>
      </p:sp>
      <p:pic>
        <p:nvPicPr>
          <p:cNvPr id="102404" name="图片 759" descr="DSC_6215"/>
          <p:cNvPicPr>
            <a:picLocks noChangeAspect="1"/>
          </p:cNvPicPr>
          <p:nvPr/>
        </p:nvPicPr>
        <p:blipFill>
          <a:blip r:embed="rId1"/>
          <a:stretch>
            <a:fillRect/>
          </a:stretch>
        </p:blipFill>
        <p:spPr>
          <a:xfrm>
            <a:off x="2743200" y="2819400"/>
            <a:ext cx="2124075" cy="3352800"/>
          </a:xfrm>
          <a:prstGeom prst="rect">
            <a:avLst/>
          </a:prstGeom>
          <a:noFill/>
          <a:ln w="9525">
            <a:noFill/>
          </a:ln>
        </p:spPr>
      </p:pic>
      <p:pic>
        <p:nvPicPr>
          <p:cNvPr id="102405" name="图片 773" descr="刘洋 12110045 (4)_副本"/>
          <p:cNvPicPr>
            <a:picLocks noChangeAspect="1"/>
          </p:cNvPicPr>
          <p:nvPr/>
        </p:nvPicPr>
        <p:blipFill>
          <a:blip r:embed="rId2"/>
          <a:stretch>
            <a:fillRect/>
          </a:stretch>
        </p:blipFill>
        <p:spPr>
          <a:xfrm>
            <a:off x="5334000" y="609600"/>
            <a:ext cx="3124200" cy="5568950"/>
          </a:xfrm>
          <a:prstGeom prst="rect">
            <a:avLst/>
          </a:prstGeom>
          <a:noFill/>
          <a:ln w="9525">
            <a:noFill/>
          </a:ln>
        </p:spPr>
      </p:pic>
      <p:pic>
        <p:nvPicPr>
          <p:cNvPr id="102406" name="图片 11267" descr="IMG_5781_副本"/>
          <p:cNvPicPr>
            <a:picLocks noChangeAspect="1"/>
          </p:cNvPicPr>
          <p:nvPr/>
        </p:nvPicPr>
        <p:blipFill>
          <a:blip r:embed="rId3"/>
          <a:srcRect l="13179" r="17683" b="57339"/>
          <a:stretch>
            <a:fillRect/>
          </a:stretch>
        </p:blipFill>
        <p:spPr>
          <a:xfrm>
            <a:off x="533400" y="457200"/>
            <a:ext cx="2816225" cy="2362200"/>
          </a:xfrm>
          <a:prstGeom prst="rect">
            <a:avLst/>
          </a:prstGeom>
          <a:noFill/>
          <a:ln w="9525">
            <a:noFill/>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43000" y="7620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第三章 欣赏与分析</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03427" name="内容占位符 2"/>
          <p:cNvSpPr>
            <a:spLocks noGrp="1"/>
          </p:cNvSpPr>
          <p:nvPr>
            <p:ph idx="1"/>
          </p:nvPr>
        </p:nvSpPr>
        <p:spPr>
          <a:xfrm>
            <a:off x="609600" y="1752600"/>
            <a:ext cx="7772400" cy="4187825"/>
          </a:xfrm>
          <a:ln/>
        </p:spPr>
        <p:txBody>
          <a:bodyPr vert="horz" wrap="square" lIns="182880" tIns="91440" anchor="t" anchorCtr="0"/>
          <a:p>
            <a:pPr>
              <a:lnSpc>
                <a:spcPct val="150000"/>
              </a:lnSpc>
            </a:pPr>
            <a:r>
              <a:rPr lang="zh-CN" altLang="zh-CN" sz="2000" dirty="0">
                <a:ea typeface="微软雅黑" panose="020B0503020204020204" pitchFamily="34" charset="-122"/>
              </a:rPr>
              <a:t>本章概述</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本章主要是欣赏和分析各个国家和地区的饰品设计品牌，以鉴赏的角度进行分析，把握好多元化和大众化时代的设计方向。更深层次的理解各地区各国家饰品设计的代表品牌及设计特点。</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学习目标</a:t>
            </a:r>
            <a:endParaRPr lang="zh-CN" altLang="zh-CN" sz="2000" dirty="0">
              <a:ea typeface="微软雅黑" panose="020B0503020204020204" pitchFamily="34" charset="-122"/>
            </a:endParaRPr>
          </a:p>
          <a:p>
            <a:pPr>
              <a:lnSpc>
                <a:spcPct val="150000"/>
              </a:lnSpc>
            </a:pPr>
            <a:r>
              <a:rPr lang="zh-CN" altLang="zh-CN" sz="2000" dirty="0">
                <a:ea typeface="微软雅黑" panose="020B0503020204020204" pitchFamily="34" charset="-122"/>
              </a:rPr>
              <a:t>了解现今代表性的服饰品设计品牌，了解世界知名品牌的设计风格，从中提高饰品设计的欣赏能力，在今后的服饰品设计学习中更好地借鉴和应用</a:t>
            </a:r>
            <a:endParaRPr lang="zh-CN" altLang="en-US" sz="2000" dirty="0">
              <a:ea typeface="微软雅黑" panose="020B0503020204020204" pitchFamily="34"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5800" y="5334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第一节 美国饰品设计</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04451" name="内容占位符 2"/>
          <p:cNvSpPr>
            <a:spLocks noGrp="1"/>
          </p:cNvSpPr>
          <p:nvPr>
            <p:ph idx="1"/>
          </p:nvPr>
        </p:nvSpPr>
        <p:spPr>
          <a:xfrm>
            <a:off x="533400" y="1219200"/>
            <a:ext cx="8183563" cy="4187825"/>
          </a:xfrm>
          <a:ln/>
        </p:spPr>
        <p:txBody>
          <a:bodyPr vert="horz" wrap="square" lIns="182880" tIns="91440" anchor="t" anchorCtr="0"/>
          <a:p>
            <a:r>
              <a:rPr lang="zh-CN" altLang="zh-CN" b="1" dirty="0">
                <a:ea typeface="微软雅黑" panose="020B0503020204020204" pitchFamily="34" charset="-122"/>
              </a:rPr>
              <a:t>一、蒂芬尼</a:t>
            </a:r>
            <a:r>
              <a:rPr lang="en-US" altLang="zh-CN" b="1" dirty="0">
                <a:ea typeface="微软雅黑" panose="020B0503020204020204" pitchFamily="34" charset="-122"/>
              </a:rPr>
              <a:t>Tiffany</a:t>
            </a:r>
            <a:r>
              <a:rPr lang="zh-CN" altLang="zh-CN" b="1" dirty="0">
                <a:ea typeface="微软雅黑" panose="020B0503020204020204" pitchFamily="34" charset="-122"/>
              </a:rPr>
              <a:t>——庄重与时尚经典</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04452" name="图片 209" descr="2427364-6964c7aefa5bdbeb.webp"/>
          <p:cNvPicPr>
            <a:picLocks noChangeAspect="1"/>
          </p:cNvPicPr>
          <p:nvPr/>
        </p:nvPicPr>
        <p:blipFill>
          <a:blip r:embed="rId1"/>
          <a:stretch>
            <a:fillRect/>
          </a:stretch>
        </p:blipFill>
        <p:spPr>
          <a:xfrm>
            <a:off x="762000" y="2362200"/>
            <a:ext cx="2378075" cy="2286000"/>
          </a:xfrm>
          <a:prstGeom prst="rect">
            <a:avLst/>
          </a:prstGeom>
          <a:noFill/>
          <a:ln w="9525">
            <a:noFill/>
          </a:ln>
        </p:spPr>
      </p:pic>
      <p:pic>
        <p:nvPicPr>
          <p:cNvPr id="104453" name="图片 14" descr="IMG_256"/>
          <p:cNvPicPr>
            <a:picLocks noChangeAspect="1"/>
          </p:cNvPicPr>
          <p:nvPr/>
        </p:nvPicPr>
        <p:blipFill>
          <a:blip r:embed="rId2"/>
          <a:stretch>
            <a:fillRect/>
          </a:stretch>
        </p:blipFill>
        <p:spPr>
          <a:xfrm>
            <a:off x="3352800" y="2209800"/>
            <a:ext cx="2182813" cy="2674938"/>
          </a:xfrm>
          <a:prstGeom prst="rect">
            <a:avLst/>
          </a:prstGeom>
          <a:noFill/>
          <a:ln w="9525">
            <a:noFill/>
          </a:ln>
        </p:spPr>
      </p:pic>
      <p:pic>
        <p:nvPicPr>
          <p:cNvPr id="104454" name="图片 784" descr="62745584"/>
          <p:cNvPicPr>
            <a:picLocks noChangeAspect="1"/>
          </p:cNvPicPr>
          <p:nvPr/>
        </p:nvPicPr>
        <p:blipFill>
          <a:blip r:embed="rId3"/>
          <a:srcRect l="16765" r="17349"/>
          <a:stretch>
            <a:fillRect/>
          </a:stretch>
        </p:blipFill>
        <p:spPr>
          <a:xfrm>
            <a:off x="5867400" y="2362200"/>
            <a:ext cx="2571750" cy="2332038"/>
          </a:xfrm>
          <a:prstGeom prst="rect">
            <a:avLst/>
          </a:prstGeom>
          <a:noFill/>
          <a:ln w="9525">
            <a:noFill/>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238" y="4983163"/>
            <a:ext cx="8183563" cy="1052513"/>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05475" name="内容占位符 2"/>
          <p:cNvSpPr>
            <a:spLocks noGrp="1"/>
          </p:cNvSpPr>
          <p:nvPr>
            <p:ph idx="1"/>
          </p:nvPr>
        </p:nvSpPr>
        <p:spPr>
          <a:xfrm>
            <a:off x="503238" y="530225"/>
            <a:ext cx="8183562" cy="4187825"/>
          </a:xfrm>
          <a:ln/>
        </p:spPr>
        <p:txBody>
          <a:bodyPr vert="horz" wrap="square" lIns="182880" tIns="91440" anchor="t" anchorCtr="0"/>
          <a:p>
            <a:r>
              <a:rPr lang="zh-CN" altLang="zh-CN" b="1" dirty="0">
                <a:ea typeface="微软雅黑" panose="020B0503020204020204" pitchFamily="34" charset="-122"/>
              </a:rPr>
              <a:t>二、海瑞温斯顿</a:t>
            </a:r>
            <a:r>
              <a:rPr lang="en-US" altLang="zh-CN" b="1" dirty="0">
                <a:ea typeface="微软雅黑" panose="020B0503020204020204" pitchFamily="34" charset="-122"/>
              </a:rPr>
              <a:t>HarryWinston</a:t>
            </a:r>
            <a:r>
              <a:rPr lang="zh-CN" altLang="zh-CN" b="1" dirty="0">
                <a:ea typeface="微软雅黑" panose="020B0503020204020204" pitchFamily="34" charset="-122"/>
              </a:rPr>
              <a:t>——王室经典</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05476" name="图片 19" descr="IMG_256"/>
          <p:cNvPicPr>
            <a:picLocks noChangeAspect="1"/>
          </p:cNvPicPr>
          <p:nvPr/>
        </p:nvPicPr>
        <p:blipFill>
          <a:blip r:embed="rId1"/>
          <a:stretch>
            <a:fillRect/>
          </a:stretch>
        </p:blipFill>
        <p:spPr>
          <a:xfrm>
            <a:off x="914400" y="1676400"/>
            <a:ext cx="1736725" cy="2503488"/>
          </a:xfrm>
          <a:prstGeom prst="rect">
            <a:avLst/>
          </a:prstGeom>
          <a:noFill/>
          <a:ln w="9525">
            <a:noFill/>
          </a:ln>
        </p:spPr>
      </p:pic>
      <p:pic>
        <p:nvPicPr>
          <p:cNvPr id="105477" name="图片 267" descr="IMG_256"/>
          <p:cNvPicPr>
            <a:picLocks noChangeAspect="1"/>
          </p:cNvPicPr>
          <p:nvPr/>
        </p:nvPicPr>
        <p:blipFill>
          <a:blip r:embed="rId2"/>
          <a:stretch>
            <a:fillRect/>
          </a:stretch>
        </p:blipFill>
        <p:spPr>
          <a:xfrm>
            <a:off x="2819400" y="1905000"/>
            <a:ext cx="2857500" cy="2092325"/>
          </a:xfrm>
          <a:prstGeom prst="rect">
            <a:avLst/>
          </a:prstGeom>
          <a:noFill/>
          <a:ln w="9525">
            <a:noFill/>
          </a:ln>
        </p:spPr>
      </p:pic>
      <p:pic>
        <p:nvPicPr>
          <p:cNvPr id="105478" name="图片 811" descr="IMG_256"/>
          <p:cNvPicPr>
            <a:picLocks noChangeAspect="1"/>
          </p:cNvPicPr>
          <p:nvPr/>
        </p:nvPicPr>
        <p:blipFill>
          <a:blip r:embed="rId3"/>
          <a:srcRect l="26299" r="23650"/>
          <a:stretch>
            <a:fillRect/>
          </a:stretch>
        </p:blipFill>
        <p:spPr>
          <a:xfrm>
            <a:off x="5867400" y="1752600"/>
            <a:ext cx="2514600" cy="2835275"/>
          </a:xfrm>
          <a:prstGeom prst="rect">
            <a:avLst/>
          </a:prstGeom>
          <a:noFill/>
          <a:ln w="9525">
            <a:noFill/>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457200"/>
            <a:ext cx="8183563" cy="1050925"/>
          </a:xfrm>
        </p:spPr>
        <p:txBody>
          <a:bodyPr vert="horz"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第二节法国饰品设计</a:t>
            </a:r>
            <a:br>
              <a:rPr kumimoji="0" lang="zh-CN" altLang="zh-CN"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endParaRPr kumimoji="0" lang="zh-CN" altLang="en-US" sz="3600"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
        <p:nvSpPr>
          <p:cNvPr id="106499" name="内容占位符 2"/>
          <p:cNvSpPr>
            <a:spLocks noGrp="1"/>
          </p:cNvSpPr>
          <p:nvPr>
            <p:ph idx="1"/>
          </p:nvPr>
        </p:nvSpPr>
        <p:spPr>
          <a:xfrm>
            <a:off x="457200" y="1295400"/>
            <a:ext cx="8183563" cy="4187825"/>
          </a:xfrm>
          <a:ln/>
        </p:spPr>
        <p:txBody>
          <a:bodyPr vert="horz" wrap="square" lIns="182880" tIns="91440" anchor="t" anchorCtr="0"/>
          <a:p>
            <a:r>
              <a:rPr lang="en-US" altLang="zh-CN" b="1" dirty="0">
                <a:ea typeface="微软雅黑" panose="020B0503020204020204" pitchFamily="34" charset="-122"/>
              </a:rPr>
              <a:t>1.</a:t>
            </a:r>
            <a:r>
              <a:rPr lang="zh-CN" altLang="zh-CN" b="1" dirty="0">
                <a:ea typeface="微软雅黑" panose="020B0503020204020204" pitchFamily="34" charset="-122"/>
              </a:rPr>
              <a:t>卡地亚</a:t>
            </a:r>
            <a:r>
              <a:rPr lang="en-US" altLang="zh-CN" b="1" dirty="0">
                <a:ea typeface="微软雅黑" panose="020B0503020204020204" pitchFamily="34" charset="-122"/>
              </a:rPr>
              <a:t> Cartier</a:t>
            </a:r>
            <a:r>
              <a:rPr lang="zh-CN" altLang="zh-CN" b="1" dirty="0">
                <a:ea typeface="微软雅黑" panose="020B0503020204020204" pitchFamily="34" charset="-122"/>
              </a:rPr>
              <a:t>——历史与野性之美</a:t>
            </a:r>
            <a:r>
              <a:rPr lang="en-US" altLang="zh-CN" b="1" dirty="0">
                <a:ea typeface="微软雅黑" panose="020B0503020204020204" pitchFamily="34" charset="-122"/>
              </a:rPr>
              <a:t>  </a:t>
            </a:r>
            <a:r>
              <a:rPr lang="en-US" altLang="zh-CN" dirty="0">
                <a:ea typeface="微软雅黑" panose="020B0503020204020204" pitchFamily="34" charset="-122"/>
              </a:rPr>
              <a:t> </a:t>
            </a:r>
            <a:endParaRPr lang="zh-CN" altLang="zh-CN" dirty="0">
              <a:ea typeface="微软雅黑" panose="020B0503020204020204" pitchFamily="34" charset="-122"/>
            </a:endParaRPr>
          </a:p>
          <a:p>
            <a:endParaRPr lang="zh-CN" altLang="en-US" dirty="0">
              <a:ea typeface="微软雅黑" panose="020B0503020204020204" pitchFamily="34" charset="-122"/>
            </a:endParaRPr>
          </a:p>
        </p:txBody>
      </p:sp>
      <p:pic>
        <p:nvPicPr>
          <p:cNvPr id="106500" name="图片 20" descr="IMG_256"/>
          <p:cNvPicPr>
            <a:picLocks noChangeAspect="1"/>
          </p:cNvPicPr>
          <p:nvPr/>
        </p:nvPicPr>
        <p:blipFill>
          <a:blip r:embed="rId1"/>
          <a:stretch>
            <a:fillRect/>
          </a:stretch>
        </p:blipFill>
        <p:spPr>
          <a:xfrm>
            <a:off x="1143000" y="2209800"/>
            <a:ext cx="3103563" cy="1520825"/>
          </a:xfrm>
          <a:prstGeom prst="rect">
            <a:avLst/>
          </a:prstGeom>
          <a:noFill/>
          <a:ln w="9525">
            <a:noFill/>
          </a:ln>
        </p:spPr>
      </p:pic>
      <p:pic>
        <p:nvPicPr>
          <p:cNvPr id="106501" name="图片 16" descr="IMG_256"/>
          <p:cNvPicPr>
            <a:picLocks noChangeAspect="1"/>
          </p:cNvPicPr>
          <p:nvPr/>
        </p:nvPicPr>
        <p:blipFill>
          <a:blip r:embed="rId2"/>
          <a:stretch>
            <a:fillRect/>
          </a:stretch>
        </p:blipFill>
        <p:spPr>
          <a:xfrm>
            <a:off x="5029200" y="2133600"/>
            <a:ext cx="3294063" cy="3352800"/>
          </a:xfrm>
          <a:prstGeom prst="rect">
            <a:avLst/>
          </a:prstGeom>
          <a:noFill/>
          <a:ln w="9525">
            <a:noFill/>
          </a:ln>
        </p:spPr>
      </p:pic>
      <p:pic>
        <p:nvPicPr>
          <p:cNvPr id="106502" name="图片 15" descr="IMG_256"/>
          <p:cNvPicPr>
            <a:picLocks noChangeAspect="1"/>
          </p:cNvPicPr>
          <p:nvPr/>
        </p:nvPicPr>
        <p:blipFill>
          <a:blip r:embed="rId3"/>
          <a:srcRect t="3848" b="9299"/>
          <a:stretch>
            <a:fillRect/>
          </a:stretch>
        </p:blipFill>
        <p:spPr>
          <a:xfrm>
            <a:off x="1600200" y="3962400"/>
            <a:ext cx="1965325" cy="2416175"/>
          </a:xfrm>
          <a:prstGeom prst="rect">
            <a:avLst/>
          </a:prstGeom>
          <a:noFill/>
          <a:ln w="9525">
            <a:noFill/>
          </a:ln>
        </p:spPr>
      </p:pic>
    </p:spTree>
  </p:cSld>
  <p:clrMapOvr>
    <a:masterClrMapping/>
  </p:clrMapOvr>
</p:sld>
</file>

<file path=ppt/tags/tag1.xml><?xml version="1.0" encoding="utf-8"?>
<p:tagLst xmlns:p="http://schemas.openxmlformats.org/presentationml/2006/main">
  <p:tag name="commondata" val="eyJoZGlkIjoiYjg0M2NiMTZjOTI5MDJhYzkxMzYwOWU2ZDVlMzRlMjE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视点">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视点">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Aspect</Template>
  <TotalTime>0</TotalTime>
  <Words>12417</Words>
  <Application>WPS 演示</Application>
  <PresentationFormat>全屏显示(4:3)</PresentationFormat>
  <Paragraphs>694</Paragraphs>
  <Slides>113</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113</vt:i4>
      </vt:variant>
    </vt:vector>
  </HeadingPairs>
  <TitlesOfParts>
    <vt:vector size="128" baseType="lpstr">
      <vt:lpstr>Arial</vt:lpstr>
      <vt:lpstr>宋体</vt:lpstr>
      <vt:lpstr>Wingdings</vt:lpstr>
      <vt:lpstr>Verdana</vt:lpstr>
      <vt:lpstr>Wingdings 2</vt:lpstr>
      <vt:lpstr>Calibri</vt:lpstr>
      <vt:lpstr>微软雅黑</vt:lpstr>
      <vt:lpstr>Times New Roman</vt:lpstr>
      <vt:lpstr>黑体</vt:lpstr>
      <vt:lpstr>Verdana</vt:lpstr>
      <vt:lpstr>Calibri</vt:lpstr>
      <vt:lpstr>Times New Roman</vt:lpstr>
      <vt:lpstr>Arial Unicode MS</vt:lpstr>
      <vt:lpstr>Wingdings</vt:lpstr>
      <vt:lpstr>视点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王雅著</cp:lastModifiedBy>
  <cp:revision>18</cp:revision>
  <dcterms:created xsi:type="dcterms:W3CDTF">2021-02-04T00:50:47Z</dcterms:created>
  <dcterms:modified xsi:type="dcterms:W3CDTF">2024-08-30T07:03:52Z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6CA153A1CCA54018A572F1D7BC491800_12</vt:lpwstr>
  </property>
  <property fmtid="{D5CDD505-2E9C-101B-9397-08002B2CF9AE}" pid="4" name="KSOProductBuildVer">
    <vt:lpwstr>2052-12.1.0.17857</vt:lpwstr>
  </property>
</Properties>
</file>