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  <p:sldMasterId id="2147483666" r:id="rId5"/>
    <p:sldMasterId id="2147483671" r:id="rId6"/>
    <p:sldMasterId id="2147483676" r:id="rId7"/>
    <p:sldMasterId id="2147483681" r:id="rId8"/>
  </p:sldMasterIdLst>
  <p:notesMasterIdLst>
    <p:notesMasterId r:id="rId35"/>
  </p:notesMasterIdLst>
  <p:sldIdLst>
    <p:sldId id="259" r:id="rId9"/>
    <p:sldId id="457" r:id="rId10"/>
    <p:sldId id="481" r:id="rId11"/>
    <p:sldId id="482" r:id="rId12"/>
    <p:sldId id="513" r:id="rId13"/>
    <p:sldId id="514" r:id="rId14"/>
    <p:sldId id="515" r:id="rId15"/>
    <p:sldId id="517" r:id="rId16"/>
    <p:sldId id="518" r:id="rId17"/>
    <p:sldId id="519" r:id="rId18"/>
    <p:sldId id="520" r:id="rId19"/>
    <p:sldId id="521" r:id="rId20"/>
    <p:sldId id="522" r:id="rId21"/>
    <p:sldId id="523" r:id="rId22"/>
    <p:sldId id="524" r:id="rId23"/>
    <p:sldId id="525" r:id="rId24"/>
    <p:sldId id="526" r:id="rId25"/>
    <p:sldId id="527" r:id="rId26"/>
    <p:sldId id="528" r:id="rId27"/>
    <p:sldId id="529" r:id="rId28"/>
    <p:sldId id="530" r:id="rId29"/>
    <p:sldId id="531" r:id="rId30"/>
    <p:sldId id="532" r:id="rId31"/>
    <p:sldId id="533" r:id="rId32"/>
    <p:sldId id="485" r:id="rId33"/>
    <p:sldId id="456" r:id="rId34"/>
  </p:sldIdLst>
  <p:sldSz cx="11522075" cy="6480175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30" userDrawn="1">
          <p15:clr>
            <a:srgbClr val="A4A3A4"/>
          </p15:clr>
        </p15:guide>
        <p15:guide id="2" pos="3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67B"/>
    <a:srgbClr val="6297D8"/>
    <a:srgbClr val="2C68B2"/>
    <a:srgbClr val="3C4296"/>
    <a:srgbClr val="D6D6D6"/>
    <a:srgbClr val="4B4BBB"/>
    <a:srgbClr val="C6D9F1"/>
    <a:srgbClr val="062B56"/>
    <a:srgbClr val="294B64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96566" autoAdjust="0"/>
  </p:normalViewPr>
  <p:slideViewPr>
    <p:cSldViewPr showGuides="1">
      <p:cViewPr varScale="1">
        <p:scale>
          <a:sx n="83" d="100"/>
          <a:sy n="83" d="100"/>
        </p:scale>
        <p:origin x="730" y="58"/>
      </p:cViewPr>
      <p:guideLst>
        <p:guide orient="horz" pos="2030"/>
        <p:guide pos="3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tags" Target="tags/tag17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B1937-2493-4604-84C8-115764CE3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9DD4A-C4F5-4E55-BA18-BD5BD3ED4E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15.xml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ags" Target="../tags/tag16.xml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tags" Target="../tags/tag17.xml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tags" Target="../tags/tag18.xml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tags" Target="../tags/tag22.xml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tags" Target="../tags/tag23.xml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tags" Target="../tags/tag24.xml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tags" Target="../tags/tag25.xml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tags" Target="../tags/tag29.xml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tags" Target="../tags/tag30.xml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tags" Target="../tags/tag32.xml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tags" Target="../tags/tag36.xml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tags" Target="../tags/tag37.xml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tags" Target="../tags/tag38.xml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tags" Target="../tags/tag39.xml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tags" Target="../tags/tag43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7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模块二  锉削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7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模块三  平面划线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7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模块四   锯割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6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模块五    钻孔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6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模块六    锪孔、铰孔与攻螺纹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6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模块七    综合制作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520825" algn="l"/>
          <a:tab pos="1520825" algn="l"/>
          <a:tab pos="1520825" algn="l"/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image" Target="../media/image8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image" Target="../media/image8.png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../media/image10.png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image" Target="../media/image9.GIF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107.xml"/><Relationship Id="rId1" Type="http://schemas.openxmlformats.org/officeDocument/2006/relationships/tags" Target="../tags/tag10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image" Target="../media/image12.tiff"/><Relationship Id="rId6" Type="http://schemas.openxmlformats.org/officeDocument/2006/relationships/tags" Target="../tags/tag112.xml"/><Relationship Id="rId5" Type="http://schemas.openxmlformats.org/officeDocument/2006/relationships/image" Target="../media/image11.jpeg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115.xml"/><Relationship Id="rId1" Type="http://schemas.openxmlformats.org/officeDocument/2006/relationships/tags" Target="../tags/tag10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image" Target="../media/image13.pn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tags" Target="../tags/tag127.xml"/><Relationship Id="rId5" Type="http://schemas.openxmlformats.org/officeDocument/2006/relationships/image" Target="../media/image14.png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image" Target="../media/image16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image" Target="../media/image16.png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47.xml"/><Relationship Id="rId5" Type="http://schemas.openxmlformats.org/officeDocument/2006/relationships/image" Target="../media/image3.png"/><Relationship Id="rId4" Type="http://schemas.openxmlformats.org/officeDocument/2006/relationships/tags" Target="../tags/tag46.xml"/><Relationship Id="rId3" Type="http://schemas.openxmlformats.org/officeDocument/2006/relationships/image" Target="../media/image2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image" Target="../media/image18.png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image" Target="../media/image17.png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154.xml"/><Relationship Id="rId1" Type="http://schemas.openxmlformats.org/officeDocument/2006/relationships/tags" Target="../tags/tag14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image" Target="../media/image20.png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64.xml"/><Relationship Id="rId7" Type="http://schemas.openxmlformats.org/officeDocument/2006/relationships/image" Target="../media/image5.png"/><Relationship Id="rId6" Type="http://schemas.openxmlformats.org/officeDocument/2006/relationships/tags" Target="../tags/tag63.xml"/><Relationship Id="rId5" Type="http://schemas.openxmlformats.org/officeDocument/2006/relationships/image" Target="../media/image4.pn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70.xml"/><Relationship Id="rId7" Type="http://schemas.openxmlformats.org/officeDocument/2006/relationships/image" Target="../media/image5.png"/><Relationship Id="rId6" Type="http://schemas.openxmlformats.org/officeDocument/2006/relationships/tags" Target="../tags/tag69.xml"/><Relationship Id="rId5" Type="http://schemas.openxmlformats.org/officeDocument/2006/relationships/image" Target="../media/image4.png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1518" y="1100420"/>
            <a:ext cx="11522075" cy="4333179"/>
          </a:xfrm>
          <a:prstGeom prst="rect">
            <a:avLst/>
          </a:prstGeom>
          <a:solidFill>
            <a:srgbClr val="31367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168650" y="2448560"/>
            <a:ext cx="8351520" cy="15474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610485" y="1473207"/>
            <a:ext cx="3672306" cy="3672306"/>
          </a:xfrm>
          <a:prstGeom prst="ellipse">
            <a:avLst/>
          </a:prstGeom>
          <a:solidFill>
            <a:schemeClr val="bg1"/>
          </a:solidFill>
          <a:ln w="114300" cap="flat" cmpd="sng" algn="ctr">
            <a:solidFill>
              <a:srgbClr val="9DC3E6">
                <a:alpha val="69804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7131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075" y="1096947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075" y="5426960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70425" y="2880360"/>
            <a:ext cx="6239510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</a:t>
            </a:r>
            <a:r>
              <a:rPr lang="zh-CN"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en-US"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平面</a:t>
            </a:r>
            <a:r>
              <a:rPr lang="zh-CN"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划线</a:t>
            </a:r>
            <a:endParaRPr lang="zh-CN" sz="36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1861" y="1300017"/>
            <a:ext cx="7318521" cy="13220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钳工技能实训</a:t>
            </a:r>
            <a:endParaRPr lang="zh-CN" altLang="en-US" sz="8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 descr="u=865271403,4165274343&amp;fm=193"/>
          <p:cNvPicPr>
            <a:picLocks noChangeAspect="1"/>
          </p:cNvPicPr>
          <p:nvPr/>
        </p:nvPicPr>
        <p:blipFill>
          <a:blip r:embed="rId1"/>
          <a:srcRect r="38714" b="8074"/>
          <a:stretch>
            <a:fillRect/>
          </a:stretch>
        </p:blipFill>
        <p:spPr>
          <a:xfrm rot="20220000">
            <a:off x="657860" y="1554480"/>
            <a:ext cx="3562350" cy="3562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81" h="9381">
                <a:moveTo>
                  <a:pt x="4691" y="0"/>
                </a:moveTo>
                <a:cubicBezTo>
                  <a:pt x="7281" y="0"/>
                  <a:pt x="9381" y="2100"/>
                  <a:pt x="9381" y="4691"/>
                </a:cubicBezTo>
                <a:cubicBezTo>
                  <a:pt x="9381" y="7281"/>
                  <a:pt x="7281" y="9381"/>
                  <a:pt x="4691" y="9381"/>
                </a:cubicBezTo>
                <a:cubicBezTo>
                  <a:pt x="2100" y="9381"/>
                  <a:pt x="0" y="7281"/>
                  <a:pt x="0" y="4691"/>
                </a:cubicBezTo>
                <a:cubicBezTo>
                  <a:pt x="0" y="2100"/>
                  <a:pt x="2100" y="0"/>
                  <a:pt x="4691" y="0"/>
                </a:cubicBezTo>
                <a:close/>
              </a:path>
            </a:pathLst>
          </a:custGeom>
        </p:spPr>
      </p:pic>
      <p:sp>
        <p:nvSpPr>
          <p:cNvPr id="4" name="椭圆 3"/>
          <p:cNvSpPr/>
          <p:nvPr/>
        </p:nvSpPr>
        <p:spPr>
          <a:xfrm>
            <a:off x="648335" y="1529715"/>
            <a:ext cx="3578860" cy="3577590"/>
          </a:xfrm>
          <a:prstGeom prst="ellipse">
            <a:avLst/>
          </a:prstGeom>
          <a:solidFill>
            <a:srgbClr val="D6D6D6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2" grpId="0" bldLvl="0" animBg="1"/>
      <p:bldP spid="39" grpId="0"/>
      <p:bldP spid="5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二、划线的概述和分类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划线的作用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2835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（1）确定工件的加工余量，使加工有明显的尺寸界限。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（2）为便于复杂工件在机床上的装夹，可按划线找正定位。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（3）在单件或小批量生产中，用划线来检查毛坯或半成品的形状和尺寸，合理地分配各加工表面的余量，及早发现不合格品，避免造成后续加工工时的浪费。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当毛坯误差不大时候，可以采用借料划线的方法来补救，从而提高毛坯的合格率。（注：借料——由于铸件上的孔在浇铸时会产生偏差，当偏差不是很大时，铸件、锻件可以通过划线把各待加工面的余量重新分配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二、划线的概述和分类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划线的分类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604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（1）平面划线。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只需要在工件二坐标体系内（一个平面上）划线即能明确表明加工界限的，称之为平面划线，如图 3-4（a）所示。例如，在板料、盘状等工件上划线。其分为：①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几何划线法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——用平面作图的方式划出所需线条；②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样板划线法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——用划针沿板边划出所需线条。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3925" y="3312160"/>
            <a:ext cx="7133590" cy="3001010"/>
            <a:chOff x="3455" y="5216"/>
            <a:chExt cx="11234" cy="4726"/>
          </a:xfrm>
        </p:grpSpPr>
        <p:grpSp>
          <p:nvGrpSpPr>
            <p:cNvPr id="8" name="组合 7"/>
            <p:cNvGrpSpPr/>
            <p:nvPr/>
          </p:nvGrpSpPr>
          <p:grpSpPr>
            <a:xfrm>
              <a:off x="3455" y="5216"/>
              <a:ext cx="11234" cy="4159"/>
              <a:chOff x="3455" y="5216"/>
              <a:chExt cx="11234" cy="4159"/>
            </a:xfrm>
          </p:grpSpPr>
          <p:pic>
            <p:nvPicPr>
              <p:cNvPr id="3" name="图片 2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455" y="5216"/>
                <a:ext cx="11235" cy="3453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443" y="8845"/>
                <a:ext cx="207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lang="en-US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(a) </a:t>
                </a:r>
                <a:r>
                  <a:rPr lang="zh-CN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平面划线</a:t>
                </a:r>
                <a:endParaRPr lang="zh-CN"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0546" y="8845"/>
                <a:ext cx="2506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(b) 立体划线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>
            <a:xfrm>
              <a:off x="7299" y="9412"/>
              <a:ext cx="361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3-4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划线示意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二、划线的概述和分类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划线的分类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604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（2）立体划线。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是平面划线的复合，需要在工件的三坐标体系内（几个互成不同角度的表面，通常是相互垂直的表面，即长、宽、高三个方向）上划线，才能明确表明加工界限的，称之为立体划线，如图 3-4（b）所示。例如在支架、箱体等工件上划线。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3925" y="3312160"/>
            <a:ext cx="7133590" cy="3001010"/>
            <a:chOff x="3455" y="5216"/>
            <a:chExt cx="11234" cy="4726"/>
          </a:xfrm>
        </p:grpSpPr>
        <p:grpSp>
          <p:nvGrpSpPr>
            <p:cNvPr id="8" name="组合 7"/>
            <p:cNvGrpSpPr/>
            <p:nvPr/>
          </p:nvGrpSpPr>
          <p:grpSpPr>
            <a:xfrm>
              <a:off x="3455" y="5216"/>
              <a:ext cx="11234" cy="4159"/>
              <a:chOff x="3455" y="5216"/>
              <a:chExt cx="11234" cy="4159"/>
            </a:xfrm>
          </p:grpSpPr>
          <p:pic>
            <p:nvPicPr>
              <p:cNvPr id="3" name="图片 2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455" y="5216"/>
                <a:ext cx="11235" cy="3453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443" y="8845"/>
                <a:ext cx="207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lang="en-US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(a) </a:t>
                </a:r>
                <a:r>
                  <a:rPr lang="zh-CN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平面划线</a:t>
                </a:r>
                <a:endParaRPr lang="zh-CN"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0546" y="8845"/>
                <a:ext cx="2506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(b) 立体划线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>
            <a:xfrm>
              <a:off x="7299" y="9412"/>
              <a:ext cx="361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3-4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划线示意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支承工具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5704840" cy="4117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（1）划线平台：又称划线平板，用来安放工件和划线工具，如图 3-5（a）所示。其一般由铸铁制成，工作表面经过精刨或刮削，也可采用精磨加工而成。较大的划线平板由多块平板组成，适用于大型工件划线。它的工作表面应保持水平并具有较好的平面度，是划线或检测的基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（2）划线方箱：又称检验方箱，用作对工件平行度、垂直度等的划线和检验，如图 3-5（b）所示。一般由铸铁制成，各表面均经刨削及精刮加工，六面成直角，工件夹到方箱的 V 形槽中，能迅速地划出三个方向的垂线。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89190" y="1007745"/>
            <a:ext cx="2829560" cy="5089525"/>
            <a:chOff x="11794" y="1587"/>
            <a:chExt cx="4456" cy="8015"/>
          </a:xfrm>
        </p:grpSpPr>
        <p:grpSp>
          <p:nvGrpSpPr>
            <p:cNvPr id="15" name="组合 14"/>
            <p:cNvGrpSpPr/>
            <p:nvPr/>
          </p:nvGrpSpPr>
          <p:grpSpPr>
            <a:xfrm>
              <a:off x="11794" y="1587"/>
              <a:ext cx="4456" cy="7387"/>
              <a:chOff x="11794" y="1587"/>
              <a:chExt cx="4456" cy="7387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1794" y="1587"/>
                <a:ext cx="4456" cy="3027"/>
                <a:chOff x="11794" y="1587"/>
                <a:chExt cx="4456" cy="3027"/>
              </a:xfrm>
            </p:grpSpPr>
            <p:pic>
              <p:nvPicPr>
                <p:cNvPr id="103" name="图片 6" descr="IMG_256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5"/>
                <a:srcRect t="10016" b="10431"/>
                <a:stretch>
                  <a:fillRect/>
                </a:stretch>
              </p:blipFill>
              <p:spPr>
                <a:xfrm>
                  <a:off x="11794" y="1587"/>
                  <a:ext cx="4456" cy="26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" name="文本框 9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13154" y="4083"/>
                  <a:ext cx="2072" cy="5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indent="0" algn="ctr" fontAlgn="auto"/>
                  <a:r>
                    <a:rPr lang="en-US" sz="1600" b="0"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(a) </a:t>
                  </a:r>
                  <a:r>
                    <a:rPr lang="zh-CN" sz="1600" b="0"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划线平台</a:t>
                  </a:r>
                  <a:endParaRPr lang="zh-CN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2361" y="4650"/>
                <a:ext cx="3734" cy="4324"/>
                <a:chOff x="12361" y="4989"/>
                <a:chExt cx="3734" cy="4324"/>
              </a:xfrm>
            </p:grpSpPr>
            <p:pic>
              <p:nvPicPr>
                <p:cNvPr id="57" name="图片 57" descr="Snipaste_2022-06-06_11-40-57"/>
                <p:cNvPicPr>
                  <a:picLocks noChangeAspect="1"/>
                </p:cNvPicPr>
                <p:nvPr>
                  <p:custDataLst>
                    <p:tags r:id="rId7"/>
                  </p:custDataLst>
                </p:nvPr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2361" y="4989"/>
                  <a:ext cx="3734" cy="3794"/>
                </a:xfrm>
                <a:prstGeom prst="rect">
                  <a:avLst/>
                </a:prstGeom>
              </p:spPr>
            </p:pic>
            <p:sp>
              <p:nvSpPr>
                <p:cNvPr id="11" name="文本框 10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12995" y="8783"/>
                  <a:ext cx="2790" cy="5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indent="0" algn="ctr" fontAlgn="auto"/>
                  <a:r>
                    <a:rPr sz="1600" b="0"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(b) 划线方箱</a:t>
                  </a:r>
                  <a:endPara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</p:grpSp>
        <p:sp>
          <p:nvSpPr>
            <p:cNvPr id="14" name="文本框 13"/>
            <p:cNvSpPr txBox="1"/>
            <p:nvPr>
              <p:custDataLst>
                <p:tags r:id="rId10"/>
              </p:custDataLst>
            </p:nvPr>
          </p:nvSpPr>
          <p:spPr>
            <a:xfrm>
              <a:off x="12474" y="9072"/>
              <a:ext cx="361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3-5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平台和方箱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支承工具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604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（3）千斤顶：用来支承大型和不规则工件的工具，通常用三个千斤顶支承工件，如图 3-6（a）所示。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（4）V 形铁：通常是用一个或两个 V 形铁来支承轴类和圆形工件的工具，使工件便于定位，划出中心线或找出中心，如图 3-6（b）所示。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20950" y="3293745"/>
            <a:ext cx="6960870" cy="2803525"/>
            <a:chOff x="3970" y="5074"/>
            <a:chExt cx="10962" cy="4415"/>
          </a:xfrm>
        </p:grpSpPr>
        <p:grpSp>
          <p:nvGrpSpPr>
            <p:cNvPr id="9" name="组合 8"/>
            <p:cNvGrpSpPr/>
            <p:nvPr/>
          </p:nvGrpSpPr>
          <p:grpSpPr>
            <a:xfrm>
              <a:off x="3970" y="5074"/>
              <a:ext cx="10962" cy="3686"/>
              <a:chOff x="3970" y="5074"/>
              <a:chExt cx="10962" cy="3686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3970" y="5074"/>
                <a:ext cx="10963" cy="3156"/>
                <a:chOff x="3970" y="5300"/>
                <a:chExt cx="10963" cy="3156"/>
              </a:xfrm>
            </p:grpSpPr>
            <p:pic>
              <p:nvPicPr>
                <p:cNvPr id="279" name="图片 19" descr="IMG_256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5"/>
                <a:srcRect l="16947" t="17747" r="15067" b="16667"/>
                <a:stretch>
                  <a:fillRect/>
                </a:stretch>
              </p:blipFill>
              <p:spPr>
                <a:xfrm>
                  <a:off x="3970" y="5350"/>
                  <a:ext cx="3219" cy="31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85" name="图片 85" descr="3-5(b)"/>
                <p:cNvPicPr>
                  <a:picLocks noChangeAspect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259" y="5300"/>
                  <a:ext cx="7675" cy="3147"/>
                </a:xfrm>
                <a:prstGeom prst="rect">
                  <a:avLst/>
                </a:prstGeom>
              </p:spPr>
            </p:pic>
          </p:grpSp>
          <p:sp>
            <p:nvSpPr>
              <p:cNvPr id="7" name="文本框 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650" y="8221"/>
                <a:ext cx="207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(a) 千斤顶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0060" y="8230"/>
                <a:ext cx="207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 (b) V形铁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7" name="文本框 16"/>
            <p:cNvSpPr txBox="1"/>
            <p:nvPr>
              <p:custDataLst>
                <p:tags r:id="rId10"/>
              </p:custDataLst>
            </p:nvPr>
          </p:nvSpPr>
          <p:spPr>
            <a:xfrm>
              <a:off x="7371" y="8958"/>
              <a:ext cx="41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3-6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千斤顶和 V 形铁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直接划线工具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（1）划线盘：立体划线的主要工具，按需要调节划针高度，并在平台上拖动划线盘，划针即可在工件上划出与平台平行的线，弯头端可用来找正工件的位置，如图 3-7 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096260" y="2592705"/>
            <a:ext cx="5365750" cy="3648075"/>
            <a:chOff x="4876" y="4083"/>
            <a:chExt cx="8450" cy="5745"/>
          </a:xfrm>
        </p:grpSpPr>
        <p:grpSp>
          <p:nvGrpSpPr>
            <p:cNvPr id="12" name="组合 11"/>
            <p:cNvGrpSpPr/>
            <p:nvPr/>
          </p:nvGrpSpPr>
          <p:grpSpPr>
            <a:xfrm>
              <a:off x="4876" y="4083"/>
              <a:ext cx="8450" cy="5199"/>
              <a:chOff x="4876" y="4196"/>
              <a:chExt cx="8450" cy="5199"/>
            </a:xfrm>
          </p:grpSpPr>
          <p:pic>
            <p:nvPicPr>
              <p:cNvPr id="2" name="图片 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4876" y="4196"/>
                <a:ext cx="8451" cy="4596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217" y="8865"/>
                <a:ext cx="290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(a) 普通划线盘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9186" y="8865"/>
                <a:ext cx="3830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(b) 划线盘的操作</a:t>
                </a:r>
                <a:r>
                  <a:rPr lang="zh-CN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示意</a:t>
                </a:r>
                <a:endParaRPr lang="zh-CN"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6994" y="9298"/>
              <a:ext cx="41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3-7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划线盘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直接划线工具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（2）划规：划规由工具钢或不锈钢制成，两脚尖端淬硬，或在两脚尖端焊上一段硬质合金，使之耐磨。划规可以量取尺寸以定角度、划分线段、划圆、划圆弧线、测量两点间距离等。划规有多种类型，如图 3-8 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10715" y="3024505"/>
            <a:ext cx="7701280" cy="2881630"/>
            <a:chOff x="3009" y="4763"/>
            <a:chExt cx="12128" cy="453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009" y="4763"/>
              <a:ext cx="12128" cy="376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7031" y="8771"/>
              <a:ext cx="41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3-8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不同类型的划规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直接划线工具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（3）划针：一般由 4~6 mm 弹簧钢丝或高速钢制成，划针的直径一般为3~5 mm，尖端磨成 15°~20° 的尖角并淬硬，或在尖端焊接上硬质合金。划针是用来在被划线的工件表面沿着钢板尺、直尺、角尺或样板进行划线的工具，有直划针和弯头划针之分，如图 3-9 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24505" y="2917190"/>
            <a:ext cx="5600065" cy="2845435"/>
            <a:chOff x="4763" y="4594"/>
            <a:chExt cx="8819" cy="4481"/>
          </a:xfrm>
        </p:grpSpPr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7031" y="8544"/>
              <a:ext cx="41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9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划针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4763" y="4594"/>
              <a:ext cx="8819" cy="402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直接划线工具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3987165" cy="296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（4）高度游标尺：又称划线高度尺，由尺身、游标、划针脚和底盘组成。高度游标尺是一种精密量具，其精度一般为 0.02 mm，既可以测量工件的高度，又可以作为划线工具。取好固定高度后，可用量爪直接划线，常用于在工件已加工表面上划线，如图 3-11（a）所示。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28920" y="1224280"/>
            <a:ext cx="5685790" cy="4933950"/>
            <a:chOff x="8392" y="1928"/>
            <a:chExt cx="8954" cy="7770"/>
          </a:xfrm>
        </p:grpSpPr>
        <p:grpSp>
          <p:nvGrpSpPr>
            <p:cNvPr id="11" name="组合 10"/>
            <p:cNvGrpSpPr/>
            <p:nvPr/>
          </p:nvGrpSpPr>
          <p:grpSpPr>
            <a:xfrm>
              <a:off x="8392" y="1928"/>
              <a:ext cx="8954" cy="7122"/>
              <a:chOff x="8392" y="1928"/>
              <a:chExt cx="8954" cy="7122"/>
            </a:xfrm>
          </p:grpSpPr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8392" y="1928"/>
                <a:ext cx="8955" cy="6475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9412" y="8520"/>
                <a:ext cx="290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(a) 高度游标尺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3721" y="8520"/>
                <a:ext cx="290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</a:t>
                </a:r>
                <a:r>
                  <a:rPr lang="en-US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b</a:t>
                </a:r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) 角尺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8"/>
              </p:custDataLst>
            </p:nvPr>
          </p:nvSpPr>
          <p:spPr>
            <a:xfrm>
              <a:off x="10886" y="9168"/>
              <a:ext cx="41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11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高度游标尺和角尺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划线量具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398716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（1）角尺：又称为宽座角尺，是钳工常用的测量垂直度的工具，划线时常用作划垂直线或平行线时的导向工具，也可用来调整工件基准在平台上的垂直度，如图 3-11（b）所示。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（2）钢板直尺：确定线段长度和划规半径的量具。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（3）高度尺：即高度游标尺的测量部分。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28920" y="1224280"/>
            <a:ext cx="5685790" cy="4933950"/>
            <a:chOff x="8392" y="1928"/>
            <a:chExt cx="8954" cy="7770"/>
          </a:xfrm>
        </p:grpSpPr>
        <p:grpSp>
          <p:nvGrpSpPr>
            <p:cNvPr id="11" name="组合 10"/>
            <p:cNvGrpSpPr/>
            <p:nvPr/>
          </p:nvGrpSpPr>
          <p:grpSpPr>
            <a:xfrm>
              <a:off x="8392" y="1928"/>
              <a:ext cx="8954" cy="7122"/>
              <a:chOff x="8392" y="1928"/>
              <a:chExt cx="8954" cy="7122"/>
            </a:xfrm>
          </p:grpSpPr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8392" y="1928"/>
                <a:ext cx="8955" cy="6475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9412" y="8520"/>
                <a:ext cx="290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(a) 高度游标尺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3721" y="8520"/>
                <a:ext cx="290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</a:t>
                </a:r>
                <a:r>
                  <a:rPr lang="en-US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b</a:t>
                </a:r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) 角尺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8"/>
              </p:custDataLst>
            </p:nvPr>
          </p:nvSpPr>
          <p:spPr>
            <a:xfrm>
              <a:off x="10886" y="9168"/>
              <a:ext cx="41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11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高度游标尺和角尺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20090" y="1440180"/>
            <a:ext cx="10166350" cy="1014730"/>
          </a:xfrm>
          <a:prstGeom prst="rect">
            <a:avLst/>
          </a:prstGeom>
          <a:noFill/>
          <a:ln w="25400">
            <a:solidFill>
              <a:srgbClr val="31367B"/>
            </a:solidFill>
          </a:ln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为什么木工师傅耳边常别着一只铅笔？工具箱中必备各种不同式样的尺子（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如钢卷尺、钢直尺、角尺等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76170" y="2664460"/>
            <a:ext cx="6794500" cy="3576320"/>
            <a:chOff x="3742" y="4196"/>
            <a:chExt cx="10700" cy="5632"/>
          </a:xfrm>
        </p:grpSpPr>
        <p:grpSp>
          <p:nvGrpSpPr>
            <p:cNvPr id="4" name="组合 3"/>
            <p:cNvGrpSpPr/>
            <p:nvPr/>
          </p:nvGrpSpPr>
          <p:grpSpPr>
            <a:xfrm>
              <a:off x="3742" y="4196"/>
              <a:ext cx="10700" cy="4946"/>
              <a:chOff x="3742" y="4309"/>
              <a:chExt cx="10700" cy="4946"/>
            </a:xfrm>
          </p:grpSpPr>
          <p:pic>
            <p:nvPicPr>
              <p:cNvPr id="268" name="图片 268" descr="5u9f6z4l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/>
              <a:stretch>
                <a:fillRect/>
              </a:stretch>
            </p:blipFill>
            <p:spPr>
              <a:xfrm>
                <a:off x="3742" y="4309"/>
                <a:ext cx="4946" cy="4946"/>
              </a:xfrm>
              <a:prstGeom prst="rect">
                <a:avLst/>
              </a:prstGeom>
            </p:spPr>
          </p:pic>
          <p:pic>
            <p:nvPicPr>
              <p:cNvPr id="270" name="图片 270" descr="qemw0fqn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9526" y="4309"/>
                <a:ext cx="4917" cy="4917"/>
              </a:xfrm>
              <a:prstGeom prst="rect">
                <a:avLst/>
              </a:prstGeom>
            </p:spPr>
          </p:pic>
        </p:grpSp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6085" y="9298"/>
              <a:ext cx="597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3-1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木工使用不同工具进行划线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三、划线工具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辅助工具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样冲和手锤：样冲一般由工具钢制成，尖梢部位淬硬，也可以由较小直径的报废铰刀、多刃铣刀改制而成，如图 3-12（a）所示。打标记时，样冲尖对在划出的线上，用手锤打出间距大致相同的凹坑，称为样冲眼，如图 3-12（b）所示。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7215" y="2852420"/>
            <a:ext cx="10477500" cy="3460750"/>
            <a:chOff x="909" y="4492"/>
            <a:chExt cx="16500" cy="5450"/>
          </a:xfrm>
        </p:grpSpPr>
        <p:grpSp>
          <p:nvGrpSpPr>
            <p:cNvPr id="18" name="组合 17"/>
            <p:cNvGrpSpPr/>
            <p:nvPr/>
          </p:nvGrpSpPr>
          <p:grpSpPr>
            <a:xfrm>
              <a:off x="909" y="4492"/>
              <a:ext cx="6994" cy="2407"/>
              <a:chOff x="909" y="4492"/>
              <a:chExt cx="6994" cy="2407"/>
            </a:xfrm>
          </p:grpSpPr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909" y="4492"/>
                <a:ext cx="6994" cy="1796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955" y="6368"/>
                <a:ext cx="290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(a) 样冲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825" y="4537"/>
              <a:ext cx="9584" cy="5261"/>
              <a:chOff x="7825" y="4537"/>
              <a:chExt cx="9584" cy="5261"/>
            </a:xfrm>
          </p:grpSpPr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/>
              <a:stretch>
                <a:fillRect/>
              </a:stretch>
            </p:blipFill>
            <p:spPr>
              <a:xfrm>
                <a:off x="7825" y="4537"/>
                <a:ext cx="9584" cy="4731"/>
              </a:xfrm>
              <a:prstGeom prst="rect">
                <a:avLst/>
              </a:prstGeom>
            </p:spPr>
          </p:pic>
          <p:sp>
            <p:nvSpPr>
              <p:cNvPr id="15" name="文本框 1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1567" y="9268"/>
                <a:ext cx="2902" cy="5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indent="0" algn="ctr" fontAlgn="auto"/>
                <a:r>
                  <a:rPr lang="en-US"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(b) </a:t>
                </a:r>
                <a:r>
                  <a:rPr sz="1600" b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冲眼及应用</a:t>
                </a:r>
                <a:endParaRPr sz="1600" b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10"/>
              </p:custDataLst>
            </p:nvPr>
          </p:nvSpPr>
          <p:spPr>
            <a:xfrm>
              <a:off x="7144" y="9411"/>
              <a:ext cx="41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12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样冲及冲眼示例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52525" y="4474210"/>
            <a:ext cx="3097530" cy="1568450"/>
          </a:xfrm>
          <a:prstGeom prst="rect">
            <a:avLst/>
          </a:prstGeom>
          <a:noFill/>
          <a:ln w="25400">
            <a:solidFill>
              <a:srgbClr val="31367B"/>
            </a:solidFill>
          </a:ln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1600" b="1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作用：</a:t>
            </a:r>
            <a:endParaRPr lang="zh-CN" altLang="en-US" sz="1600" b="1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①做出标记，防止所划线段模糊；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②钻孔时作为定位的圆心；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③划圆时，作为划规的立脚点。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四、划线的程序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划线前的准备工作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4579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（1）分析图纸：划线前，首先需分析工件的特点和技术要求，规划工件加工的工艺流程（加工顺序和加工方法），并选择划线的基准，确定划线位置、步骤和方法。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（2）准备工件：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 检查工件的缺陷和误差，确定借料方案；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 清理工件各个加工表面的锈蚀、油污等；若是铸件毛坯，需要清理铸件的浇口、冒口，并将基准面锉平；若是锻造毛坯，需要清理锻件的飞边和氧化皮；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 对于有孔的工件可在毛坯孔中塞入木块或铅块，方便划规画圆；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 根据工具的不同，需选择适当的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涂色剂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。在工件上需要划线的部位均匀涂上薄色，以便使划出的线条清楚可见。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（3）工具准备。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按工件图样的要求，选择所需工具，并检查和校验工具。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四、划线的程序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划线前的准备工作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常用涂色剂及应用如表 3-1 所示。其中，粉笔用于数量少、工件小的毛坯，但其精度较低；石灰水用于铸、锻件毛坯；硫酸铜溶液用于钢铁类的材料表面，以便形成铜膜；蓝油是目前划线用得较广的涂色剂。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本钳工实训过程中采用淡金水为涂色剂。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00225" y="2896235"/>
            <a:ext cx="8164195" cy="34931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四、划线的程序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划线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2117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（1）将工件夹持或支撑稳定，并找正，与借料方案相结合进行划线。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（2）先划基准线和位置线，再划加工线，即先划水平线，再依次划垂直线、斜线，最后划圆、圆弧和曲线。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（3）在一次支撑中要划出所有的平行线，避免补划，造成误差。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（4）划线后需反复核对尺寸，方能进行后续的工件加工。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五、划线安全操作规程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92480" y="1369060"/>
            <a:ext cx="9979025" cy="3194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（1）工作台要牢固平稳，平台周围要保持整洁，通行要方便，1 m 以内禁止堆放物件。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所用手锤、冲子等工具要经常检查，不得有裂纹、飞边、毛刺，顶部不得淬火，手锤柄安装要牢固。使用的大工具如弯尺、划线盘、角铁等应有指定地点妥善存放，以免砸伤人。所用的千斤顶，底座应平整可靠，顶尖、螺纹连接合适，严禁使用滑扣千斤顶。划线盘用完后针尖向下，妥善保管，照明灯具应使用低压电源，并检查有无破裂，灯头是否完好，以免触电。★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（3）工件一定要支牢垫好，在支撑大型工件时，必须用方木垫在工件下面，必要时用行车帮助支放垫块。不要用手直接拿着千斤顶，严禁将手臂伸入工件下面。★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（4）地面上的工件要摆放整齐、平稳，防止倾倒伤人。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628650" y="1871980"/>
            <a:ext cx="469519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根据工件完成右图的划线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任务，并依据任务评价进行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评分：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（1）掌握划线工具的使用方法；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（2）掌握平面划线的方法；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（3）掌握划线的安全操作规程；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（4）根据图纸（图 3-2）进行划线练习。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49010" y="935990"/>
            <a:ext cx="4128770" cy="5304790"/>
            <a:chOff x="8959" y="1361"/>
            <a:chExt cx="6502" cy="8354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8959" y="1361"/>
              <a:ext cx="6503" cy="763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9979" y="9185"/>
              <a:ext cx="481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3-2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平面划线练习图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08380" y="4968240"/>
            <a:ext cx="469519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技术要求：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①线条清晰、均匀；②形状、 尺寸准确； ③精度误差控制在0.25~0.5 mm 内。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1518" y="1100420"/>
            <a:ext cx="11522075" cy="4333179"/>
          </a:xfrm>
          <a:prstGeom prst="rect">
            <a:avLst/>
          </a:prstGeom>
          <a:solidFill>
            <a:srgbClr val="31367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168650" y="2448560"/>
            <a:ext cx="8351520" cy="15474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610485" y="1473207"/>
            <a:ext cx="3672306" cy="3672306"/>
          </a:xfrm>
          <a:prstGeom prst="ellipse">
            <a:avLst/>
          </a:prstGeom>
          <a:solidFill>
            <a:schemeClr val="bg1"/>
          </a:solidFill>
          <a:ln w="114300" cap="flat" cmpd="sng" algn="ctr">
            <a:solidFill>
              <a:srgbClr val="9DC3E6">
                <a:alpha val="69804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7131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075" y="1096947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075" y="5426960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1861" y="1300017"/>
            <a:ext cx="7318521" cy="13220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钳工技能实训</a:t>
            </a:r>
            <a:endParaRPr lang="zh-CN" altLang="en-US" sz="8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 descr="u=865271403,4165274343&amp;fm=193"/>
          <p:cNvPicPr>
            <a:picLocks noChangeAspect="1"/>
          </p:cNvPicPr>
          <p:nvPr/>
        </p:nvPicPr>
        <p:blipFill>
          <a:blip r:embed="rId1"/>
          <a:srcRect r="38714" b="8074"/>
          <a:stretch>
            <a:fillRect/>
          </a:stretch>
        </p:blipFill>
        <p:spPr>
          <a:xfrm rot="20220000">
            <a:off x="657860" y="1554480"/>
            <a:ext cx="3562350" cy="3562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81" h="9381">
                <a:moveTo>
                  <a:pt x="4691" y="0"/>
                </a:moveTo>
                <a:cubicBezTo>
                  <a:pt x="7281" y="0"/>
                  <a:pt x="9381" y="2100"/>
                  <a:pt x="9381" y="4691"/>
                </a:cubicBezTo>
                <a:cubicBezTo>
                  <a:pt x="9381" y="7281"/>
                  <a:pt x="7281" y="9381"/>
                  <a:pt x="4691" y="9381"/>
                </a:cubicBezTo>
                <a:cubicBezTo>
                  <a:pt x="2100" y="9381"/>
                  <a:pt x="0" y="7281"/>
                  <a:pt x="0" y="4691"/>
                </a:cubicBezTo>
                <a:cubicBezTo>
                  <a:pt x="0" y="2100"/>
                  <a:pt x="2100" y="0"/>
                  <a:pt x="4691" y="0"/>
                </a:cubicBezTo>
                <a:close/>
              </a:path>
            </a:pathLst>
          </a:custGeom>
        </p:spPr>
      </p:pic>
      <p:sp>
        <p:nvSpPr>
          <p:cNvPr id="4" name="椭圆 3"/>
          <p:cNvSpPr/>
          <p:nvPr/>
        </p:nvSpPr>
        <p:spPr>
          <a:xfrm>
            <a:off x="648335" y="1529715"/>
            <a:ext cx="3578860" cy="3577590"/>
          </a:xfrm>
          <a:prstGeom prst="ellipse">
            <a:avLst/>
          </a:prstGeom>
          <a:solidFill>
            <a:srgbClr val="D6D6D6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19625" y="2576195"/>
            <a:ext cx="6393180" cy="1134110"/>
          </a:xfrm>
          <a:prstGeom prst="rect">
            <a:avLst/>
          </a:prstGeom>
          <a:noFill/>
        </p:spPr>
        <p:txBody>
          <a:bodyPr wrap="square" lIns="86395" tIns="43197" rIns="86395" bIns="43197" rtlCol="0">
            <a:spAutoFit/>
          </a:bodyPr>
          <a:lstStyle/>
          <a:p>
            <a:pPr algn="ctr"/>
            <a:r>
              <a:rPr lang="en-US" altLang="zh-CN" sz="6805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THANK YOU</a:t>
            </a:r>
            <a:endParaRPr lang="zh-CN" altLang="en-US" sz="6805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2" grpId="0" bldLvl="0" animBg="1"/>
      <p:bldP spid="5" grpId="0"/>
      <p:bldP spid="4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 userDrawn="1">
            <p:custDataLst>
              <p:tags r:id="rId1"/>
            </p:custDataLst>
          </p:nvPr>
        </p:nvSpPr>
        <p:spPr>
          <a:xfrm>
            <a:off x="1152525" y="1584325"/>
            <a:ext cx="3060065" cy="395224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136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1152525" y="1583690"/>
            <a:ext cx="3059430" cy="676275"/>
          </a:xfrm>
          <a:prstGeom prst="rect">
            <a:avLst/>
          </a:prstGeom>
          <a:solidFill>
            <a:srgbClr val="1F497D">
              <a:alpha val="80000"/>
            </a:srgbClr>
          </a:solidFill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4"/>
          <p:cNvSpPr/>
          <p:nvPr userDrawn="1">
            <p:custDataLst>
              <p:tags r:id="rId3"/>
            </p:custDataLst>
          </p:nvPr>
        </p:nvSpPr>
        <p:spPr>
          <a:xfrm>
            <a:off x="4464685" y="1584960"/>
            <a:ext cx="3060065" cy="395097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2C68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4464685" y="1584325"/>
            <a:ext cx="3059430" cy="676275"/>
          </a:xfrm>
          <a:prstGeom prst="rect">
            <a:avLst/>
          </a:prstGeom>
          <a:solidFill>
            <a:srgbClr val="2C68B2">
              <a:alpha val="80000"/>
            </a:srgbClr>
          </a:solidFill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能力目标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4"/>
          <p:cNvSpPr/>
          <p:nvPr userDrawn="1">
            <p:custDataLst>
              <p:tags r:id="rId5"/>
            </p:custDataLst>
          </p:nvPr>
        </p:nvSpPr>
        <p:spPr>
          <a:xfrm>
            <a:off x="7776845" y="1584325"/>
            <a:ext cx="3060065" cy="395097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629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6"/>
            </p:custDataLst>
          </p:nvPr>
        </p:nvSpPr>
        <p:spPr>
          <a:xfrm>
            <a:off x="7776845" y="1583690"/>
            <a:ext cx="3059430" cy="676275"/>
          </a:xfrm>
          <a:prstGeom prst="rect">
            <a:avLst/>
          </a:prstGeom>
          <a:solidFill>
            <a:srgbClr val="6297D8">
              <a:alpha val="80000"/>
            </a:srgbClr>
          </a:solidFill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素质目标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890" y="2375535"/>
            <a:ext cx="282575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（1）了解基准面及基准面的选择标准；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（2）了解划线的作用并掌握划线的步骤。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591050" y="2375535"/>
            <a:ext cx="2825750" cy="1989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（1）能够根据工件及尺寸要求选择合适的划线工具；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（2）能够通过查找资料去分析划线出错的原因。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922260" y="2375535"/>
            <a:ext cx="278765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（1）培养解决问题时的逆向思维能力；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（2）培养敢于实践、积极进取的工作态度。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一、基准面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基准面的概念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基准面是指以之为基准用来确定工件上其他点、线、面等尺寸的表面，保证后续加工的测量基准与加工精度。在实际的操作中，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通常工件上第一个被加工的面就是基准面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一、基准面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划线基准的选择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604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零件图上，总有一个或几个尺寸作为其他尺寸的根据，这些尺寸就是基准尺寸，即该零件的设计基准。一般情况下，划线基准应尽量与设计基准一致，主要有以下三种情况：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（1）以两个相互垂直的平面或直线为划线基准，如图 3-3（a）所示，以长度为 106 mm 和高度为 50 mm 的垂直边作为划线基准。一般用于平面立体机件。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72615" y="3338195"/>
            <a:ext cx="8096250" cy="2902585"/>
            <a:chOff x="2949" y="5257"/>
            <a:chExt cx="12750" cy="4571"/>
          </a:xfrm>
        </p:grpSpPr>
        <p:grpSp>
          <p:nvGrpSpPr>
            <p:cNvPr id="11" name="组合 10"/>
            <p:cNvGrpSpPr/>
            <p:nvPr/>
          </p:nvGrpSpPr>
          <p:grpSpPr>
            <a:xfrm>
              <a:off x="2949" y="5257"/>
              <a:ext cx="12751" cy="4026"/>
              <a:chOff x="3062" y="5257"/>
              <a:chExt cx="12751" cy="4026"/>
            </a:xfrm>
          </p:grpSpPr>
          <p:pic>
            <p:nvPicPr>
              <p:cNvPr id="3" name="图片 2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2" y="5443"/>
                <a:ext cx="6130" cy="3841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0093" y="5257"/>
                <a:ext cx="5721" cy="3939"/>
              </a:xfrm>
              <a:prstGeom prst="rect">
                <a:avLst/>
              </a:prstGeom>
            </p:spPr>
          </p:pic>
        </p:grpSp>
        <p:sp>
          <p:nvSpPr>
            <p:cNvPr id="10" name="文本框 9"/>
            <p:cNvSpPr txBox="1"/>
            <p:nvPr>
              <p:custDataLst>
                <p:tags r:id="rId8"/>
              </p:custDataLst>
            </p:nvPr>
          </p:nvSpPr>
          <p:spPr>
            <a:xfrm>
              <a:off x="6085" y="9298"/>
              <a:ext cx="597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划线基准类型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一、基准面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划线基准的选择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1604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零件图上，总有一个或几个尺寸作为其他尺寸的根据，这些尺寸就是基准尺寸，即该零件的设计基准。一般情况下，划线基准应尽量与设计基准一致，主要有以下三种情况：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（2）以两个相互垂直的中心线为划线基准，如图 3-3（b）所示，以三个孔的中心线作为基准。一般用于孔、回转面较多的曲面立体机件。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72615" y="3338195"/>
            <a:ext cx="8096250" cy="2902585"/>
            <a:chOff x="2949" y="5257"/>
            <a:chExt cx="12750" cy="4571"/>
          </a:xfrm>
        </p:grpSpPr>
        <p:grpSp>
          <p:nvGrpSpPr>
            <p:cNvPr id="11" name="组合 10"/>
            <p:cNvGrpSpPr/>
            <p:nvPr/>
          </p:nvGrpSpPr>
          <p:grpSpPr>
            <a:xfrm>
              <a:off x="2949" y="5257"/>
              <a:ext cx="12751" cy="4026"/>
              <a:chOff x="3062" y="5257"/>
              <a:chExt cx="12751" cy="4026"/>
            </a:xfrm>
          </p:grpSpPr>
          <p:pic>
            <p:nvPicPr>
              <p:cNvPr id="3" name="图片 2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2" y="5443"/>
                <a:ext cx="6130" cy="3841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0093" y="5257"/>
                <a:ext cx="5721" cy="3939"/>
              </a:xfrm>
              <a:prstGeom prst="rect">
                <a:avLst/>
              </a:prstGeom>
            </p:spPr>
          </p:pic>
        </p:grpSp>
        <p:sp>
          <p:nvSpPr>
            <p:cNvPr id="10" name="文本框 9"/>
            <p:cNvSpPr txBox="1"/>
            <p:nvPr>
              <p:custDataLst>
                <p:tags r:id="rId8"/>
              </p:custDataLst>
            </p:nvPr>
          </p:nvSpPr>
          <p:spPr>
            <a:xfrm>
              <a:off x="6085" y="9298"/>
              <a:ext cx="597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划线基准类型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一、基准面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划线基准的选择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3653155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（3）以一个平面和一条中心线为划线基准，如图 3-3（c）所示，以对称中心线和长度为120 mm 的底面作为基准。一般用于轴对称的复杂机件。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88965" y="720090"/>
            <a:ext cx="4044950" cy="5448935"/>
            <a:chOff x="8959" y="1134"/>
            <a:chExt cx="6370" cy="8581"/>
          </a:xfrm>
        </p:grpSpPr>
        <p:sp>
          <p:nvSpPr>
            <p:cNvPr id="10" name="文本框 9"/>
            <p:cNvSpPr txBox="1"/>
            <p:nvPr>
              <p:custDataLst>
                <p:tags r:id="rId4"/>
              </p:custDataLst>
            </p:nvPr>
          </p:nvSpPr>
          <p:spPr>
            <a:xfrm>
              <a:off x="9190" y="9185"/>
              <a:ext cx="5974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3-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划线基准类型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959" y="1134"/>
              <a:ext cx="6371" cy="800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一、基准面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加工基准分类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79025" cy="3194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（1）粗基准。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粗基准是在最初的加工工序中以毛坯表面来定位的基准。选择粗基准时，应保证各个表面都有足够的加工余量，保证加工表面和不加工表面的位置尺寸和位置精度，同时还要为后续工序提供可靠精基准。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（2）精基准。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后续的各工序中必须使用已经加工过的表面作为定位基准，这种定位基准称为精基准。精基准的选择直接影响着零件各表面的位置精度，因而在选择精基准时，要保证工件的加工精度且装夹方便、可靠。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二、划线的概述和分类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415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划线概述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5796915" cy="4117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划线是机械加工中的一道重要工序，广泛应用于单件或小批量生产之中。根据图样和技术要求，在毛坯或半成品上用划线工具划出加工界线，或划出作为基准的点、线的操作过程称为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划线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。划线的精度一般为 0.25~0.5 mm。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钳工实训中，在读懂图纸之后，加工工件的第一步就是从划线开始。例如，在钻孔前，需要划线确定孔心的精确位置，所以划线精度的高低是决定工件加工精度高低的主要因素，如果划线误差太大，有可能会造成整个工件的报废。因此，要掌握各种划线技能，并熟练使用各种划线工具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56755" y="1800225"/>
            <a:ext cx="3585845" cy="3585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PP_MARK_KEY" val="9f7a4dbf-75ab-43f3-b77d-4f1e89b0ad05"/>
  <p:tag name="COMMONDATA" val="eyJoZGlkIjoiZTJiNTkyYjM1NWRlNWI4NzgzNWZmZmVjZGYzOTgxNWEifQ==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4198</Words>
  <Application>WPS 演示</Application>
  <PresentationFormat>自定义</PresentationFormat>
  <Paragraphs>252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Arial</vt:lpstr>
      <vt:lpstr>微软雅黑</vt:lpstr>
      <vt:lpstr>Wingdings</vt:lpstr>
      <vt:lpstr>华文行楷</vt:lpstr>
      <vt:lpstr>Arial Unicode MS</vt:lpstr>
      <vt:lpstr>Calibri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Y.G</cp:lastModifiedBy>
  <cp:revision>759</cp:revision>
  <dcterms:created xsi:type="dcterms:W3CDTF">2016-10-23T06:41:00Z</dcterms:created>
  <dcterms:modified xsi:type="dcterms:W3CDTF">2024-04-03T08:18:57Z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C817F9090C234F8C9C0EA996CD68392F_12</vt:lpwstr>
  </property>
</Properties>
</file>