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0" r:id="rId4"/>
    <p:sldMasterId id="2147483666" r:id="rId5"/>
    <p:sldMasterId id="2147483671" r:id="rId6"/>
    <p:sldMasterId id="2147483676" r:id="rId7"/>
    <p:sldMasterId id="2147483681" r:id="rId8"/>
  </p:sldMasterIdLst>
  <p:notesMasterIdLst>
    <p:notesMasterId r:id="rId47"/>
  </p:notesMasterIdLst>
  <p:sldIdLst>
    <p:sldId id="259" r:id="rId9"/>
    <p:sldId id="457" r:id="rId10"/>
    <p:sldId id="481" r:id="rId11"/>
    <p:sldId id="482" r:id="rId12"/>
    <p:sldId id="598" r:id="rId13"/>
    <p:sldId id="599" r:id="rId14"/>
    <p:sldId id="600" r:id="rId15"/>
    <p:sldId id="601" r:id="rId16"/>
    <p:sldId id="602" r:id="rId17"/>
    <p:sldId id="603" r:id="rId18"/>
    <p:sldId id="604" r:id="rId19"/>
    <p:sldId id="605" r:id="rId20"/>
    <p:sldId id="606" r:id="rId21"/>
    <p:sldId id="607" r:id="rId22"/>
    <p:sldId id="608" r:id="rId23"/>
    <p:sldId id="609" r:id="rId24"/>
    <p:sldId id="610" r:id="rId25"/>
    <p:sldId id="611" r:id="rId26"/>
    <p:sldId id="612" r:id="rId27"/>
    <p:sldId id="613" r:id="rId28"/>
    <p:sldId id="614" r:id="rId29"/>
    <p:sldId id="615" r:id="rId30"/>
    <p:sldId id="616" r:id="rId31"/>
    <p:sldId id="617" r:id="rId32"/>
    <p:sldId id="618" r:id="rId33"/>
    <p:sldId id="619" r:id="rId34"/>
    <p:sldId id="620" r:id="rId35"/>
    <p:sldId id="621" r:id="rId36"/>
    <p:sldId id="622" r:id="rId37"/>
    <p:sldId id="623" r:id="rId38"/>
    <p:sldId id="624" r:id="rId39"/>
    <p:sldId id="625" r:id="rId40"/>
    <p:sldId id="626" r:id="rId41"/>
    <p:sldId id="627" r:id="rId42"/>
    <p:sldId id="628" r:id="rId43"/>
    <p:sldId id="629" r:id="rId44"/>
    <p:sldId id="485" r:id="rId45"/>
    <p:sldId id="456" r:id="rId46"/>
  </p:sldIdLst>
  <p:sldSz cx="11522075" cy="6480175"/>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0" userDrawn="1">
          <p15:clr>
            <a:srgbClr val="A4A3A4"/>
          </p15:clr>
        </p15:guide>
        <p15:guide id="2"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67B"/>
    <a:srgbClr val="6297D8"/>
    <a:srgbClr val="2C68B2"/>
    <a:srgbClr val="3C4296"/>
    <a:srgbClr val="D6D6D6"/>
    <a:srgbClr val="4B4BBB"/>
    <a:srgbClr val="C6D9F1"/>
    <a:srgbClr val="062B56"/>
    <a:srgbClr val="294B64"/>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showGuides="1">
      <p:cViewPr varScale="1">
        <p:scale>
          <a:sx n="83" d="100"/>
          <a:sy n="83" d="100"/>
        </p:scale>
        <p:origin x="730" y="58"/>
      </p:cViewPr>
      <p:guideLst>
        <p:guide orient="horz" pos="2010"/>
        <p:guide pos="36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243.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notesMaster" Target="notesMasters/notesMaster1.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7.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8.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tags" Target="../tags/tag29.xml"/><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32.xml"/><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36.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tags" Target="../tags/tag37.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38.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39.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1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tags" Target="../tags/tag43.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模块二  锉削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模块三  平面划线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模块四   锯割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模块五    钻孔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模块六    锪孔、铰孔与攻螺纹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模块七    综合制作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2"/>
    </p:custDataLst>
  </p:cSld>
  <p:clrMap bg1="lt1" tx1="dk1" bg2="lt2" tx2="dk2" accent1="accent1" accent2="accent2" accent3="accent3" accent4="accent4" accent5="accent5" accent6="accent6" hlink="hlink" folHlink="folHlink"/>
  <p:sldLayoutIdLst>
    <p:sldLayoutId id="2147483682" r:id="rId1"/>
  </p:sldLayoutIdLst>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mj-lt"/>
          <a:ea typeface="+mj-ea"/>
          <a:cs typeface="+mj-cs"/>
        </a:defRPr>
      </a:lvl1pPr>
    </p:titleStyle>
    <p:bodyStyle>
      <a:lvl1pPr marL="215900" indent="-215900" algn="l" defTabSz="864235" rtl="0" eaLnBrk="1" fontAlgn="auto" latinLnBrk="0" hangingPunct="1">
        <a:lnSpc>
          <a:spcPct val="130000"/>
        </a:lnSpc>
        <a:spcBef>
          <a:spcPts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mn-lt"/>
          <a:ea typeface="+mn-ea"/>
          <a:cs typeface="+mn-cs"/>
        </a:defRPr>
      </a:lvl1pPr>
      <a:lvl2pPr marL="648335" indent="-215900" algn="l" defTabSz="864235" rtl="0" eaLnBrk="1" fontAlgn="auto" latinLnBrk="0" hangingPunct="1">
        <a:lnSpc>
          <a:spcPct val="120000"/>
        </a:lnSpc>
        <a:spcBef>
          <a:spcPts val="0"/>
        </a:spcBef>
        <a:spcAft>
          <a:spcPts val="600"/>
        </a:spcAft>
        <a:buFont typeface="Arial" panose="020B0604020202020204" pitchFamily="34" charset="0"/>
        <a:buChar char="●"/>
        <a:tabLst>
          <a:tab pos="1520825" algn="l"/>
          <a:tab pos="1520825" algn="l"/>
          <a:tab pos="1520825" algn="l"/>
          <a:tab pos="1520825" algn="l"/>
        </a:tabLst>
        <a:defRPr sz="1510" u="none" strike="noStrike" kern="1200" cap="none" spc="150" normalizeH="0" baseline="0">
          <a:solidFill>
            <a:schemeClr val="tx1">
              <a:lumMod val="65000"/>
              <a:lumOff val="35000"/>
            </a:schemeClr>
          </a:solidFill>
          <a:uFillTx/>
          <a:latin typeface="+mn-lt"/>
          <a:ea typeface="+mn-ea"/>
          <a:cs typeface="+mn-cs"/>
        </a:defRPr>
      </a:lvl2pPr>
      <a:lvl3pPr marL="1080135" indent="-215900" algn="l" defTabSz="864235" rtl="0" eaLnBrk="1" fontAlgn="auto" latinLnBrk="0" hangingPunct="1">
        <a:lnSpc>
          <a:spcPct val="120000"/>
        </a:lnSpc>
        <a:spcBef>
          <a:spcPts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mn-lt"/>
          <a:ea typeface="+mn-ea"/>
          <a:cs typeface="+mn-cs"/>
        </a:defRPr>
      </a:lvl3pPr>
      <a:lvl4pPr marL="1511935" indent="-215900" algn="l" defTabSz="864235" rtl="0" eaLnBrk="1" fontAlgn="auto" latinLnBrk="0" hangingPunct="1">
        <a:lnSpc>
          <a:spcPct val="120000"/>
        </a:lnSpc>
        <a:spcBef>
          <a:spcPts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mn-lt"/>
          <a:ea typeface="+mn-ea"/>
          <a:cs typeface="+mn-cs"/>
        </a:defRPr>
      </a:lvl4pPr>
      <a:lvl5pPr marL="1944370" indent="-215900" algn="l" defTabSz="864235" rtl="0" eaLnBrk="1" fontAlgn="auto" latinLnBrk="0" hangingPunct="1">
        <a:lnSpc>
          <a:spcPct val="120000"/>
        </a:lnSpc>
        <a:spcBef>
          <a:spcPts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5.png"/><Relationship Id="rId5" Type="http://schemas.openxmlformats.org/officeDocument/2006/relationships/tags" Target="../tags/tag94.xml"/><Relationship Id="rId4" Type="http://schemas.openxmlformats.org/officeDocument/2006/relationships/image" Target="../media/image4.jpeg"/><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1.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image" Target="../media/image7.tiff"/><Relationship Id="rId6" Type="http://schemas.openxmlformats.org/officeDocument/2006/relationships/tags" Target="../tags/tag99.xml"/><Relationship Id="rId5" Type="http://schemas.openxmlformats.org/officeDocument/2006/relationships/image" Target="../media/image6.tiff"/><Relationship Id="rId4" Type="http://schemas.openxmlformats.org/officeDocument/2006/relationships/tags" Target="../tags/tag98.xml"/><Relationship Id="rId3" Type="http://schemas.openxmlformats.org/officeDocument/2006/relationships/tags" Target="../tags/tag97.xml"/><Relationship Id="rId23" Type="http://schemas.openxmlformats.org/officeDocument/2006/relationships/slideLayout" Target="../slideLayouts/slideLayout22.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image" Target="../media/image11.tiff"/><Relationship Id="rId2" Type="http://schemas.openxmlformats.org/officeDocument/2006/relationships/tags" Target="../tags/tag96.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image" Target="../media/image10.tiff"/><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image" Target="../media/image9.tiff"/><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image" Target="../media/image8.tiff"/><Relationship Id="rId10" Type="http://schemas.openxmlformats.org/officeDocument/2006/relationships/tags" Target="../tags/tag102.xml"/><Relationship Id="rId1" Type="http://schemas.openxmlformats.org/officeDocument/2006/relationships/tags" Target="../tags/tag9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13.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media/image13.png"/><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image" Target="../media/image12.jpeg"/><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1" Type="http://schemas.openxmlformats.org/officeDocument/2006/relationships/slideLayout" Target="../slideLayouts/slideLayout22.xml"/><Relationship Id="rId10" Type="http://schemas.openxmlformats.org/officeDocument/2006/relationships/tags" Target="../tags/tag121.xml"/><Relationship Id="rId1" Type="http://schemas.openxmlformats.org/officeDocument/2006/relationships/tags" Target="../tags/tag11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4.png"/><Relationship Id="rId1" Type="http://schemas.openxmlformats.org/officeDocument/2006/relationships/tags" Target="../tags/tag13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image" Target="../media/image15.png"/><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1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16.png"/><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1" Type="http://schemas.openxmlformats.org/officeDocument/2006/relationships/slideLayout" Target="../slideLayouts/slideLayout22.xml"/><Relationship Id="rId10" Type="http://schemas.openxmlformats.org/officeDocument/2006/relationships/tags" Target="../tags/tag146.xml"/><Relationship Id="rId1" Type="http://schemas.openxmlformats.org/officeDocument/2006/relationships/tags" Target="../tags/tag138.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46.xml"/><Relationship Id="rId3" Type="http://schemas.openxmlformats.org/officeDocument/2006/relationships/image" Target="../media/image2.jpeg"/><Relationship Id="rId2" Type="http://schemas.openxmlformats.org/officeDocument/2006/relationships/tags" Target="../tags/tag45.xml"/><Relationship Id="rId1" Type="http://schemas.openxmlformats.org/officeDocument/2006/relationships/tags" Target="../tags/tag44.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51.xml"/><Relationship Id="rId5" Type="http://schemas.openxmlformats.org/officeDocument/2006/relationships/image" Target="../media/image17.png"/><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56.xml"/><Relationship Id="rId5" Type="http://schemas.openxmlformats.org/officeDocument/2006/relationships/image" Target="../media/image18.png"/><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66.xml"/><Relationship Id="rId5" Type="http://schemas.openxmlformats.org/officeDocument/2006/relationships/image" Target="../media/image18.png"/><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image" Target="../media/image19.png"/><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image" Target="../media/image19.png"/><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7.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191.xml"/><Relationship Id="rId7" Type="http://schemas.openxmlformats.org/officeDocument/2006/relationships/image" Target="../media/image21.png"/><Relationship Id="rId6" Type="http://schemas.openxmlformats.org/officeDocument/2006/relationships/tags" Target="../tags/tag190.xml"/><Relationship Id="rId5" Type="http://schemas.openxmlformats.org/officeDocument/2006/relationships/image" Target="../media/image20.jpeg"/><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4" Type="http://schemas.openxmlformats.org/officeDocument/2006/relationships/slideLayout" Target="../slideLayouts/slideLayout22.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6.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200.xml"/><Relationship Id="rId5" Type="http://schemas.openxmlformats.org/officeDocument/2006/relationships/image" Target="../media/image23.png"/><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32.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image" Target="../media/image24.png"/><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0" Type="http://schemas.openxmlformats.org/officeDocument/2006/relationships/slideLayout" Target="../slideLayouts/slideLayout22.xml"/><Relationship Id="rId1" Type="http://schemas.openxmlformats.org/officeDocument/2006/relationships/tags" Target="../tags/tag210.xml"/></Relationships>
</file>

<file path=ppt/slides/_rels/slide33.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image" Target="../media/image24.png"/><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0" Type="http://schemas.openxmlformats.org/officeDocument/2006/relationships/slideLayout" Target="../slideLayouts/slideLayout22.xml"/><Relationship Id="rId1" Type="http://schemas.openxmlformats.org/officeDocument/2006/relationships/tags" Target="../tags/tag218.xml"/></Relationships>
</file>

<file path=ppt/slides/_rels/slide34.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image" Target="../media/image24.png"/><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0" Type="http://schemas.openxmlformats.org/officeDocument/2006/relationships/slideLayout" Target="../slideLayouts/slideLayout22.xml"/><Relationship Id="rId1" Type="http://schemas.openxmlformats.org/officeDocument/2006/relationships/tags" Target="../tags/tag22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image" Target="../media/image25.png"/><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26.png"/><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3.png"/><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63.xml"/><Relationship Id="rId1" Type="http://schemas.openxmlformats.org/officeDocument/2006/relationships/tags" Target="../tags/tag62.xml"/></Relationships>
</file>

<file path=ppt/slides/_rels/slide6.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0" Type="http://schemas.openxmlformats.org/officeDocument/2006/relationships/slideLayout" Target="../slideLayouts/slideLayout22.xml"/><Relationship Id="rId1" Type="http://schemas.openxmlformats.org/officeDocument/2006/relationships/tags" Target="../tags/tag64.xml"/></Relationships>
</file>

<file path=ppt/slides/_rels/slide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0" Type="http://schemas.openxmlformats.org/officeDocument/2006/relationships/slideLayout" Target="../slideLayouts/slideLayout22.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0" Type="http://schemas.openxmlformats.org/officeDocument/2006/relationships/slideLayout" Target="../slideLayouts/slideLayout22.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670425" y="2880360"/>
            <a:ext cx="6239510" cy="64516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sz="3600" b="1" dirty="0">
                <a:solidFill>
                  <a:srgbClr val="31367B"/>
                </a:solidFill>
                <a:latin typeface="微软雅黑" panose="020B0503020204020204" charset="-122"/>
                <a:ea typeface="微软雅黑" panose="020B0503020204020204" charset="-122"/>
              </a:rPr>
              <a:t>模块</a:t>
            </a:r>
            <a:r>
              <a:rPr lang="zh-CN" sz="3600" b="1" dirty="0">
                <a:solidFill>
                  <a:srgbClr val="31367B"/>
                </a:solidFill>
                <a:latin typeface="微软雅黑" panose="020B0503020204020204" charset="-122"/>
                <a:ea typeface="微软雅黑" panose="020B0503020204020204" charset="-122"/>
              </a:rPr>
              <a:t>六</a:t>
            </a:r>
            <a:r>
              <a:rPr lang="en-US" sz="3600" b="1" dirty="0">
                <a:solidFill>
                  <a:srgbClr val="31367B"/>
                </a:solidFill>
                <a:latin typeface="微软雅黑" panose="020B0503020204020204" charset="-122"/>
                <a:ea typeface="微软雅黑" panose="020B0503020204020204" charset="-122"/>
              </a:rPr>
              <a:t> </a:t>
            </a:r>
            <a:r>
              <a:rPr sz="3600" b="1" dirty="0">
                <a:solidFill>
                  <a:srgbClr val="31367B"/>
                </a:solidFill>
                <a:latin typeface="微软雅黑" panose="020B0503020204020204" charset="-122"/>
                <a:ea typeface="微软雅黑" panose="020B0503020204020204" charset="-122"/>
              </a:rPr>
              <a:t>锪孔、铰孔与攻螺纹</a:t>
            </a:r>
            <a:endParaRPr sz="3600" b="1" dirty="0">
              <a:solidFill>
                <a:srgbClr val="31367B"/>
              </a:solidFill>
              <a:latin typeface="微软雅黑" panose="020B0503020204020204" charset="-122"/>
              <a:ea typeface="微软雅黑" panose="020B0503020204020204"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792480" y="1297305"/>
            <a:ext cx="999490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孔是利用铰刀从工件孔壁上切除微量金属表面层，从而提高孔的精度尺寸并降低表面粗糙度的一种加工方式。作为精加工孔的方法之一，相比内圆磨削和精镗，其加工方式简单、效率高、经济实用，加工精度可达 IT9~IT7 级，表面粗糙度可达 Ra 3.2~0.8 μm。</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100" name="图片 99"/>
          <p:cNvPicPr/>
          <p:nvPr>
            <p:custDataLst>
              <p:tags r:id="rId3"/>
            </p:custDataLst>
          </p:nvPr>
        </p:nvPicPr>
        <p:blipFill>
          <a:blip r:embed="rId4"/>
          <a:stretch>
            <a:fillRect/>
          </a:stretch>
        </p:blipFill>
        <p:spPr>
          <a:xfrm>
            <a:off x="1152525" y="2592070"/>
            <a:ext cx="3665855" cy="3531870"/>
          </a:xfrm>
          <a:prstGeom prst="rect">
            <a:avLst/>
          </a:prstGeom>
          <a:noFill/>
          <a:ln w="9525">
            <a:noFill/>
          </a:ln>
        </p:spPr>
      </p:pic>
      <p:pic>
        <p:nvPicPr>
          <p:cNvPr id="101" name="图片 100"/>
          <p:cNvPicPr/>
          <p:nvPr>
            <p:custDataLst>
              <p:tags r:id="rId5"/>
            </p:custDataLst>
          </p:nvPr>
        </p:nvPicPr>
        <p:blipFill>
          <a:blip r:embed="rId6"/>
          <a:stretch>
            <a:fillRect/>
          </a:stretch>
        </p:blipFill>
        <p:spPr>
          <a:xfrm>
            <a:off x="5040630" y="2664460"/>
            <a:ext cx="5440680" cy="341757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铰刀的种类和组成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铰刀的种类很多，常见的如图 6-4 所示。按用途可分为直柄机手用铰刀、直柄手用铰刀、直柄莫氏圆锥铰刀等；按使用方式可分为手用铰刀、机用铰刀；按铰孔形状可分为圆柱铰刀和圆锥铰刀；按切削部分的材料还可分为高速钢铰刀和硬质合金铰刀等。</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2054225" y="3024505"/>
            <a:ext cx="7480300" cy="3143250"/>
            <a:chOff x="3235" y="4763"/>
            <a:chExt cx="11780" cy="4950"/>
          </a:xfrm>
        </p:grpSpPr>
        <p:grpSp>
          <p:nvGrpSpPr>
            <p:cNvPr id="12" name="组合 11"/>
            <p:cNvGrpSpPr/>
            <p:nvPr/>
          </p:nvGrpSpPr>
          <p:grpSpPr>
            <a:xfrm>
              <a:off x="3235" y="4763"/>
              <a:ext cx="11781" cy="4385"/>
              <a:chOff x="2949" y="4763"/>
              <a:chExt cx="11781" cy="4385"/>
            </a:xfrm>
          </p:grpSpPr>
          <p:pic>
            <p:nvPicPr>
              <p:cNvPr id="265" name="图片 265" descr="1"/>
              <p:cNvPicPr>
                <a:picLocks noChangeAspect="1"/>
              </p:cNvPicPr>
              <p:nvPr>
                <p:custDataLst>
                  <p:tags r:id="rId4"/>
                </p:custDataLst>
              </p:nvPr>
            </p:nvPicPr>
            <p:blipFill>
              <a:blip r:embed="rId5"/>
              <a:stretch>
                <a:fillRect/>
              </a:stretch>
            </p:blipFill>
            <p:spPr>
              <a:xfrm>
                <a:off x="2949" y="4763"/>
                <a:ext cx="5395" cy="638"/>
              </a:xfrm>
              <a:prstGeom prst="rect">
                <a:avLst/>
              </a:prstGeom>
            </p:spPr>
          </p:pic>
          <p:pic>
            <p:nvPicPr>
              <p:cNvPr id="266" name="图片 266" descr="2"/>
              <p:cNvPicPr>
                <a:picLocks noChangeAspect="1"/>
              </p:cNvPicPr>
              <p:nvPr>
                <p:custDataLst>
                  <p:tags r:id="rId6"/>
                </p:custDataLst>
              </p:nvPr>
            </p:nvPicPr>
            <p:blipFill>
              <a:blip r:embed="rId7"/>
              <a:stretch>
                <a:fillRect/>
              </a:stretch>
            </p:blipFill>
            <p:spPr>
              <a:xfrm>
                <a:off x="9072" y="4763"/>
                <a:ext cx="5436" cy="638"/>
              </a:xfrm>
              <a:prstGeom prst="rect">
                <a:avLst/>
              </a:prstGeom>
            </p:spPr>
          </p:pic>
          <p:sp>
            <p:nvSpPr>
              <p:cNvPr id="8" name="文本框 7"/>
              <p:cNvSpPr txBox="1"/>
              <p:nvPr>
                <p:custDataLst>
                  <p:tags r:id="rId8"/>
                </p:custDataLst>
              </p:nvPr>
            </p:nvSpPr>
            <p:spPr>
              <a:xfrm>
                <a:off x="3629" y="5528"/>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直柄机用铰刀</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9"/>
                </p:custDataLst>
              </p:nvPr>
            </p:nvSpPr>
            <p:spPr>
              <a:xfrm>
                <a:off x="9878" y="5528"/>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直柄手用铰刀</a:t>
                </a:r>
                <a:endParaRPr lang="zh-CN" sz="1600" b="0">
                  <a:latin typeface="微软雅黑" panose="020B0503020204020204" charset="-122"/>
                  <a:ea typeface="微软雅黑" panose="020B0503020204020204" charset="-122"/>
                  <a:cs typeface="微软雅黑" panose="020B0503020204020204" charset="-122"/>
                </a:endParaRPr>
              </a:p>
            </p:txBody>
          </p:sp>
          <p:pic>
            <p:nvPicPr>
              <p:cNvPr id="267" name="图片 267" descr="3"/>
              <p:cNvPicPr>
                <a:picLocks noChangeAspect="1"/>
              </p:cNvPicPr>
              <p:nvPr>
                <p:custDataLst>
                  <p:tags r:id="rId10"/>
                </p:custDataLst>
              </p:nvPr>
            </p:nvPicPr>
            <p:blipFill>
              <a:blip r:embed="rId11"/>
              <a:stretch>
                <a:fillRect/>
              </a:stretch>
            </p:blipFill>
            <p:spPr>
              <a:xfrm>
                <a:off x="3062" y="6132"/>
                <a:ext cx="5177" cy="784"/>
              </a:xfrm>
              <a:prstGeom prst="rect">
                <a:avLst/>
              </a:prstGeom>
            </p:spPr>
          </p:pic>
          <p:sp>
            <p:nvSpPr>
              <p:cNvPr id="7" name="文本框 6"/>
              <p:cNvSpPr txBox="1"/>
              <p:nvPr>
                <p:custDataLst>
                  <p:tags r:id="rId12"/>
                </p:custDataLst>
              </p:nvPr>
            </p:nvSpPr>
            <p:spPr>
              <a:xfrm>
                <a:off x="3629" y="7069"/>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硬质合金锥柄机用铰刀</a:t>
                </a:r>
                <a:endParaRPr lang="zh-CN" sz="1600" b="0">
                  <a:latin typeface="微软雅黑" panose="020B0503020204020204" charset="-122"/>
                  <a:ea typeface="微软雅黑" panose="020B0503020204020204" charset="-122"/>
                  <a:cs typeface="微软雅黑" panose="020B0503020204020204" charset="-122"/>
                </a:endParaRPr>
              </a:p>
            </p:txBody>
          </p:sp>
          <p:pic>
            <p:nvPicPr>
              <p:cNvPr id="269" name="图片 269" descr="4"/>
              <p:cNvPicPr>
                <a:picLocks noChangeAspect="1"/>
              </p:cNvPicPr>
              <p:nvPr>
                <p:custDataLst>
                  <p:tags r:id="rId13"/>
                </p:custDataLst>
              </p:nvPr>
            </p:nvPicPr>
            <p:blipFill>
              <a:blip r:embed="rId14"/>
              <a:stretch>
                <a:fillRect/>
              </a:stretch>
            </p:blipFill>
            <p:spPr>
              <a:xfrm>
                <a:off x="9186" y="6089"/>
                <a:ext cx="5545" cy="827"/>
              </a:xfrm>
              <a:prstGeom prst="rect">
                <a:avLst/>
              </a:prstGeom>
            </p:spPr>
          </p:pic>
          <p:sp>
            <p:nvSpPr>
              <p:cNvPr id="9" name="文本框 8"/>
              <p:cNvSpPr txBox="1"/>
              <p:nvPr>
                <p:custDataLst>
                  <p:tags r:id="rId15"/>
                </p:custDataLst>
              </p:nvPr>
            </p:nvSpPr>
            <p:spPr>
              <a:xfrm>
                <a:off x="9979" y="7068"/>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(d) </a:t>
                </a:r>
                <a:r>
                  <a:rPr lang="zh-CN" sz="1600" b="0">
                    <a:latin typeface="微软雅黑" panose="020B0503020204020204" charset="-122"/>
                    <a:ea typeface="微软雅黑" panose="020B0503020204020204" charset="-122"/>
                    <a:cs typeface="微软雅黑" panose="020B0503020204020204" charset="-122"/>
                  </a:rPr>
                  <a:t>锥柄机用铰刀</a:t>
                </a:r>
                <a:endParaRPr lang="zh-CN" sz="1600" b="0">
                  <a:latin typeface="微软雅黑" panose="020B0503020204020204" charset="-122"/>
                  <a:ea typeface="微软雅黑" panose="020B0503020204020204" charset="-122"/>
                  <a:cs typeface="微软雅黑" panose="020B0503020204020204" charset="-122"/>
                </a:endParaRPr>
              </a:p>
            </p:txBody>
          </p:sp>
          <p:pic>
            <p:nvPicPr>
              <p:cNvPr id="273" name="图片 273" descr="5"/>
              <p:cNvPicPr>
                <a:picLocks noChangeAspect="1"/>
              </p:cNvPicPr>
              <p:nvPr>
                <p:custDataLst>
                  <p:tags r:id="rId16"/>
                </p:custDataLst>
              </p:nvPr>
            </p:nvPicPr>
            <p:blipFill>
              <a:blip r:embed="rId17"/>
              <a:stretch>
                <a:fillRect/>
              </a:stretch>
            </p:blipFill>
            <p:spPr>
              <a:xfrm>
                <a:off x="3048" y="7768"/>
                <a:ext cx="5177" cy="691"/>
              </a:xfrm>
              <a:prstGeom prst="rect">
                <a:avLst/>
              </a:prstGeom>
            </p:spPr>
          </p:pic>
          <p:sp>
            <p:nvSpPr>
              <p:cNvPr id="10" name="文本框 9"/>
              <p:cNvSpPr txBox="1"/>
              <p:nvPr>
                <p:custDataLst>
                  <p:tags r:id="rId18"/>
                </p:custDataLst>
              </p:nvPr>
            </p:nvSpPr>
            <p:spPr>
              <a:xfrm>
                <a:off x="3629" y="8618"/>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(e) </a:t>
                </a:r>
                <a:r>
                  <a:rPr lang="zh-CN" sz="1600" b="0">
                    <a:latin typeface="微软雅黑" panose="020B0503020204020204" charset="-122"/>
                    <a:ea typeface="微软雅黑" panose="020B0503020204020204" charset="-122"/>
                    <a:cs typeface="微软雅黑" panose="020B0503020204020204" charset="-122"/>
                  </a:rPr>
                  <a:t>可调节手用铰刀</a:t>
                </a:r>
                <a:endParaRPr lang="zh-CN" sz="1600" b="0">
                  <a:latin typeface="微软雅黑" panose="020B0503020204020204" charset="-122"/>
                  <a:ea typeface="微软雅黑" panose="020B0503020204020204" charset="-122"/>
                  <a:cs typeface="微软雅黑" panose="020B0503020204020204" charset="-122"/>
                </a:endParaRPr>
              </a:p>
            </p:txBody>
          </p:sp>
          <p:pic>
            <p:nvPicPr>
              <p:cNvPr id="274" name="图片 274" descr="6"/>
              <p:cNvPicPr>
                <a:picLocks noChangeAspect="1"/>
              </p:cNvPicPr>
              <p:nvPr>
                <p:custDataLst>
                  <p:tags r:id="rId19"/>
                </p:custDataLst>
              </p:nvPr>
            </p:nvPicPr>
            <p:blipFill>
              <a:blip r:embed="rId20"/>
              <a:stretch>
                <a:fillRect/>
              </a:stretch>
            </p:blipFill>
            <p:spPr>
              <a:xfrm>
                <a:off x="9186" y="7672"/>
                <a:ext cx="5343" cy="775"/>
              </a:xfrm>
              <a:prstGeom prst="rect">
                <a:avLst/>
              </a:prstGeom>
            </p:spPr>
          </p:pic>
          <p:sp>
            <p:nvSpPr>
              <p:cNvPr id="11" name="文本框 10"/>
              <p:cNvSpPr txBox="1"/>
              <p:nvPr>
                <p:custDataLst>
                  <p:tags r:id="rId21"/>
                </p:custDataLst>
              </p:nvPr>
            </p:nvSpPr>
            <p:spPr>
              <a:xfrm>
                <a:off x="9979" y="856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(f) </a:t>
                </a:r>
                <a:r>
                  <a:rPr lang="zh-CN" sz="1600" b="0">
                    <a:latin typeface="微软雅黑" panose="020B0503020204020204" charset="-122"/>
                    <a:ea typeface="微软雅黑" panose="020B0503020204020204" charset="-122"/>
                    <a:cs typeface="微软雅黑" panose="020B0503020204020204" charset="-122"/>
                  </a:rPr>
                  <a:t>直柄莫氏圆锥铰刀</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8" name="文本框 17"/>
            <p:cNvSpPr txBox="1"/>
            <p:nvPr>
              <p:custDataLst>
                <p:tags r:id="rId22"/>
              </p:custDataLst>
            </p:nvPr>
          </p:nvSpPr>
          <p:spPr>
            <a:xfrm>
              <a:off x="5178" y="9183"/>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  铰刀的种类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铰刀的种类和组成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铰刀结构由工作部分、颈部及柄部组成。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（1）工作部分：包括引导部分、切削部分和校准部分，一般用高速钢制造，小直径手用铰刀可使用碳素工具钢制造；</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（2）颈部：作为工作部分和柄部的连接部分，机用铰刀的颈部较长，而手用铰刀的颈部较短；</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（3）柄部：用于装夹和传递扭矩。</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铰杠</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铰杠是扳转手用铰刀的工具，如图 6-5 所示。</a:t>
            </a:r>
            <a:endParaRPr lang="en-US" altLang="zh-CN">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2682875" y="2160905"/>
            <a:ext cx="6214110" cy="4079240"/>
            <a:chOff x="4225" y="3403"/>
            <a:chExt cx="9786" cy="6424"/>
          </a:xfrm>
        </p:grpSpPr>
        <p:grpSp>
          <p:nvGrpSpPr>
            <p:cNvPr id="7" name="组合 6"/>
            <p:cNvGrpSpPr/>
            <p:nvPr/>
          </p:nvGrpSpPr>
          <p:grpSpPr>
            <a:xfrm>
              <a:off x="4225" y="3403"/>
              <a:ext cx="9786" cy="5827"/>
              <a:chOff x="4225" y="3629"/>
              <a:chExt cx="9786" cy="5827"/>
            </a:xfrm>
          </p:grpSpPr>
          <p:pic>
            <p:nvPicPr>
              <p:cNvPr id="275" name="图片 275" descr="e3e36f41-4ad3-4dd1-981a-b3723044c4d1"/>
              <p:cNvPicPr>
                <a:picLocks noChangeAspect="1"/>
              </p:cNvPicPr>
              <p:nvPr>
                <p:custDataLst>
                  <p:tags r:id="rId4"/>
                </p:custDataLst>
              </p:nvPr>
            </p:nvPicPr>
            <p:blipFill>
              <a:blip r:embed="rId5"/>
              <a:srcRect b="70960"/>
              <a:stretch>
                <a:fillRect/>
              </a:stretch>
            </p:blipFill>
            <p:spPr>
              <a:xfrm>
                <a:off x="4225" y="3629"/>
                <a:ext cx="9787" cy="1774"/>
              </a:xfrm>
              <a:prstGeom prst="rect">
                <a:avLst/>
              </a:prstGeom>
            </p:spPr>
          </p:pic>
          <p:sp>
            <p:nvSpPr>
              <p:cNvPr id="8" name="文本框 7"/>
              <p:cNvSpPr txBox="1"/>
              <p:nvPr>
                <p:custDataLst>
                  <p:tags r:id="rId6"/>
                </p:custDataLst>
              </p:nvPr>
            </p:nvSpPr>
            <p:spPr>
              <a:xfrm>
                <a:off x="7084" y="530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固定铰杠</a:t>
                </a:r>
                <a:endParaRPr lang="zh-CN" sz="1600" b="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7"/>
                </p:custDataLst>
              </p:nvPr>
            </p:nvPicPr>
            <p:blipFill>
              <a:blip r:embed="rId8"/>
              <a:stretch>
                <a:fillRect/>
              </a:stretch>
            </p:blipFill>
            <p:spPr>
              <a:xfrm>
                <a:off x="5148" y="5980"/>
                <a:ext cx="7946" cy="2797"/>
              </a:xfrm>
              <a:prstGeom prst="rect">
                <a:avLst/>
              </a:prstGeom>
            </p:spPr>
          </p:pic>
          <p:sp>
            <p:nvSpPr>
              <p:cNvPr id="4" name="文本框 3"/>
              <p:cNvSpPr txBox="1"/>
              <p:nvPr>
                <p:custDataLst>
                  <p:tags r:id="rId9"/>
                </p:custDataLst>
              </p:nvPr>
            </p:nvSpPr>
            <p:spPr>
              <a:xfrm>
                <a:off x="7031" y="8926"/>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活动</a:t>
                </a:r>
                <a:r>
                  <a:rPr lang="zh-CN" sz="1600" b="0">
                    <a:latin typeface="微软雅黑" panose="020B0503020204020204" charset="-122"/>
                    <a:ea typeface="微软雅黑" panose="020B0503020204020204" charset="-122"/>
                    <a:cs typeface="微软雅黑" panose="020B0503020204020204" charset="-122"/>
                  </a:rPr>
                  <a:t>铰杠</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8" name="文本框 17"/>
            <p:cNvSpPr txBox="1"/>
            <p:nvPr>
              <p:custDataLst>
                <p:tags r:id="rId10"/>
              </p:custDataLst>
            </p:nvPr>
          </p:nvSpPr>
          <p:spPr>
            <a:xfrm>
              <a:off x="5178" y="9296"/>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  不同类型的铰杠</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铰削余量及手动铰孔工艺</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45027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（1）铰削余量：指上道工序（钻孔或扩孔）留下来的直径方向的余量。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铰削余量必须适度，太大的铰削余量会使刀齿切削负荷增大，切削热增大，孔径易胀大，表面粗糙度增大，太小的铰削余量，不能去除上道工序的加工痕迹，仍然达不到孔的加工精度要求。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进行铰削余量的选择时，应从孔的加工精度、表面粗糙度、工件材料、孔径大小、上道工序中孔的加工质量等因素综合考虑。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（2）手动铰孔工艺：分为起铰、进铰和退刀三个部分。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①起铰：用右手抓住铰杠中部，把铰刀对准孔，尽量使铰刀与孔同轴，向下施加一定压力，同时与左手配合旋转铰杠，铰 2~3 圈后再进行正常铰削。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②进铰：两手用力均匀、平衡，保持铰刀与孔同轴，不得有侧向用力，同时适当加压，使铰刀均匀进给。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③退刀：铰削完成后，仍按相同方向旋转铰刀，同时慢慢用力向上抬铰杠，退出铰刀。</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铰孔时的润滑</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铰孔时加冷却润滑液的目的是冲掉切屑、散热和润滑。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铰孔的冷却润滑液有乳化液、切削油等。铰孔时加注乳化液，铰出的孔径略小于刀尺寸，且表面粗糙度较小；铰孔时加注切削油，铰出的孔径略大于铰刀尺寸，且表面粗糙度较大；铰孔时不加冷却润滑液，铰出的孔径最大，且表面粗糙度最大。</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5. 铰孔时的注意事项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43491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）手铰孔时，两手用力要均衡，保持铰削的稳定性，避免由于铰刀的摇摆而造成孔口喇叭状和孔径扩大，如果中途铰刀被卡住，不能盲目用力扳动铰刀，防止损坏铰刀，应设法将铰刀取出，消除切屑；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）铰孔过程中，进给或退刀时，不允许反转，因为铰刀反转会使切屑轧在刀齿的后刀面和孔壁之间，将孔壁拉毛；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）要注意变换铰刀的停歇位置，以消除铰刀常在同一位置停歇造成的振痕；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）铰削锥孔时，要经常用相配的锥销检查铰孔尺寸，当锥销自由插入其全长的 80%~85% 时，应停止铰孔；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5</a:t>
            </a:r>
            <a:r>
              <a:rPr lang="zh-CN" altLang="en-US">
                <a:latin typeface="微软雅黑" panose="020B0503020204020204" charset="-122"/>
                <a:ea typeface="微软雅黑" panose="020B0503020204020204" charset="-122"/>
                <a:cs typeface="微软雅黑" panose="020B0503020204020204" charset="-122"/>
              </a:rPr>
              <a:t>）对于精度和表面质量要求一般的孔（如 IT9，Ra 3.2），加工工艺为：钻孔—扩孔—铰孔；对于精度和表面质量要求较高的孔（如 IT7，Ra 1.6），加工工艺为：钻孔—扩孔—粗铰—精铰。</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t="8845"/>
          <a:stretch>
            <a:fillRect/>
          </a:stretch>
        </p:blipFill>
        <p:spPr>
          <a:xfrm>
            <a:off x="2104390" y="2592705"/>
            <a:ext cx="7312025" cy="3703955"/>
          </a:xfrm>
          <a:prstGeom prst="rect">
            <a:avLst/>
          </a:prstGeom>
        </p:spPr>
      </p:pic>
      <p:sp>
        <p:nvSpPr>
          <p:cNvPr id="5" name="文本框 4"/>
          <p:cNvSpPr txBox="1"/>
          <p:nvPr>
            <p:custDataLst>
              <p:tags r:id="rId3"/>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6. 铰刀损坏形式及原因</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5"/>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铰孔过程中，由于铰削用量选择不合理，操作不当等原因会引起铰刀过早地损坏，其具体损坏形式如表所示。</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二、铰刀与铰孔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517588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7. 铰孔时常见的不合格形式及产生原因</a:t>
            </a:r>
            <a:endParaRPr lang="zh-CN" altLang="en-US" sz="20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3"/>
            </p:custDataLst>
          </p:nvPr>
        </p:nvPicPr>
        <p:blipFill>
          <a:blip r:embed="rId4"/>
          <a:stretch>
            <a:fillRect/>
          </a:stretch>
        </p:blipFill>
        <p:spPr>
          <a:xfrm>
            <a:off x="2952750" y="1656080"/>
            <a:ext cx="5646420" cy="46647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螺纹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矩形螺纹：其断面为矩形，又被称为方形螺纹，主要用于传动。其传动效率高。但因为其不易磨制，且内外螺纹旋合定心较难，故常被梯形螺纹所替代。</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梯形螺纹（Tr）：其断面为梯形，又被称为爱克姆螺纹，传动效率略低于矩形螺纹，但制造更为简单方便。</a:t>
            </a:r>
            <a:endParaRPr>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1612900" y="3336925"/>
            <a:ext cx="8303260" cy="2902585"/>
            <a:chOff x="2540" y="5255"/>
            <a:chExt cx="13076" cy="4571"/>
          </a:xfrm>
        </p:grpSpPr>
        <p:grpSp>
          <p:nvGrpSpPr>
            <p:cNvPr id="10" name="组合 9"/>
            <p:cNvGrpSpPr/>
            <p:nvPr/>
          </p:nvGrpSpPr>
          <p:grpSpPr>
            <a:xfrm>
              <a:off x="2540" y="5255"/>
              <a:ext cx="13076" cy="3893"/>
              <a:chOff x="2540" y="5255"/>
              <a:chExt cx="13076" cy="3893"/>
            </a:xfrm>
          </p:grpSpPr>
          <p:pic>
            <p:nvPicPr>
              <p:cNvPr id="2" name="图片 1"/>
              <p:cNvPicPr>
                <a:picLocks noChangeAspect="1"/>
              </p:cNvPicPr>
              <p:nvPr>
                <p:custDataLst>
                  <p:tags r:id="rId4"/>
                </p:custDataLst>
              </p:nvPr>
            </p:nvPicPr>
            <p:blipFill>
              <a:blip r:embed="rId5"/>
              <a:stretch>
                <a:fillRect/>
              </a:stretch>
            </p:blipFill>
            <p:spPr>
              <a:xfrm>
                <a:off x="2540" y="5255"/>
                <a:ext cx="13076" cy="3297"/>
              </a:xfrm>
              <a:prstGeom prst="rect">
                <a:avLst/>
              </a:prstGeom>
            </p:spPr>
          </p:pic>
          <p:sp>
            <p:nvSpPr>
              <p:cNvPr id="8" name="文本框 7"/>
              <p:cNvSpPr txBox="1"/>
              <p:nvPr>
                <p:custDataLst>
                  <p:tags r:id="rId6"/>
                </p:custDataLst>
              </p:nvPr>
            </p:nvSpPr>
            <p:spPr>
              <a:xfrm>
                <a:off x="2873" y="8618"/>
                <a:ext cx="261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矩形螺纹</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6237" y="8617"/>
                <a:ext cx="261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梯形螺纹</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8"/>
                </p:custDataLst>
              </p:nvPr>
            </p:nvSpPr>
            <p:spPr>
              <a:xfrm>
                <a:off x="9525" y="8618"/>
                <a:ext cx="261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锯齿形螺纹</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9"/>
                </p:custDataLst>
              </p:nvPr>
            </p:nvSpPr>
            <p:spPr>
              <a:xfrm>
                <a:off x="12813" y="8618"/>
                <a:ext cx="2614"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(d) </a:t>
                </a:r>
                <a:r>
                  <a:rPr lang="zh-CN" sz="1600" b="0">
                    <a:latin typeface="微软雅黑" panose="020B0503020204020204" charset="-122"/>
                    <a:ea typeface="微软雅黑" panose="020B0503020204020204" charset="-122"/>
                    <a:cs typeface="微软雅黑" panose="020B0503020204020204" charset="-122"/>
                  </a:rPr>
                  <a:t>三角形螺纹</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8" name="文本框 17"/>
            <p:cNvSpPr txBox="1"/>
            <p:nvPr>
              <p:custDataLst>
                <p:tags r:id="rId10"/>
              </p:custDataLst>
            </p:nvPr>
          </p:nvSpPr>
          <p:spPr>
            <a:xfrm>
              <a:off x="6116" y="9296"/>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  螺纹的分类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8290" y="1224915"/>
            <a:ext cx="1094930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如图 6-1所示，发动机齿轮箱上有很多的螺栓连接，根据之前学习的内容，此时需要对箱体进行哪些工艺的加工？由于齿轮箱箱体一般为铸件，在铸造出来后其外表面很少再进行精细加工，那在安装螺栓连接时，如何保证螺纹孔与螺栓平面之间的平面度？</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3288030" y="2663825"/>
            <a:ext cx="4950460" cy="3288665"/>
            <a:chOff x="5178" y="4195"/>
            <a:chExt cx="7796" cy="5179"/>
          </a:xfrm>
        </p:grpSpPr>
        <p:pic>
          <p:nvPicPr>
            <p:cNvPr id="287" name="图片 9" descr="IMG_256"/>
            <p:cNvPicPr>
              <a:picLocks noChangeAspect="1"/>
            </p:cNvPicPr>
            <p:nvPr>
              <p:custDataLst>
                <p:tags r:id="rId2"/>
              </p:custDataLst>
            </p:nvPr>
          </p:nvPicPr>
          <p:blipFill>
            <a:blip r:embed="rId3"/>
            <a:stretch>
              <a:fillRect/>
            </a:stretch>
          </p:blipFill>
          <p:spPr>
            <a:xfrm>
              <a:off x="6076" y="4195"/>
              <a:ext cx="5999" cy="4479"/>
            </a:xfrm>
            <a:prstGeom prst="rect">
              <a:avLst/>
            </a:prstGeom>
            <a:noFill/>
            <a:ln w="9525">
              <a:noFill/>
            </a:ln>
          </p:spPr>
        </p:pic>
        <p:sp>
          <p:nvSpPr>
            <p:cNvPr id="3" name="文本框 2"/>
            <p:cNvSpPr txBox="1"/>
            <p:nvPr>
              <p:custDataLst>
                <p:tags r:id="rId4"/>
              </p:custDataLst>
            </p:nvPr>
          </p:nvSpPr>
          <p:spPr>
            <a:xfrm>
              <a:off x="5178" y="8844"/>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-1 发动机齿轮箱</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螺纹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4559300" cy="44773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在钳工技能实训中，主要加工的是普通螺纹。普通螺纹同一系列分为粗牙和细牙两种，两者的螺距对比如图 6-7 所示</a:t>
            </a:r>
            <a:r>
              <a:rPr lang="zh-CN">
                <a:latin typeface="微软雅黑" panose="020B0503020204020204" charset="-122"/>
                <a:ea typeface="微软雅黑" panose="020B0503020204020204" charset="-122"/>
                <a:cs typeface="微软雅黑" panose="020B0503020204020204" charset="-122"/>
              </a:rPr>
              <a:t>，且其螺纹直径和螺距之间的关系如表6-5 所示（见</a:t>
            </a:r>
            <a:r>
              <a:rPr lang="zh-CN">
                <a:latin typeface="微软雅黑" panose="020B0503020204020204" charset="-122"/>
                <a:ea typeface="微软雅黑" panose="020B0503020204020204" charset="-122"/>
                <a:cs typeface="微软雅黑" panose="020B0503020204020204" charset="-122"/>
              </a:rPr>
              <a:t>书本）。粗牙螺纹的螺距较大，具有较高的强度，互</a:t>
            </a:r>
            <a:r>
              <a:rPr>
                <a:latin typeface="微软雅黑" panose="020B0503020204020204" charset="-122"/>
                <a:ea typeface="微软雅黑" panose="020B0503020204020204" charset="-122"/>
                <a:cs typeface="微软雅黑" panose="020B0503020204020204" charset="-122"/>
              </a:rPr>
              <a:t>换性好，但在振动情况下需要加装防松垫圈和自锁装置等。细牙螺纹的螺距小，升角小，自锁性能更好</a:t>
            </a:r>
            <a:r>
              <a:rPr lang="zh-CN">
                <a:latin typeface="微软雅黑" panose="020B0503020204020204" charset="-122"/>
                <a:ea typeface="微软雅黑" panose="020B0503020204020204" charset="-122"/>
                <a:cs typeface="微软雅黑" panose="020B0503020204020204" charset="-122"/>
              </a:rPr>
              <a:t>。</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加工螺纹的方法有很多，一般精度高的螺纹需要在车床上加工，如车削、铣削、滚丝、搓丝等，而钳工一般则使用丝锥攻螺纹或板牙套螺纹的方法加工三角形螺纹。</a:t>
            </a:r>
            <a:endParaRPr>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5976620" y="1800225"/>
            <a:ext cx="4616450" cy="3792855"/>
            <a:chOff x="9412" y="2835"/>
            <a:chExt cx="7270" cy="5973"/>
          </a:xfrm>
        </p:grpSpPr>
        <p:pic>
          <p:nvPicPr>
            <p:cNvPr id="11" name="图片 10"/>
            <p:cNvPicPr>
              <a:picLocks noChangeAspect="1"/>
            </p:cNvPicPr>
            <p:nvPr>
              <p:custDataLst>
                <p:tags r:id="rId4"/>
              </p:custDataLst>
            </p:nvPr>
          </p:nvPicPr>
          <p:blipFill>
            <a:blip r:embed="rId5"/>
            <a:stretch>
              <a:fillRect/>
            </a:stretch>
          </p:blipFill>
          <p:spPr>
            <a:xfrm>
              <a:off x="9412" y="2835"/>
              <a:ext cx="7271" cy="5252"/>
            </a:xfrm>
            <a:prstGeom prst="rect">
              <a:avLst/>
            </a:prstGeom>
          </p:spPr>
        </p:pic>
        <p:sp>
          <p:nvSpPr>
            <p:cNvPr id="13" name="文本框 12"/>
            <p:cNvSpPr txBox="1"/>
            <p:nvPr>
              <p:custDataLst>
                <p:tags r:id="rId6"/>
              </p:custDataLst>
            </p:nvPr>
          </p:nvSpPr>
          <p:spPr>
            <a:xfrm>
              <a:off x="10087" y="8278"/>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7</a:t>
              </a:r>
              <a:r>
                <a:rPr sz="1600" b="1">
                  <a:latin typeface="微软雅黑" panose="020B0503020204020204" charset="-122"/>
                  <a:ea typeface="微软雅黑" panose="020B0503020204020204" charset="-122"/>
                  <a:cs typeface="微软雅黑" panose="020B0503020204020204" charset="-122"/>
                </a:rPr>
                <a:t>  粗牙螺纹与细牙螺纹的对比</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（1）丝锥的构造：丝锥按照驱动方式不同分为手用丝锥、机用丝锥和管子丝锥，和加工的螺纹一样，它们也有粗牙和细牙之分。下文中，介绍的是钳工常用的手用丝锥。</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丝锥由工作部分和柄部构成，如图 6-8 所示。同时，工作部分由切削部分和校准部分构成。</a:t>
            </a:r>
            <a:endParaRPr>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2232660" y="3240405"/>
            <a:ext cx="7035800" cy="3142615"/>
            <a:chOff x="3516" y="5103"/>
            <a:chExt cx="11080" cy="4949"/>
          </a:xfrm>
        </p:grpSpPr>
        <p:pic>
          <p:nvPicPr>
            <p:cNvPr id="4" name="图片 3"/>
            <p:cNvPicPr>
              <a:picLocks noChangeAspect="1"/>
            </p:cNvPicPr>
            <p:nvPr>
              <p:custDataLst>
                <p:tags r:id="rId4"/>
              </p:custDataLst>
            </p:nvPr>
          </p:nvPicPr>
          <p:blipFill>
            <a:blip r:embed="rId5"/>
            <a:stretch>
              <a:fillRect/>
            </a:stretch>
          </p:blipFill>
          <p:spPr>
            <a:xfrm>
              <a:off x="3516" y="5103"/>
              <a:ext cx="11080" cy="4354"/>
            </a:xfrm>
            <a:prstGeom prst="rect">
              <a:avLst/>
            </a:prstGeom>
          </p:spPr>
        </p:pic>
        <p:sp>
          <p:nvSpPr>
            <p:cNvPr id="18" name="文本框 17"/>
            <p:cNvSpPr txBox="1"/>
            <p:nvPr>
              <p:custDataLst>
                <p:tags r:id="rId6"/>
              </p:custDataLst>
            </p:nvPr>
          </p:nvSpPr>
          <p:spPr>
            <a:xfrm>
              <a:off x="6116" y="9522"/>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sz="1600" b="1">
                  <a:latin typeface="微软雅黑" panose="020B0503020204020204" charset="-122"/>
                  <a:ea typeface="微软雅黑" panose="020B0503020204020204" charset="-122"/>
                  <a:cs typeface="微软雅黑" panose="020B0503020204020204" charset="-122"/>
                </a:rPr>
                <a:t>  丝锥的构造</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（1）丝锥的构造</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①切削部分：有锋利的刀刃，主要是扩孔切削材料的作用。丝锥前端磨出锥角，在切削时起引导作用，切削也比较省力。在切削部分和校准部分沿轴向有几条直槽（一般为四条），称为容屑槽，主要起排屑作用，同时便于注入冷却润滑液。</a:t>
            </a:r>
            <a:endParaRPr>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2232660" y="3240405"/>
            <a:ext cx="7035800" cy="3142615"/>
            <a:chOff x="3516" y="5103"/>
            <a:chExt cx="11080" cy="4949"/>
          </a:xfrm>
        </p:grpSpPr>
        <p:pic>
          <p:nvPicPr>
            <p:cNvPr id="4" name="图片 3"/>
            <p:cNvPicPr>
              <a:picLocks noChangeAspect="1"/>
            </p:cNvPicPr>
            <p:nvPr>
              <p:custDataLst>
                <p:tags r:id="rId4"/>
              </p:custDataLst>
            </p:nvPr>
          </p:nvPicPr>
          <p:blipFill>
            <a:blip r:embed="rId5"/>
            <a:stretch>
              <a:fillRect/>
            </a:stretch>
          </p:blipFill>
          <p:spPr>
            <a:xfrm>
              <a:off x="3516" y="5103"/>
              <a:ext cx="11080" cy="4354"/>
            </a:xfrm>
            <a:prstGeom prst="rect">
              <a:avLst/>
            </a:prstGeom>
          </p:spPr>
        </p:pic>
        <p:sp>
          <p:nvSpPr>
            <p:cNvPr id="18" name="文本框 17"/>
            <p:cNvSpPr txBox="1"/>
            <p:nvPr>
              <p:custDataLst>
                <p:tags r:id="rId6"/>
              </p:custDataLst>
            </p:nvPr>
          </p:nvSpPr>
          <p:spPr>
            <a:xfrm>
              <a:off x="6116" y="9522"/>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sz="1600" b="1">
                  <a:latin typeface="微软雅黑" panose="020B0503020204020204" charset="-122"/>
                  <a:ea typeface="微软雅黑" panose="020B0503020204020204" charset="-122"/>
                  <a:cs typeface="微软雅黑" panose="020B0503020204020204" charset="-122"/>
                </a:rPr>
                <a:t>  丝锥的构造</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（1）丝锥的构造</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②校准部分：有完整的牙纹，用来修光和校准已经切除的螺纹。当丝锥的切削部分完全进入工件孔内部后，就不再需要施加压力，依靠丝锥的自然旋进即可进行切削。</a:t>
            </a:r>
            <a:endParaRPr>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2232660" y="3240405"/>
            <a:ext cx="7035800" cy="3142615"/>
            <a:chOff x="3516" y="5103"/>
            <a:chExt cx="11080" cy="4949"/>
          </a:xfrm>
        </p:grpSpPr>
        <p:pic>
          <p:nvPicPr>
            <p:cNvPr id="4" name="图片 3"/>
            <p:cNvPicPr>
              <a:picLocks noChangeAspect="1"/>
            </p:cNvPicPr>
            <p:nvPr>
              <p:custDataLst>
                <p:tags r:id="rId4"/>
              </p:custDataLst>
            </p:nvPr>
          </p:nvPicPr>
          <p:blipFill>
            <a:blip r:embed="rId5"/>
            <a:stretch>
              <a:fillRect/>
            </a:stretch>
          </p:blipFill>
          <p:spPr>
            <a:xfrm>
              <a:off x="3516" y="5103"/>
              <a:ext cx="11080" cy="4354"/>
            </a:xfrm>
            <a:prstGeom prst="rect">
              <a:avLst/>
            </a:prstGeom>
          </p:spPr>
        </p:pic>
        <p:sp>
          <p:nvSpPr>
            <p:cNvPr id="18" name="文本框 17"/>
            <p:cNvSpPr txBox="1"/>
            <p:nvPr>
              <p:custDataLst>
                <p:tags r:id="rId6"/>
              </p:custDataLst>
            </p:nvPr>
          </p:nvSpPr>
          <p:spPr>
            <a:xfrm>
              <a:off x="6116" y="9522"/>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sz="1600" b="1">
                  <a:latin typeface="微软雅黑" panose="020B0503020204020204" charset="-122"/>
                  <a:ea typeface="微软雅黑" panose="020B0503020204020204" charset="-122"/>
                  <a:cs typeface="微软雅黑" panose="020B0503020204020204" charset="-122"/>
                </a:rPr>
                <a:t>  丝锥的构造</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8646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（1）丝锥的构造</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③柄部：有方头，方便夹持并用来传递扭矩，规格标志也刻在柄部。</a:t>
            </a:r>
            <a:endParaRPr>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2232660" y="3240405"/>
            <a:ext cx="7035800" cy="3142615"/>
            <a:chOff x="3516" y="5103"/>
            <a:chExt cx="11080" cy="4949"/>
          </a:xfrm>
        </p:grpSpPr>
        <p:pic>
          <p:nvPicPr>
            <p:cNvPr id="4" name="图片 3"/>
            <p:cNvPicPr>
              <a:picLocks noChangeAspect="1"/>
            </p:cNvPicPr>
            <p:nvPr>
              <p:custDataLst>
                <p:tags r:id="rId4"/>
              </p:custDataLst>
            </p:nvPr>
          </p:nvPicPr>
          <p:blipFill>
            <a:blip r:embed="rId5"/>
            <a:stretch>
              <a:fillRect/>
            </a:stretch>
          </p:blipFill>
          <p:spPr>
            <a:xfrm>
              <a:off x="3516" y="5103"/>
              <a:ext cx="11080" cy="4354"/>
            </a:xfrm>
            <a:prstGeom prst="rect">
              <a:avLst/>
            </a:prstGeom>
          </p:spPr>
        </p:pic>
        <p:sp>
          <p:nvSpPr>
            <p:cNvPr id="18" name="文本框 17"/>
            <p:cNvSpPr txBox="1"/>
            <p:nvPr>
              <p:custDataLst>
                <p:tags r:id="rId6"/>
              </p:custDataLst>
            </p:nvPr>
          </p:nvSpPr>
          <p:spPr>
            <a:xfrm>
              <a:off x="6116" y="9522"/>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sz="1600" b="1">
                  <a:latin typeface="微软雅黑" panose="020B0503020204020204" charset="-122"/>
                  <a:ea typeface="微软雅黑" panose="020B0503020204020204" charset="-122"/>
                  <a:cs typeface="微软雅黑" panose="020B0503020204020204" charset="-122"/>
                </a:rPr>
                <a:t>  丝锥的构造</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（2）成组丝锥切削量的分配：为了合理地分配攻螺纹的切削负荷，提高丝锥的使用寿命和螺孔的攻制质量，攻螺纹时使用若干支丝锥为一组，分担每次螺孔的切削量。</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①</a:t>
            </a:r>
            <a:r>
              <a:rPr b="1">
                <a:latin typeface="微软雅黑" panose="020B0503020204020204" charset="-122"/>
                <a:ea typeface="微软雅黑" panose="020B0503020204020204" charset="-122"/>
                <a:cs typeface="微软雅黑" panose="020B0503020204020204" charset="-122"/>
              </a:rPr>
              <a:t>锥形分配</a:t>
            </a:r>
            <a:r>
              <a:rPr>
                <a:latin typeface="微软雅黑" panose="020B0503020204020204" charset="-122"/>
                <a:ea typeface="微软雅黑" panose="020B0503020204020204" charset="-122"/>
                <a:cs typeface="微软雅黑" panose="020B0503020204020204" charset="-122"/>
              </a:rPr>
              <a:t>：指在一组丝锥中，每支丝锥的大径、中径和小径都相同，所以也称等径丝锥，所不同的只是切削部分的长度和主偏角不同，如图 6-9（a）所示。</a:t>
            </a:r>
            <a:endParaRPr>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2207895" y="3528695"/>
            <a:ext cx="7106920" cy="2567305"/>
            <a:chOff x="3477" y="5557"/>
            <a:chExt cx="11192" cy="4043"/>
          </a:xfrm>
        </p:grpSpPr>
        <p:grpSp>
          <p:nvGrpSpPr>
            <p:cNvPr id="10" name="组合 9"/>
            <p:cNvGrpSpPr/>
            <p:nvPr/>
          </p:nvGrpSpPr>
          <p:grpSpPr>
            <a:xfrm>
              <a:off x="3477" y="5557"/>
              <a:ext cx="11192" cy="3560"/>
              <a:chOff x="3477" y="5670"/>
              <a:chExt cx="11192" cy="3560"/>
            </a:xfrm>
          </p:grpSpPr>
          <p:pic>
            <p:nvPicPr>
              <p:cNvPr id="3" name="图片 2"/>
              <p:cNvPicPr>
                <a:picLocks noChangeAspect="1"/>
              </p:cNvPicPr>
              <p:nvPr>
                <p:custDataLst>
                  <p:tags r:id="rId4"/>
                </p:custDataLst>
              </p:nvPr>
            </p:nvPicPr>
            <p:blipFill>
              <a:blip r:embed="rId5"/>
              <a:stretch>
                <a:fillRect/>
              </a:stretch>
            </p:blipFill>
            <p:spPr>
              <a:xfrm>
                <a:off x="3477" y="5670"/>
                <a:ext cx="11192" cy="2993"/>
              </a:xfrm>
              <a:prstGeom prst="rect">
                <a:avLst/>
              </a:prstGeom>
            </p:spPr>
          </p:pic>
          <p:sp>
            <p:nvSpPr>
              <p:cNvPr id="8" name="文本框 7"/>
              <p:cNvSpPr txBox="1"/>
              <p:nvPr>
                <p:custDataLst>
                  <p:tags r:id="rId6"/>
                </p:custDataLst>
              </p:nvPr>
            </p:nvSpPr>
            <p:spPr>
              <a:xfrm>
                <a:off x="3867" y="870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锥形分配</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10137" y="870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柱形分配</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6116" y="9070"/>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9</a:t>
              </a:r>
              <a:r>
                <a:rPr sz="1600" b="1">
                  <a:latin typeface="微软雅黑" panose="020B0503020204020204" charset="-122"/>
                  <a:ea typeface="微软雅黑" panose="020B0503020204020204" charset="-122"/>
                  <a:cs typeface="微软雅黑" panose="020B0503020204020204" charset="-122"/>
                </a:rPr>
                <a:t> 成套丝锥切削量分配</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（2）成组丝锥切削量的分配：为了合理地分配攻螺纹的切削负荷，提高丝锥的使用寿命和螺孔的攻制质量，攻螺纹时使用若干支丝锥为一组，分担每次螺孔的切削量。</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②</a:t>
            </a:r>
            <a:r>
              <a:rPr b="1">
                <a:latin typeface="微软雅黑" panose="020B0503020204020204" charset="-122"/>
                <a:ea typeface="微软雅黑" panose="020B0503020204020204" charset="-122"/>
                <a:cs typeface="微软雅黑" panose="020B0503020204020204" charset="-122"/>
              </a:rPr>
              <a:t>柱形分配</a:t>
            </a:r>
            <a:r>
              <a:rPr>
                <a:latin typeface="微软雅黑" panose="020B0503020204020204" charset="-122"/>
                <a:ea typeface="微软雅黑" panose="020B0503020204020204" charset="-122"/>
                <a:cs typeface="微软雅黑" panose="020B0503020204020204" charset="-122"/>
              </a:rPr>
              <a:t>：指一组丝锥中各丝锥的大径、中径和小径都不相同，所以也称不等径丝锥。此外，各丝锥的切削长度和主偏角也各不相同，如图 6-9（b）所示。</a:t>
            </a:r>
            <a:endParaRPr>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2207895" y="3528695"/>
            <a:ext cx="7106920" cy="2567305"/>
            <a:chOff x="3477" y="5557"/>
            <a:chExt cx="11192" cy="4043"/>
          </a:xfrm>
        </p:grpSpPr>
        <p:grpSp>
          <p:nvGrpSpPr>
            <p:cNvPr id="10" name="组合 9"/>
            <p:cNvGrpSpPr/>
            <p:nvPr/>
          </p:nvGrpSpPr>
          <p:grpSpPr>
            <a:xfrm>
              <a:off x="3477" y="5557"/>
              <a:ext cx="11192" cy="3560"/>
              <a:chOff x="3477" y="5670"/>
              <a:chExt cx="11192" cy="3560"/>
            </a:xfrm>
          </p:grpSpPr>
          <p:pic>
            <p:nvPicPr>
              <p:cNvPr id="3" name="图片 2"/>
              <p:cNvPicPr>
                <a:picLocks noChangeAspect="1"/>
              </p:cNvPicPr>
              <p:nvPr>
                <p:custDataLst>
                  <p:tags r:id="rId4"/>
                </p:custDataLst>
              </p:nvPr>
            </p:nvPicPr>
            <p:blipFill>
              <a:blip r:embed="rId5"/>
              <a:stretch>
                <a:fillRect/>
              </a:stretch>
            </p:blipFill>
            <p:spPr>
              <a:xfrm>
                <a:off x="3477" y="5670"/>
                <a:ext cx="11192" cy="2993"/>
              </a:xfrm>
              <a:prstGeom prst="rect">
                <a:avLst/>
              </a:prstGeom>
            </p:spPr>
          </p:pic>
          <p:sp>
            <p:nvSpPr>
              <p:cNvPr id="8" name="文本框 7"/>
              <p:cNvSpPr txBox="1"/>
              <p:nvPr>
                <p:custDataLst>
                  <p:tags r:id="rId6"/>
                </p:custDataLst>
              </p:nvPr>
            </p:nvSpPr>
            <p:spPr>
              <a:xfrm>
                <a:off x="3867" y="870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锥形分配</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10137" y="870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柱形分配</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6116" y="9070"/>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9</a:t>
              </a:r>
              <a:r>
                <a:rPr sz="1600" b="1">
                  <a:latin typeface="微软雅黑" panose="020B0503020204020204" charset="-122"/>
                  <a:ea typeface="微软雅黑" panose="020B0503020204020204" charset="-122"/>
                  <a:cs typeface="微软雅黑" panose="020B0503020204020204" charset="-122"/>
                </a:rPr>
                <a:t> 成套丝锥切削量分配</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丝锥和铰手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（3）丝锥的标志：为了方便正确选用丝锥，每一种丝锥都有相应的标志。如制造厂商、螺纹代号、公差带代号、材料代号等。</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（4）铰手：手工攻丝时使用的一种辅助工具，主要用来夹持丝锥和传递扭矩，和铰孔所用的铰杠类似，如图 6-10 所示。</a:t>
            </a:r>
            <a:endParaRPr>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2151380" y="3418205"/>
            <a:ext cx="7217410" cy="2677795"/>
            <a:chOff x="3388" y="5383"/>
            <a:chExt cx="11366" cy="4217"/>
          </a:xfrm>
        </p:grpSpPr>
        <p:grpSp>
          <p:nvGrpSpPr>
            <p:cNvPr id="16" name="组合 15"/>
            <p:cNvGrpSpPr/>
            <p:nvPr/>
          </p:nvGrpSpPr>
          <p:grpSpPr>
            <a:xfrm>
              <a:off x="3388" y="5383"/>
              <a:ext cx="11367" cy="3497"/>
              <a:chOff x="2722" y="5383"/>
              <a:chExt cx="11367" cy="3497"/>
            </a:xfrm>
          </p:grpSpPr>
          <p:pic>
            <p:nvPicPr>
              <p:cNvPr id="283" name="图片 8" descr="IMG_256"/>
              <p:cNvPicPr>
                <a:picLocks noChangeAspect="1"/>
              </p:cNvPicPr>
              <p:nvPr>
                <p:custDataLst>
                  <p:tags r:id="rId4"/>
                </p:custDataLst>
              </p:nvPr>
            </p:nvPicPr>
            <p:blipFill>
              <a:blip r:embed="rId5"/>
              <a:srcRect t="40480" b="39400"/>
              <a:stretch>
                <a:fillRect/>
              </a:stretch>
            </p:blipFill>
            <p:spPr>
              <a:xfrm>
                <a:off x="2722" y="5443"/>
                <a:ext cx="6559" cy="1320"/>
              </a:xfrm>
              <a:prstGeom prst="rect">
                <a:avLst/>
              </a:prstGeom>
              <a:noFill/>
              <a:ln w="9525">
                <a:noFill/>
              </a:ln>
            </p:spPr>
          </p:pic>
          <p:pic>
            <p:nvPicPr>
              <p:cNvPr id="4" name="图片 4"/>
              <p:cNvPicPr>
                <a:picLocks noChangeAspect="1"/>
              </p:cNvPicPr>
              <p:nvPr>
                <p:custDataLst>
                  <p:tags r:id="rId6"/>
                </p:custDataLst>
              </p:nvPr>
            </p:nvPicPr>
            <p:blipFill>
              <a:blip r:embed="rId7"/>
              <a:stretch>
                <a:fillRect/>
              </a:stretch>
            </p:blipFill>
            <p:spPr>
              <a:xfrm>
                <a:off x="2942" y="7483"/>
                <a:ext cx="6062" cy="770"/>
              </a:xfrm>
              <a:prstGeom prst="rect">
                <a:avLst/>
              </a:prstGeom>
              <a:noFill/>
              <a:ln>
                <a:noFill/>
              </a:ln>
            </p:spPr>
          </p:pic>
          <p:pic>
            <p:nvPicPr>
              <p:cNvPr id="7" name="图片 5"/>
              <p:cNvPicPr>
                <a:picLocks noChangeAspect="1"/>
              </p:cNvPicPr>
              <p:nvPr>
                <p:custDataLst>
                  <p:tags r:id="rId8"/>
                </p:custDataLst>
              </p:nvPr>
            </p:nvPicPr>
            <p:blipFill>
              <a:blip r:embed="rId9"/>
              <a:stretch>
                <a:fillRect/>
              </a:stretch>
            </p:blipFill>
            <p:spPr>
              <a:xfrm>
                <a:off x="10319" y="5383"/>
                <a:ext cx="3490" cy="3053"/>
              </a:xfrm>
              <a:prstGeom prst="rect">
                <a:avLst/>
              </a:prstGeom>
              <a:noFill/>
              <a:ln>
                <a:noFill/>
              </a:ln>
            </p:spPr>
          </p:pic>
          <p:sp>
            <p:nvSpPr>
              <p:cNvPr id="13" name="文本框 12"/>
              <p:cNvSpPr txBox="1"/>
              <p:nvPr>
                <p:custDataLst>
                  <p:tags r:id="rId10"/>
                </p:custDataLst>
              </p:nvPr>
            </p:nvSpPr>
            <p:spPr>
              <a:xfrm>
                <a:off x="3867" y="6666"/>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固定式铰手</a:t>
                </a:r>
                <a:endParaRPr lang="zh-CN" sz="16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custDataLst>
                  <p:tags r:id="rId11"/>
                </p:custDataLst>
              </p:nvPr>
            </p:nvSpPr>
            <p:spPr>
              <a:xfrm>
                <a:off x="3871" y="835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可调式铰手</a:t>
                </a:r>
                <a:endParaRPr lang="en-US" sz="16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custDataLst>
                  <p:tags r:id="rId12"/>
                </p:custDataLst>
              </p:nvPr>
            </p:nvSpPr>
            <p:spPr>
              <a:xfrm>
                <a:off x="10039" y="8350"/>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c) 棘轮式丁字铰手</a:t>
                </a:r>
                <a:endParaRPr lang="en-US" sz="1600" b="0">
                  <a:latin typeface="微软雅黑" panose="020B0503020204020204" charset="-122"/>
                  <a:ea typeface="微软雅黑" panose="020B0503020204020204" charset="-122"/>
                  <a:cs typeface="微软雅黑" panose="020B0503020204020204" charset="-122"/>
                </a:endParaRPr>
              </a:p>
            </p:txBody>
          </p:sp>
        </p:grpSp>
        <p:sp>
          <p:nvSpPr>
            <p:cNvPr id="17" name="文本框 16"/>
            <p:cNvSpPr txBox="1"/>
            <p:nvPr>
              <p:custDataLst>
                <p:tags r:id="rId13"/>
              </p:custDataLst>
            </p:nvPr>
          </p:nvSpPr>
          <p:spPr>
            <a:xfrm>
              <a:off x="6116" y="9070"/>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10</a:t>
              </a:r>
              <a:r>
                <a:rPr sz="1600" b="1">
                  <a:latin typeface="微软雅黑" panose="020B0503020204020204" charset="-122"/>
                  <a:ea typeface="微软雅黑" panose="020B0503020204020204" charset="-122"/>
                  <a:cs typeface="微软雅黑" panose="020B0503020204020204" charset="-122"/>
                </a:rPr>
                <a:t> 三种丝锥铰手</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攻螺纹前螺纹底孔直径与孔深的确定</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（1）攻螺纹前螺纹底孔直径的确定。</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攻螺纹时，由于丝锥对工件材料产生挤压，螺纹底孔表面材料被抬起，使得攻出的螺纹孔小径小于螺纹底孔直径，如图 6-11 所示。因此，攻螺纹前的</a:t>
            </a:r>
            <a:r>
              <a:rPr b="1">
                <a:latin typeface="微软雅黑" panose="020B0503020204020204" charset="-122"/>
                <a:ea typeface="微软雅黑" panose="020B0503020204020204" charset="-122"/>
                <a:cs typeface="微软雅黑" panose="020B0503020204020204" charset="-122"/>
              </a:rPr>
              <a:t>螺纹底孔直径应稍稍大于螺纹孔小径</a:t>
            </a:r>
            <a:r>
              <a:rPr>
                <a:latin typeface="微软雅黑" panose="020B0503020204020204" charset="-122"/>
                <a:ea typeface="微软雅黑" panose="020B0503020204020204" charset="-122"/>
                <a:cs typeface="微软雅黑" panose="020B0503020204020204" charset="-122"/>
              </a:rPr>
              <a:t>，其计算公式根据工件材料的特性和扩张量进行考虑。</a:t>
            </a:r>
            <a:endParaRPr>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171190" y="3312160"/>
            <a:ext cx="5237480" cy="2999105"/>
            <a:chOff x="4994" y="5216"/>
            <a:chExt cx="8248" cy="4723"/>
          </a:xfrm>
        </p:grpSpPr>
        <p:pic>
          <p:nvPicPr>
            <p:cNvPr id="3" name="图片 2"/>
            <p:cNvPicPr>
              <a:picLocks noChangeAspect="1"/>
            </p:cNvPicPr>
            <p:nvPr>
              <p:custDataLst>
                <p:tags r:id="rId4"/>
              </p:custDataLst>
            </p:nvPr>
          </p:nvPicPr>
          <p:blipFill>
            <a:blip r:embed="rId5"/>
            <a:stretch>
              <a:fillRect/>
            </a:stretch>
          </p:blipFill>
          <p:spPr>
            <a:xfrm>
              <a:off x="4994" y="5216"/>
              <a:ext cx="8249" cy="4284"/>
            </a:xfrm>
            <a:prstGeom prst="rect">
              <a:avLst/>
            </a:prstGeom>
          </p:spPr>
        </p:pic>
        <p:sp>
          <p:nvSpPr>
            <p:cNvPr id="8" name="文本框 7"/>
            <p:cNvSpPr txBox="1"/>
            <p:nvPr>
              <p:custDataLst>
                <p:tags r:id="rId6"/>
              </p:custDataLst>
            </p:nvPr>
          </p:nvSpPr>
          <p:spPr>
            <a:xfrm>
              <a:off x="6116" y="9409"/>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11</a:t>
              </a:r>
              <a:r>
                <a:rPr sz="1600" b="1">
                  <a:latin typeface="微软雅黑" panose="020B0503020204020204" charset="-122"/>
                  <a:ea typeface="微软雅黑" panose="020B0503020204020204" charset="-122"/>
                  <a:cs typeface="微软雅黑" panose="020B0503020204020204" charset="-122"/>
                </a:rPr>
                <a:t> 攻螺纹时工件与丝锥尺寸示意图</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攻螺纹前螺纹底孔直径与孔深的确定</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43745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（1）攻螺纹前螺纹底孔直径的确定。</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当加工钢和其他塑性大的材料，扩张量中等时，螺纹底孔直径的计算公式为</a:t>
            </a:r>
            <a:r>
              <a:rPr lang="zh-CN">
                <a:latin typeface="微软雅黑" panose="020B0503020204020204" charset="-122"/>
                <a:ea typeface="微软雅黑" panose="020B0503020204020204" charset="-122"/>
                <a:cs typeface="微软雅黑" panose="020B0503020204020204" charset="-122"/>
              </a:rPr>
              <a:t>：</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b="1" i="1">
                <a:latin typeface="微软雅黑" panose="020B0503020204020204" charset="-122"/>
                <a:ea typeface="微软雅黑" panose="020B0503020204020204" charset="-122"/>
                <a:cs typeface="微软雅黑" panose="020B0503020204020204" charset="-122"/>
              </a:rPr>
              <a:t>D</a:t>
            </a:r>
            <a:r>
              <a:rPr lang="zh-CN" b="1" baseline="-25000">
                <a:latin typeface="微软雅黑" panose="020B0503020204020204" charset="-122"/>
                <a:ea typeface="微软雅黑" panose="020B0503020204020204" charset="-122"/>
                <a:cs typeface="微软雅黑" panose="020B0503020204020204" charset="-122"/>
              </a:rPr>
              <a:t>0</a:t>
            </a:r>
            <a:r>
              <a:rPr lang="zh-CN" b="1">
                <a:latin typeface="微软雅黑" panose="020B0503020204020204" charset="-122"/>
                <a:ea typeface="微软雅黑" panose="020B0503020204020204" charset="-122"/>
                <a:cs typeface="微软雅黑" panose="020B0503020204020204" charset="-122"/>
              </a:rPr>
              <a:t> = </a:t>
            </a:r>
            <a:r>
              <a:rPr lang="zh-CN" b="1" i="1">
                <a:latin typeface="微软雅黑" panose="020B0503020204020204" charset="-122"/>
                <a:ea typeface="微软雅黑" panose="020B0503020204020204" charset="-122"/>
                <a:cs typeface="微软雅黑" panose="020B0503020204020204" charset="-122"/>
              </a:rPr>
              <a:t>D–P</a:t>
            </a:r>
            <a:endParaRPr lang="zh-CN" b="1">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当加工铸铁和其他塑性较小的材料，扩张量较小时，底孔直径的计算公式为：</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b="1" i="1">
                <a:latin typeface="微软雅黑" panose="020B0503020204020204" charset="-122"/>
                <a:ea typeface="微软雅黑" panose="020B0503020204020204" charset="-122"/>
                <a:cs typeface="微软雅黑" panose="020B0503020204020204" charset="-122"/>
              </a:rPr>
              <a:t>D</a:t>
            </a:r>
            <a:r>
              <a:rPr lang="zh-CN" b="1" baseline="-25000">
                <a:latin typeface="微软雅黑" panose="020B0503020204020204" charset="-122"/>
                <a:ea typeface="微软雅黑" panose="020B0503020204020204" charset="-122"/>
                <a:cs typeface="微软雅黑" panose="020B0503020204020204" charset="-122"/>
              </a:rPr>
              <a:t>0</a:t>
            </a:r>
            <a:r>
              <a:rPr lang="zh-CN" b="1">
                <a:latin typeface="微软雅黑" panose="020B0503020204020204" charset="-122"/>
                <a:ea typeface="微软雅黑" panose="020B0503020204020204" charset="-122"/>
                <a:cs typeface="微软雅黑" panose="020B0503020204020204" charset="-122"/>
              </a:rPr>
              <a:t> = </a:t>
            </a:r>
            <a:r>
              <a:rPr lang="zh-CN" b="1" i="1">
                <a:latin typeface="微软雅黑" panose="020B0503020204020204" charset="-122"/>
                <a:ea typeface="微软雅黑" panose="020B0503020204020204" charset="-122"/>
                <a:cs typeface="微软雅黑" panose="020B0503020204020204" charset="-122"/>
              </a:rPr>
              <a:t>D</a:t>
            </a:r>
            <a:r>
              <a:rPr lang="zh-CN" b="1">
                <a:latin typeface="微软雅黑" panose="020B0503020204020204" charset="-122"/>
                <a:ea typeface="微软雅黑" panose="020B0503020204020204" charset="-122"/>
                <a:cs typeface="微软雅黑" panose="020B0503020204020204" charset="-122"/>
              </a:rPr>
              <a:t>–</a:t>
            </a:r>
            <a:r>
              <a:rPr lang="en-US" altLang="zh-CN" b="1">
                <a:latin typeface="微软雅黑" panose="020B0503020204020204" charset="-122"/>
                <a:ea typeface="微软雅黑" panose="020B0503020204020204" charset="-122"/>
                <a:cs typeface="微软雅黑" panose="020B0503020204020204" charset="-122"/>
              </a:rPr>
              <a:t>(</a:t>
            </a:r>
            <a:r>
              <a:rPr lang="zh-CN" b="1">
                <a:latin typeface="微软雅黑" panose="020B0503020204020204" charset="-122"/>
                <a:ea typeface="微软雅黑" panose="020B0503020204020204" charset="-122"/>
                <a:cs typeface="微软雅黑" panose="020B0503020204020204" charset="-122"/>
              </a:rPr>
              <a:t>1.05 ~ 1.1</a:t>
            </a:r>
            <a:r>
              <a:rPr lang="en-US" altLang="zh-CN" b="1">
                <a:latin typeface="微软雅黑" panose="020B0503020204020204" charset="-122"/>
                <a:ea typeface="微软雅黑" panose="020B0503020204020204" charset="-122"/>
                <a:cs typeface="微软雅黑" panose="020B0503020204020204" charset="-122"/>
              </a:rPr>
              <a:t>)</a:t>
            </a:r>
            <a:r>
              <a:rPr lang="zh-CN" b="1" i="1">
                <a:latin typeface="微软雅黑" panose="020B0503020204020204" charset="-122"/>
                <a:ea typeface="微软雅黑" panose="020B0503020204020204" charset="-122"/>
                <a:cs typeface="微软雅黑" panose="020B0503020204020204" charset="-122"/>
              </a:rPr>
              <a:t>P</a:t>
            </a:r>
            <a:endParaRPr lang="zh-CN" b="1" i="1">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式中：</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i="1">
                <a:latin typeface="微软雅黑" panose="020B0503020204020204" charset="-122"/>
                <a:ea typeface="微软雅黑" panose="020B0503020204020204" charset="-122"/>
                <a:cs typeface="微软雅黑" panose="020B0503020204020204" charset="-122"/>
              </a:rPr>
              <a:t>D</a:t>
            </a:r>
            <a:r>
              <a:rPr lang="zh-CN" baseline="-25000">
                <a:latin typeface="微软雅黑" panose="020B0503020204020204" charset="-122"/>
                <a:ea typeface="微软雅黑" panose="020B0503020204020204" charset="-122"/>
                <a:cs typeface="微软雅黑" panose="020B0503020204020204" charset="-122"/>
              </a:rPr>
              <a:t>0</a:t>
            </a:r>
            <a:r>
              <a:rPr lang="zh-CN">
                <a:latin typeface="微软雅黑" panose="020B0503020204020204" charset="-122"/>
                <a:ea typeface="微软雅黑" panose="020B0503020204020204" charset="-122"/>
                <a:cs typeface="微软雅黑" panose="020B0503020204020204" charset="-122"/>
              </a:rPr>
              <a:t>——攻螺纹前底孔直径；</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i="1">
                <a:latin typeface="微软雅黑" panose="020B0503020204020204" charset="-122"/>
                <a:ea typeface="微软雅黑" panose="020B0503020204020204" charset="-122"/>
                <a:cs typeface="微软雅黑" panose="020B0503020204020204" charset="-122"/>
              </a:rPr>
              <a:t>D</a:t>
            </a:r>
            <a:r>
              <a:rPr lang="zh-CN">
                <a:latin typeface="微软雅黑" panose="020B0503020204020204" charset="-122"/>
                <a:ea typeface="微软雅黑" panose="020B0503020204020204" charset="-122"/>
                <a:cs typeface="微软雅黑" panose="020B0503020204020204" charset="-122"/>
              </a:rPr>
              <a:t>——螺纹直径；</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i="1">
                <a:latin typeface="微软雅黑" panose="020B0503020204020204" charset="-122"/>
                <a:ea typeface="微软雅黑" panose="020B0503020204020204" charset="-122"/>
                <a:cs typeface="微软雅黑" panose="020B0503020204020204" charset="-122"/>
              </a:rPr>
              <a:t>P</a:t>
            </a:r>
            <a:r>
              <a:rPr lang="zh-CN">
                <a:latin typeface="微软雅黑" panose="020B0503020204020204" charset="-122"/>
                <a:ea typeface="微软雅黑" panose="020B0503020204020204" charset="-122"/>
                <a:cs typeface="微软雅黑" panose="020B0503020204020204" charset="-122"/>
              </a:rPr>
              <a:t>——螺距。</a:t>
            </a:r>
            <a:endParaRPr 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普通螺纹攻螺纹前钻底孔的钻头直径如表 6-6 所示（见</a:t>
            </a:r>
            <a:r>
              <a:rPr lang="zh-CN">
                <a:latin typeface="微软雅黑" panose="020B0503020204020204" charset="-122"/>
                <a:ea typeface="微软雅黑" panose="020B0503020204020204" charset="-122"/>
                <a:cs typeface="微软雅黑" panose="020B0503020204020204" charset="-122"/>
              </a:rPr>
              <a:t>书本）。</a:t>
            </a:r>
            <a:endParaRPr 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userDrawn="1">
            <p:custDataLst>
              <p:tags r:id="rId1"/>
            </p:custDataLst>
          </p:nvPr>
        </p:nvSpPr>
        <p:spPr>
          <a:xfrm>
            <a:off x="1152525" y="1584325"/>
            <a:ext cx="3060065" cy="3952240"/>
          </a:xfrm>
          <a:prstGeom prst="rect">
            <a:avLst/>
          </a:prstGeom>
          <a:solidFill>
            <a:schemeClr val="bg1">
              <a:lumMod val="95000"/>
            </a:schemeClr>
          </a:solidFill>
          <a:ln w="25400">
            <a:solidFill>
              <a:srgbClr val="313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userDrawn="1">
            <p:custDataLst>
              <p:tags r:id="rId2"/>
            </p:custDataLst>
          </p:nvPr>
        </p:nvSpPr>
        <p:spPr>
          <a:xfrm>
            <a:off x="1152525" y="1583690"/>
            <a:ext cx="3059430" cy="676275"/>
          </a:xfrm>
          <a:prstGeom prst="rect">
            <a:avLst/>
          </a:prstGeom>
          <a:solidFill>
            <a:srgbClr val="1F497D">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知识目标</a:t>
            </a:r>
            <a:endParaRPr lang="zh-CN" altLang="en-US" sz="2400" b="1">
              <a:solidFill>
                <a:schemeClr val="bg1"/>
              </a:solidFill>
              <a:latin typeface="微软雅黑" panose="020B0503020204020204" charset="-122"/>
              <a:ea typeface="微软雅黑" panose="020B0503020204020204" charset="-122"/>
            </a:endParaRPr>
          </a:p>
        </p:txBody>
      </p:sp>
      <p:sp>
        <p:nvSpPr>
          <p:cNvPr id="7" name="Rectangle 4"/>
          <p:cNvSpPr/>
          <p:nvPr userDrawn="1">
            <p:custDataLst>
              <p:tags r:id="rId3"/>
            </p:custDataLst>
          </p:nvPr>
        </p:nvSpPr>
        <p:spPr>
          <a:xfrm>
            <a:off x="4464685" y="1584960"/>
            <a:ext cx="3060065" cy="3950970"/>
          </a:xfrm>
          <a:prstGeom prst="rect">
            <a:avLst/>
          </a:prstGeom>
          <a:solidFill>
            <a:schemeClr val="bg1">
              <a:lumMod val="95000"/>
            </a:schemeClr>
          </a:solidFill>
          <a:ln w="25400">
            <a:solidFill>
              <a:srgbClr val="2C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userDrawn="1">
            <p:custDataLst>
              <p:tags r:id="rId4"/>
            </p:custDataLst>
          </p:nvPr>
        </p:nvSpPr>
        <p:spPr>
          <a:xfrm>
            <a:off x="4464685" y="1584325"/>
            <a:ext cx="3059430" cy="676275"/>
          </a:xfrm>
          <a:prstGeom prst="rect">
            <a:avLst/>
          </a:prstGeom>
          <a:solidFill>
            <a:srgbClr val="2C68B2">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能力目标</a:t>
            </a:r>
            <a:endParaRPr lang="zh-CN" altLang="en-US" sz="2400" b="1">
              <a:solidFill>
                <a:schemeClr val="bg1"/>
              </a:solidFill>
              <a:latin typeface="微软雅黑" panose="020B0503020204020204" charset="-122"/>
              <a:ea typeface="微软雅黑" panose="020B0503020204020204" charset="-122"/>
            </a:endParaRPr>
          </a:p>
        </p:txBody>
      </p:sp>
      <p:sp>
        <p:nvSpPr>
          <p:cNvPr id="11" name="Rectangle 4"/>
          <p:cNvSpPr/>
          <p:nvPr userDrawn="1">
            <p:custDataLst>
              <p:tags r:id="rId5"/>
            </p:custDataLst>
          </p:nvPr>
        </p:nvSpPr>
        <p:spPr>
          <a:xfrm>
            <a:off x="7776845" y="1584325"/>
            <a:ext cx="3060065" cy="3950970"/>
          </a:xfrm>
          <a:prstGeom prst="rect">
            <a:avLst/>
          </a:prstGeom>
          <a:solidFill>
            <a:schemeClr val="bg1">
              <a:lumMod val="95000"/>
            </a:schemeClr>
          </a:solidFill>
          <a:ln w="25400">
            <a:solidFill>
              <a:srgbClr val="629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userDrawn="1">
            <p:custDataLst>
              <p:tags r:id="rId6"/>
            </p:custDataLst>
          </p:nvPr>
        </p:nvSpPr>
        <p:spPr>
          <a:xfrm>
            <a:off x="7776845" y="1583690"/>
            <a:ext cx="3059430" cy="676275"/>
          </a:xfrm>
          <a:prstGeom prst="rect">
            <a:avLst/>
          </a:prstGeom>
          <a:solidFill>
            <a:srgbClr val="6297D8">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素质目标</a:t>
            </a:r>
            <a:endParaRPr lang="zh-CN" altLang="en-US" sz="2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278890" y="2375535"/>
            <a:ext cx="2825750" cy="198945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sym typeface="+mn-ea"/>
              </a:rPr>
              <a:t>（1）掌握锪孔、铰孔与攻螺纹的作用及所需工具；</a:t>
            </a:r>
            <a:endParaRPr lang="zh-CN" altLang="en-US">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sym typeface="+mn-ea"/>
              </a:rPr>
              <a:t>（2）掌握锪孔、铰孔与攻螺纹工作要点及注意事项。</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7"/>
            </p:custDataLst>
          </p:nvPr>
        </p:nvSpPr>
        <p:spPr>
          <a:xfrm>
            <a:off x="4591050" y="2375535"/>
            <a:ext cx="2825750" cy="198945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（1）能根据图纸对工件进行锪孔、铰孔与攻螺纹；</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（2）能针对锪孔、铰孔与攻螺纹中出现的问题进行分析与解决。</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7922260" y="2375535"/>
            <a:ext cx="27876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（1）培养细致有序的工作观念及务实的作风；</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（2）培养职业所需的高技术技能。</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攻螺纹前螺纹底孔直径与孔深的确定</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34251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（2）攻螺纹前螺纹底孔孔深的确定。</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当攻螺纹的孔不是通孔时，因为丝锥切削部分有锥角，端部无法切出完整的牙形，因此钻孔的底孔深度要大于螺纹的有效深度：</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i="1">
                <a:latin typeface="微软雅黑" panose="020B0503020204020204" charset="-122"/>
                <a:ea typeface="微软雅黑" panose="020B0503020204020204" charset="-122"/>
                <a:cs typeface="微软雅黑" panose="020B0503020204020204" charset="-122"/>
              </a:rPr>
              <a:t>H</a:t>
            </a:r>
            <a:r>
              <a:rPr b="1">
                <a:latin typeface="微软雅黑" panose="020B0503020204020204" charset="-122"/>
                <a:ea typeface="微软雅黑" panose="020B0503020204020204" charset="-122"/>
                <a:cs typeface="微软雅黑" panose="020B0503020204020204" charset="-122"/>
              </a:rPr>
              <a:t> = </a:t>
            </a:r>
            <a:r>
              <a:rPr b="1" i="1">
                <a:latin typeface="微软雅黑" panose="020B0503020204020204" charset="-122"/>
                <a:ea typeface="微软雅黑" panose="020B0503020204020204" charset="-122"/>
                <a:cs typeface="微软雅黑" panose="020B0503020204020204" charset="-122"/>
              </a:rPr>
              <a:t>H</a:t>
            </a:r>
            <a:r>
              <a:rPr b="1" baseline="-25000">
                <a:latin typeface="微软雅黑" panose="020B0503020204020204" charset="-122"/>
                <a:ea typeface="微软雅黑" panose="020B0503020204020204" charset="-122"/>
                <a:cs typeface="微软雅黑" panose="020B0503020204020204" charset="-122"/>
              </a:rPr>
              <a:t>0</a:t>
            </a:r>
            <a:r>
              <a:rPr b="1">
                <a:latin typeface="微软雅黑" panose="020B0503020204020204" charset="-122"/>
                <a:ea typeface="微软雅黑" panose="020B0503020204020204" charset="-122"/>
                <a:cs typeface="微软雅黑" panose="020B0503020204020204" charset="-122"/>
              </a:rPr>
              <a:t> + 0.7</a:t>
            </a:r>
            <a:r>
              <a:rPr b="1" i="1">
                <a:latin typeface="微软雅黑" panose="020B0503020204020204" charset="-122"/>
                <a:ea typeface="微软雅黑" panose="020B0503020204020204" charset="-122"/>
                <a:cs typeface="微软雅黑" panose="020B0503020204020204" charset="-122"/>
              </a:rPr>
              <a:t>D</a:t>
            </a:r>
            <a:endParaRPr b="1">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式中：</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i="1">
                <a:latin typeface="微软雅黑" panose="020B0503020204020204" charset="-122"/>
                <a:ea typeface="微软雅黑" panose="020B0503020204020204" charset="-122"/>
                <a:cs typeface="微软雅黑" panose="020B0503020204020204" charset="-122"/>
              </a:rPr>
              <a:t>H</a:t>
            </a:r>
            <a:r>
              <a:rPr>
                <a:latin typeface="微软雅黑" panose="020B0503020204020204" charset="-122"/>
                <a:ea typeface="微软雅黑" panose="020B0503020204020204" charset="-122"/>
                <a:cs typeface="微软雅黑" panose="020B0503020204020204" charset="-122"/>
              </a:rPr>
              <a:t>——底孔深度；</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i="1">
                <a:latin typeface="微软雅黑" panose="020B0503020204020204" charset="-122"/>
                <a:ea typeface="微软雅黑" panose="020B0503020204020204" charset="-122"/>
                <a:cs typeface="微软雅黑" panose="020B0503020204020204" charset="-122"/>
              </a:rPr>
              <a:t>H</a:t>
            </a:r>
            <a:r>
              <a:rPr baseline="-25000">
                <a:latin typeface="微软雅黑" panose="020B0503020204020204" charset="-122"/>
                <a:ea typeface="微软雅黑" panose="020B0503020204020204" charset="-122"/>
                <a:cs typeface="微软雅黑" panose="020B0503020204020204" charset="-122"/>
              </a:rPr>
              <a:t>0</a:t>
            </a:r>
            <a:r>
              <a:rPr>
                <a:latin typeface="微软雅黑" panose="020B0503020204020204" charset="-122"/>
                <a:ea typeface="微软雅黑" panose="020B0503020204020204" charset="-122"/>
                <a:cs typeface="微软雅黑" panose="020B0503020204020204" charset="-122"/>
              </a:rPr>
              <a:t>——螺纹有效深度；</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i="1">
                <a:latin typeface="微软雅黑" panose="020B0503020204020204" charset="-122"/>
                <a:ea typeface="微软雅黑" panose="020B0503020204020204" charset="-122"/>
                <a:cs typeface="微软雅黑" panose="020B0503020204020204" charset="-122"/>
              </a:rPr>
              <a:t>D</a:t>
            </a:r>
            <a:r>
              <a:rPr>
                <a:latin typeface="微软雅黑" panose="020B0503020204020204" charset="-122"/>
                <a:ea typeface="微软雅黑" panose="020B0503020204020204" charset="-122"/>
                <a:cs typeface="微软雅黑" panose="020B0503020204020204" charset="-122"/>
              </a:rPr>
              <a:t>——螺纹直径。</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攻螺纹前螺纹底孔直径与孔深的确定</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solidFill>
                  <a:srgbClr val="31367B"/>
                </a:solidFill>
                <a:latin typeface="微软雅黑" panose="020B0503020204020204" charset="-122"/>
                <a:ea typeface="微软雅黑" panose="020B0503020204020204" charset="-122"/>
                <a:cs typeface="微软雅黑" panose="020B0503020204020204" charset="-122"/>
              </a:rPr>
              <a:t>★例：</a:t>
            </a:r>
            <a:r>
              <a:rPr>
                <a:latin typeface="微软雅黑" panose="020B0503020204020204" charset="-122"/>
                <a:ea typeface="微软雅黑" panose="020B0503020204020204" charset="-122"/>
                <a:cs typeface="微软雅黑" panose="020B0503020204020204" charset="-122"/>
              </a:rPr>
              <a:t>计算在不通孔钢件上攻 M12 螺纹时的底孔直径为多少？若其螺纹有效深度为 30 mm，则底孔深度为多少？并选择钻头。</a:t>
            </a:r>
            <a:endParaRPr>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75970" y="2591435"/>
            <a:ext cx="999490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b="1">
                <a:solidFill>
                  <a:srgbClr val="FF0000"/>
                </a:solidFill>
                <a:latin typeface="微软雅黑" panose="020B0503020204020204" charset="-122"/>
                <a:ea typeface="微软雅黑" panose="020B0503020204020204" charset="-122"/>
                <a:cs typeface="微软雅黑" panose="020B0503020204020204" charset="-122"/>
              </a:rPr>
              <a:t>解</a:t>
            </a:r>
            <a:r>
              <a:rPr b="1">
                <a:solidFill>
                  <a:srgbClr val="FF0000"/>
                </a:solidFill>
                <a:latin typeface="微软雅黑" panose="020B0503020204020204" charset="-122"/>
                <a:ea typeface="微软雅黑" panose="020B0503020204020204" charset="-122"/>
                <a:cs typeface="微软雅黑" panose="020B0503020204020204" charset="-122"/>
              </a:rPr>
              <a:t>：</a:t>
            </a:r>
            <a:r>
              <a:rPr>
                <a:latin typeface="微软雅黑" panose="020B0503020204020204" charset="-122"/>
                <a:ea typeface="微软雅黑" panose="020B0503020204020204" charset="-122"/>
                <a:cs typeface="微软雅黑" panose="020B0503020204020204" charset="-122"/>
              </a:rPr>
              <a:t>查表 6-5 可知，M12 的粗牙螺距 P = 1.75 mm；</a:t>
            </a:r>
            <a:endParaRPr>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59460" y="3077210"/>
            <a:ext cx="9994900" cy="88646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en-US" altLang="zh-CN" b="1">
                <a:solidFill>
                  <a:srgbClr val="FF0000"/>
                </a:solidFill>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钢件攻螺纹底孔直径：</a:t>
            </a:r>
            <a:endParaRPr>
              <a:latin typeface="微软雅黑" panose="020B0503020204020204" charset="-122"/>
              <a:ea typeface="微软雅黑" panose="020B0503020204020204" charset="-122"/>
              <a:cs typeface="微软雅黑" panose="020B0503020204020204" charset="-122"/>
            </a:endParaRPr>
          </a:p>
          <a:p>
            <a:pPr indent="0" algn="ctr" fontAlgn="auto">
              <a:lnSpc>
                <a:spcPts val="2800"/>
              </a:lnSpc>
              <a:spcAft>
                <a:spcPts val="600"/>
              </a:spcAft>
            </a:pPr>
            <a:r>
              <a:rPr i="1">
                <a:latin typeface="微软雅黑" panose="020B0503020204020204" charset="-122"/>
                <a:ea typeface="微软雅黑" panose="020B0503020204020204" charset="-122"/>
                <a:cs typeface="微软雅黑" panose="020B0503020204020204" charset="-122"/>
              </a:rPr>
              <a:t>D</a:t>
            </a:r>
            <a:r>
              <a:rPr baseline="-25000">
                <a:latin typeface="微软雅黑" panose="020B0503020204020204" charset="-122"/>
                <a:ea typeface="微软雅黑" panose="020B0503020204020204" charset="-122"/>
                <a:cs typeface="微软雅黑" panose="020B0503020204020204" charset="-122"/>
              </a:rPr>
              <a:t>0</a:t>
            </a:r>
            <a:r>
              <a:rPr>
                <a:latin typeface="微软雅黑" panose="020B0503020204020204" charset="-122"/>
                <a:ea typeface="微软雅黑" panose="020B0503020204020204" charset="-122"/>
                <a:cs typeface="微软雅黑" panose="020B0503020204020204" charset="-122"/>
              </a:rPr>
              <a:t> = </a:t>
            </a:r>
            <a:r>
              <a:rPr i="1">
                <a:latin typeface="微软雅黑" panose="020B0503020204020204" charset="-122"/>
                <a:ea typeface="微软雅黑" panose="020B0503020204020204" charset="-122"/>
                <a:cs typeface="微软雅黑" panose="020B0503020204020204" charset="-122"/>
              </a:rPr>
              <a:t>D</a:t>
            </a:r>
            <a:r>
              <a:rPr>
                <a:latin typeface="微软雅黑" panose="020B0503020204020204" charset="-122"/>
                <a:ea typeface="微软雅黑" panose="020B0503020204020204" charset="-122"/>
                <a:cs typeface="微软雅黑" panose="020B0503020204020204" charset="-122"/>
              </a:rPr>
              <a:t>–</a:t>
            </a:r>
            <a:r>
              <a:rPr i="1">
                <a:latin typeface="微软雅黑" panose="020B0503020204020204" charset="-122"/>
                <a:ea typeface="微软雅黑" panose="020B0503020204020204" charset="-122"/>
                <a:cs typeface="微软雅黑" panose="020B0503020204020204" charset="-122"/>
              </a:rPr>
              <a:t>P</a:t>
            </a:r>
            <a:r>
              <a:rPr>
                <a:latin typeface="微软雅黑" panose="020B0503020204020204" charset="-122"/>
                <a:ea typeface="微软雅黑" panose="020B0503020204020204" charset="-122"/>
                <a:cs typeface="微软雅黑" panose="020B0503020204020204" charset="-122"/>
              </a:rPr>
              <a:t> = 12 – 1.75 = 10.25 mm</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68350" y="3959225"/>
            <a:ext cx="9994900" cy="88646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en-US" altLang="zh-CN" b="1">
                <a:solidFill>
                  <a:srgbClr val="FF0000"/>
                </a:solidFill>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底孔深度</a:t>
            </a:r>
            <a:r>
              <a:rPr>
                <a:latin typeface="微软雅黑" panose="020B0503020204020204" charset="-122"/>
                <a:ea typeface="微软雅黑" panose="020B0503020204020204" charset="-122"/>
                <a:cs typeface="微软雅黑" panose="020B0503020204020204" charset="-122"/>
              </a:rPr>
              <a:t>：</a:t>
            </a:r>
            <a:endParaRPr>
              <a:latin typeface="微软雅黑" panose="020B0503020204020204" charset="-122"/>
              <a:ea typeface="微软雅黑" panose="020B0503020204020204" charset="-122"/>
              <a:cs typeface="微软雅黑" panose="020B0503020204020204" charset="-122"/>
            </a:endParaRPr>
          </a:p>
          <a:p>
            <a:pPr indent="0" algn="ctr" fontAlgn="auto">
              <a:lnSpc>
                <a:spcPts val="2800"/>
              </a:lnSpc>
              <a:spcAft>
                <a:spcPts val="600"/>
              </a:spcAft>
            </a:pPr>
            <a:r>
              <a:rPr i="1">
                <a:latin typeface="微软雅黑" panose="020B0503020204020204" charset="-122"/>
                <a:ea typeface="微软雅黑" panose="020B0503020204020204" charset="-122"/>
                <a:cs typeface="微软雅黑" panose="020B0503020204020204" charset="-122"/>
              </a:rPr>
              <a:t>H</a:t>
            </a:r>
            <a:r>
              <a:rPr>
                <a:latin typeface="微软雅黑" panose="020B0503020204020204" charset="-122"/>
                <a:ea typeface="微软雅黑" panose="020B0503020204020204" charset="-122"/>
                <a:cs typeface="微软雅黑" panose="020B0503020204020204" charset="-122"/>
              </a:rPr>
              <a:t> = </a:t>
            </a:r>
            <a:r>
              <a:rPr i="1">
                <a:latin typeface="微软雅黑" panose="020B0503020204020204" charset="-122"/>
                <a:ea typeface="微软雅黑" panose="020B0503020204020204" charset="-122"/>
                <a:cs typeface="微软雅黑" panose="020B0503020204020204" charset="-122"/>
              </a:rPr>
              <a:t>H</a:t>
            </a:r>
            <a:r>
              <a:rPr baseline="-25000">
                <a:latin typeface="微软雅黑" panose="020B0503020204020204" charset="-122"/>
                <a:ea typeface="微软雅黑" panose="020B0503020204020204" charset="-122"/>
                <a:cs typeface="微软雅黑" panose="020B0503020204020204" charset="-122"/>
              </a:rPr>
              <a:t>0</a:t>
            </a:r>
            <a:r>
              <a:rPr>
                <a:latin typeface="微软雅黑" panose="020B0503020204020204" charset="-122"/>
                <a:ea typeface="微软雅黑" panose="020B0503020204020204" charset="-122"/>
                <a:cs typeface="微软雅黑" panose="020B0503020204020204" charset="-122"/>
              </a:rPr>
              <a:t> + 0.7</a:t>
            </a:r>
            <a:r>
              <a:rPr i="1">
                <a:latin typeface="微软雅黑" panose="020B0503020204020204" charset="-122"/>
                <a:ea typeface="微软雅黑" panose="020B0503020204020204" charset="-122"/>
                <a:cs typeface="微软雅黑" panose="020B0503020204020204" charset="-122"/>
              </a:rPr>
              <a:t>D</a:t>
            </a:r>
            <a:r>
              <a:rPr>
                <a:latin typeface="微软雅黑" panose="020B0503020204020204" charset="-122"/>
                <a:ea typeface="微软雅黑" panose="020B0503020204020204" charset="-122"/>
                <a:cs typeface="微软雅黑" panose="020B0503020204020204" charset="-122"/>
              </a:rPr>
              <a:t> = 30 + 0.7×12 = 38.4 mm</a:t>
            </a:r>
            <a:endParaRPr>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68350" y="4886960"/>
            <a:ext cx="999490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en-US" altLang="zh-CN" b="1">
                <a:solidFill>
                  <a:srgbClr val="FF0000"/>
                </a:solidFill>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根据计算，查表 6-</a:t>
            </a:r>
            <a:r>
              <a:rPr lang="en-US">
                <a:latin typeface="微软雅黑" panose="020B0503020204020204" charset="-122"/>
                <a:ea typeface="微软雅黑" panose="020B0503020204020204" charset="-122"/>
                <a:cs typeface="微软雅黑" panose="020B0503020204020204" charset="-122"/>
              </a:rPr>
              <a:t>6</a:t>
            </a:r>
            <a:r>
              <a:rPr>
                <a:latin typeface="微软雅黑" panose="020B0503020204020204" charset="-122"/>
                <a:ea typeface="微软雅黑" panose="020B0503020204020204" charset="-122"/>
                <a:cs typeface="微软雅黑" panose="020B0503020204020204" charset="-122"/>
              </a:rPr>
              <a:t>可知，选用直径为 10.2 mm 的</a:t>
            </a:r>
            <a:r>
              <a:rPr lang="zh-CN">
                <a:latin typeface="微软雅黑" panose="020B0503020204020204" charset="-122"/>
                <a:ea typeface="微软雅黑" panose="020B0503020204020204" charset="-122"/>
                <a:cs typeface="微软雅黑" panose="020B0503020204020204" charset="-122"/>
              </a:rPr>
              <a:t>钻头。</a:t>
            </a:r>
            <a:endParaRPr 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攻螺纹的工艺</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（1）起攻：用头锥起攻，其操作如图 6-12（a）所示。用右手抓住铰手中部，把丝锥对准孔，尽量使丝锥与孔同轴，向下施加一定压力，同时左手配合旋转铰手，当丝锥切入 1~2 圈时，用直角尺在两个互相垂直的方向检查并校正，如图6-12（b）所示。</a:t>
            </a:r>
            <a:endParaRPr>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a:xfrm>
            <a:off x="1438910" y="3168015"/>
            <a:ext cx="8643620" cy="2856230"/>
            <a:chOff x="2266" y="4989"/>
            <a:chExt cx="13612" cy="4498"/>
          </a:xfrm>
        </p:grpSpPr>
        <p:grpSp>
          <p:nvGrpSpPr>
            <p:cNvPr id="14" name="组合 13"/>
            <p:cNvGrpSpPr/>
            <p:nvPr/>
          </p:nvGrpSpPr>
          <p:grpSpPr>
            <a:xfrm>
              <a:off x="2266" y="4989"/>
              <a:ext cx="13612" cy="3932"/>
              <a:chOff x="2266" y="4989"/>
              <a:chExt cx="13612" cy="3932"/>
            </a:xfrm>
          </p:grpSpPr>
          <p:pic>
            <p:nvPicPr>
              <p:cNvPr id="9" name="图片 8"/>
              <p:cNvPicPr>
                <a:picLocks noChangeAspect="1"/>
              </p:cNvPicPr>
              <p:nvPr>
                <p:custDataLst>
                  <p:tags r:id="rId4"/>
                </p:custDataLst>
              </p:nvPr>
            </p:nvPicPr>
            <p:blipFill>
              <a:blip r:embed="rId5"/>
              <a:stretch>
                <a:fillRect/>
              </a:stretch>
            </p:blipFill>
            <p:spPr>
              <a:xfrm>
                <a:off x="2266" y="4989"/>
                <a:ext cx="13612" cy="3281"/>
              </a:xfrm>
              <a:prstGeom prst="rect">
                <a:avLst/>
              </a:prstGeom>
            </p:spPr>
          </p:pic>
          <p:sp>
            <p:nvSpPr>
              <p:cNvPr id="13" name="文本框 12"/>
              <p:cNvSpPr txBox="1"/>
              <p:nvPr>
                <p:custDataLst>
                  <p:tags r:id="rId6"/>
                </p:custDataLst>
              </p:nvPr>
            </p:nvSpPr>
            <p:spPr>
              <a:xfrm>
                <a:off x="3038"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起攻</a:t>
                </a:r>
                <a:endParaRPr lang="zh-CN" sz="16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7"/>
                </p:custDataLst>
              </p:nvPr>
            </p:nvSpPr>
            <p:spPr>
              <a:xfrm>
                <a:off x="6464"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检查并校正</a:t>
                </a:r>
                <a:endParaRPr lang="zh-CN" sz="16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8"/>
                </p:custDataLst>
              </p:nvPr>
            </p:nvSpPr>
            <p:spPr>
              <a:xfrm>
                <a:off x="11113"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进铰</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5" name="文本框 14"/>
            <p:cNvSpPr txBox="1"/>
            <p:nvPr>
              <p:custDataLst>
                <p:tags r:id="rId9"/>
              </p:custDataLst>
            </p:nvPr>
          </p:nvSpPr>
          <p:spPr>
            <a:xfrm>
              <a:off x="6116" y="8957"/>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12</a:t>
              </a:r>
              <a:r>
                <a:rPr sz="1600" b="1">
                  <a:latin typeface="微软雅黑" panose="020B0503020204020204" charset="-122"/>
                  <a:ea typeface="微软雅黑" panose="020B0503020204020204" charset="-122"/>
                  <a:cs typeface="微软雅黑" panose="020B0503020204020204" charset="-122"/>
                </a:rPr>
                <a:t> 攻螺纹</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攻螺纹的工艺</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（2）进铰：确定丝锥没有歪斜后，用双手均匀用力旋转铰手，同时略向下施加一定压力。当丝锥的切削部分全部切入工件后，就不需向下施加压力，只需平稳地转动铰手即可，如图 6-12（c）所示。</a:t>
            </a:r>
            <a:endParaRPr>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a:xfrm>
            <a:off x="1438910" y="3168015"/>
            <a:ext cx="8643620" cy="2856230"/>
            <a:chOff x="2266" y="4989"/>
            <a:chExt cx="13612" cy="4498"/>
          </a:xfrm>
        </p:grpSpPr>
        <p:grpSp>
          <p:nvGrpSpPr>
            <p:cNvPr id="14" name="组合 13"/>
            <p:cNvGrpSpPr/>
            <p:nvPr/>
          </p:nvGrpSpPr>
          <p:grpSpPr>
            <a:xfrm>
              <a:off x="2266" y="4989"/>
              <a:ext cx="13612" cy="3932"/>
              <a:chOff x="2266" y="4989"/>
              <a:chExt cx="13612" cy="3932"/>
            </a:xfrm>
          </p:grpSpPr>
          <p:pic>
            <p:nvPicPr>
              <p:cNvPr id="9" name="图片 8"/>
              <p:cNvPicPr>
                <a:picLocks noChangeAspect="1"/>
              </p:cNvPicPr>
              <p:nvPr>
                <p:custDataLst>
                  <p:tags r:id="rId4"/>
                </p:custDataLst>
              </p:nvPr>
            </p:nvPicPr>
            <p:blipFill>
              <a:blip r:embed="rId5"/>
              <a:stretch>
                <a:fillRect/>
              </a:stretch>
            </p:blipFill>
            <p:spPr>
              <a:xfrm>
                <a:off x="2266" y="4989"/>
                <a:ext cx="13612" cy="3281"/>
              </a:xfrm>
              <a:prstGeom prst="rect">
                <a:avLst/>
              </a:prstGeom>
            </p:spPr>
          </p:pic>
          <p:sp>
            <p:nvSpPr>
              <p:cNvPr id="13" name="文本框 12"/>
              <p:cNvSpPr txBox="1"/>
              <p:nvPr>
                <p:custDataLst>
                  <p:tags r:id="rId6"/>
                </p:custDataLst>
              </p:nvPr>
            </p:nvSpPr>
            <p:spPr>
              <a:xfrm>
                <a:off x="3038"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起攻</a:t>
                </a:r>
                <a:endParaRPr lang="zh-CN" sz="16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7"/>
                </p:custDataLst>
              </p:nvPr>
            </p:nvSpPr>
            <p:spPr>
              <a:xfrm>
                <a:off x="6464"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检查并校正</a:t>
                </a:r>
                <a:endParaRPr lang="zh-CN" sz="16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8"/>
                </p:custDataLst>
              </p:nvPr>
            </p:nvSpPr>
            <p:spPr>
              <a:xfrm>
                <a:off x="11113"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进铰</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5" name="文本框 14"/>
            <p:cNvSpPr txBox="1"/>
            <p:nvPr>
              <p:custDataLst>
                <p:tags r:id="rId9"/>
              </p:custDataLst>
            </p:nvPr>
          </p:nvSpPr>
          <p:spPr>
            <a:xfrm>
              <a:off x="6116" y="8957"/>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12</a:t>
              </a:r>
              <a:r>
                <a:rPr sz="1600" b="1">
                  <a:latin typeface="微软雅黑" panose="020B0503020204020204" charset="-122"/>
                  <a:ea typeface="微软雅黑" panose="020B0503020204020204" charset="-122"/>
                  <a:cs typeface="微软雅黑" panose="020B0503020204020204" charset="-122"/>
                </a:rPr>
                <a:t> 攻螺纹</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攻螺纹的工艺</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（3）退刀：当丝锥切削部分完全从螺孔中出来时，可进行退刀。双手握持铰手反向旋转，退出丝锥。再用二锥攻螺纹，保证螺纹有良好的旋入性。</a:t>
            </a:r>
            <a:endParaRPr>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a:xfrm>
            <a:off x="1438910" y="3168015"/>
            <a:ext cx="8643620" cy="2856230"/>
            <a:chOff x="2266" y="4989"/>
            <a:chExt cx="13612" cy="4498"/>
          </a:xfrm>
        </p:grpSpPr>
        <p:grpSp>
          <p:nvGrpSpPr>
            <p:cNvPr id="14" name="组合 13"/>
            <p:cNvGrpSpPr/>
            <p:nvPr/>
          </p:nvGrpSpPr>
          <p:grpSpPr>
            <a:xfrm>
              <a:off x="2266" y="4989"/>
              <a:ext cx="13612" cy="3932"/>
              <a:chOff x="2266" y="4989"/>
              <a:chExt cx="13612" cy="3932"/>
            </a:xfrm>
          </p:grpSpPr>
          <p:pic>
            <p:nvPicPr>
              <p:cNvPr id="9" name="图片 8"/>
              <p:cNvPicPr>
                <a:picLocks noChangeAspect="1"/>
              </p:cNvPicPr>
              <p:nvPr>
                <p:custDataLst>
                  <p:tags r:id="rId4"/>
                </p:custDataLst>
              </p:nvPr>
            </p:nvPicPr>
            <p:blipFill>
              <a:blip r:embed="rId5"/>
              <a:stretch>
                <a:fillRect/>
              </a:stretch>
            </p:blipFill>
            <p:spPr>
              <a:xfrm>
                <a:off x="2266" y="4989"/>
                <a:ext cx="13612" cy="3281"/>
              </a:xfrm>
              <a:prstGeom prst="rect">
                <a:avLst/>
              </a:prstGeom>
            </p:spPr>
          </p:pic>
          <p:sp>
            <p:nvSpPr>
              <p:cNvPr id="13" name="文本框 12"/>
              <p:cNvSpPr txBox="1"/>
              <p:nvPr>
                <p:custDataLst>
                  <p:tags r:id="rId6"/>
                </p:custDataLst>
              </p:nvPr>
            </p:nvSpPr>
            <p:spPr>
              <a:xfrm>
                <a:off x="3038"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起攻</a:t>
                </a:r>
                <a:endParaRPr lang="zh-CN" sz="16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7"/>
                </p:custDataLst>
              </p:nvPr>
            </p:nvSpPr>
            <p:spPr>
              <a:xfrm>
                <a:off x="6464"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检查并校正</a:t>
                </a:r>
                <a:endParaRPr lang="zh-CN" sz="16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8"/>
                </p:custDataLst>
              </p:nvPr>
            </p:nvSpPr>
            <p:spPr>
              <a:xfrm>
                <a:off x="11113" y="8391"/>
                <a:ext cx="273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进铰</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5" name="文本框 14"/>
            <p:cNvSpPr txBox="1"/>
            <p:nvPr>
              <p:custDataLst>
                <p:tags r:id="rId9"/>
              </p:custDataLst>
            </p:nvPr>
          </p:nvSpPr>
          <p:spPr>
            <a:xfrm>
              <a:off x="6116" y="8957"/>
              <a:ext cx="5920"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12</a:t>
              </a:r>
              <a:r>
                <a:rPr sz="1600" b="1">
                  <a:latin typeface="微软雅黑" panose="020B0503020204020204" charset="-122"/>
                  <a:ea typeface="微软雅黑" panose="020B0503020204020204" charset="-122"/>
                  <a:cs typeface="微软雅黑" panose="020B0503020204020204" charset="-122"/>
                </a:rPr>
                <a:t> 攻螺纹</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473265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5. 攻螺纹的注意事项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36309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（1）攻螺纹时，每正向旋转 1~2 圈应反向回转半圈排屑，以免切屑堵塞使丝锥卡死。</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（2）攻螺纹时，应按头锥、二锥的顺序攻至标准尺寸，保证螺纹有良好的旋入性。</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（3）攻螺纹过程中，调换丝锥时要用手先旋入，直到不能再旋转时，才能用铰手转动，以免损坏螺纹和产生乱牙。</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（4）攻盲孔时，可在丝锥上做标记，并经常退出丝锥排屑，防止切屑堵塞使丝锥折断或达不到深度要求。</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5）在钢件或塑性、韧性较好的材料上攻丝时，应加切削液，以减小切削阻力，提高螺纹表面质量，延长丝锥的使用寿命。一般钢件用机油或浓度较高的乳化液，质量要求较高的用菜油或二硫化钼，铸铁用煤油。</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三、攻螺纹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5377815"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6. 攻螺纹时常见的不合格形式及产生原因</a:t>
            </a:r>
            <a:endParaRPr lang="zh-CN" altLang="en-US" sz="20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2304415" y="1694815"/>
            <a:ext cx="6992620" cy="473329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28650" y="1871980"/>
            <a:ext cx="4695190" cy="239966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根据工件完成右图的</a:t>
            </a:r>
            <a:r>
              <a:rPr lang="zh-CN" altLang="en-US">
                <a:latin typeface="微软雅黑" panose="020B0503020204020204" charset="-122"/>
                <a:ea typeface="微软雅黑" panose="020B0503020204020204" charset="-122"/>
                <a:cs typeface="微软雅黑" panose="020B0503020204020204" charset="-122"/>
              </a:rPr>
              <a:t>相关任务，并依据任务评价进行</a:t>
            </a:r>
            <a:r>
              <a:rPr lang="zh-CN" altLang="en-US">
                <a:latin typeface="微软雅黑" panose="020B0503020204020204" charset="-122"/>
                <a:ea typeface="微软雅黑" panose="020B0503020204020204" charset="-122"/>
                <a:cs typeface="微软雅黑" panose="020B0503020204020204" charset="-122"/>
              </a:rPr>
              <a:t>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（1）分析锪孔、铰孔与钻孔 / 扩孔之间的联系和区别；</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（2）根据图纸（图 6-2）进行锪孔、铰孔与攻螺纹练习。</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6280785" y="935990"/>
            <a:ext cx="4851400" cy="5420995"/>
            <a:chOff x="9891" y="1474"/>
            <a:chExt cx="7640" cy="8537"/>
          </a:xfrm>
        </p:grpSpPr>
        <p:sp>
          <p:nvSpPr>
            <p:cNvPr id="15" name="文本框 14"/>
            <p:cNvSpPr txBox="1"/>
            <p:nvPr>
              <p:custDataLst>
                <p:tags r:id="rId2"/>
              </p:custDataLst>
            </p:nvPr>
          </p:nvSpPr>
          <p:spPr>
            <a:xfrm>
              <a:off x="10910" y="9480"/>
              <a:ext cx="56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-2</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 锪孔、铰孔与攻螺纹练习图</a:t>
              </a:r>
              <a:endParaRPr sz="1600" b="1">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3"/>
              </p:custDataLst>
            </p:nvPr>
          </p:nvPicPr>
          <p:blipFill>
            <a:blip r:embed="rId4"/>
            <a:stretch>
              <a:fillRect/>
            </a:stretch>
          </p:blipFill>
          <p:spPr>
            <a:xfrm>
              <a:off x="9891" y="1474"/>
              <a:ext cx="7640" cy="7844"/>
            </a:xfrm>
            <a:prstGeom prst="rect">
              <a:avLst/>
            </a:prstGeom>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2576195"/>
            <a:ext cx="639318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5" grpId="0"/>
      <p:bldP spid="4"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734060" y="1224915"/>
            <a:ext cx="100584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锪孔是指在金属已加工的孔端面上，使用锪钻再加工出柱形沉头孔、锥形沉头孔和凸台端面等，如图 6-3 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1964690" y="2304415"/>
            <a:ext cx="7518400" cy="3863340"/>
            <a:chOff x="3094" y="3855"/>
            <a:chExt cx="11840" cy="6084"/>
          </a:xfrm>
        </p:grpSpPr>
        <p:grpSp>
          <p:nvGrpSpPr>
            <p:cNvPr id="14" name="组合 13"/>
            <p:cNvGrpSpPr/>
            <p:nvPr/>
          </p:nvGrpSpPr>
          <p:grpSpPr>
            <a:xfrm>
              <a:off x="3094" y="3855"/>
              <a:ext cx="11841" cy="5519"/>
              <a:chOff x="3094" y="3855"/>
              <a:chExt cx="11841" cy="5519"/>
            </a:xfrm>
          </p:grpSpPr>
          <p:pic>
            <p:nvPicPr>
              <p:cNvPr id="4" name="图片 3"/>
              <p:cNvPicPr>
                <a:picLocks noChangeAspect="1"/>
              </p:cNvPicPr>
              <p:nvPr>
                <p:custDataLst>
                  <p:tags r:id="rId3"/>
                </p:custDataLst>
              </p:nvPr>
            </p:nvPicPr>
            <p:blipFill>
              <a:blip r:embed="rId4"/>
              <a:stretch>
                <a:fillRect/>
              </a:stretch>
            </p:blipFill>
            <p:spPr>
              <a:xfrm>
                <a:off x="3209" y="3855"/>
                <a:ext cx="11726" cy="4921"/>
              </a:xfrm>
              <a:prstGeom prst="rect">
                <a:avLst/>
              </a:prstGeom>
            </p:spPr>
          </p:pic>
          <p:sp>
            <p:nvSpPr>
              <p:cNvPr id="8" name="文本框 7"/>
              <p:cNvSpPr txBox="1"/>
              <p:nvPr>
                <p:custDataLst>
                  <p:tags r:id="rId5"/>
                </p:custDataLst>
              </p:nvPr>
            </p:nvSpPr>
            <p:spPr>
              <a:xfrm>
                <a:off x="3094"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柱形锪钻 / 柱形沉头孔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6"/>
                </p:custDataLst>
              </p:nvPr>
            </p:nvSpPr>
            <p:spPr>
              <a:xfrm>
                <a:off x="7047"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锥形锪钻 / 锥形沉头孔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7"/>
                </p:custDataLst>
              </p:nvPr>
            </p:nvSpPr>
            <p:spPr>
              <a:xfrm>
                <a:off x="10835"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端面锪钻 / 凸台端面</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custDataLst>
                <p:tags r:id="rId8"/>
              </p:custDataLst>
            </p:nvPr>
          </p:nvSpPr>
          <p:spPr>
            <a:xfrm>
              <a:off x="5178" y="9409"/>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a:t>
              </a:r>
              <a:r>
                <a:rPr sz="1600" b="1">
                  <a:latin typeface="微软雅黑" panose="020B0503020204020204" charset="-122"/>
                  <a:ea typeface="微软雅黑" panose="020B0503020204020204" charset="-122"/>
                  <a:cs typeface="微软雅黑" panose="020B0503020204020204" charset="-122"/>
                </a:rPr>
                <a:t>  锪钻与锪孔的形式</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570230" y="1224915"/>
            <a:ext cx="10386060" cy="29127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锪孔的目的如下：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（1）利用锪钻钻出柱形或锥形沉头孔，可使沉头螺钉埋入孔内，把有关零件连接起来，并使外观整齐，装配位置紧凑。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（2）装配过程中，两个零件螺栓的距离比较近，此时利用沉头孔可以躲避螺栓之间的干涉。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（3）利用锪钻将孔口端面锪平，保证孔口端面与孔中心线的垂直度，以便保证与孔连接的零件位置正确，连接可靠。</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注意：</a:t>
            </a:r>
            <a:r>
              <a:rPr lang="zh-CN" altLang="en-US">
                <a:latin typeface="微软雅黑" panose="020B0503020204020204" charset="-122"/>
                <a:ea typeface="微软雅黑" panose="020B0503020204020204" charset="-122"/>
                <a:cs typeface="微软雅黑" panose="020B0503020204020204" charset="-122"/>
              </a:rPr>
              <a:t>无特殊情况，不建议锪沉头孔，一是增加工序，影响经济效益；二是降低零件强度。</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锪钻的种类和特点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（1）柱形锪钻：柱形锪钻用于锪圆柱形埋头孔。锪钻前端有导柱，导柱直径与工件已有孔为紧密的间隙配合，以保证良好的定心和导向。这种导柱是可拆的，也可以把导柱和锪钻做成一体。</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1964690" y="2519680"/>
            <a:ext cx="7518400" cy="3863340"/>
            <a:chOff x="3094" y="3855"/>
            <a:chExt cx="11840" cy="6084"/>
          </a:xfrm>
        </p:grpSpPr>
        <p:grpSp>
          <p:nvGrpSpPr>
            <p:cNvPr id="14" name="组合 13"/>
            <p:cNvGrpSpPr/>
            <p:nvPr/>
          </p:nvGrpSpPr>
          <p:grpSpPr>
            <a:xfrm>
              <a:off x="3094" y="3855"/>
              <a:ext cx="11841" cy="5519"/>
              <a:chOff x="3094" y="3855"/>
              <a:chExt cx="11841" cy="5519"/>
            </a:xfrm>
          </p:grpSpPr>
          <p:pic>
            <p:nvPicPr>
              <p:cNvPr id="4" name="图片 3"/>
              <p:cNvPicPr>
                <a:picLocks noChangeAspect="1"/>
              </p:cNvPicPr>
              <p:nvPr>
                <p:custDataLst>
                  <p:tags r:id="rId4"/>
                </p:custDataLst>
              </p:nvPr>
            </p:nvPicPr>
            <p:blipFill>
              <a:blip r:embed="rId5"/>
              <a:stretch>
                <a:fillRect/>
              </a:stretch>
            </p:blipFill>
            <p:spPr>
              <a:xfrm>
                <a:off x="3209" y="3855"/>
                <a:ext cx="11726" cy="4921"/>
              </a:xfrm>
              <a:prstGeom prst="rect">
                <a:avLst/>
              </a:prstGeom>
            </p:spPr>
          </p:pic>
          <p:sp>
            <p:nvSpPr>
              <p:cNvPr id="8" name="文本框 7"/>
              <p:cNvSpPr txBox="1"/>
              <p:nvPr>
                <p:custDataLst>
                  <p:tags r:id="rId6"/>
                </p:custDataLst>
              </p:nvPr>
            </p:nvSpPr>
            <p:spPr>
              <a:xfrm>
                <a:off x="3094"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柱形锪钻 / 柱形沉头孔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7047"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锥形锪钻 / 锥形沉头孔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8"/>
                </p:custDataLst>
              </p:nvPr>
            </p:nvSpPr>
            <p:spPr>
              <a:xfrm>
                <a:off x="10835"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端面锪钻 / 凸台端面</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custDataLst>
                <p:tags r:id="rId9"/>
              </p:custDataLst>
            </p:nvPr>
          </p:nvSpPr>
          <p:spPr>
            <a:xfrm>
              <a:off x="5178" y="9409"/>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a:t>
              </a:r>
              <a:r>
                <a:rPr sz="1600" b="1">
                  <a:latin typeface="微软雅黑" panose="020B0503020204020204" charset="-122"/>
                  <a:ea typeface="微软雅黑" panose="020B0503020204020204" charset="-122"/>
                  <a:cs typeface="微软雅黑" panose="020B0503020204020204" charset="-122"/>
                </a:rPr>
                <a:t>  锪钻与锪孔的形式</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锪钻的种类和特点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（2）锥形锪钻：锥形锪钻用于锪锥形孔。锥形锪钻的锥角按工件锥形埋头孔的要求不同，主要分为 60°、75°、90°、100°、120° 等。其中 90° 的用得最多，且可用于孔口倒角。</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1964690" y="2519680"/>
            <a:ext cx="7518400" cy="3863340"/>
            <a:chOff x="3094" y="3855"/>
            <a:chExt cx="11840" cy="6084"/>
          </a:xfrm>
        </p:grpSpPr>
        <p:grpSp>
          <p:nvGrpSpPr>
            <p:cNvPr id="14" name="组合 13"/>
            <p:cNvGrpSpPr/>
            <p:nvPr/>
          </p:nvGrpSpPr>
          <p:grpSpPr>
            <a:xfrm>
              <a:off x="3094" y="3855"/>
              <a:ext cx="11841" cy="5519"/>
              <a:chOff x="3094" y="3855"/>
              <a:chExt cx="11841" cy="5519"/>
            </a:xfrm>
          </p:grpSpPr>
          <p:pic>
            <p:nvPicPr>
              <p:cNvPr id="4" name="图片 3"/>
              <p:cNvPicPr>
                <a:picLocks noChangeAspect="1"/>
              </p:cNvPicPr>
              <p:nvPr>
                <p:custDataLst>
                  <p:tags r:id="rId4"/>
                </p:custDataLst>
              </p:nvPr>
            </p:nvPicPr>
            <p:blipFill>
              <a:blip r:embed="rId5"/>
              <a:stretch>
                <a:fillRect/>
              </a:stretch>
            </p:blipFill>
            <p:spPr>
              <a:xfrm>
                <a:off x="3209" y="3855"/>
                <a:ext cx="11726" cy="4921"/>
              </a:xfrm>
              <a:prstGeom prst="rect">
                <a:avLst/>
              </a:prstGeom>
            </p:spPr>
          </p:pic>
          <p:sp>
            <p:nvSpPr>
              <p:cNvPr id="8" name="文本框 7"/>
              <p:cNvSpPr txBox="1"/>
              <p:nvPr>
                <p:custDataLst>
                  <p:tags r:id="rId6"/>
                </p:custDataLst>
              </p:nvPr>
            </p:nvSpPr>
            <p:spPr>
              <a:xfrm>
                <a:off x="3094"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柱形锪钻 / 柱形沉头孔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7047"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锥形锪钻 / 锥形沉头孔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8"/>
                </p:custDataLst>
              </p:nvPr>
            </p:nvSpPr>
            <p:spPr>
              <a:xfrm>
                <a:off x="10835"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端面锪钻 / 凸台端面</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custDataLst>
                <p:tags r:id="rId9"/>
              </p:custDataLst>
            </p:nvPr>
          </p:nvSpPr>
          <p:spPr>
            <a:xfrm>
              <a:off x="5178" y="9409"/>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a:t>
              </a:r>
              <a:r>
                <a:rPr sz="1600" b="1">
                  <a:latin typeface="微软雅黑" panose="020B0503020204020204" charset="-122"/>
                  <a:ea typeface="微软雅黑" panose="020B0503020204020204" charset="-122"/>
                  <a:cs typeface="微软雅黑" panose="020B0503020204020204" charset="-122"/>
                </a:rPr>
                <a:t>  锪钻与锪孔的形式</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锪钻的种类和特点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（3）端面锪钻：端面锪钻用于锪平孔口端面。端面锪钻可以保证孔的端面与孔中心线的垂直度。</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1964690" y="2519680"/>
            <a:ext cx="7518400" cy="3863340"/>
            <a:chOff x="3094" y="3855"/>
            <a:chExt cx="11840" cy="6084"/>
          </a:xfrm>
        </p:grpSpPr>
        <p:grpSp>
          <p:nvGrpSpPr>
            <p:cNvPr id="7" name="组合 6"/>
            <p:cNvGrpSpPr/>
            <p:nvPr/>
          </p:nvGrpSpPr>
          <p:grpSpPr>
            <a:xfrm>
              <a:off x="3094" y="3855"/>
              <a:ext cx="11841" cy="5519"/>
              <a:chOff x="3094" y="3855"/>
              <a:chExt cx="11841" cy="5519"/>
            </a:xfrm>
          </p:grpSpPr>
          <p:pic>
            <p:nvPicPr>
              <p:cNvPr id="9" name="图片 8"/>
              <p:cNvPicPr>
                <a:picLocks noChangeAspect="1"/>
              </p:cNvPicPr>
              <p:nvPr>
                <p:custDataLst>
                  <p:tags r:id="rId4"/>
                </p:custDataLst>
              </p:nvPr>
            </p:nvPicPr>
            <p:blipFill>
              <a:blip r:embed="rId5"/>
              <a:stretch>
                <a:fillRect/>
              </a:stretch>
            </p:blipFill>
            <p:spPr>
              <a:xfrm>
                <a:off x="3209" y="3855"/>
                <a:ext cx="11726" cy="4921"/>
              </a:xfrm>
              <a:prstGeom prst="rect">
                <a:avLst/>
              </a:prstGeom>
            </p:spPr>
          </p:pic>
          <p:sp>
            <p:nvSpPr>
              <p:cNvPr id="11" name="文本框 10"/>
              <p:cNvSpPr txBox="1"/>
              <p:nvPr>
                <p:custDataLst>
                  <p:tags r:id="rId6"/>
                </p:custDataLst>
              </p:nvPr>
            </p:nvSpPr>
            <p:spPr>
              <a:xfrm>
                <a:off x="3094"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柱形锪钻 / 柱形沉头孔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7"/>
                </p:custDataLst>
              </p:nvPr>
            </p:nvSpPr>
            <p:spPr>
              <a:xfrm>
                <a:off x="7047"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锥形锪钻 / 锥形沉头孔</a:t>
                </a:r>
                <a:endParaRPr lang="zh-CN" sz="16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custDataLst>
                  <p:tags r:id="rId8"/>
                </p:custDataLst>
              </p:nvPr>
            </p:nvSpPr>
            <p:spPr>
              <a:xfrm>
                <a:off x="10835" y="8844"/>
                <a:ext cx="405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端面锪钻 / 凸台端面</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8" name="文本框 17"/>
            <p:cNvSpPr txBox="1"/>
            <p:nvPr>
              <p:custDataLst>
                <p:tags r:id="rId9"/>
              </p:custDataLst>
            </p:nvPr>
          </p:nvSpPr>
          <p:spPr>
            <a:xfrm>
              <a:off x="5178" y="9409"/>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a:t>
              </a:r>
              <a:r>
                <a:rPr sz="1600" b="1">
                  <a:latin typeface="微软雅黑" panose="020B0503020204020204" charset="-122"/>
                  <a:ea typeface="微软雅黑" panose="020B0503020204020204" charset="-122"/>
                  <a:cs typeface="微软雅黑" panose="020B0503020204020204" charset="-122"/>
                </a:rPr>
                <a:t>  锪钻与锪孔的形式</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一、锪钻与锪孔</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锪孔的工作要点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36309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锪孔与钻孔的工作方法基本相同，锪孔时存在的主要问题是由于刀具振动而使所锪孔口的端面或锥面产生振痕，因此需要采取一定的措施和方法来避免振痕的产生。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（1）锪孔切削速度较低，一般为钻孔速度的 1/3~1/2，且锪孔时切削平稳，其进给量为钻孔时的 2~3 倍。精锪时，往往使钻床停车，利用停车后的惯性来进行锪孔，最大程度避免因振动而导致表面振痕。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（2）当锪孔表面出现多角形振纹等情况，应立即停止加工，并找出钻头刃磨等问题，及时修正。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（3）若锪钻使用了可拆卸式的导柱，则导柱与孔的配合要合适，且需装夹牢固。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（4）当对钢件进行锪孔时，其切削热量大，必须选择适当的切削液进行冷却。</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PP_MARK_KEY" val="9f7a4dbf-75ab-43f3-b77d-4f1e89b0ad05"/>
  <p:tag name="COMMONDATA" val="eyJoZGlkIjoiZTJiNTkyYjM1NWRlNWI4NzgzNWZmZmVjZGYzOTgxNWE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5880</Words>
  <Application>WPS 演示</Application>
  <PresentationFormat>自定义</PresentationFormat>
  <Paragraphs>400</Paragraphs>
  <Slides>38</Slides>
  <Notes>8</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38</vt:i4>
      </vt:variant>
    </vt:vector>
  </HeadingPairs>
  <TitlesOfParts>
    <vt:vector size="54" baseType="lpstr">
      <vt:lpstr>Arial</vt:lpstr>
      <vt:lpstr>宋体</vt:lpstr>
      <vt:lpstr>Wingdings</vt:lpstr>
      <vt:lpstr>Arial</vt:lpstr>
      <vt:lpstr>微软雅黑</vt:lpstr>
      <vt:lpstr>Wingdings</vt:lpstr>
      <vt:lpstr>华文行楷</vt:lpstr>
      <vt:lpstr>Arial Unicode MS</vt:lpstr>
      <vt:lpstr>Calibri</vt:lpstr>
      <vt:lpstr>1_Office 主题​​</vt:lpstr>
      <vt:lpstr>2_Office 主题​​</vt:lpstr>
      <vt:lpstr>3_Office 主题​​</vt:lpstr>
      <vt:lpstr>4_Office 主题​​</vt:lpstr>
      <vt:lpstr>5_Office 主题​​</vt:lpstr>
      <vt:lpstr>6_Office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Y.G</cp:lastModifiedBy>
  <cp:revision>1035</cp:revision>
  <dcterms:created xsi:type="dcterms:W3CDTF">2016-10-23T06:41:00Z</dcterms:created>
  <dcterms:modified xsi:type="dcterms:W3CDTF">2024-04-10T08:19:42Z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2052-11.1.0.15319</vt:lpwstr>
  </property>
  <property fmtid="{D5CDD505-2E9C-101B-9397-08002B2CF9AE}" pid="3" name="ICV">
    <vt:lpwstr>C817F9090C234F8C9C0EA996CD68392F_12</vt:lpwstr>
  </property>
</Properties>
</file>