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 id="2147483660" r:id="rId4"/>
    <p:sldMasterId id="2147483666" r:id="rId5"/>
    <p:sldMasterId id="2147483671" r:id="rId6"/>
    <p:sldMasterId id="2147483676" r:id="rId7"/>
    <p:sldMasterId id="2147483681" r:id="rId8"/>
  </p:sldMasterIdLst>
  <p:notesMasterIdLst>
    <p:notesMasterId r:id="rId47"/>
  </p:notesMasterIdLst>
  <p:sldIdLst>
    <p:sldId id="259" r:id="rId9"/>
    <p:sldId id="457" r:id="rId10"/>
    <p:sldId id="562" r:id="rId11"/>
    <p:sldId id="481" r:id="rId12"/>
    <p:sldId id="482" r:id="rId13"/>
    <p:sldId id="564" r:id="rId14"/>
    <p:sldId id="565" r:id="rId15"/>
    <p:sldId id="566" r:id="rId16"/>
    <p:sldId id="567" r:id="rId17"/>
    <p:sldId id="568" r:id="rId18"/>
    <p:sldId id="570" r:id="rId19"/>
    <p:sldId id="569" r:id="rId20"/>
    <p:sldId id="571" r:id="rId21"/>
    <p:sldId id="572" r:id="rId22"/>
    <p:sldId id="573" r:id="rId23"/>
    <p:sldId id="574" r:id="rId24"/>
    <p:sldId id="575" r:id="rId25"/>
    <p:sldId id="576" r:id="rId26"/>
    <p:sldId id="577" r:id="rId27"/>
    <p:sldId id="578" r:id="rId28"/>
    <p:sldId id="579" r:id="rId29"/>
    <p:sldId id="580" r:id="rId30"/>
    <p:sldId id="581" r:id="rId31"/>
    <p:sldId id="582" r:id="rId32"/>
    <p:sldId id="583" r:id="rId33"/>
    <p:sldId id="584" r:id="rId34"/>
    <p:sldId id="585" r:id="rId35"/>
    <p:sldId id="586" r:id="rId36"/>
    <p:sldId id="587" r:id="rId37"/>
    <p:sldId id="588" r:id="rId38"/>
    <p:sldId id="589" r:id="rId39"/>
    <p:sldId id="590" r:id="rId40"/>
    <p:sldId id="591" r:id="rId41"/>
    <p:sldId id="592" r:id="rId42"/>
    <p:sldId id="593" r:id="rId43"/>
    <p:sldId id="595" r:id="rId44"/>
    <p:sldId id="485" r:id="rId45"/>
    <p:sldId id="456" r:id="rId46"/>
  </p:sldIdLst>
  <p:sldSz cx="11522075" cy="6480175"/>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10" userDrawn="1">
          <p15:clr>
            <a:srgbClr val="A4A3A4"/>
          </p15:clr>
        </p15:guide>
        <p15:guide id="2" pos="36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67B"/>
    <a:srgbClr val="6297D8"/>
    <a:srgbClr val="2C68B2"/>
    <a:srgbClr val="3C4296"/>
    <a:srgbClr val="D6D6D6"/>
    <a:srgbClr val="4B4BBB"/>
    <a:srgbClr val="C6D9F1"/>
    <a:srgbClr val="062B56"/>
    <a:srgbClr val="294B64"/>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96566" autoAdjust="0"/>
  </p:normalViewPr>
  <p:slideViewPr>
    <p:cSldViewPr showGuides="1">
      <p:cViewPr varScale="1">
        <p:scale>
          <a:sx n="83" d="100"/>
          <a:sy n="83" d="100"/>
        </p:scale>
        <p:origin x="730" y="58"/>
      </p:cViewPr>
      <p:guideLst>
        <p:guide orient="horz" pos="2010"/>
        <p:guide pos="36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tags" Target="tags/tag217.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notesMaster" Target="notesMasters/notesMaster1.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7.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8.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24.xml"/><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tags" Target="../tags/tag25.xm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tags" Target="../tags/tag29.xml"/><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tags" Target="../tags/tag30.xml"/><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tags" Target="../tags/tag32.xml"/><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tags" Target="../tags/tag36.xml"/><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tags" Target="../tags/tag37.xml"/><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tags" Target="../tags/tag38.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39.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tags" Target="../tags/tag1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tags" Target="../tags/tag43.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模块二  锉削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模块三  平面划线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模块四   锯割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模块五    钻孔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模块六    锪孔、铰孔与攻螺纹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模块七    综合制作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ustDataLst>
      <p:tags r:id="rId2"/>
    </p:custDataLst>
  </p:cSld>
  <p:clrMap bg1="lt1" tx1="dk1" bg2="lt2" tx2="dk2" accent1="accent1" accent2="accent2" accent3="accent3" accent4="accent4" accent5="accent5" accent6="accent6" hlink="hlink" folHlink="folHlink"/>
  <p:sldLayoutIdLst>
    <p:sldLayoutId id="2147483682" r:id="rId1"/>
  </p:sldLayoutIdLst>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mj-lt"/>
          <a:ea typeface="+mj-ea"/>
          <a:cs typeface="+mj-cs"/>
        </a:defRPr>
      </a:lvl1pPr>
    </p:titleStyle>
    <p:bodyStyle>
      <a:lvl1pPr marL="215900" indent="-215900" algn="l" defTabSz="864235" rtl="0" eaLnBrk="1" fontAlgn="auto" latinLnBrk="0" hangingPunct="1">
        <a:lnSpc>
          <a:spcPct val="130000"/>
        </a:lnSpc>
        <a:spcBef>
          <a:spcPts val="0"/>
        </a:spcBef>
        <a:spcAft>
          <a:spcPts val="1000"/>
        </a:spcAft>
        <a:buFont typeface="Arial" panose="020B0604020202020204" pitchFamily="34" charset="0"/>
        <a:buChar char="●"/>
        <a:defRPr sz="1700" u="none" strike="noStrike" kern="1200" cap="none" spc="150" normalizeH="0" baseline="0">
          <a:solidFill>
            <a:schemeClr val="tx1">
              <a:lumMod val="65000"/>
              <a:lumOff val="35000"/>
            </a:schemeClr>
          </a:solidFill>
          <a:uFillTx/>
          <a:latin typeface="+mn-lt"/>
          <a:ea typeface="+mn-ea"/>
          <a:cs typeface="+mn-cs"/>
        </a:defRPr>
      </a:lvl1pPr>
      <a:lvl2pPr marL="648335" indent="-215900" algn="l" defTabSz="864235" rtl="0" eaLnBrk="1" fontAlgn="auto" latinLnBrk="0" hangingPunct="1">
        <a:lnSpc>
          <a:spcPct val="120000"/>
        </a:lnSpc>
        <a:spcBef>
          <a:spcPts val="0"/>
        </a:spcBef>
        <a:spcAft>
          <a:spcPts val="600"/>
        </a:spcAft>
        <a:buFont typeface="Arial" panose="020B0604020202020204" pitchFamily="34" charset="0"/>
        <a:buChar char="●"/>
        <a:tabLst>
          <a:tab pos="1520825" algn="l"/>
          <a:tab pos="1520825" algn="l"/>
          <a:tab pos="1520825" algn="l"/>
          <a:tab pos="1520825" algn="l"/>
        </a:tabLst>
        <a:defRPr sz="1510" u="none" strike="noStrike" kern="1200" cap="none" spc="150" normalizeH="0" baseline="0">
          <a:solidFill>
            <a:schemeClr val="tx1">
              <a:lumMod val="65000"/>
              <a:lumOff val="35000"/>
            </a:schemeClr>
          </a:solidFill>
          <a:uFillTx/>
          <a:latin typeface="+mn-lt"/>
          <a:ea typeface="+mn-ea"/>
          <a:cs typeface="+mn-cs"/>
        </a:defRPr>
      </a:lvl2pPr>
      <a:lvl3pPr marL="1080135" indent="-215900" algn="l" defTabSz="864235" rtl="0" eaLnBrk="1" fontAlgn="auto" latinLnBrk="0" hangingPunct="1">
        <a:lnSpc>
          <a:spcPct val="120000"/>
        </a:lnSpc>
        <a:spcBef>
          <a:spcPts val="0"/>
        </a:spcBef>
        <a:spcAft>
          <a:spcPts val="600"/>
        </a:spcAft>
        <a:buFont typeface="Arial" panose="020B0604020202020204" pitchFamily="34" charset="0"/>
        <a:buChar char="●"/>
        <a:defRPr sz="1510" u="none" strike="noStrike" kern="1200" cap="none" spc="150" normalizeH="0" baseline="0">
          <a:solidFill>
            <a:schemeClr val="tx1">
              <a:lumMod val="65000"/>
              <a:lumOff val="35000"/>
            </a:schemeClr>
          </a:solidFill>
          <a:uFillTx/>
          <a:latin typeface="+mn-lt"/>
          <a:ea typeface="+mn-ea"/>
          <a:cs typeface="+mn-cs"/>
        </a:defRPr>
      </a:lvl3pPr>
      <a:lvl4pPr marL="1511935" indent="-215900" algn="l" defTabSz="864235" rtl="0" eaLnBrk="1" fontAlgn="auto" latinLnBrk="0" hangingPunct="1">
        <a:lnSpc>
          <a:spcPct val="120000"/>
        </a:lnSpc>
        <a:spcBef>
          <a:spcPts val="0"/>
        </a:spcBef>
        <a:spcAft>
          <a:spcPts val="300"/>
        </a:spcAft>
        <a:buFont typeface="Wingdings" panose="05000000000000000000" charset="0"/>
        <a:buChar char=""/>
        <a:defRPr sz="1325" u="none" strike="noStrike" kern="1200" cap="none" spc="150" normalizeH="0" baseline="0">
          <a:solidFill>
            <a:schemeClr val="tx1">
              <a:lumMod val="65000"/>
              <a:lumOff val="35000"/>
            </a:schemeClr>
          </a:solidFill>
          <a:uFillTx/>
          <a:latin typeface="+mn-lt"/>
          <a:ea typeface="+mn-ea"/>
          <a:cs typeface="+mn-cs"/>
        </a:defRPr>
      </a:lvl4pPr>
      <a:lvl5pPr marL="1944370" indent="-215900" algn="l" defTabSz="864235" rtl="0" eaLnBrk="1" fontAlgn="auto" latinLnBrk="0" hangingPunct="1">
        <a:lnSpc>
          <a:spcPct val="120000"/>
        </a:lnSpc>
        <a:spcBef>
          <a:spcPts val="0"/>
        </a:spcBef>
        <a:spcAft>
          <a:spcPts val="3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94.xml"/><Relationship Id="rId5" Type="http://schemas.openxmlformats.org/officeDocument/2006/relationships/image" Target="../media/image8.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15.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image" Target="../media/image10.png"/><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0" Type="http://schemas.openxmlformats.org/officeDocument/2006/relationships/slideLayout" Target="../slideLayouts/slideLayout18.xml"/><Relationship Id="rId1" Type="http://schemas.openxmlformats.org/officeDocument/2006/relationships/tags" Target="../tags/tag115.xml"/></Relationships>
</file>

<file path=ppt/slides/_rels/slide16.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image" Target="../media/image10.png"/><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0" Type="http://schemas.openxmlformats.org/officeDocument/2006/relationships/slideLayout" Target="../slideLayouts/slideLayout18.xml"/><Relationship Id="rId1" Type="http://schemas.openxmlformats.org/officeDocument/2006/relationships/tags" Target="../tags/tag12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11.pn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tags" Target="../tags/tag47.xml"/><Relationship Id="rId5" Type="http://schemas.openxmlformats.org/officeDocument/2006/relationships/image" Target="../media/image3.jpeg"/><Relationship Id="rId4" Type="http://schemas.openxmlformats.org/officeDocument/2006/relationships/tags" Target="../tags/tag46.xml"/><Relationship Id="rId3" Type="http://schemas.openxmlformats.org/officeDocument/2006/relationships/image" Target="../media/image2.jpeg"/><Relationship Id="rId2" Type="http://schemas.openxmlformats.org/officeDocument/2006/relationships/tags" Target="../tags/tag45.xml"/><Relationship Id="rId1" Type="http://schemas.openxmlformats.org/officeDocument/2006/relationships/tags" Target="../tags/tag44.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2.png"/><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4.png"/><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5.png"/><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image" Target="../media/image16.png"/><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image" Target="../media/image17.png"/><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18.png"/><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media/image19.png"/><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0" Type="http://schemas.openxmlformats.org/officeDocument/2006/relationships/slideLayout" Target="../slideLayouts/slideLayout18.xml"/><Relationship Id="rId1" Type="http://schemas.openxmlformats.org/officeDocument/2006/relationships/tags" Target="../tags/tag17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4.png"/><Relationship Id="rId2" Type="http://schemas.openxmlformats.org/officeDocument/2006/relationships/tags" Target="../tags/tag49.xml"/><Relationship Id="rId1" Type="http://schemas.openxmlformats.org/officeDocument/2006/relationships/tags" Target="../tags/tag48.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20.png"/><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1.png"/><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2.png"/><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05.xml"/><Relationship Id="rId1" Type="http://schemas.openxmlformats.org/officeDocument/2006/relationships/tags" Target="../tags/tag204.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10.xml"/><Relationship Id="rId5" Type="http://schemas.openxmlformats.org/officeDocument/2006/relationships/image" Target="../media/image23.png"/><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24.png"/><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62.xml"/><Relationship Id="rId5" Type="http://schemas.openxmlformats.org/officeDocument/2006/relationships/image" Target="../media/image5.png"/><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image" Target="../media/image7.png"/><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6.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1" Type="http://schemas.openxmlformats.org/officeDocument/2006/relationships/slideLayout" Target="../slideLayouts/slideLayout18.xml"/><Relationship Id="rId10" Type="http://schemas.openxmlformats.org/officeDocument/2006/relationships/tags" Target="../tags/tag73.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7.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image" Target="../media/image6.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1" Type="http://schemas.openxmlformats.org/officeDocument/2006/relationships/slideLayout" Target="../slideLayouts/slideLayout18.xml"/><Relationship Id="rId10" Type="http://schemas.openxmlformats.org/officeDocument/2006/relationships/tags" Target="../tags/tag81.xml"/><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media/image7.png"/><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image" Target="../media/image6.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1" Type="http://schemas.openxmlformats.org/officeDocument/2006/relationships/slideLayout" Target="../slideLayouts/slideLayout18.xml"/><Relationship Id="rId10" Type="http://schemas.openxmlformats.org/officeDocument/2006/relationships/tags" Target="../tags/tag89.xml"/><Relationship Id="rId1" Type="http://schemas.openxmlformats.org/officeDocument/2006/relationships/tags" Target="../tags/tag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670425" y="2880360"/>
            <a:ext cx="6239510" cy="64516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sz="3600" b="1" dirty="0">
                <a:solidFill>
                  <a:srgbClr val="31367B"/>
                </a:solidFill>
                <a:latin typeface="微软雅黑" panose="020B0503020204020204" charset="-122"/>
                <a:ea typeface="微软雅黑" panose="020B0503020204020204" charset="-122"/>
              </a:rPr>
              <a:t>模块</a:t>
            </a:r>
            <a:r>
              <a:rPr lang="zh-CN" sz="3600" b="1" dirty="0">
                <a:solidFill>
                  <a:srgbClr val="31367B"/>
                </a:solidFill>
                <a:latin typeface="微软雅黑" panose="020B0503020204020204" charset="-122"/>
                <a:ea typeface="微软雅黑" panose="020B0503020204020204" charset="-122"/>
              </a:rPr>
              <a:t>五</a:t>
            </a:r>
            <a:r>
              <a:rPr lang="en-US" sz="3600" b="1" dirty="0">
                <a:solidFill>
                  <a:srgbClr val="31367B"/>
                </a:solidFill>
                <a:latin typeface="微软雅黑" panose="020B0503020204020204" charset="-122"/>
                <a:ea typeface="微软雅黑" panose="020B0503020204020204" charset="-122"/>
              </a:rPr>
              <a:t> </a:t>
            </a:r>
            <a:r>
              <a:rPr sz="3600" b="1" dirty="0">
                <a:solidFill>
                  <a:srgbClr val="31367B"/>
                </a:solidFill>
                <a:latin typeface="微软雅黑" panose="020B0503020204020204" charset="-122"/>
                <a:ea typeface="微软雅黑" panose="020B0503020204020204" charset="-122"/>
              </a:rPr>
              <a:t>钻  孔</a:t>
            </a:r>
            <a:endParaRPr sz="3600" b="1" dirty="0">
              <a:solidFill>
                <a:srgbClr val="31367B"/>
              </a:solidFill>
              <a:latin typeface="微软雅黑" panose="020B0503020204020204" charset="-122"/>
              <a:ea typeface="微软雅黑" panose="020B0503020204020204"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标准麻花钻的组成</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1005967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（3）工作部分：麻花钻的工作部分可分为导向部分和切削部分（钻尖），如图 5-5 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导向部分由两条螺旋槽和刃带组成，主要作用为引导钻头进行正确方向的钻孔、容纳和排除切屑、便于导入切削液等。切削部分即钻头，由“六面五刃，两尖一心”构成，实际上相当于正反安装了两把内孔车刀的组合刀具，但钻头部分两把车刀的主切削刃高于工件中心。</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nvGrpSpPr>
        <p:grpSpPr>
          <a:xfrm>
            <a:off x="3240405" y="3332480"/>
            <a:ext cx="5102860" cy="2933700"/>
            <a:chOff x="5103" y="5248"/>
            <a:chExt cx="8036" cy="4620"/>
          </a:xfrm>
        </p:grpSpPr>
        <p:pic>
          <p:nvPicPr>
            <p:cNvPr id="13" name="图片 12"/>
            <p:cNvPicPr>
              <a:picLocks noChangeAspect="1"/>
            </p:cNvPicPr>
            <p:nvPr>
              <p:custDataLst>
                <p:tags r:id="rId4"/>
              </p:custDataLst>
            </p:nvPr>
          </p:nvPicPr>
          <p:blipFill>
            <a:blip r:embed="rId5"/>
            <a:stretch>
              <a:fillRect/>
            </a:stretch>
          </p:blipFill>
          <p:spPr>
            <a:xfrm>
              <a:off x="5103" y="5248"/>
              <a:ext cx="8036" cy="4015"/>
            </a:xfrm>
            <a:prstGeom prst="rect">
              <a:avLst/>
            </a:prstGeom>
          </p:spPr>
        </p:pic>
        <p:sp>
          <p:nvSpPr>
            <p:cNvPr id="14" name="文本框 13"/>
            <p:cNvSpPr txBox="1"/>
            <p:nvPr>
              <p:custDataLst>
                <p:tags r:id="rId6"/>
              </p:custDataLst>
            </p:nvPr>
          </p:nvSpPr>
          <p:spPr>
            <a:xfrm>
              <a:off x="6425" y="9338"/>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  麻花钻的切削部分</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标准麻花钻的主要几何角度</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99635" cy="45542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如图 5-6 所示，标准麻花钻的几何角度主要有顶角（2ϕ）、前角（γ）、后角（α）、横刃斜角（ϕ）等。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（1）顶角（2ϕ）：钻头两主切削刃在其平行平面内投影的夹角。标准麻花钻的顶角为 118°±2°，顶角为 118° 时，两条主切削刃呈直线，顶角大于 118° 时，两条主切削刃呈凹形曲线，顶角小于 118° 时，两条主切削刃呈现凸形曲线。</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顶角的大小影响钻削性能。顶角小，刀尖角大，有利于刀尖散热，并降低孔的表面粗糙度，但钻孔过程中切屑排出困难。</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5975985" y="1250315"/>
            <a:ext cx="5077460" cy="4916805"/>
            <a:chOff x="9072" y="2195"/>
            <a:chExt cx="7996" cy="7743"/>
          </a:xfrm>
        </p:grpSpPr>
        <p:sp>
          <p:nvSpPr>
            <p:cNvPr id="14" name="文本框 13"/>
            <p:cNvSpPr txBox="1"/>
            <p:nvPr>
              <p:custDataLst>
                <p:tags r:id="rId4"/>
              </p:custDataLst>
            </p:nvPr>
          </p:nvSpPr>
          <p:spPr>
            <a:xfrm>
              <a:off x="10474" y="9408"/>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  麻花钻的切削角度</a:t>
              </a:r>
              <a:endParaRPr sz="16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5"/>
              </p:custDataLst>
            </p:nvPr>
          </p:nvPicPr>
          <p:blipFill>
            <a:blip r:embed="rId6"/>
            <a:stretch>
              <a:fillRect/>
            </a:stretch>
          </p:blipFill>
          <p:spPr>
            <a:xfrm>
              <a:off x="9072" y="2195"/>
              <a:ext cx="7997" cy="7033"/>
            </a:xfrm>
            <a:prstGeom prst="rect">
              <a:avLst/>
            </a:prstGeom>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标准麻花钻的主要几何角度</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99635" cy="268160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（2）前角（γ）：前刀面与基面的夹角。标准麻花钻主切削刃上各点前角是变化的。其外缘处最大，自外缘向中心减小，在钻心至 D/3 范围内为负值，接近横刃处的前角约为 - 30°。</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前角越大，刃口越锋利，切削力越小，但刃口越易磨损，刃口强度越低。</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5975985" y="1250315"/>
            <a:ext cx="5077460" cy="4916805"/>
            <a:chOff x="9072" y="2195"/>
            <a:chExt cx="7996" cy="7743"/>
          </a:xfrm>
        </p:grpSpPr>
        <p:sp>
          <p:nvSpPr>
            <p:cNvPr id="14" name="文本框 13"/>
            <p:cNvSpPr txBox="1"/>
            <p:nvPr>
              <p:custDataLst>
                <p:tags r:id="rId4"/>
              </p:custDataLst>
            </p:nvPr>
          </p:nvSpPr>
          <p:spPr>
            <a:xfrm>
              <a:off x="10474" y="9408"/>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  麻花钻的切削角度</a:t>
              </a:r>
              <a:endParaRPr sz="16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5"/>
              </p:custDataLst>
            </p:nvPr>
          </p:nvPicPr>
          <p:blipFill>
            <a:blip r:embed="rId6"/>
            <a:stretch>
              <a:fillRect/>
            </a:stretch>
          </p:blipFill>
          <p:spPr>
            <a:xfrm>
              <a:off x="9072" y="2195"/>
              <a:ext cx="7997" cy="7033"/>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标准麻花钻的主要几何角度</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99635" cy="268160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（3）后角（α）：主后刃面与切削平面的夹角。后角是在圆柱面内测量的。标准麻花钻主切削刃上各点后角也是变化的，其外缘处最小，靠近钻心处后角最大。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后角影响主后刃面与切削表面的摩擦情况，后角越小，摩擦越严重，但刃口强度较高。</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5975985" y="1250315"/>
            <a:ext cx="5077460" cy="4916805"/>
            <a:chOff x="9072" y="2195"/>
            <a:chExt cx="7996" cy="7743"/>
          </a:xfrm>
        </p:grpSpPr>
        <p:sp>
          <p:nvSpPr>
            <p:cNvPr id="14" name="文本框 13"/>
            <p:cNvSpPr txBox="1"/>
            <p:nvPr>
              <p:custDataLst>
                <p:tags r:id="rId4"/>
              </p:custDataLst>
            </p:nvPr>
          </p:nvSpPr>
          <p:spPr>
            <a:xfrm>
              <a:off x="10474" y="9408"/>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  麻花钻的切削角度</a:t>
              </a:r>
              <a:endParaRPr sz="16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5"/>
              </p:custDataLst>
            </p:nvPr>
          </p:nvPicPr>
          <p:blipFill>
            <a:blip r:embed="rId6"/>
            <a:stretch>
              <a:fillRect/>
            </a:stretch>
          </p:blipFill>
          <p:spPr>
            <a:xfrm>
              <a:off x="9072" y="2195"/>
              <a:ext cx="7997" cy="7033"/>
            </a:xfrm>
            <a:prstGeom prst="rect">
              <a:avLst/>
            </a:prstGeom>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标准麻花钻的主要几何角度</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99635" cy="19634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（4）横刃斜角（ϕ）：在端面投影中，横刃与主切削刃所夹的锐角。横刃斜角的大小主要由后角决定。当横刃斜角偏小时，横刃长度增加，靠近钻心处后角偏大。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标准麻花钻的横刃斜角一般为 55° 左右。</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5975985" y="1250315"/>
            <a:ext cx="5077460" cy="4916805"/>
            <a:chOff x="9072" y="2195"/>
            <a:chExt cx="7996" cy="7743"/>
          </a:xfrm>
        </p:grpSpPr>
        <p:sp>
          <p:nvSpPr>
            <p:cNvPr id="14" name="文本框 13"/>
            <p:cNvSpPr txBox="1"/>
            <p:nvPr>
              <p:custDataLst>
                <p:tags r:id="rId4"/>
              </p:custDataLst>
            </p:nvPr>
          </p:nvSpPr>
          <p:spPr>
            <a:xfrm>
              <a:off x="10474" y="9408"/>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6</a:t>
              </a:r>
              <a:r>
                <a:rPr sz="1600" b="1">
                  <a:latin typeface="微软雅黑" panose="020B0503020204020204" charset="-122"/>
                  <a:ea typeface="微软雅黑" panose="020B0503020204020204" charset="-122"/>
                  <a:cs typeface="微软雅黑" panose="020B0503020204020204" charset="-122"/>
                </a:rPr>
                <a:t>  麻花钻的切削角度</a:t>
              </a:r>
              <a:endParaRPr sz="16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5"/>
              </p:custDataLst>
            </p:nvPr>
          </p:nvPicPr>
          <p:blipFill>
            <a:blip r:embed="rId6"/>
            <a:stretch>
              <a:fillRect/>
            </a:stretch>
          </p:blipFill>
          <p:spPr>
            <a:xfrm>
              <a:off x="9072" y="2195"/>
              <a:ext cx="7997" cy="7033"/>
            </a:xfrm>
            <a:prstGeom prst="rect">
              <a:avLst/>
            </a:prstGeom>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标准麻花钻的选择和拆装</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（1）麻花钻头的选择主要依据两点：一是工件需要钻孔的直径尺寸，二是钻削的材料。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（2）直柄钻头的拆装：直柄钻头用钻夹头夹持，如图 5-7（a）所示。先将钻头柄部装入钻夹头的三爪内，其夹持长度大于 15 mm，然后用钻夹头钥匙旋转外套，使钻头被夹紧或松开。拆卸时直柄钻头可直接旋出。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2520315" y="3312795"/>
            <a:ext cx="5861685" cy="2972435"/>
            <a:chOff x="3969" y="5217"/>
            <a:chExt cx="9231" cy="4681"/>
          </a:xfrm>
        </p:grpSpPr>
        <p:grpSp>
          <p:nvGrpSpPr>
            <p:cNvPr id="12" name="组合 11"/>
            <p:cNvGrpSpPr/>
            <p:nvPr/>
          </p:nvGrpSpPr>
          <p:grpSpPr>
            <a:xfrm>
              <a:off x="3969" y="5217"/>
              <a:ext cx="9231" cy="4044"/>
              <a:chOff x="3969" y="5217"/>
              <a:chExt cx="9231" cy="4044"/>
            </a:xfrm>
          </p:grpSpPr>
          <p:pic>
            <p:nvPicPr>
              <p:cNvPr id="3" name="图片 2"/>
              <p:cNvPicPr>
                <a:picLocks noChangeAspect="1"/>
              </p:cNvPicPr>
              <p:nvPr>
                <p:custDataLst>
                  <p:tags r:id="rId4"/>
                </p:custDataLst>
              </p:nvPr>
            </p:nvPicPr>
            <p:blipFill>
              <a:blip r:embed="rId5"/>
              <a:stretch>
                <a:fillRect/>
              </a:stretch>
            </p:blipFill>
            <p:spPr>
              <a:xfrm>
                <a:off x="5035" y="5217"/>
                <a:ext cx="8165" cy="3484"/>
              </a:xfrm>
              <a:prstGeom prst="rect">
                <a:avLst/>
              </a:prstGeom>
            </p:spPr>
          </p:pic>
          <p:sp>
            <p:nvSpPr>
              <p:cNvPr id="8" name="文本框 7"/>
              <p:cNvSpPr txBox="1"/>
              <p:nvPr>
                <p:custDataLst>
                  <p:tags r:id="rId6"/>
                </p:custDataLst>
              </p:nvPr>
            </p:nvSpPr>
            <p:spPr>
              <a:xfrm>
                <a:off x="3969" y="8731"/>
                <a:ext cx="299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直柄钻头拆装</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6852" y="8731"/>
                <a:ext cx="299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锥柄钻头安装</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8"/>
                </p:custDataLst>
              </p:nvPr>
            </p:nvSpPr>
            <p:spPr>
              <a:xfrm>
                <a:off x="10208" y="8686"/>
                <a:ext cx="299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锥柄钻头拆卸</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9"/>
              </p:custDataLst>
            </p:nvPr>
          </p:nvSpPr>
          <p:spPr>
            <a:xfrm>
              <a:off x="6351" y="9367"/>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7</a:t>
              </a:r>
              <a:r>
                <a:rPr sz="1600" b="1">
                  <a:latin typeface="微软雅黑" panose="020B0503020204020204" charset="-122"/>
                  <a:ea typeface="微软雅黑" panose="020B0503020204020204" charset="-122"/>
                  <a:cs typeface="微软雅黑" panose="020B0503020204020204" charset="-122"/>
                </a:rPr>
                <a:t>   钻头拆装</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标准麻花钻的选择和拆装</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5271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锥柄钻头的装拆：钻头锥柄与主轴锥孔锥度号相同时，可直接将钻头装在钻床主轴上。当钻头锥柄与主轴锥孔锥度号不一致时，应选择适当的钻套，然后将钻套与钻头一并与主轴连接。装好后，在钻头下端放一垫铁，用力下压进给手柄，将钻头装紧，如图 5-7 （b）所示。拆卸时，用正规楔铁插入钻套扁孔中，用手锤锤击楔铁尾部，取下钻头，如图 5-7（c）所示。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2520315" y="3312795"/>
            <a:ext cx="5861685" cy="2972435"/>
            <a:chOff x="3969" y="5217"/>
            <a:chExt cx="9231" cy="4681"/>
          </a:xfrm>
        </p:grpSpPr>
        <p:grpSp>
          <p:nvGrpSpPr>
            <p:cNvPr id="12" name="组合 11"/>
            <p:cNvGrpSpPr/>
            <p:nvPr/>
          </p:nvGrpSpPr>
          <p:grpSpPr>
            <a:xfrm>
              <a:off x="3969" y="5217"/>
              <a:ext cx="9231" cy="4044"/>
              <a:chOff x="3969" y="5217"/>
              <a:chExt cx="9231" cy="4044"/>
            </a:xfrm>
          </p:grpSpPr>
          <p:pic>
            <p:nvPicPr>
              <p:cNvPr id="3" name="图片 2"/>
              <p:cNvPicPr>
                <a:picLocks noChangeAspect="1"/>
              </p:cNvPicPr>
              <p:nvPr>
                <p:custDataLst>
                  <p:tags r:id="rId4"/>
                </p:custDataLst>
              </p:nvPr>
            </p:nvPicPr>
            <p:blipFill>
              <a:blip r:embed="rId5"/>
              <a:stretch>
                <a:fillRect/>
              </a:stretch>
            </p:blipFill>
            <p:spPr>
              <a:xfrm>
                <a:off x="5035" y="5217"/>
                <a:ext cx="8165" cy="3484"/>
              </a:xfrm>
              <a:prstGeom prst="rect">
                <a:avLst/>
              </a:prstGeom>
            </p:spPr>
          </p:pic>
          <p:sp>
            <p:nvSpPr>
              <p:cNvPr id="8" name="文本框 7"/>
              <p:cNvSpPr txBox="1"/>
              <p:nvPr>
                <p:custDataLst>
                  <p:tags r:id="rId6"/>
                </p:custDataLst>
              </p:nvPr>
            </p:nvSpPr>
            <p:spPr>
              <a:xfrm>
                <a:off x="3969" y="8731"/>
                <a:ext cx="299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直柄钻头拆装</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6852" y="8731"/>
                <a:ext cx="299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锥柄钻头安装</a:t>
                </a:r>
                <a:endParaRPr lang="zh-CN" sz="16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8"/>
                </p:custDataLst>
              </p:nvPr>
            </p:nvSpPr>
            <p:spPr>
              <a:xfrm>
                <a:off x="10208" y="8686"/>
                <a:ext cx="299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锥柄钻头拆卸</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9"/>
              </p:custDataLst>
            </p:nvPr>
          </p:nvSpPr>
          <p:spPr>
            <a:xfrm>
              <a:off x="6351" y="9367"/>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7</a:t>
              </a:r>
              <a:r>
                <a:rPr sz="1600" b="1">
                  <a:latin typeface="微软雅黑" panose="020B0503020204020204" charset="-122"/>
                  <a:ea typeface="微软雅黑" panose="020B0503020204020204" charset="-122"/>
                  <a:cs typeface="微软雅黑" panose="020B0503020204020204" charset="-122"/>
                </a:rPr>
                <a:t>   钻头拆装</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标准麻花钻的缺点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398970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（1）横刃较长，横刃处前角为负值，在切削中，横刃处于挤刮状态，产生很大的轴向力，使钻头容易发生抖动，导致不易定心；</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（2）主切削刃上各点的前角大小不同，致使各点切削性能不同。由于靠近钻心处的前角是负值，切削时处于挤刮状态，切削性能差，产生热量大，磨损严重；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（3）钻头棱边处的副后角为零，靠近切削部分的梭边与孔壁的摩擦比较严重，容易发热和磨损；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（4）主切削刃外缘处的刀尖角较小，前角很大，刀齿薄弱，而此处的切削速度却最高，故产生的切削热量多，磨损极为严重；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（5）主切削刃长，而且全刃参与切削。各点切屑流出速度的大小和方向都相差很大，会加剧切屑变形，使切屑卷曲成很宽的螺旋卷，容易堵塞容屑槽，故排屑困难。</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5. 群钻</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5271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群钻，原名倪志福钻头，由倪志福于 1953 年所创造形成。群钻是利用标准麻花钻头经过合理刃磨而成的新型钻头，实质是将标准麻花钻的“一尖五刃”磨成“三尖七刃两开槽”，如图 5-8 所示。相比标准麻花钻头，群钻由于降低了钻尖高度、缩短了横刃长度、减小了刀刃前角并新增了月牙槽，因此具备生产率高、加工精度高、寿命高以及适应性强等优点。</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024505" y="3288030"/>
            <a:ext cx="5384800" cy="2996565"/>
            <a:chOff x="4763" y="5178"/>
            <a:chExt cx="8480" cy="4719"/>
          </a:xfrm>
        </p:grpSpPr>
        <p:grpSp>
          <p:nvGrpSpPr>
            <p:cNvPr id="7" name="组合 6"/>
            <p:cNvGrpSpPr/>
            <p:nvPr/>
          </p:nvGrpSpPr>
          <p:grpSpPr>
            <a:xfrm>
              <a:off x="4763" y="5178"/>
              <a:ext cx="8481" cy="4136"/>
              <a:chOff x="4763" y="5178"/>
              <a:chExt cx="8481" cy="4136"/>
            </a:xfrm>
          </p:grpSpPr>
          <p:pic>
            <p:nvPicPr>
              <p:cNvPr id="3" name="图片 2"/>
              <p:cNvPicPr>
                <a:picLocks noChangeAspect="1"/>
              </p:cNvPicPr>
              <p:nvPr>
                <p:custDataLst>
                  <p:tags r:id="rId4"/>
                </p:custDataLst>
              </p:nvPr>
            </p:nvPicPr>
            <p:blipFill>
              <a:blip r:embed="rId5"/>
              <a:stretch>
                <a:fillRect/>
              </a:stretch>
            </p:blipFill>
            <p:spPr>
              <a:xfrm>
                <a:off x="4763" y="5178"/>
                <a:ext cx="8402" cy="3554"/>
              </a:xfrm>
              <a:prstGeom prst="rect">
                <a:avLst/>
              </a:prstGeom>
            </p:spPr>
          </p:pic>
          <p:sp>
            <p:nvSpPr>
              <p:cNvPr id="8" name="文本框 7"/>
              <p:cNvSpPr txBox="1"/>
              <p:nvPr>
                <p:custDataLst>
                  <p:tags r:id="rId6"/>
                </p:custDataLst>
              </p:nvPr>
            </p:nvSpPr>
            <p:spPr>
              <a:xfrm>
                <a:off x="4849" y="8784"/>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倪志福同志表演群钻</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9186" y="8784"/>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群钻的几何结构</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6351" y="9367"/>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8</a:t>
              </a:r>
              <a:r>
                <a:rPr sz="1600" b="1">
                  <a:latin typeface="微软雅黑" panose="020B0503020204020204" charset="-122"/>
                  <a:ea typeface="微软雅黑" panose="020B0503020204020204" charset="-122"/>
                  <a:cs typeface="微软雅黑" panose="020B0503020204020204" charset="-122"/>
                </a:rPr>
                <a:t>   群钻</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三、切削量的选择</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钻头进给量的选择</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（1）在允许范围内，尽量先选择较大的进给量，当进给量受到表面粗糙度和钻头刚度的限制时，再考虑选择较大的切削速度；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（2）当孔的精度要求较高，内表面粗糙度要求较低，或钻孔的深度较深、钻头较长时，应选取较小的进给量；当钻头直径较大时，可适当选取较大的进给量。</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8290" y="1224915"/>
            <a:ext cx="10795000" cy="204025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汽车和高铁都是人们熟悉的交通工具，乘坐它们的人往往感叹工业化的飞速发展，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但有没有思考过它们是如何一步一步生产出来的呢？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如图 5-1 所示的汽车和高铁车体，从一块块钢板下料到精美的车体表面，看似复杂，实际已经形成一整套完整的工艺和标准。除了大范围的使用冲压、焊接、表面处理等技术外，车体上还分布着非常多的用于装配其他零件的孔，那么在汽车和高铁的自动化工厂中，这些装配孔是如何进行加工的呢？</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2270760" y="3455670"/>
            <a:ext cx="7035800" cy="2857500"/>
            <a:chOff x="3576" y="5442"/>
            <a:chExt cx="11080" cy="4500"/>
          </a:xfrm>
        </p:grpSpPr>
        <p:grpSp>
          <p:nvGrpSpPr>
            <p:cNvPr id="4" name="组合 3"/>
            <p:cNvGrpSpPr/>
            <p:nvPr/>
          </p:nvGrpSpPr>
          <p:grpSpPr>
            <a:xfrm>
              <a:off x="3576" y="5442"/>
              <a:ext cx="11080" cy="3786"/>
              <a:chOff x="2041" y="5442"/>
              <a:chExt cx="11080" cy="3786"/>
            </a:xfrm>
          </p:grpSpPr>
          <p:pic>
            <p:nvPicPr>
              <p:cNvPr id="199" name="图片 6" descr="IMG_256"/>
              <p:cNvPicPr>
                <a:picLocks noChangeAspect="1"/>
              </p:cNvPicPr>
              <p:nvPr>
                <p:custDataLst>
                  <p:tags r:id="rId2"/>
                </p:custDataLst>
              </p:nvPr>
            </p:nvPicPr>
            <p:blipFill>
              <a:blip r:embed="rId3"/>
              <a:stretch>
                <a:fillRect/>
              </a:stretch>
            </p:blipFill>
            <p:spPr>
              <a:xfrm>
                <a:off x="2041" y="5442"/>
                <a:ext cx="5049" cy="3787"/>
              </a:xfrm>
              <a:prstGeom prst="rect">
                <a:avLst/>
              </a:prstGeom>
              <a:noFill/>
              <a:ln w="9525">
                <a:noFill/>
              </a:ln>
            </p:spPr>
          </p:pic>
          <p:pic>
            <p:nvPicPr>
              <p:cNvPr id="200" name="图片 7" descr="IMG_256"/>
              <p:cNvPicPr>
                <a:picLocks noChangeAspect="1"/>
              </p:cNvPicPr>
              <p:nvPr>
                <p:custDataLst>
                  <p:tags r:id="rId4"/>
                </p:custDataLst>
              </p:nvPr>
            </p:nvPicPr>
            <p:blipFill>
              <a:blip r:embed="rId5"/>
              <a:stretch>
                <a:fillRect/>
              </a:stretch>
            </p:blipFill>
            <p:spPr>
              <a:xfrm>
                <a:off x="7483" y="5442"/>
                <a:ext cx="5639" cy="3787"/>
              </a:xfrm>
              <a:prstGeom prst="rect">
                <a:avLst/>
              </a:prstGeom>
              <a:noFill/>
              <a:ln w="9525">
                <a:noFill/>
              </a:ln>
            </p:spPr>
          </p:pic>
        </p:grpSp>
        <p:sp>
          <p:nvSpPr>
            <p:cNvPr id="15" name="文本框 14"/>
            <p:cNvSpPr txBox="1"/>
            <p:nvPr>
              <p:custDataLst>
                <p:tags r:id="rId6"/>
              </p:custDataLst>
            </p:nvPr>
          </p:nvSpPr>
          <p:spPr>
            <a:xfrm>
              <a:off x="5103" y="9412"/>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-1 汽车和高铁车体</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三、切削量的选择</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切削速度和转速的选择</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切削速度是指钻头切削刃最外侧部分每分钟的移动量，而钻床主轴的转速和钻头的切削速度有关。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当钻孔的深度较深或钻头直径较大时，应选取较小的切削速度；当钻头直径较小时，可适当选取较大的切削速度。部分高速钢钻头切削速度可参考表 5-1。</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4"/>
          <a:stretch>
            <a:fillRect/>
          </a:stretch>
        </p:blipFill>
        <p:spPr>
          <a:xfrm>
            <a:off x="2232660" y="1675130"/>
            <a:ext cx="7122795" cy="4733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三、切削量的选择</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切削速度和转速的选择</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根据选择好的切削速度，需要相应改变钻床主轴的转速。以台钻为例，钻床主轴的速度可以通过调整台钻上部金属罩内皮带轮的组合来实现。切削速度和主轴转速之间的关系公式如下：</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1800225" y="2569845"/>
            <a:ext cx="5186680" cy="341947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三、切削量的选择</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切削速度和转速的选择</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例：</a:t>
            </a:r>
            <a:r>
              <a:rPr lang="zh-CN" altLang="en-US">
                <a:latin typeface="微软雅黑" panose="020B0503020204020204" charset="-122"/>
                <a:ea typeface="微软雅黑" panose="020B0503020204020204" charset="-122"/>
                <a:cs typeface="微软雅黑" panose="020B0503020204020204" charset="-122"/>
              </a:rPr>
              <a:t>用直径为 12 mm 的标准麻花钻头钻 Q235 钢板，试计算钻孔时钻头的转速。</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92480" y="2303780"/>
            <a:ext cx="9994900" cy="808990"/>
          </a:xfrm>
          <a:prstGeom prst="rect">
            <a:avLst/>
          </a:prstGeom>
          <a:noFill/>
        </p:spPr>
        <p:txBody>
          <a:bodyPr wrap="square" rtlCol="0" anchor="t">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31367B"/>
                </a:solidFill>
                <a:latin typeface="微软雅黑" panose="020B0503020204020204" charset="-122"/>
                <a:ea typeface="微软雅黑" panose="020B0503020204020204" charset="-122"/>
                <a:cs typeface="微软雅黑" panose="020B0503020204020204" charset="-122"/>
                <a:sym typeface="+mn-ea"/>
              </a:rPr>
              <a:t>解：</a:t>
            </a:r>
            <a:r>
              <a:rPr lang="zh-CN" altLang="en-US">
                <a:latin typeface="微软雅黑" panose="020B0503020204020204" charset="-122"/>
                <a:ea typeface="微软雅黑" panose="020B0503020204020204" charset="-122"/>
                <a:cs typeface="微软雅黑" panose="020B0503020204020204" charset="-122"/>
                <a:sym typeface="+mn-ea"/>
              </a:rPr>
              <a:t>由于普通 Q235 为低碳钢，根据表 5-1 可选择钻头切削速度为 25 m/min，将其带入公式可得：</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792480" y="4314190"/>
            <a:ext cx="9994900" cy="450215"/>
          </a:xfrm>
          <a:prstGeom prst="rect">
            <a:avLst/>
          </a:prstGeom>
          <a:noFill/>
        </p:spPr>
        <p:txBody>
          <a:bodyPr wrap="square" rtlCol="0" anchor="t">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sym typeface="+mn-ea"/>
              </a:rPr>
              <a:t>因此，钻床主轴速度 n 可调整为 660 r/min。</a:t>
            </a:r>
            <a:endParaRPr lang="zh-CN" altLang="en-US">
              <a:latin typeface="微软雅黑" panose="020B0503020204020204" charset="-122"/>
              <a:ea typeface="微软雅黑" panose="020B0503020204020204" charset="-122"/>
              <a:cs typeface="微软雅黑" panose="020B0503020204020204" charset="-122"/>
              <a:sym typeface="+mn-ea"/>
            </a:endParaRPr>
          </a:p>
        </p:txBody>
      </p:sp>
      <p:pic>
        <p:nvPicPr>
          <p:cNvPr id="9" name="图片 8" descr="图片1"/>
          <p:cNvPicPr>
            <a:picLocks noChangeAspect="1"/>
          </p:cNvPicPr>
          <p:nvPr/>
        </p:nvPicPr>
        <p:blipFill>
          <a:blip r:embed="rId4"/>
          <a:stretch>
            <a:fillRect/>
          </a:stretch>
        </p:blipFill>
        <p:spPr>
          <a:xfrm>
            <a:off x="3758565" y="3317240"/>
            <a:ext cx="4004945" cy="792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四、钻孔时的冷却和润滑</a:t>
            </a:r>
            <a:endParaRPr lang="zh-CN" altLang="en-US" sz="2200" b="1">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792480" y="129730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切削液的主要作用为保证钻孔时钻头的冷却、润滑和清洁，同时相对于工件孔内表面来说会带有一定的防锈作用。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根据被加工工件的材料不同、孔加工精度的要求不同切削，切削液的选择也不同。相关切削液的选用可参考表 5-2。</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3"/>
            </p:custDataLst>
          </p:nvPr>
        </p:nvPicPr>
        <p:blipFill>
          <a:blip r:embed="rId4"/>
          <a:srcRect r="1127"/>
          <a:stretch>
            <a:fillRect/>
          </a:stretch>
        </p:blipFill>
        <p:spPr>
          <a:xfrm>
            <a:off x="1637665" y="2901950"/>
            <a:ext cx="8303895" cy="325056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五、钻孔操作基本要点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钻孔前的准备</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792480" y="1727835"/>
            <a:ext cx="4664075" cy="311785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（1）在工件上划出孔的加工位置，并在孔的中心打上样冲眼。在工件上划出几个大小不等的检查圆或检查方框，这种方法方便钻孔时对孔位置的查验，如图5-9 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（2）检查钻床运转情况，保证安全；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（3）根据工件材料，并按孔的直径选择钻头，检查钻头的基本情况。钻头安装后，调好转速，保证钻头在主轴上无径向跳动。</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976620" y="1799590"/>
            <a:ext cx="5096510" cy="3423920"/>
            <a:chOff x="9412" y="2834"/>
            <a:chExt cx="8026" cy="5392"/>
          </a:xfrm>
        </p:grpSpPr>
        <p:grpSp>
          <p:nvGrpSpPr>
            <p:cNvPr id="10" name="组合 9"/>
            <p:cNvGrpSpPr/>
            <p:nvPr/>
          </p:nvGrpSpPr>
          <p:grpSpPr>
            <a:xfrm>
              <a:off x="9412" y="2834"/>
              <a:ext cx="8027" cy="4613"/>
              <a:chOff x="9412" y="2834"/>
              <a:chExt cx="8027" cy="4613"/>
            </a:xfrm>
          </p:grpSpPr>
          <p:pic>
            <p:nvPicPr>
              <p:cNvPr id="7" name="图片 6"/>
              <p:cNvPicPr>
                <a:picLocks noChangeAspect="1"/>
              </p:cNvPicPr>
              <p:nvPr>
                <p:custDataLst>
                  <p:tags r:id="rId4"/>
                </p:custDataLst>
              </p:nvPr>
            </p:nvPicPr>
            <p:blipFill>
              <a:blip r:embed="rId5"/>
              <a:stretch>
                <a:fillRect/>
              </a:stretch>
            </p:blipFill>
            <p:spPr>
              <a:xfrm>
                <a:off x="9639" y="2834"/>
                <a:ext cx="7544" cy="3839"/>
              </a:xfrm>
              <a:prstGeom prst="rect">
                <a:avLst/>
              </a:prstGeom>
            </p:spPr>
          </p:pic>
          <p:sp>
            <p:nvSpPr>
              <p:cNvPr id="8" name="文本框 7"/>
              <p:cNvSpPr txBox="1"/>
              <p:nvPr>
                <p:custDataLst>
                  <p:tags r:id="rId6"/>
                </p:custDataLst>
              </p:nvPr>
            </p:nvSpPr>
            <p:spPr>
              <a:xfrm>
                <a:off x="9412" y="6917"/>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检查圆</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13381" y="6917"/>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检查方框</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10773" y="7696"/>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9</a:t>
              </a:r>
              <a:r>
                <a:rPr sz="1600" b="1">
                  <a:latin typeface="微软雅黑" panose="020B0503020204020204" charset="-122"/>
                  <a:ea typeface="微软雅黑" panose="020B0503020204020204" charset="-122"/>
                  <a:cs typeface="微软雅黑" panose="020B0503020204020204" charset="-122"/>
                </a:rPr>
                <a:t>   定位检查线</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五、钻孔操作基本要点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工件的夹持</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（1）一般钻直径 8 mm 以下的孔，可用手捏住工件钻孔。</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（2）手不能捏住的小工件或所钻孔直径超过 8 mm 时，必须用手虎钳夹持工件或用平口钳夹持工件，如 5-10（a）和图 5-10（b）所示，用手虎钳夹持工件钻通孔时，工件底部应垫上垫铁，空出落钻部位，以免钻坏手虎钳。</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1882140" y="3240405"/>
            <a:ext cx="7814310" cy="3194050"/>
            <a:chOff x="2964" y="5103"/>
            <a:chExt cx="12306" cy="5030"/>
          </a:xfrm>
        </p:grpSpPr>
        <p:grpSp>
          <p:nvGrpSpPr>
            <p:cNvPr id="9" name="组合 8"/>
            <p:cNvGrpSpPr/>
            <p:nvPr/>
          </p:nvGrpSpPr>
          <p:grpSpPr>
            <a:xfrm>
              <a:off x="2964" y="5103"/>
              <a:ext cx="12306" cy="4499"/>
              <a:chOff x="2964" y="5103"/>
              <a:chExt cx="12306" cy="4499"/>
            </a:xfrm>
          </p:grpSpPr>
          <p:pic>
            <p:nvPicPr>
              <p:cNvPr id="3" name="图片 2"/>
              <p:cNvPicPr>
                <a:picLocks noChangeAspect="1"/>
              </p:cNvPicPr>
              <p:nvPr>
                <p:custDataLst>
                  <p:tags r:id="rId4"/>
                </p:custDataLst>
              </p:nvPr>
            </p:nvPicPr>
            <p:blipFill>
              <a:blip r:embed="rId5"/>
              <a:stretch>
                <a:fillRect/>
              </a:stretch>
            </p:blipFill>
            <p:spPr>
              <a:xfrm>
                <a:off x="2964" y="5103"/>
                <a:ext cx="12307" cy="3775"/>
              </a:xfrm>
              <a:prstGeom prst="rect">
                <a:avLst/>
              </a:prstGeom>
            </p:spPr>
          </p:pic>
          <p:sp>
            <p:nvSpPr>
              <p:cNvPr id="8" name="文本框 7"/>
              <p:cNvSpPr txBox="1"/>
              <p:nvPr>
                <p:custDataLst>
                  <p:tags r:id="rId6"/>
                </p:custDataLst>
              </p:nvPr>
            </p:nvSpPr>
            <p:spPr>
              <a:xfrm>
                <a:off x="3742" y="9072"/>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手虎钳夹持工件</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7"/>
                </p:custDataLst>
              </p:nvPr>
            </p:nvSpPr>
            <p:spPr>
              <a:xfrm>
                <a:off x="9858" y="9072"/>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平口钳夹持工件</a:t>
                </a:r>
                <a:endParaRPr lang="zh-CN" sz="1600" b="0">
                  <a:latin typeface="微软雅黑" panose="020B0503020204020204" charset="-122"/>
                  <a:ea typeface="微软雅黑" panose="020B0503020204020204" charset="-122"/>
                  <a:cs typeface="微软雅黑" panose="020B0503020204020204" charset="-122"/>
                </a:endParaRPr>
              </a:p>
            </p:txBody>
          </p:sp>
        </p:grpSp>
        <p:sp>
          <p:nvSpPr>
            <p:cNvPr id="11" name="文本框 10"/>
            <p:cNvSpPr txBox="1"/>
            <p:nvPr>
              <p:custDataLst>
                <p:tags r:id="rId8"/>
              </p:custDataLst>
            </p:nvPr>
          </p:nvSpPr>
          <p:spPr>
            <a:xfrm>
              <a:off x="6237" y="9603"/>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10</a:t>
              </a:r>
              <a:r>
                <a:rPr sz="1600" b="1">
                  <a:latin typeface="微软雅黑" panose="020B0503020204020204" charset="-122"/>
                  <a:ea typeface="微软雅黑" panose="020B0503020204020204" charset="-122"/>
                  <a:cs typeface="微软雅黑" panose="020B0503020204020204" charset="-122"/>
                </a:rPr>
                <a:t>   部分工件的夹持方法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五、钻孔操作基本要点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工件的夹持</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（3）钻大孔或不适宜用平口钳夹持的工件，可直接用压板、螺栓固定在钻床的工作台面上，如图 5-10（c）所示。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1800225" y="2569845"/>
            <a:ext cx="8098790" cy="3649345"/>
            <a:chOff x="2835" y="4047"/>
            <a:chExt cx="12754" cy="5747"/>
          </a:xfrm>
        </p:grpSpPr>
        <p:sp>
          <p:nvSpPr>
            <p:cNvPr id="11" name="文本框 10"/>
            <p:cNvSpPr txBox="1"/>
            <p:nvPr>
              <p:custDataLst>
                <p:tags r:id="rId4"/>
              </p:custDataLst>
            </p:nvPr>
          </p:nvSpPr>
          <p:spPr>
            <a:xfrm>
              <a:off x="6237" y="9264"/>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10</a:t>
              </a:r>
              <a:r>
                <a:rPr sz="1600" b="1">
                  <a:latin typeface="微软雅黑" panose="020B0503020204020204" charset="-122"/>
                  <a:ea typeface="微软雅黑" panose="020B0503020204020204" charset="-122"/>
                  <a:cs typeface="微软雅黑" panose="020B0503020204020204" charset="-122"/>
                </a:rPr>
                <a:t>   部分工件的夹持方法</a:t>
              </a:r>
              <a:endParaRPr sz="1600" b="1">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2835" y="4047"/>
              <a:ext cx="12754" cy="5198"/>
              <a:chOff x="2835" y="4047"/>
              <a:chExt cx="12754" cy="5198"/>
            </a:xfrm>
          </p:grpSpPr>
          <p:sp>
            <p:nvSpPr>
              <p:cNvPr id="7" name="文本框 6"/>
              <p:cNvSpPr txBox="1"/>
              <p:nvPr>
                <p:custDataLst>
                  <p:tags r:id="rId5"/>
                </p:custDataLst>
              </p:nvPr>
            </p:nvSpPr>
            <p:spPr>
              <a:xfrm>
                <a:off x="7087" y="8715"/>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(c) </a:t>
                </a:r>
                <a:r>
                  <a:rPr lang="zh-CN" sz="1600" b="0">
                    <a:latin typeface="微软雅黑" panose="020B0503020204020204" charset="-122"/>
                    <a:ea typeface="微软雅黑" panose="020B0503020204020204" charset="-122"/>
                    <a:cs typeface="微软雅黑" panose="020B0503020204020204" charset="-122"/>
                  </a:rPr>
                  <a:t>压板固定工件</a:t>
                </a:r>
                <a:endParaRPr lang="zh-CN" sz="1600" b="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6"/>
                </p:custDataLst>
              </p:nvPr>
            </p:nvPicPr>
            <p:blipFill>
              <a:blip r:embed="rId7"/>
              <a:stretch>
                <a:fillRect/>
              </a:stretch>
            </p:blipFill>
            <p:spPr>
              <a:xfrm>
                <a:off x="2835" y="4047"/>
                <a:ext cx="12754" cy="4538"/>
              </a:xfrm>
              <a:prstGeom prst="rect">
                <a:avLst/>
              </a:prstGeom>
            </p:spPr>
          </p:pic>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五、钻孔操作基本要点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工件的夹持</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204025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（4）圆柱形的工件可用 V 形铁对工件进行装夹，如图 5-10（d）所示。装夹时应使钻头轴心线与 V 形铁两斜面的对称面重合，保证钻出孔的中心线通过工件轴心线。</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（5）底面不平或加工基准在侧面的工件，可用角铁进行装夹，如图 5-10（e）所示，由于钻孔时的轴向钻削力作用在角铁安装平面之外，故角铁必须用压板固定在钻床工作台上。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（6）圆柱工件端面钻孔，可利用三爪卡盘进行装夹，如图 5-10（f）所示。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1512570" y="3743960"/>
            <a:ext cx="8352790" cy="2618740"/>
            <a:chOff x="2382" y="5670"/>
            <a:chExt cx="13154" cy="4124"/>
          </a:xfrm>
        </p:grpSpPr>
        <p:sp>
          <p:nvSpPr>
            <p:cNvPr id="11" name="文本框 10"/>
            <p:cNvSpPr txBox="1"/>
            <p:nvPr>
              <p:custDataLst>
                <p:tags r:id="rId4"/>
              </p:custDataLst>
            </p:nvPr>
          </p:nvSpPr>
          <p:spPr>
            <a:xfrm>
              <a:off x="6237" y="9264"/>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10</a:t>
              </a:r>
              <a:r>
                <a:rPr sz="1600" b="1">
                  <a:latin typeface="微软雅黑" panose="020B0503020204020204" charset="-122"/>
                  <a:ea typeface="微软雅黑" panose="020B0503020204020204" charset="-122"/>
                  <a:cs typeface="微软雅黑" panose="020B0503020204020204" charset="-122"/>
                </a:rPr>
                <a:t>   部分工件的夹持方法</a:t>
              </a:r>
              <a:endParaRPr sz="1600" b="1">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2382" y="5670"/>
              <a:ext cx="13154" cy="3555"/>
              <a:chOff x="2382" y="5670"/>
              <a:chExt cx="13154" cy="3555"/>
            </a:xfrm>
          </p:grpSpPr>
          <p:sp>
            <p:nvSpPr>
              <p:cNvPr id="7" name="文本框 6"/>
              <p:cNvSpPr txBox="1"/>
              <p:nvPr>
                <p:custDataLst>
                  <p:tags r:id="rId5"/>
                </p:custDataLst>
              </p:nvPr>
            </p:nvSpPr>
            <p:spPr>
              <a:xfrm>
                <a:off x="2382" y="8695"/>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(d) </a:t>
                </a:r>
                <a:r>
                  <a:rPr lang="zh-CN" sz="1600" b="0">
                    <a:latin typeface="微软雅黑" panose="020B0503020204020204" charset="-122"/>
                    <a:ea typeface="微软雅黑" panose="020B0503020204020204" charset="-122"/>
                    <a:cs typeface="微软雅黑" panose="020B0503020204020204" charset="-122"/>
                  </a:rPr>
                  <a:t>V 形铁装夹工件</a:t>
                </a:r>
                <a:endParaRPr lang="zh-CN" sz="1600"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6"/>
                </p:custDataLst>
              </p:nvPr>
            </p:nvPicPr>
            <p:blipFill>
              <a:blip r:embed="rId7"/>
              <a:stretch>
                <a:fillRect/>
              </a:stretch>
            </p:blipFill>
            <p:spPr>
              <a:xfrm>
                <a:off x="2722" y="5670"/>
                <a:ext cx="12815" cy="3025"/>
              </a:xfrm>
              <a:prstGeom prst="rect">
                <a:avLst/>
              </a:prstGeom>
            </p:spPr>
          </p:pic>
          <p:sp>
            <p:nvSpPr>
              <p:cNvPr id="8" name="文本框 7"/>
              <p:cNvSpPr txBox="1"/>
              <p:nvPr>
                <p:custDataLst>
                  <p:tags r:id="rId8"/>
                </p:custDataLst>
              </p:nvPr>
            </p:nvSpPr>
            <p:spPr>
              <a:xfrm>
                <a:off x="7089" y="8686"/>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(e) </a:t>
                </a:r>
                <a:r>
                  <a:rPr lang="zh-CN" sz="1600" b="0">
                    <a:latin typeface="微软雅黑" panose="020B0503020204020204" charset="-122"/>
                    <a:ea typeface="微软雅黑" panose="020B0503020204020204" charset="-122"/>
                    <a:cs typeface="微软雅黑" panose="020B0503020204020204" charset="-122"/>
                  </a:rPr>
                  <a:t>角铁装夹工件</a:t>
                </a:r>
                <a:endParaRPr lang="zh-CN"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9"/>
                </p:custDataLst>
              </p:nvPr>
            </p:nvSpPr>
            <p:spPr>
              <a:xfrm>
                <a:off x="11454" y="8686"/>
                <a:ext cx="405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(f) </a:t>
                </a:r>
                <a:r>
                  <a:rPr lang="zh-CN" sz="1600" b="0">
                    <a:latin typeface="微软雅黑" panose="020B0503020204020204" charset="-122"/>
                    <a:ea typeface="微软雅黑" panose="020B0503020204020204" charset="-122"/>
                    <a:cs typeface="微软雅黑" panose="020B0503020204020204" charset="-122"/>
                  </a:rPr>
                  <a:t>三爪卡盘装夹工件</a:t>
                </a:r>
                <a:endParaRPr lang="zh-CN" sz="1600" b="0">
                  <a:latin typeface="微软雅黑" panose="020B0503020204020204" charset="-122"/>
                  <a:ea typeface="微软雅黑" panose="020B0503020204020204" charset="-122"/>
                  <a:cs typeface="微软雅黑" panose="020B0503020204020204" charset="-122"/>
                </a:endParaRPr>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五、钻孔操作基本要点</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钻孔操作</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43491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（1）准备：钻孔前检查设备是否安全可靠，工件装夹是否牢固，扎紧袖口并束发，必要时穿戴防护眼镜；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（2）开车：先恰当选择转速，检查钻床运转是否正常；</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起钻：试钻一浅孔，如发现偏心，立即纠正，当偏心较小时，可在起钻时将工件向偏心的反方向推移进行逐步校正；当偏心较大时，可在校正方向打几个样冲眼或凿几条槽，以减少此处的钻削阻力，达到校正的目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开放切削液，当起钻达到钻孔的位置要求后，即可压紧工件完成钻孔。手动进给时，进给用力不应使钻头产生弯曲现象，以免使钻孔轴线歪斜，钻小直径孔或深孔时，进给力要小，并要经常退钻排屑，以免切屑阻塞而扭断钻头，一般在钻深度达直径的 3 倍时，一定要退钻排屑；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钻孔将穿时，进给力必须减小，以防进给量突然过大，增大切削抗力，造成钻头折断，或使工件随着钻头转动造成事故。</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六、钻孔的注意事项和孔不合格的形式及产生原因</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钻孔操作的注意事项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38614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（1）钻通孔在将要钻穿时，必须减少进给量，如果是自动进刀，则此时应改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为手动进刀；★</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（2）钻盲孔时，应按所需深度调整好挡块；★</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（3）钻小直径孔、钻深孔或钻硬材料时，应经常退出钻头，排除铁屑，防止钻头过热和因金属屑卡死折断钻头；★</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（4）清理切屑应用刷子刷，不可用手抹或用嘴吹，并且必须在停车后进行；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（5）钻床主轴换速、调换钻头和装拆工件时，必须停车后进行；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（6）钻薄板时，应用薄板群钻，以免孔不圆；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896485" y="2232025"/>
            <a:ext cx="5506720" cy="2399665"/>
          </a:xfrm>
          <a:prstGeom prst="rect">
            <a:avLst/>
          </a:prstGeom>
          <a:noFill/>
          <a:ln w="25400">
            <a:solidFill>
              <a:srgbClr val="31367B"/>
            </a:solidFill>
          </a:ln>
        </p:spPr>
        <p:txBody>
          <a:bodyPr wrap="square" rtlCol="0">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lang="zh-CN" altLang="en-US" sz="2000" b="1">
                <a:solidFill>
                  <a:srgbClr val="31367B"/>
                </a:solidFill>
                <a:latin typeface="微软雅黑" panose="020B0503020204020204" charset="-122"/>
                <a:ea typeface="微软雅黑" panose="020B0503020204020204" charset="-122"/>
                <a:cs typeface="微软雅黑" panose="020B0503020204020204" charset="-122"/>
              </a:rPr>
              <a:t>思考：</a:t>
            </a:r>
            <a:r>
              <a:rPr lang="zh-CN" altLang="en-US" sz="2000">
                <a:latin typeface="微软雅黑" panose="020B0503020204020204" charset="-122"/>
                <a:ea typeface="微软雅黑" panose="020B0503020204020204" charset="-122"/>
                <a:cs typeface="微软雅黑" panose="020B0503020204020204" charset="-122"/>
              </a:rPr>
              <a:t>对于钳工来说，我们想要对工件进行钻孔，可以使用什么工具呢？又如何使加工出来的孔符合图纸要求呢？除此之外，所有类型的孔，钳工都能进行加工吗？钳工对工件进行孔加工的操作处于工艺链的什么位置？</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04" name="图片 103"/>
          <p:cNvPicPr/>
          <p:nvPr>
            <p:custDataLst>
              <p:tags r:id="rId2"/>
            </p:custDataLst>
          </p:nvPr>
        </p:nvPicPr>
        <p:blipFill>
          <a:blip r:embed="rId3"/>
          <a:stretch>
            <a:fillRect/>
          </a:stretch>
        </p:blipFill>
        <p:spPr>
          <a:xfrm>
            <a:off x="1367790" y="1944370"/>
            <a:ext cx="3036570" cy="3036570"/>
          </a:xfrm>
          <a:prstGeom prst="rect">
            <a:avLst/>
          </a:prstGeom>
          <a:noFill/>
          <a:ln w="9525">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六、钻孔的注意事项和孔不合格的形式及产生原因</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钻孔后的注意事项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132207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（1）钻孔后及时退出钻头，并在关闭钻床电源后，方能拿取工件；★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（2）拿取工件时，注意工件和钻头上的余温，防止烫伤；★</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（3）对钻床桌面进行清理，金属屑放置在专门回收处，按照 6S 制度整理工台。</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六、钻孔的注意事项和孔不合格的形式及产生原因</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470281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钻孔后常见的不合格形式及产生原因</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490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钻孔时常因为各种原因而导致孔的尺寸偏差或精度不达标，表 5-3 归纳了常见不合格孔的形式，并总结了产生这些情况的相关原因。</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1640205" y="2569845"/>
            <a:ext cx="8298815" cy="311975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六、钻孔的注意事项和孔不合格的形式及产生原因</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470281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钻孔后常见的不合格形式及产生原因</a:t>
            </a:r>
            <a:endParaRPr lang="zh-CN" altLang="en-US" sz="20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3"/>
            </p:custDataLst>
          </p:nvPr>
        </p:nvPicPr>
        <p:blipFill>
          <a:blip r:embed="rId4"/>
          <a:stretch>
            <a:fillRect/>
          </a:stretch>
        </p:blipFill>
        <p:spPr>
          <a:xfrm>
            <a:off x="1656080" y="1727835"/>
            <a:ext cx="8291195" cy="444119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六、钻孔的注意事项和孔不合格的形式及产生原因</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470281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钻孔后常见的不合格形式及产生原因</a:t>
            </a:r>
            <a:endParaRPr lang="zh-CN" altLang="en-US" sz="2000" b="1">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3"/>
            </p:custDataLst>
          </p:nvPr>
        </p:nvPicPr>
        <p:blipFill>
          <a:blip r:embed="rId4"/>
          <a:stretch>
            <a:fillRect/>
          </a:stretch>
        </p:blipFill>
        <p:spPr>
          <a:xfrm>
            <a:off x="1678940" y="1840865"/>
            <a:ext cx="8221980" cy="402653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六、扩孔</a:t>
            </a:r>
            <a:endParaRPr lang="zh-CN" altLang="en-US" sz="2200" b="1">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792480" y="1727835"/>
            <a:ext cx="9994900" cy="15271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扩孔，即将工件上钻的孔底通过钻头进一步加以扩大，扩孔的加工精度比钻孔高，尺寸精度可达 IT10 ~IT9，表面粗糙度可达 Ra 12.5~3.2 μm，是常用作铰孔加工前的半精加工。一般来说，在钻直径较大的孔时（D≥30 mm），常先用小钻头（直径为孔径的 0.5~0.7 倍）预钻孔，然后再用相应尺寸的扩孔钻扩孔，这样可以提高孔的加工质量和生产率。</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六、扩孔</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470281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不同的扩孔方式</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74870" cy="37592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用麻花钻扩孔：标准麻花钻横刃不参加切削，轴向力小，进给省力。但钻头外缘处前角较大，易出现扎刀现象。因此，应将标准麻花钻外缘处前角适当修磨得小一些，并适当控制进给量。切削速度约为钻孔时的一半，进给量约为钻孔时的 1.5~2 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（2）用扩孔钻扩孔：如图 5-11 所示，由于扩孔钻的切削刃较多，其扩孔时切削比较平稳，导向作用好，不易产生偏移，因此切削效果比麻花钻好。</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6049010" y="1151890"/>
            <a:ext cx="4799330" cy="4945380"/>
            <a:chOff x="9526" y="1814"/>
            <a:chExt cx="7558" cy="7788"/>
          </a:xfrm>
        </p:grpSpPr>
        <p:pic>
          <p:nvPicPr>
            <p:cNvPr id="3" name="图片 2"/>
            <p:cNvPicPr>
              <a:picLocks noChangeAspect="1"/>
            </p:cNvPicPr>
            <p:nvPr>
              <p:custDataLst>
                <p:tags r:id="rId4"/>
              </p:custDataLst>
            </p:nvPr>
          </p:nvPicPr>
          <p:blipFill>
            <a:blip r:embed="rId5"/>
            <a:stretch>
              <a:fillRect/>
            </a:stretch>
          </p:blipFill>
          <p:spPr>
            <a:xfrm>
              <a:off x="9526" y="1814"/>
              <a:ext cx="7558" cy="7180"/>
            </a:xfrm>
            <a:prstGeom prst="rect">
              <a:avLst/>
            </a:prstGeom>
          </p:spPr>
        </p:pic>
        <p:sp>
          <p:nvSpPr>
            <p:cNvPr id="11" name="文本框 10"/>
            <p:cNvSpPr txBox="1"/>
            <p:nvPr>
              <p:custDataLst>
                <p:tags r:id="rId6"/>
              </p:custDataLst>
            </p:nvPr>
          </p:nvSpPr>
          <p:spPr>
            <a:xfrm>
              <a:off x="10658" y="9072"/>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11</a:t>
              </a:r>
              <a:r>
                <a:rPr sz="1600" b="1">
                  <a:latin typeface="微软雅黑" panose="020B0503020204020204" charset="-122"/>
                  <a:ea typeface="微软雅黑" panose="020B0503020204020204" charset="-122"/>
                  <a:cs typeface="微软雅黑" panose="020B0503020204020204" charset="-122"/>
                </a:rPr>
                <a:t>   用扩孔钻扩孔</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654939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sym typeface="+mn-ea"/>
              </a:rPr>
              <a:t>六、扩孔</a:t>
            </a:r>
            <a:endParaRPr lang="zh-CN" altLang="en-US" sz="2200" b="1">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720090" y="1296035"/>
            <a:ext cx="470281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扩孔注意要点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9994900" cy="168148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（1）钻孔后，在不改变工件和机床主轴相互位置的情况下，立即进行扩孔工序。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（2）扩孔前可先用镗刀镗出一段直径与扩孔钻相同的导向孔，这样可以使扩孔钻在一开始就拥有较好的导向，而不至于随着原有不正确的孔偏斜。这种方法多用于锻件孔和铸件孔的扩孔。</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（3）扩孔时，也可以采用钻套为导向进行扩孔。</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628650" y="1871980"/>
            <a:ext cx="4695190" cy="204025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根据工件完成右图的</a:t>
            </a:r>
            <a:r>
              <a:rPr lang="zh-CN" altLang="en-US">
                <a:latin typeface="微软雅黑" panose="020B0503020204020204" charset="-122"/>
                <a:ea typeface="微软雅黑" panose="020B0503020204020204" charset="-122"/>
                <a:cs typeface="微软雅黑" panose="020B0503020204020204" charset="-122"/>
              </a:rPr>
              <a:t>钻孔任务，并依据任务评价进行</a:t>
            </a:r>
            <a:r>
              <a:rPr lang="zh-CN" altLang="en-US">
                <a:latin typeface="微软雅黑" panose="020B0503020204020204" charset="-122"/>
                <a:ea typeface="微软雅黑" panose="020B0503020204020204" charset="-122"/>
                <a:cs typeface="微软雅黑" panose="020B0503020204020204" charset="-122"/>
              </a:rPr>
              <a:t>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（1）掌握钻床的操作方法及注意事项；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（2）分析图纸，根据图纸（图 5-2）进行钻孔练习。</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6538595" y="720090"/>
            <a:ext cx="4335145" cy="5636895"/>
            <a:chOff x="10297" y="1134"/>
            <a:chExt cx="6827" cy="8877"/>
          </a:xfrm>
        </p:grpSpPr>
        <p:sp>
          <p:nvSpPr>
            <p:cNvPr id="15" name="文本框 14"/>
            <p:cNvSpPr txBox="1"/>
            <p:nvPr>
              <p:custDataLst>
                <p:tags r:id="rId2"/>
              </p:custDataLst>
            </p:nvPr>
          </p:nvSpPr>
          <p:spPr>
            <a:xfrm>
              <a:off x="11303" y="9480"/>
              <a:ext cx="481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-2</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 锯割练习图</a:t>
              </a:r>
              <a:endParaRPr sz="16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3"/>
              </p:custDataLst>
            </p:nvPr>
          </p:nvPicPr>
          <p:blipFill>
            <a:blip r:embed="rId4"/>
            <a:stretch>
              <a:fillRect/>
            </a:stretch>
          </p:blipFill>
          <p:spPr>
            <a:xfrm>
              <a:off x="10297" y="1134"/>
              <a:ext cx="6827" cy="8384"/>
            </a:xfrm>
            <a:prstGeom prst="rect">
              <a:avLst/>
            </a:prstGeom>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19625" y="2576195"/>
            <a:ext cx="639318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5" grpId="0"/>
      <p:bldP spid="4"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userDrawn="1">
            <p:custDataLst>
              <p:tags r:id="rId1"/>
            </p:custDataLst>
          </p:nvPr>
        </p:nvSpPr>
        <p:spPr>
          <a:xfrm>
            <a:off x="1152525" y="1584325"/>
            <a:ext cx="3060065" cy="3952240"/>
          </a:xfrm>
          <a:prstGeom prst="rect">
            <a:avLst/>
          </a:prstGeom>
          <a:solidFill>
            <a:schemeClr val="bg1">
              <a:lumMod val="95000"/>
            </a:schemeClr>
          </a:solidFill>
          <a:ln w="25400">
            <a:solidFill>
              <a:srgbClr val="3136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 name="文本框 4"/>
          <p:cNvSpPr txBox="1"/>
          <p:nvPr userDrawn="1">
            <p:custDataLst>
              <p:tags r:id="rId2"/>
            </p:custDataLst>
          </p:nvPr>
        </p:nvSpPr>
        <p:spPr>
          <a:xfrm>
            <a:off x="1152525" y="1583690"/>
            <a:ext cx="3059430" cy="676275"/>
          </a:xfrm>
          <a:prstGeom prst="rect">
            <a:avLst/>
          </a:prstGeom>
          <a:solidFill>
            <a:srgbClr val="1F497D">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知识目标</a:t>
            </a:r>
            <a:endParaRPr lang="zh-CN" altLang="en-US" sz="2400" b="1">
              <a:solidFill>
                <a:schemeClr val="bg1"/>
              </a:solidFill>
              <a:latin typeface="微软雅黑" panose="020B0503020204020204" charset="-122"/>
              <a:ea typeface="微软雅黑" panose="020B0503020204020204" charset="-122"/>
            </a:endParaRPr>
          </a:p>
        </p:txBody>
      </p:sp>
      <p:sp>
        <p:nvSpPr>
          <p:cNvPr id="7" name="Rectangle 4"/>
          <p:cNvSpPr/>
          <p:nvPr userDrawn="1">
            <p:custDataLst>
              <p:tags r:id="rId3"/>
            </p:custDataLst>
          </p:nvPr>
        </p:nvSpPr>
        <p:spPr>
          <a:xfrm>
            <a:off x="4464685" y="1584960"/>
            <a:ext cx="3060065" cy="3950970"/>
          </a:xfrm>
          <a:prstGeom prst="rect">
            <a:avLst/>
          </a:prstGeom>
          <a:solidFill>
            <a:schemeClr val="bg1">
              <a:lumMod val="95000"/>
            </a:schemeClr>
          </a:solidFill>
          <a:ln w="25400">
            <a:solidFill>
              <a:srgbClr val="2C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userDrawn="1">
            <p:custDataLst>
              <p:tags r:id="rId4"/>
            </p:custDataLst>
          </p:nvPr>
        </p:nvSpPr>
        <p:spPr>
          <a:xfrm>
            <a:off x="4464685" y="1584325"/>
            <a:ext cx="3059430" cy="676275"/>
          </a:xfrm>
          <a:prstGeom prst="rect">
            <a:avLst/>
          </a:prstGeom>
          <a:solidFill>
            <a:srgbClr val="2C68B2">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能力目标</a:t>
            </a:r>
            <a:endParaRPr lang="zh-CN" altLang="en-US" sz="2400" b="1">
              <a:solidFill>
                <a:schemeClr val="bg1"/>
              </a:solidFill>
              <a:latin typeface="微软雅黑" panose="020B0503020204020204" charset="-122"/>
              <a:ea typeface="微软雅黑" panose="020B0503020204020204" charset="-122"/>
            </a:endParaRPr>
          </a:p>
        </p:txBody>
      </p:sp>
      <p:sp>
        <p:nvSpPr>
          <p:cNvPr id="11" name="Rectangle 4"/>
          <p:cNvSpPr/>
          <p:nvPr userDrawn="1">
            <p:custDataLst>
              <p:tags r:id="rId5"/>
            </p:custDataLst>
          </p:nvPr>
        </p:nvSpPr>
        <p:spPr>
          <a:xfrm>
            <a:off x="7776845" y="1584325"/>
            <a:ext cx="3060065" cy="3950970"/>
          </a:xfrm>
          <a:prstGeom prst="rect">
            <a:avLst/>
          </a:prstGeom>
          <a:solidFill>
            <a:schemeClr val="bg1">
              <a:lumMod val="95000"/>
            </a:schemeClr>
          </a:solidFill>
          <a:ln w="25400">
            <a:solidFill>
              <a:srgbClr val="629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userDrawn="1">
            <p:custDataLst>
              <p:tags r:id="rId6"/>
            </p:custDataLst>
          </p:nvPr>
        </p:nvSpPr>
        <p:spPr>
          <a:xfrm>
            <a:off x="7776845" y="1583690"/>
            <a:ext cx="3059430" cy="676275"/>
          </a:xfrm>
          <a:prstGeom prst="rect">
            <a:avLst/>
          </a:prstGeom>
          <a:solidFill>
            <a:srgbClr val="6297D8">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素质目标</a:t>
            </a:r>
            <a:endParaRPr lang="zh-CN" altLang="en-US" sz="2400" b="1">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1278890" y="2375535"/>
            <a:ext cx="28257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sym typeface="+mn-ea"/>
              </a:rPr>
              <a:t>（1）了解标准麻花钻的基本知识；</a:t>
            </a:r>
            <a:endParaRPr lang="zh-CN" altLang="en-US">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sym typeface="+mn-ea"/>
              </a:rPr>
              <a:t>（2）掌握钻孔和扩孔的基本要点。</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7"/>
            </p:custDataLst>
          </p:nvPr>
        </p:nvSpPr>
        <p:spPr>
          <a:xfrm>
            <a:off x="4591050" y="2375535"/>
            <a:ext cx="28257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（1）能够按照图纸对工件进行准确的钻孔和扩孔；</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（2）能够分析出钻孔时出现问题的原因。</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8"/>
            </p:custDataLst>
          </p:nvPr>
        </p:nvSpPr>
        <p:spPr>
          <a:xfrm>
            <a:off x="7922260" y="2375535"/>
            <a:ext cx="27876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（1）培养实际分析问题和解决问题的能力；</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（2）培养肯钻研、有毅力的学习精神。</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一、钻孔的概述</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钻削运动</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792480" y="1727835"/>
            <a:ext cx="4448175" cy="319468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在钻床上钻孔时，钻头与工件间的相对运动被称为钻削运动。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一般情况下，钻头应同时完成两个方向的运动，如图 5-3 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主运动</a:t>
            </a:r>
            <a:r>
              <a:rPr lang="zh-CN" altLang="en-US">
                <a:latin typeface="微软雅黑" panose="020B0503020204020204" charset="-122"/>
                <a:ea typeface="微软雅黑" panose="020B0503020204020204" charset="-122"/>
                <a:cs typeface="微软雅黑" panose="020B0503020204020204" charset="-122"/>
              </a:rPr>
              <a:t>，即钻头绕主轴高速旋转的运动 v（切削运动）；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辅助运动</a:t>
            </a:r>
            <a:r>
              <a:rPr lang="zh-CN" altLang="en-US">
                <a:latin typeface="微软雅黑" panose="020B0503020204020204" charset="-122"/>
                <a:ea typeface="微软雅黑" panose="020B0503020204020204" charset="-122"/>
                <a:cs typeface="微软雅黑" panose="020B0503020204020204" charset="-122"/>
              </a:rPr>
              <a:t>，即钻头沿着主轴向工件移动的运动 f（进给运动）。</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6287770" y="1012190"/>
            <a:ext cx="3703320" cy="4797425"/>
            <a:chOff x="9902" y="1594"/>
            <a:chExt cx="5832" cy="7555"/>
          </a:xfrm>
        </p:grpSpPr>
        <p:pic>
          <p:nvPicPr>
            <p:cNvPr id="11" name="图片 10"/>
            <p:cNvPicPr>
              <a:picLocks noChangeAspect="1"/>
            </p:cNvPicPr>
            <p:nvPr>
              <p:custDataLst>
                <p:tags r:id="rId4"/>
              </p:custDataLst>
            </p:nvPr>
          </p:nvPicPr>
          <p:blipFill>
            <a:blip r:embed="rId5"/>
            <a:stretch>
              <a:fillRect/>
            </a:stretch>
          </p:blipFill>
          <p:spPr>
            <a:xfrm>
              <a:off x="9902" y="1594"/>
              <a:ext cx="5832" cy="7017"/>
            </a:xfrm>
            <a:prstGeom prst="rect">
              <a:avLst/>
            </a:prstGeom>
          </p:spPr>
        </p:pic>
        <p:sp>
          <p:nvSpPr>
            <p:cNvPr id="15" name="文本框 14"/>
            <p:cNvSpPr txBox="1"/>
            <p:nvPr>
              <p:custDataLst>
                <p:tags r:id="rId6"/>
              </p:custDataLst>
            </p:nvPr>
          </p:nvSpPr>
          <p:spPr>
            <a:xfrm>
              <a:off x="10096" y="8618"/>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3</a:t>
              </a:r>
              <a:r>
                <a:rPr sz="1600" b="1">
                  <a:latin typeface="微软雅黑" panose="020B0503020204020204" charset="-122"/>
                  <a:ea typeface="微软雅黑" panose="020B0503020204020204" charset="-122"/>
                  <a:cs typeface="微软雅黑" panose="020B0503020204020204" charset="-122"/>
                </a:rPr>
                <a:t> 钻削运动</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一、钻孔的概述</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钻削特点</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79025" cy="406654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钻削时，由于钻头是在半封闭的状态下进行材料的去除，且钻头的转速高，切削量大，金属屑的排出困难，因此钻削存在以下几个特点：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（1）摩擦非常严重，需要较大的钻削力，并且钻削热量高。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（2）钻头相对工件的高速旋转，易造成严重的钻头磨损。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（3）钻削时的挤压和摩擦容易产生孔壁的冷作硬化现象，增加钻孔内壁的硬度，导致后续加工工序的难度上升。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（4）钳工一般使用台钻的钻头较细长，硬度、耐磨性高，但塑性较差，在钻削时容易产生振动及引偏。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（5）钻床的加工精度较低，尺寸精度一般只能达到 IT10~IT11，表面粗糙度一般只能达到 Ra 50~25 μm。</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标准麻花钻的组成</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22800" cy="232283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标准麻花钻由柄部、颈部和工作部分组成，因其工作部分有两条螺旋形的沟槽，形似麻花，故得名麻花钻，如图 5-4 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麻花钻一般用如 W18Cr4V 或 W6Mo5Cr4V2 高速钢制成，并经淬火热处理，硬度可达HRC62~68。</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833110" y="1694815"/>
            <a:ext cx="4977130" cy="3538220"/>
            <a:chOff x="9186" y="2669"/>
            <a:chExt cx="7838" cy="5572"/>
          </a:xfrm>
        </p:grpSpPr>
        <p:grpSp>
          <p:nvGrpSpPr>
            <p:cNvPr id="11" name="组合 10"/>
            <p:cNvGrpSpPr/>
            <p:nvPr/>
          </p:nvGrpSpPr>
          <p:grpSpPr>
            <a:xfrm>
              <a:off x="9186" y="2669"/>
              <a:ext cx="7838" cy="4696"/>
              <a:chOff x="9186" y="2669"/>
              <a:chExt cx="7838" cy="4696"/>
            </a:xfrm>
          </p:grpSpPr>
          <p:grpSp>
            <p:nvGrpSpPr>
              <p:cNvPr id="10" name="组合 9"/>
              <p:cNvGrpSpPr/>
              <p:nvPr/>
            </p:nvGrpSpPr>
            <p:grpSpPr>
              <a:xfrm>
                <a:off x="9186" y="2669"/>
                <a:ext cx="7838" cy="2737"/>
                <a:chOff x="9186" y="2669"/>
                <a:chExt cx="7838" cy="2737"/>
              </a:xfrm>
            </p:grpSpPr>
            <p:pic>
              <p:nvPicPr>
                <p:cNvPr id="3" name="图片 2"/>
                <p:cNvPicPr>
                  <a:picLocks noChangeAspect="1"/>
                </p:cNvPicPr>
                <p:nvPr>
                  <p:custDataLst>
                    <p:tags r:id="rId4"/>
                  </p:custDataLst>
                </p:nvPr>
              </p:nvPicPr>
              <p:blipFill>
                <a:blip r:embed="rId5"/>
                <a:stretch>
                  <a:fillRect/>
                </a:stretch>
              </p:blipFill>
              <p:spPr>
                <a:xfrm>
                  <a:off x="9186" y="2669"/>
                  <a:ext cx="7838" cy="2189"/>
                </a:xfrm>
                <a:prstGeom prst="rect">
                  <a:avLst/>
                </a:prstGeom>
              </p:spPr>
            </p:pic>
            <p:sp>
              <p:nvSpPr>
                <p:cNvPr id="7" name="文本框 6"/>
                <p:cNvSpPr txBox="1"/>
                <p:nvPr>
                  <p:custDataLst>
                    <p:tags r:id="rId6"/>
                  </p:custDataLst>
                </p:nvPr>
              </p:nvSpPr>
              <p:spPr>
                <a:xfrm>
                  <a:off x="11882" y="4876"/>
                  <a:ext cx="303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扁尾锥柄式</a:t>
                  </a:r>
                  <a:endParaRPr lang="zh-CN" sz="1600" b="0">
                    <a:latin typeface="微软雅黑" panose="020B0503020204020204" charset="-122"/>
                    <a:ea typeface="微软雅黑" panose="020B0503020204020204" charset="-122"/>
                    <a:cs typeface="微软雅黑" panose="020B0503020204020204" charset="-122"/>
                  </a:endParaRPr>
                </a:p>
              </p:txBody>
            </p:sp>
          </p:grpSp>
          <p:grpSp>
            <p:nvGrpSpPr>
              <p:cNvPr id="9" name="组合 8"/>
              <p:cNvGrpSpPr/>
              <p:nvPr/>
            </p:nvGrpSpPr>
            <p:grpSpPr>
              <a:xfrm>
                <a:off x="9186" y="5475"/>
                <a:ext cx="7838" cy="1890"/>
                <a:chOff x="9186" y="5670"/>
                <a:chExt cx="7838" cy="1890"/>
              </a:xfrm>
            </p:grpSpPr>
            <p:pic>
              <p:nvPicPr>
                <p:cNvPr id="4" name="图片 3"/>
                <p:cNvPicPr>
                  <a:picLocks noChangeAspect="1"/>
                </p:cNvPicPr>
                <p:nvPr>
                  <p:custDataLst>
                    <p:tags r:id="rId7"/>
                  </p:custDataLst>
                </p:nvPr>
              </p:nvPicPr>
              <p:blipFill>
                <a:blip r:embed="rId8"/>
                <a:stretch>
                  <a:fillRect/>
                </a:stretch>
              </p:blipFill>
              <p:spPr>
                <a:xfrm>
                  <a:off x="9186" y="5670"/>
                  <a:ext cx="7839" cy="1406"/>
                </a:xfrm>
                <a:prstGeom prst="rect">
                  <a:avLst/>
                </a:prstGeom>
              </p:spPr>
            </p:pic>
            <p:sp>
              <p:nvSpPr>
                <p:cNvPr id="8" name="文本框 7"/>
                <p:cNvSpPr txBox="1"/>
                <p:nvPr>
                  <p:custDataLst>
                    <p:tags r:id="rId9"/>
                  </p:custDataLst>
                </p:nvPr>
              </p:nvSpPr>
              <p:spPr>
                <a:xfrm>
                  <a:off x="11907" y="7030"/>
                  <a:ext cx="303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直柄式</a:t>
                  </a:r>
                  <a:endParaRPr lang="zh-CN" sz="1600" b="0">
                    <a:latin typeface="微软雅黑" panose="020B0503020204020204" charset="-122"/>
                    <a:ea typeface="微软雅黑" panose="020B0503020204020204" charset="-122"/>
                    <a:cs typeface="微软雅黑" panose="020B0503020204020204" charset="-122"/>
                  </a:endParaRPr>
                </a:p>
              </p:txBody>
            </p:sp>
          </p:grpSp>
        </p:grpSp>
        <p:sp>
          <p:nvSpPr>
            <p:cNvPr id="15" name="文本框 14"/>
            <p:cNvSpPr txBox="1"/>
            <p:nvPr>
              <p:custDataLst>
                <p:tags r:id="rId10"/>
              </p:custDataLst>
            </p:nvPr>
          </p:nvSpPr>
          <p:spPr>
            <a:xfrm>
              <a:off x="10775" y="7711"/>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 麻花钻的构成和分类</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标准麻花钻的组成</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22800" cy="419481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（1）柄部：麻花钻的柄部主要作为钻头的固定部分和夹持部分，根据柄部的形状不同，可分为扁尾锥柄式和直柄式。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当钻头直线小于 13 mm 时，采用装夹形式更加简单、制造更加方便的</a:t>
            </a:r>
            <a:r>
              <a:rPr lang="zh-CN" altLang="en-US" b="1">
                <a:latin typeface="微软雅黑" panose="020B0503020204020204" charset="-122"/>
                <a:ea typeface="微软雅黑" panose="020B0503020204020204" charset="-122"/>
                <a:cs typeface="微软雅黑" panose="020B0503020204020204" charset="-122"/>
              </a:rPr>
              <a:t>直柄式麻花钻</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当钻头直径大于 13 mm 时，因钻头钻孔时需传递更大的扭矩，而直柄容易打滑，锥柄的扁尾形状可增加扭矩，所以较多采用</a:t>
            </a:r>
            <a:r>
              <a:rPr lang="zh-CN" altLang="en-US" b="1">
                <a:latin typeface="微软雅黑" panose="020B0503020204020204" charset="-122"/>
                <a:ea typeface="微软雅黑" panose="020B0503020204020204" charset="-122"/>
                <a:cs typeface="微软雅黑" panose="020B0503020204020204" charset="-122"/>
              </a:rPr>
              <a:t>扁尾锥柄式麻花钻</a:t>
            </a:r>
            <a:r>
              <a:rPr lang="zh-CN" altLang="en-US">
                <a:latin typeface="微软雅黑" panose="020B0503020204020204" charset="-122"/>
                <a:ea typeface="微软雅黑" panose="020B0503020204020204" charset="-122"/>
                <a:cs typeface="微软雅黑" panose="020B0503020204020204" charset="-122"/>
              </a:rPr>
              <a:t>。同时，拥有锥形柄部设计的麻花钻在拆装过程中也会更加方便。</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833110" y="1694815"/>
            <a:ext cx="4977130" cy="3538220"/>
            <a:chOff x="9186" y="2669"/>
            <a:chExt cx="7838" cy="5572"/>
          </a:xfrm>
        </p:grpSpPr>
        <p:grpSp>
          <p:nvGrpSpPr>
            <p:cNvPr id="11" name="组合 10"/>
            <p:cNvGrpSpPr/>
            <p:nvPr/>
          </p:nvGrpSpPr>
          <p:grpSpPr>
            <a:xfrm>
              <a:off x="9186" y="2669"/>
              <a:ext cx="7838" cy="4696"/>
              <a:chOff x="9186" y="2669"/>
              <a:chExt cx="7838" cy="4696"/>
            </a:xfrm>
          </p:grpSpPr>
          <p:grpSp>
            <p:nvGrpSpPr>
              <p:cNvPr id="10" name="组合 9"/>
              <p:cNvGrpSpPr/>
              <p:nvPr/>
            </p:nvGrpSpPr>
            <p:grpSpPr>
              <a:xfrm>
                <a:off x="9186" y="2669"/>
                <a:ext cx="7838" cy="2737"/>
                <a:chOff x="9186" y="2669"/>
                <a:chExt cx="7838" cy="2737"/>
              </a:xfrm>
            </p:grpSpPr>
            <p:pic>
              <p:nvPicPr>
                <p:cNvPr id="3" name="图片 2"/>
                <p:cNvPicPr>
                  <a:picLocks noChangeAspect="1"/>
                </p:cNvPicPr>
                <p:nvPr>
                  <p:custDataLst>
                    <p:tags r:id="rId4"/>
                  </p:custDataLst>
                </p:nvPr>
              </p:nvPicPr>
              <p:blipFill>
                <a:blip r:embed="rId5"/>
                <a:stretch>
                  <a:fillRect/>
                </a:stretch>
              </p:blipFill>
              <p:spPr>
                <a:xfrm>
                  <a:off x="9186" y="2669"/>
                  <a:ext cx="7838" cy="2189"/>
                </a:xfrm>
                <a:prstGeom prst="rect">
                  <a:avLst/>
                </a:prstGeom>
              </p:spPr>
            </p:pic>
            <p:sp>
              <p:nvSpPr>
                <p:cNvPr id="7" name="文本框 6"/>
                <p:cNvSpPr txBox="1"/>
                <p:nvPr>
                  <p:custDataLst>
                    <p:tags r:id="rId6"/>
                  </p:custDataLst>
                </p:nvPr>
              </p:nvSpPr>
              <p:spPr>
                <a:xfrm>
                  <a:off x="11882" y="4876"/>
                  <a:ext cx="303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扁尾锥柄式</a:t>
                  </a:r>
                  <a:endParaRPr lang="zh-CN" sz="1600" b="0">
                    <a:latin typeface="微软雅黑" panose="020B0503020204020204" charset="-122"/>
                    <a:ea typeface="微软雅黑" panose="020B0503020204020204" charset="-122"/>
                    <a:cs typeface="微软雅黑" panose="020B0503020204020204" charset="-122"/>
                  </a:endParaRPr>
                </a:p>
              </p:txBody>
            </p:sp>
          </p:grpSp>
          <p:grpSp>
            <p:nvGrpSpPr>
              <p:cNvPr id="9" name="组合 8"/>
              <p:cNvGrpSpPr/>
              <p:nvPr/>
            </p:nvGrpSpPr>
            <p:grpSpPr>
              <a:xfrm>
                <a:off x="9186" y="5475"/>
                <a:ext cx="7838" cy="1890"/>
                <a:chOff x="9186" y="5670"/>
                <a:chExt cx="7838" cy="1890"/>
              </a:xfrm>
            </p:grpSpPr>
            <p:pic>
              <p:nvPicPr>
                <p:cNvPr id="4" name="图片 3"/>
                <p:cNvPicPr>
                  <a:picLocks noChangeAspect="1"/>
                </p:cNvPicPr>
                <p:nvPr>
                  <p:custDataLst>
                    <p:tags r:id="rId7"/>
                  </p:custDataLst>
                </p:nvPr>
              </p:nvPicPr>
              <p:blipFill>
                <a:blip r:embed="rId8"/>
                <a:stretch>
                  <a:fillRect/>
                </a:stretch>
              </p:blipFill>
              <p:spPr>
                <a:xfrm>
                  <a:off x="9186" y="5670"/>
                  <a:ext cx="7839" cy="1406"/>
                </a:xfrm>
                <a:prstGeom prst="rect">
                  <a:avLst/>
                </a:prstGeom>
              </p:spPr>
            </p:pic>
            <p:sp>
              <p:nvSpPr>
                <p:cNvPr id="8" name="文本框 7"/>
                <p:cNvSpPr txBox="1"/>
                <p:nvPr>
                  <p:custDataLst>
                    <p:tags r:id="rId9"/>
                  </p:custDataLst>
                </p:nvPr>
              </p:nvSpPr>
              <p:spPr>
                <a:xfrm>
                  <a:off x="11907" y="7030"/>
                  <a:ext cx="303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直柄式</a:t>
                  </a:r>
                  <a:endParaRPr lang="zh-CN" sz="1600" b="0">
                    <a:latin typeface="微软雅黑" panose="020B0503020204020204" charset="-122"/>
                    <a:ea typeface="微软雅黑" panose="020B0503020204020204" charset="-122"/>
                    <a:cs typeface="微软雅黑" panose="020B0503020204020204" charset="-122"/>
                  </a:endParaRPr>
                </a:p>
              </p:txBody>
            </p:sp>
          </p:grpSp>
        </p:grpSp>
        <p:sp>
          <p:nvSpPr>
            <p:cNvPr id="15" name="文本框 14"/>
            <p:cNvSpPr txBox="1"/>
            <p:nvPr>
              <p:custDataLst>
                <p:tags r:id="rId10"/>
              </p:custDataLst>
            </p:nvPr>
          </p:nvSpPr>
          <p:spPr>
            <a:xfrm>
              <a:off x="10775" y="7711"/>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 麻花钻的构成和分类</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二、钻头</a:t>
            </a:r>
            <a:endParaRPr lang="zh-CN" altLang="en-US" sz="2200" b="1">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标准麻花钻的组成</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622800" cy="188658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（2）颈部：麻花钻的颈部位于柄部和工作部分之间，其直径略小，是在磨制钻头时供砂轮退刀所用的越程槽。同时，钻头相关铭牌信息一般也刻于颈部（注：小钻头一般不做颈部）。</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833110" y="1694815"/>
            <a:ext cx="4977130" cy="3538220"/>
            <a:chOff x="9186" y="2669"/>
            <a:chExt cx="7838" cy="5572"/>
          </a:xfrm>
        </p:grpSpPr>
        <p:grpSp>
          <p:nvGrpSpPr>
            <p:cNvPr id="11" name="组合 10"/>
            <p:cNvGrpSpPr/>
            <p:nvPr/>
          </p:nvGrpSpPr>
          <p:grpSpPr>
            <a:xfrm>
              <a:off x="9186" y="2669"/>
              <a:ext cx="7838" cy="4696"/>
              <a:chOff x="9186" y="2669"/>
              <a:chExt cx="7838" cy="4696"/>
            </a:xfrm>
          </p:grpSpPr>
          <p:grpSp>
            <p:nvGrpSpPr>
              <p:cNvPr id="10" name="组合 9"/>
              <p:cNvGrpSpPr/>
              <p:nvPr/>
            </p:nvGrpSpPr>
            <p:grpSpPr>
              <a:xfrm>
                <a:off x="9186" y="2669"/>
                <a:ext cx="7838" cy="2737"/>
                <a:chOff x="9186" y="2669"/>
                <a:chExt cx="7838" cy="2737"/>
              </a:xfrm>
            </p:grpSpPr>
            <p:pic>
              <p:nvPicPr>
                <p:cNvPr id="3" name="图片 2"/>
                <p:cNvPicPr>
                  <a:picLocks noChangeAspect="1"/>
                </p:cNvPicPr>
                <p:nvPr>
                  <p:custDataLst>
                    <p:tags r:id="rId4"/>
                  </p:custDataLst>
                </p:nvPr>
              </p:nvPicPr>
              <p:blipFill>
                <a:blip r:embed="rId5"/>
                <a:stretch>
                  <a:fillRect/>
                </a:stretch>
              </p:blipFill>
              <p:spPr>
                <a:xfrm>
                  <a:off x="9186" y="2669"/>
                  <a:ext cx="7838" cy="2189"/>
                </a:xfrm>
                <a:prstGeom prst="rect">
                  <a:avLst/>
                </a:prstGeom>
              </p:spPr>
            </p:pic>
            <p:sp>
              <p:nvSpPr>
                <p:cNvPr id="7" name="文本框 6"/>
                <p:cNvSpPr txBox="1"/>
                <p:nvPr>
                  <p:custDataLst>
                    <p:tags r:id="rId6"/>
                  </p:custDataLst>
                </p:nvPr>
              </p:nvSpPr>
              <p:spPr>
                <a:xfrm>
                  <a:off x="11882" y="4876"/>
                  <a:ext cx="303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扁尾锥柄式</a:t>
                  </a:r>
                  <a:endParaRPr lang="zh-CN" sz="1600" b="0">
                    <a:latin typeface="微软雅黑" panose="020B0503020204020204" charset="-122"/>
                    <a:ea typeface="微软雅黑" panose="020B0503020204020204" charset="-122"/>
                    <a:cs typeface="微软雅黑" panose="020B0503020204020204" charset="-122"/>
                  </a:endParaRPr>
                </a:p>
              </p:txBody>
            </p:sp>
          </p:grpSp>
          <p:grpSp>
            <p:nvGrpSpPr>
              <p:cNvPr id="9" name="组合 8"/>
              <p:cNvGrpSpPr/>
              <p:nvPr/>
            </p:nvGrpSpPr>
            <p:grpSpPr>
              <a:xfrm>
                <a:off x="9186" y="5475"/>
                <a:ext cx="7838" cy="1890"/>
                <a:chOff x="9186" y="5670"/>
                <a:chExt cx="7838" cy="1890"/>
              </a:xfrm>
            </p:grpSpPr>
            <p:pic>
              <p:nvPicPr>
                <p:cNvPr id="4" name="图片 3"/>
                <p:cNvPicPr>
                  <a:picLocks noChangeAspect="1"/>
                </p:cNvPicPr>
                <p:nvPr>
                  <p:custDataLst>
                    <p:tags r:id="rId7"/>
                  </p:custDataLst>
                </p:nvPr>
              </p:nvPicPr>
              <p:blipFill>
                <a:blip r:embed="rId8"/>
                <a:stretch>
                  <a:fillRect/>
                </a:stretch>
              </p:blipFill>
              <p:spPr>
                <a:xfrm>
                  <a:off x="9186" y="5670"/>
                  <a:ext cx="7839" cy="1406"/>
                </a:xfrm>
                <a:prstGeom prst="rect">
                  <a:avLst/>
                </a:prstGeom>
              </p:spPr>
            </p:pic>
            <p:sp>
              <p:nvSpPr>
                <p:cNvPr id="8" name="文本框 7"/>
                <p:cNvSpPr txBox="1"/>
                <p:nvPr>
                  <p:custDataLst>
                    <p:tags r:id="rId9"/>
                  </p:custDataLst>
                </p:nvPr>
              </p:nvSpPr>
              <p:spPr>
                <a:xfrm>
                  <a:off x="11907" y="7030"/>
                  <a:ext cx="3030"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t>
                  </a:r>
                  <a:r>
                    <a:rPr lang="en-US" sz="1600" b="0">
                      <a:latin typeface="微软雅黑" panose="020B0503020204020204" charset="-122"/>
                      <a:ea typeface="微软雅黑" panose="020B0503020204020204" charset="-122"/>
                      <a:cs typeface="微软雅黑" panose="020B0503020204020204" charset="-122"/>
                    </a:rPr>
                    <a:t>b) </a:t>
                  </a:r>
                  <a:r>
                    <a:rPr lang="zh-CN" sz="1600" b="0">
                      <a:latin typeface="微软雅黑" panose="020B0503020204020204" charset="-122"/>
                      <a:ea typeface="微软雅黑" panose="020B0503020204020204" charset="-122"/>
                      <a:cs typeface="微软雅黑" panose="020B0503020204020204" charset="-122"/>
                    </a:rPr>
                    <a:t>直柄式</a:t>
                  </a:r>
                  <a:endParaRPr lang="zh-CN" sz="1600" b="0">
                    <a:latin typeface="微软雅黑" panose="020B0503020204020204" charset="-122"/>
                    <a:ea typeface="微软雅黑" panose="020B0503020204020204" charset="-122"/>
                    <a:cs typeface="微软雅黑" panose="020B0503020204020204" charset="-122"/>
                  </a:endParaRPr>
                </a:p>
              </p:txBody>
            </p:sp>
          </p:grpSp>
        </p:grpSp>
        <p:sp>
          <p:nvSpPr>
            <p:cNvPr id="15" name="文本框 14"/>
            <p:cNvSpPr txBox="1"/>
            <p:nvPr>
              <p:custDataLst>
                <p:tags r:id="rId10"/>
              </p:custDataLst>
            </p:nvPr>
          </p:nvSpPr>
          <p:spPr>
            <a:xfrm>
              <a:off x="10775" y="7711"/>
              <a:ext cx="529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 麻花钻的构成和分类</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PP_MARK_KEY" val="9f7a4dbf-75ab-43f3-b77d-4f1e89b0ad05"/>
  <p:tag name="COMMONDATA" val="eyJoZGlkIjoiZTJiNTkyYjM1NWRlNWI4NzgzNWZmZmVjZGYzOTgxNWEifQ=="/>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6134</Words>
  <Application>WPS 演示</Application>
  <PresentationFormat>自定义</PresentationFormat>
  <Paragraphs>349</Paragraphs>
  <Slides>38</Slides>
  <Notes>8</Notes>
  <HiddenSlides>0</HiddenSlides>
  <MMClips>0</MMClips>
  <ScaleCrop>false</ScaleCrop>
  <HeadingPairs>
    <vt:vector size="6" baseType="variant">
      <vt:variant>
        <vt:lpstr>已用的字体</vt:lpstr>
      </vt:variant>
      <vt:variant>
        <vt:i4>10</vt:i4>
      </vt:variant>
      <vt:variant>
        <vt:lpstr>主题</vt:lpstr>
      </vt:variant>
      <vt:variant>
        <vt:i4>7</vt:i4>
      </vt:variant>
      <vt:variant>
        <vt:lpstr>幻灯片标题</vt:lpstr>
      </vt:variant>
      <vt:variant>
        <vt:i4>38</vt:i4>
      </vt:variant>
    </vt:vector>
  </HeadingPairs>
  <TitlesOfParts>
    <vt:vector size="55" baseType="lpstr">
      <vt:lpstr>Arial</vt:lpstr>
      <vt:lpstr>宋体</vt:lpstr>
      <vt:lpstr>Wingdings</vt:lpstr>
      <vt:lpstr>Arial</vt:lpstr>
      <vt:lpstr>微软雅黑</vt:lpstr>
      <vt:lpstr>Wingdings</vt:lpstr>
      <vt:lpstr>华文行楷</vt:lpstr>
      <vt:lpstr>Arial Unicode MS</vt:lpstr>
      <vt:lpstr>Calibri</vt:lpstr>
      <vt:lpstr>Cambria Math</vt:lpstr>
      <vt:lpstr>1_Office 主题​​</vt:lpstr>
      <vt:lpstr>2_Office 主题​​</vt:lpstr>
      <vt:lpstr>3_Office 主题​​</vt:lpstr>
      <vt:lpstr>4_Office 主题​​</vt:lpstr>
      <vt:lpstr>5_Office 主题​​</vt:lpstr>
      <vt:lpstr>6_Office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Y.G</cp:lastModifiedBy>
  <cp:revision>940</cp:revision>
  <dcterms:created xsi:type="dcterms:W3CDTF">2016-10-23T06:41:00Z</dcterms:created>
  <dcterms:modified xsi:type="dcterms:W3CDTF">2024-04-09T08:47:22Z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2052-11.1.0.15319</vt:lpwstr>
  </property>
  <property fmtid="{D5CDD505-2E9C-101B-9397-08002B2CF9AE}" pid="3" name="ICV">
    <vt:lpwstr>C817F9090C234F8C9C0EA996CD68392F_12</vt:lpwstr>
  </property>
</Properties>
</file>