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 id="2147483660" r:id="rId4"/>
    <p:sldMasterId id="2147483666" r:id="rId5"/>
    <p:sldMasterId id="2147483671" r:id="rId6"/>
    <p:sldMasterId id="2147483676" r:id="rId7"/>
    <p:sldMasterId id="2147483681" r:id="rId8"/>
  </p:sldMasterIdLst>
  <p:notesMasterIdLst>
    <p:notesMasterId r:id="rId39"/>
  </p:notesMasterIdLst>
  <p:sldIdLst>
    <p:sldId id="259" r:id="rId9"/>
    <p:sldId id="457" r:id="rId10"/>
    <p:sldId id="481" r:id="rId11"/>
    <p:sldId id="482" r:id="rId12"/>
    <p:sldId id="536" r:id="rId13"/>
    <p:sldId id="537" r:id="rId14"/>
    <p:sldId id="538" r:id="rId15"/>
    <p:sldId id="539" r:id="rId16"/>
    <p:sldId id="540" r:id="rId17"/>
    <p:sldId id="541" r:id="rId18"/>
    <p:sldId id="542" r:id="rId19"/>
    <p:sldId id="543" r:id="rId20"/>
    <p:sldId id="544" r:id="rId21"/>
    <p:sldId id="545" r:id="rId22"/>
    <p:sldId id="546" r:id="rId23"/>
    <p:sldId id="547" r:id="rId24"/>
    <p:sldId id="548" r:id="rId25"/>
    <p:sldId id="549" r:id="rId26"/>
    <p:sldId id="550" r:id="rId27"/>
    <p:sldId id="551" r:id="rId28"/>
    <p:sldId id="552" r:id="rId29"/>
    <p:sldId id="553" r:id="rId30"/>
    <p:sldId id="554" r:id="rId31"/>
    <p:sldId id="555" r:id="rId32"/>
    <p:sldId id="556" r:id="rId33"/>
    <p:sldId id="557" r:id="rId34"/>
    <p:sldId id="558" r:id="rId35"/>
    <p:sldId id="559" r:id="rId36"/>
    <p:sldId id="485" r:id="rId37"/>
    <p:sldId id="456" r:id="rId38"/>
  </p:sldIdLst>
  <p:sldSz cx="11522075" cy="6480175"/>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10" userDrawn="1">
          <p15:clr>
            <a:srgbClr val="A4A3A4"/>
          </p15:clr>
        </p15:guide>
        <p15:guide id="2" pos="36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367B"/>
    <a:srgbClr val="6297D8"/>
    <a:srgbClr val="2C68B2"/>
    <a:srgbClr val="3C4296"/>
    <a:srgbClr val="D6D6D6"/>
    <a:srgbClr val="4B4BBB"/>
    <a:srgbClr val="C6D9F1"/>
    <a:srgbClr val="062B56"/>
    <a:srgbClr val="294B64"/>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96566" autoAdjust="0"/>
  </p:normalViewPr>
  <p:slideViewPr>
    <p:cSldViewPr showGuides="1">
      <p:cViewPr varScale="1">
        <p:scale>
          <a:sx n="83" d="100"/>
          <a:sy n="83" d="100"/>
        </p:scale>
        <p:origin x="730" y="58"/>
      </p:cViewPr>
      <p:guideLst>
        <p:guide orient="horz" pos="2010"/>
        <p:guide pos="36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3" Type="http://schemas.openxmlformats.org/officeDocument/2006/relationships/tags" Target="tags/tag189.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notesMaster" Target="notesMasters/notesMaster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15.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7.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8.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tags" Target="../tags/tag22.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tags" Target="../tags/tag23.xml"/><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24.xml"/><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tags" Target="../tags/tag25.xml"/><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tags" Target="../tags/tag29.xml"/><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tags" Target="../tags/tag30.xml"/><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tags" Target="../tags/tag32.xml"/><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tags" Target="../tags/tag36.xml"/><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tags" Target="../tags/tag37.xml"/><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tags" Target="../tags/tag38.xml"/><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tags" Target="../tags/tag39.xml"/><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tags" Target="../tags/tag1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tags" Target="../tags/tag43.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模块二  锉削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模块三  平面划线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模块四   锯割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模块五    钻孔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模块六    锪孔、铰孔与攻螺纹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模块七    综合制作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ustDataLst>
      <p:tags r:id="rId2"/>
    </p:custDataLst>
  </p:cSld>
  <p:clrMap bg1="lt1" tx1="dk1" bg2="lt2" tx2="dk2" accent1="accent1" accent2="accent2" accent3="accent3" accent4="accent4" accent5="accent5" accent6="accent6" hlink="hlink" folHlink="folHlink"/>
  <p:sldLayoutIdLst>
    <p:sldLayoutId id="2147483682" r:id="rId1"/>
  </p:sldLayoutIdLst>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mj-lt"/>
          <a:ea typeface="+mj-ea"/>
          <a:cs typeface="+mj-cs"/>
        </a:defRPr>
      </a:lvl1pPr>
    </p:titleStyle>
    <p:bodyStyle>
      <a:lvl1pPr marL="215900" indent="-215900" algn="l" defTabSz="864235" rtl="0" eaLnBrk="1" fontAlgn="auto" latinLnBrk="0" hangingPunct="1">
        <a:lnSpc>
          <a:spcPct val="130000"/>
        </a:lnSpc>
        <a:spcBef>
          <a:spcPts val="0"/>
        </a:spcBef>
        <a:spcAft>
          <a:spcPts val="1000"/>
        </a:spcAft>
        <a:buFont typeface="Arial" panose="020B0604020202020204" pitchFamily="34" charset="0"/>
        <a:buChar char="●"/>
        <a:defRPr sz="1700" u="none" strike="noStrike" kern="1200" cap="none" spc="150" normalizeH="0" baseline="0">
          <a:solidFill>
            <a:schemeClr val="tx1">
              <a:lumMod val="65000"/>
              <a:lumOff val="35000"/>
            </a:schemeClr>
          </a:solidFill>
          <a:uFillTx/>
          <a:latin typeface="+mn-lt"/>
          <a:ea typeface="+mn-ea"/>
          <a:cs typeface="+mn-cs"/>
        </a:defRPr>
      </a:lvl1pPr>
      <a:lvl2pPr marL="648335" indent="-215900" algn="l" defTabSz="864235" rtl="0" eaLnBrk="1" fontAlgn="auto" latinLnBrk="0" hangingPunct="1">
        <a:lnSpc>
          <a:spcPct val="120000"/>
        </a:lnSpc>
        <a:spcBef>
          <a:spcPts val="0"/>
        </a:spcBef>
        <a:spcAft>
          <a:spcPts val="600"/>
        </a:spcAft>
        <a:buFont typeface="Arial" panose="020B0604020202020204" pitchFamily="34" charset="0"/>
        <a:buChar char="●"/>
        <a:tabLst>
          <a:tab pos="1520825" algn="l"/>
          <a:tab pos="1520825" algn="l"/>
          <a:tab pos="1520825" algn="l"/>
          <a:tab pos="1520825" algn="l"/>
        </a:tabLst>
        <a:defRPr sz="1510" u="none" strike="noStrike" kern="1200" cap="none" spc="150" normalizeH="0" baseline="0">
          <a:solidFill>
            <a:schemeClr val="tx1">
              <a:lumMod val="65000"/>
              <a:lumOff val="35000"/>
            </a:schemeClr>
          </a:solidFill>
          <a:uFillTx/>
          <a:latin typeface="+mn-lt"/>
          <a:ea typeface="+mn-ea"/>
          <a:cs typeface="+mn-cs"/>
        </a:defRPr>
      </a:lvl2pPr>
      <a:lvl3pPr marL="1080135" indent="-215900" algn="l" defTabSz="864235" rtl="0" eaLnBrk="1" fontAlgn="auto" latinLnBrk="0" hangingPunct="1">
        <a:lnSpc>
          <a:spcPct val="120000"/>
        </a:lnSpc>
        <a:spcBef>
          <a:spcPts val="0"/>
        </a:spcBef>
        <a:spcAft>
          <a:spcPts val="600"/>
        </a:spcAft>
        <a:buFont typeface="Arial" panose="020B0604020202020204" pitchFamily="34" charset="0"/>
        <a:buChar char="●"/>
        <a:defRPr sz="1510" u="none" strike="noStrike" kern="1200" cap="none" spc="150" normalizeH="0" baseline="0">
          <a:solidFill>
            <a:schemeClr val="tx1">
              <a:lumMod val="65000"/>
              <a:lumOff val="35000"/>
            </a:schemeClr>
          </a:solidFill>
          <a:uFillTx/>
          <a:latin typeface="+mn-lt"/>
          <a:ea typeface="+mn-ea"/>
          <a:cs typeface="+mn-cs"/>
        </a:defRPr>
      </a:lvl3pPr>
      <a:lvl4pPr marL="1511935" indent="-215900" algn="l" defTabSz="864235" rtl="0" eaLnBrk="1" fontAlgn="auto" latinLnBrk="0" hangingPunct="1">
        <a:lnSpc>
          <a:spcPct val="120000"/>
        </a:lnSpc>
        <a:spcBef>
          <a:spcPts val="0"/>
        </a:spcBef>
        <a:spcAft>
          <a:spcPts val="300"/>
        </a:spcAft>
        <a:buFont typeface="Wingdings" panose="05000000000000000000" charset="0"/>
        <a:buChar char=""/>
        <a:defRPr sz="1325" u="none" strike="noStrike" kern="1200" cap="none" spc="150" normalizeH="0" baseline="0">
          <a:solidFill>
            <a:schemeClr val="tx1">
              <a:lumMod val="65000"/>
              <a:lumOff val="35000"/>
            </a:schemeClr>
          </a:solidFill>
          <a:uFillTx/>
          <a:latin typeface="+mn-lt"/>
          <a:ea typeface="+mn-ea"/>
          <a:cs typeface="+mn-cs"/>
        </a:defRPr>
      </a:lvl4pPr>
      <a:lvl5pPr marL="1944370" indent="-215900" algn="l" defTabSz="864235" rtl="0" eaLnBrk="1" fontAlgn="auto" latinLnBrk="0" hangingPunct="1">
        <a:lnSpc>
          <a:spcPct val="120000"/>
        </a:lnSpc>
        <a:spcBef>
          <a:spcPts val="0"/>
        </a:spcBef>
        <a:spcAft>
          <a:spcPts val="300"/>
        </a:spcAft>
        <a:buFont typeface="Arial" panose="020B0604020202020204" pitchFamily="34" charset="0"/>
        <a:buChar char="•"/>
        <a:defRPr sz="1325" u="none" strike="noStrike" kern="1200" cap="none" spc="150" normalizeH="0" baseline="0">
          <a:solidFill>
            <a:schemeClr val="tx1">
              <a:lumMod val="65000"/>
              <a:lumOff val="35000"/>
            </a:schemeClr>
          </a:solidFill>
          <a:uFillTx/>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image" Target="../media/image7.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96.xml"/><Relationship Id="rId5" Type="http://schemas.openxmlformats.org/officeDocument/2006/relationships/image" Target="../media/image8.pn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01.xml"/><Relationship Id="rId5" Type="http://schemas.openxmlformats.org/officeDocument/2006/relationships/image" Target="../media/image9.pn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image" Target="../media/image10.pn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image" Target="../media/image10.png"/><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image" Target="../media/image10.png"/><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27.xml"/><Relationship Id="rId5" Type="http://schemas.openxmlformats.org/officeDocument/2006/relationships/image" Target="../media/image11.png"/><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19.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image" Target="../media/image12.png"/><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0" Type="http://schemas.openxmlformats.org/officeDocument/2006/relationships/slideLayout" Target="../slideLayouts/slideLayout13.xml"/><Relationship Id="rId1" Type="http://schemas.openxmlformats.org/officeDocument/2006/relationships/tags" Target="../tags/tag13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46.xml"/><Relationship Id="rId3" Type="http://schemas.openxmlformats.org/officeDocument/2006/relationships/image" Target="../media/image2.jpeg"/><Relationship Id="rId2" Type="http://schemas.openxmlformats.org/officeDocument/2006/relationships/tags" Target="../tags/tag45.xml"/><Relationship Id="rId1" Type="http://schemas.openxmlformats.org/officeDocument/2006/relationships/tags" Target="../tags/tag44.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46.xml"/><Relationship Id="rId5" Type="http://schemas.openxmlformats.org/officeDocument/2006/relationships/image" Target="../media/image13.png"/><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image" Target="../media/image14.png"/><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image" Target="../media/image15.png"/><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image" Target="../media/image16.png"/><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image" Target="../media/image16.png"/><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5.xml"/><Relationship Id="rId1" Type="http://schemas.openxmlformats.org/officeDocument/2006/relationships/tags" Target="../tags/tag18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8.xml"/><Relationship Id="rId3" Type="http://schemas.openxmlformats.org/officeDocument/2006/relationships/image" Target="../media/image17.png"/><Relationship Id="rId2" Type="http://schemas.openxmlformats.org/officeDocument/2006/relationships/tags" Target="../tags/tag187.xml"/><Relationship Id="rId1" Type="http://schemas.openxmlformats.org/officeDocument/2006/relationships/tags" Target="../tags/tag186.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image" Target="../media/image4.tiff"/><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image" Target="../media/image3.tiff"/><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1" Type="http://schemas.openxmlformats.org/officeDocument/2006/relationships/slideLayout" Target="../slideLayouts/slideLayout13.xml"/><Relationship Id="rId10" Type="http://schemas.openxmlformats.org/officeDocument/2006/relationships/tags" Target="../tags/tag62.xml"/><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5.jpeg"/><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77.xml"/><Relationship Id="rId5" Type="http://schemas.openxmlformats.org/officeDocument/2006/relationships/image" Target="../media/image6.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image" Target="../media/image7.pn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670425" y="2880360"/>
            <a:ext cx="6239510" cy="64516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sz="3600" b="1" dirty="0">
                <a:solidFill>
                  <a:srgbClr val="31367B"/>
                </a:solidFill>
                <a:latin typeface="微软雅黑" panose="020B0503020204020204" charset="-122"/>
                <a:ea typeface="微软雅黑" panose="020B0503020204020204" charset="-122"/>
              </a:rPr>
              <a:t>模块</a:t>
            </a:r>
            <a:r>
              <a:rPr lang="zh-CN" sz="3600" b="1" dirty="0">
                <a:solidFill>
                  <a:srgbClr val="31367B"/>
                </a:solidFill>
                <a:latin typeface="微软雅黑" panose="020B0503020204020204" charset="-122"/>
                <a:ea typeface="微软雅黑" panose="020B0503020204020204" charset="-122"/>
              </a:rPr>
              <a:t>四</a:t>
            </a:r>
            <a:r>
              <a:rPr lang="en-US" sz="3600" b="1" dirty="0">
                <a:solidFill>
                  <a:srgbClr val="31367B"/>
                </a:solidFill>
                <a:latin typeface="微软雅黑" panose="020B0503020204020204" charset="-122"/>
                <a:ea typeface="微软雅黑" panose="020B0503020204020204" charset="-122"/>
              </a:rPr>
              <a:t> </a:t>
            </a:r>
            <a:r>
              <a:rPr lang="zh-CN" sz="3600" b="1" dirty="0">
                <a:solidFill>
                  <a:srgbClr val="31367B"/>
                </a:solidFill>
                <a:latin typeface="微软雅黑" panose="020B0503020204020204" charset="-122"/>
                <a:ea typeface="微软雅黑" panose="020B0503020204020204" charset="-122"/>
              </a:rPr>
              <a:t>锯</a:t>
            </a:r>
            <a:r>
              <a:rPr sz="3600" b="1" dirty="0">
                <a:solidFill>
                  <a:srgbClr val="31367B"/>
                </a:solidFill>
                <a:latin typeface="微软雅黑" panose="020B0503020204020204" charset="-122"/>
                <a:ea typeface="微软雅黑" panose="020B0503020204020204" charset="-122"/>
                <a:sym typeface="+mn-ea"/>
              </a:rPr>
              <a:t>  </a:t>
            </a:r>
            <a:r>
              <a:rPr lang="zh-CN" sz="3600" b="1" dirty="0">
                <a:solidFill>
                  <a:srgbClr val="31367B"/>
                </a:solidFill>
                <a:latin typeface="微软雅黑" panose="020B0503020204020204" charset="-122"/>
                <a:ea typeface="微软雅黑" panose="020B0503020204020204" charset="-122"/>
              </a:rPr>
              <a:t>割</a:t>
            </a:r>
            <a:endParaRPr lang="zh-CN" sz="3600" b="1" dirty="0">
              <a:solidFill>
                <a:srgbClr val="31367B"/>
              </a:solidFill>
              <a:latin typeface="微软雅黑" panose="020B0503020204020204" charset="-122"/>
              <a:ea typeface="微软雅黑" panose="020B0503020204020204"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三、锯条的安装及工具的夹持</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锯条的安装</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同时，</a:t>
            </a:r>
            <a:r>
              <a:rPr lang="zh-CN" altLang="en-US" b="1">
                <a:latin typeface="微软雅黑" panose="020B0503020204020204" charset="-122"/>
                <a:ea typeface="微软雅黑" panose="020B0503020204020204" charset="-122"/>
                <a:cs typeface="微软雅黑" panose="020B0503020204020204" charset="-122"/>
              </a:rPr>
              <a:t>调节锯条松紧的翼型螺母不宜太松或太紧</a:t>
            </a:r>
            <a:r>
              <a:rPr lang="zh-CN" altLang="en-US">
                <a:latin typeface="微软雅黑" panose="020B0503020204020204" charset="-122"/>
                <a:ea typeface="微软雅黑" panose="020B0503020204020204" charset="-122"/>
                <a:cs typeface="微软雅黑" panose="020B0503020204020204" charset="-122"/>
              </a:rPr>
              <a:t>，太松会使锯条在锯割过程中扭曲，使锯缝歪斜，并容易崩断锯条；太紧会锯条失去原有的弹性，一旦受力过大，容易崩断锯条。因此，</a:t>
            </a:r>
            <a:r>
              <a:rPr lang="zh-CN" altLang="en-US">
                <a:solidFill>
                  <a:srgbClr val="FF0000"/>
                </a:solidFill>
                <a:latin typeface="微软雅黑" panose="020B0503020204020204" charset="-122"/>
                <a:ea typeface="微软雅黑" panose="020B0503020204020204" charset="-122"/>
                <a:cs typeface="微软雅黑" panose="020B0503020204020204" charset="-122"/>
              </a:rPr>
              <a:t>在调整翼型螺母时，只需感觉锯条已经硬实后，再旋紧小半圈即可</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875030" y="3096260"/>
            <a:ext cx="9771380" cy="2712720"/>
            <a:chOff x="1378" y="4876"/>
            <a:chExt cx="15388" cy="4272"/>
          </a:xfrm>
        </p:grpSpPr>
        <p:grpSp>
          <p:nvGrpSpPr>
            <p:cNvPr id="10" name="组合 9"/>
            <p:cNvGrpSpPr/>
            <p:nvPr/>
          </p:nvGrpSpPr>
          <p:grpSpPr>
            <a:xfrm>
              <a:off x="1378" y="4876"/>
              <a:ext cx="15388" cy="3592"/>
              <a:chOff x="1378" y="4876"/>
              <a:chExt cx="15388" cy="3592"/>
            </a:xfrm>
          </p:grpSpPr>
          <p:pic>
            <p:nvPicPr>
              <p:cNvPr id="3" name="图片 2"/>
              <p:cNvPicPr>
                <a:picLocks noChangeAspect="1"/>
              </p:cNvPicPr>
              <p:nvPr>
                <p:custDataLst>
                  <p:tags r:id="rId4"/>
                </p:custDataLst>
              </p:nvPr>
            </p:nvPicPr>
            <p:blipFill>
              <a:blip r:embed="rId5"/>
              <a:stretch>
                <a:fillRect/>
              </a:stretch>
            </p:blipFill>
            <p:spPr>
              <a:xfrm>
                <a:off x="1378" y="4876"/>
                <a:ext cx="15389" cy="2857"/>
              </a:xfrm>
              <a:prstGeom prst="rect">
                <a:avLst/>
              </a:prstGeom>
            </p:spPr>
          </p:pic>
          <p:sp>
            <p:nvSpPr>
              <p:cNvPr id="8" name="文本框 7"/>
              <p:cNvSpPr txBox="1"/>
              <p:nvPr>
                <p:custDataLst>
                  <p:tags r:id="rId6"/>
                </p:custDataLst>
              </p:nvPr>
            </p:nvSpPr>
            <p:spPr>
              <a:xfrm>
                <a:off x="4083" y="7938"/>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正确</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11908" y="782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altLang="en-US" sz="1600" b="0">
                    <a:latin typeface="微软雅黑" panose="020B0503020204020204" charset="-122"/>
                    <a:ea typeface="微软雅黑" panose="020B0503020204020204" charset="-122"/>
                    <a:cs typeface="微软雅黑" panose="020B0503020204020204" charset="-122"/>
                  </a:rPr>
                  <a:t>不</a:t>
                </a:r>
                <a:r>
                  <a:rPr lang="zh-CN" sz="1600" b="0">
                    <a:latin typeface="微软雅黑" panose="020B0503020204020204" charset="-122"/>
                    <a:ea typeface="微软雅黑" panose="020B0503020204020204" charset="-122"/>
                    <a:cs typeface="微软雅黑" panose="020B0503020204020204" charset="-122"/>
                  </a:rPr>
                  <a:t>正确</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8"/>
              </p:custDataLst>
            </p:nvPr>
          </p:nvSpPr>
          <p:spPr>
            <a:xfrm>
              <a:off x="5934" y="8618"/>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5 </a:t>
              </a:r>
              <a:r>
                <a:rPr sz="1600" b="1">
                  <a:latin typeface="微软雅黑" panose="020B0503020204020204" charset="-122"/>
                  <a:ea typeface="微软雅黑" panose="020B0503020204020204" charset="-122"/>
                  <a:cs typeface="微软雅黑" panose="020B0503020204020204" charset="-122"/>
                </a:rPr>
                <a:t>锯条的安装</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三、锯条的安装及工具的夹持</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工件的夹持</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（1）工件需紧紧地被台虎钳所夹住，不可有抖动，防止锯割过程中工件受到垂直力而掉落，也防止因工件移动而导致锯条崩断。</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（2）工件应尽可能地夹持在台虎钳的左面，方便以正确的站姿进行锯割，如图 4-6 所示。同时，工件不应伸出钳口太长，避免产生振动（一般约为 20 mm）。</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3542665" y="3366135"/>
            <a:ext cx="4211320" cy="2777490"/>
            <a:chOff x="5579" y="5301"/>
            <a:chExt cx="6632" cy="4374"/>
          </a:xfrm>
        </p:grpSpPr>
        <p:pic>
          <p:nvPicPr>
            <p:cNvPr id="2" name="图片 1"/>
            <p:cNvPicPr>
              <a:picLocks noChangeAspect="1"/>
            </p:cNvPicPr>
            <p:nvPr>
              <p:custDataLst>
                <p:tags r:id="rId4"/>
              </p:custDataLst>
            </p:nvPr>
          </p:nvPicPr>
          <p:blipFill>
            <a:blip r:embed="rId5"/>
            <a:stretch>
              <a:fillRect/>
            </a:stretch>
          </p:blipFill>
          <p:spPr>
            <a:xfrm>
              <a:off x="5579" y="5301"/>
              <a:ext cx="6632" cy="3692"/>
            </a:xfrm>
            <a:prstGeom prst="rect">
              <a:avLst/>
            </a:prstGeom>
          </p:spPr>
        </p:pic>
        <p:sp>
          <p:nvSpPr>
            <p:cNvPr id="4" name="文本框 3"/>
            <p:cNvSpPr txBox="1"/>
            <p:nvPr>
              <p:custDataLst>
                <p:tags r:id="rId6"/>
              </p:custDataLst>
            </p:nvPr>
          </p:nvSpPr>
          <p:spPr>
            <a:xfrm>
              <a:off x="6118" y="9144"/>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6</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工件的夹持</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四、锯割操作方法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手锯的握法和起锯</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68148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（1）手锯的握法。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口诀：</a:t>
            </a:r>
            <a:r>
              <a:rPr lang="zh-CN" altLang="en-US">
                <a:latin typeface="微软雅黑" panose="020B0503020204020204" charset="-122"/>
                <a:ea typeface="微软雅黑" panose="020B0503020204020204" charset="-122"/>
                <a:cs typeface="微软雅黑" panose="020B0503020204020204" charset="-122"/>
              </a:rPr>
              <a:t>右手满握锯柄，左手轻扶锯弓前端。如图 4-7 所示，在锯割时，身体放松，手握锯弓要舒展自然，右手握住手柄向前施加推力，左手轻扶在弓架前端，稍加压力。</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FF0000"/>
                </a:solidFill>
                <a:latin typeface="微软雅黑" panose="020B0503020204020204" charset="-122"/>
                <a:ea typeface="微软雅黑" panose="020B0503020204020204" charset="-122"/>
                <a:cs typeface="微软雅黑" panose="020B0503020204020204" charset="-122"/>
              </a:rPr>
              <a:t>注意：</a:t>
            </a:r>
            <a:r>
              <a:rPr lang="zh-CN" altLang="en-US">
                <a:latin typeface="微软雅黑" panose="020B0503020204020204" charset="-122"/>
                <a:ea typeface="微软雅黑" panose="020B0503020204020204" charset="-122"/>
                <a:cs typeface="微软雅黑" panose="020B0503020204020204" charset="-122"/>
              </a:rPr>
              <a:t>左手手指禁止放置在锯条上下方，避免在锯割过程中出现安全事故。</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3037205" y="3456305"/>
            <a:ext cx="5447030" cy="2773045"/>
            <a:chOff x="4783" y="5443"/>
            <a:chExt cx="8578" cy="4367"/>
          </a:xfrm>
        </p:grpSpPr>
        <p:pic>
          <p:nvPicPr>
            <p:cNvPr id="3" name="图片 2"/>
            <p:cNvPicPr>
              <a:picLocks noChangeAspect="1"/>
            </p:cNvPicPr>
            <p:nvPr>
              <p:custDataLst>
                <p:tags r:id="rId4"/>
              </p:custDataLst>
            </p:nvPr>
          </p:nvPicPr>
          <p:blipFill>
            <a:blip r:embed="rId5"/>
            <a:stretch>
              <a:fillRect/>
            </a:stretch>
          </p:blipFill>
          <p:spPr>
            <a:xfrm>
              <a:off x="4783" y="5443"/>
              <a:ext cx="8579" cy="3763"/>
            </a:xfrm>
            <a:prstGeom prst="rect">
              <a:avLst/>
            </a:prstGeom>
          </p:spPr>
        </p:pic>
        <p:sp>
          <p:nvSpPr>
            <p:cNvPr id="8" name="文本框 7"/>
            <p:cNvSpPr txBox="1"/>
            <p:nvPr>
              <p:custDataLst>
                <p:tags r:id="rId6"/>
              </p:custDataLst>
            </p:nvPr>
          </p:nvSpPr>
          <p:spPr>
            <a:xfrm>
              <a:off x="6124" y="9280"/>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7 </a:t>
              </a:r>
              <a:r>
                <a:rPr sz="1600" b="1">
                  <a:latin typeface="微软雅黑" panose="020B0503020204020204" charset="-122"/>
                  <a:ea typeface="微软雅黑" panose="020B0503020204020204" charset="-122"/>
                  <a:cs typeface="微软雅黑" panose="020B0503020204020204" charset="-122"/>
                </a:rPr>
                <a:t>手锯的握法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四、锯割操作方法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手锯的握法和起锯</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（2）起锯方法。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①近起锯：从工件靠近操作者的一端开始锯割，起锯角 α 为仰角，如图 4-8（a）所示。若近起锯时，锯齿被工件的棱边卡住，可采用向后拉手锯进行倒向起锯，使起锯时接触的齿数增加，然后再进行推进起锯，防止锯齿被棱边卡住而崩裂。</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2280285" y="3360420"/>
            <a:ext cx="7004050" cy="2935605"/>
            <a:chOff x="3591" y="5187"/>
            <a:chExt cx="11030" cy="4623"/>
          </a:xfrm>
        </p:grpSpPr>
        <p:grpSp>
          <p:nvGrpSpPr>
            <p:cNvPr id="11" name="组合 10"/>
            <p:cNvGrpSpPr/>
            <p:nvPr/>
          </p:nvGrpSpPr>
          <p:grpSpPr>
            <a:xfrm>
              <a:off x="3591" y="5187"/>
              <a:ext cx="11030" cy="4047"/>
              <a:chOff x="3591" y="5187"/>
              <a:chExt cx="11030" cy="4047"/>
            </a:xfrm>
          </p:grpSpPr>
          <p:pic>
            <p:nvPicPr>
              <p:cNvPr id="2" name="图片 1"/>
              <p:cNvPicPr>
                <a:picLocks noChangeAspect="1"/>
              </p:cNvPicPr>
              <p:nvPr>
                <p:custDataLst>
                  <p:tags r:id="rId4"/>
                </p:custDataLst>
              </p:nvPr>
            </p:nvPicPr>
            <p:blipFill>
              <a:blip r:embed="rId5"/>
              <a:stretch>
                <a:fillRect/>
              </a:stretch>
            </p:blipFill>
            <p:spPr>
              <a:xfrm>
                <a:off x="3591" y="5187"/>
                <a:ext cx="11030" cy="3517"/>
              </a:xfrm>
              <a:prstGeom prst="rect">
                <a:avLst/>
              </a:prstGeom>
            </p:spPr>
          </p:pic>
          <p:sp>
            <p:nvSpPr>
              <p:cNvPr id="4" name="文本框 3"/>
              <p:cNvSpPr txBox="1"/>
              <p:nvPr>
                <p:custDataLst>
                  <p:tags r:id="rId6"/>
                </p:custDataLst>
              </p:nvPr>
            </p:nvSpPr>
            <p:spPr>
              <a:xfrm>
                <a:off x="4990" y="870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近起锯</a:t>
                </a:r>
                <a:endParaRPr lang="zh-CN" sz="16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10886" y="870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远起锯</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2" name="文本框 11"/>
            <p:cNvSpPr txBox="1"/>
            <p:nvPr>
              <p:custDataLst>
                <p:tags r:id="rId8"/>
              </p:custDataLst>
            </p:nvPr>
          </p:nvSpPr>
          <p:spPr>
            <a:xfrm>
              <a:off x="6010" y="9280"/>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起锯的方法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四、锯割操作方法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手锯的握法和起锯</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（2）起锯方法。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②远起锯：从工件远离操作者的一端开始锯割，起锯角 α 为俯角，如图 4-8（b）所示。</a:t>
            </a:r>
            <a:r>
              <a:rPr lang="zh-CN" altLang="en-US" b="1">
                <a:latin typeface="微软雅黑" panose="020B0503020204020204" charset="-122"/>
                <a:ea typeface="微软雅黑" panose="020B0503020204020204" charset="-122"/>
                <a:cs typeface="微软雅黑" panose="020B0503020204020204" charset="-122"/>
              </a:rPr>
              <a:t>通常情况下，选取远起锯的方法</a:t>
            </a:r>
            <a:r>
              <a:rPr lang="zh-CN" altLang="en-US">
                <a:latin typeface="微软雅黑" panose="020B0503020204020204" charset="-122"/>
                <a:ea typeface="微软雅黑" panose="020B0503020204020204" charset="-122"/>
                <a:cs typeface="微软雅黑" panose="020B0503020204020204" charset="-122"/>
              </a:rPr>
              <a:t>，此时锯齿逐步切入材料，不易卡住，起锯比较方便。</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2280285" y="3360420"/>
            <a:ext cx="7004050" cy="2935605"/>
            <a:chOff x="3591" y="5187"/>
            <a:chExt cx="11030" cy="4623"/>
          </a:xfrm>
        </p:grpSpPr>
        <p:grpSp>
          <p:nvGrpSpPr>
            <p:cNvPr id="11" name="组合 10"/>
            <p:cNvGrpSpPr/>
            <p:nvPr/>
          </p:nvGrpSpPr>
          <p:grpSpPr>
            <a:xfrm>
              <a:off x="3591" y="5187"/>
              <a:ext cx="11030" cy="4047"/>
              <a:chOff x="3591" y="5187"/>
              <a:chExt cx="11030" cy="4047"/>
            </a:xfrm>
          </p:grpSpPr>
          <p:pic>
            <p:nvPicPr>
              <p:cNvPr id="2" name="图片 1"/>
              <p:cNvPicPr>
                <a:picLocks noChangeAspect="1"/>
              </p:cNvPicPr>
              <p:nvPr>
                <p:custDataLst>
                  <p:tags r:id="rId4"/>
                </p:custDataLst>
              </p:nvPr>
            </p:nvPicPr>
            <p:blipFill>
              <a:blip r:embed="rId5"/>
              <a:stretch>
                <a:fillRect/>
              </a:stretch>
            </p:blipFill>
            <p:spPr>
              <a:xfrm>
                <a:off x="3591" y="5187"/>
                <a:ext cx="11030" cy="3517"/>
              </a:xfrm>
              <a:prstGeom prst="rect">
                <a:avLst/>
              </a:prstGeom>
            </p:spPr>
          </p:pic>
          <p:sp>
            <p:nvSpPr>
              <p:cNvPr id="4" name="文本框 3"/>
              <p:cNvSpPr txBox="1"/>
              <p:nvPr>
                <p:custDataLst>
                  <p:tags r:id="rId6"/>
                </p:custDataLst>
              </p:nvPr>
            </p:nvSpPr>
            <p:spPr>
              <a:xfrm>
                <a:off x="4990" y="870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近起锯</a:t>
                </a:r>
                <a:endParaRPr lang="zh-CN" sz="16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10886" y="870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远起锯</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2" name="文本框 11"/>
            <p:cNvSpPr txBox="1"/>
            <p:nvPr>
              <p:custDataLst>
                <p:tags r:id="rId8"/>
              </p:custDataLst>
            </p:nvPr>
          </p:nvSpPr>
          <p:spPr>
            <a:xfrm>
              <a:off x="6010" y="9280"/>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起锯的方法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四、锯割操作方法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手锯的握法和起锯</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（2）起锯方法。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为了起锯位置的准确和稳定，可采用左手大拇指来引锯，以防止锯条在工件表面打滑。当起锯到 2~3 mm 的槽深时，锯条不会滑出槽外，拇指可离开工件，扶正锯弓逐渐使锯痕成为水平，然后往下正常锯割，开始采用适当的锯割姿势。</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2280285" y="3360420"/>
            <a:ext cx="7004050" cy="2935605"/>
            <a:chOff x="3591" y="5187"/>
            <a:chExt cx="11030" cy="4623"/>
          </a:xfrm>
        </p:grpSpPr>
        <p:grpSp>
          <p:nvGrpSpPr>
            <p:cNvPr id="8" name="组合 7"/>
            <p:cNvGrpSpPr/>
            <p:nvPr/>
          </p:nvGrpSpPr>
          <p:grpSpPr>
            <a:xfrm>
              <a:off x="3591" y="5187"/>
              <a:ext cx="11030" cy="4047"/>
              <a:chOff x="3591" y="5187"/>
              <a:chExt cx="11030" cy="4047"/>
            </a:xfrm>
          </p:grpSpPr>
          <p:pic>
            <p:nvPicPr>
              <p:cNvPr id="9" name="图片 8"/>
              <p:cNvPicPr>
                <a:picLocks noChangeAspect="1"/>
              </p:cNvPicPr>
              <p:nvPr>
                <p:custDataLst>
                  <p:tags r:id="rId4"/>
                </p:custDataLst>
              </p:nvPr>
            </p:nvPicPr>
            <p:blipFill>
              <a:blip r:embed="rId5"/>
              <a:stretch>
                <a:fillRect/>
              </a:stretch>
            </p:blipFill>
            <p:spPr>
              <a:xfrm>
                <a:off x="3591" y="5187"/>
                <a:ext cx="11030" cy="3517"/>
              </a:xfrm>
              <a:prstGeom prst="rect">
                <a:avLst/>
              </a:prstGeom>
            </p:spPr>
          </p:pic>
          <p:sp>
            <p:nvSpPr>
              <p:cNvPr id="14" name="文本框 13"/>
              <p:cNvSpPr txBox="1"/>
              <p:nvPr>
                <p:custDataLst>
                  <p:tags r:id="rId6"/>
                </p:custDataLst>
              </p:nvPr>
            </p:nvSpPr>
            <p:spPr>
              <a:xfrm>
                <a:off x="4990" y="870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近起锯</a:t>
                </a:r>
                <a:endParaRPr lang="zh-CN" sz="1600" b="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custDataLst>
                  <p:tags r:id="rId7"/>
                </p:custDataLst>
              </p:nvPr>
            </p:nvSpPr>
            <p:spPr>
              <a:xfrm>
                <a:off x="10886" y="870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远起锯</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6" name="文本框 15"/>
            <p:cNvSpPr txBox="1"/>
            <p:nvPr>
              <p:custDataLst>
                <p:tags r:id="rId8"/>
              </p:custDataLst>
            </p:nvPr>
          </p:nvSpPr>
          <p:spPr>
            <a:xfrm>
              <a:off x="6010" y="9280"/>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起锯的方法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四、锯割操作方法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锯割过程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（1）锯割姿势及操作方法。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锯割的站立位置基本和锉削相似，如图 4-9 所示。站立自然，身体与锯弓垂直方向呈约 45°，右脚与台虎钳中心线呈约 75°，左脚与台虎钳中心线呈约 30°，身体前倾约 10°，使前腿弓，后腿绷，重心在前腿。</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3570605" y="3096260"/>
            <a:ext cx="4380230" cy="3199765"/>
            <a:chOff x="5623" y="4876"/>
            <a:chExt cx="6898" cy="5039"/>
          </a:xfrm>
        </p:grpSpPr>
        <p:pic>
          <p:nvPicPr>
            <p:cNvPr id="2" name="图片 1"/>
            <p:cNvPicPr>
              <a:picLocks noChangeAspect="1"/>
            </p:cNvPicPr>
            <p:nvPr>
              <p:custDataLst>
                <p:tags r:id="rId4"/>
              </p:custDataLst>
            </p:nvPr>
          </p:nvPicPr>
          <p:blipFill>
            <a:blip r:embed="rId5"/>
            <a:stretch>
              <a:fillRect/>
            </a:stretch>
          </p:blipFill>
          <p:spPr>
            <a:xfrm>
              <a:off x="5623" y="4876"/>
              <a:ext cx="6898" cy="4632"/>
            </a:xfrm>
            <a:prstGeom prst="rect">
              <a:avLst/>
            </a:prstGeom>
          </p:spPr>
        </p:pic>
        <p:sp>
          <p:nvSpPr>
            <p:cNvPr id="4" name="文本框 3"/>
            <p:cNvSpPr txBox="1"/>
            <p:nvPr>
              <p:custDataLst>
                <p:tags r:id="rId6"/>
              </p:custDataLst>
            </p:nvPr>
          </p:nvSpPr>
          <p:spPr>
            <a:xfrm>
              <a:off x="6010" y="9385"/>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9 </a:t>
              </a:r>
              <a:r>
                <a:rPr sz="1600" b="1">
                  <a:latin typeface="微软雅黑" panose="020B0503020204020204" charset="-122"/>
                  <a:ea typeface="微软雅黑" panose="020B0503020204020204" charset="-122"/>
                  <a:cs typeface="微软雅黑" panose="020B0503020204020204" charset="-122"/>
                </a:rPr>
                <a:t>锯割姿势</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四、锯割操作方法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锯割过程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327152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（1）锯割姿势及操作方法。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起锯后的锯割操作方法可分为直线式和摆动式。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直线式运动</a:t>
            </a:r>
            <a:r>
              <a:rPr lang="zh-CN" altLang="en-US">
                <a:latin typeface="微软雅黑" panose="020B0503020204020204" charset="-122"/>
                <a:ea typeface="微软雅黑" panose="020B0503020204020204" charset="-122"/>
                <a:cs typeface="微软雅黑" panose="020B0503020204020204" charset="-122"/>
              </a:rPr>
              <a:t>指锯割时锯弓始终平直地沿直线做往返运动，适用于锯割锯缝底面要求平直的槽和薄壁工件；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摆动式运动</a:t>
            </a:r>
            <a:r>
              <a:rPr lang="zh-CN" altLang="en-US">
                <a:latin typeface="微软雅黑" panose="020B0503020204020204" charset="-122"/>
                <a:ea typeface="微软雅黑" panose="020B0503020204020204" charset="-122"/>
                <a:cs typeface="微软雅黑" panose="020B0503020204020204" charset="-122"/>
              </a:rPr>
              <a:t>指锯弓在做往返运动的同时还要做小幅度的上下摆动。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锯割一般采用小幅度的上下摆动式运动</a:t>
            </a:r>
            <a:r>
              <a:rPr lang="zh-CN" altLang="en-US">
                <a:latin typeface="微软雅黑" panose="020B0503020204020204" charset="-122"/>
                <a:ea typeface="微软雅黑" panose="020B0503020204020204" charset="-122"/>
                <a:cs typeface="微软雅黑" panose="020B0503020204020204" charset="-122"/>
              </a:rPr>
              <a:t>，即手锯推进时身体略向前倾，双手随着手锯前推的同时，左手上翘、右手下压；返回时右手上抬，左手自然跟回，身体随锯割动作摆动自然、协调。这样可使操作简单，两手不易疲劳。</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四、锯割操作方法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锯割过程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28352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（2）锯割压力、速度及行程。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锯割时的推力和压力由右手控制，做直线往复运动，锯割线应与钳口垂直，以防锯斜。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锯割速度一般每分钟 20~40 次，</a:t>
            </a:r>
            <a:r>
              <a:rPr lang="zh-CN" altLang="en-US" b="1">
                <a:latin typeface="微软雅黑" panose="020B0503020204020204" charset="-122"/>
                <a:ea typeface="微软雅黑" panose="020B0503020204020204" charset="-122"/>
                <a:cs typeface="微软雅黑" panose="020B0503020204020204" charset="-122"/>
              </a:rPr>
              <a:t>锯割硬材料应较慢，锯割软材料应较快</a:t>
            </a:r>
            <a:r>
              <a:rPr lang="zh-CN" altLang="en-US">
                <a:latin typeface="微软雅黑" panose="020B0503020204020204" charset="-122"/>
                <a:ea typeface="微软雅黑" panose="020B0503020204020204" charset="-122"/>
                <a:cs typeface="微软雅黑" panose="020B0503020204020204" charset="-122"/>
              </a:rPr>
              <a:t>。同时，在开始切削及停止切削时，不要进刀太快，避免造成断齿等破损。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锯割行程指锯条在工件上走过的有效长度，通常不小于锯条全长的 2/3，锯割时应使锯条的全部有效齿在每次行程中都参加锯割。此外，锯割行程应保持均匀，返回行程的速度应相对快些，以提高锯割效率。</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五、不同种类毛坯料的锯割方法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板料的锯割</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68148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对于精度要求不高的较厚毛坯板料，可直接采用摆动式锯割方法，提升锯割效率；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对于具有精度要求的较厚毛坯板料，需采用直线式锯割，提高锯割精度，如图 4-10（a）；</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对于薄毛坯板料来说，直接垂直立式锯割容易造成断齿，因此采用图 4-10（b）中的夹木法或图 4-10（c）中的横向锯割法。</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1" name="组合 10"/>
          <p:cNvGrpSpPr/>
          <p:nvPr/>
        </p:nvGrpSpPr>
        <p:grpSpPr>
          <a:xfrm>
            <a:off x="1728470" y="3456305"/>
            <a:ext cx="8266430" cy="2696210"/>
            <a:chOff x="2722" y="5330"/>
            <a:chExt cx="13018" cy="4246"/>
          </a:xfrm>
        </p:grpSpPr>
        <p:grpSp>
          <p:nvGrpSpPr>
            <p:cNvPr id="9" name="组合 8"/>
            <p:cNvGrpSpPr/>
            <p:nvPr/>
          </p:nvGrpSpPr>
          <p:grpSpPr>
            <a:xfrm>
              <a:off x="2722" y="5330"/>
              <a:ext cx="13018" cy="3625"/>
              <a:chOff x="2722" y="5330"/>
              <a:chExt cx="13018" cy="3625"/>
            </a:xfrm>
          </p:grpSpPr>
          <p:pic>
            <p:nvPicPr>
              <p:cNvPr id="2" name="图片 1"/>
              <p:cNvPicPr>
                <a:picLocks noChangeAspect="1"/>
              </p:cNvPicPr>
              <p:nvPr>
                <p:custDataLst>
                  <p:tags r:id="rId4"/>
                </p:custDataLst>
              </p:nvPr>
            </p:nvPicPr>
            <p:blipFill>
              <a:blip r:embed="rId5"/>
              <a:stretch>
                <a:fillRect/>
              </a:stretch>
            </p:blipFill>
            <p:spPr>
              <a:xfrm>
                <a:off x="2722" y="5330"/>
                <a:ext cx="13018" cy="3095"/>
              </a:xfrm>
              <a:prstGeom prst="rect">
                <a:avLst/>
              </a:prstGeom>
            </p:spPr>
          </p:pic>
          <p:sp>
            <p:nvSpPr>
              <p:cNvPr id="3" name="文本框 2"/>
              <p:cNvSpPr txBox="1"/>
              <p:nvPr>
                <p:custDataLst>
                  <p:tags r:id="rId6"/>
                </p:custDataLst>
              </p:nvPr>
            </p:nvSpPr>
            <p:spPr>
              <a:xfrm>
                <a:off x="2722" y="8425"/>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直线式锯割厚板料</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6351" y="8425"/>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夹木法锯割薄板料</a:t>
                </a:r>
                <a:endParaRPr lang="zh-CN" sz="16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8"/>
                </p:custDataLst>
              </p:nvPr>
            </p:nvSpPr>
            <p:spPr>
              <a:xfrm>
                <a:off x="11113" y="8391"/>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横向锯割薄板料</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0" name="文本框 9"/>
            <p:cNvSpPr txBox="1"/>
            <p:nvPr>
              <p:custDataLst>
                <p:tags r:id="rId9"/>
              </p:custDataLst>
            </p:nvPr>
          </p:nvSpPr>
          <p:spPr>
            <a:xfrm>
              <a:off x="6010" y="9046"/>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10</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 板料的锯割方法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8335" y="2375535"/>
            <a:ext cx="4823460" cy="3648710"/>
            <a:chOff x="9866" y="3742"/>
            <a:chExt cx="7596" cy="5746"/>
          </a:xfrm>
        </p:grpSpPr>
        <p:sp>
          <p:nvSpPr>
            <p:cNvPr id="5" name="文本框 4"/>
            <p:cNvSpPr txBox="1"/>
            <p:nvPr>
              <p:custDataLst>
                <p:tags r:id="rId1"/>
              </p:custDataLst>
            </p:nvPr>
          </p:nvSpPr>
          <p:spPr>
            <a:xfrm>
              <a:off x="10610" y="8958"/>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-1</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木工锯割</a:t>
              </a:r>
              <a:endParaRPr sz="1600" b="1">
                <a:latin typeface="微软雅黑" panose="020B0503020204020204" charset="-122"/>
                <a:ea typeface="微软雅黑" panose="020B0503020204020204" charset="-122"/>
                <a:cs typeface="微软雅黑" panose="020B0503020204020204" charset="-122"/>
              </a:endParaRPr>
            </a:p>
          </p:txBody>
        </p:sp>
        <p:pic>
          <p:nvPicPr>
            <p:cNvPr id="122" name="图片 8" descr="IMG_256"/>
            <p:cNvPicPr>
              <a:picLocks noChangeAspect="1"/>
            </p:cNvPicPr>
            <p:nvPr>
              <p:custDataLst>
                <p:tags r:id="rId2"/>
              </p:custDataLst>
            </p:nvPr>
          </p:nvPicPr>
          <p:blipFill>
            <a:blip r:embed="rId3"/>
            <a:stretch>
              <a:fillRect/>
            </a:stretch>
          </p:blipFill>
          <p:spPr>
            <a:xfrm>
              <a:off x="9866" y="3742"/>
              <a:ext cx="7596" cy="5068"/>
            </a:xfrm>
            <a:prstGeom prst="rect">
              <a:avLst/>
            </a:prstGeom>
            <a:noFill/>
            <a:ln w="9525">
              <a:noFill/>
            </a:ln>
          </p:spPr>
        </p:pic>
      </p:grpSp>
      <p:sp>
        <p:nvSpPr>
          <p:cNvPr id="3" name="文本框 2"/>
          <p:cNvSpPr txBox="1"/>
          <p:nvPr>
            <p:custDataLst>
              <p:tags r:id="rId4"/>
            </p:custDataLst>
          </p:nvPr>
        </p:nvSpPr>
        <p:spPr>
          <a:xfrm>
            <a:off x="288290" y="1368425"/>
            <a:ext cx="1080008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木工师傅通过铅笔、钢尺和手锯等工具就能将一块木头“大卸八块”，并通过后续的精确加工而组装成桌椅、衣柜、装饰品等物件供人们使用，如图4-1所示。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976620" y="2784475"/>
            <a:ext cx="4897755" cy="2399665"/>
          </a:xfrm>
          <a:prstGeom prst="rect">
            <a:avLst/>
          </a:prstGeom>
          <a:noFill/>
          <a:ln w="25400">
            <a:solidFill>
              <a:srgbClr val="31367B"/>
            </a:solidFill>
          </a:ln>
        </p:spPr>
        <p:txBody>
          <a:bodyPr wrap="square" rtlCol="0">
            <a:sp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lang="zh-CN" altLang="en-US" sz="2000" b="1">
                <a:solidFill>
                  <a:srgbClr val="31367B"/>
                </a:solidFill>
                <a:latin typeface="微软雅黑" panose="020B0503020204020204" charset="-122"/>
                <a:ea typeface="微软雅黑" panose="020B0503020204020204" charset="-122"/>
                <a:cs typeface="微软雅黑" panose="020B0503020204020204" charset="-122"/>
              </a:rPr>
              <a:t>思考：</a:t>
            </a:r>
            <a:r>
              <a:rPr lang="zh-CN" altLang="en-US" sz="2000">
                <a:latin typeface="微软雅黑" panose="020B0503020204020204" charset="-122"/>
                <a:ea typeface="微软雅黑" panose="020B0503020204020204" charset="-122"/>
                <a:cs typeface="微软雅黑" panose="020B0503020204020204" charset="-122"/>
              </a:rPr>
              <a:t>那我们钳工该选择什么样的工具对一块比石头还坚硬的钢进行分割呢？和木工所采用的工具相同吗？怎么样确定钢板的分割位置？如何保证又快又好地完成分割工作？</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五、不同种类毛坯料的锯割方法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棒料的锯割</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4759960" cy="196342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对于具有精度要求的毛坯棒料，需采用直线式锯割，从开始连续锯割至结束；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对于精度要求不高的毛坯棒料，在锯割过程中可采用转位锯割的方法，即旋转棒料进行锯割，提高锯割效率，如图 4-11 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4" name="组合 13"/>
          <p:cNvGrpSpPr/>
          <p:nvPr/>
        </p:nvGrpSpPr>
        <p:grpSpPr>
          <a:xfrm>
            <a:off x="6624320" y="1656080"/>
            <a:ext cx="3793490" cy="4009390"/>
            <a:chOff x="10432" y="2608"/>
            <a:chExt cx="5974" cy="6314"/>
          </a:xfrm>
        </p:grpSpPr>
        <p:pic>
          <p:nvPicPr>
            <p:cNvPr id="12" name="图片 11"/>
            <p:cNvPicPr>
              <a:picLocks noChangeAspect="1"/>
            </p:cNvPicPr>
            <p:nvPr>
              <p:custDataLst>
                <p:tags r:id="rId4"/>
              </p:custDataLst>
            </p:nvPr>
          </p:nvPicPr>
          <p:blipFill>
            <a:blip r:embed="rId5"/>
            <a:stretch>
              <a:fillRect/>
            </a:stretch>
          </p:blipFill>
          <p:spPr>
            <a:xfrm>
              <a:off x="10773" y="2608"/>
              <a:ext cx="5292" cy="5547"/>
            </a:xfrm>
            <a:prstGeom prst="rect">
              <a:avLst/>
            </a:prstGeom>
          </p:spPr>
        </p:pic>
        <p:sp>
          <p:nvSpPr>
            <p:cNvPr id="13" name="文本框 12"/>
            <p:cNvSpPr txBox="1"/>
            <p:nvPr>
              <p:custDataLst>
                <p:tags r:id="rId6"/>
              </p:custDataLst>
            </p:nvPr>
          </p:nvSpPr>
          <p:spPr>
            <a:xfrm>
              <a:off x="10432" y="8392"/>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11 </a:t>
              </a:r>
              <a:r>
                <a:rPr sz="1600" b="1">
                  <a:latin typeface="微软雅黑" panose="020B0503020204020204" charset="-122"/>
                  <a:ea typeface="微软雅黑" panose="020B0503020204020204" charset="-122"/>
                  <a:cs typeface="微软雅黑" panose="020B0503020204020204" charset="-122"/>
                </a:rPr>
                <a:t> 棒料的转位锯割</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五、不同种类毛坯料的锯割方法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管料的锯割</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5271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为了保证毛坯管料在锯割过程中的稳定，需采用 V 形木垫进行夹持，如图4-12（a）所示，防止管料在夹持过程中出现形变。同时，由于毛坯管料中间为空心，管壁较薄，采用直线式锯割方法时，锯条容易被管壁钩住而断齿，因此和精度要求不高的棒料的锯割方法一致，采用转位锯割的方法，如图 4-12（b）所示。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2040255" y="3236595"/>
            <a:ext cx="7440930" cy="2966720"/>
            <a:chOff x="3213" y="5217"/>
            <a:chExt cx="11718" cy="4672"/>
          </a:xfrm>
        </p:grpSpPr>
        <p:grpSp>
          <p:nvGrpSpPr>
            <p:cNvPr id="17" name="组合 16"/>
            <p:cNvGrpSpPr/>
            <p:nvPr/>
          </p:nvGrpSpPr>
          <p:grpSpPr>
            <a:xfrm>
              <a:off x="3213" y="5217"/>
              <a:ext cx="11718" cy="4044"/>
              <a:chOff x="3213" y="5217"/>
              <a:chExt cx="11718" cy="4044"/>
            </a:xfrm>
          </p:grpSpPr>
          <p:pic>
            <p:nvPicPr>
              <p:cNvPr id="12" name="图片 11"/>
              <p:cNvPicPr>
                <a:picLocks noChangeAspect="1"/>
              </p:cNvPicPr>
              <p:nvPr>
                <p:custDataLst>
                  <p:tags r:id="rId4"/>
                </p:custDataLst>
              </p:nvPr>
            </p:nvPicPr>
            <p:blipFill>
              <a:blip r:embed="rId5"/>
              <a:stretch>
                <a:fillRect/>
              </a:stretch>
            </p:blipFill>
            <p:spPr>
              <a:xfrm>
                <a:off x="3213" y="5217"/>
                <a:ext cx="11718" cy="3410"/>
              </a:xfrm>
              <a:prstGeom prst="rect">
                <a:avLst/>
              </a:prstGeom>
            </p:spPr>
          </p:pic>
          <p:sp>
            <p:nvSpPr>
              <p:cNvPr id="13" name="文本框 12"/>
              <p:cNvSpPr txBox="1"/>
              <p:nvPr>
                <p:custDataLst>
                  <p:tags r:id="rId6"/>
                </p:custDataLst>
              </p:nvPr>
            </p:nvSpPr>
            <p:spPr>
              <a:xfrm>
                <a:off x="5103" y="8718"/>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管料的 V 形夹持</a:t>
                </a:r>
                <a:endParaRPr lang="zh-CN" sz="16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custDataLst>
                  <p:tags r:id="rId7"/>
                </p:custDataLst>
              </p:nvPr>
            </p:nvSpPr>
            <p:spPr>
              <a:xfrm>
                <a:off x="11227" y="8731"/>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管料的转位锯割</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6" name="文本框 15"/>
            <p:cNvSpPr txBox="1"/>
            <p:nvPr>
              <p:custDataLst>
                <p:tags r:id="rId8"/>
              </p:custDataLst>
            </p:nvPr>
          </p:nvSpPr>
          <p:spPr>
            <a:xfrm>
              <a:off x="6085" y="9358"/>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12 </a:t>
              </a:r>
              <a:r>
                <a:rPr sz="1600" b="1">
                  <a:latin typeface="微软雅黑" panose="020B0503020204020204" charset="-122"/>
                  <a:ea typeface="微软雅黑" panose="020B0503020204020204" charset="-122"/>
                  <a:cs typeface="微软雅黑" panose="020B0503020204020204" charset="-122"/>
                </a:rPr>
                <a:t> 板料的锯割方法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五、不同种类毛坯料的锯割方法</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深缝的锯割</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当锯割大型毛坯件而出现超过锯弓高度的割缝时，使用常规的锯条安装方法已经无法完成锯割工作，此时，采用将锯条旋转 90° 或 180° 的安装方法进行后续的锯割，如图 4-13 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2343150" y="2808605"/>
            <a:ext cx="6835140" cy="3035300"/>
            <a:chOff x="3690" y="4649"/>
            <a:chExt cx="10764" cy="4780"/>
          </a:xfrm>
        </p:grpSpPr>
        <p:grpSp>
          <p:nvGrpSpPr>
            <p:cNvPr id="8" name="组合 7"/>
            <p:cNvGrpSpPr/>
            <p:nvPr/>
          </p:nvGrpSpPr>
          <p:grpSpPr>
            <a:xfrm>
              <a:off x="3690" y="4649"/>
              <a:ext cx="10764" cy="4174"/>
              <a:chOff x="3690" y="4649"/>
              <a:chExt cx="10764" cy="4174"/>
            </a:xfrm>
          </p:grpSpPr>
          <p:pic>
            <p:nvPicPr>
              <p:cNvPr id="2" name="图片 1"/>
              <p:cNvPicPr>
                <a:picLocks noChangeAspect="1"/>
              </p:cNvPicPr>
              <p:nvPr>
                <p:custDataLst>
                  <p:tags r:id="rId4"/>
                </p:custDataLst>
              </p:nvPr>
            </p:nvPicPr>
            <p:blipFill>
              <a:blip r:embed="rId5"/>
              <a:stretch>
                <a:fillRect/>
              </a:stretch>
            </p:blipFill>
            <p:spPr>
              <a:xfrm>
                <a:off x="3690" y="4649"/>
                <a:ext cx="10764" cy="3526"/>
              </a:xfrm>
              <a:prstGeom prst="rect">
                <a:avLst/>
              </a:prstGeom>
            </p:spPr>
          </p:pic>
          <p:sp>
            <p:nvSpPr>
              <p:cNvPr id="3" name="文本框 2"/>
              <p:cNvSpPr txBox="1"/>
              <p:nvPr>
                <p:custDataLst>
                  <p:tags r:id="rId6"/>
                </p:custDataLst>
              </p:nvPr>
            </p:nvSpPr>
            <p:spPr>
              <a:xfrm>
                <a:off x="5103" y="8293"/>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旋转 90° 锯条</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10319" y="8293"/>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旋转 </a:t>
                </a:r>
                <a:r>
                  <a:rPr lang="en-US" altLang="zh-CN" sz="1600" b="0">
                    <a:latin typeface="微软雅黑" panose="020B0503020204020204" charset="-122"/>
                    <a:ea typeface="微软雅黑" panose="020B0503020204020204" charset="-122"/>
                    <a:cs typeface="微软雅黑" panose="020B0503020204020204" charset="-122"/>
                  </a:rPr>
                  <a:t>18</a:t>
                </a:r>
                <a:r>
                  <a:rPr lang="zh-CN" sz="1600" b="0">
                    <a:latin typeface="微软雅黑" panose="020B0503020204020204" charset="-122"/>
                    <a:ea typeface="微软雅黑" panose="020B0503020204020204" charset="-122"/>
                    <a:cs typeface="微软雅黑" panose="020B0503020204020204" charset="-122"/>
                  </a:rPr>
                  <a:t>0° 锯条</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9" name="文本框 8"/>
            <p:cNvSpPr txBox="1"/>
            <p:nvPr>
              <p:custDataLst>
                <p:tags r:id="rId8"/>
              </p:custDataLst>
            </p:nvPr>
          </p:nvSpPr>
          <p:spPr>
            <a:xfrm>
              <a:off x="6085" y="8899"/>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13 </a:t>
              </a:r>
              <a:r>
                <a:rPr sz="1600" b="1">
                  <a:latin typeface="微软雅黑" panose="020B0503020204020204" charset="-122"/>
                  <a:ea typeface="微软雅黑" panose="020B0503020204020204" charset="-122"/>
                  <a:cs typeface="微软雅黑" panose="020B0503020204020204" charset="-122"/>
                </a:rPr>
                <a:t> 深缝的锯割方法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六、锯割时易出现的问题</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锯条折断</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350266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锯条折断是练习锯割时最容易出现的问题，一般来说导致锯条折断的原因如下：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（1）锯条的种类选用不当；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（2）工件夹持不牢；</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（3）锯割压力太大或用力过猛；</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（4）锯条安装过松或过紧；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（5）强行纠偏或新锯条在原锯缝处用力锯下；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（6）中途休息时锯弓未取下而碰断锯条；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（7）完成锯割工作瞬间，锯条撞向工件。</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六、锯割时易出现的问题</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锯齿断裂</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21170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少量锯齿断裂会造成锯割时卡顿，影响锯割效果。当连续断齿时，则需要更换锯条。造成锯齿断裂的原因可能如下：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（1）起锯角 α 过大；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（2）选用的锯割方法不当或锯割时操作不当；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（3）毛坯材料组织中出现缺陷，如砂眼、杂质等。</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六、锯割时易出现的问题</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锯缝歪斜</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34251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锯缝歪斜容易导致尺寸超差，甚至工件报废。同时，锯割过程中的锯缝歪斜也会导致后续的加工余量变大，加工效率降低。锯缝歪斜的原因可能如下：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（1）工件夹持歪斜；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（2）锯割压力太大使锯条偏摆；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（3）锯条安装过松；</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（4）锯弓本身歪斜不平；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（5）使用了磨损不均匀的锯条；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（6）钢尺测量时产生偏差。</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六、锯割时易出现的问题</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锯缝歪斜</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4828540" cy="268160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锯缝歪斜的校正方法：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（1）二次起锯法。如图 4-14（a）所示，在锯缝歪斜的起始部位（锯痕 1 处）进行二次起锯，手持锯弓的手向下按压锯弓，另一只手向后拉锯弓。锯割动作需要行程长，速度慢，反复进行几次，使锯痕深入 2~3 mm 时，方可扶正锯弓逐渐使锯痕成水平，如锯痕 2。</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5904865" y="1809750"/>
            <a:ext cx="5021580" cy="3759835"/>
            <a:chOff x="9299" y="2850"/>
            <a:chExt cx="7908" cy="5921"/>
          </a:xfrm>
        </p:grpSpPr>
        <p:grpSp>
          <p:nvGrpSpPr>
            <p:cNvPr id="8" name="组合 7"/>
            <p:cNvGrpSpPr/>
            <p:nvPr/>
          </p:nvGrpSpPr>
          <p:grpSpPr>
            <a:xfrm>
              <a:off x="9299" y="2850"/>
              <a:ext cx="7908" cy="5277"/>
              <a:chOff x="9299" y="2850"/>
              <a:chExt cx="7908" cy="5277"/>
            </a:xfrm>
          </p:grpSpPr>
          <p:pic>
            <p:nvPicPr>
              <p:cNvPr id="2" name="图片 1"/>
              <p:cNvPicPr>
                <a:picLocks noChangeAspect="1"/>
              </p:cNvPicPr>
              <p:nvPr>
                <p:custDataLst>
                  <p:tags r:id="rId4"/>
                </p:custDataLst>
              </p:nvPr>
            </p:nvPicPr>
            <p:blipFill>
              <a:blip r:embed="rId5"/>
              <a:stretch>
                <a:fillRect/>
              </a:stretch>
            </p:blipFill>
            <p:spPr>
              <a:xfrm>
                <a:off x="9299" y="2850"/>
                <a:ext cx="7909" cy="4505"/>
              </a:xfrm>
              <a:prstGeom prst="rect">
                <a:avLst/>
              </a:prstGeom>
            </p:spPr>
          </p:pic>
          <p:sp>
            <p:nvSpPr>
              <p:cNvPr id="3" name="文本框 2"/>
              <p:cNvSpPr txBox="1"/>
              <p:nvPr>
                <p:custDataLst>
                  <p:tags r:id="rId6"/>
                </p:custDataLst>
              </p:nvPr>
            </p:nvSpPr>
            <p:spPr>
              <a:xfrm>
                <a:off x="9412" y="7597"/>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二次起锯法</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13465" y="7597"/>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反向校正法</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9" name="文本框 8"/>
            <p:cNvSpPr txBox="1"/>
            <p:nvPr>
              <p:custDataLst>
                <p:tags r:id="rId8"/>
              </p:custDataLst>
            </p:nvPr>
          </p:nvSpPr>
          <p:spPr>
            <a:xfrm>
              <a:off x="10206" y="8241"/>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14 </a:t>
              </a:r>
              <a:r>
                <a:rPr sz="1600" b="1">
                  <a:latin typeface="微软雅黑" panose="020B0503020204020204" charset="-122"/>
                  <a:ea typeface="微软雅黑" panose="020B0503020204020204" charset="-122"/>
                  <a:cs typeface="微软雅黑" panose="020B0503020204020204" charset="-122"/>
                </a:rPr>
                <a:t> 锯缝歪斜的校正方法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六、锯割时易出现的问题</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锯缝歪斜</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4828540" cy="37592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锯缝歪斜的校正方法：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（2）反向校正法。在运锯的同时，辅助的手朝锯缝歪斜的方向用力，使锯条朝相反方向锯割。如图 4-14（b）所示，锯缝在 1 点至 2 点处发生歪斜，先从 2点处开始进行校正，辅助的手朝左侧方向逐渐用力，使锯条齿部朝向右侧靠近锯割线方向进行锯割，达到 2 点至 3 点效果，然后再从 3 点开始校正，使锯条继续朝右侧进行锯割，达到 3 点至 4 点的效果，最后再在 4 点处进行校正。</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5904865" y="1809750"/>
            <a:ext cx="5021580" cy="3759835"/>
            <a:chOff x="9299" y="2850"/>
            <a:chExt cx="7908" cy="5921"/>
          </a:xfrm>
        </p:grpSpPr>
        <p:grpSp>
          <p:nvGrpSpPr>
            <p:cNvPr id="8" name="组合 7"/>
            <p:cNvGrpSpPr/>
            <p:nvPr/>
          </p:nvGrpSpPr>
          <p:grpSpPr>
            <a:xfrm>
              <a:off x="9299" y="2850"/>
              <a:ext cx="7908" cy="5277"/>
              <a:chOff x="9299" y="2850"/>
              <a:chExt cx="7908" cy="5277"/>
            </a:xfrm>
          </p:grpSpPr>
          <p:pic>
            <p:nvPicPr>
              <p:cNvPr id="2" name="图片 1"/>
              <p:cNvPicPr>
                <a:picLocks noChangeAspect="1"/>
              </p:cNvPicPr>
              <p:nvPr>
                <p:custDataLst>
                  <p:tags r:id="rId4"/>
                </p:custDataLst>
              </p:nvPr>
            </p:nvPicPr>
            <p:blipFill>
              <a:blip r:embed="rId5"/>
              <a:stretch>
                <a:fillRect/>
              </a:stretch>
            </p:blipFill>
            <p:spPr>
              <a:xfrm>
                <a:off x="9299" y="2850"/>
                <a:ext cx="7909" cy="4505"/>
              </a:xfrm>
              <a:prstGeom prst="rect">
                <a:avLst/>
              </a:prstGeom>
            </p:spPr>
          </p:pic>
          <p:sp>
            <p:nvSpPr>
              <p:cNvPr id="3" name="文本框 2"/>
              <p:cNvSpPr txBox="1"/>
              <p:nvPr>
                <p:custDataLst>
                  <p:tags r:id="rId6"/>
                </p:custDataLst>
              </p:nvPr>
            </p:nvSpPr>
            <p:spPr>
              <a:xfrm>
                <a:off x="9412" y="7597"/>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二次起锯法</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13465" y="7597"/>
                <a:ext cx="367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反向校正法</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9" name="文本框 8"/>
            <p:cNvSpPr txBox="1"/>
            <p:nvPr>
              <p:custDataLst>
                <p:tags r:id="rId8"/>
              </p:custDataLst>
            </p:nvPr>
          </p:nvSpPr>
          <p:spPr>
            <a:xfrm>
              <a:off x="10206" y="8241"/>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14 </a:t>
              </a:r>
              <a:r>
                <a:rPr sz="1600" b="1">
                  <a:latin typeface="微软雅黑" panose="020B0503020204020204" charset="-122"/>
                  <a:ea typeface="微软雅黑" panose="020B0503020204020204" charset="-122"/>
                  <a:cs typeface="微软雅黑" panose="020B0503020204020204" charset="-122"/>
                </a:rPr>
                <a:t> 锯缝歪斜的校正方法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42976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七、锯割安全知识</a:t>
            </a:r>
            <a:endParaRPr lang="zh-CN" altLang="en-US" sz="2200" b="1">
              <a:latin typeface="微软雅黑" panose="020B0503020204020204" charset="-122"/>
              <a:ea typeface="微软雅黑" panose="020B0503020204020204" charset="-122"/>
            </a:endParaRPr>
          </a:p>
        </p:txBody>
      </p:sp>
      <p:sp>
        <p:nvSpPr>
          <p:cNvPr id="7" name="文本框 6"/>
          <p:cNvSpPr txBox="1"/>
          <p:nvPr>
            <p:custDataLst>
              <p:tags r:id="rId2"/>
            </p:custDataLst>
          </p:nvPr>
        </p:nvSpPr>
        <p:spPr>
          <a:xfrm>
            <a:off x="792480" y="1369060"/>
            <a:ext cx="9979025" cy="21170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（1）待锯割的毛坯工件需正确夹持，防止锯割过程中工件滑落伤人。★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（2）锯条安装松紧度适宜，锯割过程中不要突然用力过猛，以防锯条折断后崩出伤人。★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（3）工件将要锯断时，应减小压力同时减慢速度，用左手扶持工件断开部分，以防工件掉落伤脚。★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（4）完成锯割工作后，及时放松锯弓上的松紧螺母，并按照实验室 6S 要求摆放整齐。</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628650" y="1871980"/>
            <a:ext cx="4695190" cy="28352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根据工件完成右图的</a:t>
            </a:r>
            <a:r>
              <a:rPr lang="zh-CN" altLang="en-US">
                <a:latin typeface="微软雅黑" panose="020B0503020204020204" charset="-122"/>
                <a:ea typeface="微软雅黑" panose="020B0503020204020204" charset="-122"/>
                <a:cs typeface="微软雅黑" panose="020B0503020204020204" charset="-122"/>
              </a:rPr>
              <a:t>锯割任务，并依据任务评价进行</a:t>
            </a:r>
            <a:r>
              <a:rPr lang="zh-CN" altLang="en-US">
                <a:latin typeface="微软雅黑" panose="020B0503020204020204" charset="-122"/>
                <a:ea typeface="微软雅黑" panose="020B0503020204020204" charset="-122"/>
                <a:cs typeface="微软雅黑" panose="020B0503020204020204" charset="-122"/>
              </a:rPr>
              <a:t>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（1）掌握锯割操作方法和要点；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（2）了解锯割操作易出现的问题并掌握解决方法；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（3）按图纸（图 4-2）要求进行锯割练习。</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6551295" y="788670"/>
            <a:ext cx="4311015" cy="5568315"/>
            <a:chOff x="9526" y="1174"/>
            <a:chExt cx="6789" cy="8769"/>
          </a:xfrm>
        </p:grpSpPr>
        <p:pic>
          <p:nvPicPr>
            <p:cNvPr id="2" name="图片 1"/>
            <p:cNvPicPr>
              <a:picLocks noChangeAspect="1"/>
            </p:cNvPicPr>
            <p:nvPr>
              <p:custDataLst>
                <p:tags r:id="rId2"/>
              </p:custDataLst>
            </p:nvPr>
          </p:nvPicPr>
          <p:blipFill>
            <a:blip r:embed="rId3"/>
            <a:stretch>
              <a:fillRect/>
            </a:stretch>
          </p:blipFill>
          <p:spPr>
            <a:xfrm>
              <a:off x="9526" y="1174"/>
              <a:ext cx="6789" cy="8350"/>
            </a:xfrm>
            <a:prstGeom prst="rect">
              <a:avLst/>
            </a:prstGeom>
          </p:spPr>
        </p:pic>
        <p:sp>
          <p:nvSpPr>
            <p:cNvPr id="15" name="文本框 14"/>
            <p:cNvSpPr txBox="1"/>
            <p:nvPr>
              <p:custDataLst>
                <p:tags r:id="rId4"/>
              </p:custDataLst>
            </p:nvPr>
          </p:nvSpPr>
          <p:spPr>
            <a:xfrm>
              <a:off x="10512" y="9412"/>
              <a:ext cx="481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-2</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 锯割练习图</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userDrawn="1">
            <p:custDataLst>
              <p:tags r:id="rId1"/>
            </p:custDataLst>
          </p:nvPr>
        </p:nvSpPr>
        <p:spPr>
          <a:xfrm>
            <a:off x="1152525" y="1584325"/>
            <a:ext cx="3060065" cy="3952240"/>
          </a:xfrm>
          <a:prstGeom prst="rect">
            <a:avLst/>
          </a:prstGeom>
          <a:solidFill>
            <a:schemeClr val="bg1">
              <a:lumMod val="95000"/>
            </a:schemeClr>
          </a:solidFill>
          <a:ln w="25400">
            <a:solidFill>
              <a:srgbClr val="3136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 name="文本框 4"/>
          <p:cNvSpPr txBox="1"/>
          <p:nvPr userDrawn="1">
            <p:custDataLst>
              <p:tags r:id="rId2"/>
            </p:custDataLst>
          </p:nvPr>
        </p:nvSpPr>
        <p:spPr>
          <a:xfrm>
            <a:off x="1152525" y="1583690"/>
            <a:ext cx="3059430" cy="676275"/>
          </a:xfrm>
          <a:prstGeom prst="rect">
            <a:avLst/>
          </a:prstGeom>
          <a:solidFill>
            <a:srgbClr val="1F497D">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知识目标</a:t>
            </a:r>
            <a:endParaRPr lang="zh-CN" altLang="en-US" sz="2400" b="1">
              <a:solidFill>
                <a:schemeClr val="bg1"/>
              </a:solidFill>
              <a:latin typeface="微软雅黑" panose="020B0503020204020204" charset="-122"/>
              <a:ea typeface="微软雅黑" panose="020B0503020204020204" charset="-122"/>
            </a:endParaRPr>
          </a:p>
        </p:txBody>
      </p:sp>
      <p:sp>
        <p:nvSpPr>
          <p:cNvPr id="7" name="Rectangle 4"/>
          <p:cNvSpPr/>
          <p:nvPr userDrawn="1">
            <p:custDataLst>
              <p:tags r:id="rId3"/>
            </p:custDataLst>
          </p:nvPr>
        </p:nvSpPr>
        <p:spPr>
          <a:xfrm>
            <a:off x="4464685" y="1584960"/>
            <a:ext cx="3060065" cy="3950970"/>
          </a:xfrm>
          <a:prstGeom prst="rect">
            <a:avLst/>
          </a:prstGeom>
          <a:solidFill>
            <a:schemeClr val="bg1">
              <a:lumMod val="95000"/>
            </a:schemeClr>
          </a:solidFill>
          <a:ln w="25400">
            <a:solidFill>
              <a:srgbClr val="2C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8" name="文本框 7"/>
          <p:cNvSpPr txBox="1"/>
          <p:nvPr userDrawn="1">
            <p:custDataLst>
              <p:tags r:id="rId4"/>
            </p:custDataLst>
          </p:nvPr>
        </p:nvSpPr>
        <p:spPr>
          <a:xfrm>
            <a:off x="4464685" y="1584325"/>
            <a:ext cx="3059430" cy="676275"/>
          </a:xfrm>
          <a:prstGeom prst="rect">
            <a:avLst/>
          </a:prstGeom>
          <a:solidFill>
            <a:srgbClr val="2C68B2">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能力目标</a:t>
            </a:r>
            <a:endParaRPr lang="zh-CN" altLang="en-US" sz="2400" b="1">
              <a:solidFill>
                <a:schemeClr val="bg1"/>
              </a:solidFill>
              <a:latin typeface="微软雅黑" panose="020B0503020204020204" charset="-122"/>
              <a:ea typeface="微软雅黑" panose="020B0503020204020204" charset="-122"/>
            </a:endParaRPr>
          </a:p>
        </p:txBody>
      </p:sp>
      <p:sp>
        <p:nvSpPr>
          <p:cNvPr id="11" name="Rectangle 4"/>
          <p:cNvSpPr/>
          <p:nvPr userDrawn="1">
            <p:custDataLst>
              <p:tags r:id="rId5"/>
            </p:custDataLst>
          </p:nvPr>
        </p:nvSpPr>
        <p:spPr>
          <a:xfrm>
            <a:off x="7776845" y="1584325"/>
            <a:ext cx="3060065" cy="3950970"/>
          </a:xfrm>
          <a:prstGeom prst="rect">
            <a:avLst/>
          </a:prstGeom>
          <a:solidFill>
            <a:schemeClr val="bg1">
              <a:lumMod val="95000"/>
            </a:schemeClr>
          </a:solidFill>
          <a:ln w="25400">
            <a:solidFill>
              <a:srgbClr val="629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userDrawn="1">
            <p:custDataLst>
              <p:tags r:id="rId6"/>
            </p:custDataLst>
          </p:nvPr>
        </p:nvSpPr>
        <p:spPr>
          <a:xfrm>
            <a:off x="7776845" y="1583690"/>
            <a:ext cx="3059430" cy="676275"/>
          </a:xfrm>
          <a:prstGeom prst="rect">
            <a:avLst/>
          </a:prstGeom>
          <a:solidFill>
            <a:srgbClr val="6297D8">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素质目标</a:t>
            </a:r>
            <a:endParaRPr lang="zh-CN" altLang="en-US" sz="2400" b="1">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1278890" y="2375535"/>
            <a:ext cx="28257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（1）掌握锯齿的分类方法及锯条的选用方法；</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（2）了解不同种类毛坯料的锯割方法。</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7"/>
            </p:custDataLst>
          </p:nvPr>
        </p:nvSpPr>
        <p:spPr>
          <a:xfrm>
            <a:off x="4591050" y="2375535"/>
            <a:ext cx="2825750" cy="198945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（1）能够利用锯弓对板件进行实际锯割；</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（2）能够对锯割时出现的实际问题进行分析和解决。</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8"/>
            </p:custDataLst>
          </p:nvPr>
        </p:nvSpPr>
        <p:spPr>
          <a:xfrm>
            <a:off x="7922260" y="2375535"/>
            <a:ext cx="27876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（1）具有执着的工匠精神；</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（2）树立追求极致的职业品质。</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19625" y="2576195"/>
            <a:ext cx="639318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5" grpId="0"/>
      <p:bldP spid="4" grpId="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一、认识锯弓和锯条</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认识锯弓</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232283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锯弓是用来夹持和张紧锯条的工具，一般使用具有一定强度的钢材制成，有时为了减轻重量，也有用合金管材制作的。锯弓的质量关系到锯缝是否能够平直，所以要求绷紧的锯条不能够产生太大的晃动。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锯弓可分为固定式和可调式两种。固定式锯弓的弓架是整体的，只能装一种长度规格的锯条，如图 4-3（a）所示。可调式锯弓的弓架分成前后前段，由于前段在后段套内可以伸缩，因此可以安装几种不同长度规格的锯条，故目前广泛使用的是可调式锯弓，如图 4-3（b）所示。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1728470" y="4146550"/>
            <a:ext cx="8326120" cy="1920875"/>
            <a:chOff x="2722" y="6350"/>
            <a:chExt cx="13112" cy="3025"/>
          </a:xfrm>
        </p:grpSpPr>
        <p:grpSp>
          <p:nvGrpSpPr>
            <p:cNvPr id="8" name="组合 7"/>
            <p:cNvGrpSpPr/>
            <p:nvPr/>
          </p:nvGrpSpPr>
          <p:grpSpPr>
            <a:xfrm>
              <a:off x="2722" y="6350"/>
              <a:ext cx="6468" cy="2408"/>
              <a:chOff x="2722" y="6350"/>
              <a:chExt cx="6468" cy="2408"/>
            </a:xfrm>
          </p:grpSpPr>
          <p:pic>
            <p:nvPicPr>
              <p:cNvPr id="205" name="图片 205" descr="3275825141_190794268"/>
              <p:cNvPicPr>
                <a:picLocks noChangeAspect="1"/>
              </p:cNvPicPr>
              <p:nvPr>
                <p:custDataLst>
                  <p:tags r:id="rId4"/>
                </p:custDataLst>
              </p:nvPr>
            </p:nvPicPr>
            <p:blipFill>
              <a:blip r:embed="rId5"/>
              <a:stretch>
                <a:fillRect/>
              </a:stretch>
            </p:blipFill>
            <p:spPr>
              <a:xfrm>
                <a:off x="2722" y="6350"/>
                <a:ext cx="6469" cy="1867"/>
              </a:xfrm>
              <a:prstGeom prst="rect">
                <a:avLst/>
              </a:prstGeom>
            </p:spPr>
          </p:pic>
          <p:sp>
            <p:nvSpPr>
              <p:cNvPr id="2" name="文本框 1"/>
              <p:cNvSpPr txBox="1"/>
              <p:nvPr>
                <p:custDataLst>
                  <p:tags r:id="rId6"/>
                </p:custDataLst>
              </p:nvPr>
            </p:nvSpPr>
            <p:spPr>
              <a:xfrm>
                <a:off x="4660" y="8228"/>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固定式锯弓</a:t>
                </a:r>
                <a:endParaRPr lang="zh-CN" sz="1600" b="0">
                  <a:latin typeface="微软雅黑" panose="020B0503020204020204" charset="-122"/>
                  <a:ea typeface="微软雅黑" panose="020B0503020204020204" charset="-122"/>
                  <a:cs typeface="微软雅黑" panose="020B0503020204020204" charset="-122"/>
                </a:endParaRPr>
              </a:p>
            </p:txBody>
          </p:sp>
        </p:grpSp>
        <p:grpSp>
          <p:nvGrpSpPr>
            <p:cNvPr id="9" name="组合 8"/>
            <p:cNvGrpSpPr/>
            <p:nvPr/>
          </p:nvGrpSpPr>
          <p:grpSpPr>
            <a:xfrm>
              <a:off x="9752" y="6381"/>
              <a:ext cx="6082" cy="2366"/>
              <a:chOff x="9752" y="6381"/>
              <a:chExt cx="6082" cy="2366"/>
            </a:xfrm>
          </p:grpSpPr>
          <p:pic>
            <p:nvPicPr>
              <p:cNvPr id="110" name="图片 110" descr="4-2(b)"/>
              <p:cNvPicPr>
                <a:picLocks noChangeAspect="1"/>
              </p:cNvPicPr>
              <p:nvPr>
                <p:custDataLst>
                  <p:tags r:id="rId7"/>
                </p:custDataLst>
              </p:nvPr>
            </p:nvPicPr>
            <p:blipFill>
              <a:blip r:embed="rId8"/>
              <a:stretch>
                <a:fillRect/>
              </a:stretch>
            </p:blipFill>
            <p:spPr>
              <a:xfrm>
                <a:off x="9752" y="6381"/>
                <a:ext cx="6082" cy="1847"/>
              </a:xfrm>
              <a:prstGeom prst="rect">
                <a:avLst/>
              </a:prstGeom>
            </p:spPr>
          </p:pic>
          <p:sp>
            <p:nvSpPr>
              <p:cNvPr id="3" name="文本框 2"/>
              <p:cNvSpPr txBox="1"/>
              <p:nvPr>
                <p:custDataLst>
                  <p:tags r:id="rId9"/>
                </p:custDataLst>
              </p:nvPr>
            </p:nvSpPr>
            <p:spPr>
              <a:xfrm>
                <a:off x="11453" y="8217"/>
                <a:ext cx="2594"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(b) 可调式锯弓</a:t>
                </a:r>
                <a:endParaRPr sz="1600" b="0">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custDataLst>
                <p:tags r:id="rId10"/>
              </p:custDataLst>
            </p:nvPr>
          </p:nvSpPr>
          <p:spPr>
            <a:xfrm>
              <a:off x="6085" y="8845"/>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3 </a:t>
              </a:r>
              <a:r>
                <a:rPr lang="zh-CN" sz="1600" b="1">
                  <a:latin typeface="微软雅黑" panose="020B0503020204020204" charset="-122"/>
                  <a:ea typeface="微软雅黑" panose="020B0503020204020204" charset="-122"/>
                  <a:cs typeface="微软雅黑" panose="020B0503020204020204" charset="-122"/>
                </a:rPr>
                <a:t>锯弓</a:t>
              </a:r>
              <a:endParaRPr lang="zh-CN"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一、认识锯弓和锯条</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认识锯条</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锯条是开有齿刃的钢片条，齿刃是锯条的主要部分。锯条按照使用情况可分为手锯条和机用锯条，</a:t>
            </a:r>
            <a:r>
              <a:rPr lang="zh-CN" altLang="en-US" b="1">
                <a:latin typeface="微软雅黑" panose="020B0503020204020204" charset="-122"/>
                <a:ea typeface="微软雅黑" panose="020B0503020204020204" charset="-122"/>
                <a:cs typeface="微软雅黑" panose="020B0503020204020204" charset="-122"/>
              </a:rPr>
              <a:t>钳工则主要使用手锯条，俗称钢锯条</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手锯条的规格是以两端安装孔的中心距来表示的，钳工常用的锯条规格为300 mm，其宽度为 10~25 mm，厚度为 0.6~1.25 mm。</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100" name="图片 99"/>
          <p:cNvPicPr/>
          <p:nvPr>
            <p:custDataLst>
              <p:tags r:id="rId4"/>
            </p:custDataLst>
          </p:nvPr>
        </p:nvPicPr>
        <p:blipFill>
          <a:blip r:embed="rId5"/>
          <a:srcRect t="23826" b="3376"/>
          <a:stretch>
            <a:fillRect/>
          </a:stretch>
        </p:blipFill>
        <p:spPr>
          <a:xfrm>
            <a:off x="3765550" y="3528060"/>
            <a:ext cx="4032885" cy="249809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二、锯条的分类及正确选用</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按锯齿的粗细规格分类</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391287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锯条的粗细规格以锯条上每 25 mm 内锯齿数表示。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（1）粗齿（14~16 齿）</a:t>
            </a:r>
            <a:r>
              <a:rPr lang="zh-CN" altLang="en-US">
                <a:latin typeface="微软雅黑" panose="020B0503020204020204" charset="-122"/>
                <a:ea typeface="微软雅黑" panose="020B0503020204020204" charset="-122"/>
                <a:cs typeface="微软雅黑" panose="020B0503020204020204" charset="-122"/>
              </a:rPr>
              <a:t>，相应齿距为 1.4~1.8 mm ：</a:t>
            </a:r>
            <a:r>
              <a:rPr lang="zh-CN" altLang="en-US">
                <a:solidFill>
                  <a:srgbClr val="FF0000"/>
                </a:solidFill>
                <a:latin typeface="微软雅黑" panose="020B0503020204020204" charset="-122"/>
                <a:ea typeface="微软雅黑" panose="020B0503020204020204" charset="-122"/>
                <a:cs typeface="微软雅黑" panose="020B0503020204020204" charset="-122"/>
              </a:rPr>
              <a:t>适用于锯割铜、铝等软金属，以及表面较大或较厚的材料</a:t>
            </a:r>
            <a:r>
              <a:rPr lang="zh-CN" altLang="en-US">
                <a:latin typeface="微软雅黑" panose="020B0503020204020204" charset="-122"/>
                <a:ea typeface="微软雅黑" panose="020B0503020204020204" charset="-122"/>
                <a:cs typeface="微软雅黑" panose="020B0503020204020204" charset="-122"/>
              </a:rPr>
              <a:t>。此时，每一次推锯都会产生较多的切屑，因此要求锯条有较大的容屑槽，以防产生堵塞现象。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（2）中齿（18~22 齿）</a:t>
            </a:r>
            <a:r>
              <a:rPr lang="zh-CN" altLang="en-US">
                <a:latin typeface="微软雅黑" panose="020B0503020204020204" charset="-122"/>
                <a:ea typeface="微软雅黑" panose="020B0503020204020204" charset="-122"/>
                <a:cs typeface="微软雅黑" panose="020B0503020204020204" charset="-122"/>
              </a:rPr>
              <a:t>，相应齿距为 1.2~1.4 mm ：</a:t>
            </a:r>
            <a:r>
              <a:rPr lang="zh-CN" altLang="en-US">
                <a:solidFill>
                  <a:srgbClr val="FF0000"/>
                </a:solidFill>
                <a:latin typeface="微软雅黑" panose="020B0503020204020204" charset="-122"/>
                <a:ea typeface="微软雅黑" panose="020B0503020204020204" charset="-122"/>
                <a:cs typeface="微软雅黑" panose="020B0503020204020204" charset="-122"/>
              </a:rPr>
              <a:t>适用于锯割普通钢、铸铁等中等厚度的金属</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（3）细齿（24~32 齿）</a:t>
            </a:r>
            <a:r>
              <a:rPr lang="zh-CN" altLang="en-US">
                <a:latin typeface="微软雅黑" panose="020B0503020204020204" charset="-122"/>
                <a:ea typeface="微软雅黑" panose="020B0503020204020204" charset="-122"/>
                <a:cs typeface="微软雅黑" panose="020B0503020204020204" charset="-122"/>
              </a:rPr>
              <a:t>，相应齿距为 0.8~1 mm ：</a:t>
            </a:r>
            <a:r>
              <a:rPr lang="zh-CN" altLang="en-US">
                <a:solidFill>
                  <a:srgbClr val="FF0000"/>
                </a:solidFill>
                <a:latin typeface="微软雅黑" panose="020B0503020204020204" charset="-122"/>
                <a:ea typeface="微软雅黑" panose="020B0503020204020204" charset="-122"/>
                <a:cs typeface="微软雅黑" panose="020B0503020204020204" charset="-122"/>
              </a:rPr>
              <a:t>适用于锯割硬钢、板料及管子等金属材料，以及较薄材料</a:t>
            </a:r>
            <a:r>
              <a:rPr lang="zh-CN" altLang="en-US">
                <a:latin typeface="微软雅黑" panose="020B0503020204020204" charset="-122"/>
                <a:ea typeface="微软雅黑" panose="020B0503020204020204" charset="-122"/>
                <a:cs typeface="微软雅黑" panose="020B0503020204020204" charset="-122"/>
              </a:rPr>
              <a:t>。对于硬材料，一方面由于细齿锯齿不易切入材料，切屑少，不需大的容屑空间；另一方面，由于细齿锯条的锯齿较密，能使更多的齿同时参与锯割，使每齿的锯割量小，容易实现切削。对于薄板或管子，细齿可以防止锯齿被钩住，致使锯条折断。</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二、锯条的分类及正确选用</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按材质分类</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406654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按材质分类，锯条可分为双金属锯条、碳化砂锯条、高速钢锯条和碳素钢锯条等。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双金属锯条</a:t>
            </a:r>
            <a:r>
              <a:rPr lang="zh-CN" altLang="en-US">
                <a:latin typeface="微软雅黑" panose="020B0503020204020204" charset="-122"/>
                <a:ea typeface="微软雅黑" panose="020B0503020204020204" charset="-122"/>
                <a:cs typeface="微软雅黑" panose="020B0503020204020204" charset="-122"/>
              </a:rPr>
              <a:t>：由两种金属焊接而成的锯条，可用于切割管件、实心体、木材、塑料及所有可加工金属。</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a:t>
            </a:r>
            <a:r>
              <a:rPr lang="zh-CN" altLang="en-US" b="1">
                <a:latin typeface="微软雅黑" panose="020B0503020204020204" charset="-122"/>
                <a:ea typeface="微软雅黑" panose="020B0503020204020204" charset="-122"/>
                <a:cs typeface="微软雅黑" panose="020B0503020204020204" charset="-122"/>
              </a:rPr>
              <a:t>碳化砂锯条</a:t>
            </a:r>
            <a:r>
              <a:rPr lang="zh-CN" altLang="en-US">
                <a:latin typeface="微软雅黑" panose="020B0503020204020204" charset="-122"/>
                <a:ea typeface="微软雅黑" panose="020B0503020204020204" charset="-122"/>
                <a:cs typeface="微软雅黑" panose="020B0503020204020204" charset="-122"/>
              </a:rPr>
              <a:t>：用于切割玻璃、硬化钢、绞合光纤及瓷砖，抗热性及抗磨损性超强，可以切割所有其他锯片或锯条不能切割的物质。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a:t>
            </a:r>
            <a:r>
              <a:rPr lang="zh-CN" altLang="en-US" b="1">
                <a:latin typeface="微软雅黑" panose="020B0503020204020204" charset="-122"/>
                <a:ea typeface="微软雅黑" panose="020B0503020204020204" charset="-122"/>
                <a:cs typeface="微软雅黑" panose="020B0503020204020204" charset="-122"/>
              </a:rPr>
              <a:t>高速钢锯条</a:t>
            </a:r>
            <a:r>
              <a:rPr lang="zh-CN" altLang="en-US">
                <a:latin typeface="微软雅黑" panose="020B0503020204020204" charset="-122"/>
                <a:ea typeface="微软雅黑" panose="020B0503020204020204" charset="-122"/>
                <a:cs typeface="微软雅黑" panose="020B0503020204020204" charset="-122"/>
              </a:rPr>
              <a:t>：用于切割管件、实心体、木材、塑料及所有可加工金属。</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a:t>
            </a:r>
            <a:r>
              <a:rPr lang="zh-CN" altLang="en-US" b="1">
                <a:latin typeface="微软雅黑" panose="020B0503020204020204" charset="-122"/>
                <a:ea typeface="微软雅黑" panose="020B0503020204020204" charset="-122"/>
                <a:cs typeface="微软雅黑" panose="020B0503020204020204" charset="-122"/>
              </a:rPr>
              <a:t>碳素钢锯条</a:t>
            </a:r>
            <a:r>
              <a:rPr lang="zh-CN" altLang="en-US">
                <a:latin typeface="微软雅黑" panose="020B0503020204020204" charset="-122"/>
                <a:ea typeface="微软雅黑" panose="020B0503020204020204" charset="-122"/>
                <a:cs typeface="微软雅黑" panose="020B0503020204020204" charset="-122"/>
              </a:rPr>
              <a:t>：最常用的锯条，成本低，和高速钢锯条一样，可用于切割管件、实心体、木材、塑料及所有可加工金属。</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钳工技能实训过程中，一般手锯所采用的锯条为碳素钢锯条或双金属锯条。而锯床中，一般不使用碳素钢锯条。</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二、锯条的分类及正确选用</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按锯齿的齿形分类</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21170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按锯齿的齿形分类可将锯条分为变齿锯条、钩齿锯条和等齿锯条，如图 4-4所示，</a:t>
            </a:r>
            <a:r>
              <a:rPr lang="zh-CN" altLang="en-US" b="1">
                <a:latin typeface="微软雅黑" panose="020B0503020204020204" charset="-122"/>
                <a:ea typeface="微软雅黑" panose="020B0503020204020204" charset="-122"/>
                <a:cs typeface="微软雅黑" panose="020B0503020204020204" charset="-122"/>
              </a:rPr>
              <a:t>手锯锯条主要采用其中的</a:t>
            </a:r>
            <a:r>
              <a:rPr lang="zh-CN" altLang="en-US" b="1">
                <a:solidFill>
                  <a:srgbClr val="FF0000"/>
                </a:solidFill>
                <a:latin typeface="微软雅黑" panose="020B0503020204020204" charset="-122"/>
                <a:ea typeface="微软雅黑" panose="020B0503020204020204" charset="-122"/>
                <a:cs typeface="微软雅黑" panose="020B0503020204020204" charset="-122"/>
              </a:rPr>
              <a:t>钩齿</a:t>
            </a:r>
            <a:r>
              <a:rPr lang="zh-CN" altLang="en-US" b="1">
                <a:latin typeface="微软雅黑" panose="020B0503020204020204" charset="-122"/>
                <a:ea typeface="微软雅黑" panose="020B0503020204020204" charset="-122"/>
                <a:cs typeface="微软雅黑" panose="020B0503020204020204" charset="-122"/>
              </a:rPr>
              <a:t>锯条</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变齿</a:t>
            </a:r>
            <a:r>
              <a:rPr lang="zh-CN" altLang="en-US">
                <a:latin typeface="微软雅黑" panose="020B0503020204020204" charset="-122"/>
                <a:ea typeface="微软雅黑" panose="020B0503020204020204" charset="-122"/>
                <a:cs typeface="微软雅黑" panose="020B0503020204020204" charset="-122"/>
              </a:rPr>
              <a:t>：锯齿之间的距离不相等，齿槽的深度也有变化，可使锯切过程相对平稳。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a:t>
            </a:r>
            <a:r>
              <a:rPr lang="zh-CN" altLang="en-US" b="1">
                <a:latin typeface="微软雅黑" panose="020B0503020204020204" charset="-122"/>
                <a:ea typeface="微软雅黑" panose="020B0503020204020204" charset="-122"/>
                <a:cs typeface="微软雅黑" panose="020B0503020204020204" charset="-122"/>
              </a:rPr>
              <a:t>钩齿</a:t>
            </a:r>
            <a:r>
              <a:rPr lang="zh-CN" altLang="en-US">
                <a:latin typeface="微软雅黑" panose="020B0503020204020204" charset="-122"/>
                <a:ea typeface="微软雅黑" panose="020B0503020204020204" charset="-122"/>
                <a:cs typeface="微软雅黑" panose="020B0503020204020204" charset="-122"/>
              </a:rPr>
              <a:t>：齿前角带有一定的倾斜角度，在切割工件的过程中能产生一定的附加压力。</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a:t>
            </a:r>
            <a:r>
              <a:rPr lang="zh-CN" altLang="en-US" b="1">
                <a:latin typeface="微软雅黑" panose="020B0503020204020204" charset="-122"/>
                <a:ea typeface="微软雅黑" panose="020B0503020204020204" charset="-122"/>
                <a:cs typeface="微软雅黑" panose="020B0503020204020204" charset="-122"/>
              </a:rPr>
              <a:t>等齿</a:t>
            </a:r>
            <a:r>
              <a:rPr lang="zh-CN" altLang="en-US">
                <a:latin typeface="微软雅黑" panose="020B0503020204020204" charset="-122"/>
                <a:ea typeface="微软雅黑" panose="020B0503020204020204" charset="-122"/>
                <a:cs typeface="微软雅黑" panose="020B0503020204020204" charset="-122"/>
              </a:rPr>
              <a:t>：带锯条齿距之间的距离相等。在切割工件时切削受力均匀。</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2878455" y="3816350"/>
            <a:ext cx="5764530" cy="2424430"/>
            <a:chOff x="4533" y="6010"/>
            <a:chExt cx="9078" cy="3818"/>
          </a:xfrm>
        </p:grpSpPr>
        <p:pic>
          <p:nvPicPr>
            <p:cNvPr id="130" name="图片 35"/>
            <p:cNvPicPr>
              <a:picLocks noChangeAspect="1"/>
            </p:cNvPicPr>
            <p:nvPr>
              <p:custDataLst>
                <p:tags r:id="rId4"/>
              </p:custDataLst>
            </p:nvPr>
          </p:nvPicPr>
          <p:blipFill>
            <a:blip r:embed="rId5"/>
            <a:stretch>
              <a:fillRect/>
            </a:stretch>
          </p:blipFill>
          <p:spPr>
            <a:xfrm>
              <a:off x="4533" y="6010"/>
              <a:ext cx="9078" cy="3270"/>
            </a:xfrm>
            <a:prstGeom prst="rect">
              <a:avLst/>
            </a:prstGeom>
            <a:noFill/>
            <a:ln>
              <a:noFill/>
            </a:ln>
          </p:spPr>
        </p:pic>
        <p:sp>
          <p:nvSpPr>
            <p:cNvPr id="4" name="文本框 3"/>
            <p:cNvSpPr txBox="1"/>
            <p:nvPr>
              <p:custDataLst>
                <p:tags r:id="rId6"/>
              </p:custDataLst>
            </p:nvPr>
          </p:nvSpPr>
          <p:spPr>
            <a:xfrm>
              <a:off x="6119" y="9298"/>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4 </a:t>
              </a:r>
              <a:r>
                <a:rPr lang="zh-CN" sz="1600" b="1">
                  <a:latin typeface="微软雅黑" panose="020B0503020204020204" charset="-122"/>
                  <a:ea typeface="微软雅黑" panose="020B0503020204020204" charset="-122"/>
                  <a:cs typeface="微软雅黑" panose="020B0503020204020204" charset="-122"/>
                </a:rPr>
                <a:t>变齿、钩齿、等齿示意图</a:t>
              </a:r>
              <a:endParaRPr lang="zh-CN"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三、锯条的安装及工具的夹持</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锯条的安装</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79025"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锯割过程是手用力向前推时才对材料进行切削，向后轻拉返回时不起切削作用，因此</a:t>
            </a:r>
            <a:r>
              <a:rPr lang="zh-CN" altLang="en-US" b="1">
                <a:latin typeface="微软雅黑" panose="020B0503020204020204" charset="-122"/>
                <a:ea typeface="微软雅黑" panose="020B0503020204020204" charset="-122"/>
                <a:cs typeface="微软雅黑" panose="020B0503020204020204" charset="-122"/>
              </a:rPr>
              <a:t>安装锯条时应锯齿向前</a:t>
            </a:r>
            <a:r>
              <a:rPr lang="zh-CN" altLang="en-US">
                <a:latin typeface="微软雅黑" panose="020B0503020204020204" charset="-122"/>
                <a:ea typeface="微软雅黑" panose="020B0503020204020204" charset="-122"/>
                <a:cs typeface="微软雅黑" panose="020B0503020204020204" charset="-122"/>
              </a:rPr>
              <a:t>，如图 4-5（a）所示。如果锯条如图 4-5（b）所示反方向安装，则在向前的锯割过程中，不对材料起切削作用，且向后返回时，由于锯条受力，极易损坏锯条。</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875030" y="3096260"/>
            <a:ext cx="9771380" cy="2712720"/>
            <a:chOff x="1378" y="4876"/>
            <a:chExt cx="15388" cy="4272"/>
          </a:xfrm>
        </p:grpSpPr>
        <p:grpSp>
          <p:nvGrpSpPr>
            <p:cNvPr id="10" name="组合 9"/>
            <p:cNvGrpSpPr/>
            <p:nvPr/>
          </p:nvGrpSpPr>
          <p:grpSpPr>
            <a:xfrm>
              <a:off x="1378" y="4876"/>
              <a:ext cx="15388" cy="3592"/>
              <a:chOff x="1378" y="4876"/>
              <a:chExt cx="15388" cy="3592"/>
            </a:xfrm>
          </p:grpSpPr>
          <p:pic>
            <p:nvPicPr>
              <p:cNvPr id="3" name="图片 2"/>
              <p:cNvPicPr>
                <a:picLocks noChangeAspect="1"/>
              </p:cNvPicPr>
              <p:nvPr>
                <p:custDataLst>
                  <p:tags r:id="rId4"/>
                </p:custDataLst>
              </p:nvPr>
            </p:nvPicPr>
            <p:blipFill>
              <a:blip r:embed="rId5"/>
              <a:stretch>
                <a:fillRect/>
              </a:stretch>
            </p:blipFill>
            <p:spPr>
              <a:xfrm>
                <a:off x="1378" y="4876"/>
                <a:ext cx="15389" cy="2857"/>
              </a:xfrm>
              <a:prstGeom prst="rect">
                <a:avLst/>
              </a:prstGeom>
            </p:spPr>
          </p:pic>
          <p:sp>
            <p:nvSpPr>
              <p:cNvPr id="8" name="文本框 7"/>
              <p:cNvSpPr txBox="1"/>
              <p:nvPr>
                <p:custDataLst>
                  <p:tags r:id="rId6"/>
                </p:custDataLst>
              </p:nvPr>
            </p:nvSpPr>
            <p:spPr>
              <a:xfrm>
                <a:off x="4083" y="7938"/>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正确</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11908" y="7824"/>
                <a:ext cx="259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altLang="en-US" sz="1600" b="0">
                    <a:latin typeface="微软雅黑" panose="020B0503020204020204" charset="-122"/>
                    <a:ea typeface="微软雅黑" panose="020B0503020204020204" charset="-122"/>
                    <a:cs typeface="微软雅黑" panose="020B0503020204020204" charset="-122"/>
                  </a:rPr>
                  <a:t>不</a:t>
                </a:r>
                <a:r>
                  <a:rPr lang="zh-CN" sz="1600" b="0">
                    <a:latin typeface="微软雅黑" panose="020B0503020204020204" charset="-122"/>
                    <a:ea typeface="微软雅黑" panose="020B0503020204020204" charset="-122"/>
                    <a:cs typeface="微软雅黑" panose="020B0503020204020204" charset="-122"/>
                  </a:rPr>
                  <a:t>正确</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8"/>
              </p:custDataLst>
            </p:nvPr>
          </p:nvSpPr>
          <p:spPr>
            <a:xfrm>
              <a:off x="5934" y="8618"/>
              <a:ext cx="597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5 </a:t>
              </a:r>
              <a:r>
                <a:rPr sz="1600" b="1">
                  <a:latin typeface="微软雅黑" panose="020B0503020204020204" charset="-122"/>
                  <a:ea typeface="微软雅黑" panose="020B0503020204020204" charset="-122"/>
                  <a:cs typeface="微软雅黑" panose="020B0503020204020204" charset="-122"/>
                </a:rPr>
                <a:t>锯条的安装</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PP_MARK_KEY" val="9f7a4dbf-75ab-43f3-b77d-4f1e89b0ad05"/>
  <p:tag name="COMMONDATA" val="eyJoZGlkIjoiZTJiNTkyYjM1NWRlNWI4NzgzNWZmZmVjZGYzOTgxNWEifQ=="/>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自定义设计方案">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5126</Words>
  <Application>WPS 演示</Application>
  <PresentationFormat>自定义</PresentationFormat>
  <Paragraphs>313</Paragraphs>
  <Slides>30</Slides>
  <Notes>8</Notes>
  <HiddenSlides>0</HiddenSlides>
  <MMClips>0</MMClips>
  <ScaleCrop>false</ScaleCrop>
  <HeadingPairs>
    <vt:vector size="6" baseType="variant">
      <vt:variant>
        <vt:lpstr>已用的字体</vt:lpstr>
      </vt:variant>
      <vt:variant>
        <vt:i4>9</vt:i4>
      </vt:variant>
      <vt:variant>
        <vt:lpstr>主题</vt:lpstr>
      </vt:variant>
      <vt:variant>
        <vt:i4>7</vt:i4>
      </vt:variant>
      <vt:variant>
        <vt:lpstr>幻灯片标题</vt:lpstr>
      </vt:variant>
      <vt:variant>
        <vt:i4>30</vt:i4>
      </vt:variant>
    </vt:vector>
  </HeadingPairs>
  <TitlesOfParts>
    <vt:vector size="46" baseType="lpstr">
      <vt:lpstr>Arial</vt:lpstr>
      <vt:lpstr>宋体</vt:lpstr>
      <vt:lpstr>Wingdings</vt:lpstr>
      <vt:lpstr>Arial</vt:lpstr>
      <vt:lpstr>微软雅黑</vt:lpstr>
      <vt:lpstr>Wingdings</vt:lpstr>
      <vt:lpstr>华文行楷</vt:lpstr>
      <vt:lpstr>Arial Unicode MS</vt:lpstr>
      <vt:lpstr>Calibri</vt:lpstr>
      <vt:lpstr>1_Office 主题​​</vt:lpstr>
      <vt:lpstr>2_Office 主题​​</vt:lpstr>
      <vt:lpstr>3_Office 主题​​</vt:lpstr>
      <vt:lpstr>4_Office 主题​​</vt:lpstr>
      <vt:lpstr>5_Office 主题​​</vt:lpstr>
      <vt:lpstr>6_Office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Y.G</cp:lastModifiedBy>
  <cp:revision>850</cp:revision>
  <dcterms:created xsi:type="dcterms:W3CDTF">2016-10-23T06:41:00Z</dcterms:created>
  <dcterms:modified xsi:type="dcterms:W3CDTF">2024-04-09T06:33:13Z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2052-11.1.0.15319</vt:lpwstr>
  </property>
  <property fmtid="{D5CDD505-2E9C-101B-9397-08002B2CF9AE}" pid="3" name="ICV">
    <vt:lpwstr>C817F9090C234F8C9C0EA996CD68392F_12</vt:lpwstr>
  </property>
</Properties>
</file>