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 id="2147483661" r:id="rId4"/>
    <p:sldMasterId id="2147483667" r:id="rId5"/>
    <p:sldMasterId id="2147483672" r:id="rId6"/>
    <p:sldMasterId id="2147483677" r:id="rId7"/>
    <p:sldMasterId id="2147483682" r:id="rId8"/>
  </p:sldMasterIdLst>
  <p:notesMasterIdLst>
    <p:notesMasterId r:id="rId41"/>
  </p:notesMasterIdLst>
  <p:sldIdLst>
    <p:sldId id="259" r:id="rId9"/>
    <p:sldId id="457" r:id="rId10"/>
    <p:sldId id="483" r:id="rId11"/>
    <p:sldId id="484" r:id="rId12"/>
    <p:sldId id="481" r:id="rId13"/>
    <p:sldId id="482" r:id="rId14"/>
    <p:sldId id="486" r:id="rId15"/>
    <p:sldId id="487" r:id="rId16"/>
    <p:sldId id="488" r:id="rId17"/>
    <p:sldId id="490" r:id="rId18"/>
    <p:sldId id="489" r:id="rId19"/>
    <p:sldId id="491" r:id="rId20"/>
    <p:sldId id="492" r:id="rId21"/>
    <p:sldId id="493" r:id="rId22"/>
    <p:sldId id="494" r:id="rId23"/>
    <p:sldId id="495" r:id="rId24"/>
    <p:sldId id="496" r:id="rId25"/>
    <p:sldId id="497" r:id="rId26"/>
    <p:sldId id="498" r:id="rId27"/>
    <p:sldId id="499" r:id="rId28"/>
    <p:sldId id="500" r:id="rId29"/>
    <p:sldId id="501" r:id="rId30"/>
    <p:sldId id="502" r:id="rId31"/>
    <p:sldId id="503" r:id="rId32"/>
    <p:sldId id="504" r:id="rId33"/>
    <p:sldId id="505" r:id="rId34"/>
    <p:sldId id="506" r:id="rId35"/>
    <p:sldId id="507" r:id="rId36"/>
    <p:sldId id="508" r:id="rId37"/>
    <p:sldId id="509" r:id="rId38"/>
    <p:sldId id="485" r:id="rId39"/>
    <p:sldId id="513" r:id="rId40"/>
  </p:sldIdLst>
  <p:sldSz cx="11522075" cy="6480175"/>
  <p:notesSz cx="6858000" cy="9144000"/>
  <p:custDataLst>
    <p:tags r:id="rId4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55" userDrawn="1">
          <p15:clr>
            <a:srgbClr val="A4A3A4"/>
          </p15:clr>
        </p15:guide>
        <p15:guide id="2" pos="363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1367B"/>
    <a:srgbClr val="6297D8"/>
    <a:srgbClr val="2C68B2"/>
    <a:srgbClr val="3C4296"/>
    <a:srgbClr val="D6D6D6"/>
    <a:srgbClr val="4B4BBB"/>
    <a:srgbClr val="C6D9F1"/>
    <a:srgbClr val="062B56"/>
    <a:srgbClr val="294B64"/>
    <a:srgbClr val="1F49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868" autoAdjust="0"/>
    <p:restoredTop sz="96566" autoAdjust="0"/>
  </p:normalViewPr>
  <p:slideViewPr>
    <p:cSldViewPr showGuides="1">
      <p:cViewPr varScale="1">
        <p:scale>
          <a:sx n="83" d="100"/>
          <a:sy n="83" d="100"/>
        </p:scale>
        <p:origin x="730" y="58"/>
      </p:cViewPr>
      <p:guideLst>
        <p:guide orient="horz" pos="2055"/>
        <p:guide pos="363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1.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5" Type="http://schemas.openxmlformats.org/officeDocument/2006/relationships/tags" Target="tags/tag194.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notesMaster" Target="notesMasters/notesMaster1.xml"/><Relationship Id="rId40" Type="http://schemas.openxmlformats.org/officeDocument/2006/relationships/slide" Target="slides/slide32.xml"/><Relationship Id="rId4" Type="http://schemas.openxmlformats.org/officeDocument/2006/relationships/slideMaster" Target="slideMasters/slideMaster3.xml"/><Relationship Id="rId39" Type="http://schemas.openxmlformats.org/officeDocument/2006/relationships/slide" Target="slides/slide31.xml"/><Relationship Id="rId38" Type="http://schemas.openxmlformats.org/officeDocument/2006/relationships/slide" Target="slides/slide30.xml"/><Relationship Id="rId37" Type="http://schemas.openxmlformats.org/officeDocument/2006/relationships/slide" Target="slides/slide29.xml"/><Relationship Id="rId36" Type="http://schemas.openxmlformats.org/officeDocument/2006/relationships/slide" Target="slides/slide28.xml"/><Relationship Id="rId35" Type="http://schemas.openxmlformats.org/officeDocument/2006/relationships/slide" Target="slides/slide27.xml"/><Relationship Id="rId34" Type="http://schemas.openxmlformats.org/officeDocument/2006/relationships/slide" Target="slides/slide26.xml"/><Relationship Id="rId33" Type="http://schemas.openxmlformats.org/officeDocument/2006/relationships/slide" Target="slides/slide25.xml"/><Relationship Id="rId32" Type="http://schemas.openxmlformats.org/officeDocument/2006/relationships/slide" Target="slides/slide24.xml"/><Relationship Id="rId31" Type="http://schemas.openxmlformats.org/officeDocument/2006/relationships/slide" Target="slides/slide23.xml"/><Relationship Id="rId30" Type="http://schemas.openxmlformats.org/officeDocument/2006/relationships/slide" Target="slides/slide22.xml"/><Relationship Id="rId3" Type="http://schemas.openxmlformats.org/officeDocument/2006/relationships/slideMaster" Target="slideMasters/slideMaster2.xml"/><Relationship Id="rId29" Type="http://schemas.openxmlformats.org/officeDocument/2006/relationships/slide" Target="slides/slide21.xml"/><Relationship Id="rId28" Type="http://schemas.openxmlformats.org/officeDocument/2006/relationships/slide" Target="slides/slide20.xml"/><Relationship Id="rId27" Type="http://schemas.openxmlformats.org/officeDocument/2006/relationships/slide" Target="slides/slide19.xml"/><Relationship Id="rId26" Type="http://schemas.openxmlformats.org/officeDocument/2006/relationships/slide" Target="slides/slide18.xml"/><Relationship Id="rId25" Type="http://schemas.openxmlformats.org/officeDocument/2006/relationships/slide" Target="slides/slide17.xml"/><Relationship Id="rId24" Type="http://schemas.openxmlformats.org/officeDocument/2006/relationships/slide" Target="slides/slide16.xml"/><Relationship Id="rId23" Type="http://schemas.openxmlformats.org/officeDocument/2006/relationships/slide" Target="slides/slide15.xml"/><Relationship Id="rId22" Type="http://schemas.openxmlformats.org/officeDocument/2006/relationships/slide" Target="slides/slide14.xml"/><Relationship Id="rId21" Type="http://schemas.openxmlformats.org/officeDocument/2006/relationships/slide" Target="slides/slide13.xml"/><Relationship Id="rId20" Type="http://schemas.openxmlformats.org/officeDocument/2006/relationships/slide" Target="slides/slide12.xml"/><Relationship Id="rId2" Type="http://schemas.openxmlformats.org/officeDocument/2006/relationships/theme" Target="theme/theme1.xml"/><Relationship Id="rId19" Type="http://schemas.openxmlformats.org/officeDocument/2006/relationships/slide" Target="slides/slide11.xml"/><Relationship Id="rId18" Type="http://schemas.openxmlformats.org/officeDocument/2006/relationships/slide" Target="slides/slide10.xml"/><Relationship Id="rId17" Type="http://schemas.openxmlformats.org/officeDocument/2006/relationships/slide" Target="slides/slide9.xml"/><Relationship Id="rId16" Type="http://schemas.openxmlformats.org/officeDocument/2006/relationships/slide" Target="slides/slide8.xml"/><Relationship Id="rId15" Type="http://schemas.openxmlformats.org/officeDocument/2006/relationships/slide" Target="slides/slide7.xml"/><Relationship Id="rId14" Type="http://schemas.openxmlformats.org/officeDocument/2006/relationships/slide" Target="slides/slide6.xml"/><Relationship Id="rId13" Type="http://schemas.openxmlformats.org/officeDocument/2006/relationships/slide" Target="slides/slide5.xml"/><Relationship Id="rId12" Type="http://schemas.openxmlformats.org/officeDocument/2006/relationships/slide" Target="slides/slide4.xml"/><Relationship Id="rId11" Type="http://schemas.openxmlformats.org/officeDocument/2006/relationships/slide" Target="slides/slide3.xml"/><Relationship Id="rId10" Type="http://schemas.openxmlformats.org/officeDocument/2006/relationships/slide" Target="slides/slide2.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0EB1937-2493-4604-84C8-115764CE392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679DD4A-C4F5-4E55-BA18-BD5BD3ED4E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tags" Target="../tags/tag15.xml"/><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tags" Target="../tags/tag16.xml"/><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tags" Target="../tags/tag17.xml"/><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tags" Target="../tags/tag18.xml"/><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tags" Target="../tags/tag22.xml"/><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2" Type="http://schemas.openxmlformats.org/officeDocument/2006/relationships/tags" Target="../tags/tag23.xml"/><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2" Type="http://schemas.openxmlformats.org/officeDocument/2006/relationships/tags" Target="../tags/tag24.xml"/><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tags" Target="../tags/tag2.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tags" Target="../tags/tag25.xml"/><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tags" Target="../tags/tag29.xml"/><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2" Type="http://schemas.openxmlformats.org/officeDocument/2006/relationships/tags" Target="../tags/tag30.xml"/><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2" Type="http://schemas.openxmlformats.org/officeDocument/2006/relationships/tags" Target="../tags/tag31.xml"/><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tags" Target="../tags/tag32.xml"/><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2" Type="http://schemas.openxmlformats.org/officeDocument/2006/relationships/tags" Target="../tags/tag36.xml"/><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2" Type="http://schemas.openxmlformats.org/officeDocument/2006/relationships/tags" Target="../tags/tag37.xml"/><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tags" Target="../tags/tag38.xml"/><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2" Type="http://schemas.openxmlformats.org/officeDocument/2006/relationships/tags" Target="../tags/tag39.xml"/><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2" Type="http://schemas.openxmlformats.org/officeDocument/2006/relationships/tags" Target="../tags/tag3.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tags" Target="../tags/tag4.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tags" Target="../tags/tag8.xml"/><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tags" Target="../tags/tag9.xml"/><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tags" Target="../tags/tag10.xm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任务导入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3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任务实训</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4_自定义版式">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任务导入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学习</a:t>
            </a:r>
            <a:r>
              <a:rPr lang="zh-CN" altLang="en-US" sz="2400" b="1">
                <a:solidFill>
                  <a:schemeClr val="bg1"/>
                </a:solidFill>
                <a:latin typeface="微软雅黑" panose="020B0503020204020204" charset="-122"/>
                <a:ea typeface="微软雅黑" panose="020B0503020204020204" charset="-122"/>
              </a:rPr>
              <a:t>目标</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2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知识链接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3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任务实训</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4_自定义版式">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任务导入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学习</a:t>
            </a:r>
            <a:r>
              <a:rPr lang="zh-CN" altLang="en-US" sz="2400" b="1">
                <a:solidFill>
                  <a:schemeClr val="bg1"/>
                </a:solidFill>
                <a:latin typeface="微软雅黑" panose="020B0503020204020204" charset="-122"/>
                <a:ea typeface="微软雅黑" panose="020B0503020204020204" charset="-122"/>
              </a:rPr>
              <a:t>目标</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2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知识链接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学习</a:t>
            </a:r>
            <a:r>
              <a:rPr lang="zh-CN" altLang="en-US" sz="2400" b="1">
                <a:solidFill>
                  <a:schemeClr val="bg1"/>
                </a:solidFill>
                <a:latin typeface="微软雅黑" panose="020B0503020204020204" charset="-122"/>
                <a:ea typeface="微软雅黑" panose="020B0503020204020204" charset="-122"/>
              </a:rPr>
              <a:t>目标</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3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任务实训</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任务导入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学习</a:t>
            </a:r>
            <a:r>
              <a:rPr lang="zh-CN" altLang="en-US" sz="2400" b="1">
                <a:solidFill>
                  <a:schemeClr val="bg1"/>
                </a:solidFill>
                <a:latin typeface="微软雅黑" panose="020B0503020204020204" charset="-122"/>
                <a:ea typeface="微软雅黑" panose="020B0503020204020204" charset="-122"/>
              </a:rPr>
              <a:t>目标</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2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知识链接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3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任务实训</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任务导入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学习</a:t>
            </a:r>
            <a:r>
              <a:rPr lang="zh-CN" altLang="en-US" sz="2400" b="1">
                <a:solidFill>
                  <a:schemeClr val="bg1"/>
                </a:solidFill>
                <a:latin typeface="微软雅黑" panose="020B0503020204020204" charset="-122"/>
                <a:ea typeface="微软雅黑" panose="020B0503020204020204" charset="-122"/>
              </a:rPr>
              <a:t>目标</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2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知识链接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3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任务实训</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2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知识链接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3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任务实训</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4_自定义版式">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任务导入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学习</a:t>
            </a:r>
            <a:r>
              <a:rPr lang="zh-CN" altLang="en-US" sz="2400" b="1">
                <a:solidFill>
                  <a:schemeClr val="bg1"/>
                </a:solidFill>
                <a:latin typeface="微软雅黑" panose="020B0503020204020204" charset="-122"/>
                <a:ea typeface="微软雅黑" panose="020B0503020204020204" charset="-122"/>
              </a:rPr>
              <a:t>目标</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2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知识链接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theme" Target="../theme/theme2.xml"/><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9" Type="http://schemas.openxmlformats.org/officeDocument/2006/relationships/theme" Target="../theme/theme3.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slideLayout" Target="../slideLayouts/slideLayout24.xml"/><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 Type="http://schemas.openxmlformats.org/officeDocument/2006/relationships/slideLayout" Target="../slideLayouts/slideLayout25.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tags" Target="../tags/tag43.xml"/><Relationship Id="rId1"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custDataLst>
              <p:tags r:id="rId7"/>
            </p:custDataLst>
          </p:nvPr>
        </p:nvSpPr>
        <p:spPr>
          <a:xfrm>
            <a:off x="281940" y="-8890"/>
            <a:ext cx="337185" cy="640080"/>
          </a:xfrm>
          <a:prstGeom prst="rect">
            <a:avLst/>
          </a:prstGeom>
          <a:solidFill>
            <a:srgbClr val="31367B"/>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sp>
        <p:nvSpPr>
          <p:cNvPr id="8" name="TextBox 3"/>
          <p:cNvSpPr txBox="1"/>
          <p:nvPr userDrawn="1">
            <p:custDataLst>
              <p:tags r:id="rId8"/>
            </p:custDataLst>
          </p:nvPr>
        </p:nvSpPr>
        <p:spPr>
          <a:xfrm>
            <a:off x="751205" y="80645"/>
            <a:ext cx="6999605" cy="521970"/>
          </a:xfrm>
          <a:prstGeom prst="rect">
            <a:avLst/>
          </a:prstGeom>
          <a:noFill/>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defRPr/>
            </a:pPr>
            <a:r>
              <a:rPr lang="zh-CN" altLang="en-US" sz="2800" b="1" dirty="0">
                <a:solidFill>
                  <a:srgbClr val="31367B"/>
                </a:solidFill>
                <a:latin typeface="微软雅黑" panose="020B0503020204020204" charset="-122"/>
                <a:ea typeface="微软雅黑" panose="020B0503020204020204" charset="-122"/>
              </a:rPr>
              <a:t>模块二  锉削 </a:t>
            </a:r>
            <a:endParaRPr lang="zh-CN" altLang="en-US" sz="2800" b="1" dirty="0">
              <a:solidFill>
                <a:srgbClr val="31367B"/>
              </a:solidFill>
              <a:latin typeface="微软雅黑" panose="020B0503020204020204" charset="-122"/>
              <a:ea typeface="微软雅黑" panose="020B0503020204020204" charset="-122"/>
            </a:endParaRPr>
          </a:p>
        </p:txBody>
      </p:sp>
      <p:cxnSp>
        <p:nvCxnSpPr>
          <p:cNvPr id="10" name="直接连接符 9"/>
          <p:cNvCxnSpPr/>
          <p:nvPr userDrawn="1">
            <p:custDataLst>
              <p:tags r:id="rId9"/>
            </p:custDataLst>
          </p:nvPr>
        </p:nvCxnSpPr>
        <p:spPr>
          <a:xfrm>
            <a:off x="282175" y="641643"/>
            <a:ext cx="11239900" cy="0"/>
          </a:xfrm>
          <a:prstGeom prst="line">
            <a:avLst/>
          </a:prstGeom>
          <a:noFill/>
          <a:ln w="28575" cap="flat" cmpd="sng" algn="ctr">
            <a:solidFill>
              <a:srgbClr val="31367B"/>
            </a:solidFill>
            <a:prstDash val="solid"/>
          </a:ln>
          <a:effectLst/>
        </p:spPr>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custDataLst>
              <p:tags r:id="rId6"/>
            </p:custDataLst>
          </p:nvPr>
        </p:nvSpPr>
        <p:spPr>
          <a:xfrm>
            <a:off x="281940" y="-8890"/>
            <a:ext cx="337185" cy="640080"/>
          </a:xfrm>
          <a:prstGeom prst="rect">
            <a:avLst/>
          </a:prstGeom>
          <a:solidFill>
            <a:srgbClr val="31367B"/>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sp>
        <p:nvSpPr>
          <p:cNvPr id="8" name="TextBox 3"/>
          <p:cNvSpPr txBox="1"/>
          <p:nvPr userDrawn="1">
            <p:custDataLst>
              <p:tags r:id="rId7"/>
            </p:custDataLst>
          </p:nvPr>
        </p:nvSpPr>
        <p:spPr>
          <a:xfrm>
            <a:off x="751205" y="80645"/>
            <a:ext cx="6999605" cy="521970"/>
          </a:xfrm>
          <a:prstGeom prst="rect">
            <a:avLst/>
          </a:prstGeom>
          <a:noFill/>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defRPr/>
            </a:pPr>
            <a:r>
              <a:rPr lang="zh-CN" altLang="en-US" sz="2800" b="1" dirty="0">
                <a:solidFill>
                  <a:srgbClr val="31367B"/>
                </a:solidFill>
                <a:latin typeface="微软雅黑" panose="020B0503020204020204" charset="-122"/>
                <a:ea typeface="微软雅黑" panose="020B0503020204020204" charset="-122"/>
              </a:rPr>
              <a:t>模块三  平面划线 </a:t>
            </a:r>
            <a:endParaRPr lang="zh-CN" altLang="en-US" sz="2800" b="1" dirty="0">
              <a:solidFill>
                <a:srgbClr val="31367B"/>
              </a:solidFill>
              <a:latin typeface="微软雅黑" panose="020B0503020204020204" charset="-122"/>
              <a:ea typeface="微软雅黑" panose="020B0503020204020204" charset="-122"/>
            </a:endParaRPr>
          </a:p>
        </p:txBody>
      </p:sp>
      <p:cxnSp>
        <p:nvCxnSpPr>
          <p:cNvPr id="10" name="直接连接符 9"/>
          <p:cNvCxnSpPr/>
          <p:nvPr userDrawn="1">
            <p:custDataLst>
              <p:tags r:id="rId8"/>
            </p:custDataLst>
          </p:nvPr>
        </p:nvCxnSpPr>
        <p:spPr>
          <a:xfrm>
            <a:off x="282175" y="641643"/>
            <a:ext cx="11239900" cy="0"/>
          </a:xfrm>
          <a:prstGeom prst="line">
            <a:avLst/>
          </a:prstGeom>
          <a:noFill/>
          <a:ln w="28575" cap="flat" cmpd="sng" algn="ctr">
            <a:solidFill>
              <a:srgbClr val="31367B"/>
            </a:solidFill>
            <a:prstDash val="solid"/>
          </a:ln>
          <a:effectLst/>
        </p:spPr>
      </p:cxn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custDataLst>
              <p:tags r:id="rId6"/>
            </p:custDataLst>
          </p:nvPr>
        </p:nvSpPr>
        <p:spPr>
          <a:xfrm>
            <a:off x="281940" y="-8890"/>
            <a:ext cx="337185" cy="640080"/>
          </a:xfrm>
          <a:prstGeom prst="rect">
            <a:avLst/>
          </a:prstGeom>
          <a:solidFill>
            <a:srgbClr val="31367B"/>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sp>
        <p:nvSpPr>
          <p:cNvPr id="8" name="TextBox 3"/>
          <p:cNvSpPr txBox="1"/>
          <p:nvPr userDrawn="1">
            <p:custDataLst>
              <p:tags r:id="rId7"/>
            </p:custDataLst>
          </p:nvPr>
        </p:nvSpPr>
        <p:spPr>
          <a:xfrm>
            <a:off x="751205" y="80645"/>
            <a:ext cx="6999605" cy="521970"/>
          </a:xfrm>
          <a:prstGeom prst="rect">
            <a:avLst/>
          </a:prstGeom>
          <a:noFill/>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defRPr/>
            </a:pPr>
            <a:r>
              <a:rPr lang="zh-CN" altLang="en-US" sz="2800" b="1" dirty="0">
                <a:solidFill>
                  <a:srgbClr val="31367B"/>
                </a:solidFill>
                <a:latin typeface="微软雅黑" panose="020B0503020204020204" charset="-122"/>
                <a:ea typeface="微软雅黑" panose="020B0503020204020204" charset="-122"/>
              </a:rPr>
              <a:t>模块四   锯割 </a:t>
            </a:r>
            <a:endParaRPr lang="zh-CN" altLang="en-US" sz="2800" b="1" dirty="0">
              <a:solidFill>
                <a:srgbClr val="31367B"/>
              </a:solidFill>
              <a:latin typeface="微软雅黑" panose="020B0503020204020204" charset="-122"/>
              <a:ea typeface="微软雅黑" panose="020B0503020204020204" charset="-122"/>
            </a:endParaRPr>
          </a:p>
        </p:txBody>
      </p:sp>
      <p:cxnSp>
        <p:nvCxnSpPr>
          <p:cNvPr id="10" name="直接连接符 9"/>
          <p:cNvCxnSpPr/>
          <p:nvPr userDrawn="1">
            <p:custDataLst>
              <p:tags r:id="rId8"/>
            </p:custDataLst>
          </p:nvPr>
        </p:nvCxnSpPr>
        <p:spPr>
          <a:xfrm>
            <a:off x="282175" y="641643"/>
            <a:ext cx="11239900" cy="0"/>
          </a:xfrm>
          <a:prstGeom prst="line">
            <a:avLst/>
          </a:prstGeom>
          <a:noFill/>
          <a:ln w="28575" cap="flat" cmpd="sng" algn="ctr">
            <a:solidFill>
              <a:srgbClr val="31367B"/>
            </a:solidFill>
            <a:prstDash val="solid"/>
          </a:ln>
          <a:effectLst/>
        </p:spPr>
      </p:cxn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custDataLst>
              <p:tags r:id="rId5"/>
            </p:custDataLst>
          </p:nvPr>
        </p:nvSpPr>
        <p:spPr>
          <a:xfrm>
            <a:off x="281940" y="-8890"/>
            <a:ext cx="337185" cy="640080"/>
          </a:xfrm>
          <a:prstGeom prst="rect">
            <a:avLst/>
          </a:prstGeom>
          <a:solidFill>
            <a:srgbClr val="31367B"/>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sp>
        <p:nvSpPr>
          <p:cNvPr id="8" name="TextBox 3"/>
          <p:cNvSpPr txBox="1"/>
          <p:nvPr userDrawn="1">
            <p:custDataLst>
              <p:tags r:id="rId6"/>
            </p:custDataLst>
          </p:nvPr>
        </p:nvSpPr>
        <p:spPr>
          <a:xfrm>
            <a:off x="751205" y="80645"/>
            <a:ext cx="6999605" cy="521970"/>
          </a:xfrm>
          <a:prstGeom prst="rect">
            <a:avLst/>
          </a:prstGeom>
          <a:noFill/>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defRPr/>
            </a:pPr>
            <a:r>
              <a:rPr lang="zh-CN" altLang="en-US" sz="2800" b="1" dirty="0">
                <a:solidFill>
                  <a:srgbClr val="31367B"/>
                </a:solidFill>
                <a:latin typeface="微软雅黑" panose="020B0503020204020204" charset="-122"/>
                <a:ea typeface="微软雅黑" panose="020B0503020204020204" charset="-122"/>
              </a:rPr>
              <a:t>模块五    钻孔 </a:t>
            </a:r>
            <a:endParaRPr lang="zh-CN" altLang="en-US" sz="2800" b="1" dirty="0">
              <a:solidFill>
                <a:srgbClr val="31367B"/>
              </a:solidFill>
              <a:latin typeface="微软雅黑" panose="020B0503020204020204" charset="-122"/>
              <a:ea typeface="微软雅黑" panose="020B0503020204020204" charset="-122"/>
            </a:endParaRPr>
          </a:p>
        </p:txBody>
      </p:sp>
      <p:cxnSp>
        <p:nvCxnSpPr>
          <p:cNvPr id="10" name="直接连接符 9"/>
          <p:cNvCxnSpPr/>
          <p:nvPr userDrawn="1">
            <p:custDataLst>
              <p:tags r:id="rId7"/>
            </p:custDataLst>
          </p:nvPr>
        </p:nvCxnSpPr>
        <p:spPr>
          <a:xfrm>
            <a:off x="282175" y="641643"/>
            <a:ext cx="11239900" cy="0"/>
          </a:xfrm>
          <a:prstGeom prst="line">
            <a:avLst/>
          </a:prstGeom>
          <a:noFill/>
          <a:ln w="28575" cap="flat" cmpd="sng" algn="ctr">
            <a:solidFill>
              <a:srgbClr val="31367B"/>
            </a:solidFill>
            <a:prstDash val="solid"/>
          </a:ln>
          <a:effectLst/>
        </p:spPr>
      </p:cxn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custDataLst>
              <p:tags r:id="rId5"/>
            </p:custDataLst>
          </p:nvPr>
        </p:nvSpPr>
        <p:spPr>
          <a:xfrm>
            <a:off x="281940" y="-8890"/>
            <a:ext cx="337185" cy="640080"/>
          </a:xfrm>
          <a:prstGeom prst="rect">
            <a:avLst/>
          </a:prstGeom>
          <a:solidFill>
            <a:srgbClr val="31367B"/>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sp>
        <p:nvSpPr>
          <p:cNvPr id="8" name="TextBox 3"/>
          <p:cNvSpPr txBox="1"/>
          <p:nvPr userDrawn="1">
            <p:custDataLst>
              <p:tags r:id="rId6"/>
            </p:custDataLst>
          </p:nvPr>
        </p:nvSpPr>
        <p:spPr>
          <a:xfrm>
            <a:off x="751205" y="80645"/>
            <a:ext cx="6999605" cy="521970"/>
          </a:xfrm>
          <a:prstGeom prst="rect">
            <a:avLst/>
          </a:prstGeom>
          <a:noFill/>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defRPr/>
            </a:pPr>
            <a:r>
              <a:rPr lang="zh-CN" altLang="en-US" sz="2800" b="1" dirty="0">
                <a:solidFill>
                  <a:srgbClr val="31367B"/>
                </a:solidFill>
                <a:latin typeface="微软雅黑" panose="020B0503020204020204" charset="-122"/>
                <a:ea typeface="微软雅黑" panose="020B0503020204020204" charset="-122"/>
              </a:rPr>
              <a:t>模块六    锪孔、铰孔与攻螺纹 </a:t>
            </a:r>
            <a:endParaRPr lang="zh-CN" altLang="en-US" sz="2800" b="1" dirty="0">
              <a:solidFill>
                <a:srgbClr val="31367B"/>
              </a:solidFill>
              <a:latin typeface="微软雅黑" panose="020B0503020204020204" charset="-122"/>
              <a:ea typeface="微软雅黑" panose="020B0503020204020204" charset="-122"/>
            </a:endParaRPr>
          </a:p>
        </p:txBody>
      </p:sp>
      <p:cxnSp>
        <p:nvCxnSpPr>
          <p:cNvPr id="10" name="直接连接符 9"/>
          <p:cNvCxnSpPr/>
          <p:nvPr userDrawn="1">
            <p:custDataLst>
              <p:tags r:id="rId7"/>
            </p:custDataLst>
          </p:nvPr>
        </p:nvCxnSpPr>
        <p:spPr>
          <a:xfrm>
            <a:off x="282175" y="641643"/>
            <a:ext cx="11239900" cy="0"/>
          </a:xfrm>
          <a:prstGeom prst="line">
            <a:avLst/>
          </a:prstGeom>
          <a:noFill/>
          <a:ln w="28575" cap="flat" cmpd="sng" algn="ctr">
            <a:solidFill>
              <a:srgbClr val="31367B"/>
            </a:solidFill>
            <a:prstDash val="solid"/>
          </a:ln>
          <a:effectLst/>
        </p:spPr>
      </p:cxn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custDataLst>
              <p:tags r:id="rId5"/>
            </p:custDataLst>
          </p:nvPr>
        </p:nvSpPr>
        <p:spPr>
          <a:xfrm>
            <a:off x="281940" y="-8890"/>
            <a:ext cx="337185" cy="640080"/>
          </a:xfrm>
          <a:prstGeom prst="rect">
            <a:avLst/>
          </a:prstGeom>
          <a:solidFill>
            <a:srgbClr val="31367B"/>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sp>
        <p:nvSpPr>
          <p:cNvPr id="8" name="TextBox 3"/>
          <p:cNvSpPr txBox="1"/>
          <p:nvPr userDrawn="1">
            <p:custDataLst>
              <p:tags r:id="rId6"/>
            </p:custDataLst>
          </p:nvPr>
        </p:nvSpPr>
        <p:spPr>
          <a:xfrm>
            <a:off x="751205" y="80645"/>
            <a:ext cx="6999605" cy="521970"/>
          </a:xfrm>
          <a:prstGeom prst="rect">
            <a:avLst/>
          </a:prstGeom>
          <a:noFill/>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defRPr/>
            </a:pPr>
            <a:r>
              <a:rPr lang="zh-CN" altLang="en-US" sz="2800" b="1" dirty="0">
                <a:solidFill>
                  <a:srgbClr val="31367B"/>
                </a:solidFill>
                <a:latin typeface="微软雅黑" panose="020B0503020204020204" charset="-122"/>
                <a:ea typeface="微软雅黑" panose="020B0503020204020204" charset="-122"/>
              </a:rPr>
              <a:t>模块七    综合制作 </a:t>
            </a:r>
            <a:endParaRPr lang="zh-CN" altLang="en-US" sz="2800" b="1" dirty="0">
              <a:solidFill>
                <a:srgbClr val="31367B"/>
              </a:solidFill>
              <a:latin typeface="微软雅黑" panose="020B0503020204020204" charset="-122"/>
              <a:ea typeface="微软雅黑" panose="020B0503020204020204" charset="-122"/>
            </a:endParaRPr>
          </a:p>
        </p:txBody>
      </p:sp>
      <p:cxnSp>
        <p:nvCxnSpPr>
          <p:cNvPr id="10" name="直接连接符 9"/>
          <p:cNvCxnSpPr/>
          <p:nvPr userDrawn="1">
            <p:custDataLst>
              <p:tags r:id="rId7"/>
            </p:custDataLst>
          </p:nvPr>
        </p:nvCxnSpPr>
        <p:spPr>
          <a:xfrm>
            <a:off x="282175" y="641643"/>
            <a:ext cx="11239900" cy="0"/>
          </a:xfrm>
          <a:prstGeom prst="line">
            <a:avLst/>
          </a:prstGeom>
          <a:noFill/>
          <a:ln w="28575" cap="flat" cmpd="sng" algn="ctr">
            <a:solidFill>
              <a:srgbClr val="31367B"/>
            </a:solidFill>
            <a:prstDash val="solid"/>
          </a:ln>
          <a:effectLst/>
        </p:spPr>
      </p:cxn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Tree>
    <p:custDataLst>
      <p:tags r:id="rId2"/>
    </p:custDataLst>
  </p:cSld>
  <p:clrMap bg1="lt1" tx1="dk1" bg2="lt2" tx2="dk2" accent1="accent1" accent2="accent2" accent3="accent3" accent4="accent4" accent5="accent5" accent6="accent6" hlink="hlink" folHlink="folHlink"/>
  <p:sldLayoutIdLst>
    <p:sldLayoutId id="2147483683" r:id="rId1"/>
  </p:sldLayoutIdLst>
  <p:txStyles>
    <p:titleStyle>
      <a:lvl1pPr algn="l" defTabSz="864235" rtl="0" eaLnBrk="1" fontAlgn="auto" latinLnBrk="0" hangingPunct="1">
        <a:lnSpc>
          <a:spcPct val="100000"/>
        </a:lnSpc>
        <a:spcBef>
          <a:spcPct val="0"/>
        </a:spcBef>
        <a:buNone/>
        <a:defRPr sz="3400" b="1" u="none" strike="noStrike" kern="1200" cap="none" spc="300" normalizeH="0" baseline="0">
          <a:solidFill>
            <a:schemeClr val="tx1">
              <a:lumMod val="85000"/>
              <a:lumOff val="15000"/>
            </a:schemeClr>
          </a:solidFill>
          <a:uFillTx/>
          <a:latin typeface="+mj-lt"/>
          <a:ea typeface="+mj-ea"/>
          <a:cs typeface="+mj-cs"/>
        </a:defRPr>
      </a:lvl1pPr>
    </p:titleStyle>
    <p:bodyStyle>
      <a:lvl1pPr marL="215900" indent="-215900" algn="l" defTabSz="864235" rtl="0" eaLnBrk="1" fontAlgn="auto" latinLnBrk="0" hangingPunct="1">
        <a:lnSpc>
          <a:spcPct val="130000"/>
        </a:lnSpc>
        <a:spcBef>
          <a:spcPts val="0"/>
        </a:spcBef>
        <a:spcAft>
          <a:spcPts val="1000"/>
        </a:spcAft>
        <a:buFont typeface="Arial" panose="020B0604020202020204" pitchFamily="34" charset="0"/>
        <a:buChar char="●"/>
        <a:defRPr sz="1700" u="none" strike="noStrike" kern="1200" cap="none" spc="150" normalizeH="0" baseline="0">
          <a:solidFill>
            <a:schemeClr val="tx1">
              <a:lumMod val="65000"/>
              <a:lumOff val="35000"/>
            </a:schemeClr>
          </a:solidFill>
          <a:uFillTx/>
          <a:latin typeface="+mn-lt"/>
          <a:ea typeface="+mn-ea"/>
          <a:cs typeface="+mn-cs"/>
        </a:defRPr>
      </a:lvl1pPr>
      <a:lvl2pPr marL="648335" indent="-215900" algn="l" defTabSz="864235" rtl="0" eaLnBrk="1" fontAlgn="auto" latinLnBrk="0" hangingPunct="1">
        <a:lnSpc>
          <a:spcPct val="120000"/>
        </a:lnSpc>
        <a:spcBef>
          <a:spcPts val="0"/>
        </a:spcBef>
        <a:spcAft>
          <a:spcPts val="600"/>
        </a:spcAft>
        <a:buFont typeface="Arial" panose="020B0604020202020204" pitchFamily="34" charset="0"/>
        <a:buChar char="●"/>
        <a:tabLst>
          <a:tab pos="1520825" algn="l"/>
          <a:tab pos="1520825" algn="l"/>
          <a:tab pos="1520825" algn="l"/>
          <a:tab pos="1520825" algn="l"/>
        </a:tabLst>
        <a:defRPr sz="1510" u="none" strike="noStrike" kern="1200" cap="none" spc="150" normalizeH="0" baseline="0">
          <a:solidFill>
            <a:schemeClr val="tx1">
              <a:lumMod val="65000"/>
              <a:lumOff val="35000"/>
            </a:schemeClr>
          </a:solidFill>
          <a:uFillTx/>
          <a:latin typeface="+mn-lt"/>
          <a:ea typeface="+mn-ea"/>
          <a:cs typeface="+mn-cs"/>
        </a:defRPr>
      </a:lvl2pPr>
      <a:lvl3pPr marL="1080135" indent="-215900" algn="l" defTabSz="864235" rtl="0" eaLnBrk="1" fontAlgn="auto" latinLnBrk="0" hangingPunct="1">
        <a:lnSpc>
          <a:spcPct val="120000"/>
        </a:lnSpc>
        <a:spcBef>
          <a:spcPts val="0"/>
        </a:spcBef>
        <a:spcAft>
          <a:spcPts val="600"/>
        </a:spcAft>
        <a:buFont typeface="Arial" panose="020B0604020202020204" pitchFamily="34" charset="0"/>
        <a:buChar char="●"/>
        <a:defRPr sz="1510" u="none" strike="noStrike" kern="1200" cap="none" spc="150" normalizeH="0" baseline="0">
          <a:solidFill>
            <a:schemeClr val="tx1">
              <a:lumMod val="65000"/>
              <a:lumOff val="35000"/>
            </a:schemeClr>
          </a:solidFill>
          <a:uFillTx/>
          <a:latin typeface="+mn-lt"/>
          <a:ea typeface="+mn-ea"/>
          <a:cs typeface="+mn-cs"/>
        </a:defRPr>
      </a:lvl3pPr>
      <a:lvl4pPr marL="1511935" indent="-215900" algn="l" defTabSz="864235" rtl="0" eaLnBrk="1" fontAlgn="auto" latinLnBrk="0" hangingPunct="1">
        <a:lnSpc>
          <a:spcPct val="120000"/>
        </a:lnSpc>
        <a:spcBef>
          <a:spcPts val="0"/>
        </a:spcBef>
        <a:spcAft>
          <a:spcPts val="300"/>
        </a:spcAft>
        <a:buFont typeface="Wingdings" panose="05000000000000000000" charset="0"/>
        <a:buChar char=""/>
        <a:defRPr sz="1325" u="none" strike="noStrike" kern="1200" cap="none" spc="150" normalizeH="0" baseline="0">
          <a:solidFill>
            <a:schemeClr val="tx1">
              <a:lumMod val="65000"/>
              <a:lumOff val="35000"/>
            </a:schemeClr>
          </a:solidFill>
          <a:uFillTx/>
          <a:latin typeface="+mn-lt"/>
          <a:ea typeface="+mn-ea"/>
          <a:cs typeface="+mn-cs"/>
        </a:defRPr>
      </a:lvl4pPr>
      <a:lvl5pPr marL="1944370" indent="-215900" algn="l" defTabSz="864235" rtl="0" eaLnBrk="1" fontAlgn="auto" latinLnBrk="0" hangingPunct="1">
        <a:lnSpc>
          <a:spcPct val="120000"/>
        </a:lnSpc>
        <a:spcBef>
          <a:spcPts val="0"/>
        </a:spcBef>
        <a:spcAft>
          <a:spcPts val="300"/>
        </a:spcAft>
        <a:buFont typeface="Arial" panose="020B0604020202020204" pitchFamily="34" charset="0"/>
        <a:buChar char="•"/>
        <a:defRPr sz="1325" u="none" strike="noStrike" kern="1200" cap="none" spc="150" normalizeH="0" baseline="0">
          <a:solidFill>
            <a:schemeClr val="tx1">
              <a:lumMod val="65000"/>
              <a:lumOff val="35000"/>
            </a:schemeClr>
          </a:solidFill>
          <a:uFillTx/>
          <a:latin typeface="+mn-lt"/>
          <a:ea typeface="+mn-ea"/>
          <a:cs typeface="+mn-cs"/>
        </a:defRPr>
      </a:lvl5pPr>
      <a:lvl6pPr marL="2376170"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6pPr>
      <a:lvl7pPr marL="2807970"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7pPr>
      <a:lvl8pPr marL="3240405"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8pPr>
      <a:lvl9pPr marL="3672205"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9pPr>
    </p:bodyStyle>
    <p:otherStyle>
      <a:defPPr>
        <a:defRPr lang="zh-CN"/>
      </a:defPPr>
      <a:lvl1pPr marL="0" algn="l" defTabSz="864235" rtl="0" eaLnBrk="1" latinLnBrk="0" hangingPunct="1">
        <a:defRPr sz="1700" kern="1200">
          <a:solidFill>
            <a:schemeClr val="tx1"/>
          </a:solidFill>
          <a:latin typeface="+mn-lt"/>
          <a:ea typeface="+mn-ea"/>
          <a:cs typeface="+mn-cs"/>
        </a:defRPr>
      </a:lvl1pPr>
      <a:lvl2pPr marL="431800" algn="l" defTabSz="864235" rtl="0" eaLnBrk="1" latinLnBrk="0" hangingPunct="1">
        <a:defRPr sz="1700" kern="1200">
          <a:solidFill>
            <a:schemeClr val="tx1"/>
          </a:solidFill>
          <a:latin typeface="+mn-lt"/>
          <a:ea typeface="+mn-ea"/>
          <a:cs typeface="+mn-cs"/>
        </a:defRPr>
      </a:lvl2pPr>
      <a:lvl3pPr marL="864235" algn="l" defTabSz="864235" rtl="0" eaLnBrk="1" latinLnBrk="0" hangingPunct="1">
        <a:defRPr sz="1700" kern="1200">
          <a:solidFill>
            <a:schemeClr val="tx1"/>
          </a:solidFill>
          <a:latin typeface="+mn-lt"/>
          <a:ea typeface="+mn-ea"/>
          <a:cs typeface="+mn-cs"/>
        </a:defRPr>
      </a:lvl3pPr>
      <a:lvl4pPr marL="1296035" algn="l" defTabSz="864235" rtl="0" eaLnBrk="1" latinLnBrk="0" hangingPunct="1">
        <a:defRPr sz="1700" kern="1200">
          <a:solidFill>
            <a:schemeClr val="tx1"/>
          </a:solidFill>
          <a:latin typeface="+mn-lt"/>
          <a:ea typeface="+mn-ea"/>
          <a:cs typeface="+mn-cs"/>
        </a:defRPr>
      </a:lvl4pPr>
      <a:lvl5pPr marL="1727835" algn="l" defTabSz="864235" rtl="0" eaLnBrk="1" latinLnBrk="0" hangingPunct="1">
        <a:defRPr sz="1700" kern="1200">
          <a:solidFill>
            <a:schemeClr val="tx1"/>
          </a:solidFill>
          <a:latin typeface="+mn-lt"/>
          <a:ea typeface="+mn-ea"/>
          <a:cs typeface="+mn-cs"/>
        </a:defRPr>
      </a:lvl5pPr>
      <a:lvl6pPr marL="2160270" algn="l" defTabSz="864235" rtl="0" eaLnBrk="1" latinLnBrk="0" hangingPunct="1">
        <a:defRPr sz="1700" kern="1200">
          <a:solidFill>
            <a:schemeClr val="tx1"/>
          </a:solidFill>
          <a:latin typeface="+mn-lt"/>
          <a:ea typeface="+mn-ea"/>
          <a:cs typeface="+mn-cs"/>
        </a:defRPr>
      </a:lvl6pPr>
      <a:lvl7pPr marL="2592070" algn="l" defTabSz="864235" rtl="0" eaLnBrk="1" latinLnBrk="0" hangingPunct="1">
        <a:defRPr sz="1700" kern="1200">
          <a:solidFill>
            <a:schemeClr val="tx1"/>
          </a:solidFill>
          <a:latin typeface="+mn-lt"/>
          <a:ea typeface="+mn-ea"/>
          <a:cs typeface="+mn-cs"/>
        </a:defRPr>
      </a:lvl7pPr>
      <a:lvl8pPr marL="3023870" algn="l" defTabSz="864235" rtl="0" eaLnBrk="1" latinLnBrk="0" hangingPunct="1">
        <a:defRPr sz="1700" kern="1200">
          <a:solidFill>
            <a:schemeClr val="tx1"/>
          </a:solidFill>
          <a:latin typeface="+mn-lt"/>
          <a:ea typeface="+mn-ea"/>
          <a:cs typeface="+mn-cs"/>
        </a:defRPr>
      </a:lvl8pPr>
      <a:lvl9pPr marL="3456305" algn="l" defTabSz="864235"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tags" Target="../tags/tag85.xml"/><Relationship Id="rId7" Type="http://schemas.openxmlformats.org/officeDocument/2006/relationships/tags" Target="../tags/tag84.xml"/><Relationship Id="rId6" Type="http://schemas.openxmlformats.org/officeDocument/2006/relationships/image" Target="../media/image6.png"/><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1" Type="http://schemas.openxmlformats.org/officeDocument/2006/relationships/slideLayout" Target="../slideLayouts/slideLayout3.xml"/><Relationship Id="rId10" Type="http://schemas.openxmlformats.org/officeDocument/2006/relationships/tags" Target="../tags/tag86.xml"/><Relationship Id="rId1" Type="http://schemas.openxmlformats.org/officeDocument/2006/relationships/tags" Target="../tags/tag79.xml"/></Relationships>
</file>

<file path=ppt/slides/_rels/slide11.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93.xml"/><Relationship Id="rId7" Type="http://schemas.openxmlformats.org/officeDocument/2006/relationships/tags" Target="../tags/tag92.xml"/><Relationship Id="rId6" Type="http://schemas.openxmlformats.org/officeDocument/2006/relationships/image" Target="../media/image8.png"/><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1" Type="http://schemas.openxmlformats.org/officeDocument/2006/relationships/slideLayout" Target="../slideLayouts/slideLayout3.xml"/><Relationship Id="rId10" Type="http://schemas.openxmlformats.org/officeDocument/2006/relationships/tags" Target="../tags/tag94.xml"/><Relationship Id="rId1" Type="http://schemas.openxmlformats.org/officeDocument/2006/relationships/tags" Target="../tags/tag87.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tags" Target="../tags/tag95.xml"/></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102.xml"/><Relationship Id="rId5" Type="http://schemas.openxmlformats.org/officeDocument/2006/relationships/image" Target="../media/image10.png"/><Relationship Id="rId4" Type="http://schemas.openxmlformats.org/officeDocument/2006/relationships/tags" Target="../tags/tag101.xml"/><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11.tiff"/><Relationship Id="rId5" Type="http://schemas.openxmlformats.org/officeDocument/2006/relationships/tags" Target="../tags/tag107.xml"/><Relationship Id="rId4" Type="http://schemas.openxmlformats.org/officeDocument/2006/relationships/tags" Target="../tags/tag106.xml"/><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12.jpeg"/><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s>
</file>

<file path=ppt/slides/_rels/slide16.xml.rels><?xml version="1.0" encoding="UTF-8" standalone="yes"?>
<Relationships xmlns="http://schemas.openxmlformats.org/package/2006/relationships"><Relationship Id="rId9" Type="http://schemas.openxmlformats.org/officeDocument/2006/relationships/tags" Target="../tags/tag120.xml"/><Relationship Id="rId8" Type="http://schemas.openxmlformats.org/officeDocument/2006/relationships/tags" Target="../tags/tag119.xml"/><Relationship Id="rId7" Type="http://schemas.openxmlformats.org/officeDocument/2006/relationships/tags" Target="../tags/tag118.xml"/><Relationship Id="rId6" Type="http://schemas.openxmlformats.org/officeDocument/2006/relationships/tags" Target="../tags/tag117.xml"/><Relationship Id="rId5" Type="http://schemas.openxmlformats.org/officeDocument/2006/relationships/image" Target="../media/image13.png"/><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tags" Target="../tags/tag114.xml"/><Relationship Id="rId10" Type="http://schemas.openxmlformats.org/officeDocument/2006/relationships/slideLayout" Target="../slideLayouts/slideLayout3.xml"/><Relationship Id="rId1" Type="http://schemas.openxmlformats.org/officeDocument/2006/relationships/tags" Target="../tags/tag113.xml"/></Relationships>
</file>

<file path=ppt/slides/_rels/slide17.xml.rels><?xml version="1.0" encoding="UTF-8" standalone="yes"?>
<Relationships xmlns="http://schemas.openxmlformats.org/package/2006/relationships"><Relationship Id="rId9" Type="http://schemas.openxmlformats.org/officeDocument/2006/relationships/tags" Target="../tags/tag128.xml"/><Relationship Id="rId8" Type="http://schemas.openxmlformats.org/officeDocument/2006/relationships/tags" Target="../tags/tag127.xml"/><Relationship Id="rId7" Type="http://schemas.openxmlformats.org/officeDocument/2006/relationships/tags" Target="../tags/tag126.xml"/><Relationship Id="rId6" Type="http://schemas.openxmlformats.org/officeDocument/2006/relationships/tags" Target="../tags/tag125.xml"/><Relationship Id="rId5" Type="http://schemas.openxmlformats.org/officeDocument/2006/relationships/image" Target="../media/image13.png"/><Relationship Id="rId4" Type="http://schemas.openxmlformats.org/officeDocument/2006/relationships/tags" Target="../tags/tag124.xml"/><Relationship Id="rId3" Type="http://schemas.openxmlformats.org/officeDocument/2006/relationships/tags" Target="../tags/tag123.xml"/><Relationship Id="rId2" Type="http://schemas.openxmlformats.org/officeDocument/2006/relationships/tags" Target="../tags/tag122.xml"/><Relationship Id="rId10" Type="http://schemas.openxmlformats.org/officeDocument/2006/relationships/slideLayout" Target="../slideLayouts/slideLayout3.xml"/><Relationship Id="rId1" Type="http://schemas.openxmlformats.org/officeDocument/2006/relationships/tags" Target="../tags/tag121.xml"/></Relationships>
</file>

<file path=ppt/slides/_rels/slide18.xml.rels><?xml version="1.0" encoding="UTF-8" standalone="yes"?>
<Relationships xmlns="http://schemas.openxmlformats.org/package/2006/relationships"><Relationship Id="rId9" Type="http://schemas.openxmlformats.org/officeDocument/2006/relationships/tags" Target="../tags/tag136.xml"/><Relationship Id="rId8" Type="http://schemas.openxmlformats.org/officeDocument/2006/relationships/tags" Target="../tags/tag135.xml"/><Relationship Id="rId7" Type="http://schemas.openxmlformats.org/officeDocument/2006/relationships/tags" Target="../tags/tag134.xml"/><Relationship Id="rId6" Type="http://schemas.openxmlformats.org/officeDocument/2006/relationships/tags" Target="../tags/tag133.xml"/><Relationship Id="rId5" Type="http://schemas.openxmlformats.org/officeDocument/2006/relationships/image" Target="../media/image13.png"/><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tags" Target="../tags/tag130.xml"/><Relationship Id="rId10" Type="http://schemas.openxmlformats.org/officeDocument/2006/relationships/slideLayout" Target="../slideLayouts/slideLayout3.xml"/><Relationship Id="rId1" Type="http://schemas.openxmlformats.org/officeDocument/2006/relationships/tags" Target="../tags/tag129.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39.xml"/><Relationship Id="rId2" Type="http://schemas.openxmlformats.org/officeDocument/2006/relationships/tags" Target="../tags/tag138.xml"/><Relationship Id="rId1" Type="http://schemas.openxmlformats.org/officeDocument/2006/relationships/tags" Target="../tags/tag137.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46.xml"/><Relationship Id="rId3" Type="http://schemas.openxmlformats.org/officeDocument/2006/relationships/image" Target="../media/image2.tiff"/><Relationship Id="rId2" Type="http://schemas.openxmlformats.org/officeDocument/2006/relationships/tags" Target="../tags/tag45.xml"/><Relationship Id="rId1" Type="http://schemas.openxmlformats.org/officeDocument/2006/relationships/tags" Target="../tags/tag44.xml"/></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144.xml"/><Relationship Id="rId4" Type="http://schemas.openxmlformats.org/officeDocument/2006/relationships/tags" Target="../tags/tag143.xml"/><Relationship Id="rId3" Type="http://schemas.openxmlformats.org/officeDocument/2006/relationships/tags" Target="../tags/tag142.xml"/><Relationship Id="rId2" Type="http://schemas.openxmlformats.org/officeDocument/2006/relationships/tags" Target="../tags/tag141.xml"/><Relationship Id="rId1" Type="http://schemas.openxmlformats.org/officeDocument/2006/relationships/tags" Target="../tags/tag140.xml"/></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149.xml"/><Relationship Id="rId5" Type="http://schemas.openxmlformats.org/officeDocument/2006/relationships/image" Target="../media/image14.png"/><Relationship Id="rId4" Type="http://schemas.openxmlformats.org/officeDocument/2006/relationships/tags" Target="../tags/tag148.xml"/><Relationship Id="rId3" Type="http://schemas.openxmlformats.org/officeDocument/2006/relationships/tags" Target="../tags/tag147.xml"/><Relationship Id="rId2" Type="http://schemas.openxmlformats.org/officeDocument/2006/relationships/tags" Target="../tags/tag146.xml"/><Relationship Id="rId1" Type="http://schemas.openxmlformats.org/officeDocument/2006/relationships/tags" Target="../tags/tag145.xml"/></Relationships>
</file>

<file path=ppt/slides/_rels/slide22.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154.xml"/><Relationship Id="rId5" Type="http://schemas.openxmlformats.org/officeDocument/2006/relationships/image" Target="../media/image14.png"/><Relationship Id="rId4" Type="http://schemas.openxmlformats.org/officeDocument/2006/relationships/tags" Target="../tags/tag153.xml"/><Relationship Id="rId3" Type="http://schemas.openxmlformats.org/officeDocument/2006/relationships/tags" Target="../tags/tag152.xml"/><Relationship Id="rId2" Type="http://schemas.openxmlformats.org/officeDocument/2006/relationships/tags" Target="../tags/tag151.xml"/><Relationship Id="rId1" Type="http://schemas.openxmlformats.org/officeDocument/2006/relationships/tags" Target="../tags/tag150.xml"/></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159.xml"/><Relationship Id="rId5" Type="http://schemas.openxmlformats.org/officeDocument/2006/relationships/image" Target="../media/image15.png"/><Relationship Id="rId4" Type="http://schemas.openxmlformats.org/officeDocument/2006/relationships/tags" Target="../tags/tag158.xml"/><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tags" Target="../tags/tag155.xml"/></Relationships>
</file>

<file path=ppt/slides/_rels/slide24.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17.jpeg"/><Relationship Id="rId6" Type="http://schemas.openxmlformats.org/officeDocument/2006/relationships/tags" Target="../tags/tag164.xml"/><Relationship Id="rId5" Type="http://schemas.openxmlformats.org/officeDocument/2006/relationships/image" Target="../media/image16.png"/><Relationship Id="rId4" Type="http://schemas.openxmlformats.org/officeDocument/2006/relationships/tags" Target="../tags/tag163.xml"/><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tags" Target="../tags/tag160.xml"/></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169.xml"/><Relationship Id="rId5" Type="http://schemas.openxmlformats.org/officeDocument/2006/relationships/image" Target="../media/image18.png"/><Relationship Id="rId4" Type="http://schemas.openxmlformats.org/officeDocument/2006/relationships/tags" Target="../tags/tag168.xml"/><Relationship Id="rId3" Type="http://schemas.openxmlformats.org/officeDocument/2006/relationships/tags" Target="../tags/tag167.xml"/><Relationship Id="rId2" Type="http://schemas.openxmlformats.org/officeDocument/2006/relationships/tags" Target="../tags/tag166.xml"/><Relationship Id="rId1" Type="http://schemas.openxmlformats.org/officeDocument/2006/relationships/tags" Target="../tags/tag165.xml"/></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19.png"/><Relationship Id="rId4" Type="http://schemas.openxmlformats.org/officeDocument/2006/relationships/tags" Target="../tags/tag173.xml"/><Relationship Id="rId3" Type="http://schemas.openxmlformats.org/officeDocument/2006/relationships/tags" Target="../tags/tag172.xml"/><Relationship Id="rId2" Type="http://schemas.openxmlformats.org/officeDocument/2006/relationships/tags" Target="../tags/tag171.xml"/><Relationship Id="rId1" Type="http://schemas.openxmlformats.org/officeDocument/2006/relationships/tags" Target="../tags/tag170.xml"/></Relationships>
</file>

<file path=ppt/slides/_rels/slide27.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178.xml"/><Relationship Id="rId5" Type="http://schemas.openxmlformats.org/officeDocument/2006/relationships/image" Target="../media/image20.png"/><Relationship Id="rId4" Type="http://schemas.openxmlformats.org/officeDocument/2006/relationships/tags" Target="../tags/tag177.xml"/><Relationship Id="rId3" Type="http://schemas.openxmlformats.org/officeDocument/2006/relationships/tags" Target="../tags/tag176.xml"/><Relationship Id="rId2" Type="http://schemas.openxmlformats.org/officeDocument/2006/relationships/tags" Target="../tags/tag175.xml"/><Relationship Id="rId1" Type="http://schemas.openxmlformats.org/officeDocument/2006/relationships/tags" Target="../tags/tag174.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81.xml"/><Relationship Id="rId2" Type="http://schemas.openxmlformats.org/officeDocument/2006/relationships/tags" Target="../tags/tag180.xml"/><Relationship Id="rId1" Type="http://schemas.openxmlformats.org/officeDocument/2006/relationships/tags" Target="../tags/tag179.xml"/></Relationships>
</file>

<file path=ppt/slides/_rels/slide29.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186.xml"/><Relationship Id="rId5" Type="http://schemas.openxmlformats.org/officeDocument/2006/relationships/image" Target="../media/image21.png"/><Relationship Id="rId4" Type="http://schemas.openxmlformats.org/officeDocument/2006/relationships/tags" Target="../tags/tag185.xml"/><Relationship Id="rId3" Type="http://schemas.openxmlformats.org/officeDocument/2006/relationships/tags" Target="../tags/tag184.xml"/><Relationship Id="rId2" Type="http://schemas.openxmlformats.org/officeDocument/2006/relationships/tags" Target="../tags/tag183.xml"/><Relationship Id="rId1" Type="http://schemas.openxmlformats.org/officeDocument/2006/relationships/tags" Target="../tags/tag182.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49.xml"/><Relationship Id="rId3" Type="http://schemas.openxmlformats.org/officeDocument/2006/relationships/image" Target="../media/image2.tiff"/><Relationship Id="rId2" Type="http://schemas.openxmlformats.org/officeDocument/2006/relationships/tags" Target="../tags/tag48.xml"/><Relationship Id="rId1" Type="http://schemas.openxmlformats.org/officeDocument/2006/relationships/tags" Target="../tags/tag47.xml"/></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191.xml"/><Relationship Id="rId4" Type="http://schemas.openxmlformats.org/officeDocument/2006/relationships/tags" Target="../tags/tag190.xml"/><Relationship Id="rId3" Type="http://schemas.openxmlformats.org/officeDocument/2006/relationships/tags" Target="../tags/tag189.xml"/><Relationship Id="rId2" Type="http://schemas.openxmlformats.org/officeDocument/2006/relationships/tags" Target="../tags/tag188.xml"/><Relationship Id="rId1" Type="http://schemas.openxmlformats.org/officeDocument/2006/relationships/tags" Target="../tags/tag187.xml"/></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22.png"/><Relationship Id="rId2" Type="http://schemas.openxmlformats.org/officeDocument/2006/relationships/tags" Target="../tags/tag193.xml"/><Relationship Id="rId1" Type="http://schemas.openxmlformats.org/officeDocument/2006/relationships/tags" Target="../tags/tag19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52.xml"/><Relationship Id="rId3" Type="http://schemas.openxmlformats.org/officeDocument/2006/relationships/image" Target="../media/image2.tiff"/><Relationship Id="rId2" Type="http://schemas.openxmlformats.org/officeDocument/2006/relationships/tags" Target="../tags/tag51.xml"/><Relationship Id="rId1" Type="http://schemas.openxmlformats.org/officeDocument/2006/relationships/tags" Target="../tags/tag50.xml"/></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60.xml"/><Relationship Id="rId7" Type="http://schemas.openxmlformats.org/officeDocument/2006/relationships/tags" Target="../tags/tag59.xml"/><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65.xml"/><Relationship Id="rId5" Type="http://schemas.openxmlformats.org/officeDocument/2006/relationships/image" Target="../media/image3.png"/><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70.xml"/><Relationship Id="rId5" Type="http://schemas.openxmlformats.org/officeDocument/2006/relationships/image" Target="../media/image4.png"/><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tags" Target="../tags/tag66.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tags" Target="../tags/tag71.xml"/></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78.xml"/><Relationship Id="rId5" Type="http://schemas.openxmlformats.org/officeDocument/2006/relationships/image" Target="../media/image5.png"/><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1518" y="1100420"/>
            <a:ext cx="11522075" cy="4333179"/>
          </a:xfrm>
          <a:prstGeom prst="rect">
            <a:avLst/>
          </a:prstGeom>
          <a:solidFill>
            <a:srgbClr val="31367B"/>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14" name="矩形 13"/>
          <p:cNvSpPr/>
          <p:nvPr/>
        </p:nvSpPr>
        <p:spPr bwMode="auto">
          <a:xfrm>
            <a:off x="3168650" y="2448560"/>
            <a:ext cx="8351520" cy="1547495"/>
          </a:xfrm>
          <a:prstGeom prst="rect">
            <a:avLst/>
          </a:prstGeom>
          <a:solidFill>
            <a:schemeClr val="tx2">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993527"/>
              </a:solidFill>
              <a:effectLst/>
              <a:uLnTx/>
              <a:uFillTx/>
              <a:latin typeface="Arial" panose="020B0604020202020204" pitchFamily="34" charset="0"/>
              <a:ea typeface="宋体" panose="02010600030101010101" pitchFamily="2" charset="-122"/>
            </a:endParaRPr>
          </a:p>
        </p:txBody>
      </p:sp>
      <p:sp>
        <p:nvSpPr>
          <p:cNvPr id="2" name="椭圆 1"/>
          <p:cNvSpPr/>
          <p:nvPr/>
        </p:nvSpPr>
        <p:spPr bwMode="auto">
          <a:xfrm>
            <a:off x="610485" y="1473207"/>
            <a:ext cx="3672306" cy="3672306"/>
          </a:xfrm>
          <a:prstGeom prst="ellipse">
            <a:avLst/>
          </a:prstGeom>
          <a:solidFill>
            <a:schemeClr val="bg1"/>
          </a:solidFill>
          <a:ln w="114300" cap="flat" cmpd="sng" algn="ctr">
            <a:solidFill>
              <a:srgbClr val="9DC3E6">
                <a:alpha val="69804"/>
              </a:srgb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713105"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4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7" name="矩形 16"/>
          <p:cNvSpPr/>
          <p:nvPr/>
        </p:nvSpPr>
        <p:spPr bwMode="auto">
          <a:xfrm>
            <a:off x="2075" y="1096947"/>
            <a:ext cx="11520000" cy="72000"/>
          </a:xfrm>
          <a:prstGeom prst="rect">
            <a:avLst/>
          </a:prstGeom>
          <a:solidFill>
            <a:srgbClr val="FFFFFF">
              <a:lumMod val="8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18" name="矩形 17"/>
          <p:cNvSpPr/>
          <p:nvPr/>
        </p:nvSpPr>
        <p:spPr bwMode="auto">
          <a:xfrm>
            <a:off x="2075" y="5426960"/>
            <a:ext cx="11520000" cy="72000"/>
          </a:xfrm>
          <a:prstGeom prst="rect">
            <a:avLst/>
          </a:prstGeom>
          <a:solidFill>
            <a:srgbClr val="FFFFFF">
              <a:lumMod val="8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39" name="矩形 38"/>
          <p:cNvSpPr/>
          <p:nvPr/>
        </p:nvSpPr>
        <p:spPr>
          <a:xfrm>
            <a:off x="4670425" y="2880360"/>
            <a:ext cx="6239510" cy="645160"/>
          </a:xfrm>
          <a:prstGeom prst="rect">
            <a:avLst/>
          </a:prstGeom>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defRPr/>
            </a:pPr>
            <a:r>
              <a:rPr sz="3600" b="1" dirty="0">
                <a:solidFill>
                  <a:srgbClr val="31367B"/>
                </a:solidFill>
                <a:latin typeface="微软雅黑" panose="020B0503020204020204" charset="-122"/>
                <a:ea typeface="微软雅黑" panose="020B0503020204020204" charset="-122"/>
              </a:rPr>
              <a:t>模块</a:t>
            </a:r>
            <a:r>
              <a:rPr lang="zh-CN" sz="3600" b="1" dirty="0">
                <a:solidFill>
                  <a:srgbClr val="31367B"/>
                </a:solidFill>
                <a:latin typeface="微软雅黑" panose="020B0503020204020204" charset="-122"/>
                <a:ea typeface="微软雅黑" panose="020B0503020204020204" charset="-122"/>
              </a:rPr>
              <a:t>二</a:t>
            </a:r>
            <a:r>
              <a:rPr lang="en-US" sz="3600" b="1" dirty="0">
                <a:solidFill>
                  <a:srgbClr val="31367B"/>
                </a:solidFill>
                <a:latin typeface="微软雅黑" panose="020B0503020204020204" charset="-122"/>
                <a:ea typeface="微软雅黑" panose="020B0503020204020204" charset="-122"/>
              </a:rPr>
              <a:t> </a:t>
            </a:r>
            <a:r>
              <a:rPr sz="3600" b="1" dirty="0">
                <a:solidFill>
                  <a:srgbClr val="31367B"/>
                </a:solidFill>
                <a:latin typeface="微软雅黑" panose="020B0503020204020204" charset="-122"/>
                <a:ea typeface="微软雅黑" panose="020B0503020204020204" charset="-122"/>
              </a:rPr>
              <a:t>锉  削</a:t>
            </a:r>
            <a:endParaRPr sz="3600" b="1" dirty="0">
              <a:solidFill>
                <a:srgbClr val="31367B"/>
              </a:solidFill>
              <a:latin typeface="微软雅黑" panose="020B0503020204020204" charset="-122"/>
              <a:ea typeface="微软雅黑" panose="020B0503020204020204" charset="-122"/>
            </a:endParaRPr>
          </a:p>
        </p:txBody>
      </p:sp>
      <p:sp>
        <p:nvSpPr>
          <p:cNvPr id="5" name="矩形 4"/>
          <p:cNvSpPr/>
          <p:nvPr/>
        </p:nvSpPr>
        <p:spPr>
          <a:xfrm>
            <a:off x="4081861" y="1300017"/>
            <a:ext cx="7318521" cy="1322070"/>
          </a:xfrm>
          <a:prstGeom prst="rect">
            <a:avLst/>
          </a:prstGeom>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defRPr/>
            </a:pPr>
            <a:r>
              <a:rPr lang="zh-CN" altLang="en-US" sz="8000" b="1" dirty="0">
                <a:solidFill>
                  <a:schemeClr val="bg1"/>
                </a:solidFill>
                <a:latin typeface="华文行楷" panose="02010800040101010101" pitchFamily="2" charset="-122"/>
                <a:ea typeface="华文行楷" panose="02010800040101010101" pitchFamily="2" charset="-122"/>
              </a:rPr>
              <a:t>钳工技能实训</a:t>
            </a:r>
            <a:endParaRPr lang="zh-CN" altLang="en-US" sz="8000" b="1" dirty="0">
              <a:solidFill>
                <a:schemeClr val="bg1"/>
              </a:solidFill>
              <a:latin typeface="华文行楷" panose="02010800040101010101" pitchFamily="2" charset="-122"/>
              <a:ea typeface="华文行楷" panose="02010800040101010101" pitchFamily="2" charset="-122"/>
            </a:endParaRPr>
          </a:p>
        </p:txBody>
      </p:sp>
      <p:pic>
        <p:nvPicPr>
          <p:cNvPr id="6" name="图片 5" descr="u=865271403,4165274343&amp;fm=193"/>
          <p:cNvPicPr>
            <a:picLocks noChangeAspect="1"/>
          </p:cNvPicPr>
          <p:nvPr/>
        </p:nvPicPr>
        <p:blipFill>
          <a:blip r:embed="rId1"/>
          <a:srcRect r="38714" b="8074"/>
          <a:stretch>
            <a:fillRect/>
          </a:stretch>
        </p:blipFill>
        <p:spPr>
          <a:xfrm rot="20220000">
            <a:off x="657860" y="1554480"/>
            <a:ext cx="3562350" cy="3562350"/>
          </a:xfrm>
          <a:custGeom>
            <a:avLst/>
            <a:gdLst/>
            <a:ahLst/>
            <a:cxnLst>
              <a:cxn ang="3">
                <a:pos x="hc" y="t"/>
              </a:cxn>
              <a:cxn ang="cd2">
                <a:pos x="l" y="vc"/>
              </a:cxn>
              <a:cxn ang="cd4">
                <a:pos x="hc" y="b"/>
              </a:cxn>
              <a:cxn ang="0">
                <a:pos x="r" y="vc"/>
              </a:cxn>
            </a:cxnLst>
            <a:rect l="l" t="t" r="r" b="b"/>
            <a:pathLst>
              <a:path w="9381" h="9381">
                <a:moveTo>
                  <a:pt x="4691" y="0"/>
                </a:moveTo>
                <a:cubicBezTo>
                  <a:pt x="7281" y="0"/>
                  <a:pt x="9381" y="2100"/>
                  <a:pt x="9381" y="4691"/>
                </a:cubicBezTo>
                <a:cubicBezTo>
                  <a:pt x="9381" y="7281"/>
                  <a:pt x="7281" y="9381"/>
                  <a:pt x="4691" y="9381"/>
                </a:cubicBezTo>
                <a:cubicBezTo>
                  <a:pt x="2100" y="9381"/>
                  <a:pt x="0" y="7281"/>
                  <a:pt x="0" y="4691"/>
                </a:cubicBezTo>
                <a:cubicBezTo>
                  <a:pt x="0" y="2100"/>
                  <a:pt x="2100" y="0"/>
                  <a:pt x="4691" y="0"/>
                </a:cubicBezTo>
                <a:close/>
              </a:path>
            </a:pathLst>
          </a:custGeom>
        </p:spPr>
      </p:pic>
      <p:sp>
        <p:nvSpPr>
          <p:cNvPr id="4" name="椭圆 3"/>
          <p:cNvSpPr/>
          <p:nvPr/>
        </p:nvSpPr>
        <p:spPr>
          <a:xfrm>
            <a:off x="648335" y="1529715"/>
            <a:ext cx="3578860" cy="3577590"/>
          </a:xfrm>
          <a:prstGeom prst="ellipse">
            <a:avLst/>
          </a:prstGeom>
          <a:solidFill>
            <a:srgbClr val="D6D6D6">
              <a:alpha val="7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2" presetClass="entr" presetSubtype="4" fill="hold" grpId="1" nodeType="withEffect">
                                  <p:stCondLst>
                                    <p:cond delay="0"/>
                                  </p:stCondLst>
                                  <p:childTnLst>
                                    <p:set>
                                      <p:cBhvr>
                                        <p:cTn id="9" dur="1" fill="hold">
                                          <p:stCondLst>
                                            <p:cond delay="0"/>
                                          </p:stCondLst>
                                        </p:cTn>
                                        <p:tgtEl>
                                          <p:spTgt spid="14"/>
                                        </p:tgtEl>
                                        <p:attrNameLst>
                                          <p:attrName>style.visibility</p:attrName>
                                        </p:attrNameLst>
                                      </p:cBhvr>
                                      <p:to>
                                        <p:strVal val="visible"/>
                                      </p:to>
                                    </p:set>
                                    <p:anim calcmode="lin" valueType="num">
                                      <p:cBhvr additive="base">
                                        <p:cTn id="10" dur="500" fill="hold"/>
                                        <p:tgtEl>
                                          <p:spTgt spid="14"/>
                                        </p:tgtEl>
                                        <p:attrNameLst>
                                          <p:attrName>ppt_x</p:attrName>
                                        </p:attrNameLst>
                                      </p:cBhvr>
                                      <p:tavLst>
                                        <p:tav tm="0">
                                          <p:val>
                                            <p:strVal val="#ppt_x"/>
                                          </p:val>
                                        </p:tav>
                                        <p:tav tm="100000">
                                          <p:val>
                                            <p:strVal val="#ppt_x"/>
                                          </p:val>
                                        </p:tav>
                                      </p:tavLst>
                                    </p:anim>
                                    <p:anim calcmode="lin" valueType="num">
                                      <p:cBhvr additive="base">
                                        <p:cTn id="11" dur="500" fill="hold"/>
                                        <p:tgtEl>
                                          <p:spTgt spid="14"/>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additive="base">
                                        <p:cTn id="18" dur="500" fill="hold"/>
                                        <p:tgtEl>
                                          <p:spTgt spid="39"/>
                                        </p:tgtEl>
                                        <p:attrNameLst>
                                          <p:attrName>ppt_x</p:attrName>
                                        </p:attrNameLst>
                                      </p:cBhvr>
                                      <p:tavLst>
                                        <p:tav tm="0">
                                          <p:val>
                                            <p:strVal val="1+#ppt_w/2"/>
                                          </p:val>
                                        </p:tav>
                                        <p:tav tm="100000">
                                          <p:val>
                                            <p:strVal val="#ppt_x"/>
                                          </p:val>
                                        </p:tav>
                                      </p:tavLst>
                                    </p:anim>
                                    <p:anim calcmode="lin" valueType="num">
                                      <p:cBhvr additive="base">
                                        <p:cTn id="19" dur="500" fill="hold"/>
                                        <p:tgtEl>
                                          <p:spTgt spid="39"/>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1+#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ppt_x"/>
                                          </p:val>
                                        </p:tav>
                                        <p:tav tm="100000">
                                          <p:val>
                                            <p:strVal val="#ppt_x"/>
                                          </p:val>
                                        </p:tav>
                                      </p:tavLst>
                                    </p:anim>
                                    <p:anim calcmode="lin" valueType="num">
                                      <p:cBhvr additive="base">
                                        <p:cTn id="27" dur="500" fill="hold"/>
                                        <p:tgtEl>
                                          <p:spTgt spid="4"/>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bldLvl="0" animBg="1"/>
      <p:bldP spid="2" grpId="0" bldLvl="0" animBg="1"/>
      <p:bldP spid="39" grpId="0"/>
      <p:bldP spid="5" grpId="0"/>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一、锉刀</a:t>
            </a:r>
            <a:endParaRPr lang="zh-CN" altLang="en-US" sz="2200" b="1">
              <a:latin typeface="微软雅黑" panose="020B0503020204020204" charset="-122"/>
              <a:ea typeface="微软雅黑" panose="020B0503020204020204" charset="-122"/>
            </a:endParaRPr>
          </a:p>
        </p:txBody>
      </p:sp>
      <p:sp>
        <p:nvSpPr>
          <p:cNvPr id="13" name="文本框 12"/>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4. 锉刀的握法</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4735195" cy="188658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b="1">
                <a:latin typeface="微软雅黑" panose="020B0503020204020204" charset="-122"/>
                <a:ea typeface="微软雅黑" panose="020B0503020204020204" charset="-122"/>
                <a:cs typeface="微软雅黑" panose="020B0503020204020204" charset="-122"/>
              </a:rPr>
              <a:t>（1）大锉刀的握法：</a:t>
            </a:r>
            <a:r>
              <a:rPr lang="zh-CN" altLang="en-US">
                <a:latin typeface="微软雅黑" panose="020B0503020204020204" charset="-122"/>
                <a:ea typeface="微软雅黑" panose="020B0503020204020204" charset="-122"/>
                <a:cs typeface="微软雅黑" panose="020B0503020204020204" charset="-122"/>
              </a:rPr>
              <a:t>和锉刀基本握法类似，右手心抵着锉柄的端头，大拇指放在锉柄上面，其余四指弯在锉柄下面，配合大拇指捏住锉柄，左手则根据锉刀的大小和用力的轻重，可有多种姿势。</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3" name="组合 2"/>
          <p:cNvGrpSpPr/>
          <p:nvPr/>
        </p:nvGrpSpPr>
        <p:grpSpPr>
          <a:xfrm>
            <a:off x="5793740" y="1301115"/>
            <a:ext cx="5022850" cy="2195830"/>
            <a:chOff x="8959" y="2269"/>
            <a:chExt cx="7910" cy="3458"/>
          </a:xfrm>
        </p:grpSpPr>
        <p:sp>
          <p:nvSpPr>
            <p:cNvPr id="5" name="文本框 4"/>
            <p:cNvSpPr txBox="1"/>
            <p:nvPr>
              <p:custDataLst>
                <p:tags r:id="rId4"/>
              </p:custDataLst>
            </p:nvPr>
          </p:nvSpPr>
          <p:spPr>
            <a:xfrm>
              <a:off x="9752" y="5196"/>
              <a:ext cx="6654"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 2-7</a:t>
              </a:r>
              <a:r>
                <a:rPr lang="en-US" sz="1600" b="1">
                  <a:latin typeface="微软雅黑" panose="020B0503020204020204" charset="-122"/>
                  <a:ea typeface="微软雅黑" panose="020B0503020204020204" charset="-122"/>
                  <a:cs typeface="微软雅黑" panose="020B0503020204020204" charset="-122"/>
                </a:rPr>
                <a:t> </a:t>
              </a:r>
              <a:r>
                <a:rPr sz="1600" b="1">
                  <a:latin typeface="微软雅黑" panose="020B0503020204020204" charset="-122"/>
                  <a:ea typeface="微软雅黑" panose="020B0503020204020204" charset="-122"/>
                  <a:cs typeface="微软雅黑" panose="020B0503020204020204" charset="-122"/>
                </a:rPr>
                <a:t>大锉刀的握法</a:t>
              </a:r>
              <a:endParaRPr sz="1600" b="1">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custDataLst>
                <p:tags r:id="rId5"/>
              </p:custDataLst>
            </p:nvPr>
          </p:nvPicPr>
          <p:blipFill>
            <a:blip r:embed="rId6"/>
            <a:stretch>
              <a:fillRect/>
            </a:stretch>
          </p:blipFill>
          <p:spPr>
            <a:xfrm>
              <a:off x="8959" y="2269"/>
              <a:ext cx="7910" cy="2907"/>
            </a:xfrm>
            <a:prstGeom prst="rect">
              <a:avLst/>
            </a:prstGeom>
          </p:spPr>
        </p:pic>
      </p:grpSp>
      <p:sp>
        <p:nvSpPr>
          <p:cNvPr id="4" name="文本框 3"/>
          <p:cNvSpPr txBox="1"/>
          <p:nvPr>
            <p:custDataLst>
              <p:tags r:id="rId7"/>
            </p:custDataLst>
          </p:nvPr>
        </p:nvSpPr>
        <p:spPr>
          <a:xfrm>
            <a:off x="792480" y="4175125"/>
            <a:ext cx="4735195" cy="116840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b="1">
                <a:latin typeface="微软雅黑" panose="020B0503020204020204" charset="-122"/>
                <a:ea typeface="微软雅黑" panose="020B0503020204020204" charset="-122"/>
                <a:cs typeface="微软雅黑" panose="020B0503020204020204" charset="-122"/>
              </a:rPr>
              <a:t>（2）中锉刀的握法：</a:t>
            </a:r>
            <a:r>
              <a:rPr lang="zh-CN" altLang="en-US">
                <a:latin typeface="微软雅黑" panose="020B0503020204020204" charset="-122"/>
                <a:ea typeface="微软雅黑" panose="020B0503020204020204" charset="-122"/>
                <a:cs typeface="微软雅黑" panose="020B0503020204020204" charset="-122"/>
              </a:rPr>
              <a:t>右手握法大致和大锉刀握法相同，但此时左手用大拇指和食指捏住锉刀的前端较适宜。</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9" name="组合 8"/>
          <p:cNvGrpSpPr/>
          <p:nvPr/>
        </p:nvGrpSpPr>
        <p:grpSpPr>
          <a:xfrm>
            <a:off x="5904865" y="3639185"/>
            <a:ext cx="4841240" cy="2534920"/>
            <a:chOff x="9299" y="5836"/>
            <a:chExt cx="7624" cy="3992"/>
          </a:xfrm>
        </p:grpSpPr>
        <p:pic>
          <p:nvPicPr>
            <p:cNvPr id="7" name="图片 6"/>
            <p:cNvPicPr>
              <a:picLocks noChangeAspect="1"/>
            </p:cNvPicPr>
            <p:nvPr>
              <p:custDataLst>
                <p:tags r:id="rId8"/>
              </p:custDataLst>
            </p:nvPr>
          </p:nvPicPr>
          <p:blipFill>
            <a:blip r:embed="rId9"/>
            <a:stretch>
              <a:fillRect/>
            </a:stretch>
          </p:blipFill>
          <p:spPr>
            <a:xfrm>
              <a:off x="9299" y="5836"/>
              <a:ext cx="7624" cy="3480"/>
            </a:xfrm>
            <a:prstGeom prst="rect">
              <a:avLst/>
            </a:prstGeom>
          </p:spPr>
        </p:pic>
        <p:sp>
          <p:nvSpPr>
            <p:cNvPr id="8" name="文本框 7"/>
            <p:cNvSpPr txBox="1"/>
            <p:nvPr>
              <p:custDataLst>
                <p:tags r:id="rId10"/>
              </p:custDataLst>
            </p:nvPr>
          </p:nvSpPr>
          <p:spPr>
            <a:xfrm>
              <a:off x="10117" y="9298"/>
              <a:ext cx="6654"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 2-</a:t>
              </a:r>
              <a:r>
                <a:rPr lang="en-US" sz="1600" b="1">
                  <a:latin typeface="微软雅黑" panose="020B0503020204020204" charset="-122"/>
                  <a:ea typeface="微软雅黑" panose="020B0503020204020204" charset="-122"/>
                  <a:cs typeface="微软雅黑" panose="020B0503020204020204" charset="-122"/>
                </a:rPr>
                <a:t>8</a:t>
              </a:r>
              <a:r>
                <a:rPr lang="en-US" sz="1600" b="1">
                  <a:latin typeface="微软雅黑" panose="020B0503020204020204" charset="-122"/>
                  <a:ea typeface="微软雅黑" panose="020B0503020204020204" charset="-122"/>
                  <a:cs typeface="微软雅黑" panose="020B0503020204020204" charset="-122"/>
                </a:rPr>
                <a:t> </a:t>
              </a:r>
              <a:r>
                <a:rPr sz="1600" b="1">
                  <a:latin typeface="微软雅黑" panose="020B0503020204020204" charset="-122"/>
                  <a:ea typeface="微软雅黑" panose="020B0503020204020204" charset="-122"/>
                  <a:cs typeface="微软雅黑" panose="020B0503020204020204" charset="-122"/>
                </a:rPr>
                <a:t>中</a:t>
              </a:r>
              <a:r>
                <a:rPr sz="1600" b="1">
                  <a:latin typeface="微软雅黑" panose="020B0503020204020204" charset="-122"/>
                  <a:ea typeface="微软雅黑" panose="020B0503020204020204" charset="-122"/>
                  <a:cs typeface="微软雅黑" panose="020B0503020204020204" charset="-122"/>
                </a:rPr>
                <a:t>锉刀的握法</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一、锉刀</a:t>
            </a:r>
            <a:endParaRPr lang="zh-CN" altLang="en-US" sz="2200" b="1">
              <a:latin typeface="微软雅黑" panose="020B0503020204020204" charset="-122"/>
              <a:ea typeface="微软雅黑" panose="020B0503020204020204" charset="-122"/>
            </a:endParaRPr>
          </a:p>
        </p:txBody>
      </p:sp>
      <p:sp>
        <p:nvSpPr>
          <p:cNvPr id="13" name="文本框 12"/>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4. 锉刀的握法</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5076825" cy="116840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b="1">
                <a:latin typeface="微软雅黑" panose="020B0503020204020204" charset="-122"/>
                <a:ea typeface="微软雅黑" panose="020B0503020204020204" charset="-122"/>
                <a:cs typeface="微软雅黑" panose="020B0503020204020204" charset="-122"/>
              </a:rPr>
              <a:t>（3）小锉刀的握法：</a:t>
            </a:r>
            <a:r>
              <a:rPr lang="zh-CN" altLang="en-US">
                <a:latin typeface="微软雅黑" panose="020B0503020204020204" charset="-122"/>
                <a:ea typeface="微软雅黑" panose="020B0503020204020204" charset="-122"/>
                <a:cs typeface="微软雅黑" panose="020B0503020204020204" charset="-122"/>
              </a:rPr>
              <a:t>右手食指伸直，拇指放在锉柄上面，食指靠在锉刀的刀边，左手几个手指压在锉刀中部。</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8" name="组合 7"/>
          <p:cNvGrpSpPr/>
          <p:nvPr/>
        </p:nvGrpSpPr>
        <p:grpSpPr>
          <a:xfrm>
            <a:off x="6432550" y="1224280"/>
            <a:ext cx="4225290" cy="2252980"/>
            <a:chOff x="6191" y="5035"/>
            <a:chExt cx="6654" cy="3548"/>
          </a:xfrm>
        </p:grpSpPr>
        <p:sp>
          <p:nvSpPr>
            <p:cNvPr id="5" name="文本框 4"/>
            <p:cNvSpPr txBox="1"/>
            <p:nvPr>
              <p:custDataLst>
                <p:tags r:id="rId4"/>
              </p:custDataLst>
            </p:nvPr>
          </p:nvSpPr>
          <p:spPr>
            <a:xfrm>
              <a:off x="6191" y="8052"/>
              <a:ext cx="6654"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 2-</a:t>
              </a:r>
              <a:r>
                <a:rPr lang="en-US" sz="1600" b="1">
                  <a:latin typeface="微软雅黑" panose="020B0503020204020204" charset="-122"/>
                  <a:ea typeface="微软雅黑" panose="020B0503020204020204" charset="-122"/>
                  <a:cs typeface="微软雅黑" panose="020B0503020204020204" charset="-122"/>
                </a:rPr>
                <a:t>9 </a:t>
              </a:r>
              <a:r>
                <a:rPr lang="zh-CN" altLang="en-US" sz="1600" b="1">
                  <a:latin typeface="微软雅黑" panose="020B0503020204020204" charset="-122"/>
                  <a:ea typeface="微软雅黑" panose="020B0503020204020204" charset="-122"/>
                  <a:cs typeface="微软雅黑" panose="020B0503020204020204" charset="-122"/>
                </a:rPr>
                <a:t>小</a:t>
              </a:r>
              <a:r>
                <a:rPr sz="1600" b="1">
                  <a:latin typeface="微软雅黑" panose="020B0503020204020204" charset="-122"/>
                  <a:ea typeface="微软雅黑" panose="020B0503020204020204" charset="-122"/>
                  <a:cs typeface="微软雅黑" panose="020B0503020204020204" charset="-122"/>
                </a:rPr>
                <a:t>锉刀的握法</a:t>
              </a:r>
              <a:endParaRPr sz="1600" b="1">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custDataLst>
                <p:tags r:id="rId5"/>
              </p:custDataLst>
            </p:nvPr>
          </p:nvPicPr>
          <p:blipFill>
            <a:blip r:embed="rId6"/>
            <a:stretch>
              <a:fillRect/>
            </a:stretch>
          </p:blipFill>
          <p:spPr>
            <a:xfrm>
              <a:off x="6267" y="5035"/>
              <a:ext cx="6502" cy="2967"/>
            </a:xfrm>
            <a:prstGeom prst="rect">
              <a:avLst/>
            </a:prstGeom>
          </p:spPr>
        </p:pic>
      </p:grpSp>
      <p:sp>
        <p:nvSpPr>
          <p:cNvPr id="9" name="文本框 8"/>
          <p:cNvSpPr txBox="1"/>
          <p:nvPr>
            <p:custDataLst>
              <p:tags r:id="rId7"/>
            </p:custDataLst>
          </p:nvPr>
        </p:nvSpPr>
        <p:spPr>
          <a:xfrm>
            <a:off x="792480" y="4032250"/>
            <a:ext cx="5076825" cy="116840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b="1">
                <a:latin typeface="微软雅黑" panose="020B0503020204020204" charset="-122"/>
                <a:ea typeface="微软雅黑" panose="020B0503020204020204" charset="-122"/>
                <a:cs typeface="微软雅黑" panose="020B0503020204020204" charset="-122"/>
              </a:rPr>
              <a:t>（4）更小锉刀（什锦锉）的握法：</a:t>
            </a:r>
            <a:r>
              <a:rPr lang="zh-CN" altLang="en-US">
                <a:latin typeface="微软雅黑" panose="020B0503020204020204" charset="-122"/>
                <a:ea typeface="微软雅黑" panose="020B0503020204020204" charset="-122"/>
                <a:cs typeface="微软雅黑" panose="020B0503020204020204" charset="-122"/>
              </a:rPr>
              <a:t>一般只用右手拿着锉刀，食指放在锉刀上面，拇指放在锉刀的左侧。</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14" name="组合 13"/>
          <p:cNvGrpSpPr/>
          <p:nvPr/>
        </p:nvGrpSpPr>
        <p:grpSpPr>
          <a:xfrm>
            <a:off x="6480810" y="3816350"/>
            <a:ext cx="4225290" cy="1822450"/>
            <a:chOff x="10206" y="6010"/>
            <a:chExt cx="6654" cy="2870"/>
          </a:xfrm>
        </p:grpSpPr>
        <p:pic>
          <p:nvPicPr>
            <p:cNvPr id="11" name="图片 10"/>
            <p:cNvPicPr>
              <a:picLocks noChangeAspect="1"/>
            </p:cNvPicPr>
            <p:nvPr>
              <p:custDataLst>
                <p:tags r:id="rId8"/>
              </p:custDataLst>
            </p:nvPr>
          </p:nvPicPr>
          <p:blipFill>
            <a:blip r:embed="rId9"/>
            <a:stretch>
              <a:fillRect/>
            </a:stretch>
          </p:blipFill>
          <p:spPr>
            <a:xfrm>
              <a:off x="10206" y="6010"/>
              <a:ext cx="6578" cy="2340"/>
            </a:xfrm>
            <a:prstGeom prst="rect">
              <a:avLst/>
            </a:prstGeom>
          </p:spPr>
        </p:pic>
        <p:sp>
          <p:nvSpPr>
            <p:cNvPr id="12" name="文本框 11"/>
            <p:cNvSpPr txBox="1"/>
            <p:nvPr>
              <p:custDataLst>
                <p:tags r:id="rId10"/>
              </p:custDataLst>
            </p:nvPr>
          </p:nvSpPr>
          <p:spPr>
            <a:xfrm>
              <a:off x="10206" y="8350"/>
              <a:ext cx="6654"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 2-</a:t>
              </a:r>
              <a:r>
                <a:rPr lang="en-US" sz="1600" b="1">
                  <a:latin typeface="微软雅黑" panose="020B0503020204020204" charset="-122"/>
                  <a:ea typeface="微软雅黑" panose="020B0503020204020204" charset="-122"/>
                  <a:cs typeface="微软雅黑" panose="020B0503020204020204" charset="-122"/>
                </a:rPr>
                <a:t>10 </a:t>
              </a:r>
              <a:r>
                <a:rPr sz="1600" b="1">
                  <a:latin typeface="微软雅黑" panose="020B0503020204020204" charset="-122"/>
                  <a:ea typeface="微软雅黑" panose="020B0503020204020204" charset="-122"/>
                  <a:cs typeface="微软雅黑" panose="020B0503020204020204" charset="-122"/>
                </a:rPr>
                <a:t>什锦锉刀</a:t>
              </a:r>
              <a:r>
                <a:rPr sz="1600" b="1">
                  <a:latin typeface="微软雅黑" panose="020B0503020204020204" charset="-122"/>
                  <a:ea typeface="微软雅黑" panose="020B0503020204020204" charset="-122"/>
                  <a:cs typeface="微软雅黑" panose="020B0503020204020204" charset="-122"/>
                </a:rPr>
                <a:t>的握法</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二、锉削</a:t>
            </a:r>
            <a:endParaRPr lang="zh-CN" altLang="en-US" sz="2200" b="1">
              <a:latin typeface="微软雅黑" panose="020B0503020204020204" charset="-122"/>
              <a:ea typeface="微软雅黑" panose="020B0503020204020204" charset="-122"/>
            </a:endParaRPr>
          </a:p>
        </p:txBody>
      </p:sp>
      <p:sp>
        <p:nvSpPr>
          <p:cNvPr id="13" name="文本框 12"/>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1. 工件的夹持</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9937115" cy="211709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（1）夹在虎钳中部；</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（2）露出钳口的高度为 10~20 mm；</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（3）工件锉削面要保证水平；</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（4）台虎钳夹紧力要适当。同时，在夹持已加工表面时，应在钳口与工件之间加垫铜皮或铝皮，防止损坏已加工表面。</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二、锉削</a:t>
            </a:r>
            <a:endParaRPr lang="zh-CN" altLang="en-US" sz="2200" b="1">
              <a:latin typeface="微软雅黑" panose="020B0503020204020204" charset="-122"/>
              <a:ea typeface="微软雅黑" panose="020B0503020204020204" charset="-122"/>
            </a:endParaRPr>
          </a:p>
        </p:txBody>
      </p:sp>
      <p:sp>
        <p:nvSpPr>
          <p:cNvPr id="13" name="文本框 12"/>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2. 锉削时的站立姿势</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4593590" cy="304101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如图 2-11 所示，身体与台钳钳口中心线大致成 45° 角，且略向前倾，左脚跨前半步，脚面中心线与台虎钳钳口中心线成 30° 角，右脚脚面中心线与台虎钳中心线成 75° 角，左右两脚后跟之间的距离自然</a:t>
            </a:r>
            <a:r>
              <a:rPr lang="zh-CN" altLang="en-US">
                <a:latin typeface="微软雅黑" panose="020B0503020204020204" charset="-122"/>
                <a:ea typeface="微软雅黑" panose="020B0503020204020204" charset="-122"/>
                <a:cs typeface="微软雅黑" panose="020B0503020204020204" charset="-122"/>
              </a:rPr>
              <a:t>舒适。</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此时，重心落在左脚上，左脚膝盖处微有弯曲，保持自然放松状态，右腿要站稳伸直，不要过于用力。</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4" name="组合 3"/>
          <p:cNvGrpSpPr/>
          <p:nvPr/>
        </p:nvGrpSpPr>
        <p:grpSpPr>
          <a:xfrm>
            <a:off x="5904865" y="1440180"/>
            <a:ext cx="5001260" cy="4198620"/>
            <a:chOff x="9299" y="2268"/>
            <a:chExt cx="7876" cy="6612"/>
          </a:xfrm>
        </p:grpSpPr>
        <p:pic>
          <p:nvPicPr>
            <p:cNvPr id="3" name="图片 2"/>
            <p:cNvPicPr>
              <a:picLocks noChangeAspect="1"/>
            </p:cNvPicPr>
            <p:nvPr>
              <p:custDataLst>
                <p:tags r:id="rId4"/>
              </p:custDataLst>
            </p:nvPr>
          </p:nvPicPr>
          <p:blipFill>
            <a:blip r:embed="rId5"/>
            <a:stretch>
              <a:fillRect/>
            </a:stretch>
          </p:blipFill>
          <p:spPr>
            <a:xfrm>
              <a:off x="9299" y="2268"/>
              <a:ext cx="7877" cy="5971"/>
            </a:xfrm>
            <a:prstGeom prst="rect">
              <a:avLst/>
            </a:prstGeom>
          </p:spPr>
        </p:pic>
        <p:sp>
          <p:nvSpPr>
            <p:cNvPr id="12" name="文本框 11"/>
            <p:cNvSpPr txBox="1"/>
            <p:nvPr>
              <p:custDataLst>
                <p:tags r:id="rId6"/>
              </p:custDataLst>
            </p:nvPr>
          </p:nvSpPr>
          <p:spPr>
            <a:xfrm>
              <a:off x="9902" y="8350"/>
              <a:ext cx="6654"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 2-11</a:t>
              </a:r>
              <a:r>
                <a:rPr lang="en-US" sz="1600" b="1">
                  <a:latin typeface="微软雅黑" panose="020B0503020204020204" charset="-122"/>
                  <a:ea typeface="微软雅黑" panose="020B0503020204020204" charset="-122"/>
                  <a:cs typeface="微软雅黑" panose="020B0503020204020204" charset="-122"/>
                </a:rPr>
                <a:t> </a:t>
              </a:r>
              <a:r>
                <a:rPr sz="1600" b="1">
                  <a:latin typeface="微软雅黑" panose="020B0503020204020204" charset="-122"/>
                  <a:ea typeface="微软雅黑" panose="020B0503020204020204" charset="-122"/>
                  <a:cs typeface="微软雅黑" panose="020B0503020204020204" charset="-122"/>
                </a:rPr>
                <a:t>锉削时的站立步位和姿势</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二、锉削</a:t>
            </a:r>
            <a:endParaRPr lang="zh-CN" altLang="en-US" sz="2200" b="1">
              <a:latin typeface="微软雅黑" panose="020B0503020204020204" charset="-122"/>
              <a:ea typeface="微软雅黑" panose="020B0503020204020204" charset="-122"/>
            </a:endParaRPr>
          </a:p>
        </p:txBody>
      </p:sp>
      <p:sp>
        <p:nvSpPr>
          <p:cNvPr id="13" name="文本框 12"/>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3. 锉削时的动作要领</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5911215" cy="363093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锉削时，右手用力推动锉刀，并控制锉削方向，左手使锉刀保持水平位置，并在回程时消除压力或稍微抬起锉刀。如图2-12 所示，锉削平面时，为保证锉刀平稳运动，双手的用力情况是不断变化的：</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（1）起锉时，左手下压力较大，右手下压力较小；</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（2）锉削中，随着左手下压力逐渐减小，右手下压力逐渐增大；</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（3）锉削末，左手下压力较小，右手下压力较大；</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（4）收锉时，两手没有下压力。</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4" name="组合 3"/>
          <p:cNvGrpSpPr/>
          <p:nvPr/>
        </p:nvGrpSpPr>
        <p:grpSpPr>
          <a:xfrm>
            <a:off x="6840855" y="1149985"/>
            <a:ext cx="4225290" cy="4874895"/>
            <a:chOff x="10773" y="1811"/>
            <a:chExt cx="6654" cy="7677"/>
          </a:xfrm>
        </p:grpSpPr>
        <p:sp>
          <p:nvSpPr>
            <p:cNvPr id="12" name="文本框 11"/>
            <p:cNvSpPr txBox="1"/>
            <p:nvPr>
              <p:custDataLst>
                <p:tags r:id="rId4"/>
              </p:custDataLst>
            </p:nvPr>
          </p:nvSpPr>
          <p:spPr>
            <a:xfrm>
              <a:off x="10773" y="8958"/>
              <a:ext cx="6654"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 2-12</a:t>
              </a:r>
              <a:r>
                <a:rPr lang="en-US" sz="1600" b="1">
                  <a:latin typeface="微软雅黑" panose="020B0503020204020204" charset="-122"/>
                  <a:ea typeface="微软雅黑" panose="020B0503020204020204" charset="-122"/>
                  <a:cs typeface="微软雅黑" panose="020B0503020204020204" charset="-122"/>
                </a:rPr>
                <a:t> </a:t>
              </a:r>
              <a:r>
                <a:rPr sz="1600" b="1">
                  <a:latin typeface="微软雅黑" panose="020B0503020204020204" charset="-122"/>
                  <a:ea typeface="微软雅黑" panose="020B0503020204020204" charset="-122"/>
                  <a:cs typeface="微软雅黑" panose="020B0503020204020204" charset="-122"/>
                </a:rPr>
                <a:t>锉刀及双手运动情况</a:t>
              </a:r>
              <a:endParaRPr sz="1600" b="1">
                <a:latin typeface="微软雅黑" panose="020B0503020204020204" charset="-122"/>
                <a:ea typeface="微软雅黑" panose="020B0503020204020204" charset="-122"/>
                <a:cs typeface="微软雅黑" panose="020B0503020204020204" charset="-122"/>
              </a:endParaRPr>
            </a:p>
          </p:txBody>
        </p:sp>
        <p:pic>
          <p:nvPicPr>
            <p:cNvPr id="256" name="图片 256" descr="2-11"/>
            <p:cNvPicPr>
              <a:picLocks noChangeAspect="1"/>
            </p:cNvPicPr>
            <p:nvPr>
              <p:custDataLst>
                <p:tags r:id="rId5"/>
              </p:custDataLst>
            </p:nvPr>
          </p:nvPicPr>
          <p:blipFill>
            <a:blip r:embed="rId6"/>
            <a:stretch>
              <a:fillRect/>
            </a:stretch>
          </p:blipFill>
          <p:spPr>
            <a:xfrm>
              <a:off x="11113" y="1811"/>
              <a:ext cx="5224" cy="6950"/>
            </a:xfrm>
            <a:prstGeom prst="rect">
              <a:avLst/>
            </a:prstGeom>
          </p:spPr>
        </p:pic>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二、锉削</a:t>
            </a:r>
            <a:endParaRPr lang="zh-CN" altLang="en-US" sz="2200" b="1">
              <a:latin typeface="微软雅黑" panose="020B0503020204020204" charset="-122"/>
              <a:ea typeface="微软雅黑" panose="020B0503020204020204" charset="-122"/>
            </a:endParaRPr>
          </a:p>
        </p:txBody>
      </p:sp>
      <p:sp>
        <p:nvSpPr>
          <p:cNvPr id="13" name="文本框 12"/>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3. 锉削时的动作要领</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9965690" cy="116840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同时，如图 2-13 所示，在向前锉削的过程中，人体也需自然向前摆动，摆动幅度由小到大，再减小，和双手用力趋势保持一致。锉削速度以 40 次 /min 为宜，推出稍慢，回程稍快，动作自然协调。</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7" name="组合 6"/>
          <p:cNvGrpSpPr/>
          <p:nvPr/>
        </p:nvGrpSpPr>
        <p:grpSpPr>
          <a:xfrm>
            <a:off x="1800225" y="2519680"/>
            <a:ext cx="8086090" cy="3764280"/>
            <a:chOff x="2835" y="3968"/>
            <a:chExt cx="12734" cy="5928"/>
          </a:xfrm>
        </p:grpSpPr>
        <p:sp>
          <p:nvSpPr>
            <p:cNvPr id="5" name="文本框 4"/>
            <p:cNvSpPr txBox="1"/>
            <p:nvPr>
              <p:custDataLst>
                <p:tags r:id="rId4"/>
              </p:custDataLst>
            </p:nvPr>
          </p:nvSpPr>
          <p:spPr>
            <a:xfrm>
              <a:off x="5670" y="9365"/>
              <a:ext cx="6654"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 2-13</a:t>
              </a:r>
              <a:r>
                <a:rPr lang="en-US" sz="1600" b="1">
                  <a:latin typeface="微软雅黑" panose="020B0503020204020204" charset="-122"/>
                  <a:ea typeface="微软雅黑" panose="020B0503020204020204" charset="-122"/>
                  <a:cs typeface="微软雅黑" panose="020B0503020204020204" charset="-122"/>
                </a:rPr>
                <a:t> </a:t>
              </a:r>
              <a:r>
                <a:rPr sz="1600" b="1">
                  <a:latin typeface="微软雅黑" panose="020B0503020204020204" charset="-122"/>
                  <a:ea typeface="微软雅黑" panose="020B0503020204020204" charset="-122"/>
                  <a:cs typeface="微软雅黑" panose="020B0503020204020204" charset="-122"/>
                </a:rPr>
                <a:t>锉削动作</a:t>
              </a:r>
              <a:endParaRPr sz="1600" b="1">
                <a:latin typeface="微软雅黑" panose="020B0503020204020204" charset="-122"/>
                <a:ea typeface="微软雅黑" panose="020B0503020204020204" charset="-122"/>
                <a:cs typeface="微软雅黑" panose="020B0503020204020204" charset="-122"/>
              </a:endParaRPr>
            </a:p>
          </p:txBody>
        </p:sp>
        <p:pic>
          <p:nvPicPr>
            <p:cNvPr id="89" name="图片 16" descr="图片2"/>
            <p:cNvPicPr>
              <a:picLocks noChangeAspect="1"/>
            </p:cNvPicPr>
            <p:nvPr>
              <p:custDataLst>
                <p:tags r:id="rId5"/>
              </p:custDataLst>
            </p:nvPr>
          </p:nvPicPr>
          <p:blipFill>
            <a:blip r:embed="rId6"/>
            <a:srcRect l="1172" t="5059" r="1636" b="2661"/>
            <a:stretch>
              <a:fillRect/>
            </a:stretch>
          </p:blipFill>
          <p:spPr>
            <a:xfrm>
              <a:off x="2835" y="3968"/>
              <a:ext cx="12734" cy="5336"/>
            </a:xfrm>
            <a:prstGeom prst="rect">
              <a:avLst/>
            </a:prstGeom>
            <a:noFill/>
            <a:ln>
              <a:noFill/>
            </a:ln>
          </p:spPr>
        </p:pic>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二、锉削</a:t>
            </a:r>
            <a:endParaRPr lang="zh-CN" altLang="en-US" sz="2200" b="1">
              <a:latin typeface="微软雅黑" panose="020B0503020204020204" charset="-122"/>
              <a:ea typeface="微软雅黑" panose="020B0503020204020204" charset="-122"/>
            </a:endParaRPr>
          </a:p>
        </p:txBody>
      </p:sp>
      <p:sp>
        <p:nvSpPr>
          <p:cNvPr id="13" name="文本框 12"/>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4. 平面锉削的方法</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9965690" cy="160464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（1）交叉锉如图 2-14（a）所示，用于粗加工。</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在工件粗锉时常用的方法，是从两个交叉方向对工件进行锉削。此时，锉刀与工件的接触面较大，锉刀容易掌握平稳，从锉痕上还能判断出锉削面的高低情况，容易将平面锉平。但</a:t>
            </a:r>
            <a:r>
              <a:rPr lang="zh-CN" altLang="en-US" b="1">
                <a:latin typeface="微软雅黑" panose="020B0503020204020204" charset="-122"/>
                <a:ea typeface="微软雅黑" panose="020B0503020204020204" charset="-122"/>
                <a:cs typeface="微软雅黑" panose="020B0503020204020204" charset="-122"/>
              </a:rPr>
              <a:t>交叉锉只能进行粗锉</a:t>
            </a:r>
            <a:r>
              <a:rPr lang="zh-CN" altLang="en-US">
                <a:latin typeface="微软雅黑" panose="020B0503020204020204" charset="-122"/>
                <a:ea typeface="微软雅黑" panose="020B0503020204020204" charset="-122"/>
                <a:cs typeface="微软雅黑" panose="020B0503020204020204" charset="-122"/>
              </a:rPr>
              <a:t>，在进行到平面将锉削完成之前，须改用顺向锉，使锉痕变为正直。</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11" name="组合 10"/>
          <p:cNvGrpSpPr/>
          <p:nvPr/>
        </p:nvGrpSpPr>
        <p:grpSpPr>
          <a:xfrm>
            <a:off x="1434465" y="3284855"/>
            <a:ext cx="8652510" cy="3070225"/>
            <a:chOff x="2259" y="5173"/>
            <a:chExt cx="13626" cy="4835"/>
          </a:xfrm>
        </p:grpSpPr>
        <p:pic>
          <p:nvPicPr>
            <p:cNvPr id="3" name="图片 2"/>
            <p:cNvPicPr>
              <a:picLocks noChangeAspect="1"/>
            </p:cNvPicPr>
            <p:nvPr>
              <p:custDataLst>
                <p:tags r:id="rId4"/>
              </p:custDataLst>
            </p:nvPr>
          </p:nvPicPr>
          <p:blipFill>
            <a:blip r:embed="rId5"/>
            <a:stretch>
              <a:fillRect/>
            </a:stretch>
          </p:blipFill>
          <p:spPr>
            <a:xfrm>
              <a:off x="2259" y="5173"/>
              <a:ext cx="13626" cy="3842"/>
            </a:xfrm>
            <a:prstGeom prst="rect">
              <a:avLst/>
            </a:prstGeom>
          </p:spPr>
        </p:pic>
        <p:sp>
          <p:nvSpPr>
            <p:cNvPr id="6" name="文本框 5"/>
            <p:cNvSpPr txBox="1"/>
            <p:nvPr>
              <p:custDataLst>
                <p:tags r:id="rId6"/>
              </p:custDataLst>
            </p:nvPr>
          </p:nvSpPr>
          <p:spPr>
            <a:xfrm>
              <a:off x="3742" y="8958"/>
              <a:ext cx="2072"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 </a:t>
              </a:r>
              <a:r>
                <a:rPr lang="zh-CN" sz="1600" b="0">
                  <a:latin typeface="微软雅黑" panose="020B0503020204020204" charset="-122"/>
                  <a:ea typeface="微软雅黑" panose="020B0503020204020204" charset="-122"/>
                  <a:cs typeface="微软雅黑" panose="020B0503020204020204" charset="-122"/>
                </a:rPr>
                <a:t>交叉锉 </a:t>
              </a:r>
              <a:endParaRPr lang="zh-CN" sz="1600" b="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custDataLst>
                <p:tags r:id="rId7"/>
              </p:custDataLst>
            </p:nvPr>
          </p:nvSpPr>
          <p:spPr>
            <a:xfrm>
              <a:off x="8059" y="8958"/>
              <a:ext cx="2072" cy="531"/>
            </a:xfrm>
            <a:prstGeom prst="rect">
              <a:avLst/>
            </a:prstGeom>
            <a:noFill/>
            <a:ln w="9525">
              <a:noFill/>
            </a:ln>
          </p:spPr>
          <p:txBody>
            <a:bodyPr wrap="square">
              <a:spAutoFit/>
            </a:bodyPr>
            <a:p>
              <a:pPr indent="0" algn="ctr" fontAlgn="auto"/>
              <a:r>
                <a:rPr sz="1600" b="0">
                  <a:latin typeface="微软雅黑" panose="020B0503020204020204" charset="-122"/>
                  <a:ea typeface="微软雅黑" panose="020B0503020204020204" charset="-122"/>
                  <a:cs typeface="微软雅黑" panose="020B0503020204020204" charset="-122"/>
                </a:rPr>
                <a:t> (b) 顺向锉</a:t>
              </a:r>
              <a:endParaRPr sz="1600" b="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custDataLst>
                <p:tags r:id="rId8"/>
              </p:custDataLst>
            </p:nvPr>
          </p:nvSpPr>
          <p:spPr>
            <a:xfrm>
              <a:off x="12293" y="8958"/>
              <a:ext cx="2072" cy="531"/>
            </a:xfrm>
            <a:prstGeom prst="rect">
              <a:avLst/>
            </a:prstGeom>
            <a:noFill/>
            <a:ln w="9525">
              <a:noFill/>
            </a:ln>
          </p:spPr>
          <p:txBody>
            <a:bodyPr wrap="square">
              <a:spAutoFit/>
            </a:bodyPr>
            <a:p>
              <a:pPr indent="0" algn="ctr" fontAlgn="auto"/>
              <a:r>
                <a:rPr sz="1600" b="0">
                  <a:latin typeface="微软雅黑" panose="020B0503020204020204" charset="-122"/>
                  <a:ea typeface="微软雅黑" panose="020B0503020204020204" charset="-122"/>
                  <a:cs typeface="微软雅黑" panose="020B0503020204020204" charset="-122"/>
                </a:rPr>
                <a:t> (</a:t>
              </a:r>
              <a:r>
                <a:rPr lang="en-US" sz="1600" b="0">
                  <a:latin typeface="微软雅黑" panose="020B0503020204020204" charset="-122"/>
                  <a:ea typeface="微软雅黑" panose="020B0503020204020204" charset="-122"/>
                  <a:cs typeface="微软雅黑" panose="020B0503020204020204" charset="-122"/>
                </a:rPr>
                <a:t>c</a:t>
              </a:r>
              <a:r>
                <a:rPr sz="1600" b="0">
                  <a:latin typeface="微软雅黑" panose="020B0503020204020204" charset="-122"/>
                  <a:ea typeface="微软雅黑" panose="020B0503020204020204" charset="-122"/>
                  <a:cs typeface="微软雅黑" panose="020B0503020204020204" charset="-122"/>
                </a:rPr>
                <a:t>) 推锉</a:t>
              </a:r>
              <a:endParaRPr sz="1600" b="0">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custDataLst>
                <p:tags r:id="rId9"/>
              </p:custDataLst>
            </p:nvPr>
          </p:nvSpPr>
          <p:spPr>
            <a:xfrm>
              <a:off x="5670" y="9478"/>
              <a:ext cx="6654"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 2-1</a:t>
              </a:r>
              <a:r>
                <a:rPr lang="en-US" sz="1600" b="1">
                  <a:latin typeface="微软雅黑" panose="020B0503020204020204" charset="-122"/>
                  <a:ea typeface="微软雅黑" panose="020B0503020204020204" charset="-122"/>
                  <a:cs typeface="微软雅黑" panose="020B0503020204020204" charset="-122"/>
                </a:rPr>
                <a:t>4</a:t>
              </a:r>
              <a:r>
                <a:rPr lang="en-US" sz="1600" b="1">
                  <a:latin typeface="微软雅黑" panose="020B0503020204020204" charset="-122"/>
                  <a:ea typeface="微软雅黑" panose="020B0503020204020204" charset="-122"/>
                  <a:cs typeface="微软雅黑" panose="020B0503020204020204" charset="-122"/>
                </a:rPr>
                <a:t> </a:t>
              </a:r>
              <a:r>
                <a:rPr sz="1600" b="1">
                  <a:latin typeface="微软雅黑" panose="020B0503020204020204" charset="-122"/>
                  <a:ea typeface="微软雅黑" panose="020B0503020204020204" charset="-122"/>
                  <a:cs typeface="微软雅黑" panose="020B0503020204020204" charset="-122"/>
                </a:rPr>
                <a:t>平面锉削的方法</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二、锉削</a:t>
            </a:r>
            <a:endParaRPr lang="zh-CN" altLang="en-US" sz="2200" b="1">
              <a:latin typeface="微软雅黑" panose="020B0503020204020204" charset="-122"/>
              <a:ea typeface="微软雅黑" panose="020B0503020204020204" charset="-122"/>
            </a:endParaRPr>
          </a:p>
        </p:txBody>
      </p:sp>
      <p:sp>
        <p:nvSpPr>
          <p:cNvPr id="13" name="文本框 12"/>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4. 平面锉削的方法</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9965690" cy="124523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（2）顺向锉如图 2-14（b）所示，用于粗、精加工。</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它是顺着同一方向对工件进行锉削的方法，锉削后可得到正直的锉痕，顺向锉后表面粗糙度较低，比较整齐美观，适用于不太大的工件和最后的精锉。</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11" name="组合 10"/>
          <p:cNvGrpSpPr/>
          <p:nvPr/>
        </p:nvGrpSpPr>
        <p:grpSpPr>
          <a:xfrm>
            <a:off x="1434465" y="3284855"/>
            <a:ext cx="8652510" cy="3070225"/>
            <a:chOff x="2259" y="5173"/>
            <a:chExt cx="13626" cy="4835"/>
          </a:xfrm>
        </p:grpSpPr>
        <p:pic>
          <p:nvPicPr>
            <p:cNvPr id="3" name="图片 2"/>
            <p:cNvPicPr>
              <a:picLocks noChangeAspect="1"/>
            </p:cNvPicPr>
            <p:nvPr>
              <p:custDataLst>
                <p:tags r:id="rId4"/>
              </p:custDataLst>
            </p:nvPr>
          </p:nvPicPr>
          <p:blipFill>
            <a:blip r:embed="rId5"/>
            <a:stretch>
              <a:fillRect/>
            </a:stretch>
          </p:blipFill>
          <p:spPr>
            <a:xfrm>
              <a:off x="2259" y="5173"/>
              <a:ext cx="13626" cy="3842"/>
            </a:xfrm>
            <a:prstGeom prst="rect">
              <a:avLst/>
            </a:prstGeom>
          </p:spPr>
        </p:pic>
        <p:sp>
          <p:nvSpPr>
            <p:cNvPr id="6" name="文本框 5"/>
            <p:cNvSpPr txBox="1"/>
            <p:nvPr>
              <p:custDataLst>
                <p:tags r:id="rId6"/>
              </p:custDataLst>
            </p:nvPr>
          </p:nvSpPr>
          <p:spPr>
            <a:xfrm>
              <a:off x="3742" y="8958"/>
              <a:ext cx="2072"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 </a:t>
              </a:r>
              <a:r>
                <a:rPr lang="zh-CN" sz="1600" b="0">
                  <a:latin typeface="微软雅黑" panose="020B0503020204020204" charset="-122"/>
                  <a:ea typeface="微软雅黑" panose="020B0503020204020204" charset="-122"/>
                  <a:cs typeface="微软雅黑" panose="020B0503020204020204" charset="-122"/>
                </a:rPr>
                <a:t>交叉锉 </a:t>
              </a:r>
              <a:endParaRPr lang="zh-CN" sz="1600" b="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custDataLst>
                <p:tags r:id="rId7"/>
              </p:custDataLst>
            </p:nvPr>
          </p:nvSpPr>
          <p:spPr>
            <a:xfrm>
              <a:off x="8059" y="8958"/>
              <a:ext cx="2072" cy="531"/>
            </a:xfrm>
            <a:prstGeom prst="rect">
              <a:avLst/>
            </a:prstGeom>
            <a:noFill/>
            <a:ln w="9525">
              <a:noFill/>
            </a:ln>
          </p:spPr>
          <p:txBody>
            <a:bodyPr wrap="square">
              <a:spAutoFit/>
            </a:bodyPr>
            <a:p>
              <a:pPr indent="0" algn="ctr" fontAlgn="auto"/>
              <a:r>
                <a:rPr sz="1600" b="0">
                  <a:latin typeface="微软雅黑" panose="020B0503020204020204" charset="-122"/>
                  <a:ea typeface="微软雅黑" panose="020B0503020204020204" charset="-122"/>
                  <a:cs typeface="微软雅黑" panose="020B0503020204020204" charset="-122"/>
                </a:rPr>
                <a:t> (b) 顺向锉</a:t>
              </a:r>
              <a:endParaRPr sz="1600" b="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custDataLst>
                <p:tags r:id="rId8"/>
              </p:custDataLst>
            </p:nvPr>
          </p:nvSpPr>
          <p:spPr>
            <a:xfrm>
              <a:off x="12293" y="8958"/>
              <a:ext cx="2072" cy="531"/>
            </a:xfrm>
            <a:prstGeom prst="rect">
              <a:avLst/>
            </a:prstGeom>
            <a:noFill/>
            <a:ln w="9525">
              <a:noFill/>
            </a:ln>
          </p:spPr>
          <p:txBody>
            <a:bodyPr wrap="square">
              <a:spAutoFit/>
            </a:bodyPr>
            <a:p>
              <a:pPr indent="0" algn="ctr" fontAlgn="auto"/>
              <a:r>
                <a:rPr sz="1600" b="0">
                  <a:latin typeface="微软雅黑" panose="020B0503020204020204" charset="-122"/>
                  <a:ea typeface="微软雅黑" panose="020B0503020204020204" charset="-122"/>
                  <a:cs typeface="微软雅黑" panose="020B0503020204020204" charset="-122"/>
                </a:rPr>
                <a:t> (</a:t>
              </a:r>
              <a:r>
                <a:rPr lang="en-US" sz="1600" b="0">
                  <a:latin typeface="微软雅黑" panose="020B0503020204020204" charset="-122"/>
                  <a:ea typeface="微软雅黑" panose="020B0503020204020204" charset="-122"/>
                  <a:cs typeface="微软雅黑" panose="020B0503020204020204" charset="-122"/>
                </a:rPr>
                <a:t>c</a:t>
              </a:r>
              <a:r>
                <a:rPr sz="1600" b="0">
                  <a:latin typeface="微软雅黑" panose="020B0503020204020204" charset="-122"/>
                  <a:ea typeface="微软雅黑" panose="020B0503020204020204" charset="-122"/>
                  <a:cs typeface="微软雅黑" panose="020B0503020204020204" charset="-122"/>
                </a:rPr>
                <a:t>) 推锉</a:t>
              </a:r>
              <a:endParaRPr sz="1600" b="0">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custDataLst>
                <p:tags r:id="rId9"/>
              </p:custDataLst>
            </p:nvPr>
          </p:nvSpPr>
          <p:spPr>
            <a:xfrm>
              <a:off x="5670" y="9478"/>
              <a:ext cx="6654"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 2-1</a:t>
              </a:r>
              <a:r>
                <a:rPr lang="en-US" sz="1600" b="1">
                  <a:latin typeface="微软雅黑" panose="020B0503020204020204" charset="-122"/>
                  <a:ea typeface="微软雅黑" panose="020B0503020204020204" charset="-122"/>
                  <a:cs typeface="微软雅黑" panose="020B0503020204020204" charset="-122"/>
                </a:rPr>
                <a:t>4</a:t>
              </a:r>
              <a:r>
                <a:rPr lang="en-US" sz="1600" b="1">
                  <a:latin typeface="微软雅黑" panose="020B0503020204020204" charset="-122"/>
                  <a:ea typeface="微软雅黑" panose="020B0503020204020204" charset="-122"/>
                  <a:cs typeface="微软雅黑" panose="020B0503020204020204" charset="-122"/>
                </a:rPr>
                <a:t> </a:t>
              </a:r>
              <a:r>
                <a:rPr sz="1600" b="1">
                  <a:latin typeface="微软雅黑" panose="020B0503020204020204" charset="-122"/>
                  <a:ea typeface="微软雅黑" panose="020B0503020204020204" charset="-122"/>
                  <a:cs typeface="微软雅黑" panose="020B0503020204020204" charset="-122"/>
                </a:rPr>
                <a:t>平面锉削的方法</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二、锉削</a:t>
            </a:r>
            <a:endParaRPr lang="zh-CN" altLang="en-US" sz="2200" b="1">
              <a:latin typeface="微软雅黑" panose="020B0503020204020204" charset="-122"/>
              <a:ea typeface="微软雅黑" panose="020B0503020204020204" charset="-122"/>
            </a:endParaRPr>
          </a:p>
        </p:txBody>
      </p:sp>
      <p:sp>
        <p:nvSpPr>
          <p:cNvPr id="13" name="文本框 12"/>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4. 平面锉削的方法</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9965690" cy="124523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（3）推锉如图 2-14（c）所示，用于精加工。</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它是用两手对称地横握锉刀，用大拇指顺着工件长度方向推锉刀进行锉削。这种方式效率较低，适用于较窄表面且已锉平、加工余量较小的情况，用来进一步修正和减少表面粗糙度。</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11" name="组合 10"/>
          <p:cNvGrpSpPr/>
          <p:nvPr/>
        </p:nvGrpSpPr>
        <p:grpSpPr>
          <a:xfrm>
            <a:off x="1434465" y="3284855"/>
            <a:ext cx="8652510" cy="3070225"/>
            <a:chOff x="2259" y="5173"/>
            <a:chExt cx="13626" cy="4835"/>
          </a:xfrm>
        </p:grpSpPr>
        <p:pic>
          <p:nvPicPr>
            <p:cNvPr id="3" name="图片 2"/>
            <p:cNvPicPr>
              <a:picLocks noChangeAspect="1"/>
            </p:cNvPicPr>
            <p:nvPr>
              <p:custDataLst>
                <p:tags r:id="rId4"/>
              </p:custDataLst>
            </p:nvPr>
          </p:nvPicPr>
          <p:blipFill>
            <a:blip r:embed="rId5"/>
            <a:stretch>
              <a:fillRect/>
            </a:stretch>
          </p:blipFill>
          <p:spPr>
            <a:xfrm>
              <a:off x="2259" y="5173"/>
              <a:ext cx="13626" cy="3842"/>
            </a:xfrm>
            <a:prstGeom prst="rect">
              <a:avLst/>
            </a:prstGeom>
          </p:spPr>
        </p:pic>
        <p:sp>
          <p:nvSpPr>
            <p:cNvPr id="6" name="文本框 5"/>
            <p:cNvSpPr txBox="1"/>
            <p:nvPr>
              <p:custDataLst>
                <p:tags r:id="rId6"/>
              </p:custDataLst>
            </p:nvPr>
          </p:nvSpPr>
          <p:spPr>
            <a:xfrm>
              <a:off x="3742" y="8958"/>
              <a:ext cx="2072"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 </a:t>
              </a:r>
              <a:r>
                <a:rPr lang="zh-CN" sz="1600" b="0">
                  <a:latin typeface="微软雅黑" panose="020B0503020204020204" charset="-122"/>
                  <a:ea typeface="微软雅黑" panose="020B0503020204020204" charset="-122"/>
                  <a:cs typeface="微软雅黑" panose="020B0503020204020204" charset="-122"/>
                </a:rPr>
                <a:t>交叉锉 </a:t>
              </a:r>
              <a:endParaRPr lang="zh-CN" sz="1600" b="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custDataLst>
                <p:tags r:id="rId7"/>
              </p:custDataLst>
            </p:nvPr>
          </p:nvSpPr>
          <p:spPr>
            <a:xfrm>
              <a:off x="8059" y="8958"/>
              <a:ext cx="2072" cy="531"/>
            </a:xfrm>
            <a:prstGeom prst="rect">
              <a:avLst/>
            </a:prstGeom>
            <a:noFill/>
            <a:ln w="9525">
              <a:noFill/>
            </a:ln>
          </p:spPr>
          <p:txBody>
            <a:bodyPr wrap="square">
              <a:spAutoFit/>
            </a:bodyPr>
            <a:p>
              <a:pPr indent="0" algn="ctr" fontAlgn="auto"/>
              <a:r>
                <a:rPr sz="1600" b="0">
                  <a:latin typeface="微软雅黑" panose="020B0503020204020204" charset="-122"/>
                  <a:ea typeface="微软雅黑" panose="020B0503020204020204" charset="-122"/>
                  <a:cs typeface="微软雅黑" panose="020B0503020204020204" charset="-122"/>
                </a:rPr>
                <a:t> (b) 顺向锉</a:t>
              </a:r>
              <a:endParaRPr sz="1600" b="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custDataLst>
                <p:tags r:id="rId8"/>
              </p:custDataLst>
            </p:nvPr>
          </p:nvSpPr>
          <p:spPr>
            <a:xfrm>
              <a:off x="12293" y="8958"/>
              <a:ext cx="2072" cy="531"/>
            </a:xfrm>
            <a:prstGeom prst="rect">
              <a:avLst/>
            </a:prstGeom>
            <a:noFill/>
            <a:ln w="9525">
              <a:noFill/>
            </a:ln>
          </p:spPr>
          <p:txBody>
            <a:bodyPr wrap="square">
              <a:spAutoFit/>
            </a:bodyPr>
            <a:p>
              <a:pPr indent="0" algn="ctr" fontAlgn="auto"/>
              <a:r>
                <a:rPr sz="1600" b="0">
                  <a:latin typeface="微软雅黑" panose="020B0503020204020204" charset="-122"/>
                  <a:ea typeface="微软雅黑" panose="020B0503020204020204" charset="-122"/>
                  <a:cs typeface="微软雅黑" panose="020B0503020204020204" charset="-122"/>
                </a:rPr>
                <a:t> (</a:t>
              </a:r>
              <a:r>
                <a:rPr lang="en-US" sz="1600" b="0">
                  <a:latin typeface="微软雅黑" panose="020B0503020204020204" charset="-122"/>
                  <a:ea typeface="微软雅黑" panose="020B0503020204020204" charset="-122"/>
                  <a:cs typeface="微软雅黑" panose="020B0503020204020204" charset="-122"/>
                </a:rPr>
                <a:t>c</a:t>
              </a:r>
              <a:r>
                <a:rPr sz="1600" b="0">
                  <a:latin typeface="微软雅黑" panose="020B0503020204020204" charset="-122"/>
                  <a:ea typeface="微软雅黑" panose="020B0503020204020204" charset="-122"/>
                  <a:cs typeface="微软雅黑" panose="020B0503020204020204" charset="-122"/>
                </a:rPr>
                <a:t>) 推锉</a:t>
              </a:r>
              <a:endParaRPr sz="1600" b="0">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custDataLst>
                <p:tags r:id="rId9"/>
              </p:custDataLst>
            </p:nvPr>
          </p:nvSpPr>
          <p:spPr>
            <a:xfrm>
              <a:off x="5670" y="9478"/>
              <a:ext cx="6654"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 2-1</a:t>
              </a:r>
              <a:r>
                <a:rPr lang="en-US" sz="1600" b="1">
                  <a:latin typeface="微软雅黑" panose="020B0503020204020204" charset="-122"/>
                  <a:ea typeface="微软雅黑" panose="020B0503020204020204" charset="-122"/>
                  <a:cs typeface="微软雅黑" panose="020B0503020204020204" charset="-122"/>
                </a:rPr>
                <a:t>4</a:t>
              </a:r>
              <a:r>
                <a:rPr lang="en-US" sz="1600" b="1">
                  <a:latin typeface="微软雅黑" panose="020B0503020204020204" charset="-122"/>
                  <a:ea typeface="微软雅黑" panose="020B0503020204020204" charset="-122"/>
                  <a:cs typeface="微软雅黑" panose="020B0503020204020204" charset="-122"/>
                </a:rPr>
                <a:t> </a:t>
              </a:r>
              <a:r>
                <a:rPr sz="1600" b="1">
                  <a:latin typeface="微软雅黑" panose="020B0503020204020204" charset="-122"/>
                  <a:ea typeface="微软雅黑" panose="020B0503020204020204" charset="-122"/>
                  <a:cs typeface="微软雅黑" panose="020B0503020204020204" charset="-122"/>
                </a:rPr>
                <a:t>平面锉削的方法</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二、锉削</a:t>
            </a:r>
            <a:endParaRPr lang="zh-CN" altLang="en-US" sz="2200" b="1">
              <a:latin typeface="微软雅黑" panose="020B0503020204020204" charset="-122"/>
              <a:ea typeface="微软雅黑" panose="020B0503020204020204" charset="-122"/>
            </a:endParaRPr>
          </a:p>
        </p:txBody>
      </p:sp>
      <p:sp>
        <p:nvSpPr>
          <p:cNvPr id="13" name="文本框 12"/>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5. 锉配及锉配的原则</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9965690" cy="298958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锉配也称为镶嵌，是利用锉削加工的方法使两个或两个以上的零件达到一定配合精度要求的加工方法。</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锉配时应遵从以下一般性原则：</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（1）凸件先加工、凹件适配加工的原则；</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（2）按测量从易到难的原则加工；</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（3）按中间</a:t>
            </a:r>
            <a:r>
              <a:rPr lang="zh-CN" altLang="en-US">
                <a:latin typeface="微软雅黑" panose="020B0503020204020204" charset="-122"/>
                <a:ea typeface="微软雅黑" panose="020B0503020204020204" charset="-122"/>
                <a:cs typeface="微软雅黑" panose="020B0503020204020204" charset="-122"/>
              </a:rPr>
              <a:t>公差加工的原则；</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（4）对称性零件先加工一侧，以利于间接测量的原则。</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288290" y="1368425"/>
            <a:ext cx="10882630" cy="160464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根据图 2-1 所示的机用虎钳，思考</a:t>
            </a:r>
            <a:r>
              <a:rPr lang="zh-CN" altLang="en-US">
                <a:latin typeface="微软雅黑" panose="020B0503020204020204" charset="-122"/>
                <a:ea typeface="微软雅黑" panose="020B0503020204020204" charset="-122"/>
                <a:cs typeface="微软雅黑" panose="020B0503020204020204" charset="-122"/>
              </a:rPr>
              <a:t>以下场景，我们应该如何处理？</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b="1">
                <a:latin typeface="微软雅黑" panose="020B0503020204020204" charset="-122"/>
                <a:ea typeface="微软雅黑" panose="020B0503020204020204" charset="-122"/>
                <a:cs typeface="微软雅黑" panose="020B0503020204020204" charset="-122"/>
              </a:rPr>
              <a:t>场景一：</a:t>
            </a:r>
            <a:r>
              <a:rPr lang="zh-CN" altLang="en-US">
                <a:latin typeface="微软雅黑" panose="020B0503020204020204" charset="-122"/>
                <a:ea typeface="微软雅黑" panose="020B0503020204020204" charset="-122"/>
                <a:cs typeface="微软雅黑" panose="020B0503020204020204" charset="-122"/>
              </a:rPr>
              <a:t>现在要根据新设计的机用虎钳图纸进行零件生产和装配，但其中涉及许多非标零件，如按设计图纸加工出零件后，圆柱销与圆环尺寸出现过盈量过大的问题，导致圆柱销无法正常装入圆环和螺杆轴的孔中，此时如何在保证效率的同时，正常对机器零件进行装配呢？</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10" name="组合 9"/>
          <p:cNvGrpSpPr/>
          <p:nvPr/>
        </p:nvGrpSpPr>
        <p:grpSpPr>
          <a:xfrm>
            <a:off x="2952750" y="3023870"/>
            <a:ext cx="5607050" cy="3110230"/>
            <a:chOff x="4650" y="4762"/>
            <a:chExt cx="8830" cy="4898"/>
          </a:xfrm>
        </p:grpSpPr>
        <p:pic>
          <p:nvPicPr>
            <p:cNvPr id="242" name="图片 242" descr="2-1"/>
            <p:cNvPicPr>
              <a:picLocks noChangeAspect="1"/>
            </p:cNvPicPr>
            <p:nvPr>
              <p:custDataLst>
                <p:tags r:id="rId2"/>
              </p:custDataLst>
            </p:nvPr>
          </p:nvPicPr>
          <p:blipFill>
            <a:blip r:embed="rId3"/>
            <a:stretch>
              <a:fillRect/>
            </a:stretch>
          </p:blipFill>
          <p:spPr>
            <a:xfrm>
              <a:off x="4650" y="4762"/>
              <a:ext cx="8831" cy="4368"/>
            </a:xfrm>
            <a:prstGeom prst="rect">
              <a:avLst/>
            </a:prstGeom>
          </p:spPr>
        </p:pic>
        <p:sp>
          <p:nvSpPr>
            <p:cNvPr id="15" name="文本框 14"/>
            <p:cNvSpPr txBox="1"/>
            <p:nvPr>
              <p:custDataLst>
                <p:tags r:id="rId4"/>
              </p:custDataLst>
            </p:nvPr>
          </p:nvSpPr>
          <p:spPr>
            <a:xfrm>
              <a:off x="5217" y="9130"/>
              <a:ext cx="7796"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图2-1 机用虎钳</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2447290" y="720090"/>
            <a:ext cx="4215765"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三、锉削作业安全及锉刀的保养</a:t>
            </a:r>
            <a:endParaRPr lang="zh-CN" altLang="en-US" sz="2200" b="1">
              <a:latin typeface="微软雅黑" panose="020B0503020204020204" charset="-122"/>
              <a:ea typeface="微软雅黑" panose="020B0503020204020204" charset="-122"/>
            </a:endParaRPr>
          </a:p>
        </p:txBody>
      </p:sp>
      <p:sp>
        <p:nvSpPr>
          <p:cNvPr id="13" name="文本框 12"/>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1. 锉削安全操作技术</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9965690" cy="211709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（1）锉刀放在钳台上时不得露出桌外，以免锉刀落下伤到脚；★</a:t>
            </a:r>
            <a:endParaRPr>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（2）不准使用无柄锉刀和锉柄已裂或无箍的锉刀；★</a:t>
            </a:r>
            <a:endParaRPr>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（3）锉削时柄部不能碰到工件，防止锉柄脱落造成事故；★</a:t>
            </a:r>
            <a:endParaRPr>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（4）清除锉齿中的锉屑时，应用钢丝刷顺着齿纹刷拭，不得敲拍锉刀去屑用嘴吹去锉屑或用手摸锉削表面去屑</a:t>
            </a:r>
            <a:r>
              <a:rPr lang="zh-CN">
                <a:latin typeface="微软雅黑" panose="020B0503020204020204" charset="-122"/>
                <a:ea typeface="微软雅黑" panose="020B0503020204020204" charset="-122"/>
                <a:cs typeface="微软雅黑" panose="020B0503020204020204" charset="-122"/>
              </a:rPr>
              <a:t>。</a:t>
            </a:r>
            <a:endParaRPr lang="zh-CN">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4"/>
            </p:custDataLst>
          </p:nvPr>
        </p:nvSpPr>
        <p:spPr>
          <a:xfrm>
            <a:off x="732155" y="388175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2. 锉刀的保养</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custDataLst>
              <p:tags r:id="rId5"/>
            </p:custDataLst>
          </p:nvPr>
        </p:nvSpPr>
        <p:spPr>
          <a:xfrm>
            <a:off x="677545" y="4277360"/>
            <a:ext cx="9965690" cy="175831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a:t>
            </a:r>
            <a:r>
              <a:rPr lang="en-US">
                <a:latin typeface="微软雅黑" panose="020B0503020204020204" charset="-122"/>
                <a:ea typeface="微软雅黑" panose="020B0503020204020204" charset="-122"/>
                <a:cs typeface="微软雅黑" panose="020B0503020204020204" charset="-122"/>
              </a:rPr>
              <a:t>1</a:t>
            </a:r>
            <a:r>
              <a:rPr>
                <a:latin typeface="微软雅黑" panose="020B0503020204020204" charset="-122"/>
                <a:ea typeface="微软雅黑" panose="020B0503020204020204" charset="-122"/>
                <a:cs typeface="微软雅黑" panose="020B0503020204020204" charset="-122"/>
              </a:rPr>
              <a:t>）充分使用锉刀的有效长度，避免锉齿局部磨损；</a:t>
            </a:r>
            <a:endParaRPr>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a:t>
            </a:r>
            <a:r>
              <a:rPr lang="en-US">
                <a:latin typeface="微软雅黑" panose="020B0503020204020204" charset="-122"/>
                <a:ea typeface="微软雅黑" panose="020B0503020204020204" charset="-122"/>
                <a:cs typeface="微软雅黑" panose="020B0503020204020204" charset="-122"/>
              </a:rPr>
              <a:t>2</a:t>
            </a:r>
            <a:r>
              <a:rPr>
                <a:latin typeface="微软雅黑" panose="020B0503020204020204" charset="-122"/>
                <a:ea typeface="微软雅黑" panose="020B0503020204020204" charset="-122"/>
                <a:cs typeface="微软雅黑" panose="020B0503020204020204" charset="-122"/>
              </a:rPr>
              <a:t>）锉刀不可沾水、油及其他脏物；</a:t>
            </a:r>
            <a:endParaRPr>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a:t>
            </a:r>
            <a:r>
              <a:rPr lang="en-US">
                <a:latin typeface="微软雅黑" panose="020B0503020204020204" charset="-122"/>
                <a:ea typeface="微软雅黑" panose="020B0503020204020204" charset="-122"/>
                <a:cs typeface="微软雅黑" panose="020B0503020204020204" charset="-122"/>
              </a:rPr>
              <a:t>3</a:t>
            </a:r>
            <a:r>
              <a:rPr>
                <a:latin typeface="微软雅黑" panose="020B0503020204020204" charset="-122"/>
                <a:ea typeface="微软雅黑" panose="020B0503020204020204" charset="-122"/>
                <a:cs typeface="微软雅黑" panose="020B0503020204020204" charset="-122"/>
              </a:rPr>
              <a:t>）锉刀用完必须及时用钢丝刷沿锉齿清除锉屑，以免生锈；</a:t>
            </a:r>
            <a:endParaRPr>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a:t>
            </a:r>
            <a:r>
              <a:rPr lang="en-US">
                <a:latin typeface="微软雅黑" panose="020B0503020204020204" charset="-122"/>
                <a:ea typeface="微软雅黑" panose="020B0503020204020204" charset="-122"/>
                <a:cs typeface="微软雅黑" panose="020B0503020204020204" charset="-122"/>
              </a:rPr>
              <a:t>4</a:t>
            </a:r>
            <a:r>
              <a:rPr>
                <a:latin typeface="微软雅黑" panose="020B0503020204020204" charset="-122"/>
                <a:ea typeface="微软雅黑" panose="020B0503020204020204" charset="-122"/>
                <a:cs typeface="微软雅黑" panose="020B0503020204020204" charset="-122"/>
              </a:rPr>
              <a:t>）锉刀不可与其他工具堆放，也不可与其他锉刀叠放，以免损坏锉齿。</a:t>
            </a:r>
            <a:endParaRPr>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2447290" y="720090"/>
            <a:ext cx="4215765"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四、游标卡尺</a:t>
            </a:r>
            <a:endParaRPr lang="zh-CN" altLang="en-US" sz="2200" b="1">
              <a:latin typeface="微软雅黑" panose="020B0503020204020204" charset="-122"/>
              <a:ea typeface="微软雅黑" panose="020B0503020204020204" charset="-122"/>
            </a:endParaRPr>
          </a:p>
        </p:txBody>
      </p:sp>
      <p:sp>
        <p:nvSpPr>
          <p:cNvPr id="13" name="文本框 12"/>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1. 游标卡尺的使用和读数方法</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9965690" cy="196342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游标卡尺是一种测量长度、内外径、深度的量具。游标卡尺</a:t>
            </a:r>
            <a:r>
              <a:rPr lang="zh-CN">
                <a:latin typeface="微软雅黑" panose="020B0503020204020204" charset="-122"/>
                <a:ea typeface="微软雅黑" panose="020B0503020204020204" charset="-122"/>
                <a:cs typeface="微软雅黑" panose="020B0503020204020204" charset="-122"/>
              </a:rPr>
              <a:t>的</a:t>
            </a:r>
            <a:r>
              <a:rPr>
                <a:latin typeface="微软雅黑" panose="020B0503020204020204" charset="-122"/>
                <a:ea typeface="微软雅黑" panose="020B0503020204020204" charset="-122"/>
                <a:cs typeface="微软雅黑" panose="020B0503020204020204" charset="-122"/>
              </a:rPr>
              <a:t>游标精度可分为 0.1 mm、0.05 mm 和0.02 mm 三种。</a:t>
            </a:r>
            <a:endParaRPr>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游标卡尺的主尺和游标上有两副活动量爪，分别是内测量爪和外测量爪，</a:t>
            </a:r>
            <a:r>
              <a:rPr b="1">
                <a:latin typeface="微软雅黑" panose="020B0503020204020204" charset="-122"/>
                <a:ea typeface="微软雅黑" panose="020B0503020204020204" charset="-122"/>
                <a:cs typeface="微软雅黑" panose="020B0503020204020204" charset="-122"/>
              </a:rPr>
              <a:t>内测量爪通常用来测量内径</a:t>
            </a:r>
            <a:r>
              <a:rPr>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外测量爪通常用来测量长度和外径</a:t>
            </a:r>
            <a:r>
              <a:rPr>
                <a:latin typeface="微软雅黑" panose="020B0503020204020204" charset="-122"/>
                <a:ea typeface="微软雅黑" panose="020B0503020204020204" charset="-122"/>
                <a:cs typeface="微软雅黑" panose="020B0503020204020204" charset="-122"/>
              </a:rPr>
              <a:t>，而</a:t>
            </a:r>
            <a:r>
              <a:rPr b="1">
                <a:latin typeface="微软雅黑" panose="020B0503020204020204" charset="-122"/>
                <a:ea typeface="微软雅黑" panose="020B0503020204020204" charset="-122"/>
                <a:cs typeface="微软雅黑" panose="020B0503020204020204" charset="-122"/>
              </a:rPr>
              <a:t>深度尺测量工件上沟槽和孔的深度</a:t>
            </a:r>
            <a:r>
              <a:rPr>
                <a:latin typeface="微软雅黑" panose="020B0503020204020204" charset="-122"/>
                <a:ea typeface="微软雅黑" panose="020B0503020204020204" charset="-122"/>
                <a:cs typeface="微软雅黑" panose="020B0503020204020204" charset="-122"/>
              </a:rPr>
              <a:t>，如图 2-15 所示。</a:t>
            </a:r>
            <a:endParaRPr>
              <a:latin typeface="微软雅黑" panose="020B0503020204020204" charset="-122"/>
              <a:ea typeface="微软雅黑" panose="020B0503020204020204" charset="-122"/>
              <a:cs typeface="微软雅黑" panose="020B0503020204020204" charset="-122"/>
            </a:endParaRPr>
          </a:p>
        </p:txBody>
      </p:sp>
      <p:grpSp>
        <p:nvGrpSpPr>
          <p:cNvPr id="6" name="组合 5"/>
          <p:cNvGrpSpPr/>
          <p:nvPr/>
        </p:nvGrpSpPr>
        <p:grpSpPr>
          <a:xfrm>
            <a:off x="3091180" y="3312160"/>
            <a:ext cx="5339080" cy="2899410"/>
            <a:chOff x="4868" y="5216"/>
            <a:chExt cx="8408" cy="4566"/>
          </a:xfrm>
        </p:grpSpPr>
        <p:pic>
          <p:nvPicPr>
            <p:cNvPr id="5" name="图片 4"/>
            <p:cNvPicPr>
              <a:picLocks noChangeAspect="1"/>
            </p:cNvPicPr>
            <p:nvPr>
              <p:custDataLst>
                <p:tags r:id="rId4"/>
              </p:custDataLst>
            </p:nvPr>
          </p:nvPicPr>
          <p:blipFill>
            <a:blip r:embed="rId5"/>
            <a:stretch>
              <a:fillRect/>
            </a:stretch>
          </p:blipFill>
          <p:spPr>
            <a:xfrm>
              <a:off x="4868" y="5216"/>
              <a:ext cx="8409" cy="4039"/>
            </a:xfrm>
            <a:prstGeom prst="rect">
              <a:avLst/>
            </a:prstGeom>
          </p:spPr>
        </p:pic>
        <p:sp>
          <p:nvSpPr>
            <p:cNvPr id="9" name="文本框 8"/>
            <p:cNvSpPr txBox="1"/>
            <p:nvPr>
              <p:custDataLst>
                <p:tags r:id="rId6"/>
              </p:custDataLst>
            </p:nvPr>
          </p:nvSpPr>
          <p:spPr>
            <a:xfrm>
              <a:off x="5670" y="9252"/>
              <a:ext cx="6654"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 2-1</a:t>
              </a:r>
              <a:r>
                <a:rPr lang="en-US" sz="1600" b="1">
                  <a:latin typeface="微软雅黑" panose="020B0503020204020204" charset="-122"/>
                  <a:ea typeface="微软雅黑" panose="020B0503020204020204" charset="-122"/>
                  <a:cs typeface="微软雅黑" panose="020B0503020204020204" charset="-122"/>
                </a:rPr>
                <a:t>5</a:t>
              </a:r>
              <a:r>
                <a:rPr lang="en-US" sz="1600" b="1">
                  <a:latin typeface="微软雅黑" panose="020B0503020204020204" charset="-122"/>
                  <a:ea typeface="微软雅黑" panose="020B0503020204020204" charset="-122"/>
                  <a:cs typeface="微软雅黑" panose="020B0503020204020204" charset="-122"/>
                </a:rPr>
                <a:t> </a:t>
              </a:r>
              <a:r>
                <a:rPr sz="1600" b="1">
                  <a:latin typeface="微软雅黑" panose="020B0503020204020204" charset="-122"/>
                  <a:ea typeface="微软雅黑" panose="020B0503020204020204" charset="-122"/>
                  <a:cs typeface="微软雅黑" panose="020B0503020204020204" charset="-122"/>
                </a:rPr>
                <a:t>游标卡尺</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2447290" y="720090"/>
            <a:ext cx="4215765"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四、游标卡尺</a:t>
            </a:r>
            <a:endParaRPr lang="zh-CN" altLang="en-US" sz="2200" b="1">
              <a:latin typeface="微软雅黑" panose="020B0503020204020204" charset="-122"/>
              <a:ea typeface="微软雅黑" panose="020B0503020204020204" charset="-122"/>
            </a:endParaRPr>
          </a:p>
        </p:txBody>
      </p:sp>
      <p:sp>
        <p:nvSpPr>
          <p:cNvPr id="13" name="文本框 12"/>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1. 游标卡尺的使用和读数方法</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9965690" cy="116840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b="1">
                <a:latin typeface="微软雅黑" panose="020B0503020204020204" charset="-122"/>
                <a:ea typeface="微软雅黑" panose="020B0503020204020204" charset="-122"/>
                <a:cs typeface="微软雅黑" panose="020B0503020204020204" charset="-122"/>
              </a:rPr>
              <a:t>游标卡尺的使用及读数方法：</a:t>
            </a:r>
            <a:r>
              <a:rPr>
                <a:latin typeface="微软雅黑" panose="020B0503020204020204" charset="-122"/>
                <a:ea typeface="微软雅黑" panose="020B0503020204020204" charset="-122"/>
                <a:cs typeface="微软雅黑" panose="020B0503020204020204" charset="-122"/>
              </a:rPr>
              <a:t>读数之前，需先确认游标和主尺身的零刻度线是否对齐。读数时，游标卡尺应水平拿取，使视线正对刻度线表面，然后按读数方法仔细辨认指示位置，以便读出，以免因视线不正，造成读数误差。</a:t>
            </a:r>
            <a:endParaRPr>
              <a:latin typeface="微软雅黑" panose="020B0503020204020204" charset="-122"/>
              <a:ea typeface="微软雅黑" panose="020B0503020204020204" charset="-122"/>
              <a:cs typeface="微软雅黑" panose="020B0503020204020204" charset="-122"/>
            </a:endParaRPr>
          </a:p>
        </p:txBody>
      </p:sp>
      <p:grpSp>
        <p:nvGrpSpPr>
          <p:cNvPr id="6" name="组合 5"/>
          <p:cNvGrpSpPr/>
          <p:nvPr/>
        </p:nvGrpSpPr>
        <p:grpSpPr>
          <a:xfrm>
            <a:off x="3091180" y="3312160"/>
            <a:ext cx="5339080" cy="2899410"/>
            <a:chOff x="4868" y="5216"/>
            <a:chExt cx="8408" cy="4566"/>
          </a:xfrm>
        </p:grpSpPr>
        <p:pic>
          <p:nvPicPr>
            <p:cNvPr id="5" name="图片 4"/>
            <p:cNvPicPr>
              <a:picLocks noChangeAspect="1"/>
            </p:cNvPicPr>
            <p:nvPr>
              <p:custDataLst>
                <p:tags r:id="rId4"/>
              </p:custDataLst>
            </p:nvPr>
          </p:nvPicPr>
          <p:blipFill>
            <a:blip r:embed="rId5"/>
            <a:stretch>
              <a:fillRect/>
            </a:stretch>
          </p:blipFill>
          <p:spPr>
            <a:xfrm>
              <a:off x="4868" y="5216"/>
              <a:ext cx="8409" cy="4039"/>
            </a:xfrm>
            <a:prstGeom prst="rect">
              <a:avLst/>
            </a:prstGeom>
          </p:spPr>
        </p:pic>
        <p:sp>
          <p:nvSpPr>
            <p:cNvPr id="9" name="文本框 8"/>
            <p:cNvSpPr txBox="1"/>
            <p:nvPr>
              <p:custDataLst>
                <p:tags r:id="rId6"/>
              </p:custDataLst>
            </p:nvPr>
          </p:nvSpPr>
          <p:spPr>
            <a:xfrm>
              <a:off x="5670" y="9252"/>
              <a:ext cx="6654"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 2-1</a:t>
              </a:r>
              <a:r>
                <a:rPr lang="en-US" sz="1600" b="1">
                  <a:latin typeface="微软雅黑" panose="020B0503020204020204" charset="-122"/>
                  <a:ea typeface="微软雅黑" panose="020B0503020204020204" charset="-122"/>
                  <a:cs typeface="微软雅黑" panose="020B0503020204020204" charset="-122"/>
                </a:rPr>
                <a:t>5</a:t>
              </a:r>
              <a:r>
                <a:rPr lang="en-US" sz="1600" b="1">
                  <a:latin typeface="微软雅黑" panose="020B0503020204020204" charset="-122"/>
                  <a:ea typeface="微软雅黑" panose="020B0503020204020204" charset="-122"/>
                  <a:cs typeface="微软雅黑" panose="020B0503020204020204" charset="-122"/>
                </a:rPr>
                <a:t> </a:t>
              </a:r>
              <a:r>
                <a:rPr sz="1600" b="1">
                  <a:latin typeface="微软雅黑" panose="020B0503020204020204" charset="-122"/>
                  <a:ea typeface="微软雅黑" panose="020B0503020204020204" charset="-122"/>
                  <a:cs typeface="微软雅黑" panose="020B0503020204020204" charset="-122"/>
                </a:rPr>
                <a:t>游标卡尺</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2447290" y="720090"/>
            <a:ext cx="4215765"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四、游标卡尺</a:t>
            </a:r>
            <a:endParaRPr lang="zh-CN" altLang="en-US" sz="2200" b="1">
              <a:latin typeface="微软雅黑" panose="020B0503020204020204" charset="-122"/>
              <a:ea typeface="微软雅黑" panose="020B0503020204020204" charset="-122"/>
            </a:endParaRPr>
          </a:p>
        </p:txBody>
      </p:sp>
      <p:sp>
        <p:nvSpPr>
          <p:cNvPr id="13" name="文本框 12"/>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1. 游标卡尺的使用和读数方法</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9965690" cy="45021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sym typeface="+mn-ea"/>
              </a:rPr>
              <a:t>★例：如图 2-16 所示，读出读数。</a:t>
            </a:r>
            <a:endParaRPr>
              <a:latin typeface="微软雅黑" panose="020B0503020204020204" charset="-122"/>
              <a:ea typeface="微软雅黑" panose="020B0503020204020204" charset="-122"/>
              <a:cs typeface="微软雅黑" panose="020B0503020204020204" charset="-122"/>
            </a:endParaRPr>
          </a:p>
        </p:txBody>
      </p:sp>
      <p:grpSp>
        <p:nvGrpSpPr>
          <p:cNvPr id="8" name="组合 7"/>
          <p:cNvGrpSpPr/>
          <p:nvPr/>
        </p:nvGrpSpPr>
        <p:grpSpPr>
          <a:xfrm>
            <a:off x="2375535" y="4104005"/>
            <a:ext cx="6594475" cy="1616075"/>
            <a:chOff x="3854" y="6237"/>
            <a:chExt cx="10385" cy="2545"/>
          </a:xfrm>
        </p:grpSpPr>
        <p:pic>
          <p:nvPicPr>
            <p:cNvPr id="4" name="图片 3"/>
            <p:cNvPicPr>
              <a:picLocks noChangeAspect="1"/>
            </p:cNvPicPr>
            <p:nvPr>
              <p:custDataLst>
                <p:tags r:id="rId4"/>
              </p:custDataLst>
            </p:nvPr>
          </p:nvPicPr>
          <p:blipFill>
            <a:blip r:embed="rId5"/>
            <a:stretch>
              <a:fillRect/>
            </a:stretch>
          </p:blipFill>
          <p:spPr>
            <a:xfrm>
              <a:off x="3854" y="6237"/>
              <a:ext cx="10385" cy="1832"/>
            </a:xfrm>
            <a:prstGeom prst="rect">
              <a:avLst/>
            </a:prstGeom>
          </p:spPr>
        </p:pic>
        <p:sp>
          <p:nvSpPr>
            <p:cNvPr id="7" name="文本框 6"/>
            <p:cNvSpPr txBox="1"/>
            <p:nvPr>
              <p:custDataLst>
                <p:tags r:id="rId6"/>
              </p:custDataLst>
            </p:nvPr>
          </p:nvSpPr>
          <p:spPr>
            <a:xfrm>
              <a:off x="5056" y="8251"/>
              <a:ext cx="7656"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 2-1</a:t>
              </a:r>
              <a:r>
                <a:rPr lang="en-US" sz="1600" b="1">
                  <a:latin typeface="微软雅黑" panose="020B0503020204020204" charset="-122"/>
                  <a:ea typeface="微软雅黑" panose="020B0503020204020204" charset="-122"/>
                  <a:cs typeface="微软雅黑" panose="020B0503020204020204" charset="-122"/>
                </a:rPr>
                <a:t>6 </a:t>
              </a:r>
              <a:r>
                <a:rPr sz="1600" b="1">
                  <a:latin typeface="微软雅黑" panose="020B0503020204020204" charset="-122"/>
                  <a:ea typeface="微软雅黑" panose="020B0503020204020204" charset="-122"/>
                  <a:cs typeface="微软雅黑" panose="020B0503020204020204" charset="-122"/>
                </a:rPr>
                <a:t>精度为 0.02 mm 的游标卡尺的读数方法</a:t>
              </a:r>
              <a:endParaRPr sz="1600" b="1">
                <a:latin typeface="微软雅黑" panose="020B0503020204020204" charset="-122"/>
                <a:ea typeface="微软雅黑" panose="020B0503020204020204" charset="-122"/>
                <a:cs typeface="微软雅黑" panose="020B0503020204020204" charset="-122"/>
              </a:endParaRPr>
            </a:p>
          </p:txBody>
        </p:sp>
      </p:grpSp>
      <p:sp>
        <p:nvSpPr>
          <p:cNvPr id="12" name="文本框 11"/>
          <p:cNvSpPr txBox="1"/>
          <p:nvPr/>
        </p:nvSpPr>
        <p:spPr>
          <a:xfrm>
            <a:off x="792480" y="2161540"/>
            <a:ext cx="9965690" cy="45021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sym typeface="+mn-ea"/>
              </a:rPr>
              <a:t>（1）读出游标上零线左侧主尺上的毫米整数；</a:t>
            </a:r>
            <a:endParaRPr>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792480" y="2595245"/>
            <a:ext cx="9965690" cy="80899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sym typeface="+mn-ea"/>
              </a:rPr>
              <a:t>（2）看游标上哪一条刻线与主尺刻线对得最齐，读出这一格的刻度，将其乘以游标卡尺的精度，即读出小数毫米数；</a:t>
            </a:r>
            <a:endParaRPr>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nvSpPr>
        <p:spPr>
          <a:xfrm>
            <a:off x="826135" y="3385185"/>
            <a:ext cx="9965690" cy="45021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sym typeface="+mn-ea"/>
              </a:rPr>
              <a:t>（3）把尺身和游标上的尺寸加起来即为测得尺寸。</a:t>
            </a:r>
            <a:endParaRPr>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trips(downLeft)">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strips(downLeft)">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strips(downLeft)">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2447290" y="720090"/>
            <a:ext cx="4215765"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四、游标卡尺</a:t>
            </a:r>
            <a:endParaRPr lang="zh-CN" altLang="en-US" sz="2200" b="1">
              <a:latin typeface="微软雅黑" panose="020B0503020204020204" charset="-122"/>
              <a:ea typeface="微软雅黑" panose="020B0503020204020204" charset="-122"/>
            </a:endParaRPr>
          </a:p>
        </p:txBody>
      </p:sp>
      <p:sp>
        <p:nvSpPr>
          <p:cNvPr id="13" name="文本框 12"/>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2. 游标卡尺的测量</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9965690" cy="160464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（1）测量外尺寸：测量外尺寸时，外量爪应张开到略大于被测尺寸，以固定量爪贴住工件，用轻微压力把活动量爪推向工件，卡尺测量面的连线应垂直于被测量表面、不能偏斜。</a:t>
            </a:r>
            <a:endParaRPr>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（2）测量内尺寸：测量内尺寸时，内量爪开度应略小于被测尺寸。测量时</a:t>
            </a:r>
            <a:r>
              <a:rPr lang="zh-CN" altLang="en-US">
                <a:latin typeface="微软雅黑" panose="020B0503020204020204" charset="-122"/>
                <a:ea typeface="微软雅黑" panose="020B0503020204020204" charset="-122"/>
                <a:cs typeface="微软雅黑" panose="020B0503020204020204" charset="-122"/>
              </a:rPr>
              <a:t>，</a:t>
            </a:r>
            <a:r>
              <a:rPr lang="en-US">
                <a:latin typeface="微软雅黑" panose="020B0503020204020204" charset="-122"/>
                <a:ea typeface="微软雅黑" panose="020B0503020204020204" charset="-122"/>
                <a:cs typeface="微软雅黑" panose="020B0503020204020204" charset="-122"/>
              </a:rPr>
              <a:t>轻轻旋转游标卡尺，直到测头与内径壁面紧密接触</a:t>
            </a:r>
            <a:r>
              <a:rPr lang="zh-CN" altLang="en-US">
                <a:latin typeface="微软雅黑" panose="020B0503020204020204" charset="-122"/>
                <a:ea typeface="微软雅黑" panose="020B0503020204020204" charset="-122"/>
                <a:cs typeface="微软雅黑" panose="020B0503020204020204" charset="-122"/>
              </a:rPr>
              <a:t>，此时</a:t>
            </a:r>
            <a:r>
              <a:rPr>
                <a:latin typeface="微软雅黑" panose="020B0503020204020204" charset="-122"/>
                <a:ea typeface="微软雅黑" panose="020B0503020204020204" charset="-122"/>
                <a:cs typeface="微软雅黑" panose="020B0503020204020204" charset="-122"/>
              </a:rPr>
              <a:t>两量爪应在孔的直径上，不得倾斜。</a:t>
            </a:r>
            <a:endParaRPr>
              <a:latin typeface="微软雅黑" panose="020B0503020204020204" charset="-122"/>
              <a:ea typeface="微软雅黑" panose="020B0503020204020204" charset="-122"/>
              <a:cs typeface="微软雅黑" panose="020B0503020204020204" charset="-122"/>
            </a:endParaRPr>
          </a:p>
        </p:txBody>
      </p:sp>
      <p:pic>
        <p:nvPicPr>
          <p:cNvPr id="100" name="图片 99"/>
          <p:cNvPicPr/>
          <p:nvPr>
            <p:custDataLst>
              <p:tags r:id="rId4"/>
            </p:custDataLst>
          </p:nvPr>
        </p:nvPicPr>
        <p:blipFill>
          <a:blip r:embed="rId5"/>
          <a:srcRect b="11194"/>
          <a:stretch>
            <a:fillRect/>
          </a:stretch>
        </p:blipFill>
        <p:spPr>
          <a:xfrm>
            <a:off x="1872615" y="3416935"/>
            <a:ext cx="3465195" cy="2654300"/>
          </a:xfrm>
          <a:prstGeom prst="rect">
            <a:avLst/>
          </a:prstGeom>
          <a:noFill/>
          <a:ln w="9525">
            <a:noFill/>
          </a:ln>
        </p:spPr>
      </p:pic>
      <p:pic>
        <p:nvPicPr>
          <p:cNvPr id="101" name="图片 100"/>
          <p:cNvPicPr/>
          <p:nvPr>
            <p:custDataLst>
              <p:tags r:id="rId6"/>
            </p:custDataLst>
          </p:nvPr>
        </p:nvPicPr>
        <p:blipFill>
          <a:blip r:embed="rId7"/>
          <a:stretch>
            <a:fillRect/>
          </a:stretch>
        </p:blipFill>
        <p:spPr>
          <a:xfrm>
            <a:off x="6192520" y="3416935"/>
            <a:ext cx="3389630" cy="2725420"/>
          </a:xfrm>
          <a:prstGeom prst="rect">
            <a:avLst/>
          </a:prstGeom>
          <a:noFill/>
          <a:ln w="9525">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2447290" y="720090"/>
            <a:ext cx="4215765"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四、游标卡尺</a:t>
            </a:r>
            <a:endParaRPr lang="zh-CN" altLang="en-US" sz="2200" b="1">
              <a:latin typeface="微软雅黑" panose="020B0503020204020204" charset="-122"/>
              <a:ea typeface="微软雅黑" panose="020B0503020204020204" charset="-122"/>
            </a:endParaRPr>
          </a:p>
        </p:txBody>
      </p:sp>
      <p:sp>
        <p:nvSpPr>
          <p:cNvPr id="13" name="文本框 12"/>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2. 游标卡尺的测量</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3950970" cy="427164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a:t>
            </a:r>
            <a:r>
              <a:rPr lang="en-US">
                <a:latin typeface="微软雅黑" panose="020B0503020204020204" charset="-122"/>
                <a:ea typeface="微软雅黑" panose="020B0503020204020204" charset="-122"/>
                <a:cs typeface="微软雅黑" panose="020B0503020204020204" charset="-122"/>
              </a:rPr>
              <a:t>3</a:t>
            </a:r>
            <a:r>
              <a:rPr>
                <a:latin typeface="微软雅黑" panose="020B0503020204020204" charset="-122"/>
                <a:ea typeface="微软雅黑" panose="020B0503020204020204" charset="-122"/>
                <a:cs typeface="微软雅黑" panose="020B0503020204020204" charset="-122"/>
              </a:rPr>
              <a:t>）测量孔距：</a:t>
            </a:r>
            <a:endParaRPr>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① 边心距 L</a:t>
            </a:r>
            <a:r>
              <a:rPr baseline="-25000">
                <a:latin typeface="微软雅黑" panose="020B0503020204020204" charset="-122"/>
                <a:ea typeface="微软雅黑" panose="020B0503020204020204" charset="-122"/>
                <a:cs typeface="微软雅黑" panose="020B0503020204020204" charset="-122"/>
              </a:rPr>
              <a:t>1</a:t>
            </a:r>
            <a:r>
              <a:rPr>
                <a:latin typeface="微软雅黑" panose="020B0503020204020204" charset="-122"/>
                <a:ea typeface="微软雅黑" panose="020B0503020204020204" charset="-122"/>
                <a:cs typeface="微软雅黑" panose="020B0503020204020204" charset="-122"/>
              </a:rPr>
              <a:t> 的测量：先测量 D</a:t>
            </a:r>
            <a:r>
              <a:rPr baseline="-25000">
                <a:latin typeface="微软雅黑" panose="020B0503020204020204" charset="-122"/>
                <a:ea typeface="微软雅黑" panose="020B0503020204020204" charset="-122"/>
                <a:cs typeface="微软雅黑" panose="020B0503020204020204" charset="-122"/>
              </a:rPr>
              <a:t>1</a:t>
            </a:r>
            <a:r>
              <a:rPr>
                <a:latin typeface="微软雅黑" panose="020B0503020204020204" charset="-122"/>
                <a:ea typeface="微软雅黑" panose="020B0503020204020204" charset="-122"/>
                <a:cs typeface="微软雅黑" panose="020B0503020204020204" charset="-122"/>
              </a:rPr>
              <a:t> 孔径，再测量 D</a:t>
            </a:r>
            <a:r>
              <a:rPr baseline="-25000">
                <a:latin typeface="微软雅黑" panose="020B0503020204020204" charset="-122"/>
                <a:ea typeface="微软雅黑" panose="020B0503020204020204" charset="-122"/>
                <a:cs typeface="微软雅黑" panose="020B0503020204020204" charset="-122"/>
              </a:rPr>
              <a:t>1</a:t>
            </a:r>
            <a:r>
              <a:rPr>
                <a:latin typeface="微软雅黑" panose="020B0503020204020204" charset="-122"/>
                <a:ea typeface="微软雅黑" panose="020B0503020204020204" charset="-122"/>
                <a:cs typeface="微软雅黑" panose="020B0503020204020204" charset="-122"/>
              </a:rPr>
              <a:t> 孔壁到基准面 A 的距离 H，计算得 L</a:t>
            </a:r>
            <a:r>
              <a:rPr baseline="-25000">
                <a:latin typeface="微软雅黑" panose="020B0503020204020204" charset="-122"/>
                <a:ea typeface="微软雅黑" panose="020B0503020204020204" charset="-122"/>
                <a:cs typeface="微软雅黑" panose="020B0503020204020204" charset="-122"/>
              </a:rPr>
              <a:t>1</a:t>
            </a:r>
            <a:r>
              <a:rPr>
                <a:latin typeface="微软雅黑" panose="020B0503020204020204" charset="-122"/>
                <a:ea typeface="微软雅黑" panose="020B0503020204020204" charset="-122"/>
                <a:cs typeface="微软雅黑" panose="020B0503020204020204" charset="-122"/>
              </a:rPr>
              <a:t>=H+D</a:t>
            </a:r>
            <a:r>
              <a:rPr baseline="-25000">
                <a:latin typeface="微软雅黑" panose="020B0503020204020204" charset="-122"/>
                <a:ea typeface="微软雅黑" panose="020B0503020204020204" charset="-122"/>
                <a:cs typeface="微软雅黑" panose="020B0503020204020204" charset="-122"/>
              </a:rPr>
              <a:t>1</a:t>
            </a:r>
            <a:r>
              <a:rPr>
                <a:latin typeface="微软雅黑" panose="020B0503020204020204" charset="-122"/>
                <a:ea typeface="微软雅黑" panose="020B0503020204020204" charset="-122"/>
                <a:cs typeface="微软雅黑" panose="020B0503020204020204" charset="-122"/>
              </a:rPr>
              <a:t>/2；</a:t>
            </a:r>
            <a:endParaRPr>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② 中心距 L</a:t>
            </a:r>
            <a:r>
              <a:rPr baseline="-25000">
                <a:latin typeface="微软雅黑" panose="020B0503020204020204" charset="-122"/>
                <a:ea typeface="微软雅黑" panose="020B0503020204020204" charset="-122"/>
                <a:cs typeface="微软雅黑" panose="020B0503020204020204" charset="-122"/>
              </a:rPr>
              <a:t>2</a:t>
            </a:r>
            <a:r>
              <a:rPr>
                <a:latin typeface="微软雅黑" panose="020B0503020204020204" charset="-122"/>
                <a:ea typeface="微软雅黑" panose="020B0503020204020204" charset="-122"/>
                <a:cs typeface="微软雅黑" panose="020B0503020204020204" charset="-122"/>
              </a:rPr>
              <a:t> 的测量：先测量 D</a:t>
            </a:r>
            <a:r>
              <a:rPr baseline="-25000">
                <a:latin typeface="微软雅黑" panose="020B0503020204020204" charset="-122"/>
                <a:ea typeface="微软雅黑" panose="020B0503020204020204" charset="-122"/>
                <a:cs typeface="微软雅黑" panose="020B0503020204020204" charset="-122"/>
              </a:rPr>
              <a:t>1</a:t>
            </a:r>
            <a:r>
              <a:rPr>
                <a:latin typeface="微软雅黑" panose="020B0503020204020204" charset="-122"/>
                <a:ea typeface="微软雅黑" panose="020B0503020204020204" charset="-122"/>
                <a:cs typeface="微软雅黑" panose="020B0503020204020204" charset="-122"/>
              </a:rPr>
              <a:t>、D</a:t>
            </a:r>
            <a:r>
              <a:rPr baseline="-25000">
                <a:latin typeface="微软雅黑" panose="020B0503020204020204" charset="-122"/>
                <a:ea typeface="微软雅黑" panose="020B0503020204020204" charset="-122"/>
                <a:cs typeface="微软雅黑" panose="020B0503020204020204" charset="-122"/>
              </a:rPr>
              <a:t>2</a:t>
            </a:r>
            <a:r>
              <a:rPr>
                <a:latin typeface="微软雅黑" panose="020B0503020204020204" charset="-122"/>
                <a:ea typeface="微软雅黑" panose="020B0503020204020204" charset="-122"/>
                <a:cs typeface="微软雅黑" panose="020B0503020204020204" charset="-122"/>
              </a:rPr>
              <a:t> 孔径，再用内量爪测量两孔壁之间的远端距离 M，计算得 L</a:t>
            </a:r>
            <a:r>
              <a:rPr baseline="-25000">
                <a:latin typeface="微软雅黑" panose="020B0503020204020204" charset="-122"/>
                <a:ea typeface="微软雅黑" panose="020B0503020204020204" charset="-122"/>
                <a:cs typeface="微软雅黑" panose="020B0503020204020204" charset="-122"/>
              </a:rPr>
              <a:t>2</a:t>
            </a:r>
            <a:r>
              <a:rPr>
                <a:latin typeface="微软雅黑" panose="020B0503020204020204" charset="-122"/>
                <a:ea typeface="微软雅黑" panose="020B0503020204020204" charset="-122"/>
                <a:cs typeface="微软雅黑" panose="020B0503020204020204" charset="-122"/>
              </a:rPr>
              <a:t>=M-（D</a:t>
            </a:r>
            <a:r>
              <a:rPr baseline="-25000">
                <a:latin typeface="微软雅黑" panose="020B0503020204020204" charset="-122"/>
                <a:ea typeface="微软雅黑" panose="020B0503020204020204" charset="-122"/>
                <a:cs typeface="微软雅黑" panose="020B0503020204020204" charset="-122"/>
              </a:rPr>
              <a:t>1</a:t>
            </a:r>
            <a:r>
              <a:rPr>
                <a:latin typeface="微软雅黑" panose="020B0503020204020204" charset="-122"/>
                <a:ea typeface="微软雅黑" panose="020B0503020204020204" charset="-122"/>
                <a:cs typeface="微软雅黑" panose="020B0503020204020204" charset="-122"/>
              </a:rPr>
              <a:t>+D</a:t>
            </a:r>
            <a:r>
              <a:rPr baseline="-25000">
                <a:latin typeface="微软雅黑" panose="020B0503020204020204" charset="-122"/>
                <a:ea typeface="微软雅黑" panose="020B0503020204020204" charset="-122"/>
                <a:cs typeface="微软雅黑" panose="020B0503020204020204" charset="-122"/>
              </a:rPr>
              <a:t>2</a:t>
            </a:r>
            <a:r>
              <a:rPr>
                <a:latin typeface="微软雅黑" panose="020B0503020204020204" charset="-122"/>
                <a:ea typeface="微软雅黑" panose="020B0503020204020204" charset="-122"/>
                <a:cs typeface="微软雅黑" panose="020B0503020204020204" charset="-122"/>
              </a:rPr>
              <a:t>）/2，如图 2-17 所示。</a:t>
            </a:r>
            <a:endParaRPr>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或者，用外量爪测量两孔壁之间的近端距离 N，计算得 L</a:t>
            </a:r>
            <a:r>
              <a:rPr baseline="-25000">
                <a:latin typeface="微软雅黑" panose="020B0503020204020204" charset="-122"/>
                <a:ea typeface="微软雅黑" panose="020B0503020204020204" charset="-122"/>
                <a:cs typeface="微软雅黑" panose="020B0503020204020204" charset="-122"/>
              </a:rPr>
              <a:t>2</a:t>
            </a:r>
            <a:r>
              <a:rPr>
                <a:latin typeface="微软雅黑" panose="020B0503020204020204" charset="-122"/>
                <a:ea typeface="微软雅黑" panose="020B0503020204020204" charset="-122"/>
                <a:cs typeface="微软雅黑" panose="020B0503020204020204" charset="-122"/>
              </a:rPr>
              <a:t>=N+（D</a:t>
            </a:r>
            <a:r>
              <a:rPr baseline="-25000">
                <a:latin typeface="微软雅黑" panose="020B0503020204020204" charset="-122"/>
                <a:ea typeface="微软雅黑" panose="020B0503020204020204" charset="-122"/>
                <a:cs typeface="微软雅黑" panose="020B0503020204020204" charset="-122"/>
              </a:rPr>
              <a:t>1</a:t>
            </a:r>
            <a:r>
              <a:rPr>
                <a:latin typeface="微软雅黑" panose="020B0503020204020204" charset="-122"/>
                <a:ea typeface="微软雅黑" panose="020B0503020204020204" charset="-122"/>
                <a:cs typeface="微软雅黑" panose="020B0503020204020204" charset="-122"/>
              </a:rPr>
              <a:t>+D</a:t>
            </a:r>
            <a:r>
              <a:rPr baseline="-25000">
                <a:latin typeface="微软雅黑" panose="020B0503020204020204" charset="-122"/>
                <a:ea typeface="微软雅黑" panose="020B0503020204020204" charset="-122"/>
                <a:cs typeface="微软雅黑" panose="020B0503020204020204" charset="-122"/>
              </a:rPr>
              <a:t>2</a:t>
            </a:r>
            <a:r>
              <a:rPr>
                <a:latin typeface="微软雅黑" panose="020B0503020204020204" charset="-122"/>
                <a:ea typeface="微软雅黑" panose="020B0503020204020204" charset="-122"/>
                <a:cs typeface="微软雅黑" panose="020B0503020204020204" charset="-122"/>
              </a:rPr>
              <a:t>）/2。</a:t>
            </a:r>
            <a:endParaRPr>
              <a:latin typeface="微软雅黑" panose="020B0503020204020204" charset="-122"/>
              <a:ea typeface="微软雅黑" panose="020B0503020204020204" charset="-122"/>
              <a:cs typeface="微软雅黑" panose="020B0503020204020204" charset="-122"/>
            </a:endParaRPr>
          </a:p>
        </p:txBody>
      </p:sp>
      <p:grpSp>
        <p:nvGrpSpPr>
          <p:cNvPr id="4" name="组合 3"/>
          <p:cNvGrpSpPr/>
          <p:nvPr/>
        </p:nvGrpSpPr>
        <p:grpSpPr>
          <a:xfrm>
            <a:off x="4968875" y="1944370"/>
            <a:ext cx="5998845" cy="3721100"/>
            <a:chOff x="7825" y="3062"/>
            <a:chExt cx="9447" cy="5860"/>
          </a:xfrm>
        </p:grpSpPr>
        <p:pic>
          <p:nvPicPr>
            <p:cNvPr id="3" name="图片 2"/>
            <p:cNvPicPr>
              <a:picLocks noChangeAspect="1"/>
            </p:cNvPicPr>
            <p:nvPr>
              <p:custDataLst>
                <p:tags r:id="rId4"/>
              </p:custDataLst>
            </p:nvPr>
          </p:nvPicPr>
          <p:blipFill>
            <a:blip r:embed="rId5"/>
            <a:stretch>
              <a:fillRect/>
            </a:stretch>
          </p:blipFill>
          <p:spPr>
            <a:xfrm>
              <a:off x="7825" y="3062"/>
              <a:ext cx="9447" cy="5270"/>
            </a:xfrm>
            <a:prstGeom prst="rect">
              <a:avLst/>
            </a:prstGeom>
          </p:spPr>
        </p:pic>
        <p:sp>
          <p:nvSpPr>
            <p:cNvPr id="7" name="文本框 6"/>
            <p:cNvSpPr txBox="1"/>
            <p:nvPr>
              <p:custDataLst>
                <p:tags r:id="rId6"/>
              </p:custDataLst>
            </p:nvPr>
          </p:nvSpPr>
          <p:spPr>
            <a:xfrm>
              <a:off x="8720" y="8391"/>
              <a:ext cx="7656"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 2-1</a:t>
              </a:r>
              <a:r>
                <a:rPr lang="en-US" sz="1600" b="1">
                  <a:latin typeface="微软雅黑" panose="020B0503020204020204" charset="-122"/>
                  <a:ea typeface="微软雅黑" panose="020B0503020204020204" charset="-122"/>
                  <a:cs typeface="微软雅黑" panose="020B0503020204020204" charset="-122"/>
                </a:rPr>
                <a:t>7 </a:t>
              </a:r>
              <a:r>
                <a:rPr sz="1600" b="1">
                  <a:latin typeface="微软雅黑" panose="020B0503020204020204" charset="-122"/>
                  <a:ea typeface="微软雅黑" panose="020B0503020204020204" charset="-122"/>
                  <a:cs typeface="微软雅黑" panose="020B0503020204020204" charset="-122"/>
                </a:rPr>
                <a:t>游标卡尺测量孔距</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2447290" y="720090"/>
            <a:ext cx="4215765"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四、游标卡尺</a:t>
            </a:r>
            <a:endParaRPr lang="zh-CN" altLang="en-US" sz="2200" b="1">
              <a:latin typeface="微软雅黑" panose="020B0503020204020204" charset="-122"/>
              <a:ea typeface="微软雅黑" panose="020B0503020204020204" charset="-122"/>
            </a:endParaRPr>
          </a:p>
        </p:txBody>
      </p:sp>
      <p:sp>
        <p:nvSpPr>
          <p:cNvPr id="13" name="文本框 12"/>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2. 游标卡尺的测量</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9965690" cy="80899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（4）测量深度：测量孔深或高度时，应使深度尺的测量面紧贴孔底游标卡尺的端面与被测件的表面接触，且深度尺要垂直，不可倾斜。</a:t>
            </a:r>
            <a:endParaRPr>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4"/>
            </p:custDataLst>
          </p:nvPr>
        </p:nvPicPr>
        <p:blipFill>
          <a:blip r:embed="rId5"/>
          <a:stretch>
            <a:fillRect/>
          </a:stretch>
        </p:blipFill>
        <p:spPr>
          <a:xfrm>
            <a:off x="4051300" y="2569845"/>
            <a:ext cx="3448050" cy="3763645"/>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2447290" y="720090"/>
            <a:ext cx="4215765"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五、锉削平面的质量检查</a:t>
            </a:r>
            <a:endParaRPr lang="zh-CN" altLang="en-US" sz="2200" b="1">
              <a:latin typeface="微软雅黑" panose="020B0503020204020204" charset="-122"/>
              <a:ea typeface="微软雅黑" panose="020B0503020204020204" charset="-122"/>
            </a:endParaRPr>
          </a:p>
        </p:txBody>
      </p:sp>
      <p:sp>
        <p:nvSpPr>
          <p:cNvPr id="13" name="文本框 12"/>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1. 平面度的检查</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9965690" cy="239966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平面锉削时，根据图纸要求，常需检查其平面度。一般通过透光法、痕迹法或塞尺法来检查。</a:t>
            </a:r>
            <a:endParaRPr>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b="1">
                <a:latin typeface="微软雅黑" panose="020B0503020204020204" charset="-122"/>
                <a:ea typeface="微软雅黑" panose="020B0503020204020204" charset="-122"/>
                <a:cs typeface="微软雅黑" panose="020B0503020204020204" charset="-122"/>
              </a:rPr>
              <a:t>（1）透光法：</a:t>
            </a:r>
            <a:r>
              <a:rPr>
                <a:latin typeface="微软雅黑" panose="020B0503020204020204" charset="-122"/>
                <a:ea typeface="微软雅黑" panose="020B0503020204020204" charset="-122"/>
                <a:cs typeface="微软雅黑" panose="020B0503020204020204" charset="-122"/>
              </a:rPr>
              <a:t>如图 2-18 所示，通过钢直尺或刀口钢直尺以纵向、横向、两对角线方向，从间隙处透光的强弱程度来判定表面高低不平的程度。如果透光微弱而且均匀，则表明表面已较平直；如果透光不匀，说明表面不平整，光强处凹，光弱处凸，同时可用塞规测光缝的大小。</a:t>
            </a:r>
            <a:endParaRPr>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b="1">
                <a:latin typeface="微软雅黑" panose="020B0503020204020204" charset="-122"/>
                <a:ea typeface="微软雅黑" panose="020B0503020204020204" charset="-122"/>
                <a:cs typeface="微软雅黑" panose="020B0503020204020204" charset="-122"/>
              </a:rPr>
              <a:t>注意事项：</a:t>
            </a:r>
            <a:r>
              <a:rPr>
                <a:latin typeface="微软雅黑" panose="020B0503020204020204" charset="-122"/>
                <a:ea typeface="微软雅黑" panose="020B0503020204020204" charset="-122"/>
                <a:cs typeface="微软雅黑" panose="020B0503020204020204" charset="-122"/>
              </a:rPr>
              <a:t>使用直钢尺或刀口钢直尺检查平面度时，不得在工件表面拖动，以免影响观察精度</a:t>
            </a:r>
            <a:endParaRPr>
              <a:latin typeface="微软雅黑" panose="020B0503020204020204" charset="-122"/>
              <a:ea typeface="微软雅黑" panose="020B0503020204020204" charset="-122"/>
              <a:cs typeface="微软雅黑" panose="020B0503020204020204" charset="-122"/>
            </a:endParaRPr>
          </a:p>
        </p:txBody>
      </p:sp>
      <p:grpSp>
        <p:nvGrpSpPr>
          <p:cNvPr id="5" name="组合 4"/>
          <p:cNvGrpSpPr/>
          <p:nvPr/>
        </p:nvGrpSpPr>
        <p:grpSpPr>
          <a:xfrm>
            <a:off x="2600325" y="3816350"/>
            <a:ext cx="6321425" cy="2427605"/>
            <a:chOff x="4095" y="6010"/>
            <a:chExt cx="9955" cy="3823"/>
          </a:xfrm>
        </p:grpSpPr>
        <p:pic>
          <p:nvPicPr>
            <p:cNvPr id="4" name="图片 3"/>
            <p:cNvPicPr>
              <a:picLocks noChangeAspect="1"/>
            </p:cNvPicPr>
            <p:nvPr>
              <p:custDataLst>
                <p:tags r:id="rId4"/>
              </p:custDataLst>
            </p:nvPr>
          </p:nvPicPr>
          <p:blipFill>
            <a:blip r:embed="rId5"/>
            <a:stretch>
              <a:fillRect/>
            </a:stretch>
          </p:blipFill>
          <p:spPr>
            <a:xfrm>
              <a:off x="4095" y="6010"/>
              <a:ext cx="9955" cy="3292"/>
            </a:xfrm>
            <a:prstGeom prst="rect">
              <a:avLst/>
            </a:prstGeom>
          </p:spPr>
        </p:pic>
        <p:sp>
          <p:nvSpPr>
            <p:cNvPr id="7" name="文本框 6"/>
            <p:cNvSpPr txBox="1"/>
            <p:nvPr>
              <p:custDataLst>
                <p:tags r:id="rId6"/>
              </p:custDataLst>
            </p:nvPr>
          </p:nvSpPr>
          <p:spPr>
            <a:xfrm>
              <a:off x="5443" y="9302"/>
              <a:ext cx="7656"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 2-1</a:t>
              </a:r>
              <a:r>
                <a:rPr lang="en-US" sz="1600" b="1">
                  <a:latin typeface="微软雅黑" panose="020B0503020204020204" charset="-122"/>
                  <a:ea typeface="微软雅黑" panose="020B0503020204020204" charset="-122"/>
                  <a:cs typeface="微软雅黑" panose="020B0503020204020204" charset="-122"/>
                </a:rPr>
                <a:t>8 </a:t>
              </a:r>
              <a:r>
                <a:rPr sz="1600" b="1">
                  <a:latin typeface="微软雅黑" panose="020B0503020204020204" charset="-122"/>
                  <a:ea typeface="微软雅黑" panose="020B0503020204020204" charset="-122"/>
                  <a:cs typeface="微软雅黑" panose="020B0503020204020204" charset="-122"/>
                </a:rPr>
                <a:t>刀口钢直尺检查工件平面度</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2447290" y="720090"/>
            <a:ext cx="4215765"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五、锉削平面的质量检查</a:t>
            </a:r>
            <a:endParaRPr lang="zh-CN" altLang="en-US" sz="2200" b="1">
              <a:latin typeface="微软雅黑" panose="020B0503020204020204" charset="-122"/>
              <a:ea typeface="微软雅黑" panose="020B0503020204020204" charset="-122"/>
            </a:endParaRPr>
          </a:p>
        </p:txBody>
      </p:sp>
      <p:sp>
        <p:nvSpPr>
          <p:cNvPr id="13" name="文本框 12"/>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1. 平面度的检查</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9965690" cy="239966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b="1">
                <a:latin typeface="微软雅黑" panose="020B0503020204020204" charset="-122"/>
                <a:ea typeface="微软雅黑" panose="020B0503020204020204" charset="-122"/>
                <a:cs typeface="微软雅黑" panose="020B0503020204020204" charset="-122"/>
              </a:rPr>
              <a:t>（2）痕迹法：</a:t>
            </a:r>
            <a:r>
              <a:rPr>
                <a:latin typeface="微软雅黑" panose="020B0503020204020204" charset="-122"/>
                <a:ea typeface="微软雅黑" panose="020B0503020204020204" charset="-122"/>
                <a:cs typeface="微软雅黑" panose="020B0503020204020204" charset="-122"/>
              </a:rPr>
              <a:t>先将红丹均匀涂抹在平板上，再将锉削面放在平板上，平稳地来回磨几次，若锉削面的红丹分布均匀，则表明锉削面平；若锉削面的红丹分布不均匀，则表明锉削面不平。颜色深处凸，无颜色处凹。</a:t>
            </a:r>
            <a:endParaRPr>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b="1">
                <a:latin typeface="微软雅黑" panose="020B0503020204020204" charset="-122"/>
                <a:ea typeface="微软雅黑" panose="020B0503020204020204" charset="-122"/>
                <a:cs typeface="微软雅黑" panose="020B0503020204020204" charset="-122"/>
              </a:rPr>
              <a:t>注意事项：</a:t>
            </a:r>
            <a:r>
              <a:rPr>
                <a:latin typeface="微软雅黑" panose="020B0503020204020204" charset="-122"/>
                <a:ea typeface="微软雅黑" panose="020B0503020204020204" charset="-122"/>
                <a:cs typeface="微软雅黑" panose="020B0503020204020204" charset="-122"/>
              </a:rPr>
              <a:t>在涂抹红丹时，不能涂抹得太厚，否则会影响检验效果。</a:t>
            </a:r>
            <a:endParaRPr>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b="1">
                <a:latin typeface="微软雅黑" panose="020B0503020204020204" charset="-122"/>
                <a:ea typeface="微软雅黑" panose="020B0503020204020204" charset="-122"/>
                <a:cs typeface="微软雅黑" panose="020B0503020204020204" charset="-122"/>
              </a:rPr>
              <a:t>（3）塞尺法：</a:t>
            </a:r>
            <a:r>
              <a:rPr>
                <a:latin typeface="微软雅黑" panose="020B0503020204020204" charset="-122"/>
                <a:ea typeface="微软雅黑" panose="020B0503020204020204" charset="-122"/>
                <a:cs typeface="微软雅黑" panose="020B0503020204020204" charset="-122"/>
              </a:rPr>
              <a:t>将工件的被检测面，贴合在平板上，用塞尺插入工件与平板的间隙中，检测工件的平面度。</a:t>
            </a:r>
            <a:endParaRPr>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2447290" y="720090"/>
            <a:ext cx="4215765"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五、锉削平面的质量检查</a:t>
            </a:r>
            <a:endParaRPr lang="zh-CN" altLang="en-US" sz="2200" b="1">
              <a:latin typeface="微软雅黑" panose="020B0503020204020204" charset="-122"/>
              <a:ea typeface="微软雅黑" panose="020B0503020204020204" charset="-122"/>
            </a:endParaRPr>
          </a:p>
        </p:txBody>
      </p:sp>
      <p:sp>
        <p:nvSpPr>
          <p:cNvPr id="13" name="文本框 12"/>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sym typeface="+mn-ea"/>
              </a:rPr>
              <a:t>2. 垂直度的检查</a:t>
            </a:r>
            <a:endParaRPr lang="zh-CN" altLang="en-US" sz="2000" b="1">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custDataLst>
              <p:tags r:id="rId3"/>
            </p:custDataLst>
          </p:nvPr>
        </p:nvSpPr>
        <p:spPr>
          <a:xfrm>
            <a:off x="792480" y="1727835"/>
            <a:ext cx="9965690" cy="160464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垂直度的检查可用直角尺采用透光法来检查。先选好基准面，以此基准，参考平面的质量检查，在工件不同位置上对其他各面依次进行多次测量。</a:t>
            </a:r>
            <a:endParaRPr>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如图 2-19 所示，其中图 2-19（a）是以直角尺为基准，以透光法检测工件上面和右面的垂直度；图 2-19（b）是以平板为基准，以透光法检测工件左面的垂直度。</a:t>
            </a:r>
            <a:endParaRPr>
              <a:latin typeface="微软雅黑" panose="020B0503020204020204" charset="-122"/>
              <a:ea typeface="微软雅黑" panose="020B0503020204020204" charset="-122"/>
              <a:cs typeface="微软雅黑" panose="020B0503020204020204" charset="-122"/>
            </a:endParaRPr>
          </a:p>
        </p:txBody>
      </p:sp>
      <p:grpSp>
        <p:nvGrpSpPr>
          <p:cNvPr id="4" name="组合 3"/>
          <p:cNvGrpSpPr/>
          <p:nvPr/>
        </p:nvGrpSpPr>
        <p:grpSpPr>
          <a:xfrm>
            <a:off x="2836545" y="3332480"/>
            <a:ext cx="5877560" cy="2910840"/>
            <a:chOff x="4467" y="5248"/>
            <a:chExt cx="9256" cy="4584"/>
          </a:xfrm>
        </p:grpSpPr>
        <p:pic>
          <p:nvPicPr>
            <p:cNvPr id="3" name="图片 2"/>
            <p:cNvPicPr>
              <a:picLocks noChangeAspect="1"/>
            </p:cNvPicPr>
            <p:nvPr>
              <p:custDataLst>
                <p:tags r:id="rId4"/>
              </p:custDataLst>
            </p:nvPr>
          </p:nvPicPr>
          <p:blipFill>
            <a:blip r:embed="rId5"/>
            <a:stretch>
              <a:fillRect/>
            </a:stretch>
          </p:blipFill>
          <p:spPr>
            <a:xfrm>
              <a:off x="4467" y="5248"/>
              <a:ext cx="9256" cy="4141"/>
            </a:xfrm>
            <a:prstGeom prst="rect">
              <a:avLst/>
            </a:prstGeom>
          </p:spPr>
        </p:pic>
        <p:sp>
          <p:nvSpPr>
            <p:cNvPr id="7" name="文本框 6"/>
            <p:cNvSpPr txBox="1"/>
            <p:nvPr>
              <p:custDataLst>
                <p:tags r:id="rId6"/>
              </p:custDataLst>
            </p:nvPr>
          </p:nvSpPr>
          <p:spPr>
            <a:xfrm>
              <a:off x="5443" y="9302"/>
              <a:ext cx="7656"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 2-1</a:t>
              </a:r>
              <a:r>
                <a:rPr lang="en-US" sz="1600" b="1">
                  <a:latin typeface="微软雅黑" panose="020B0503020204020204" charset="-122"/>
                  <a:ea typeface="微软雅黑" panose="020B0503020204020204" charset="-122"/>
                  <a:cs typeface="微软雅黑" panose="020B0503020204020204" charset="-122"/>
                </a:rPr>
                <a:t>9 </a:t>
              </a:r>
              <a:r>
                <a:rPr sz="1600" b="1">
                  <a:latin typeface="微软雅黑" panose="020B0503020204020204" charset="-122"/>
                  <a:ea typeface="微软雅黑" panose="020B0503020204020204" charset="-122"/>
                  <a:cs typeface="微软雅黑" panose="020B0503020204020204" charset="-122"/>
                </a:rPr>
                <a:t>垂直度的检查</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288290" y="1368425"/>
            <a:ext cx="10882630" cy="124523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根据图 2-1 所示的机用虎钳，思考</a:t>
            </a:r>
            <a:r>
              <a:rPr lang="zh-CN" altLang="en-US">
                <a:latin typeface="微软雅黑" panose="020B0503020204020204" charset="-122"/>
                <a:ea typeface="微软雅黑" panose="020B0503020204020204" charset="-122"/>
                <a:cs typeface="微软雅黑" panose="020B0503020204020204" charset="-122"/>
              </a:rPr>
              <a:t>以下场景，我们应该如何处理？</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b="1">
                <a:latin typeface="微软雅黑" panose="020B0503020204020204" charset="-122"/>
                <a:ea typeface="微软雅黑" panose="020B0503020204020204" charset="-122"/>
                <a:cs typeface="微软雅黑" panose="020B0503020204020204" charset="-122"/>
              </a:rPr>
              <a:t>场景二：</a:t>
            </a:r>
            <a:r>
              <a:rPr lang="zh-CN" altLang="en-US">
                <a:latin typeface="微软雅黑" panose="020B0503020204020204" charset="-122"/>
                <a:ea typeface="微软雅黑" panose="020B0503020204020204" charset="-122"/>
                <a:cs typeface="微软雅黑" panose="020B0503020204020204" charset="-122"/>
              </a:rPr>
              <a:t>活动钳身加工出来后许多倒角、凹槽部分出现较多毛刺，同时部分未加工表面粗糙度达不到图纸要求，此时怎么解决这些问题？</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10" name="组合 9"/>
          <p:cNvGrpSpPr/>
          <p:nvPr/>
        </p:nvGrpSpPr>
        <p:grpSpPr>
          <a:xfrm>
            <a:off x="2952750" y="3023870"/>
            <a:ext cx="5607050" cy="3110230"/>
            <a:chOff x="4650" y="4762"/>
            <a:chExt cx="8830" cy="4898"/>
          </a:xfrm>
        </p:grpSpPr>
        <p:pic>
          <p:nvPicPr>
            <p:cNvPr id="242" name="图片 242" descr="2-1"/>
            <p:cNvPicPr>
              <a:picLocks noChangeAspect="1"/>
            </p:cNvPicPr>
            <p:nvPr>
              <p:custDataLst>
                <p:tags r:id="rId2"/>
              </p:custDataLst>
            </p:nvPr>
          </p:nvPicPr>
          <p:blipFill>
            <a:blip r:embed="rId3"/>
            <a:stretch>
              <a:fillRect/>
            </a:stretch>
          </p:blipFill>
          <p:spPr>
            <a:xfrm>
              <a:off x="4650" y="4762"/>
              <a:ext cx="8831" cy="4368"/>
            </a:xfrm>
            <a:prstGeom prst="rect">
              <a:avLst/>
            </a:prstGeom>
          </p:spPr>
        </p:pic>
        <p:sp>
          <p:nvSpPr>
            <p:cNvPr id="15" name="文本框 14"/>
            <p:cNvSpPr txBox="1"/>
            <p:nvPr>
              <p:custDataLst>
                <p:tags r:id="rId4"/>
              </p:custDataLst>
            </p:nvPr>
          </p:nvSpPr>
          <p:spPr>
            <a:xfrm>
              <a:off x="5217" y="9130"/>
              <a:ext cx="7796"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图2-1 机用虎钳</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2447290" y="720090"/>
            <a:ext cx="4215765"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五、锉削平面的质量检查</a:t>
            </a:r>
            <a:endParaRPr lang="zh-CN" altLang="en-US" sz="2200" b="1">
              <a:latin typeface="微软雅黑" panose="020B0503020204020204" charset="-122"/>
              <a:ea typeface="微软雅黑" panose="020B0503020204020204" charset="-122"/>
            </a:endParaRPr>
          </a:p>
        </p:txBody>
      </p:sp>
      <p:sp>
        <p:nvSpPr>
          <p:cNvPr id="13" name="文本框 12"/>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sym typeface="+mn-ea"/>
              </a:rPr>
              <a:t>3. 平行度和尺寸的检查</a:t>
            </a:r>
            <a:endParaRPr lang="zh-CN" altLang="en-US" sz="2000" b="1">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custDataLst>
              <p:tags r:id="rId3"/>
            </p:custDataLst>
          </p:nvPr>
        </p:nvSpPr>
        <p:spPr>
          <a:xfrm>
            <a:off x="792480" y="1727835"/>
            <a:ext cx="9965690" cy="239966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用游标卡尺、千分尺检验平行度和尺寸时，要在工件不同位置上，多次测量以求得准确的数值。</a:t>
            </a:r>
            <a:endParaRPr>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（1）平行度的检查：确保基准面平整、干净后，将被测部件定位在检测平板上，利用百分表对被测表面的尺寸进行测量，最后得到相关尺寸数值后参照平行度要求进行判断。</a:t>
            </a:r>
            <a:endParaRPr>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（2）尺寸的检查：用游标卡尺、千分尺等工具测量尺寸时，同一尺寸一般需要取工件表面 2~3 个位置分别进行测量，取偏差值最大的尺寸作为尺寸是否合格的判断标准。</a:t>
            </a:r>
            <a:endParaRPr>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custDataLst>
              <p:tags r:id="rId4"/>
            </p:custDataLst>
          </p:nvPr>
        </p:nvSpPr>
        <p:spPr>
          <a:xfrm>
            <a:off x="723265" y="4221480"/>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sym typeface="+mn-ea"/>
              </a:rPr>
              <a:t>4. 表面粗糙度的检查</a:t>
            </a:r>
            <a:endParaRPr lang="zh-CN" altLang="en-US" sz="2000" b="1">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custDataLst>
              <p:tags r:id="rId5"/>
            </p:custDataLst>
          </p:nvPr>
        </p:nvSpPr>
        <p:spPr>
          <a:xfrm>
            <a:off x="668655" y="4598035"/>
            <a:ext cx="9965690" cy="80899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a:latin typeface="微软雅黑" panose="020B0503020204020204" charset="-122"/>
                <a:ea typeface="微软雅黑" panose="020B0503020204020204" charset="-122"/>
                <a:cs typeface="微软雅黑" panose="020B0503020204020204" charset="-122"/>
              </a:rPr>
              <a:t>一般情况下，工件表面粗糙度用眼睛观察即可，也可用表面粗糙度样板进行对照检查。如需要得到精确的表面粗糙度数值，则需采用表面粗糙度测量仪进行测量。</a:t>
            </a:r>
            <a:endParaRPr>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628650" y="1871980"/>
            <a:ext cx="4695190" cy="255333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根据工件实际尺寸完成右图的任务图纸，并依据任务评价进行</a:t>
            </a:r>
            <a:r>
              <a:rPr lang="zh-CN" altLang="en-US">
                <a:latin typeface="微软雅黑" panose="020B0503020204020204" charset="-122"/>
                <a:ea typeface="微软雅黑" panose="020B0503020204020204" charset="-122"/>
                <a:cs typeface="微软雅黑" panose="020B0503020204020204" charset="-122"/>
              </a:rPr>
              <a:t>评分：</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（1）锉削的方法和要点；</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（2）平面锉削时的站立姿势和动作要领；</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（3）工件尺寸的测量；</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（4）根椐图纸进行锉削练习。</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custDataLst>
              <p:tags r:id="rId2"/>
            </p:custDataLst>
          </p:nvPr>
        </p:nvPicPr>
        <p:blipFill>
          <a:blip r:embed="rId3"/>
          <a:stretch>
            <a:fillRect/>
          </a:stretch>
        </p:blipFill>
        <p:spPr>
          <a:xfrm>
            <a:off x="5256530" y="1511935"/>
            <a:ext cx="5531485" cy="3954780"/>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1518" y="1100420"/>
            <a:ext cx="11522075" cy="4333179"/>
          </a:xfrm>
          <a:prstGeom prst="rect">
            <a:avLst/>
          </a:prstGeom>
          <a:solidFill>
            <a:srgbClr val="31367B"/>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14" name="矩形 13"/>
          <p:cNvSpPr/>
          <p:nvPr/>
        </p:nvSpPr>
        <p:spPr bwMode="auto">
          <a:xfrm>
            <a:off x="3168650" y="2448560"/>
            <a:ext cx="8351520" cy="1547495"/>
          </a:xfrm>
          <a:prstGeom prst="rect">
            <a:avLst/>
          </a:prstGeom>
          <a:solidFill>
            <a:schemeClr val="tx2">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993527"/>
              </a:solidFill>
              <a:effectLst/>
              <a:uLnTx/>
              <a:uFillTx/>
              <a:latin typeface="Arial" panose="020B0604020202020204" pitchFamily="34" charset="0"/>
              <a:ea typeface="宋体" panose="02010600030101010101" pitchFamily="2" charset="-122"/>
            </a:endParaRPr>
          </a:p>
        </p:txBody>
      </p:sp>
      <p:sp>
        <p:nvSpPr>
          <p:cNvPr id="2" name="椭圆 1"/>
          <p:cNvSpPr/>
          <p:nvPr/>
        </p:nvSpPr>
        <p:spPr bwMode="auto">
          <a:xfrm>
            <a:off x="610485" y="1473207"/>
            <a:ext cx="3672306" cy="3672306"/>
          </a:xfrm>
          <a:prstGeom prst="ellipse">
            <a:avLst/>
          </a:prstGeom>
          <a:solidFill>
            <a:schemeClr val="bg1"/>
          </a:solidFill>
          <a:ln w="114300" cap="flat" cmpd="sng" algn="ctr">
            <a:solidFill>
              <a:srgbClr val="9DC3E6">
                <a:alpha val="69804"/>
              </a:srgb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713105"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4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7" name="矩形 16"/>
          <p:cNvSpPr/>
          <p:nvPr/>
        </p:nvSpPr>
        <p:spPr bwMode="auto">
          <a:xfrm>
            <a:off x="2075" y="1096947"/>
            <a:ext cx="11520000" cy="72000"/>
          </a:xfrm>
          <a:prstGeom prst="rect">
            <a:avLst/>
          </a:prstGeom>
          <a:solidFill>
            <a:srgbClr val="FFFFFF">
              <a:lumMod val="8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18" name="矩形 17"/>
          <p:cNvSpPr/>
          <p:nvPr/>
        </p:nvSpPr>
        <p:spPr bwMode="auto">
          <a:xfrm>
            <a:off x="2075" y="5426960"/>
            <a:ext cx="11520000" cy="72000"/>
          </a:xfrm>
          <a:prstGeom prst="rect">
            <a:avLst/>
          </a:prstGeom>
          <a:solidFill>
            <a:srgbClr val="FFFFFF">
              <a:lumMod val="8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5" name="矩形 4"/>
          <p:cNvSpPr/>
          <p:nvPr/>
        </p:nvSpPr>
        <p:spPr>
          <a:xfrm>
            <a:off x="4081861" y="1300017"/>
            <a:ext cx="7318521" cy="1322070"/>
          </a:xfrm>
          <a:prstGeom prst="rect">
            <a:avLst/>
          </a:prstGeom>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defRPr/>
            </a:pPr>
            <a:r>
              <a:rPr lang="zh-CN" altLang="en-US" sz="8000" b="1" dirty="0">
                <a:solidFill>
                  <a:schemeClr val="bg1"/>
                </a:solidFill>
                <a:latin typeface="华文行楷" panose="02010800040101010101" pitchFamily="2" charset="-122"/>
                <a:ea typeface="华文行楷" panose="02010800040101010101" pitchFamily="2" charset="-122"/>
              </a:rPr>
              <a:t>钳工技能实训</a:t>
            </a:r>
            <a:endParaRPr lang="zh-CN" altLang="en-US" sz="8000" b="1" dirty="0">
              <a:solidFill>
                <a:schemeClr val="bg1"/>
              </a:solidFill>
              <a:latin typeface="华文行楷" panose="02010800040101010101" pitchFamily="2" charset="-122"/>
              <a:ea typeface="华文行楷" panose="02010800040101010101" pitchFamily="2" charset="-122"/>
            </a:endParaRPr>
          </a:p>
        </p:txBody>
      </p:sp>
      <p:pic>
        <p:nvPicPr>
          <p:cNvPr id="6" name="图片 5" descr="u=865271403,4165274343&amp;fm=193"/>
          <p:cNvPicPr>
            <a:picLocks noChangeAspect="1"/>
          </p:cNvPicPr>
          <p:nvPr/>
        </p:nvPicPr>
        <p:blipFill>
          <a:blip r:embed="rId1"/>
          <a:srcRect r="38714" b="8074"/>
          <a:stretch>
            <a:fillRect/>
          </a:stretch>
        </p:blipFill>
        <p:spPr>
          <a:xfrm rot="20220000">
            <a:off x="657860" y="1554480"/>
            <a:ext cx="3562350" cy="3562350"/>
          </a:xfrm>
          <a:custGeom>
            <a:avLst/>
            <a:gdLst/>
            <a:ahLst/>
            <a:cxnLst>
              <a:cxn ang="3">
                <a:pos x="hc" y="t"/>
              </a:cxn>
              <a:cxn ang="cd2">
                <a:pos x="l" y="vc"/>
              </a:cxn>
              <a:cxn ang="cd4">
                <a:pos x="hc" y="b"/>
              </a:cxn>
              <a:cxn ang="0">
                <a:pos x="r" y="vc"/>
              </a:cxn>
            </a:cxnLst>
            <a:rect l="l" t="t" r="r" b="b"/>
            <a:pathLst>
              <a:path w="9381" h="9381">
                <a:moveTo>
                  <a:pt x="4691" y="0"/>
                </a:moveTo>
                <a:cubicBezTo>
                  <a:pt x="7281" y="0"/>
                  <a:pt x="9381" y="2100"/>
                  <a:pt x="9381" y="4691"/>
                </a:cubicBezTo>
                <a:cubicBezTo>
                  <a:pt x="9381" y="7281"/>
                  <a:pt x="7281" y="9381"/>
                  <a:pt x="4691" y="9381"/>
                </a:cubicBezTo>
                <a:cubicBezTo>
                  <a:pt x="2100" y="9381"/>
                  <a:pt x="0" y="7281"/>
                  <a:pt x="0" y="4691"/>
                </a:cubicBezTo>
                <a:cubicBezTo>
                  <a:pt x="0" y="2100"/>
                  <a:pt x="2100" y="0"/>
                  <a:pt x="4691" y="0"/>
                </a:cubicBezTo>
                <a:close/>
              </a:path>
            </a:pathLst>
          </a:custGeom>
        </p:spPr>
      </p:pic>
      <p:sp>
        <p:nvSpPr>
          <p:cNvPr id="4" name="椭圆 3"/>
          <p:cNvSpPr/>
          <p:nvPr/>
        </p:nvSpPr>
        <p:spPr>
          <a:xfrm>
            <a:off x="648335" y="1529715"/>
            <a:ext cx="3578860" cy="3577590"/>
          </a:xfrm>
          <a:prstGeom prst="ellipse">
            <a:avLst/>
          </a:prstGeom>
          <a:solidFill>
            <a:srgbClr val="D6D6D6">
              <a:alpha val="7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619625" y="2576195"/>
            <a:ext cx="6393180" cy="1134110"/>
          </a:xfrm>
          <a:prstGeom prst="rect">
            <a:avLst/>
          </a:prstGeom>
          <a:noFill/>
        </p:spPr>
        <p:txBody>
          <a:bodyPr wrap="square" lIns="86395" tIns="43197" rIns="86395" bIns="43197" rtlCol="0">
            <a:spAutoFit/>
          </a:bodyPr>
          <a:lstStyle/>
          <a:p>
            <a:pPr algn="ctr"/>
            <a:r>
              <a:rPr lang="en-US" altLang="zh-CN" sz="6805" b="1" dirty="0">
                <a:solidFill>
                  <a:schemeClr val="bg1"/>
                </a:solidFill>
                <a:effectLst>
                  <a:reflection blurRad="6350" stA="55000" endA="300" endPos="45500" dir="5400000" sy="-100000" algn="bl" rotWithShape="0"/>
                </a:effectLst>
                <a:cs typeface="+mn-ea"/>
                <a:sym typeface="+mn-lt"/>
              </a:rPr>
              <a:t>THANK YOU</a:t>
            </a:r>
            <a:endParaRPr lang="zh-CN" altLang="en-US" sz="6805" b="1" dirty="0">
              <a:solidFill>
                <a:schemeClr val="bg1"/>
              </a:solidFill>
              <a:effectLst>
                <a:reflection blurRad="6350" stA="55000" endA="300" endPos="45500" dir="5400000" sy="-100000" algn="bl" rotWithShape="0"/>
              </a:effectLst>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2" presetClass="entr" presetSubtype="4" fill="hold" grpId="1" nodeType="withEffect">
                                  <p:stCondLst>
                                    <p:cond delay="0"/>
                                  </p:stCondLst>
                                  <p:childTnLst>
                                    <p:set>
                                      <p:cBhvr>
                                        <p:cTn id="9" dur="1" fill="hold">
                                          <p:stCondLst>
                                            <p:cond delay="0"/>
                                          </p:stCondLst>
                                        </p:cTn>
                                        <p:tgtEl>
                                          <p:spTgt spid="14"/>
                                        </p:tgtEl>
                                        <p:attrNameLst>
                                          <p:attrName>style.visibility</p:attrName>
                                        </p:attrNameLst>
                                      </p:cBhvr>
                                      <p:to>
                                        <p:strVal val="visible"/>
                                      </p:to>
                                    </p:set>
                                    <p:anim calcmode="lin" valueType="num">
                                      <p:cBhvr additive="base">
                                        <p:cTn id="10" dur="500" fill="hold"/>
                                        <p:tgtEl>
                                          <p:spTgt spid="14"/>
                                        </p:tgtEl>
                                        <p:attrNameLst>
                                          <p:attrName>ppt_x</p:attrName>
                                        </p:attrNameLst>
                                      </p:cBhvr>
                                      <p:tavLst>
                                        <p:tav tm="0">
                                          <p:val>
                                            <p:strVal val="#ppt_x"/>
                                          </p:val>
                                        </p:tav>
                                        <p:tav tm="100000">
                                          <p:val>
                                            <p:strVal val="#ppt_x"/>
                                          </p:val>
                                        </p:tav>
                                      </p:tavLst>
                                    </p:anim>
                                    <p:anim calcmode="lin" valueType="num">
                                      <p:cBhvr additive="base">
                                        <p:cTn id="11" dur="500" fill="hold"/>
                                        <p:tgtEl>
                                          <p:spTgt spid="14"/>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1+#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ppt_x"/>
                                          </p:val>
                                        </p:tav>
                                        <p:tav tm="100000">
                                          <p:val>
                                            <p:strVal val="#ppt_x"/>
                                          </p:val>
                                        </p:tav>
                                      </p:tavLst>
                                    </p:anim>
                                    <p:anim calcmode="lin" valueType="num">
                                      <p:cBhvr additive="base">
                                        <p:cTn id="23" dur="500" fill="hold"/>
                                        <p:tgtEl>
                                          <p:spTgt spid="4"/>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fill="hold"/>
                                        <p:tgtEl>
                                          <p:spTgt spid="3"/>
                                        </p:tgtEl>
                                        <p:attrNameLst>
                                          <p:attrName>ppt_x</p:attrName>
                                        </p:attrNameLst>
                                      </p:cBhvr>
                                      <p:tavLst>
                                        <p:tav tm="0">
                                          <p:val>
                                            <p:strVal val="1+#ppt_w/2"/>
                                          </p:val>
                                        </p:tav>
                                        <p:tav tm="100000">
                                          <p:val>
                                            <p:strVal val="#ppt_x"/>
                                          </p:val>
                                        </p:tav>
                                      </p:tavLst>
                                    </p:anim>
                                    <p:anim calcmode="lin" valueType="num">
                                      <p:cBhvr additive="base">
                                        <p:cTn id="31"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bldLvl="0" animBg="1"/>
      <p:bldP spid="2" grpId="0" bldLvl="0" animBg="1"/>
      <p:bldP spid="5" grpId="0"/>
      <p:bldP spid="4" grpId="0" bldLvl="0" animBg="1"/>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288290" y="1368425"/>
            <a:ext cx="10882630" cy="124523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根据图 2-1 所示的机用虎钳，思考</a:t>
            </a:r>
            <a:r>
              <a:rPr lang="zh-CN" altLang="en-US">
                <a:latin typeface="微软雅黑" panose="020B0503020204020204" charset="-122"/>
                <a:ea typeface="微软雅黑" panose="020B0503020204020204" charset="-122"/>
                <a:cs typeface="微软雅黑" panose="020B0503020204020204" charset="-122"/>
              </a:rPr>
              <a:t>以下场景，我们应该如何处理？</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b="1">
                <a:latin typeface="微软雅黑" panose="020B0503020204020204" charset="-122"/>
                <a:ea typeface="微软雅黑" panose="020B0503020204020204" charset="-122"/>
                <a:cs typeface="微软雅黑" panose="020B0503020204020204" charset="-122"/>
              </a:rPr>
              <a:t>场景三：</a:t>
            </a:r>
            <a:r>
              <a:rPr lang="zh-CN" altLang="en-US">
                <a:latin typeface="微软雅黑" panose="020B0503020204020204" charset="-122"/>
                <a:ea typeface="微软雅黑" panose="020B0503020204020204" charset="-122"/>
                <a:cs typeface="微软雅黑" panose="020B0503020204020204" charset="-122"/>
              </a:rPr>
              <a:t>机用虎钳夹口位置的护口板由于不断地装卸工件导致磨损，后续出现装夹工件不平稳的现象，试问如何在不更换新护口板的情况下对护口板进行整修？</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10" name="组合 9"/>
          <p:cNvGrpSpPr/>
          <p:nvPr/>
        </p:nvGrpSpPr>
        <p:grpSpPr>
          <a:xfrm>
            <a:off x="2952750" y="3023870"/>
            <a:ext cx="5607050" cy="3110230"/>
            <a:chOff x="4650" y="4762"/>
            <a:chExt cx="8830" cy="4898"/>
          </a:xfrm>
        </p:grpSpPr>
        <p:pic>
          <p:nvPicPr>
            <p:cNvPr id="242" name="图片 242" descr="2-1"/>
            <p:cNvPicPr>
              <a:picLocks noChangeAspect="1"/>
            </p:cNvPicPr>
            <p:nvPr>
              <p:custDataLst>
                <p:tags r:id="rId2"/>
              </p:custDataLst>
            </p:nvPr>
          </p:nvPicPr>
          <p:blipFill>
            <a:blip r:embed="rId3"/>
            <a:stretch>
              <a:fillRect/>
            </a:stretch>
          </p:blipFill>
          <p:spPr>
            <a:xfrm>
              <a:off x="4650" y="4762"/>
              <a:ext cx="8831" cy="4368"/>
            </a:xfrm>
            <a:prstGeom prst="rect">
              <a:avLst/>
            </a:prstGeom>
          </p:spPr>
        </p:pic>
        <p:sp>
          <p:nvSpPr>
            <p:cNvPr id="15" name="文本框 14"/>
            <p:cNvSpPr txBox="1"/>
            <p:nvPr>
              <p:custDataLst>
                <p:tags r:id="rId4"/>
              </p:custDataLst>
            </p:nvPr>
          </p:nvSpPr>
          <p:spPr>
            <a:xfrm>
              <a:off x="5217" y="9130"/>
              <a:ext cx="7796"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图2-1 机用虎钳</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p:nvPr userDrawn="1">
            <p:custDataLst>
              <p:tags r:id="rId1"/>
            </p:custDataLst>
          </p:nvPr>
        </p:nvSpPr>
        <p:spPr>
          <a:xfrm>
            <a:off x="1152525" y="1584325"/>
            <a:ext cx="3060065" cy="3952240"/>
          </a:xfrm>
          <a:prstGeom prst="rect">
            <a:avLst/>
          </a:prstGeom>
          <a:solidFill>
            <a:schemeClr val="bg1">
              <a:lumMod val="95000"/>
            </a:schemeClr>
          </a:solidFill>
          <a:ln w="25400">
            <a:solidFill>
              <a:srgbClr val="3136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sp>
        <p:nvSpPr>
          <p:cNvPr id="5" name="文本框 4"/>
          <p:cNvSpPr txBox="1"/>
          <p:nvPr userDrawn="1">
            <p:custDataLst>
              <p:tags r:id="rId2"/>
            </p:custDataLst>
          </p:nvPr>
        </p:nvSpPr>
        <p:spPr>
          <a:xfrm>
            <a:off x="1152525" y="1583690"/>
            <a:ext cx="3059430" cy="676275"/>
          </a:xfrm>
          <a:prstGeom prst="rect">
            <a:avLst/>
          </a:prstGeom>
          <a:solidFill>
            <a:srgbClr val="1F497D">
              <a:alpha val="80000"/>
            </a:srgbClr>
          </a:solidFill>
        </p:spPr>
        <p:txBody>
          <a:bodyPr wrap="square" rtlCol="0" anchor="ctr" anchorCtr="0">
            <a:noAutofit/>
          </a:bodyPr>
          <a:p>
            <a:pPr algn="ctr"/>
            <a:r>
              <a:rPr lang="zh-CN" altLang="en-US" sz="2400" b="1">
                <a:solidFill>
                  <a:schemeClr val="bg1"/>
                </a:solidFill>
                <a:latin typeface="微软雅黑" panose="020B0503020204020204" charset="-122"/>
                <a:ea typeface="微软雅黑" panose="020B0503020204020204" charset="-122"/>
              </a:rPr>
              <a:t>知识目标</a:t>
            </a:r>
            <a:endParaRPr lang="zh-CN" altLang="en-US" sz="2400" b="1">
              <a:solidFill>
                <a:schemeClr val="bg1"/>
              </a:solidFill>
              <a:latin typeface="微软雅黑" panose="020B0503020204020204" charset="-122"/>
              <a:ea typeface="微软雅黑" panose="020B0503020204020204" charset="-122"/>
            </a:endParaRPr>
          </a:p>
        </p:txBody>
      </p:sp>
      <p:sp>
        <p:nvSpPr>
          <p:cNvPr id="7" name="Rectangle 4"/>
          <p:cNvSpPr/>
          <p:nvPr userDrawn="1">
            <p:custDataLst>
              <p:tags r:id="rId3"/>
            </p:custDataLst>
          </p:nvPr>
        </p:nvSpPr>
        <p:spPr>
          <a:xfrm>
            <a:off x="4464685" y="1584960"/>
            <a:ext cx="3060065" cy="3950970"/>
          </a:xfrm>
          <a:prstGeom prst="rect">
            <a:avLst/>
          </a:prstGeom>
          <a:solidFill>
            <a:schemeClr val="bg1">
              <a:lumMod val="95000"/>
            </a:schemeClr>
          </a:solidFill>
          <a:ln w="25400">
            <a:solidFill>
              <a:srgbClr val="2C68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sp>
        <p:nvSpPr>
          <p:cNvPr id="8" name="文本框 7"/>
          <p:cNvSpPr txBox="1"/>
          <p:nvPr userDrawn="1">
            <p:custDataLst>
              <p:tags r:id="rId4"/>
            </p:custDataLst>
          </p:nvPr>
        </p:nvSpPr>
        <p:spPr>
          <a:xfrm>
            <a:off x="4464685" y="1584325"/>
            <a:ext cx="3059430" cy="676275"/>
          </a:xfrm>
          <a:prstGeom prst="rect">
            <a:avLst/>
          </a:prstGeom>
          <a:solidFill>
            <a:srgbClr val="2C68B2">
              <a:alpha val="80000"/>
            </a:srgbClr>
          </a:solidFill>
        </p:spPr>
        <p:txBody>
          <a:bodyPr wrap="square" rtlCol="0" anchor="ctr" anchorCtr="0">
            <a:noAutofit/>
          </a:bodyPr>
          <a:p>
            <a:pPr algn="ctr"/>
            <a:r>
              <a:rPr lang="zh-CN" altLang="en-US" sz="2400" b="1">
                <a:solidFill>
                  <a:schemeClr val="bg1"/>
                </a:solidFill>
                <a:latin typeface="微软雅黑" panose="020B0503020204020204" charset="-122"/>
                <a:ea typeface="微软雅黑" panose="020B0503020204020204" charset="-122"/>
              </a:rPr>
              <a:t>能力目标</a:t>
            </a:r>
            <a:endParaRPr lang="zh-CN" altLang="en-US" sz="2400" b="1">
              <a:solidFill>
                <a:schemeClr val="bg1"/>
              </a:solidFill>
              <a:latin typeface="微软雅黑" panose="020B0503020204020204" charset="-122"/>
              <a:ea typeface="微软雅黑" panose="020B0503020204020204" charset="-122"/>
            </a:endParaRPr>
          </a:p>
        </p:txBody>
      </p:sp>
      <p:sp>
        <p:nvSpPr>
          <p:cNvPr id="11" name="Rectangle 4"/>
          <p:cNvSpPr/>
          <p:nvPr userDrawn="1">
            <p:custDataLst>
              <p:tags r:id="rId5"/>
            </p:custDataLst>
          </p:nvPr>
        </p:nvSpPr>
        <p:spPr>
          <a:xfrm>
            <a:off x="7776845" y="1584325"/>
            <a:ext cx="3060065" cy="3950970"/>
          </a:xfrm>
          <a:prstGeom prst="rect">
            <a:avLst/>
          </a:prstGeom>
          <a:solidFill>
            <a:schemeClr val="bg1">
              <a:lumMod val="95000"/>
            </a:schemeClr>
          </a:solidFill>
          <a:ln w="25400">
            <a:solidFill>
              <a:srgbClr val="6297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sp>
        <p:nvSpPr>
          <p:cNvPr id="12" name="文本框 11"/>
          <p:cNvSpPr txBox="1"/>
          <p:nvPr userDrawn="1">
            <p:custDataLst>
              <p:tags r:id="rId6"/>
            </p:custDataLst>
          </p:nvPr>
        </p:nvSpPr>
        <p:spPr>
          <a:xfrm>
            <a:off x="7776845" y="1583690"/>
            <a:ext cx="3059430" cy="676275"/>
          </a:xfrm>
          <a:prstGeom prst="rect">
            <a:avLst/>
          </a:prstGeom>
          <a:solidFill>
            <a:srgbClr val="6297D8">
              <a:alpha val="80000"/>
            </a:srgbClr>
          </a:solidFill>
        </p:spPr>
        <p:txBody>
          <a:bodyPr wrap="square" rtlCol="0" anchor="ctr" anchorCtr="0">
            <a:noAutofit/>
          </a:bodyPr>
          <a:p>
            <a:pPr algn="ctr"/>
            <a:r>
              <a:rPr lang="zh-CN" altLang="en-US" sz="2400" b="1">
                <a:solidFill>
                  <a:schemeClr val="bg1"/>
                </a:solidFill>
                <a:latin typeface="微软雅黑" panose="020B0503020204020204" charset="-122"/>
                <a:ea typeface="微软雅黑" panose="020B0503020204020204" charset="-122"/>
              </a:rPr>
              <a:t>素质目标</a:t>
            </a:r>
            <a:endParaRPr lang="zh-CN" altLang="en-US" sz="2400" b="1">
              <a:solidFill>
                <a:schemeClr val="bg1"/>
              </a:solidFill>
              <a:latin typeface="微软雅黑" panose="020B0503020204020204" charset="-122"/>
              <a:ea typeface="微软雅黑" panose="020B0503020204020204" charset="-122"/>
            </a:endParaRPr>
          </a:p>
        </p:txBody>
      </p:sp>
      <p:sp>
        <p:nvSpPr>
          <p:cNvPr id="2" name="文本框 1"/>
          <p:cNvSpPr txBox="1"/>
          <p:nvPr/>
        </p:nvSpPr>
        <p:spPr>
          <a:xfrm>
            <a:off x="1278890" y="2375535"/>
            <a:ext cx="2825750" cy="1989455"/>
          </a:xfrm>
          <a:prstGeom prst="rect">
            <a:avLst/>
          </a:prstGeom>
          <a:noFill/>
        </p:spPr>
        <p:txBody>
          <a:bodyPr wrap="square" rtlCol="0">
            <a:spAutoFit/>
          </a:bodyPr>
          <a:p>
            <a:pPr indent="0" algn="just" fontAlgn="auto">
              <a:lnSpc>
                <a:spcPts val="2800"/>
              </a:lnSpc>
              <a:spcAft>
                <a:spcPts val="800"/>
              </a:spcAft>
            </a:pPr>
            <a:r>
              <a:rPr lang="zh-CN" altLang="en-US">
                <a:latin typeface="微软雅黑" panose="020B0503020204020204" charset="-122"/>
                <a:ea typeface="微软雅黑" panose="020B0503020204020204" charset="-122"/>
                <a:cs typeface="微软雅黑" panose="020B0503020204020204" charset="-122"/>
              </a:rPr>
              <a:t>（1）掌握锉削的步骤及安全作业要求；</a:t>
            </a:r>
            <a:endParaRPr lang="zh-CN" altLang="en-US">
              <a:latin typeface="微软雅黑" panose="020B0503020204020204" charset="-122"/>
              <a:ea typeface="微软雅黑" panose="020B0503020204020204" charset="-122"/>
              <a:cs typeface="微软雅黑" panose="020B0503020204020204" charset="-122"/>
            </a:endParaRPr>
          </a:p>
          <a:p>
            <a:pPr indent="0" algn="just" fontAlgn="auto">
              <a:lnSpc>
                <a:spcPts val="2800"/>
              </a:lnSpc>
              <a:spcAft>
                <a:spcPts val="800"/>
              </a:spcAft>
            </a:pPr>
            <a:r>
              <a:rPr lang="zh-CN" altLang="en-US">
                <a:latin typeface="微软雅黑" panose="020B0503020204020204" charset="-122"/>
                <a:ea typeface="微软雅黑" panose="020B0503020204020204" charset="-122"/>
                <a:cs typeface="微软雅黑" panose="020B0503020204020204" charset="-122"/>
              </a:rPr>
              <a:t>（2）掌握工件的尺寸测量方法及表面质量的检查方法。</a:t>
            </a:r>
            <a:endParaRPr lang="zh-CN" altLang="en-US">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7"/>
            </p:custDataLst>
          </p:nvPr>
        </p:nvSpPr>
        <p:spPr>
          <a:xfrm>
            <a:off x="4591050" y="2375535"/>
            <a:ext cx="2825750" cy="2348230"/>
          </a:xfrm>
          <a:prstGeom prst="rect">
            <a:avLst/>
          </a:prstGeom>
          <a:noFill/>
        </p:spPr>
        <p:txBody>
          <a:bodyPr wrap="square" rtlCol="0">
            <a:spAutoFit/>
          </a:bodyPr>
          <a:p>
            <a:pPr indent="0" algn="just" fontAlgn="auto">
              <a:lnSpc>
                <a:spcPts val="2800"/>
              </a:lnSpc>
              <a:spcAft>
                <a:spcPts val="800"/>
              </a:spcAft>
            </a:pPr>
            <a:r>
              <a:rPr lang="zh-CN" altLang="en-US">
                <a:latin typeface="微软雅黑" panose="020B0503020204020204" charset="-122"/>
                <a:ea typeface="微软雅黑" panose="020B0503020204020204" charset="-122"/>
                <a:cs typeface="微软雅黑" panose="020B0503020204020204" charset="-122"/>
              </a:rPr>
              <a:t>（1）能根据图纸尺寸公差要求对工件进行锉削；</a:t>
            </a:r>
            <a:endParaRPr lang="zh-CN" altLang="en-US">
              <a:latin typeface="微软雅黑" panose="020B0503020204020204" charset="-122"/>
              <a:ea typeface="微软雅黑" panose="020B0503020204020204" charset="-122"/>
              <a:cs typeface="微软雅黑" panose="020B0503020204020204" charset="-122"/>
            </a:endParaRPr>
          </a:p>
          <a:p>
            <a:pPr indent="0" algn="just" fontAlgn="auto">
              <a:lnSpc>
                <a:spcPts val="2800"/>
              </a:lnSpc>
              <a:spcAft>
                <a:spcPts val="800"/>
              </a:spcAft>
            </a:pPr>
            <a:r>
              <a:rPr lang="zh-CN" altLang="en-US">
                <a:latin typeface="微软雅黑" panose="020B0503020204020204" charset="-122"/>
                <a:ea typeface="微软雅黑" panose="020B0503020204020204" charset="-122"/>
                <a:cs typeface="微软雅黑" panose="020B0503020204020204" charset="-122"/>
              </a:rPr>
              <a:t>（2）能根据图纸形位公差要求及表面粗糙度要求判断锉削的工件是否达到标准。</a:t>
            </a:r>
            <a:endParaRPr lang="zh-CN" altLang="en-US">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custDataLst>
              <p:tags r:id="rId8"/>
            </p:custDataLst>
          </p:nvPr>
        </p:nvSpPr>
        <p:spPr>
          <a:xfrm>
            <a:off x="7922260" y="2375535"/>
            <a:ext cx="2787650" cy="1630045"/>
          </a:xfrm>
          <a:prstGeom prst="rect">
            <a:avLst/>
          </a:prstGeom>
          <a:noFill/>
        </p:spPr>
        <p:txBody>
          <a:bodyPr wrap="square" rtlCol="0">
            <a:spAutoFit/>
          </a:bodyPr>
          <a:p>
            <a:pPr indent="0" algn="just" fontAlgn="auto">
              <a:lnSpc>
                <a:spcPts val="2800"/>
              </a:lnSpc>
              <a:spcAft>
                <a:spcPts val="800"/>
              </a:spcAft>
            </a:pPr>
            <a:r>
              <a:rPr lang="zh-CN" altLang="en-US">
                <a:latin typeface="微软雅黑" panose="020B0503020204020204" charset="-122"/>
                <a:ea typeface="微软雅黑" panose="020B0503020204020204" charset="-122"/>
                <a:cs typeface="微软雅黑" panose="020B0503020204020204" charset="-122"/>
              </a:rPr>
              <a:t>（1）培养吃苦耐劳、一丝不苟的学习和工作精神；</a:t>
            </a:r>
            <a:endParaRPr lang="zh-CN" altLang="en-US">
              <a:latin typeface="微软雅黑" panose="020B0503020204020204" charset="-122"/>
              <a:ea typeface="微软雅黑" panose="020B0503020204020204" charset="-122"/>
              <a:cs typeface="微软雅黑" panose="020B0503020204020204" charset="-122"/>
            </a:endParaRPr>
          </a:p>
          <a:p>
            <a:pPr indent="0" algn="just" fontAlgn="auto">
              <a:lnSpc>
                <a:spcPts val="2800"/>
              </a:lnSpc>
              <a:spcAft>
                <a:spcPts val="800"/>
              </a:spcAft>
            </a:pPr>
            <a:r>
              <a:rPr lang="zh-CN" altLang="en-US">
                <a:latin typeface="微软雅黑" panose="020B0503020204020204" charset="-122"/>
                <a:ea typeface="微软雅黑" panose="020B0503020204020204" charset="-122"/>
                <a:cs typeface="微软雅黑" panose="020B0503020204020204" charset="-122"/>
              </a:rPr>
              <a:t>（2）树立正确的职业价值观。</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一、锉刀</a:t>
            </a:r>
            <a:endParaRPr lang="zh-CN" altLang="en-US" sz="2200" b="1">
              <a:latin typeface="微软雅黑" panose="020B0503020204020204" charset="-122"/>
              <a:ea typeface="微软雅黑" panose="020B0503020204020204" charset="-122"/>
            </a:endParaRPr>
          </a:p>
        </p:txBody>
      </p:sp>
      <p:sp>
        <p:nvSpPr>
          <p:cNvPr id="13" name="文本框 12"/>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1. 锉刀的简介</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9999980" cy="160464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锉 刀， 一 般 由 T12 或 T13 钢 经 热 处 理 后 制 得。锉刀</a:t>
            </a:r>
            <a:r>
              <a:rPr lang="zh-CN" altLang="en-US">
                <a:latin typeface="微软雅黑" panose="020B0503020204020204" charset="-122"/>
                <a:ea typeface="微软雅黑" panose="020B0503020204020204" charset="-122"/>
                <a:cs typeface="微软雅黑" panose="020B0503020204020204" charset="-122"/>
              </a:rPr>
              <a:t>的锉身上有用于加工表面的主锉纹、辅锉纹和边锉纹，如图 2-3 所示。</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锉身表面排列规整的条形刀齿，主要用于对金属、木料、皮革等表层进行微量加工，可简称为锉，在本钳工实训课程中，锉刀用于金属材料的微量加工，多用于锯切或錾削（凿削）之后。</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4" name="组合 3"/>
          <p:cNvGrpSpPr/>
          <p:nvPr/>
        </p:nvGrpSpPr>
        <p:grpSpPr>
          <a:xfrm>
            <a:off x="2098040" y="3365500"/>
            <a:ext cx="7388860" cy="2912110"/>
            <a:chOff x="3304" y="5300"/>
            <a:chExt cx="11636" cy="4586"/>
          </a:xfrm>
        </p:grpSpPr>
        <p:pic>
          <p:nvPicPr>
            <p:cNvPr id="3" name="图片 2"/>
            <p:cNvPicPr>
              <a:picLocks noChangeAspect="1"/>
            </p:cNvPicPr>
            <p:nvPr>
              <p:custDataLst>
                <p:tags r:id="rId4"/>
              </p:custDataLst>
            </p:nvPr>
          </p:nvPicPr>
          <p:blipFill>
            <a:blip r:embed="rId5"/>
            <a:stretch>
              <a:fillRect/>
            </a:stretch>
          </p:blipFill>
          <p:spPr>
            <a:xfrm>
              <a:off x="3304" y="5300"/>
              <a:ext cx="11637" cy="4090"/>
            </a:xfrm>
            <a:prstGeom prst="rect">
              <a:avLst/>
            </a:prstGeom>
          </p:spPr>
        </p:pic>
        <p:sp>
          <p:nvSpPr>
            <p:cNvPr id="15" name="文本框 14"/>
            <p:cNvSpPr txBox="1"/>
            <p:nvPr>
              <p:custDataLst>
                <p:tags r:id="rId6"/>
              </p:custDataLst>
            </p:nvPr>
          </p:nvSpPr>
          <p:spPr>
            <a:xfrm>
              <a:off x="5217" y="9356"/>
              <a:ext cx="7796"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 2-3</a:t>
              </a:r>
              <a:r>
                <a:rPr lang="en-US" sz="1600" b="1">
                  <a:latin typeface="微软雅黑" panose="020B0503020204020204" charset="-122"/>
                  <a:ea typeface="微软雅黑" panose="020B0503020204020204" charset="-122"/>
                  <a:cs typeface="微软雅黑" panose="020B0503020204020204" charset="-122"/>
                </a:rPr>
                <a:t> </a:t>
              </a:r>
              <a:r>
                <a:rPr sz="1600" b="1">
                  <a:latin typeface="微软雅黑" panose="020B0503020204020204" charset="-122"/>
                  <a:ea typeface="微软雅黑" panose="020B0503020204020204" charset="-122"/>
                  <a:cs typeface="微软雅黑" panose="020B0503020204020204" charset="-122"/>
                </a:rPr>
                <a:t>常用锉刀纹路</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一、锉刀</a:t>
            </a:r>
            <a:endParaRPr lang="zh-CN" altLang="en-US" sz="2200" b="1">
              <a:latin typeface="微软雅黑" panose="020B0503020204020204" charset="-122"/>
              <a:ea typeface="微软雅黑" panose="020B0503020204020204" charset="-122"/>
            </a:endParaRPr>
          </a:p>
        </p:txBody>
      </p:sp>
      <p:sp>
        <p:nvSpPr>
          <p:cNvPr id="13" name="文本框 12"/>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2. 锉刀的分类</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5568950" cy="347662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锉刀的粗细，是以每 10 mm 长锉面上的锉齿齿数来划分，锉齿齿数越多，锉刀越细，锉出的工件表面越光滑。根据锉刀单位长度上锉齿齿数的不同可分为</a:t>
            </a:r>
            <a:r>
              <a:rPr lang="zh-CN" altLang="en-US" b="1">
                <a:latin typeface="微软雅黑" panose="020B0503020204020204" charset="-122"/>
                <a:ea typeface="微软雅黑" panose="020B0503020204020204" charset="-122"/>
                <a:cs typeface="微软雅黑" panose="020B0503020204020204" charset="-122"/>
              </a:rPr>
              <a:t>粗锉刀</a:t>
            </a:r>
            <a:r>
              <a:rPr lang="zh-CN" altLang="en-US">
                <a:latin typeface="微软雅黑" panose="020B0503020204020204" charset="-122"/>
                <a:ea typeface="微软雅黑" panose="020B0503020204020204" charset="-122"/>
                <a:cs typeface="微软雅黑" panose="020B0503020204020204" charset="-122"/>
              </a:rPr>
              <a:t>（4~12 齿）、</a:t>
            </a:r>
            <a:r>
              <a:rPr lang="zh-CN" altLang="en-US" b="1">
                <a:latin typeface="微软雅黑" panose="020B0503020204020204" charset="-122"/>
                <a:ea typeface="微软雅黑" panose="020B0503020204020204" charset="-122"/>
                <a:cs typeface="微软雅黑" panose="020B0503020204020204" charset="-122"/>
              </a:rPr>
              <a:t>细锉刀</a:t>
            </a:r>
            <a:r>
              <a:rPr lang="zh-CN" altLang="en-US">
                <a:latin typeface="微软雅黑" panose="020B0503020204020204" charset="-122"/>
                <a:ea typeface="微软雅黑" panose="020B0503020204020204" charset="-122"/>
                <a:cs typeface="微软雅黑" panose="020B0503020204020204" charset="-122"/>
              </a:rPr>
              <a:t>（13~24 齿）和</a:t>
            </a:r>
            <a:r>
              <a:rPr lang="zh-CN" altLang="en-US" b="1">
                <a:latin typeface="微软雅黑" panose="020B0503020204020204" charset="-122"/>
                <a:ea typeface="微软雅黑" panose="020B0503020204020204" charset="-122"/>
                <a:cs typeface="微软雅黑" panose="020B0503020204020204" charset="-122"/>
              </a:rPr>
              <a:t>光锉刀</a:t>
            </a:r>
            <a:r>
              <a:rPr lang="zh-CN" altLang="en-US">
                <a:latin typeface="微软雅黑" panose="020B0503020204020204" charset="-122"/>
                <a:ea typeface="微软雅黑" panose="020B0503020204020204" charset="-122"/>
                <a:cs typeface="微软雅黑" panose="020B0503020204020204" charset="-122"/>
              </a:rPr>
              <a:t>（30~40 齿，光锉刀又称油光锉，只用于最后修光表面）。</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（1）锉刀按锉纹可分为单齿纹和双齿纹两种；</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（2）锉刀按用途可分为普通锉、特种锉和整形锉（什锦锉）三类，每一类又可分为不同的锉刀形状。</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6" name="组合 5"/>
          <p:cNvGrpSpPr/>
          <p:nvPr/>
        </p:nvGrpSpPr>
        <p:grpSpPr>
          <a:xfrm>
            <a:off x="6480810" y="1511935"/>
            <a:ext cx="4356100" cy="4225290"/>
            <a:chOff x="10206" y="2381"/>
            <a:chExt cx="6860" cy="6654"/>
          </a:xfrm>
        </p:grpSpPr>
        <p:pic>
          <p:nvPicPr>
            <p:cNvPr id="4" name="图片 3"/>
            <p:cNvPicPr>
              <a:picLocks noChangeAspect="1"/>
            </p:cNvPicPr>
            <p:nvPr>
              <p:custDataLst>
                <p:tags r:id="rId4"/>
              </p:custDataLst>
            </p:nvPr>
          </p:nvPicPr>
          <p:blipFill>
            <a:blip r:embed="rId5"/>
            <a:stretch>
              <a:fillRect/>
            </a:stretch>
          </p:blipFill>
          <p:spPr>
            <a:xfrm>
              <a:off x="10206" y="2381"/>
              <a:ext cx="6860" cy="6074"/>
            </a:xfrm>
            <a:prstGeom prst="rect">
              <a:avLst/>
            </a:prstGeom>
          </p:spPr>
        </p:pic>
        <p:sp>
          <p:nvSpPr>
            <p:cNvPr id="5" name="文本框 4"/>
            <p:cNvSpPr txBox="1"/>
            <p:nvPr>
              <p:custDataLst>
                <p:tags r:id="rId6"/>
              </p:custDataLst>
            </p:nvPr>
          </p:nvSpPr>
          <p:spPr>
            <a:xfrm>
              <a:off x="10210" y="8505"/>
              <a:ext cx="6654"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 2-4</a:t>
              </a:r>
              <a:r>
                <a:rPr lang="en-US" sz="1600" b="1">
                  <a:latin typeface="微软雅黑" panose="020B0503020204020204" charset="-122"/>
                  <a:ea typeface="微软雅黑" panose="020B0503020204020204" charset="-122"/>
                  <a:cs typeface="微软雅黑" panose="020B0503020204020204" charset="-122"/>
                </a:rPr>
                <a:t> </a:t>
              </a:r>
              <a:r>
                <a:rPr sz="1600" b="1">
                  <a:latin typeface="微软雅黑" panose="020B0503020204020204" charset="-122"/>
                  <a:ea typeface="微软雅黑" panose="020B0503020204020204" charset="-122"/>
                  <a:cs typeface="微软雅黑" panose="020B0503020204020204" charset="-122"/>
                </a:rPr>
                <a:t>普通锉刀样式</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一、锉刀</a:t>
            </a:r>
            <a:endParaRPr lang="zh-CN" altLang="en-US" sz="2200" b="1">
              <a:latin typeface="微软雅黑" panose="020B0503020204020204" charset="-122"/>
              <a:ea typeface="微软雅黑" panose="020B0503020204020204" charset="-122"/>
            </a:endParaRPr>
          </a:p>
        </p:txBody>
      </p:sp>
      <p:sp>
        <p:nvSpPr>
          <p:cNvPr id="13" name="文本框 12"/>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3. 锉刀的选用</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10101580" cy="168148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合理选用锉刀，对保证加工质量，提高工作效率和延长锉刀寿命有很大的帮助。</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一般锉刀的选择原则是：①根据工件形状和加工面的大小选择锉刀的形状和规格；②根据材料软硬、加工余量、精度和表面粗糙度的要求选择锉刀齿纹的粗细。</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如：单齿纹锉刀适用于锉削软材料，双齿纹锉刀用于锉削硬材料。</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一、锉刀</a:t>
            </a:r>
            <a:endParaRPr lang="zh-CN" altLang="en-US" sz="2200" b="1">
              <a:latin typeface="微软雅黑" panose="020B0503020204020204" charset="-122"/>
              <a:ea typeface="微软雅黑" panose="020B0503020204020204" charset="-122"/>
            </a:endParaRPr>
          </a:p>
        </p:txBody>
      </p:sp>
      <p:sp>
        <p:nvSpPr>
          <p:cNvPr id="13" name="文本框 12"/>
          <p:cNvSpPr txBox="1"/>
          <p:nvPr>
            <p:custDataLst>
              <p:tags r:id="rId2"/>
            </p:custDataLst>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4. 锉刀的握法</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3"/>
            </p:custDataLst>
          </p:nvPr>
        </p:nvSpPr>
        <p:spPr>
          <a:xfrm>
            <a:off x="792480" y="1727835"/>
            <a:ext cx="4394200" cy="304101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b="1">
                <a:latin typeface="微软雅黑" panose="020B0503020204020204" charset="-122"/>
                <a:ea typeface="微软雅黑" panose="020B0503020204020204" charset="-122"/>
                <a:cs typeface="微软雅黑" panose="020B0503020204020204" charset="-122"/>
              </a:rPr>
              <a:t>锉刀的基本握法：</a:t>
            </a:r>
            <a:r>
              <a:rPr lang="zh-CN" altLang="en-US">
                <a:latin typeface="微软雅黑" panose="020B0503020204020204" charset="-122"/>
                <a:ea typeface="微软雅黑" panose="020B0503020204020204" charset="-122"/>
                <a:cs typeface="微软雅黑" panose="020B0503020204020204" charset="-122"/>
              </a:rPr>
              <a:t>用右手握锉柄，柄端顶住掌心，大拇指放在柄的上部，其余手指由下而上满握锉柄。</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此时，左手的握锉姿势有两种，一种是将左手拇指肌肉压在锉刀头上，中指、无名指捏住锉刀前端；另一种是将左手掌斜压在锉刀前端，各指自然放平，如图 2-6 所示。</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4" name="组合 3"/>
          <p:cNvGrpSpPr/>
          <p:nvPr/>
        </p:nvGrpSpPr>
        <p:grpSpPr>
          <a:xfrm>
            <a:off x="6264910" y="1654810"/>
            <a:ext cx="4225290" cy="3864610"/>
            <a:chOff x="9866" y="2041"/>
            <a:chExt cx="6654" cy="6086"/>
          </a:xfrm>
        </p:grpSpPr>
        <p:pic>
          <p:nvPicPr>
            <p:cNvPr id="3" name="图片 2"/>
            <p:cNvPicPr>
              <a:picLocks noChangeAspect="1"/>
            </p:cNvPicPr>
            <p:nvPr>
              <p:custDataLst>
                <p:tags r:id="rId4"/>
              </p:custDataLst>
            </p:nvPr>
          </p:nvPicPr>
          <p:blipFill>
            <a:blip r:embed="rId5"/>
            <a:stretch>
              <a:fillRect/>
            </a:stretch>
          </p:blipFill>
          <p:spPr>
            <a:xfrm>
              <a:off x="9979" y="2041"/>
              <a:ext cx="6069" cy="5503"/>
            </a:xfrm>
            <a:prstGeom prst="rect">
              <a:avLst/>
            </a:prstGeom>
          </p:spPr>
        </p:pic>
        <p:sp>
          <p:nvSpPr>
            <p:cNvPr id="5" name="文本框 4"/>
            <p:cNvSpPr txBox="1"/>
            <p:nvPr>
              <p:custDataLst>
                <p:tags r:id="rId6"/>
              </p:custDataLst>
            </p:nvPr>
          </p:nvSpPr>
          <p:spPr>
            <a:xfrm>
              <a:off x="9866" y="7597"/>
              <a:ext cx="6654"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 2-6</a:t>
              </a:r>
              <a:r>
                <a:rPr lang="en-US" sz="1600" b="1">
                  <a:latin typeface="微软雅黑" panose="020B0503020204020204" charset="-122"/>
                  <a:ea typeface="微软雅黑" panose="020B0503020204020204" charset="-122"/>
                  <a:cs typeface="微软雅黑" panose="020B0503020204020204" charset="-122"/>
                </a:rPr>
                <a:t> </a:t>
              </a:r>
              <a:r>
                <a:rPr sz="1600" b="1">
                  <a:latin typeface="微软雅黑" panose="020B0503020204020204" charset="-122"/>
                  <a:ea typeface="微软雅黑" panose="020B0503020204020204" charset="-122"/>
                  <a:cs typeface="微软雅黑" panose="020B0503020204020204" charset="-122"/>
                </a:rPr>
                <a:t>锉刀的基本握法</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PP_MARK_KEY" val="9f7a4dbf-75ab-43f3-b77d-4f1e89b0ad05"/>
  <p:tag name="COMMONDATA" val="eyJoZGlkIjoiZTJiNTkyYjM1NWRlNWI4NzgzNWZmZmVjZGYzOTgxNWEifQ=="/>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1_Office 主题​​">
  <a:themeElements>
    <a:clrScheme name="视点">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视点">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视点">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Office 主题​​">
  <a:themeElements>
    <a:clrScheme name="视点">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Office 主题​​">
  <a:themeElements>
    <a:clrScheme name="视点">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Office 主题​​">
  <a:themeElements>
    <a:clrScheme name="视点">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自定义设计方案">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5020</Words>
  <Application>WPS 演示</Application>
  <PresentationFormat>自定义</PresentationFormat>
  <Paragraphs>308</Paragraphs>
  <Slides>32</Slides>
  <Notes>8</Notes>
  <HiddenSlides>0</HiddenSlides>
  <MMClips>0</MMClips>
  <ScaleCrop>false</ScaleCrop>
  <HeadingPairs>
    <vt:vector size="6" baseType="variant">
      <vt:variant>
        <vt:lpstr>已用的字体</vt:lpstr>
      </vt:variant>
      <vt:variant>
        <vt:i4>9</vt:i4>
      </vt:variant>
      <vt:variant>
        <vt:lpstr>主题</vt:lpstr>
      </vt:variant>
      <vt:variant>
        <vt:i4>7</vt:i4>
      </vt:variant>
      <vt:variant>
        <vt:lpstr>幻灯片标题</vt:lpstr>
      </vt:variant>
      <vt:variant>
        <vt:i4>32</vt:i4>
      </vt:variant>
    </vt:vector>
  </HeadingPairs>
  <TitlesOfParts>
    <vt:vector size="48" baseType="lpstr">
      <vt:lpstr>Arial</vt:lpstr>
      <vt:lpstr>宋体</vt:lpstr>
      <vt:lpstr>Wingdings</vt:lpstr>
      <vt:lpstr>Arial</vt:lpstr>
      <vt:lpstr>微软雅黑</vt:lpstr>
      <vt:lpstr>Wingdings</vt:lpstr>
      <vt:lpstr>华文行楷</vt:lpstr>
      <vt:lpstr>Arial Unicode MS</vt:lpstr>
      <vt:lpstr>Calibri</vt:lpstr>
      <vt:lpstr>1_Office 主题​​</vt:lpstr>
      <vt:lpstr>2_Office 主题​​</vt:lpstr>
      <vt:lpstr>3_Office 主题​​</vt:lpstr>
      <vt:lpstr>4_Office 主题​​</vt:lpstr>
      <vt:lpstr>5_Office 主题​​</vt:lpstr>
      <vt:lpstr>6_Office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Y.G</cp:lastModifiedBy>
  <cp:revision>678</cp:revision>
  <dcterms:created xsi:type="dcterms:W3CDTF">2016-10-23T06:41:00Z</dcterms:created>
  <dcterms:modified xsi:type="dcterms:W3CDTF">2024-04-03T06:28:02Z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2052-11.1.0.15319</vt:lpwstr>
  </property>
  <property fmtid="{D5CDD505-2E9C-101B-9397-08002B2CF9AE}" pid="3" name="ICV">
    <vt:lpwstr>C817F9090C234F8C9C0EA996CD68392F_12</vt:lpwstr>
  </property>
</Properties>
</file>