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0" r:id="rId4"/>
    <p:sldMasterId id="2147483666" r:id="rId5"/>
    <p:sldMasterId id="2147483671" r:id="rId6"/>
    <p:sldMasterId id="2147483676" r:id="rId7"/>
    <p:sldMasterId id="2147483681" r:id="rId8"/>
  </p:sldMasterIdLst>
  <p:notesMasterIdLst>
    <p:notesMasterId r:id="rId22"/>
  </p:notesMasterIdLst>
  <p:sldIdLst>
    <p:sldId id="259" r:id="rId9"/>
    <p:sldId id="457" r:id="rId10"/>
    <p:sldId id="632" r:id="rId11"/>
    <p:sldId id="481" r:id="rId12"/>
    <p:sldId id="482" r:id="rId13"/>
    <p:sldId id="633" r:id="rId14"/>
    <p:sldId id="634" r:id="rId15"/>
    <p:sldId id="635" r:id="rId16"/>
    <p:sldId id="636" r:id="rId17"/>
    <p:sldId id="637" r:id="rId18"/>
    <p:sldId id="638" r:id="rId19"/>
    <p:sldId id="485" r:id="rId20"/>
    <p:sldId id="456" r:id="rId21"/>
  </p:sldIdLst>
  <p:sldSz cx="11522075" cy="6480175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0" userDrawn="1">
          <p15:clr>
            <a:srgbClr val="A4A3A4"/>
          </p15:clr>
        </p15:guide>
        <p15:guide id="2" pos="36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367B"/>
    <a:srgbClr val="6297D8"/>
    <a:srgbClr val="2C68B2"/>
    <a:srgbClr val="3C4296"/>
    <a:srgbClr val="D6D6D6"/>
    <a:srgbClr val="4B4BBB"/>
    <a:srgbClr val="C6D9F1"/>
    <a:srgbClr val="062B56"/>
    <a:srgbClr val="294B64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68" autoAdjust="0"/>
    <p:restoredTop sz="96566" autoAdjust="0"/>
  </p:normalViewPr>
  <p:slideViewPr>
    <p:cSldViewPr showGuides="1">
      <p:cViewPr varScale="1">
        <p:scale>
          <a:sx n="83" d="100"/>
          <a:sy n="83" d="100"/>
        </p:scale>
        <p:origin x="730" y="58"/>
      </p:cViewPr>
      <p:guideLst>
        <p:guide orient="horz" pos="2010"/>
        <p:guide pos="36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85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EB1937-2493-4604-84C8-115764CE3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9DD4A-C4F5-4E55-BA18-BD5BD3ED4E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15.xml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tags" Target="../tags/tag16.xml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tags" Target="../tags/tag17.xml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tags" Target="../tags/tag18.xml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tags" Target="../tags/tag22.xml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tags" Target="../tags/tag23.xml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tags" Target="../tags/tag24.xml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tags" Target="../tags/tag25.xml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tags" Target="../tags/tag29.xml"/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tags" Target="../tags/tag30.xml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tags" Target="../tags/tag31.xml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tags" Target="../tags/tag32.xml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tags" Target="../tags/tag36.xml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tags" Target="../tags/tag37.xml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tags" Target="../tags/tag38.xml"/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tags" Target="../tags/tag39.xml"/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tags" Target="../tags/tag10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任务实训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任务实训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任务实训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任务实训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任务实训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754380" y="719455"/>
            <a:ext cx="1449070" cy="460375"/>
          </a:xfrm>
          <a:prstGeom prst="rect">
            <a:avLst/>
          </a:prstGeom>
          <a:solidFill>
            <a:srgbClr val="31367B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任务实训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tags" Target="../tags/tag43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281940" y="-8890"/>
            <a:ext cx="337185" cy="640080"/>
          </a:xfrm>
          <a:prstGeom prst="rect">
            <a:avLst/>
          </a:prstGeom>
          <a:solidFill>
            <a:srgbClr val="3136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TextBox 3"/>
          <p:cNvSpPr txBox="1"/>
          <p:nvPr userDrawn="1">
            <p:custDataLst>
              <p:tags r:id="rId7"/>
            </p:custDataLst>
          </p:nvPr>
        </p:nvSpPr>
        <p:spPr>
          <a:xfrm>
            <a:off x="751205" y="80645"/>
            <a:ext cx="69996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8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模块二  锉削 </a:t>
            </a:r>
            <a:endParaRPr lang="zh-CN" altLang="en-US" sz="2800" b="1" dirty="0">
              <a:solidFill>
                <a:srgbClr val="31367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8"/>
            </p:custDataLst>
          </p:nvPr>
        </p:nvCxnSpPr>
        <p:spPr>
          <a:xfrm>
            <a:off x="282175" y="641643"/>
            <a:ext cx="11239900" cy="0"/>
          </a:xfrm>
          <a:prstGeom prst="line">
            <a:avLst/>
          </a:prstGeom>
          <a:noFill/>
          <a:ln w="28575" cap="flat" cmpd="sng" algn="ctr">
            <a:solidFill>
              <a:srgbClr val="31367B"/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281940" y="-8890"/>
            <a:ext cx="337185" cy="640080"/>
          </a:xfrm>
          <a:prstGeom prst="rect">
            <a:avLst/>
          </a:prstGeom>
          <a:solidFill>
            <a:srgbClr val="3136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TextBox 3"/>
          <p:cNvSpPr txBox="1"/>
          <p:nvPr userDrawn="1">
            <p:custDataLst>
              <p:tags r:id="rId7"/>
            </p:custDataLst>
          </p:nvPr>
        </p:nvSpPr>
        <p:spPr>
          <a:xfrm>
            <a:off x="751205" y="80645"/>
            <a:ext cx="69996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8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模块三  平面划线 </a:t>
            </a:r>
            <a:endParaRPr lang="zh-CN" altLang="en-US" sz="2800" b="1" dirty="0">
              <a:solidFill>
                <a:srgbClr val="31367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8"/>
            </p:custDataLst>
          </p:nvPr>
        </p:nvCxnSpPr>
        <p:spPr>
          <a:xfrm>
            <a:off x="282175" y="641643"/>
            <a:ext cx="11239900" cy="0"/>
          </a:xfrm>
          <a:prstGeom prst="line">
            <a:avLst/>
          </a:prstGeom>
          <a:noFill/>
          <a:ln w="28575" cap="flat" cmpd="sng" algn="ctr">
            <a:solidFill>
              <a:srgbClr val="31367B"/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281940" y="-8890"/>
            <a:ext cx="337185" cy="640080"/>
          </a:xfrm>
          <a:prstGeom prst="rect">
            <a:avLst/>
          </a:prstGeom>
          <a:solidFill>
            <a:srgbClr val="3136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TextBox 3"/>
          <p:cNvSpPr txBox="1"/>
          <p:nvPr userDrawn="1">
            <p:custDataLst>
              <p:tags r:id="rId7"/>
            </p:custDataLst>
          </p:nvPr>
        </p:nvSpPr>
        <p:spPr>
          <a:xfrm>
            <a:off x="751205" y="80645"/>
            <a:ext cx="69996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8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模块四   锯割 </a:t>
            </a:r>
            <a:endParaRPr lang="zh-CN" altLang="en-US" sz="2800" b="1" dirty="0">
              <a:solidFill>
                <a:srgbClr val="31367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8"/>
            </p:custDataLst>
          </p:nvPr>
        </p:nvCxnSpPr>
        <p:spPr>
          <a:xfrm>
            <a:off x="282175" y="641643"/>
            <a:ext cx="11239900" cy="0"/>
          </a:xfrm>
          <a:prstGeom prst="line">
            <a:avLst/>
          </a:prstGeom>
          <a:noFill/>
          <a:ln w="28575" cap="flat" cmpd="sng" algn="ctr">
            <a:solidFill>
              <a:srgbClr val="31367B"/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281940" y="-8890"/>
            <a:ext cx="337185" cy="640080"/>
          </a:xfrm>
          <a:prstGeom prst="rect">
            <a:avLst/>
          </a:prstGeom>
          <a:solidFill>
            <a:srgbClr val="3136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TextBox 3"/>
          <p:cNvSpPr txBox="1"/>
          <p:nvPr userDrawn="1">
            <p:custDataLst>
              <p:tags r:id="rId6"/>
            </p:custDataLst>
          </p:nvPr>
        </p:nvSpPr>
        <p:spPr>
          <a:xfrm>
            <a:off x="751205" y="80645"/>
            <a:ext cx="69996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8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模块五    钻孔 </a:t>
            </a:r>
            <a:endParaRPr lang="zh-CN" altLang="en-US" sz="2800" b="1" dirty="0">
              <a:solidFill>
                <a:srgbClr val="31367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7"/>
            </p:custDataLst>
          </p:nvPr>
        </p:nvCxnSpPr>
        <p:spPr>
          <a:xfrm>
            <a:off x="282175" y="641643"/>
            <a:ext cx="11239900" cy="0"/>
          </a:xfrm>
          <a:prstGeom prst="line">
            <a:avLst/>
          </a:prstGeom>
          <a:noFill/>
          <a:ln w="28575" cap="flat" cmpd="sng" algn="ctr">
            <a:solidFill>
              <a:srgbClr val="31367B"/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281940" y="-8890"/>
            <a:ext cx="337185" cy="640080"/>
          </a:xfrm>
          <a:prstGeom prst="rect">
            <a:avLst/>
          </a:prstGeom>
          <a:solidFill>
            <a:srgbClr val="3136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TextBox 3"/>
          <p:cNvSpPr txBox="1"/>
          <p:nvPr userDrawn="1">
            <p:custDataLst>
              <p:tags r:id="rId6"/>
            </p:custDataLst>
          </p:nvPr>
        </p:nvSpPr>
        <p:spPr>
          <a:xfrm>
            <a:off x="751205" y="80645"/>
            <a:ext cx="69996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8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模块六    锪孔、铰孔与攻螺纹 </a:t>
            </a:r>
            <a:endParaRPr lang="zh-CN" altLang="en-US" sz="2800" b="1" dirty="0">
              <a:solidFill>
                <a:srgbClr val="31367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7"/>
            </p:custDataLst>
          </p:nvPr>
        </p:nvCxnSpPr>
        <p:spPr>
          <a:xfrm>
            <a:off x="282175" y="641643"/>
            <a:ext cx="11239900" cy="0"/>
          </a:xfrm>
          <a:prstGeom prst="line">
            <a:avLst/>
          </a:prstGeom>
          <a:noFill/>
          <a:ln w="28575" cap="flat" cmpd="sng" algn="ctr">
            <a:solidFill>
              <a:srgbClr val="31367B"/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281940" y="-8890"/>
            <a:ext cx="337185" cy="640080"/>
          </a:xfrm>
          <a:prstGeom prst="rect">
            <a:avLst/>
          </a:prstGeom>
          <a:solidFill>
            <a:srgbClr val="3136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TextBox 3"/>
          <p:cNvSpPr txBox="1"/>
          <p:nvPr userDrawn="1">
            <p:custDataLst>
              <p:tags r:id="rId6"/>
            </p:custDataLst>
          </p:nvPr>
        </p:nvSpPr>
        <p:spPr>
          <a:xfrm>
            <a:off x="751205" y="80645"/>
            <a:ext cx="69996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8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模块七    综合制作 </a:t>
            </a:r>
            <a:endParaRPr lang="zh-CN" altLang="en-US" sz="2800" b="1" dirty="0">
              <a:solidFill>
                <a:srgbClr val="31367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7"/>
            </p:custDataLst>
          </p:nvPr>
        </p:nvCxnSpPr>
        <p:spPr>
          <a:xfrm>
            <a:off x="282175" y="641643"/>
            <a:ext cx="11239900" cy="0"/>
          </a:xfrm>
          <a:prstGeom prst="line">
            <a:avLst/>
          </a:prstGeom>
          <a:noFill/>
          <a:ln w="28575" cap="flat" cmpd="sng" algn="ctr">
            <a:solidFill>
              <a:srgbClr val="31367B"/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algn="l" defTabSz="864235" rtl="0" eaLnBrk="1" fontAlgn="auto" latinLnBrk="0" hangingPunct="1">
        <a:lnSpc>
          <a:spcPct val="100000"/>
        </a:lnSpc>
        <a:spcBef>
          <a:spcPct val="0"/>
        </a:spcBef>
        <a:buNone/>
        <a:defRPr sz="34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15900" indent="-215900" algn="l" defTabSz="864235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48335" indent="-215900" algn="l" defTabSz="86423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520825" algn="l"/>
          <a:tab pos="1520825" algn="l"/>
          <a:tab pos="1520825" algn="l"/>
          <a:tab pos="1520825" algn="l"/>
        </a:tabLst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080135" indent="-215900" algn="l" defTabSz="86423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511935" indent="-215900" algn="l" defTabSz="86423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944370" indent="-215900" algn="l" defTabSz="86423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7.png"/><Relationship Id="rId4" Type="http://schemas.openxmlformats.org/officeDocument/2006/relationships/tags" Target="../tags/tag79.xml"/><Relationship Id="rId3" Type="http://schemas.openxmlformats.org/officeDocument/2006/relationships/image" Target="../media/image6.png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7" Type="http://schemas.openxmlformats.org/officeDocument/2006/relationships/tags" Target="../tags/tag84.xml"/><Relationship Id="rId6" Type="http://schemas.openxmlformats.org/officeDocument/2006/relationships/image" Target="../media/image9.png"/><Relationship Id="rId5" Type="http://schemas.openxmlformats.org/officeDocument/2006/relationships/tags" Target="../tags/tag83.xml"/><Relationship Id="rId4" Type="http://schemas.openxmlformats.org/officeDocument/2006/relationships/image" Target="../media/image8.png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2.tiff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2.tiff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3.png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6.xml"/><Relationship Id="rId6" Type="http://schemas.openxmlformats.org/officeDocument/2006/relationships/image" Target="../media/image5.png"/><Relationship Id="rId5" Type="http://schemas.openxmlformats.org/officeDocument/2006/relationships/tags" Target="../tags/tag64.xml"/><Relationship Id="rId4" Type="http://schemas.openxmlformats.org/officeDocument/2006/relationships/image" Target="../media/image4.png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1518" y="1100420"/>
            <a:ext cx="11522075" cy="4333179"/>
          </a:xfrm>
          <a:prstGeom prst="rect">
            <a:avLst/>
          </a:prstGeom>
          <a:solidFill>
            <a:srgbClr val="31367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3168650" y="2448560"/>
            <a:ext cx="8351520" cy="15474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610485" y="1473207"/>
            <a:ext cx="3672306" cy="3672306"/>
          </a:xfrm>
          <a:prstGeom prst="ellipse">
            <a:avLst/>
          </a:prstGeom>
          <a:solidFill>
            <a:schemeClr val="bg1"/>
          </a:solidFill>
          <a:ln w="114300" cap="flat" cmpd="sng" algn="ctr">
            <a:solidFill>
              <a:srgbClr val="9DC3E6">
                <a:alpha val="69804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71310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2075" y="1096947"/>
            <a:ext cx="11520000" cy="72000"/>
          </a:xfrm>
          <a:prstGeom prst="rect">
            <a:avLst/>
          </a:prstGeom>
          <a:solidFill>
            <a:srgbClr val="FFFFFF">
              <a:lumMod val="8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2075" y="5426960"/>
            <a:ext cx="11520000" cy="72000"/>
          </a:xfrm>
          <a:prstGeom prst="rect">
            <a:avLst/>
          </a:prstGeom>
          <a:solidFill>
            <a:srgbClr val="FFFFFF">
              <a:lumMod val="8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670425" y="2880360"/>
            <a:ext cx="6239510" cy="64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sz="36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模块</a:t>
            </a:r>
            <a:r>
              <a:rPr lang="zh-CN" sz="36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七</a:t>
            </a:r>
            <a:r>
              <a:rPr lang="en-US" sz="36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sz="3600" b="1" dirty="0">
                <a:solidFill>
                  <a:srgbClr val="31367B"/>
                </a:solidFill>
                <a:latin typeface="微软雅黑" panose="020B0503020204020204" charset="-122"/>
                <a:ea typeface="微软雅黑" panose="020B0503020204020204" charset="-122"/>
              </a:rPr>
              <a:t>综合制作</a:t>
            </a:r>
            <a:endParaRPr lang="zh-CN" sz="3600" b="1" dirty="0">
              <a:solidFill>
                <a:srgbClr val="31367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81861" y="1300017"/>
            <a:ext cx="7318521" cy="132207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80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钳工技能实训</a:t>
            </a:r>
            <a:endParaRPr lang="zh-CN" altLang="en-US" sz="80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图片 5" descr="u=865271403,4165274343&amp;fm=193"/>
          <p:cNvPicPr>
            <a:picLocks noChangeAspect="1"/>
          </p:cNvPicPr>
          <p:nvPr/>
        </p:nvPicPr>
        <p:blipFill>
          <a:blip r:embed="rId1"/>
          <a:srcRect r="38714" b="8074"/>
          <a:stretch>
            <a:fillRect/>
          </a:stretch>
        </p:blipFill>
        <p:spPr>
          <a:xfrm rot="20220000">
            <a:off x="657860" y="1554480"/>
            <a:ext cx="3562350" cy="3562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81" h="9381">
                <a:moveTo>
                  <a:pt x="4691" y="0"/>
                </a:moveTo>
                <a:cubicBezTo>
                  <a:pt x="7281" y="0"/>
                  <a:pt x="9381" y="2100"/>
                  <a:pt x="9381" y="4691"/>
                </a:cubicBezTo>
                <a:cubicBezTo>
                  <a:pt x="9381" y="7281"/>
                  <a:pt x="7281" y="9381"/>
                  <a:pt x="4691" y="9381"/>
                </a:cubicBezTo>
                <a:cubicBezTo>
                  <a:pt x="2100" y="9381"/>
                  <a:pt x="0" y="7281"/>
                  <a:pt x="0" y="4691"/>
                </a:cubicBezTo>
                <a:cubicBezTo>
                  <a:pt x="0" y="2100"/>
                  <a:pt x="2100" y="0"/>
                  <a:pt x="4691" y="0"/>
                </a:cubicBezTo>
                <a:close/>
              </a:path>
            </a:pathLst>
          </a:custGeom>
        </p:spPr>
      </p:pic>
      <p:sp>
        <p:nvSpPr>
          <p:cNvPr id="4" name="椭圆 3"/>
          <p:cNvSpPr/>
          <p:nvPr/>
        </p:nvSpPr>
        <p:spPr>
          <a:xfrm>
            <a:off x="648335" y="1529715"/>
            <a:ext cx="3578860" cy="3577590"/>
          </a:xfrm>
          <a:prstGeom prst="ellipse">
            <a:avLst/>
          </a:prstGeom>
          <a:solidFill>
            <a:srgbClr val="D6D6D6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bldLvl="0" animBg="1"/>
      <p:bldP spid="2" grpId="0" bldLvl="0" animBg="1"/>
      <p:bldP spid="39" grpId="0"/>
      <p:bldP spid="5" grpId="0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二、工艺编制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3840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 钻孔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9490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选择合适的钻头，在件 1 和件 2 上的样冲眼位置钻 4 处 ϕ8=mm 的通孔，并保证孔中心距为 50±0.2 mm、件 1 孔距底边距离 15±0.2 mm 和件 2 孔距顶边距离 12±0.2 mm，达到技术要求。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2630" y="3288665"/>
            <a:ext cx="3840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 全面检查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5020" y="3720465"/>
            <a:ext cx="9994900" cy="886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（1）用锉刀倾斜 5°~10° 将毛刺边削除；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（2）修整凸凹配件，保证表面粗糙度要求。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三、质量问题分析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8380" y="1296035"/>
            <a:ext cx="6961505" cy="22205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87905" y="3528060"/>
            <a:ext cx="6931025" cy="245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628650" y="1296035"/>
            <a:ext cx="661606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根据工件完成右图的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相关任务，并依据任务评价进行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评分：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（1）根据图纸（图 7-2、图 7-3）要求，进行零件加工的工艺编制；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（2）在加工过程中，提高各种量具的测量准确性；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（3）凸凹配件加工时，注意尺寸链之间的关系；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（4）根据图纸要求进行零件加工。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41870" y="720090"/>
            <a:ext cx="3790315" cy="5636895"/>
            <a:chOff x="10658" y="1134"/>
            <a:chExt cx="5969" cy="8877"/>
          </a:xfrm>
        </p:grpSpPr>
        <p:sp>
          <p:nvSpPr>
            <p:cNvPr id="15" name="文本框 14"/>
            <p:cNvSpPr txBox="1"/>
            <p:nvPr>
              <p:custDataLst>
                <p:tags r:id="rId2"/>
              </p:custDataLst>
            </p:nvPr>
          </p:nvSpPr>
          <p:spPr>
            <a:xfrm>
              <a:off x="10910" y="9480"/>
              <a:ext cx="5602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-2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配件 1 和配件 2 加工图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0658" y="1134"/>
              <a:ext cx="5969" cy="8429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628650" y="3849370"/>
            <a:ext cx="6673215" cy="2522220"/>
            <a:chOff x="990" y="6062"/>
            <a:chExt cx="10509" cy="3972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990" y="6062"/>
              <a:ext cx="6217" cy="3973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>
              <p:custDataLst>
                <p:tags r:id="rId7"/>
              </p:custDataLst>
            </p:nvPr>
          </p:nvSpPr>
          <p:spPr>
            <a:xfrm>
              <a:off x="5897" y="9480"/>
              <a:ext cx="5602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配件 1 和配件 2 配合图</a:t>
              </a:r>
              <a:endPara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1518" y="1100420"/>
            <a:ext cx="11522075" cy="4333179"/>
          </a:xfrm>
          <a:prstGeom prst="rect">
            <a:avLst/>
          </a:prstGeom>
          <a:solidFill>
            <a:srgbClr val="31367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3168650" y="2448560"/>
            <a:ext cx="8351520" cy="15474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610485" y="1473207"/>
            <a:ext cx="3672306" cy="3672306"/>
          </a:xfrm>
          <a:prstGeom prst="ellipse">
            <a:avLst/>
          </a:prstGeom>
          <a:solidFill>
            <a:schemeClr val="bg1"/>
          </a:solidFill>
          <a:ln w="114300" cap="flat" cmpd="sng" algn="ctr">
            <a:solidFill>
              <a:srgbClr val="9DC3E6">
                <a:alpha val="69804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71310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2075" y="1096947"/>
            <a:ext cx="11520000" cy="72000"/>
          </a:xfrm>
          <a:prstGeom prst="rect">
            <a:avLst/>
          </a:prstGeom>
          <a:solidFill>
            <a:srgbClr val="FFFFFF">
              <a:lumMod val="8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2075" y="5426960"/>
            <a:ext cx="11520000" cy="72000"/>
          </a:xfrm>
          <a:prstGeom prst="rect">
            <a:avLst/>
          </a:prstGeom>
          <a:solidFill>
            <a:srgbClr val="FFFFFF">
              <a:lumMod val="8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81861" y="1300017"/>
            <a:ext cx="7318521" cy="132207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80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钳工技能实训</a:t>
            </a:r>
            <a:endParaRPr lang="zh-CN" altLang="en-US" sz="80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图片 5" descr="u=865271403,4165274343&amp;fm=193"/>
          <p:cNvPicPr>
            <a:picLocks noChangeAspect="1"/>
          </p:cNvPicPr>
          <p:nvPr/>
        </p:nvPicPr>
        <p:blipFill>
          <a:blip r:embed="rId1"/>
          <a:srcRect r="38714" b="8074"/>
          <a:stretch>
            <a:fillRect/>
          </a:stretch>
        </p:blipFill>
        <p:spPr>
          <a:xfrm rot="20220000">
            <a:off x="657860" y="1554480"/>
            <a:ext cx="3562350" cy="3562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81" h="9381">
                <a:moveTo>
                  <a:pt x="4691" y="0"/>
                </a:moveTo>
                <a:cubicBezTo>
                  <a:pt x="7281" y="0"/>
                  <a:pt x="9381" y="2100"/>
                  <a:pt x="9381" y="4691"/>
                </a:cubicBezTo>
                <a:cubicBezTo>
                  <a:pt x="9381" y="7281"/>
                  <a:pt x="7281" y="9381"/>
                  <a:pt x="4691" y="9381"/>
                </a:cubicBezTo>
                <a:cubicBezTo>
                  <a:pt x="2100" y="9381"/>
                  <a:pt x="0" y="7281"/>
                  <a:pt x="0" y="4691"/>
                </a:cubicBezTo>
                <a:cubicBezTo>
                  <a:pt x="0" y="2100"/>
                  <a:pt x="2100" y="0"/>
                  <a:pt x="4691" y="0"/>
                </a:cubicBezTo>
                <a:close/>
              </a:path>
            </a:pathLst>
          </a:custGeom>
        </p:spPr>
      </p:pic>
      <p:sp>
        <p:nvSpPr>
          <p:cNvPr id="4" name="椭圆 3"/>
          <p:cNvSpPr/>
          <p:nvPr/>
        </p:nvSpPr>
        <p:spPr>
          <a:xfrm>
            <a:off x="648335" y="1529715"/>
            <a:ext cx="3578860" cy="3577590"/>
          </a:xfrm>
          <a:prstGeom prst="ellipse">
            <a:avLst/>
          </a:prstGeom>
          <a:solidFill>
            <a:srgbClr val="D6D6D6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619625" y="2576195"/>
            <a:ext cx="6393180" cy="1134110"/>
          </a:xfrm>
          <a:prstGeom prst="rect">
            <a:avLst/>
          </a:prstGeom>
          <a:noFill/>
        </p:spPr>
        <p:txBody>
          <a:bodyPr wrap="square" lIns="86395" tIns="43197" rIns="86395" bIns="43197" rtlCol="0">
            <a:spAutoFit/>
          </a:bodyPr>
          <a:lstStyle/>
          <a:p>
            <a:pPr algn="ctr"/>
            <a:r>
              <a:rPr lang="en-US" altLang="zh-CN" sz="6805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cs typeface="+mn-ea"/>
                <a:sym typeface="+mn-lt"/>
              </a:rPr>
              <a:t>THANK YOU</a:t>
            </a:r>
            <a:endParaRPr lang="zh-CN" altLang="en-US" sz="6805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bldLvl="0" animBg="1"/>
      <p:bldP spid="2" grpId="0" bldLvl="0" animBg="1"/>
      <p:bldP spid="5" grpId="0"/>
      <p:bldP spid="4" grpId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94055" y="1727200"/>
            <a:ext cx="4727575" cy="33997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之前学习的内容均是对单一零件进行加工，但在实际生产中，所有的零件最终都会被用来装配成一个机器 / 机构。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 7-1 所示，内燃机由气缸体、活塞、曲轴、齿轮等零件组成，想要使汽油在封闭的环境内燃烧做功，每个零件之间都有严格的配合关系，大家听说过发动机出现过哪些故障呢？根据已有知识对其故障进行简单分析。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49010" y="1151890"/>
            <a:ext cx="4784090" cy="4584700"/>
            <a:chOff x="9526" y="1587"/>
            <a:chExt cx="7534" cy="7220"/>
          </a:xfrm>
        </p:grpSpPr>
        <p:sp>
          <p:nvSpPr>
            <p:cNvPr id="3" name="文本框 2"/>
            <p:cNvSpPr txBox="1"/>
            <p:nvPr>
              <p:custDataLst>
                <p:tags r:id="rId2"/>
              </p:custDataLst>
            </p:nvPr>
          </p:nvSpPr>
          <p:spPr>
            <a:xfrm>
              <a:off x="10265" y="8277"/>
              <a:ext cx="6056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-1 </a:t>
              </a:r>
              <a:r>
                <a:rPr lang="zh-CN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内燃机</a:t>
              </a:r>
              <a:endParaRPr 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7" name="图片 7" descr="7-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526" y="1587"/>
              <a:ext cx="7535" cy="656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94055" y="1727200"/>
            <a:ext cx="472757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燃机如此精美的工艺品无法单凭钳工进行完成，那我们是否能通过所学的基本技能加工出简单的、属于自己的工艺品，并进行成功装配呢？在锉、锯过程中，我们先加工哪一个零件？如何控制加工的尺寸？又如何保证配件的尺寸关系及配合精度？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49010" y="1151890"/>
            <a:ext cx="4784090" cy="4584700"/>
            <a:chOff x="9526" y="1587"/>
            <a:chExt cx="7534" cy="7220"/>
          </a:xfrm>
        </p:grpSpPr>
        <p:sp>
          <p:nvSpPr>
            <p:cNvPr id="3" name="文本框 2"/>
            <p:cNvSpPr txBox="1"/>
            <p:nvPr>
              <p:custDataLst>
                <p:tags r:id="rId2"/>
              </p:custDataLst>
            </p:nvPr>
          </p:nvSpPr>
          <p:spPr>
            <a:xfrm>
              <a:off x="10265" y="8277"/>
              <a:ext cx="6056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algn="ctr" fontAlgn="auto"/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</a:t>
              </a:r>
              <a:r>
                <a:rPr lang="en-US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</a:t>
              </a:r>
              <a:r>
                <a:rPr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-1 </a:t>
              </a:r>
              <a:r>
                <a:rPr lang="zh-CN" sz="16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内燃机</a:t>
              </a:r>
              <a:endParaRPr 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7" name="图片 7" descr="7-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526" y="1587"/>
              <a:ext cx="7535" cy="656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/>
          <p:nvPr userDrawn="1">
            <p:custDataLst>
              <p:tags r:id="rId1"/>
            </p:custDataLst>
          </p:nvPr>
        </p:nvSpPr>
        <p:spPr>
          <a:xfrm>
            <a:off x="1152525" y="1584325"/>
            <a:ext cx="3060065" cy="395224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3136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 userDrawn="1">
            <p:custDataLst>
              <p:tags r:id="rId2"/>
            </p:custDataLst>
          </p:nvPr>
        </p:nvSpPr>
        <p:spPr>
          <a:xfrm>
            <a:off x="1152525" y="1583690"/>
            <a:ext cx="3059430" cy="676275"/>
          </a:xfrm>
          <a:prstGeom prst="rect">
            <a:avLst/>
          </a:prstGeom>
          <a:solidFill>
            <a:srgbClr val="1F497D">
              <a:alpha val="80000"/>
            </a:srgbClr>
          </a:solidFill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4"/>
          <p:cNvSpPr/>
          <p:nvPr userDrawn="1">
            <p:custDataLst>
              <p:tags r:id="rId3"/>
            </p:custDataLst>
          </p:nvPr>
        </p:nvSpPr>
        <p:spPr>
          <a:xfrm>
            <a:off x="4464685" y="1584960"/>
            <a:ext cx="3060065" cy="395097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2C68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4"/>
            </p:custDataLst>
          </p:nvPr>
        </p:nvSpPr>
        <p:spPr>
          <a:xfrm>
            <a:off x="4464685" y="1584325"/>
            <a:ext cx="3059430" cy="676275"/>
          </a:xfrm>
          <a:prstGeom prst="rect">
            <a:avLst/>
          </a:prstGeom>
          <a:solidFill>
            <a:srgbClr val="2C68B2">
              <a:alpha val="80000"/>
            </a:srgbClr>
          </a:solidFill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能力目标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Rectangle 4"/>
          <p:cNvSpPr/>
          <p:nvPr userDrawn="1">
            <p:custDataLst>
              <p:tags r:id="rId5"/>
            </p:custDataLst>
          </p:nvPr>
        </p:nvSpPr>
        <p:spPr>
          <a:xfrm>
            <a:off x="7776845" y="1584325"/>
            <a:ext cx="3060065" cy="395097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6297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6"/>
            </p:custDataLst>
          </p:nvPr>
        </p:nvSpPr>
        <p:spPr>
          <a:xfrm>
            <a:off x="7776845" y="1583690"/>
            <a:ext cx="3059430" cy="676275"/>
          </a:xfrm>
          <a:prstGeom prst="rect">
            <a:avLst/>
          </a:prstGeom>
          <a:solidFill>
            <a:srgbClr val="6297D8">
              <a:alpha val="80000"/>
            </a:srgbClr>
          </a:solidFill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素质目标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8890" y="2375535"/>
            <a:ext cx="282575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ts val="2800"/>
              </a:lnSpc>
              <a:spcAft>
                <a:spcPts val="80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（1）熟练掌握锉、锯、钻孔等钳工基本技能；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ts val="2800"/>
              </a:lnSpc>
              <a:spcAft>
                <a:spcPts val="80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（2）熟练利用不同量具对工件进行测量。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4591050" y="2375535"/>
            <a:ext cx="2825750" cy="19894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ts val="2800"/>
              </a:lnSpc>
              <a:spcAft>
                <a:spcPts val="80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（1）可以根据凸凹配件图纸进一步理解形位公差的概念；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ts val="2800"/>
              </a:lnSpc>
              <a:spcAft>
                <a:spcPts val="80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（2）能利用钳工常用工具对凸凹配件进行加工。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7922260" y="2375535"/>
            <a:ext cx="278765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ts val="2800"/>
              </a:lnSpc>
              <a:spcAft>
                <a:spcPts val="80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（1）具有事业心和责任感；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ts val="2800"/>
              </a:lnSpc>
              <a:spcAft>
                <a:spcPts val="80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（2）培养精益求精、恪尽职守的品质。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一、问题发现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34060" y="1224915"/>
            <a:ext cx="3003550" cy="3836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制作凸凹配件时，根据图纸要求，在锯、锉过程中可能出现如下问题。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（1）凸件有对称度要求，则两侧尺寸要求一致；凸件与凹件换向配合后有直线度要求，则凹件的两侧尺寸要一致。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（2）工件对垂直度有较高要求，如图 7-4 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32885" y="1296035"/>
            <a:ext cx="6977380" cy="47485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一、问题发现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34060" y="1224915"/>
            <a:ext cx="429006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制作凸凹配件时，根据图纸要求，在锯、锉过程中可能出现如下问题。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（3）工件对称度也有较高要求，如图 7-5 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（4）锉削面的平整度，与侧面的垂直度也有要求，如图 7-6 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400675" y="1149985"/>
            <a:ext cx="5762625" cy="27324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96260" y="3888105"/>
            <a:ext cx="6177280" cy="24047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二、工艺编制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3840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准备工作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94900" cy="17583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（1）认真识图，了解制作工艺及要求；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（2）按图检查毛坯，做加工前处理；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（3）锉削凸凹件外形尺寸，达到图纸要求（长度方向 80±0.1 mm，高度方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 50±0.1 mm，以及垂直度要求）。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2630" y="3719195"/>
            <a:ext cx="3840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划线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8020" y="4023995"/>
            <a:ext cx="99949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（1）以相互垂直的两面作为基准划线，划线后应做全面检查，以防错划、漏划；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（2）检查无误后打样冲眼。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注意事项：划线时不要留有余量，锯缝要与所划直线平行，方可提高平面加工效率。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二、工艺编制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3840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钻工艺孔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94900" cy="450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根据样冲眼，钻 4 处 ϕ=3 mm 的工艺孔。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2630" y="2355850"/>
            <a:ext cx="3840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加工凸件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5020" y="2787650"/>
            <a:ext cx="9994900" cy="16046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（1）按划线锯去垂直右角，粗、精锉两垂直面，并将凸件的高度方向控制在32±0.1 mm，达到技术要求；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（2）按划线锯去垂直左角，粗、精锉两垂直面，并将凸边长度尺寸控制在32±0.1 mm，高度方向控制在 30±0.1 mm，达到技术要求。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47290" y="720090"/>
            <a:ext cx="38404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二、工艺编制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20090" y="1296035"/>
            <a:ext cx="3840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加工凹件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792480" y="1727835"/>
            <a:ext cx="9994900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（1）根据划线钻出排孔，并锯除凹形面多余部分，粗锉至接近线条。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（2）凹槽处尺寸根据凸件实际尺寸配作，精锉凹形面，达到技术要求。注意事项：钻排孔时，要求孔与孔相切，否则取余料进行锉削时阻力较大，用时较多。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2630" y="3288665"/>
            <a:ext cx="3840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修配配合间隙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5020" y="3720465"/>
            <a:ext cx="9994900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按照件 1 和件 2 的配合图，修配凸凹配合处间隙，保证装配后的直线度，以及 80±0.3 mm 尺寸，达到技术要求。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ts val="2800"/>
              </a:lnSpc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注意事项：试配时，观察干涉部分，修整尺寸量不宜过大，防止产生过大间隙。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PP_MARK_KEY" val="9f7a4dbf-75ab-43f3-b77d-4f1e89b0ad05"/>
  <p:tag name="COMMONDATA" val="eyJoZGlkIjoiZTJiNTkyYjM1NWRlNWI4NzgzNWZmZmVjZGYzOTgxNWE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​​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​​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主题​​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1567</Words>
  <Application>WPS 演示</Application>
  <PresentationFormat>自定义</PresentationFormat>
  <Paragraphs>105</Paragraphs>
  <Slides>13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Arial</vt:lpstr>
      <vt:lpstr>微软雅黑</vt:lpstr>
      <vt:lpstr>Wingdings</vt:lpstr>
      <vt:lpstr>华文行楷</vt:lpstr>
      <vt:lpstr>Arial Unicode MS</vt:lpstr>
      <vt:lpstr>Calibri</vt:lpstr>
      <vt:lpstr>1_Office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Y.G</cp:lastModifiedBy>
  <cp:revision>1053</cp:revision>
  <dcterms:created xsi:type="dcterms:W3CDTF">2016-10-23T06:41:00Z</dcterms:created>
  <dcterms:modified xsi:type="dcterms:W3CDTF">2024-04-10T08:52:59Z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C817F9090C234F8C9C0EA996CD68392F_12</vt:lpwstr>
  </property>
</Properties>
</file>