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 id="2147483661" r:id="rId4"/>
    <p:sldMasterId id="2147483667" r:id="rId5"/>
    <p:sldMasterId id="2147483673" r:id="rId6"/>
    <p:sldMasterId id="2147483678" r:id="rId7"/>
    <p:sldMasterId id="2147483683" r:id="rId8"/>
    <p:sldMasterId id="2147483688" r:id="rId9"/>
  </p:sldMasterIdLst>
  <p:notesMasterIdLst>
    <p:notesMasterId r:id="rId12"/>
  </p:notesMasterIdLst>
  <p:sldIdLst>
    <p:sldId id="259" r:id="rId10"/>
    <p:sldId id="344" r:id="rId11"/>
    <p:sldId id="458" r:id="rId13"/>
    <p:sldId id="457" r:id="rId14"/>
    <p:sldId id="459" r:id="rId15"/>
    <p:sldId id="460" r:id="rId16"/>
    <p:sldId id="461" r:id="rId17"/>
    <p:sldId id="462" r:id="rId18"/>
    <p:sldId id="463" r:id="rId19"/>
    <p:sldId id="465" r:id="rId20"/>
    <p:sldId id="464" r:id="rId21"/>
    <p:sldId id="466" r:id="rId22"/>
    <p:sldId id="467" r:id="rId23"/>
    <p:sldId id="468" r:id="rId24"/>
    <p:sldId id="469" r:id="rId25"/>
    <p:sldId id="470" r:id="rId26"/>
    <p:sldId id="471" r:id="rId27"/>
    <p:sldId id="472" r:id="rId28"/>
    <p:sldId id="473" r:id="rId29"/>
    <p:sldId id="474" r:id="rId30"/>
    <p:sldId id="475" r:id="rId31"/>
    <p:sldId id="476" r:id="rId32"/>
    <p:sldId id="477" r:id="rId33"/>
    <p:sldId id="478" r:id="rId34"/>
    <p:sldId id="481" r:id="rId35"/>
    <p:sldId id="483" r:id="rId36"/>
  </p:sldIdLst>
  <p:sldSz cx="11522075" cy="6480175"/>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84" userDrawn="1">
          <p15:clr>
            <a:srgbClr val="A4A3A4"/>
          </p15:clr>
        </p15:guide>
        <p15:guide id="2" pos="364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367B"/>
    <a:srgbClr val="6297D8"/>
    <a:srgbClr val="2C68B2"/>
    <a:srgbClr val="3C4296"/>
    <a:srgbClr val="D6D6D6"/>
    <a:srgbClr val="4B4BBB"/>
    <a:srgbClr val="C6D9F1"/>
    <a:srgbClr val="062B56"/>
    <a:srgbClr val="294B64"/>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68" autoAdjust="0"/>
    <p:restoredTop sz="96566" autoAdjust="0"/>
  </p:normalViewPr>
  <p:slideViewPr>
    <p:cSldViewPr showGuides="1">
      <p:cViewPr varScale="1">
        <p:scale>
          <a:sx n="83" d="100"/>
          <a:sy n="83" d="100"/>
        </p:scale>
        <p:origin x="730" y="58"/>
      </p:cViewPr>
      <p:guideLst>
        <p:guide orient="horz" pos="2084"/>
        <p:guide pos="364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0" Type="http://schemas.openxmlformats.org/officeDocument/2006/relationships/tags" Target="tags/tag167.xml"/><Relationship Id="rId4" Type="http://schemas.openxmlformats.org/officeDocument/2006/relationships/slideMaster" Target="slideMasters/slideMaster3.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notesMaster" Target="notesMasters/notesMaster1.xml"/><Relationship Id="rId11" Type="http://schemas.openxmlformats.org/officeDocument/2006/relationships/slide" Target="slides/slide2.xml"/><Relationship Id="rId10" Type="http://schemas.openxmlformats.org/officeDocument/2006/relationships/slide" Target="slides/slide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EB1937-2493-4604-84C8-115764CE392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79DD4A-C4F5-4E55-BA18-BD5BD3ED4E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tags" Target="../tags/tag10.xm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tags" Target="../tags/tag14.xml"/><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tags" Target="../tags/tag15.xml"/><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tags" Target="../tags/tag16.xm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tags" Target="../tags/tag17.xml"/><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tags" Target="../tags/tag21.xml"/><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2" Type="http://schemas.openxmlformats.org/officeDocument/2006/relationships/tags" Target="../tags/tag22.xml"/><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tags" Target="../tags/tag23.xml"/><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tags" Target="../tags/tag24.xml"/><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tags" Target="../tags/tag28.xml"/><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2" Type="http://schemas.openxmlformats.org/officeDocument/2006/relationships/tags" Target="../tags/tag29.xml"/><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tags" Target="../tags/tag30.xml"/><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2" Type="http://schemas.openxmlformats.org/officeDocument/2006/relationships/tags" Target="../tags/tag31.xml"/><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2" Type="http://schemas.openxmlformats.org/officeDocument/2006/relationships/tags" Target="../tags/tag35.xml"/><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tags" Target="../tags/tag36.xml"/><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2" Type="http://schemas.openxmlformats.org/officeDocument/2006/relationships/tags" Target="../tags/tag37.xml"/><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2" Type="http://schemas.openxmlformats.org/officeDocument/2006/relationships/tags" Target="../tags/tag38.xml"/><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2" Type="http://schemas.openxmlformats.org/officeDocument/2006/relationships/tags" Target="../tags/tag2.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tags" Target="../tags/tag42.xml"/><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tags" Target="../tags/tag43.xml"/><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2" Type="http://schemas.openxmlformats.org/officeDocument/2006/relationships/tags" Target="../tags/tag44.xml"/><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2" Type="http://schemas.openxmlformats.org/officeDocument/2006/relationships/tags" Target="../tags/tag45.xml"/><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tags" Target="../tags/tag7.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tags" Target="../tags/tag8.xm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tags" Target="../tags/tag9.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文本框 1"/>
          <p:cNvSpPr txBox="1"/>
          <p:nvPr userDrawn="1"/>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任务实训</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任务导入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3" name="文本框 2"/>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学习</a:t>
            </a:r>
            <a:r>
              <a:rPr lang="zh-CN" altLang="en-US" sz="2400" b="1">
                <a:solidFill>
                  <a:schemeClr val="bg1"/>
                </a:solidFill>
                <a:latin typeface="微软雅黑" panose="020B0503020204020204" charset="-122"/>
                <a:ea typeface="微软雅黑" panose="020B0503020204020204" charset="-122"/>
              </a:rPr>
              <a:t>目标</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文本框 1"/>
          <p:cNvSpPr txBox="1"/>
          <p:nvPr userDrawn="1">
            <p:custDataLst>
              <p:tags r:id="rId2"/>
            </p:custDataLst>
          </p:nvPr>
        </p:nvSpPr>
        <p:spPr>
          <a:xfrm>
            <a:off x="754380" y="719455"/>
            <a:ext cx="1449070" cy="460375"/>
          </a:xfrm>
          <a:prstGeom prst="rect">
            <a:avLst/>
          </a:prstGeom>
          <a:solidFill>
            <a:srgbClr val="31367B"/>
          </a:solidFill>
        </p:spPr>
        <p:txBody>
          <a:bodyPr wrap="square" rtlCol="0">
            <a:spAutoFit/>
          </a:bodyPr>
          <a:p>
            <a:pPr algn="ctr"/>
            <a:r>
              <a:rPr lang="zh-CN" altLang="en-US" sz="2400" b="1">
                <a:solidFill>
                  <a:schemeClr val="bg1"/>
                </a:solidFill>
                <a:latin typeface="微软雅黑" panose="020B0503020204020204" charset="-122"/>
                <a:ea typeface="微软雅黑" panose="020B0503020204020204" charset="-122"/>
              </a:rPr>
              <a:t>知识链接</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heme" Target="../theme/theme2.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9" Type="http://schemas.openxmlformats.org/officeDocument/2006/relationships/theme" Target="../theme/theme4.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 Type="http://schemas.openxmlformats.org/officeDocument/2006/relationships/slideLayout" Target="../slideLayouts/slideLayout26.xml"/></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tags" Target="../tags/tag49.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7"/>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8"/>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模块一  钳工入门知识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9"/>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6"/>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7"/>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模块二  锉削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8"/>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6"/>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7"/>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模块三  平面划线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8"/>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6"/>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7"/>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模块四   锯割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8"/>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5"/>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6"/>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模块五    钻孔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7"/>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5"/>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6"/>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模块六    锪孔、铰孔与攻螺纹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7"/>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5"/>
            </p:custDataLst>
          </p:nvPr>
        </p:nvSpPr>
        <p:spPr>
          <a:xfrm>
            <a:off x="281940" y="-8890"/>
            <a:ext cx="337185" cy="640080"/>
          </a:xfrm>
          <a:prstGeom prst="rect">
            <a:avLst/>
          </a:prstGeom>
          <a:solidFill>
            <a:srgbClr val="31367B"/>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custDataLst>
              <p:tags r:id="rId6"/>
            </p:custDataLst>
          </p:nvPr>
        </p:nvSpPr>
        <p:spPr>
          <a:xfrm>
            <a:off x="751205" y="80645"/>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31367B"/>
                </a:solidFill>
                <a:latin typeface="微软雅黑" panose="020B0503020204020204" charset="-122"/>
                <a:ea typeface="微软雅黑" panose="020B0503020204020204" charset="-122"/>
              </a:rPr>
              <a:t>模块七    综合制作 </a:t>
            </a:r>
            <a:endParaRPr lang="zh-CN" altLang="en-US" sz="2800" b="1" dirty="0">
              <a:solidFill>
                <a:srgbClr val="31367B"/>
              </a:solidFill>
              <a:latin typeface="微软雅黑" panose="020B0503020204020204" charset="-122"/>
              <a:ea typeface="微软雅黑" panose="020B0503020204020204" charset="-122"/>
            </a:endParaRPr>
          </a:p>
        </p:txBody>
      </p:sp>
      <p:cxnSp>
        <p:nvCxnSpPr>
          <p:cNvPr id="10" name="直接连接符 9"/>
          <p:cNvCxnSpPr/>
          <p:nvPr userDrawn="1">
            <p:custDataLst>
              <p:tags r:id="rId7"/>
            </p:custDataLst>
          </p:nvPr>
        </p:nvCxnSpPr>
        <p:spPr>
          <a:xfrm>
            <a:off x="282175" y="641643"/>
            <a:ext cx="11239900" cy="0"/>
          </a:xfrm>
          <a:prstGeom prst="line">
            <a:avLst/>
          </a:prstGeom>
          <a:noFill/>
          <a:ln w="28575" cap="flat" cmpd="sng" algn="ctr">
            <a:solidFill>
              <a:srgbClr val="31367B"/>
            </a:solidFill>
            <a:prstDash val="solid"/>
          </a:ln>
          <a:effectLst/>
        </p:spPr>
      </p:cxn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Tree>
    <p:custDataLst>
      <p:tags r:id="rId2"/>
    </p:custDataLst>
  </p:cSld>
  <p:clrMap bg1="lt1" tx1="dk1" bg2="lt2" tx2="dk2" accent1="accent1" accent2="accent2" accent3="accent3" accent4="accent4" accent5="accent5" accent6="accent6" hlink="hlink" folHlink="folHlink"/>
  <p:sldLayoutIdLst>
    <p:sldLayoutId id="2147483689" r:id="rId1"/>
  </p:sldLayoutIdLst>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mj-lt"/>
          <a:ea typeface="+mj-ea"/>
          <a:cs typeface="+mj-cs"/>
        </a:defRPr>
      </a:lvl1pPr>
    </p:titleStyle>
    <p:bodyStyle>
      <a:lvl1pPr marL="215900" indent="-215900" algn="l" defTabSz="864235" rtl="0" eaLnBrk="1" fontAlgn="auto" latinLnBrk="0" hangingPunct="1">
        <a:lnSpc>
          <a:spcPct val="130000"/>
        </a:lnSpc>
        <a:spcBef>
          <a:spcPts val="0"/>
        </a:spcBef>
        <a:spcAft>
          <a:spcPts val="1000"/>
        </a:spcAft>
        <a:buFont typeface="Arial" panose="020B0604020202020204" pitchFamily="34" charset="0"/>
        <a:buChar char="●"/>
        <a:defRPr sz="1700" u="none" strike="noStrike" kern="1200" cap="none" spc="150" normalizeH="0" baseline="0">
          <a:solidFill>
            <a:schemeClr val="tx1">
              <a:lumMod val="65000"/>
              <a:lumOff val="35000"/>
            </a:schemeClr>
          </a:solidFill>
          <a:uFillTx/>
          <a:latin typeface="+mn-lt"/>
          <a:ea typeface="+mn-ea"/>
          <a:cs typeface="+mn-cs"/>
        </a:defRPr>
      </a:lvl1pPr>
      <a:lvl2pPr marL="648335" indent="-215900" algn="l" defTabSz="864235" rtl="0" eaLnBrk="1" fontAlgn="auto" latinLnBrk="0" hangingPunct="1">
        <a:lnSpc>
          <a:spcPct val="120000"/>
        </a:lnSpc>
        <a:spcBef>
          <a:spcPts val="0"/>
        </a:spcBef>
        <a:spcAft>
          <a:spcPts val="600"/>
        </a:spcAft>
        <a:buFont typeface="Arial" panose="020B0604020202020204" pitchFamily="34" charset="0"/>
        <a:buChar char="●"/>
        <a:tabLst>
          <a:tab pos="1520825" algn="l"/>
          <a:tab pos="1520825" algn="l"/>
          <a:tab pos="1520825" algn="l"/>
          <a:tab pos="1520825" algn="l"/>
        </a:tabLst>
        <a:defRPr sz="1510" u="none" strike="noStrike" kern="1200" cap="none" spc="150" normalizeH="0" baseline="0">
          <a:solidFill>
            <a:schemeClr val="tx1">
              <a:lumMod val="65000"/>
              <a:lumOff val="35000"/>
            </a:schemeClr>
          </a:solidFill>
          <a:uFillTx/>
          <a:latin typeface="+mn-lt"/>
          <a:ea typeface="+mn-ea"/>
          <a:cs typeface="+mn-cs"/>
        </a:defRPr>
      </a:lvl2pPr>
      <a:lvl3pPr marL="1080135" indent="-215900" algn="l" defTabSz="864235" rtl="0" eaLnBrk="1" fontAlgn="auto" latinLnBrk="0" hangingPunct="1">
        <a:lnSpc>
          <a:spcPct val="120000"/>
        </a:lnSpc>
        <a:spcBef>
          <a:spcPts val="0"/>
        </a:spcBef>
        <a:spcAft>
          <a:spcPts val="600"/>
        </a:spcAft>
        <a:buFont typeface="Arial" panose="020B0604020202020204" pitchFamily="34" charset="0"/>
        <a:buChar char="●"/>
        <a:defRPr sz="1510" u="none" strike="noStrike" kern="1200" cap="none" spc="150" normalizeH="0" baseline="0">
          <a:solidFill>
            <a:schemeClr val="tx1">
              <a:lumMod val="65000"/>
              <a:lumOff val="35000"/>
            </a:schemeClr>
          </a:solidFill>
          <a:uFillTx/>
          <a:latin typeface="+mn-lt"/>
          <a:ea typeface="+mn-ea"/>
          <a:cs typeface="+mn-cs"/>
        </a:defRPr>
      </a:lvl3pPr>
      <a:lvl4pPr marL="1511935" indent="-215900" algn="l" defTabSz="864235" rtl="0" eaLnBrk="1" fontAlgn="auto" latinLnBrk="0" hangingPunct="1">
        <a:lnSpc>
          <a:spcPct val="120000"/>
        </a:lnSpc>
        <a:spcBef>
          <a:spcPts val="0"/>
        </a:spcBef>
        <a:spcAft>
          <a:spcPts val="300"/>
        </a:spcAft>
        <a:buFont typeface="Wingdings" panose="05000000000000000000" charset="0"/>
        <a:buChar char=""/>
        <a:defRPr sz="1325" u="none" strike="noStrike" kern="1200" cap="none" spc="150" normalizeH="0" baseline="0">
          <a:solidFill>
            <a:schemeClr val="tx1">
              <a:lumMod val="65000"/>
              <a:lumOff val="35000"/>
            </a:schemeClr>
          </a:solidFill>
          <a:uFillTx/>
          <a:latin typeface="+mn-lt"/>
          <a:ea typeface="+mn-ea"/>
          <a:cs typeface="+mn-cs"/>
        </a:defRPr>
      </a:lvl4pPr>
      <a:lvl5pPr marL="1944370" indent="-215900" algn="l" defTabSz="864235" rtl="0" eaLnBrk="1" fontAlgn="auto" latinLnBrk="0" hangingPunct="1">
        <a:lnSpc>
          <a:spcPct val="120000"/>
        </a:lnSpc>
        <a:spcBef>
          <a:spcPts val="0"/>
        </a:spcBef>
        <a:spcAft>
          <a:spcPts val="300"/>
        </a:spcAft>
        <a:buFont typeface="Arial" panose="020B0604020202020204" pitchFamily="34" charset="0"/>
        <a:buChar char="•"/>
        <a:defRPr sz="1325" u="none" strike="noStrike" kern="1200" cap="none" spc="150" normalizeH="0" baseline="0">
          <a:solidFill>
            <a:schemeClr val="tx1">
              <a:lumMod val="65000"/>
              <a:lumOff val="35000"/>
            </a:schemeClr>
          </a:solidFill>
          <a:uFillTx/>
          <a:latin typeface="+mn-lt"/>
          <a:ea typeface="+mn-ea"/>
          <a:cs typeface="+mn-cs"/>
        </a:defRPr>
      </a:lvl5pPr>
      <a:lvl6pPr marL="23761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image" Target="../media/image17.png"/><Relationship Id="rId4" Type="http://schemas.openxmlformats.org/officeDocument/2006/relationships/tags" Target="../tags/tag86.xml"/><Relationship Id="rId3" Type="http://schemas.openxmlformats.org/officeDocument/2006/relationships/image" Target="../media/image16.png"/><Relationship Id="rId2" Type="http://schemas.openxmlformats.org/officeDocument/2006/relationships/tags" Target="../tags/tag85.xml"/><Relationship Id="rId1" Type="http://schemas.openxmlformats.org/officeDocument/2006/relationships/tags" Target="../tags/tag84.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image" Target="../media/image17.png"/><Relationship Id="rId4" Type="http://schemas.openxmlformats.org/officeDocument/2006/relationships/tags" Target="../tags/tag92.xml"/><Relationship Id="rId3" Type="http://schemas.openxmlformats.org/officeDocument/2006/relationships/image" Target="../media/image16.png"/><Relationship Id="rId2" Type="http://schemas.openxmlformats.org/officeDocument/2006/relationships/tags" Target="../tags/tag91.xml"/><Relationship Id="rId1" Type="http://schemas.openxmlformats.org/officeDocument/2006/relationships/tags" Target="../tags/tag90.xml"/></Relationships>
</file>

<file path=ppt/slides/_rels/slide12.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image" Target="../media/image19.png"/><Relationship Id="rId7" Type="http://schemas.openxmlformats.org/officeDocument/2006/relationships/tags" Target="../tags/tag101.xml"/><Relationship Id="rId6" Type="http://schemas.openxmlformats.org/officeDocument/2006/relationships/image" Target="../media/image18.png"/><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2" Type="http://schemas.openxmlformats.org/officeDocument/2006/relationships/slideLayout" Target="../slideLayouts/slideLayout3.xml"/><Relationship Id="rId11" Type="http://schemas.openxmlformats.org/officeDocument/2006/relationships/tags" Target="../tags/tag103.xml"/><Relationship Id="rId10" Type="http://schemas.openxmlformats.org/officeDocument/2006/relationships/image" Target="../media/image20.png"/><Relationship Id="rId1" Type="http://schemas.openxmlformats.org/officeDocument/2006/relationships/tags" Target="../tags/tag96.xml"/></Relationships>
</file>

<file path=ppt/slides/_rels/slide13.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image" Target="../media/image19.png"/><Relationship Id="rId7" Type="http://schemas.openxmlformats.org/officeDocument/2006/relationships/tags" Target="../tags/tag109.xml"/><Relationship Id="rId6" Type="http://schemas.openxmlformats.org/officeDocument/2006/relationships/image" Target="../media/image18.png"/><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2" Type="http://schemas.openxmlformats.org/officeDocument/2006/relationships/slideLayout" Target="../slideLayouts/slideLayout3.xml"/><Relationship Id="rId11" Type="http://schemas.openxmlformats.org/officeDocument/2006/relationships/tags" Target="../tags/tag111.xml"/><Relationship Id="rId10" Type="http://schemas.openxmlformats.org/officeDocument/2006/relationships/image" Target="../media/image20.png"/><Relationship Id="rId1" Type="http://schemas.openxmlformats.org/officeDocument/2006/relationships/tags" Target="../tags/tag104.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1.png"/><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15.xml"/></Relationships>
</file>

<file path=ppt/slides/_rels/slide16.xml.rels><?xml version="1.0" encoding="UTF-8" standalone="yes"?>
<Relationships xmlns="http://schemas.openxmlformats.org/package/2006/relationships"><Relationship Id="rId9" Type="http://schemas.openxmlformats.org/officeDocument/2006/relationships/image" Target="../media/image24.jpeg"/><Relationship Id="rId8" Type="http://schemas.openxmlformats.org/officeDocument/2006/relationships/tags" Target="../tags/tag121.xml"/><Relationship Id="rId7" Type="http://schemas.openxmlformats.org/officeDocument/2006/relationships/image" Target="../media/image23.jpeg"/><Relationship Id="rId6" Type="http://schemas.openxmlformats.org/officeDocument/2006/relationships/tags" Target="../tags/tag120.xml"/><Relationship Id="rId5" Type="http://schemas.openxmlformats.org/officeDocument/2006/relationships/image" Target="../media/image22.jpeg"/><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3" Type="http://schemas.openxmlformats.org/officeDocument/2006/relationships/slideLayout" Target="../slideLayouts/slideLayout3.xml"/><Relationship Id="rId12" Type="http://schemas.openxmlformats.org/officeDocument/2006/relationships/tags" Target="../tags/tag124.xml"/><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tags" Target="../tags/tag116.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s>
</file>

<file path=ppt/slides/_rels/slide18.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image" Target="../media/image27.png"/><Relationship Id="rId6" Type="http://schemas.openxmlformats.org/officeDocument/2006/relationships/tags" Target="../tags/tag133.xml"/><Relationship Id="rId5" Type="http://schemas.openxmlformats.org/officeDocument/2006/relationships/image" Target="../media/image26.png"/><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0" Type="http://schemas.openxmlformats.org/officeDocument/2006/relationships/slideLayout" Target="../slideLayouts/slideLayout3.xml"/><Relationship Id="rId1" Type="http://schemas.openxmlformats.org/officeDocument/2006/relationships/tags" Target="../tags/tag129.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8.tiff"/><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s>
</file>

<file path=ppt/slides/_rels/slide2.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image" Target="../media/image4.jpeg"/><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image" Target="../media/image3.jpeg"/><Relationship Id="rId3" Type="http://schemas.openxmlformats.org/officeDocument/2006/relationships/tags" Target="../tags/tag51.xml"/><Relationship Id="rId2" Type="http://schemas.openxmlformats.org/officeDocument/2006/relationships/image" Target="../media/image2.jpeg"/><Relationship Id="rId14" Type="http://schemas.openxmlformats.org/officeDocument/2006/relationships/notesSlide" Target="../notesSlides/notesSlide1.xml"/><Relationship Id="rId13" Type="http://schemas.openxmlformats.org/officeDocument/2006/relationships/slideLayout" Target="../slideLayouts/slideLayout1.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image" Target="../media/image5.jpeg"/><Relationship Id="rId1" Type="http://schemas.openxmlformats.org/officeDocument/2006/relationships/tags" Target="../tags/tag50.xml"/></Relationships>
</file>

<file path=ppt/slides/_rels/slide20.xml.rels><?xml version="1.0" encoding="UTF-8" standalone="yes"?>
<Relationships xmlns="http://schemas.openxmlformats.org/package/2006/relationships"><Relationship Id="rId9" Type="http://schemas.openxmlformats.org/officeDocument/2006/relationships/tags" Target="../tags/tag146.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image" Target="../media/image30.jpeg"/><Relationship Id="rId5" Type="http://schemas.openxmlformats.org/officeDocument/2006/relationships/tags" Target="../tags/tag143.xml"/><Relationship Id="rId4" Type="http://schemas.openxmlformats.org/officeDocument/2006/relationships/image" Target="../media/image29.jpeg"/><Relationship Id="rId3" Type="http://schemas.openxmlformats.org/officeDocument/2006/relationships/tags" Target="../tags/tag142.xml"/><Relationship Id="rId2" Type="http://schemas.openxmlformats.org/officeDocument/2006/relationships/tags" Target="../tags/tag141.xml"/><Relationship Id="rId10" Type="http://schemas.openxmlformats.org/officeDocument/2006/relationships/slideLayout" Target="../slideLayouts/slideLayout3.xml"/><Relationship Id="rId1" Type="http://schemas.openxmlformats.org/officeDocument/2006/relationships/tags" Target="../tags/tag140.xml"/></Relationships>
</file>

<file path=ppt/slides/_rels/slide21.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image" Target="../media/image30.jpeg"/><Relationship Id="rId5" Type="http://schemas.openxmlformats.org/officeDocument/2006/relationships/tags" Target="../tags/tag150.xml"/><Relationship Id="rId4" Type="http://schemas.openxmlformats.org/officeDocument/2006/relationships/image" Target="../media/image29.jpeg"/><Relationship Id="rId3" Type="http://schemas.openxmlformats.org/officeDocument/2006/relationships/tags" Target="../tags/tag149.xml"/><Relationship Id="rId2" Type="http://schemas.openxmlformats.org/officeDocument/2006/relationships/tags" Target="../tags/tag148.xml"/><Relationship Id="rId10" Type="http://schemas.openxmlformats.org/officeDocument/2006/relationships/slideLayout" Target="../slideLayouts/slideLayout3.xml"/><Relationship Id="rId1" Type="http://schemas.openxmlformats.org/officeDocument/2006/relationships/tags" Target="../tags/tag147.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157.xml"/><Relationship Id="rId4" Type="http://schemas.openxmlformats.org/officeDocument/2006/relationships/image" Target="../media/image31.jpeg"/><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2.png"/><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tags" Target="../tags/tag58.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71.xml"/><Relationship Id="rId6" Type="http://schemas.openxmlformats.org/officeDocument/2006/relationships/image" Target="../media/image8.png"/><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image" Target="../media/image7.jpeg"/><Relationship Id="rId1" Type="http://schemas.openxmlformats.org/officeDocument/2006/relationships/tags" Target="../tags/tag67.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9.png"/><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image" Target="../media/image17.png"/><Relationship Id="rId4" Type="http://schemas.openxmlformats.org/officeDocument/2006/relationships/tags" Target="../tags/tag80.xml"/><Relationship Id="rId3" Type="http://schemas.openxmlformats.org/officeDocument/2006/relationships/image" Target="../media/image16.png"/><Relationship Id="rId2" Type="http://schemas.openxmlformats.org/officeDocument/2006/relationships/tags" Target="../tags/tag79.xml"/><Relationship Id="rId1" Type="http://schemas.openxmlformats.org/officeDocument/2006/relationships/tags" Target="../tags/tag7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1518" y="1100420"/>
            <a:ext cx="11522075" cy="4333179"/>
          </a:xfrm>
          <a:prstGeom prst="rect">
            <a:avLst/>
          </a:prstGeom>
          <a:solidFill>
            <a:srgbClr val="31367B"/>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4" name="矩形 13"/>
          <p:cNvSpPr/>
          <p:nvPr/>
        </p:nvSpPr>
        <p:spPr bwMode="auto">
          <a:xfrm>
            <a:off x="3168650" y="2448560"/>
            <a:ext cx="8351520" cy="1547495"/>
          </a:xfrm>
          <a:prstGeom prst="rect">
            <a:avLst/>
          </a:prstGeom>
          <a:solidFill>
            <a:schemeClr val="tx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993527"/>
              </a:solidFill>
              <a:effectLst/>
              <a:uLnTx/>
              <a:uFillTx/>
              <a:latin typeface="Arial" panose="020B0604020202020204" pitchFamily="34" charset="0"/>
              <a:ea typeface="宋体" panose="02010600030101010101" pitchFamily="2" charset="-122"/>
            </a:endParaRPr>
          </a:p>
        </p:txBody>
      </p:sp>
      <p:sp>
        <p:nvSpPr>
          <p:cNvPr id="2" name="椭圆 1"/>
          <p:cNvSpPr/>
          <p:nvPr/>
        </p:nvSpPr>
        <p:spPr bwMode="auto">
          <a:xfrm>
            <a:off x="610485" y="1473207"/>
            <a:ext cx="3672306" cy="3672306"/>
          </a:xfrm>
          <a:prstGeom prst="ellipse">
            <a:avLst/>
          </a:prstGeom>
          <a:solidFill>
            <a:schemeClr val="bg1"/>
          </a:solidFill>
          <a:ln w="114300" cap="flat" cmpd="sng" algn="ctr">
            <a:solidFill>
              <a:srgbClr val="9DC3E6">
                <a:alpha val="69804"/>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713105"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7" name="矩形 16"/>
          <p:cNvSpPr/>
          <p:nvPr/>
        </p:nvSpPr>
        <p:spPr bwMode="auto">
          <a:xfrm>
            <a:off x="2075" y="1096947"/>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8" name="矩形 17"/>
          <p:cNvSpPr/>
          <p:nvPr/>
        </p:nvSpPr>
        <p:spPr bwMode="auto">
          <a:xfrm>
            <a:off x="2075" y="5426960"/>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39" name="矩形 38"/>
          <p:cNvSpPr/>
          <p:nvPr/>
        </p:nvSpPr>
        <p:spPr>
          <a:xfrm>
            <a:off x="4670425" y="2880360"/>
            <a:ext cx="6239510" cy="64516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sz="3600" b="1" dirty="0">
                <a:solidFill>
                  <a:srgbClr val="31367B"/>
                </a:solidFill>
                <a:latin typeface="微软雅黑" panose="020B0503020204020204" charset="-122"/>
                <a:ea typeface="微软雅黑" panose="020B0503020204020204" charset="-122"/>
              </a:rPr>
              <a:t>模块一</a:t>
            </a:r>
            <a:r>
              <a:rPr lang="en-US" sz="3600" b="1" dirty="0">
                <a:solidFill>
                  <a:srgbClr val="31367B"/>
                </a:solidFill>
                <a:latin typeface="微软雅黑" panose="020B0503020204020204" charset="-122"/>
                <a:ea typeface="微软雅黑" panose="020B0503020204020204" charset="-122"/>
              </a:rPr>
              <a:t> </a:t>
            </a:r>
            <a:r>
              <a:rPr sz="3600" b="1" dirty="0">
                <a:solidFill>
                  <a:srgbClr val="31367B"/>
                </a:solidFill>
                <a:latin typeface="微软雅黑" panose="020B0503020204020204" charset="-122"/>
                <a:ea typeface="微软雅黑" panose="020B0503020204020204" charset="-122"/>
              </a:rPr>
              <a:t>钳工入门知识</a:t>
            </a:r>
            <a:endParaRPr sz="3600" b="1" dirty="0">
              <a:solidFill>
                <a:srgbClr val="31367B"/>
              </a:solidFill>
              <a:latin typeface="微软雅黑" panose="020B0503020204020204" charset="-122"/>
              <a:ea typeface="微软雅黑" panose="020B0503020204020204" charset="-122"/>
            </a:endParaRPr>
          </a:p>
        </p:txBody>
      </p:sp>
      <p:sp>
        <p:nvSpPr>
          <p:cNvPr id="5" name="矩形 4"/>
          <p:cNvSpPr/>
          <p:nvPr/>
        </p:nvSpPr>
        <p:spPr>
          <a:xfrm>
            <a:off x="4081861" y="1300017"/>
            <a:ext cx="7318521" cy="132207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8000" b="1" dirty="0">
                <a:solidFill>
                  <a:schemeClr val="bg1"/>
                </a:solidFill>
                <a:latin typeface="华文行楷" panose="02010800040101010101" pitchFamily="2" charset="-122"/>
                <a:ea typeface="华文行楷" panose="02010800040101010101" pitchFamily="2" charset="-122"/>
              </a:rPr>
              <a:t>钳工技能实训</a:t>
            </a:r>
            <a:endParaRPr lang="zh-CN" altLang="en-US" sz="8000" b="1" dirty="0">
              <a:solidFill>
                <a:schemeClr val="bg1"/>
              </a:solidFill>
              <a:latin typeface="华文行楷" panose="02010800040101010101" pitchFamily="2" charset="-122"/>
              <a:ea typeface="华文行楷" panose="02010800040101010101" pitchFamily="2" charset="-122"/>
            </a:endParaRPr>
          </a:p>
        </p:txBody>
      </p:sp>
      <p:pic>
        <p:nvPicPr>
          <p:cNvPr id="6" name="图片 5" descr="u=865271403,4165274343&amp;fm=193"/>
          <p:cNvPicPr>
            <a:picLocks noChangeAspect="1"/>
          </p:cNvPicPr>
          <p:nvPr/>
        </p:nvPicPr>
        <p:blipFill>
          <a:blip r:embed="rId1"/>
          <a:srcRect r="38714" b="8074"/>
          <a:stretch>
            <a:fillRect/>
          </a:stretch>
        </p:blipFill>
        <p:spPr>
          <a:xfrm rot="20220000">
            <a:off x="657860" y="1554480"/>
            <a:ext cx="3562350" cy="3562350"/>
          </a:xfrm>
          <a:custGeom>
            <a:avLst/>
            <a:gdLst/>
            <a:ahLst/>
            <a:cxnLst>
              <a:cxn ang="3">
                <a:pos x="hc" y="t"/>
              </a:cxn>
              <a:cxn ang="cd2">
                <a:pos x="l" y="vc"/>
              </a:cxn>
              <a:cxn ang="cd4">
                <a:pos x="hc" y="b"/>
              </a:cxn>
              <a:cxn ang="0">
                <a:pos x="r" y="vc"/>
              </a:cxn>
            </a:cxnLst>
            <a:rect l="l" t="t" r="r" b="b"/>
            <a:pathLst>
              <a:path w="9381" h="9381">
                <a:moveTo>
                  <a:pt x="4691" y="0"/>
                </a:moveTo>
                <a:cubicBezTo>
                  <a:pt x="7281" y="0"/>
                  <a:pt x="9381" y="2100"/>
                  <a:pt x="9381" y="4691"/>
                </a:cubicBezTo>
                <a:cubicBezTo>
                  <a:pt x="9381" y="7281"/>
                  <a:pt x="7281" y="9381"/>
                  <a:pt x="4691" y="9381"/>
                </a:cubicBezTo>
                <a:cubicBezTo>
                  <a:pt x="2100" y="9381"/>
                  <a:pt x="0" y="7281"/>
                  <a:pt x="0" y="4691"/>
                </a:cubicBezTo>
                <a:cubicBezTo>
                  <a:pt x="0" y="2100"/>
                  <a:pt x="2100" y="0"/>
                  <a:pt x="4691" y="0"/>
                </a:cubicBezTo>
                <a:close/>
              </a:path>
            </a:pathLst>
          </a:custGeom>
        </p:spPr>
      </p:pic>
      <p:sp>
        <p:nvSpPr>
          <p:cNvPr id="4" name="椭圆 3"/>
          <p:cNvSpPr/>
          <p:nvPr/>
        </p:nvSpPr>
        <p:spPr>
          <a:xfrm>
            <a:off x="648335" y="1529715"/>
            <a:ext cx="3578860" cy="3577590"/>
          </a:xfrm>
          <a:prstGeom prst="ellipse">
            <a:avLst/>
          </a:prstGeom>
          <a:solidFill>
            <a:srgbClr val="D6D6D6">
              <a:alpha val="7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4" fill="hold" grpId="1"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1+#ppt_w/2"/>
                                          </p:val>
                                        </p:tav>
                                        <p:tav tm="100000">
                                          <p:val>
                                            <p:strVal val="#ppt_x"/>
                                          </p:val>
                                        </p:tav>
                                      </p:tavLst>
                                    </p:anim>
                                    <p:anim calcmode="lin" valueType="num">
                                      <p:cBhvr additive="base">
                                        <p:cTn id="19" dur="500" fill="hold"/>
                                        <p:tgtEl>
                                          <p:spTgt spid="3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bldLvl="0" animBg="1"/>
      <p:bldP spid="2" grpId="0" bldLvl="0" animBg="1"/>
      <p:bldP spid="39" grpId="0"/>
      <p:bldP spid="5"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447290" y="720090"/>
            <a:ext cx="614743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三、钳工常用设备简介</a:t>
            </a:r>
            <a:endParaRPr lang="zh-CN" altLang="en-US" sz="2200" b="1">
              <a:latin typeface="微软雅黑" panose="020B0503020204020204" charset="-122"/>
              <a:ea typeface="微软雅黑" panose="020B0503020204020204" charset="-122"/>
            </a:endParaRPr>
          </a:p>
        </p:txBody>
      </p:sp>
      <p:sp>
        <p:nvSpPr>
          <p:cNvPr id="13" name="文本框 12"/>
          <p:cNvSpPr txBox="1"/>
          <p:nvPr/>
        </p:nvSpPr>
        <p:spPr>
          <a:xfrm>
            <a:off x="720090" y="1296035"/>
            <a:ext cx="3840480" cy="398780"/>
          </a:xfrm>
          <a:prstGeom prst="rect">
            <a:avLst/>
          </a:prstGeom>
          <a:noFill/>
        </p:spPr>
        <p:txBody>
          <a:bodyPr wrap="square" rtlCol="0">
            <a:spAutoFit/>
          </a:bodyPr>
          <a:p>
            <a:r>
              <a:rPr sz="2000" b="1">
                <a:latin typeface="微软雅黑" panose="020B0503020204020204" charset="-122"/>
                <a:ea typeface="微软雅黑" panose="020B0503020204020204" charset="-122"/>
                <a:cs typeface="微软雅黑" panose="020B0503020204020204" charset="-122"/>
              </a:rPr>
              <a:t>2. 台虎钳</a:t>
            </a:r>
            <a:endParaRPr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1"/>
            </p:custDataLst>
          </p:nvPr>
        </p:nvSpPr>
        <p:spPr>
          <a:xfrm>
            <a:off x="792480" y="1727835"/>
            <a:ext cx="4495800" cy="347662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（1）材质：钳口材料一般采用经淬火后的 40~60 号钢，保证其高硬度和高耐磨性，以钳口宽度确定标定规格，一般为 100 mm、125 mm、150 mm 三种。</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（2）作用：夹持工件。</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（3）分类：分为固定式和回转式两种。回转式可使工件旋转至合适的加工位置。本技能实训常采用回转式台虎钳，如图 1-4（b）所示。</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5654040" y="2303780"/>
            <a:ext cx="5270500" cy="2830830"/>
            <a:chOff x="8904" y="3628"/>
            <a:chExt cx="8300" cy="4458"/>
          </a:xfrm>
        </p:grpSpPr>
        <p:pic>
          <p:nvPicPr>
            <p:cNvPr id="70" name="图片 6"/>
            <p:cNvPicPr>
              <a:picLocks noChangeAspect="1"/>
            </p:cNvPicPr>
            <p:nvPr>
              <p:custDataLst>
                <p:tags r:id="rId2"/>
              </p:custDataLst>
            </p:nvPr>
          </p:nvPicPr>
          <p:blipFill>
            <a:blip r:embed="rId3"/>
            <a:stretch>
              <a:fillRect/>
            </a:stretch>
          </p:blipFill>
          <p:spPr>
            <a:xfrm>
              <a:off x="8904" y="3678"/>
              <a:ext cx="3902" cy="3347"/>
            </a:xfrm>
            <a:prstGeom prst="rect">
              <a:avLst/>
            </a:prstGeom>
            <a:noFill/>
            <a:ln>
              <a:noFill/>
            </a:ln>
          </p:spPr>
        </p:pic>
        <p:pic>
          <p:nvPicPr>
            <p:cNvPr id="71" name="图片 7"/>
            <p:cNvPicPr>
              <a:picLocks noChangeAspect="1"/>
            </p:cNvPicPr>
            <p:nvPr>
              <p:custDataLst>
                <p:tags r:id="rId4"/>
              </p:custDataLst>
            </p:nvPr>
          </p:nvPicPr>
          <p:blipFill>
            <a:blip r:embed="rId5"/>
            <a:stretch>
              <a:fillRect/>
            </a:stretch>
          </p:blipFill>
          <p:spPr>
            <a:xfrm>
              <a:off x="13154" y="3628"/>
              <a:ext cx="4050" cy="3552"/>
            </a:xfrm>
            <a:prstGeom prst="rect">
              <a:avLst/>
            </a:prstGeom>
            <a:noFill/>
            <a:ln>
              <a:noFill/>
            </a:ln>
          </p:spPr>
        </p:pic>
        <p:sp>
          <p:nvSpPr>
            <p:cNvPr id="6" name="文本框 5"/>
            <p:cNvSpPr txBox="1"/>
            <p:nvPr>
              <p:custDataLst>
                <p:tags r:id="rId6"/>
              </p:custDataLst>
            </p:nvPr>
          </p:nvSpPr>
          <p:spPr>
            <a:xfrm>
              <a:off x="9819" y="7025"/>
              <a:ext cx="2072"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钳台</a:t>
              </a:r>
              <a:endParaRPr lang="zh-CN" sz="16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7"/>
              </p:custDataLst>
            </p:nvPr>
          </p:nvSpPr>
          <p:spPr>
            <a:xfrm>
              <a:off x="14175" y="7025"/>
              <a:ext cx="2072" cy="531"/>
            </a:xfrm>
            <a:prstGeom prst="rect">
              <a:avLst/>
            </a:prstGeom>
            <a:noFill/>
            <a:ln w="9525">
              <a:noFill/>
            </a:ln>
          </p:spPr>
          <p:txBody>
            <a:bodyPr wrap="square">
              <a:spAutoFit/>
            </a:bodyPr>
            <a:p>
              <a:pPr indent="0" algn="ctr" fontAlgn="auto"/>
              <a:r>
                <a:rPr sz="1600" b="0">
                  <a:latin typeface="微软雅黑" panose="020B0503020204020204" charset="-122"/>
                  <a:ea typeface="微软雅黑" panose="020B0503020204020204" charset="-122"/>
                  <a:cs typeface="微软雅黑" panose="020B0503020204020204" charset="-122"/>
                </a:rPr>
                <a:t> (b) 台虎钳</a:t>
              </a:r>
              <a:endParaRPr sz="1600" b="0">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custDataLst>
                <p:tags r:id="rId8"/>
              </p:custDataLst>
            </p:nvPr>
          </p:nvSpPr>
          <p:spPr>
            <a:xfrm>
              <a:off x="9299" y="7556"/>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图1-4 钳台和台虎钳</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447290" y="720090"/>
            <a:ext cx="614743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三、钳工常用设备简介</a:t>
            </a:r>
            <a:endParaRPr lang="zh-CN" altLang="en-US" sz="2200" b="1">
              <a:latin typeface="微软雅黑" panose="020B0503020204020204" charset="-122"/>
              <a:ea typeface="微软雅黑" panose="020B0503020204020204" charset="-122"/>
            </a:endParaRPr>
          </a:p>
        </p:txBody>
      </p:sp>
      <p:sp>
        <p:nvSpPr>
          <p:cNvPr id="13" name="文本框 12"/>
          <p:cNvSpPr txBox="1"/>
          <p:nvPr/>
        </p:nvSpPr>
        <p:spPr>
          <a:xfrm>
            <a:off x="720090" y="1296035"/>
            <a:ext cx="3840480" cy="398780"/>
          </a:xfrm>
          <a:prstGeom prst="rect">
            <a:avLst/>
          </a:prstGeom>
          <a:noFill/>
        </p:spPr>
        <p:txBody>
          <a:bodyPr wrap="square" rtlCol="0">
            <a:spAutoFit/>
          </a:bodyPr>
          <a:p>
            <a:r>
              <a:rPr sz="2000" b="1">
                <a:latin typeface="微软雅黑" panose="020B0503020204020204" charset="-122"/>
                <a:ea typeface="微软雅黑" panose="020B0503020204020204" charset="-122"/>
                <a:cs typeface="微软雅黑" panose="020B0503020204020204" charset="-122"/>
              </a:rPr>
              <a:t>2. 台虎钳</a:t>
            </a:r>
            <a:endParaRPr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1"/>
            </p:custDataLst>
          </p:nvPr>
        </p:nvSpPr>
        <p:spPr>
          <a:xfrm>
            <a:off x="792480" y="1727835"/>
            <a:ext cx="4495800" cy="411797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（4）操作规程：①使用回转式台虎钳时，必须拧紧固定螺钉；</a:t>
            </a:r>
            <a:r>
              <a:rPr lang="zh-CN" altLang="en-US">
                <a:latin typeface="微软雅黑" panose="020B0503020204020204" charset="-122"/>
                <a:ea typeface="微软雅黑" panose="020B0503020204020204" charset="-122"/>
                <a:cs typeface="微软雅黑" panose="020B0503020204020204" charset="-122"/>
                <a:sym typeface="+mn-ea"/>
              </a:rPr>
              <a:t>②</a:t>
            </a:r>
            <a:r>
              <a:rPr lang="zh-CN" altLang="en-US">
                <a:latin typeface="微软雅黑" panose="020B0503020204020204" charset="-122"/>
                <a:ea typeface="微软雅黑" panose="020B0503020204020204" charset="-122"/>
                <a:cs typeface="微软雅黑" panose="020B0503020204020204" charset="-122"/>
              </a:rPr>
              <a:t>用台虎钳夹紧工件时，只能使用钳口最大行程的 2/3，紧固工件时禁止使用锤子或套筒扳动手柄；</a:t>
            </a:r>
            <a:r>
              <a:rPr lang="zh-CN" altLang="en-US">
                <a:latin typeface="微软雅黑" panose="020B0503020204020204" charset="-122"/>
                <a:ea typeface="微软雅黑" panose="020B0503020204020204" charset="-122"/>
                <a:cs typeface="微软雅黑" panose="020B0503020204020204" charset="-122"/>
              </a:rPr>
              <a:t>③工件必须放正夹紧，手柄朝下；</a:t>
            </a:r>
            <a:r>
              <a:rPr lang="zh-CN" altLang="en-US">
                <a:latin typeface="微软雅黑" panose="020B0503020204020204" charset="-122"/>
                <a:ea typeface="微软雅黑" panose="020B0503020204020204" charset="-122"/>
                <a:cs typeface="微软雅黑" panose="020B0503020204020204" charset="-122"/>
                <a:sym typeface="+mn-ea"/>
              </a:rPr>
              <a:t>④</a:t>
            </a:r>
            <a:r>
              <a:rPr lang="zh-CN" altLang="en-US">
                <a:latin typeface="微软雅黑" panose="020B0503020204020204" charset="-122"/>
                <a:ea typeface="微软雅黑" panose="020B0503020204020204" charset="-122"/>
                <a:cs typeface="微软雅黑" panose="020B0503020204020204" charset="-122"/>
              </a:rPr>
              <a:t>工件超出钳口部分过长时，要加支撑，装卸工件时，还要防止工件掉落伤人。</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（5）维护：及时对台虎钳夹具的紧固螺栓进行检查，防止松动；台虎钳上的相关滑动表面需要定期加入润滑油润滑，还要保持清洁。</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5654040" y="2303780"/>
            <a:ext cx="5270500" cy="2830830"/>
            <a:chOff x="8904" y="3628"/>
            <a:chExt cx="8300" cy="4458"/>
          </a:xfrm>
        </p:grpSpPr>
        <p:pic>
          <p:nvPicPr>
            <p:cNvPr id="70" name="图片 6"/>
            <p:cNvPicPr>
              <a:picLocks noChangeAspect="1"/>
            </p:cNvPicPr>
            <p:nvPr>
              <p:custDataLst>
                <p:tags r:id="rId2"/>
              </p:custDataLst>
            </p:nvPr>
          </p:nvPicPr>
          <p:blipFill>
            <a:blip r:embed="rId3"/>
            <a:stretch>
              <a:fillRect/>
            </a:stretch>
          </p:blipFill>
          <p:spPr>
            <a:xfrm>
              <a:off x="8904" y="3678"/>
              <a:ext cx="3902" cy="3347"/>
            </a:xfrm>
            <a:prstGeom prst="rect">
              <a:avLst/>
            </a:prstGeom>
            <a:noFill/>
            <a:ln>
              <a:noFill/>
            </a:ln>
          </p:spPr>
        </p:pic>
        <p:pic>
          <p:nvPicPr>
            <p:cNvPr id="71" name="图片 7"/>
            <p:cNvPicPr>
              <a:picLocks noChangeAspect="1"/>
            </p:cNvPicPr>
            <p:nvPr>
              <p:custDataLst>
                <p:tags r:id="rId4"/>
              </p:custDataLst>
            </p:nvPr>
          </p:nvPicPr>
          <p:blipFill>
            <a:blip r:embed="rId5"/>
            <a:stretch>
              <a:fillRect/>
            </a:stretch>
          </p:blipFill>
          <p:spPr>
            <a:xfrm>
              <a:off x="13154" y="3628"/>
              <a:ext cx="4050" cy="3552"/>
            </a:xfrm>
            <a:prstGeom prst="rect">
              <a:avLst/>
            </a:prstGeom>
            <a:noFill/>
            <a:ln>
              <a:noFill/>
            </a:ln>
          </p:spPr>
        </p:pic>
        <p:sp>
          <p:nvSpPr>
            <p:cNvPr id="6" name="文本框 5"/>
            <p:cNvSpPr txBox="1"/>
            <p:nvPr>
              <p:custDataLst>
                <p:tags r:id="rId6"/>
              </p:custDataLst>
            </p:nvPr>
          </p:nvSpPr>
          <p:spPr>
            <a:xfrm>
              <a:off x="9819" y="7025"/>
              <a:ext cx="2072"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钳台</a:t>
              </a:r>
              <a:endParaRPr lang="zh-CN" sz="16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7"/>
              </p:custDataLst>
            </p:nvPr>
          </p:nvSpPr>
          <p:spPr>
            <a:xfrm>
              <a:off x="14175" y="7025"/>
              <a:ext cx="2072" cy="531"/>
            </a:xfrm>
            <a:prstGeom prst="rect">
              <a:avLst/>
            </a:prstGeom>
            <a:noFill/>
            <a:ln w="9525">
              <a:noFill/>
            </a:ln>
          </p:spPr>
          <p:txBody>
            <a:bodyPr wrap="square">
              <a:spAutoFit/>
            </a:bodyPr>
            <a:p>
              <a:pPr indent="0" algn="ctr" fontAlgn="auto"/>
              <a:r>
                <a:rPr sz="1600" b="0">
                  <a:latin typeface="微软雅黑" panose="020B0503020204020204" charset="-122"/>
                  <a:ea typeface="微软雅黑" panose="020B0503020204020204" charset="-122"/>
                  <a:cs typeface="微软雅黑" panose="020B0503020204020204" charset="-122"/>
                </a:rPr>
                <a:t> (b) 台虎钳</a:t>
              </a:r>
              <a:endParaRPr sz="1600" b="0">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custDataLst>
                <p:tags r:id="rId8"/>
              </p:custDataLst>
            </p:nvPr>
          </p:nvSpPr>
          <p:spPr>
            <a:xfrm>
              <a:off x="9299" y="7556"/>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图1-4 钳台和台虎钳</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447290" y="720090"/>
            <a:ext cx="614743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三、钳工常用设备简介</a:t>
            </a:r>
            <a:endParaRPr lang="zh-CN" altLang="en-US" sz="2200" b="1">
              <a:latin typeface="微软雅黑" panose="020B0503020204020204" charset="-122"/>
              <a:ea typeface="微软雅黑" panose="020B0503020204020204" charset="-122"/>
            </a:endParaRPr>
          </a:p>
        </p:txBody>
      </p:sp>
      <p:sp>
        <p:nvSpPr>
          <p:cNvPr id="13" name="文本框 12"/>
          <p:cNvSpPr txBox="1"/>
          <p:nvPr/>
        </p:nvSpPr>
        <p:spPr>
          <a:xfrm>
            <a:off x="720090" y="1296035"/>
            <a:ext cx="3840480" cy="398780"/>
          </a:xfrm>
          <a:prstGeom prst="rect">
            <a:avLst/>
          </a:prstGeom>
          <a:noFill/>
        </p:spPr>
        <p:txBody>
          <a:bodyPr wrap="square" rtlCol="0">
            <a:spAutoFit/>
          </a:bodyPr>
          <a:p>
            <a:r>
              <a:rPr sz="2000" b="1">
                <a:latin typeface="微软雅黑" panose="020B0503020204020204" charset="-122"/>
                <a:ea typeface="微软雅黑" panose="020B0503020204020204" charset="-122"/>
                <a:cs typeface="微软雅黑" panose="020B0503020204020204" charset="-122"/>
              </a:rPr>
              <a:t>3. 钻床</a:t>
            </a:r>
            <a:endParaRPr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1"/>
            </p:custDataLst>
          </p:nvPr>
        </p:nvSpPr>
        <p:spPr>
          <a:xfrm>
            <a:off x="792480" y="1727835"/>
            <a:ext cx="4495800" cy="311785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（1）材质：刀具一般采用工具钢或合金工具钢。</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（2）作用：通过钻头的旋转与垂直方向运动，对工件进行孔加工。钻床结构简单，加工精度不高，可钻通孔、盲孔等。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（3）分类：可分为台式钻床、立式钻床、摇臂式钻床等，如图 1-5 所示，本技能实训常采用台式钻床。</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5617210" y="1800225"/>
            <a:ext cx="5367020" cy="3549650"/>
            <a:chOff x="9072" y="2835"/>
            <a:chExt cx="8452" cy="5590"/>
          </a:xfrm>
        </p:grpSpPr>
        <p:sp>
          <p:nvSpPr>
            <p:cNvPr id="6" name="文本框 5"/>
            <p:cNvSpPr txBox="1"/>
            <p:nvPr>
              <p:custDataLst>
                <p:tags r:id="rId2"/>
              </p:custDataLst>
            </p:nvPr>
          </p:nvSpPr>
          <p:spPr>
            <a:xfrm>
              <a:off x="9481" y="7025"/>
              <a:ext cx="2072"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台钻</a:t>
              </a:r>
              <a:endParaRPr lang="zh-CN" sz="16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11907" y="7030"/>
              <a:ext cx="2072" cy="531"/>
            </a:xfrm>
            <a:prstGeom prst="rect">
              <a:avLst/>
            </a:prstGeom>
            <a:noFill/>
            <a:ln w="9525">
              <a:noFill/>
            </a:ln>
          </p:spPr>
          <p:txBody>
            <a:bodyPr wrap="square">
              <a:spAutoFit/>
            </a:bodyPr>
            <a:p>
              <a:pPr indent="0" algn="ctr" fontAlgn="auto"/>
              <a:r>
                <a:rPr sz="1600" b="0">
                  <a:latin typeface="微软雅黑" panose="020B0503020204020204" charset="-122"/>
                  <a:ea typeface="微软雅黑" panose="020B0503020204020204" charset="-122"/>
                  <a:cs typeface="微软雅黑" panose="020B0503020204020204" charset="-122"/>
                </a:rPr>
                <a:t> (b) 立钻</a:t>
              </a:r>
              <a:endParaRPr sz="1600" b="0">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custDataLst>
                <p:tags r:id="rId4"/>
              </p:custDataLst>
            </p:nvPr>
          </p:nvSpPr>
          <p:spPr>
            <a:xfrm>
              <a:off x="9299" y="7895"/>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图1-5 钻床的种类</a:t>
              </a:r>
              <a:endParaRPr sz="1600" b="1">
                <a:latin typeface="微软雅黑" panose="020B0503020204020204" charset="-122"/>
                <a:ea typeface="微软雅黑" panose="020B0503020204020204" charset="-122"/>
                <a:cs typeface="微软雅黑" panose="020B0503020204020204" charset="-122"/>
              </a:endParaRPr>
            </a:p>
          </p:txBody>
        </p:sp>
        <p:pic>
          <p:nvPicPr>
            <p:cNvPr id="115" name="图片 19"/>
            <p:cNvPicPr>
              <a:picLocks noChangeAspect="1"/>
            </p:cNvPicPr>
            <p:nvPr>
              <p:custDataLst>
                <p:tags r:id="rId5"/>
              </p:custDataLst>
            </p:nvPr>
          </p:nvPicPr>
          <p:blipFill>
            <a:blip r:embed="rId6"/>
            <a:stretch>
              <a:fillRect/>
            </a:stretch>
          </p:blipFill>
          <p:spPr>
            <a:xfrm>
              <a:off x="9072" y="3010"/>
              <a:ext cx="2481" cy="3780"/>
            </a:xfrm>
            <a:prstGeom prst="rect">
              <a:avLst/>
            </a:prstGeom>
            <a:noFill/>
            <a:ln>
              <a:noFill/>
            </a:ln>
          </p:spPr>
        </p:pic>
        <p:pic>
          <p:nvPicPr>
            <p:cNvPr id="116" name="图片 20"/>
            <p:cNvPicPr>
              <a:picLocks noChangeAspect="1"/>
            </p:cNvPicPr>
            <p:nvPr>
              <p:custDataLst>
                <p:tags r:id="rId7"/>
              </p:custDataLst>
            </p:nvPr>
          </p:nvPicPr>
          <p:blipFill>
            <a:blip r:embed="rId8"/>
            <a:stretch>
              <a:fillRect/>
            </a:stretch>
          </p:blipFill>
          <p:spPr>
            <a:xfrm>
              <a:off x="11907" y="2835"/>
              <a:ext cx="1993" cy="4049"/>
            </a:xfrm>
            <a:prstGeom prst="rect">
              <a:avLst/>
            </a:prstGeom>
            <a:noFill/>
            <a:ln>
              <a:noFill/>
            </a:ln>
          </p:spPr>
        </p:pic>
        <p:pic>
          <p:nvPicPr>
            <p:cNvPr id="118" name="图片 21"/>
            <p:cNvPicPr>
              <a:picLocks noChangeAspect="1"/>
            </p:cNvPicPr>
            <p:nvPr>
              <p:custDataLst>
                <p:tags r:id="rId9"/>
              </p:custDataLst>
            </p:nvPr>
          </p:nvPicPr>
          <p:blipFill>
            <a:blip r:embed="rId10"/>
            <a:stretch>
              <a:fillRect/>
            </a:stretch>
          </p:blipFill>
          <p:spPr>
            <a:xfrm>
              <a:off x="14288" y="3053"/>
              <a:ext cx="3236" cy="3831"/>
            </a:xfrm>
            <a:prstGeom prst="rect">
              <a:avLst/>
            </a:prstGeom>
            <a:noFill/>
            <a:ln>
              <a:noFill/>
            </a:ln>
          </p:spPr>
        </p:pic>
        <p:sp>
          <p:nvSpPr>
            <p:cNvPr id="3" name="文本框 2"/>
            <p:cNvSpPr txBox="1"/>
            <p:nvPr>
              <p:custDataLst>
                <p:tags r:id="rId11"/>
              </p:custDataLst>
            </p:nvPr>
          </p:nvSpPr>
          <p:spPr>
            <a:xfrm>
              <a:off x="14816" y="7025"/>
              <a:ext cx="2072" cy="531"/>
            </a:xfrm>
            <a:prstGeom prst="rect">
              <a:avLst/>
            </a:prstGeom>
            <a:noFill/>
            <a:ln w="9525">
              <a:noFill/>
            </a:ln>
          </p:spPr>
          <p:txBody>
            <a:bodyPr wrap="square">
              <a:spAutoFit/>
            </a:bodyPr>
            <a:p>
              <a:pPr indent="0" algn="ctr" fontAlgn="auto"/>
              <a:r>
                <a:rPr sz="1600" b="0">
                  <a:latin typeface="微软雅黑" panose="020B0503020204020204" charset="-122"/>
                  <a:ea typeface="微软雅黑" panose="020B0503020204020204" charset="-122"/>
                  <a:cs typeface="微软雅黑" panose="020B0503020204020204" charset="-122"/>
                </a:rPr>
                <a:t> (</a:t>
              </a:r>
              <a:r>
                <a:rPr lang="en-US" sz="1600" b="0">
                  <a:latin typeface="微软雅黑" panose="020B0503020204020204" charset="-122"/>
                  <a:ea typeface="微软雅黑" panose="020B0503020204020204" charset="-122"/>
                  <a:cs typeface="微软雅黑" panose="020B0503020204020204" charset="-122"/>
                </a:rPr>
                <a:t>c</a:t>
              </a:r>
              <a:r>
                <a:rPr sz="1600" b="0">
                  <a:latin typeface="微软雅黑" panose="020B0503020204020204" charset="-122"/>
                  <a:ea typeface="微软雅黑" panose="020B0503020204020204" charset="-122"/>
                  <a:cs typeface="微软雅黑" panose="020B0503020204020204" charset="-122"/>
                </a:rPr>
                <a:t>) 摇臂钻</a:t>
              </a:r>
              <a:endParaRPr sz="1600" b="0">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447290" y="720090"/>
            <a:ext cx="614743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三、钳工常用设备简介</a:t>
            </a:r>
            <a:endParaRPr lang="zh-CN" altLang="en-US" sz="2200" b="1">
              <a:latin typeface="微软雅黑" panose="020B0503020204020204" charset="-122"/>
              <a:ea typeface="微软雅黑" panose="020B0503020204020204" charset="-122"/>
            </a:endParaRPr>
          </a:p>
        </p:txBody>
      </p:sp>
      <p:sp>
        <p:nvSpPr>
          <p:cNvPr id="13" name="文本框 12"/>
          <p:cNvSpPr txBox="1"/>
          <p:nvPr/>
        </p:nvSpPr>
        <p:spPr>
          <a:xfrm>
            <a:off x="720090" y="1296035"/>
            <a:ext cx="3840480" cy="398780"/>
          </a:xfrm>
          <a:prstGeom prst="rect">
            <a:avLst/>
          </a:prstGeom>
          <a:noFill/>
        </p:spPr>
        <p:txBody>
          <a:bodyPr wrap="square" rtlCol="0">
            <a:spAutoFit/>
          </a:bodyPr>
          <a:p>
            <a:r>
              <a:rPr sz="2000" b="1">
                <a:latin typeface="微软雅黑" panose="020B0503020204020204" charset="-122"/>
                <a:ea typeface="微软雅黑" panose="020B0503020204020204" charset="-122"/>
                <a:cs typeface="微软雅黑" panose="020B0503020204020204" charset="-122"/>
              </a:rPr>
              <a:t>3. 钻床</a:t>
            </a:r>
            <a:endParaRPr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1"/>
            </p:custDataLst>
          </p:nvPr>
        </p:nvSpPr>
        <p:spPr>
          <a:xfrm>
            <a:off x="792480" y="1727835"/>
            <a:ext cx="4495800" cy="332295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台式钻床是一种小型钻床，简称台钻，通常安装在钳工作业台上，是钳工最常用的钻孔设备之一，一般应用于中、小零件的加工，钻孔直径一般在13 mm 以下，</a:t>
            </a:r>
            <a:r>
              <a:rPr lang="zh-CN" altLang="en-US" b="1">
                <a:latin typeface="微软雅黑" panose="020B0503020204020204" charset="-122"/>
                <a:ea typeface="微软雅黑" panose="020B0503020204020204" charset="-122"/>
                <a:cs typeface="微软雅黑" panose="020B0503020204020204" charset="-122"/>
              </a:rPr>
              <a:t>进给运动由手动完成</a:t>
            </a:r>
            <a:r>
              <a:rPr lang="zh-CN" altLang="en-US">
                <a:latin typeface="微软雅黑" panose="020B0503020204020204" charset="-122"/>
                <a:ea typeface="微软雅黑" panose="020B0503020204020204" charset="-122"/>
                <a:cs typeface="微软雅黑" panose="020B0503020204020204" charset="-122"/>
              </a:rPr>
              <a:t>。台式钻床的头架可沿立柱上下移动以及水平方向做圆周移动，以方便调整对工件的钻孔位置，但当钻头开始工作后，工件固定不动，头架只能进行垂直方向的移动。</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5617210" y="1800225"/>
            <a:ext cx="5367020" cy="3549650"/>
            <a:chOff x="9072" y="2835"/>
            <a:chExt cx="8452" cy="5590"/>
          </a:xfrm>
        </p:grpSpPr>
        <p:sp>
          <p:nvSpPr>
            <p:cNvPr id="6" name="文本框 5"/>
            <p:cNvSpPr txBox="1"/>
            <p:nvPr>
              <p:custDataLst>
                <p:tags r:id="rId2"/>
              </p:custDataLst>
            </p:nvPr>
          </p:nvSpPr>
          <p:spPr>
            <a:xfrm>
              <a:off x="9481" y="7025"/>
              <a:ext cx="2072"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台钻</a:t>
              </a:r>
              <a:endParaRPr lang="zh-CN" sz="16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3"/>
              </p:custDataLst>
            </p:nvPr>
          </p:nvSpPr>
          <p:spPr>
            <a:xfrm>
              <a:off x="11907" y="7030"/>
              <a:ext cx="2072" cy="531"/>
            </a:xfrm>
            <a:prstGeom prst="rect">
              <a:avLst/>
            </a:prstGeom>
            <a:noFill/>
            <a:ln w="9525">
              <a:noFill/>
            </a:ln>
          </p:spPr>
          <p:txBody>
            <a:bodyPr wrap="square">
              <a:spAutoFit/>
            </a:bodyPr>
            <a:p>
              <a:pPr indent="0" algn="ctr" fontAlgn="auto"/>
              <a:r>
                <a:rPr sz="1600" b="0">
                  <a:latin typeface="微软雅黑" panose="020B0503020204020204" charset="-122"/>
                  <a:ea typeface="微软雅黑" panose="020B0503020204020204" charset="-122"/>
                  <a:cs typeface="微软雅黑" panose="020B0503020204020204" charset="-122"/>
                </a:rPr>
                <a:t> (b) 立钻</a:t>
              </a:r>
              <a:endParaRPr sz="1600" b="0">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custDataLst>
                <p:tags r:id="rId4"/>
              </p:custDataLst>
            </p:nvPr>
          </p:nvSpPr>
          <p:spPr>
            <a:xfrm>
              <a:off x="9299" y="7895"/>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图1-5 钻床的种类</a:t>
              </a:r>
              <a:endParaRPr sz="1600" b="1">
                <a:latin typeface="微软雅黑" panose="020B0503020204020204" charset="-122"/>
                <a:ea typeface="微软雅黑" panose="020B0503020204020204" charset="-122"/>
                <a:cs typeface="微软雅黑" panose="020B0503020204020204" charset="-122"/>
              </a:endParaRPr>
            </a:p>
          </p:txBody>
        </p:sp>
        <p:pic>
          <p:nvPicPr>
            <p:cNvPr id="115" name="图片 19"/>
            <p:cNvPicPr>
              <a:picLocks noChangeAspect="1"/>
            </p:cNvPicPr>
            <p:nvPr>
              <p:custDataLst>
                <p:tags r:id="rId5"/>
              </p:custDataLst>
            </p:nvPr>
          </p:nvPicPr>
          <p:blipFill>
            <a:blip r:embed="rId6"/>
            <a:stretch>
              <a:fillRect/>
            </a:stretch>
          </p:blipFill>
          <p:spPr>
            <a:xfrm>
              <a:off x="9072" y="3010"/>
              <a:ext cx="2481" cy="3780"/>
            </a:xfrm>
            <a:prstGeom prst="rect">
              <a:avLst/>
            </a:prstGeom>
            <a:noFill/>
            <a:ln>
              <a:noFill/>
            </a:ln>
          </p:spPr>
        </p:pic>
        <p:pic>
          <p:nvPicPr>
            <p:cNvPr id="116" name="图片 20"/>
            <p:cNvPicPr>
              <a:picLocks noChangeAspect="1"/>
            </p:cNvPicPr>
            <p:nvPr>
              <p:custDataLst>
                <p:tags r:id="rId7"/>
              </p:custDataLst>
            </p:nvPr>
          </p:nvPicPr>
          <p:blipFill>
            <a:blip r:embed="rId8"/>
            <a:stretch>
              <a:fillRect/>
            </a:stretch>
          </p:blipFill>
          <p:spPr>
            <a:xfrm>
              <a:off x="11907" y="2835"/>
              <a:ext cx="1993" cy="4049"/>
            </a:xfrm>
            <a:prstGeom prst="rect">
              <a:avLst/>
            </a:prstGeom>
            <a:noFill/>
            <a:ln>
              <a:noFill/>
            </a:ln>
          </p:spPr>
        </p:pic>
        <p:pic>
          <p:nvPicPr>
            <p:cNvPr id="118" name="图片 21"/>
            <p:cNvPicPr>
              <a:picLocks noChangeAspect="1"/>
            </p:cNvPicPr>
            <p:nvPr>
              <p:custDataLst>
                <p:tags r:id="rId9"/>
              </p:custDataLst>
            </p:nvPr>
          </p:nvPicPr>
          <p:blipFill>
            <a:blip r:embed="rId10"/>
            <a:stretch>
              <a:fillRect/>
            </a:stretch>
          </p:blipFill>
          <p:spPr>
            <a:xfrm>
              <a:off x="14288" y="3053"/>
              <a:ext cx="3236" cy="3831"/>
            </a:xfrm>
            <a:prstGeom prst="rect">
              <a:avLst/>
            </a:prstGeom>
            <a:noFill/>
            <a:ln>
              <a:noFill/>
            </a:ln>
          </p:spPr>
        </p:pic>
        <p:sp>
          <p:nvSpPr>
            <p:cNvPr id="3" name="文本框 2"/>
            <p:cNvSpPr txBox="1"/>
            <p:nvPr>
              <p:custDataLst>
                <p:tags r:id="rId11"/>
              </p:custDataLst>
            </p:nvPr>
          </p:nvSpPr>
          <p:spPr>
            <a:xfrm>
              <a:off x="14816" y="7025"/>
              <a:ext cx="2072" cy="531"/>
            </a:xfrm>
            <a:prstGeom prst="rect">
              <a:avLst/>
            </a:prstGeom>
            <a:noFill/>
            <a:ln w="9525">
              <a:noFill/>
            </a:ln>
          </p:spPr>
          <p:txBody>
            <a:bodyPr wrap="square">
              <a:spAutoFit/>
            </a:bodyPr>
            <a:p>
              <a:pPr indent="0" algn="ctr" fontAlgn="auto"/>
              <a:r>
                <a:rPr sz="1600" b="0">
                  <a:latin typeface="微软雅黑" panose="020B0503020204020204" charset="-122"/>
                  <a:ea typeface="微软雅黑" panose="020B0503020204020204" charset="-122"/>
                  <a:cs typeface="微软雅黑" panose="020B0503020204020204" charset="-122"/>
                </a:rPr>
                <a:t> (</a:t>
              </a:r>
              <a:r>
                <a:rPr lang="en-US" sz="1600" b="0">
                  <a:latin typeface="微软雅黑" panose="020B0503020204020204" charset="-122"/>
                  <a:ea typeface="微软雅黑" panose="020B0503020204020204" charset="-122"/>
                  <a:cs typeface="微软雅黑" panose="020B0503020204020204" charset="-122"/>
                </a:rPr>
                <a:t>c</a:t>
              </a:r>
              <a:r>
                <a:rPr sz="1600" b="0">
                  <a:latin typeface="微软雅黑" panose="020B0503020204020204" charset="-122"/>
                  <a:ea typeface="微软雅黑" panose="020B0503020204020204" charset="-122"/>
                  <a:cs typeface="微软雅黑" panose="020B0503020204020204" charset="-122"/>
                </a:rPr>
                <a:t>) 摇臂钻</a:t>
              </a:r>
              <a:endParaRPr sz="1600" b="0">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447290" y="720090"/>
            <a:ext cx="614743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三、钳工常用设备简介</a:t>
            </a:r>
            <a:endParaRPr lang="zh-CN" altLang="en-US" sz="2200" b="1">
              <a:latin typeface="微软雅黑" panose="020B0503020204020204" charset="-122"/>
              <a:ea typeface="微软雅黑" panose="020B0503020204020204" charset="-122"/>
            </a:endParaRPr>
          </a:p>
        </p:txBody>
      </p:sp>
      <p:sp>
        <p:nvSpPr>
          <p:cNvPr id="13" name="文本框 12"/>
          <p:cNvSpPr txBox="1"/>
          <p:nvPr/>
        </p:nvSpPr>
        <p:spPr>
          <a:xfrm>
            <a:off x="720090" y="1296035"/>
            <a:ext cx="3840480" cy="398780"/>
          </a:xfrm>
          <a:prstGeom prst="rect">
            <a:avLst/>
          </a:prstGeom>
          <a:noFill/>
        </p:spPr>
        <p:txBody>
          <a:bodyPr wrap="square" rtlCol="0">
            <a:spAutoFit/>
          </a:bodyPr>
          <a:p>
            <a:r>
              <a:rPr sz="2000" b="1">
                <a:latin typeface="微软雅黑" panose="020B0503020204020204" charset="-122"/>
                <a:ea typeface="微软雅黑" panose="020B0503020204020204" charset="-122"/>
                <a:cs typeface="微软雅黑" panose="020B0503020204020204" charset="-122"/>
              </a:rPr>
              <a:t>4. 砂轮机</a:t>
            </a:r>
            <a:endParaRPr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1"/>
            </p:custDataLst>
          </p:nvPr>
        </p:nvSpPr>
        <p:spPr>
          <a:xfrm>
            <a:off x="792480" y="1727835"/>
            <a:ext cx="4689475" cy="419481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（1）作用：主要用于刃磨刀具等工具，也用于对表面粗糙度要求不高的小零件进行磨削、去毛刺及清理等工作。</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（2）砂轮片材质：按所用磨料可分为普通磨料（树脂、刚玉和碳化硅等）砂轮和超硬磨料（金刚石和立方氮化硼等）砂轮。</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（3）分类：可分为台式砂轮机、立式砂轮机、手持式砂轮机、悬挂式砂轮机、软轴式砂轮机等。本技能实训常采用台式砂轮机，台式砂轮机砂轮片采用刚玉材料，如图 1-6 所示。</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5" name="组合 4"/>
          <p:cNvGrpSpPr/>
          <p:nvPr/>
        </p:nvGrpSpPr>
        <p:grpSpPr>
          <a:xfrm>
            <a:off x="5761355" y="2016125"/>
            <a:ext cx="4950460" cy="3333750"/>
            <a:chOff x="9073" y="3175"/>
            <a:chExt cx="7796" cy="5250"/>
          </a:xfrm>
        </p:grpSpPr>
        <p:sp>
          <p:nvSpPr>
            <p:cNvPr id="18" name="文本框 17"/>
            <p:cNvSpPr txBox="1"/>
            <p:nvPr>
              <p:custDataLst>
                <p:tags r:id="rId2"/>
              </p:custDataLst>
            </p:nvPr>
          </p:nvSpPr>
          <p:spPr>
            <a:xfrm>
              <a:off x="9073" y="7895"/>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 1-6</a:t>
              </a: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台式砂轮机</a:t>
              </a:r>
              <a:endParaRPr sz="1600" b="1">
                <a:latin typeface="微软雅黑" panose="020B0503020204020204" charset="-122"/>
                <a:ea typeface="微软雅黑" panose="020B0503020204020204" charset="-122"/>
                <a:cs typeface="微软雅黑" panose="020B0503020204020204" charset="-122"/>
              </a:endParaRPr>
            </a:p>
          </p:txBody>
        </p:sp>
        <p:pic>
          <p:nvPicPr>
            <p:cNvPr id="73" name="图片 9"/>
            <p:cNvPicPr>
              <a:picLocks noChangeAspect="1"/>
            </p:cNvPicPr>
            <p:nvPr>
              <p:custDataLst>
                <p:tags r:id="rId3"/>
              </p:custDataLst>
            </p:nvPr>
          </p:nvPicPr>
          <p:blipFill>
            <a:blip r:embed="rId4"/>
            <a:stretch>
              <a:fillRect/>
            </a:stretch>
          </p:blipFill>
          <p:spPr>
            <a:xfrm>
              <a:off x="9526" y="3175"/>
              <a:ext cx="6670" cy="4645"/>
            </a:xfrm>
            <a:prstGeom prst="rect">
              <a:avLst/>
            </a:prstGeom>
            <a:noFill/>
            <a:ln>
              <a:noFill/>
            </a:ln>
          </p:spPr>
        </p:pic>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447290" y="720090"/>
            <a:ext cx="614743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四、钳工常用量具简介</a:t>
            </a:r>
            <a:endParaRPr lang="zh-CN" altLang="en-US" sz="2200" b="1">
              <a:latin typeface="微软雅黑" panose="020B0503020204020204" charset="-122"/>
              <a:ea typeface="微软雅黑" panose="020B0503020204020204" charset="-122"/>
            </a:endParaRPr>
          </a:p>
        </p:txBody>
      </p:sp>
      <p:sp>
        <p:nvSpPr>
          <p:cNvPr id="2" name="文本框 1"/>
          <p:cNvSpPr txBox="1"/>
          <p:nvPr>
            <p:custDataLst>
              <p:tags r:id="rId1"/>
            </p:custDataLst>
          </p:nvPr>
        </p:nvSpPr>
        <p:spPr>
          <a:xfrm>
            <a:off x="792480" y="1512570"/>
            <a:ext cx="9975215" cy="291274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用来测量、检验零件及产品形状的工具叫作量具。为了保证加工出来的零件符合要求，在加工过程中需要对工件进行测量，并对已经加工完的零件进行检验，这就需要根据测量的内容和精度要求选用适当的量具。</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钳工常用的量具种类很多，根据其用途和特点不同，可以分为以下几类。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solidFill>
                  <a:srgbClr val="FF0000"/>
                </a:solidFill>
                <a:latin typeface="微软雅黑" panose="020B0503020204020204" charset="-122"/>
                <a:ea typeface="微软雅黑" panose="020B0503020204020204" charset="-122"/>
                <a:cs typeface="微软雅黑" panose="020B0503020204020204" charset="-122"/>
              </a:rPr>
              <a:t>（1）万能量具</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solidFill>
                  <a:srgbClr val="FF0000"/>
                </a:solidFill>
                <a:latin typeface="微软雅黑" panose="020B0503020204020204" charset="-122"/>
                <a:ea typeface="微软雅黑" panose="020B0503020204020204" charset="-122"/>
                <a:cs typeface="微软雅黑" panose="020B0503020204020204" charset="-122"/>
              </a:rPr>
              <a:t>（2）专用量具</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solidFill>
                  <a:srgbClr val="FF0000"/>
                </a:solidFill>
                <a:latin typeface="微软雅黑" panose="020B0503020204020204" charset="-122"/>
                <a:ea typeface="微软雅黑" panose="020B0503020204020204" charset="-122"/>
                <a:cs typeface="微软雅黑" panose="020B0503020204020204" charset="-122"/>
              </a:rPr>
              <a:t>（3）标准量块</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20090" y="1296035"/>
            <a:ext cx="3840480" cy="398780"/>
          </a:xfrm>
          <a:prstGeom prst="rect">
            <a:avLst/>
          </a:prstGeom>
          <a:noFill/>
        </p:spPr>
        <p:txBody>
          <a:bodyPr wrap="square" rtlCol="0">
            <a:spAutoFit/>
          </a:bodyPr>
          <a:p>
            <a:r>
              <a:rPr sz="2000" b="1">
                <a:latin typeface="微软雅黑" panose="020B0503020204020204" charset="-122"/>
                <a:ea typeface="微软雅黑" panose="020B0503020204020204" charset="-122"/>
                <a:cs typeface="微软雅黑" panose="020B0503020204020204" charset="-122"/>
              </a:rPr>
              <a:t>1. 万能量具</a:t>
            </a:r>
            <a:endParaRPr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1"/>
            </p:custDataLst>
          </p:nvPr>
        </p:nvSpPr>
        <p:spPr>
          <a:xfrm>
            <a:off x="792480" y="1727835"/>
            <a:ext cx="10181590" cy="124523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（1）游标卡尺：一种测量长度、内外径、深度的量具，一般常用精度为0.1 mm、</a:t>
            </a:r>
            <a:r>
              <a:rPr lang="en-US" altLang="zh-CN">
                <a:latin typeface="微软雅黑" panose="020B0503020204020204" charset="-122"/>
                <a:ea typeface="微软雅黑" panose="020B0503020204020204" charset="-122"/>
                <a:cs typeface="微软雅黑" panose="020B0503020204020204" charset="-122"/>
              </a:rPr>
              <a:t>0.05 mm</a:t>
            </a:r>
            <a:r>
              <a:rPr lang="zh-CN" altLang="en-US">
                <a:latin typeface="微软雅黑" panose="020B0503020204020204" charset="-122"/>
                <a:ea typeface="微软雅黑" panose="020B0503020204020204" charset="-122"/>
                <a:cs typeface="微软雅黑" panose="020B0503020204020204" charset="-122"/>
              </a:rPr>
              <a:t>和</a:t>
            </a:r>
            <a:r>
              <a:rPr lang="en-US" altLang="zh-CN">
                <a:latin typeface="微软雅黑" panose="020B0503020204020204" charset="-122"/>
                <a:ea typeface="微软雅黑" panose="020B0503020204020204" charset="-122"/>
                <a:cs typeface="微软雅黑" panose="020B0503020204020204" charset="-122"/>
              </a:rPr>
              <a:t>0.02 mm</a:t>
            </a:r>
            <a:r>
              <a:rPr lang="zh-CN" altLang="en-US">
                <a:latin typeface="微软雅黑" panose="020B0503020204020204" charset="-122"/>
                <a:ea typeface="微软雅黑" panose="020B0503020204020204" charset="-122"/>
                <a:cs typeface="微软雅黑" panose="020B0503020204020204" charset="-122"/>
              </a:rPr>
              <a:t>。游标卡尺由主尺和附在主尺上能滑动的游标两部分构成。</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如图 1-7 所示，游标卡尺可分为普通游标卡尺、数显游标卡尺和表式游标卡尺。</a:t>
            </a:r>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2"/>
            </p:custDataLst>
          </p:nvPr>
        </p:nvSpPr>
        <p:spPr>
          <a:xfrm>
            <a:off x="2447290" y="720090"/>
            <a:ext cx="614743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四、钳工常用量具简介</a:t>
            </a:r>
            <a:endParaRPr lang="zh-CN" altLang="en-US" sz="2200" b="1">
              <a:latin typeface="微软雅黑" panose="020B0503020204020204" charset="-122"/>
              <a:ea typeface="微软雅黑" panose="020B0503020204020204" charset="-122"/>
            </a:endParaRPr>
          </a:p>
        </p:txBody>
      </p:sp>
      <p:grpSp>
        <p:nvGrpSpPr>
          <p:cNvPr id="8" name="组合 7"/>
          <p:cNvGrpSpPr/>
          <p:nvPr/>
        </p:nvGrpSpPr>
        <p:grpSpPr>
          <a:xfrm>
            <a:off x="1584325" y="2952750"/>
            <a:ext cx="8533765" cy="3340735"/>
            <a:chOff x="2495" y="4650"/>
            <a:chExt cx="13439" cy="5261"/>
          </a:xfrm>
        </p:grpSpPr>
        <p:sp>
          <p:nvSpPr>
            <p:cNvPr id="18" name="文本框 17"/>
            <p:cNvSpPr txBox="1"/>
            <p:nvPr>
              <p:custDataLst>
                <p:tags r:id="rId3"/>
              </p:custDataLst>
            </p:nvPr>
          </p:nvSpPr>
          <p:spPr>
            <a:xfrm>
              <a:off x="5103" y="9381"/>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图1-7 不同类型的游标卡尺</a:t>
              </a:r>
              <a:endParaRPr sz="1600" b="1">
                <a:latin typeface="微软雅黑" panose="020B0503020204020204" charset="-122"/>
                <a:ea typeface="微软雅黑" panose="020B0503020204020204" charset="-122"/>
                <a:cs typeface="微软雅黑" panose="020B0503020204020204" charset="-122"/>
              </a:endParaRPr>
            </a:p>
          </p:txBody>
        </p:sp>
        <p:pic>
          <p:nvPicPr>
            <p:cNvPr id="218" name="图片 13" descr="IMG_256"/>
            <p:cNvPicPr>
              <a:picLocks noChangeAspect="1"/>
            </p:cNvPicPr>
            <p:nvPr>
              <p:custDataLst>
                <p:tags r:id="rId4"/>
              </p:custDataLst>
            </p:nvPr>
          </p:nvPicPr>
          <p:blipFill>
            <a:blip r:embed="rId5"/>
            <a:srcRect l="19788" t="31663" r="12914" b="27042"/>
            <a:stretch>
              <a:fillRect/>
            </a:stretch>
          </p:blipFill>
          <p:spPr>
            <a:xfrm>
              <a:off x="2495" y="4650"/>
              <a:ext cx="4678" cy="1912"/>
            </a:xfrm>
            <a:prstGeom prst="rect">
              <a:avLst/>
            </a:prstGeom>
            <a:noFill/>
            <a:ln w="9525">
              <a:noFill/>
            </a:ln>
          </p:spPr>
        </p:pic>
        <p:pic>
          <p:nvPicPr>
            <p:cNvPr id="221" name="图片 221" descr="1104027239_943691231"/>
            <p:cNvPicPr>
              <a:picLocks noChangeAspect="1"/>
            </p:cNvPicPr>
            <p:nvPr>
              <p:custDataLst>
                <p:tags r:id="rId6"/>
              </p:custDataLst>
            </p:nvPr>
          </p:nvPicPr>
          <p:blipFill>
            <a:blip r:embed="rId7"/>
            <a:srcRect r="1933"/>
            <a:stretch>
              <a:fillRect/>
            </a:stretch>
          </p:blipFill>
          <p:spPr>
            <a:xfrm>
              <a:off x="10660" y="4650"/>
              <a:ext cx="5275" cy="1845"/>
            </a:xfrm>
            <a:prstGeom prst="rect">
              <a:avLst/>
            </a:prstGeom>
          </p:spPr>
        </p:pic>
        <p:pic>
          <p:nvPicPr>
            <p:cNvPr id="222" name="图片 222" descr="u=2361201810,2589528695&amp;fm=224&amp;app=112&amp;f=JPEG"/>
            <p:cNvPicPr>
              <a:picLocks noChangeAspect="1"/>
            </p:cNvPicPr>
            <p:nvPr>
              <p:custDataLst>
                <p:tags r:id="rId8"/>
              </p:custDataLst>
            </p:nvPr>
          </p:nvPicPr>
          <p:blipFill>
            <a:blip r:embed="rId9"/>
            <a:stretch>
              <a:fillRect/>
            </a:stretch>
          </p:blipFill>
          <p:spPr>
            <a:xfrm>
              <a:off x="6897" y="5782"/>
              <a:ext cx="3594" cy="3594"/>
            </a:xfrm>
            <a:prstGeom prst="rect">
              <a:avLst/>
            </a:prstGeom>
          </p:spPr>
        </p:pic>
        <p:sp>
          <p:nvSpPr>
            <p:cNvPr id="6" name="文本框 5"/>
            <p:cNvSpPr txBox="1"/>
            <p:nvPr>
              <p:custDataLst>
                <p:tags r:id="rId10"/>
              </p:custDataLst>
            </p:nvPr>
          </p:nvSpPr>
          <p:spPr>
            <a:xfrm>
              <a:off x="3481" y="6562"/>
              <a:ext cx="304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普通游标卡尺</a:t>
              </a:r>
              <a:endParaRPr lang="zh-CN" sz="16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11"/>
              </p:custDataLst>
            </p:nvPr>
          </p:nvSpPr>
          <p:spPr>
            <a:xfrm>
              <a:off x="11907" y="6562"/>
              <a:ext cx="3048" cy="531"/>
            </a:xfrm>
            <a:prstGeom prst="rect">
              <a:avLst/>
            </a:prstGeom>
            <a:noFill/>
            <a:ln w="9525">
              <a:noFill/>
            </a:ln>
          </p:spPr>
          <p:txBody>
            <a:bodyPr wrap="square">
              <a:spAutoFit/>
            </a:bodyPr>
            <a:p>
              <a:pPr indent="0" algn="ctr" fontAlgn="auto"/>
              <a:r>
                <a:rPr sz="1600" b="0">
                  <a:latin typeface="微软雅黑" panose="020B0503020204020204" charset="-122"/>
                  <a:ea typeface="微软雅黑" panose="020B0503020204020204" charset="-122"/>
                  <a:cs typeface="微软雅黑" panose="020B0503020204020204" charset="-122"/>
                </a:rPr>
                <a:t>(b) 数显游标卡尺</a:t>
              </a:r>
              <a:endParaRPr sz="16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12"/>
              </p:custDataLst>
            </p:nvPr>
          </p:nvSpPr>
          <p:spPr>
            <a:xfrm>
              <a:off x="7485" y="8731"/>
              <a:ext cx="3048" cy="531"/>
            </a:xfrm>
            <a:prstGeom prst="rect">
              <a:avLst/>
            </a:prstGeom>
            <a:noFill/>
            <a:ln w="9525">
              <a:noFill/>
            </a:ln>
          </p:spPr>
          <p:txBody>
            <a:bodyPr wrap="square">
              <a:spAutoFit/>
            </a:bodyPr>
            <a:p>
              <a:pPr indent="0" algn="ctr" fontAlgn="auto"/>
              <a:r>
                <a:rPr sz="1600" b="0">
                  <a:latin typeface="微软雅黑" panose="020B0503020204020204" charset="-122"/>
                  <a:ea typeface="微软雅黑" panose="020B0503020204020204" charset="-122"/>
                  <a:cs typeface="微软雅黑" panose="020B0503020204020204" charset="-122"/>
                </a:rPr>
                <a:t>(c) 表式游标卡尺</a:t>
              </a:r>
              <a:endParaRPr sz="1600" b="0">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20090" y="1296035"/>
            <a:ext cx="3840480" cy="398780"/>
          </a:xfrm>
          <a:prstGeom prst="rect">
            <a:avLst/>
          </a:prstGeom>
          <a:noFill/>
        </p:spPr>
        <p:txBody>
          <a:bodyPr wrap="square" rtlCol="0">
            <a:spAutoFit/>
          </a:bodyPr>
          <a:p>
            <a:r>
              <a:rPr sz="2000" b="1">
                <a:latin typeface="微软雅黑" panose="020B0503020204020204" charset="-122"/>
                <a:ea typeface="微软雅黑" panose="020B0503020204020204" charset="-122"/>
                <a:cs typeface="微软雅黑" panose="020B0503020204020204" charset="-122"/>
              </a:rPr>
              <a:t>1. 万能量具</a:t>
            </a:r>
            <a:endParaRPr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1"/>
            </p:custDataLst>
          </p:nvPr>
        </p:nvSpPr>
        <p:spPr>
          <a:xfrm>
            <a:off x="792480" y="1727835"/>
            <a:ext cx="10181590" cy="116840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（2）千分尺：又称螺旋测微器，是比游标卡尺更精密的测量长度的工具，其精度可达0.01 mm，测量范围为几个厘米，其结构如图1-8所示。螺母上的每一小分度表示0.01 mm，并且还能再估读一位，可读到毫米的千分位，故名千分尺。</a:t>
            </a:r>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2"/>
            </p:custDataLst>
          </p:nvPr>
        </p:nvSpPr>
        <p:spPr>
          <a:xfrm>
            <a:off x="2447290" y="720090"/>
            <a:ext cx="614743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四、钳工常用量具简介</a:t>
            </a:r>
            <a:endParaRPr lang="zh-CN" altLang="en-US" sz="2200" b="1">
              <a:latin typeface="微软雅黑" panose="020B0503020204020204" charset="-122"/>
              <a:ea typeface="微软雅黑" panose="020B0503020204020204" charset="-122"/>
            </a:endParaRPr>
          </a:p>
        </p:txBody>
      </p:sp>
      <p:grpSp>
        <p:nvGrpSpPr>
          <p:cNvPr id="5" name="组合 4"/>
          <p:cNvGrpSpPr/>
          <p:nvPr/>
        </p:nvGrpSpPr>
        <p:grpSpPr>
          <a:xfrm>
            <a:off x="2808605" y="2979420"/>
            <a:ext cx="6085840" cy="2901315"/>
            <a:chOff x="4423" y="4692"/>
            <a:chExt cx="9584" cy="4569"/>
          </a:xfrm>
        </p:grpSpPr>
        <p:sp>
          <p:nvSpPr>
            <p:cNvPr id="18" name="文本框 17"/>
            <p:cNvSpPr txBox="1"/>
            <p:nvPr>
              <p:custDataLst>
                <p:tags r:id="rId3"/>
              </p:custDataLst>
            </p:nvPr>
          </p:nvSpPr>
          <p:spPr>
            <a:xfrm>
              <a:off x="5317" y="8731"/>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图1-8 千分尺的结构示意图</a:t>
              </a:r>
              <a:endParaRPr sz="1600" b="1">
                <a:latin typeface="微软雅黑" panose="020B0503020204020204" charset="-122"/>
                <a:ea typeface="微软雅黑" panose="020B0503020204020204" charset="-122"/>
                <a:cs typeface="微软雅黑" panose="020B0503020204020204" charset="-122"/>
              </a:endParaRPr>
            </a:p>
          </p:txBody>
        </p:sp>
        <p:pic>
          <p:nvPicPr>
            <p:cNvPr id="225" name="图片 225" descr="1-7"/>
            <p:cNvPicPr>
              <a:picLocks noChangeAspect="1"/>
            </p:cNvPicPr>
            <p:nvPr>
              <p:custDataLst>
                <p:tags r:id="rId4"/>
              </p:custDataLst>
            </p:nvPr>
          </p:nvPicPr>
          <p:blipFill>
            <a:blip r:embed="rId5"/>
            <a:srcRect t="-4045"/>
            <a:stretch>
              <a:fillRect/>
            </a:stretch>
          </p:blipFill>
          <p:spPr>
            <a:xfrm>
              <a:off x="4423" y="4692"/>
              <a:ext cx="9584" cy="3920"/>
            </a:xfrm>
            <a:prstGeom prst="rect">
              <a:avLst/>
            </a:prstGeom>
          </p:spPr>
        </p:pic>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20090" y="1296035"/>
            <a:ext cx="3840480" cy="398780"/>
          </a:xfrm>
          <a:prstGeom prst="rect">
            <a:avLst/>
          </a:prstGeom>
          <a:noFill/>
        </p:spPr>
        <p:txBody>
          <a:bodyPr wrap="square" rtlCol="0">
            <a:spAutoFit/>
          </a:bodyPr>
          <a:p>
            <a:r>
              <a:rPr sz="2000" b="1">
                <a:latin typeface="微软雅黑" panose="020B0503020204020204" charset="-122"/>
                <a:ea typeface="微软雅黑" panose="020B0503020204020204" charset="-122"/>
                <a:cs typeface="微软雅黑" panose="020B0503020204020204" charset="-122"/>
              </a:rPr>
              <a:t>1. 万能量具</a:t>
            </a:r>
            <a:endParaRPr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1"/>
            </p:custDataLst>
          </p:nvPr>
        </p:nvSpPr>
        <p:spPr>
          <a:xfrm>
            <a:off x="792480" y="1727835"/>
            <a:ext cx="3933190" cy="447738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（3）百分表：是一种指示式量仪，主要用来测量工件的尺寸、形状和位置误差，也可用于检验机床的几何精度或调整工件的装夹位置偏差。百分表的测量范围一般有0~3 mm，0~5 mm和0~10 mm。其结构如图1-10所示。</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百分表的测量精度为0.01 mm。测量时，量杆被推向管内，量杆移动的距离等于小指针的读数（测出的整数部分）加上大指针的读数（测出的小数部分）。</a:t>
            </a:r>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2"/>
            </p:custDataLst>
          </p:nvPr>
        </p:nvSpPr>
        <p:spPr>
          <a:xfrm>
            <a:off x="2447290" y="720090"/>
            <a:ext cx="614743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四、钳工常用量具简介</a:t>
            </a:r>
            <a:endParaRPr lang="zh-CN" altLang="en-US" sz="2200" b="1">
              <a:latin typeface="微软雅黑" panose="020B0503020204020204" charset="-122"/>
              <a:ea typeface="微软雅黑" panose="020B0503020204020204" charset="-122"/>
            </a:endParaRPr>
          </a:p>
        </p:txBody>
      </p:sp>
      <p:grpSp>
        <p:nvGrpSpPr>
          <p:cNvPr id="7" name="组合 6"/>
          <p:cNvGrpSpPr/>
          <p:nvPr/>
        </p:nvGrpSpPr>
        <p:grpSpPr>
          <a:xfrm>
            <a:off x="4643755" y="1538605"/>
            <a:ext cx="6595110" cy="4567555"/>
            <a:chOff x="7313" y="2197"/>
            <a:chExt cx="10386" cy="7193"/>
          </a:xfrm>
        </p:grpSpPr>
        <p:sp>
          <p:nvSpPr>
            <p:cNvPr id="18" name="文本框 17"/>
            <p:cNvSpPr txBox="1"/>
            <p:nvPr>
              <p:custDataLst>
                <p:tags r:id="rId3"/>
              </p:custDataLst>
            </p:nvPr>
          </p:nvSpPr>
          <p:spPr>
            <a:xfrm>
              <a:off x="8845" y="8860"/>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图1-10 百分表的结构</a:t>
              </a:r>
              <a:endParaRPr sz="1600" b="1">
                <a:latin typeface="微软雅黑" panose="020B0503020204020204" charset="-122"/>
                <a:ea typeface="微软雅黑" panose="020B0503020204020204" charset="-122"/>
                <a:cs typeface="微软雅黑" panose="020B0503020204020204" charset="-122"/>
              </a:endParaRPr>
            </a:p>
          </p:txBody>
        </p:sp>
        <p:pic>
          <p:nvPicPr>
            <p:cNvPr id="223" name="图片 223" descr="图片1"/>
            <p:cNvPicPr>
              <a:picLocks noChangeAspect="1"/>
            </p:cNvPicPr>
            <p:nvPr>
              <p:custDataLst>
                <p:tags r:id="rId4"/>
              </p:custDataLst>
            </p:nvPr>
          </p:nvPicPr>
          <p:blipFill>
            <a:blip r:embed="rId5"/>
            <a:stretch>
              <a:fillRect/>
            </a:stretch>
          </p:blipFill>
          <p:spPr>
            <a:xfrm>
              <a:off x="12165" y="2412"/>
              <a:ext cx="5535" cy="5535"/>
            </a:xfrm>
            <a:prstGeom prst="rect">
              <a:avLst/>
            </a:prstGeom>
          </p:spPr>
        </p:pic>
        <p:pic>
          <p:nvPicPr>
            <p:cNvPr id="203" name="图片 203" descr="1-19"/>
            <p:cNvPicPr>
              <a:picLocks noChangeAspect="1"/>
            </p:cNvPicPr>
            <p:nvPr>
              <p:custDataLst>
                <p:tags r:id="rId6"/>
              </p:custDataLst>
            </p:nvPr>
          </p:nvPicPr>
          <p:blipFill>
            <a:blip r:embed="rId7"/>
            <a:stretch>
              <a:fillRect/>
            </a:stretch>
          </p:blipFill>
          <p:spPr>
            <a:xfrm>
              <a:off x="7313" y="2197"/>
              <a:ext cx="5574" cy="5743"/>
            </a:xfrm>
            <a:prstGeom prst="rect">
              <a:avLst/>
            </a:prstGeom>
          </p:spPr>
        </p:pic>
        <p:sp>
          <p:nvSpPr>
            <p:cNvPr id="6" name="文本框 5"/>
            <p:cNvSpPr txBox="1"/>
            <p:nvPr>
              <p:custDataLst>
                <p:tags r:id="rId8"/>
              </p:custDataLst>
            </p:nvPr>
          </p:nvSpPr>
          <p:spPr>
            <a:xfrm>
              <a:off x="8732" y="8164"/>
              <a:ext cx="304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内径百分表</a:t>
              </a:r>
              <a:endParaRPr lang="zh-CN" sz="16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9"/>
              </p:custDataLst>
            </p:nvPr>
          </p:nvSpPr>
          <p:spPr>
            <a:xfrm>
              <a:off x="13721" y="8164"/>
              <a:ext cx="3048" cy="531"/>
            </a:xfrm>
            <a:prstGeom prst="rect">
              <a:avLst/>
            </a:prstGeom>
            <a:noFill/>
            <a:ln w="9525">
              <a:noFill/>
            </a:ln>
          </p:spPr>
          <p:txBody>
            <a:bodyPr wrap="square">
              <a:spAutoFit/>
            </a:bodyPr>
            <a:p>
              <a:pPr indent="0" algn="ctr" fontAlgn="auto"/>
              <a:r>
                <a:rPr sz="1600" b="0">
                  <a:latin typeface="微软雅黑" panose="020B0503020204020204" charset="-122"/>
                  <a:ea typeface="微软雅黑" panose="020B0503020204020204" charset="-122"/>
                  <a:cs typeface="微软雅黑" panose="020B0503020204020204" charset="-122"/>
                </a:rPr>
                <a:t>(b) 外径百分表</a:t>
              </a:r>
              <a:endParaRPr sz="1600" b="0">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20090" y="1296035"/>
            <a:ext cx="3840480" cy="398780"/>
          </a:xfrm>
          <a:prstGeom prst="rect">
            <a:avLst/>
          </a:prstGeom>
          <a:noFill/>
        </p:spPr>
        <p:txBody>
          <a:bodyPr wrap="square" rtlCol="0">
            <a:spAutoFit/>
          </a:bodyPr>
          <a:p>
            <a:r>
              <a:rPr sz="2000" b="1">
                <a:latin typeface="微软雅黑" panose="020B0503020204020204" charset="-122"/>
                <a:ea typeface="微软雅黑" panose="020B0503020204020204" charset="-122"/>
                <a:cs typeface="微软雅黑" panose="020B0503020204020204" charset="-122"/>
              </a:rPr>
              <a:t>1. 万能量具</a:t>
            </a:r>
            <a:endParaRPr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1"/>
            </p:custDataLst>
          </p:nvPr>
        </p:nvSpPr>
        <p:spPr>
          <a:xfrm>
            <a:off x="792480" y="1727835"/>
            <a:ext cx="4460875" cy="304101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（4）万能角度尺：又被称为角度规、游标角度尺和万能量角器，是利用游标读数原理来直接测量工件角或进行划线的一种角度量具。万能角度尺适用于机械加工中的内、外角度测量，可测 0°~320°外角及40°~130°内角。其结构如图1-11所示。</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万能角度尺主尺上刻线每格为1°，万能游标量角器的测量精度为2'。</a:t>
            </a:r>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2"/>
            </p:custDataLst>
          </p:nvPr>
        </p:nvSpPr>
        <p:spPr>
          <a:xfrm>
            <a:off x="2447290" y="720090"/>
            <a:ext cx="614743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四、钳工常用量具简介</a:t>
            </a:r>
            <a:endParaRPr lang="zh-CN" altLang="en-US" sz="2200" b="1">
              <a:latin typeface="微软雅黑" panose="020B0503020204020204" charset="-122"/>
              <a:ea typeface="微软雅黑" panose="020B0503020204020204" charset="-122"/>
            </a:endParaRPr>
          </a:p>
        </p:txBody>
      </p:sp>
      <p:grpSp>
        <p:nvGrpSpPr>
          <p:cNvPr id="5" name="组合 4"/>
          <p:cNvGrpSpPr/>
          <p:nvPr/>
        </p:nvGrpSpPr>
        <p:grpSpPr>
          <a:xfrm>
            <a:off x="6049010" y="1362710"/>
            <a:ext cx="4226560" cy="4184015"/>
            <a:chOff x="9526" y="2146"/>
            <a:chExt cx="6656" cy="6589"/>
          </a:xfrm>
        </p:grpSpPr>
        <p:sp>
          <p:nvSpPr>
            <p:cNvPr id="18" name="文本框 17"/>
            <p:cNvSpPr txBox="1"/>
            <p:nvPr>
              <p:custDataLst>
                <p:tags r:id="rId3"/>
              </p:custDataLst>
            </p:nvPr>
          </p:nvSpPr>
          <p:spPr>
            <a:xfrm>
              <a:off x="10469" y="8204"/>
              <a:ext cx="5002"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图1-11 万能角度尺的结构</a:t>
              </a:r>
              <a:endParaRPr sz="1600" b="1">
                <a:latin typeface="微软雅黑" panose="020B0503020204020204" charset="-122"/>
                <a:ea typeface="微软雅黑" panose="020B0503020204020204" charset="-122"/>
                <a:cs typeface="微软雅黑" panose="020B0503020204020204" charset="-122"/>
              </a:endParaRPr>
            </a:p>
          </p:txBody>
        </p:sp>
        <p:pic>
          <p:nvPicPr>
            <p:cNvPr id="230" name="图片 230" descr="图片2"/>
            <p:cNvPicPr>
              <a:picLocks noChangeAspect="1"/>
            </p:cNvPicPr>
            <p:nvPr>
              <p:custDataLst>
                <p:tags r:id="rId4"/>
              </p:custDataLst>
            </p:nvPr>
          </p:nvPicPr>
          <p:blipFill>
            <a:blip r:embed="rId5"/>
            <a:srcRect l="8132" r="8252"/>
            <a:stretch>
              <a:fillRect/>
            </a:stretch>
          </p:blipFill>
          <p:spPr>
            <a:xfrm>
              <a:off x="9526" y="2146"/>
              <a:ext cx="6656" cy="5909"/>
            </a:xfrm>
            <a:prstGeom prst="rect">
              <a:avLst/>
            </a:prstGeom>
          </p:spPr>
        </p:pic>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88290" y="1368425"/>
            <a:ext cx="4935220" cy="475932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回顾历史，人类对不同材料的获取与加工推动着文明的进程，从石器时代到新材料时代，人类文明实现了一次又一次的“飞跃”。今天，随着碳材料、高分子材料、无机非金属材料的迅速发展，我们的生活正悄然改变。然而，从金属材料被发现的那一天起，就凸显其在人类社会中的重要地位，自始至终都展现着耀眼的光芒。随着工业制造技术的飞速发展，金属材料加工技术已不局限于早期的提炼和生产技术，而是发展成如今冶金、锻造、铸造、热处理、焊接、压力加工、切削加工、3D 打印等一系列金属材料制备、成型及加工的现代化方法（见图 1-1）。</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6" name="组合 15"/>
          <p:cNvGrpSpPr/>
          <p:nvPr/>
        </p:nvGrpSpPr>
        <p:grpSpPr>
          <a:xfrm>
            <a:off x="5400675" y="1440180"/>
            <a:ext cx="5848350" cy="4657090"/>
            <a:chOff x="8505" y="2268"/>
            <a:chExt cx="9210" cy="7334"/>
          </a:xfrm>
        </p:grpSpPr>
        <p:grpSp>
          <p:nvGrpSpPr>
            <p:cNvPr id="7" name="组合 6"/>
            <p:cNvGrpSpPr/>
            <p:nvPr/>
          </p:nvGrpSpPr>
          <p:grpSpPr>
            <a:xfrm>
              <a:off x="8505" y="2268"/>
              <a:ext cx="4438" cy="3252"/>
              <a:chOff x="8505" y="2494"/>
              <a:chExt cx="4438" cy="3252"/>
            </a:xfrm>
          </p:grpSpPr>
          <p:pic>
            <p:nvPicPr>
              <p:cNvPr id="209" name="图片 11" descr="IMG_256"/>
              <p:cNvPicPr/>
              <p:nvPr>
                <p:custDataLst>
                  <p:tags r:id="rId1"/>
                </p:custDataLst>
              </p:nvPr>
            </p:nvPicPr>
            <p:blipFill>
              <a:blip r:embed="rId2"/>
              <a:srcRect t="1585" b="24287"/>
              <a:stretch>
                <a:fillRect/>
              </a:stretch>
            </p:blipFill>
            <p:spPr>
              <a:xfrm>
                <a:off x="8505" y="2494"/>
                <a:ext cx="4438" cy="2724"/>
              </a:xfrm>
              <a:prstGeom prst="rect">
                <a:avLst/>
              </a:prstGeom>
              <a:noFill/>
              <a:ln w="9525">
                <a:noFill/>
              </a:ln>
            </p:spPr>
          </p:pic>
          <p:sp>
            <p:nvSpPr>
              <p:cNvPr id="6" name="文本框 5"/>
              <p:cNvSpPr txBox="1"/>
              <p:nvPr/>
            </p:nvSpPr>
            <p:spPr>
              <a:xfrm>
                <a:off x="9710" y="5216"/>
                <a:ext cx="2072"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冶金</a:t>
                </a:r>
                <a:endParaRPr lang="zh-CN" altLang="en-US" sz="1600" b="0">
                  <a:latin typeface="微软雅黑" panose="020B0503020204020204" charset="-122"/>
                  <a:ea typeface="微软雅黑" panose="020B0503020204020204" charset="-122"/>
                  <a:cs typeface="微软雅黑" panose="020B0503020204020204" charset="-122"/>
                </a:endParaRPr>
              </a:p>
            </p:txBody>
          </p:sp>
        </p:grpSp>
        <p:grpSp>
          <p:nvGrpSpPr>
            <p:cNvPr id="9" name="组合 8"/>
            <p:cNvGrpSpPr/>
            <p:nvPr/>
          </p:nvGrpSpPr>
          <p:grpSpPr>
            <a:xfrm>
              <a:off x="13267" y="2268"/>
              <a:ext cx="4440" cy="3252"/>
              <a:chOff x="13267" y="2494"/>
              <a:chExt cx="4440" cy="3252"/>
            </a:xfrm>
          </p:grpSpPr>
          <p:pic>
            <p:nvPicPr>
              <p:cNvPr id="5" name="图片 12" descr="IMG_256"/>
              <p:cNvPicPr/>
              <p:nvPr>
                <p:custDataLst>
                  <p:tags r:id="rId3"/>
                </p:custDataLst>
              </p:nvPr>
            </p:nvPicPr>
            <p:blipFill>
              <a:blip r:embed="rId4"/>
              <a:stretch>
                <a:fillRect/>
              </a:stretch>
            </p:blipFill>
            <p:spPr>
              <a:xfrm>
                <a:off x="13267" y="2494"/>
                <a:ext cx="4440" cy="2725"/>
              </a:xfrm>
              <a:prstGeom prst="rect">
                <a:avLst/>
              </a:prstGeom>
              <a:noFill/>
              <a:ln w="9525">
                <a:noFill/>
              </a:ln>
            </p:spPr>
          </p:pic>
          <p:sp>
            <p:nvSpPr>
              <p:cNvPr id="8" name="文本框 7"/>
              <p:cNvSpPr txBox="1"/>
              <p:nvPr>
                <p:custDataLst>
                  <p:tags r:id="rId5"/>
                </p:custDataLst>
              </p:nvPr>
            </p:nvSpPr>
            <p:spPr>
              <a:xfrm>
                <a:off x="14451" y="5216"/>
                <a:ext cx="2072" cy="531"/>
              </a:xfrm>
              <a:prstGeom prst="rect">
                <a:avLst/>
              </a:prstGeom>
              <a:noFill/>
              <a:ln w="9525">
                <a:noFill/>
              </a:ln>
            </p:spPr>
            <p:txBody>
              <a:bodyPr wrap="square">
                <a:spAutoFit/>
              </a:bodyPr>
              <a:p>
                <a:pPr indent="0" algn="ctr" fontAlgn="auto"/>
                <a:r>
                  <a:rPr sz="1600" b="0">
                    <a:latin typeface="微软雅黑" panose="020B0503020204020204" charset="-122"/>
                    <a:ea typeface="微软雅黑" panose="020B0503020204020204" charset="-122"/>
                    <a:cs typeface="微软雅黑" panose="020B0503020204020204" charset="-122"/>
                  </a:rPr>
                  <a:t>(b) 铸造</a:t>
                </a:r>
                <a:endParaRPr sz="1600" b="0">
                  <a:latin typeface="微软雅黑" panose="020B0503020204020204" charset="-122"/>
                  <a:ea typeface="微软雅黑" panose="020B0503020204020204" charset="-122"/>
                  <a:cs typeface="微软雅黑" panose="020B0503020204020204" charset="-122"/>
                </a:endParaRPr>
              </a:p>
            </p:txBody>
          </p:sp>
        </p:grpSp>
        <p:grpSp>
          <p:nvGrpSpPr>
            <p:cNvPr id="11" name="组合 10"/>
            <p:cNvGrpSpPr/>
            <p:nvPr/>
          </p:nvGrpSpPr>
          <p:grpSpPr>
            <a:xfrm>
              <a:off x="8506" y="5671"/>
              <a:ext cx="4436" cy="3268"/>
              <a:chOff x="8506" y="5897"/>
              <a:chExt cx="4436" cy="3268"/>
            </a:xfrm>
          </p:grpSpPr>
          <p:pic>
            <p:nvPicPr>
              <p:cNvPr id="207" name="图片 9" descr="IMG_256"/>
              <p:cNvPicPr>
                <a:picLocks noChangeAspect="1"/>
              </p:cNvPicPr>
              <p:nvPr>
                <p:custDataLst>
                  <p:tags r:id="rId6"/>
                </p:custDataLst>
              </p:nvPr>
            </p:nvPicPr>
            <p:blipFill>
              <a:blip r:embed="rId7"/>
              <a:stretch>
                <a:fillRect/>
              </a:stretch>
            </p:blipFill>
            <p:spPr>
              <a:xfrm>
                <a:off x="8506" y="5897"/>
                <a:ext cx="4437" cy="2727"/>
              </a:xfrm>
              <a:prstGeom prst="rect">
                <a:avLst/>
              </a:prstGeom>
              <a:noFill/>
              <a:ln w="9525">
                <a:noFill/>
              </a:ln>
            </p:spPr>
          </p:pic>
          <p:sp>
            <p:nvSpPr>
              <p:cNvPr id="10" name="文本框 9"/>
              <p:cNvSpPr txBox="1"/>
              <p:nvPr>
                <p:custDataLst>
                  <p:tags r:id="rId8"/>
                </p:custDataLst>
              </p:nvPr>
            </p:nvSpPr>
            <p:spPr>
              <a:xfrm>
                <a:off x="9158" y="8635"/>
                <a:ext cx="3036" cy="531"/>
              </a:xfrm>
              <a:prstGeom prst="rect">
                <a:avLst/>
              </a:prstGeom>
              <a:noFill/>
              <a:ln w="9525">
                <a:noFill/>
              </a:ln>
            </p:spPr>
            <p:txBody>
              <a:bodyPr wrap="square">
                <a:spAutoFit/>
              </a:bodyPr>
              <a:p>
                <a:pPr indent="0" algn="ctr" fontAlgn="auto"/>
                <a:r>
                  <a:rPr sz="1600" b="0">
                    <a:latin typeface="微软雅黑" panose="020B0503020204020204" charset="-122"/>
                    <a:ea typeface="微软雅黑" panose="020B0503020204020204" charset="-122"/>
                    <a:cs typeface="微软雅黑" panose="020B0503020204020204" charset="-122"/>
                  </a:rPr>
                  <a:t>(c) 金属切削加工</a:t>
                </a:r>
                <a:endParaRPr sz="1600" b="0">
                  <a:latin typeface="微软雅黑" panose="020B0503020204020204" charset="-122"/>
                  <a:ea typeface="微软雅黑" panose="020B0503020204020204" charset="-122"/>
                  <a:cs typeface="微软雅黑" panose="020B0503020204020204" charset="-122"/>
                </a:endParaRPr>
              </a:p>
            </p:txBody>
          </p:sp>
        </p:grpSp>
        <p:grpSp>
          <p:nvGrpSpPr>
            <p:cNvPr id="13" name="组合 12"/>
            <p:cNvGrpSpPr/>
            <p:nvPr/>
          </p:nvGrpSpPr>
          <p:grpSpPr>
            <a:xfrm>
              <a:off x="13255" y="5671"/>
              <a:ext cx="4460" cy="3268"/>
              <a:chOff x="13255" y="5897"/>
              <a:chExt cx="4460" cy="3268"/>
            </a:xfrm>
          </p:grpSpPr>
          <p:pic>
            <p:nvPicPr>
              <p:cNvPr id="208" name="图片 10" descr="IMG_256"/>
              <p:cNvPicPr/>
              <p:nvPr>
                <p:custDataLst>
                  <p:tags r:id="rId9"/>
                </p:custDataLst>
              </p:nvPr>
            </p:nvPicPr>
            <p:blipFill>
              <a:blip r:embed="rId10"/>
              <a:srcRect t="5137" b="2186"/>
              <a:stretch>
                <a:fillRect/>
              </a:stretch>
            </p:blipFill>
            <p:spPr>
              <a:xfrm>
                <a:off x="13255" y="5897"/>
                <a:ext cx="4461" cy="2738"/>
              </a:xfrm>
              <a:prstGeom prst="rect">
                <a:avLst/>
              </a:prstGeom>
              <a:noFill/>
              <a:ln w="9525">
                <a:noFill/>
              </a:ln>
            </p:spPr>
          </p:pic>
          <p:sp>
            <p:nvSpPr>
              <p:cNvPr id="12" name="文本框 11"/>
              <p:cNvSpPr txBox="1"/>
              <p:nvPr>
                <p:custDataLst>
                  <p:tags r:id="rId11"/>
                </p:custDataLst>
              </p:nvPr>
            </p:nvSpPr>
            <p:spPr>
              <a:xfrm>
                <a:off x="13969" y="8635"/>
                <a:ext cx="3036" cy="531"/>
              </a:xfrm>
              <a:prstGeom prst="rect">
                <a:avLst/>
              </a:prstGeom>
              <a:noFill/>
              <a:ln w="9525">
                <a:noFill/>
              </a:ln>
            </p:spPr>
            <p:txBody>
              <a:bodyPr wrap="square">
                <a:spAutoFit/>
              </a:bodyPr>
              <a:p>
                <a:pPr indent="0" algn="ctr" fontAlgn="auto"/>
                <a:r>
                  <a:rPr sz="1600" b="0">
                    <a:latin typeface="微软雅黑" panose="020B0503020204020204" charset="-122"/>
                    <a:ea typeface="微软雅黑" panose="020B0503020204020204" charset="-122"/>
                    <a:cs typeface="微软雅黑" panose="020B0503020204020204" charset="-122"/>
                  </a:rPr>
                  <a:t>(d) 金属3D打印</a:t>
                </a:r>
                <a:endParaRPr sz="1600" b="0">
                  <a:latin typeface="微软雅黑" panose="020B0503020204020204" charset="-122"/>
                  <a:ea typeface="微软雅黑" panose="020B0503020204020204" charset="-122"/>
                  <a:cs typeface="微软雅黑" panose="020B0503020204020204" charset="-122"/>
                </a:endParaRPr>
              </a:p>
            </p:txBody>
          </p:sp>
        </p:grpSp>
        <p:sp>
          <p:nvSpPr>
            <p:cNvPr id="15" name="文本框 14"/>
            <p:cNvSpPr txBox="1"/>
            <p:nvPr>
              <p:custDataLst>
                <p:tags r:id="rId12"/>
              </p:custDataLst>
            </p:nvPr>
          </p:nvSpPr>
          <p:spPr>
            <a:xfrm>
              <a:off x="9299" y="9072"/>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图1-1 部分金属材料制备、成型及加工的现代化方法</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20090" y="1296035"/>
            <a:ext cx="3840480" cy="398780"/>
          </a:xfrm>
          <a:prstGeom prst="rect">
            <a:avLst/>
          </a:prstGeom>
          <a:noFill/>
        </p:spPr>
        <p:txBody>
          <a:bodyPr wrap="square" rtlCol="0">
            <a:spAutoFit/>
          </a:bodyPr>
          <a:p>
            <a:r>
              <a:rPr sz="2000" b="1">
                <a:latin typeface="微软雅黑" panose="020B0503020204020204" charset="-122"/>
                <a:ea typeface="微软雅黑" panose="020B0503020204020204" charset="-122"/>
                <a:cs typeface="微软雅黑" panose="020B0503020204020204" charset="-122"/>
              </a:rPr>
              <a:t>2. 专用量具</a:t>
            </a:r>
            <a:endParaRPr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1"/>
            </p:custDataLst>
          </p:nvPr>
        </p:nvSpPr>
        <p:spPr>
          <a:xfrm>
            <a:off x="792480" y="1727835"/>
            <a:ext cx="3767455" cy="455422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（1）塞规：是用来检验</a:t>
            </a:r>
            <a:r>
              <a:rPr lang="zh-CN" altLang="en-US" b="1">
                <a:latin typeface="微软雅黑" panose="020B0503020204020204" charset="-122"/>
                <a:ea typeface="微软雅黑" panose="020B0503020204020204" charset="-122"/>
                <a:cs typeface="微软雅黑" panose="020B0503020204020204" charset="-122"/>
              </a:rPr>
              <a:t>工件内径尺寸</a:t>
            </a:r>
            <a:r>
              <a:rPr lang="zh-CN" altLang="en-US">
                <a:latin typeface="微软雅黑" panose="020B0503020204020204" charset="-122"/>
                <a:ea typeface="微软雅黑" panose="020B0503020204020204" charset="-122"/>
                <a:cs typeface="微软雅黑" panose="020B0503020204020204" charset="-122"/>
              </a:rPr>
              <a:t>的量具。</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塞规有两个测量面：小端尺寸按工件内径的最小极限尺寸制作，在测量内孔时应能通过，称为通规；大端尺寸按工件内径的最大极限尺寸制作，在测量内孔时不应通过工件，称为止规，如图1-12(a)所示。</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用塞规检验工件时，如果通规能通过且止规不能通过说明该工件合格。二者缺一不可，否则，即是不合格。</a:t>
            </a:r>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2"/>
            </p:custDataLst>
          </p:nvPr>
        </p:nvSpPr>
        <p:spPr>
          <a:xfrm>
            <a:off x="2447290" y="720090"/>
            <a:ext cx="614743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四、钳工常用量具简介</a:t>
            </a:r>
            <a:endParaRPr lang="zh-CN" altLang="en-US" sz="2200" b="1">
              <a:latin typeface="微软雅黑" panose="020B0503020204020204" charset="-122"/>
              <a:ea typeface="微软雅黑" panose="020B0503020204020204" charset="-122"/>
            </a:endParaRPr>
          </a:p>
        </p:txBody>
      </p:sp>
      <p:grpSp>
        <p:nvGrpSpPr>
          <p:cNvPr id="9" name="组合 8"/>
          <p:cNvGrpSpPr/>
          <p:nvPr/>
        </p:nvGrpSpPr>
        <p:grpSpPr>
          <a:xfrm>
            <a:off x="4649470" y="2087880"/>
            <a:ext cx="6417310" cy="3458210"/>
            <a:chOff x="7322" y="3288"/>
            <a:chExt cx="10106" cy="5446"/>
          </a:xfrm>
        </p:grpSpPr>
        <p:pic>
          <p:nvPicPr>
            <p:cNvPr id="4" name="图片 13" descr="IMG_256"/>
            <p:cNvPicPr>
              <a:picLocks noChangeAspect="1"/>
            </p:cNvPicPr>
            <p:nvPr>
              <p:custDataLst>
                <p:tags r:id="rId3"/>
              </p:custDataLst>
            </p:nvPr>
          </p:nvPicPr>
          <p:blipFill>
            <a:blip r:embed="rId4"/>
            <a:srcRect l="5587" r="5354" b="6932"/>
            <a:stretch>
              <a:fillRect/>
            </a:stretch>
          </p:blipFill>
          <p:spPr>
            <a:xfrm rot="5400000">
              <a:off x="7826" y="2784"/>
              <a:ext cx="3889" cy="4896"/>
            </a:xfrm>
            <a:prstGeom prst="rect">
              <a:avLst/>
            </a:prstGeom>
            <a:noFill/>
            <a:ln w="9525">
              <a:noFill/>
            </a:ln>
          </p:spPr>
        </p:pic>
        <p:pic>
          <p:nvPicPr>
            <p:cNvPr id="233" name="图片 15" descr="IMG_256"/>
            <p:cNvPicPr>
              <a:picLocks noChangeAspect="1"/>
            </p:cNvPicPr>
            <p:nvPr>
              <p:custDataLst>
                <p:tags r:id="rId5"/>
              </p:custDataLst>
            </p:nvPr>
          </p:nvPicPr>
          <p:blipFill>
            <a:blip r:embed="rId6"/>
            <a:srcRect l="5212" r="4538"/>
            <a:stretch>
              <a:fillRect/>
            </a:stretch>
          </p:blipFill>
          <p:spPr>
            <a:xfrm>
              <a:off x="12134" y="3628"/>
              <a:ext cx="5294" cy="3418"/>
            </a:xfrm>
            <a:prstGeom prst="rect">
              <a:avLst/>
            </a:prstGeom>
            <a:noFill/>
            <a:ln w="9525">
              <a:noFill/>
            </a:ln>
          </p:spPr>
        </p:pic>
        <p:sp>
          <p:nvSpPr>
            <p:cNvPr id="6" name="文本框 5"/>
            <p:cNvSpPr txBox="1"/>
            <p:nvPr>
              <p:custDataLst>
                <p:tags r:id="rId7"/>
              </p:custDataLst>
            </p:nvPr>
          </p:nvSpPr>
          <p:spPr>
            <a:xfrm>
              <a:off x="8165" y="7483"/>
              <a:ext cx="304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塞规</a:t>
              </a:r>
              <a:endParaRPr lang="zh-CN" sz="16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8"/>
              </p:custDataLst>
            </p:nvPr>
          </p:nvSpPr>
          <p:spPr>
            <a:xfrm>
              <a:off x="13257" y="7483"/>
              <a:ext cx="3048" cy="531"/>
            </a:xfrm>
            <a:prstGeom prst="rect">
              <a:avLst/>
            </a:prstGeom>
            <a:noFill/>
            <a:ln w="9525">
              <a:noFill/>
            </a:ln>
          </p:spPr>
          <p:txBody>
            <a:bodyPr wrap="square">
              <a:spAutoFit/>
            </a:bodyPr>
            <a:p>
              <a:pPr indent="0" algn="ctr" fontAlgn="auto"/>
              <a:r>
                <a:rPr sz="1600" b="0">
                  <a:latin typeface="微软雅黑" panose="020B0503020204020204" charset="-122"/>
                  <a:ea typeface="微软雅黑" panose="020B0503020204020204" charset="-122"/>
                  <a:cs typeface="微软雅黑" panose="020B0503020204020204" charset="-122"/>
                </a:rPr>
                <a:t>(b) 卡规</a:t>
              </a:r>
              <a:endParaRPr sz="1600" b="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custDataLst>
                <p:tags r:id="rId9"/>
              </p:custDataLst>
            </p:nvPr>
          </p:nvSpPr>
          <p:spPr>
            <a:xfrm>
              <a:off x="9866" y="8204"/>
              <a:ext cx="5002"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图1-12 塞规和卡规</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20090" y="1296035"/>
            <a:ext cx="3840480" cy="398780"/>
          </a:xfrm>
          <a:prstGeom prst="rect">
            <a:avLst/>
          </a:prstGeom>
          <a:noFill/>
        </p:spPr>
        <p:txBody>
          <a:bodyPr wrap="square" rtlCol="0">
            <a:spAutoFit/>
          </a:bodyPr>
          <a:p>
            <a:r>
              <a:rPr sz="2000" b="1">
                <a:latin typeface="微软雅黑" panose="020B0503020204020204" charset="-122"/>
                <a:ea typeface="微软雅黑" panose="020B0503020204020204" charset="-122"/>
                <a:cs typeface="微软雅黑" panose="020B0503020204020204" charset="-122"/>
              </a:rPr>
              <a:t>2. 专用量具</a:t>
            </a:r>
            <a:endParaRPr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1"/>
            </p:custDataLst>
          </p:nvPr>
        </p:nvSpPr>
        <p:spPr>
          <a:xfrm>
            <a:off x="792480" y="1727835"/>
            <a:ext cx="3767455" cy="455422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（2）卡规：是用来检验</a:t>
            </a:r>
            <a:r>
              <a:rPr lang="zh-CN" altLang="en-US" b="1">
                <a:latin typeface="微软雅黑" panose="020B0503020204020204" charset="-122"/>
                <a:ea typeface="微软雅黑" panose="020B0503020204020204" charset="-122"/>
                <a:cs typeface="微软雅黑" panose="020B0503020204020204" charset="-122"/>
              </a:rPr>
              <a:t>轴类</a:t>
            </a:r>
            <a:r>
              <a:rPr lang="zh-CN" altLang="en-US">
                <a:latin typeface="微软雅黑" panose="020B0503020204020204" charset="-122"/>
                <a:ea typeface="微软雅黑" panose="020B0503020204020204" charset="-122"/>
                <a:cs typeface="微软雅黑" panose="020B0503020204020204" charset="-122"/>
              </a:rPr>
              <a:t>工件外圆尺寸的量规。</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卡规有两个测量面：大端尺寸按轴的最大极限尺寸制作，在测量时应通过轴颈，称为通规；小端尺寸按轴的最小极限尺寸制作，在测量时不应通过轴颈，称为止规，如图1-12(b)所示。</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用卡规检验轴类工件时，需通规能通过且止规不能通过，</a:t>
            </a:r>
            <a:r>
              <a:rPr lang="zh-CN" altLang="en-US">
                <a:latin typeface="微软雅黑" panose="020B0503020204020204" charset="-122"/>
                <a:ea typeface="微软雅黑" panose="020B0503020204020204" charset="-122"/>
                <a:cs typeface="微软雅黑" panose="020B0503020204020204" charset="-122"/>
              </a:rPr>
              <a:t>才说明该工件的尺寸在允许的公差范围内，是合格的</a:t>
            </a:r>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2"/>
            </p:custDataLst>
          </p:nvPr>
        </p:nvSpPr>
        <p:spPr>
          <a:xfrm>
            <a:off x="2447290" y="720090"/>
            <a:ext cx="614743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四、钳工常用量具简介</a:t>
            </a:r>
            <a:endParaRPr lang="zh-CN" altLang="en-US" sz="2200" b="1">
              <a:latin typeface="微软雅黑" panose="020B0503020204020204" charset="-122"/>
              <a:ea typeface="微软雅黑" panose="020B0503020204020204" charset="-122"/>
            </a:endParaRPr>
          </a:p>
        </p:txBody>
      </p:sp>
      <p:grpSp>
        <p:nvGrpSpPr>
          <p:cNvPr id="9" name="组合 8"/>
          <p:cNvGrpSpPr/>
          <p:nvPr/>
        </p:nvGrpSpPr>
        <p:grpSpPr>
          <a:xfrm>
            <a:off x="4649470" y="2087880"/>
            <a:ext cx="6417310" cy="3458210"/>
            <a:chOff x="7322" y="3288"/>
            <a:chExt cx="10106" cy="5446"/>
          </a:xfrm>
        </p:grpSpPr>
        <p:pic>
          <p:nvPicPr>
            <p:cNvPr id="4" name="图片 13" descr="IMG_256"/>
            <p:cNvPicPr>
              <a:picLocks noChangeAspect="1"/>
            </p:cNvPicPr>
            <p:nvPr>
              <p:custDataLst>
                <p:tags r:id="rId3"/>
              </p:custDataLst>
            </p:nvPr>
          </p:nvPicPr>
          <p:blipFill>
            <a:blip r:embed="rId4"/>
            <a:srcRect l="5587" r="5354" b="6932"/>
            <a:stretch>
              <a:fillRect/>
            </a:stretch>
          </p:blipFill>
          <p:spPr>
            <a:xfrm rot="5400000">
              <a:off x="7826" y="2784"/>
              <a:ext cx="3889" cy="4896"/>
            </a:xfrm>
            <a:prstGeom prst="rect">
              <a:avLst/>
            </a:prstGeom>
            <a:noFill/>
            <a:ln w="9525">
              <a:noFill/>
            </a:ln>
          </p:spPr>
        </p:pic>
        <p:pic>
          <p:nvPicPr>
            <p:cNvPr id="233" name="图片 15" descr="IMG_256"/>
            <p:cNvPicPr>
              <a:picLocks noChangeAspect="1"/>
            </p:cNvPicPr>
            <p:nvPr>
              <p:custDataLst>
                <p:tags r:id="rId5"/>
              </p:custDataLst>
            </p:nvPr>
          </p:nvPicPr>
          <p:blipFill>
            <a:blip r:embed="rId6"/>
            <a:srcRect l="5212" r="4538"/>
            <a:stretch>
              <a:fillRect/>
            </a:stretch>
          </p:blipFill>
          <p:spPr>
            <a:xfrm>
              <a:off x="12134" y="3628"/>
              <a:ext cx="5294" cy="3418"/>
            </a:xfrm>
            <a:prstGeom prst="rect">
              <a:avLst/>
            </a:prstGeom>
            <a:noFill/>
            <a:ln w="9525">
              <a:noFill/>
            </a:ln>
          </p:spPr>
        </p:pic>
        <p:sp>
          <p:nvSpPr>
            <p:cNvPr id="6" name="文本框 5"/>
            <p:cNvSpPr txBox="1"/>
            <p:nvPr>
              <p:custDataLst>
                <p:tags r:id="rId7"/>
              </p:custDataLst>
            </p:nvPr>
          </p:nvSpPr>
          <p:spPr>
            <a:xfrm>
              <a:off x="8165" y="7483"/>
              <a:ext cx="3048"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塞规</a:t>
              </a:r>
              <a:endParaRPr lang="zh-CN" sz="16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8"/>
              </p:custDataLst>
            </p:nvPr>
          </p:nvSpPr>
          <p:spPr>
            <a:xfrm>
              <a:off x="13257" y="7483"/>
              <a:ext cx="3048" cy="531"/>
            </a:xfrm>
            <a:prstGeom prst="rect">
              <a:avLst/>
            </a:prstGeom>
            <a:noFill/>
            <a:ln w="9525">
              <a:noFill/>
            </a:ln>
          </p:spPr>
          <p:txBody>
            <a:bodyPr wrap="square">
              <a:spAutoFit/>
            </a:bodyPr>
            <a:p>
              <a:pPr indent="0" algn="ctr" fontAlgn="auto"/>
              <a:r>
                <a:rPr sz="1600" b="0">
                  <a:latin typeface="微软雅黑" panose="020B0503020204020204" charset="-122"/>
                  <a:ea typeface="微软雅黑" panose="020B0503020204020204" charset="-122"/>
                  <a:cs typeface="微软雅黑" panose="020B0503020204020204" charset="-122"/>
                </a:rPr>
                <a:t>(b) 卡规</a:t>
              </a:r>
              <a:endParaRPr sz="1600" b="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custDataLst>
                <p:tags r:id="rId9"/>
              </p:custDataLst>
            </p:nvPr>
          </p:nvSpPr>
          <p:spPr>
            <a:xfrm>
              <a:off x="9866" y="8204"/>
              <a:ext cx="5002"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图1-12 塞规和卡规</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20090" y="1296035"/>
            <a:ext cx="3840480" cy="398780"/>
          </a:xfrm>
          <a:prstGeom prst="rect">
            <a:avLst/>
          </a:prstGeom>
          <a:noFill/>
        </p:spPr>
        <p:txBody>
          <a:bodyPr wrap="square" rtlCol="0">
            <a:spAutoFit/>
          </a:bodyPr>
          <a:p>
            <a:r>
              <a:rPr sz="2000" b="1">
                <a:latin typeface="微软雅黑" panose="020B0503020204020204" charset="-122"/>
                <a:ea typeface="微软雅黑" panose="020B0503020204020204" charset="-122"/>
                <a:cs typeface="微软雅黑" panose="020B0503020204020204" charset="-122"/>
              </a:rPr>
              <a:t>2. 专用量具</a:t>
            </a:r>
            <a:endParaRPr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1"/>
            </p:custDataLst>
          </p:nvPr>
        </p:nvSpPr>
        <p:spPr>
          <a:xfrm>
            <a:off x="792480" y="1727835"/>
            <a:ext cx="5200650" cy="375920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（3）厚薄规：由薄钢片制成，并由若干片不同厚度的规片（尺）组成一组。它主要用来检查</a:t>
            </a:r>
            <a:r>
              <a:rPr lang="zh-CN" altLang="en-US" b="1">
                <a:latin typeface="微软雅黑" panose="020B0503020204020204" charset="-122"/>
                <a:ea typeface="微软雅黑" panose="020B0503020204020204" charset="-122"/>
                <a:cs typeface="微软雅黑" panose="020B0503020204020204" charset="-122"/>
              </a:rPr>
              <a:t>两结合面之间的缝隙</a:t>
            </a:r>
            <a:r>
              <a:rPr lang="zh-CN" altLang="en-US">
                <a:latin typeface="微软雅黑" panose="020B0503020204020204" charset="-122"/>
                <a:ea typeface="微软雅黑" panose="020B0503020204020204" charset="-122"/>
                <a:cs typeface="微软雅黑" panose="020B0503020204020204" charset="-122"/>
              </a:rPr>
              <a:t>，所以也称为“塞尺”或“缝尺”。在每片尺片上都标注有其厚度为多少毫米，如图1-13所示。</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使用厚薄规时，应根据间隙的大小选择塞尺的片数，可用一片或数片重叠在一起插入间隙内。厚度小的厚薄规片很薄，容易弯曲和折断。插入时不能用力太大。用后擦拭干净及时叠合起来放在夹板中。</a:t>
            </a:r>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2"/>
            </p:custDataLst>
          </p:nvPr>
        </p:nvSpPr>
        <p:spPr>
          <a:xfrm>
            <a:off x="2447290" y="720090"/>
            <a:ext cx="614743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四、钳工常用量具简介</a:t>
            </a:r>
            <a:endParaRPr lang="zh-CN" altLang="en-US" sz="2200" b="1">
              <a:latin typeface="微软雅黑" panose="020B0503020204020204" charset="-122"/>
              <a:ea typeface="微软雅黑" panose="020B0503020204020204" charset="-122"/>
            </a:endParaRPr>
          </a:p>
        </p:txBody>
      </p:sp>
      <p:grpSp>
        <p:nvGrpSpPr>
          <p:cNvPr id="10" name="组合 9"/>
          <p:cNvGrpSpPr/>
          <p:nvPr/>
        </p:nvGrpSpPr>
        <p:grpSpPr>
          <a:xfrm>
            <a:off x="6344285" y="1978660"/>
            <a:ext cx="4253230" cy="2966085"/>
            <a:chOff x="9991" y="3116"/>
            <a:chExt cx="6698" cy="4671"/>
          </a:xfrm>
        </p:grpSpPr>
        <p:pic>
          <p:nvPicPr>
            <p:cNvPr id="232" name="图片 14" descr="IMG_256"/>
            <p:cNvPicPr>
              <a:picLocks noChangeAspect="1"/>
            </p:cNvPicPr>
            <p:nvPr>
              <p:custDataLst>
                <p:tags r:id="rId3"/>
              </p:custDataLst>
            </p:nvPr>
          </p:nvPicPr>
          <p:blipFill>
            <a:blip r:embed="rId4"/>
            <a:srcRect b="9760"/>
            <a:stretch>
              <a:fillRect/>
            </a:stretch>
          </p:blipFill>
          <p:spPr>
            <a:xfrm rot="21360000">
              <a:off x="9991" y="3116"/>
              <a:ext cx="6699" cy="3811"/>
            </a:xfrm>
            <a:prstGeom prst="rect">
              <a:avLst/>
            </a:prstGeom>
            <a:noFill/>
            <a:ln w="9525">
              <a:noFill/>
            </a:ln>
          </p:spPr>
        </p:pic>
        <p:sp>
          <p:nvSpPr>
            <p:cNvPr id="5" name="文本框 4"/>
            <p:cNvSpPr txBox="1"/>
            <p:nvPr>
              <p:custDataLst>
                <p:tags r:id="rId5"/>
              </p:custDataLst>
            </p:nvPr>
          </p:nvSpPr>
          <p:spPr>
            <a:xfrm>
              <a:off x="10840" y="7257"/>
              <a:ext cx="5002"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图1-13 厚薄规</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20090" y="1296035"/>
            <a:ext cx="3840480" cy="398780"/>
          </a:xfrm>
          <a:prstGeom prst="rect">
            <a:avLst/>
          </a:prstGeom>
          <a:noFill/>
        </p:spPr>
        <p:txBody>
          <a:bodyPr wrap="square" rtlCol="0">
            <a:spAutoFit/>
          </a:bodyPr>
          <a:p>
            <a:r>
              <a:rPr sz="2000" b="1">
                <a:latin typeface="微软雅黑" panose="020B0503020204020204" charset="-122"/>
                <a:ea typeface="微软雅黑" panose="020B0503020204020204" charset="-122"/>
                <a:cs typeface="微软雅黑" panose="020B0503020204020204" charset="-122"/>
              </a:rPr>
              <a:t>3. 标准量块</a:t>
            </a:r>
            <a:endParaRPr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1"/>
            </p:custDataLst>
          </p:nvPr>
        </p:nvSpPr>
        <p:spPr>
          <a:xfrm>
            <a:off x="792480" y="1727835"/>
            <a:ext cx="5200650" cy="411797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量块：机械制造中长度尺寸的标准量具。量块主要用作尺寸传递系统中的标准量具，或在相对法测量时作为标准件调整仪器的零位（如游标卡尺、千分尺），也可以用于精密划线和精密机床的调整，若量块和附件并用，还可以测量某些高精度的工件尺寸。</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量块是用不易变形、耐磨性好的材料（如铬锰钢）制成，其形状为长方体，它有两个工作面和四个非工作面。工作面是一对平行且平面度误差极小的平面，工作面又称测量面。量块一般都做成多块一套，装在木盒内，如图 1-14 所示。</a:t>
            </a:r>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2"/>
            </p:custDataLst>
          </p:nvPr>
        </p:nvSpPr>
        <p:spPr>
          <a:xfrm>
            <a:off x="2447290" y="720090"/>
            <a:ext cx="614743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四、钳工常用量具简介</a:t>
            </a:r>
            <a:endParaRPr lang="zh-CN" altLang="en-US" sz="2200" b="1">
              <a:latin typeface="微软雅黑" panose="020B0503020204020204" charset="-122"/>
              <a:ea typeface="微软雅黑" panose="020B0503020204020204" charset="-122"/>
            </a:endParaRPr>
          </a:p>
        </p:txBody>
      </p:sp>
      <p:grpSp>
        <p:nvGrpSpPr>
          <p:cNvPr id="4" name="组合 3"/>
          <p:cNvGrpSpPr/>
          <p:nvPr/>
        </p:nvGrpSpPr>
        <p:grpSpPr>
          <a:xfrm>
            <a:off x="6264910" y="2376170"/>
            <a:ext cx="4357370" cy="2568575"/>
            <a:chOff x="9866" y="3742"/>
            <a:chExt cx="6862" cy="4045"/>
          </a:xfrm>
        </p:grpSpPr>
        <p:sp>
          <p:nvSpPr>
            <p:cNvPr id="5" name="文本框 4"/>
            <p:cNvSpPr txBox="1"/>
            <p:nvPr>
              <p:custDataLst>
                <p:tags r:id="rId3"/>
              </p:custDataLst>
            </p:nvPr>
          </p:nvSpPr>
          <p:spPr>
            <a:xfrm>
              <a:off x="10840" y="7257"/>
              <a:ext cx="5002"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图1-1</a:t>
              </a:r>
              <a:r>
                <a:rPr lang="en-US" sz="1600" b="1">
                  <a:latin typeface="微软雅黑" panose="020B0503020204020204" charset="-122"/>
                  <a:ea typeface="微软雅黑" panose="020B0503020204020204" charset="-122"/>
                  <a:cs typeface="微软雅黑" panose="020B0503020204020204" charset="-122"/>
                </a:rPr>
                <a:t>4</a:t>
              </a:r>
              <a:r>
                <a:rPr sz="1600" b="1">
                  <a:latin typeface="微软雅黑" panose="020B0503020204020204" charset="-122"/>
                  <a:ea typeface="微软雅黑" panose="020B0503020204020204" charset="-122"/>
                  <a:cs typeface="微软雅黑" panose="020B0503020204020204" charset="-122"/>
                </a:rPr>
                <a:t> </a:t>
              </a:r>
              <a:r>
                <a:rPr lang="zh-CN" sz="1600" b="1">
                  <a:latin typeface="微软雅黑" panose="020B0503020204020204" charset="-122"/>
                  <a:ea typeface="微软雅黑" panose="020B0503020204020204" charset="-122"/>
                  <a:cs typeface="微软雅黑" panose="020B0503020204020204" charset="-122"/>
                </a:rPr>
                <a:t>量块</a:t>
              </a:r>
              <a:endParaRPr lang="zh-CN" sz="1600" b="1">
                <a:latin typeface="微软雅黑" panose="020B0503020204020204" charset="-122"/>
                <a:ea typeface="微软雅黑" panose="020B0503020204020204" charset="-122"/>
                <a:cs typeface="微软雅黑" panose="020B0503020204020204" charset="-122"/>
              </a:endParaRPr>
            </a:p>
          </p:txBody>
        </p:sp>
        <p:pic>
          <p:nvPicPr>
            <p:cNvPr id="234" name="图片 16"/>
            <p:cNvPicPr>
              <a:picLocks noChangeAspect="1"/>
            </p:cNvPicPr>
            <p:nvPr>
              <p:custDataLst>
                <p:tags r:id="rId4"/>
              </p:custDataLst>
            </p:nvPr>
          </p:nvPicPr>
          <p:blipFill>
            <a:blip r:embed="rId5"/>
            <a:srcRect b="3339"/>
            <a:stretch>
              <a:fillRect/>
            </a:stretch>
          </p:blipFill>
          <p:spPr>
            <a:xfrm>
              <a:off x="9866" y="3742"/>
              <a:ext cx="6862" cy="3139"/>
            </a:xfrm>
            <a:prstGeom prst="rect">
              <a:avLst/>
            </a:prstGeom>
            <a:noFill/>
            <a:ln>
              <a:noFill/>
            </a:ln>
          </p:spPr>
        </p:pic>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20090" y="1296035"/>
            <a:ext cx="3840480" cy="398780"/>
          </a:xfrm>
          <a:prstGeom prst="rect">
            <a:avLst/>
          </a:prstGeom>
          <a:noFill/>
        </p:spPr>
        <p:txBody>
          <a:bodyPr wrap="square" rtlCol="0">
            <a:spAutoFit/>
          </a:bodyPr>
          <a:p>
            <a:r>
              <a:rPr sz="2000" b="1">
                <a:latin typeface="微软雅黑" panose="020B0503020204020204" charset="-122"/>
                <a:ea typeface="微软雅黑" panose="020B0503020204020204" charset="-122"/>
                <a:cs typeface="微软雅黑" panose="020B0503020204020204" charset="-122"/>
              </a:rPr>
              <a:t>3. 标准量块</a:t>
            </a:r>
            <a:endParaRPr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1"/>
            </p:custDataLst>
          </p:nvPr>
        </p:nvSpPr>
        <p:spPr>
          <a:xfrm>
            <a:off x="792480" y="1727835"/>
            <a:ext cx="9890760" cy="8089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（2）角度量块：角度检测中的标准量具，如图 1-15 所示。角度量块可用来检定、调整测角仪器（如万能角度尺）或作为量具校对角度样板，也可以直接用于检验高精度的工件。</a:t>
            </a:r>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2"/>
            </p:custDataLst>
          </p:nvPr>
        </p:nvSpPr>
        <p:spPr>
          <a:xfrm>
            <a:off x="2447290" y="720090"/>
            <a:ext cx="614743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四、钳工常用量具简介</a:t>
            </a:r>
            <a:endParaRPr lang="zh-CN" altLang="en-US" sz="2200" b="1">
              <a:latin typeface="微软雅黑" panose="020B0503020204020204" charset="-122"/>
              <a:ea typeface="微软雅黑" panose="020B0503020204020204" charset="-122"/>
            </a:endParaRPr>
          </a:p>
        </p:txBody>
      </p:sp>
      <p:grpSp>
        <p:nvGrpSpPr>
          <p:cNvPr id="6" name="组合 5"/>
          <p:cNvGrpSpPr/>
          <p:nvPr/>
        </p:nvGrpSpPr>
        <p:grpSpPr>
          <a:xfrm>
            <a:off x="2595245" y="2743200"/>
            <a:ext cx="6332220" cy="3209925"/>
            <a:chOff x="4087" y="4207"/>
            <a:chExt cx="9972" cy="5055"/>
          </a:xfrm>
        </p:grpSpPr>
        <p:sp>
          <p:nvSpPr>
            <p:cNvPr id="5" name="文本框 4"/>
            <p:cNvSpPr txBox="1"/>
            <p:nvPr>
              <p:custDataLst>
                <p:tags r:id="rId3"/>
              </p:custDataLst>
            </p:nvPr>
          </p:nvSpPr>
          <p:spPr>
            <a:xfrm>
              <a:off x="6577" y="8731"/>
              <a:ext cx="5002"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图1-1</a:t>
              </a:r>
              <a:r>
                <a:rPr lang="en-US" sz="1600" b="1">
                  <a:latin typeface="微软雅黑" panose="020B0503020204020204" charset="-122"/>
                  <a:ea typeface="微软雅黑" panose="020B0503020204020204" charset="-122"/>
                  <a:cs typeface="微软雅黑" panose="020B0503020204020204" charset="-122"/>
                </a:rPr>
                <a:t>5</a:t>
              </a:r>
              <a:r>
                <a:rPr sz="1600" b="1">
                  <a:latin typeface="微软雅黑" panose="020B0503020204020204" charset="-122"/>
                  <a:ea typeface="微软雅黑" panose="020B0503020204020204" charset="-122"/>
                  <a:cs typeface="微软雅黑" panose="020B0503020204020204" charset="-122"/>
                </a:rPr>
                <a:t> </a:t>
              </a:r>
              <a:r>
                <a:rPr lang="zh-CN" sz="1600" b="1">
                  <a:latin typeface="微软雅黑" panose="020B0503020204020204" charset="-122"/>
                  <a:ea typeface="微软雅黑" panose="020B0503020204020204" charset="-122"/>
                  <a:cs typeface="微软雅黑" panose="020B0503020204020204" charset="-122"/>
                </a:rPr>
                <a:t>两种不同类型的角度量块</a:t>
              </a:r>
              <a:endParaRPr lang="zh-CN" sz="1600" b="1">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4"/>
              </p:custDataLst>
            </p:nvPr>
          </p:nvPicPr>
          <p:blipFill>
            <a:blip r:embed="rId5"/>
            <a:stretch>
              <a:fillRect/>
            </a:stretch>
          </p:blipFill>
          <p:spPr>
            <a:xfrm>
              <a:off x="4087" y="4207"/>
              <a:ext cx="9972" cy="4199"/>
            </a:xfrm>
            <a:prstGeom prst="rect">
              <a:avLst/>
            </a:prstGeom>
          </p:spPr>
        </p:pic>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792480" y="1727835"/>
            <a:ext cx="9890760" cy="263017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根据《钳工技能实训》中的任务评价完成下述知识点的</a:t>
            </a:r>
            <a:r>
              <a:rPr lang="zh-CN" altLang="en-US">
                <a:latin typeface="微软雅黑" panose="020B0503020204020204" charset="-122"/>
                <a:ea typeface="微软雅黑" panose="020B0503020204020204" charset="-122"/>
                <a:cs typeface="微软雅黑" panose="020B0503020204020204" charset="-122"/>
              </a:rPr>
              <a:t>回顾：</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（1）了解钳工的基本概念以及分类；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（2）了解钳工实训室场地、实习安全制度和文明生产要求；</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（3）熟知钳工实训室常用设备；</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（4）认识钳工所需使用的量具；</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（5）学习企业职业道德规范及钳工职业概况。</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1518" y="1100420"/>
            <a:ext cx="11522075" cy="4333179"/>
          </a:xfrm>
          <a:prstGeom prst="rect">
            <a:avLst/>
          </a:prstGeom>
          <a:solidFill>
            <a:srgbClr val="31367B"/>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4" name="矩形 13"/>
          <p:cNvSpPr/>
          <p:nvPr/>
        </p:nvSpPr>
        <p:spPr bwMode="auto">
          <a:xfrm>
            <a:off x="3168650" y="2448560"/>
            <a:ext cx="8351520" cy="1547495"/>
          </a:xfrm>
          <a:prstGeom prst="rect">
            <a:avLst/>
          </a:prstGeom>
          <a:solidFill>
            <a:schemeClr val="tx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993527"/>
              </a:solidFill>
              <a:effectLst/>
              <a:uLnTx/>
              <a:uFillTx/>
              <a:latin typeface="Arial" panose="020B0604020202020204" pitchFamily="34" charset="0"/>
              <a:ea typeface="宋体" panose="02010600030101010101" pitchFamily="2" charset="-122"/>
            </a:endParaRPr>
          </a:p>
        </p:txBody>
      </p:sp>
      <p:sp>
        <p:nvSpPr>
          <p:cNvPr id="2" name="椭圆 1"/>
          <p:cNvSpPr/>
          <p:nvPr/>
        </p:nvSpPr>
        <p:spPr bwMode="auto">
          <a:xfrm>
            <a:off x="610485" y="1473207"/>
            <a:ext cx="3672306" cy="3672306"/>
          </a:xfrm>
          <a:prstGeom prst="ellipse">
            <a:avLst/>
          </a:prstGeom>
          <a:solidFill>
            <a:schemeClr val="bg1"/>
          </a:solidFill>
          <a:ln w="114300" cap="flat" cmpd="sng" algn="ctr">
            <a:solidFill>
              <a:srgbClr val="9DC3E6">
                <a:alpha val="69804"/>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713105"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7" name="矩形 16"/>
          <p:cNvSpPr/>
          <p:nvPr/>
        </p:nvSpPr>
        <p:spPr bwMode="auto">
          <a:xfrm>
            <a:off x="2075" y="1096947"/>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8" name="矩形 17"/>
          <p:cNvSpPr/>
          <p:nvPr/>
        </p:nvSpPr>
        <p:spPr bwMode="auto">
          <a:xfrm>
            <a:off x="2075" y="5426960"/>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5" name="矩形 4"/>
          <p:cNvSpPr/>
          <p:nvPr/>
        </p:nvSpPr>
        <p:spPr>
          <a:xfrm>
            <a:off x="4081861" y="1300017"/>
            <a:ext cx="7318521" cy="132207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8000" b="1" dirty="0">
                <a:solidFill>
                  <a:schemeClr val="bg1"/>
                </a:solidFill>
                <a:latin typeface="华文行楷" panose="02010800040101010101" pitchFamily="2" charset="-122"/>
                <a:ea typeface="华文行楷" panose="02010800040101010101" pitchFamily="2" charset="-122"/>
              </a:rPr>
              <a:t>钳工技能实训</a:t>
            </a:r>
            <a:endParaRPr lang="zh-CN" altLang="en-US" sz="8000" b="1" dirty="0">
              <a:solidFill>
                <a:schemeClr val="bg1"/>
              </a:solidFill>
              <a:latin typeface="华文行楷" panose="02010800040101010101" pitchFamily="2" charset="-122"/>
              <a:ea typeface="华文行楷" panose="02010800040101010101" pitchFamily="2" charset="-122"/>
            </a:endParaRPr>
          </a:p>
        </p:txBody>
      </p:sp>
      <p:pic>
        <p:nvPicPr>
          <p:cNvPr id="6" name="图片 5" descr="u=865271403,4165274343&amp;fm=193"/>
          <p:cNvPicPr>
            <a:picLocks noChangeAspect="1"/>
          </p:cNvPicPr>
          <p:nvPr/>
        </p:nvPicPr>
        <p:blipFill>
          <a:blip r:embed="rId1"/>
          <a:srcRect r="38714" b="8074"/>
          <a:stretch>
            <a:fillRect/>
          </a:stretch>
        </p:blipFill>
        <p:spPr>
          <a:xfrm rot="20220000">
            <a:off x="657860" y="1554480"/>
            <a:ext cx="3562350" cy="3562350"/>
          </a:xfrm>
          <a:custGeom>
            <a:avLst/>
            <a:gdLst/>
            <a:ahLst/>
            <a:cxnLst>
              <a:cxn ang="3">
                <a:pos x="hc" y="t"/>
              </a:cxn>
              <a:cxn ang="cd2">
                <a:pos x="l" y="vc"/>
              </a:cxn>
              <a:cxn ang="cd4">
                <a:pos x="hc" y="b"/>
              </a:cxn>
              <a:cxn ang="0">
                <a:pos x="r" y="vc"/>
              </a:cxn>
            </a:cxnLst>
            <a:rect l="l" t="t" r="r" b="b"/>
            <a:pathLst>
              <a:path w="9381" h="9381">
                <a:moveTo>
                  <a:pt x="4691" y="0"/>
                </a:moveTo>
                <a:cubicBezTo>
                  <a:pt x="7281" y="0"/>
                  <a:pt x="9381" y="2100"/>
                  <a:pt x="9381" y="4691"/>
                </a:cubicBezTo>
                <a:cubicBezTo>
                  <a:pt x="9381" y="7281"/>
                  <a:pt x="7281" y="9381"/>
                  <a:pt x="4691" y="9381"/>
                </a:cubicBezTo>
                <a:cubicBezTo>
                  <a:pt x="2100" y="9381"/>
                  <a:pt x="0" y="7281"/>
                  <a:pt x="0" y="4691"/>
                </a:cubicBezTo>
                <a:cubicBezTo>
                  <a:pt x="0" y="2100"/>
                  <a:pt x="2100" y="0"/>
                  <a:pt x="4691" y="0"/>
                </a:cubicBezTo>
                <a:close/>
              </a:path>
            </a:pathLst>
          </a:custGeom>
        </p:spPr>
      </p:pic>
      <p:sp>
        <p:nvSpPr>
          <p:cNvPr id="4" name="椭圆 3"/>
          <p:cNvSpPr/>
          <p:nvPr/>
        </p:nvSpPr>
        <p:spPr>
          <a:xfrm>
            <a:off x="648335" y="1529715"/>
            <a:ext cx="3578860" cy="3577590"/>
          </a:xfrm>
          <a:prstGeom prst="ellipse">
            <a:avLst/>
          </a:prstGeom>
          <a:solidFill>
            <a:srgbClr val="D6D6D6">
              <a:alpha val="7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619625" y="2576195"/>
            <a:ext cx="6393180" cy="1134110"/>
          </a:xfrm>
          <a:prstGeom prst="rect">
            <a:avLst/>
          </a:prstGeom>
          <a:noFill/>
        </p:spPr>
        <p:txBody>
          <a:bodyPr wrap="square" lIns="86395" tIns="43197" rIns="86395" bIns="43197" rtlCol="0">
            <a:spAutoFit/>
          </a:bodyPr>
          <a:lstStyle/>
          <a:p>
            <a:pPr algn="ctr"/>
            <a:r>
              <a:rPr lang="en-US" altLang="zh-CN" sz="6805" b="1" dirty="0">
                <a:solidFill>
                  <a:schemeClr val="bg1"/>
                </a:solidFill>
                <a:effectLst>
                  <a:reflection blurRad="6350" stA="55000" endA="300" endPos="45500" dir="5400000" sy="-100000" algn="bl" rotWithShape="0"/>
                </a:effectLst>
                <a:cs typeface="+mn-ea"/>
                <a:sym typeface="+mn-lt"/>
              </a:rPr>
              <a:t>THANK YOU</a:t>
            </a:r>
            <a:endParaRPr lang="zh-CN" altLang="en-US" sz="6805" b="1" dirty="0">
              <a:solidFill>
                <a:schemeClr val="bg1"/>
              </a:solidFill>
              <a:effectLst>
                <a:reflection blurRad="6350" stA="55000" endA="300" endPos="45500" dir="5400000" sy="-100000" algn="bl" rotWithShape="0"/>
              </a:effectLst>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4" fill="hold" grpId="1"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1+#ppt_w/2"/>
                                          </p:val>
                                        </p:tav>
                                        <p:tav tm="100000">
                                          <p:val>
                                            <p:strVal val="#ppt_x"/>
                                          </p:val>
                                        </p:tav>
                                      </p:tavLst>
                                    </p:anim>
                                    <p:anim calcmode="lin" valueType="num">
                                      <p:cBhvr additive="base">
                                        <p:cTn id="31"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bldLvl="0" animBg="1"/>
      <p:bldP spid="2" grpId="0" bldLvl="0" animBg="1"/>
      <p:bldP spid="5" grpId="0"/>
      <p:bldP spid="4" grpId="0" bldLvl="0"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96485" y="2232025"/>
            <a:ext cx="5506720" cy="2399665"/>
          </a:xfrm>
          <a:prstGeom prst="rect">
            <a:avLst/>
          </a:prstGeom>
          <a:noFill/>
          <a:ln w="25400">
            <a:solidFill>
              <a:srgbClr val="31367B"/>
            </a:solidFill>
          </a:ln>
        </p:spPr>
        <p:txBody>
          <a:bodyPr wrap="square" rtlCol="0">
            <a:spAutoFit/>
          </a:bodyPr>
          <a:p>
            <a:pPr indent="508000" algn="just" fontAlgn="auto">
              <a:lnSpc>
                <a:spcPct val="150000"/>
              </a:lnSpc>
              <a:spcAft>
                <a:spcPts val="600"/>
              </a:spcAft>
              <a:extLst>
                <a:ext uri="{35155182-B16C-46BC-9424-99874614C6A1}">
                  <wpsdc:indentchars xmlns:wpsdc="http://www.wps.cn/officeDocument/2017/drawingmlCustomData" val="200" checksum="282533468"/>
                </a:ext>
              </a:extLst>
            </a:pPr>
            <a:r>
              <a:rPr lang="zh-CN" altLang="en-US" sz="2000" b="1">
                <a:solidFill>
                  <a:srgbClr val="31367B"/>
                </a:solidFill>
                <a:latin typeface="微软雅黑" panose="020B0503020204020204" charset="-122"/>
                <a:ea typeface="微软雅黑" panose="020B0503020204020204" charset="-122"/>
                <a:cs typeface="微软雅黑" panose="020B0503020204020204" charset="-122"/>
              </a:rPr>
              <a:t>思考：</a:t>
            </a:r>
            <a:r>
              <a:rPr lang="zh-CN" altLang="en-US" sz="2000">
                <a:latin typeface="微软雅黑" panose="020B0503020204020204" charset="-122"/>
                <a:ea typeface="微软雅黑" panose="020B0503020204020204" charset="-122"/>
                <a:cs typeface="微软雅黑" panose="020B0503020204020204" charset="-122"/>
              </a:rPr>
              <a:t>利用上述现代化方法确实可以生产出许多优异的零件，但一个零件 / 产品仅仅依靠上述方法就可以供人们直接使用吗？中间是否还需要其他的工艺过程？钳工工种又在其中起到什么作用呢？</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104" name="图片 103"/>
          <p:cNvPicPr/>
          <p:nvPr>
            <p:custDataLst>
              <p:tags r:id="rId1"/>
            </p:custDataLst>
          </p:nvPr>
        </p:nvPicPr>
        <p:blipFill>
          <a:blip r:embed="rId2"/>
          <a:stretch>
            <a:fillRect/>
          </a:stretch>
        </p:blipFill>
        <p:spPr>
          <a:xfrm>
            <a:off x="1367790" y="1944370"/>
            <a:ext cx="3036570" cy="3036570"/>
          </a:xfrm>
          <a:prstGeom prst="rect">
            <a:avLst/>
          </a:prstGeom>
          <a:noFill/>
          <a:ln w="9525">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userDrawn="1">
            <p:custDataLst>
              <p:tags r:id="rId1"/>
            </p:custDataLst>
          </p:nvPr>
        </p:nvSpPr>
        <p:spPr>
          <a:xfrm>
            <a:off x="1152525" y="1584325"/>
            <a:ext cx="3060065" cy="3952240"/>
          </a:xfrm>
          <a:prstGeom prst="rect">
            <a:avLst/>
          </a:prstGeom>
          <a:solidFill>
            <a:schemeClr val="bg1">
              <a:lumMod val="95000"/>
            </a:schemeClr>
          </a:solidFill>
          <a:ln w="25400">
            <a:solidFill>
              <a:srgbClr val="3136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5" name="文本框 4"/>
          <p:cNvSpPr txBox="1"/>
          <p:nvPr userDrawn="1">
            <p:custDataLst>
              <p:tags r:id="rId2"/>
            </p:custDataLst>
          </p:nvPr>
        </p:nvSpPr>
        <p:spPr>
          <a:xfrm>
            <a:off x="1152525" y="1583690"/>
            <a:ext cx="3059430" cy="676275"/>
          </a:xfrm>
          <a:prstGeom prst="rect">
            <a:avLst/>
          </a:prstGeom>
          <a:solidFill>
            <a:srgbClr val="1F497D">
              <a:alpha val="80000"/>
            </a:srgbClr>
          </a:solidFill>
        </p:spPr>
        <p:txBody>
          <a:bodyPr wrap="square" rtlCol="0" anchor="ctr" anchorCtr="0">
            <a:noAutofit/>
          </a:bodyPr>
          <a:p>
            <a:pPr algn="ctr"/>
            <a:r>
              <a:rPr lang="zh-CN" altLang="en-US" sz="2400" b="1">
                <a:solidFill>
                  <a:schemeClr val="bg1"/>
                </a:solidFill>
                <a:latin typeface="微软雅黑" panose="020B0503020204020204" charset="-122"/>
                <a:ea typeface="微软雅黑" panose="020B0503020204020204" charset="-122"/>
              </a:rPr>
              <a:t>知识目标</a:t>
            </a:r>
            <a:endParaRPr lang="zh-CN" altLang="en-US" sz="2400" b="1">
              <a:solidFill>
                <a:schemeClr val="bg1"/>
              </a:solidFill>
              <a:latin typeface="微软雅黑" panose="020B0503020204020204" charset="-122"/>
              <a:ea typeface="微软雅黑" panose="020B0503020204020204" charset="-122"/>
            </a:endParaRPr>
          </a:p>
        </p:txBody>
      </p:sp>
      <p:sp>
        <p:nvSpPr>
          <p:cNvPr id="7" name="Rectangle 4"/>
          <p:cNvSpPr/>
          <p:nvPr userDrawn="1">
            <p:custDataLst>
              <p:tags r:id="rId3"/>
            </p:custDataLst>
          </p:nvPr>
        </p:nvSpPr>
        <p:spPr>
          <a:xfrm>
            <a:off x="4464685" y="1584960"/>
            <a:ext cx="3060065" cy="3950970"/>
          </a:xfrm>
          <a:prstGeom prst="rect">
            <a:avLst/>
          </a:prstGeom>
          <a:solidFill>
            <a:schemeClr val="bg1">
              <a:lumMod val="95000"/>
            </a:schemeClr>
          </a:solidFill>
          <a:ln w="25400">
            <a:solidFill>
              <a:srgbClr val="2C68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8" name="文本框 7"/>
          <p:cNvSpPr txBox="1"/>
          <p:nvPr userDrawn="1">
            <p:custDataLst>
              <p:tags r:id="rId4"/>
            </p:custDataLst>
          </p:nvPr>
        </p:nvSpPr>
        <p:spPr>
          <a:xfrm>
            <a:off x="4464685" y="1584325"/>
            <a:ext cx="3059430" cy="676275"/>
          </a:xfrm>
          <a:prstGeom prst="rect">
            <a:avLst/>
          </a:prstGeom>
          <a:solidFill>
            <a:srgbClr val="2C68B2">
              <a:alpha val="80000"/>
            </a:srgbClr>
          </a:solidFill>
        </p:spPr>
        <p:txBody>
          <a:bodyPr wrap="square" rtlCol="0" anchor="ctr" anchorCtr="0">
            <a:noAutofit/>
          </a:bodyPr>
          <a:p>
            <a:pPr algn="ctr"/>
            <a:r>
              <a:rPr lang="zh-CN" altLang="en-US" sz="2400" b="1">
                <a:solidFill>
                  <a:schemeClr val="bg1"/>
                </a:solidFill>
                <a:latin typeface="微软雅黑" panose="020B0503020204020204" charset="-122"/>
                <a:ea typeface="微软雅黑" panose="020B0503020204020204" charset="-122"/>
              </a:rPr>
              <a:t>能力目标</a:t>
            </a:r>
            <a:endParaRPr lang="zh-CN" altLang="en-US" sz="2400" b="1">
              <a:solidFill>
                <a:schemeClr val="bg1"/>
              </a:solidFill>
              <a:latin typeface="微软雅黑" panose="020B0503020204020204" charset="-122"/>
              <a:ea typeface="微软雅黑" panose="020B0503020204020204" charset="-122"/>
            </a:endParaRPr>
          </a:p>
        </p:txBody>
      </p:sp>
      <p:sp>
        <p:nvSpPr>
          <p:cNvPr id="11" name="Rectangle 4"/>
          <p:cNvSpPr/>
          <p:nvPr userDrawn="1">
            <p:custDataLst>
              <p:tags r:id="rId5"/>
            </p:custDataLst>
          </p:nvPr>
        </p:nvSpPr>
        <p:spPr>
          <a:xfrm>
            <a:off x="7776845" y="1584325"/>
            <a:ext cx="3060065" cy="3950970"/>
          </a:xfrm>
          <a:prstGeom prst="rect">
            <a:avLst/>
          </a:prstGeom>
          <a:solidFill>
            <a:schemeClr val="bg1">
              <a:lumMod val="95000"/>
            </a:schemeClr>
          </a:solidFill>
          <a:ln w="25400">
            <a:solidFill>
              <a:srgbClr val="6297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12" name="文本框 11"/>
          <p:cNvSpPr txBox="1"/>
          <p:nvPr userDrawn="1">
            <p:custDataLst>
              <p:tags r:id="rId6"/>
            </p:custDataLst>
          </p:nvPr>
        </p:nvSpPr>
        <p:spPr>
          <a:xfrm>
            <a:off x="7776845" y="1583690"/>
            <a:ext cx="3059430" cy="676275"/>
          </a:xfrm>
          <a:prstGeom prst="rect">
            <a:avLst/>
          </a:prstGeom>
          <a:solidFill>
            <a:srgbClr val="6297D8">
              <a:alpha val="80000"/>
            </a:srgbClr>
          </a:solidFill>
        </p:spPr>
        <p:txBody>
          <a:bodyPr wrap="square" rtlCol="0" anchor="ctr" anchorCtr="0">
            <a:noAutofit/>
          </a:bodyPr>
          <a:p>
            <a:pPr algn="ctr"/>
            <a:r>
              <a:rPr lang="zh-CN" altLang="en-US" sz="2400" b="1">
                <a:solidFill>
                  <a:schemeClr val="bg1"/>
                </a:solidFill>
                <a:latin typeface="微软雅黑" panose="020B0503020204020204" charset="-122"/>
                <a:ea typeface="微软雅黑" panose="020B0503020204020204" charset="-122"/>
              </a:rPr>
              <a:t>素质目标</a:t>
            </a:r>
            <a:endParaRPr lang="zh-CN" altLang="en-US" sz="2400" b="1">
              <a:solidFill>
                <a:schemeClr val="bg1"/>
              </a:solidFill>
              <a:latin typeface="微软雅黑" panose="020B0503020204020204" charset="-122"/>
              <a:ea typeface="微软雅黑" panose="020B0503020204020204" charset="-122"/>
            </a:endParaRPr>
          </a:p>
        </p:txBody>
      </p:sp>
      <p:sp>
        <p:nvSpPr>
          <p:cNvPr id="2" name="文本框 1"/>
          <p:cNvSpPr txBox="1"/>
          <p:nvPr/>
        </p:nvSpPr>
        <p:spPr>
          <a:xfrm>
            <a:off x="1278890" y="2375535"/>
            <a:ext cx="2825750" cy="2451100"/>
          </a:xfrm>
          <a:prstGeom prst="rect">
            <a:avLst/>
          </a:prstGeom>
          <a:noFill/>
        </p:spPr>
        <p:txBody>
          <a:bodyPr wrap="square" rtlCol="0">
            <a:spAutoFit/>
          </a:bodyPr>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（1）了解钳工职业的未来发展方向；</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（2）了解钳工实训的要求；</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（3）认识</a:t>
            </a:r>
            <a:r>
              <a:rPr lang="zh-CN" altLang="en-US">
                <a:latin typeface="微软雅黑" panose="020B0503020204020204" charset="-122"/>
                <a:ea typeface="微软雅黑" panose="020B0503020204020204" charset="-122"/>
                <a:cs typeface="微软雅黑" panose="020B0503020204020204" charset="-122"/>
              </a:rPr>
              <a:t>钳工常用的工具。</a:t>
            </a:r>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7"/>
            </p:custDataLst>
          </p:nvPr>
        </p:nvSpPr>
        <p:spPr>
          <a:xfrm>
            <a:off x="4591050" y="2375535"/>
            <a:ext cx="2825750" cy="1630045"/>
          </a:xfrm>
          <a:prstGeom prst="rect">
            <a:avLst/>
          </a:prstGeom>
          <a:noFill/>
        </p:spPr>
        <p:txBody>
          <a:bodyPr wrap="square" rtlCol="0">
            <a:spAutoFit/>
          </a:bodyPr>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（1）能在钳工实训过程中保持安全作业的习惯；</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（2）能根据图纸尺寸要求选择合适的量具。</a:t>
            </a:r>
            <a:endParaRPr lang="zh-CN" altLang="en-US">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8"/>
            </p:custDataLst>
          </p:nvPr>
        </p:nvSpPr>
        <p:spPr>
          <a:xfrm>
            <a:off x="7920990" y="2375535"/>
            <a:ext cx="2787650" cy="1630045"/>
          </a:xfrm>
          <a:prstGeom prst="rect">
            <a:avLst/>
          </a:prstGeom>
          <a:noFill/>
        </p:spPr>
        <p:txBody>
          <a:bodyPr wrap="square" rtlCol="0">
            <a:spAutoFit/>
          </a:bodyPr>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（1）激发对钳工工作的兴趣；</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ts val="2800"/>
              </a:lnSpc>
              <a:spcAft>
                <a:spcPts val="800"/>
              </a:spcAft>
            </a:pPr>
            <a:r>
              <a:rPr lang="zh-CN" altLang="en-US">
                <a:latin typeface="微软雅黑" panose="020B0503020204020204" charset="-122"/>
                <a:ea typeface="微软雅黑" panose="020B0503020204020204" charset="-122"/>
                <a:cs typeface="微软雅黑" panose="020B0503020204020204" charset="-122"/>
              </a:rPr>
              <a:t>（2）养成爱岗敬业、细心踏实的工作态度。</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一、钳工的概念及其主要任务</a:t>
            </a:r>
            <a:endParaRPr lang="zh-CN" altLang="en-US" sz="2200" b="1">
              <a:latin typeface="微软雅黑" panose="020B0503020204020204" charset="-122"/>
              <a:ea typeface="微软雅黑" panose="020B0503020204020204" charset="-122"/>
            </a:endParaRPr>
          </a:p>
        </p:txBody>
      </p:sp>
      <p:sp>
        <p:nvSpPr>
          <p:cNvPr id="13" name="文本框 12"/>
          <p:cNvSpPr txBox="1"/>
          <p:nvPr/>
        </p:nvSpPr>
        <p:spPr>
          <a:xfrm>
            <a:off x="720090" y="1296035"/>
            <a:ext cx="3840480" cy="398780"/>
          </a:xfrm>
          <a:prstGeom prst="rect">
            <a:avLst/>
          </a:prstGeom>
          <a:noFill/>
        </p:spPr>
        <p:txBody>
          <a:bodyPr wrap="square" rtlCol="0">
            <a:spAutoFit/>
          </a:bodyPr>
          <a:p>
            <a:r>
              <a:rPr lang="zh-CN" altLang="en-US" sz="2000" b="1">
                <a:latin typeface="微软雅黑" panose="020B0503020204020204" charset="-122"/>
                <a:ea typeface="微软雅黑" panose="020B0503020204020204" charset="-122"/>
                <a:cs typeface="微软雅黑" panose="020B0503020204020204" charset="-122"/>
              </a:rPr>
              <a:t>1. 钳工小知识</a:t>
            </a:r>
            <a:endParaRPr lang="zh-CN" altLang="en-US" sz="2000" b="1">
              <a:latin typeface="微软雅黑" panose="020B0503020204020204" charset="-122"/>
              <a:ea typeface="微软雅黑" panose="020B0503020204020204" charset="-122"/>
              <a:cs typeface="微软雅黑" panose="020B0503020204020204" charset="-122"/>
            </a:endParaRPr>
          </a:p>
        </p:txBody>
      </p:sp>
      <p:pic>
        <p:nvPicPr>
          <p:cNvPr id="105" name="图片 104"/>
          <p:cNvPicPr/>
          <p:nvPr>
            <p:custDataLst>
              <p:tags r:id="rId1"/>
            </p:custDataLst>
          </p:nvPr>
        </p:nvPicPr>
        <p:blipFill>
          <a:blip r:embed="rId2"/>
          <a:stretch>
            <a:fillRect/>
          </a:stretch>
        </p:blipFill>
        <p:spPr>
          <a:xfrm>
            <a:off x="1008063" y="1944561"/>
            <a:ext cx="1219200" cy="1548384"/>
          </a:xfrm>
          <a:prstGeom prst="rect">
            <a:avLst/>
          </a:prstGeom>
          <a:noFill/>
          <a:ln w="9525">
            <a:noFill/>
          </a:ln>
        </p:spPr>
      </p:pic>
      <p:sp>
        <p:nvSpPr>
          <p:cNvPr id="14" name="文本框 13"/>
          <p:cNvSpPr txBox="1"/>
          <p:nvPr>
            <p:custDataLst>
              <p:tags r:id="rId3"/>
            </p:custDataLst>
          </p:nvPr>
        </p:nvSpPr>
        <p:spPr>
          <a:xfrm>
            <a:off x="2520950" y="1728470"/>
            <a:ext cx="8197215" cy="1830070"/>
          </a:xfrm>
          <a:prstGeom prst="rect">
            <a:avLst/>
          </a:prstGeom>
          <a:noFill/>
          <a:ln w="25400">
            <a:solidFill>
              <a:srgbClr val="31367B"/>
            </a:solidFill>
          </a:ln>
        </p:spPr>
        <p:txBody>
          <a:bodyPr wrap="square" rtlCol="0">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钳工，属于切削加工、机械装配和修理作业中的手工作业工种，因常在钳工台上通过虎钳夹持工件进行各种操作而得名。</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但是在智能化、自动化生产线大规模应用的今天，是否还需要以手工作业为主，慢工出细活的钳工工种呢？</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20" name="组合 19"/>
          <p:cNvGrpSpPr/>
          <p:nvPr/>
        </p:nvGrpSpPr>
        <p:grpSpPr>
          <a:xfrm>
            <a:off x="1152525" y="3743960"/>
            <a:ext cx="9370695" cy="2372360"/>
            <a:chOff x="1815" y="5896"/>
            <a:chExt cx="14757" cy="3736"/>
          </a:xfrm>
        </p:grpSpPr>
        <p:sp>
          <p:nvSpPr>
            <p:cNvPr id="17" name="文本框 16"/>
            <p:cNvSpPr txBox="1"/>
            <p:nvPr>
              <p:custDataLst>
                <p:tags r:id="rId4"/>
              </p:custDataLst>
            </p:nvPr>
          </p:nvSpPr>
          <p:spPr>
            <a:xfrm>
              <a:off x="1815" y="6350"/>
              <a:ext cx="5463" cy="2527"/>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solidFill>
                    <a:srgbClr val="FF0000"/>
                  </a:solidFill>
                  <a:latin typeface="微软雅黑" panose="020B0503020204020204" charset="-122"/>
                  <a:ea typeface="微软雅黑" panose="020B0503020204020204" charset="-122"/>
                  <a:cs typeface="微软雅黑" panose="020B0503020204020204" charset="-122"/>
                </a:rPr>
                <a:t>答案当然是肯定的！</a:t>
              </a:r>
              <a:endParaRPr lang="zh-CN" altLang="en-US" b="1">
                <a:solidFill>
                  <a:srgbClr val="FF0000"/>
                </a:solidFill>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例如：分散工序生产（图</a:t>
              </a:r>
              <a:r>
                <a:rPr lang="en-US" altLang="zh-CN">
                  <a:latin typeface="微软雅黑" panose="020B0503020204020204" charset="-122"/>
                  <a:ea typeface="微软雅黑" panose="020B0503020204020204" charset="-122"/>
                  <a:cs typeface="微软雅黑" panose="020B0503020204020204" charset="-122"/>
                </a:rPr>
                <a:t>1-2</a:t>
              </a:r>
              <a:r>
                <a:rPr lang="zh-CN" altLang="en-US">
                  <a:latin typeface="微软雅黑" panose="020B0503020204020204" charset="-122"/>
                  <a:ea typeface="微软雅黑" panose="020B0503020204020204" charset="-122"/>
                  <a:cs typeface="微软雅黑" panose="020B0503020204020204" charset="-122"/>
                </a:rPr>
                <a:t>）、新产品装配、设备维护</a:t>
              </a:r>
              <a:r>
                <a:rPr lang="zh-CN" altLang="en-US">
                  <a:latin typeface="微软雅黑" panose="020B0503020204020204" charset="-122"/>
                  <a:ea typeface="微软雅黑" panose="020B0503020204020204" charset="-122"/>
                  <a:cs typeface="微软雅黑" panose="020B0503020204020204" charset="-122"/>
                </a:rPr>
                <a:t>等等。</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9" name="组合 18"/>
            <p:cNvGrpSpPr/>
            <p:nvPr/>
          </p:nvGrpSpPr>
          <p:grpSpPr>
            <a:xfrm>
              <a:off x="8392" y="5896"/>
              <a:ext cx="8180" cy="3736"/>
              <a:chOff x="8732" y="5896"/>
              <a:chExt cx="8180" cy="3736"/>
            </a:xfrm>
          </p:grpSpPr>
          <p:pic>
            <p:nvPicPr>
              <p:cNvPr id="204" name="图片 204" descr="图片1"/>
              <p:cNvPicPr>
                <a:picLocks noChangeAspect="1"/>
              </p:cNvPicPr>
              <p:nvPr>
                <p:custDataLst>
                  <p:tags r:id="rId5"/>
                </p:custDataLst>
              </p:nvPr>
            </p:nvPicPr>
            <p:blipFill>
              <a:blip r:embed="rId6"/>
              <a:stretch>
                <a:fillRect/>
              </a:stretch>
            </p:blipFill>
            <p:spPr>
              <a:xfrm>
                <a:off x="8732" y="5896"/>
                <a:ext cx="8180" cy="3206"/>
              </a:xfrm>
              <a:prstGeom prst="rect">
                <a:avLst/>
              </a:prstGeom>
            </p:spPr>
          </p:pic>
          <p:sp>
            <p:nvSpPr>
              <p:cNvPr id="18" name="文本框 17"/>
              <p:cNvSpPr txBox="1"/>
              <p:nvPr>
                <p:custDataLst>
                  <p:tags r:id="rId7"/>
                </p:custDataLst>
              </p:nvPr>
            </p:nvSpPr>
            <p:spPr>
              <a:xfrm>
                <a:off x="8959" y="9102"/>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图1-2 轴端压盖示意图</a:t>
                </a:r>
                <a:endParaRPr sz="1600" b="1">
                  <a:latin typeface="微软雅黑" panose="020B0503020204020204" charset="-122"/>
                  <a:ea typeface="微软雅黑" panose="020B0503020204020204" charset="-122"/>
                  <a:cs typeface="微软雅黑" panose="020B0503020204020204"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447290" y="720090"/>
            <a:ext cx="3840480"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一、钳工的概念及其主要任务</a:t>
            </a:r>
            <a:endParaRPr lang="zh-CN" altLang="en-US" sz="2200" b="1">
              <a:latin typeface="微软雅黑" panose="020B0503020204020204" charset="-122"/>
              <a:ea typeface="微软雅黑" panose="020B0503020204020204" charset="-122"/>
            </a:endParaRPr>
          </a:p>
        </p:txBody>
      </p:sp>
      <p:sp>
        <p:nvSpPr>
          <p:cNvPr id="13" name="文本框 12"/>
          <p:cNvSpPr txBox="1"/>
          <p:nvPr/>
        </p:nvSpPr>
        <p:spPr>
          <a:xfrm>
            <a:off x="720090" y="1296035"/>
            <a:ext cx="3840480" cy="398780"/>
          </a:xfrm>
          <a:prstGeom prst="rect">
            <a:avLst/>
          </a:prstGeom>
          <a:noFill/>
        </p:spPr>
        <p:txBody>
          <a:bodyPr wrap="square" rtlCol="0">
            <a:spAutoFit/>
          </a:bodyPr>
          <a:p>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 钳工的基本概念</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1"/>
            </p:custDataLst>
          </p:nvPr>
        </p:nvSpPr>
        <p:spPr>
          <a:xfrm>
            <a:off x="792480" y="1727835"/>
            <a:ext cx="9979025" cy="124523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钳工通常是指通过在钳工台上使用手持工具对零件进行加工及装配作业的专业技术人员。</a:t>
            </a:r>
            <a:endParaRPr lang="zh-CN" altLang="en-US" b="1">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钳工作业主要包括：錾削、锉削、锯割、划线、钻孔、铰孔、攻丝、套丝、刮削、装配、简单的热处理等。</a:t>
            </a:r>
            <a:endParaRPr lang="zh-CN" altLang="en-US">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2"/>
            </p:custDataLst>
          </p:nvPr>
        </p:nvSpPr>
        <p:spPr>
          <a:xfrm>
            <a:off x="720090" y="3168015"/>
            <a:ext cx="3840480" cy="398780"/>
          </a:xfrm>
          <a:prstGeom prst="rect">
            <a:avLst/>
          </a:prstGeom>
          <a:noFill/>
        </p:spPr>
        <p:txBody>
          <a:bodyPr wrap="square" rtlCol="0">
            <a:spAutoFit/>
          </a:bodyPr>
          <a:p>
            <a:r>
              <a:rPr sz="2000" b="1">
                <a:latin typeface="微软雅黑" panose="020B0503020204020204" charset="-122"/>
                <a:ea typeface="微软雅黑" panose="020B0503020204020204" charset="-122"/>
                <a:cs typeface="微软雅黑" panose="020B0503020204020204" charset="-122"/>
              </a:rPr>
              <a:t>3. 钳工的分类</a:t>
            </a:r>
            <a:endParaRPr sz="20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custDataLst>
              <p:tags r:id="rId3"/>
            </p:custDataLst>
          </p:nvPr>
        </p:nvSpPr>
        <p:spPr>
          <a:xfrm>
            <a:off x="792480" y="3599815"/>
            <a:ext cx="9979025" cy="211709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solidFill>
                  <a:srgbClr val="FF0000"/>
                </a:solidFill>
                <a:latin typeface="微软雅黑" panose="020B0503020204020204" charset="-122"/>
                <a:ea typeface="微软雅黑" panose="020B0503020204020204" charset="-122"/>
                <a:cs typeface="微软雅黑" panose="020B0503020204020204" charset="-122"/>
              </a:rPr>
              <a:t>（1）普通钳工。</a:t>
            </a:r>
            <a:r>
              <a:rPr lang="zh-CN" altLang="en-US">
                <a:latin typeface="微软雅黑" panose="020B0503020204020204" charset="-122"/>
                <a:ea typeface="微软雅黑" panose="020B0503020204020204" charset="-122"/>
                <a:cs typeface="微软雅黑" panose="020B0503020204020204" charset="-122"/>
              </a:rPr>
              <a:t>对不适宜采用机械加工或机械加工不符合生产率最大化原则的零件，进行精密加工、修整及检测。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solidFill>
                  <a:srgbClr val="FF0000"/>
                </a:solidFill>
                <a:latin typeface="微软雅黑" panose="020B0503020204020204" charset="-122"/>
                <a:ea typeface="微软雅黑" panose="020B0503020204020204" charset="-122"/>
                <a:cs typeface="微软雅黑" panose="020B0503020204020204" charset="-122"/>
              </a:rPr>
              <a:t>（2）工具钳工。</a:t>
            </a:r>
            <a:r>
              <a:rPr lang="zh-CN" altLang="en-US">
                <a:latin typeface="微软雅黑" panose="020B0503020204020204" charset="-122"/>
                <a:ea typeface="微软雅黑" panose="020B0503020204020204" charset="-122"/>
                <a:cs typeface="微软雅黑" panose="020B0503020204020204" charset="-122"/>
              </a:rPr>
              <a:t>对工具（刃具、模具、夹具、量具等）和各种专用设备进行制造和修理。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solidFill>
                  <a:srgbClr val="FF0000"/>
                </a:solidFill>
                <a:latin typeface="微软雅黑" panose="020B0503020204020204" charset="-122"/>
                <a:ea typeface="微软雅黑" panose="020B0503020204020204" charset="-122"/>
                <a:cs typeface="微软雅黑" panose="020B0503020204020204" charset="-122"/>
              </a:rPr>
              <a:t>（3）机修钳工。</a:t>
            </a:r>
            <a:r>
              <a:rPr lang="zh-CN" altLang="en-US">
                <a:latin typeface="微软雅黑" panose="020B0503020204020204" charset="-122"/>
                <a:ea typeface="微软雅黑" panose="020B0503020204020204" charset="-122"/>
                <a:cs typeface="微软雅黑" panose="020B0503020204020204" charset="-122"/>
              </a:rPr>
              <a:t>对发生故障的机械设备进行检修和维护，保证机器的正常工作和精度要求。</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b="1">
                <a:solidFill>
                  <a:srgbClr val="FF0000"/>
                </a:solidFill>
                <a:latin typeface="微软雅黑" panose="020B0503020204020204" charset="-122"/>
                <a:ea typeface="微软雅黑" panose="020B0503020204020204" charset="-122"/>
                <a:cs typeface="微软雅黑" panose="020B0503020204020204" charset="-122"/>
              </a:rPr>
              <a:t>（4）装配钳工。</a:t>
            </a:r>
            <a:r>
              <a:rPr lang="zh-CN" altLang="en-US">
                <a:latin typeface="微软雅黑" panose="020B0503020204020204" charset="-122"/>
                <a:ea typeface="微软雅黑" panose="020B0503020204020204" charset="-122"/>
                <a:cs typeface="微软雅黑" panose="020B0503020204020204" charset="-122"/>
              </a:rPr>
              <a:t>对各种零件按技术要求进行装配，并对安装好的机械设备进行检验和调试。</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447290" y="720090"/>
            <a:ext cx="614743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二、钳工实训室场地简介和相关制度要求</a:t>
            </a:r>
            <a:endParaRPr lang="zh-CN" altLang="en-US" sz="2200" b="1">
              <a:latin typeface="微软雅黑" panose="020B0503020204020204" charset="-122"/>
              <a:ea typeface="微软雅黑" panose="020B0503020204020204" charset="-122"/>
            </a:endParaRPr>
          </a:p>
        </p:txBody>
      </p:sp>
      <p:sp>
        <p:nvSpPr>
          <p:cNvPr id="13" name="文本框 12"/>
          <p:cNvSpPr txBox="1"/>
          <p:nvPr/>
        </p:nvSpPr>
        <p:spPr>
          <a:xfrm>
            <a:off x="720090" y="1296035"/>
            <a:ext cx="3840480" cy="398780"/>
          </a:xfrm>
          <a:prstGeom prst="rect">
            <a:avLst/>
          </a:prstGeom>
          <a:noFill/>
        </p:spPr>
        <p:txBody>
          <a:bodyPr wrap="square" rtlCol="0">
            <a:spAutoFit/>
          </a:bodyPr>
          <a:p>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 钳工的基本概念</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1"/>
            </p:custDataLst>
          </p:nvPr>
        </p:nvSpPr>
        <p:spPr>
          <a:xfrm>
            <a:off x="792480" y="1727835"/>
            <a:ext cx="4615180" cy="2322830"/>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钳工实习场地是教师教学与学生学习和练习钳工操作的固定场地。</a:t>
            </a:r>
            <a:endParaRPr lang="en-US" altLang="zh-CN">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为保证实训场地的人员安全与6S标准，将场地区域分为教学区、钳工工位区、台钻区、砂磨区、工件区、工具摆放区等区域。如图</a:t>
            </a:r>
            <a:r>
              <a:rPr lang="en-US" altLang="zh-CN">
                <a:latin typeface="微软雅黑" panose="020B0503020204020204" charset="-122"/>
                <a:ea typeface="微软雅黑" panose="020B0503020204020204" charset="-122"/>
                <a:cs typeface="微软雅黑" panose="020B0503020204020204" charset="-122"/>
              </a:rPr>
              <a:t>1-3</a:t>
            </a:r>
            <a:r>
              <a:rPr lang="zh-CN" altLang="en-US">
                <a:latin typeface="微软雅黑" panose="020B0503020204020204" charset="-122"/>
                <a:ea typeface="微软雅黑" panose="020B0503020204020204" charset="-122"/>
                <a:cs typeface="微软雅黑" panose="020B0503020204020204" charset="-122"/>
              </a:rPr>
              <a:t>所示。</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7" name="组合 6"/>
          <p:cNvGrpSpPr/>
          <p:nvPr/>
        </p:nvGrpSpPr>
        <p:grpSpPr>
          <a:xfrm>
            <a:off x="5617210" y="1727200"/>
            <a:ext cx="5410200" cy="3721735"/>
            <a:chOff x="8846" y="2720"/>
            <a:chExt cx="8520" cy="5861"/>
          </a:xfrm>
        </p:grpSpPr>
        <p:sp>
          <p:nvSpPr>
            <p:cNvPr id="18" name="文本框 17"/>
            <p:cNvSpPr txBox="1"/>
            <p:nvPr>
              <p:custDataLst>
                <p:tags r:id="rId2"/>
              </p:custDataLst>
            </p:nvPr>
          </p:nvSpPr>
          <p:spPr>
            <a:xfrm>
              <a:off x="9217" y="8051"/>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图1-3 钳工实训场地平面示意图</a:t>
              </a:r>
              <a:endParaRPr sz="1600" b="1">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custDataLst>
                <p:tags r:id="rId3"/>
              </p:custDataLst>
            </p:nvPr>
          </p:nvPicPr>
          <p:blipFill>
            <a:blip r:embed="rId4"/>
            <a:stretch>
              <a:fillRect/>
            </a:stretch>
          </p:blipFill>
          <p:spPr>
            <a:xfrm>
              <a:off x="8846" y="2720"/>
              <a:ext cx="8520" cy="5190"/>
            </a:xfrm>
            <a:prstGeom prst="rect">
              <a:avLst/>
            </a:prstGeom>
          </p:spPr>
        </p:pic>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447290" y="720090"/>
            <a:ext cx="614743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二、钳工实训室场地简介和相关制度要求</a:t>
            </a:r>
            <a:endParaRPr lang="zh-CN" altLang="en-US" sz="2200" b="1">
              <a:latin typeface="微软雅黑" panose="020B0503020204020204" charset="-122"/>
              <a:ea typeface="微软雅黑" panose="020B0503020204020204" charset="-122"/>
            </a:endParaRPr>
          </a:p>
        </p:txBody>
      </p:sp>
      <p:sp>
        <p:nvSpPr>
          <p:cNvPr id="13" name="文本框 12"/>
          <p:cNvSpPr txBox="1"/>
          <p:nvPr/>
        </p:nvSpPr>
        <p:spPr>
          <a:xfrm>
            <a:off x="720090" y="1296035"/>
            <a:ext cx="3840480" cy="398780"/>
          </a:xfrm>
          <a:prstGeom prst="rect">
            <a:avLst/>
          </a:prstGeom>
          <a:noFill/>
        </p:spPr>
        <p:txBody>
          <a:bodyPr wrap="square" rtlCol="0">
            <a:spAutoFit/>
          </a:bodyPr>
          <a:p>
            <a:r>
              <a:rPr sz="2000" b="1">
                <a:latin typeface="微软雅黑" panose="020B0503020204020204" charset="-122"/>
                <a:ea typeface="微软雅黑" panose="020B0503020204020204" charset="-122"/>
                <a:cs typeface="微软雅黑" panose="020B0503020204020204" charset="-122"/>
              </a:rPr>
              <a:t>2. 企业 6S 制度管理</a:t>
            </a:r>
            <a:endParaRPr sz="2000" b="1">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1222375" y="1656080"/>
            <a:ext cx="3840480" cy="1453515"/>
          </a:xfrm>
          <a:prstGeom prst="rect">
            <a:avLst/>
          </a:prstGeom>
        </p:spPr>
      </p:pic>
      <p:pic>
        <p:nvPicPr>
          <p:cNvPr id="4" name="图片 3"/>
          <p:cNvPicPr>
            <a:picLocks noChangeAspect="1"/>
          </p:cNvPicPr>
          <p:nvPr/>
        </p:nvPicPr>
        <p:blipFill>
          <a:blip r:embed="rId2"/>
          <a:stretch>
            <a:fillRect/>
          </a:stretch>
        </p:blipFill>
        <p:spPr>
          <a:xfrm>
            <a:off x="1150620" y="3034030"/>
            <a:ext cx="3900805" cy="1510030"/>
          </a:xfrm>
          <a:prstGeom prst="rect">
            <a:avLst/>
          </a:prstGeom>
        </p:spPr>
      </p:pic>
      <p:pic>
        <p:nvPicPr>
          <p:cNvPr id="5" name="图片 4"/>
          <p:cNvPicPr>
            <a:picLocks noChangeAspect="1"/>
          </p:cNvPicPr>
          <p:nvPr/>
        </p:nvPicPr>
        <p:blipFill>
          <a:blip r:embed="rId3"/>
          <a:stretch>
            <a:fillRect/>
          </a:stretch>
        </p:blipFill>
        <p:spPr>
          <a:xfrm>
            <a:off x="892175" y="4603115"/>
            <a:ext cx="4159250" cy="1437640"/>
          </a:xfrm>
          <a:prstGeom prst="rect">
            <a:avLst/>
          </a:prstGeom>
        </p:spPr>
      </p:pic>
      <p:pic>
        <p:nvPicPr>
          <p:cNvPr id="8" name="图片 7"/>
          <p:cNvPicPr>
            <a:picLocks noChangeAspect="1"/>
          </p:cNvPicPr>
          <p:nvPr/>
        </p:nvPicPr>
        <p:blipFill>
          <a:blip r:embed="rId4"/>
          <a:stretch>
            <a:fillRect/>
          </a:stretch>
        </p:blipFill>
        <p:spPr>
          <a:xfrm>
            <a:off x="5687695" y="1616710"/>
            <a:ext cx="4256405" cy="1480185"/>
          </a:xfrm>
          <a:prstGeom prst="rect">
            <a:avLst/>
          </a:prstGeom>
        </p:spPr>
      </p:pic>
      <p:pic>
        <p:nvPicPr>
          <p:cNvPr id="9" name="图片 8"/>
          <p:cNvPicPr>
            <a:picLocks noChangeAspect="1"/>
          </p:cNvPicPr>
          <p:nvPr/>
        </p:nvPicPr>
        <p:blipFill>
          <a:blip r:embed="rId5"/>
          <a:stretch>
            <a:fillRect/>
          </a:stretch>
        </p:blipFill>
        <p:spPr>
          <a:xfrm>
            <a:off x="5487035" y="3105785"/>
            <a:ext cx="4508500" cy="1423035"/>
          </a:xfrm>
          <a:prstGeom prst="rect">
            <a:avLst/>
          </a:prstGeom>
        </p:spPr>
      </p:pic>
      <p:pic>
        <p:nvPicPr>
          <p:cNvPr id="11" name="图片 10"/>
          <p:cNvPicPr>
            <a:picLocks noChangeAspect="1"/>
          </p:cNvPicPr>
          <p:nvPr/>
        </p:nvPicPr>
        <p:blipFill>
          <a:blip r:embed="rId6"/>
          <a:stretch>
            <a:fillRect/>
          </a:stretch>
        </p:blipFill>
        <p:spPr>
          <a:xfrm>
            <a:off x="5353050" y="4626610"/>
            <a:ext cx="4643120" cy="14706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ssolv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ssolv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dissolv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447290" y="720090"/>
            <a:ext cx="6147435" cy="429895"/>
          </a:xfrm>
          <a:prstGeom prst="rect">
            <a:avLst/>
          </a:prstGeom>
          <a:noFill/>
        </p:spPr>
        <p:txBody>
          <a:bodyPr wrap="square" rtlCol="0">
            <a:spAutoFit/>
          </a:bodyPr>
          <a:p>
            <a:r>
              <a:rPr lang="zh-CN" altLang="en-US" sz="2200" b="1">
                <a:latin typeface="微软雅黑" panose="020B0503020204020204" charset="-122"/>
                <a:ea typeface="微软雅黑" panose="020B0503020204020204" charset="-122"/>
              </a:rPr>
              <a:t>三、钳工常用设备简介</a:t>
            </a:r>
            <a:endParaRPr lang="zh-CN" altLang="en-US" sz="2200" b="1">
              <a:latin typeface="微软雅黑" panose="020B0503020204020204" charset="-122"/>
              <a:ea typeface="微软雅黑" panose="020B0503020204020204" charset="-122"/>
            </a:endParaRPr>
          </a:p>
        </p:txBody>
      </p:sp>
      <p:sp>
        <p:nvSpPr>
          <p:cNvPr id="13" name="文本框 12"/>
          <p:cNvSpPr txBox="1"/>
          <p:nvPr/>
        </p:nvSpPr>
        <p:spPr>
          <a:xfrm>
            <a:off x="720090" y="1296035"/>
            <a:ext cx="3840480" cy="398780"/>
          </a:xfrm>
          <a:prstGeom prst="rect">
            <a:avLst/>
          </a:prstGeom>
          <a:noFill/>
        </p:spPr>
        <p:txBody>
          <a:bodyPr wrap="square" rtlCol="0">
            <a:spAutoFit/>
          </a:bodyPr>
          <a:p>
            <a:r>
              <a:rPr sz="2000" b="1">
                <a:latin typeface="微软雅黑" panose="020B0503020204020204" charset="-122"/>
                <a:ea typeface="微软雅黑" panose="020B0503020204020204" charset="-122"/>
                <a:cs typeface="微软雅黑" panose="020B0503020204020204" charset="-122"/>
              </a:rPr>
              <a:t>1. 钳工工作台</a:t>
            </a:r>
            <a:endParaRPr sz="2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1"/>
            </p:custDataLst>
          </p:nvPr>
        </p:nvSpPr>
        <p:spPr>
          <a:xfrm>
            <a:off x="792480" y="1727835"/>
            <a:ext cx="4495800" cy="3476625"/>
          </a:xfrm>
          <a:prstGeom prst="rect">
            <a:avLst/>
          </a:prstGeom>
          <a:noFill/>
        </p:spPr>
        <p:txBody>
          <a:bodyPr wrap="square" rtlCol="0">
            <a:spAutoFit/>
          </a:bodyPr>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（1）材质：一般采用 Q235 钢、45 号钢或不锈钢。</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（2）作用：安装台虎钳（安装台虎钳后以钳口高齐手肘为宜），放置工具，用于生产、组装、检修零部件。</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ts val="2800"/>
              </a:lnSpc>
              <a:spcAft>
                <a:spcPts val="6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（3）分类：可分为钢板工作台、防静电工作台、不锈钢工作台、复合板工作台等。本技能实训常采用不锈钢工作台，如图 1-4（a）所示。</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5654040" y="2303780"/>
            <a:ext cx="5270500" cy="2830830"/>
            <a:chOff x="8904" y="3628"/>
            <a:chExt cx="8300" cy="4458"/>
          </a:xfrm>
        </p:grpSpPr>
        <p:pic>
          <p:nvPicPr>
            <p:cNvPr id="70" name="图片 6"/>
            <p:cNvPicPr>
              <a:picLocks noChangeAspect="1"/>
            </p:cNvPicPr>
            <p:nvPr>
              <p:custDataLst>
                <p:tags r:id="rId2"/>
              </p:custDataLst>
            </p:nvPr>
          </p:nvPicPr>
          <p:blipFill>
            <a:blip r:embed="rId3"/>
            <a:stretch>
              <a:fillRect/>
            </a:stretch>
          </p:blipFill>
          <p:spPr>
            <a:xfrm>
              <a:off x="8904" y="3678"/>
              <a:ext cx="3902" cy="3347"/>
            </a:xfrm>
            <a:prstGeom prst="rect">
              <a:avLst/>
            </a:prstGeom>
            <a:noFill/>
            <a:ln>
              <a:noFill/>
            </a:ln>
          </p:spPr>
        </p:pic>
        <p:pic>
          <p:nvPicPr>
            <p:cNvPr id="71" name="图片 7"/>
            <p:cNvPicPr>
              <a:picLocks noChangeAspect="1"/>
            </p:cNvPicPr>
            <p:nvPr>
              <p:custDataLst>
                <p:tags r:id="rId4"/>
              </p:custDataLst>
            </p:nvPr>
          </p:nvPicPr>
          <p:blipFill>
            <a:blip r:embed="rId5"/>
            <a:stretch>
              <a:fillRect/>
            </a:stretch>
          </p:blipFill>
          <p:spPr>
            <a:xfrm>
              <a:off x="13154" y="3628"/>
              <a:ext cx="4050" cy="3552"/>
            </a:xfrm>
            <a:prstGeom prst="rect">
              <a:avLst/>
            </a:prstGeom>
            <a:noFill/>
            <a:ln>
              <a:noFill/>
            </a:ln>
          </p:spPr>
        </p:pic>
        <p:sp>
          <p:nvSpPr>
            <p:cNvPr id="6" name="文本框 5"/>
            <p:cNvSpPr txBox="1"/>
            <p:nvPr>
              <p:custDataLst>
                <p:tags r:id="rId6"/>
              </p:custDataLst>
            </p:nvPr>
          </p:nvSpPr>
          <p:spPr>
            <a:xfrm>
              <a:off x="9819" y="7025"/>
              <a:ext cx="2072" cy="531"/>
            </a:xfrm>
            <a:prstGeom prst="rect">
              <a:avLst/>
            </a:prstGeom>
            <a:noFill/>
            <a:ln w="9525">
              <a:noFill/>
            </a:ln>
          </p:spPr>
          <p:txBody>
            <a:bodyPr wrap="square">
              <a:spAutoFit/>
            </a:bodyPr>
            <a:p>
              <a:pPr indent="0" algn="ctr" fontAlgn="auto"/>
              <a:r>
                <a:rPr lang="en-US" sz="1600" b="0">
                  <a:latin typeface="微软雅黑" panose="020B0503020204020204" charset="-122"/>
                  <a:ea typeface="微软雅黑" panose="020B0503020204020204" charset="-122"/>
                  <a:cs typeface="微软雅黑" panose="020B0503020204020204" charset="-122"/>
                </a:rPr>
                <a:t>(a) </a:t>
              </a:r>
              <a:r>
                <a:rPr lang="zh-CN" sz="1600" b="0">
                  <a:latin typeface="微软雅黑" panose="020B0503020204020204" charset="-122"/>
                  <a:ea typeface="微软雅黑" panose="020B0503020204020204" charset="-122"/>
                  <a:cs typeface="微软雅黑" panose="020B0503020204020204" charset="-122"/>
                </a:rPr>
                <a:t>钳台</a:t>
              </a:r>
              <a:endParaRPr lang="zh-CN" sz="16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7"/>
              </p:custDataLst>
            </p:nvPr>
          </p:nvSpPr>
          <p:spPr>
            <a:xfrm>
              <a:off x="14175" y="7025"/>
              <a:ext cx="2072" cy="531"/>
            </a:xfrm>
            <a:prstGeom prst="rect">
              <a:avLst/>
            </a:prstGeom>
            <a:noFill/>
            <a:ln w="9525">
              <a:noFill/>
            </a:ln>
          </p:spPr>
          <p:txBody>
            <a:bodyPr wrap="square">
              <a:spAutoFit/>
            </a:bodyPr>
            <a:p>
              <a:pPr indent="0" algn="ctr" fontAlgn="auto"/>
              <a:r>
                <a:rPr sz="1600" b="0">
                  <a:latin typeface="微软雅黑" panose="020B0503020204020204" charset="-122"/>
                  <a:ea typeface="微软雅黑" panose="020B0503020204020204" charset="-122"/>
                  <a:cs typeface="微软雅黑" panose="020B0503020204020204" charset="-122"/>
                </a:rPr>
                <a:t> (b) 台虎钳</a:t>
              </a:r>
              <a:endParaRPr sz="1600" b="0">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custDataLst>
                <p:tags r:id="rId8"/>
              </p:custDataLst>
            </p:nvPr>
          </p:nvSpPr>
          <p:spPr>
            <a:xfrm>
              <a:off x="9299" y="7556"/>
              <a:ext cx="7796" cy="531"/>
            </a:xfrm>
            <a:prstGeom prst="rect">
              <a:avLst/>
            </a:prstGeom>
            <a:noFill/>
            <a:ln w="9525">
              <a:noFill/>
            </a:ln>
          </p:spPr>
          <p:txBody>
            <a:bodyPr wrap="square">
              <a:spAutoFit/>
            </a:bodyPr>
            <a:p>
              <a:pPr indent="0" algn="ctr" fontAlgn="auto"/>
              <a:r>
                <a:rPr sz="1600" b="1">
                  <a:latin typeface="微软雅黑" panose="020B0503020204020204" charset="-122"/>
                  <a:ea typeface="微软雅黑" panose="020B0503020204020204" charset="-122"/>
                  <a:cs typeface="微软雅黑" panose="020B0503020204020204" charset="-122"/>
                </a:rPr>
                <a:t>图1-4 钳台和台虎钳</a:t>
              </a:r>
              <a:endParaRPr sz="1600" b="1">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PP_MARK_KEY" val="9f7a4dbf-75ab-43f3-b77d-4f1e89b0ad05"/>
  <p:tag name="COMMONDATA" val="eyJoZGlkIjoiZTJiNTkyYjM1NWRlNWI4NzgzNWZmZmVjZGYzOTgxNWEifQ=="/>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自定义设计方案">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4345</Words>
  <Application>WPS 演示</Application>
  <PresentationFormat>自定义</PresentationFormat>
  <Paragraphs>272</Paragraphs>
  <Slides>26</Slides>
  <Notes>8</Notes>
  <HiddenSlides>0</HiddenSlides>
  <MMClips>0</MMClips>
  <ScaleCrop>false</ScaleCrop>
  <HeadingPairs>
    <vt:vector size="6" baseType="variant">
      <vt:variant>
        <vt:lpstr>已用的字体</vt:lpstr>
      </vt:variant>
      <vt:variant>
        <vt:i4>9</vt:i4>
      </vt:variant>
      <vt:variant>
        <vt:lpstr>主题</vt:lpstr>
      </vt:variant>
      <vt:variant>
        <vt:i4>8</vt:i4>
      </vt:variant>
      <vt:variant>
        <vt:lpstr>幻灯片标题</vt:lpstr>
      </vt:variant>
      <vt:variant>
        <vt:i4>26</vt:i4>
      </vt:variant>
    </vt:vector>
  </HeadingPairs>
  <TitlesOfParts>
    <vt:vector size="43" baseType="lpstr">
      <vt:lpstr>Arial</vt:lpstr>
      <vt:lpstr>宋体</vt:lpstr>
      <vt:lpstr>Wingdings</vt:lpstr>
      <vt:lpstr>Arial</vt:lpstr>
      <vt:lpstr>微软雅黑</vt:lpstr>
      <vt:lpstr>Wingdings</vt:lpstr>
      <vt:lpstr>华文行楷</vt:lpstr>
      <vt:lpstr>Arial Unicode MS</vt:lpstr>
      <vt:lpstr>Calibri</vt:lpstr>
      <vt:lpstr>Office 主题​​</vt:lpstr>
      <vt:lpstr>1_Office 主题​​</vt:lpstr>
      <vt:lpstr>2_Office 主题​​</vt:lpstr>
      <vt:lpstr>3_Office 主题​​</vt:lpstr>
      <vt:lpstr>4_Office 主题​​</vt:lpstr>
      <vt:lpstr>5_Office 主题​​</vt:lpstr>
      <vt:lpstr>6_Office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Y.G</cp:lastModifiedBy>
  <cp:revision>560</cp:revision>
  <dcterms:created xsi:type="dcterms:W3CDTF">2016-10-23T06:41:00Z</dcterms:created>
  <dcterms:modified xsi:type="dcterms:W3CDTF">2024-04-03T06:27:26Z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2052-11.1.0.15319</vt:lpwstr>
  </property>
  <property fmtid="{D5CDD505-2E9C-101B-9397-08002B2CF9AE}" pid="3" name="ICV">
    <vt:lpwstr>C817F9090C234F8C9C0EA996CD68392F_12</vt:lpwstr>
  </property>
</Properties>
</file>