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739" r:id="rId3"/>
    <p:sldId id="626" r:id="rId4"/>
    <p:sldId id="622" r:id="rId5"/>
    <p:sldId id="741" r:id="rId6"/>
    <p:sldId id="835" r:id="rId7"/>
    <p:sldId id="836" r:id="rId8"/>
    <p:sldId id="837" r:id="rId9"/>
    <p:sldId id="838" r:id="rId10"/>
    <p:sldId id="839" r:id="rId11"/>
    <p:sldId id="840" r:id="rId12"/>
    <p:sldId id="841" r:id="rId13"/>
    <p:sldId id="842" r:id="rId14"/>
    <p:sldId id="843" r:id="rId15"/>
    <p:sldId id="844" r:id="rId16"/>
    <p:sldId id="845" r:id="rId17"/>
    <p:sldId id="846" r:id="rId18"/>
    <p:sldId id="847" r:id="rId19"/>
    <p:sldId id="848" r:id="rId20"/>
    <p:sldId id="849" r:id="rId21"/>
    <p:sldId id="850" r:id="rId22"/>
    <p:sldId id="851" r:id="rId23"/>
    <p:sldId id="852" r:id="rId24"/>
    <p:sldId id="853" r:id="rId25"/>
    <p:sldId id="854" r:id="rId26"/>
    <p:sldId id="855" r:id="rId27"/>
    <p:sldId id="856" r:id="rId28"/>
    <p:sldId id="857" r:id="rId29"/>
    <p:sldId id="834" r:id="rId30"/>
  </p:sldIdLst>
  <p:sldSz cx="9144000" cy="5143500"/>
  <p:notesSz cx="6797675" cy="9926955"/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2" userDrawn="1">
          <p15:clr>
            <a:srgbClr val="A4A3A4"/>
          </p15:clr>
        </p15:guide>
        <p15:guide id="2" pos="28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kingsoft" initials="k" lastIdx="1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33CCCC"/>
    <a:srgbClr val="3366CC"/>
    <a:srgbClr val="FF3300"/>
    <a:srgbClr val="000066"/>
    <a:srgbClr val="FFCCFF"/>
    <a:srgbClr val="5F5F5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795" y="42"/>
      </p:cViewPr>
      <p:guideLst>
        <p:guide orient="horz" pos="1452"/>
        <p:guide pos="2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5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200" dirty="0">
                <a:solidFill>
                  <a:srgbClr val="FF3300"/>
                </a:solidFill>
              </a:rPr>
            </a:fld>
            <a:endParaRPr lang="en-US" altLang="zh-CN" sz="1200" dirty="0">
              <a:solidFill>
                <a:srgbClr val="FF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1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205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2063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053" name="组合 117"/>
          <p:cNvGrpSpPr/>
          <p:nvPr userDrawn="1"/>
        </p:nvGrpSpPr>
        <p:grpSpPr>
          <a:xfrm>
            <a:off x="522288" y="1906588"/>
            <a:ext cx="1512887" cy="1416050"/>
            <a:chOff x="522687" y="2543125"/>
            <a:chExt cx="1749704" cy="17497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 t="12823" r="3619"/>
            <a:stretch>
              <a:fillRect/>
            </a:stretch>
          </p:blipFill>
          <p:spPr>
            <a:xfrm>
              <a:off x="534848" y="2754493"/>
              <a:ext cx="1686385" cy="1525335"/>
            </a:xfrm>
            <a:custGeom>
              <a:avLst/>
              <a:gdLst>
                <a:gd name="connsiteX0" fmla="*/ 171910 w 1686385"/>
                <a:gd name="connsiteY0" fmla="*/ 0 h 1525334"/>
                <a:gd name="connsiteX1" fmla="*/ 257635 w 1686385"/>
                <a:gd name="connsiteY1" fmla="*/ 33338 h 1525334"/>
                <a:gd name="connsiteX2" fmla="*/ 295735 w 1686385"/>
                <a:gd name="connsiteY2" fmla="*/ 71438 h 1525334"/>
                <a:gd name="connsiteX3" fmla="*/ 376698 w 1686385"/>
                <a:gd name="connsiteY3" fmla="*/ 80963 h 1525334"/>
                <a:gd name="connsiteX4" fmla="*/ 381460 w 1686385"/>
                <a:gd name="connsiteY4" fmla="*/ 123825 h 1525334"/>
                <a:gd name="connsiteX5" fmla="*/ 467185 w 1686385"/>
                <a:gd name="connsiteY5" fmla="*/ 180975 h 1525334"/>
                <a:gd name="connsiteX6" fmla="*/ 457660 w 1686385"/>
                <a:gd name="connsiteY6" fmla="*/ 238125 h 1525334"/>
                <a:gd name="connsiteX7" fmla="*/ 576723 w 1686385"/>
                <a:gd name="connsiteY7" fmla="*/ 266700 h 1525334"/>
                <a:gd name="connsiteX8" fmla="*/ 633873 w 1686385"/>
                <a:gd name="connsiteY8" fmla="*/ 371475 h 1525334"/>
                <a:gd name="connsiteX9" fmla="*/ 743410 w 1686385"/>
                <a:gd name="connsiteY9" fmla="*/ 342900 h 1525334"/>
                <a:gd name="connsiteX10" fmla="*/ 791035 w 1686385"/>
                <a:gd name="connsiteY10" fmla="*/ 457200 h 1525334"/>
                <a:gd name="connsiteX11" fmla="*/ 891048 w 1686385"/>
                <a:gd name="connsiteY11" fmla="*/ 481013 h 1525334"/>
                <a:gd name="connsiteX12" fmla="*/ 919623 w 1686385"/>
                <a:gd name="connsiteY12" fmla="*/ 561975 h 1525334"/>
                <a:gd name="connsiteX13" fmla="*/ 1048210 w 1686385"/>
                <a:gd name="connsiteY13" fmla="*/ 619125 h 1525334"/>
                <a:gd name="connsiteX14" fmla="*/ 1062498 w 1686385"/>
                <a:gd name="connsiteY14" fmla="*/ 681038 h 1525334"/>
                <a:gd name="connsiteX15" fmla="*/ 1172035 w 1686385"/>
                <a:gd name="connsiteY15" fmla="*/ 695325 h 1525334"/>
                <a:gd name="connsiteX16" fmla="*/ 1210135 w 1686385"/>
                <a:gd name="connsiteY16" fmla="*/ 795338 h 1525334"/>
                <a:gd name="connsiteX17" fmla="*/ 1252998 w 1686385"/>
                <a:gd name="connsiteY17" fmla="*/ 866775 h 1525334"/>
                <a:gd name="connsiteX18" fmla="*/ 1243473 w 1686385"/>
                <a:gd name="connsiteY18" fmla="*/ 957263 h 1525334"/>
                <a:gd name="connsiteX19" fmla="*/ 1333960 w 1686385"/>
                <a:gd name="connsiteY19" fmla="*/ 962025 h 1525334"/>
                <a:gd name="connsiteX20" fmla="*/ 1353010 w 1686385"/>
                <a:gd name="connsiteY20" fmla="*/ 1062038 h 1525334"/>
                <a:gd name="connsiteX21" fmla="*/ 1424448 w 1686385"/>
                <a:gd name="connsiteY21" fmla="*/ 1057275 h 1525334"/>
                <a:gd name="connsiteX22" fmla="*/ 1462548 w 1686385"/>
                <a:gd name="connsiteY22" fmla="*/ 1138238 h 1525334"/>
                <a:gd name="connsiteX23" fmla="*/ 1581610 w 1686385"/>
                <a:gd name="connsiteY23" fmla="*/ 1181100 h 1525334"/>
                <a:gd name="connsiteX24" fmla="*/ 1572085 w 1686385"/>
                <a:gd name="connsiteY24" fmla="*/ 1290638 h 1525334"/>
                <a:gd name="connsiteX25" fmla="*/ 1686385 w 1686385"/>
                <a:gd name="connsiteY25" fmla="*/ 1314450 h 1525334"/>
                <a:gd name="connsiteX26" fmla="*/ 1217168 w 1686385"/>
                <a:gd name="connsiteY26" fmla="*/ 1525334 h 1525334"/>
                <a:gd name="connsiteX27" fmla="*/ 573625 w 1686385"/>
                <a:gd name="connsiteY27" fmla="*/ 1525334 h 1525334"/>
                <a:gd name="connsiteX28" fmla="*/ 0 w 1686385"/>
                <a:gd name="connsiteY28" fmla="*/ 1157147 h 1525334"/>
                <a:gd name="connsiteX29" fmla="*/ 0 w 1686385"/>
                <a:gd name="connsiteY29" fmla="*/ 81862 h 1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86385" h="1525334">
                  <a:moveTo>
                    <a:pt x="171910" y="0"/>
                  </a:moveTo>
                  <a:lnTo>
                    <a:pt x="257635" y="33338"/>
                  </a:lnTo>
                  <a:lnTo>
                    <a:pt x="295735" y="71438"/>
                  </a:lnTo>
                  <a:lnTo>
                    <a:pt x="376698" y="80963"/>
                  </a:lnTo>
                  <a:lnTo>
                    <a:pt x="381460" y="123825"/>
                  </a:lnTo>
                  <a:lnTo>
                    <a:pt x="467185" y="180975"/>
                  </a:lnTo>
                  <a:lnTo>
                    <a:pt x="457660" y="238125"/>
                  </a:lnTo>
                  <a:lnTo>
                    <a:pt x="576723" y="266700"/>
                  </a:lnTo>
                  <a:lnTo>
                    <a:pt x="633873" y="371475"/>
                  </a:lnTo>
                  <a:lnTo>
                    <a:pt x="743410" y="342900"/>
                  </a:lnTo>
                  <a:lnTo>
                    <a:pt x="791035" y="457200"/>
                  </a:lnTo>
                  <a:lnTo>
                    <a:pt x="891048" y="481013"/>
                  </a:lnTo>
                  <a:lnTo>
                    <a:pt x="919623" y="561975"/>
                  </a:lnTo>
                  <a:lnTo>
                    <a:pt x="1048210" y="619125"/>
                  </a:lnTo>
                  <a:lnTo>
                    <a:pt x="1062498" y="681038"/>
                  </a:lnTo>
                  <a:lnTo>
                    <a:pt x="1172035" y="695325"/>
                  </a:lnTo>
                  <a:lnTo>
                    <a:pt x="1210135" y="795338"/>
                  </a:lnTo>
                  <a:lnTo>
                    <a:pt x="1252998" y="866775"/>
                  </a:lnTo>
                  <a:lnTo>
                    <a:pt x="1243473" y="957263"/>
                  </a:lnTo>
                  <a:lnTo>
                    <a:pt x="1333960" y="962025"/>
                  </a:lnTo>
                  <a:lnTo>
                    <a:pt x="1353010" y="1062038"/>
                  </a:lnTo>
                  <a:lnTo>
                    <a:pt x="1424448" y="1057275"/>
                  </a:lnTo>
                  <a:lnTo>
                    <a:pt x="1462548" y="1138238"/>
                  </a:lnTo>
                  <a:lnTo>
                    <a:pt x="1581610" y="1181100"/>
                  </a:lnTo>
                  <a:lnTo>
                    <a:pt x="1572085" y="1290638"/>
                  </a:lnTo>
                  <a:lnTo>
                    <a:pt x="1686385" y="1314450"/>
                  </a:lnTo>
                  <a:lnTo>
                    <a:pt x="1217168" y="1525334"/>
                  </a:lnTo>
                  <a:lnTo>
                    <a:pt x="573625" y="1525334"/>
                  </a:lnTo>
                  <a:lnTo>
                    <a:pt x="0" y="1157147"/>
                  </a:lnTo>
                  <a:lnTo>
                    <a:pt x="0" y="81862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22687" y="2543125"/>
              <a:ext cx="1749704" cy="1749704"/>
            </a:xfrm>
            <a:custGeom>
              <a:avLst/>
              <a:gdLst>
                <a:gd name="connsiteX0" fmla="*/ 0 w 1749704"/>
                <a:gd name="connsiteY0" fmla="*/ 1381517 h 1749704"/>
                <a:gd name="connsiteX1" fmla="*/ 573625 w 1749704"/>
                <a:gd name="connsiteY1" fmla="*/ 1749704 h 1749704"/>
                <a:gd name="connsiteX2" fmla="*/ 0 w 1749704"/>
                <a:gd name="connsiteY2" fmla="*/ 1749704 h 1749704"/>
                <a:gd name="connsiteX3" fmla="*/ 0 w 1749704"/>
                <a:gd name="connsiteY3" fmla="*/ 0 h 1749704"/>
                <a:gd name="connsiteX4" fmla="*/ 1749704 w 1749704"/>
                <a:gd name="connsiteY4" fmla="*/ 0 h 1749704"/>
                <a:gd name="connsiteX5" fmla="*/ 1749704 w 1749704"/>
                <a:gd name="connsiteY5" fmla="*/ 1749704 h 1749704"/>
                <a:gd name="connsiteX6" fmla="*/ 1217168 w 1749704"/>
                <a:gd name="connsiteY6" fmla="*/ 1749704 h 1749704"/>
                <a:gd name="connsiteX7" fmla="*/ 1686385 w 1749704"/>
                <a:gd name="connsiteY7" fmla="*/ 1538820 h 1749704"/>
                <a:gd name="connsiteX8" fmla="*/ 1572085 w 1749704"/>
                <a:gd name="connsiteY8" fmla="*/ 1515008 h 1749704"/>
                <a:gd name="connsiteX9" fmla="*/ 1581610 w 1749704"/>
                <a:gd name="connsiteY9" fmla="*/ 1405470 h 1749704"/>
                <a:gd name="connsiteX10" fmla="*/ 1462548 w 1749704"/>
                <a:gd name="connsiteY10" fmla="*/ 1362608 h 1749704"/>
                <a:gd name="connsiteX11" fmla="*/ 1424448 w 1749704"/>
                <a:gd name="connsiteY11" fmla="*/ 1281645 h 1749704"/>
                <a:gd name="connsiteX12" fmla="*/ 1353010 w 1749704"/>
                <a:gd name="connsiteY12" fmla="*/ 1286408 h 1749704"/>
                <a:gd name="connsiteX13" fmla="*/ 1333960 w 1749704"/>
                <a:gd name="connsiteY13" fmla="*/ 1186395 h 1749704"/>
                <a:gd name="connsiteX14" fmla="*/ 1243473 w 1749704"/>
                <a:gd name="connsiteY14" fmla="*/ 1181633 h 1749704"/>
                <a:gd name="connsiteX15" fmla="*/ 1252998 w 1749704"/>
                <a:gd name="connsiteY15" fmla="*/ 1091145 h 1749704"/>
                <a:gd name="connsiteX16" fmla="*/ 1210135 w 1749704"/>
                <a:gd name="connsiteY16" fmla="*/ 1019708 h 1749704"/>
                <a:gd name="connsiteX17" fmla="*/ 1172035 w 1749704"/>
                <a:gd name="connsiteY17" fmla="*/ 919695 h 1749704"/>
                <a:gd name="connsiteX18" fmla="*/ 1062498 w 1749704"/>
                <a:gd name="connsiteY18" fmla="*/ 905408 h 1749704"/>
                <a:gd name="connsiteX19" fmla="*/ 1048210 w 1749704"/>
                <a:gd name="connsiteY19" fmla="*/ 843495 h 1749704"/>
                <a:gd name="connsiteX20" fmla="*/ 919623 w 1749704"/>
                <a:gd name="connsiteY20" fmla="*/ 786345 h 1749704"/>
                <a:gd name="connsiteX21" fmla="*/ 891048 w 1749704"/>
                <a:gd name="connsiteY21" fmla="*/ 705383 h 1749704"/>
                <a:gd name="connsiteX22" fmla="*/ 791035 w 1749704"/>
                <a:gd name="connsiteY22" fmla="*/ 681570 h 1749704"/>
                <a:gd name="connsiteX23" fmla="*/ 743410 w 1749704"/>
                <a:gd name="connsiteY23" fmla="*/ 567270 h 1749704"/>
                <a:gd name="connsiteX24" fmla="*/ 633873 w 1749704"/>
                <a:gd name="connsiteY24" fmla="*/ 595845 h 1749704"/>
                <a:gd name="connsiteX25" fmla="*/ 576723 w 1749704"/>
                <a:gd name="connsiteY25" fmla="*/ 491070 h 1749704"/>
                <a:gd name="connsiteX26" fmla="*/ 457660 w 1749704"/>
                <a:gd name="connsiteY26" fmla="*/ 462495 h 1749704"/>
                <a:gd name="connsiteX27" fmla="*/ 467185 w 1749704"/>
                <a:gd name="connsiteY27" fmla="*/ 405345 h 1749704"/>
                <a:gd name="connsiteX28" fmla="*/ 381460 w 1749704"/>
                <a:gd name="connsiteY28" fmla="*/ 348195 h 1749704"/>
                <a:gd name="connsiteX29" fmla="*/ 376698 w 1749704"/>
                <a:gd name="connsiteY29" fmla="*/ 305333 h 1749704"/>
                <a:gd name="connsiteX30" fmla="*/ 295735 w 1749704"/>
                <a:gd name="connsiteY30" fmla="*/ 295808 h 1749704"/>
                <a:gd name="connsiteX31" fmla="*/ 257635 w 1749704"/>
                <a:gd name="connsiteY31" fmla="*/ 257708 h 1749704"/>
                <a:gd name="connsiteX32" fmla="*/ 171910 w 1749704"/>
                <a:gd name="connsiteY32" fmla="*/ 224370 h 1749704"/>
                <a:gd name="connsiteX33" fmla="*/ 0 w 1749704"/>
                <a:gd name="connsiteY33" fmla="*/ 306232 h 174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49704" h="1749704">
                  <a:moveTo>
                    <a:pt x="0" y="1381517"/>
                  </a:moveTo>
                  <a:lnTo>
                    <a:pt x="573625" y="1749704"/>
                  </a:lnTo>
                  <a:lnTo>
                    <a:pt x="0" y="1749704"/>
                  </a:lnTo>
                  <a:close/>
                  <a:moveTo>
                    <a:pt x="0" y="0"/>
                  </a:moveTo>
                  <a:lnTo>
                    <a:pt x="1749704" y="0"/>
                  </a:lnTo>
                  <a:lnTo>
                    <a:pt x="1749704" y="1749704"/>
                  </a:lnTo>
                  <a:lnTo>
                    <a:pt x="1217168" y="1749704"/>
                  </a:lnTo>
                  <a:lnTo>
                    <a:pt x="1686385" y="1538820"/>
                  </a:lnTo>
                  <a:lnTo>
                    <a:pt x="1572085" y="1515008"/>
                  </a:lnTo>
                  <a:lnTo>
                    <a:pt x="1581610" y="1405470"/>
                  </a:lnTo>
                  <a:lnTo>
                    <a:pt x="1462548" y="1362608"/>
                  </a:lnTo>
                  <a:lnTo>
                    <a:pt x="1424448" y="1281645"/>
                  </a:lnTo>
                  <a:lnTo>
                    <a:pt x="1353010" y="1286408"/>
                  </a:lnTo>
                  <a:lnTo>
                    <a:pt x="1333960" y="1186395"/>
                  </a:lnTo>
                  <a:lnTo>
                    <a:pt x="1243473" y="1181633"/>
                  </a:lnTo>
                  <a:lnTo>
                    <a:pt x="1252998" y="1091145"/>
                  </a:lnTo>
                  <a:lnTo>
                    <a:pt x="1210135" y="1019708"/>
                  </a:lnTo>
                  <a:lnTo>
                    <a:pt x="1172035" y="919695"/>
                  </a:lnTo>
                  <a:lnTo>
                    <a:pt x="1062498" y="905408"/>
                  </a:lnTo>
                  <a:lnTo>
                    <a:pt x="1048210" y="843495"/>
                  </a:lnTo>
                  <a:lnTo>
                    <a:pt x="919623" y="786345"/>
                  </a:lnTo>
                  <a:lnTo>
                    <a:pt x="891048" y="705383"/>
                  </a:lnTo>
                  <a:lnTo>
                    <a:pt x="791035" y="681570"/>
                  </a:lnTo>
                  <a:lnTo>
                    <a:pt x="743410" y="567270"/>
                  </a:lnTo>
                  <a:lnTo>
                    <a:pt x="633873" y="595845"/>
                  </a:lnTo>
                  <a:lnTo>
                    <a:pt x="576723" y="491070"/>
                  </a:lnTo>
                  <a:lnTo>
                    <a:pt x="457660" y="462495"/>
                  </a:lnTo>
                  <a:lnTo>
                    <a:pt x="467185" y="405345"/>
                  </a:lnTo>
                  <a:lnTo>
                    <a:pt x="381460" y="348195"/>
                  </a:lnTo>
                  <a:lnTo>
                    <a:pt x="376698" y="305333"/>
                  </a:lnTo>
                  <a:lnTo>
                    <a:pt x="295735" y="295808"/>
                  </a:lnTo>
                  <a:lnTo>
                    <a:pt x="257635" y="257708"/>
                  </a:lnTo>
                  <a:lnTo>
                    <a:pt x="171910" y="224370"/>
                  </a:lnTo>
                  <a:lnTo>
                    <a:pt x="0" y="306232"/>
                  </a:lnTo>
                  <a:close/>
                </a:path>
              </a:pathLst>
            </a:custGeom>
          </p:spPr>
        </p:pic>
      </p:grpSp>
      <p:pic>
        <p:nvPicPr>
          <p:cNvPr id="2054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3079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3083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/>
          <p:cNvSpPr/>
          <p:nvPr userDrawn="1"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Group 23"/>
          <p:cNvGrpSpPr>
            <a:grpSpLocks noChangeAspect="1"/>
          </p:cNvGrpSpPr>
          <p:nvPr userDrawn="1"/>
        </p:nvGrpSpPr>
        <p:grpSpPr>
          <a:xfrm>
            <a:off x="211138" y="536575"/>
            <a:ext cx="8723312" cy="998538"/>
            <a:chOff x="-3905250" y="4294188"/>
            <a:chExt cx="13011150" cy="1892300"/>
          </a:xfrm>
        </p:grpSpPr>
        <p:sp>
          <p:nvSpPr>
            <p:cNvPr id="410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4106" name="Freeform 28"/>
            <p:cNvSpPr/>
            <p:nvPr/>
          </p:nvSpPr>
          <p:spPr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71450"/>
            <a:ext cx="8696325" cy="106997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47" name="Group 5"/>
          <p:cNvGrpSpPr>
            <a:grpSpLocks noChangeAspect="1"/>
          </p:cNvGrpSpPr>
          <p:nvPr/>
        </p:nvGrpSpPr>
        <p:grpSpPr>
          <a:xfrm>
            <a:off x="211138" y="536575"/>
            <a:ext cx="8723312" cy="996950"/>
            <a:chOff x="-3905251" y="4294188"/>
            <a:chExt cx="13027839" cy="1892300"/>
          </a:xfrm>
        </p:grpSpPr>
        <p:sp>
          <p:nvSpPr>
            <p:cNvPr id="6153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6157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762125"/>
            <a:ext cx="9144000" cy="16192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1181100" y="2179638"/>
            <a:ext cx="684053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感谢观看！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8213" y="4468813"/>
            <a:ext cx="2870200" cy="579437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.wmf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Rounded Rectangle 13"/>
          <p:cNvSpPr/>
          <p:nvPr/>
        </p:nvSpPr>
        <p:spPr>
          <a:xfrm>
            <a:off x="228600" y="171450"/>
            <a:ext cx="8696325" cy="185102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>
          <a:xfrm>
            <a:off x="211138" y="1260475"/>
            <a:ext cx="8723312" cy="996950"/>
            <a:chOff x="-3905251" y="4294188"/>
            <a:chExt cx="13027839" cy="1892300"/>
          </a:xfrm>
        </p:grpSpPr>
        <p:sp>
          <p:nvSpPr>
            <p:cNvPr id="1122" name="Freeform 14"/>
            <p:cNvSpPr/>
            <p:nvPr/>
          </p:nvSpPr>
          <p:spPr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8"/>
            <p:cNvSpPr/>
            <p:nvPr/>
          </p:nvSpPr>
          <p:spPr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22"/>
            <p:cNvSpPr/>
            <p:nvPr/>
          </p:nvSpPr>
          <p:spPr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26"/>
            <p:cNvSpPr/>
            <p:nvPr/>
          </p:nvSpPr>
          <p:spPr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 useBgFill="1">
          <p:nvSpPr>
            <p:cNvPr id="1126" name="Freeform 10"/>
            <p:cNvSpPr/>
            <p:nvPr/>
          </p:nvSpPr>
          <p:spPr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888"/>
            <a:ext cx="3786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anose="02020603050405020304" pitchFamily="18" charset="0"/>
                <a:ea typeface="楷体_GB2312" charset="0"/>
                <a:cs typeface="楷体_GB231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888"/>
            <a:ext cx="11620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chemeClr val="tx2"/>
                </a:solidFill>
                <a:ea typeface="楷体_GB2312" pitchFamily="49" charset="-122"/>
              </a:defRPr>
            </a:lvl1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871538" y="2006600"/>
            <a:ext cx="7408862" cy="2587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en-US" dirty="0"/>
          </a:p>
        </p:txBody>
      </p:sp>
      <p:grpSp>
        <p:nvGrpSpPr>
          <p:cNvPr id="15" name="Group 142"/>
          <p:cNvGrpSpPr/>
          <p:nvPr userDrawn="1"/>
        </p:nvGrpSpPr>
        <p:grpSpPr>
          <a:xfrm>
            <a:off x="2874963" y="2503488"/>
            <a:ext cx="3130550" cy="1000125"/>
            <a:chOff x="1800" y="1761"/>
            <a:chExt cx="1972" cy="840"/>
          </a:xfrm>
        </p:grpSpPr>
        <p:sp>
          <p:nvSpPr>
            <p:cNvPr id="16" name="Rectangle 143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2" name="Freeform 144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1034" name="Group 145"/>
          <p:cNvGrpSpPr/>
          <p:nvPr userDrawn="1"/>
        </p:nvGrpSpPr>
        <p:grpSpPr>
          <a:xfrm>
            <a:off x="6129338" y="2413000"/>
            <a:ext cx="819150" cy="1089025"/>
            <a:chOff x="3861" y="2027"/>
            <a:chExt cx="516" cy="915"/>
          </a:xfrm>
        </p:grpSpPr>
        <p:sp>
          <p:nvSpPr>
            <p:cNvPr id="24" name="Rectangle 146" descr="宽下对角线"/>
            <p:cNvSpPr>
              <a:spLocks noChangeArrowheads="1"/>
            </p:cNvSpPr>
            <p:nvPr/>
          </p:nvSpPr>
          <p:spPr bwMode="auto">
            <a:xfrm>
              <a:off x="4279" y="2304"/>
              <a:ext cx="98" cy="439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" name="Freeform 147"/>
            <p:cNvSpPr/>
            <p:nvPr/>
          </p:nvSpPr>
          <p:spPr bwMode="auto">
            <a:xfrm flipH="1">
              <a:off x="3861" y="2102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148"/>
            <p:cNvSpPr/>
            <p:nvPr/>
          </p:nvSpPr>
          <p:spPr bwMode="auto">
            <a:xfrm>
              <a:off x="3899" y="2352"/>
              <a:ext cx="116" cy="439"/>
            </a:xfrm>
            <a:custGeom>
              <a:avLst/>
              <a:gdLst>
                <a:gd name="T0" fmla="*/ 60 w 60"/>
                <a:gd name="T1" fmla="*/ 238 h 274"/>
                <a:gd name="T2" fmla="*/ 51 w 60"/>
                <a:gd name="T3" fmla="*/ 259 h 274"/>
                <a:gd name="T4" fmla="*/ 36 w 60"/>
                <a:gd name="T5" fmla="*/ 274 h 274"/>
                <a:gd name="T6" fmla="*/ 12 w 60"/>
                <a:gd name="T7" fmla="*/ 271 h 274"/>
                <a:gd name="T8" fmla="*/ 0 w 60"/>
                <a:gd name="T9" fmla="*/ 256 h 274"/>
                <a:gd name="T10" fmla="*/ 0 w 6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74">
                  <a:moveTo>
                    <a:pt x="60" y="238"/>
                  </a:moveTo>
                  <a:lnTo>
                    <a:pt x="51" y="259"/>
                  </a:lnTo>
                  <a:lnTo>
                    <a:pt x="36" y="274"/>
                  </a:lnTo>
                  <a:lnTo>
                    <a:pt x="12" y="271"/>
                  </a:lnTo>
                  <a:lnTo>
                    <a:pt x="0" y="256"/>
                  </a:ln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149"/>
            <p:cNvSpPr/>
            <p:nvPr/>
          </p:nvSpPr>
          <p:spPr bwMode="auto">
            <a:xfrm>
              <a:off x="3944" y="2420"/>
              <a:ext cx="116" cy="440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150"/>
            <p:cNvSpPr/>
            <p:nvPr/>
          </p:nvSpPr>
          <p:spPr bwMode="auto">
            <a:xfrm>
              <a:off x="4028" y="2423"/>
              <a:ext cx="116" cy="439"/>
            </a:xfrm>
            <a:custGeom>
              <a:avLst/>
              <a:gdLst>
                <a:gd name="T0" fmla="*/ 96 w 96"/>
                <a:gd name="T1" fmla="*/ 177 h 207"/>
                <a:gd name="T2" fmla="*/ 91 w 96"/>
                <a:gd name="T3" fmla="*/ 193 h 207"/>
                <a:gd name="T4" fmla="*/ 84 w 96"/>
                <a:gd name="T5" fmla="*/ 201 h 207"/>
                <a:gd name="T6" fmla="*/ 69 w 96"/>
                <a:gd name="T7" fmla="*/ 207 h 207"/>
                <a:gd name="T8" fmla="*/ 57 w 96"/>
                <a:gd name="T9" fmla="*/ 204 h 207"/>
                <a:gd name="T10" fmla="*/ 46 w 96"/>
                <a:gd name="T11" fmla="*/ 190 h 207"/>
                <a:gd name="T12" fmla="*/ 48 w 96"/>
                <a:gd name="T13" fmla="*/ 18 h 207"/>
                <a:gd name="T14" fmla="*/ 42 w 96"/>
                <a:gd name="T15" fmla="*/ 6 h 207"/>
                <a:gd name="T16" fmla="*/ 28 w 96"/>
                <a:gd name="T17" fmla="*/ 0 h 207"/>
                <a:gd name="T18" fmla="*/ 15 w 96"/>
                <a:gd name="T19" fmla="*/ 3 h 207"/>
                <a:gd name="T20" fmla="*/ 4 w 96"/>
                <a:gd name="T21" fmla="*/ 12 h 207"/>
                <a:gd name="T22" fmla="*/ 0 w 96"/>
                <a:gd name="T23" fmla="*/ 28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207">
                  <a:moveTo>
                    <a:pt x="96" y="177"/>
                  </a:moveTo>
                  <a:lnTo>
                    <a:pt x="91" y="193"/>
                  </a:lnTo>
                  <a:lnTo>
                    <a:pt x="84" y="201"/>
                  </a:lnTo>
                  <a:lnTo>
                    <a:pt x="69" y="207"/>
                  </a:lnTo>
                  <a:lnTo>
                    <a:pt x="57" y="204"/>
                  </a:lnTo>
                  <a:lnTo>
                    <a:pt x="46" y="190"/>
                  </a:lnTo>
                  <a:lnTo>
                    <a:pt x="48" y="18"/>
                  </a:lnTo>
                  <a:lnTo>
                    <a:pt x="42" y="6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4" y="12"/>
                  </a:lnTo>
                  <a:lnTo>
                    <a:pt x="0" y="28"/>
                  </a:lnTo>
                </a:path>
              </a:pathLst>
            </a:custGeom>
            <a:noFill/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 flipV="1">
              <a:off x="4118" y="2350"/>
              <a:ext cx="0" cy="10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0" name="Oval 152"/>
            <p:cNvSpPr>
              <a:spLocks noChangeArrowheads="1"/>
            </p:cNvSpPr>
            <p:nvPr/>
          </p:nvSpPr>
          <p:spPr bwMode="auto">
            <a:xfrm>
              <a:off x="387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1" name="Oval 153"/>
            <p:cNvSpPr>
              <a:spLocks noChangeArrowheads="1"/>
            </p:cNvSpPr>
            <p:nvPr/>
          </p:nvSpPr>
          <p:spPr bwMode="auto">
            <a:xfrm>
              <a:off x="4096" y="2027"/>
              <a:ext cx="164" cy="618"/>
            </a:xfrm>
            <a:prstGeom prst="ellipse">
              <a:avLst/>
            </a:prstGeom>
            <a:noFill/>
            <a:ln w="28575">
              <a:solidFill>
                <a:srgbClr val="A50021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32" name="Oval 154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33" name="Group 155"/>
          <p:cNvGrpSpPr/>
          <p:nvPr userDrawn="1"/>
        </p:nvGrpSpPr>
        <p:grpSpPr>
          <a:xfrm>
            <a:off x="2876550" y="2686050"/>
            <a:ext cx="1281113" cy="650875"/>
            <a:chOff x="837" y="1923"/>
            <a:chExt cx="807" cy="546"/>
          </a:xfrm>
        </p:grpSpPr>
        <p:sp>
          <p:nvSpPr>
            <p:cNvPr id="34" name="AutoShape 156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5" name="AutoShape 157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6" name="AutoShape 158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7" name="AutoShape 159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8" name="AutoShape 160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39" name="AutoShape 161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0" name="Line 162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1" name="Line 163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2" name="Line 164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7" name="Group 165"/>
          <p:cNvGrpSpPr/>
          <p:nvPr userDrawn="1"/>
        </p:nvGrpSpPr>
        <p:grpSpPr>
          <a:xfrm>
            <a:off x="3062288" y="1439863"/>
            <a:ext cx="1339850" cy="2874962"/>
            <a:chOff x="1929" y="1209"/>
            <a:chExt cx="844" cy="2415"/>
          </a:xfrm>
        </p:grpSpPr>
        <p:sp>
          <p:nvSpPr>
            <p:cNvPr id="44" name="Line 166"/>
            <p:cNvSpPr>
              <a:spLocks noChangeShapeType="1"/>
            </p:cNvSpPr>
            <p:nvPr/>
          </p:nvSpPr>
          <p:spPr bwMode="auto">
            <a:xfrm>
              <a:off x="2733" y="149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5" name="Line 167"/>
            <p:cNvSpPr>
              <a:spLocks noChangeShapeType="1"/>
            </p:cNvSpPr>
            <p:nvPr/>
          </p:nvSpPr>
          <p:spPr bwMode="auto">
            <a:xfrm>
              <a:off x="1986" y="1524"/>
              <a:ext cx="0" cy="488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6" name="Line 168"/>
            <p:cNvSpPr>
              <a:spLocks noChangeShapeType="1"/>
            </p:cNvSpPr>
            <p:nvPr/>
          </p:nvSpPr>
          <p:spPr bwMode="auto">
            <a:xfrm>
              <a:off x="2357" y="1514"/>
              <a:ext cx="0" cy="523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47" name="Freeform 169"/>
            <p:cNvSpPr/>
            <p:nvPr/>
          </p:nvSpPr>
          <p:spPr bwMode="auto">
            <a:xfrm>
              <a:off x="1986" y="3072"/>
              <a:ext cx="120" cy="544"/>
            </a:xfrm>
            <a:custGeom>
              <a:avLst/>
              <a:gdLst>
                <a:gd name="T0" fmla="*/ 2 w 120"/>
                <a:gd name="T1" fmla="*/ 0 h 544"/>
                <a:gd name="T2" fmla="*/ 0 w 120"/>
                <a:gd name="T3" fmla="*/ 420 h 544"/>
                <a:gd name="T4" fmla="*/ 120 w 120"/>
                <a:gd name="T5" fmla="*/ 544 h 5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44">
                  <a:moveTo>
                    <a:pt x="2" y="0"/>
                  </a:moveTo>
                  <a:lnTo>
                    <a:pt x="0" y="420"/>
                  </a:lnTo>
                  <a:lnTo>
                    <a:pt x="120" y="544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170"/>
            <p:cNvSpPr/>
            <p:nvPr/>
          </p:nvSpPr>
          <p:spPr bwMode="auto">
            <a:xfrm>
              <a:off x="2367" y="3088"/>
              <a:ext cx="1" cy="407"/>
            </a:xfrm>
            <a:custGeom>
              <a:avLst/>
              <a:gdLst>
                <a:gd name="T0" fmla="*/ 1 w 1"/>
                <a:gd name="T1" fmla="*/ 0 h 407"/>
                <a:gd name="T2" fmla="*/ 0 w 1"/>
                <a:gd name="T3" fmla="*/ 407 h 40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407">
                  <a:moveTo>
                    <a:pt x="1" y="0"/>
                  </a:moveTo>
                  <a:lnTo>
                    <a:pt x="0" y="407"/>
                  </a:lnTo>
                </a:path>
              </a:pathLst>
            </a:custGeom>
            <a:noFill/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Oval 171"/>
            <p:cNvSpPr>
              <a:spLocks noChangeArrowheads="1"/>
            </p:cNvSpPr>
            <p:nvPr/>
          </p:nvSpPr>
          <p:spPr bwMode="auto">
            <a:xfrm>
              <a:off x="1957" y="147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0" name="Oval 172"/>
            <p:cNvSpPr>
              <a:spLocks noChangeArrowheads="1"/>
            </p:cNvSpPr>
            <p:nvPr/>
          </p:nvSpPr>
          <p:spPr bwMode="auto">
            <a:xfrm>
              <a:off x="2326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1" name="Oval 173"/>
            <p:cNvSpPr>
              <a:spLocks noChangeArrowheads="1"/>
            </p:cNvSpPr>
            <p:nvPr/>
          </p:nvSpPr>
          <p:spPr bwMode="auto">
            <a:xfrm>
              <a:off x="2705" y="1465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2" name="Freeform 174"/>
            <p:cNvSpPr/>
            <p:nvPr/>
          </p:nvSpPr>
          <p:spPr bwMode="auto">
            <a:xfrm>
              <a:off x="2628" y="3092"/>
              <a:ext cx="120" cy="532"/>
            </a:xfrm>
            <a:custGeom>
              <a:avLst/>
              <a:gdLst>
                <a:gd name="T0" fmla="*/ 120 w 120"/>
                <a:gd name="T1" fmla="*/ 0 h 532"/>
                <a:gd name="T2" fmla="*/ 120 w 120"/>
                <a:gd name="T3" fmla="*/ 408 h 532"/>
                <a:gd name="T4" fmla="*/ 0 w 120"/>
                <a:gd name="T5" fmla="*/ 532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532">
                  <a:moveTo>
                    <a:pt x="120" y="0"/>
                  </a:moveTo>
                  <a:lnTo>
                    <a:pt x="120" y="408"/>
                  </a:lnTo>
                  <a:lnTo>
                    <a:pt x="0" y="532"/>
                  </a:lnTo>
                </a:path>
              </a:pathLst>
            </a:custGeom>
            <a:noFill/>
            <a:ln w="28575" cmpd="sng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Rectangle 175"/>
            <p:cNvSpPr>
              <a:spLocks noChangeArrowheads="1"/>
            </p:cNvSpPr>
            <p:nvPr/>
          </p:nvSpPr>
          <p:spPr bwMode="auto">
            <a:xfrm>
              <a:off x="2219" y="1209"/>
              <a:ext cx="363" cy="3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folHlin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 ~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AutoShape 176"/>
            <p:cNvSpPr>
              <a:spLocks noChangeArrowheads="1"/>
            </p:cNvSpPr>
            <p:nvPr/>
          </p:nvSpPr>
          <p:spPr bwMode="auto">
            <a:xfrm flipH="1">
              <a:off x="1929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5" name="AutoShape 177"/>
            <p:cNvSpPr>
              <a:spLocks noChangeArrowheads="1"/>
            </p:cNvSpPr>
            <p:nvPr/>
          </p:nvSpPr>
          <p:spPr bwMode="auto">
            <a:xfrm flipH="1">
              <a:off x="2680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6" name="AutoShape 178"/>
            <p:cNvSpPr>
              <a:spLocks noChangeArrowheads="1"/>
            </p:cNvSpPr>
            <p:nvPr/>
          </p:nvSpPr>
          <p:spPr bwMode="auto">
            <a:xfrm flipH="1">
              <a:off x="2302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57" name="AutoShape 179"/>
            <p:cNvSpPr>
              <a:spLocks noChangeArrowheads="1"/>
            </p:cNvSpPr>
            <p:nvPr/>
          </p:nvSpPr>
          <p:spPr bwMode="auto">
            <a:xfrm flipH="1">
              <a:off x="1929" y="2261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87" name="Group 180"/>
            <p:cNvGrpSpPr/>
            <p:nvPr userDrawn="1"/>
          </p:nvGrpSpPr>
          <p:grpSpPr>
            <a:xfrm>
              <a:off x="1985" y="1982"/>
              <a:ext cx="751" cy="377"/>
              <a:chOff x="1010" y="1305"/>
              <a:chExt cx="751" cy="481"/>
            </a:xfrm>
          </p:grpSpPr>
          <p:sp>
            <p:nvSpPr>
              <p:cNvPr id="71" name="Line 181"/>
              <p:cNvSpPr>
                <a:spLocks noChangeShapeType="1"/>
              </p:cNvSpPr>
              <p:nvPr/>
            </p:nvSpPr>
            <p:spPr bwMode="auto">
              <a:xfrm>
                <a:off x="1383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2" name="Line 182"/>
              <p:cNvSpPr>
                <a:spLocks noChangeShapeType="1"/>
              </p:cNvSpPr>
              <p:nvPr/>
            </p:nvSpPr>
            <p:spPr bwMode="auto">
              <a:xfrm>
                <a:off x="1010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3" name="Line 183"/>
              <p:cNvSpPr>
                <a:spLocks noChangeShapeType="1"/>
              </p:cNvSpPr>
              <p:nvPr/>
            </p:nvSpPr>
            <p:spPr bwMode="auto">
              <a:xfrm>
                <a:off x="1761" y="1307"/>
                <a:ext cx="0" cy="47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59" name="AutoShape 184"/>
            <p:cNvSpPr>
              <a:spLocks noChangeArrowheads="1"/>
            </p:cNvSpPr>
            <p:nvPr/>
          </p:nvSpPr>
          <p:spPr bwMode="auto">
            <a:xfrm flipH="1">
              <a:off x="2680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0" name="AutoShape 185"/>
            <p:cNvSpPr>
              <a:spLocks noChangeArrowheads="1"/>
            </p:cNvSpPr>
            <p:nvPr/>
          </p:nvSpPr>
          <p:spPr bwMode="auto">
            <a:xfrm flipH="1">
              <a:off x="2302" y="270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90" name="Group 186"/>
            <p:cNvGrpSpPr/>
            <p:nvPr userDrawn="1"/>
          </p:nvGrpSpPr>
          <p:grpSpPr>
            <a:xfrm>
              <a:off x="1985" y="2703"/>
              <a:ext cx="760" cy="373"/>
              <a:chOff x="1010" y="2130"/>
              <a:chExt cx="760" cy="481"/>
            </a:xfrm>
          </p:grpSpPr>
          <p:sp>
            <p:nvSpPr>
              <p:cNvPr id="68" name="Line 187"/>
              <p:cNvSpPr>
                <a:spLocks noChangeShapeType="1"/>
              </p:cNvSpPr>
              <p:nvPr/>
            </p:nvSpPr>
            <p:spPr bwMode="auto">
              <a:xfrm>
                <a:off x="1383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69" name="Line 188"/>
              <p:cNvSpPr>
                <a:spLocks noChangeShapeType="1"/>
              </p:cNvSpPr>
              <p:nvPr/>
            </p:nvSpPr>
            <p:spPr bwMode="auto">
              <a:xfrm>
                <a:off x="101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70" name="Line 189"/>
              <p:cNvSpPr>
                <a:spLocks noChangeShapeType="1"/>
              </p:cNvSpPr>
              <p:nvPr/>
            </p:nvSpPr>
            <p:spPr bwMode="auto">
              <a:xfrm>
                <a:off x="1770" y="2128"/>
                <a:ext cx="0" cy="481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</p:grpSp>
        <p:sp>
          <p:nvSpPr>
            <p:cNvPr id="62" name="Oval 190"/>
            <p:cNvSpPr>
              <a:spLocks noChangeArrowheads="1"/>
            </p:cNvSpPr>
            <p:nvPr/>
          </p:nvSpPr>
          <p:spPr bwMode="auto">
            <a:xfrm>
              <a:off x="1960" y="3063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3" name="Oval 191"/>
            <p:cNvSpPr>
              <a:spLocks noChangeArrowheads="1"/>
            </p:cNvSpPr>
            <p:nvPr/>
          </p:nvSpPr>
          <p:spPr bwMode="auto">
            <a:xfrm>
              <a:off x="2339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4" name="Oval 192"/>
            <p:cNvSpPr>
              <a:spLocks noChangeArrowheads="1"/>
            </p:cNvSpPr>
            <p:nvPr/>
          </p:nvSpPr>
          <p:spPr bwMode="auto">
            <a:xfrm>
              <a:off x="2717" y="306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5" name="Oval 193"/>
            <p:cNvSpPr>
              <a:spLocks noChangeArrowheads="1"/>
            </p:cNvSpPr>
            <p:nvPr/>
          </p:nvSpPr>
          <p:spPr bwMode="auto">
            <a:xfrm>
              <a:off x="1956" y="194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6" name="Oval 194"/>
            <p:cNvSpPr>
              <a:spLocks noChangeArrowheads="1"/>
            </p:cNvSpPr>
            <p:nvPr/>
          </p:nvSpPr>
          <p:spPr bwMode="auto">
            <a:xfrm>
              <a:off x="2331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67" name="Oval 195"/>
            <p:cNvSpPr>
              <a:spLocks noChangeArrowheads="1"/>
            </p:cNvSpPr>
            <p:nvPr/>
          </p:nvSpPr>
          <p:spPr bwMode="auto">
            <a:xfrm>
              <a:off x="2705" y="1941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FFCC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1038" name="Group 196"/>
          <p:cNvGrpSpPr/>
          <p:nvPr userDrawn="1"/>
        </p:nvGrpSpPr>
        <p:grpSpPr>
          <a:xfrm>
            <a:off x="3738563" y="1865313"/>
            <a:ext cx="2800350" cy="912812"/>
            <a:chOff x="2344" y="1226"/>
            <a:chExt cx="1764" cy="766"/>
          </a:xfrm>
        </p:grpSpPr>
        <p:sp>
          <p:nvSpPr>
            <p:cNvPr id="75" name="Line 197"/>
            <p:cNvSpPr>
              <a:spLocks noChangeShapeType="1"/>
            </p:cNvSpPr>
            <p:nvPr/>
          </p:nvSpPr>
          <p:spPr bwMode="auto">
            <a:xfrm rot="-5400000">
              <a:off x="2944" y="1301"/>
              <a:ext cx="0" cy="45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6" name="Freeform 198"/>
            <p:cNvSpPr/>
            <p:nvPr/>
          </p:nvSpPr>
          <p:spPr bwMode="auto">
            <a:xfrm>
              <a:off x="2344" y="1226"/>
              <a:ext cx="1764" cy="766"/>
            </a:xfrm>
            <a:custGeom>
              <a:avLst/>
              <a:gdLst>
                <a:gd name="T0" fmla="*/ 0 w 1780"/>
                <a:gd name="T1" fmla="*/ 0 h 660"/>
                <a:gd name="T2" fmla="*/ 1764 w 1780"/>
                <a:gd name="T3" fmla="*/ 0 h 660"/>
                <a:gd name="T4" fmla="*/ 1760 w 1780"/>
                <a:gd name="T5" fmla="*/ 766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199"/>
            <p:cNvSpPr/>
            <p:nvPr/>
          </p:nvSpPr>
          <p:spPr bwMode="auto">
            <a:xfrm>
              <a:off x="3448" y="1530"/>
              <a:ext cx="440" cy="442"/>
            </a:xfrm>
            <a:custGeom>
              <a:avLst/>
              <a:gdLst>
                <a:gd name="T0" fmla="*/ 0 w 1780"/>
                <a:gd name="T1" fmla="*/ 0 h 660"/>
                <a:gd name="T2" fmla="*/ 440 w 1780"/>
                <a:gd name="T3" fmla="*/ 0 h 660"/>
                <a:gd name="T4" fmla="*/ 439 w 1780"/>
                <a:gd name="T5" fmla="*/ 442 h 6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80" h="660">
                  <a:moveTo>
                    <a:pt x="0" y="0"/>
                  </a:moveTo>
                  <a:lnTo>
                    <a:pt x="1780" y="0"/>
                  </a:lnTo>
                  <a:lnTo>
                    <a:pt x="1776" y="66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Oval 200"/>
            <p:cNvSpPr>
              <a:spLocks noChangeArrowheads="1"/>
            </p:cNvSpPr>
            <p:nvPr/>
          </p:nvSpPr>
          <p:spPr bwMode="auto">
            <a:xfrm>
              <a:off x="3155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79" name="Oval 201"/>
            <p:cNvSpPr>
              <a:spLocks noChangeArrowheads="1"/>
            </p:cNvSpPr>
            <p:nvPr/>
          </p:nvSpPr>
          <p:spPr bwMode="auto">
            <a:xfrm>
              <a:off x="3410" y="15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80" name="Group 202"/>
          <p:cNvGrpSpPr/>
          <p:nvPr userDrawn="1"/>
        </p:nvGrpSpPr>
        <p:grpSpPr>
          <a:xfrm>
            <a:off x="5003800" y="1997075"/>
            <a:ext cx="536575" cy="669925"/>
            <a:chOff x="2177" y="1344"/>
            <a:chExt cx="338" cy="563"/>
          </a:xfrm>
        </p:grpSpPr>
        <p:sp>
          <p:nvSpPr>
            <p:cNvPr id="81" name="Line 203"/>
            <p:cNvSpPr>
              <a:spLocks noChangeShapeType="1"/>
            </p:cNvSpPr>
            <p:nvPr/>
          </p:nvSpPr>
          <p:spPr bwMode="auto">
            <a:xfrm rot="-5400000">
              <a:off x="2346" y="1296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grpSp>
          <p:nvGrpSpPr>
            <p:cNvPr id="1063" name="Group 204"/>
            <p:cNvGrpSpPr/>
            <p:nvPr/>
          </p:nvGrpSpPr>
          <p:grpSpPr>
            <a:xfrm>
              <a:off x="2184" y="1344"/>
              <a:ext cx="330" cy="563"/>
              <a:chOff x="2184" y="1344"/>
              <a:chExt cx="330" cy="563"/>
            </a:xfrm>
          </p:grpSpPr>
          <p:sp>
            <p:nvSpPr>
              <p:cNvPr id="83" name="Line 205"/>
              <p:cNvSpPr>
                <a:spLocks noChangeShapeType="1"/>
              </p:cNvSpPr>
              <p:nvPr/>
            </p:nvSpPr>
            <p:spPr bwMode="auto">
              <a:xfrm>
                <a:off x="2344" y="1344"/>
                <a:ext cx="0" cy="120"/>
              </a:xfrm>
              <a:prstGeom prst="line">
                <a:avLst/>
              </a:prstGeom>
              <a:noFill/>
              <a:ln w="57150">
                <a:solidFill>
                  <a:srgbClr val="CCFFFF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4" name="Rectangle 206" descr="宽下对角线"/>
              <p:cNvSpPr>
                <a:spLocks noChangeArrowheads="1"/>
              </p:cNvSpPr>
              <p:nvPr/>
            </p:nvSpPr>
            <p:spPr bwMode="auto">
              <a:xfrm rot="16200000">
                <a:off x="2313" y="1517"/>
                <a:ext cx="72" cy="330"/>
              </a:xfrm>
              <a:prstGeom prst="rect">
                <a:avLst/>
              </a:prstGeom>
              <a:pattFill prst="wdDn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5" name="Line 207"/>
              <p:cNvSpPr>
                <a:spLocks noChangeShapeType="1"/>
              </p:cNvSpPr>
              <p:nvPr/>
            </p:nvSpPr>
            <p:spPr bwMode="auto">
              <a:xfrm rot="-5400000">
                <a:off x="2350" y="1541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86" name="Freeform 208"/>
              <p:cNvSpPr/>
              <p:nvPr/>
            </p:nvSpPr>
            <p:spPr bwMode="auto">
              <a:xfrm>
                <a:off x="2300" y="1468"/>
                <a:ext cx="108" cy="439"/>
              </a:xfrm>
              <a:custGeom>
                <a:avLst/>
                <a:gdLst>
                  <a:gd name="T0" fmla="*/ 0 w 108"/>
                  <a:gd name="T1" fmla="*/ 0 h 216"/>
                  <a:gd name="T2" fmla="*/ 104 w 108"/>
                  <a:gd name="T3" fmla="*/ 20 h 216"/>
                  <a:gd name="T4" fmla="*/ 0 w 108"/>
                  <a:gd name="T5" fmla="*/ 57 h 216"/>
                  <a:gd name="T6" fmla="*/ 108 w 108"/>
                  <a:gd name="T7" fmla="*/ 67 h 216"/>
                  <a:gd name="T8" fmla="*/ 4 w 108"/>
                  <a:gd name="T9" fmla="*/ 100 h 216"/>
                  <a:gd name="T10" fmla="*/ 104 w 108"/>
                  <a:gd name="T11" fmla="*/ 123 h 216"/>
                  <a:gd name="T12" fmla="*/ 4 w 108"/>
                  <a:gd name="T13" fmla="*/ 150 h 216"/>
                  <a:gd name="T14" fmla="*/ 104 w 108"/>
                  <a:gd name="T15" fmla="*/ 18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8" h="216">
                    <a:moveTo>
                      <a:pt x="0" y="0"/>
                    </a:moveTo>
                    <a:lnTo>
                      <a:pt x="104" y="24"/>
                    </a:lnTo>
                    <a:lnTo>
                      <a:pt x="0" y="68"/>
                    </a:lnTo>
                    <a:lnTo>
                      <a:pt x="108" y="80"/>
                    </a:lnTo>
                    <a:lnTo>
                      <a:pt x="4" y="120"/>
                    </a:lnTo>
                    <a:lnTo>
                      <a:pt x="104" y="148"/>
                    </a:lnTo>
                    <a:lnTo>
                      <a:pt x="4" y="180"/>
                    </a:lnTo>
                    <a:lnTo>
                      <a:pt x="104" y="216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endParaRPr>
              </a:p>
            </p:txBody>
          </p:sp>
        </p:grpSp>
      </p:grpSp>
      <p:grpSp>
        <p:nvGrpSpPr>
          <p:cNvPr id="87" name="Group 209"/>
          <p:cNvGrpSpPr/>
          <p:nvPr userDrawn="1"/>
        </p:nvGrpSpPr>
        <p:grpSpPr>
          <a:xfrm>
            <a:off x="2982913" y="2503488"/>
            <a:ext cx="3130550" cy="1000125"/>
            <a:chOff x="1800" y="1761"/>
            <a:chExt cx="1972" cy="840"/>
          </a:xfrm>
        </p:grpSpPr>
        <p:sp>
          <p:nvSpPr>
            <p:cNvPr id="88" name="Rectangle 210"/>
            <p:cNvSpPr>
              <a:spLocks noChangeArrowheads="1"/>
            </p:cNvSpPr>
            <p:nvPr/>
          </p:nvSpPr>
          <p:spPr bwMode="auto">
            <a:xfrm>
              <a:off x="1800" y="2148"/>
              <a:ext cx="1608" cy="84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8575">
              <a:solidFill>
                <a:srgbClr val="DDDDDD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89" name="Freeform 211"/>
            <p:cNvSpPr/>
            <p:nvPr/>
          </p:nvSpPr>
          <p:spPr bwMode="auto">
            <a:xfrm>
              <a:off x="3340" y="1761"/>
              <a:ext cx="432" cy="840"/>
            </a:xfrm>
            <a:custGeom>
              <a:avLst/>
              <a:gdLst>
                <a:gd name="T0" fmla="*/ 432 w 432"/>
                <a:gd name="T1" fmla="*/ 0 h 840"/>
                <a:gd name="T2" fmla="*/ 0 w 432"/>
                <a:gd name="T3" fmla="*/ 0 h 840"/>
                <a:gd name="T4" fmla="*/ 0 w 432"/>
                <a:gd name="T5" fmla="*/ 840 h 840"/>
                <a:gd name="T6" fmla="*/ 432 w 432"/>
                <a:gd name="T7" fmla="*/ 840 h 840"/>
                <a:gd name="T8" fmla="*/ 432 w 432"/>
                <a:gd name="T9" fmla="*/ 700 h 840"/>
                <a:gd name="T10" fmla="*/ 108 w 432"/>
                <a:gd name="T11" fmla="*/ 700 h 840"/>
                <a:gd name="T12" fmla="*/ 110 w 432"/>
                <a:gd name="T13" fmla="*/ 491 h 840"/>
                <a:gd name="T14" fmla="*/ 430 w 432"/>
                <a:gd name="T15" fmla="*/ 491 h 840"/>
                <a:gd name="T16" fmla="*/ 430 w 432"/>
                <a:gd name="T17" fmla="*/ 355 h 840"/>
                <a:gd name="T18" fmla="*/ 110 w 432"/>
                <a:gd name="T19" fmla="*/ 355 h 840"/>
                <a:gd name="T20" fmla="*/ 108 w 432"/>
                <a:gd name="T21" fmla="*/ 140 h 840"/>
                <a:gd name="T22" fmla="*/ 432 w 432"/>
                <a:gd name="T23" fmla="*/ 140 h 840"/>
                <a:gd name="T24" fmla="*/ 432 w 432"/>
                <a:gd name="T25" fmla="*/ 0 h 8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2" h="840">
                  <a:moveTo>
                    <a:pt x="432" y="0"/>
                  </a:moveTo>
                  <a:lnTo>
                    <a:pt x="0" y="0"/>
                  </a:lnTo>
                  <a:lnTo>
                    <a:pt x="0" y="840"/>
                  </a:lnTo>
                  <a:lnTo>
                    <a:pt x="432" y="840"/>
                  </a:lnTo>
                  <a:lnTo>
                    <a:pt x="432" y="700"/>
                  </a:lnTo>
                  <a:lnTo>
                    <a:pt x="108" y="700"/>
                  </a:lnTo>
                  <a:lnTo>
                    <a:pt x="110" y="491"/>
                  </a:lnTo>
                  <a:lnTo>
                    <a:pt x="430" y="491"/>
                  </a:lnTo>
                  <a:lnTo>
                    <a:pt x="430" y="355"/>
                  </a:lnTo>
                  <a:lnTo>
                    <a:pt x="110" y="355"/>
                  </a:lnTo>
                  <a:lnTo>
                    <a:pt x="108" y="140"/>
                  </a:lnTo>
                  <a:lnTo>
                    <a:pt x="432" y="140"/>
                  </a:lnTo>
                  <a:lnTo>
                    <a:pt x="4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38100" cmpd="sng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90" name="Group 212"/>
          <p:cNvGrpSpPr/>
          <p:nvPr userDrawn="1"/>
        </p:nvGrpSpPr>
        <p:grpSpPr>
          <a:xfrm>
            <a:off x="2965450" y="2686050"/>
            <a:ext cx="1281113" cy="650875"/>
            <a:chOff x="837" y="1923"/>
            <a:chExt cx="807" cy="546"/>
          </a:xfrm>
        </p:grpSpPr>
        <p:sp>
          <p:nvSpPr>
            <p:cNvPr id="91" name="AutoShape 213"/>
            <p:cNvSpPr>
              <a:spLocks noChangeArrowheads="1"/>
            </p:cNvSpPr>
            <p:nvPr/>
          </p:nvSpPr>
          <p:spPr bwMode="auto">
            <a:xfrm>
              <a:off x="1582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2" name="AutoShape 214"/>
            <p:cNvSpPr>
              <a:spLocks noChangeArrowheads="1"/>
            </p:cNvSpPr>
            <p:nvPr/>
          </p:nvSpPr>
          <p:spPr bwMode="auto">
            <a:xfrm>
              <a:off x="120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3" name="AutoShape 215"/>
            <p:cNvSpPr>
              <a:spLocks noChangeArrowheads="1"/>
            </p:cNvSpPr>
            <p:nvPr/>
          </p:nvSpPr>
          <p:spPr bwMode="auto">
            <a:xfrm>
              <a:off x="837" y="2374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4" name="AutoShape 216"/>
            <p:cNvSpPr>
              <a:spLocks noChangeArrowheads="1"/>
            </p:cNvSpPr>
            <p:nvPr/>
          </p:nvSpPr>
          <p:spPr bwMode="auto">
            <a:xfrm>
              <a:off x="1586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5" name="AutoShape 217"/>
            <p:cNvSpPr>
              <a:spLocks noChangeArrowheads="1"/>
            </p:cNvSpPr>
            <p:nvPr/>
          </p:nvSpPr>
          <p:spPr bwMode="auto">
            <a:xfrm>
              <a:off x="120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6" name="AutoShape 218"/>
            <p:cNvSpPr>
              <a:spLocks noChangeArrowheads="1"/>
            </p:cNvSpPr>
            <p:nvPr/>
          </p:nvSpPr>
          <p:spPr bwMode="auto">
            <a:xfrm>
              <a:off x="837" y="1928"/>
              <a:ext cx="58" cy="88"/>
            </a:xfrm>
            <a:prstGeom prst="flowChartDelay">
              <a:avLst/>
            </a:prstGeom>
            <a:solidFill>
              <a:srgbClr val="A50021"/>
            </a:solidFill>
            <a:ln w="38100">
              <a:solidFill>
                <a:srgbClr val="A5002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7" name="Line 219"/>
            <p:cNvSpPr>
              <a:spLocks noChangeShapeType="1"/>
            </p:cNvSpPr>
            <p:nvPr/>
          </p:nvSpPr>
          <p:spPr bwMode="auto">
            <a:xfrm flipH="1">
              <a:off x="1210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8" name="Line 220"/>
            <p:cNvSpPr>
              <a:spLocks noChangeShapeType="1"/>
            </p:cNvSpPr>
            <p:nvPr/>
          </p:nvSpPr>
          <p:spPr bwMode="auto">
            <a:xfrm flipH="1">
              <a:off x="838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99" name="Line 221"/>
            <p:cNvSpPr>
              <a:spLocks noChangeShapeType="1"/>
            </p:cNvSpPr>
            <p:nvPr/>
          </p:nvSpPr>
          <p:spPr bwMode="auto">
            <a:xfrm flipH="1">
              <a:off x="1587" y="1923"/>
              <a:ext cx="0" cy="54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</p:grpSp>
      <p:sp>
        <p:nvSpPr>
          <p:cNvPr id="100" name="Oval 222"/>
          <p:cNvSpPr>
            <a:spLocks noChangeArrowheads="1"/>
          </p:cNvSpPr>
          <p:nvPr/>
        </p:nvSpPr>
        <p:spPr bwMode="auto">
          <a:xfrm>
            <a:off x="3244850" y="4152900"/>
            <a:ext cx="1017588" cy="7635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rPr>
              <a:t>3 ~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pSp>
        <p:nvGrpSpPr>
          <p:cNvPr id="101" name="Group 223"/>
          <p:cNvGrpSpPr/>
          <p:nvPr userDrawn="1"/>
        </p:nvGrpSpPr>
        <p:grpSpPr>
          <a:xfrm>
            <a:off x="5006975" y="2033588"/>
            <a:ext cx="536575" cy="669925"/>
            <a:chOff x="4038" y="1070"/>
            <a:chExt cx="338" cy="562"/>
          </a:xfrm>
        </p:grpSpPr>
        <p:sp>
          <p:nvSpPr>
            <p:cNvPr id="102" name="Line 224"/>
            <p:cNvSpPr>
              <a:spLocks noChangeShapeType="1"/>
            </p:cNvSpPr>
            <p:nvPr/>
          </p:nvSpPr>
          <p:spPr bwMode="auto">
            <a:xfrm>
              <a:off x="4205" y="1070"/>
              <a:ext cx="0" cy="12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3" name="Line 225"/>
            <p:cNvSpPr>
              <a:spLocks noChangeShapeType="1"/>
            </p:cNvSpPr>
            <p:nvPr/>
          </p:nvSpPr>
          <p:spPr bwMode="auto">
            <a:xfrm rot="-5400000">
              <a:off x="4207" y="1024"/>
              <a:ext cx="0" cy="33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4" name="Rectangle 226" descr="宽下对角线"/>
            <p:cNvSpPr>
              <a:spLocks noChangeArrowheads="1"/>
            </p:cNvSpPr>
            <p:nvPr/>
          </p:nvSpPr>
          <p:spPr bwMode="auto">
            <a:xfrm rot="16200000">
              <a:off x="4174" y="1198"/>
              <a:ext cx="72" cy="3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5" name="Line 227"/>
            <p:cNvSpPr>
              <a:spLocks noChangeShapeType="1"/>
            </p:cNvSpPr>
            <p:nvPr/>
          </p:nvSpPr>
          <p:spPr bwMode="auto">
            <a:xfrm rot="-5400000">
              <a:off x="4211" y="1222"/>
              <a:ext cx="0" cy="22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106" name="Freeform 228"/>
            <p:cNvSpPr/>
            <p:nvPr/>
          </p:nvSpPr>
          <p:spPr bwMode="auto">
            <a:xfrm>
              <a:off x="4161" y="1193"/>
              <a:ext cx="108" cy="439"/>
            </a:xfrm>
            <a:custGeom>
              <a:avLst/>
              <a:gdLst>
                <a:gd name="T0" fmla="*/ 0 w 108"/>
                <a:gd name="T1" fmla="*/ 0 h 216"/>
                <a:gd name="T2" fmla="*/ 104 w 108"/>
                <a:gd name="T3" fmla="*/ 15 h 216"/>
                <a:gd name="T4" fmla="*/ 0 w 108"/>
                <a:gd name="T5" fmla="*/ 43 h 216"/>
                <a:gd name="T6" fmla="*/ 108 w 108"/>
                <a:gd name="T7" fmla="*/ 50 h 216"/>
                <a:gd name="T8" fmla="*/ 4 w 108"/>
                <a:gd name="T9" fmla="*/ 76 h 216"/>
                <a:gd name="T10" fmla="*/ 104 w 108"/>
                <a:gd name="T11" fmla="*/ 93 h 216"/>
                <a:gd name="T12" fmla="*/ 4 w 108"/>
                <a:gd name="T13" fmla="*/ 113 h 216"/>
                <a:gd name="T14" fmla="*/ 104 w 108"/>
                <a:gd name="T15" fmla="*/ 136 h 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216">
                  <a:moveTo>
                    <a:pt x="0" y="0"/>
                  </a:moveTo>
                  <a:lnTo>
                    <a:pt x="104" y="24"/>
                  </a:lnTo>
                  <a:lnTo>
                    <a:pt x="0" y="68"/>
                  </a:lnTo>
                  <a:lnTo>
                    <a:pt x="108" y="80"/>
                  </a:lnTo>
                  <a:lnTo>
                    <a:pt x="4" y="120"/>
                  </a:lnTo>
                  <a:lnTo>
                    <a:pt x="104" y="148"/>
                  </a:lnTo>
                  <a:lnTo>
                    <a:pt x="4" y="180"/>
                  </a:lnTo>
                  <a:lnTo>
                    <a:pt x="104" y="216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107" name="Oval 229"/>
          <p:cNvSpPr>
            <a:spLocks noChangeArrowheads="1"/>
          </p:cNvSpPr>
          <p:nvPr/>
        </p:nvSpPr>
        <p:spPr bwMode="auto">
          <a:xfrm>
            <a:off x="4289425" y="1860550"/>
            <a:ext cx="111125" cy="736600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108" name="Object 230"/>
          <p:cNvGraphicFramePr>
            <a:graphicFrameLocks noChangeAspect="1"/>
          </p:cNvGraphicFramePr>
          <p:nvPr userDrawn="1"/>
        </p:nvGraphicFramePr>
        <p:xfrm>
          <a:off x="4999038" y="121285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635" imgH="826135" progId="Flash.Movie">
                  <p:embed/>
                </p:oleObj>
              </mc:Choice>
              <mc:Fallback>
                <p:oleObj name="" r:id="rId6" imgW="381635" imgH="82613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038" y="1212850"/>
                        <a:ext cx="38100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5E-6 0.06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36994E-6 L 0.20261 0.00046 L 0.20105 0.14636 L 0.23907 0.14636 L 0.23907 -0.06913 L -0.0625 -0.07144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3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8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0" grpId="0" animBg="1"/>
      <p:bldP spid="107" grpId="0" animBg="1"/>
      <p:bldP spid="107" grpId="1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rgbClr val="FFFFFF"/>
          </a:solidFill>
          <a:latin typeface="+mj-lt"/>
          <a:ea typeface="+mj-ea"/>
          <a:cs typeface="华文新魏" panose="02010800040101010101" pitchFamily="2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FFFFFF"/>
          </a:solidFill>
          <a:latin typeface="Candara" panose="020E0502030303020204" pitchFamily="34" charset="0"/>
          <a:ea typeface="华文新魏" panose="02010800040101010101" pitchFamily="2" charset="-122"/>
          <a:cs typeface="华文新魏" panose="0201080004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4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2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20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umimoji="1" sz="1600" kern="1200">
          <a:solidFill>
            <a:schemeClr val="tx2"/>
          </a:solidFill>
          <a:latin typeface="+mn-lt"/>
          <a:ea typeface="+mn-ea"/>
          <a:cs typeface="华文楷体" panose="02010600040101010101" pitchFamily="2" charset="-122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image" Target="../media/image15.png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openxmlformats.org/officeDocument/2006/relationships/tags" Target="../tags/tag30.xml"/><Relationship Id="rId2" Type="http://schemas.openxmlformats.org/officeDocument/2006/relationships/image" Target="../media/image18.png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tags" Target="../tags/tag32.xml"/><Relationship Id="rId2" Type="http://schemas.openxmlformats.org/officeDocument/2006/relationships/image" Target="../media/image20.png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png"/><Relationship Id="rId3" Type="http://schemas.openxmlformats.org/officeDocument/2006/relationships/tags" Target="../tags/tag34.xml"/><Relationship Id="rId2" Type="http://schemas.openxmlformats.org/officeDocument/2006/relationships/image" Target="../media/image22.png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6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3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40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4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4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7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4.png"/><Relationship Id="rId3" Type="http://schemas.openxmlformats.org/officeDocument/2006/relationships/tags" Target="../tags/tag49.xml"/><Relationship Id="rId2" Type="http://schemas.openxmlformats.org/officeDocument/2006/relationships/image" Target="../media/image53.png"/><Relationship Id="rId1" Type="http://schemas.openxmlformats.org/officeDocument/2006/relationships/tags" Target="../tags/tag4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6.png"/><Relationship Id="rId3" Type="http://schemas.openxmlformats.org/officeDocument/2006/relationships/tags" Target="../tags/tag51.xml"/><Relationship Id="rId2" Type="http://schemas.openxmlformats.org/officeDocument/2006/relationships/image" Target="../media/image55.png"/><Relationship Id="rId1" Type="http://schemas.openxmlformats.org/officeDocument/2006/relationships/tags" Target="../tags/tag5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png"/><Relationship Id="rId8" Type="http://schemas.openxmlformats.org/officeDocument/2006/relationships/image" Target="../media/image64.png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8" Type="http://schemas.openxmlformats.org/officeDocument/2006/relationships/slideLayout" Target="../slideLayouts/slideLayout3.xml"/><Relationship Id="rId17" Type="http://schemas.openxmlformats.org/officeDocument/2006/relationships/tags" Target="../tags/tag52.xml"/><Relationship Id="rId16" Type="http://schemas.openxmlformats.org/officeDocument/2006/relationships/image" Target="../media/image72.png"/><Relationship Id="rId15" Type="http://schemas.openxmlformats.org/officeDocument/2006/relationships/image" Target="../media/image71.png"/><Relationship Id="rId14" Type="http://schemas.openxmlformats.org/officeDocument/2006/relationships/image" Target="../media/image70.png"/><Relationship Id="rId13" Type="http://schemas.openxmlformats.org/officeDocument/2006/relationships/image" Target="../media/image69.png"/><Relationship Id="rId12" Type="http://schemas.openxmlformats.org/officeDocument/2006/relationships/image" Target="../media/image68.png"/><Relationship Id="rId11" Type="http://schemas.openxmlformats.org/officeDocument/2006/relationships/image" Target="../media/image67.png"/><Relationship Id="rId10" Type="http://schemas.openxmlformats.org/officeDocument/2006/relationships/image" Target="../media/image66.png"/><Relationship Id="rId1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tags" Target="../tags/tag21.xml"/><Relationship Id="rId2" Type="http://schemas.openxmlformats.org/officeDocument/2006/relationships/image" Target="../media/image9.png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tags" Target="../tags/tag23.xml"/><Relationship Id="rId2" Type="http://schemas.openxmlformats.org/officeDocument/2006/relationships/image" Target="../media/image11.png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>
            <p:custDataLst>
              <p:tags r:id="rId1"/>
            </p:custDataLst>
          </p:nvPr>
        </p:nvSpPr>
        <p:spPr>
          <a:xfrm>
            <a:off x="2130425" y="2237740"/>
            <a:ext cx="6742430" cy="668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1.示教器的结构</a:t>
            </a:r>
            <a:endParaRPr sz="1800"/>
          </a:p>
        </p:txBody>
      </p:sp>
      <p:sp>
        <p:nvSpPr>
          <p:cNvPr id="4" name="文本框 3"/>
          <p:cNvSpPr txBox="1"/>
          <p:nvPr/>
        </p:nvSpPr>
        <p:spPr>
          <a:xfrm>
            <a:off x="5198745" y="1744980"/>
            <a:ext cx="3067050" cy="2624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示教器是进行机器人的手动操作、程序编写、参数配置以及监控的手持装置，也是操作机器人最常用的控制装置。ABB工业机器人的手持示教器Flex Pendant如图所示，其本身就是一成套完整的计算机，通过集成电缆和连接器与控制器模块连接。</a:t>
            </a:r>
            <a:endParaRPr lang="zh-CN" sz="1600" b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7580" y="1491615"/>
            <a:ext cx="3183255" cy="31349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1.示教器的结构</a:t>
            </a:r>
            <a:endParaRPr sz="18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2995" y="1491615"/>
            <a:ext cx="2724150" cy="297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86580" y="593090"/>
            <a:ext cx="3974465" cy="38563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2.示教器的握持方法</a:t>
            </a:r>
            <a:endParaRPr sz="1800"/>
          </a:p>
        </p:txBody>
      </p:sp>
      <p:sp>
        <p:nvSpPr>
          <p:cNvPr id="4" name="文本框 3"/>
          <p:cNvSpPr txBox="1"/>
          <p:nvPr/>
        </p:nvSpPr>
        <p:spPr>
          <a:xfrm>
            <a:off x="5198745" y="1744980"/>
            <a:ext cx="3067050" cy="2624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对于习惯于右手的操作者，左手握示教器，四指按在使能器按钮上，右手进行屏幕和按钮的操作，如图示，对于习惯于左手的操作者，则可以通过将显示器旋转180°进行有关设置，从而使用右手持设备。</a:t>
            </a:r>
            <a:endParaRPr lang="zh-CN" sz="1600" b="0">
              <a:ea typeface="宋体" panose="02010600030101010101" pitchFamily="2" charset="-122"/>
            </a:endParaRPr>
          </a:p>
        </p:txBody>
      </p:sp>
      <p:pic>
        <p:nvPicPr>
          <p:cNvPr id="29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4723" y="1801178"/>
            <a:ext cx="3190875" cy="181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3.示教器主界面</a:t>
            </a:r>
            <a:endParaRPr sz="1800"/>
          </a:p>
        </p:txBody>
      </p:sp>
      <p:pic>
        <p:nvPicPr>
          <p:cNvPr id="33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5623" y="1616393"/>
            <a:ext cx="3673475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61205" y="2023110"/>
            <a:ext cx="384810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4.示教器操作界面</a:t>
            </a:r>
            <a:endParaRPr sz="1800"/>
          </a:p>
        </p:txBody>
      </p:sp>
      <p:pic>
        <p:nvPicPr>
          <p:cNvPr id="38" name="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9900" y="1614488"/>
            <a:ext cx="3710940" cy="2673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18000" y="846455"/>
            <a:ext cx="441325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5.示教器控制面板</a:t>
            </a:r>
            <a:endParaRPr sz="1800"/>
          </a:p>
        </p:txBody>
      </p:sp>
      <p:pic>
        <p:nvPicPr>
          <p:cNvPr id="49" name="图片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0370" y="1558290"/>
            <a:ext cx="4323715" cy="293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57420" y="2031365"/>
            <a:ext cx="4229100" cy="1873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2.1.4 认识示教器</a:t>
            </a:r>
            <a:endParaRPr sz="1800"/>
          </a:p>
          <a:p>
            <a:pPr marL="381635" indent="-381635"/>
            <a:r>
              <a:rPr sz="1800"/>
              <a:t>6.示教器使能按钮</a:t>
            </a:r>
            <a:endParaRPr sz="18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17245" y="1934210"/>
          <a:ext cx="2606040" cy="1503045"/>
        </p:xfrm>
        <a:graphic>
          <a:graphicData uri="http://schemas.openxmlformats.org/drawingml/2006/table">
            <a:tbl>
              <a:tblPr/>
              <a:tblGrid>
                <a:gridCol w="2606040"/>
              </a:tblGrid>
              <a:tr h="53721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电机开启状态</a:t>
                      </a:r>
                      <a:endParaRPr lang="en-US" altLang="en-US" sz="10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2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sz="10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防护装置停止状态</a:t>
                      </a:r>
                      <a:endParaRPr lang="en-US" altLang="en-US" sz="10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51180" y="1637030"/>
            <a:ext cx="3434715" cy="674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0545" y="2845435"/>
            <a:ext cx="3434715" cy="573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455160" y="1435100"/>
            <a:ext cx="4399280" cy="2872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使能器按钮位于示教器手动操作遥杆的右侧后方，是为保证操作人员进行工业机器人操作时的人身安全而设置的。工业机器人操作人员只有在按下使能器按钮，并保持“电机开启”的状态时，才可以对机器人进行手动操作与程序调试。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使能器按钮分为两挡，在手动状态下第一挡按下去，机器人将处于电机开启状态，如图2-14所示；如果按下使能按钮的力量过大，将会触发第二档开关，此时机器人将会处于防护装置停止状态，电机停止，如图所示。</a:t>
            </a:r>
            <a:endParaRPr lang="zh-CN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任务2.2  认识示教器的基本操作与设定方法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2.2.1 设置示教器显示语言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3415" y="1583690"/>
            <a:ext cx="5022850" cy="210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415" y="1844040"/>
            <a:ext cx="5010150" cy="1847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15" y="2212340"/>
            <a:ext cx="4984750" cy="1479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3415" y="2226310"/>
            <a:ext cx="5029200" cy="15367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60642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600">
                <a:sym typeface="+mn-ea"/>
              </a:rPr>
              <a:t>操作步骤如右图所示</a:t>
            </a:r>
            <a:endParaRPr lang="zh-CN" sz="1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任务2.2  认识示教器的基本操作与设定方法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2.2.2 设置系统时间</a:t>
            </a:r>
            <a:endParaRPr sz="1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934845"/>
            <a:ext cx="8256270" cy="117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任务2.2  认识示教器的基本操作与设定方法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2.2.3 工业机器人数据的备份与恢复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202"/>
          <a:stretch>
            <a:fillRect/>
          </a:stretch>
        </p:blipFill>
        <p:spPr>
          <a:xfrm>
            <a:off x="915035" y="1221105"/>
            <a:ext cx="7314565" cy="868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0" y="2089785"/>
            <a:ext cx="5461000" cy="229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340" y="2346325"/>
            <a:ext cx="5486400" cy="2089150"/>
          </a:xfrm>
          <a:prstGeom prst="rect">
            <a:avLst/>
          </a:prstGeom>
        </p:spPr>
      </p:pic>
      <p:pic>
        <p:nvPicPr>
          <p:cNvPr id="186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1500" y="2346325"/>
            <a:ext cx="5461000" cy="256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800" y="2800985"/>
            <a:ext cx="5473700" cy="2114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8800" y="2346325"/>
            <a:ext cx="5473700" cy="27368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89535" y="296037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400">
                <a:sym typeface="+mn-ea"/>
              </a:rPr>
              <a:t>操作步骤如右图所示</a:t>
            </a:r>
            <a:endParaRPr lang="zh-CN" sz="14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Box 2"/>
          <p:cNvSpPr txBox="1"/>
          <p:nvPr/>
        </p:nvSpPr>
        <p:spPr>
          <a:xfrm>
            <a:off x="0" y="998538"/>
            <a:ext cx="6486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工业机器人应用编程（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ABB)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3545840" y="2310765"/>
            <a:ext cx="5011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400" b="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1pPr>
            <a:lvl2pPr marL="57658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2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2pPr>
            <a:lvl3pPr marL="8559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20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4pPr>
            <a:lvl5pPr marL="14624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kumimoji="1" sz="1600" kern="1200">
                <a:solidFill>
                  <a:schemeClr val="tx2"/>
                </a:solidFill>
                <a:latin typeface="+mn-lt"/>
                <a:ea typeface="+mn-ea"/>
                <a:cs typeface="华文楷体" panose="0201060004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项目2    工业机器人基本操作</a:t>
            </a:r>
            <a:endParaRPr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任务2.2  认识示教器的基本操作与设定方法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2.2.4 查看事件日志</a:t>
            </a:r>
            <a:endParaRPr sz="1800"/>
          </a:p>
        </p:txBody>
      </p:sp>
      <p:pic>
        <p:nvPicPr>
          <p:cNvPr id="96" name="图片 4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63140" y="1236345"/>
            <a:ext cx="4617720" cy="3134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任务2.3 认识工业机器人的手动操作方法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1.单轴运动</a:t>
            </a:r>
            <a:endParaRPr sz="1800"/>
          </a:p>
        </p:txBody>
      </p:sp>
      <p:sp>
        <p:nvSpPr>
          <p:cNvPr id="3" name="文本框 2"/>
          <p:cNvSpPr txBox="1"/>
          <p:nvPr/>
        </p:nvSpPr>
        <p:spPr>
          <a:xfrm>
            <a:off x="698500" y="1311275"/>
            <a:ext cx="7729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800" b="0">
                <a:ea typeface="宋体" panose="02010600030101010101" pitchFamily="2" charset="-122"/>
              </a:rPr>
              <a:t>工业机器人手动操作时有三种动作模式，即单轴运动、线性运动、重定位运动。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pic>
        <p:nvPicPr>
          <p:cNvPr id="117" name="图片 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7375" y="1956118"/>
            <a:ext cx="2500630" cy="26092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780915" y="2644140"/>
            <a:ext cx="2717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800" b="0">
                <a:ea typeface="宋体" panose="02010600030101010101" pitchFamily="2" charset="-122"/>
              </a:rPr>
              <a:t>        </a:t>
            </a:r>
            <a:r>
              <a:rPr lang="zh-CN" sz="1800" b="0">
                <a:ea typeface="宋体" panose="02010600030101010101" pitchFamily="2" charset="-122"/>
              </a:rPr>
              <a:t>六轴工业机器人通过伺服电动机分别驱动机器人本体上的6个关节轴的运动方式称为单轴运动。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任务2.3 认识工业机器人的手动操作方法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1.单轴运动</a:t>
            </a:r>
            <a:endParaRPr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6575" y="1292860"/>
            <a:ext cx="5530850" cy="198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1546225"/>
            <a:ext cx="5511800" cy="205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225" y="1565910"/>
            <a:ext cx="5543550" cy="2438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75" y="1596390"/>
            <a:ext cx="5556250" cy="228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75" y="1731645"/>
            <a:ext cx="5556250" cy="2228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575" y="1562735"/>
            <a:ext cx="5530850" cy="28257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91135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200">
                <a:sym typeface="+mn-ea"/>
              </a:rPr>
              <a:t>操作步骤如右图所示</a:t>
            </a:r>
            <a:endParaRPr lang="zh-CN" sz="12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任务2.3 认识工业机器人的手动操作方法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2.线性运动</a:t>
            </a:r>
            <a:endParaRPr sz="1800"/>
          </a:p>
        </p:txBody>
      </p:sp>
      <p:pic>
        <p:nvPicPr>
          <p:cNvPr id="189" name="图片 3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0705" y="1360170"/>
            <a:ext cx="8136255" cy="46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770" y="1883410"/>
            <a:ext cx="5499100" cy="242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710" y="2146300"/>
            <a:ext cx="5473700" cy="2146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710" y="3097530"/>
            <a:ext cx="5486400" cy="1136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5770" y="1823720"/>
            <a:ext cx="5486400" cy="29527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16840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200">
                <a:sym typeface="+mn-ea"/>
              </a:rPr>
              <a:t>操作步骤如右图所示</a:t>
            </a:r>
            <a:endParaRPr lang="zh-CN" sz="12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任务2.3 认识工业机器人的手动操作方法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3.重定位运动</a:t>
            </a:r>
            <a:endParaRPr sz="18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3880" y="1210310"/>
            <a:ext cx="7993380" cy="445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1655445"/>
            <a:ext cx="5473700" cy="2457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150" y="1935480"/>
            <a:ext cx="5473700" cy="29019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0" y="2665095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200">
                <a:sym typeface="+mn-ea"/>
              </a:rPr>
              <a:t>操作步骤如右图所示</a:t>
            </a:r>
            <a:endParaRPr lang="zh-CN" sz="12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任务2.4 了解工业机器人转数计数器更新方法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2.4.1 转数计数器更新的前提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940" y="1282065"/>
            <a:ext cx="8326755" cy="661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5490" y="2064385"/>
            <a:ext cx="6030595" cy="14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任务2.4 了解工业机器人转数计数器更新方法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2.4.1 转数计数器更新的前提</a:t>
            </a:r>
            <a:endParaRPr sz="18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1820" y="1250950"/>
            <a:ext cx="4108450" cy="308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00270" y="1935480"/>
            <a:ext cx="4146550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623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81635" indent="-381635"/>
            <a:r>
              <a:rPr sz="2400">
                <a:sym typeface="+mn-ea"/>
              </a:rPr>
              <a:t>任务2.4 了解工业机器人转数计数器更新方法</a:t>
            </a:r>
            <a:endParaRPr sz="24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7924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2.4.1 转数计数器更新的前提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030" y="1243330"/>
            <a:ext cx="5492750" cy="309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030" y="1948180"/>
            <a:ext cx="5505450" cy="2393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235" y="1889125"/>
            <a:ext cx="5505450" cy="2432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060" y="2012950"/>
            <a:ext cx="5511800" cy="233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7060" y="1781175"/>
            <a:ext cx="5511800" cy="257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1825" y="2008505"/>
            <a:ext cx="5492750" cy="2330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1825" y="1769110"/>
            <a:ext cx="5492750" cy="2565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4360" y="2753995"/>
            <a:ext cx="5537200" cy="1555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7535" y="1743710"/>
            <a:ext cx="5530850" cy="2590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91030" y="1711960"/>
            <a:ext cx="5499100" cy="2603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03095" y="1988820"/>
            <a:ext cx="5505450" cy="2324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99920" y="1743075"/>
            <a:ext cx="5511800" cy="2571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94205" y="1704340"/>
            <a:ext cx="5492750" cy="2603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97380" y="1749425"/>
            <a:ext cx="5486400" cy="2559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73250" y="1757045"/>
            <a:ext cx="5549900" cy="25590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82775" y="1736725"/>
            <a:ext cx="5530850" cy="25844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0" y="2345690"/>
            <a:ext cx="2138045" cy="408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381635" indent="-381635"/>
            <a:r>
              <a:rPr lang="zh-CN" sz="1400">
                <a:sym typeface="+mn-ea"/>
              </a:rPr>
              <a:t>操作步骤如右图所示</a:t>
            </a:r>
            <a:endParaRPr lang="zh-CN" sz="14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2926080" y="1203960"/>
            <a:ext cx="5283835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2925763" y="1206837"/>
            <a:ext cx="562610" cy="5645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6" name="标题"/>
          <p:cNvSpPr txBox="1"/>
          <p:nvPr>
            <p:custDataLst>
              <p:tags r:id="rId3"/>
            </p:custDataLst>
          </p:nvPr>
        </p:nvSpPr>
        <p:spPr>
          <a:xfrm>
            <a:off x="3684905" y="1206500"/>
            <a:ext cx="4525645" cy="57086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600" b="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任务2.1 了解工业机器人的操作前准备</a:t>
            </a:r>
            <a:endParaRPr lang="zh-CN" altLang="en-US" sz="1600" b="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2926080" y="1968500"/>
            <a:ext cx="5283835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2925763" y="1971349"/>
            <a:ext cx="562610" cy="564552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3684905" y="1964690"/>
            <a:ext cx="4607560" cy="56705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6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任务2.2  认识示教器的基本操作与设定方法</a:t>
            </a:r>
            <a:endParaRPr lang="zh-CN" altLang="en-US" sz="16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7"/>
            </p:custDataLst>
          </p:nvPr>
        </p:nvSpPr>
        <p:spPr>
          <a:xfrm>
            <a:off x="2926080" y="2733040"/>
            <a:ext cx="5283200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5" name="序号"/>
          <p:cNvSpPr txBox="1"/>
          <p:nvPr>
            <p:custDataLst>
              <p:tags r:id="rId8"/>
            </p:custDataLst>
          </p:nvPr>
        </p:nvSpPr>
        <p:spPr>
          <a:xfrm>
            <a:off x="2925763" y="2735862"/>
            <a:ext cx="562610" cy="5645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9"/>
            </p:custDataLst>
          </p:nvPr>
        </p:nvSpPr>
        <p:spPr>
          <a:xfrm>
            <a:off x="3731260" y="2719070"/>
            <a:ext cx="4478020" cy="566420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16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任务2.3 认识工业机器人的手动操作方法</a:t>
            </a:r>
            <a:endParaRPr lang="zh-CN" altLang="en-US" sz="16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0"/>
            </p:custDataLst>
          </p:nvPr>
        </p:nvSpPr>
        <p:spPr>
          <a:xfrm>
            <a:off x="2926080" y="3497580"/>
            <a:ext cx="5283200" cy="567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>
            <a:normAutofit/>
          </a:bodyPr>
          <a:p>
            <a:pPr algn="ctr"/>
            <a:endParaRPr lang="zh-CN" altLang="en-US" sz="1350">
              <a:cs typeface="MiSans Normal" panose="00000500000000000000" charset="-122"/>
            </a:endParaRPr>
          </a:p>
        </p:txBody>
      </p:sp>
      <p:sp>
        <p:nvSpPr>
          <p:cNvPr id="39" name="序号"/>
          <p:cNvSpPr txBox="1"/>
          <p:nvPr>
            <p:custDataLst>
              <p:tags r:id="rId11"/>
            </p:custDataLst>
          </p:nvPr>
        </p:nvSpPr>
        <p:spPr>
          <a:xfrm>
            <a:off x="2925763" y="3500374"/>
            <a:ext cx="562610" cy="564552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sz="1800">
                <a:solidFill>
                  <a:schemeClr val="lt1"/>
                </a:solidFill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altLang="zh-CN" sz="1800">
              <a:solidFill>
                <a:schemeClr val="lt1"/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40" name="标题"/>
          <p:cNvSpPr txBox="1"/>
          <p:nvPr>
            <p:custDataLst>
              <p:tags r:id="rId12"/>
            </p:custDataLst>
          </p:nvPr>
        </p:nvSpPr>
        <p:spPr>
          <a:xfrm>
            <a:off x="3684905" y="3501390"/>
            <a:ext cx="4722495" cy="560705"/>
          </a:xfrm>
          <a:prstGeom prst="rect">
            <a:avLst/>
          </a:prstGeom>
          <a:noFill/>
        </p:spPr>
        <p:txBody>
          <a:bodyPr wrap="square" lIns="68580" tIns="0" rIns="68580" bIns="0" rtlCol="0" anchor="ctr" anchorCtr="0"/>
          <a:p>
            <a:pPr lvl="0" algn="l">
              <a:buClrTx/>
              <a:buSzTx/>
              <a:buFontTx/>
            </a:pPr>
            <a:r>
              <a:rPr lang="zh-CN" altLang="en-US" sz="1600" b="0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 Normal" panose="00000500000000000000" charset="-122"/>
                <a:sym typeface="+mn-ea"/>
              </a:rPr>
              <a:t>任务2.4 了解工业机器人转数计数器更新方法</a:t>
            </a:r>
            <a:endParaRPr lang="zh-CN" altLang="en-US" sz="1600" b="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MiSans Normal" panose="00000500000000000000" charset="-122"/>
              <a:sym typeface="+mn-ea"/>
            </a:endParaRPr>
          </a:p>
        </p:txBody>
      </p:sp>
      <p:sp>
        <p:nvSpPr>
          <p:cNvPr id="3" name="标题 6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394301" y="1509395"/>
            <a:ext cx="1031558" cy="1591658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目</a:t>
            </a:r>
            <a:r>
              <a:rPr kumimoji="1"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   </a:t>
            </a:r>
            <a:r>
              <a:rPr kumimoji="1"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录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2.1.1 认识常用安全护具</a:t>
            </a:r>
            <a:endParaRPr sz="18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993775" y="2985770"/>
          <a:ext cx="6969760" cy="411480"/>
        </p:xfrm>
        <a:graphic>
          <a:graphicData uri="http://schemas.openxmlformats.org/drawingml/2006/table">
            <a:tbl>
              <a:tblPr/>
              <a:tblGrid>
                <a:gridCol w="1491615"/>
                <a:gridCol w="1920240"/>
                <a:gridCol w="1790700"/>
                <a:gridCol w="1767205"/>
              </a:tblGrid>
              <a:tr h="19050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9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安全帽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工作服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劳保鞋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防护眼镜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993775" y="1418590"/>
            <a:ext cx="1640205" cy="1403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2868295" y="1418590"/>
            <a:ext cx="1335405" cy="1445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4524375" y="1768475"/>
            <a:ext cx="1221740" cy="745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6338570" y="1861820"/>
            <a:ext cx="1258570" cy="652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420370" y="3560445"/>
            <a:ext cx="8428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600" b="0">
                <a:latin typeface="Arial" panose="020B0604020202020204" pitchFamily="34" charset="0"/>
                <a:ea typeface="宋体" panose="02010600030101010101" pitchFamily="2" charset="-122"/>
              </a:rPr>
              <a:t>在操作工业机器人之前，首先我们要做好操作前的准备工作，要有安全意识，</a:t>
            </a:r>
            <a:r>
              <a:rPr lang="zh-CN" sz="1600" b="0">
                <a:ea typeface="宋体" panose="02010600030101010101" pitchFamily="2" charset="-122"/>
              </a:rPr>
              <a:t>工业机器人操作人员应正确穿戴相应的安全护具，以降低意外伤害风险。工业机器人操作人员常用的安全护具包括安全帽、工作服、劳保鞋、防护眼镜等，在操作工业机器人之前应该穿戴好安全护具，做好防护。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2.1.2 认识工业机器人控制柜</a:t>
            </a:r>
            <a:endParaRPr sz="18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395" y="1359535"/>
            <a:ext cx="4171950" cy="341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04385" y="2235835"/>
            <a:ext cx="4198620" cy="1663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2.1.2 认识工业机器人控制柜</a:t>
            </a:r>
            <a:endParaRPr sz="1800"/>
          </a:p>
        </p:txBody>
      </p:sp>
      <p:sp>
        <p:nvSpPr>
          <p:cNvPr id="5" name="文本框 4"/>
          <p:cNvSpPr txBox="1"/>
          <p:nvPr/>
        </p:nvSpPr>
        <p:spPr>
          <a:xfrm>
            <a:off x="366395" y="128016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7970"/>
            <a:r>
              <a:rPr lang="zh-CN" sz="1800">
                <a:ea typeface="宋体" panose="02010600030101010101" pitchFamily="2" charset="-122"/>
              </a:rPr>
              <a:t>1.模式切换旋钮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9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6293" y="1961198"/>
            <a:ext cx="1298575" cy="1468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79395" y="2113280"/>
            <a:ext cx="5429250" cy="1428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7390" y="3611245"/>
            <a:ext cx="15170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 b="0">
                <a:solidFill>
                  <a:srgbClr val="333333"/>
                </a:solidFill>
                <a:ea typeface="宋体" panose="02010600030101010101" pitchFamily="2" charset="-122"/>
              </a:rPr>
              <a:t>模式切换旋钮</a:t>
            </a:r>
            <a:endParaRPr lang="zh-CN" altLang="en-US" sz="1600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2.1.2 认识工业机器人控制柜</a:t>
            </a:r>
            <a:endParaRPr sz="1800"/>
          </a:p>
        </p:txBody>
      </p:sp>
      <p:sp>
        <p:nvSpPr>
          <p:cNvPr id="5" name="文本框 4"/>
          <p:cNvSpPr txBox="1"/>
          <p:nvPr/>
        </p:nvSpPr>
        <p:spPr>
          <a:xfrm>
            <a:off x="366395" y="1280160"/>
            <a:ext cx="21056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sz="1800">
                <a:ea typeface="宋体" panose="02010600030101010101" pitchFamily="2" charset="-122"/>
              </a:rPr>
              <a:t>2. 急停按钮</a:t>
            </a:r>
            <a:endParaRPr lang="zh-CN" sz="180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390" y="3611245"/>
            <a:ext cx="15170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600" b="0">
                <a:solidFill>
                  <a:srgbClr val="333333"/>
                </a:solidFill>
                <a:ea typeface="宋体" panose="02010600030101010101" pitchFamily="2" charset="-122"/>
              </a:rPr>
              <a:t>急停按钮</a:t>
            </a:r>
            <a:endParaRPr lang="zh-CN" sz="1600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1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1368" y="2013268"/>
            <a:ext cx="1368425" cy="1232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31490" y="1891348"/>
            <a:ext cx="5080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0">
                <a:ea typeface="宋体" panose="02010600030101010101" pitchFamily="2" charset="-122"/>
              </a:rPr>
              <a:t>紧急停止按钮，简称急停按钮如图所示，当在工业生产现场发生设备故障或者紧急危险情况时，用户可以通过按下此按钮达到停止设备动作的目的。当设备需要再次启动时，顺时针方向旋转急停按钮大约45°后松开，按钮即可弹起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2.1.3 工业机器人的开机和关机操作</a:t>
            </a:r>
            <a:endParaRPr sz="1800"/>
          </a:p>
        </p:txBody>
      </p:sp>
      <p:sp>
        <p:nvSpPr>
          <p:cNvPr id="5" name="文本框 4"/>
          <p:cNvSpPr txBox="1"/>
          <p:nvPr/>
        </p:nvSpPr>
        <p:spPr>
          <a:xfrm>
            <a:off x="366395" y="1280160"/>
            <a:ext cx="21056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sz="1800">
                <a:ea typeface="宋体" panose="02010600030101010101" pitchFamily="2" charset="-122"/>
              </a:rPr>
              <a:t>开机操作</a:t>
            </a:r>
            <a:endParaRPr lang="zh-CN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6435" y="1468120"/>
            <a:ext cx="6790055" cy="2632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工业机器人开机步骤有7步，请按照下面的步骤进行开机操作。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第1步，检查工业机器人外围设备、作业范围是否符合开机条件；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第2步，检查电源是否正常接入；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第3步，确认机器人控制柜和示教器上的急停按钮已经释放；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第4步，打开平台电源开关；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第5步，打开机器人控制柜电源开关；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第6步，打开气泵开关和供气阀门；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第7步，从支架上取出示教器，手持示教器；</a:t>
            </a:r>
            <a:endParaRPr lang="zh-CN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7810" y="1327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2400">
                <a:sym typeface="+mn-ea"/>
              </a:rPr>
              <a:t>任务2.1 了解工业机器人的操作准备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846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81635" indent="-381635"/>
            <a:r>
              <a:rPr sz="1800"/>
              <a:t>2.1.3 工业机器人的开机和关机操作</a:t>
            </a:r>
            <a:endParaRPr sz="1800"/>
          </a:p>
        </p:txBody>
      </p:sp>
      <p:sp>
        <p:nvSpPr>
          <p:cNvPr id="5" name="文本框 4"/>
          <p:cNvSpPr txBox="1"/>
          <p:nvPr/>
        </p:nvSpPr>
        <p:spPr>
          <a:xfrm>
            <a:off x="366395" y="1280160"/>
            <a:ext cx="21056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sz="1800">
                <a:ea typeface="宋体" panose="02010600030101010101" pitchFamily="2" charset="-122"/>
              </a:rPr>
              <a:t>关机操作</a:t>
            </a:r>
            <a:endParaRPr lang="zh-CN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1885" y="1468120"/>
            <a:ext cx="6247765" cy="2624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工业机器人关机步骤有8步，请按照下面的步骤进行关机操作。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第1步，将工业机器人控制柜模式开关切换到手动操作模式；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第2步，手动操作工业机器人返回到原点位置；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第3步，按下示教器和控制柜上的急停按钮；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第4步，将示教器放回支架；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第5步，关闭气泵开关和供气阀门；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第6步，关闭控制柜电源开关；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第7步，关闭平台电源开关；</a:t>
            </a:r>
            <a:endParaRPr lang="zh-CN" sz="1600" b="0">
              <a:ea typeface="宋体" panose="02010600030101010101" pitchFamily="2" charset="-122"/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0">
                <a:ea typeface="宋体" panose="02010600030101010101" pitchFamily="2" charset="-122"/>
              </a:rPr>
              <a:t>第8步，整理工业机器人系统周边设备、电缆、工件等物品。</a:t>
            </a:r>
            <a:endParaRPr lang="zh-CN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314_4*l_h_i*1_2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2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2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3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314_4*l_h_i*1_3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3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4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314_4*l_h_i*1_4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4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8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314_4*a*1"/>
  <p:tag name="KSO_WM_TEMPLATE_CATEGORY" val="custom"/>
  <p:tag name="KSO_WM_TEMPLATE_INDEX" val="20230314"/>
  <p:tag name="KSO_WM_UNIT_LAYERLEVEL" val="1"/>
  <p:tag name="KSO_WM_TAG_VERSION" val="1.0"/>
  <p:tag name="KSO_WM_BEAUTIFY_FLAG" val=""/>
  <p:tag name="KSO_WM_DIAGRAM_GROUP_CODE" val="l1-1"/>
  <p:tag name="KSO_WM_UNIT_PRESET_TEXT" val="目录"/>
</p:tagLst>
</file>

<file path=ppt/tags/tag19.xml><?xml version="1.0" encoding="utf-8"?>
<p:tagLst xmlns:p="http://schemas.openxmlformats.org/presentationml/2006/main">
  <p:tag name="TABLE_ENDDRAG_ORIGIN_RECT" val="548*32"/>
  <p:tag name="TABLE_ENDDRAG_RECT" val="74*257*548*32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TABLE_ENDDRAG_ORIGIN_RECT" val="205*118"/>
  <p:tag name="TABLE_ENDDRAG_RECT" val="52*177*205*118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COMMONDATA" val="eyJoZGlkIjoiZmYzMzdiODRiY2JiN2Y0ZGE5OGFmM2U3NzU5NjEwMGQifQ=="/>
  <p:tag name="KSO_WPP_MARK_KEY" val="28af3f78-9bc0-4e86-ae36-78cfea5620f5"/>
  <p:tag name="commondata" val="eyJoZGlkIjoiMzlkZTQ5NmNhNzQ4YWIwMjBhODliZTM2MmE1ODRiMzIifQ=="/>
</p:tagLst>
</file>

<file path=ppt/tags/tag6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1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314_4*l_h_i*1_1_2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314"/>
  <p:tag name="KSO_WM_UNIT_LAYERLEVEL" val="1_1_1"/>
  <p:tag name="KSO_WM_TAG_VERSION" val="1.0"/>
  <p:tag name="KSO_WM_BEAUTIFY_FLAG" val=""/>
  <p:tag name="KSO_WM_DIAGRAM_GROUP_CODE" val="l1-1"/>
  <p:tag name="KSO_WM_UNIT_TYPE" val="l_h_a"/>
  <p:tag name="KSO_WM_UNIT_ID" val="custom20230314_4*l_h_a*1_1_1"/>
  <p:tag name="KSO_WM_DIAGRAM_VERSION" val="3"/>
  <p:tag name="KSO_WM_UNIT_PRESET_TEXT" val="单击添加目录标题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.xml><?xml version="1.0" encoding="utf-8"?>
<p:tagLst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ID" val="custom20230314_4*l_h_i*1_2_1"/>
  <p:tag name="KSO_WM_TEMPLATE_CATEGORY" val="custom"/>
  <p:tag name="KSO_WM_TEMPLATE_INDEX" val="20230314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49.65000000000003,&quot;width&quot;:384.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-0.5,&quot;colorType&quot;:1,&quot;foreColorIndex&quot;:14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 bwMode="auto">
        <a:noFill/>
        <a:ln w="38100">
          <a:solidFill>
            <a:schemeClr val="tx1"/>
          </a:solidFill>
          <a:round/>
        </a:ln>
      </a:spPr>
      <a:bodyPr wrap="none" anchor="ctr"/>
      <a:lstStyle>
        <a:defPPr>
          <a:defRPr>
            <a:latin typeface="Times New Roman" panose="02020603050405020304" pitchFamily="18" charset="0"/>
            <a:ea typeface="楷体_GB2312" charset="0"/>
            <a:cs typeface="楷体_GB2312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鞍具.thmx</Template>
  <TotalTime>0</TotalTime>
  <Words>2165</Words>
  <Application>WPS 演示</Application>
  <PresentationFormat>全屏显示(16:9)</PresentationFormat>
  <Paragraphs>211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楷体_GB2312</vt:lpstr>
      <vt:lpstr>新宋体</vt:lpstr>
      <vt:lpstr>楷体_GB2312</vt:lpstr>
      <vt:lpstr>华文新魏</vt:lpstr>
      <vt:lpstr>Candara</vt:lpstr>
      <vt:lpstr>Symbol</vt:lpstr>
      <vt:lpstr>华文楷体</vt:lpstr>
      <vt:lpstr>微软雅黑</vt:lpstr>
      <vt:lpstr>MiSans Normal</vt:lpstr>
      <vt:lpstr>Arial Unicode MS</vt:lpstr>
      <vt:lpstr>波形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DUT </Company>
  <LinksUpToDate>false</LinksUpToDate>
  <SharedDoc>false</SharedDoc>
  <HyperlinksChanged>false</HyperlinksChanged>
  <AppVersion>14.0000</AppVersion>
  <Manager>电气工程与应用电子技术系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实验三</dc:title>
  <dc:creator>电工教研室</dc:creator>
  <dc:subject>实验三</dc:subject>
  <cp:lastModifiedBy>月无影</cp:lastModifiedBy>
  <cp:revision>1062</cp:revision>
  <cp:lastPrinted>2018-06-07T00:42:00Z</cp:lastPrinted>
  <dcterms:created xsi:type="dcterms:W3CDTF">1998-01-02T23:54:00Z</dcterms:created>
  <dcterms:modified xsi:type="dcterms:W3CDTF">2023-12-24T12:32:55Z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72A4F8E71E3146FBA5C336624624282F_13</vt:lpwstr>
  </property>
  <property fmtid="{D5CDD505-2E9C-101B-9397-08002B2CF9AE}" pid="3" name="KSOProductBuildVer">
    <vt:lpwstr>2052-12.1.0.15990</vt:lpwstr>
  </property>
</Properties>
</file>