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739" r:id="rId3"/>
    <p:sldId id="626" r:id="rId4"/>
    <p:sldId id="935" r:id="rId5"/>
    <p:sldId id="741" r:id="rId6"/>
    <p:sldId id="936" r:id="rId7"/>
    <p:sldId id="937" r:id="rId8"/>
    <p:sldId id="938" r:id="rId9"/>
    <p:sldId id="939" r:id="rId10"/>
    <p:sldId id="940" r:id="rId11"/>
    <p:sldId id="941" r:id="rId12"/>
    <p:sldId id="942" r:id="rId13"/>
    <p:sldId id="943" r:id="rId14"/>
    <p:sldId id="944" r:id="rId15"/>
    <p:sldId id="945" r:id="rId16"/>
    <p:sldId id="946" r:id="rId17"/>
    <p:sldId id="947" r:id="rId18"/>
    <p:sldId id="948" r:id="rId19"/>
    <p:sldId id="949" r:id="rId20"/>
    <p:sldId id="950" r:id="rId21"/>
    <p:sldId id="951" r:id="rId22"/>
    <p:sldId id="952" r:id="rId23"/>
    <p:sldId id="834" r:id="rId24"/>
  </p:sldIdLst>
  <p:sldSz cx="9144000" cy="5143500"/>
  <p:notesSz cx="6797675" cy="9926955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34"/>
        <p:guide pos="2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39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8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0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4.png"/><Relationship Id="rId3" Type="http://schemas.openxmlformats.org/officeDocument/2006/relationships/tags" Target="../tags/tag35.xml"/><Relationship Id="rId2" Type="http://schemas.openxmlformats.org/officeDocument/2006/relationships/image" Target="../media/image33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36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8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tags" Target="../tags/tag21.xml"/><Relationship Id="rId2" Type="http://schemas.openxmlformats.org/officeDocument/2006/relationships/image" Target="../media/image10.png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tags" Target="../tags/tag25.xml"/><Relationship Id="rId2" Type="http://schemas.openxmlformats.org/officeDocument/2006/relationships/image" Target="../media/image14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7.2.2 创建写字工件坐标系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8005" y="774065"/>
            <a:ext cx="5553075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430" y="745490"/>
            <a:ext cx="6086475" cy="424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430" y="1502410"/>
            <a:ext cx="6057900" cy="273367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7.2.3 自动生成写字路径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961390"/>
            <a:ext cx="8407400" cy="17443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 </a:t>
            </a:r>
            <a:r>
              <a:rPr lang="zh-CN" sz="1400" b="0">
                <a:ea typeface="宋体" panose="02010600030101010101" pitchFamily="2" charset="-122"/>
              </a:rPr>
              <a:t>在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Robot</a:t>
            </a:r>
            <a:r>
              <a:rPr lang="en-US" sz="1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Studio</a:t>
            </a:r>
            <a:r>
              <a:rPr lang="zh-CN" sz="1400" b="0">
                <a:ea typeface="宋体" panose="02010600030101010101" pitchFamily="2" charset="-122"/>
              </a:rPr>
              <a:t>软件中，工业机器人沿着某一路径运行，需要首先确定路径的轨迹。在“基本”选项卡下的“路径”里有两种方法可生成路径，如图7-11所示，一种是“空路径”，创建无指令的新路径“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Path_10</a:t>
            </a:r>
            <a:r>
              <a:rPr lang="zh-CN" sz="1400" b="0">
                <a:ea typeface="宋体" panose="02010600030101010101" pitchFamily="2" charset="-122"/>
              </a:rPr>
              <a:t>”，每选择一次，可生成一条路径，依次为“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Path_2</a:t>
            </a:r>
            <a:r>
              <a:rPr lang="zh-CN" sz="1400" b="0">
                <a:ea typeface="宋体" panose="02010600030101010101" pitchFamily="2" charset="-122"/>
              </a:rPr>
              <a:t>”、“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Path_30</a:t>
            </a:r>
            <a:r>
              <a:rPr lang="zh-CN" sz="1400" b="0">
                <a:ea typeface="宋体" panose="02010600030101010101" pitchFamily="2" charset="-122"/>
              </a:rPr>
              <a:t>”等；另一种是“自动路径”，从几何体边缘创建一条路径或曲线。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5620" y="2063750"/>
            <a:ext cx="55721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7.2.3 自动生成写字路径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0" y="798195"/>
            <a:ext cx="4851400" cy="4202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415" y="798195"/>
            <a:ext cx="4557395" cy="4204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525" y="1852930"/>
            <a:ext cx="5467350" cy="20955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任务7.3 仿真运行与优化写字路径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7.3.1 目标点姿态调整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1885" y="1220470"/>
            <a:ext cx="3704590" cy="259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66700"/>
            <a:r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选择“自动路径”生成路径“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path_10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”后，可在工件坐标系下查看生成的轨迹目标点：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Target10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，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target20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等，这些点的方向是自动生成且随路径变化而变化。</a:t>
            </a:r>
            <a:endParaRPr lang="zh-CN" sz="14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右击目标点，在弹出的选择项中选择“查看目标处工具”选项，可查看目标点方向，也就是工业机器人工具运行到目标点的方向，如下图</a:t>
            </a:r>
            <a:r>
              <a:rPr lang="en-US" sz="1400" b="0">
                <a:solidFill>
                  <a:srgbClr val="000000"/>
                </a:solidFill>
                <a:latin typeface="宋体" panose="02010600030101010101" pitchFamily="2" charset="-122"/>
              </a:rPr>
              <a:t>7-13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所示为</a:t>
            </a:r>
            <a:r>
              <a:rPr lang="en-US" sz="1400" b="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”字路径上两个相邻的目标点方向。</a:t>
            </a:r>
            <a:endParaRPr lang="zh-CN" altLang="en-US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410" y="1220470"/>
            <a:ext cx="411099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任务7.3 仿真运行与优化写字路径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7.3.1 目标点姿态调整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419735"/>
            <a:ext cx="4756785" cy="4658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535" y="468630"/>
            <a:ext cx="6019800" cy="461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535" y="1663065"/>
            <a:ext cx="6010275" cy="21717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任务7.3 仿真运行与优化写字路径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7.3.2 写字路径与程序优化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2755" y="1261110"/>
            <a:ext cx="31299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工业机器人在绘图模块上写字的路径和目标点调整好之后，还需要根据工艺要求和运行时的起始点、过渡点、结束点进行示教或设置。在本任务中，过渡点在自动生成路径的参数设置中已经由“偏离”和“接近”设置完成，本任务中仅需要设置起始点、结束点即可。如图7-16所示，通过“机械装置手动关节”将工业机器人设置为需要的姿态，并将此点作为工业机器人写字的起始点。然后，示教目标点，在工件坐标系下找到该点，将其添加到路径的第一行，这样，工业机器人在写字时便从起始点开始运行。</a:t>
            </a:r>
            <a:endParaRPr lang="zh-CN" altLang="en-US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655" y="1693545"/>
            <a:ext cx="43243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任务7.3 仿真运行与优化写字路径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7.3.2 写字路径与程序优化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2590" y="1009650"/>
            <a:ext cx="606742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80" y="718185"/>
            <a:ext cx="4887595" cy="430149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任务7.3 仿真运行与优化写字路径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7.3.3写字应用仿真运行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438150"/>
            <a:ext cx="6000750" cy="470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530" y="1447800"/>
            <a:ext cx="6019800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530" y="1804670"/>
            <a:ext cx="6010275" cy="21431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任务7.4 验证调试工业机器人写字路径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7.4.1 Robot Studio软件与工业机器人连接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8145" y="1242695"/>
            <a:ext cx="23812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105" y="1585595"/>
            <a:ext cx="56769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任务7.4 验证调试工业机器人写字路径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59309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7.4.2 程序的导出与导入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1100455"/>
            <a:ext cx="8626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工业机器人程序导出与导入方式有两种方法，一种是通过网线将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Robot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Studio</a:t>
            </a:r>
            <a:r>
              <a:rPr lang="zh-CN" sz="1400" b="0">
                <a:solidFill>
                  <a:srgbClr val="000000"/>
                </a:solidFill>
                <a:ea typeface="宋体" panose="02010600030101010101" pitchFamily="2" charset="-122"/>
              </a:rPr>
              <a:t>软件与机器人连接，将机器人程序导出与导入；另一种是通过U盘插入示教器USB端口，将工业机器人程序导出与导入。</a:t>
            </a:r>
            <a:endParaRPr lang="zh-CN" altLang="en-US" sz="1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810" y="16224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7.4.3 写字工具与工件坐标系标定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810" y="19253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1.标定工具坐标系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2230" y="1539875"/>
            <a:ext cx="5109845" cy="35236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240" y="937895"/>
            <a:ext cx="5030470" cy="41255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240" y="961390"/>
            <a:ext cx="4833620" cy="4208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240" y="961390"/>
            <a:ext cx="4883785" cy="414337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2376805" y="2310765"/>
            <a:ext cx="6558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工业机器人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编程实战</a:t>
            </a:r>
            <a:endParaRPr 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任务7.4 验证调试工业机器人写字路径</a:t>
            </a:r>
            <a:endParaRPr sz="2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810" y="7448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7.4.3 写字工具与工件坐标系标定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15" y="10750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2.标定工件坐标系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744855"/>
            <a:ext cx="5600700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744855"/>
            <a:ext cx="5667375" cy="44672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任务7.4 验证调试工业机器人写字路径</a:t>
            </a:r>
            <a:endParaRPr sz="2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810" y="7448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>
                <a:ea typeface="宋体" panose="02010600030101010101" pitchFamily="2" charset="-122"/>
              </a:rPr>
              <a:t>7.4.4写字程序运行与调试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9920" y="333375"/>
            <a:ext cx="5648325" cy="4810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0" y="1347470"/>
            <a:ext cx="5638800" cy="24479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2926080" y="120396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2925763" y="1206837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3"/>
            </p:custDataLst>
          </p:nvPr>
        </p:nvSpPr>
        <p:spPr>
          <a:xfrm>
            <a:off x="3684905" y="1206500"/>
            <a:ext cx="4525645" cy="57086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任务7.1 认识离线编程软件Robot Studio</a:t>
            </a:r>
            <a:endParaRPr lang="zh-CN" altLang="en-US" sz="14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2926080" y="196850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2925763" y="1971349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3684905" y="1964690"/>
            <a:ext cx="4607560" cy="5670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任务7.2 编制工业机器人写字路径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7"/>
            </p:custDataLst>
          </p:nvPr>
        </p:nvSpPr>
        <p:spPr>
          <a:xfrm>
            <a:off x="2926080" y="273304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8"/>
            </p:custDataLst>
          </p:nvPr>
        </p:nvSpPr>
        <p:spPr>
          <a:xfrm>
            <a:off x="2925763" y="2735862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9"/>
            </p:custDataLst>
          </p:nvPr>
        </p:nvSpPr>
        <p:spPr>
          <a:xfrm>
            <a:off x="3731260" y="2719070"/>
            <a:ext cx="4478020" cy="56642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任务7.3 仿真运行与优化写字路径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0"/>
            </p:custDataLst>
          </p:nvPr>
        </p:nvSpPr>
        <p:spPr>
          <a:xfrm>
            <a:off x="2926080" y="349758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11"/>
            </p:custDataLst>
          </p:nvPr>
        </p:nvSpPr>
        <p:spPr>
          <a:xfrm>
            <a:off x="2925763" y="3500374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0" name="标题"/>
          <p:cNvSpPr txBox="1"/>
          <p:nvPr>
            <p:custDataLst>
              <p:tags r:id="rId12"/>
            </p:custDataLst>
          </p:nvPr>
        </p:nvSpPr>
        <p:spPr>
          <a:xfrm>
            <a:off x="3684905" y="3501390"/>
            <a:ext cx="4722495" cy="56070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任务7.4 验证调试工业机器人写字路径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394301" y="150939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任务7.1 认识离线编程软件Robot Studio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535" y="1318260"/>
            <a:ext cx="29629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 b="0">
                <a:ea typeface="宋体" panose="02010600030101010101" pitchFamily="2" charset="-122"/>
              </a:rPr>
              <a:t>功能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1.导入CAD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2.生成自动路径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3.自动分析伸展能力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5.在线作业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6.模拟仿真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7.提供应用功能包</a:t>
            </a:r>
            <a:endParaRPr sz="1600" b="0">
              <a:ea typeface="宋体" panose="02010600030101010101" pitchFamily="2" charset="-122"/>
            </a:endParaRPr>
          </a:p>
          <a:p>
            <a:r>
              <a:rPr sz="1600" b="0">
                <a:ea typeface="宋体" panose="02010600030101010101" pitchFamily="2" charset="-122"/>
              </a:rPr>
              <a:t>8.提供二次开发平台</a:t>
            </a:r>
            <a:endParaRPr sz="1600" b="0">
              <a:ea typeface="宋体" panose="02010600030101010101" pitchFamily="2" charset="-122"/>
            </a:endParaRPr>
          </a:p>
          <a:p>
            <a:endParaRPr sz="16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7.1.1 </a:t>
            </a:r>
            <a:r>
              <a:rPr lang="zh-CN" sz="1800">
                <a:ea typeface="宋体" panose="02010600030101010101" pitchFamily="2" charset="-122"/>
              </a:rPr>
              <a:t>认识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Robot Studio</a:t>
            </a:r>
            <a:r>
              <a:rPr lang="zh-CN" sz="1800">
                <a:ea typeface="宋体" panose="02010600030101010101" pitchFamily="2" charset="-122"/>
              </a:rPr>
              <a:t>软件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8015" y="1219200"/>
            <a:ext cx="588645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任务7.1 认识离线编程软件Robot Studio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6550" y="1152525"/>
            <a:ext cx="21316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</a:t>
            </a:r>
            <a:r>
              <a:rPr lang="zh-CN" sz="1400" b="0">
                <a:ea typeface="宋体" panose="02010600030101010101" pitchFamily="2" charset="-122"/>
              </a:rPr>
              <a:t>Robot Studio的主菜单栏包括文件、基本、建模、仿真、控制器（C）、RAPID、Add-Ins等7个功能选项卡。“文件”功能选项卡主要用于文件级别操作，包含“保存”、“新建”、“打印”、“共享”等13个选项，如图7-2所示。</a:t>
            </a:r>
            <a:endParaRPr lang="zh-CN" sz="14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7.1.2 认识Robot studio的开发环境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1152525"/>
            <a:ext cx="63055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" y="2188210"/>
            <a:ext cx="63341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" y="3131185"/>
            <a:ext cx="6292850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10" y="4003675"/>
            <a:ext cx="63055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任务7.1 认识离线编程软件Robot Studio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6550" y="1152525"/>
            <a:ext cx="21316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</a:t>
            </a:r>
            <a:r>
              <a:rPr lang="zh-CN" sz="1400" b="0">
                <a:ea typeface="宋体" panose="02010600030101010101" pitchFamily="2" charset="-122"/>
              </a:rPr>
              <a:t>Robot Studio的主菜单栏包括文件、基本、建模、仿真、控制器（C）、RAPID、Add-Ins等7个功能选项卡。“文件”功能选项卡主要用于文件级别操作，包含“保存”、“新建”、“打印”、“共享”等13个选项，如图7-2所示。</a:t>
            </a:r>
            <a:endParaRPr lang="zh-CN" sz="14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7.1.2 认识Robot studio的开发环境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810" y="1226185"/>
            <a:ext cx="6334125" cy="1257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4725" y="2687320"/>
            <a:ext cx="46482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6550" y="1944370"/>
            <a:ext cx="2131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</a:t>
            </a:r>
            <a:r>
              <a:rPr lang="zh-CN" sz="1400" b="0">
                <a:ea typeface="宋体" panose="02010600030101010101" pitchFamily="2" charset="-122"/>
              </a:rPr>
              <a:t>工业机器人写字工作站是由工业机器人应用编程实训平台、ABB工业机器人、绘图模块和绘图笔工具等4部分组成，如图7-9所示。</a:t>
            </a:r>
            <a:endParaRPr lang="zh-CN" sz="14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7.2.1 创建写字工作站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2755" y="1345565"/>
            <a:ext cx="588645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1765" y="1879600"/>
            <a:ext cx="2131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</a:t>
            </a:r>
            <a:r>
              <a:rPr lang="zh-CN" sz="1400" b="0">
                <a:ea typeface="宋体" panose="02010600030101010101" pitchFamily="2" charset="-122"/>
              </a:rPr>
              <a:t>工业机器人写字工作站是由工业机器人应用编程实训平台、ABB工业机器人、绘图模块和绘图笔工具等4部分组成，如图7-9所示。</a:t>
            </a:r>
            <a:endParaRPr lang="zh-CN" sz="14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7.2.1 创建写字工作站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2920" y="1490980"/>
            <a:ext cx="559117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任务7.2 编制工业机器人写字路径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1765" y="1703705"/>
            <a:ext cx="24911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200" b="0">
                <a:ea typeface="宋体" panose="02010600030101010101" pitchFamily="2" charset="-122"/>
              </a:rPr>
              <a:t>     </a:t>
            </a:r>
            <a:r>
              <a:rPr sz="1200" b="0">
                <a:ea typeface="宋体" panose="02010600030101010101" pitchFamily="2" charset="-122"/>
              </a:rPr>
              <a:t>在Robot Studio软件中，工业机器人写字工作站布局如图7- 10所示，首先，将ABB工业机器人、绘图模块，按照要求（工作站布局位置数据如表7-2所示），固定安装在实训平台上。其次，将绘图笔工具安装在工业机器人末端，（在安装绘图笔工具时，只需选中绘图笔工具模型，直接拖放到工业机器人上即可）。绘图笔工具安装完成后，它的位置会随工业机器人运行而改变，表7-</a:t>
            </a:r>
            <a:r>
              <a:rPr lang="en-US" sz="1200" b="0">
                <a:ea typeface="宋体" panose="02010600030101010101" pitchFamily="2" charset="-122"/>
              </a:rPr>
              <a:t>2</a:t>
            </a:r>
            <a:r>
              <a:rPr sz="1200" b="0">
                <a:ea typeface="宋体" panose="02010600030101010101" pitchFamily="2" charset="-122"/>
              </a:rPr>
              <a:t>所示绘图笔工具数据为工业机器人处于工作原点时的位置数据。</a:t>
            </a:r>
            <a:endParaRPr sz="12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810" y="857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7.2.1 创建写字工作站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895" y="1226185"/>
            <a:ext cx="5848350" cy="132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96110" y="2550160"/>
            <a:ext cx="2916555" cy="24911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8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2214</Words>
  <Application>WPS 演示</Application>
  <PresentationFormat>全屏显示(16:9)</PresentationFormat>
  <Paragraphs>147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1106</cp:revision>
  <cp:lastPrinted>2018-06-07T00:42:00Z</cp:lastPrinted>
  <dcterms:created xsi:type="dcterms:W3CDTF">1998-01-02T23:54:00Z</dcterms:created>
  <dcterms:modified xsi:type="dcterms:W3CDTF">2023-12-24T12:26:35Z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E935D8A07E2B445E984AE53E96480068_13</vt:lpwstr>
  </property>
  <property fmtid="{D5CDD505-2E9C-101B-9397-08002B2CF9AE}" pid="3" name="KSOProductBuildVer">
    <vt:lpwstr>2052-12.1.0.15990</vt:lpwstr>
  </property>
</Properties>
</file>