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
  </p:notesMasterIdLst>
  <p:sldIdLst>
    <p:sldId id="796" r:id="rId3"/>
    <p:sldId id="820" r:id="rId4"/>
    <p:sldId id="821" r:id="rId5"/>
    <p:sldId id="822" r:id="rId7"/>
    <p:sldId id="836" r:id="rId8"/>
    <p:sldId id="837" r:id="rId9"/>
    <p:sldId id="838" r:id="rId10"/>
    <p:sldId id="839" r:id="rId11"/>
    <p:sldId id="840" r:id="rId12"/>
    <p:sldId id="841" r:id="rId13"/>
    <p:sldId id="842" r:id="rId14"/>
    <p:sldId id="843" r:id="rId15"/>
    <p:sldId id="844" r:id="rId16"/>
    <p:sldId id="845" r:id="rId17"/>
    <p:sldId id="846" r:id="rId18"/>
    <p:sldId id="847" r:id="rId19"/>
    <p:sldId id="848" r:id="rId20"/>
    <p:sldId id="849" r:id="rId21"/>
    <p:sldId id="850" r:id="rId22"/>
    <p:sldId id="851" r:id="rId23"/>
    <p:sldId id="852" r:id="rId24"/>
    <p:sldId id="853" r:id="rId25"/>
    <p:sldId id="854" r:id="rId26"/>
    <p:sldId id="855" r:id="rId27"/>
    <p:sldId id="856" r:id="rId28"/>
    <p:sldId id="857" r:id="rId29"/>
    <p:sldId id="858" r:id="rId30"/>
  </p:sldIdLst>
  <p:sldSz cx="9144000" cy="6858000" type="screen4x3"/>
  <p:notesSz cx="6858000" cy="9144000"/>
  <p:custDataLst>
    <p:tags r:id="rId34"/>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27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6A5065"/>
    <a:srgbClr val="18383A"/>
    <a:srgbClr val="273659"/>
    <a:srgbClr val="2B316C"/>
    <a:srgbClr val="2E4B4B"/>
    <a:srgbClr val="14081D"/>
    <a:srgbClr val="57B2B9"/>
    <a:srgbClr val="59B4BB"/>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51"/>
        <p:guide pos="2766"/>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3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12292"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p:cNvSpPr>
          <p:nvPr>
            <p:ph type="body" sz="quarter"/>
          </p:nvPr>
        </p:nvSpPr>
        <p:spPr>
          <a:xfrm>
            <a:off x="685800" y="4343400"/>
            <a:ext cx="5486400" cy="4114800"/>
          </a:xfrm>
          <a:prstGeom prst="rect">
            <a:avLst/>
          </a:prstGeom>
          <a:noFill/>
          <a:ln w="9525">
            <a:noFill/>
          </a:ln>
        </p:spPr>
        <p:txBody>
          <a:bodyPr anchor="ctr"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8193"/>
          <p:cNvSpPr>
            <a:spLocks noGrp="1" noRot="1" noTextEdit="1"/>
          </p:cNvSpPr>
          <p:nvPr>
            <p:ph type="sldImg"/>
          </p:nvPr>
        </p:nvSpPr>
        <p:spPr>
          <a:xfrm>
            <a:off x="-1076325" y="711200"/>
            <a:ext cx="6096000" cy="4572000"/>
          </a:xfrm>
        </p:spPr>
      </p:sp>
      <p:sp>
        <p:nvSpPr>
          <p:cNvPr id="17410" name="文本占位符 8194"/>
          <p:cNvSpPr>
            <a:spLocks noGrp="1" noRot="1"/>
          </p:cNvSpPr>
          <p:nvPr>
            <p:ph type="body"/>
          </p:nvPr>
        </p:nvSpPr>
        <p:spPr>
          <a:xfrm>
            <a:off x="3886200" y="1016000"/>
            <a:ext cx="2743200" cy="7112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8195"/>
          <p:cNvSpPr txBox="1"/>
          <p:nvPr/>
        </p:nvSpPr>
        <p:spPr>
          <a:xfrm>
            <a:off x="388938" y="6335713"/>
            <a:ext cx="2124075" cy="406400"/>
          </a:xfrm>
          <a:prstGeom prst="rect">
            <a:avLst/>
          </a:prstGeom>
          <a:noFill/>
          <a:ln w="6350">
            <a:noFill/>
          </a:ln>
        </p:spPr>
        <p:txBody>
          <a:bodyPr lIns="0" tIns="0" rIns="0" bIns="0" anchor="t" anchorCtr="0">
            <a:spAutoFit/>
          </a:bodyPr>
          <a:p>
            <a:pPr marL="609600" lvl="0" indent="-609600" defTabSz="914400">
              <a:spcBef>
                <a:spcPct val="50000"/>
              </a:spcBef>
              <a:buClrTx/>
              <a:tabLst>
                <a:tab pos="8521700" algn="r"/>
              </a:tabLst>
            </a:pPr>
            <a:r>
              <a:rPr lang="zh-CN" altLang="en-US" sz="2000" b="1" dirty="0">
                <a:latin typeface="楷体_GB2312" pitchFamily="1" charset="-122"/>
                <a:ea typeface="楷体_GB2312" pitchFamily="1" charset="-122"/>
              </a:rPr>
              <a:t>巧妙转化</a:t>
            </a:r>
            <a:endParaRPr lang="zh-CN" altLang="en-US" sz="2000" b="1" dirty="0">
              <a:latin typeface="楷体_GB2312" pitchFamily="1" charset="-122"/>
              <a:ea typeface="楷体_GB2312" pitchFamily="1" charset="-122"/>
            </a:endParaRPr>
          </a:p>
        </p:txBody>
      </p:sp>
      <p:sp>
        <p:nvSpPr>
          <p:cNvPr id="17412" name="文本框 8196"/>
          <p:cNvSpPr txBox="1"/>
          <p:nvPr/>
        </p:nvSpPr>
        <p:spPr>
          <a:xfrm>
            <a:off x="341313" y="7726363"/>
            <a:ext cx="2363787" cy="406400"/>
          </a:xfrm>
          <a:prstGeom prst="rect">
            <a:avLst/>
          </a:prstGeom>
          <a:noFill/>
          <a:ln w="6350">
            <a:noFill/>
          </a:ln>
        </p:spPr>
        <p:txBody>
          <a:bodyPr lIns="0" tIns="0" rIns="0" bIns="0" anchor="t" anchorCtr="0">
            <a:spAutoFit/>
          </a:bodyPr>
          <a:p>
            <a:pPr marL="609600" lvl="0" indent="-609600" defTabSz="914400">
              <a:spcBef>
                <a:spcPct val="50000"/>
              </a:spcBef>
              <a:buClrTx/>
              <a:tabLst>
                <a:tab pos="8521700" algn="r"/>
              </a:tabLst>
            </a:pPr>
            <a:r>
              <a:rPr lang="zh-CN" altLang="en-US" sz="2000" b="1" dirty="0">
                <a:latin typeface="楷体_GB2312" pitchFamily="1" charset="-122"/>
                <a:ea typeface="楷体_GB2312" pitchFamily="1" charset="-122"/>
              </a:rPr>
              <a:t>讲师讲解</a:t>
            </a:r>
            <a:endParaRPr lang="zh-CN" altLang="en-US" sz="2000" b="1" dirty="0">
              <a:latin typeface="楷体_GB2312" pitchFamily="1" charset="-122"/>
              <a:ea typeface="楷体_GB2312" pitchFamily="1"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0241"/>
          <p:cNvSpPr>
            <a:spLocks noGrp="1" noRot="1" noTextEdit="1"/>
          </p:cNvSpPr>
          <p:nvPr>
            <p:ph type="sldImg"/>
          </p:nvPr>
        </p:nvSpPr>
        <p:spPr>
          <a:xfrm>
            <a:off x="-1193800" y="585788"/>
            <a:ext cx="6305550" cy="4729162"/>
          </a:xfrm>
        </p:spPr>
      </p:sp>
      <p:sp>
        <p:nvSpPr>
          <p:cNvPr id="19458" name="文本占位符 10242"/>
          <p:cNvSpPr>
            <a:spLocks noGrp="1" noRot="1"/>
          </p:cNvSpPr>
          <p:nvPr>
            <p:ph type="body"/>
          </p:nvPr>
        </p:nvSpPr>
        <p:spPr>
          <a:xfrm>
            <a:off x="3886200" y="1016000"/>
            <a:ext cx="2743200" cy="7112000"/>
          </a:xfrm>
        </p:spPr>
        <p:txBody>
          <a:bodyPr anchor="ctr" anchorCtr="0"/>
          <a:p>
            <a:pPr lvl="0">
              <a:lnSpc>
                <a:spcPct val="90000"/>
              </a:lnSpc>
            </a:pPr>
            <a:r>
              <a:rPr lang="zh-CN" altLang="en-US" dirty="0"/>
              <a:t>服务的关键词。你认为那个词最能反映服务顾问的特点？</a:t>
            </a:r>
            <a:endParaRPr lang="zh-CN" altLang="en-US" dirty="0"/>
          </a:p>
          <a:p>
            <a:pPr lvl="0">
              <a:lnSpc>
                <a:spcPct val="90000"/>
              </a:lnSpc>
            </a:pPr>
            <a:r>
              <a:rPr lang="zh-CN" altLang="en-US" dirty="0"/>
              <a:t>服务是一方能够向另一方提供的基本上是无形的任何活动或利益，并且不导致任何的所有权的产生．它的产生可能与某种有形产品联系在一起，也可能毫无关系．</a:t>
            </a:r>
            <a:endParaRPr lang="zh-CN" altLang="en-US" dirty="0"/>
          </a:p>
          <a:p>
            <a:pPr lvl="0">
              <a:lnSpc>
                <a:spcPct val="90000"/>
              </a:lnSpc>
            </a:pPr>
            <a:r>
              <a:rPr lang="zh-CN" altLang="en-US" dirty="0"/>
              <a:t>作为一种无形的、以风险为对象的特殊商品</a:t>
            </a:r>
            <a:r>
              <a:rPr lang="en-US" altLang="zh-CN" dirty="0"/>
              <a:t>,</a:t>
            </a:r>
            <a:r>
              <a:rPr lang="zh-CN" altLang="en-US" dirty="0"/>
              <a:t>保险商品从本质上看</a:t>
            </a:r>
            <a:r>
              <a:rPr lang="en-US" altLang="zh-CN" dirty="0"/>
              <a:t>,</a:t>
            </a:r>
            <a:r>
              <a:rPr lang="zh-CN" altLang="en-US" dirty="0"/>
              <a:t>是一种服务。与有形物质商品相比</a:t>
            </a:r>
            <a:r>
              <a:rPr lang="en-US" altLang="zh-CN" dirty="0"/>
              <a:t>,</a:t>
            </a:r>
            <a:r>
              <a:rPr lang="zh-CN" altLang="en-US" dirty="0"/>
              <a:t>它具有如下几方面特征</a:t>
            </a:r>
            <a:r>
              <a:rPr lang="en-US" altLang="zh-CN"/>
              <a:t>:</a:t>
            </a:r>
            <a:endParaRPr lang="en-US" altLang="zh-CN"/>
          </a:p>
          <a:p>
            <a:pPr lvl="0">
              <a:lnSpc>
                <a:spcPct val="90000"/>
              </a:lnSpc>
            </a:pPr>
            <a:r>
              <a:rPr lang="en-US" altLang="zh-CN" dirty="0"/>
              <a:t>1</a:t>
            </a:r>
            <a:r>
              <a:rPr lang="zh-CN" altLang="en-US" dirty="0"/>
              <a:t>、不可感知性。是指保险服务的特质</a:t>
            </a:r>
            <a:r>
              <a:rPr lang="en-US" altLang="zh-CN" dirty="0"/>
              <a:t>,</a:t>
            </a:r>
            <a:r>
              <a:rPr lang="zh-CN" altLang="en-US" dirty="0"/>
              <a:t>组成服务的元素是无形无质的</a:t>
            </a:r>
            <a:r>
              <a:rPr lang="en-US" altLang="zh-CN" dirty="0"/>
              <a:t>,</a:t>
            </a:r>
            <a:r>
              <a:rPr lang="zh-CN" altLang="en-US" dirty="0"/>
              <a:t>以及使用服务后的利益让人不能触摸。</a:t>
            </a:r>
            <a:endParaRPr lang="zh-CN" altLang="en-US" dirty="0"/>
          </a:p>
          <a:p>
            <a:pPr lvl="0">
              <a:lnSpc>
                <a:spcPct val="90000"/>
              </a:lnSpc>
            </a:pPr>
            <a:r>
              <a:rPr lang="en-US" altLang="zh-CN" dirty="0"/>
              <a:t>2</a:t>
            </a:r>
            <a:r>
              <a:rPr lang="zh-CN" altLang="en-US" dirty="0"/>
              <a:t>、不可分离性。即保险商品的生产与消费</a:t>
            </a:r>
            <a:r>
              <a:rPr lang="en-US" altLang="zh-CN" dirty="0"/>
              <a:t>,</a:t>
            </a:r>
            <a:r>
              <a:rPr lang="zh-CN" altLang="en-US" dirty="0"/>
              <a:t>在时间上存在一致性。</a:t>
            </a:r>
            <a:endParaRPr lang="zh-CN" altLang="en-US" dirty="0"/>
          </a:p>
          <a:p>
            <a:pPr lvl="0">
              <a:lnSpc>
                <a:spcPct val="90000"/>
              </a:lnSpc>
            </a:pPr>
            <a:r>
              <a:rPr lang="en-US" altLang="zh-CN" dirty="0"/>
              <a:t>3</a:t>
            </a:r>
            <a:r>
              <a:rPr lang="zh-CN" altLang="en-US" dirty="0"/>
              <a:t>、不可储存性。基于上述两个特征</a:t>
            </a:r>
            <a:r>
              <a:rPr lang="en-US" altLang="zh-CN" dirty="0"/>
              <a:t>,</a:t>
            </a:r>
            <a:r>
              <a:rPr lang="zh-CN" altLang="en-US" dirty="0"/>
              <a:t>使保险商品不像有形商品一样</a:t>
            </a:r>
            <a:r>
              <a:rPr lang="en-US" altLang="zh-CN" dirty="0"/>
              <a:t>,</a:t>
            </a:r>
            <a:r>
              <a:rPr lang="zh-CN" altLang="en-US" dirty="0"/>
              <a:t>可被储存起来。</a:t>
            </a:r>
            <a:endParaRPr lang="zh-CN" altLang="en-US" dirty="0"/>
          </a:p>
          <a:p>
            <a:pPr lvl="0">
              <a:lnSpc>
                <a:spcPct val="90000"/>
              </a:lnSpc>
            </a:pPr>
            <a:r>
              <a:rPr lang="en-US" altLang="zh-CN" dirty="0"/>
              <a:t>4</a:t>
            </a:r>
            <a:r>
              <a:rPr lang="zh-CN" altLang="en-US" dirty="0"/>
              <a:t>、不稳定性。保险商品很难像一般工业产品实行机械化或标准化生产</a:t>
            </a:r>
            <a:r>
              <a:rPr lang="en-US" altLang="zh-CN" dirty="0"/>
              <a:t>,</a:t>
            </a:r>
            <a:r>
              <a:rPr lang="zh-CN" altLang="en-US" dirty="0"/>
              <a:t>质量缺乏稳定性。</a:t>
            </a:r>
            <a:endParaRPr lang="zh-CN" altLang="en-US" dirty="0"/>
          </a:p>
          <a:p>
            <a:pPr lvl="0">
              <a:lnSpc>
                <a:spcPct val="90000"/>
              </a:lnSpc>
            </a:pPr>
            <a:r>
              <a:rPr lang="en-US" altLang="zh-CN" dirty="0"/>
              <a:t>5</a:t>
            </a:r>
            <a:r>
              <a:rPr lang="zh-CN" altLang="en-US" dirty="0"/>
              <a:t>、价格相对固定性。保险商品遵循的是非价格竞争原则。保险商品的上述五方面特性</a:t>
            </a:r>
            <a:r>
              <a:rPr lang="en-US" altLang="zh-CN" dirty="0"/>
              <a:t>,</a:t>
            </a:r>
            <a:r>
              <a:rPr lang="zh-CN" altLang="en-US" dirty="0"/>
              <a:t>决定了保险营销的根本方向在于全面提高保险服务质量。</a:t>
            </a:r>
            <a:endParaRPr lang="zh-CN" altLang="en-US" dirty="0"/>
          </a:p>
          <a:p>
            <a:pPr lvl="0">
              <a:lnSpc>
                <a:spcPct val="90000"/>
              </a:lnSpc>
            </a:pPr>
            <a:r>
              <a:rPr lang="zh-CN" altLang="en-US" dirty="0"/>
              <a:t>服务：强调为客户的利益，是一种行为</a:t>
            </a:r>
            <a:endParaRPr lang="zh-CN" altLang="en-US" dirty="0"/>
          </a:p>
          <a:p>
            <a:pPr lvl="0">
              <a:lnSpc>
                <a:spcPct val="90000"/>
              </a:lnSpc>
            </a:pPr>
            <a:r>
              <a:rPr lang="zh-CN" altLang="en-US" dirty="0"/>
              <a:t>理念：思想上就形成了为顾客利益而工作，是一种思想</a:t>
            </a:r>
            <a:endParaRPr lang="zh-CN" altLang="en-US" dirty="0"/>
          </a:p>
          <a:p>
            <a:pPr lvl="0">
              <a:lnSpc>
                <a:spcPct val="90000"/>
              </a:lnSpc>
            </a:pPr>
            <a:r>
              <a:rPr lang="zh-CN" altLang="en-US" dirty="0"/>
              <a:t>两者关系，思想决定着行为，而行为又反作用于思想</a:t>
            </a:r>
            <a:endParaRPr lang="zh-CN" altLang="en-US" dirty="0"/>
          </a:p>
          <a:p>
            <a:pPr lvl="0">
              <a:lnSpc>
                <a:spcPct val="90000"/>
              </a:lnSpc>
            </a:pPr>
            <a:r>
              <a:rPr lang="zh-CN" altLang="en-US" dirty="0"/>
              <a:t>客户，需要我们有这样的六个方面的思想</a:t>
            </a:r>
            <a:endParaRPr lang="zh-CN" altLang="en-US" dirty="0"/>
          </a:p>
          <a:p>
            <a:pPr lvl="0">
              <a:lnSpc>
                <a:spcPct val="90000"/>
              </a:lnSpc>
            </a:pPr>
            <a:r>
              <a:rPr lang="zh-CN" altLang="en-US" dirty="0"/>
              <a:t>但是思想是抽象的，具体反映到工作中应该如何呢？我们来看一些案例</a:t>
            </a:r>
            <a:endParaRPr lang="zh-CN" altLang="en-US" dirty="0"/>
          </a:p>
          <a:p>
            <a:pPr lvl="0">
              <a:lnSpc>
                <a:spcPct val="90000"/>
              </a:lnSpc>
            </a:pPr>
            <a:r>
              <a:rPr lang="en-US" altLang="zh-CN" dirty="0"/>
              <a:t>960</a:t>
            </a:r>
            <a:r>
              <a:rPr lang="zh-CN" altLang="en-US" dirty="0"/>
              <a:t>年</a:t>
            </a:r>
            <a:r>
              <a:rPr lang="en-US" altLang="zh-CN" dirty="0"/>
              <a:t>,“</a:t>
            </a:r>
            <a:r>
              <a:rPr lang="zh-CN" altLang="en-US" dirty="0"/>
              <a:t>ＡＭＡ”最先给服务定义为“用于出售或者是同产品连在一起出售的活动、利益或满足感”。</a:t>
            </a:r>
            <a:endParaRPr lang="zh-CN" altLang="en-US" dirty="0"/>
          </a:p>
          <a:p>
            <a:pPr lvl="0">
              <a:lnSpc>
                <a:spcPct val="90000"/>
              </a:lnSpc>
            </a:pPr>
            <a:endParaRPr lang="zh-CN" altLang="en-US" dirty="0"/>
          </a:p>
          <a:p>
            <a:pPr lvl="0">
              <a:lnSpc>
                <a:spcPct val="90000"/>
              </a:lnSpc>
            </a:pPr>
            <a:br>
              <a:rPr lang="zh-CN" altLang="en-US" dirty="0"/>
            </a:br>
            <a:endParaRPr lang="zh-CN" altLang="en-US" dirty="0"/>
          </a:p>
        </p:txBody>
      </p:sp>
      <p:sp>
        <p:nvSpPr>
          <p:cNvPr id="19459" name="文本框 10243"/>
          <p:cNvSpPr txBox="1"/>
          <p:nvPr/>
        </p:nvSpPr>
        <p:spPr>
          <a:xfrm>
            <a:off x="582613" y="6332538"/>
            <a:ext cx="1592262" cy="398462"/>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服务的特点</a:t>
            </a:r>
            <a:endParaRPr lang="zh-CN" altLang="en-US" sz="1400" dirty="0">
              <a:latin typeface="Times New Roman" panose="02020603050405020304" pitchFamily="2" charset="0"/>
              <a:ea typeface="楷体_GB2312" pitchFamily="1" charset="-122"/>
            </a:endParaRPr>
          </a:p>
        </p:txBody>
      </p:sp>
      <p:sp>
        <p:nvSpPr>
          <p:cNvPr id="19460" name="文本框 10244"/>
          <p:cNvSpPr txBox="1"/>
          <p:nvPr/>
        </p:nvSpPr>
        <p:spPr>
          <a:xfrm>
            <a:off x="582613" y="7816850"/>
            <a:ext cx="3087687" cy="398463"/>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r>
              <a:rPr lang="en-US" altLang="zh-CN" sz="1400" dirty="0">
                <a:latin typeface="Times New Roman" panose="02020603050405020304" pitchFamily="2" charset="0"/>
                <a:ea typeface="楷体_GB2312" pitchFamily="1" charset="-122"/>
              </a:rPr>
              <a:t>,</a:t>
            </a:r>
            <a:r>
              <a:rPr lang="zh-CN" altLang="en-US" sz="1400" dirty="0">
                <a:latin typeface="Times New Roman" panose="02020603050405020304" pitchFamily="2" charset="0"/>
                <a:ea typeface="楷体_GB2312" pitchFamily="1" charset="-122"/>
              </a:rPr>
              <a:t>互动提问对于服务的理解</a:t>
            </a:r>
            <a:endParaRPr lang="zh-CN" altLang="en-US" sz="1400" dirty="0">
              <a:latin typeface="Times New Roman" panose="02020603050405020304" pitchFamily="2" charset="0"/>
              <a:ea typeface="楷体_GB2312" pitchFamily="1" charset="-122"/>
            </a:endParaRPr>
          </a:p>
        </p:txBody>
      </p:sp>
      <p:sp>
        <p:nvSpPr>
          <p:cNvPr id="1946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nchor="t" anchorCtr="0"/>
          <a:p>
            <a:pPr lvl="0"/>
            <a:endParaRPr lang="zh-CN" altLang="en-US">
              <a:latin typeface="Arial" panose="020B0604020202020204" pitchFamily="34" charset="0"/>
              <a:ea typeface="宋体" panose="02010600030101010101" pitchFamily="2" charset="-122"/>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2" charset="0"/>
                <a:ea typeface="仿宋_GB2312" charset="0"/>
              </a:defRPr>
            </a:lvl1pPr>
            <a:lvl2pPr marL="457200" lvl="1" indent="-457200" algn="ctr">
              <a:buNone/>
              <a:defRPr sz="1800" b="1" kern="1200">
                <a:solidFill>
                  <a:schemeClr val="tx2"/>
                </a:solidFill>
                <a:latin typeface="Verdana" panose="020B0604030504040204" pitchFamily="2" charset="0"/>
              </a:defRPr>
            </a:lvl2pPr>
            <a:lvl3pPr marL="914400" lvl="2" indent="-914400" algn="ctr">
              <a:buNone/>
              <a:defRPr sz="1800" b="1" kern="1200">
                <a:solidFill>
                  <a:schemeClr val="tx2"/>
                </a:solidFill>
                <a:latin typeface="Verdana" panose="020B0604030504040204" pitchFamily="2" charset="0"/>
              </a:defRPr>
            </a:lvl3pPr>
            <a:lvl4pPr marL="1371600" lvl="3" indent="-1371600" algn="ctr">
              <a:buNone/>
              <a:defRPr sz="1800" b="1" kern="1200">
                <a:solidFill>
                  <a:schemeClr val="tx2"/>
                </a:solidFill>
                <a:latin typeface="Verdana" panose="020B0604030504040204" pitchFamily="2" charset="0"/>
              </a:defRPr>
            </a:lvl4pPr>
            <a:lvl5pPr marL="1828800" lvl="4" indent="-1828800" algn="ctr">
              <a:buNone/>
              <a:defRPr sz="1800" b="1" kern="1200">
                <a:solidFill>
                  <a:schemeClr val="tx2"/>
                </a:solidFill>
                <a:latin typeface="Verdana" panose="020B0604030504040204" pitchFamily="2"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灯片编号占位符 2"/>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charset="-122"/>
                <a:ea typeface="幼圆" panose="02010509060101010101" charset="-122"/>
                <a:cs typeface="+mn-ea"/>
              </a:rPr>
              <a:t>2</a:t>
            </a:r>
            <a:endParaRPr lang="zh-CN" strike="noStrike" noProof="1"/>
          </a:p>
        </p:txBody>
      </p:sp>
      <p:sp>
        <p:nvSpPr>
          <p:cNvPr id="5" name="文本框 4"/>
          <p:cNvSpPr txBox="1"/>
          <p:nvPr userDrawn="1"/>
        </p:nvSpPr>
        <p:spPr>
          <a:xfrm>
            <a:off x="7320280" y="6505575"/>
            <a:ext cx="3048000" cy="368300"/>
          </a:xfrm>
          <a:prstGeom prst="rect">
            <a:avLst/>
          </a:prstGeom>
          <a:noFill/>
        </p:spPr>
        <p:txBody>
          <a:bodyPr wrap="square" rtlCol="0">
            <a:spAutoFit/>
          </a:bodyPr>
          <a:p>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997325" y="6510338"/>
            <a:ext cx="936625" cy="312738"/>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nchor="t" anchorCtr="0"/>
          <a:p>
            <a:pPr lvl="0"/>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charset="-122"/>
                <a:ea typeface="幼圆" panose="02010509060101010101" charset="-122"/>
              </a:defRPr>
            </a:lvl1pPr>
          </a:lstStyle>
          <a:p>
            <a:pPr lvl="0" fontAlgn="base"/>
            <a:r>
              <a:rPr lang="zh-CN" strike="noStrike" noProof="1">
                <a:latin typeface="幼圆" panose="02010509060101010101" charset="-122"/>
                <a:ea typeface="幼圆" panose="02010509060101010101"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3" Type="http://schemas.openxmlformats.org/officeDocument/2006/relationships/slideLayout" Target="../slideLayouts/slideLayout7.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p:cNvSpPr>
          <p:nvPr>
            <p:ph type="ctrTitle" sz="quarter" hasCustomPrompt="1"/>
          </p:nvPr>
        </p:nvSpPr>
        <p:spPr>
          <a:xfrm>
            <a:off x="-26987" y="4648200"/>
            <a:ext cx="9170987" cy="1012825"/>
          </a:xfrm>
          <a:gradFill rotWithShape="1">
            <a:gsLst>
              <a:gs pos="0">
                <a:srgbClr val="0A1944"/>
              </a:gs>
              <a:gs pos="50000">
                <a:schemeClr val="tx1"/>
              </a:gs>
              <a:gs pos="100000">
                <a:srgbClr val="0A1944"/>
              </a:gs>
            </a:gsLst>
            <a:lin ang="0" scaled="1"/>
            <a:tileRect/>
          </a:gradFill>
        </p:spPr>
        <p:txBody>
          <a:bodyPr anchor="ctr" anchorCtr="0"/>
          <a:p>
            <a:pPr defTabSz="914400">
              <a:buClrTx/>
              <a:buSzTx/>
              <a:buFontTx/>
              <a:buNone/>
            </a:pPr>
            <a:r>
              <a:rPr lang="zh-CN" altLang="en-US" kern="1200" baseline="0">
                <a:latin typeface="华文彩云" panose="02010800040101010101" pitchFamily="2" charset="-122"/>
                <a:ea typeface="华文彩云" panose="02010800040101010101" pitchFamily="2" charset="-122"/>
                <a:cs typeface="+mj-cs"/>
              </a:rPr>
              <a:t>汽车售后服务管理</a:t>
            </a:r>
            <a:endParaRPr lang="zh-CN" altLang="en-US" kern="1200" baseline="0">
              <a:latin typeface="华文彩云" panose="02010800040101010101" pitchFamily="2" charset="-122"/>
              <a:ea typeface="华文彩云"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1198880"/>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a:t>
            </a:r>
            <a:r>
              <a:rPr lang="zh-CN" sz="2400">
                <a:solidFill>
                  <a:srgbClr val="000000"/>
                </a:solidFill>
                <a:latin typeface="宋体" panose="02010600030101010101" pitchFamily="2" charset="-122"/>
                <a:ea typeface="宋体" panose="02010600030101010101" pitchFamily="2" charset="-122"/>
              </a:rPr>
              <a:t>首页页面</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lang="zh-CN" sz="2400">
              <a:solidFill>
                <a:srgbClr val="000000"/>
              </a:solidFill>
              <a:latin typeface="宋体" panose="02010600030101010101" pitchFamily="2" charset="-122"/>
              <a:ea typeface="宋体" panose="02010600030101010101" pitchFamily="2" charset="-122"/>
            </a:endParaRPr>
          </a:p>
        </p:txBody>
      </p:sp>
      <p:pic>
        <p:nvPicPr>
          <p:cNvPr id="145" name="图片 145" descr="25da96f24065b3b0267af082d937838"/>
          <p:cNvPicPr>
            <a:picLocks noChangeAspect="1"/>
          </p:cNvPicPr>
          <p:nvPr/>
        </p:nvPicPr>
        <p:blipFill>
          <a:blip r:embed="rId1"/>
          <a:srcRect l="1212" t="9818" b="5118"/>
          <a:stretch>
            <a:fillRect/>
          </a:stretch>
        </p:blipFill>
        <p:spPr>
          <a:xfrm rot="16200000">
            <a:off x="701675" y="2546350"/>
            <a:ext cx="2236470" cy="3425190"/>
          </a:xfrm>
          <a:prstGeom prst="rect">
            <a:avLst/>
          </a:prstGeom>
        </p:spPr>
      </p:pic>
      <p:pic>
        <p:nvPicPr>
          <p:cNvPr id="138" name="图片 138" descr="e37fd5aa6f00911a7e427dd40207c3f"/>
          <p:cNvPicPr>
            <a:picLocks noChangeAspect="1"/>
          </p:cNvPicPr>
          <p:nvPr/>
        </p:nvPicPr>
        <p:blipFill>
          <a:blip r:embed="rId2"/>
          <a:srcRect l="147" t="7416" r="15133" b="8937"/>
          <a:stretch>
            <a:fillRect/>
          </a:stretch>
        </p:blipFill>
        <p:spPr>
          <a:xfrm rot="16200000">
            <a:off x="3924935" y="3805555"/>
            <a:ext cx="1925320" cy="3380105"/>
          </a:xfrm>
          <a:prstGeom prst="rect">
            <a:avLst/>
          </a:prstGeom>
        </p:spPr>
      </p:pic>
      <p:pic>
        <p:nvPicPr>
          <p:cNvPr id="142" name="图片 142" descr="1f3f1690d3f15c2e85f9dd3db0c09ca"/>
          <p:cNvPicPr>
            <a:picLocks noChangeAspect="1"/>
          </p:cNvPicPr>
          <p:nvPr/>
        </p:nvPicPr>
        <p:blipFill>
          <a:blip r:embed="rId3"/>
          <a:srcRect t="8812" b="10958"/>
          <a:stretch>
            <a:fillRect/>
          </a:stretch>
        </p:blipFill>
        <p:spPr>
          <a:xfrm rot="16200000">
            <a:off x="5607685" y="1622425"/>
            <a:ext cx="2641600" cy="37719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2306955"/>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2</a:t>
            </a:r>
            <a:r>
              <a:rPr sz="2400">
                <a:solidFill>
                  <a:srgbClr val="000000"/>
                </a:solidFill>
                <a:latin typeface="宋体" panose="02010600030101010101" pitchFamily="2" charset="-122"/>
                <a:ea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rPr>
              <a:t>发现</a:t>
            </a:r>
            <a:r>
              <a:rPr lang="zh-CN" sz="2400">
                <a:solidFill>
                  <a:srgbClr val="000000"/>
                </a:solidFill>
                <a:latin typeface="宋体" panose="02010600030101010101" pitchFamily="2" charset="-122"/>
                <a:ea typeface="宋体" panose="02010600030101010101" pitchFamily="2" charset="-122"/>
              </a:rPr>
              <a:t>页面</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lang="en-US" altLang="zh-CN" sz="2400">
                <a:solidFill>
                  <a:srgbClr val="000000"/>
                </a:solidFill>
                <a:latin typeface="宋体" panose="02010600030101010101" pitchFamily="2" charset="-122"/>
                <a:ea typeface="宋体" panose="02010600030101010101" pitchFamily="2" charset="-122"/>
              </a:rPr>
              <a:t>1</a:t>
            </a:r>
            <a:r>
              <a:rPr lang="zh-CN" altLang="en-US" sz="2400">
                <a:solidFill>
                  <a:srgbClr val="000000"/>
                </a:solidFill>
                <a:latin typeface="宋体" panose="02010600030101010101" pitchFamily="2" charset="-122"/>
                <a:ea typeface="宋体" panose="02010600030101010101" pitchFamily="2" charset="-122"/>
              </a:rPr>
              <a:t>）活动</a:t>
            </a:r>
            <a:r>
              <a:rPr lang="en-US" altLang="zh-CN" sz="2400">
                <a:solidFill>
                  <a:srgbClr val="000000"/>
                </a:solidFill>
                <a:latin typeface="宋体" panose="02010600030101010101" pitchFamily="2" charset="-122"/>
                <a:ea typeface="宋体" panose="02010600030101010101" pitchFamily="2" charset="-122"/>
              </a:rPr>
              <a:t>                    2</a:t>
            </a:r>
            <a:r>
              <a:rPr lang="zh-CN" altLang="en-US" sz="2400">
                <a:solidFill>
                  <a:srgbClr val="000000"/>
                </a:solidFill>
                <a:latin typeface="宋体" panose="02010600030101010101" pitchFamily="2" charset="-122"/>
                <a:ea typeface="宋体" panose="02010600030101010101" pitchFamily="2" charset="-122"/>
              </a:rPr>
              <a:t>）圈子</a:t>
            </a:r>
            <a:endParaRPr lang="zh-CN" altLang="en-US"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lang="en-US" altLang="zh-CN" sz="2400">
                <a:solidFill>
                  <a:srgbClr val="000000"/>
                </a:solidFill>
                <a:latin typeface="宋体" panose="02010600030101010101" pitchFamily="2" charset="-122"/>
                <a:ea typeface="宋体" panose="02010600030101010101" pitchFamily="2" charset="-122"/>
              </a:rPr>
              <a:t>  </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lang="zh-CN" sz="2400">
              <a:solidFill>
                <a:srgbClr val="000000"/>
              </a:solidFill>
              <a:latin typeface="宋体" panose="02010600030101010101" pitchFamily="2" charset="-122"/>
              <a:ea typeface="宋体" panose="02010600030101010101" pitchFamily="2" charset="-122"/>
            </a:endParaRPr>
          </a:p>
        </p:txBody>
      </p:sp>
      <p:pic>
        <p:nvPicPr>
          <p:cNvPr id="99" name="图片 99" descr="9583c2621d2db5e96a58c18f4a379a9"/>
          <p:cNvPicPr>
            <a:picLocks noChangeAspect="1"/>
          </p:cNvPicPr>
          <p:nvPr/>
        </p:nvPicPr>
        <p:blipFill>
          <a:blip r:embed="rId1"/>
          <a:srcRect l="5077" t="5245" r="5500" b="45074"/>
          <a:stretch>
            <a:fillRect/>
          </a:stretch>
        </p:blipFill>
        <p:spPr>
          <a:xfrm>
            <a:off x="683895" y="3572510"/>
            <a:ext cx="2280920" cy="3215005"/>
          </a:xfrm>
          <a:prstGeom prst="rect">
            <a:avLst/>
          </a:prstGeom>
        </p:spPr>
      </p:pic>
      <p:pic>
        <p:nvPicPr>
          <p:cNvPr id="103" name="图片 103" descr="1d389a8404bc549a839b633927b0509"/>
          <p:cNvPicPr>
            <a:picLocks noChangeAspect="1"/>
          </p:cNvPicPr>
          <p:nvPr/>
        </p:nvPicPr>
        <p:blipFill>
          <a:blip r:embed="rId2"/>
          <a:srcRect l="4464" t="4405" b="46709"/>
          <a:stretch>
            <a:fillRect/>
          </a:stretch>
        </p:blipFill>
        <p:spPr>
          <a:xfrm>
            <a:off x="4356100" y="3705860"/>
            <a:ext cx="3316605" cy="301752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2306955"/>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2</a:t>
            </a:r>
            <a:r>
              <a:rPr sz="2400">
                <a:solidFill>
                  <a:srgbClr val="000000"/>
                </a:solidFill>
                <a:latin typeface="宋体" panose="02010600030101010101" pitchFamily="2" charset="-122"/>
                <a:ea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rPr>
              <a:t>发现</a:t>
            </a:r>
            <a:r>
              <a:rPr lang="zh-CN" sz="2400">
                <a:solidFill>
                  <a:srgbClr val="000000"/>
                </a:solidFill>
                <a:latin typeface="宋体" panose="02010600030101010101" pitchFamily="2" charset="-122"/>
                <a:ea typeface="宋体" panose="02010600030101010101" pitchFamily="2" charset="-122"/>
              </a:rPr>
              <a:t>页面</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lang="en-US" altLang="zh-CN" sz="2400">
                <a:solidFill>
                  <a:srgbClr val="000000"/>
                </a:solidFill>
                <a:latin typeface="宋体" panose="02010600030101010101" pitchFamily="2" charset="-122"/>
                <a:ea typeface="宋体" panose="02010600030101010101" pitchFamily="2" charset="-122"/>
              </a:rPr>
              <a:t>3</a:t>
            </a:r>
            <a:r>
              <a:rPr lang="zh-CN" altLang="en-US" sz="2400">
                <a:solidFill>
                  <a:srgbClr val="000000"/>
                </a:solidFill>
                <a:latin typeface="宋体" panose="02010600030101010101" pitchFamily="2" charset="-122"/>
                <a:ea typeface="宋体" panose="02010600030101010101" pitchFamily="2" charset="-122"/>
              </a:rPr>
              <a:t>）问答</a:t>
            </a:r>
            <a:r>
              <a:rPr lang="en-US" altLang="zh-CN" sz="2400">
                <a:solidFill>
                  <a:srgbClr val="000000"/>
                </a:solidFill>
                <a:latin typeface="宋体" panose="02010600030101010101" pitchFamily="2" charset="-122"/>
                <a:ea typeface="宋体" panose="02010600030101010101" pitchFamily="2" charset="-122"/>
              </a:rPr>
              <a:t>                    4</a:t>
            </a:r>
            <a:r>
              <a:rPr lang="zh-CN" altLang="en-US" sz="2400">
                <a:solidFill>
                  <a:srgbClr val="000000"/>
                </a:solidFill>
                <a:latin typeface="宋体" panose="02010600030101010101" pitchFamily="2" charset="-122"/>
                <a:ea typeface="宋体" panose="02010600030101010101" pitchFamily="2" charset="-122"/>
              </a:rPr>
              <a:t>）常识</a:t>
            </a:r>
            <a:endParaRPr lang="zh-CN" altLang="en-US"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lang="en-US" altLang="zh-CN" sz="2400">
                <a:solidFill>
                  <a:srgbClr val="000000"/>
                </a:solidFill>
                <a:latin typeface="宋体" panose="02010600030101010101" pitchFamily="2" charset="-122"/>
                <a:ea typeface="宋体" panose="02010600030101010101" pitchFamily="2" charset="-122"/>
              </a:rPr>
              <a:t>  </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lang="zh-CN" sz="2400">
              <a:solidFill>
                <a:srgbClr val="000000"/>
              </a:solidFill>
              <a:latin typeface="宋体" panose="02010600030101010101" pitchFamily="2" charset="-122"/>
              <a:ea typeface="宋体" panose="02010600030101010101" pitchFamily="2" charset="-122"/>
            </a:endParaRPr>
          </a:p>
        </p:txBody>
      </p:sp>
      <p:pic>
        <p:nvPicPr>
          <p:cNvPr id="5" name="图片 5" descr="图9-8"/>
          <p:cNvPicPr>
            <a:picLocks noChangeAspect="1"/>
          </p:cNvPicPr>
          <p:nvPr/>
        </p:nvPicPr>
        <p:blipFill>
          <a:blip r:embed="rId1"/>
          <a:stretch>
            <a:fillRect/>
          </a:stretch>
        </p:blipFill>
        <p:spPr>
          <a:xfrm>
            <a:off x="755333" y="3725228"/>
            <a:ext cx="1706245" cy="2732405"/>
          </a:xfrm>
          <a:prstGeom prst="rect">
            <a:avLst/>
          </a:prstGeom>
        </p:spPr>
      </p:pic>
      <p:pic>
        <p:nvPicPr>
          <p:cNvPr id="105" name="图片 105" descr="62ea295367fc39c0660ab04ac85c164"/>
          <p:cNvPicPr>
            <a:picLocks noChangeAspect="1"/>
          </p:cNvPicPr>
          <p:nvPr/>
        </p:nvPicPr>
        <p:blipFill>
          <a:blip r:embed="rId2"/>
          <a:srcRect t="5689" b="28438"/>
          <a:stretch>
            <a:fillRect/>
          </a:stretch>
        </p:blipFill>
        <p:spPr>
          <a:xfrm>
            <a:off x="2627630" y="3344545"/>
            <a:ext cx="2252980" cy="3267075"/>
          </a:xfrm>
          <a:prstGeom prst="rect">
            <a:avLst/>
          </a:prstGeom>
        </p:spPr>
      </p:pic>
      <p:pic>
        <p:nvPicPr>
          <p:cNvPr id="106" name="图片 106" descr="2f233ade41de0a6b9adca64d4563272"/>
          <p:cNvPicPr>
            <a:picLocks noChangeAspect="1"/>
          </p:cNvPicPr>
          <p:nvPr/>
        </p:nvPicPr>
        <p:blipFill>
          <a:blip r:embed="rId3"/>
          <a:srcRect l="3805" t="5574" r="4377" b="40939"/>
          <a:stretch>
            <a:fillRect/>
          </a:stretch>
        </p:blipFill>
        <p:spPr>
          <a:xfrm>
            <a:off x="5292090" y="3429000"/>
            <a:ext cx="2489200" cy="32099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645160"/>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1</a:t>
            </a:r>
            <a:r>
              <a:rPr lang="zh-CN" altLang="en-US" sz="2400">
                <a:solidFill>
                  <a:srgbClr val="000000"/>
                </a:solidFill>
                <a:latin typeface="宋体" panose="02010600030101010101" pitchFamily="2" charset="-122"/>
                <a:ea typeface="宋体" panose="02010600030101010101" pitchFamily="2" charset="-122"/>
              </a:rPr>
              <a:t>）销售功能区</a:t>
            </a:r>
            <a:endParaRPr lang="zh-CN" sz="2400">
              <a:solidFill>
                <a:srgbClr val="000000"/>
              </a:solidFill>
              <a:latin typeface="宋体" panose="02010600030101010101" pitchFamily="2" charset="-122"/>
              <a:ea typeface="宋体" panose="02010600030101010101" pitchFamily="2" charset="-122"/>
            </a:endParaRPr>
          </a:p>
        </p:txBody>
      </p:sp>
      <p:pic>
        <p:nvPicPr>
          <p:cNvPr id="114" name="图片 114" descr="ee493dfb778053fda23a7dfa972cb56"/>
          <p:cNvPicPr>
            <a:picLocks noChangeAspect="1"/>
          </p:cNvPicPr>
          <p:nvPr/>
        </p:nvPicPr>
        <p:blipFill>
          <a:blip r:embed="rId1"/>
          <a:srcRect l="3909" t="5579" r="3429" b="44507"/>
          <a:stretch>
            <a:fillRect/>
          </a:stretch>
        </p:blipFill>
        <p:spPr>
          <a:xfrm>
            <a:off x="107315" y="2852103"/>
            <a:ext cx="1715770" cy="2033905"/>
          </a:xfrm>
          <a:prstGeom prst="rect">
            <a:avLst/>
          </a:prstGeom>
        </p:spPr>
      </p:pic>
      <p:pic>
        <p:nvPicPr>
          <p:cNvPr id="115" name="图片 115" descr="2f03f613c5e82c5ce77ed2d3e8f9b93"/>
          <p:cNvPicPr>
            <a:picLocks noChangeAspect="1"/>
          </p:cNvPicPr>
          <p:nvPr/>
        </p:nvPicPr>
        <p:blipFill>
          <a:blip r:embed="rId2"/>
          <a:srcRect t="6119" b="8125"/>
          <a:stretch>
            <a:fillRect/>
          </a:stretch>
        </p:blipFill>
        <p:spPr>
          <a:xfrm>
            <a:off x="1259840" y="2923540"/>
            <a:ext cx="1950085" cy="3681730"/>
          </a:xfrm>
          <a:prstGeom prst="rect">
            <a:avLst/>
          </a:prstGeom>
        </p:spPr>
      </p:pic>
      <p:pic>
        <p:nvPicPr>
          <p:cNvPr id="116" name="图片 116" descr="842a44f7569ea759aa38ce9d7cafeef"/>
          <p:cNvPicPr>
            <a:picLocks noChangeAspect="1"/>
          </p:cNvPicPr>
          <p:nvPr/>
        </p:nvPicPr>
        <p:blipFill>
          <a:blip r:embed="rId3"/>
          <a:srcRect l="5098" t="6086" r="5468" b="2653"/>
          <a:stretch>
            <a:fillRect/>
          </a:stretch>
        </p:blipFill>
        <p:spPr>
          <a:xfrm>
            <a:off x="3312795" y="2051685"/>
            <a:ext cx="2139950" cy="4313555"/>
          </a:xfrm>
          <a:prstGeom prst="rect">
            <a:avLst/>
          </a:prstGeom>
        </p:spPr>
      </p:pic>
      <p:pic>
        <p:nvPicPr>
          <p:cNvPr id="117" name="图片 117" descr="936648ba0b769718d5c3187c83942e2"/>
          <p:cNvPicPr>
            <a:picLocks noChangeAspect="1"/>
          </p:cNvPicPr>
          <p:nvPr/>
        </p:nvPicPr>
        <p:blipFill>
          <a:blip r:embed="rId4"/>
          <a:srcRect l="2036" t="6815" r="3378" b="2152"/>
          <a:stretch>
            <a:fillRect/>
          </a:stretch>
        </p:blipFill>
        <p:spPr>
          <a:xfrm>
            <a:off x="5363528" y="1960563"/>
            <a:ext cx="1616075" cy="3423285"/>
          </a:xfrm>
          <a:prstGeom prst="rect">
            <a:avLst/>
          </a:prstGeom>
        </p:spPr>
      </p:pic>
      <p:pic>
        <p:nvPicPr>
          <p:cNvPr id="118" name="图片 118" descr="b73e58d618101f8d73d9df240ba22d9"/>
          <p:cNvPicPr>
            <a:picLocks noChangeAspect="1"/>
          </p:cNvPicPr>
          <p:nvPr/>
        </p:nvPicPr>
        <p:blipFill>
          <a:blip r:embed="rId5"/>
          <a:srcRect t="6815" b="2461"/>
          <a:stretch>
            <a:fillRect/>
          </a:stretch>
        </p:blipFill>
        <p:spPr>
          <a:xfrm>
            <a:off x="6948170" y="2880360"/>
            <a:ext cx="1864995" cy="37249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683895" y="1916430"/>
            <a:ext cx="8000365" cy="1198880"/>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2</a:t>
            </a:r>
            <a:r>
              <a:rPr lang="zh-CN" altLang="en-US" sz="2400">
                <a:solidFill>
                  <a:srgbClr val="000000"/>
                </a:solidFill>
                <a:latin typeface="宋体" panose="02010600030101010101" pitchFamily="2" charset="-122"/>
                <a:ea typeface="宋体" panose="02010600030101010101" pitchFamily="2" charset="-122"/>
              </a:rPr>
              <a:t>）服务功能区</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lang="zh-CN" sz="2400">
              <a:solidFill>
                <a:srgbClr val="000000"/>
              </a:solidFill>
              <a:latin typeface="宋体" panose="02010600030101010101" pitchFamily="2" charset="-122"/>
              <a:ea typeface="宋体" panose="02010600030101010101" pitchFamily="2" charset="-122"/>
            </a:endParaRPr>
          </a:p>
        </p:txBody>
      </p:sp>
      <p:pic>
        <p:nvPicPr>
          <p:cNvPr id="122" name="图片 122" descr="91584c2a42fe8da613c4feacb7aac74"/>
          <p:cNvPicPr>
            <a:picLocks noChangeAspect="1"/>
          </p:cNvPicPr>
          <p:nvPr/>
        </p:nvPicPr>
        <p:blipFill>
          <a:blip r:embed="rId1"/>
          <a:srcRect t="6916" b="2913"/>
          <a:stretch>
            <a:fillRect/>
          </a:stretch>
        </p:blipFill>
        <p:spPr>
          <a:xfrm>
            <a:off x="3322320" y="2011680"/>
            <a:ext cx="2364740" cy="4693920"/>
          </a:xfrm>
          <a:prstGeom prst="rect">
            <a:avLst/>
          </a:prstGeom>
        </p:spPr>
      </p:pic>
      <p:pic>
        <p:nvPicPr>
          <p:cNvPr id="110" name="图片 110" descr="f8c640f61c2e80051af33e608ec7c1f"/>
          <p:cNvPicPr>
            <a:picLocks noChangeAspect="1"/>
          </p:cNvPicPr>
          <p:nvPr/>
        </p:nvPicPr>
        <p:blipFill>
          <a:blip r:embed="rId2"/>
          <a:stretch>
            <a:fillRect/>
          </a:stretch>
        </p:blipFill>
        <p:spPr>
          <a:xfrm>
            <a:off x="657225" y="2492375"/>
            <a:ext cx="2212340" cy="4870450"/>
          </a:xfrm>
          <a:prstGeom prst="rect">
            <a:avLst/>
          </a:prstGeom>
        </p:spPr>
      </p:pic>
      <p:pic>
        <p:nvPicPr>
          <p:cNvPr id="113" name="图片 113" descr="51eb9fef0c5fb7a71d97f63549801fc"/>
          <p:cNvPicPr>
            <a:picLocks noChangeAspect="1"/>
          </p:cNvPicPr>
          <p:nvPr/>
        </p:nvPicPr>
        <p:blipFill>
          <a:blip r:embed="rId3"/>
          <a:srcRect t="6737" b="1819"/>
          <a:stretch>
            <a:fillRect/>
          </a:stretch>
        </p:blipFill>
        <p:spPr>
          <a:xfrm>
            <a:off x="6156325" y="2204720"/>
            <a:ext cx="2072640" cy="45637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1198880"/>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2</a:t>
            </a:r>
            <a:r>
              <a:rPr lang="zh-CN" altLang="en-US" sz="2400">
                <a:solidFill>
                  <a:srgbClr val="000000"/>
                </a:solidFill>
                <a:latin typeface="宋体" panose="02010600030101010101" pitchFamily="2" charset="-122"/>
                <a:ea typeface="宋体" panose="02010600030101010101" pitchFamily="2" charset="-122"/>
              </a:rPr>
              <a:t>）服务功能区</a:t>
            </a:r>
            <a:endParaRPr lang="zh-CN"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lang="zh-CN" sz="2400">
              <a:solidFill>
                <a:srgbClr val="000000"/>
              </a:solidFill>
              <a:latin typeface="宋体" panose="02010600030101010101" pitchFamily="2" charset="-122"/>
              <a:ea typeface="宋体" panose="02010600030101010101" pitchFamily="2" charset="-122"/>
            </a:endParaRPr>
          </a:p>
        </p:txBody>
      </p:sp>
      <p:pic>
        <p:nvPicPr>
          <p:cNvPr id="119" name="图片 119" descr="7efead0f7481313e46f8bdc59eb2a5c"/>
          <p:cNvPicPr>
            <a:picLocks noChangeAspect="1"/>
          </p:cNvPicPr>
          <p:nvPr/>
        </p:nvPicPr>
        <p:blipFill>
          <a:blip r:embed="rId1"/>
          <a:srcRect t="6866" b="6299"/>
          <a:stretch>
            <a:fillRect/>
          </a:stretch>
        </p:blipFill>
        <p:spPr>
          <a:xfrm>
            <a:off x="251460" y="3212465"/>
            <a:ext cx="1853565" cy="3543300"/>
          </a:xfrm>
          <a:prstGeom prst="rect">
            <a:avLst/>
          </a:prstGeom>
        </p:spPr>
      </p:pic>
      <p:pic>
        <p:nvPicPr>
          <p:cNvPr id="123" name="图片 123" descr="b5c131960dab20718c96cdc4ee8d4f5"/>
          <p:cNvPicPr>
            <a:picLocks noChangeAspect="1"/>
          </p:cNvPicPr>
          <p:nvPr/>
        </p:nvPicPr>
        <p:blipFill>
          <a:blip r:embed="rId2"/>
          <a:srcRect t="6708" b="13631"/>
          <a:stretch>
            <a:fillRect/>
          </a:stretch>
        </p:blipFill>
        <p:spPr>
          <a:xfrm>
            <a:off x="3060065" y="2924810"/>
            <a:ext cx="2131695" cy="3738880"/>
          </a:xfrm>
          <a:prstGeom prst="rect">
            <a:avLst/>
          </a:prstGeom>
        </p:spPr>
      </p:pic>
      <p:pic>
        <p:nvPicPr>
          <p:cNvPr id="125" name="图片 125" descr="c8a809959500b44199b2ab39a59a30c"/>
          <p:cNvPicPr>
            <a:picLocks noChangeAspect="1"/>
          </p:cNvPicPr>
          <p:nvPr/>
        </p:nvPicPr>
        <p:blipFill>
          <a:blip r:embed="rId3"/>
          <a:srcRect t="7117"/>
          <a:stretch>
            <a:fillRect/>
          </a:stretch>
        </p:blipFill>
        <p:spPr>
          <a:xfrm>
            <a:off x="6133465" y="1317625"/>
            <a:ext cx="2627630" cy="537146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四、特约经销商数字化管理形式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645160"/>
          </a:xfrm>
          <a:prstGeom prst="rect">
            <a:avLst/>
          </a:prstGeom>
        </p:spPr>
        <p:txBody>
          <a:bodyPr wrap="square">
            <a:spAutoFit/>
          </a:bodyPr>
          <a:p>
            <a:pPr marL="0" indent="400050" algn="l" defTabSz="266700">
              <a:lnSpc>
                <a:spcPct val="150000"/>
              </a:lnSpc>
              <a:spcAft>
                <a:spcPct val="0"/>
              </a:spcAft>
            </a:pPr>
            <a:r>
              <a:rPr lang="en-US" sz="2400">
                <a:solidFill>
                  <a:srgbClr val="000000"/>
                </a:solidFill>
                <a:latin typeface="宋体" panose="02010600030101010101" pitchFamily="2" charset="-122"/>
                <a:ea typeface="宋体" panose="02010600030101010101" pitchFamily="2" charset="-122"/>
              </a:rPr>
              <a:t>4.</a:t>
            </a:r>
            <a:r>
              <a:rPr lang="zh-CN" altLang="en-US" sz="2400">
                <a:solidFill>
                  <a:srgbClr val="000000"/>
                </a:solidFill>
                <a:latin typeface="宋体" panose="02010600030101010101" pitchFamily="2" charset="-122"/>
                <a:ea typeface="宋体" panose="02010600030101010101" pitchFamily="2" charset="-122"/>
              </a:rPr>
              <a:t>商城页面</a:t>
            </a:r>
            <a:endParaRPr lang="zh-CN" sz="2400">
              <a:solidFill>
                <a:srgbClr val="000000"/>
              </a:solidFill>
              <a:latin typeface="宋体" panose="02010600030101010101" pitchFamily="2" charset="-122"/>
              <a:ea typeface="宋体" panose="02010600030101010101" pitchFamily="2" charset="-122"/>
            </a:endParaRPr>
          </a:p>
        </p:txBody>
      </p:sp>
      <p:pic>
        <p:nvPicPr>
          <p:cNvPr id="129" name="图片 129" descr="810ea880d1e991d7d79b2e9fb7287d2"/>
          <p:cNvPicPr>
            <a:picLocks noChangeAspect="1"/>
          </p:cNvPicPr>
          <p:nvPr/>
        </p:nvPicPr>
        <p:blipFill>
          <a:blip r:embed="rId1"/>
          <a:srcRect t="7074" b="8767"/>
          <a:stretch>
            <a:fillRect/>
          </a:stretch>
        </p:blipFill>
        <p:spPr>
          <a:xfrm>
            <a:off x="2915920" y="1945640"/>
            <a:ext cx="2594610" cy="48082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一、什么是造车新势力？</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230695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造车新势力理论上泛指那些具有创新创业特征的新能源整车制造企业，主要是指以生产销售新能源汽车为主的、依托互联网建立销售渠道的新兴车企。</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二、造车新势力特点</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2861310"/>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1.基础服务逐步完善</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2.维修保养项目少</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3.售后服务数字化</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4.客户群体年轻化、个性化</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三、造车新势力服务体系</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175323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1.造车新势力售后服务—交付中心</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2.造车新势力售后服务—服务中心</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sz="2400">
              <a:solidFill>
                <a:srgbClr val="000000"/>
              </a:solidFill>
              <a:latin typeface="宋体" panose="02010600030101010101" pitchFamily="2" charset="-122"/>
              <a:ea typeface="宋体" panose="02010600030101010101" pitchFamily="2" charset="-122"/>
            </a:endParaRPr>
          </a:p>
        </p:txBody>
      </p:sp>
      <p:pic>
        <p:nvPicPr>
          <p:cNvPr id="7" name="图片 2" descr="IMG_257"/>
          <p:cNvPicPr>
            <a:picLocks noChangeAspect="1"/>
          </p:cNvPicPr>
          <p:nvPr/>
        </p:nvPicPr>
        <p:blipFill>
          <a:blip r:embed="rId1"/>
          <a:stretch>
            <a:fillRect/>
          </a:stretch>
        </p:blipFill>
        <p:spPr>
          <a:xfrm>
            <a:off x="1115695" y="3409950"/>
            <a:ext cx="6193155" cy="347726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任意多边形 6145"/>
          <p:cNvSpPr/>
          <p:nvPr/>
        </p:nvSpPr>
        <p:spPr>
          <a:xfrm rot="5400000">
            <a:off x="-2419350" y="1477963"/>
            <a:ext cx="4824413" cy="4764087"/>
          </a:xfrm>
          <a:custGeom>
            <a:avLst/>
            <a:gdLst/>
            <a:ahLst/>
            <a:cxnLst>
              <a:cxn ang="270">
                <a:pos x="10800" y="0"/>
              </a:cxn>
              <a:cxn ang="180">
                <a:pos x="162" y="10638"/>
              </a:cxn>
              <a:cxn ang="270">
                <a:pos x="10800" y="322"/>
              </a:cxn>
              <a:cxn ang="0">
                <a:pos x="21437" y="10638"/>
              </a:cxn>
            </a:cxnLst>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tileRect/>
          </a:gradFill>
          <a:ln w="9525">
            <a:noFill/>
          </a:ln>
        </p:spPr>
        <p:txBody>
          <a:bodyPr/>
          <a:p>
            <a:endParaRPr lang="zh-CN" altLang="en-US"/>
          </a:p>
        </p:txBody>
      </p:sp>
      <p:sp>
        <p:nvSpPr>
          <p:cNvPr id="15362" name="任意多边形 6146"/>
          <p:cNvSpPr/>
          <p:nvPr/>
        </p:nvSpPr>
        <p:spPr>
          <a:xfrm rot="5400000" flipH="1">
            <a:off x="-2012950" y="1970088"/>
            <a:ext cx="4032250" cy="3924300"/>
          </a:xfrm>
          <a:custGeom>
            <a:avLst/>
            <a:gdLst/>
            <a:ahLst/>
            <a:cxnLst>
              <a:cxn ang="270">
                <a:pos x="10800" y="0"/>
              </a:cxn>
              <a:cxn ang="180">
                <a:pos x="5372" y="10800"/>
              </a:cxn>
              <a:cxn ang="270">
                <a:pos x="10800" y="10744"/>
              </a:cxn>
              <a:cxn ang="0">
                <a:pos x="16228" y="10800"/>
              </a:cxn>
            </a:cxnLst>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a:p>
        </p:txBody>
      </p:sp>
      <p:sp>
        <p:nvSpPr>
          <p:cNvPr id="15363" name="圆角矩形 6147"/>
          <p:cNvSpPr/>
          <p:nvPr>
            <p:custDataLst>
              <p:tags r:id="rId1"/>
            </p:custDataLst>
          </p:nvPr>
        </p:nvSpPr>
        <p:spPr>
          <a:xfrm>
            <a:off x="2266950" y="3860800"/>
            <a:ext cx="5876925"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任务三   造车新势力的售后服务体系及数字化管理 </a:t>
            </a:r>
            <a:endParaRPr lang="zh-CN" altLang="en-US" sz="2000" b="1">
              <a:latin typeface="Arial" panose="020B0604020202020204" pitchFamily="34" charset="0"/>
              <a:ea typeface="宋体" panose="02010600030101010101" pitchFamily="2" charset="-122"/>
            </a:endParaRPr>
          </a:p>
        </p:txBody>
      </p:sp>
      <p:sp>
        <p:nvSpPr>
          <p:cNvPr id="15364" name="圆角矩形 6148"/>
          <p:cNvSpPr/>
          <p:nvPr>
            <p:custDataLst>
              <p:tags r:id="rId2"/>
            </p:custDataLst>
          </p:nvPr>
        </p:nvSpPr>
        <p:spPr>
          <a:xfrm>
            <a:off x="2195830" y="2853055"/>
            <a:ext cx="4891405"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任务二   特约经销商售后服务数字化管理   </a:t>
            </a:r>
            <a:endParaRPr lang="zh-CN" altLang="en-US" sz="2000" b="1">
              <a:latin typeface="Arial" panose="020B0604020202020204" pitchFamily="34" charset="0"/>
              <a:ea typeface="宋体" panose="02010600030101010101" pitchFamily="2" charset="-122"/>
            </a:endParaRPr>
          </a:p>
        </p:txBody>
      </p:sp>
      <p:sp>
        <p:nvSpPr>
          <p:cNvPr id="15365" name="圆角矩形 6149"/>
          <p:cNvSpPr/>
          <p:nvPr>
            <p:custDataLst>
              <p:tags r:id="rId3"/>
            </p:custDataLst>
          </p:nvPr>
        </p:nvSpPr>
        <p:spPr>
          <a:xfrm>
            <a:off x="1835150" y="1916113"/>
            <a:ext cx="3421063"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任务一   数字化管理概述  </a:t>
            </a:r>
            <a:endParaRPr lang="zh-CN" altLang="en-US" sz="2000" b="1">
              <a:latin typeface="Arial" panose="020B0604020202020204" pitchFamily="34" charset="0"/>
              <a:ea typeface="宋体" panose="02010600030101010101" pitchFamily="2" charset="-122"/>
            </a:endParaRPr>
          </a:p>
        </p:txBody>
      </p:sp>
      <p:grpSp>
        <p:nvGrpSpPr>
          <p:cNvPr id="15366" name="组合 6150"/>
          <p:cNvGrpSpPr/>
          <p:nvPr>
            <p:custDataLst>
              <p:tags r:id="rId4"/>
            </p:custDataLst>
          </p:nvPr>
        </p:nvGrpSpPr>
        <p:grpSpPr>
          <a:xfrm>
            <a:off x="1476375" y="1989138"/>
            <a:ext cx="381000" cy="381000"/>
            <a:chOff x="0" y="0"/>
            <a:chExt cx="1615" cy="1615"/>
          </a:xfrm>
        </p:grpSpPr>
        <p:sp>
          <p:nvSpPr>
            <p:cNvPr id="15367" name="椭圆 6151"/>
            <p:cNvSpPr/>
            <p:nvPr>
              <p:custDataLst>
                <p:tags r:id="rId5"/>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8" name="椭圆 6152"/>
            <p:cNvSpPr/>
            <p:nvPr>
              <p:custDataLst>
                <p:tags r:id="rId6"/>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9" name="椭圆 6153"/>
            <p:cNvSpPr/>
            <p:nvPr>
              <p:custDataLst>
                <p:tags r:id="rId7"/>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0" name="椭圆 6154"/>
            <p:cNvSpPr/>
            <p:nvPr>
              <p:custDataLst>
                <p:tags r:id="rId8"/>
              </p:custDataLst>
            </p:nvPr>
          </p:nvSpPr>
          <p:spPr>
            <a:xfrm>
              <a:off x="176" y="176"/>
              <a:ext cx="1262" cy="1264"/>
            </a:xfrm>
            <a:prstGeom prst="ellipse">
              <a:avLst/>
            </a:prstGeom>
            <a:gradFill rotWithShape="1">
              <a:gsLst>
                <a:gs pos="0">
                  <a:srgbClr val="000000"/>
                </a:gs>
                <a:gs pos="100000">
                  <a:srgbClr val="FFCC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1" name="椭圆 6155"/>
            <p:cNvSpPr/>
            <p:nvPr>
              <p:custDataLst>
                <p:tags r:id="rId9"/>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2" name="椭圆 6156"/>
            <p:cNvSpPr/>
            <p:nvPr>
              <p:custDataLst>
                <p:tags r:id="rId10"/>
              </p:custDataLst>
            </p:nvPr>
          </p:nvSpPr>
          <p:spPr>
            <a:xfrm>
              <a:off x="259" y="259"/>
              <a:ext cx="1096" cy="1098"/>
            </a:xfrm>
            <a:prstGeom prst="ellipse">
              <a:avLst/>
            </a:prstGeom>
            <a:gradFill rotWithShape="1">
              <a:gsLst>
                <a:gs pos="0">
                  <a:srgbClr val="FFCC00"/>
                </a:gs>
                <a:gs pos="100000">
                  <a:srgbClr val="7C63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grpSp>
        <p:nvGrpSpPr>
          <p:cNvPr id="15373" name="组合 6157"/>
          <p:cNvGrpSpPr/>
          <p:nvPr>
            <p:custDataLst>
              <p:tags r:id="rId11"/>
            </p:custDataLst>
          </p:nvPr>
        </p:nvGrpSpPr>
        <p:grpSpPr>
          <a:xfrm>
            <a:off x="1846263" y="2935288"/>
            <a:ext cx="381000" cy="381000"/>
            <a:chOff x="0" y="0"/>
            <a:chExt cx="1615" cy="1615"/>
          </a:xfrm>
        </p:grpSpPr>
        <p:sp>
          <p:nvSpPr>
            <p:cNvPr id="15374" name="椭圆 6158"/>
            <p:cNvSpPr/>
            <p:nvPr>
              <p:custDataLst>
                <p:tags r:id="rId12"/>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5" name="椭圆 6159"/>
            <p:cNvSpPr/>
            <p:nvPr>
              <p:custDataLst>
                <p:tags r:id="rId13"/>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6" name="椭圆 6160"/>
            <p:cNvSpPr/>
            <p:nvPr>
              <p:custDataLst>
                <p:tags r:id="rId14"/>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7" name="椭圆 6161"/>
            <p:cNvSpPr/>
            <p:nvPr>
              <p:custDataLst>
                <p:tags r:id="rId15"/>
              </p:custDataLst>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8" name="椭圆 6162"/>
            <p:cNvSpPr/>
            <p:nvPr>
              <p:custDataLst>
                <p:tags r:id="rId16"/>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9" name="椭圆 6163"/>
            <p:cNvSpPr/>
            <p:nvPr>
              <p:custDataLst>
                <p:tags r:id="rId17"/>
              </p:custDataLst>
            </p:nvPr>
          </p:nvSpPr>
          <p:spPr>
            <a:xfrm>
              <a:off x="259" y="259"/>
              <a:ext cx="1096" cy="1098"/>
            </a:xfrm>
            <a:prstGeom prst="ellipse">
              <a:avLst/>
            </a:prstGeom>
            <a:gradFill rotWithShape="1">
              <a:gsLst>
                <a:gs pos="0">
                  <a:srgbClr val="48BE67"/>
                </a:gs>
                <a:gs pos="100000">
                  <a:srgbClr val="235C32"/>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grpSp>
        <p:nvGrpSpPr>
          <p:cNvPr id="15380" name="组合 6164"/>
          <p:cNvGrpSpPr/>
          <p:nvPr>
            <p:custDataLst>
              <p:tags r:id="rId18"/>
            </p:custDataLst>
          </p:nvPr>
        </p:nvGrpSpPr>
        <p:grpSpPr>
          <a:xfrm>
            <a:off x="1919288" y="3871913"/>
            <a:ext cx="381000" cy="381000"/>
            <a:chOff x="0" y="0"/>
            <a:chExt cx="1615" cy="1615"/>
          </a:xfrm>
        </p:grpSpPr>
        <p:sp>
          <p:nvSpPr>
            <p:cNvPr id="15381" name="椭圆 6165"/>
            <p:cNvSpPr/>
            <p:nvPr>
              <p:custDataLst>
                <p:tags r:id="rId19"/>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82" name="椭圆 6166"/>
            <p:cNvSpPr/>
            <p:nvPr>
              <p:custDataLst>
                <p:tags r:id="rId20"/>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83" name="椭圆 6167"/>
            <p:cNvSpPr/>
            <p:nvPr>
              <p:custDataLst>
                <p:tags r:id="rId21"/>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84" name="椭圆 6168"/>
            <p:cNvSpPr/>
            <p:nvPr>
              <p:custDataLst>
                <p:tags r:id="rId22"/>
              </p:custDataLst>
            </p:nvPr>
          </p:nvSpPr>
          <p:spPr>
            <a:xfrm>
              <a:off x="176" y="176"/>
              <a:ext cx="1262" cy="1264"/>
            </a:xfrm>
            <a:prstGeom prst="ellipse">
              <a:avLst/>
            </a:prstGeom>
            <a:gradFill rotWithShape="1">
              <a:gsLst>
                <a:gs pos="0">
                  <a:srgbClr val="21B3E1"/>
                </a:gs>
                <a:gs pos="100000">
                  <a:srgbClr val="0F5368"/>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85" name="椭圆 6169"/>
            <p:cNvSpPr/>
            <p:nvPr>
              <p:custDataLst>
                <p:tags r:id="rId23"/>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86" name="椭圆 6170"/>
            <p:cNvSpPr/>
            <p:nvPr>
              <p:custDataLst>
                <p:tags r:id="rId24"/>
              </p:custDataLst>
            </p:nvPr>
          </p:nvSpPr>
          <p:spPr>
            <a:xfrm>
              <a:off x="259" y="259"/>
              <a:ext cx="1096" cy="1098"/>
            </a:xfrm>
            <a:prstGeom prst="ellipse">
              <a:avLst/>
            </a:prstGeom>
            <a:gradFill rotWithShape="1">
              <a:gsLst>
                <a:gs pos="0">
                  <a:srgbClr val="21B3E1"/>
                </a:gs>
                <a:gs pos="100000">
                  <a:srgbClr val="10576D"/>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sp>
        <p:nvSpPr>
          <p:cNvPr id="15387" name="圆角矩形 6171"/>
          <p:cNvSpPr/>
          <p:nvPr>
            <p:custDataLst>
              <p:tags r:id="rId25"/>
            </p:custDataLst>
          </p:nvPr>
        </p:nvSpPr>
        <p:spPr>
          <a:xfrm>
            <a:off x="2051050" y="4941888"/>
            <a:ext cx="4464050"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任务四    </a:t>
            </a:r>
            <a:r>
              <a:rPr lang="en-US" altLang="zh-CN" sz="2000" b="1">
                <a:latin typeface="Arial" panose="020B0604020202020204" pitchFamily="34" charset="0"/>
                <a:ea typeface="宋体" panose="02010600030101010101" pitchFamily="2" charset="-122"/>
              </a:rPr>
              <a:t>O2O</a:t>
            </a:r>
            <a:r>
              <a:rPr lang="zh-CN" altLang="en-US" sz="2000" b="1">
                <a:latin typeface="Arial" panose="020B0604020202020204" pitchFamily="34" charset="0"/>
                <a:ea typeface="宋体" panose="02010600030101010101" pitchFamily="2" charset="-122"/>
              </a:rPr>
              <a:t>工场店的数字化管理</a:t>
            </a:r>
            <a:endParaRPr lang="zh-CN" altLang="en-US" sz="2000" b="1">
              <a:latin typeface="Arial" panose="020B0604020202020204" pitchFamily="34" charset="0"/>
              <a:ea typeface="宋体" panose="02010600030101010101" pitchFamily="2" charset="-122"/>
            </a:endParaRPr>
          </a:p>
        </p:txBody>
      </p:sp>
      <p:grpSp>
        <p:nvGrpSpPr>
          <p:cNvPr id="15388" name="组合 6172"/>
          <p:cNvGrpSpPr/>
          <p:nvPr>
            <p:custDataLst>
              <p:tags r:id="rId26"/>
            </p:custDataLst>
          </p:nvPr>
        </p:nvGrpSpPr>
        <p:grpSpPr>
          <a:xfrm>
            <a:off x="1703388" y="4953000"/>
            <a:ext cx="381000" cy="381000"/>
            <a:chOff x="0" y="0"/>
            <a:chExt cx="1615" cy="1615"/>
          </a:xfrm>
        </p:grpSpPr>
        <p:sp>
          <p:nvSpPr>
            <p:cNvPr id="15389" name="椭圆 6173"/>
            <p:cNvSpPr/>
            <p:nvPr>
              <p:custDataLst>
                <p:tags r:id="rId27"/>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90" name="椭圆 6174"/>
            <p:cNvSpPr/>
            <p:nvPr>
              <p:custDataLst>
                <p:tags r:id="rId28"/>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91" name="椭圆 6175"/>
            <p:cNvSpPr/>
            <p:nvPr>
              <p:custDataLst>
                <p:tags r:id="rId29"/>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92" name="椭圆 6176"/>
            <p:cNvSpPr/>
            <p:nvPr>
              <p:custDataLst>
                <p:tags r:id="rId30"/>
              </p:custDataLst>
            </p:nvPr>
          </p:nvSpPr>
          <p:spPr>
            <a:xfrm>
              <a:off x="176" y="176"/>
              <a:ext cx="1262" cy="1264"/>
            </a:xfrm>
            <a:prstGeom prst="ellipse">
              <a:avLst/>
            </a:prstGeom>
            <a:gradFill rotWithShape="1">
              <a:gsLst>
                <a:gs pos="0">
                  <a:srgbClr val="000000"/>
                </a:gs>
                <a:gs pos="100000">
                  <a:srgbClr val="8D67E1"/>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93" name="椭圆 6177"/>
            <p:cNvSpPr/>
            <p:nvPr>
              <p:custDataLst>
                <p:tags r:id="rId31"/>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94" name="椭圆 6178"/>
            <p:cNvSpPr/>
            <p:nvPr>
              <p:custDataLst>
                <p:tags r:id="rId32"/>
              </p:custDataLst>
            </p:nvPr>
          </p:nvSpPr>
          <p:spPr>
            <a:xfrm>
              <a:off x="259" y="259"/>
              <a:ext cx="1096" cy="1098"/>
            </a:xfrm>
            <a:prstGeom prst="ellipse">
              <a:avLst/>
            </a:prstGeom>
            <a:gradFill rotWithShape="1">
              <a:gsLst>
                <a:gs pos="0">
                  <a:srgbClr val="8D67E1"/>
                </a:gs>
                <a:gs pos="100000">
                  <a:srgbClr val="45326D"/>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sp>
        <p:nvSpPr>
          <p:cNvPr id="15395" name="矩形 6179"/>
          <p:cNvSpPr/>
          <p:nvPr/>
        </p:nvSpPr>
        <p:spPr>
          <a:xfrm>
            <a:off x="751205" y="189230"/>
            <a:ext cx="7578725" cy="583565"/>
          </a:xfrm>
          <a:prstGeom prst="rect">
            <a:avLst/>
          </a:prstGeom>
          <a:noFill/>
          <a:ln w="9525">
            <a:noFill/>
          </a:ln>
        </p:spPr>
        <p:txBody>
          <a:bodyPr wrap="square" anchor="t" anchorCtr="0">
            <a:spAutoFit/>
          </a:bodyPr>
          <a:p>
            <a:r>
              <a:rPr lang="zh-CN" altLang="en-US" sz="3200" b="1">
                <a:solidFill>
                  <a:schemeClr val="bg1"/>
                </a:solidFill>
                <a:latin typeface="Arial" panose="020B0604020202020204" pitchFamily="34" charset="0"/>
                <a:ea typeface="宋体" panose="02010600030101010101" pitchFamily="2" charset="-122"/>
              </a:rPr>
              <a:t>任务九    汽车售后服务企业的数字化管理</a:t>
            </a:r>
            <a:endParaRPr lang="en-US" altLang="zh-CN" sz="3200" b="1">
              <a:solidFill>
                <a:schemeClr val="bg1"/>
              </a:solidFill>
              <a:latin typeface="Arial" panose="020B0604020202020204" pitchFamily="34" charset="0"/>
              <a:ea typeface="宋体" panose="02010600030101010101" pitchFamily="2" charset="-122"/>
            </a:endParaRPr>
          </a:p>
        </p:txBody>
      </p:sp>
      <p:sp>
        <p:nvSpPr>
          <p:cNvPr id="15396" name="文本框 6180"/>
          <p:cNvSpPr txBox="1"/>
          <p:nvPr/>
        </p:nvSpPr>
        <p:spPr>
          <a:xfrm>
            <a:off x="-21272" y="2420938"/>
            <a:ext cx="921385" cy="2970212"/>
          </a:xfrm>
          <a:prstGeom prst="rect">
            <a:avLst/>
          </a:prstGeom>
          <a:noFill/>
          <a:ln w="9525">
            <a:noFill/>
          </a:ln>
        </p:spPr>
        <p:txBody>
          <a:bodyPr vert="eaVert" wrap="square" anchor="t" anchorCtr="0">
            <a:spAutoFit/>
          </a:bodyPr>
          <a:p>
            <a:pPr algn="ctr">
              <a:spcBef>
                <a:spcPct val="50000"/>
              </a:spcBef>
            </a:pPr>
            <a:r>
              <a:rPr lang="zh-CN" altLang="en-US" sz="2400" b="1">
                <a:latin typeface="Arial" panose="020B0604020202020204" pitchFamily="34" charset="0"/>
                <a:ea typeface="宋体" panose="02010600030101010101" pitchFamily="2" charset="-122"/>
              </a:rPr>
              <a:t>汽车售后服务企业的数字化管理</a:t>
            </a:r>
            <a:endParaRPr lang="zh-CN" altLang="en-US" sz="2400" b="1">
              <a:latin typeface="Arial" panose="020B0604020202020204" pitchFamily="34" charset="0"/>
              <a:ea typeface="宋体" panose="02010600030101010101" pitchFamily="2" charset="-122"/>
            </a:endParaRPr>
          </a:p>
        </p:txBody>
      </p:sp>
      <p:sp>
        <p:nvSpPr>
          <p:cNvPr id="17" name="灯片编号占位符 16"/>
          <p:cNvSpPr>
            <a:spLocks noGrp="1"/>
          </p:cNvSpPr>
          <p:nvPr>
            <p:ph type="sldNum" sz="quarter" idx="10"/>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三、造车新势力服务体系</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29590" y="2276475"/>
            <a:ext cx="8000365" cy="175323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3.造车新势力售后服务—自营/授权钣喷中心</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4.造车新势力售后服务—换电站</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sz="2400">
              <a:solidFill>
                <a:srgbClr val="000000"/>
              </a:solidFill>
              <a:latin typeface="宋体" panose="02010600030101010101" pitchFamily="2" charset="-122"/>
              <a:ea typeface="宋体" panose="02010600030101010101" pitchFamily="2" charset="-122"/>
            </a:endParaRPr>
          </a:p>
        </p:txBody>
      </p:sp>
      <p:pic>
        <p:nvPicPr>
          <p:cNvPr id="4" name="图片 4" descr="d9d09cf28cb863148b1f39f2554312a"/>
          <p:cNvPicPr>
            <a:picLocks noChangeAspect="1"/>
          </p:cNvPicPr>
          <p:nvPr/>
        </p:nvPicPr>
        <p:blipFill>
          <a:blip r:embed="rId1"/>
          <a:srcRect l="14943" t="21035"/>
          <a:stretch>
            <a:fillRect/>
          </a:stretch>
        </p:blipFill>
        <p:spPr>
          <a:xfrm>
            <a:off x="1547495" y="3348990"/>
            <a:ext cx="4533900" cy="351409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三、造车新势力售后服务数字化管理内容</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pic>
        <p:nvPicPr>
          <p:cNvPr id="6" name="图片 6" descr="2d098b7688ddd0f0268cfb4c8031343"/>
          <p:cNvPicPr>
            <a:picLocks noChangeAspect="1"/>
          </p:cNvPicPr>
          <p:nvPr/>
        </p:nvPicPr>
        <p:blipFill>
          <a:blip r:embed="rId1"/>
          <a:stretch>
            <a:fillRect/>
          </a:stretch>
        </p:blipFill>
        <p:spPr>
          <a:xfrm>
            <a:off x="517525" y="2348865"/>
            <a:ext cx="7413625" cy="4187190"/>
          </a:xfrm>
          <a:prstGeom prst="rect">
            <a:avLst/>
          </a:prstGeom>
        </p:spPr>
      </p:pic>
      <p:sp>
        <p:nvSpPr>
          <p:cNvPr id="5" name="文本框 4"/>
          <p:cNvSpPr txBox="1"/>
          <p:nvPr/>
        </p:nvSpPr>
        <p:spPr>
          <a:xfrm>
            <a:off x="760095" y="2056130"/>
            <a:ext cx="6764020" cy="368300"/>
          </a:xfrm>
          <a:prstGeom prst="rect">
            <a:avLst/>
          </a:prstGeom>
          <a:noFill/>
        </p:spPr>
        <p:txBody>
          <a:bodyPr wrap="square" rtlCol="0">
            <a:spAutoFit/>
          </a:bodyPr>
          <a:p>
            <a:r>
              <a:rPr lang="zh-CN" altLang="en-US"/>
              <a:t>蔚来数字化蓝图</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三、造车新势力售后服务数字化管理内容</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5" name="文本框 4"/>
          <p:cNvSpPr txBox="1"/>
          <p:nvPr/>
        </p:nvSpPr>
        <p:spPr>
          <a:xfrm>
            <a:off x="760095" y="2056130"/>
            <a:ext cx="6764020" cy="368300"/>
          </a:xfrm>
          <a:prstGeom prst="rect">
            <a:avLst/>
          </a:prstGeom>
          <a:noFill/>
        </p:spPr>
        <p:txBody>
          <a:bodyPr wrap="square" rtlCol="0">
            <a:spAutoFit/>
          </a:bodyPr>
          <a:p>
            <a:r>
              <a:rPr lang="en-US" altLang="zh-CN"/>
              <a:t>1.</a:t>
            </a:r>
            <a:r>
              <a:rPr lang="zh-CN" altLang="en-US"/>
              <a:t>销售体系数字化管理</a:t>
            </a:r>
            <a:endParaRPr lang="zh-CN" altLang="en-US"/>
          </a:p>
        </p:txBody>
      </p:sp>
      <p:pic>
        <p:nvPicPr>
          <p:cNvPr id="127" name="图片 127" descr="蔚来首页1"/>
          <p:cNvPicPr>
            <a:picLocks noChangeAspect="1"/>
          </p:cNvPicPr>
          <p:nvPr/>
        </p:nvPicPr>
        <p:blipFill>
          <a:blip r:embed="rId1"/>
          <a:srcRect t="5391" b="6551"/>
          <a:stretch>
            <a:fillRect/>
          </a:stretch>
        </p:blipFill>
        <p:spPr>
          <a:xfrm>
            <a:off x="293688" y="2924493"/>
            <a:ext cx="1887855" cy="2955925"/>
          </a:xfrm>
          <a:prstGeom prst="rect">
            <a:avLst/>
          </a:prstGeom>
        </p:spPr>
      </p:pic>
      <p:pic>
        <p:nvPicPr>
          <p:cNvPr id="128" name="图片 128" descr="蔚来购车"/>
          <p:cNvPicPr>
            <a:picLocks noChangeAspect="1"/>
          </p:cNvPicPr>
          <p:nvPr/>
        </p:nvPicPr>
        <p:blipFill>
          <a:blip r:embed="rId2"/>
          <a:srcRect t="4151" b="6208"/>
          <a:stretch>
            <a:fillRect/>
          </a:stretch>
        </p:blipFill>
        <p:spPr>
          <a:xfrm>
            <a:off x="2339975" y="2996565"/>
            <a:ext cx="1858010" cy="2961640"/>
          </a:xfrm>
          <a:prstGeom prst="rect">
            <a:avLst/>
          </a:prstGeom>
        </p:spPr>
      </p:pic>
      <p:pic>
        <p:nvPicPr>
          <p:cNvPr id="9" name="图片 9" descr="图9-39"/>
          <p:cNvPicPr>
            <a:picLocks noChangeAspect="1"/>
          </p:cNvPicPr>
          <p:nvPr/>
        </p:nvPicPr>
        <p:blipFill>
          <a:blip r:embed="rId3"/>
          <a:stretch>
            <a:fillRect/>
          </a:stretch>
        </p:blipFill>
        <p:spPr>
          <a:xfrm>
            <a:off x="4355783" y="2894965"/>
            <a:ext cx="1880235" cy="3092450"/>
          </a:xfrm>
          <a:prstGeom prst="rect">
            <a:avLst/>
          </a:prstGeom>
        </p:spPr>
      </p:pic>
      <p:pic>
        <p:nvPicPr>
          <p:cNvPr id="131" name="图片 131" descr="蔚来惊喜"/>
          <p:cNvPicPr>
            <a:picLocks noChangeAspect="1"/>
          </p:cNvPicPr>
          <p:nvPr/>
        </p:nvPicPr>
        <p:blipFill>
          <a:blip r:embed="rId4"/>
          <a:srcRect t="4124" b="5973"/>
          <a:stretch>
            <a:fillRect/>
          </a:stretch>
        </p:blipFill>
        <p:spPr>
          <a:xfrm>
            <a:off x="6372225" y="2852420"/>
            <a:ext cx="1931670" cy="30873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任务三</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造车新势力的售后服务体系及数字化管理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三、造车新势力售后服务数字化管理内容</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5" name="文本框 4"/>
          <p:cNvSpPr txBox="1"/>
          <p:nvPr/>
        </p:nvSpPr>
        <p:spPr>
          <a:xfrm>
            <a:off x="760095" y="2056130"/>
            <a:ext cx="6764020" cy="368300"/>
          </a:xfrm>
          <a:prstGeom prst="rect">
            <a:avLst/>
          </a:prstGeom>
          <a:noFill/>
        </p:spPr>
        <p:txBody>
          <a:bodyPr wrap="square" rtlCol="0">
            <a:spAutoFit/>
          </a:bodyPr>
          <a:p>
            <a:r>
              <a:rPr lang="en-US" altLang="zh-CN"/>
              <a:t>2.</a:t>
            </a:r>
            <a:r>
              <a:rPr lang="zh-CN" altLang="en-US"/>
              <a:t>售后服务及能源体系数字化管理</a:t>
            </a:r>
            <a:endParaRPr lang="zh-CN" altLang="en-US"/>
          </a:p>
        </p:txBody>
      </p:sp>
      <p:pic>
        <p:nvPicPr>
          <p:cNvPr id="69" name="图片 28" descr="IMG_260"/>
          <p:cNvPicPr>
            <a:picLocks noChangeAspect="1"/>
          </p:cNvPicPr>
          <p:nvPr/>
        </p:nvPicPr>
        <p:blipFill>
          <a:blip r:embed="rId1"/>
          <a:stretch>
            <a:fillRect/>
          </a:stretch>
        </p:blipFill>
        <p:spPr>
          <a:xfrm>
            <a:off x="467360" y="3331210"/>
            <a:ext cx="8397875" cy="267652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任务四</a:t>
            </a:r>
            <a:r>
              <a:rPr lang="en-US" altLang="zh-CN" dirty="0">
                <a:latin typeface="楷体_GB2312" pitchFamily="1" charset="-122"/>
                <a:ea typeface="楷体_GB2312" pitchFamily="1" charset="-122"/>
                <a:sym typeface="+mn-ea"/>
              </a:rPr>
              <a:t> O2O</a:t>
            </a:r>
            <a:r>
              <a:rPr lang="zh-CN" altLang="en-US" dirty="0">
                <a:latin typeface="楷体_GB2312" pitchFamily="1" charset="-122"/>
                <a:ea typeface="楷体_GB2312" pitchFamily="1" charset="-122"/>
                <a:sym typeface="+mn-ea"/>
              </a:rPr>
              <a:t>工场店的数字化管理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一、工场店定位</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5" name="文本框 4"/>
          <p:cNvSpPr txBox="1"/>
          <p:nvPr/>
        </p:nvSpPr>
        <p:spPr>
          <a:xfrm>
            <a:off x="760095" y="2924810"/>
            <a:ext cx="6764020" cy="2061210"/>
          </a:xfrm>
          <a:prstGeom prst="rect">
            <a:avLst/>
          </a:prstGeom>
          <a:noFill/>
        </p:spPr>
        <p:txBody>
          <a:bodyPr wrap="square" rtlCol="0">
            <a:spAutoFit/>
          </a:bodyPr>
          <a:p>
            <a:r>
              <a:rPr sz="3200">
                <a:latin typeface="+mn-ea"/>
                <a:ea typeface="+mn-ea"/>
                <a:cs typeface="+mn-ea"/>
              </a:rPr>
              <a:t>这里的“工”代表工匠精神，“场”代表专业服务的场所，“工场店”代表工匠精神和服务精神，这是工场店的定位。</a:t>
            </a:r>
            <a:endParaRPr sz="3200">
              <a:latin typeface="+mn-ea"/>
              <a:ea typeface="+mn-ea"/>
              <a:cs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任务四</a:t>
            </a:r>
            <a:r>
              <a:rPr lang="en-US" altLang="zh-CN" dirty="0">
                <a:latin typeface="楷体_GB2312" pitchFamily="1" charset="-122"/>
                <a:ea typeface="楷体_GB2312" pitchFamily="1" charset="-122"/>
                <a:sym typeface="+mn-ea"/>
              </a:rPr>
              <a:t> O2O</a:t>
            </a:r>
            <a:r>
              <a:rPr lang="zh-CN" altLang="en-US" dirty="0">
                <a:latin typeface="楷体_GB2312" pitchFamily="1" charset="-122"/>
                <a:ea typeface="楷体_GB2312" pitchFamily="1" charset="-122"/>
                <a:sym typeface="+mn-ea"/>
              </a:rPr>
              <a:t>工场店的数字化管理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二、工场店关键要素</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5" name="文本框 4"/>
          <p:cNvSpPr txBox="1"/>
          <p:nvPr/>
        </p:nvSpPr>
        <p:spPr>
          <a:xfrm>
            <a:off x="760095" y="2060575"/>
            <a:ext cx="6764020" cy="4030980"/>
          </a:xfrm>
          <a:prstGeom prst="rect">
            <a:avLst/>
          </a:prstGeom>
          <a:noFill/>
        </p:spPr>
        <p:txBody>
          <a:bodyPr wrap="square" rtlCol="0">
            <a:spAutoFit/>
          </a:bodyPr>
          <a:p>
            <a:r>
              <a:rPr sz="3200">
                <a:latin typeface="+mn-ea"/>
                <a:ea typeface="+mn-ea"/>
                <a:cs typeface="+mn-ea"/>
              </a:rPr>
              <a:t>（一）以客户为导向</a:t>
            </a:r>
            <a:endParaRPr sz="3200">
              <a:latin typeface="+mn-ea"/>
              <a:ea typeface="+mn-ea"/>
              <a:cs typeface="+mn-ea"/>
            </a:endParaRPr>
          </a:p>
          <a:p>
            <a:endParaRPr sz="3200">
              <a:latin typeface="+mn-ea"/>
              <a:ea typeface="+mn-ea"/>
              <a:cs typeface="+mn-ea"/>
            </a:endParaRPr>
          </a:p>
          <a:p>
            <a:endParaRPr sz="3200">
              <a:latin typeface="+mn-ea"/>
              <a:ea typeface="+mn-ea"/>
              <a:cs typeface="+mn-ea"/>
            </a:endParaRPr>
          </a:p>
          <a:p>
            <a:endParaRPr sz="3200">
              <a:latin typeface="+mn-ea"/>
              <a:ea typeface="+mn-ea"/>
              <a:cs typeface="+mn-ea"/>
            </a:endParaRPr>
          </a:p>
          <a:p>
            <a:endParaRPr sz="3200">
              <a:latin typeface="+mn-ea"/>
              <a:ea typeface="+mn-ea"/>
              <a:cs typeface="+mn-ea"/>
            </a:endParaRPr>
          </a:p>
          <a:p>
            <a:endParaRPr sz="3200">
              <a:latin typeface="+mn-ea"/>
              <a:ea typeface="+mn-ea"/>
              <a:cs typeface="+mn-ea"/>
            </a:endParaRPr>
          </a:p>
          <a:p>
            <a:r>
              <a:rPr lang="en-US" sz="1800">
                <a:latin typeface="+mn-ea"/>
                <a:ea typeface="+mn-ea"/>
                <a:cs typeface="+mn-ea"/>
              </a:rPr>
              <a:t>        </a:t>
            </a:r>
            <a:r>
              <a:rPr sz="1800">
                <a:latin typeface="+mn-ea"/>
                <a:ea typeface="+mn-ea"/>
                <a:cs typeface="+mn-ea"/>
              </a:rPr>
              <a:t>途虎工场店运营模型 </a:t>
            </a:r>
            <a:r>
              <a:rPr sz="3200">
                <a:latin typeface="+mn-ea"/>
                <a:ea typeface="+mn-ea"/>
                <a:cs typeface="+mn-ea"/>
              </a:rPr>
              <a:t> </a:t>
            </a:r>
            <a:endParaRPr sz="3200">
              <a:latin typeface="+mn-ea"/>
              <a:ea typeface="+mn-ea"/>
              <a:cs typeface="+mn-ea"/>
            </a:endParaRPr>
          </a:p>
          <a:p>
            <a:r>
              <a:rPr sz="3200">
                <a:latin typeface="+mn-ea"/>
                <a:ea typeface="+mn-ea"/>
                <a:cs typeface="+mn-ea"/>
              </a:rPr>
              <a:t>（二）数字化管理</a:t>
            </a:r>
            <a:endParaRPr sz="3200">
              <a:latin typeface="+mn-ea"/>
              <a:ea typeface="+mn-ea"/>
              <a:cs typeface="+mn-ea"/>
            </a:endParaRPr>
          </a:p>
        </p:txBody>
      </p:sp>
      <p:pic>
        <p:nvPicPr>
          <p:cNvPr id="3" name="图片 3" descr="IMG_257"/>
          <p:cNvPicPr>
            <a:picLocks noChangeAspect="1"/>
          </p:cNvPicPr>
          <p:nvPr/>
        </p:nvPicPr>
        <p:blipFill>
          <a:blip r:embed="rId1"/>
          <a:srcRect t="24795"/>
          <a:stretch>
            <a:fillRect/>
          </a:stretch>
        </p:blipFill>
        <p:spPr>
          <a:xfrm>
            <a:off x="1115695" y="2708910"/>
            <a:ext cx="5624195" cy="224218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任务四</a:t>
            </a:r>
            <a:r>
              <a:rPr lang="en-US" altLang="zh-CN" dirty="0">
                <a:latin typeface="楷体_GB2312" pitchFamily="1" charset="-122"/>
                <a:ea typeface="楷体_GB2312" pitchFamily="1" charset="-122"/>
                <a:sym typeface="+mn-ea"/>
              </a:rPr>
              <a:t> O2O</a:t>
            </a:r>
            <a:r>
              <a:rPr lang="zh-CN" altLang="en-US" dirty="0">
                <a:latin typeface="楷体_GB2312" pitchFamily="1" charset="-122"/>
                <a:ea typeface="楷体_GB2312" pitchFamily="1" charset="-122"/>
                <a:sym typeface="+mn-ea"/>
              </a:rPr>
              <a:t>工场店的数字化管理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三、工场店数字化管理内容</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5" name="文本框 4"/>
          <p:cNvSpPr txBox="1"/>
          <p:nvPr/>
        </p:nvSpPr>
        <p:spPr>
          <a:xfrm>
            <a:off x="760095" y="2060575"/>
            <a:ext cx="6764020" cy="3046095"/>
          </a:xfrm>
          <a:prstGeom prst="rect">
            <a:avLst/>
          </a:prstGeom>
          <a:noFill/>
        </p:spPr>
        <p:txBody>
          <a:bodyPr wrap="square" rtlCol="0">
            <a:spAutoFit/>
          </a:bodyPr>
          <a:p>
            <a:r>
              <a:rPr sz="2400">
                <a:latin typeface="+mn-ea"/>
                <a:ea typeface="+mn-ea"/>
                <a:cs typeface="+mn-ea"/>
              </a:rPr>
              <a:t>（一）“工”的数字化管理</a:t>
            </a:r>
            <a:endParaRPr sz="2400">
              <a:latin typeface="+mn-ea"/>
              <a:ea typeface="+mn-ea"/>
              <a:cs typeface="+mn-ea"/>
            </a:endParaRPr>
          </a:p>
          <a:p>
            <a:r>
              <a:rPr sz="2400">
                <a:latin typeface="+mn-ea"/>
                <a:ea typeface="+mn-ea"/>
                <a:cs typeface="+mn-ea"/>
              </a:rPr>
              <a:t>（二）“场”的数字化管理</a:t>
            </a:r>
            <a:endParaRPr sz="2400">
              <a:latin typeface="+mn-ea"/>
              <a:ea typeface="+mn-ea"/>
              <a:cs typeface="+mn-ea"/>
            </a:endParaRPr>
          </a:p>
          <a:p>
            <a:r>
              <a:rPr sz="2400">
                <a:latin typeface="+mn-ea"/>
                <a:ea typeface="+mn-ea"/>
                <a:cs typeface="+mn-ea"/>
              </a:rPr>
              <a:t>“场”分为两种，一种是选址；一种是呈现的场所。</a:t>
            </a:r>
            <a:endParaRPr sz="2400">
              <a:latin typeface="+mn-ea"/>
              <a:ea typeface="+mn-ea"/>
              <a:cs typeface="+mn-ea"/>
            </a:endParaRPr>
          </a:p>
          <a:p>
            <a:r>
              <a:rPr sz="2400">
                <a:latin typeface="+mn-ea"/>
                <a:ea typeface="+mn-ea"/>
                <a:cs typeface="+mn-ea"/>
              </a:rPr>
              <a:t>1.数字化选址与门店空间设计</a:t>
            </a:r>
            <a:endParaRPr sz="2400">
              <a:latin typeface="+mn-ea"/>
              <a:ea typeface="+mn-ea"/>
              <a:cs typeface="+mn-ea"/>
            </a:endParaRPr>
          </a:p>
          <a:p>
            <a:r>
              <a:rPr sz="2400">
                <a:latin typeface="+mn-ea"/>
                <a:ea typeface="+mn-ea"/>
                <a:cs typeface="+mn-ea"/>
              </a:rPr>
              <a:t>2.数字化前置仓与门店库存</a:t>
            </a:r>
            <a:endParaRPr sz="2400">
              <a:latin typeface="+mn-ea"/>
              <a:ea typeface="+mn-ea"/>
              <a:cs typeface="+mn-ea"/>
            </a:endParaRPr>
          </a:p>
          <a:p>
            <a:r>
              <a:rPr sz="2400">
                <a:latin typeface="+mn-ea"/>
                <a:ea typeface="+mn-ea"/>
                <a:cs typeface="+mn-ea"/>
              </a:rPr>
              <a:t>3.数字化接待、客休、车间场景</a:t>
            </a:r>
            <a:endParaRPr sz="2400">
              <a:latin typeface="+mn-ea"/>
              <a:ea typeface="+mn-ea"/>
              <a:cs typeface="+mn-ea"/>
            </a:endParaRPr>
          </a:p>
          <a:p>
            <a:r>
              <a:rPr sz="2400">
                <a:latin typeface="+mn-ea"/>
                <a:ea typeface="+mn-ea"/>
                <a:cs typeface="+mn-ea"/>
              </a:rPr>
              <a:t>（三）“线上+线下”数字化管理</a:t>
            </a:r>
            <a:endParaRPr sz="2400">
              <a:latin typeface="+mn-ea"/>
              <a:ea typeface="+mn-ea"/>
              <a:cs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5560" y="142875"/>
            <a:ext cx="9048750" cy="640080"/>
          </a:xfrm>
        </p:spPr>
        <p:txBody>
          <a:bodyPr anchor="ctr" anchorCtr="0"/>
          <a:p>
            <a:r>
              <a:rPr lang="zh-CN" altLang="en-US" dirty="0">
                <a:latin typeface="楷体_GB2312" pitchFamily="1" charset="-122"/>
                <a:ea typeface="楷体_GB2312" pitchFamily="1" charset="-122"/>
                <a:sym typeface="+mn-ea"/>
              </a:rPr>
              <a:t>任务四</a:t>
            </a:r>
            <a:r>
              <a:rPr lang="en-US" altLang="zh-CN" dirty="0">
                <a:latin typeface="楷体_GB2312" pitchFamily="1" charset="-122"/>
                <a:ea typeface="楷体_GB2312" pitchFamily="1" charset="-122"/>
                <a:sym typeface="+mn-ea"/>
              </a:rPr>
              <a:t> O2O</a:t>
            </a:r>
            <a:r>
              <a:rPr lang="zh-CN" altLang="en-US" dirty="0">
                <a:latin typeface="楷体_GB2312" pitchFamily="1" charset="-122"/>
                <a:ea typeface="楷体_GB2312" pitchFamily="1" charset="-122"/>
                <a:sym typeface="+mn-ea"/>
              </a:rPr>
              <a:t>工场店的数字化管理</a:t>
            </a:r>
            <a:endParaRPr lang="zh-CN" altLang="en-US" dirty="0">
              <a:latin typeface="楷体_GB2312" pitchFamily="1" charset="-122"/>
              <a:ea typeface="楷体_GB2312" pitchFamily="1" charset="-122"/>
              <a:sym typeface="+mn-ea"/>
            </a:endParaRPr>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四、工场店数字化管理形式</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pic>
        <p:nvPicPr>
          <p:cNvPr id="3" name="图片 1" descr="fe3701645bbff5b057a6b23b86d4b1a"/>
          <p:cNvPicPr>
            <a:picLocks noChangeAspect="1"/>
          </p:cNvPicPr>
          <p:nvPr/>
        </p:nvPicPr>
        <p:blipFill>
          <a:blip r:embed="rId1"/>
          <a:srcRect t="3815" b="6271"/>
          <a:stretch>
            <a:fillRect/>
          </a:stretch>
        </p:blipFill>
        <p:spPr>
          <a:xfrm>
            <a:off x="323850" y="2204720"/>
            <a:ext cx="2301240" cy="4093210"/>
          </a:xfrm>
          <a:prstGeom prst="rect">
            <a:avLst/>
          </a:prstGeom>
        </p:spPr>
      </p:pic>
      <p:pic>
        <p:nvPicPr>
          <p:cNvPr id="4" name="图片 3" descr="b1af0fd86bc8ee39b75e4989c70853f"/>
          <p:cNvPicPr>
            <a:picLocks noChangeAspect="1"/>
          </p:cNvPicPr>
          <p:nvPr/>
        </p:nvPicPr>
        <p:blipFill>
          <a:blip r:embed="rId2"/>
          <a:srcRect t="25408" r="6384" b="6124"/>
          <a:stretch>
            <a:fillRect/>
          </a:stretch>
        </p:blipFill>
        <p:spPr>
          <a:xfrm>
            <a:off x="2661285" y="2421890"/>
            <a:ext cx="2858135" cy="3716655"/>
          </a:xfrm>
          <a:prstGeom prst="rect">
            <a:avLst/>
          </a:prstGeom>
        </p:spPr>
      </p:pic>
      <p:pic>
        <p:nvPicPr>
          <p:cNvPr id="10" name="图片 10" descr="6ad8ffacf8896f7a33276eed62de975"/>
          <p:cNvPicPr>
            <a:picLocks noChangeAspect="1"/>
          </p:cNvPicPr>
          <p:nvPr/>
        </p:nvPicPr>
        <p:blipFill>
          <a:blip r:embed="rId3"/>
          <a:srcRect t="11060" r="5013" b="32254"/>
          <a:stretch>
            <a:fillRect/>
          </a:stretch>
        </p:blipFill>
        <p:spPr>
          <a:xfrm>
            <a:off x="5292090" y="2791460"/>
            <a:ext cx="3153410" cy="334708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7169"/>
          <p:cNvSpPr/>
          <p:nvPr/>
        </p:nvSpPr>
        <p:spPr>
          <a:xfrm>
            <a:off x="0" y="6324600"/>
            <a:ext cx="9144000" cy="15875"/>
          </a:xfrm>
          <a:prstGeom prst="rect">
            <a:avLst/>
          </a:prstGeom>
          <a:solidFill>
            <a:srgbClr val="CCCCCC"/>
          </a:solidFill>
          <a:ln w="9525" cap="flat" cmpd="sng">
            <a:solidFill>
              <a:srgbClr val="FF33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6386" name="矩形 7170"/>
          <p:cNvSpPr/>
          <p:nvPr/>
        </p:nvSpPr>
        <p:spPr>
          <a:xfrm>
            <a:off x="0" y="3717925"/>
            <a:ext cx="9144000" cy="15875"/>
          </a:xfrm>
          <a:prstGeom prst="rect">
            <a:avLst/>
          </a:prstGeom>
          <a:solidFill>
            <a:srgbClr val="CCCCCC"/>
          </a:solidFill>
          <a:ln w="9525" cap="flat" cmpd="sng">
            <a:solidFill>
              <a:srgbClr val="FF33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6387" name="矩形 7171"/>
          <p:cNvSpPr/>
          <p:nvPr/>
        </p:nvSpPr>
        <p:spPr>
          <a:xfrm>
            <a:off x="395288" y="188913"/>
            <a:ext cx="7056437" cy="469900"/>
          </a:xfrm>
          <a:prstGeom prst="rect">
            <a:avLst/>
          </a:prstGeom>
          <a:noFill/>
          <a:ln w="6350">
            <a:noFill/>
          </a:ln>
        </p:spPr>
        <p:txBody>
          <a:bodyPr lIns="0" tIns="0" rIns="0" bIns="0" anchor="t" anchorCtr="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latin typeface="楷体_GB2312" pitchFamily="1" charset="-122"/>
                <a:ea typeface="楷体_GB2312" pitchFamily="1" charset="-122"/>
              </a:rPr>
              <a:t>第一节 销售业务</a:t>
            </a:r>
            <a:endParaRPr lang="zh-CN" altLang="en-US" sz="2800" b="1" dirty="0">
              <a:latin typeface="楷体_GB2312" pitchFamily="1" charset="-122"/>
              <a:ea typeface="楷体_GB2312" pitchFamily="1" charset="-122"/>
            </a:endParaRPr>
          </a:p>
        </p:txBody>
      </p:sp>
      <p:sp>
        <p:nvSpPr>
          <p:cNvPr id="16388" name="矩形 7172"/>
          <p:cNvSpPr/>
          <p:nvPr/>
        </p:nvSpPr>
        <p:spPr>
          <a:xfrm>
            <a:off x="914400" y="4267200"/>
            <a:ext cx="5694363" cy="1552575"/>
          </a:xfrm>
          <a:prstGeom prst="rect">
            <a:avLst/>
          </a:prstGeom>
          <a:noFill/>
          <a:ln w="9525">
            <a:noFill/>
          </a:ln>
        </p:spPr>
        <p:txBody>
          <a:bodyPr lIns="91436" tIns="45718" rIns="91436" bIns="45718" anchor="t" anchorCtr="0">
            <a:spAutoFit/>
          </a:bodyPr>
          <a:p>
            <a:pPr lvl="2" indent="0">
              <a:spcBef>
                <a:spcPct val="50000"/>
              </a:spcBef>
              <a:buClr>
                <a:schemeClr val="tx1"/>
              </a:buClr>
              <a:buFont typeface="Wingdings" panose="05000000000000000000" pitchFamily="2" charset="2"/>
              <a:buChar char="Ø"/>
            </a:pPr>
            <a:r>
              <a:rPr lang="en-US" altLang="zh-CN" sz="2400" b="1" dirty="0">
                <a:solidFill>
                  <a:srgbClr val="FF0000"/>
                </a:solidFill>
                <a:latin typeface="楷体_GB2312" pitchFamily="1" charset="-122"/>
                <a:ea typeface="楷体_GB2312" pitchFamily="1" charset="-122"/>
              </a:rPr>
              <a:t>1 </a:t>
            </a:r>
            <a:r>
              <a:rPr lang="zh-CN" altLang="en-US" sz="2400" b="1" dirty="0">
                <a:solidFill>
                  <a:srgbClr val="FF0000"/>
                </a:solidFill>
                <a:latin typeface="楷体_GB2312" pitchFamily="1" charset="-122"/>
                <a:ea typeface="楷体_GB2312" pitchFamily="1" charset="-122"/>
              </a:rPr>
              <a:t>销售流程及销售技巧</a:t>
            </a:r>
            <a:endParaRPr lang="zh-CN" altLang="en-US" sz="2400" b="1" dirty="0">
              <a:solidFill>
                <a:srgbClr val="FF0000"/>
              </a:solidFill>
              <a:latin typeface="楷体_GB2312" pitchFamily="1" charset="-122"/>
              <a:ea typeface="楷体_GB2312" pitchFamily="1" charset="-122"/>
            </a:endParaRPr>
          </a:p>
          <a:p>
            <a:pPr lvl="2" indent="0">
              <a:spcBef>
                <a:spcPct val="50000"/>
              </a:spcBef>
              <a:buClr>
                <a:schemeClr val="tx1"/>
              </a:buClr>
              <a:buFont typeface="Wingdings" panose="05000000000000000000" pitchFamily="2" charset="2"/>
              <a:buChar char="Ø"/>
            </a:pPr>
            <a:r>
              <a:rPr lang="en-US" altLang="zh-CN" sz="2400" b="1" dirty="0">
                <a:latin typeface="楷体_GB2312" pitchFamily="1" charset="-122"/>
                <a:ea typeface="楷体_GB2312" pitchFamily="1" charset="-122"/>
              </a:rPr>
              <a:t>2 </a:t>
            </a:r>
            <a:r>
              <a:rPr lang="zh-CN" altLang="en-US" sz="2400" b="1" dirty="0">
                <a:latin typeface="楷体_GB2312" pitchFamily="1" charset="-122"/>
                <a:ea typeface="楷体_GB2312" pitchFamily="1" charset="-122"/>
              </a:rPr>
              <a:t>售前服务</a:t>
            </a:r>
            <a:endParaRPr lang="zh-CN" altLang="en-US" sz="2400" b="1" dirty="0">
              <a:latin typeface="楷体_GB2312" pitchFamily="1" charset="-122"/>
              <a:ea typeface="楷体_GB2312" pitchFamily="1" charset="-122"/>
            </a:endParaRPr>
          </a:p>
          <a:p>
            <a:pPr lvl="2" indent="0">
              <a:spcBef>
                <a:spcPct val="50000"/>
              </a:spcBef>
              <a:buClr>
                <a:schemeClr val="tx1"/>
              </a:buClr>
              <a:buFont typeface="Wingdings" panose="05000000000000000000" pitchFamily="2" charset="2"/>
              <a:buChar char="Ø"/>
            </a:pPr>
            <a:r>
              <a:rPr lang="en-US" altLang="zh-CN" sz="2400" b="1" dirty="0">
                <a:latin typeface="楷体_GB2312" pitchFamily="1" charset="-122"/>
                <a:ea typeface="楷体_GB2312" pitchFamily="1" charset="-122"/>
              </a:rPr>
              <a:t>3 </a:t>
            </a:r>
            <a:r>
              <a:rPr lang="zh-CN" altLang="en-US" sz="2400" b="1" dirty="0">
                <a:latin typeface="楷体_GB2312" pitchFamily="1" charset="-122"/>
                <a:ea typeface="楷体_GB2312" pitchFamily="1" charset="-122"/>
              </a:rPr>
              <a:t>销售配套服务</a:t>
            </a:r>
            <a:endParaRPr lang="zh-CN" altLang="en-US" sz="2400" b="1">
              <a:latin typeface="楷体_GB2312" pitchFamily="1" charset="-122"/>
              <a:ea typeface="楷体_GB2312" pitchFamily="1" charset="-122"/>
            </a:endParaRPr>
          </a:p>
        </p:txBody>
      </p:sp>
      <p:pic>
        <p:nvPicPr>
          <p:cNvPr id="16389" name="图片 7173" descr="CW19"/>
          <p:cNvPicPr>
            <a:picLocks noChangeAspect="1"/>
          </p:cNvPicPr>
          <p:nvPr/>
        </p:nvPicPr>
        <p:blipFill>
          <a:blip r:embed="rId1"/>
          <a:stretch>
            <a:fillRect/>
          </a:stretch>
        </p:blipFill>
        <p:spPr>
          <a:xfrm>
            <a:off x="466725" y="1123950"/>
            <a:ext cx="1938338" cy="2449513"/>
          </a:xfrm>
          <a:prstGeom prst="rect">
            <a:avLst/>
          </a:prstGeom>
          <a:noFill/>
          <a:ln w="9525">
            <a:noFill/>
          </a:ln>
        </p:spPr>
      </p:pic>
      <p:pic>
        <p:nvPicPr>
          <p:cNvPr id="16390" name="图片 7174" descr="commerce2"/>
          <p:cNvPicPr>
            <a:picLocks noChangeAspect="1"/>
          </p:cNvPicPr>
          <p:nvPr/>
        </p:nvPicPr>
        <p:blipFill>
          <a:blip r:embed="rId2"/>
          <a:srcRect l="12517"/>
          <a:stretch>
            <a:fillRect/>
          </a:stretch>
        </p:blipFill>
        <p:spPr>
          <a:xfrm>
            <a:off x="2771775" y="1314450"/>
            <a:ext cx="3241675" cy="1697038"/>
          </a:xfrm>
          <a:prstGeom prst="rect">
            <a:avLst/>
          </a:prstGeom>
          <a:noFill/>
          <a:ln w="9525">
            <a:noFill/>
          </a:ln>
        </p:spPr>
      </p:pic>
      <p:pic>
        <p:nvPicPr>
          <p:cNvPr id="16391" name="图片 7175" descr="6020"/>
          <p:cNvPicPr>
            <a:picLocks noChangeAspect="1"/>
          </p:cNvPicPr>
          <p:nvPr/>
        </p:nvPicPr>
        <p:blipFill>
          <a:blip r:embed="rId3"/>
          <a:stretch>
            <a:fillRect/>
          </a:stretch>
        </p:blipFill>
        <p:spPr>
          <a:xfrm>
            <a:off x="6192838" y="1223963"/>
            <a:ext cx="2654300" cy="1890712"/>
          </a:xfrm>
          <a:prstGeom prst="rect">
            <a:avLst/>
          </a:prstGeom>
          <a:noFill/>
          <a:ln w="9525">
            <a:noFill/>
          </a:ln>
        </p:spPr>
      </p:pic>
      <p:sp>
        <p:nvSpPr>
          <p:cNvPr id="16392"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任务一</a:t>
            </a:r>
            <a:r>
              <a:rPr lang="zh-CN" altLang="en-US" sz="2800" b="1" dirty="0">
                <a:solidFill>
                  <a:schemeClr val="bg1"/>
                </a:solidFill>
                <a:latin typeface="楷体_GB2312" pitchFamily="1" charset="-122"/>
                <a:ea typeface="楷体_GB2312" pitchFamily="1" charset="-122"/>
              </a:rPr>
              <a:t> 数字化管理概述</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4</a:t>
            </a:r>
            <a:endParaRPr lang="en-US" altLang="zh-CN" strike="noStrike" noProof="1"/>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6858000" cy="639763"/>
          </a:xfrm>
        </p:spPr>
        <p:txBody>
          <a:bodyPr anchor="ctr" anchorCtr="0"/>
          <a:p>
            <a:r>
              <a:rPr lang="zh-CN" altLang="en-US" dirty="0">
                <a:latin typeface="楷体_GB2312" pitchFamily="1" charset="-122"/>
                <a:ea typeface="楷体_GB2312" pitchFamily="1" charset="-122"/>
                <a:sym typeface="+mn-ea"/>
              </a:rPr>
              <a:t>任务一 数字化管理概述</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一、什么是数字化管理？</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2306320"/>
          </a:xfrm>
          <a:prstGeom prst="rect">
            <a:avLst/>
          </a:prstGeom>
        </p:spPr>
        <p:txBody>
          <a:bodyPr wrap="square">
            <a:spAutoFit/>
          </a:bodyPr>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数字化管理是企业通过信息技术融合应用，打通核心数据链条，基于数据的广泛汇聚、集成优化和价值挖掘，优化、创新乃至重构企业战略决策、产品研发、生产制造、经营管理、市场服务业务活动，构建数据驱动型高效运营管理模式的能力。</a:t>
            </a: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6858000" cy="639763"/>
          </a:xfrm>
        </p:spPr>
        <p:txBody>
          <a:bodyPr anchor="ctr" anchorCtr="0"/>
          <a:p>
            <a:r>
              <a:rPr lang="zh-CN" altLang="en-US" dirty="0">
                <a:latin typeface="楷体_GB2312" pitchFamily="1" charset="-122"/>
                <a:ea typeface="楷体_GB2312" pitchFamily="1" charset="-122"/>
                <a:sym typeface="+mn-ea"/>
              </a:rPr>
              <a:t>任务一 数字化管理概述</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二、数字化管理的意义</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2749550"/>
          </a:xfrm>
          <a:prstGeom prst="rect">
            <a:avLst/>
          </a:prstGeom>
        </p:spPr>
        <p:txBody>
          <a:bodyPr wrap="square">
            <a:spAutoFit/>
          </a:bodyPr>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（一）数字化管理能降本增效</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（二）数字化管理能直面用户需求，重构用户体验</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（三）数字化管理能精细管理</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（四）数字化管理能助力高效准确决策</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（五）数字化管理能产生数据资产并创新业务模式</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（六）数字化管理能预警风险、提升防范能力</a:t>
            </a: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6858000" cy="639763"/>
          </a:xfrm>
        </p:spPr>
        <p:txBody>
          <a:bodyPr anchor="ctr" anchorCtr="0"/>
          <a:p>
            <a:r>
              <a:rPr lang="zh-CN" altLang="en-US" dirty="0">
                <a:latin typeface="楷体_GB2312" pitchFamily="1" charset="-122"/>
                <a:ea typeface="楷体_GB2312" pitchFamily="1" charset="-122"/>
                <a:sym typeface="+mn-ea"/>
              </a:rPr>
              <a:t>任务一 数字化管理概述</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三、数字化管理的应用</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1863725"/>
          </a:xfrm>
          <a:prstGeom prst="rect">
            <a:avLst/>
          </a:prstGeom>
        </p:spPr>
        <p:txBody>
          <a:bodyPr wrap="square">
            <a:spAutoFit/>
          </a:bodyPr>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（一）数字化管理备件业务</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（二）数字化管理独立售后业务</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（三）数字化管理事故车维修服务</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20000"/>
              </a:lnSpc>
              <a:spcAft>
                <a:spcPct val="0"/>
              </a:spcAft>
            </a:pPr>
            <a:r>
              <a:rPr sz="2400">
                <a:solidFill>
                  <a:srgbClr val="000000"/>
                </a:solidFill>
                <a:latin typeface="宋体" panose="02010600030101010101" pitchFamily="2" charset="-122"/>
                <a:ea typeface="宋体" panose="02010600030101010101" pitchFamily="2" charset="-122"/>
              </a:rPr>
              <a:t>（四）数字化管理常规维修保养服务</a:t>
            </a: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一、特约经销商售后服务管理的核心能力</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230695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1.实现故障监控及预警能力即智能运营,提高车主流量转化率</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2.实现维修保养服务方案一体化能力，提升服务水平</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3.缩短供应链信息差的能力，优化库存</a:t>
            </a: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二、数字化管理实现的路径</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230695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1.与客户直接关联</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2.与车企直接关联</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3.与经销商直接关联</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endParaRPr sz="2400">
              <a:solidFill>
                <a:srgbClr val="000000"/>
              </a:solidFill>
              <a:latin typeface="宋体" panose="02010600030101010101" pitchFamily="2" charset="-122"/>
              <a:ea typeface="宋体" panose="02010600030101010101" pitchFamily="2" charset="-122"/>
            </a:endParaRPr>
          </a:p>
        </p:txBody>
      </p:sp>
      <p:pic>
        <p:nvPicPr>
          <p:cNvPr id="63" name="图片 35" descr="IMG_267"/>
          <p:cNvPicPr>
            <a:picLocks noChangeAspect="1"/>
          </p:cNvPicPr>
          <p:nvPr/>
        </p:nvPicPr>
        <p:blipFill>
          <a:blip r:embed="rId1"/>
          <a:stretch>
            <a:fillRect/>
          </a:stretch>
        </p:blipFill>
        <p:spPr>
          <a:xfrm>
            <a:off x="827405" y="4076700"/>
            <a:ext cx="5740400" cy="258635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9219"/>
          <p:cNvSpPr>
            <a:spLocks noGrp="1"/>
          </p:cNvSpPr>
          <p:nvPr>
            <p:ph type="title"/>
          </p:nvPr>
        </p:nvSpPr>
        <p:spPr>
          <a:xfrm>
            <a:off x="381000" y="142875"/>
            <a:ext cx="8213090" cy="640080"/>
          </a:xfrm>
        </p:spPr>
        <p:txBody>
          <a:bodyPr anchor="ctr" anchorCtr="0"/>
          <a:p>
            <a:r>
              <a:rPr lang="zh-CN" altLang="en-US" dirty="0">
                <a:latin typeface="楷体_GB2312" pitchFamily="1" charset="-122"/>
                <a:ea typeface="楷体_GB2312" pitchFamily="1" charset="-122"/>
                <a:sym typeface="+mn-ea"/>
              </a:rPr>
              <a:t>任务二</a:t>
            </a:r>
            <a:r>
              <a:rPr lang="en-US" altLang="zh-CN" dirty="0">
                <a:latin typeface="楷体_GB2312" pitchFamily="1" charset="-122"/>
                <a:ea typeface="楷体_GB2312" pitchFamily="1" charset="-122"/>
                <a:sym typeface="+mn-ea"/>
              </a:rPr>
              <a:t> </a:t>
            </a:r>
            <a:r>
              <a:rPr lang="zh-CN" altLang="en-US" dirty="0">
                <a:latin typeface="楷体_GB2312" pitchFamily="1" charset="-122"/>
                <a:ea typeface="楷体_GB2312" pitchFamily="1" charset="-122"/>
                <a:sym typeface="+mn-ea"/>
              </a:rPr>
              <a:t>特约经销商售后服务数字化管理</a:t>
            </a:r>
            <a:endParaRPr lang="zh-CN" altLang="en-US" dirty="0"/>
          </a:p>
        </p:txBody>
      </p:sp>
      <p:sp>
        <p:nvSpPr>
          <p:cNvPr id="18435" name="文本框 9220"/>
          <p:cNvSpPr txBox="1"/>
          <p:nvPr/>
        </p:nvSpPr>
        <p:spPr>
          <a:xfrm>
            <a:off x="657225" y="1403350"/>
            <a:ext cx="7694613" cy="521970"/>
          </a:xfrm>
          <a:prstGeom prst="rect">
            <a:avLst/>
          </a:prstGeom>
          <a:solidFill>
            <a:schemeClr val="accent2"/>
          </a:solidFill>
          <a:ln w="9525">
            <a:noFill/>
          </a:ln>
        </p:spPr>
        <p:txBody>
          <a:bodyPr anchor="t" anchorCtr="0">
            <a:spAutoFit/>
          </a:bodyPr>
          <a:p>
            <a:pPr algn="ctr">
              <a:spcBef>
                <a:spcPct val="50000"/>
              </a:spcBef>
              <a:buClrTx/>
            </a:pPr>
            <a:r>
              <a:rPr lang="zh-CN" altLang="en-US" sz="2800" b="1" dirty="0">
                <a:solidFill>
                  <a:schemeClr val="bg1"/>
                </a:solidFill>
                <a:latin typeface="Times New Roman" panose="02020603050405020304" pitchFamily="2" charset="0"/>
                <a:ea typeface="楷体_GB2312" pitchFamily="1" charset="-122"/>
              </a:rPr>
              <a:t>三、数字化管理解决的问题</a:t>
            </a:r>
            <a:endParaRPr lang="zh-CN" altLang="en-US" sz="2800" b="1" dirty="0">
              <a:solidFill>
                <a:schemeClr val="bg1"/>
              </a:solidFill>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p:txBody>
          <a:bodyPr/>
          <a:p>
            <a:pPr fontAlgn="base"/>
            <a:r>
              <a:rPr lang="en-US" altLang="zh-CN" strike="noStrike" noProof="1">
                <a:latin typeface="幼圆" panose="02010509060101010101" charset="-122"/>
                <a:ea typeface="幼圆" panose="02010509060101010101" charset="-122"/>
                <a:cs typeface="+mn-ea"/>
              </a:rPr>
              <a:t>5</a:t>
            </a:r>
            <a:endParaRPr lang="en-US" altLang="zh-CN" strike="noStrike" noProof="1"/>
          </a:p>
        </p:txBody>
      </p:sp>
      <p:sp>
        <p:nvSpPr>
          <p:cNvPr id="3" name="文本框 2"/>
          <p:cNvSpPr txBox="1"/>
          <p:nvPr/>
        </p:nvSpPr>
        <p:spPr>
          <a:xfrm>
            <a:off x="539750" y="2420620"/>
            <a:ext cx="8000365" cy="2306955"/>
          </a:xfrm>
          <a:prstGeom prst="rect">
            <a:avLst/>
          </a:prstGeom>
        </p:spPr>
        <p:txBody>
          <a:bodyPr wrap="square">
            <a:spAutoFit/>
          </a:bodyPr>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1.解决客户的咨询、投诉、回访</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2.AI虚拟顾问接待客户</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3.人工智能辅助</a:t>
            </a:r>
            <a:endParaRPr sz="2400">
              <a:solidFill>
                <a:srgbClr val="000000"/>
              </a:solidFill>
              <a:latin typeface="宋体" panose="02010600030101010101" pitchFamily="2" charset="-122"/>
              <a:ea typeface="宋体" panose="02010600030101010101" pitchFamily="2" charset="-122"/>
            </a:endParaRPr>
          </a:p>
          <a:p>
            <a:pPr marL="0" indent="400050" algn="l" defTabSz="266700">
              <a:lnSpc>
                <a:spcPct val="150000"/>
              </a:lnSpc>
              <a:spcAft>
                <a:spcPct val="0"/>
              </a:spcAft>
            </a:pPr>
            <a:r>
              <a:rPr sz="2400">
                <a:solidFill>
                  <a:srgbClr val="000000"/>
                </a:solidFill>
                <a:latin typeface="宋体" panose="02010600030101010101" pitchFamily="2" charset="-122"/>
                <a:ea typeface="宋体" panose="02010600030101010101" pitchFamily="2" charset="-122"/>
              </a:rPr>
              <a:t>4.现场服务</a:t>
            </a:r>
            <a:endParaRPr sz="24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DIAGRAM_VIRTUALLY_FRAME" val="{&quot;height&quot;:278.25000000000006,&quot;left&quot;:116.25,&quot;top&quot;:150.87503937007872,&quot;width&quot;:525}"/>
</p:tagLst>
</file>

<file path=ppt/tags/tag10.xml><?xml version="1.0" encoding="utf-8"?>
<p:tagLst xmlns:p="http://schemas.openxmlformats.org/presentationml/2006/main">
  <p:tag name="KSO_WM_DIAGRAM_VIRTUALLY_FRAME" val="{&quot;height&quot;:278.25000000000006,&quot;left&quot;:116.25,&quot;top&quot;:150.87503937007872,&quot;width&quot;:525}"/>
</p:tagLst>
</file>

<file path=ppt/tags/tag11.xml><?xml version="1.0" encoding="utf-8"?>
<p:tagLst xmlns:p="http://schemas.openxmlformats.org/presentationml/2006/main">
  <p:tag name="KSO_WM_DIAGRAM_VIRTUALLY_FRAME" val="{&quot;height&quot;:278.25000000000006,&quot;left&quot;:116.25,&quot;top&quot;:150.87503937007872,&quot;width&quot;:525}"/>
</p:tagLst>
</file>

<file path=ppt/tags/tag12.xml><?xml version="1.0" encoding="utf-8"?>
<p:tagLst xmlns:p="http://schemas.openxmlformats.org/presentationml/2006/main">
  <p:tag name="KSO_WM_DIAGRAM_VIRTUALLY_FRAME" val="{&quot;height&quot;:278.25000000000006,&quot;left&quot;:116.25,&quot;top&quot;:150.87503937007872,&quot;width&quot;:525}"/>
</p:tagLst>
</file>

<file path=ppt/tags/tag13.xml><?xml version="1.0" encoding="utf-8"?>
<p:tagLst xmlns:p="http://schemas.openxmlformats.org/presentationml/2006/main">
  <p:tag name="KSO_WM_DIAGRAM_VIRTUALLY_FRAME" val="{&quot;height&quot;:278.25000000000006,&quot;left&quot;:116.25,&quot;top&quot;:150.87503937007872,&quot;width&quot;:525}"/>
</p:tagLst>
</file>

<file path=ppt/tags/tag14.xml><?xml version="1.0" encoding="utf-8"?>
<p:tagLst xmlns:p="http://schemas.openxmlformats.org/presentationml/2006/main">
  <p:tag name="KSO_WM_DIAGRAM_VIRTUALLY_FRAME" val="{&quot;height&quot;:278.25000000000006,&quot;left&quot;:116.25,&quot;top&quot;:150.87503937007872,&quot;width&quot;:525}"/>
</p:tagLst>
</file>

<file path=ppt/tags/tag15.xml><?xml version="1.0" encoding="utf-8"?>
<p:tagLst xmlns:p="http://schemas.openxmlformats.org/presentationml/2006/main">
  <p:tag name="KSO_WM_DIAGRAM_VIRTUALLY_FRAME" val="{&quot;height&quot;:278.25000000000006,&quot;left&quot;:116.25,&quot;top&quot;:150.87503937007872,&quot;width&quot;:525}"/>
</p:tagLst>
</file>

<file path=ppt/tags/tag16.xml><?xml version="1.0" encoding="utf-8"?>
<p:tagLst xmlns:p="http://schemas.openxmlformats.org/presentationml/2006/main">
  <p:tag name="KSO_WM_DIAGRAM_VIRTUALLY_FRAME" val="{&quot;height&quot;:278.25000000000006,&quot;left&quot;:116.25,&quot;top&quot;:150.87503937007872,&quot;width&quot;:525}"/>
</p:tagLst>
</file>

<file path=ppt/tags/tag17.xml><?xml version="1.0" encoding="utf-8"?>
<p:tagLst xmlns:p="http://schemas.openxmlformats.org/presentationml/2006/main">
  <p:tag name="KSO_WM_DIAGRAM_VIRTUALLY_FRAME" val="{&quot;height&quot;:278.25000000000006,&quot;left&quot;:116.25,&quot;top&quot;:150.87503937007872,&quot;width&quot;:525}"/>
</p:tagLst>
</file>

<file path=ppt/tags/tag18.xml><?xml version="1.0" encoding="utf-8"?>
<p:tagLst xmlns:p="http://schemas.openxmlformats.org/presentationml/2006/main">
  <p:tag name="KSO_WM_DIAGRAM_VIRTUALLY_FRAME" val="{&quot;height&quot;:278.25000000000006,&quot;left&quot;:116.25,&quot;top&quot;:150.87503937007872,&quot;width&quot;:525}"/>
</p:tagLst>
</file>

<file path=ppt/tags/tag19.xml><?xml version="1.0" encoding="utf-8"?>
<p:tagLst xmlns:p="http://schemas.openxmlformats.org/presentationml/2006/main">
  <p:tag name="KSO_WM_DIAGRAM_VIRTUALLY_FRAME" val="{&quot;height&quot;:278.25000000000006,&quot;left&quot;:116.25,&quot;top&quot;:150.87503937007872,&quot;width&quot;:525}"/>
</p:tagLst>
</file>

<file path=ppt/tags/tag2.xml><?xml version="1.0" encoding="utf-8"?>
<p:tagLst xmlns:p="http://schemas.openxmlformats.org/presentationml/2006/main">
  <p:tag name="KSO_WM_DIAGRAM_VIRTUALLY_FRAME" val="{&quot;height&quot;:278.25000000000006,&quot;left&quot;:116.25,&quot;top&quot;:150.87503937007872,&quot;width&quot;:525}"/>
</p:tagLst>
</file>

<file path=ppt/tags/tag20.xml><?xml version="1.0" encoding="utf-8"?>
<p:tagLst xmlns:p="http://schemas.openxmlformats.org/presentationml/2006/main">
  <p:tag name="KSO_WM_DIAGRAM_VIRTUALLY_FRAME" val="{&quot;height&quot;:278.25000000000006,&quot;left&quot;:116.25,&quot;top&quot;:150.87503937007872,&quot;width&quot;:525}"/>
</p:tagLst>
</file>

<file path=ppt/tags/tag21.xml><?xml version="1.0" encoding="utf-8"?>
<p:tagLst xmlns:p="http://schemas.openxmlformats.org/presentationml/2006/main">
  <p:tag name="KSO_WM_DIAGRAM_VIRTUALLY_FRAME" val="{&quot;height&quot;:278.25000000000006,&quot;left&quot;:116.25,&quot;top&quot;:150.87503937007872,&quot;width&quot;:525}"/>
</p:tagLst>
</file>

<file path=ppt/tags/tag22.xml><?xml version="1.0" encoding="utf-8"?>
<p:tagLst xmlns:p="http://schemas.openxmlformats.org/presentationml/2006/main">
  <p:tag name="KSO_WM_DIAGRAM_VIRTUALLY_FRAME" val="{&quot;height&quot;:278.25000000000006,&quot;left&quot;:116.25,&quot;top&quot;:150.87503937007872,&quot;width&quot;:525}"/>
</p:tagLst>
</file>

<file path=ppt/tags/tag23.xml><?xml version="1.0" encoding="utf-8"?>
<p:tagLst xmlns:p="http://schemas.openxmlformats.org/presentationml/2006/main">
  <p:tag name="KSO_WM_DIAGRAM_VIRTUALLY_FRAME" val="{&quot;height&quot;:278.25000000000006,&quot;left&quot;:116.25,&quot;top&quot;:150.87503937007872,&quot;width&quot;:525}"/>
</p:tagLst>
</file>

<file path=ppt/tags/tag24.xml><?xml version="1.0" encoding="utf-8"?>
<p:tagLst xmlns:p="http://schemas.openxmlformats.org/presentationml/2006/main">
  <p:tag name="KSO_WM_DIAGRAM_VIRTUALLY_FRAME" val="{&quot;height&quot;:278.25000000000006,&quot;left&quot;:116.25,&quot;top&quot;:150.87503937007872,&quot;width&quot;:525}"/>
</p:tagLst>
</file>

<file path=ppt/tags/tag25.xml><?xml version="1.0" encoding="utf-8"?>
<p:tagLst xmlns:p="http://schemas.openxmlformats.org/presentationml/2006/main">
  <p:tag name="KSO_WM_DIAGRAM_VIRTUALLY_FRAME" val="{&quot;height&quot;:278.25000000000006,&quot;left&quot;:116.25,&quot;top&quot;:150.87503937007872,&quot;width&quot;:525}"/>
</p:tagLst>
</file>

<file path=ppt/tags/tag26.xml><?xml version="1.0" encoding="utf-8"?>
<p:tagLst xmlns:p="http://schemas.openxmlformats.org/presentationml/2006/main">
  <p:tag name="KSO_WM_DIAGRAM_VIRTUALLY_FRAME" val="{&quot;height&quot;:278.25000000000006,&quot;left&quot;:116.25,&quot;top&quot;:150.87503937007872,&quot;width&quot;:525}"/>
</p:tagLst>
</file>

<file path=ppt/tags/tag27.xml><?xml version="1.0" encoding="utf-8"?>
<p:tagLst xmlns:p="http://schemas.openxmlformats.org/presentationml/2006/main">
  <p:tag name="KSO_WM_DIAGRAM_VIRTUALLY_FRAME" val="{&quot;height&quot;:278.25000000000006,&quot;left&quot;:116.25,&quot;top&quot;:150.87503937007872,&quot;width&quot;:525}"/>
</p:tagLst>
</file>

<file path=ppt/tags/tag28.xml><?xml version="1.0" encoding="utf-8"?>
<p:tagLst xmlns:p="http://schemas.openxmlformats.org/presentationml/2006/main">
  <p:tag name="KSO_WM_DIAGRAM_VIRTUALLY_FRAME" val="{&quot;height&quot;:278.25000000000006,&quot;left&quot;:116.25,&quot;top&quot;:150.87503937007872,&quot;width&quot;:525}"/>
</p:tagLst>
</file>

<file path=ppt/tags/tag29.xml><?xml version="1.0" encoding="utf-8"?>
<p:tagLst xmlns:p="http://schemas.openxmlformats.org/presentationml/2006/main">
  <p:tag name="KSO_WM_DIAGRAM_VIRTUALLY_FRAME" val="{&quot;height&quot;:278.25000000000006,&quot;left&quot;:116.25,&quot;top&quot;:150.87503937007872,&quot;width&quot;:525}"/>
</p:tagLst>
</file>

<file path=ppt/tags/tag3.xml><?xml version="1.0" encoding="utf-8"?>
<p:tagLst xmlns:p="http://schemas.openxmlformats.org/presentationml/2006/main">
  <p:tag name="KSO_WM_DIAGRAM_VIRTUALLY_FRAME" val="{&quot;height&quot;:278.25000000000006,&quot;left&quot;:116.25,&quot;top&quot;:150.87503937007872,&quot;width&quot;:525}"/>
</p:tagLst>
</file>

<file path=ppt/tags/tag30.xml><?xml version="1.0" encoding="utf-8"?>
<p:tagLst xmlns:p="http://schemas.openxmlformats.org/presentationml/2006/main">
  <p:tag name="KSO_WM_DIAGRAM_VIRTUALLY_FRAME" val="{&quot;height&quot;:278.25000000000006,&quot;left&quot;:116.25,&quot;top&quot;:150.87503937007872,&quot;width&quot;:525}"/>
</p:tagLst>
</file>

<file path=ppt/tags/tag31.xml><?xml version="1.0" encoding="utf-8"?>
<p:tagLst xmlns:p="http://schemas.openxmlformats.org/presentationml/2006/main">
  <p:tag name="KSO_WM_DIAGRAM_VIRTUALLY_FRAME" val="{&quot;height&quot;:278.25000000000006,&quot;left&quot;:116.25,&quot;top&quot;:150.87503937007872,&quot;width&quot;:525}"/>
</p:tagLst>
</file>

<file path=ppt/tags/tag32.xml><?xml version="1.0" encoding="utf-8"?>
<p:tagLst xmlns:p="http://schemas.openxmlformats.org/presentationml/2006/main">
  <p:tag name="KSO_WM_DIAGRAM_VIRTUALLY_FRAME" val="{&quot;height&quot;:278.25000000000006,&quot;left&quot;:116.25,&quot;top&quot;:150.87503937007872,&quot;width&quot;:525}"/>
</p:tagLst>
</file>

<file path=ppt/tags/tag33.xml><?xml version="1.0" encoding="utf-8"?>
<p:tagLst xmlns:p="http://schemas.openxmlformats.org/presentationml/2006/main">
  <p:tag name="commondata" val="eyJoZGlkIjoiYzg3ODgzMTJjYWE5MzlmODkyODVhNTRkOTY5MWVjODYifQ=="/>
</p:tagLst>
</file>

<file path=ppt/tags/tag4.xml><?xml version="1.0" encoding="utf-8"?>
<p:tagLst xmlns:p="http://schemas.openxmlformats.org/presentationml/2006/main">
  <p:tag name="KSO_WM_DIAGRAM_VIRTUALLY_FRAME" val="{&quot;height&quot;:278.25000000000006,&quot;left&quot;:116.25,&quot;top&quot;:150.87503937007872,&quot;width&quot;:525}"/>
</p:tagLst>
</file>

<file path=ppt/tags/tag5.xml><?xml version="1.0" encoding="utf-8"?>
<p:tagLst xmlns:p="http://schemas.openxmlformats.org/presentationml/2006/main">
  <p:tag name="KSO_WM_DIAGRAM_VIRTUALLY_FRAME" val="{&quot;height&quot;:278.25000000000006,&quot;left&quot;:116.25,&quot;top&quot;:150.87503937007872,&quot;width&quot;:525}"/>
</p:tagLst>
</file>

<file path=ppt/tags/tag6.xml><?xml version="1.0" encoding="utf-8"?>
<p:tagLst xmlns:p="http://schemas.openxmlformats.org/presentationml/2006/main">
  <p:tag name="KSO_WM_DIAGRAM_VIRTUALLY_FRAME" val="{&quot;height&quot;:278.25000000000006,&quot;left&quot;:116.25,&quot;top&quot;:150.87503937007872,&quot;width&quot;:525}"/>
</p:tagLst>
</file>

<file path=ppt/tags/tag7.xml><?xml version="1.0" encoding="utf-8"?>
<p:tagLst xmlns:p="http://schemas.openxmlformats.org/presentationml/2006/main">
  <p:tag name="KSO_WM_DIAGRAM_VIRTUALLY_FRAME" val="{&quot;height&quot;:278.25000000000006,&quot;left&quot;:116.25,&quot;top&quot;:150.87503937007872,&quot;width&quot;:525}"/>
</p:tagLst>
</file>

<file path=ppt/tags/tag8.xml><?xml version="1.0" encoding="utf-8"?>
<p:tagLst xmlns:p="http://schemas.openxmlformats.org/presentationml/2006/main">
  <p:tag name="KSO_WM_DIAGRAM_VIRTUALLY_FRAME" val="{&quot;height&quot;:278.25000000000006,&quot;left&quot;:116.25,&quot;top&quot;:150.87503937007872,&quot;width&quot;:525}"/>
</p:tagLst>
</file>

<file path=ppt/tags/tag9.xml><?xml version="1.0" encoding="utf-8"?>
<p:tagLst xmlns:p="http://schemas.openxmlformats.org/presentationml/2006/main">
  <p:tag name="KSO_WM_DIAGRAM_VIRTUALLY_FRAME" val="{&quot;height&quot;:278.25000000000006,&quot;left&quot;:116.25,&quot;top&quot;:150.87503937007872,&quot;width&quot;:525}"/>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1861</Words>
  <Application>WPS 演示</Application>
  <PresentationFormat>在屏幕上显示</PresentationFormat>
  <Paragraphs>263</Paragraphs>
  <Slides>27</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幼圆</vt:lpstr>
      <vt:lpstr>Verdana</vt:lpstr>
      <vt:lpstr>仿宋_GB2312</vt:lpstr>
      <vt:lpstr>仿宋</vt:lpstr>
      <vt:lpstr>华文彩云</vt:lpstr>
      <vt:lpstr>楷体_GB2312</vt:lpstr>
      <vt:lpstr>新宋体</vt:lpstr>
      <vt:lpstr>Times New Roman</vt:lpstr>
      <vt:lpstr>微软雅黑</vt:lpstr>
      <vt:lpstr>Arial Unicode MS</vt:lpstr>
      <vt:lpstr>Calibri</vt:lpstr>
      <vt:lpstr>完美的ppt模板</vt:lpstr>
      <vt:lpstr>汽车售后服务管理</vt:lpstr>
      <vt:lpstr>PowerPoint 演示文稿</vt:lpstr>
      <vt:lpstr>PowerPoint 演示文稿</vt:lpstr>
      <vt:lpstr>任务一 数字化管理概述</vt:lpstr>
      <vt:lpstr>任务一 数字化管理概述</vt:lpstr>
      <vt:lpstr>任务一 数字化管理概述</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任务二 特约经销商售后服务数字化管理</vt:lpstr>
      <vt:lpstr>任务三 造车新势力的售后服务体系及数字化管理</vt:lpstr>
      <vt:lpstr>任务三 造车新势力的售后服务体系及数字化管理</vt:lpstr>
      <vt:lpstr>任务三 造车新势力的售后服务体系及数字化管理</vt:lpstr>
      <vt:lpstr>任务三 造车新势力的售后服务体系及数字化管理</vt:lpstr>
      <vt:lpstr>任务三 造车新势力的售后服务体系及数字化管理</vt:lpstr>
      <vt:lpstr>任务三 造车新势力的售后服务体系及数字化管理</vt:lpstr>
      <vt:lpstr>任务三 造车新势力的售后服务体系及数字化管理</vt:lpstr>
      <vt:lpstr>任务四 O2O工场店的数字化管理</vt:lpstr>
      <vt:lpstr>任务四 O2O工场店的数字化管理</vt:lpstr>
      <vt:lpstr>任务四 O2O工场店的数字化管理</vt:lpstr>
      <vt:lpstr>任务四 O2O工场店的数字化管理</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WPS_641331643</cp:lastModifiedBy>
  <cp:revision>373</cp:revision>
  <dcterms:created xsi:type="dcterms:W3CDTF">2009-08-19T08:58:00Z</dcterms:created>
  <dcterms:modified xsi:type="dcterms:W3CDTF">2024-07-13T05:32:28Z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917709C0E85A426ABFAD1ACD3F571675_12</vt:lpwstr>
  </property>
</Properties>
</file>