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2" r:id="rId3"/>
  </p:sldMasterIdLst>
  <p:notesMasterIdLst>
    <p:notesMasterId r:id="rId7"/>
  </p:notesMasterIdLst>
  <p:sldIdLst>
    <p:sldId id="796" r:id="rId4"/>
    <p:sldId id="648" r:id="rId5"/>
    <p:sldId id="804" r:id="rId6"/>
    <p:sldId id="820" r:id="rId8"/>
    <p:sldId id="821" r:id="rId9"/>
    <p:sldId id="822" r:id="rId10"/>
    <p:sldId id="806" r:id="rId11"/>
    <p:sldId id="824" r:id="rId12"/>
    <p:sldId id="825" r:id="rId13"/>
    <p:sldId id="826" r:id="rId14"/>
    <p:sldId id="827" r:id="rId15"/>
    <p:sldId id="828" r:id="rId16"/>
    <p:sldId id="829" r:id="rId17"/>
    <p:sldId id="830" r:id="rId18"/>
    <p:sldId id="831" r:id="rId19"/>
    <p:sldId id="832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 userDrawn="1">
          <p15:clr>
            <a:srgbClr val="A4A3A4"/>
          </p15:clr>
        </p15:guide>
        <p15:guide id="2" pos="27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6A5065"/>
    <a:srgbClr val="18383A"/>
    <a:srgbClr val="273659"/>
    <a:srgbClr val="2B316C"/>
    <a:srgbClr val="2E4B4B"/>
    <a:srgbClr val="14081D"/>
    <a:srgbClr val="57B2B9"/>
    <a:srgbClr val="59B4BB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50"/>
        <p:guide pos="2757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E:\&#25945;&#26448;\&#33322;&#31354;-&#21806;&#21518;\&#27773;&#36710;&#20135;&#38144;&#37327;&#22270;&#34920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E:\&#25945;&#26448;\&#33322;&#31354;-&#21806;&#21518;\&#27773;&#36710;&#20135;&#38144;&#37327;&#22270;&#34920;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oleObject" Target="file:///E:\&#25945;&#26448;\&#33322;&#31354;-&#21806;&#21518;\&#27773;&#36710;&#20135;&#38144;&#37327;&#22270;&#34920;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oleObject" Target="file:///E:\&#25945;&#26448;\&#33322;&#31354;-&#21806;&#21518;\&#27773;&#36710;&#20135;&#38144;&#37327;&#22270;&#3492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[汽车产销量图表.xlsx]Sheet1!$C$29:$D$29</c:f>
              <c:strCache>
                <c:ptCount val="1"/>
                <c:pt idx="0">
                  <c:v>汽车产量（万辆）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[汽车产销量图表.xlsx]Sheet1!$E$28:$I$28</c:f>
              <c:strCache>
                <c:ptCount val="5"/>
                <c:pt idx="0">
                  <c:v>2019年</c:v>
                </c:pt>
                <c:pt idx="1">
                  <c:v>2020年</c:v>
                </c:pt>
                <c:pt idx="2">
                  <c:v>2021年</c:v>
                </c:pt>
                <c:pt idx="3">
                  <c:v>2022年</c:v>
                </c:pt>
                <c:pt idx="4">
                  <c:v>2023年</c:v>
                </c:pt>
              </c:strCache>
            </c:strRef>
          </c:cat>
          <c:val>
            <c:numRef>
              <c:f>[汽车产销量图表.xlsx]Sheet1!$E$29:$I$29</c:f>
              <c:numCache>
                <c:formatCode>General</c:formatCode>
                <c:ptCount val="5"/>
                <c:pt idx="0">
                  <c:v>2572.1</c:v>
                </c:pt>
                <c:pt idx="1">
                  <c:v>2522.5</c:v>
                </c:pt>
                <c:pt idx="2">
                  <c:v>2608.2</c:v>
                </c:pt>
                <c:pt idx="3">
                  <c:v>2702.1</c:v>
                </c:pt>
                <c:pt idx="4">
                  <c:v>3016.1</c:v>
                </c:pt>
              </c:numCache>
            </c:numRef>
          </c:val>
        </c:ser>
        <c:ser>
          <c:idx val="1"/>
          <c:order val="1"/>
          <c:tx>
            <c:strRef>
              <c:f>[汽车产销量图表.xlsx]Sheet1!$C$30:$D$30</c:f>
              <c:strCache>
                <c:ptCount val="1"/>
                <c:pt idx="0">
                  <c:v>汽车销量（万辆）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[汽车产销量图表.xlsx]Sheet1!$E$28:$I$28</c:f>
              <c:strCache>
                <c:ptCount val="5"/>
                <c:pt idx="0">
                  <c:v>2019年</c:v>
                </c:pt>
                <c:pt idx="1">
                  <c:v>2020年</c:v>
                </c:pt>
                <c:pt idx="2">
                  <c:v>2021年</c:v>
                </c:pt>
                <c:pt idx="3">
                  <c:v>2022年</c:v>
                </c:pt>
                <c:pt idx="4">
                  <c:v>2023年</c:v>
                </c:pt>
              </c:strCache>
            </c:strRef>
          </c:cat>
          <c:val>
            <c:numRef>
              <c:f>[汽车产销量图表.xlsx]Sheet1!$E$30:$I$30</c:f>
              <c:numCache>
                <c:formatCode>General</c:formatCode>
                <c:ptCount val="5"/>
                <c:pt idx="0">
                  <c:v>2576.9</c:v>
                </c:pt>
                <c:pt idx="1">
                  <c:v>2531.1</c:v>
                </c:pt>
                <c:pt idx="2">
                  <c:v>2627.5</c:v>
                </c:pt>
                <c:pt idx="3">
                  <c:v>2686.4</c:v>
                </c:pt>
                <c:pt idx="4">
                  <c:v>3009.4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9518381"/>
        <c:axId val="996772086"/>
      </c:barChar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389518381"/>
        <c:axId val="996772086"/>
      </c:lineChart>
      <c:lineChart>
        <c:grouping val="standard"/>
        <c:varyColors val="0"/>
        <c:ser>
          <c:idx val="2"/>
          <c:order val="2"/>
          <c:tx>
            <c:strRef>
              <c:f>[汽车产销量图表.xlsx]Sheet1!$C$31:$D$31</c:f>
              <c:strCache>
                <c:ptCount val="1"/>
                <c:pt idx="0">
                  <c:v>销量增长率（%）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[汽车产销量图表.xlsx]Sheet1!$E$28:$I$28</c:f>
              <c:strCache>
                <c:ptCount val="5"/>
                <c:pt idx="0">
                  <c:v>2019年</c:v>
                </c:pt>
                <c:pt idx="1">
                  <c:v>2020年</c:v>
                </c:pt>
                <c:pt idx="2">
                  <c:v>2021年</c:v>
                </c:pt>
                <c:pt idx="3">
                  <c:v>2022年</c:v>
                </c:pt>
                <c:pt idx="4">
                  <c:v>2023年</c:v>
                </c:pt>
              </c:strCache>
            </c:strRef>
          </c:cat>
          <c:val>
            <c:numRef>
              <c:f>[汽车产销量图表.xlsx]Sheet1!$E$31:$I$31</c:f>
              <c:numCache>
                <c:formatCode>General</c:formatCode>
                <c:ptCount val="5"/>
                <c:pt idx="0">
                  <c:v>-8.23</c:v>
                </c:pt>
                <c:pt idx="1">
                  <c:v>-1.9</c:v>
                </c:pt>
                <c:pt idx="2">
                  <c:v>3.81</c:v>
                </c:pt>
                <c:pt idx="3">
                  <c:v>2.24</c:v>
                </c:pt>
                <c:pt idx="4">
                  <c:v>11.6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[汽车产销量图表.xlsx]Sheet1!$C$32:$D$32</c:f>
              <c:strCache>
                <c:ptCount val="1"/>
                <c:pt idx="0">
                  <c:v>产量增长率（%）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[汽车产销量图表.xlsx]Sheet1!$E$28:$I$28</c:f>
              <c:strCache>
                <c:ptCount val="5"/>
                <c:pt idx="0">
                  <c:v>2019年</c:v>
                </c:pt>
                <c:pt idx="1">
                  <c:v>2020年</c:v>
                </c:pt>
                <c:pt idx="2">
                  <c:v>2021年</c:v>
                </c:pt>
                <c:pt idx="3">
                  <c:v>2022年</c:v>
                </c:pt>
                <c:pt idx="4">
                  <c:v>2023年</c:v>
                </c:pt>
              </c:strCache>
            </c:strRef>
          </c:cat>
          <c:val>
            <c:numRef>
              <c:f>[汽车产销量图表.xlsx]Sheet1!$E$32:$I$32</c:f>
              <c:numCache>
                <c:formatCode>General</c:formatCode>
                <c:ptCount val="5"/>
                <c:pt idx="0">
                  <c:v>-7.51</c:v>
                </c:pt>
                <c:pt idx="1">
                  <c:v>-2</c:v>
                </c:pt>
                <c:pt idx="2">
                  <c:v>3.39</c:v>
                </c:pt>
                <c:pt idx="3">
                  <c:v>3.6</c:v>
                </c:pt>
                <c:pt idx="4">
                  <c:v>12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471351190"/>
        <c:axId val="657326093"/>
      </c:lineChart>
      <c:catAx>
        <c:axId val="38951838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96772086"/>
        <c:crosses val="autoZero"/>
        <c:auto val="1"/>
        <c:lblAlgn val="ctr"/>
        <c:lblOffset val="100"/>
        <c:noMultiLvlLbl val="0"/>
      </c:catAx>
      <c:valAx>
        <c:axId val="99677208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89518381"/>
        <c:crosses val="autoZero"/>
        <c:crossBetween val="between"/>
      </c:valAx>
      <c:catAx>
        <c:axId val="471351190"/>
        <c:scaling>
          <c:orientation val="minMax"/>
        </c:scaling>
        <c:delete val="1"/>
        <c:axPos val="b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57326093"/>
        <c:crosses val="autoZero"/>
        <c:auto val="1"/>
        <c:lblAlgn val="ctr"/>
        <c:lblOffset val="100"/>
        <c:noMultiLvlLbl val="0"/>
      </c:catAx>
      <c:valAx>
        <c:axId val="657326093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71351190"/>
        <c:crosses val="max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4507368421053"/>
          <c:y val="0.0949074074074074"/>
          <c:w val="0.616071578947368"/>
          <c:h val="0.5801851851851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[汽车产销量图表.xlsx]Sheet1!$C$65</c:f>
              <c:strCache>
                <c:ptCount val="1"/>
                <c:pt idx="0">
                  <c:v>汽车产量（万辆）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[汽车产销量图表.xlsx]Sheet1!$D$64:$H$64</c:f>
              <c:strCache>
                <c:ptCount val="5"/>
                <c:pt idx="0">
                  <c:v>2019年</c:v>
                </c:pt>
                <c:pt idx="1">
                  <c:v>2020年</c:v>
                </c:pt>
                <c:pt idx="2">
                  <c:v>2021年</c:v>
                </c:pt>
                <c:pt idx="3">
                  <c:v>2022年</c:v>
                </c:pt>
                <c:pt idx="4">
                  <c:v>2023年</c:v>
                </c:pt>
              </c:strCache>
            </c:strRef>
          </c:cat>
          <c:val>
            <c:numRef>
              <c:f>[汽车产销量图表.xlsx]Sheet1!$D$65:$H$65</c:f>
              <c:numCache>
                <c:formatCode>General</c:formatCode>
                <c:ptCount val="5"/>
                <c:pt idx="0">
                  <c:v>124.2</c:v>
                </c:pt>
                <c:pt idx="1">
                  <c:v>136.6</c:v>
                </c:pt>
                <c:pt idx="2">
                  <c:v>354.5</c:v>
                </c:pt>
                <c:pt idx="3">
                  <c:v>705.8</c:v>
                </c:pt>
                <c:pt idx="4">
                  <c:v>958.7</c:v>
                </c:pt>
              </c:numCache>
            </c:numRef>
          </c:val>
        </c:ser>
        <c:ser>
          <c:idx val="1"/>
          <c:order val="1"/>
          <c:tx>
            <c:strRef>
              <c:f>[汽车产销量图表.xlsx]Sheet1!$C$66</c:f>
              <c:strCache>
                <c:ptCount val="1"/>
                <c:pt idx="0">
                  <c:v>汽车销量（万辆）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[汽车产销量图表.xlsx]Sheet1!$D$64:$H$64</c:f>
              <c:strCache>
                <c:ptCount val="5"/>
                <c:pt idx="0">
                  <c:v>2019年</c:v>
                </c:pt>
                <c:pt idx="1">
                  <c:v>2020年</c:v>
                </c:pt>
                <c:pt idx="2">
                  <c:v>2021年</c:v>
                </c:pt>
                <c:pt idx="3">
                  <c:v>2022年</c:v>
                </c:pt>
                <c:pt idx="4">
                  <c:v>2023年</c:v>
                </c:pt>
              </c:strCache>
            </c:strRef>
          </c:cat>
          <c:val>
            <c:numRef>
              <c:f>[汽车产销量图表.xlsx]Sheet1!$D$66:$H$66</c:f>
              <c:numCache>
                <c:formatCode>General</c:formatCode>
                <c:ptCount val="5"/>
                <c:pt idx="0">
                  <c:v>120.6</c:v>
                </c:pt>
                <c:pt idx="1">
                  <c:v>136.7</c:v>
                </c:pt>
                <c:pt idx="2">
                  <c:v>352.1</c:v>
                </c:pt>
                <c:pt idx="3">
                  <c:v>688.7</c:v>
                </c:pt>
                <c:pt idx="4">
                  <c:v>949.5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4234773"/>
        <c:axId val="185610730"/>
      </c:barChar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304234773"/>
        <c:axId val="185610730"/>
      </c:lineChart>
      <c:lineChart>
        <c:grouping val="standard"/>
        <c:varyColors val="0"/>
        <c:ser>
          <c:idx val="2"/>
          <c:order val="2"/>
          <c:tx>
            <c:strRef>
              <c:f>[汽车产销量图表.xlsx]Sheet1!$C$67</c:f>
              <c:strCache>
                <c:ptCount val="1"/>
                <c:pt idx="0">
                  <c:v>销量增长率（%）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[汽车产销量图表.xlsx]Sheet1!$D$64:$H$64</c:f>
              <c:strCache>
                <c:ptCount val="5"/>
                <c:pt idx="0">
                  <c:v>2019年</c:v>
                </c:pt>
                <c:pt idx="1">
                  <c:v>2020年</c:v>
                </c:pt>
                <c:pt idx="2">
                  <c:v>2021年</c:v>
                </c:pt>
                <c:pt idx="3">
                  <c:v>2022年</c:v>
                </c:pt>
                <c:pt idx="4">
                  <c:v>2023年</c:v>
                </c:pt>
              </c:strCache>
            </c:strRef>
          </c:cat>
          <c:val>
            <c:numRef>
              <c:f>[汽车产销量图表.xlsx]Sheet1!$D$67:$H$67</c:f>
              <c:numCache>
                <c:formatCode>General</c:formatCode>
                <c:ptCount val="5"/>
                <c:pt idx="0">
                  <c:v>-4</c:v>
                </c:pt>
                <c:pt idx="1">
                  <c:v>13.35</c:v>
                </c:pt>
                <c:pt idx="2">
                  <c:v>157.6</c:v>
                </c:pt>
                <c:pt idx="3">
                  <c:v>95.6</c:v>
                </c:pt>
                <c:pt idx="4">
                  <c:v>35.8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[汽车产销量图表.xlsx]Sheet1!$C$68</c:f>
              <c:strCache>
                <c:ptCount val="1"/>
                <c:pt idx="0">
                  <c:v>产量增长率（%）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[汽车产销量图表.xlsx]Sheet1!$D$64:$H$64</c:f>
              <c:strCache>
                <c:ptCount val="5"/>
                <c:pt idx="0">
                  <c:v>2019年</c:v>
                </c:pt>
                <c:pt idx="1">
                  <c:v>2020年</c:v>
                </c:pt>
                <c:pt idx="2">
                  <c:v>2021年</c:v>
                </c:pt>
                <c:pt idx="3">
                  <c:v>2022年</c:v>
                </c:pt>
                <c:pt idx="4">
                  <c:v>2023年</c:v>
                </c:pt>
              </c:strCache>
            </c:strRef>
          </c:cat>
          <c:val>
            <c:numRef>
              <c:f>[汽车产销量图表.xlsx]Sheet1!$D$68:$H$68</c:f>
              <c:numCache>
                <c:formatCode>General</c:formatCode>
                <c:ptCount val="5"/>
                <c:pt idx="0">
                  <c:v>-2.2</c:v>
                </c:pt>
                <c:pt idx="1">
                  <c:v>9.98</c:v>
                </c:pt>
                <c:pt idx="2">
                  <c:v>159.5</c:v>
                </c:pt>
                <c:pt idx="3">
                  <c:v>99.1</c:v>
                </c:pt>
                <c:pt idx="4">
                  <c:v>37.9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534752380"/>
        <c:axId val="228987832"/>
      </c:lineChart>
      <c:catAx>
        <c:axId val="304234773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85610730"/>
        <c:crosses val="autoZero"/>
        <c:auto val="1"/>
        <c:lblAlgn val="ctr"/>
        <c:lblOffset val="100"/>
        <c:noMultiLvlLbl val="0"/>
      </c:catAx>
      <c:valAx>
        <c:axId val="18561073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04234773"/>
        <c:crosses val="autoZero"/>
        <c:crossBetween val="between"/>
      </c:valAx>
      <c:catAx>
        <c:axId val="534752380"/>
        <c:scaling>
          <c:orientation val="minMax"/>
        </c:scaling>
        <c:delete val="1"/>
        <c:axPos val="b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28987832"/>
        <c:crosses val="autoZero"/>
        <c:auto val="1"/>
        <c:lblAlgn val="ctr"/>
        <c:lblOffset val="100"/>
        <c:noMultiLvlLbl val="0"/>
      </c:catAx>
      <c:valAx>
        <c:axId val="228987832"/>
        <c:scaling>
          <c:orientation val="minMax"/>
          <c:max val="160"/>
          <c:min val="-10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34752380"/>
        <c:crosses val="max"/>
        <c:crossBetween val="between"/>
        <c:majorUnit val="20"/>
        <c:minorUnit val="10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4507368421053"/>
          <c:y val="0.0949074074074074"/>
          <c:w val="0.616071578947368"/>
          <c:h val="0.5801851851851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[汽车产销量图表.xlsx]Sheet1!$C$65</c:f>
              <c:strCache>
                <c:ptCount val="1"/>
                <c:pt idx="0">
                  <c:v>汽车产量（万辆）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[汽车产销量图表.xlsx]Sheet1!$D$64:$H$64</c:f>
              <c:strCache>
                <c:ptCount val="5"/>
                <c:pt idx="0">
                  <c:v>2019年</c:v>
                </c:pt>
                <c:pt idx="1">
                  <c:v>2020年</c:v>
                </c:pt>
                <c:pt idx="2">
                  <c:v>2021年</c:v>
                </c:pt>
                <c:pt idx="3">
                  <c:v>2022年</c:v>
                </c:pt>
                <c:pt idx="4">
                  <c:v>2023年</c:v>
                </c:pt>
              </c:strCache>
            </c:strRef>
          </c:cat>
          <c:val>
            <c:numRef>
              <c:f>[汽车产销量图表.xlsx]Sheet1!$D$65:$H$65</c:f>
              <c:numCache>
                <c:formatCode>General</c:formatCode>
                <c:ptCount val="5"/>
                <c:pt idx="0">
                  <c:v>124.2</c:v>
                </c:pt>
                <c:pt idx="1">
                  <c:v>136.6</c:v>
                </c:pt>
                <c:pt idx="2">
                  <c:v>354.5</c:v>
                </c:pt>
                <c:pt idx="3">
                  <c:v>705.8</c:v>
                </c:pt>
                <c:pt idx="4">
                  <c:v>958.7</c:v>
                </c:pt>
              </c:numCache>
            </c:numRef>
          </c:val>
        </c:ser>
        <c:ser>
          <c:idx val="1"/>
          <c:order val="1"/>
          <c:tx>
            <c:strRef>
              <c:f>[汽车产销量图表.xlsx]Sheet1!$C$66</c:f>
              <c:strCache>
                <c:ptCount val="1"/>
                <c:pt idx="0">
                  <c:v>汽车销量（万辆）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[汽车产销量图表.xlsx]Sheet1!$D$64:$H$64</c:f>
              <c:strCache>
                <c:ptCount val="5"/>
                <c:pt idx="0">
                  <c:v>2019年</c:v>
                </c:pt>
                <c:pt idx="1">
                  <c:v>2020年</c:v>
                </c:pt>
                <c:pt idx="2">
                  <c:v>2021年</c:v>
                </c:pt>
                <c:pt idx="3">
                  <c:v>2022年</c:v>
                </c:pt>
                <c:pt idx="4">
                  <c:v>2023年</c:v>
                </c:pt>
              </c:strCache>
            </c:strRef>
          </c:cat>
          <c:val>
            <c:numRef>
              <c:f>[汽车产销量图表.xlsx]Sheet1!$D$66:$H$66</c:f>
              <c:numCache>
                <c:formatCode>General</c:formatCode>
                <c:ptCount val="5"/>
                <c:pt idx="0">
                  <c:v>120.6</c:v>
                </c:pt>
                <c:pt idx="1">
                  <c:v>136.7</c:v>
                </c:pt>
                <c:pt idx="2">
                  <c:v>352.1</c:v>
                </c:pt>
                <c:pt idx="3">
                  <c:v>688.7</c:v>
                </c:pt>
                <c:pt idx="4">
                  <c:v>949.5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4234773"/>
        <c:axId val="185610730"/>
      </c:barChar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304234773"/>
        <c:axId val="185610730"/>
      </c:lineChart>
      <c:lineChart>
        <c:grouping val="standard"/>
        <c:varyColors val="0"/>
        <c:ser>
          <c:idx val="2"/>
          <c:order val="2"/>
          <c:tx>
            <c:strRef>
              <c:f>[汽车产销量图表.xlsx]Sheet1!$C$67</c:f>
              <c:strCache>
                <c:ptCount val="1"/>
                <c:pt idx="0">
                  <c:v>销量增长率（%）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[汽车产销量图表.xlsx]Sheet1!$D$64:$H$64</c:f>
              <c:strCache>
                <c:ptCount val="5"/>
                <c:pt idx="0">
                  <c:v>2019年</c:v>
                </c:pt>
                <c:pt idx="1">
                  <c:v>2020年</c:v>
                </c:pt>
                <c:pt idx="2">
                  <c:v>2021年</c:v>
                </c:pt>
                <c:pt idx="3">
                  <c:v>2022年</c:v>
                </c:pt>
                <c:pt idx="4">
                  <c:v>2023年</c:v>
                </c:pt>
              </c:strCache>
            </c:strRef>
          </c:cat>
          <c:val>
            <c:numRef>
              <c:f>[汽车产销量图表.xlsx]Sheet1!$D$67:$H$67</c:f>
              <c:numCache>
                <c:formatCode>General</c:formatCode>
                <c:ptCount val="5"/>
                <c:pt idx="0">
                  <c:v>-4</c:v>
                </c:pt>
                <c:pt idx="1">
                  <c:v>13.35</c:v>
                </c:pt>
                <c:pt idx="2">
                  <c:v>157.6</c:v>
                </c:pt>
                <c:pt idx="3">
                  <c:v>95.6</c:v>
                </c:pt>
                <c:pt idx="4">
                  <c:v>35.8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[汽车产销量图表.xlsx]Sheet1!$C$68</c:f>
              <c:strCache>
                <c:ptCount val="1"/>
                <c:pt idx="0">
                  <c:v>产量增长率（%）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[汽车产销量图表.xlsx]Sheet1!$D$64:$H$64</c:f>
              <c:strCache>
                <c:ptCount val="5"/>
                <c:pt idx="0">
                  <c:v>2019年</c:v>
                </c:pt>
                <c:pt idx="1">
                  <c:v>2020年</c:v>
                </c:pt>
                <c:pt idx="2">
                  <c:v>2021年</c:v>
                </c:pt>
                <c:pt idx="3">
                  <c:v>2022年</c:v>
                </c:pt>
                <c:pt idx="4">
                  <c:v>2023年</c:v>
                </c:pt>
              </c:strCache>
            </c:strRef>
          </c:cat>
          <c:val>
            <c:numRef>
              <c:f>[汽车产销量图表.xlsx]Sheet1!$D$68:$H$68</c:f>
              <c:numCache>
                <c:formatCode>General</c:formatCode>
                <c:ptCount val="5"/>
                <c:pt idx="0">
                  <c:v>-2.2</c:v>
                </c:pt>
                <c:pt idx="1">
                  <c:v>9.98</c:v>
                </c:pt>
                <c:pt idx="2">
                  <c:v>159.5</c:v>
                </c:pt>
                <c:pt idx="3">
                  <c:v>99.1</c:v>
                </c:pt>
                <c:pt idx="4">
                  <c:v>37.9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534752380"/>
        <c:axId val="228987832"/>
      </c:lineChart>
      <c:catAx>
        <c:axId val="304234773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85610730"/>
        <c:crosses val="autoZero"/>
        <c:auto val="1"/>
        <c:lblAlgn val="ctr"/>
        <c:lblOffset val="100"/>
        <c:noMultiLvlLbl val="0"/>
      </c:catAx>
      <c:valAx>
        <c:axId val="18561073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04234773"/>
        <c:crosses val="autoZero"/>
        <c:crossBetween val="between"/>
      </c:valAx>
      <c:catAx>
        <c:axId val="534752380"/>
        <c:scaling>
          <c:orientation val="minMax"/>
        </c:scaling>
        <c:delete val="1"/>
        <c:axPos val="b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28987832"/>
        <c:crosses val="autoZero"/>
        <c:auto val="1"/>
        <c:lblAlgn val="ctr"/>
        <c:lblOffset val="100"/>
        <c:noMultiLvlLbl val="0"/>
      </c:catAx>
      <c:valAx>
        <c:axId val="228987832"/>
        <c:scaling>
          <c:orientation val="minMax"/>
          <c:max val="160"/>
          <c:min val="-10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34752380"/>
        <c:crosses val="max"/>
        <c:crossBetween val="between"/>
        <c:majorUnit val="20"/>
        <c:minorUnit val="10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[汽车产销量图表.xlsx]Sheet1!$C$106</c:f>
              <c:strCache>
                <c:ptCount val="1"/>
                <c:pt idx="0">
                  <c:v>乘用车后市场维保行业规模（亿元）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[汽车产销量图表.xlsx]Sheet1!$D$105:$G$105</c:f>
              <c:strCache>
                <c:ptCount val="4"/>
                <c:pt idx="0">
                  <c:v>2020年</c:v>
                </c:pt>
                <c:pt idx="1">
                  <c:v>2021年</c:v>
                </c:pt>
                <c:pt idx="2">
                  <c:v>2022年</c:v>
                </c:pt>
                <c:pt idx="3">
                  <c:v>2023年</c:v>
                </c:pt>
              </c:strCache>
            </c:strRef>
          </c:cat>
          <c:val>
            <c:numRef>
              <c:f>[汽车产销量图表.xlsx]Sheet1!$D$106:$G$106</c:f>
              <c:numCache>
                <c:formatCode>General</c:formatCode>
                <c:ptCount val="4"/>
                <c:pt idx="0">
                  <c:v>9834</c:v>
                </c:pt>
                <c:pt idx="1">
                  <c:v>10289</c:v>
                </c:pt>
                <c:pt idx="2">
                  <c:v>8832</c:v>
                </c:pt>
                <c:pt idx="3">
                  <c:v>11108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6"/>
        <c:overlap val="-28"/>
        <c:axId val="251568605"/>
        <c:axId val="919559104"/>
      </c:barChart>
      <c:catAx>
        <c:axId val="251568605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19559104"/>
        <c:crosses val="autoZero"/>
        <c:auto val="1"/>
        <c:lblAlgn val="ctr"/>
        <c:lblOffset val="100"/>
        <c:noMultiLvlLbl val="0"/>
      </c:catAx>
      <c:valAx>
        <c:axId val="919559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51568605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fontAlgn="base"/>
            <a:endParaRPr lang="zh-CN" sz="1200" strike="noStrike" noProof="1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fontAlgn="base"/>
            <a:endParaRPr lang="zh-CN" altLang="en-US" sz="1200" strike="noStrike" noProof="1"/>
          </a:p>
        </p:txBody>
      </p:sp>
      <p:sp>
        <p:nvSpPr>
          <p:cNvPr id="12292" name="幻灯片图像占位符 3075"/>
          <p:cNvSpPr>
            <a:spLocks noGrp="1" noRo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2293" name="文本占位符 3076"/>
          <p:cNvSpPr>
            <a:spLocks noGrp="1" noRot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fontAlgn="base"/>
            <a:endParaRPr lang="zh-CN" sz="1200" strike="noStrike" noProof="1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7"/>
          <p:cNvSpPr txBox="1">
            <a:spLocks noGrp="1"/>
          </p:cNvSpPr>
          <p:nvPr/>
        </p:nvSpPr>
        <p:spPr>
          <a:xfrm>
            <a:off x="5170488" y="6537325"/>
            <a:ext cx="3959225" cy="312738"/>
          </a:xfrm>
          <a:prstGeom prst="rect">
            <a:avLst/>
          </a:prstGeom>
          <a:noFill/>
          <a:ln w="9525">
            <a:noFill/>
          </a:ln>
        </p:spPr>
        <p:txBody>
          <a:bodyPr lIns="89939" tIns="44970" rIns="89939" bIns="44970" anchor="b" anchorCtr="0"/>
          <a:p>
            <a:pPr lvl="0" algn="r" defTabSz="900430" eaLnBrk="0" hangingPunct="0"/>
            <a:fld id="{9A0DB2DC-4C9A-4742-B13C-FB6460FD3503}" type="slidenum">
              <a:rPr lang="zh-CN" altLang="de-DE" sz="1000" dirty="0">
                <a:solidFill>
                  <a:schemeClr val="tx2"/>
                </a:solidFill>
              </a:rPr>
            </a:fld>
            <a:endParaRPr lang="zh-CN" altLang="de-DE" sz="1000" dirty="0">
              <a:solidFill>
                <a:schemeClr val="tx2"/>
              </a:solidFill>
            </a:endParaRPr>
          </a:p>
        </p:txBody>
      </p:sp>
      <p:sp>
        <p:nvSpPr>
          <p:cNvPr id="17410" name="Rectangle 2"/>
          <p:cNvSpPr>
            <a:spLocks noGrp="1" noRot="1" noTextEdit="1"/>
          </p:cNvSpPr>
          <p:nvPr>
            <p:ph type="sldImg"/>
          </p:nvPr>
        </p:nvSpPr>
        <p:spPr>
          <a:xfrm>
            <a:off x="393700" y="457200"/>
            <a:ext cx="4470400" cy="3352800"/>
          </a:xfrm>
        </p:spPr>
      </p:sp>
      <p:sp>
        <p:nvSpPr>
          <p:cNvPr id="17411" name="Rectangle 3"/>
          <p:cNvSpPr>
            <a:spLocks noGrp="1" noRot="1"/>
          </p:cNvSpPr>
          <p:nvPr>
            <p:ph type="body"/>
          </p:nvPr>
        </p:nvSpPr>
        <p:spPr>
          <a:xfrm>
            <a:off x="5207000" y="914400"/>
            <a:ext cx="3632200" cy="5334000"/>
          </a:xfrm>
          <a:solidFill>
            <a:schemeClr val="bg1"/>
          </a:solidFill>
          <a:ln>
            <a:solidFill>
              <a:schemeClr val="tx1"/>
            </a:solidFill>
            <a:miter/>
          </a:ln>
        </p:spPr>
        <p:txBody>
          <a:bodyPr wrap="square" lIns="89939" tIns="44970" rIns="89939" bIns="44970" anchor="t" anchorCtr="0"/>
          <a:p>
            <a:pPr lvl="0"/>
            <a:endParaRPr dirty="0">
              <a:latin typeface="楷体_GB2312" pitchFamily="1" charset="-122"/>
            </a:endParaRPr>
          </a:p>
        </p:txBody>
      </p:sp>
      <p:sp>
        <p:nvSpPr>
          <p:cNvPr id="17412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7"/>
          <p:cNvSpPr txBox="1">
            <a:spLocks noGrp="1"/>
          </p:cNvSpPr>
          <p:nvPr/>
        </p:nvSpPr>
        <p:spPr>
          <a:xfrm>
            <a:off x="5170488" y="6537325"/>
            <a:ext cx="3959225" cy="312738"/>
          </a:xfrm>
          <a:prstGeom prst="rect">
            <a:avLst/>
          </a:prstGeom>
          <a:noFill/>
          <a:ln w="9525">
            <a:noFill/>
          </a:ln>
        </p:spPr>
        <p:txBody>
          <a:bodyPr lIns="89939" tIns="44970" rIns="89939" bIns="44970" anchor="b" anchorCtr="0"/>
          <a:p>
            <a:pPr lvl="0" algn="r" defTabSz="900430" eaLnBrk="0" hangingPunct="0"/>
            <a:fld id="{9A0DB2DC-4C9A-4742-B13C-FB6460FD3503}" type="slidenum">
              <a:rPr lang="zh-CN" altLang="de-DE" sz="1000" dirty="0">
                <a:solidFill>
                  <a:schemeClr val="tx2"/>
                </a:solidFill>
              </a:rPr>
            </a:fld>
            <a:endParaRPr lang="zh-CN" altLang="de-DE" sz="1000" dirty="0">
              <a:solidFill>
                <a:schemeClr val="tx2"/>
              </a:solidFill>
            </a:endParaRPr>
          </a:p>
        </p:txBody>
      </p:sp>
      <p:sp>
        <p:nvSpPr>
          <p:cNvPr id="17410" name="Rectangle 2"/>
          <p:cNvSpPr>
            <a:spLocks noGrp="1" noRot="1" noTextEdit="1"/>
          </p:cNvSpPr>
          <p:nvPr>
            <p:ph type="sldImg"/>
          </p:nvPr>
        </p:nvSpPr>
        <p:spPr>
          <a:xfrm>
            <a:off x="393700" y="457200"/>
            <a:ext cx="4470400" cy="3352800"/>
          </a:xfrm>
        </p:spPr>
      </p:sp>
      <p:sp>
        <p:nvSpPr>
          <p:cNvPr id="17411" name="Rectangle 3"/>
          <p:cNvSpPr>
            <a:spLocks noGrp="1" noRot="1"/>
          </p:cNvSpPr>
          <p:nvPr>
            <p:ph type="body"/>
          </p:nvPr>
        </p:nvSpPr>
        <p:spPr>
          <a:xfrm>
            <a:off x="5207000" y="914400"/>
            <a:ext cx="3632200" cy="5334000"/>
          </a:xfrm>
          <a:solidFill>
            <a:schemeClr val="bg1"/>
          </a:solidFill>
          <a:ln>
            <a:solidFill>
              <a:schemeClr val="tx1"/>
            </a:solidFill>
            <a:miter/>
          </a:ln>
        </p:spPr>
        <p:txBody>
          <a:bodyPr wrap="square" lIns="89939" tIns="44970" rIns="89939" bIns="44970" anchor="t" anchorCtr="0"/>
          <a:p>
            <a:pPr lvl="0"/>
            <a:endParaRPr dirty="0">
              <a:latin typeface="楷体_GB2312" pitchFamily="1" charset="-122"/>
            </a:endParaRPr>
          </a:p>
        </p:txBody>
      </p:sp>
      <p:sp>
        <p:nvSpPr>
          <p:cNvPr id="17412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7"/>
          <p:cNvSpPr txBox="1">
            <a:spLocks noGrp="1"/>
          </p:cNvSpPr>
          <p:nvPr/>
        </p:nvSpPr>
        <p:spPr>
          <a:xfrm>
            <a:off x="5170488" y="6537325"/>
            <a:ext cx="3959225" cy="312738"/>
          </a:xfrm>
          <a:prstGeom prst="rect">
            <a:avLst/>
          </a:prstGeom>
          <a:noFill/>
          <a:ln w="9525">
            <a:noFill/>
          </a:ln>
        </p:spPr>
        <p:txBody>
          <a:bodyPr lIns="89939" tIns="44970" rIns="89939" bIns="44970" anchor="b" anchorCtr="0"/>
          <a:p>
            <a:pPr lvl="0" algn="r" defTabSz="900430" eaLnBrk="0" hangingPunct="0"/>
            <a:fld id="{9A0DB2DC-4C9A-4742-B13C-FB6460FD3503}" type="slidenum">
              <a:rPr lang="zh-CN" altLang="de-DE" sz="1000" dirty="0">
                <a:solidFill>
                  <a:schemeClr val="tx2"/>
                </a:solidFill>
              </a:rPr>
            </a:fld>
            <a:endParaRPr lang="zh-CN" altLang="de-DE" sz="1000" dirty="0">
              <a:solidFill>
                <a:schemeClr val="tx2"/>
              </a:solidFill>
            </a:endParaRPr>
          </a:p>
        </p:txBody>
      </p:sp>
      <p:sp>
        <p:nvSpPr>
          <p:cNvPr id="17410" name="Rectangle 2"/>
          <p:cNvSpPr>
            <a:spLocks noGrp="1" noRot="1" noTextEdit="1"/>
          </p:cNvSpPr>
          <p:nvPr>
            <p:ph type="sldImg"/>
          </p:nvPr>
        </p:nvSpPr>
        <p:spPr>
          <a:xfrm>
            <a:off x="393700" y="457200"/>
            <a:ext cx="4470400" cy="3352800"/>
          </a:xfrm>
        </p:spPr>
      </p:sp>
      <p:sp>
        <p:nvSpPr>
          <p:cNvPr id="17411" name="Rectangle 3"/>
          <p:cNvSpPr>
            <a:spLocks noGrp="1" noRot="1"/>
          </p:cNvSpPr>
          <p:nvPr>
            <p:ph type="body"/>
          </p:nvPr>
        </p:nvSpPr>
        <p:spPr>
          <a:xfrm>
            <a:off x="5207000" y="914400"/>
            <a:ext cx="3632200" cy="5334000"/>
          </a:xfrm>
          <a:solidFill>
            <a:schemeClr val="bg1"/>
          </a:solidFill>
          <a:ln>
            <a:solidFill>
              <a:schemeClr val="tx1"/>
            </a:solidFill>
            <a:miter/>
          </a:ln>
        </p:spPr>
        <p:txBody>
          <a:bodyPr wrap="square" lIns="89939" tIns="44970" rIns="89939" bIns="44970" anchor="t" anchorCtr="0"/>
          <a:p>
            <a:pPr lvl="0"/>
            <a:endParaRPr dirty="0">
              <a:latin typeface="楷体_GB2312" pitchFamily="1" charset="-122"/>
            </a:endParaRPr>
          </a:p>
        </p:txBody>
      </p:sp>
      <p:sp>
        <p:nvSpPr>
          <p:cNvPr id="17412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7"/>
          <p:cNvSpPr txBox="1">
            <a:spLocks noGrp="1"/>
          </p:cNvSpPr>
          <p:nvPr/>
        </p:nvSpPr>
        <p:spPr>
          <a:xfrm>
            <a:off x="5170488" y="6537325"/>
            <a:ext cx="3959225" cy="312738"/>
          </a:xfrm>
          <a:prstGeom prst="rect">
            <a:avLst/>
          </a:prstGeom>
          <a:noFill/>
          <a:ln w="9525">
            <a:noFill/>
          </a:ln>
        </p:spPr>
        <p:txBody>
          <a:bodyPr lIns="89939" tIns="44970" rIns="89939" bIns="44970" anchor="b" anchorCtr="0"/>
          <a:p>
            <a:pPr lvl="0" algn="r" defTabSz="900430" eaLnBrk="0" hangingPunct="0"/>
            <a:fld id="{9A0DB2DC-4C9A-4742-B13C-FB6460FD3503}" type="slidenum">
              <a:rPr lang="zh-CN" altLang="de-DE" sz="1000" dirty="0">
                <a:solidFill>
                  <a:schemeClr val="tx2"/>
                </a:solidFill>
              </a:rPr>
            </a:fld>
            <a:endParaRPr lang="zh-CN" altLang="de-DE" sz="1000" dirty="0">
              <a:solidFill>
                <a:schemeClr val="tx2"/>
              </a:solidFill>
            </a:endParaRPr>
          </a:p>
        </p:txBody>
      </p:sp>
      <p:sp>
        <p:nvSpPr>
          <p:cNvPr id="17410" name="Rectangle 2"/>
          <p:cNvSpPr>
            <a:spLocks noGrp="1" noRot="1" noTextEdit="1"/>
          </p:cNvSpPr>
          <p:nvPr>
            <p:ph type="sldImg"/>
          </p:nvPr>
        </p:nvSpPr>
        <p:spPr>
          <a:xfrm>
            <a:off x="393700" y="457200"/>
            <a:ext cx="4470400" cy="3352800"/>
          </a:xfrm>
        </p:spPr>
      </p:sp>
      <p:sp>
        <p:nvSpPr>
          <p:cNvPr id="17411" name="Rectangle 3"/>
          <p:cNvSpPr>
            <a:spLocks noGrp="1" noRot="1"/>
          </p:cNvSpPr>
          <p:nvPr>
            <p:ph type="body"/>
          </p:nvPr>
        </p:nvSpPr>
        <p:spPr>
          <a:xfrm>
            <a:off x="5207000" y="914400"/>
            <a:ext cx="3632200" cy="5334000"/>
          </a:xfrm>
          <a:solidFill>
            <a:schemeClr val="bg1"/>
          </a:solidFill>
          <a:ln>
            <a:solidFill>
              <a:schemeClr val="tx1"/>
            </a:solidFill>
            <a:miter/>
          </a:ln>
        </p:spPr>
        <p:txBody>
          <a:bodyPr wrap="square" lIns="89939" tIns="44970" rIns="89939" bIns="44970" anchor="t" anchorCtr="0"/>
          <a:p>
            <a:pPr lvl="0"/>
            <a:endParaRPr dirty="0">
              <a:latin typeface="楷体_GB2312" pitchFamily="1" charset="-122"/>
            </a:endParaRPr>
          </a:p>
        </p:txBody>
      </p:sp>
      <p:sp>
        <p:nvSpPr>
          <p:cNvPr id="17412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2050"/>
          <p:cNvSpPr/>
          <p:nvPr userDrawn="1"/>
        </p:nvSpPr>
        <p:spPr>
          <a:xfrm>
            <a:off x="0" y="6611938"/>
            <a:ext cx="9144000" cy="2603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1" name="图片 -214748225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6987"/>
            <a:ext cx="9128125" cy="4964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副标题 2051"/>
          <p:cNvSpPr>
            <a:spLocks noGrp="1"/>
          </p:cNvSpPr>
          <p:nvPr>
            <p:ph type="subTitle" idx="1" hasCustomPrompt="1"/>
          </p:nvPr>
        </p:nvSpPr>
        <p:spPr>
          <a:xfrm>
            <a:off x="1115695" y="5949315"/>
            <a:ext cx="6553200" cy="53340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anchor="t"/>
          <a:lstStyle>
            <a:lvl1pPr marL="0" lvl="0" indent="0" algn="ctr">
              <a:buNone/>
              <a:defRPr sz="2400" b="1" u="none" strike="noStrike" kern="1200" cap="none" spc="0" normalizeH="0">
                <a:solidFill>
                  <a:schemeClr val="tx2"/>
                </a:solidFill>
                <a:uFillTx/>
                <a:latin typeface="Verdana" panose="020B0604030504040204" pitchFamily="2" charset="0"/>
                <a:ea typeface="仿宋_GB2312" charset="0"/>
              </a:defRPr>
            </a:lvl1pPr>
            <a:lvl2pPr marL="457200" lvl="1" indent="-4572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2pPr>
            <a:lvl3pPr marL="914400" lvl="2" indent="-9144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3pPr>
            <a:lvl4pPr marL="1371600" lvl="3" indent="-13716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4pPr>
            <a:lvl5pPr marL="1828800" lvl="4" indent="-18288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5pPr>
          </a:lstStyle>
          <a:p>
            <a:pPr lvl="0" fontAlgn="base"/>
            <a:r>
              <a:rPr lang="en-US" altLang="zh-CN" strike="noStrike" noProof="1"/>
              <a:t>赵晓宛   徐广琳  初宏伟</a:t>
            </a:r>
            <a:endParaRPr lang="en-US" altLang="zh-CN" strike="noStrike" noProof="1"/>
          </a:p>
        </p:txBody>
      </p:sp>
      <p:sp>
        <p:nvSpPr>
          <p:cNvPr id="2053" name="标题 2052"/>
          <p:cNvSpPr>
            <a:spLocks noGrp="1"/>
          </p:cNvSpPr>
          <p:nvPr>
            <p:ph type="ctrTitle" sz="quarter" hasCustomPrompt="1"/>
          </p:nvPr>
        </p:nvSpPr>
        <p:spPr>
          <a:xfrm>
            <a:off x="0" y="4868863"/>
            <a:ext cx="9144000" cy="720725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 anchor="ctr"/>
          <a:lstStyle>
            <a:lvl1pPr lvl="0" algn="ctr">
              <a:defRPr sz="4000" kern="1200"/>
            </a:lvl1pPr>
          </a:lstStyle>
          <a:p>
            <a:pPr lvl="0" fontAlgn="base"/>
            <a:r>
              <a:rPr lang="en-US" altLang="zh-CN" strike="noStrike" noProof="1"/>
              <a:t>汽车售后服务管理</a:t>
            </a:r>
            <a:endParaRPr lang="en-US" alt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152400"/>
            <a:ext cx="2114550" cy="6248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152400"/>
            <a:ext cx="6221067" cy="6248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2050"/>
          <p:cNvSpPr/>
          <p:nvPr userDrawn="1"/>
        </p:nvSpPr>
        <p:spPr>
          <a:xfrm>
            <a:off x="0" y="6611938"/>
            <a:ext cx="9144000" cy="2603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1" name="图片 -214748225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6987"/>
            <a:ext cx="9128125" cy="4964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副标题 2051"/>
          <p:cNvSpPr>
            <a:spLocks noGrp="1"/>
          </p:cNvSpPr>
          <p:nvPr>
            <p:ph type="subTitle" idx="1" hasCustomPrompt="1"/>
          </p:nvPr>
        </p:nvSpPr>
        <p:spPr>
          <a:xfrm>
            <a:off x="1115695" y="5949315"/>
            <a:ext cx="6553200" cy="53340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anchor="t"/>
          <a:lstStyle>
            <a:lvl1pPr marL="0" lvl="0" indent="0" algn="ctr">
              <a:buNone/>
              <a:defRPr sz="2400" b="1" u="none" strike="noStrike" kern="1200" cap="none" spc="0" normalizeH="0">
                <a:solidFill>
                  <a:schemeClr val="tx2"/>
                </a:solidFill>
                <a:uFillTx/>
                <a:latin typeface="Verdana" panose="020B0604030504040204" pitchFamily="2" charset="0"/>
                <a:ea typeface="仿宋_GB2312" charset="0"/>
              </a:defRPr>
            </a:lvl1pPr>
            <a:lvl2pPr marL="457200" lvl="1" indent="-4572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2pPr>
            <a:lvl3pPr marL="914400" lvl="2" indent="-9144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3pPr>
            <a:lvl4pPr marL="1371600" lvl="3" indent="-13716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4pPr>
            <a:lvl5pPr marL="1828800" lvl="4" indent="-18288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5pPr>
          </a:lstStyle>
          <a:p>
            <a:pPr lvl="0" fontAlgn="base"/>
            <a:r>
              <a:rPr lang="en-US" altLang="zh-CN" strike="noStrike" noProof="1"/>
              <a:t>赵晓宛   徐广琳  初宏伟</a:t>
            </a:r>
            <a:endParaRPr lang="en-US" altLang="zh-CN" strike="noStrike" noProof="1"/>
          </a:p>
        </p:txBody>
      </p:sp>
      <p:sp>
        <p:nvSpPr>
          <p:cNvPr id="2053" name="标题 2052"/>
          <p:cNvSpPr>
            <a:spLocks noGrp="1"/>
          </p:cNvSpPr>
          <p:nvPr>
            <p:ph type="ctrTitle" sz="quarter" hasCustomPrompt="1"/>
          </p:nvPr>
        </p:nvSpPr>
        <p:spPr>
          <a:xfrm>
            <a:off x="0" y="4868863"/>
            <a:ext cx="9144000" cy="720725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 anchor="ctr"/>
          <a:lstStyle>
            <a:lvl1pPr lvl="0" algn="ctr">
              <a:defRPr sz="4000" kern="1200"/>
            </a:lvl1pPr>
          </a:lstStyle>
          <a:p>
            <a:pPr lvl="0" fontAlgn="base"/>
            <a:r>
              <a:rPr lang="en-US" altLang="zh-CN" strike="noStrike" noProof="1"/>
              <a:t>汽车售后服务管理</a:t>
            </a:r>
            <a:endParaRPr lang="en-US" alt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6830" y="2132965"/>
            <a:ext cx="8458200" cy="563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360" y="764540"/>
            <a:ext cx="8229600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81425" y="6457950"/>
            <a:ext cx="88582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endParaRPr lang="zh-CN" strike="noStrike" noProof="1"/>
          </a:p>
        </p:txBody>
      </p:sp>
      <p:sp>
        <p:nvSpPr>
          <p:cNvPr id="84" name="文本框 83"/>
          <p:cNvSpPr txBox="1"/>
          <p:nvPr userDrawn="1"/>
        </p:nvSpPr>
        <p:spPr>
          <a:xfrm>
            <a:off x="6459220" y="657352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525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525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6830" y="2132965"/>
            <a:ext cx="8458200" cy="563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81425" y="6457950"/>
            <a:ext cx="88582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997325" y="6510338"/>
            <a:ext cx="936625" cy="312738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152400"/>
            <a:ext cx="2114550" cy="6248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152400"/>
            <a:ext cx="6221067" cy="6248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525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525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997325" y="6510338"/>
            <a:ext cx="936625" cy="312738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占位符 1026"/>
          <p:cNvSpPr>
            <a:spLocks noGrp="1"/>
          </p:cNvSpPr>
          <p:nvPr>
            <p:ph type="body"/>
          </p:nvPr>
        </p:nvSpPr>
        <p:spPr>
          <a:xfrm>
            <a:off x="457200" y="11525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2" name="矩形 1025"/>
          <p:cNvSpPr/>
          <p:nvPr userDrawn="1"/>
        </p:nvSpPr>
        <p:spPr>
          <a:xfrm>
            <a:off x="35560" y="0"/>
            <a:ext cx="9144000" cy="1037590"/>
          </a:xfrm>
          <a:prstGeom prst="rect">
            <a:avLst/>
          </a:prstGeom>
          <a:solidFill>
            <a:schemeClr val="tx1"/>
          </a:solidFill>
          <a:ln w="9525">
            <a:noFill/>
            <a:miter/>
          </a:ln>
          <a:scene3d>
            <a:camera prst="orthographicFront"/>
            <a:lightRig rig="threePt" dir="t"/>
          </a:scene3d>
          <a:sp3d prstMaterial="dkEdge"/>
        </p:spPr>
        <p:txBody>
          <a:bodyPr anchor="t"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lstStyle>
            <a:lvl1pPr algn="ctr">
              <a:defRPr sz="1600">
                <a:latin typeface="幼圆" panose="02010509060101010101" charset="-122"/>
                <a:ea typeface="幼圆" panose="02010509060101010101" charset="-122"/>
              </a:defRPr>
            </a:lvl1pPr>
          </a:lstStyle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  <p:sp>
        <p:nvSpPr>
          <p:cNvPr id="1029" name="标题 1028"/>
          <p:cNvSpPr>
            <a:spLocks noGrp="1"/>
          </p:cNvSpPr>
          <p:nvPr>
            <p:ph type="title"/>
          </p:nvPr>
        </p:nvSpPr>
        <p:spPr>
          <a:xfrm>
            <a:off x="107950" y="3860800"/>
            <a:ext cx="8458200" cy="563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2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占位符 1026"/>
          <p:cNvSpPr>
            <a:spLocks noGrp="1"/>
          </p:cNvSpPr>
          <p:nvPr>
            <p:ph type="body"/>
          </p:nvPr>
        </p:nvSpPr>
        <p:spPr>
          <a:xfrm>
            <a:off x="457200" y="11525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2" name="矩形 1025"/>
          <p:cNvSpPr/>
          <p:nvPr userDrawn="1"/>
        </p:nvSpPr>
        <p:spPr>
          <a:xfrm>
            <a:off x="35560" y="0"/>
            <a:ext cx="9144000" cy="1037590"/>
          </a:xfrm>
          <a:prstGeom prst="rect">
            <a:avLst/>
          </a:prstGeom>
          <a:solidFill>
            <a:schemeClr val="tx1"/>
          </a:solidFill>
          <a:ln w="9525">
            <a:noFill/>
            <a:miter/>
          </a:ln>
          <a:scene3d>
            <a:camera prst="orthographicFront"/>
            <a:lightRig rig="threePt" dir="t"/>
          </a:scene3d>
          <a:sp3d prstMaterial="dkEdge"/>
        </p:spPr>
        <p:txBody>
          <a:bodyPr anchor="t"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lstStyle>
            <a:lvl1pPr algn="ctr">
              <a:defRPr sz="1600">
                <a:latin typeface="幼圆" panose="02010509060101010101" charset="-122"/>
                <a:ea typeface="幼圆" panose="02010509060101010101" charset="-122"/>
              </a:defRPr>
            </a:lvl1pPr>
          </a:lstStyle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  <p:sp>
        <p:nvSpPr>
          <p:cNvPr id="1029" name="标题 1028"/>
          <p:cNvSpPr>
            <a:spLocks noGrp="1"/>
          </p:cNvSpPr>
          <p:nvPr>
            <p:ph type="title"/>
          </p:nvPr>
        </p:nvSpPr>
        <p:spPr>
          <a:xfrm>
            <a:off x="107950" y="3860800"/>
            <a:ext cx="8458200" cy="563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2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0.xml"/><Relationship Id="rId1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0.xml"/><Relationship Id="rId1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0.xml"/><Relationship Id="rId1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5121"/>
          <p:cNvSpPr>
            <a:spLocks noGrp="1"/>
          </p:cNvSpPr>
          <p:nvPr>
            <p:ph type="ctrTitle" sz="quarter" hasCustomPrompt="1"/>
          </p:nvPr>
        </p:nvSpPr>
        <p:spPr>
          <a:xfrm>
            <a:off x="-26987" y="4648200"/>
            <a:ext cx="9170987" cy="1012825"/>
          </a:xfrm>
          <a:gradFill rotWithShape="1">
            <a:gsLst>
              <a:gs pos="0">
                <a:srgbClr val="0A1944"/>
              </a:gs>
              <a:gs pos="50000">
                <a:schemeClr val="tx1"/>
              </a:gs>
              <a:gs pos="100000">
                <a:srgbClr val="0A1944"/>
              </a:gs>
            </a:gsLst>
            <a:lin ang="0" scaled="1"/>
            <a:tileRect/>
          </a:gradFill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altLang="en-US" kern="1200" baseline="0">
                <a:latin typeface="华文彩云" panose="02010800040101010101" pitchFamily="2" charset="-122"/>
                <a:ea typeface="华文彩云" panose="02010800040101010101" pitchFamily="2" charset="-122"/>
                <a:cs typeface="+mj-cs"/>
              </a:rPr>
              <a:t>汽车售后服务管理</a:t>
            </a:r>
            <a:endParaRPr lang="zh-CN" altLang="en-US" kern="1200" baseline="0">
              <a:latin typeface="华文彩云" panose="02010800040101010101" pitchFamily="2" charset="-122"/>
              <a:ea typeface="华文彩云" panose="020108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TextBox 43"/>
          <p:cNvSpPr>
            <a:spLocks noChangeArrowheads="1"/>
          </p:cNvSpPr>
          <p:nvPr/>
        </p:nvSpPr>
        <p:spPr bwMode="auto">
          <a:xfrm>
            <a:off x="3083243" y="2575401"/>
            <a:ext cx="283083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中国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--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多模式并存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155" name="组合 2"/>
          <p:cNvGrpSpPr/>
          <p:nvPr/>
        </p:nvGrpSpPr>
        <p:grpSpPr bwMode="auto">
          <a:xfrm>
            <a:off x="1822292" y="2719388"/>
            <a:ext cx="5380355" cy="142875"/>
            <a:chOff x="0" y="0"/>
            <a:chExt cx="3580582" cy="158874"/>
          </a:xfrm>
        </p:grpSpPr>
        <p:grpSp>
          <p:nvGrpSpPr>
            <p:cNvPr id="6156" name="组合 61"/>
            <p:cNvGrpSpPr/>
            <p:nvPr/>
          </p:nvGrpSpPr>
          <p:grpSpPr bwMode="auto">
            <a:xfrm>
              <a:off x="0" y="0"/>
              <a:ext cx="792088" cy="158874"/>
              <a:chOff x="0" y="0"/>
              <a:chExt cx="792088" cy="158874"/>
            </a:xfrm>
          </p:grpSpPr>
          <p:sp>
            <p:nvSpPr>
              <p:cNvPr id="6157" name="直接连接符 70"/>
              <p:cNvSpPr>
                <a:spLocks noChangeShapeType="1"/>
              </p:cNvSpPr>
              <p:nvPr/>
            </p:nvSpPr>
            <p:spPr bwMode="auto">
              <a:xfrm flipH="1">
                <a:off x="0" y="79437"/>
                <a:ext cx="792088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6158" name="直接连接符 71"/>
              <p:cNvSpPr>
                <a:spLocks noChangeShapeType="1"/>
              </p:cNvSpPr>
              <p:nvPr/>
            </p:nvSpPr>
            <p:spPr bwMode="auto">
              <a:xfrm flipH="1">
                <a:off x="216024" y="0"/>
                <a:ext cx="57606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6159" name="直接连接符 72"/>
              <p:cNvSpPr>
                <a:spLocks noChangeShapeType="1"/>
              </p:cNvSpPr>
              <p:nvPr/>
            </p:nvSpPr>
            <p:spPr bwMode="auto">
              <a:xfrm flipH="1">
                <a:off x="396044" y="158874"/>
                <a:ext cx="39604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  <p:grpSp>
          <p:nvGrpSpPr>
            <p:cNvPr id="6160" name="组合 62"/>
            <p:cNvGrpSpPr/>
            <p:nvPr/>
          </p:nvGrpSpPr>
          <p:grpSpPr bwMode="auto">
            <a:xfrm rot="10800000">
              <a:off x="2788494" y="0"/>
              <a:ext cx="792088" cy="158874"/>
              <a:chOff x="0" y="0"/>
              <a:chExt cx="792088" cy="158874"/>
            </a:xfrm>
          </p:grpSpPr>
          <p:sp>
            <p:nvSpPr>
              <p:cNvPr id="6161" name="直接连接符 67"/>
              <p:cNvSpPr>
                <a:spLocks noChangeShapeType="1"/>
              </p:cNvSpPr>
              <p:nvPr/>
            </p:nvSpPr>
            <p:spPr bwMode="auto">
              <a:xfrm flipH="1">
                <a:off x="0" y="79437"/>
                <a:ext cx="792088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6162" name="直接连接符 68"/>
              <p:cNvSpPr>
                <a:spLocks noChangeShapeType="1"/>
              </p:cNvSpPr>
              <p:nvPr/>
            </p:nvSpPr>
            <p:spPr bwMode="auto">
              <a:xfrm flipH="1">
                <a:off x="216024" y="0"/>
                <a:ext cx="57606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6163" name="直接连接符 69"/>
              <p:cNvSpPr>
                <a:spLocks noChangeShapeType="1"/>
              </p:cNvSpPr>
              <p:nvPr/>
            </p:nvSpPr>
            <p:spPr bwMode="auto">
              <a:xfrm flipH="1">
                <a:off x="396044" y="158874"/>
                <a:ext cx="39604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</p:grpSp>
      <p:cxnSp>
        <p:nvCxnSpPr>
          <p:cNvPr id="37" name="直接连接符 36"/>
          <p:cNvCxnSpPr/>
          <p:nvPr/>
        </p:nvCxnSpPr>
        <p:spPr>
          <a:xfrm>
            <a:off x="3367702" y="1214261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 flipH="1">
            <a:off x="1821815" y="1353820"/>
            <a:ext cx="5769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四、</a:t>
            </a:r>
            <a:r>
              <a:rPr lang="zh-CN" sz="3200" b="1" dirty="0"/>
              <a:t>认识汽车售后服务企业</a:t>
            </a:r>
            <a:endParaRPr lang="zh-CN" sz="3200" b="1" dirty="0"/>
          </a:p>
        </p:txBody>
      </p:sp>
      <p:grpSp>
        <p:nvGrpSpPr>
          <p:cNvPr id="21" name="组合 20"/>
          <p:cNvGrpSpPr/>
          <p:nvPr/>
        </p:nvGrpSpPr>
        <p:grpSpPr>
          <a:xfrm>
            <a:off x="1268843" y="347101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68580" y="347101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同心圆 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46371" y="3427203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14687" y="3514833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469549" y="4151948"/>
            <a:ext cx="1274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2"/>
                </a:solidFill>
                <a:latin typeface="方正兰亭细黑_GBK" panose="02010600030101010101" pitchFamily="2" charset="-122"/>
                <a:ea typeface="方正兰亭细黑_GBK" panose="02010600030101010101" pitchFamily="2" charset="-122"/>
              </a:rPr>
              <a:t>4S</a:t>
            </a:r>
            <a:r>
              <a:rPr lang="zh-CN" altLang="en-US" sz="3200" b="1" dirty="0">
                <a:solidFill>
                  <a:schemeClr val="tx2"/>
                </a:solidFill>
                <a:latin typeface="方正兰亭细黑_GBK" panose="02010600030101010101" pitchFamily="2" charset="-122"/>
                <a:ea typeface="方正兰亭细黑_GBK" panose="02010600030101010101" pitchFamily="2" charset="-122"/>
              </a:rPr>
              <a:t>店</a:t>
            </a:r>
            <a:endParaRPr lang="en-US" altLang="zh-CN" sz="1800" b="1" dirty="0">
              <a:solidFill>
                <a:schemeClr val="tx2"/>
              </a:solidFill>
              <a:latin typeface="方正兰亭细黑_GBK" panose="02010600030101010101" pitchFamily="2" charset="-122"/>
              <a:ea typeface="方正兰亭细黑_GBK" panose="02010600030101010101" pitchFamily="2" charset="-122"/>
            </a:endParaRPr>
          </a:p>
        </p:txBody>
      </p:sp>
      <p:sp>
        <p:nvSpPr>
          <p:cNvPr id="13" name="TextBox 37"/>
          <p:cNvSpPr txBox="1"/>
          <p:nvPr/>
        </p:nvSpPr>
        <p:spPr>
          <a:xfrm>
            <a:off x="3192780" y="3967163"/>
            <a:ext cx="1153478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方正兰亭细黑_GBK" panose="02010600030101010101" pitchFamily="2" charset="-122"/>
                <a:ea typeface="方正兰亭细黑_GBK" panose="02010600030101010101" pitchFamily="2" charset="-122"/>
              </a:rPr>
              <a:t>品牌直营店</a:t>
            </a:r>
            <a:endParaRPr lang="zh-CN" altLang="en-US" sz="2400" b="1" dirty="0">
              <a:solidFill>
                <a:schemeClr val="tx2"/>
              </a:solidFill>
              <a:latin typeface="方正兰亭细黑_GBK" panose="02010600030101010101" pitchFamily="2" charset="-122"/>
              <a:ea typeface="方正兰亭细黑_GBK" panose="02010600030101010101" pitchFamily="2" charset="-122"/>
            </a:endParaRPr>
          </a:p>
          <a:p>
            <a:endParaRPr lang="en-US" altLang="zh-CN" sz="1600" b="1" dirty="0">
              <a:solidFill>
                <a:schemeClr val="tx2"/>
              </a:solidFill>
              <a:latin typeface="方正兰亭细黑_GBK" panose="02010600030101010101" pitchFamily="2" charset="-122"/>
              <a:ea typeface="方正兰亭细黑_GBK" panose="02010600030101010101" pitchFamily="2" charset="-122"/>
            </a:endParaRPr>
          </a:p>
        </p:txBody>
      </p:sp>
      <p:sp>
        <p:nvSpPr>
          <p:cNvPr id="15" name="TextBox 37"/>
          <p:cNvSpPr txBox="1"/>
          <p:nvPr/>
        </p:nvSpPr>
        <p:spPr>
          <a:xfrm>
            <a:off x="4455795" y="3967163"/>
            <a:ext cx="145827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方正兰亭细黑_GBK" panose="02010600030101010101" pitchFamily="2" charset="-122"/>
                <a:ea typeface="方正兰亭细黑_GBK" panose="02010600030101010101" pitchFamily="2" charset="-122"/>
              </a:rPr>
              <a:t>大型修理厂</a:t>
            </a:r>
            <a:endParaRPr lang="en-US" altLang="zh-CN" sz="1600" b="1" dirty="0">
              <a:solidFill>
                <a:schemeClr val="tx2"/>
              </a:solidFill>
              <a:latin typeface="方正兰亭细黑_GBK" panose="02010600030101010101" pitchFamily="2" charset="-122"/>
              <a:ea typeface="方正兰亭细黑_GBK" panose="02010600030101010101" pitchFamily="2" charset="-122"/>
            </a:endParaRPr>
          </a:p>
        </p:txBody>
      </p:sp>
      <p:sp>
        <p:nvSpPr>
          <p:cNvPr id="16" name="TextBox 37"/>
          <p:cNvSpPr txBox="1"/>
          <p:nvPr/>
        </p:nvSpPr>
        <p:spPr>
          <a:xfrm>
            <a:off x="6322219" y="3967163"/>
            <a:ext cx="141446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  <a:latin typeface="方正兰亭细黑_GBK" panose="02010600030101010101" pitchFamily="2" charset="-122"/>
                <a:ea typeface="方正兰亭细黑_GBK" panose="02010600030101010101" pitchFamily="2" charset="-122"/>
              </a:rPr>
              <a:t>O2O</a:t>
            </a:r>
            <a:r>
              <a:rPr lang="zh-CN" altLang="en-US" sz="2400" b="1" dirty="0">
                <a:solidFill>
                  <a:schemeClr val="tx2"/>
                </a:solidFill>
                <a:latin typeface="方正兰亭细黑_GBK" panose="02010600030101010101" pitchFamily="2" charset="-122"/>
                <a:ea typeface="方正兰亭细黑_GBK" panose="02010600030101010101" pitchFamily="2" charset="-122"/>
              </a:rPr>
              <a:t>模式工场店</a:t>
            </a:r>
            <a:endParaRPr lang="zh-CN" altLang="en-US" sz="2400" b="1" dirty="0">
              <a:solidFill>
                <a:schemeClr val="tx2"/>
              </a:solidFill>
              <a:latin typeface="方正兰亭细黑_GBK" panose="02010600030101010101" pitchFamily="2" charset="-122"/>
              <a:ea typeface="方正兰亭细黑_GBK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7683359" y="1062520"/>
            <a:ext cx="4470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4" name="文本框 5032969"/>
          <p:cNvSpPr txBox="1"/>
          <p:nvPr/>
        </p:nvSpPr>
        <p:spPr>
          <a:xfrm>
            <a:off x="-36512" y="332105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学习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认识汽车售后服务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任务一、汽车行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87970" y="3869690"/>
            <a:ext cx="1249045" cy="11258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/>
            </a:p>
          </p:txBody>
        </p:sp>
      </p:grpSp>
      <p:sp>
        <p:nvSpPr>
          <p:cNvPr id="28" name="TextBox 37"/>
          <p:cNvSpPr txBox="1"/>
          <p:nvPr/>
        </p:nvSpPr>
        <p:spPr>
          <a:xfrm>
            <a:off x="8028305" y="4179570"/>
            <a:ext cx="972820" cy="556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 b="1" dirty="0">
                <a:solidFill>
                  <a:schemeClr val="tx2"/>
                </a:solidFill>
                <a:latin typeface="方正兰亭细黑_GBK" panose="02010600030101010101" pitchFamily="2" charset="-122"/>
                <a:ea typeface="方正兰亭细黑_GBK" panose="02010600030101010101" pitchFamily="2" charset="-122"/>
              </a:rPr>
              <a:t>…</a:t>
            </a:r>
            <a:endParaRPr lang="en-US" altLang="zh-CN" sz="1600" b="1" dirty="0">
              <a:solidFill>
                <a:schemeClr val="tx2"/>
              </a:solidFill>
              <a:latin typeface="方正兰亭细黑_GBK" panose="02010600030101010101" pitchFamily="2" charset="-122"/>
              <a:ea typeface="方正兰亭细黑_GBK" panose="02010600030101010101" pitchFamily="2" charset="-122"/>
            </a:endParaRPr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 bldLvl="0" autoUpdateAnimBg="0"/>
      <p:bldP spid="6154" grpId="1"/>
      <p:bldP spid="7" grpId="0"/>
      <p:bldP spid="38" grpId="0"/>
      <p:bldP spid="38" grpId="1"/>
      <p:bldP spid="13" grpId="0"/>
      <p:bldP spid="13" grpId="1"/>
      <p:bldP spid="15" grpId="0"/>
      <p:bldP spid="15" grpId="1"/>
      <p:bldP spid="16" grpId="0"/>
      <p:bldP spid="16" grpId="1"/>
      <p:bldP spid="24" grpId="0"/>
      <p:bldP spid="28" grpId="0"/>
      <p:bldP spid="2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TextBox 43"/>
          <p:cNvSpPr>
            <a:spLocks noChangeArrowheads="1"/>
          </p:cNvSpPr>
          <p:nvPr/>
        </p:nvSpPr>
        <p:spPr bwMode="auto">
          <a:xfrm>
            <a:off x="3083243" y="2575401"/>
            <a:ext cx="283083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</a:rPr>
              <a:t>4S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店优势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155" name="组合 2"/>
          <p:cNvGrpSpPr/>
          <p:nvPr/>
        </p:nvGrpSpPr>
        <p:grpSpPr bwMode="auto">
          <a:xfrm>
            <a:off x="1822292" y="2719388"/>
            <a:ext cx="5380355" cy="142875"/>
            <a:chOff x="0" y="0"/>
            <a:chExt cx="3580582" cy="158874"/>
          </a:xfrm>
        </p:grpSpPr>
        <p:grpSp>
          <p:nvGrpSpPr>
            <p:cNvPr id="6156" name="组合 61"/>
            <p:cNvGrpSpPr/>
            <p:nvPr/>
          </p:nvGrpSpPr>
          <p:grpSpPr bwMode="auto">
            <a:xfrm>
              <a:off x="0" y="0"/>
              <a:ext cx="792088" cy="158874"/>
              <a:chOff x="0" y="0"/>
              <a:chExt cx="792088" cy="158874"/>
            </a:xfrm>
          </p:grpSpPr>
          <p:sp>
            <p:nvSpPr>
              <p:cNvPr id="6157" name="直接连接符 70"/>
              <p:cNvSpPr>
                <a:spLocks noChangeShapeType="1"/>
              </p:cNvSpPr>
              <p:nvPr/>
            </p:nvSpPr>
            <p:spPr bwMode="auto">
              <a:xfrm flipH="1">
                <a:off x="0" y="79437"/>
                <a:ext cx="792088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6158" name="直接连接符 71"/>
              <p:cNvSpPr>
                <a:spLocks noChangeShapeType="1"/>
              </p:cNvSpPr>
              <p:nvPr/>
            </p:nvSpPr>
            <p:spPr bwMode="auto">
              <a:xfrm flipH="1">
                <a:off x="216024" y="0"/>
                <a:ext cx="57606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6159" name="直接连接符 72"/>
              <p:cNvSpPr>
                <a:spLocks noChangeShapeType="1"/>
              </p:cNvSpPr>
              <p:nvPr/>
            </p:nvSpPr>
            <p:spPr bwMode="auto">
              <a:xfrm flipH="1">
                <a:off x="396044" y="158874"/>
                <a:ext cx="39604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  <p:grpSp>
          <p:nvGrpSpPr>
            <p:cNvPr id="6160" name="组合 62"/>
            <p:cNvGrpSpPr/>
            <p:nvPr/>
          </p:nvGrpSpPr>
          <p:grpSpPr bwMode="auto">
            <a:xfrm rot="10800000">
              <a:off x="2788494" y="0"/>
              <a:ext cx="792088" cy="158874"/>
              <a:chOff x="0" y="0"/>
              <a:chExt cx="792088" cy="158874"/>
            </a:xfrm>
          </p:grpSpPr>
          <p:sp>
            <p:nvSpPr>
              <p:cNvPr id="6161" name="直接连接符 67"/>
              <p:cNvSpPr>
                <a:spLocks noChangeShapeType="1"/>
              </p:cNvSpPr>
              <p:nvPr/>
            </p:nvSpPr>
            <p:spPr bwMode="auto">
              <a:xfrm flipH="1">
                <a:off x="0" y="79437"/>
                <a:ext cx="792088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6162" name="直接连接符 68"/>
              <p:cNvSpPr>
                <a:spLocks noChangeShapeType="1"/>
              </p:cNvSpPr>
              <p:nvPr/>
            </p:nvSpPr>
            <p:spPr bwMode="auto">
              <a:xfrm flipH="1">
                <a:off x="216024" y="0"/>
                <a:ext cx="57606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6163" name="直接连接符 69"/>
              <p:cNvSpPr>
                <a:spLocks noChangeShapeType="1"/>
              </p:cNvSpPr>
              <p:nvPr/>
            </p:nvSpPr>
            <p:spPr bwMode="auto">
              <a:xfrm flipH="1">
                <a:off x="396044" y="158874"/>
                <a:ext cx="39604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</p:grpSp>
      <p:cxnSp>
        <p:nvCxnSpPr>
          <p:cNvPr id="37" name="直接连接符 36"/>
          <p:cNvCxnSpPr/>
          <p:nvPr/>
        </p:nvCxnSpPr>
        <p:spPr>
          <a:xfrm>
            <a:off x="3367702" y="1214261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 flipH="1">
            <a:off x="1821815" y="1353820"/>
            <a:ext cx="5769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四、</a:t>
            </a:r>
            <a:r>
              <a:rPr lang="zh-CN" sz="3200" b="1" dirty="0"/>
              <a:t>认识汽车售后服务企业</a:t>
            </a:r>
            <a:endParaRPr lang="zh-CN" sz="3200" b="1" dirty="0"/>
          </a:p>
        </p:txBody>
      </p:sp>
      <p:grpSp>
        <p:nvGrpSpPr>
          <p:cNvPr id="21" name="组合 20"/>
          <p:cNvGrpSpPr/>
          <p:nvPr/>
        </p:nvGrpSpPr>
        <p:grpSpPr>
          <a:xfrm>
            <a:off x="1268843" y="347101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68580" y="347101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同心圆 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46371" y="3427203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14687" y="3514833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475740" y="4076700"/>
            <a:ext cx="1347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</a:pPr>
            <a:r>
              <a:rPr lang="zh-CN" altLang="en-US" sz="2400" b="1" dirty="0">
                <a:solidFill>
                  <a:schemeClr val="tx2"/>
                </a:solidFill>
                <a:latin typeface="方正兰亭细黑_GBK" panose="02010600030101010101" pitchFamily="2" charset="-122"/>
                <a:ea typeface="方正兰亭细黑_GBK" panose="02010600030101010101" pitchFamily="2" charset="-122"/>
              </a:rPr>
              <a:t>信誉好</a:t>
            </a:r>
            <a:endParaRPr lang="zh-CN" altLang="en-US" sz="2400" b="1" dirty="0">
              <a:solidFill>
                <a:schemeClr val="tx2"/>
              </a:solidFill>
              <a:latin typeface="方正兰亭细黑_GBK" panose="02010600030101010101" pitchFamily="2" charset="-122"/>
              <a:ea typeface="方正兰亭细黑_GBK" panose="02010600030101010101" pitchFamily="2" charset="-122"/>
            </a:endParaRPr>
          </a:p>
        </p:txBody>
      </p:sp>
      <p:sp>
        <p:nvSpPr>
          <p:cNvPr id="13" name="TextBox 37"/>
          <p:cNvSpPr txBox="1"/>
          <p:nvPr/>
        </p:nvSpPr>
        <p:spPr>
          <a:xfrm>
            <a:off x="3192780" y="3967163"/>
            <a:ext cx="115347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方正兰亭细黑_GBK" panose="02010600030101010101" pitchFamily="2" charset="-122"/>
                <a:ea typeface="方正兰亭细黑_GBK" panose="02010600030101010101" pitchFamily="2" charset="-122"/>
              </a:rPr>
              <a:t>技术精</a:t>
            </a:r>
            <a:endParaRPr lang="en-US" altLang="zh-CN" sz="1600" b="1" dirty="0">
              <a:solidFill>
                <a:schemeClr val="tx2"/>
              </a:solidFill>
              <a:latin typeface="方正兰亭细黑_GBK" panose="02010600030101010101" pitchFamily="2" charset="-122"/>
              <a:ea typeface="方正兰亭细黑_GBK" panose="02010600030101010101" pitchFamily="2" charset="-122"/>
            </a:endParaRPr>
          </a:p>
        </p:txBody>
      </p:sp>
      <p:sp>
        <p:nvSpPr>
          <p:cNvPr id="15" name="TextBox 37"/>
          <p:cNvSpPr txBox="1"/>
          <p:nvPr/>
        </p:nvSpPr>
        <p:spPr>
          <a:xfrm>
            <a:off x="4455795" y="3967163"/>
            <a:ext cx="145827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方正兰亭细黑_GBK" panose="02010600030101010101" pitchFamily="2" charset="-122"/>
                <a:ea typeface="方正兰亭细黑_GBK" panose="02010600030101010101" pitchFamily="2" charset="-122"/>
              </a:rPr>
              <a:t>售后服务有保障</a:t>
            </a:r>
            <a:endParaRPr lang="en-US" altLang="zh-CN" sz="1600" b="1" dirty="0">
              <a:solidFill>
                <a:schemeClr val="tx2"/>
              </a:solidFill>
              <a:latin typeface="方正兰亭细黑_GBK" panose="02010600030101010101" pitchFamily="2" charset="-122"/>
              <a:ea typeface="方正兰亭细黑_GBK" panose="02010600030101010101" pitchFamily="2" charset="-122"/>
            </a:endParaRPr>
          </a:p>
        </p:txBody>
      </p:sp>
      <p:sp>
        <p:nvSpPr>
          <p:cNvPr id="16" name="TextBox 37"/>
          <p:cNvSpPr txBox="1"/>
          <p:nvPr/>
        </p:nvSpPr>
        <p:spPr>
          <a:xfrm>
            <a:off x="6322219" y="3967163"/>
            <a:ext cx="141446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方正兰亭细黑_GBK" panose="02010600030101010101" pitchFamily="2" charset="-122"/>
                <a:ea typeface="方正兰亭细黑_GBK" panose="02010600030101010101" pitchFamily="2" charset="-122"/>
              </a:rPr>
              <a:t>人性化</a:t>
            </a:r>
            <a:endParaRPr lang="en-US" altLang="zh-CN" sz="1600" b="1" dirty="0">
              <a:solidFill>
                <a:schemeClr val="tx2"/>
              </a:solidFill>
              <a:latin typeface="方正兰亭细黑_GBK" panose="02010600030101010101" pitchFamily="2" charset="-122"/>
              <a:ea typeface="方正兰亭细黑_GBK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7683359" y="1062520"/>
            <a:ext cx="4470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4" name="文本框 5032969"/>
          <p:cNvSpPr txBox="1"/>
          <p:nvPr/>
        </p:nvSpPr>
        <p:spPr>
          <a:xfrm>
            <a:off x="-36512" y="332105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学习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认识汽车售后服务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任务一、汽车行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 bldLvl="0" autoUpdateAnimBg="0"/>
      <p:bldP spid="6154" grpId="1"/>
      <p:bldP spid="7" grpId="0"/>
      <p:bldP spid="38" grpId="0"/>
      <p:bldP spid="38" grpId="1"/>
      <p:bldP spid="13" grpId="0"/>
      <p:bldP spid="13" grpId="1"/>
      <p:bldP spid="15" grpId="0"/>
      <p:bldP spid="15" grpId="1"/>
      <p:bldP spid="16" grpId="0"/>
      <p:bldP spid="16" grpId="1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直接连接符 36"/>
          <p:cNvCxnSpPr/>
          <p:nvPr/>
        </p:nvCxnSpPr>
        <p:spPr>
          <a:xfrm>
            <a:off x="3367702" y="1214261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 flipH="1">
            <a:off x="1821815" y="1353820"/>
            <a:ext cx="5769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四、</a:t>
            </a:r>
            <a:r>
              <a:rPr lang="zh-CN" sz="3200" b="1" dirty="0"/>
              <a:t>认识汽车售后服务企业</a:t>
            </a:r>
            <a:endParaRPr lang="zh-CN" sz="3200" b="1" dirty="0"/>
          </a:p>
        </p:txBody>
      </p:sp>
      <p:sp>
        <p:nvSpPr>
          <p:cNvPr id="24" name="文本框 23"/>
          <p:cNvSpPr txBox="1"/>
          <p:nvPr/>
        </p:nvSpPr>
        <p:spPr>
          <a:xfrm flipH="1">
            <a:off x="7683359" y="1062520"/>
            <a:ext cx="4470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4" name="文本框 5032969"/>
          <p:cNvSpPr txBox="1"/>
          <p:nvPr/>
        </p:nvSpPr>
        <p:spPr>
          <a:xfrm>
            <a:off x="-36512" y="332105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学习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认识汽车售后服务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任务一、汽车行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2411986" y="2492536"/>
            <a:ext cx="4052570" cy="4222503"/>
          </a:xfrm>
          <a:prstGeom prst="roundRect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190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177800" dist="1143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endParaRPr lang="zh-CN" altLang="en-US" sz="2400" dirty="0" smtClean="0">
              <a:solidFill>
                <a:schemeClr val="accent1"/>
              </a:solidFill>
              <a:latin typeface="+mn-ea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kumimoji="1" lang="en-US" altLang="zh-CN" sz="2400" dirty="0" smtClean="0">
              <a:solidFill>
                <a:srgbClr val="F91515"/>
              </a:solidFill>
            </a:endParaRPr>
          </a:p>
          <a:p>
            <a:pPr>
              <a:lnSpc>
                <a:spcPct val="150000"/>
              </a:lnSpc>
            </a:pPr>
            <a:endParaRPr kumimoji="1" lang="en-US" altLang="zh-CN" sz="2400" dirty="0" smtClean="0">
              <a:solidFill>
                <a:srgbClr val="F91515"/>
              </a:solidFill>
            </a:endParaRPr>
          </a:p>
          <a:p>
            <a:pPr>
              <a:lnSpc>
                <a:spcPct val="150000"/>
              </a:lnSpc>
            </a:pPr>
            <a:endParaRPr kumimoji="1" lang="en-US" altLang="zh-CN" sz="2400" dirty="0" smtClean="0">
              <a:solidFill>
                <a:srgbClr val="F91515"/>
              </a:solidFill>
            </a:endParaRPr>
          </a:p>
          <a:p>
            <a:pPr>
              <a:lnSpc>
                <a:spcPct val="150000"/>
              </a:lnSpc>
            </a:pPr>
            <a:endParaRPr kumimoji="1" lang="en-US" altLang="zh-CN" sz="2400" dirty="0" smtClean="0">
              <a:solidFill>
                <a:srgbClr val="F91515"/>
              </a:solidFill>
            </a:endParaRPr>
          </a:p>
          <a:p>
            <a:pPr>
              <a:lnSpc>
                <a:spcPct val="150000"/>
              </a:lnSpc>
            </a:pPr>
            <a:endParaRPr kumimoji="1" lang="en-US" altLang="zh-CN" sz="2400" dirty="0" smtClean="0">
              <a:solidFill>
                <a:srgbClr val="F91515"/>
              </a:solidFill>
            </a:endParaRPr>
          </a:p>
        </p:txBody>
      </p:sp>
      <p:sp>
        <p:nvSpPr>
          <p:cNvPr id="6154" name="TextBox 43"/>
          <p:cNvSpPr>
            <a:spLocks noChangeArrowheads="1"/>
          </p:cNvSpPr>
          <p:nvPr/>
        </p:nvSpPr>
        <p:spPr bwMode="auto">
          <a:xfrm>
            <a:off x="3083243" y="2996406"/>
            <a:ext cx="2830830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</a:rPr>
              <a:t>造车新势力服务企业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 rot="7415661">
            <a:off x="3008948" y="4205886"/>
            <a:ext cx="1359937" cy="368530"/>
            <a:chOff x="3838575" y="2712368"/>
            <a:chExt cx="1604974" cy="36853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rot="3533776">
            <a:off x="4487960" y="4235630"/>
            <a:ext cx="1396728" cy="368530"/>
            <a:chOff x="3838575" y="2712368"/>
            <a:chExt cx="1604974" cy="36853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圆角矩形 30"/>
          <p:cNvSpPr/>
          <p:nvPr/>
        </p:nvSpPr>
        <p:spPr>
          <a:xfrm>
            <a:off x="2555015" y="5004607"/>
            <a:ext cx="1455200" cy="10203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CCA42"/>
              </a:gs>
              <a:gs pos="100000">
                <a:srgbClr val="DCCA42">
                  <a:gamma/>
                  <a:tint val="5882"/>
                  <a:invGamma/>
                </a:srgbClr>
              </a:gs>
            </a:gsLst>
            <a:lin ang="0" scaled="1"/>
            <a:tileRect/>
          </a:gradFill>
          <a:ln w="38100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1800" b="1" dirty="0" smtClean="0">
                <a:solidFill>
                  <a:srgbClr val="0D1259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品牌直营店</a:t>
            </a:r>
            <a:endParaRPr lang="en-US" altLang="zh-CN" sz="1800" b="1" dirty="0">
              <a:solidFill>
                <a:srgbClr val="0D1259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787675" y="5085252"/>
            <a:ext cx="1455200" cy="10203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CCA42"/>
              </a:gs>
              <a:gs pos="100000">
                <a:srgbClr val="DCCA42">
                  <a:gamma/>
                  <a:tint val="5882"/>
                  <a:invGamma/>
                </a:srgbClr>
              </a:gs>
            </a:gsLst>
            <a:lin ang="0" scaled="1"/>
            <a:tileRect/>
          </a:gradFill>
          <a:ln w="38100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1800" b="1" dirty="0" smtClean="0">
                <a:solidFill>
                  <a:srgbClr val="0D1259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品牌服务中心</a:t>
            </a:r>
            <a:endParaRPr lang="en-US" altLang="zh-CN" sz="1800" b="1" dirty="0">
              <a:solidFill>
                <a:srgbClr val="0D1259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 bldLvl="0" autoUpdateAnimBg="0"/>
      <p:bldP spid="6154" grpId="1"/>
      <p:bldP spid="7" grpId="0"/>
      <p:bldP spid="24" grpId="0"/>
      <p:bldP spid="35" grpId="0" bldLvl="0" animBg="1"/>
      <p:bldP spid="31" grpId="0" bldLvl="0" animBg="1"/>
      <p:bldP spid="3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直接连接符 36"/>
          <p:cNvCxnSpPr/>
          <p:nvPr/>
        </p:nvCxnSpPr>
        <p:spPr>
          <a:xfrm>
            <a:off x="3367702" y="1214261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 flipH="1">
            <a:off x="1821815" y="1353820"/>
            <a:ext cx="5769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四、</a:t>
            </a:r>
            <a:r>
              <a:rPr lang="zh-CN" sz="3200" b="1" dirty="0"/>
              <a:t>认识汽车售后服务企业</a:t>
            </a:r>
            <a:endParaRPr lang="zh-CN" sz="3200" b="1" dirty="0"/>
          </a:p>
        </p:txBody>
      </p:sp>
      <p:sp>
        <p:nvSpPr>
          <p:cNvPr id="24" name="文本框 23"/>
          <p:cNvSpPr txBox="1"/>
          <p:nvPr/>
        </p:nvSpPr>
        <p:spPr>
          <a:xfrm flipH="1">
            <a:off x="7683359" y="1062520"/>
            <a:ext cx="4470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4" name="文本框 5032969"/>
          <p:cNvSpPr txBox="1"/>
          <p:nvPr/>
        </p:nvSpPr>
        <p:spPr>
          <a:xfrm>
            <a:off x="-36512" y="332105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学习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认识汽车售后服务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任务一、汽车行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2492375"/>
            <a:ext cx="3194050" cy="21545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675" y="3500755"/>
            <a:ext cx="3521710" cy="2374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15523"/>
          <a:stretch>
            <a:fillRect/>
          </a:stretch>
        </p:blipFill>
        <p:spPr>
          <a:xfrm>
            <a:off x="5940425" y="3356610"/>
            <a:ext cx="2897505" cy="35248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4365" y="1955800"/>
            <a:ext cx="6529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>
                <a:latin typeface="宋体" panose="02010600030101010101" pitchFamily="2" charset="-122"/>
                <a:cs typeface="宋体" panose="02010600030101010101" pitchFamily="2" charset="-122"/>
              </a:rPr>
              <a:t>品牌直营店</a:t>
            </a:r>
            <a:endParaRPr lang="zh-CN" altLang="en-US" sz="3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直接连接符 36"/>
          <p:cNvCxnSpPr/>
          <p:nvPr/>
        </p:nvCxnSpPr>
        <p:spPr>
          <a:xfrm>
            <a:off x="3367702" y="1214261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 flipH="1">
            <a:off x="1821815" y="1353820"/>
            <a:ext cx="5769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四、</a:t>
            </a:r>
            <a:r>
              <a:rPr lang="zh-CN" sz="3200" b="1" dirty="0"/>
              <a:t>认识汽车售后服务企业</a:t>
            </a:r>
            <a:endParaRPr lang="zh-CN" sz="3200" b="1" dirty="0"/>
          </a:p>
        </p:txBody>
      </p:sp>
      <p:sp>
        <p:nvSpPr>
          <p:cNvPr id="24" name="文本框 23"/>
          <p:cNvSpPr txBox="1"/>
          <p:nvPr/>
        </p:nvSpPr>
        <p:spPr>
          <a:xfrm flipH="1">
            <a:off x="7683359" y="1062520"/>
            <a:ext cx="4470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4" name="文本框 5032969"/>
          <p:cNvSpPr txBox="1"/>
          <p:nvPr/>
        </p:nvSpPr>
        <p:spPr>
          <a:xfrm>
            <a:off x="-36512" y="332105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学习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认识汽车售后服务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任务一、汽车行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4365" y="1955800"/>
            <a:ext cx="6529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>
                <a:latin typeface="宋体" panose="02010600030101010101" pitchFamily="2" charset="-122"/>
                <a:cs typeface="宋体" panose="02010600030101010101" pitchFamily="2" charset="-122"/>
              </a:rPr>
              <a:t>品牌服务中心</a:t>
            </a:r>
            <a:endParaRPr lang="zh-CN" altLang="en-US" sz="3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636520"/>
            <a:ext cx="5162550" cy="29400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162550" y="2204720"/>
            <a:ext cx="3771900" cy="4310380"/>
          </a:xfrm>
          <a:prstGeom prst="rect">
            <a:avLst/>
          </a:prstGeom>
        </p:spPr>
        <p:txBody>
          <a:bodyPr>
            <a:noAutofit/>
          </a:bodyPr>
          <a:p>
            <a:pPr marL="0" indent="279400" algn="just" defTabSz="266700">
              <a:lnSpc>
                <a:spcPct val="120000"/>
              </a:lnSpc>
              <a:spcAft>
                <a:spcPct val="0"/>
              </a:spcAft>
            </a:pPr>
            <a:r>
              <a:rPr lang="zh-CN" altLang="en-US" sz="2400" i="0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蔚来服务中心特点：</a:t>
            </a:r>
            <a:endParaRPr lang="zh-CN" altLang="en-US" sz="1600" i="0">
              <a:solidFill>
                <a:srgbClr val="22222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可以三分钟快速换电，精准定位，快速拆卸。</a:t>
            </a:r>
            <a:endParaRPr lang="zh-CN" altLang="en-US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可以移动充电，一键加电，代客加电。</a:t>
            </a:r>
            <a:endParaRPr lang="zh-CN" altLang="en-US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可以一键呼叫，上门取送车服务，保养服务，事故维修，代步车服务。</a:t>
            </a:r>
            <a:endParaRPr lang="zh-CN" altLang="en-US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有讨论工作，聚餐，办公，喝咖啡，亲子游戏等全新客户体验的活动中心。</a:t>
            </a:r>
            <a:endParaRPr lang="zh-CN" altLang="en-US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77495" algn="just" defTabSz="266700">
              <a:lnSpc>
                <a:spcPct val="120000"/>
              </a:lnSpc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(5)App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可以实现在线购物，车辆下订单，积分商城，朋友圈互动，充电地图等。</a:t>
            </a:r>
            <a:endParaRPr lang="zh-CN" altLang="en-US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直接连接符 36"/>
          <p:cNvCxnSpPr/>
          <p:nvPr/>
        </p:nvCxnSpPr>
        <p:spPr>
          <a:xfrm>
            <a:off x="3367702" y="1214261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 flipH="1">
            <a:off x="7683359" y="1062520"/>
            <a:ext cx="4470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4" name="文本框 5032969"/>
          <p:cNvSpPr txBox="1"/>
          <p:nvPr/>
        </p:nvSpPr>
        <p:spPr>
          <a:xfrm>
            <a:off x="-36512" y="332105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学习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认识汽车售后服务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任务一、汽车行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0481" name="副标题 5039105"/>
          <p:cNvSpPr>
            <a:spLocks noGrp="1"/>
          </p:cNvSpPr>
          <p:nvPr/>
        </p:nvSpPr>
        <p:spPr>
          <a:xfrm>
            <a:off x="683895" y="1268730"/>
            <a:ext cx="7162800" cy="7620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 anchorCtr="0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defRPr/>
            </a:lvl1pPr>
            <a:lvl2pPr marL="457200" lvl="1" indent="0" algn="ctr">
              <a:buClr>
                <a:schemeClr val="accent1"/>
              </a:buClr>
              <a:buSzTx/>
              <a:buFont typeface="Wingdings" panose="05000000000000000000" pitchFamily="2" charset="2"/>
              <a:defRPr/>
            </a:lvl2pPr>
            <a:lvl3pPr marL="914400" lvl="2" indent="0" algn="ctr">
              <a:buClr>
                <a:schemeClr val="tx1"/>
              </a:buClr>
              <a:buSzTx/>
              <a:buFont typeface="Wingdings" panose="05000000000000000000" pitchFamily="2" charset="2"/>
              <a:defRPr/>
            </a:lvl3pPr>
            <a:lvl4pPr marL="1371600" lvl="3" indent="0" algn="ctr">
              <a:buClrTx/>
              <a:buSzTx/>
              <a:buFont typeface="Wingdings" panose="05000000000000000000" pitchFamily="2" charset="2"/>
              <a:defRPr/>
            </a:lvl4pPr>
            <a:lvl5pPr marL="1828800" lvl="4" indent="0" algn="ctr">
              <a:buClrTx/>
              <a:buSzTx/>
              <a:buFont typeface="Wingdings" panose="05000000000000000000" pitchFamily="2" charset="2"/>
              <a:defRPr/>
            </a:lvl5pPr>
          </a:lstStyle>
          <a:p>
            <a:pPr marL="0" lvl="0" indent="0" algn="l">
              <a:buNone/>
            </a:pPr>
            <a:r>
              <a:rPr lang="zh-CN" altLang="en-US" sz="3200" b="1" dirty="0">
                <a:sym typeface="+mn-ea"/>
              </a:rPr>
              <a:t>四、</a:t>
            </a:r>
            <a:r>
              <a:rPr lang="zh-CN" sz="3200" b="1" dirty="0">
                <a:sym typeface="+mn-ea"/>
              </a:rPr>
              <a:t>认识汽车售后服务企业</a:t>
            </a:r>
            <a:endParaRPr lang="zh-CN" altLang="en-US" sz="3200" dirty="0"/>
          </a:p>
        </p:txBody>
      </p:sp>
      <p:sp>
        <p:nvSpPr>
          <p:cNvPr id="2" name="文本框 1"/>
          <p:cNvSpPr txBox="1"/>
          <p:nvPr/>
        </p:nvSpPr>
        <p:spPr>
          <a:xfrm>
            <a:off x="755650" y="2420620"/>
            <a:ext cx="75692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O2O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模式工场店特点：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线上服务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线下服务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供应链完善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人才培育机制健全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服务保障健全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3367702" y="1214261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 flipH="1">
            <a:off x="7683359" y="1062520"/>
            <a:ext cx="4470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4" name="文本框 5032969"/>
          <p:cNvSpPr txBox="1"/>
          <p:nvPr/>
        </p:nvSpPr>
        <p:spPr>
          <a:xfrm>
            <a:off x="-36512" y="332105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学习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认识汽车售后服务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任务一、汽车行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0481" name="副标题 5039105"/>
          <p:cNvSpPr>
            <a:spLocks noGrp="1"/>
          </p:cNvSpPr>
          <p:nvPr/>
        </p:nvSpPr>
        <p:spPr>
          <a:xfrm>
            <a:off x="683895" y="1268730"/>
            <a:ext cx="7162800" cy="7620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 anchorCtr="0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defRPr/>
            </a:lvl1pPr>
            <a:lvl2pPr marL="457200" lvl="1" indent="0" algn="ctr">
              <a:buClr>
                <a:schemeClr val="accent1"/>
              </a:buClr>
              <a:buSzTx/>
              <a:buFont typeface="Wingdings" panose="05000000000000000000" pitchFamily="2" charset="2"/>
              <a:defRPr/>
            </a:lvl2pPr>
            <a:lvl3pPr marL="914400" lvl="2" indent="0" algn="ctr">
              <a:buClr>
                <a:schemeClr val="tx1"/>
              </a:buClr>
              <a:buSzTx/>
              <a:buFont typeface="Wingdings" panose="05000000000000000000" pitchFamily="2" charset="2"/>
              <a:defRPr/>
            </a:lvl3pPr>
            <a:lvl4pPr marL="1371600" lvl="3" indent="0" algn="ctr">
              <a:buClrTx/>
              <a:buSzTx/>
              <a:buFont typeface="Wingdings" panose="05000000000000000000" pitchFamily="2" charset="2"/>
              <a:defRPr/>
            </a:lvl4pPr>
            <a:lvl5pPr marL="1828800" lvl="4" indent="0" algn="ctr">
              <a:buClrTx/>
              <a:buSzTx/>
              <a:buFont typeface="Wingdings" panose="05000000000000000000" pitchFamily="2" charset="2"/>
              <a:defRPr/>
            </a:lvl5pPr>
          </a:lstStyle>
          <a:p>
            <a:pPr marL="0" lvl="0" indent="0" algn="l">
              <a:buNone/>
            </a:pPr>
            <a:r>
              <a:rPr lang="zh-CN" altLang="en-US" sz="3200" b="1" dirty="0">
                <a:sym typeface="+mn-ea"/>
              </a:rPr>
              <a:t>五、</a:t>
            </a:r>
            <a:r>
              <a:rPr lang="zh-CN" sz="3200" b="1" dirty="0">
                <a:sym typeface="+mn-ea"/>
              </a:rPr>
              <a:t>汽车售后服务发展趋势</a:t>
            </a:r>
            <a:endParaRPr lang="zh-CN" altLang="en-US" sz="3200" dirty="0"/>
          </a:p>
        </p:txBody>
      </p:sp>
      <p:sp>
        <p:nvSpPr>
          <p:cNvPr id="2" name="文本框 1"/>
          <p:cNvSpPr txBox="1"/>
          <p:nvPr/>
        </p:nvSpPr>
        <p:spPr>
          <a:xfrm>
            <a:off x="755650" y="2060575"/>
            <a:ext cx="756920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>
                <a:latin typeface="宋体" panose="02010600030101010101" pitchFamily="2" charset="-122"/>
                <a:cs typeface="宋体" panose="02010600030101010101" pitchFamily="2" charset="-122"/>
              </a:rPr>
              <a:t>（一）汽车售后服务发展环境分析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高科技环境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全新客户环境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全新人才环境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（二）汽车售后服务发展方向分析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品牌化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高科技化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数字化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定制化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扁平化、信息化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任意多边形 6145"/>
          <p:cNvSpPr/>
          <p:nvPr/>
        </p:nvSpPr>
        <p:spPr>
          <a:xfrm rot="5400000">
            <a:off x="-2419350" y="1477963"/>
            <a:ext cx="4824413" cy="4764087"/>
          </a:xfrm>
          <a:custGeom>
            <a:avLst/>
            <a:gdLst/>
            <a:ahLst/>
            <a:cxnLst>
              <a:cxn ang="270">
                <a:pos x="10800" y="0"/>
              </a:cxn>
              <a:cxn ang="180">
                <a:pos x="162" y="10638"/>
              </a:cxn>
              <a:cxn ang="270">
                <a:pos x="10800" y="322"/>
              </a:cxn>
              <a:cxn ang="0">
                <a:pos x="21437" y="10638"/>
              </a:cxn>
            </a:cxnLst>
            <a:pathLst>
              <a:path w="21600" h="21600">
                <a:moveTo>
                  <a:pt x="323" y="10641"/>
                </a:moveTo>
                <a:cubicBezTo>
                  <a:pt x="409" y="4927"/>
                  <a:pt x="5067" y="322"/>
                  <a:pt x="10800" y="322"/>
                </a:cubicBezTo>
                <a:cubicBezTo>
                  <a:pt x="16534" y="322"/>
                  <a:pt x="21192" y="4927"/>
                  <a:pt x="21277" y="10640"/>
                </a:cubicBezTo>
                <a:lnTo>
                  <a:pt x="21598" y="10636"/>
                </a:lnTo>
                <a:cubicBezTo>
                  <a:pt x="21509" y="4583"/>
                  <a:pt x="16708" y="-164"/>
                  <a:pt x="10798" y="-164"/>
                </a:cubicBezTo>
                <a:cubicBezTo>
                  <a:pt x="4888" y="-164"/>
                  <a:pt x="87" y="4583"/>
                  <a:pt x="-1" y="10472"/>
                </a:cubicBezTo>
                <a:close/>
              </a:path>
            </a:pathLst>
          </a:custGeom>
          <a:gradFill rotWithShape="1">
            <a:gsLst>
              <a:gs pos="0">
                <a:srgbClr val="E2E2E2"/>
              </a:gs>
              <a:gs pos="50000">
                <a:schemeClr val="bg2"/>
              </a:gs>
              <a:gs pos="100000">
                <a:srgbClr val="E2E2E2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62" name="任意多边形 6146"/>
          <p:cNvSpPr/>
          <p:nvPr/>
        </p:nvSpPr>
        <p:spPr>
          <a:xfrm rot="5400000" flipH="1">
            <a:off x="-2012950" y="1970088"/>
            <a:ext cx="4032250" cy="3924300"/>
          </a:xfrm>
          <a:custGeom>
            <a:avLst/>
            <a:gdLst/>
            <a:ahLst/>
            <a:cxnLst>
              <a:cxn ang="270">
                <a:pos x="10800" y="0"/>
              </a:cxn>
              <a:cxn ang="180">
                <a:pos x="5372" y="10800"/>
              </a:cxn>
              <a:cxn ang="270">
                <a:pos x="10800" y="10744"/>
              </a:cxn>
              <a:cxn ang="0">
                <a:pos x="16228" y="10800"/>
              </a:cxn>
            </a:cxnLst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1" y="10744"/>
                  <a:pt x="10856" y="10769"/>
                  <a:pt x="10856" y="10800"/>
                </a:cubicBezTo>
                <a:lnTo>
                  <a:pt x="21600" y="10800"/>
                </a:lnTo>
                <a:cubicBezTo>
                  <a:pt x="21600" y="4835"/>
                  <a:pt x="16765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rgbClr val="FFFFFF">
                  <a:alpha val="48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63" name="圆角矩形 6148"/>
          <p:cNvSpPr/>
          <p:nvPr/>
        </p:nvSpPr>
        <p:spPr>
          <a:xfrm>
            <a:off x="2113915" y="4725035"/>
            <a:ext cx="3441700" cy="508000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/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任务二   认识汽车售后服务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圆角矩形 6149"/>
          <p:cNvSpPr/>
          <p:nvPr/>
        </p:nvSpPr>
        <p:spPr>
          <a:xfrm>
            <a:off x="2155825" y="2494915"/>
            <a:ext cx="3306445" cy="508000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/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任务一    认识汽车后市场 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365" name="组合 6150"/>
          <p:cNvGrpSpPr/>
          <p:nvPr/>
        </p:nvGrpSpPr>
        <p:grpSpPr>
          <a:xfrm>
            <a:off x="1476375" y="1989138"/>
            <a:ext cx="381000" cy="381000"/>
            <a:chOff x="0" y="0"/>
            <a:chExt cx="1615" cy="1615"/>
          </a:xfrm>
        </p:grpSpPr>
        <p:sp>
          <p:nvSpPr>
            <p:cNvPr id="15366" name="椭圆 6151"/>
            <p:cNvSpPr/>
            <p:nvPr/>
          </p:nvSpPr>
          <p:spPr>
            <a:xfrm>
              <a:off x="0" y="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7" name="椭圆 6152"/>
            <p:cNvSpPr/>
            <p:nvPr/>
          </p:nvSpPr>
          <p:spPr>
            <a:xfrm>
              <a:off x="92" y="9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8" name="椭圆 6153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chemeClr val="hlink"/>
                </a:gs>
                <a:gs pos="100000">
                  <a:srgbClr val="FFFFFF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9" name="椭圆 6154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0" name="椭圆 6155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37538A"/>
                </a:gs>
                <a:gs pos="50000">
                  <a:schemeClr val="hlink"/>
                </a:gs>
                <a:gs pos="100000">
                  <a:srgbClr val="37538A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1" name="椭圆 6156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72" name="组合 6157"/>
          <p:cNvGrpSpPr/>
          <p:nvPr/>
        </p:nvGrpSpPr>
        <p:grpSpPr>
          <a:xfrm>
            <a:off x="1774825" y="3871913"/>
            <a:ext cx="381000" cy="381000"/>
            <a:chOff x="0" y="0"/>
            <a:chExt cx="1615" cy="1615"/>
          </a:xfrm>
        </p:grpSpPr>
        <p:sp>
          <p:nvSpPr>
            <p:cNvPr id="15373" name="椭圆 6158"/>
            <p:cNvSpPr/>
            <p:nvPr/>
          </p:nvSpPr>
          <p:spPr>
            <a:xfrm>
              <a:off x="0" y="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4" name="椭圆 6159"/>
            <p:cNvSpPr/>
            <p:nvPr/>
          </p:nvSpPr>
          <p:spPr>
            <a:xfrm>
              <a:off x="92" y="9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5" name="椭圆 6160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chemeClr val="hlink"/>
                </a:gs>
                <a:gs pos="100000">
                  <a:srgbClr val="FFFFFF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6" name="椭圆 6161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8BE67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7" name="椭圆 6162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37538A"/>
                </a:gs>
                <a:gs pos="50000">
                  <a:schemeClr val="hlink"/>
                </a:gs>
                <a:gs pos="100000">
                  <a:srgbClr val="37538A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椭圆 6163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235C3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79" name="矩形 6179"/>
          <p:cNvSpPr/>
          <p:nvPr/>
        </p:nvSpPr>
        <p:spPr>
          <a:xfrm>
            <a:off x="1981200" y="188913"/>
            <a:ext cx="57515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项目一    走近汽车售后服务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0" name="文本框 6180"/>
          <p:cNvSpPr txBox="1"/>
          <p:nvPr/>
        </p:nvSpPr>
        <p:spPr>
          <a:xfrm>
            <a:off x="348298" y="2420938"/>
            <a:ext cx="551815" cy="297021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走近汽车售后服务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0"/>
          </p:nvPr>
        </p:nvSpPr>
        <p:spPr>
          <a:xfrm>
            <a:off x="3924300" y="6453188"/>
            <a:ext cx="904875" cy="320675"/>
          </a:xfrm>
        </p:spPr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4"/>
          <p:cNvSpPr txBox="1"/>
          <p:nvPr/>
        </p:nvSpPr>
        <p:spPr>
          <a:xfrm>
            <a:off x="3505200" y="6354763"/>
            <a:ext cx="5029200" cy="2746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>
              <a:spcBef>
                <a:spcPct val="50000"/>
              </a:spcBef>
            </a:pPr>
            <a:r>
              <a:rPr lang="zh-CN" altLang="en-US" sz="1200" b="1" dirty="0">
                <a:latin typeface="Arial" panose="020B0604020202020204" pitchFamily="34" charset="0"/>
                <a:ea typeface="楷体_GB2312" pitchFamily="1" charset="-122"/>
              </a:rPr>
              <a:t>资料来源：中国汽车工业协会</a:t>
            </a:r>
            <a:endParaRPr lang="zh-CN" altLang="en-US" sz="12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6392" name="AutoShape 11"/>
          <p:cNvSpPr/>
          <p:nvPr/>
        </p:nvSpPr>
        <p:spPr>
          <a:xfrm>
            <a:off x="468313" y="914400"/>
            <a:ext cx="8207375" cy="576263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2857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marL="352425" indent="-352425" algn="ctr">
              <a:buFont typeface="Wingdings" panose="05000000000000000000" pitchFamily="2" charset="2"/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一、汽车产销量分析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6393" name="文本框 5032969"/>
          <p:cNvSpPr txBox="1"/>
          <p:nvPr/>
        </p:nvSpPr>
        <p:spPr>
          <a:xfrm>
            <a:off x="34925" y="117475"/>
            <a:ext cx="7862888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学习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一  认识汽车后市场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任务一、汽车行业介绍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995738" y="6597650"/>
            <a:ext cx="936625" cy="225425"/>
          </a:xfrm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673100" y="1753870"/>
            <a:ext cx="7859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（一）全系列汽车产销量分析</a:t>
            </a:r>
            <a:endParaRPr lang="zh-CN" altLang="en-US"/>
          </a:p>
          <a:p>
            <a:endParaRPr lang="zh-CN" altLang="en-US"/>
          </a:p>
        </p:txBody>
      </p:sp>
      <p:graphicFrame>
        <p:nvGraphicFramePr>
          <p:cNvPr id="14" name="图表 13"/>
          <p:cNvGraphicFramePr/>
          <p:nvPr/>
        </p:nvGraphicFramePr>
        <p:xfrm>
          <a:off x="631825" y="2313305"/>
          <a:ext cx="7651115" cy="4237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92" name="AutoShape 11"/>
          <p:cNvSpPr/>
          <p:nvPr/>
        </p:nvSpPr>
        <p:spPr>
          <a:xfrm>
            <a:off x="468313" y="914400"/>
            <a:ext cx="8207375" cy="576263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2857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marL="352425" indent="-352425" algn="ctr">
              <a:buFont typeface="Wingdings" panose="05000000000000000000" pitchFamily="2" charset="2"/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一、汽车产销量分析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6393" name="文本框 5032969"/>
          <p:cNvSpPr txBox="1"/>
          <p:nvPr/>
        </p:nvSpPr>
        <p:spPr>
          <a:xfrm>
            <a:off x="34925" y="117475"/>
            <a:ext cx="7862888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学习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一  认识汽车后市场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任务一、汽车行业介绍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995738" y="6597650"/>
            <a:ext cx="936625" cy="225425"/>
          </a:xfrm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673100" y="1753870"/>
            <a:ext cx="78593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（二）新能源汽车产销量分析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graphicFrame>
        <p:nvGraphicFramePr>
          <p:cNvPr id="15" name="图表 14"/>
          <p:cNvGraphicFramePr/>
          <p:nvPr/>
        </p:nvGraphicFramePr>
        <p:xfrm>
          <a:off x="539750" y="2204720"/>
          <a:ext cx="7896860" cy="4184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4"/>
          <p:cNvSpPr txBox="1"/>
          <p:nvPr/>
        </p:nvSpPr>
        <p:spPr>
          <a:xfrm>
            <a:off x="3505200" y="6354763"/>
            <a:ext cx="5029200" cy="2746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>
              <a:spcBef>
                <a:spcPct val="50000"/>
              </a:spcBef>
            </a:pPr>
            <a:r>
              <a:rPr lang="zh-CN" altLang="en-US" sz="1200" b="1" dirty="0">
                <a:latin typeface="Arial" panose="020B0604020202020204" pitchFamily="34" charset="0"/>
                <a:ea typeface="楷体_GB2312" pitchFamily="1" charset="-122"/>
              </a:rPr>
              <a:t>资料来源：中国汽车工业协会</a:t>
            </a:r>
            <a:endParaRPr lang="zh-CN" altLang="en-US" sz="12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6392" name="AutoShape 11"/>
          <p:cNvSpPr/>
          <p:nvPr/>
        </p:nvSpPr>
        <p:spPr>
          <a:xfrm>
            <a:off x="468313" y="914400"/>
            <a:ext cx="8207375" cy="576263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2857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marL="352425" indent="-352425" algn="ctr">
              <a:buFont typeface="Wingdings" panose="05000000000000000000" pitchFamily="2" charset="2"/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ea typeface="楷体_GB2312" pitchFamily="1" charset="-122"/>
                <a:sym typeface="+mn-ea"/>
              </a:rPr>
              <a:t>二、汽车后市场行业概况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6393" name="文本框 5032969"/>
          <p:cNvSpPr txBox="1"/>
          <p:nvPr/>
        </p:nvSpPr>
        <p:spPr>
          <a:xfrm>
            <a:off x="34925" y="117475"/>
            <a:ext cx="7862888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学习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一  认识汽车后市场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任务一、汽车行业介绍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995738" y="6597650"/>
            <a:ext cx="936625" cy="225425"/>
          </a:xfrm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673100" y="1753870"/>
            <a:ext cx="78593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（一）汽车后市场现状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graphicFrame>
        <p:nvGraphicFramePr>
          <p:cNvPr id="15" name="图表 14"/>
          <p:cNvGraphicFramePr/>
          <p:nvPr/>
        </p:nvGraphicFramePr>
        <p:xfrm>
          <a:off x="539750" y="2204720"/>
          <a:ext cx="7896860" cy="4184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4"/>
          <p:cNvSpPr txBox="1"/>
          <p:nvPr/>
        </p:nvSpPr>
        <p:spPr>
          <a:xfrm>
            <a:off x="3505200" y="6354763"/>
            <a:ext cx="5029200" cy="2746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>
              <a:spcBef>
                <a:spcPct val="50000"/>
              </a:spcBef>
            </a:pPr>
            <a:r>
              <a:rPr lang="zh-CN" altLang="en-US" sz="1200" b="1" dirty="0">
                <a:latin typeface="Arial" panose="020B0604020202020204" pitchFamily="34" charset="0"/>
                <a:ea typeface="楷体_GB2312" pitchFamily="1" charset="-122"/>
              </a:rPr>
              <a:t>资料来源：中国汽车工业协会</a:t>
            </a:r>
            <a:endParaRPr lang="zh-CN" altLang="en-US" sz="12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6392" name="AutoShape 11"/>
          <p:cNvSpPr/>
          <p:nvPr/>
        </p:nvSpPr>
        <p:spPr>
          <a:xfrm>
            <a:off x="468313" y="914400"/>
            <a:ext cx="8207375" cy="576263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2857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marL="352425" indent="-352425" algn="ctr">
              <a:buFont typeface="Wingdings" panose="05000000000000000000" pitchFamily="2" charset="2"/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ea typeface="楷体_GB2312" pitchFamily="1" charset="-122"/>
                <a:sym typeface="+mn-ea"/>
              </a:rPr>
              <a:t>二、汽车后市场行业概况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6393" name="文本框 5032969"/>
          <p:cNvSpPr txBox="1"/>
          <p:nvPr/>
        </p:nvSpPr>
        <p:spPr>
          <a:xfrm>
            <a:off x="34925" y="117475"/>
            <a:ext cx="7862888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学习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认识汽车后市场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任务一、汽车行业介绍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995738" y="6597650"/>
            <a:ext cx="936625" cy="225425"/>
          </a:xfrm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673100" y="1753870"/>
            <a:ext cx="78593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（二）汽车后市场现状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graphicFrame>
        <p:nvGraphicFramePr>
          <p:cNvPr id="11" name="图表 10"/>
          <p:cNvGraphicFramePr/>
          <p:nvPr/>
        </p:nvGraphicFramePr>
        <p:xfrm>
          <a:off x="828040" y="2096135"/>
          <a:ext cx="7631430" cy="4309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副标题 5039105"/>
          <p:cNvSpPr>
            <a:spLocks noGrp="1"/>
          </p:cNvSpPr>
          <p:nvPr>
            <p:ph type="subTitle"/>
          </p:nvPr>
        </p:nvSpPr>
        <p:spPr>
          <a:xfrm>
            <a:off x="1062038" y="2349500"/>
            <a:ext cx="7162800" cy="1627188"/>
          </a:xfrm>
          <a:solidFill>
            <a:srgbClr val="FFFFFF"/>
          </a:solidFill>
        </p:spPr>
        <p:txBody>
          <a:bodyPr anchor="t" anchorCtr="0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defRPr/>
            </a:lvl1pPr>
            <a:lvl2pPr marL="457200" lvl="1" indent="0" algn="ctr">
              <a:buClr>
                <a:schemeClr val="accent1"/>
              </a:buClr>
              <a:buSzTx/>
              <a:buFont typeface="Wingdings" panose="05000000000000000000" pitchFamily="2" charset="2"/>
              <a:defRPr/>
            </a:lvl2pPr>
            <a:lvl3pPr marL="914400" lvl="2" indent="0" algn="ctr">
              <a:buClr>
                <a:schemeClr val="tx1"/>
              </a:buClr>
              <a:buSzTx/>
              <a:buFont typeface="Wingdings" panose="05000000000000000000" pitchFamily="2" charset="2"/>
              <a:defRPr/>
            </a:lvl3pPr>
            <a:lvl4pPr marL="1371600" lvl="3" indent="0" algn="ctr">
              <a:buClrTx/>
              <a:buSzTx/>
              <a:buFont typeface="Wingdings" panose="05000000000000000000" pitchFamily="2" charset="2"/>
              <a:defRPr/>
            </a:lvl4pPr>
            <a:lvl5pPr marL="1828800" lvl="4" indent="0" algn="ctr">
              <a:buClrTx/>
              <a:buSzTx/>
              <a:buFont typeface="Wingdings" panose="05000000000000000000" pitchFamily="2" charset="2"/>
              <a:defRPr/>
            </a:lvl5pPr>
          </a:lstStyle>
          <a:p>
            <a:pPr marL="0" lvl="0" indent="0" algn="l">
              <a:buNone/>
            </a:pPr>
            <a:r>
              <a:rPr lang="zh-CN" altLang="en-US" dirty="0"/>
              <a:t>一、汽车售后服务概念</a:t>
            </a:r>
            <a:endParaRPr lang="zh-CN" altLang="en-US"/>
          </a:p>
          <a:p>
            <a:pPr marL="0" lvl="0" indent="0" algn="l">
              <a:buNone/>
            </a:pPr>
            <a:r>
              <a:rPr lang="zh-CN" altLang="en-US" dirty="0"/>
              <a:t>汽车售后服务就是车企将他所生产的汽车做为商品销售出去后，为了保证汽车能够正常使用而为客户提供的一切服务。</a:t>
            </a:r>
            <a:endParaRPr lang="zh-CN" altLang="en-US" dirty="0"/>
          </a:p>
        </p:txBody>
      </p:sp>
      <p:sp>
        <p:nvSpPr>
          <p:cNvPr id="20482" name="折角形 5039106"/>
          <p:cNvSpPr/>
          <p:nvPr/>
        </p:nvSpPr>
        <p:spPr>
          <a:xfrm>
            <a:off x="900113" y="2133600"/>
            <a:ext cx="7416800" cy="2590800"/>
          </a:xfrm>
          <a:prstGeom prst="foldedCorner">
            <a:avLst>
              <a:gd name="adj" fmla="val 125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文本框 5039107"/>
          <p:cNvSpPr txBox="1"/>
          <p:nvPr/>
        </p:nvSpPr>
        <p:spPr>
          <a:xfrm>
            <a:off x="385763" y="188913"/>
            <a:ext cx="7862887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学习任务二、汽车售后服务介绍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0484" name="文本框 5032969"/>
          <p:cNvSpPr txBox="1"/>
          <p:nvPr/>
        </p:nvSpPr>
        <p:spPr>
          <a:xfrm>
            <a:off x="-36512" y="333375"/>
            <a:ext cx="7862887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学习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认识汽车售后服务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任务一、汽车行业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直接连接符 36"/>
          <p:cNvCxnSpPr/>
          <p:nvPr/>
        </p:nvCxnSpPr>
        <p:spPr>
          <a:xfrm>
            <a:off x="3367702" y="1214261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1268730" y="2989580"/>
            <a:ext cx="2696210" cy="24930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62630" y="3044190"/>
            <a:ext cx="2688590" cy="2438400"/>
            <a:chOff x="304800" y="520607"/>
            <a:chExt cx="4000500" cy="415299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同心圆 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91726" y="520607"/>
              <a:ext cx="3825703" cy="406647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41620" y="3001010"/>
            <a:ext cx="2784475" cy="252539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469390" y="3559175"/>
            <a:ext cx="1901825" cy="1515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buClrTx/>
              <a:buSzTx/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方正兰亭细黑_GBK" panose="02010600030101010101" pitchFamily="2" charset="-122"/>
                <a:ea typeface="方正兰亭细黑_GBK" panose="02010600030101010101" pitchFamily="2" charset="-122"/>
              </a:rPr>
              <a:t>确保汽车性能的正常发挥</a:t>
            </a:r>
            <a:endParaRPr lang="zh-CN" altLang="en-US" sz="2400" b="1" dirty="0">
              <a:solidFill>
                <a:schemeClr val="tx2"/>
              </a:solidFill>
              <a:latin typeface="方正兰亭细黑_GBK" panose="02010600030101010101" pitchFamily="2" charset="-122"/>
              <a:ea typeface="方正兰亭细黑_GBK" panose="02010600030101010101" pitchFamily="2" charset="-122"/>
            </a:endParaRPr>
          </a:p>
        </p:txBody>
      </p:sp>
      <p:sp>
        <p:nvSpPr>
          <p:cNvPr id="13" name="TextBox 37"/>
          <p:cNvSpPr txBox="1"/>
          <p:nvPr/>
        </p:nvSpPr>
        <p:spPr>
          <a:xfrm>
            <a:off x="3616960" y="3716655"/>
            <a:ext cx="19792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方正兰亭细黑_GBK" panose="02010600030101010101" pitchFamily="2" charset="-122"/>
                <a:ea typeface="方正兰亭细黑_GBK" panose="02010600030101010101" pitchFamily="2" charset="-122"/>
              </a:rPr>
              <a:t>维护用户和发展用户</a:t>
            </a:r>
            <a:endParaRPr lang="zh-CN" altLang="en-US" sz="2400" b="1" dirty="0">
              <a:solidFill>
                <a:schemeClr val="tx2"/>
              </a:solidFill>
              <a:latin typeface="方正兰亭细黑_GBK" panose="02010600030101010101" pitchFamily="2" charset="-122"/>
              <a:ea typeface="方正兰亭细黑_GBK" panose="02010600030101010101" pitchFamily="2" charset="-122"/>
            </a:endParaRPr>
          </a:p>
          <a:p>
            <a:endParaRPr lang="en-US" altLang="zh-CN" sz="1600" b="1" dirty="0">
              <a:solidFill>
                <a:schemeClr val="tx2"/>
              </a:solidFill>
              <a:latin typeface="方正兰亭细黑_GBK" panose="02010600030101010101" pitchFamily="2" charset="-122"/>
              <a:ea typeface="方正兰亭细黑_GBK" panose="02010600030101010101" pitchFamily="2" charset="-122"/>
            </a:endParaRPr>
          </a:p>
        </p:txBody>
      </p:sp>
      <p:sp>
        <p:nvSpPr>
          <p:cNvPr id="16" name="TextBox 37"/>
          <p:cNvSpPr txBox="1"/>
          <p:nvPr/>
        </p:nvSpPr>
        <p:spPr>
          <a:xfrm>
            <a:off x="5796280" y="3759200"/>
            <a:ext cx="1905635" cy="13150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方正兰亭细黑_GBK" panose="02010600030101010101" pitchFamily="2" charset="-122"/>
                <a:ea typeface="方正兰亭细黑_GBK" panose="02010600030101010101" pitchFamily="2" charset="-122"/>
              </a:rPr>
              <a:t>收集市场和用户的信息</a:t>
            </a:r>
            <a:endParaRPr lang="zh-CN" altLang="en-US" sz="2400" b="1" dirty="0">
              <a:solidFill>
                <a:schemeClr val="tx2"/>
              </a:solidFill>
              <a:latin typeface="方正兰亭细黑_GBK" panose="02010600030101010101" pitchFamily="2" charset="-122"/>
              <a:ea typeface="方正兰亭细黑_GBK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7683359" y="1062520"/>
            <a:ext cx="4470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4" name="文本框 5032969"/>
          <p:cNvSpPr txBox="1"/>
          <p:nvPr/>
        </p:nvSpPr>
        <p:spPr>
          <a:xfrm>
            <a:off x="-36512" y="332105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学习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认识汽车售后服务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任务一、汽车行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0481" name="副标题 5039105"/>
          <p:cNvSpPr>
            <a:spLocks noGrp="1"/>
          </p:cNvSpPr>
          <p:nvPr/>
        </p:nvSpPr>
        <p:spPr>
          <a:xfrm>
            <a:off x="683895" y="1268730"/>
            <a:ext cx="7162800" cy="7620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 anchorCtr="0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defRPr/>
            </a:lvl1pPr>
            <a:lvl2pPr marL="457200" lvl="1" indent="0" algn="ctr">
              <a:buClr>
                <a:schemeClr val="accent1"/>
              </a:buClr>
              <a:buSzTx/>
              <a:buFont typeface="Wingdings" panose="05000000000000000000" pitchFamily="2" charset="2"/>
              <a:defRPr/>
            </a:lvl2pPr>
            <a:lvl3pPr marL="914400" lvl="2" indent="0" algn="ctr">
              <a:buClr>
                <a:schemeClr val="tx1"/>
              </a:buClr>
              <a:buSzTx/>
              <a:buFont typeface="Wingdings" panose="05000000000000000000" pitchFamily="2" charset="2"/>
              <a:defRPr/>
            </a:lvl3pPr>
            <a:lvl4pPr marL="1371600" lvl="3" indent="0" algn="ctr">
              <a:buClrTx/>
              <a:buSzTx/>
              <a:buFont typeface="Wingdings" panose="05000000000000000000" pitchFamily="2" charset="2"/>
              <a:defRPr/>
            </a:lvl4pPr>
            <a:lvl5pPr marL="1828800" lvl="4" indent="0" algn="ctr">
              <a:buClrTx/>
              <a:buSzTx/>
              <a:buFont typeface="Wingdings" panose="05000000000000000000" pitchFamily="2" charset="2"/>
              <a:defRPr/>
            </a:lvl5pPr>
          </a:lstStyle>
          <a:p>
            <a:pPr marL="0" lvl="0" indent="0" algn="l">
              <a:buNone/>
            </a:pPr>
            <a:r>
              <a:rPr lang="zh-CN" altLang="en-US" sz="3200" dirty="0"/>
              <a:t>二、汽车售后服务作用</a:t>
            </a:r>
            <a:endParaRPr lang="zh-CN" altLang="en-US" sz="3200"/>
          </a:p>
          <a:p>
            <a:pPr marL="0" lvl="0" indent="0" algn="l">
              <a:buNone/>
            </a:pPr>
            <a:endParaRPr lang="zh-CN" altLang="en-US" sz="3200" dirty="0"/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13" grpId="0"/>
      <p:bldP spid="13" grpId="1"/>
      <p:bldP spid="16" grpId="0"/>
      <p:bldP spid="16" grpId="1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直接连接符 36"/>
          <p:cNvCxnSpPr/>
          <p:nvPr/>
        </p:nvCxnSpPr>
        <p:spPr>
          <a:xfrm>
            <a:off x="3367702" y="1214261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 flipH="1">
            <a:off x="7683359" y="1062520"/>
            <a:ext cx="4470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4" name="文本框 5032969"/>
          <p:cNvSpPr txBox="1"/>
          <p:nvPr/>
        </p:nvSpPr>
        <p:spPr>
          <a:xfrm>
            <a:off x="-36512" y="332105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学习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认识汽车售后服务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任务一、汽车行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0481" name="副标题 5039105"/>
          <p:cNvSpPr>
            <a:spLocks noGrp="1"/>
          </p:cNvSpPr>
          <p:nvPr/>
        </p:nvSpPr>
        <p:spPr>
          <a:xfrm>
            <a:off x="683895" y="1268730"/>
            <a:ext cx="7162800" cy="7620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 anchorCtr="0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defRPr/>
            </a:lvl1pPr>
            <a:lvl2pPr marL="457200" lvl="1" indent="0" algn="ctr">
              <a:buClr>
                <a:schemeClr val="accent1"/>
              </a:buClr>
              <a:buSzTx/>
              <a:buFont typeface="Wingdings" panose="05000000000000000000" pitchFamily="2" charset="2"/>
              <a:defRPr/>
            </a:lvl2pPr>
            <a:lvl3pPr marL="914400" lvl="2" indent="0" algn="ctr">
              <a:buClr>
                <a:schemeClr val="tx1"/>
              </a:buClr>
              <a:buSzTx/>
              <a:buFont typeface="Wingdings" panose="05000000000000000000" pitchFamily="2" charset="2"/>
              <a:defRPr/>
            </a:lvl3pPr>
            <a:lvl4pPr marL="1371600" lvl="3" indent="0" algn="ctr">
              <a:buClrTx/>
              <a:buSzTx/>
              <a:buFont typeface="Wingdings" panose="05000000000000000000" pitchFamily="2" charset="2"/>
              <a:defRPr/>
            </a:lvl4pPr>
            <a:lvl5pPr marL="1828800" lvl="4" indent="0" algn="ctr">
              <a:buClrTx/>
              <a:buSzTx/>
              <a:buFont typeface="Wingdings" panose="05000000000000000000" pitchFamily="2" charset="2"/>
              <a:defRPr/>
            </a:lvl5pPr>
          </a:lstStyle>
          <a:p>
            <a:pPr marL="0" lvl="0" indent="0" algn="l">
              <a:buNone/>
            </a:pPr>
            <a:r>
              <a:rPr lang="zh-CN" altLang="en-US" sz="3200" dirty="0"/>
              <a:t>三、汽车售后服务痛点</a:t>
            </a:r>
            <a:endParaRPr lang="zh-CN" altLang="en-US" sz="3200" dirty="0"/>
          </a:p>
        </p:txBody>
      </p:sp>
      <p:sp>
        <p:nvSpPr>
          <p:cNvPr id="2" name="文本框 1"/>
          <p:cNvSpPr txBox="1"/>
          <p:nvPr/>
        </p:nvSpPr>
        <p:spPr>
          <a:xfrm>
            <a:off x="755650" y="2420620"/>
            <a:ext cx="756920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1.新车销量下滑导致基盘客户的“扩容”正在减弱。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2.新能源汽车对传统售后服务市场的“分流”越来越明显。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3.消费者用车习惯变化挑战售后服务市场“传统逻辑”。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tags/tag1.xml><?xml version="1.0" encoding="utf-8"?>
<p:tagLst xmlns:p="http://schemas.openxmlformats.org/presentationml/2006/main">
  <p:tag name="commondata" val="eyJoZGlkIjoiYzg3ODgzMTJjYWE5MzlmODkyODVhNTRkOTY5MWVjODYifQ=="/>
</p:tagLst>
</file>

<file path=ppt/theme/theme1.xml><?xml version="1.0" encoding="utf-8"?>
<a:theme xmlns:a="http://schemas.openxmlformats.org/drawingml/2006/main" name="完美的ppt模板">
  <a:themeElements>
    <a:clrScheme name="">
      <a:dk1>
        <a:srgbClr val="163794"/>
      </a:dk1>
      <a:lt1>
        <a:srgbClr val="FFFFFF"/>
      </a:lt1>
      <a:dk2>
        <a:srgbClr val="000000"/>
      </a:dk2>
      <a:lt2>
        <a:srgbClr val="C0C0C0"/>
      </a:lt2>
      <a:accent1>
        <a:srgbClr val="009999"/>
      </a:accent1>
      <a:accent2>
        <a:srgbClr val="990000"/>
      </a:accent2>
      <a:accent3>
        <a:srgbClr val="FFFFFF"/>
      </a:accent3>
      <a:accent4>
        <a:srgbClr val="112E7F"/>
      </a:accent4>
      <a:accent5>
        <a:srgbClr val="AACACA"/>
      </a:accent5>
      <a:accent6>
        <a:srgbClr val="890000"/>
      </a:accent6>
      <a:hlink>
        <a:srgbClr val="6699FF"/>
      </a:hlink>
      <a:folHlink>
        <a:srgbClr val="96969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163794"/>
        </a:dk1>
        <a:lt1>
          <a:srgbClr val="FFFFFF"/>
        </a:lt1>
        <a:dk2>
          <a:srgbClr val="000000"/>
        </a:dk2>
        <a:lt2>
          <a:srgbClr val="C0C0C0"/>
        </a:lt2>
        <a:accent1>
          <a:srgbClr val="009999"/>
        </a:accent1>
        <a:accent2>
          <a:srgbClr val="990000"/>
        </a:accent2>
        <a:accent3>
          <a:srgbClr val="FFFFFF"/>
        </a:accent3>
        <a:accent4>
          <a:srgbClr val="112E7F"/>
        </a:accent4>
        <a:accent5>
          <a:srgbClr val="AACACA"/>
        </a:accent5>
        <a:accent6>
          <a:srgbClr val="890000"/>
        </a:accent6>
        <a:hlink>
          <a:srgbClr val="66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698D"/>
        </a:dk1>
        <a:lt1>
          <a:srgbClr val="FFFFFF"/>
        </a:lt1>
        <a:dk2>
          <a:srgbClr val="000000"/>
        </a:dk2>
        <a:lt2>
          <a:srgbClr val="A1BABD"/>
        </a:lt2>
        <a:accent1>
          <a:srgbClr val="FF5050"/>
        </a:accent1>
        <a:accent2>
          <a:srgbClr val="FF9933"/>
        </a:accent2>
        <a:accent3>
          <a:srgbClr val="FFFFFF"/>
        </a:accent3>
        <a:accent4>
          <a:srgbClr val="225979"/>
        </a:accent4>
        <a:accent5>
          <a:srgbClr val="FFB3B3"/>
        </a:accent5>
        <a:accent6>
          <a:srgbClr val="E5892D"/>
        </a:accent6>
        <a:hlink>
          <a:srgbClr val="00CC99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75783"/>
        </a:accent4>
        <a:accent5>
          <a:srgbClr val="BCD8C6"/>
        </a:accent5>
        <a:accent6>
          <a:srgbClr val="B27EC1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完美的ppt模板">
  <a:themeElements>
    <a:clrScheme name="">
      <a:dk1>
        <a:srgbClr val="163794"/>
      </a:dk1>
      <a:lt1>
        <a:srgbClr val="FFFFFF"/>
      </a:lt1>
      <a:dk2>
        <a:srgbClr val="000000"/>
      </a:dk2>
      <a:lt2>
        <a:srgbClr val="C0C0C0"/>
      </a:lt2>
      <a:accent1>
        <a:srgbClr val="009999"/>
      </a:accent1>
      <a:accent2>
        <a:srgbClr val="990000"/>
      </a:accent2>
      <a:accent3>
        <a:srgbClr val="FFFFFF"/>
      </a:accent3>
      <a:accent4>
        <a:srgbClr val="112E7F"/>
      </a:accent4>
      <a:accent5>
        <a:srgbClr val="AACACA"/>
      </a:accent5>
      <a:accent6>
        <a:srgbClr val="890000"/>
      </a:accent6>
      <a:hlink>
        <a:srgbClr val="6699FF"/>
      </a:hlink>
      <a:folHlink>
        <a:srgbClr val="96969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163794"/>
        </a:dk1>
        <a:lt1>
          <a:srgbClr val="FFFFFF"/>
        </a:lt1>
        <a:dk2>
          <a:srgbClr val="000000"/>
        </a:dk2>
        <a:lt2>
          <a:srgbClr val="C0C0C0"/>
        </a:lt2>
        <a:accent1>
          <a:srgbClr val="009999"/>
        </a:accent1>
        <a:accent2>
          <a:srgbClr val="990000"/>
        </a:accent2>
        <a:accent3>
          <a:srgbClr val="FFFFFF"/>
        </a:accent3>
        <a:accent4>
          <a:srgbClr val="112E7F"/>
        </a:accent4>
        <a:accent5>
          <a:srgbClr val="AACACA"/>
        </a:accent5>
        <a:accent6>
          <a:srgbClr val="890000"/>
        </a:accent6>
        <a:hlink>
          <a:srgbClr val="66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698D"/>
        </a:dk1>
        <a:lt1>
          <a:srgbClr val="FFFFFF"/>
        </a:lt1>
        <a:dk2>
          <a:srgbClr val="000000"/>
        </a:dk2>
        <a:lt2>
          <a:srgbClr val="A1BABD"/>
        </a:lt2>
        <a:accent1>
          <a:srgbClr val="FF5050"/>
        </a:accent1>
        <a:accent2>
          <a:srgbClr val="FF9933"/>
        </a:accent2>
        <a:accent3>
          <a:srgbClr val="FFFFFF"/>
        </a:accent3>
        <a:accent4>
          <a:srgbClr val="225979"/>
        </a:accent4>
        <a:accent5>
          <a:srgbClr val="FFB3B3"/>
        </a:accent5>
        <a:accent6>
          <a:srgbClr val="E5892D"/>
        </a:accent6>
        <a:hlink>
          <a:srgbClr val="00CC99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75783"/>
        </a:accent4>
        <a:accent5>
          <a:srgbClr val="BCD8C6"/>
        </a:accent5>
        <a:accent6>
          <a:srgbClr val="B27EC1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1194</Words>
  <Application>WPS 演示</Application>
  <PresentationFormat>在屏幕上显示</PresentationFormat>
  <Paragraphs>199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Arial</vt:lpstr>
      <vt:lpstr>宋体</vt:lpstr>
      <vt:lpstr>Wingdings</vt:lpstr>
      <vt:lpstr>幼圆</vt:lpstr>
      <vt:lpstr>Verdana</vt:lpstr>
      <vt:lpstr>仿宋_GB2312</vt:lpstr>
      <vt:lpstr>仿宋</vt:lpstr>
      <vt:lpstr>华文彩云</vt:lpstr>
      <vt:lpstr>华文新魏</vt:lpstr>
      <vt:lpstr>楷体_GB2312</vt:lpstr>
      <vt:lpstr>新宋体</vt:lpstr>
      <vt:lpstr>方正兰亭细黑_GBK</vt:lpstr>
      <vt:lpstr>黑体</vt:lpstr>
      <vt:lpstr>微软雅黑</vt:lpstr>
      <vt:lpstr>楷体</vt:lpstr>
      <vt:lpstr>Times New Roman</vt:lpstr>
      <vt:lpstr>Arial Unicode MS</vt:lpstr>
      <vt:lpstr>Calibri</vt:lpstr>
      <vt:lpstr>完美的ppt模板</vt:lpstr>
      <vt:lpstr>1_完美的ppt模板</vt:lpstr>
      <vt:lpstr>汽车售后服务管理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wlxj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Lhj</dc:creator>
  <cp:lastModifiedBy>WPS_641331643</cp:lastModifiedBy>
  <cp:revision>370</cp:revision>
  <dcterms:created xsi:type="dcterms:W3CDTF">2009-08-19T08:58:00Z</dcterms:created>
  <dcterms:modified xsi:type="dcterms:W3CDTF">2024-07-13T05:31:54Z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B7844A0EFAD14EAD95C31FC4DC340CAC_12</vt:lpwstr>
  </property>
</Properties>
</file>