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2" r:id="rId3"/>
  </p:sldMasterIdLst>
  <p:notesMasterIdLst>
    <p:notesMasterId r:id="rId12"/>
  </p:notesMasterIdLst>
  <p:sldIdLst>
    <p:sldId id="796" r:id="rId4"/>
    <p:sldId id="648" r:id="rId5"/>
    <p:sldId id="809" r:id="rId6"/>
    <p:sldId id="810" r:id="rId7"/>
    <p:sldId id="811" r:id="rId8"/>
    <p:sldId id="812" r:id="rId9"/>
    <p:sldId id="813" r:id="rId10"/>
    <p:sldId id="814" r:id="rId11"/>
    <p:sldId id="817" r:id="rId13"/>
    <p:sldId id="815" r:id="rId14"/>
    <p:sldId id="816" r:id="rId15"/>
    <p:sldId id="820" r:id="rId16"/>
    <p:sldId id="821" r:id="rId17"/>
    <p:sldId id="822" r:id="rId18"/>
    <p:sldId id="823" r:id="rId19"/>
    <p:sldId id="824" r:id="rId20"/>
    <p:sldId id="826" r:id="rId21"/>
    <p:sldId id="825" r:id="rId22"/>
    <p:sldId id="827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4" userDrawn="1">
          <p15:clr>
            <a:srgbClr val="A4A3A4"/>
          </p15:clr>
        </p15:guide>
        <p15:guide id="2" pos="27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A5065"/>
    <a:srgbClr val="18383A"/>
    <a:srgbClr val="273659"/>
    <a:srgbClr val="2B316C"/>
    <a:srgbClr val="2E4B4B"/>
    <a:srgbClr val="14081D"/>
    <a:srgbClr val="57B2B9"/>
    <a:srgbClr val="59B4BB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24"/>
        <p:guide pos="2757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8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sz="1200" strike="noStrike" noProof="1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endParaRPr lang="zh-CN" altLang="en-US" sz="1200" strike="noStrike" noProof="1"/>
          </a:p>
        </p:txBody>
      </p:sp>
      <p:sp>
        <p:nvSpPr>
          <p:cNvPr id="12292" name="幻灯片图像占位符 3075"/>
          <p:cNvSpPr>
            <a:spLocks noGrp="1" noRo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2293" name="文本占位符 3076"/>
          <p:cNvSpPr>
            <a:spLocks noGrp="1" noRo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fontAlgn="base"/>
            <a:endParaRPr lang="zh-CN" sz="1200" strike="noStrike" noProof="1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4725761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9162" cy="3546475"/>
          </a:xfrm>
          <a:ln/>
        </p:spPr>
      </p:sp>
      <p:sp>
        <p:nvSpPr>
          <p:cNvPr id="28674" name="文本占位符 4725762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  <a:ln/>
        </p:spPr>
        <p:txBody>
          <a:bodyPr anchor="ctr" anchorCtr="0"/>
          <a:p>
            <a:pPr lvl="0"/>
            <a:r>
              <a:rPr lang="zh-CN" altLang="en-US" sz="1600" dirty="0"/>
              <a:t>针对消费者的成长</a:t>
            </a:r>
            <a:r>
              <a:rPr lang="en-US" altLang="zh-CN" sz="1600" dirty="0"/>
              <a:t>,</a:t>
            </a:r>
            <a:r>
              <a:rPr lang="zh-CN" altLang="en-US" sz="1600" dirty="0"/>
              <a:t>改变了满意度调查体系</a:t>
            </a:r>
            <a:endParaRPr lang="zh-CN" altLang="en-US" sz="1600" dirty="0"/>
          </a:p>
          <a:p>
            <a:pPr lvl="0"/>
            <a:r>
              <a:rPr lang="en-US" altLang="zh-CN" sz="1600" dirty="0"/>
              <a:t>DIA</a:t>
            </a:r>
            <a:r>
              <a:rPr lang="zh-CN" altLang="en-US" sz="1600" dirty="0"/>
              <a:t>：飞行检查</a:t>
            </a:r>
            <a:endParaRPr lang="zh-CN" altLang="en-US" sz="1600" dirty="0"/>
          </a:p>
        </p:txBody>
      </p:sp>
      <p:sp>
        <p:nvSpPr>
          <p:cNvPr id="28675" name="文本框 4725763"/>
          <p:cNvSpPr txBox="1"/>
          <p:nvPr/>
        </p:nvSpPr>
        <p:spPr>
          <a:xfrm>
            <a:off x="841375" y="4749800"/>
            <a:ext cx="2508250" cy="298450"/>
          </a:xfrm>
          <a:prstGeom prst="rect">
            <a:avLst/>
          </a:prstGeom>
          <a:noFill/>
          <a:ln w="9525">
            <a:noFill/>
          </a:ln>
        </p:spPr>
        <p:txBody>
          <a:bodyPr lIns="83061" tIns="43192" rIns="83061" bIns="43192" anchor="t" anchorCtr="0">
            <a:spAutoFit/>
          </a:bodyPr>
          <a:p>
            <a:pPr lvl="0" defTabSz="844550">
              <a:spcBef>
                <a:spcPct val="50000"/>
              </a:spcBef>
              <a:buClrTx/>
            </a:pPr>
            <a:r>
              <a:rPr lang="zh-CN" altLang="en-US" sz="1400" dirty="0">
                <a:latin typeface="Times New Roman" panose="02020603050405020304" pitchFamily="2" charset="0"/>
                <a:ea typeface="楷体_GB2312" pitchFamily="1" charset="-122"/>
              </a:rPr>
              <a:t>了解</a:t>
            </a:r>
            <a:r>
              <a:rPr lang="en-US" altLang="zh-CN" sz="1400">
                <a:latin typeface="Times New Roman" panose="02020603050405020304" pitchFamily="2" charset="0"/>
                <a:ea typeface="楷体_GB2312" pitchFamily="1" charset="-122"/>
              </a:rPr>
              <a:t>CSS</a:t>
            </a:r>
            <a:endParaRPr lang="en-US" altLang="zh-CN" sz="14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8676" name="文本框 4725764"/>
          <p:cNvSpPr txBox="1"/>
          <p:nvPr/>
        </p:nvSpPr>
        <p:spPr>
          <a:xfrm>
            <a:off x="776288" y="5862638"/>
            <a:ext cx="1800225" cy="298450"/>
          </a:xfrm>
          <a:prstGeom prst="rect">
            <a:avLst/>
          </a:prstGeom>
          <a:noFill/>
          <a:ln w="9525">
            <a:noFill/>
          </a:ln>
        </p:spPr>
        <p:txBody>
          <a:bodyPr lIns="83061" tIns="43192" rIns="83061" bIns="43192" anchor="t" anchorCtr="0">
            <a:spAutoFit/>
          </a:bodyPr>
          <a:p>
            <a:pPr lvl="0" defTabSz="844550">
              <a:spcBef>
                <a:spcPct val="50000"/>
              </a:spcBef>
              <a:buClrTx/>
            </a:pPr>
            <a:r>
              <a:rPr lang="zh-CN" altLang="en-US" sz="14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867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2050"/>
          <p:cNvSpPr/>
          <p:nvPr userDrawn="1"/>
        </p:nvSpPr>
        <p:spPr>
          <a:xfrm>
            <a:off x="0" y="6611938"/>
            <a:ext cx="9144000" cy="260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1" name="图片 -214748225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6987"/>
            <a:ext cx="9128125" cy="496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副标题 2051"/>
          <p:cNvSpPr>
            <a:spLocks noGrp="1"/>
          </p:cNvSpPr>
          <p:nvPr>
            <p:ph type="subTitle" idx="1" hasCustomPrompt="1"/>
          </p:nvPr>
        </p:nvSpPr>
        <p:spPr>
          <a:xfrm>
            <a:off x="1115695" y="5949315"/>
            <a:ext cx="6553200" cy="53340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anchor="t"/>
          <a:lstStyle>
            <a:lvl1pPr marL="0" lvl="0" indent="0" algn="ctr">
              <a:buNone/>
              <a:defRPr sz="2400" b="1" u="none" strike="noStrike" kern="1200" cap="none" spc="0" normalizeH="0">
                <a:solidFill>
                  <a:schemeClr val="tx2"/>
                </a:solidFill>
                <a:uFillTx/>
                <a:latin typeface="Verdana" panose="020B0604030504040204" pitchFamily="2" charset="0"/>
                <a:ea typeface="仿宋_GB2312" charset="0"/>
              </a:defRPr>
            </a:lvl1pPr>
            <a:lvl2pPr marL="457200" lvl="1" indent="-4572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2pPr>
            <a:lvl3pPr marL="914400" lvl="2" indent="-9144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3pPr>
            <a:lvl4pPr marL="1371600" lvl="3" indent="-13716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4pPr>
            <a:lvl5pPr marL="1828800" lvl="4" indent="-18288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5pPr>
          </a:lstStyle>
          <a:p>
            <a:pPr lvl="0" fontAlgn="base"/>
            <a:r>
              <a:rPr lang="en-US" altLang="zh-CN" strike="noStrike" noProof="1"/>
              <a:t>赵晓宛   徐广琳  初宏伟</a:t>
            </a:r>
            <a:endParaRPr lang="en-US" altLang="zh-CN" strike="noStrike" noProof="1"/>
          </a:p>
        </p:txBody>
      </p:sp>
      <p:sp>
        <p:nvSpPr>
          <p:cNvPr id="2053" name="标题 2052"/>
          <p:cNvSpPr>
            <a:spLocks noGrp="1"/>
          </p:cNvSpPr>
          <p:nvPr>
            <p:ph type="ctrTitle" sz="quarter" hasCustomPrompt="1"/>
          </p:nvPr>
        </p:nvSpPr>
        <p:spPr>
          <a:xfrm>
            <a:off x="0" y="4868863"/>
            <a:ext cx="9144000" cy="720725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>
            <a:lvl1pPr lvl="0" algn="ctr">
              <a:defRPr sz="4000" kern="1200"/>
            </a:lvl1pPr>
          </a:lstStyle>
          <a:p>
            <a:pPr lvl="0" fontAlgn="base"/>
            <a:r>
              <a:rPr lang="en-US" altLang="zh-CN" strike="noStrike" noProof="1"/>
              <a:t>汽车售后服务管理</a:t>
            </a:r>
            <a:endParaRPr lang="en-US" alt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152400"/>
            <a:ext cx="2114550" cy="6248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6221067" cy="6248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2050"/>
          <p:cNvSpPr/>
          <p:nvPr userDrawn="1"/>
        </p:nvSpPr>
        <p:spPr>
          <a:xfrm>
            <a:off x="0" y="6611938"/>
            <a:ext cx="9144000" cy="260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1" name="图片 -214748225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6987"/>
            <a:ext cx="9128125" cy="496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副标题 2051"/>
          <p:cNvSpPr>
            <a:spLocks noGrp="1"/>
          </p:cNvSpPr>
          <p:nvPr>
            <p:ph type="subTitle" idx="1" hasCustomPrompt="1"/>
          </p:nvPr>
        </p:nvSpPr>
        <p:spPr>
          <a:xfrm>
            <a:off x="1115695" y="5949315"/>
            <a:ext cx="6553200" cy="53340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anchor="t"/>
          <a:lstStyle>
            <a:lvl1pPr marL="0" lvl="0" indent="0" algn="ctr">
              <a:buNone/>
              <a:defRPr sz="2400" b="1" u="none" strike="noStrike" kern="1200" cap="none" spc="0" normalizeH="0">
                <a:solidFill>
                  <a:schemeClr val="tx2"/>
                </a:solidFill>
                <a:uFillTx/>
                <a:latin typeface="Verdana" panose="020B0604030504040204" pitchFamily="2" charset="0"/>
                <a:ea typeface="仿宋_GB2312" charset="0"/>
              </a:defRPr>
            </a:lvl1pPr>
            <a:lvl2pPr marL="457200" lvl="1" indent="-4572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2pPr>
            <a:lvl3pPr marL="914400" lvl="2" indent="-9144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3pPr>
            <a:lvl4pPr marL="1371600" lvl="3" indent="-13716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4pPr>
            <a:lvl5pPr marL="1828800" lvl="4" indent="-18288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5pPr>
          </a:lstStyle>
          <a:p>
            <a:pPr lvl="0" fontAlgn="base"/>
            <a:r>
              <a:rPr lang="en-US" altLang="zh-CN" strike="noStrike" noProof="1"/>
              <a:t>赵晓宛   徐广琳  初宏伟</a:t>
            </a:r>
            <a:endParaRPr lang="en-US" altLang="zh-CN" strike="noStrike" noProof="1"/>
          </a:p>
        </p:txBody>
      </p:sp>
      <p:sp>
        <p:nvSpPr>
          <p:cNvPr id="2053" name="标题 2052"/>
          <p:cNvSpPr>
            <a:spLocks noGrp="1"/>
          </p:cNvSpPr>
          <p:nvPr>
            <p:ph type="ctrTitle" sz="quarter" hasCustomPrompt="1"/>
          </p:nvPr>
        </p:nvSpPr>
        <p:spPr>
          <a:xfrm>
            <a:off x="0" y="4868863"/>
            <a:ext cx="9144000" cy="720725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>
            <a:lvl1pPr lvl="0" algn="ctr">
              <a:defRPr sz="4000" kern="1200"/>
            </a:lvl1pPr>
          </a:lstStyle>
          <a:p>
            <a:pPr lvl="0" fontAlgn="base"/>
            <a:r>
              <a:rPr lang="en-US" altLang="zh-CN" strike="noStrike" noProof="1"/>
              <a:t>汽车售后服务管理</a:t>
            </a:r>
            <a:endParaRPr lang="en-US" alt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6830" y="2132965"/>
            <a:ext cx="8458200" cy="563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81425" y="6457950"/>
            <a:ext cx="88582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525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525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6830" y="2132965"/>
            <a:ext cx="8458200" cy="563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81425" y="6457950"/>
            <a:ext cx="88582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997325" y="6510338"/>
            <a:ext cx="936625" cy="312738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152400"/>
            <a:ext cx="2114550" cy="6248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6221067" cy="6248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525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525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997325" y="6510338"/>
            <a:ext cx="936625" cy="312738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占位符 1026"/>
          <p:cNvSpPr>
            <a:spLocks noGrp="1"/>
          </p:cNvSpPr>
          <p:nvPr>
            <p:ph type="body"/>
          </p:nvPr>
        </p:nvSpPr>
        <p:spPr>
          <a:xfrm>
            <a:off x="457200" y="11525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2" name="矩形 1025"/>
          <p:cNvSpPr/>
          <p:nvPr userDrawn="1"/>
        </p:nvSpPr>
        <p:spPr>
          <a:xfrm>
            <a:off x="35560" y="0"/>
            <a:ext cx="9144000" cy="1037590"/>
          </a:xfrm>
          <a:prstGeom prst="rect">
            <a:avLst/>
          </a:prstGeom>
          <a:solidFill>
            <a:schemeClr val="tx1"/>
          </a:solidFill>
          <a:ln w="9525">
            <a:noFill/>
            <a:miter/>
          </a:ln>
          <a:scene3d>
            <a:camera prst="orthographicFront"/>
            <a:lightRig rig="threePt" dir="t"/>
          </a:scene3d>
          <a:sp3d prstMaterial="dkEdge"/>
        </p:spPr>
        <p:txBody>
          <a:bodyPr anchor="t"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4715828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lstStyle>
            <a:lvl1pPr algn="ctr">
              <a:defRPr sz="1600">
                <a:latin typeface="幼圆" panose="02010509060101010101" charset="-122"/>
                <a:ea typeface="幼圆" panose="02010509060101010101" charset="-122"/>
              </a:defRPr>
            </a:lvl1pPr>
          </a:lstStyle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  <p:sp>
        <p:nvSpPr>
          <p:cNvPr id="1029" name="标题 1028"/>
          <p:cNvSpPr>
            <a:spLocks noGrp="1"/>
          </p:cNvSpPr>
          <p:nvPr>
            <p:ph type="title"/>
          </p:nvPr>
        </p:nvSpPr>
        <p:spPr>
          <a:xfrm>
            <a:off x="107950" y="3860800"/>
            <a:ext cx="8458200" cy="563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2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占位符 1026"/>
          <p:cNvSpPr>
            <a:spLocks noGrp="1"/>
          </p:cNvSpPr>
          <p:nvPr>
            <p:ph type="body"/>
          </p:nvPr>
        </p:nvSpPr>
        <p:spPr>
          <a:xfrm>
            <a:off x="457200" y="11525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2" name="矩形 1025"/>
          <p:cNvSpPr/>
          <p:nvPr userDrawn="1"/>
        </p:nvSpPr>
        <p:spPr>
          <a:xfrm>
            <a:off x="35560" y="0"/>
            <a:ext cx="9144000" cy="1037590"/>
          </a:xfrm>
          <a:prstGeom prst="rect">
            <a:avLst/>
          </a:prstGeom>
          <a:solidFill>
            <a:schemeClr val="tx1"/>
          </a:solidFill>
          <a:ln w="9525">
            <a:noFill/>
            <a:miter/>
          </a:ln>
          <a:scene3d>
            <a:camera prst="orthographicFront"/>
            <a:lightRig rig="threePt" dir="t"/>
          </a:scene3d>
          <a:sp3d prstMaterial="dkEdge"/>
        </p:spPr>
        <p:txBody>
          <a:bodyPr anchor="t"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4715828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lstStyle>
            <a:lvl1pPr algn="ctr">
              <a:defRPr sz="1600">
                <a:latin typeface="幼圆" panose="02010509060101010101" charset="-122"/>
                <a:ea typeface="幼圆" panose="02010509060101010101" charset="-122"/>
              </a:defRPr>
            </a:lvl1pPr>
          </a:lstStyle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  <p:sp>
        <p:nvSpPr>
          <p:cNvPr id="1029" name="标题 1028"/>
          <p:cNvSpPr>
            <a:spLocks noGrp="1"/>
          </p:cNvSpPr>
          <p:nvPr>
            <p:ph type="title"/>
          </p:nvPr>
        </p:nvSpPr>
        <p:spPr>
          <a:xfrm>
            <a:off x="107950" y="3860800"/>
            <a:ext cx="8458200" cy="563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2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5121"/>
          <p:cNvSpPr>
            <a:spLocks noGrp="1"/>
          </p:cNvSpPr>
          <p:nvPr>
            <p:ph type="ctrTitle" sz="quarter" hasCustomPrompt="1"/>
          </p:nvPr>
        </p:nvSpPr>
        <p:spPr>
          <a:xfrm>
            <a:off x="-26987" y="4648200"/>
            <a:ext cx="9170987" cy="1012825"/>
          </a:xfrm>
          <a:gradFill rotWithShape="1">
            <a:gsLst>
              <a:gs pos="0">
                <a:srgbClr val="0A1944"/>
              </a:gs>
              <a:gs pos="50000">
                <a:schemeClr val="tx1"/>
              </a:gs>
              <a:gs pos="100000">
                <a:srgbClr val="0A1944"/>
              </a:gs>
            </a:gsLst>
            <a:lin ang="0" scaled="1"/>
            <a:tileRect/>
          </a:gradFill>
          <a:ln/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en-US" kern="1200" baseline="0"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汽车售后服务管理</a:t>
            </a:r>
            <a:endParaRPr lang="zh-CN" altLang="en-US" kern="1200" baseline="0">
              <a:latin typeface="华文彩云" panose="02010800040101010101" pitchFamily="2" charset="-122"/>
              <a:ea typeface="华文彩云" panose="020108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5039107"/>
          <p:cNvSpPr txBox="1"/>
          <p:nvPr/>
        </p:nvSpPr>
        <p:spPr>
          <a:xfrm>
            <a:off x="385763" y="188913"/>
            <a:ext cx="7862887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学习任务二、汽车售后服务介绍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pic>
        <p:nvPicPr>
          <p:cNvPr id="30724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981075"/>
            <a:ext cx="8580437" cy="538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文本框 5032969"/>
          <p:cNvSpPr txBox="1"/>
          <p:nvPr/>
        </p:nvSpPr>
        <p:spPr>
          <a:xfrm>
            <a:off x="395288" y="332740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  了解特约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经销商组织机构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954463" y="6473825"/>
            <a:ext cx="906463" cy="303213"/>
          </a:xfrm>
          <a:ln/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pic>
        <p:nvPicPr>
          <p:cNvPr id="31746" name="图片 -21474822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076325"/>
            <a:ext cx="8763000" cy="5287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文本框 5032969"/>
          <p:cNvSpPr txBox="1"/>
          <p:nvPr/>
        </p:nvSpPr>
        <p:spPr>
          <a:xfrm>
            <a:off x="395288" y="332740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  了解特约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经销商组织机构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9698" name="文本框 5032969"/>
          <p:cNvSpPr txBox="1"/>
          <p:nvPr/>
        </p:nvSpPr>
        <p:spPr>
          <a:xfrm>
            <a:off x="395288" y="332740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任务三  体验特约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经销商岗位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 descr="微信截图_202407262025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980440"/>
            <a:ext cx="9202420" cy="50812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9698" name="文本框 5032969"/>
          <p:cNvSpPr txBox="1"/>
          <p:nvPr/>
        </p:nvSpPr>
        <p:spPr>
          <a:xfrm>
            <a:off x="395288" y="332740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任务三  体验特约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经销商岗位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4" name="图片 3" descr="微信截图_202407262028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1090295"/>
            <a:ext cx="9039225" cy="46767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9698" name="文本框 5032969"/>
          <p:cNvSpPr txBox="1"/>
          <p:nvPr/>
        </p:nvSpPr>
        <p:spPr>
          <a:xfrm>
            <a:off x="395288" y="332740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任务三  体验特约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经销商岗位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 descr="微信截图_20240726203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94765"/>
            <a:ext cx="9144000" cy="42684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9698" name="文本框 5032969"/>
          <p:cNvSpPr txBox="1"/>
          <p:nvPr/>
        </p:nvSpPr>
        <p:spPr>
          <a:xfrm>
            <a:off x="395288" y="332740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任务三  体验特约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经销商岗位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 descr="微信截图_202407262034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1104900"/>
            <a:ext cx="8763000" cy="4648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9698" name="文本框 5032969"/>
          <p:cNvSpPr txBox="1"/>
          <p:nvPr/>
        </p:nvSpPr>
        <p:spPr>
          <a:xfrm>
            <a:off x="395288" y="332740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任务三  体验特约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经销商岗位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 descr="微信截图_202407262035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1176020"/>
            <a:ext cx="8877300" cy="45053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9698" name="文本框 5032969"/>
          <p:cNvSpPr txBox="1"/>
          <p:nvPr/>
        </p:nvSpPr>
        <p:spPr>
          <a:xfrm>
            <a:off x="395288" y="332740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任务三  体验特约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经销商岗位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 descr="微信截图_202407262039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1196975"/>
            <a:ext cx="9144000" cy="41452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9698" name="文本框 5032969"/>
          <p:cNvSpPr txBox="1"/>
          <p:nvPr/>
        </p:nvSpPr>
        <p:spPr>
          <a:xfrm>
            <a:off x="395288" y="332740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任务三  体验特约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经销商岗位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 descr="微信截图_202407262037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1196975"/>
            <a:ext cx="9144000" cy="41890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9698" name="文本框 5032969"/>
          <p:cNvSpPr txBox="1"/>
          <p:nvPr/>
        </p:nvSpPr>
        <p:spPr>
          <a:xfrm>
            <a:off x="395288" y="332740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任务三  体验特约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经销商岗位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4" name="图片 3" descr="微信截图_202407262040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6975"/>
            <a:ext cx="9144000" cy="3832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任意多边形 6145"/>
          <p:cNvSpPr/>
          <p:nvPr/>
        </p:nvSpPr>
        <p:spPr>
          <a:xfrm rot="5400000">
            <a:off x="-2419350" y="1477963"/>
            <a:ext cx="4824413" cy="4764087"/>
          </a:xfrm>
          <a:custGeom>
            <a:avLst/>
            <a:gdLst/>
            <a:ahLst/>
            <a:cxnLst>
              <a:cxn ang="270">
                <a:pos x="10800" y="0"/>
              </a:cxn>
              <a:cxn ang="180">
                <a:pos x="162" y="10638"/>
              </a:cxn>
              <a:cxn ang="270">
                <a:pos x="10800" y="322"/>
              </a:cxn>
              <a:cxn ang="0">
                <a:pos x="21437" y="10638"/>
              </a:cxn>
            </a:cxnLst>
            <a:pathLst>
              <a:path w="21600" h="21600">
                <a:moveTo>
                  <a:pt x="323" y="10641"/>
                </a:moveTo>
                <a:cubicBezTo>
                  <a:pt x="409" y="4927"/>
                  <a:pt x="5067" y="322"/>
                  <a:pt x="10800" y="322"/>
                </a:cubicBezTo>
                <a:cubicBezTo>
                  <a:pt x="16534" y="322"/>
                  <a:pt x="21192" y="4927"/>
                  <a:pt x="21277" y="10640"/>
                </a:cubicBezTo>
                <a:lnTo>
                  <a:pt x="21598" y="10636"/>
                </a:lnTo>
                <a:cubicBezTo>
                  <a:pt x="21509" y="4583"/>
                  <a:pt x="16708" y="-164"/>
                  <a:pt x="10798" y="-164"/>
                </a:cubicBezTo>
                <a:cubicBezTo>
                  <a:pt x="4888" y="-164"/>
                  <a:pt x="87" y="4583"/>
                  <a:pt x="-1" y="10472"/>
                </a:cubicBezTo>
                <a:close/>
              </a:path>
            </a:pathLst>
          </a:custGeom>
          <a:gradFill rotWithShape="1">
            <a:gsLst>
              <a:gs pos="0">
                <a:srgbClr val="E2E2E2"/>
              </a:gs>
              <a:gs pos="50000">
                <a:schemeClr val="bg2"/>
              </a:gs>
              <a:gs pos="100000">
                <a:srgbClr val="E2E2E2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2" name="任意多边形 6146"/>
          <p:cNvSpPr/>
          <p:nvPr/>
        </p:nvSpPr>
        <p:spPr>
          <a:xfrm rot="5400000" flipH="1">
            <a:off x="-2012950" y="1970088"/>
            <a:ext cx="4032250" cy="3924300"/>
          </a:xfrm>
          <a:custGeom>
            <a:avLst/>
            <a:gdLst/>
            <a:ahLst/>
            <a:cxnLst>
              <a:cxn ang="270">
                <a:pos x="10800" y="0"/>
              </a:cxn>
              <a:cxn ang="180">
                <a:pos x="5372" y="10800"/>
              </a:cxn>
              <a:cxn ang="270">
                <a:pos x="10800" y="10744"/>
              </a:cxn>
              <a:cxn ang="0">
                <a:pos x="16228" y="10800"/>
              </a:cxn>
            </a:cxnLst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1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5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rgbClr val="FFFFFF">
                  <a:alpha val="48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3" name="圆角矩形 6148"/>
          <p:cNvSpPr/>
          <p:nvPr/>
        </p:nvSpPr>
        <p:spPr>
          <a:xfrm>
            <a:off x="2124075" y="3175000"/>
            <a:ext cx="4716463" cy="5080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任务二   了解特约经销商组织机构  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圆角矩形 6149"/>
          <p:cNvSpPr/>
          <p:nvPr/>
        </p:nvSpPr>
        <p:spPr>
          <a:xfrm>
            <a:off x="1835150" y="1916113"/>
            <a:ext cx="3421063" cy="5080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任务一   认识 特约经销商 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65" name="组合 6150"/>
          <p:cNvGrpSpPr/>
          <p:nvPr/>
        </p:nvGrpSpPr>
        <p:grpSpPr>
          <a:xfrm>
            <a:off x="1476375" y="1989138"/>
            <a:ext cx="381000" cy="381000"/>
            <a:chOff x="0" y="0"/>
            <a:chExt cx="1615" cy="1615"/>
          </a:xfrm>
        </p:grpSpPr>
        <p:sp>
          <p:nvSpPr>
            <p:cNvPr id="15366" name="椭圆 6151"/>
            <p:cNvSpPr/>
            <p:nvPr/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7" name="椭圆 6152"/>
            <p:cNvSpPr/>
            <p:nvPr/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8" name="椭圆 6153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9" name="椭圆 6154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椭圆 6155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1" name="椭圆 6156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72" name="组合 6157"/>
          <p:cNvGrpSpPr/>
          <p:nvPr/>
        </p:nvGrpSpPr>
        <p:grpSpPr>
          <a:xfrm>
            <a:off x="1774190" y="3295968"/>
            <a:ext cx="381000" cy="381000"/>
            <a:chOff x="0" y="0"/>
            <a:chExt cx="1615" cy="1615"/>
          </a:xfrm>
        </p:grpSpPr>
        <p:sp>
          <p:nvSpPr>
            <p:cNvPr id="15373" name="椭圆 6158"/>
            <p:cNvSpPr/>
            <p:nvPr/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4" name="椭圆 6159"/>
            <p:cNvSpPr/>
            <p:nvPr/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5" name="椭圆 6160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6" name="椭圆 6161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7" name="椭圆 6162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椭圆 6163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79" name="矩形 6179"/>
          <p:cNvSpPr/>
          <p:nvPr/>
        </p:nvSpPr>
        <p:spPr>
          <a:xfrm>
            <a:off x="1981200" y="188913"/>
            <a:ext cx="57515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项目二    了解特约经销商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0" name="文本框 6180"/>
          <p:cNvSpPr txBox="1"/>
          <p:nvPr/>
        </p:nvSpPr>
        <p:spPr>
          <a:xfrm>
            <a:off x="348298" y="2420938"/>
            <a:ext cx="551815" cy="297021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了解特约经销商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0"/>
          </p:nvPr>
        </p:nvSpPr>
        <p:spPr>
          <a:xfrm>
            <a:off x="3924300" y="6453188"/>
            <a:ext cx="904875" cy="320675"/>
          </a:xfrm>
          <a:ln/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grpSp>
        <p:nvGrpSpPr>
          <p:cNvPr id="3" name="组合 6157"/>
          <p:cNvGrpSpPr/>
          <p:nvPr>
            <p:custDataLst>
              <p:tags r:id="rId1"/>
            </p:custDataLst>
          </p:nvPr>
        </p:nvGrpSpPr>
        <p:grpSpPr>
          <a:xfrm>
            <a:off x="1835150" y="4652963"/>
            <a:ext cx="381000" cy="381000"/>
            <a:chOff x="0" y="0"/>
            <a:chExt cx="1615" cy="1615"/>
          </a:xfrm>
        </p:grpSpPr>
        <p:sp>
          <p:nvSpPr>
            <p:cNvPr id="4" name="椭圆 6158"/>
            <p:cNvSpPr/>
            <p:nvPr>
              <p:custDataLst>
                <p:tags r:id="rId2"/>
              </p:custDataLst>
            </p:nvPr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椭圆 6159"/>
            <p:cNvSpPr/>
            <p:nvPr>
              <p:custDataLst>
                <p:tags r:id="rId3"/>
              </p:custDataLst>
            </p:nvPr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椭圆 6160"/>
            <p:cNvSpPr/>
            <p:nvPr>
              <p:custDataLst>
                <p:tags r:id="rId4"/>
              </p:custDataLst>
            </p:nvPr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椭圆 6161"/>
            <p:cNvSpPr/>
            <p:nvPr>
              <p:custDataLst>
                <p:tags r:id="rId5"/>
              </p:custDataLst>
            </p:nvPr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椭圆 6162"/>
            <p:cNvSpPr/>
            <p:nvPr>
              <p:custDataLst>
                <p:tags r:id="rId6"/>
              </p:custDataLst>
            </p:nvPr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" name="椭圆 6163"/>
            <p:cNvSpPr/>
            <p:nvPr>
              <p:custDataLst>
                <p:tags r:id="rId7"/>
              </p:custDataLst>
            </p:nvPr>
          </p:nvSpPr>
          <p:spPr>
            <a:xfrm>
              <a:off x="259" y="259"/>
              <a:ext cx="1096" cy="1098"/>
            </a:xfrm>
            <a:prstGeom prst="ellipse">
              <a:avLst/>
            </a:prstGeom>
            <a:solidFill>
              <a:srgbClr val="00B0F0"/>
            </a:soli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" name="圆角矩形 6148"/>
          <p:cNvSpPr/>
          <p:nvPr/>
        </p:nvSpPr>
        <p:spPr>
          <a:xfrm>
            <a:off x="2174240" y="4635500"/>
            <a:ext cx="4716463" cy="5080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任务三   体验特约经销商岗位  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2530" name="文本框 4710402"/>
          <p:cNvSpPr txBox="1"/>
          <p:nvPr/>
        </p:nvSpPr>
        <p:spPr>
          <a:xfrm>
            <a:off x="466725" y="1844675"/>
            <a:ext cx="8486775" cy="41576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t" anchorCtr="0"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CN" sz="2800" b="1" dirty="0">
                <a:latin typeface="Times New Roman" panose="02020603050405020304" pitchFamily="2" charset="0"/>
                <a:ea typeface="楷体_GB2312" pitchFamily="1" charset="-122"/>
              </a:rPr>
              <a:t> 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 4S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店：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集整车销售（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sale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）、售后服务 （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service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）、零配件供应（</a:t>
            </a:r>
            <a:r>
              <a:rPr lang="en-US" altLang="zh-CN" sz="2800" b="1" err="1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sparepart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）、信息反馈（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survey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）四位于一体的现代化汽车修理企业。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 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2531" name="文本框 5032969"/>
          <p:cNvSpPr txBox="1"/>
          <p:nvPr/>
        </p:nvSpPr>
        <p:spPr>
          <a:xfrm>
            <a:off x="-36512" y="333375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     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任务一  认识特约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经销商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任务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3554" name="文本框 4757514"/>
          <p:cNvSpPr txBox="1"/>
          <p:nvPr/>
        </p:nvSpPr>
        <p:spPr>
          <a:xfrm>
            <a:off x="900113" y="1917700"/>
            <a:ext cx="6121400" cy="43672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Times New Roman" panose="02020603050405020304" pitchFamily="2" charset="0"/>
                <a:ea typeface="楷体_GB2312" pitchFamily="1" charset="-122"/>
              </a:rPr>
              <a:t>授权产品的质量担保</a:t>
            </a:r>
            <a:endParaRPr lang="zh-CN" altLang="en-US" sz="28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Times New Roman" panose="02020603050405020304" pitchFamily="2" charset="0"/>
                <a:ea typeface="楷体_GB2312" pitchFamily="1" charset="-122"/>
              </a:rPr>
              <a:t>授权产品规定里程的免费保养；</a:t>
            </a:r>
            <a:endParaRPr lang="zh-CN" altLang="en-US" sz="28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Times New Roman" panose="02020603050405020304" pitchFamily="2" charset="0"/>
                <a:ea typeface="楷体_GB2312" pitchFamily="1" charset="-122"/>
              </a:rPr>
              <a:t>业务和技术方面的咨询；</a:t>
            </a:r>
            <a:endParaRPr lang="zh-CN" altLang="en-US" sz="28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Times New Roman" panose="02020603050405020304" pitchFamily="2" charset="0"/>
                <a:ea typeface="楷体_GB2312" pitchFamily="1" charset="-122"/>
              </a:rPr>
              <a:t> 授权产品的维修；</a:t>
            </a:r>
            <a:endParaRPr lang="zh-CN" altLang="en-US" sz="28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Times New Roman" panose="02020603050405020304" pitchFamily="2" charset="0"/>
                <a:ea typeface="楷体_GB2312" pitchFamily="1" charset="-122"/>
              </a:rPr>
              <a:t>原厂备件销售。</a:t>
            </a:r>
            <a:r>
              <a:rPr lang="zh-CN" altLang="en-US" sz="2800" dirty="0">
                <a:latin typeface="Times New Roman" panose="02020603050405020304" pitchFamily="2" charset="0"/>
                <a:ea typeface="楷体_GB2312" pitchFamily="1" charset="-122"/>
              </a:rPr>
              <a:t>  </a:t>
            </a:r>
            <a:endParaRPr lang="zh-CN" altLang="en-US" sz="28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28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28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323850" y="260350"/>
            <a:ext cx="47974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Arial" panose="020B0604020202020204" pitchFamily="34" charset="0"/>
              </a:rPr>
              <a:t>特约品牌经销商服务范围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4578" name="文本框 2"/>
          <p:cNvSpPr txBox="1"/>
          <p:nvPr/>
        </p:nvSpPr>
        <p:spPr>
          <a:xfrm>
            <a:off x="323850" y="260350"/>
            <a:ext cx="47974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特约品牌经销商特点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24579" name="文本占位符 5052418"/>
          <p:cNvSpPr>
            <a:spLocks noGrp="1"/>
          </p:cNvSpPr>
          <p:nvPr>
            <p:ph type="body"/>
          </p:nvPr>
        </p:nvSpPr>
        <p:spPr>
          <a:xfrm>
            <a:off x="395288" y="1196975"/>
            <a:ext cx="8596312" cy="5176838"/>
          </a:xfrm>
          <a:solidFill>
            <a:srgbClr val="FFFFFF"/>
          </a:solidFill>
          <a:ln/>
        </p:spPr>
        <p:txBody>
          <a:bodyPr anchor="t" anchorCtr="0"/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1、标准、系列化的建筑风格 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2、统一、标准化的标识系统 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3、全新的管理模式 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4、现代化的企业微机管理及网络通信 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5、汽车上牌、保险、售前、售中、售后一条龙服务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 6、规范化的接待服务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7、先进、实用的专用工具、仪器的和设备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8、专业化的修理 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9、全国统一的原厂备件价格 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10、最合理的工时收费 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11、最佳的社会效益和经济效益</a:t>
            </a:r>
            <a:endParaRPr lang="zh-CN" altLang="en-US" dirty="0">
              <a:latin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dirty="0">
              <a:latin typeface="楷体_GB2312" pitchFamily="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5056513" descr="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1101725"/>
            <a:ext cx="8440738" cy="5280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文本框 2"/>
          <p:cNvSpPr txBox="1"/>
          <p:nvPr/>
        </p:nvSpPr>
        <p:spPr>
          <a:xfrm>
            <a:off x="323850" y="260350"/>
            <a:ext cx="47974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特约品牌经销商特点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占位符 5055490"/>
          <p:cNvSpPr>
            <a:spLocks noGrp="1"/>
          </p:cNvSpPr>
          <p:nvPr>
            <p:ph idx="1"/>
          </p:nvPr>
        </p:nvSpPr>
        <p:spPr>
          <a:xfrm>
            <a:off x="504825" y="1146175"/>
            <a:ext cx="8640763" cy="5226050"/>
          </a:xfrm>
          <a:solidFill>
            <a:srgbClr val="FFFFFF"/>
          </a:solidFill>
          <a:ln/>
        </p:spPr>
        <p:txBody>
          <a:bodyPr anchor="t" anchorCtr="0"/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1、提供统一的建筑标准；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2、提供统一的形象建设标准及标识标准；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3、贯彻先进的管理模式；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4、免费提供技术培训、管理培训、索赔培训、备件培训及计算机业务培训；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5、疑难维修技术支持；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6、提供技术资料、管理资料；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7、统一订购专用工具、仪器设备，指导通用工具订购；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8、提供售后服务联网软件及服务站内部管理软件；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9、提供原厂备件；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10、免费提供产品宣传及服务宣传资料；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11、授权开展售前整备、首保及索赔业务；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rPr>
              <a:t>12、指导服务站开展服务营销。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323850" y="260350"/>
            <a:ext cx="47974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生产厂家对经销商的支持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08400" y="6381750"/>
            <a:ext cx="885825" cy="320675"/>
          </a:xfrm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zh-CN" strike="noStrike" noProof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7649" name="内容占位符 4724774"/>
          <p:cNvGraphicFramePr>
            <a:graphicFrameLocks noGrp="1"/>
          </p:cNvGraphicFramePr>
          <p:nvPr>
            <p:ph/>
          </p:nvPr>
        </p:nvGraphicFramePr>
        <p:xfrm>
          <a:off x="-107950" y="1412875"/>
          <a:ext cx="8939213" cy="453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8065135" imgH="3767455" progId="Word.Document.8">
                  <p:embed/>
                </p:oleObj>
              </mc:Choice>
              <mc:Fallback>
                <p:oleObj name="" r:id="rId1" imgW="8065135" imgH="3767455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107950" y="1412875"/>
                        <a:ext cx="8939213" cy="45307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0" name="文本框 2"/>
          <p:cNvSpPr txBox="1"/>
          <p:nvPr/>
        </p:nvSpPr>
        <p:spPr>
          <a:xfrm>
            <a:off x="395288" y="260350"/>
            <a:ext cx="526891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  <a:sym typeface="Arial" panose="020B0604020202020204" pitchFamily="34" charset="0"/>
              </a:rPr>
              <a:t>特约品牌经销商与主机厂的联系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  <a:sym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4140200" y="6381750"/>
            <a:ext cx="885825" cy="320675"/>
          </a:xfrm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13</a:t>
            </a:r>
            <a:endParaRPr lang="zh-CN" strike="noStrike" noProof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9698" name="文本框 5032969"/>
          <p:cNvSpPr txBox="1"/>
          <p:nvPr/>
        </p:nvSpPr>
        <p:spPr>
          <a:xfrm>
            <a:off x="395288" y="332740"/>
            <a:ext cx="7862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  了解特约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经销商组织机构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任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graphicFrame>
        <p:nvGraphicFramePr>
          <p:cNvPr id="29699" name="对象 -2147482611"/>
          <p:cNvGraphicFramePr>
            <a:graphicFrameLocks noChangeAspect="1"/>
          </p:cNvGraphicFramePr>
          <p:nvPr/>
        </p:nvGraphicFramePr>
        <p:xfrm>
          <a:off x="309563" y="1905000"/>
          <a:ext cx="8772525" cy="314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9161145" imgH="1947545" progId="Visio.Drawing.11">
                  <p:embed/>
                </p:oleObj>
              </mc:Choice>
              <mc:Fallback>
                <p:oleObj name="" r:id="rId1" imgW="9161145" imgH="1947545" progId="Visio.Drawing.11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9563" y="1905000"/>
                        <a:ext cx="8772525" cy="3148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27.42496062992126,&quot;left&quot;:110.2,&quot;top&quot;:150.87503937007872,&quot;width&quot;:462.3250393700788}"/>
</p:tagLst>
</file>

<file path=ppt/tags/tag2.xml><?xml version="1.0" encoding="utf-8"?>
<p:tagLst xmlns:p="http://schemas.openxmlformats.org/presentationml/2006/main">
  <p:tag name="KSO_WM_BEAUTIFY_FLAG" val=""/>
  <p:tag name="KSO_WM_DIAGRAM_VIRTUALLY_FRAME" val="{&quot;height&quot;:327.42496062992126,&quot;left&quot;:110.2,&quot;top&quot;:150.87503937007872,&quot;width&quot;:462.3250393700788}"/>
</p:tagLst>
</file>

<file path=ppt/tags/tag3.xml><?xml version="1.0" encoding="utf-8"?>
<p:tagLst xmlns:p="http://schemas.openxmlformats.org/presentationml/2006/main">
  <p:tag name="KSO_WM_BEAUTIFY_FLAG" val=""/>
  <p:tag name="KSO_WM_DIAGRAM_VIRTUALLY_FRAME" val="{&quot;height&quot;:327.42496062992126,&quot;left&quot;:110.2,&quot;top&quot;:150.87503937007872,&quot;width&quot;:462.3250393700788}"/>
</p:tagLst>
</file>

<file path=ppt/tags/tag4.xml><?xml version="1.0" encoding="utf-8"?>
<p:tagLst xmlns:p="http://schemas.openxmlformats.org/presentationml/2006/main">
  <p:tag name="KSO_WM_BEAUTIFY_FLAG" val=""/>
  <p:tag name="KSO_WM_DIAGRAM_VIRTUALLY_FRAME" val="{&quot;height&quot;:327.42496062992126,&quot;left&quot;:110.2,&quot;top&quot;:150.87503937007872,&quot;width&quot;:462.3250393700788}"/>
</p:tagLst>
</file>

<file path=ppt/tags/tag5.xml><?xml version="1.0" encoding="utf-8"?>
<p:tagLst xmlns:p="http://schemas.openxmlformats.org/presentationml/2006/main">
  <p:tag name="KSO_WM_BEAUTIFY_FLAG" val=""/>
  <p:tag name="KSO_WM_DIAGRAM_VIRTUALLY_FRAME" val="{&quot;height&quot;:327.42496062992126,&quot;left&quot;:110.2,&quot;top&quot;:150.87503937007872,&quot;width&quot;:462.3250393700788}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327.42496062992126,&quot;left&quot;:110.2,&quot;top&quot;:150.87503937007872,&quot;width&quot;:462.3250393700788}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27.42496062992126,&quot;left&quot;:110.2,&quot;top&quot;:150.87503937007872,&quot;width&quot;:462.3250393700788}"/>
</p:tagLst>
</file>

<file path=ppt/tags/tag8.xml><?xml version="1.0" encoding="utf-8"?>
<p:tagLst xmlns:p="http://schemas.openxmlformats.org/presentationml/2006/main">
  <p:tag name="commondata" val="eyJoZGlkIjoiNDY2ODNlYWQ5YjA4YWJiYTA4ZmZmMTc2YjNmODhmZTkifQ=="/>
</p:tagLst>
</file>

<file path=ppt/theme/theme1.xml><?xml version="1.0" encoding="utf-8"?>
<a:theme xmlns:a="http://schemas.openxmlformats.org/drawingml/2006/main" name="完美的ppt模板">
  <a:themeElements>
    <a:clrScheme name="">
      <a:dk1>
        <a:srgbClr val="163794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990000"/>
      </a:accent2>
      <a:accent3>
        <a:srgbClr val="FFFFFF"/>
      </a:accent3>
      <a:accent4>
        <a:srgbClr val="112E7F"/>
      </a:accent4>
      <a:accent5>
        <a:srgbClr val="AACACA"/>
      </a:accent5>
      <a:accent6>
        <a:srgbClr val="890000"/>
      </a:accent6>
      <a:hlink>
        <a:srgbClr val="6699FF"/>
      </a:hlink>
      <a:folHlink>
        <a:srgbClr val="96969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163794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990000"/>
        </a:accent2>
        <a:accent3>
          <a:srgbClr val="FFFFFF"/>
        </a:accent3>
        <a:accent4>
          <a:srgbClr val="112E7F"/>
        </a:accent4>
        <a:accent5>
          <a:srgbClr val="AACACA"/>
        </a:accent5>
        <a:accent6>
          <a:srgbClr val="890000"/>
        </a:accent6>
        <a:hlink>
          <a:srgbClr val="66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698D"/>
        </a:dk1>
        <a:lt1>
          <a:srgbClr val="FFFFFF"/>
        </a:lt1>
        <a:dk2>
          <a:srgbClr val="000000"/>
        </a:dk2>
        <a:lt2>
          <a:srgbClr val="A1BABD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25979"/>
        </a:accent4>
        <a:accent5>
          <a:srgbClr val="FFB3B3"/>
        </a:accent5>
        <a:accent6>
          <a:srgbClr val="E589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75783"/>
        </a:accent4>
        <a:accent5>
          <a:srgbClr val="BCD8C6"/>
        </a:accent5>
        <a:accent6>
          <a:srgbClr val="B27EC1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完美的ppt模板">
  <a:themeElements>
    <a:clrScheme name="">
      <a:dk1>
        <a:srgbClr val="163794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990000"/>
      </a:accent2>
      <a:accent3>
        <a:srgbClr val="FFFFFF"/>
      </a:accent3>
      <a:accent4>
        <a:srgbClr val="112E7F"/>
      </a:accent4>
      <a:accent5>
        <a:srgbClr val="AACACA"/>
      </a:accent5>
      <a:accent6>
        <a:srgbClr val="890000"/>
      </a:accent6>
      <a:hlink>
        <a:srgbClr val="6699FF"/>
      </a:hlink>
      <a:folHlink>
        <a:srgbClr val="96969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163794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990000"/>
        </a:accent2>
        <a:accent3>
          <a:srgbClr val="FFFFFF"/>
        </a:accent3>
        <a:accent4>
          <a:srgbClr val="112E7F"/>
        </a:accent4>
        <a:accent5>
          <a:srgbClr val="AACACA"/>
        </a:accent5>
        <a:accent6>
          <a:srgbClr val="890000"/>
        </a:accent6>
        <a:hlink>
          <a:srgbClr val="66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698D"/>
        </a:dk1>
        <a:lt1>
          <a:srgbClr val="FFFFFF"/>
        </a:lt1>
        <a:dk2>
          <a:srgbClr val="000000"/>
        </a:dk2>
        <a:lt2>
          <a:srgbClr val="A1BABD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25979"/>
        </a:accent4>
        <a:accent5>
          <a:srgbClr val="FFB3B3"/>
        </a:accent5>
        <a:accent6>
          <a:srgbClr val="E589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75783"/>
        </a:accent4>
        <a:accent5>
          <a:srgbClr val="BCD8C6"/>
        </a:accent5>
        <a:accent6>
          <a:srgbClr val="B27EC1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925</Words>
  <Application>WPS 演示</Application>
  <PresentationFormat>在屏幕上显示</PresentationFormat>
  <Paragraphs>122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49" baseType="lpstr">
      <vt:lpstr>Arial</vt:lpstr>
      <vt:lpstr>宋体</vt:lpstr>
      <vt:lpstr>Wingdings</vt:lpstr>
      <vt:lpstr>Verdana</vt:lpstr>
      <vt:lpstr>华文新魏</vt:lpstr>
      <vt:lpstr>华文彩云</vt:lpstr>
      <vt:lpstr>隶书</vt:lpstr>
      <vt:lpstr>Arial Narrow</vt:lpstr>
      <vt:lpstr>华文琥珀</vt:lpstr>
      <vt:lpstr>Times New Roman</vt:lpstr>
      <vt:lpstr>楷体_GB2312</vt:lpstr>
      <vt:lpstr>新宋体</vt:lpstr>
      <vt:lpstr>华文楷体</vt:lpstr>
      <vt:lpstr>微软雅黑</vt:lpstr>
      <vt:lpstr>Courier New</vt:lpstr>
      <vt:lpstr>Calibri</vt:lpstr>
      <vt:lpstr>仿宋_GB2312</vt:lpstr>
      <vt:lpstr>仿宋</vt:lpstr>
      <vt:lpstr>Arial Unicode MS</vt:lpstr>
      <vt:lpstr>幼圆</vt:lpstr>
      <vt:lpstr>Wingdings</vt:lpstr>
      <vt:lpstr>Tahoma</vt:lpstr>
      <vt:lpstr>华文中宋</vt:lpstr>
      <vt:lpstr>黑体</vt:lpstr>
      <vt:lpstr>仿宋_GB2312</vt:lpstr>
      <vt:lpstr>Arial Unicode MS</vt:lpstr>
      <vt:lpstr>完美的ppt模板</vt:lpstr>
      <vt:lpstr>1_完美的ppt模板</vt:lpstr>
      <vt:lpstr>Word.Document.8</vt:lpstr>
      <vt:lpstr>Visio.Drawing.11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wlxj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Lhj</dc:creator>
  <cp:lastModifiedBy>周庆祥</cp:lastModifiedBy>
  <cp:revision>365</cp:revision>
  <dcterms:created xsi:type="dcterms:W3CDTF">2009-08-19T08:58:15Z</dcterms:created>
  <dcterms:modified xsi:type="dcterms:W3CDTF">2024-07-26T12:41:46Z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E36A8F3CA3B24CF4A15ED869461AE7B6_13</vt:lpwstr>
  </property>
</Properties>
</file>