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
  </p:notesMasterIdLst>
  <p:sldIdLst>
    <p:sldId id="796" r:id="rId3"/>
    <p:sldId id="804" r:id="rId4"/>
    <p:sldId id="831" r:id="rId5"/>
    <p:sldId id="889" r:id="rId7"/>
    <p:sldId id="890" r:id="rId8"/>
    <p:sldId id="891" r:id="rId9"/>
    <p:sldId id="892" r:id="rId10"/>
    <p:sldId id="893" r:id="rId11"/>
    <p:sldId id="894" r:id="rId12"/>
    <p:sldId id="895" r:id="rId13"/>
    <p:sldId id="841" r:id="rId14"/>
    <p:sldId id="842" r:id="rId15"/>
    <p:sldId id="844" r:id="rId16"/>
    <p:sldId id="845" r:id="rId17"/>
    <p:sldId id="849" r:id="rId18"/>
    <p:sldId id="851" r:id="rId19"/>
    <p:sldId id="852" r:id="rId20"/>
    <p:sldId id="853" r:id="rId21"/>
    <p:sldId id="855" r:id="rId22"/>
    <p:sldId id="854" r:id="rId23"/>
  </p:sldIdLst>
  <p:sldSz cx="9144000" cy="6858000" type="screen4x3"/>
  <p:notesSz cx="6858000" cy="9144000"/>
  <p:custDataLst>
    <p:tags r:id="rId27"/>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42" userDrawn="1">
          <p15:clr>
            <a:srgbClr val="A4A3A4"/>
          </p15:clr>
        </p15:guide>
        <p15:guide id="2" pos="27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383A"/>
    <a:srgbClr val="273659"/>
    <a:srgbClr val="2B316C"/>
    <a:srgbClr val="2E4B4B"/>
    <a:srgbClr val="14081D"/>
    <a:srgbClr val="57B2B9"/>
    <a:srgbClr val="006600"/>
    <a:srgbClr val="6A50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5" d="100"/>
          <a:sy n="65" d="100"/>
        </p:scale>
        <p:origin x="-588" y="-102"/>
      </p:cViewPr>
      <p:guideLst>
        <p:guide orient="horz" pos="2242"/>
        <p:guide pos="275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3073"/>
          <p:cNvSpPr>
            <a:spLocks noGrp="1"/>
          </p:cNvSpPr>
          <p:nvPr>
            <p:ph type="hdr" sz="quarter"/>
          </p:nvPr>
        </p:nvSpPr>
        <p:spPr>
          <a:xfrm>
            <a:off x="0" y="0"/>
            <a:ext cx="2971800" cy="457200"/>
          </a:xfrm>
          <a:prstGeom prst="rect">
            <a:avLst/>
          </a:prstGeom>
          <a:noFill/>
          <a:ln w="9525">
            <a:noFill/>
            <a:miter/>
          </a:ln>
        </p:spPr>
        <p:txBody>
          <a:bodyPr/>
          <a:p>
            <a:pPr lvl="0" fontAlgn="base"/>
            <a:endParaRPr lang="zh-CN" sz="1200" strike="noStrike" noProof="1"/>
          </a:p>
        </p:txBody>
      </p:sp>
      <p:sp>
        <p:nvSpPr>
          <p:cNvPr id="3075" name="日期占位符 3074"/>
          <p:cNvSpPr>
            <a:spLocks noGrp="1"/>
          </p:cNvSpPr>
          <p:nvPr>
            <p:ph type="dt" idx="1"/>
          </p:nvPr>
        </p:nvSpPr>
        <p:spPr>
          <a:xfrm>
            <a:off x="3884613" y="0"/>
            <a:ext cx="2971800" cy="457200"/>
          </a:xfrm>
          <a:prstGeom prst="rect">
            <a:avLst/>
          </a:prstGeom>
          <a:noFill/>
          <a:ln w="9525">
            <a:noFill/>
            <a:miter/>
          </a:ln>
        </p:spPr>
        <p:txBody>
          <a:bodyPr/>
          <a:p>
            <a:pPr lvl="0" algn="r" fontAlgn="base"/>
            <a:endParaRPr lang="zh-CN" altLang="en-US" sz="1200" strike="noStrike" noProof="1"/>
          </a:p>
        </p:txBody>
      </p:sp>
      <p:sp>
        <p:nvSpPr>
          <p:cNvPr id="12292" name="幻灯片图像占位符 3075"/>
          <p:cNvSpPr>
            <a:spLocks noGrp="1" noRot="1"/>
          </p:cNvSpPr>
          <p:nvPr>
            <p:ph type="sldImg"/>
          </p:nvPr>
        </p:nvSpPr>
        <p:spPr>
          <a:xfrm>
            <a:off x="1143000" y="685800"/>
            <a:ext cx="4572000" cy="3429000"/>
          </a:xfrm>
          <a:prstGeom prst="rect">
            <a:avLst/>
          </a:prstGeom>
          <a:noFill/>
          <a:ln w="9525">
            <a:noFill/>
          </a:ln>
        </p:spPr>
      </p:sp>
      <p:sp>
        <p:nvSpPr>
          <p:cNvPr id="12293" name="文本占位符 3076"/>
          <p:cNvSpPr>
            <a:spLocks noGrp="1" noRot="1"/>
          </p:cNvSpPr>
          <p:nvPr>
            <p:ph type="body" sz="quarter"/>
          </p:nvPr>
        </p:nvSpPr>
        <p:spPr>
          <a:xfrm>
            <a:off x="685800" y="4343400"/>
            <a:ext cx="5486400" cy="4114800"/>
          </a:xfrm>
          <a:prstGeom prst="rect">
            <a:avLst/>
          </a:prstGeom>
          <a:noFill/>
          <a:ln w="9525">
            <a:noFill/>
          </a:ln>
        </p:spPr>
        <p:txBody>
          <a:bodyPr anchor="ctr"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页脚占位符 3077"/>
          <p:cNvSpPr>
            <a:spLocks noGrp="1"/>
          </p:cNvSpPr>
          <p:nvPr>
            <p:ph type="ftr" sz="quarter" idx="4"/>
          </p:nvPr>
        </p:nvSpPr>
        <p:spPr>
          <a:xfrm>
            <a:off x="0" y="8685213"/>
            <a:ext cx="2971800" cy="457200"/>
          </a:xfrm>
          <a:prstGeom prst="rect">
            <a:avLst/>
          </a:prstGeom>
          <a:noFill/>
          <a:ln w="9525">
            <a:noFill/>
            <a:miter/>
          </a:ln>
        </p:spPr>
        <p:txBody>
          <a:bodyPr anchor="b"/>
          <a:p>
            <a:pPr lvl="0" fontAlgn="base"/>
            <a:endParaRPr lang="zh-CN" sz="1200" strike="noStrike" noProof="1"/>
          </a:p>
        </p:txBody>
      </p:sp>
      <p:sp>
        <p:nvSpPr>
          <p:cNvPr id="3079" name="灯片编号占位符 3078"/>
          <p:cNvSpPr>
            <a:spLocks noGrp="1"/>
          </p:cNvSpPr>
          <p:nvPr>
            <p:ph type="sldNum" sz="quarter" idx="5"/>
          </p:nvPr>
        </p:nvSpPr>
        <p:spPr>
          <a:xfrm>
            <a:off x="3884613" y="8685213"/>
            <a:ext cx="2971800" cy="457200"/>
          </a:xfrm>
          <a:prstGeom prst="rect">
            <a:avLst/>
          </a:prstGeom>
          <a:noFill/>
          <a:ln w="9525">
            <a:noFill/>
            <a:miter/>
          </a:ln>
        </p:spPr>
        <p:txBody>
          <a:bodyPr anchor="b"/>
          <a:p>
            <a:pPr lvl="0" algn="r" fontAlgn="base"/>
            <a:fld id="{9A0DB2DC-4C9A-4742-B13C-FB6460FD3503}" type="slidenum">
              <a:rPr lang="zh-CN" sz="1200" strike="noStrike" noProof="1">
                <a:latin typeface="Arial" panose="020B0604020202020204" pitchFamily="34" charset="0"/>
                <a:ea typeface="宋体" panose="02010600030101010101" pitchFamily="2" charset="-122"/>
                <a:cs typeface="+mn-ea"/>
              </a:rPr>
            </a:fld>
            <a:endParaRPr lang="zh-CN"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4934657"/>
          <p:cNvSpPr>
            <a:spLocks noGrp="1" noRot="1" noTextEdit="1"/>
          </p:cNvSpPr>
          <p:nvPr>
            <p:ph type="sldImg"/>
          </p:nvPr>
        </p:nvSpPr>
        <p:spPr>
          <a:xfrm>
            <a:off x="342900" y="533400"/>
            <a:ext cx="4572000" cy="3429000"/>
          </a:xfrm>
        </p:spPr>
      </p:sp>
      <p:sp>
        <p:nvSpPr>
          <p:cNvPr id="901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901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901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901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幻灯片图像占位符 4934657"/>
          <p:cNvSpPr>
            <a:spLocks noGrp="1" noRot="1" noTextEdit="1"/>
          </p:cNvSpPr>
          <p:nvPr>
            <p:ph type="sldImg"/>
          </p:nvPr>
        </p:nvSpPr>
        <p:spPr>
          <a:xfrm>
            <a:off x="342900" y="533400"/>
            <a:ext cx="4572000" cy="3429000"/>
          </a:xfrm>
        </p:spPr>
      </p:sp>
      <p:sp>
        <p:nvSpPr>
          <p:cNvPr id="112643"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12644"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12645"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12646"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幻灯片图像占位符 4934657"/>
          <p:cNvSpPr>
            <a:spLocks noGrp="1" noRot="1" noTextEdit="1"/>
          </p:cNvSpPr>
          <p:nvPr>
            <p:ph type="sldImg"/>
          </p:nvPr>
        </p:nvSpPr>
        <p:spPr>
          <a:xfrm>
            <a:off x="342900" y="533400"/>
            <a:ext cx="4572000" cy="3429000"/>
          </a:xfrm>
        </p:spPr>
      </p:sp>
      <p:sp>
        <p:nvSpPr>
          <p:cNvPr id="116739"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16740"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16741"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16742"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幻灯片图像占位符 4934657"/>
          <p:cNvSpPr>
            <a:spLocks noGrp="1" noRot="1" noTextEdit="1"/>
          </p:cNvSpPr>
          <p:nvPr>
            <p:ph type="sldImg"/>
          </p:nvPr>
        </p:nvSpPr>
        <p:spPr>
          <a:xfrm>
            <a:off x="342900" y="533400"/>
            <a:ext cx="4572000" cy="3429000"/>
          </a:xfrm>
        </p:spPr>
      </p:sp>
      <p:sp>
        <p:nvSpPr>
          <p:cNvPr id="118787"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18788"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18789"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18790"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幻灯片图像占位符 4934657"/>
          <p:cNvSpPr>
            <a:spLocks noGrp="1" noRot="1" noTextEdit="1"/>
          </p:cNvSpPr>
          <p:nvPr>
            <p:ph type="sldImg"/>
          </p:nvPr>
        </p:nvSpPr>
        <p:spPr>
          <a:xfrm>
            <a:off x="342900" y="533400"/>
            <a:ext cx="4572000" cy="3429000"/>
          </a:xfrm>
        </p:spPr>
      </p:sp>
      <p:sp>
        <p:nvSpPr>
          <p:cNvPr id="126979"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26980"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26981"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26982"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幻灯片图像占位符 4934657"/>
          <p:cNvSpPr>
            <a:spLocks noGrp="1" noRot="1" noTextEdit="1"/>
          </p:cNvSpPr>
          <p:nvPr>
            <p:ph type="sldImg"/>
          </p:nvPr>
        </p:nvSpPr>
        <p:spPr>
          <a:xfrm>
            <a:off x="342900" y="533400"/>
            <a:ext cx="4572000" cy="3429000"/>
          </a:xfrm>
        </p:spPr>
      </p:sp>
      <p:sp>
        <p:nvSpPr>
          <p:cNvPr id="13107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3107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3107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3107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幻灯片图像占位符 4934657"/>
          <p:cNvSpPr>
            <a:spLocks noGrp="1" noRot="1" noTextEdit="1"/>
          </p:cNvSpPr>
          <p:nvPr>
            <p:ph type="sldImg"/>
          </p:nvPr>
        </p:nvSpPr>
        <p:spPr>
          <a:xfrm>
            <a:off x="342900" y="533400"/>
            <a:ext cx="4572000" cy="3429000"/>
          </a:xfrm>
        </p:spPr>
      </p:sp>
      <p:sp>
        <p:nvSpPr>
          <p:cNvPr id="133123"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33124"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33125"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33126"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幻灯片图像占位符 4934657"/>
          <p:cNvSpPr>
            <a:spLocks noGrp="1" noRot="1" noTextEdit="1"/>
          </p:cNvSpPr>
          <p:nvPr>
            <p:ph type="sldImg"/>
          </p:nvPr>
        </p:nvSpPr>
        <p:spPr>
          <a:xfrm>
            <a:off x="342900" y="533400"/>
            <a:ext cx="4572000" cy="3429000"/>
          </a:xfrm>
        </p:spPr>
      </p:sp>
      <p:sp>
        <p:nvSpPr>
          <p:cNvPr id="135171"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35172"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35173"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35174"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幻灯片图像占位符 4934657"/>
          <p:cNvSpPr>
            <a:spLocks noGrp="1" noRot="1" noTextEdit="1"/>
          </p:cNvSpPr>
          <p:nvPr>
            <p:ph type="sldImg"/>
          </p:nvPr>
        </p:nvSpPr>
        <p:spPr>
          <a:xfrm>
            <a:off x="342900" y="533400"/>
            <a:ext cx="4572000" cy="3429000"/>
          </a:xfrm>
        </p:spPr>
      </p:sp>
      <p:sp>
        <p:nvSpPr>
          <p:cNvPr id="139267"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39268"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39269"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39270"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幻灯片图像占位符 4934657"/>
          <p:cNvSpPr>
            <a:spLocks noGrp="1" noRot="1" noTextEdit="1"/>
          </p:cNvSpPr>
          <p:nvPr>
            <p:ph type="sldImg"/>
          </p:nvPr>
        </p:nvSpPr>
        <p:spPr>
          <a:xfrm>
            <a:off x="342900" y="533400"/>
            <a:ext cx="4572000" cy="3429000"/>
          </a:xfrm>
        </p:spPr>
      </p:sp>
      <p:sp>
        <p:nvSpPr>
          <p:cNvPr id="137219"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37220"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37221"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37222"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4934657"/>
          <p:cNvSpPr>
            <a:spLocks noGrp="1" noRot="1" noTextEdit="1"/>
          </p:cNvSpPr>
          <p:nvPr>
            <p:ph type="sldImg"/>
          </p:nvPr>
        </p:nvSpPr>
        <p:spPr>
          <a:xfrm>
            <a:off x="342900" y="533400"/>
            <a:ext cx="4572000" cy="3429000"/>
          </a:xfrm>
        </p:spPr>
      </p:sp>
      <p:sp>
        <p:nvSpPr>
          <p:cNvPr id="901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901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901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901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4934657"/>
          <p:cNvSpPr>
            <a:spLocks noGrp="1" noRot="1" noTextEdit="1"/>
          </p:cNvSpPr>
          <p:nvPr>
            <p:ph type="sldImg"/>
          </p:nvPr>
        </p:nvSpPr>
        <p:spPr>
          <a:xfrm>
            <a:off x="342900" y="533400"/>
            <a:ext cx="4572000" cy="3429000"/>
          </a:xfrm>
        </p:spPr>
      </p:sp>
      <p:sp>
        <p:nvSpPr>
          <p:cNvPr id="901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901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901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901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4934657"/>
          <p:cNvSpPr>
            <a:spLocks noGrp="1" noRot="1" noTextEdit="1"/>
          </p:cNvSpPr>
          <p:nvPr>
            <p:ph type="sldImg"/>
          </p:nvPr>
        </p:nvSpPr>
        <p:spPr>
          <a:xfrm>
            <a:off x="342900" y="533400"/>
            <a:ext cx="4572000" cy="3429000"/>
          </a:xfrm>
        </p:spPr>
      </p:sp>
      <p:sp>
        <p:nvSpPr>
          <p:cNvPr id="901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901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901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901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4934657"/>
          <p:cNvSpPr>
            <a:spLocks noGrp="1" noRot="1" noTextEdit="1"/>
          </p:cNvSpPr>
          <p:nvPr>
            <p:ph type="sldImg"/>
          </p:nvPr>
        </p:nvSpPr>
        <p:spPr>
          <a:xfrm>
            <a:off x="342900" y="533400"/>
            <a:ext cx="4572000" cy="3429000"/>
          </a:xfrm>
        </p:spPr>
      </p:sp>
      <p:sp>
        <p:nvSpPr>
          <p:cNvPr id="901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901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901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901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4934657"/>
          <p:cNvSpPr>
            <a:spLocks noGrp="1" noRot="1" noTextEdit="1"/>
          </p:cNvSpPr>
          <p:nvPr>
            <p:ph type="sldImg"/>
          </p:nvPr>
        </p:nvSpPr>
        <p:spPr>
          <a:xfrm>
            <a:off x="342900" y="533400"/>
            <a:ext cx="4572000" cy="3429000"/>
          </a:xfrm>
        </p:spPr>
      </p:sp>
      <p:sp>
        <p:nvSpPr>
          <p:cNvPr id="901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901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901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901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4934657"/>
          <p:cNvSpPr>
            <a:spLocks noGrp="1" noRot="1" noTextEdit="1"/>
          </p:cNvSpPr>
          <p:nvPr>
            <p:ph type="sldImg"/>
          </p:nvPr>
        </p:nvSpPr>
        <p:spPr>
          <a:xfrm>
            <a:off x="342900" y="533400"/>
            <a:ext cx="4572000" cy="3429000"/>
          </a:xfrm>
        </p:spPr>
      </p:sp>
      <p:sp>
        <p:nvSpPr>
          <p:cNvPr id="901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901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901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901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4934657"/>
          <p:cNvSpPr>
            <a:spLocks noGrp="1" noRot="1" noTextEdit="1"/>
          </p:cNvSpPr>
          <p:nvPr>
            <p:ph type="sldImg"/>
          </p:nvPr>
        </p:nvSpPr>
        <p:spPr>
          <a:xfrm>
            <a:off x="342900" y="533400"/>
            <a:ext cx="4572000" cy="3429000"/>
          </a:xfrm>
        </p:spPr>
      </p:sp>
      <p:sp>
        <p:nvSpPr>
          <p:cNvPr id="901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901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901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901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幻灯片图像占位符 4934657"/>
          <p:cNvSpPr>
            <a:spLocks noGrp="1" noRot="1" noTextEdit="1"/>
          </p:cNvSpPr>
          <p:nvPr>
            <p:ph type="sldImg"/>
          </p:nvPr>
        </p:nvSpPr>
        <p:spPr>
          <a:xfrm>
            <a:off x="342900" y="533400"/>
            <a:ext cx="4572000" cy="3429000"/>
          </a:xfrm>
        </p:spPr>
      </p:sp>
      <p:sp>
        <p:nvSpPr>
          <p:cNvPr id="11059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1059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1059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1059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2050" name="矩形 2050"/>
          <p:cNvSpPr/>
          <p:nvPr userDrawn="1"/>
        </p:nvSpPr>
        <p:spPr>
          <a:xfrm>
            <a:off x="0" y="6611938"/>
            <a:ext cx="9144000" cy="260350"/>
          </a:xfrm>
          <a:prstGeom prst="rect">
            <a:avLst/>
          </a:prstGeom>
          <a:solidFill>
            <a:schemeClr val="accent2"/>
          </a:solidFill>
          <a:ln w="9525">
            <a:noFill/>
          </a:ln>
        </p:spPr>
        <p:txBody>
          <a:bodyPr/>
          <a:p>
            <a:pPr lvl="0"/>
            <a:endParaRPr lang="zh-CN" altLang="en-US" dirty="0">
              <a:latin typeface="Arial" panose="020B0604020202020204" pitchFamily="34" charset="0"/>
            </a:endParaRPr>
          </a:p>
        </p:txBody>
      </p:sp>
      <p:pic>
        <p:nvPicPr>
          <p:cNvPr id="2051" name="图片 -2147482253"/>
          <p:cNvPicPr>
            <a:picLocks noChangeAspect="1"/>
          </p:cNvPicPr>
          <p:nvPr userDrawn="1"/>
        </p:nvPicPr>
        <p:blipFill>
          <a:blip r:embed="rId2"/>
          <a:stretch>
            <a:fillRect/>
          </a:stretch>
        </p:blipFill>
        <p:spPr>
          <a:xfrm>
            <a:off x="0" y="-26987"/>
            <a:ext cx="9128125" cy="4964112"/>
          </a:xfrm>
          <a:prstGeom prst="rect">
            <a:avLst/>
          </a:prstGeom>
          <a:noFill/>
          <a:ln w="9525">
            <a:noFill/>
          </a:ln>
        </p:spPr>
      </p:pic>
      <p:sp>
        <p:nvSpPr>
          <p:cNvPr id="2052" name="副标题 2051"/>
          <p:cNvSpPr>
            <a:spLocks noGrp="1"/>
          </p:cNvSpPr>
          <p:nvPr>
            <p:ph type="subTitle" idx="1" hasCustomPrompt="1"/>
          </p:nvPr>
        </p:nvSpPr>
        <p:spPr>
          <a:xfrm>
            <a:off x="1115695" y="5949315"/>
            <a:ext cx="6553200" cy="533400"/>
          </a:xfrm>
          <a:prstGeom prst="rect">
            <a:avLst/>
          </a:prstGeom>
          <a:noFill/>
          <a:ln w="9525">
            <a:noFill/>
            <a:miter/>
          </a:ln>
          <a:extLst>
            <a:ext uri="{909E8E84-426E-40DD-AFC4-6F175D3DCCD1}">
              <a14:hiddenFill xmlns:a14="http://schemas.microsoft.com/office/drawing/2010/main">
                <a:solidFill>
                  <a:schemeClr val="accent5"/>
                </a:solidFill>
              </a14:hiddenFill>
            </a:ext>
          </a:extLst>
        </p:spPr>
        <p:txBody>
          <a:bodyPr anchor="t"/>
          <a:lstStyle>
            <a:lvl1pPr marL="0" lvl="0" indent="0" algn="ctr">
              <a:buNone/>
              <a:defRPr sz="2400" b="1" u="none" strike="noStrike" kern="1200" cap="none" spc="0" normalizeH="0">
                <a:solidFill>
                  <a:schemeClr val="tx2"/>
                </a:solidFill>
                <a:uFillTx/>
                <a:latin typeface="Verdana" panose="020B0604030504040204" pitchFamily="34" charset="0"/>
                <a:ea typeface="仿宋_GB2312" charset="0"/>
              </a:defRPr>
            </a:lvl1pPr>
            <a:lvl2pPr marL="457200" lvl="1" indent="-457200" algn="ctr">
              <a:buNone/>
              <a:defRPr sz="1800" b="1" kern="1200">
                <a:solidFill>
                  <a:schemeClr val="tx2"/>
                </a:solidFill>
                <a:latin typeface="Verdana" panose="020B0604030504040204" pitchFamily="34" charset="0"/>
              </a:defRPr>
            </a:lvl2pPr>
            <a:lvl3pPr marL="914400" lvl="2" indent="-914400" algn="ctr">
              <a:buNone/>
              <a:defRPr sz="1800" b="1" kern="1200">
                <a:solidFill>
                  <a:schemeClr val="tx2"/>
                </a:solidFill>
                <a:latin typeface="Verdana" panose="020B0604030504040204" pitchFamily="34" charset="0"/>
              </a:defRPr>
            </a:lvl3pPr>
            <a:lvl4pPr marL="1371600" lvl="3" indent="-1371600" algn="ctr">
              <a:buNone/>
              <a:defRPr sz="1800" b="1" kern="1200">
                <a:solidFill>
                  <a:schemeClr val="tx2"/>
                </a:solidFill>
                <a:latin typeface="Verdana" panose="020B0604030504040204" pitchFamily="34" charset="0"/>
              </a:defRPr>
            </a:lvl4pPr>
            <a:lvl5pPr marL="1828800" lvl="4" indent="-1828800" algn="ctr">
              <a:buNone/>
              <a:defRPr sz="1800" b="1" kern="1200">
                <a:solidFill>
                  <a:schemeClr val="tx2"/>
                </a:solidFill>
                <a:latin typeface="Verdana" panose="020B0604030504040204" pitchFamily="34" charset="0"/>
              </a:defRPr>
            </a:lvl5pPr>
          </a:lstStyle>
          <a:p>
            <a:pPr lvl="0" fontAlgn="base"/>
            <a:r>
              <a:rPr lang="en-US" altLang="zh-CN" strike="noStrike" noProof="1"/>
              <a:t>赵晓宛   徐广琳  初宏伟</a:t>
            </a:r>
            <a:endParaRPr lang="en-US" altLang="zh-CN" strike="noStrike" noProof="1"/>
          </a:p>
        </p:txBody>
      </p:sp>
      <p:sp>
        <p:nvSpPr>
          <p:cNvPr id="2053" name="标题 2052"/>
          <p:cNvSpPr>
            <a:spLocks noGrp="1"/>
          </p:cNvSpPr>
          <p:nvPr>
            <p:ph type="ctrTitle" sz="quarter" hasCustomPrompt="1"/>
          </p:nvPr>
        </p:nvSpPr>
        <p:spPr>
          <a:xfrm>
            <a:off x="0" y="4868863"/>
            <a:ext cx="9144000" cy="720725"/>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tileRect/>
          </a:gradFill>
          <a:ln w="9525">
            <a:noFill/>
            <a:miter/>
          </a:ln>
        </p:spPr>
        <p:txBody>
          <a:bodyPr anchor="ctr"/>
          <a:lstStyle>
            <a:lvl1pPr lvl="0" algn="ctr">
              <a:defRPr sz="4000" kern="1200"/>
            </a:lvl1pPr>
          </a:lstStyle>
          <a:p>
            <a:pPr lvl="0" fontAlgn="base"/>
            <a:r>
              <a:rPr lang="en-US" altLang="zh-CN" strike="noStrike" noProof="1"/>
              <a:t>汽车售后服务管理</a:t>
            </a:r>
            <a:endParaRPr lang="en-US" altLang="zh-CN" strike="noStrike" noProof="1"/>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52400"/>
            <a:ext cx="6221067" cy="6248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6830" y="2132965"/>
            <a:ext cx="8458200" cy="563563"/>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81425" y="6457950"/>
            <a:ext cx="885825" cy="320675"/>
          </a:xfrm>
          <a:prstGeom prst="rect">
            <a:avLst/>
          </a:prstGeom>
          <a:solidFill>
            <a:schemeClr val="accent5"/>
          </a:solidFill>
          <a:ln w="9525">
            <a:noFill/>
            <a:miter/>
          </a:ln>
        </p:spPr>
        <p:txBody>
          <a:bodyPr/>
          <a:p>
            <a:pPr fontAlgn="base"/>
            <a:r>
              <a:rPr lang="zh-CN" strike="noStrike" noProof="1">
                <a:latin typeface="幼圆" panose="02010509060101010101" pitchFamily="49" charset="-122"/>
                <a:ea typeface="幼圆" panose="02010509060101010101" pitchFamily="49" charset="-122"/>
                <a:cs typeface="+mn-ea"/>
              </a:rPr>
              <a:t>2</a:t>
            </a:r>
            <a:endParaRPr lang="zh-CN" strike="noStrike" noProof="1"/>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fontAlgn="base"/>
            <a:r>
              <a:rPr lang="zh-CN" strike="noStrike" noProof="1">
                <a:latin typeface="幼圆" panose="02010509060101010101" pitchFamily="49" charset="-122"/>
                <a:ea typeface="幼圆" panose="02010509060101010101" pitchFamily="49" charset="-122"/>
                <a:cs typeface="+mn-ea"/>
              </a:rPr>
              <a:t>1</a:t>
            </a:r>
            <a:endParaRPr lang="zh-CN" strike="noStrike" noProof="1"/>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文本占位符 1026"/>
          <p:cNvSpPr>
            <a:spLocks noGrp="1"/>
          </p:cNvSpPr>
          <p:nvPr>
            <p:ph type="body"/>
          </p:nvPr>
        </p:nvSpPr>
        <p:spPr>
          <a:xfrm>
            <a:off x="457200" y="1152525"/>
            <a:ext cx="8229600" cy="5248275"/>
          </a:xfrm>
          <a:prstGeom prst="rect">
            <a:avLst/>
          </a:prstGeom>
          <a:noFill/>
          <a:ln w="9525">
            <a:noFill/>
          </a:ln>
        </p:spPr>
        <p:txBody>
          <a:bodyPr/>
          <a:p>
            <a:pPr lvl="0"/>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2" name="矩形 1025"/>
          <p:cNvSpPr/>
          <p:nvPr userDrawn="1"/>
        </p:nvSpPr>
        <p:spPr>
          <a:xfrm>
            <a:off x="35560" y="0"/>
            <a:ext cx="9144000" cy="1037590"/>
          </a:xfrm>
          <a:prstGeom prst="rect">
            <a:avLst/>
          </a:prstGeom>
          <a:solidFill>
            <a:schemeClr val="tx1"/>
          </a:solidFill>
          <a:ln w="9525">
            <a:noFill/>
            <a:miter/>
          </a:ln>
          <a:scene3d>
            <a:camera prst="orthographicFront"/>
            <a:lightRig rig="threePt" dir="t"/>
          </a:scene3d>
          <a:sp3d prstMaterial="dkEdge"/>
        </p:spPr>
        <p:txBody>
          <a:bodyPr anchor="t"/>
          <a:p>
            <a:pPr lvl="0" fontAlgn="base"/>
            <a:endParaRPr lang="zh-CN" altLang="en-US" strike="noStrike" noProof="1">
              <a:latin typeface="Arial" panose="020B0604020202020204" pitchFamily="34" charset="0"/>
              <a:ea typeface="宋体" panose="02010600030101010101" pitchFamily="2" charset="-122"/>
            </a:endParaRPr>
          </a:p>
        </p:txBody>
      </p:sp>
      <p:sp>
        <p:nvSpPr>
          <p:cNvPr id="1028" name="灯片编号占位符 1027"/>
          <p:cNvSpPr>
            <a:spLocks noGrp="1"/>
          </p:cNvSpPr>
          <p:nvPr>
            <p:ph type="sldNum" sz="quarter" idx="4"/>
          </p:nvPr>
        </p:nvSpPr>
        <p:spPr>
          <a:xfrm>
            <a:off x="3719513" y="6462713"/>
            <a:ext cx="854075" cy="320675"/>
          </a:xfrm>
          <a:prstGeom prst="rect">
            <a:avLst/>
          </a:prstGeom>
          <a:solidFill>
            <a:schemeClr val="accent5"/>
          </a:solidFill>
          <a:ln w="9525">
            <a:noFill/>
            <a:miter/>
          </a:ln>
        </p:spPr>
        <p:txBody>
          <a:bodyPr/>
          <a:lstStyle>
            <a:lvl1pPr algn="ctr">
              <a:defRPr sz="1600">
                <a:latin typeface="幼圆" panose="02010509060101010101" pitchFamily="49" charset="-122"/>
                <a:ea typeface="幼圆" panose="02010509060101010101" pitchFamily="49" charset="-122"/>
              </a:defRPr>
            </a:lvl1pPr>
          </a:lstStyle>
          <a:p>
            <a:pPr lvl="0" fontAlgn="base"/>
            <a:r>
              <a:rPr lang="zh-CN" strike="noStrike" noProof="1">
                <a:latin typeface="幼圆" panose="02010509060101010101" pitchFamily="49" charset="-122"/>
                <a:ea typeface="幼圆" panose="02010509060101010101" pitchFamily="49" charset="-122"/>
                <a:cs typeface="+mn-ea"/>
              </a:rPr>
              <a:t>1</a:t>
            </a:r>
            <a:endParaRPr lang="zh-CN" strike="noStrike" noProof="1"/>
          </a:p>
        </p:txBody>
      </p:sp>
      <p:sp>
        <p:nvSpPr>
          <p:cNvPr id="1029" name="标题 1028"/>
          <p:cNvSpPr>
            <a:spLocks noGrp="1"/>
          </p:cNvSpPr>
          <p:nvPr>
            <p:ph type="title"/>
          </p:nvPr>
        </p:nvSpPr>
        <p:spPr>
          <a:xfrm>
            <a:off x="107950" y="3860800"/>
            <a:ext cx="8458200" cy="563563"/>
          </a:xfrm>
          <a:prstGeom prst="rect">
            <a:avLst/>
          </a:prstGeom>
          <a:noFill/>
          <a:ln w="9525">
            <a:noFill/>
          </a:ln>
        </p:spPr>
        <p:txBody>
          <a:bodyPr anchor="ctr" anchorCtr="0"/>
          <a:p>
            <a:pPr lvl="0"/>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marL="0" lvl="0" indent="0" algn="l" defTabSz="914400" eaLnBrk="1" fontAlgn="base" latinLnBrk="0" hangingPunct="1">
        <a:spcBef>
          <a:spcPct val="0"/>
        </a:spcBef>
        <a:spcAft>
          <a:spcPct val="0"/>
        </a:spcAft>
        <a:buClr>
          <a:srgbClr val="000000"/>
        </a:buClr>
        <a:buNone/>
        <a:defRPr sz="3200" b="1" i="0" u="none" kern="1200" baseline="0">
          <a:solidFill>
            <a:schemeClr val="bg1"/>
          </a:solidFill>
          <a:latin typeface="+mj-lt"/>
          <a:ea typeface="+mj-ea"/>
          <a:cs typeface="+mj-cs"/>
        </a:defRPr>
      </a:lvl1pPr>
    </p:titleStyle>
    <p:body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5121"/>
          <p:cNvSpPr>
            <a:spLocks noGrp="1"/>
          </p:cNvSpPr>
          <p:nvPr>
            <p:ph type="ctrTitle" sz="quarter" hasCustomPrompt="1"/>
          </p:nvPr>
        </p:nvSpPr>
        <p:spPr>
          <a:xfrm>
            <a:off x="-26987" y="4648200"/>
            <a:ext cx="9170987" cy="1012825"/>
          </a:xfrm>
          <a:gradFill rotWithShape="1">
            <a:gsLst>
              <a:gs pos="0">
                <a:srgbClr val="0A1944"/>
              </a:gs>
              <a:gs pos="50000">
                <a:schemeClr val="tx1"/>
              </a:gs>
              <a:gs pos="100000">
                <a:srgbClr val="0A1944"/>
              </a:gs>
            </a:gsLst>
            <a:lin ang="0" scaled="1"/>
            <a:tileRect/>
          </a:gradFill>
        </p:spPr>
        <p:txBody>
          <a:bodyPr anchor="ctr" anchorCtr="0"/>
          <a:p>
            <a:pPr defTabSz="914400">
              <a:buClrTx/>
              <a:buSzTx/>
              <a:buFontTx/>
              <a:buNone/>
            </a:pPr>
            <a:r>
              <a:rPr lang="zh-CN" altLang="en-US" kern="1200" baseline="0">
                <a:latin typeface="华文彩云" panose="02010800040101010101" pitchFamily="2" charset="-122"/>
                <a:ea typeface="华文彩云" panose="02010800040101010101" pitchFamily="2" charset="-122"/>
                <a:cs typeface="+mj-cs"/>
              </a:rPr>
              <a:t>汽车售后服务管理</a:t>
            </a:r>
            <a:endParaRPr lang="zh-CN" altLang="en-US" kern="1200" baseline="0">
              <a:latin typeface="华文彩云" panose="02010800040101010101" pitchFamily="2" charset="-122"/>
              <a:ea typeface="华文彩云" panose="02010800040101010101" pitchFamily="2" charset="-122"/>
              <a:cs typeface="+mj-cs"/>
            </a:endParaRPr>
          </a:p>
        </p:txBody>
      </p:sp>
      <p:sp>
        <p:nvSpPr>
          <p:cNvPr id="13314" name="副标题 5122"/>
          <p:cNvSpPr>
            <a:spLocks noGrp="1"/>
          </p:cNvSpPr>
          <p:nvPr>
            <p:ph type="subTitle" idx="1" hasCustomPrompt="1"/>
          </p:nvPr>
        </p:nvSpPr>
        <p:spPr>
          <a:xfrm>
            <a:off x="1116013" y="5949950"/>
            <a:ext cx="6553200" cy="533400"/>
          </a:xfrm>
        </p:spPr>
        <p:txBody>
          <a:bodyPr anchor="t" anchorCtr="0"/>
          <a:p>
            <a:pPr defTabSz="914400">
              <a:buSzTx/>
            </a:pPr>
            <a:endParaRPr lang="zh-CN" altLang="en-US" sz="2800" kern="1200" baseline="0">
              <a:latin typeface="Verdana" panose="020B0604030504040204" pitchFamily="34" charset="0"/>
              <a:ea typeface="华文新魏" panose="0201080004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管理客户关系</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89092" name="矩形 89091"/>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6.</a:t>
            </a:r>
            <a:r>
              <a:rPr lang="zh-CN" altLang="en-US" sz="3200" b="1">
                <a:solidFill>
                  <a:schemeClr val="accent2"/>
                </a:solidFill>
                <a:latin typeface="黑体" panose="02010609060101010101" pitchFamily="2" charset="-122"/>
                <a:ea typeface="黑体" panose="02010609060101010101" pitchFamily="2" charset="-122"/>
              </a:rPr>
              <a:t>流失客户分析</a:t>
            </a:r>
            <a:endParaRPr lang="zh-CN" altLang="en-US" sz="3200" b="1">
              <a:solidFill>
                <a:schemeClr val="accent2"/>
              </a:solidFill>
              <a:latin typeface="黑体" panose="02010609060101010101" pitchFamily="2" charset="-122"/>
              <a:ea typeface="黑体" panose="02010609060101010101" pitchFamily="2" charset="-122"/>
            </a:endParaRPr>
          </a:p>
        </p:txBody>
      </p:sp>
      <p:sp>
        <p:nvSpPr>
          <p:cNvPr id="89094" name="文本框 89093"/>
          <p:cNvSpPr txBox="1"/>
          <p:nvPr/>
        </p:nvSpPr>
        <p:spPr>
          <a:xfrm>
            <a:off x="755650" y="2284730"/>
            <a:ext cx="6767195" cy="3231515"/>
          </a:xfrm>
          <a:prstGeom prst="rect">
            <a:avLst/>
          </a:prstGeom>
          <a:noFill/>
          <a:ln w="9525" cap="flat" cmpd="sng">
            <a:solidFill>
              <a:schemeClr val="bg1"/>
            </a:solidFill>
            <a:prstDash val="solid"/>
            <a:miter/>
            <a:headEnd type="none" w="med" len="med"/>
            <a:tailEnd type="none" w="med" len="med"/>
          </a:ln>
        </p:spPr>
        <p:txBody>
          <a:bodyPr wrap="square" lIns="90000" tIns="46800" rIns="90000" bIns="46800">
            <a:spAutoFit/>
          </a:bodyPr>
          <a:p>
            <a:pPr>
              <a:spcBef>
                <a:spcPct val="50000"/>
              </a:spcBef>
              <a:buFontTx/>
            </a:pPr>
            <a:r>
              <a:rPr lang="zh-CN" sz="2400" b="1" dirty="0">
                <a:latin typeface="Times New Roman" panose="02020603050405020304" pitchFamily="18" charset="0"/>
                <a:ea typeface="楷体_GB2312" pitchFamily="49" charset="-122"/>
              </a:rPr>
              <a:t>（</a:t>
            </a:r>
            <a:r>
              <a:rPr lang="en-US" sz="2400" b="1" dirty="0">
                <a:latin typeface="Times New Roman" panose="02020603050405020304" pitchFamily="18" charset="0"/>
                <a:ea typeface="楷体_GB2312" pitchFamily="49" charset="-122"/>
              </a:rPr>
              <a:t>3</a:t>
            </a:r>
            <a:r>
              <a:rPr lang="zh-CN" sz="2400" b="1" dirty="0">
                <a:latin typeface="Times New Roman" panose="02020603050405020304" pitchFamily="18" charset="0"/>
                <a:ea typeface="楷体_GB2312" pitchFamily="49" charset="-122"/>
              </a:rPr>
              <a:t>）</a:t>
            </a:r>
            <a:r>
              <a:rPr sz="2400" b="1" dirty="0">
                <a:latin typeface="Times New Roman" panose="02020603050405020304" pitchFamily="18" charset="0"/>
                <a:ea typeface="楷体_GB2312" pitchFamily="49" charset="-122"/>
              </a:rPr>
              <a:t>流失客户</a:t>
            </a:r>
            <a:r>
              <a:rPr lang="zh-CN" sz="2400" b="1" dirty="0">
                <a:latin typeface="Times New Roman" panose="02020603050405020304" pitchFamily="18" charset="0"/>
                <a:ea typeface="楷体_GB2312" pitchFamily="49" charset="-122"/>
              </a:rPr>
              <a:t>原因解决方案</a:t>
            </a:r>
            <a:endParaRPr lang="zh-CN" sz="2400" b="1" dirty="0">
              <a:latin typeface="Times New Roman" panose="02020603050405020304" pitchFamily="18" charset="0"/>
              <a:ea typeface="楷体_GB2312" pitchFamily="49" charset="-122"/>
            </a:endParaRPr>
          </a:p>
          <a:p>
            <a:pPr>
              <a:spcBef>
                <a:spcPct val="50000"/>
              </a:spcBef>
              <a:buFontTx/>
            </a:pPr>
            <a:r>
              <a:rPr sz="2400" b="1" dirty="0">
                <a:latin typeface="Times New Roman" panose="02020603050405020304" pitchFamily="18" charset="0"/>
                <a:ea typeface="楷体_GB2312" pitchFamily="49" charset="-122"/>
              </a:rPr>
              <a:t>1）对维修质量不满意的客户 </a:t>
            </a:r>
            <a:endParaRPr sz="2400" b="1" dirty="0">
              <a:latin typeface="Times New Roman" panose="02020603050405020304" pitchFamily="18" charset="0"/>
              <a:ea typeface="楷体_GB2312" pitchFamily="49" charset="-122"/>
            </a:endParaRPr>
          </a:p>
          <a:p>
            <a:pPr>
              <a:spcBef>
                <a:spcPct val="50000"/>
              </a:spcBef>
              <a:buFontTx/>
            </a:pPr>
            <a:r>
              <a:rPr sz="2400" b="1" dirty="0">
                <a:latin typeface="Times New Roman" panose="02020603050405020304" pitchFamily="18" charset="0"/>
                <a:ea typeface="楷体_GB2312" pitchFamily="49" charset="-122"/>
              </a:rPr>
              <a:t>2）对服务质量不满意的客户 </a:t>
            </a:r>
            <a:endParaRPr sz="2400" b="1" dirty="0">
              <a:latin typeface="Times New Roman" panose="02020603050405020304" pitchFamily="18" charset="0"/>
              <a:ea typeface="楷体_GB2312" pitchFamily="49" charset="-122"/>
            </a:endParaRPr>
          </a:p>
          <a:p>
            <a:pPr>
              <a:spcBef>
                <a:spcPct val="50000"/>
              </a:spcBef>
              <a:buFontTx/>
            </a:pPr>
            <a:r>
              <a:rPr sz="2400" b="1" dirty="0">
                <a:latin typeface="Times New Roman" panose="02020603050405020304" pitchFamily="18" charset="0"/>
                <a:ea typeface="楷体_GB2312" pitchFamily="49" charset="-122"/>
              </a:rPr>
              <a:t>3）对维修价格不满意的客户</a:t>
            </a:r>
            <a:endParaRPr sz="2400" b="1" dirty="0">
              <a:latin typeface="Times New Roman" panose="02020603050405020304" pitchFamily="18" charset="0"/>
              <a:ea typeface="楷体_GB2312" pitchFamily="49" charset="-122"/>
            </a:endParaRPr>
          </a:p>
          <a:p>
            <a:pPr>
              <a:spcBef>
                <a:spcPct val="50000"/>
              </a:spcBef>
              <a:buFontTx/>
            </a:pPr>
            <a:r>
              <a:rPr sz="2400" b="1" dirty="0">
                <a:latin typeface="Times New Roman" panose="02020603050405020304" pitchFamily="18" charset="0"/>
                <a:ea typeface="楷体_GB2312" pitchFamily="49" charset="-122"/>
              </a:rPr>
              <a:t>4）管理问题</a:t>
            </a:r>
            <a:endParaRPr sz="2400" b="1" dirty="0">
              <a:latin typeface="Times New Roman" panose="02020603050405020304" pitchFamily="18" charset="0"/>
              <a:ea typeface="楷体_GB2312" pitchFamily="49" charset="-122"/>
            </a:endParaRPr>
          </a:p>
          <a:p>
            <a:pPr>
              <a:spcBef>
                <a:spcPct val="50000"/>
              </a:spcBef>
              <a:buFontTx/>
            </a:pPr>
            <a:endParaRPr sz="2400" b="1" dirty="0">
              <a:latin typeface="Times New Roman" panose="02020603050405020304" pitchFamily="18" charset="0"/>
              <a:ea typeface="楷体_GB2312" pitchFamily="49" charset="-122"/>
            </a:endParaRPr>
          </a:p>
        </p:txBody>
      </p:sp>
      <p:pic>
        <p:nvPicPr>
          <p:cNvPr id="89095" name="图片 89094"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89092"/>
                                        </p:tgtEl>
                                        <p:attrNameLst>
                                          <p:attrName>style.visibility</p:attrName>
                                        </p:attrNameLst>
                                      </p:cBhvr>
                                      <p:to>
                                        <p:strVal val="visible"/>
                                      </p:to>
                                    </p:set>
                                    <p:anim calcmode="discrete" valueType="clr">
                                      <p:cBhvr override="childStyle">
                                        <p:cTn id="7" dur="80"/>
                                        <p:tgtEl>
                                          <p:spTgt spid="890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9092"/>
                                        </p:tgtEl>
                                        <p:attrNameLst>
                                          <p:attrName>fillcolor</p:attrName>
                                        </p:attrNameLst>
                                      </p:cBhvr>
                                      <p:tavLst>
                                        <p:tav tm="0">
                                          <p:val>
                                            <p:clrVal>
                                              <a:schemeClr val="accent2"/>
                                            </p:clrVal>
                                          </p:val>
                                        </p:tav>
                                        <p:tav tm="50000">
                                          <p:val>
                                            <p:clrVal>
                                              <a:schemeClr val="hlink"/>
                                            </p:clrVal>
                                          </p:val>
                                        </p:tav>
                                      </p:tavLst>
                                    </p:anim>
                                    <p:set>
                                      <p:cBhvr>
                                        <p:cTn id="9" dur="80"/>
                                        <p:tgtEl>
                                          <p:spTgt spid="890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任务二  管理客户满意度</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09572" name="矩形 109571"/>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1.</a:t>
            </a:r>
            <a:r>
              <a:rPr lang="zh-CN" altLang="en-US" sz="3200" b="1" dirty="0">
                <a:solidFill>
                  <a:schemeClr val="accent2"/>
                </a:solidFill>
                <a:latin typeface="Arial" panose="020B0604020202020204" pitchFamily="34" charset="0"/>
                <a:ea typeface="华文新魏" panose="02010800040101010101" pitchFamily="2" charset="-122"/>
              </a:rPr>
              <a:t>什么是客户满意度</a:t>
            </a:r>
            <a:r>
              <a:rPr lang="en-US" altLang="zh-CN" sz="3200" b="1">
                <a:solidFill>
                  <a:schemeClr val="accent2"/>
                </a:solidFill>
                <a:latin typeface="Arial" panose="020B0604020202020204" pitchFamily="34" charset="0"/>
                <a:ea typeface="华文新魏" panose="02010800040101010101" pitchFamily="2" charset="-122"/>
              </a:rPr>
              <a:t>?</a:t>
            </a:r>
            <a:endParaRPr lang="en-US" altLang="zh-CN" sz="3200" b="1">
              <a:solidFill>
                <a:schemeClr val="accent2"/>
              </a:solidFill>
              <a:latin typeface="Arial" panose="020B0604020202020204" pitchFamily="34" charset="0"/>
              <a:ea typeface="华文新魏" panose="02010800040101010101" pitchFamily="2" charset="-122"/>
            </a:endParaRPr>
          </a:p>
        </p:txBody>
      </p:sp>
      <p:sp>
        <p:nvSpPr>
          <p:cNvPr id="109573" name="文本框 109572"/>
          <p:cNvSpPr txBox="1"/>
          <p:nvPr/>
        </p:nvSpPr>
        <p:spPr>
          <a:xfrm>
            <a:off x="558165" y="2349500"/>
            <a:ext cx="6755130" cy="3539490"/>
          </a:xfrm>
          <a:prstGeom prst="rect">
            <a:avLst/>
          </a:prstGeom>
          <a:noFill/>
          <a:ln w="9525" cap="flat" cmpd="sng">
            <a:solidFill>
              <a:schemeClr val="bg1"/>
            </a:solidFill>
            <a:prstDash val="solid"/>
            <a:miter/>
            <a:headEnd type="none" w="med" len="med"/>
            <a:tailEnd type="none" w="med" len="med"/>
          </a:ln>
        </p:spPr>
        <p:txBody>
          <a:bodyPr wrap="square" lIns="90000" tIns="46800" rIns="90000" bIns="46800">
            <a:spAutoFit/>
          </a:bodyPr>
          <a:p>
            <a:pPr>
              <a:spcBef>
                <a:spcPct val="50000"/>
              </a:spcBef>
              <a:buFontTx/>
            </a:pPr>
            <a:r>
              <a:rPr lang="zh-CN" altLang="en-US" sz="2800" dirty="0">
                <a:latin typeface="Arial" panose="020B0604020202020204" pitchFamily="34" charset="0"/>
              </a:rPr>
              <a:t>客户满意度（CSR）也叫客户满意指数，是对服务性行业的客户满意度调查系统的简称，是一个相对的概念，是客户期望值与最终获得值之间的匹配程度。客户满意度管理是以客户感受为主线，以客户满意为关注焦点，借助客户满意度的测量分析与评价工具，不断地进行售后服务管理方面的改进和创新。</a:t>
            </a:r>
            <a:r>
              <a:rPr lang="zh-CN" altLang="en-US" dirty="0">
                <a:latin typeface="Arial" panose="020B0604020202020204" pitchFamily="34" charset="0"/>
              </a:rPr>
              <a:t> </a:t>
            </a:r>
            <a:endParaRPr lang="zh-CN" altLang="en-US" dirty="0">
              <a:latin typeface="Arial" panose="020B0604020202020204" pitchFamily="34" charset="0"/>
            </a:endParaRPr>
          </a:p>
        </p:txBody>
      </p:sp>
      <p:pic>
        <p:nvPicPr>
          <p:cNvPr id="109574" name="图片 109573"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09572"/>
                                        </p:tgtEl>
                                        <p:attrNameLst>
                                          <p:attrName>style.visibility</p:attrName>
                                        </p:attrNameLst>
                                      </p:cBhvr>
                                      <p:to>
                                        <p:strVal val="visible"/>
                                      </p:to>
                                    </p:set>
                                    <p:anim calcmode="discrete" valueType="clr">
                                      <p:cBhvr override="childStyle">
                                        <p:cTn id="7" dur="80"/>
                                        <p:tgtEl>
                                          <p:spTgt spid="1095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9572"/>
                                        </p:tgtEl>
                                        <p:attrNameLst>
                                          <p:attrName>fillcolor</p:attrName>
                                        </p:attrNameLst>
                                      </p:cBhvr>
                                      <p:tavLst>
                                        <p:tav tm="0">
                                          <p:val>
                                            <p:clrVal>
                                              <a:schemeClr val="accent2"/>
                                            </p:clrVal>
                                          </p:val>
                                        </p:tav>
                                        <p:tav tm="50000">
                                          <p:val>
                                            <p:clrVal>
                                              <a:schemeClr val="hlink"/>
                                            </p:clrVal>
                                          </p:val>
                                        </p:tav>
                                      </p:tavLst>
                                    </p:anim>
                                    <p:set>
                                      <p:cBhvr>
                                        <p:cTn id="9" dur="80"/>
                                        <p:tgtEl>
                                          <p:spTgt spid="1095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矩形 4933635"/>
          <p:cNvSpPr/>
          <p:nvPr/>
        </p:nvSpPr>
        <p:spPr>
          <a:xfrm>
            <a:off x="395288" y="219075"/>
            <a:ext cx="7056437" cy="94742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任务二  管理客户满意度</a:t>
            </a:r>
            <a:endParaRPr lang="zh-CN" altLang="en-US" sz="2800" b="1" dirty="0">
              <a:solidFill>
                <a:schemeClr val="bg1"/>
              </a:solidFill>
              <a:latin typeface="楷体_GB2312" pitchFamily="49" charset="-122"/>
              <a:ea typeface="楷体_GB2312" pitchFamily="49" charset="-122"/>
            </a:endParaRPr>
          </a:p>
          <a:p>
            <a:pPr marL="609600" indent="-609600" defTabSz="914400">
              <a:lnSpc>
                <a:spcPct val="110000"/>
              </a:lnSpc>
              <a:buClr>
                <a:srgbClr val="FF9933"/>
              </a:buClr>
              <a:buFont typeface="Wingdings" panose="05000000000000000000" pitchFamily="2" charset="2"/>
              <a:tabLst>
                <a:tab pos="8521700" algn="r"/>
              </a:tabLst>
            </a:pP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11620" name="矩形 111619"/>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2.</a:t>
            </a:r>
            <a:r>
              <a:rPr lang="zh-CN" altLang="en-US" sz="3200" b="1" dirty="0">
                <a:solidFill>
                  <a:schemeClr val="accent2"/>
                </a:solidFill>
                <a:latin typeface="Arial" panose="020B0604020202020204" pitchFamily="34" charset="0"/>
                <a:ea typeface="华文新魏" panose="02010800040101010101" pitchFamily="2" charset="-122"/>
              </a:rPr>
              <a:t> 客户满意度与忠诚度的关系</a:t>
            </a:r>
            <a:endParaRPr lang="en-US" altLang="zh-CN" sz="3200" b="1">
              <a:solidFill>
                <a:schemeClr val="accent2"/>
              </a:solidFill>
              <a:latin typeface="Arial" panose="020B0604020202020204" pitchFamily="34" charset="0"/>
              <a:ea typeface="华文新魏" panose="02010800040101010101" pitchFamily="2" charset="-122"/>
            </a:endParaRPr>
          </a:p>
        </p:txBody>
      </p:sp>
      <p:sp>
        <p:nvSpPr>
          <p:cNvPr id="111621" name="文本框 111620"/>
          <p:cNvSpPr txBox="1"/>
          <p:nvPr/>
        </p:nvSpPr>
        <p:spPr>
          <a:xfrm>
            <a:off x="1258888" y="2349500"/>
            <a:ext cx="5761037" cy="3935413"/>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Font typeface="Wingdings" panose="05000000000000000000" pitchFamily="2" charset="2"/>
              <a:buChar char="l"/>
            </a:pPr>
            <a:r>
              <a:rPr lang="zh-CN" altLang="en-US" sz="2400" b="1" dirty="0">
                <a:latin typeface="华文新魏" panose="02010800040101010101" pitchFamily="2" charset="-122"/>
                <a:ea typeface="华文新魏" panose="02010800040101010101" pitchFamily="2" charset="-122"/>
              </a:rPr>
              <a:t>当客户满意度是“不满意”时，客户忠诚度为负值。 </a:t>
            </a:r>
            <a:endParaRPr lang="zh-CN" altLang="en-US" sz="2400" b="1" dirty="0">
              <a:latin typeface="华文新魏" panose="02010800040101010101" pitchFamily="2" charset="-122"/>
              <a:ea typeface="华文新魏" panose="02010800040101010101" pitchFamily="2" charset="-122"/>
            </a:endParaRPr>
          </a:p>
          <a:p>
            <a:pPr>
              <a:spcBef>
                <a:spcPct val="50000"/>
              </a:spcBef>
              <a:buFont typeface="Wingdings" panose="05000000000000000000" pitchFamily="2" charset="2"/>
              <a:buChar char="l"/>
            </a:pPr>
            <a:r>
              <a:rPr lang="zh-CN" altLang="en-US" sz="2400" b="1" dirty="0">
                <a:latin typeface="华文新魏" panose="02010800040101010101" pitchFamily="2" charset="-122"/>
                <a:ea typeface="华文新魏" panose="02010800040101010101" pitchFamily="2" charset="-122"/>
              </a:rPr>
              <a:t>当客户满意度为“一般”时，客户忠诚度为零。 </a:t>
            </a:r>
            <a:endParaRPr lang="zh-CN" altLang="en-US" sz="2400" b="1" dirty="0">
              <a:latin typeface="华文新魏" panose="02010800040101010101" pitchFamily="2" charset="-122"/>
              <a:ea typeface="华文新魏" panose="02010800040101010101" pitchFamily="2" charset="-122"/>
            </a:endParaRPr>
          </a:p>
          <a:p>
            <a:pPr>
              <a:spcBef>
                <a:spcPct val="50000"/>
              </a:spcBef>
              <a:buFont typeface="Wingdings" panose="05000000000000000000" pitchFamily="2" charset="2"/>
              <a:buChar char="l"/>
            </a:pPr>
            <a:r>
              <a:rPr lang="zh-CN" altLang="en-US" sz="2400" b="1" dirty="0">
                <a:latin typeface="华文新魏" panose="02010800040101010101" pitchFamily="2" charset="-122"/>
                <a:ea typeface="华文新魏" panose="02010800040101010101" pitchFamily="2" charset="-122"/>
              </a:rPr>
              <a:t>当客户满意度为“基本满意”时，虽然客户忠诚度为正值，但他们也具有很高的转换率。</a:t>
            </a:r>
            <a:endParaRPr lang="zh-CN" altLang="en-US" sz="2400" b="1" dirty="0">
              <a:latin typeface="华文新魏" panose="02010800040101010101" pitchFamily="2" charset="-122"/>
              <a:ea typeface="华文新魏" panose="02010800040101010101" pitchFamily="2" charset="-122"/>
            </a:endParaRPr>
          </a:p>
          <a:p>
            <a:pPr>
              <a:spcBef>
                <a:spcPct val="50000"/>
              </a:spcBef>
              <a:buFont typeface="Wingdings" panose="05000000000000000000" pitchFamily="2" charset="2"/>
              <a:buChar char="l"/>
            </a:pPr>
            <a:r>
              <a:rPr lang="zh-CN" altLang="en-US" sz="2400" b="1" dirty="0">
                <a:latin typeface="华文新魏" panose="02010800040101010101" pitchFamily="2" charset="-122"/>
                <a:ea typeface="华文新魏" panose="02010800040101010101" pitchFamily="2" charset="-122"/>
              </a:rPr>
              <a:t>当客户满意度为“非常满意”时，客户会表现出高忠诚度和低转换率。</a:t>
            </a:r>
            <a:endParaRPr lang="en-US" altLang="zh-CN" sz="2400" b="1">
              <a:latin typeface="华文新魏" panose="02010800040101010101" pitchFamily="2" charset="-122"/>
              <a:ea typeface="华文新魏" panose="02010800040101010101" pitchFamily="2" charset="-122"/>
            </a:endParaRPr>
          </a:p>
        </p:txBody>
      </p:sp>
      <p:pic>
        <p:nvPicPr>
          <p:cNvPr id="111622" name="图片 111621"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11620"/>
                                        </p:tgtEl>
                                        <p:attrNameLst>
                                          <p:attrName>style.visibility</p:attrName>
                                        </p:attrNameLst>
                                      </p:cBhvr>
                                      <p:to>
                                        <p:strVal val="visible"/>
                                      </p:to>
                                    </p:set>
                                    <p:anim calcmode="discrete" valueType="clr">
                                      <p:cBhvr override="childStyle">
                                        <p:cTn id="7" dur="80"/>
                                        <p:tgtEl>
                                          <p:spTgt spid="1116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1620"/>
                                        </p:tgtEl>
                                        <p:attrNameLst>
                                          <p:attrName>fillcolor</p:attrName>
                                        </p:attrNameLst>
                                      </p:cBhvr>
                                      <p:tavLst>
                                        <p:tav tm="0">
                                          <p:val>
                                            <p:clrVal>
                                              <a:schemeClr val="accent2"/>
                                            </p:clrVal>
                                          </p:val>
                                        </p:tav>
                                        <p:tav tm="50000">
                                          <p:val>
                                            <p:clrVal>
                                              <a:schemeClr val="hlink"/>
                                            </p:clrVal>
                                          </p:val>
                                        </p:tav>
                                      </p:tavLst>
                                    </p:anim>
                                    <p:set>
                                      <p:cBhvr>
                                        <p:cTn id="9" dur="80"/>
                                        <p:tgtEl>
                                          <p:spTgt spid="1116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任务二  管理客户满意度</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15716" name="矩形 115715"/>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3.</a:t>
            </a:r>
            <a:r>
              <a:rPr lang="zh-CN" altLang="en-US" sz="3200" b="1" dirty="0">
                <a:solidFill>
                  <a:schemeClr val="accent2"/>
                </a:solidFill>
                <a:latin typeface="Arial" panose="020B0604020202020204" pitchFamily="34" charset="0"/>
                <a:ea typeface="华文新魏" panose="02010800040101010101" pitchFamily="2" charset="-122"/>
              </a:rPr>
              <a:t>提高客户满意度流程</a:t>
            </a:r>
            <a:endParaRPr lang="en-US" altLang="zh-CN" sz="3200" b="1">
              <a:solidFill>
                <a:schemeClr val="accent2"/>
              </a:solidFill>
              <a:latin typeface="Arial" panose="020B0604020202020204" pitchFamily="34" charset="0"/>
              <a:ea typeface="华文新魏" panose="02010800040101010101" pitchFamily="2" charset="-122"/>
            </a:endParaRPr>
          </a:p>
        </p:txBody>
      </p:sp>
      <p:sp>
        <p:nvSpPr>
          <p:cNvPr id="115717" name="文本框 115716"/>
          <p:cNvSpPr txBox="1"/>
          <p:nvPr/>
        </p:nvSpPr>
        <p:spPr>
          <a:xfrm>
            <a:off x="1258888" y="2349500"/>
            <a:ext cx="5761037" cy="4117975"/>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buFont typeface="Wingdings" panose="05000000000000000000" pitchFamily="2" charset="2"/>
            </a:pPr>
            <a:r>
              <a:rPr lang="en-US" altLang="zh-CN" sz="2400" b="1">
                <a:latin typeface="华文新魏" panose="02010800040101010101" pitchFamily="2" charset="-122"/>
                <a:ea typeface="华文新魏" panose="02010800040101010101" pitchFamily="2" charset="-122"/>
              </a:rPr>
              <a:t>A.</a:t>
            </a:r>
            <a:r>
              <a:rPr lang="zh-CN" altLang="en-US" sz="2400" b="1" dirty="0">
                <a:latin typeface="华文新魏" panose="02010800040101010101" pitchFamily="2" charset="-122"/>
                <a:ea typeface="华文新魏" panose="02010800040101010101" pitchFamily="2" charset="-122"/>
              </a:rPr>
              <a:t>重视“客户资源”的价值</a:t>
            </a:r>
            <a:endParaRPr lang="zh-CN" altLang="en-US" sz="2400" b="1" dirty="0">
              <a:latin typeface="华文新魏" panose="02010800040101010101" pitchFamily="2" charset="-122"/>
              <a:ea typeface="华文新魏" panose="02010800040101010101" pitchFamily="2" charset="-122"/>
            </a:endParaRPr>
          </a:p>
          <a:p>
            <a:pPr>
              <a:buFont typeface="Wingdings" panose="05000000000000000000" pitchFamily="2" charset="2"/>
              <a:buChar char="l"/>
            </a:pPr>
            <a:r>
              <a:rPr lang="zh-CN" altLang="en-US" sz="2400" b="1" dirty="0">
                <a:latin typeface="华文新魏" panose="02010800040101010101" pitchFamily="2" charset="-122"/>
                <a:ea typeface="华文新魏" panose="02010800040101010101" pitchFamily="2" charset="-122"/>
              </a:rPr>
              <a:t>成立专业的客户关系管理部门，集中管理汽车生产企业的“客户档案”和“业务数据”； </a:t>
            </a:r>
            <a:endParaRPr lang="zh-CN" altLang="en-US" sz="2400" b="1" dirty="0">
              <a:latin typeface="华文新魏" panose="02010800040101010101" pitchFamily="2" charset="-122"/>
              <a:ea typeface="华文新魏" panose="02010800040101010101" pitchFamily="2" charset="-122"/>
            </a:endParaRPr>
          </a:p>
          <a:p>
            <a:pPr>
              <a:buFont typeface="Wingdings" panose="05000000000000000000" pitchFamily="2" charset="2"/>
              <a:buChar char="l"/>
            </a:pPr>
            <a:r>
              <a:rPr lang="zh-CN" altLang="en-US" sz="2400" b="1" dirty="0">
                <a:latin typeface="华文新魏" panose="02010800040101010101" pitchFamily="2" charset="-122"/>
                <a:ea typeface="华文新魏" panose="02010800040101010101" pitchFamily="2" charset="-122"/>
              </a:rPr>
              <a:t>重视各个渠道的客户请求和需求信息；</a:t>
            </a:r>
            <a:br>
              <a:rPr lang="zh-CN" altLang="en-US" sz="2400" b="1" dirty="0">
                <a:latin typeface="华文新魏" panose="02010800040101010101" pitchFamily="2" charset="-122"/>
                <a:ea typeface="华文新魏" panose="02010800040101010101" pitchFamily="2" charset="-122"/>
              </a:rPr>
            </a:br>
            <a:r>
              <a:rPr lang="zh-CN" altLang="en-US" sz="2400" b="1" dirty="0">
                <a:latin typeface="华文新魏" panose="02010800040101010101" pitchFamily="2" charset="-122"/>
                <a:ea typeface="华文新魏" panose="02010800040101010101" pitchFamily="2" charset="-122"/>
              </a:rPr>
              <a:t>重视营销机会的管理，使它有更高的成功率；</a:t>
            </a:r>
            <a:endParaRPr lang="zh-CN" altLang="en-US" sz="2400" b="1" dirty="0">
              <a:latin typeface="华文新魏" panose="02010800040101010101" pitchFamily="2" charset="-122"/>
              <a:ea typeface="华文新魏" panose="02010800040101010101" pitchFamily="2" charset="-122"/>
            </a:endParaRPr>
          </a:p>
          <a:p>
            <a:pPr>
              <a:buFont typeface="Wingdings" panose="05000000000000000000" pitchFamily="2" charset="2"/>
              <a:buChar char="l"/>
            </a:pPr>
            <a:r>
              <a:rPr lang="zh-CN" altLang="en-US" sz="2400" b="1" dirty="0">
                <a:latin typeface="华文新魏" panose="02010800040101010101" pitchFamily="2" charset="-122"/>
                <a:ea typeface="华文新魏" panose="02010800040101010101" pitchFamily="2" charset="-122"/>
              </a:rPr>
              <a:t>把“客户资源”作为企业资产来管理，将它的 “利用率”与业务部门的绩效考核结合起来等方法，以便更好的管理利用客户资源</a:t>
            </a:r>
            <a:endParaRPr lang="zh-CN" altLang="en-US" sz="2400" b="1" dirty="0">
              <a:latin typeface="华文新魏" panose="02010800040101010101" pitchFamily="2" charset="-122"/>
              <a:ea typeface="华文新魏" panose="02010800040101010101" pitchFamily="2" charset="-122"/>
            </a:endParaRPr>
          </a:p>
        </p:txBody>
      </p:sp>
      <p:pic>
        <p:nvPicPr>
          <p:cNvPr id="115718" name="图片 115717"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15716"/>
                                        </p:tgtEl>
                                        <p:attrNameLst>
                                          <p:attrName>style.visibility</p:attrName>
                                        </p:attrNameLst>
                                      </p:cBhvr>
                                      <p:to>
                                        <p:strVal val="visible"/>
                                      </p:to>
                                    </p:set>
                                    <p:anim calcmode="discrete" valueType="clr">
                                      <p:cBhvr override="childStyle">
                                        <p:cTn id="7" dur="80"/>
                                        <p:tgtEl>
                                          <p:spTgt spid="1157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5716"/>
                                        </p:tgtEl>
                                        <p:attrNameLst>
                                          <p:attrName>fillcolor</p:attrName>
                                        </p:attrNameLst>
                                      </p:cBhvr>
                                      <p:tavLst>
                                        <p:tav tm="0">
                                          <p:val>
                                            <p:clrVal>
                                              <a:schemeClr val="accent2"/>
                                            </p:clrVal>
                                          </p:val>
                                        </p:tav>
                                        <p:tav tm="50000">
                                          <p:val>
                                            <p:clrVal>
                                              <a:schemeClr val="hlink"/>
                                            </p:clrVal>
                                          </p:val>
                                        </p:tav>
                                      </p:tavLst>
                                    </p:anim>
                                    <p:set>
                                      <p:cBhvr>
                                        <p:cTn id="9" dur="80"/>
                                        <p:tgtEl>
                                          <p:spTgt spid="1157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矩形 4933635"/>
          <p:cNvSpPr/>
          <p:nvPr/>
        </p:nvSpPr>
        <p:spPr>
          <a:xfrm>
            <a:off x="395288" y="219075"/>
            <a:ext cx="7056437" cy="94742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任务二  管理客户满意度</a:t>
            </a:r>
            <a:endParaRPr lang="zh-CN" altLang="en-US" sz="2800" b="1" dirty="0">
              <a:solidFill>
                <a:schemeClr val="bg1"/>
              </a:solidFill>
              <a:latin typeface="楷体_GB2312" pitchFamily="49" charset="-122"/>
              <a:ea typeface="楷体_GB2312" pitchFamily="49" charset="-122"/>
            </a:endParaRPr>
          </a:p>
          <a:p>
            <a:pPr marL="609600" indent="-609600" defTabSz="914400">
              <a:lnSpc>
                <a:spcPct val="110000"/>
              </a:lnSpc>
              <a:buClr>
                <a:srgbClr val="FF9933"/>
              </a:buClr>
              <a:buFont typeface="Wingdings" panose="05000000000000000000" pitchFamily="2" charset="2"/>
              <a:tabLst>
                <a:tab pos="8521700" algn="r"/>
              </a:tabLst>
            </a:pP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17764" name="矩形 117763"/>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3.</a:t>
            </a:r>
            <a:r>
              <a:rPr lang="zh-CN" altLang="en-US" sz="3200" b="1" dirty="0">
                <a:solidFill>
                  <a:schemeClr val="accent2"/>
                </a:solidFill>
                <a:latin typeface="Arial" panose="020B0604020202020204" pitchFamily="34" charset="0"/>
                <a:ea typeface="华文新魏" panose="02010800040101010101" pitchFamily="2" charset="-122"/>
              </a:rPr>
              <a:t>提高客户满意度流程</a:t>
            </a:r>
            <a:endParaRPr lang="en-US" altLang="zh-CN" sz="3200" b="1">
              <a:solidFill>
                <a:schemeClr val="accent2"/>
              </a:solidFill>
              <a:latin typeface="Arial" panose="020B0604020202020204" pitchFamily="34" charset="0"/>
              <a:ea typeface="华文新魏" panose="02010800040101010101" pitchFamily="2" charset="-122"/>
            </a:endParaRPr>
          </a:p>
        </p:txBody>
      </p:sp>
      <p:sp>
        <p:nvSpPr>
          <p:cNvPr id="117765" name="文本框 117764"/>
          <p:cNvSpPr txBox="1"/>
          <p:nvPr/>
        </p:nvSpPr>
        <p:spPr>
          <a:xfrm>
            <a:off x="1258888" y="2349500"/>
            <a:ext cx="5761037" cy="1927225"/>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r>
              <a:rPr lang="en-US" altLang="zh-CN" sz="2400" b="1">
                <a:latin typeface="华文新魏" panose="02010800040101010101" pitchFamily="2" charset="-122"/>
                <a:ea typeface="华文新魏" panose="02010800040101010101" pitchFamily="2" charset="-122"/>
              </a:rPr>
              <a:t>B.</a:t>
            </a:r>
            <a:r>
              <a:rPr lang="zh-CN" altLang="en-US" sz="2400" b="1" dirty="0">
                <a:latin typeface="华文新魏" panose="02010800040101010101" pitchFamily="2" charset="-122"/>
                <a:ea typeface="华文新魏" panose="02010800040101010101" pitchFamily="2" charset="-122"/>
              </a:rPr>
              <a:t>划分客户类型，为不同类型的客户提供不同方式的服务</a:t>
            </a:r>
            <a:endParaRPr lang="zh-CN" altLang="en-US" sz="2400" b="1" dirty="0">
              <a:latin typeface="华文新魏" panose="02010800040101010101" pitchFamily="2" charset="-122"/>
              <a:ea typeface="华文新魏" panose="02010800040101010101" pitchFamily="2" charset="-122"/>
            </a:endParaRPr>
          </a:p>
          <a:p>
            <a:r>
              <a:rPr lang="en-US" altLang="zh-CN" sz="2400" b="1">
                <a:latin typeface="华文新魏" panose="02010800040101010101" pitchFamily="2" charset="-122"/>
                <a:ea typeface="华文新魏" panose="02010800040101010101" pitchFamily="2" charset="-122"/>
              </a:rPr>
              <a:t>C.</a:t>
            </a:r>
            <a:r>
              <a:rPr lang="zh-CN" altLang="en-US" sz="2400" b="1" dirty="0">
                <a:latin typeface="华文新魏" panose="02010800040101010101" pitchFamily="2" charset="-122"/>
                <a:ea typeface="华文新魏" panose="02010800040101010101" pitchFamily="2" charset="-122"/>
              </a:rPr>
              <a:t>不断收集和研究客户需求  </a:t>
            </a:r>
            <a:endParaRPr lang="zh-CN" altLang="en-US" sz="2400" b="1" dirty="0">
              <a:latin typeface="华文新魏" panose="02010800040101010101" pitchFamily="2" charset="-122"/>
              <a:ea typeface="华文新魏" panose="02010800040101010101" pitchFamily="2" charset="-122"/>
            </a:endParaRPr>
          </a:p>
          <a:p>
            <a:r>
              <a:rPr lang="en-US" altLang="zh-CN" sz="2400" b="1">
                <a:latin typeface="华文新魏" panose="02010800040101010101" pitchFamily="2" charset="-122"/>
                <a:ea typeface="华文新魏" panose="02010800040101010101" pitchFamily="2" charset="-122"/>
              </a:rPr>
              <a:t>D.</a:t>
            </a:r>
            <a:r>
              <a:rPr lang="zh-CN" altLang="en-US" sz="2400" b="1" dirty="0">
                <a:latin typeface="华文新魏" panose="02010800040101010101" pitchFamily="2" charset="-122"/>
                <a:ea typeface="华文新魏" panose="02010800040101010101" pitchFamily="2" charset="-122"/>
              </a:rPr>
              <a:t>和客户建立亲善关系</a:t>
            </a:r>
            <a:endParaRPr lang="zh-CN" altLang="en-US" sz="2400" b="1" dirty="0">
              <a:latin typeface="华文新魏" panose="02010800040101010101" pitchFamily="2" charset="-122"/>
              <a:ea typeface="华文新魏" panose="02010800040101010101" pitchFamily="2" charset="-122"/>
            </a:endParaRPr>
          </a:p>
          <a:p>
            <a:r>
              <a:rPr lang="en-US" altLang="zh-CN" sz="2400" b="1">
                <a:latin typeface="华文新魏" panose="02010800040101010101" pitchFamily="2" charset="-122"/>
                <a:ea typeface="华文新魏" panose="02010800040101010101" pitchFamily="2" charset="-122"/>
              </a:rPr>
              <a:t>E.</a:t>
            </a:r>
            <a:r>
              <a:rPr lang="zh-CN" altLang="en-US" sz="2400" b="1" dirty="0">
                <a:latin typeface="华文新魏" panose="02010800040101010101" pitchFamily="2" charset="-122"/>
                <a:ea typeface="华文新魏" panose="02010800040101010101" pitchFamily="2" charset="-122"/>
              </a:rPr>
              <a:t>积极地解决客户的抱怨</a:t>
            </a:r>
            <a:endParaRPr lang="zh-CN" altLang="en-US" sz="2400" b="1" dirty="0">
              <a:latin typeface="华文新魏" panose="02010800040101010101" pitchFamily="2" charset="-122"/>
              <a:ea typeface="华文新魏" panose="02010800040101010101" pitchFamily="2" charset="-122"/>
            </a:endParaRPr>
          </a:p>
        </p:txBody>
      </p:sp>
      <p:pic>
        <p:nvPicPr>
          <p:cNvPr id="117766" name="图片 117765"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17764"/>
                                        </p:tgtEl>
                                        <p:attrNameLst>
                                          <p:attrName>style.visibility</p:attrName>
                                        </p:attrNameLst>
                                      </p:cBhvr>
                                      <p:to>
                                        <p:strVal val="visible"/>
                                      </p:to>
                                    </p:set>
                                    <p:anim calcmode="discrete" valueType="clr">
                                      <p:cBhvr override="childStyle">
                                        <p:cTn id="7" dur="80"/>
                                        <p:tgtEl>
                                          <p:spTgt spid="11776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7764"/>
                                        </p:tgtEl>
                                        <p:attrNameLst>
                                          <p:attrName>fillcolor</p:attrName>
                                        </p:attrNameLst>
                                      </p:cBhvr>
                                      <p:tavLst>
                                        <p:tav tm="0">
                                          <p:val>
                                            <p:clrVal>
                                              <a:schemeClr val="accent2"/>
                                            </p:clrVal>
                                          </p:val>
                                        </p:tav>
                                        <p:tav tm="50000">
                                          <p:val>
                                            <p:clrVal>
                                              <a:schemeClr val="hlink"/>
                                            </p:clrVal>
                                          </p:val>
                                        </p:tav>
                                      </p:tavLst>
                                    </p:anim>
                                    <p:set>
                                      <p:cBhvr>
                                        <p:cTn id="9" dur="80"/>
                                        <p:tgtEl>
                                          <p:spTgt spid="1177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矩形 4933635"/>
          <p:cNvSpPr/>
          <p:nvPr/>
        </p:nvSpPr>
        <p:spPr>
          <a:xfrm>
            <a:off x="395288" y="219075"/>
            <a:ext cx="7921625"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任务二  管理客户满意度</a:t>
            </a:r>
            <a:endParaRPr lang="zh-CN" altLang="en-US" dirty="0">
              <a:solidFill>
                <a:schemeClr val="tx2"/>
              </a:solidFill>
              <a:latin typeface="Arial" panose="020B0604020202020204" pitchFamily="34" charset="0"/>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25956" name="矩形 125955"/>
          <p:cNvSpPr/>
          <p:nvPr/>
        </p:nvSpPr>
        <p:spPr>
          <a:xfrm>
            <a:off x="684213" y="1196975"/>
            <a:ext cx="7559675"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4.</a:t>
            </a:r>
            <a:r>
              <a:rPr lang="zh-CN" sz="3200" b="1" dirty="0">
                <a:solidFill>
                  <a:schemeClr val="accent2"/>
                </a:solidFill>
                <a:latin typeface="黑体" panose="02010609060101010101" pitchFamily="2" charset="-122"/>
                <a:ea typeface="黑体" panose="02010609060101010101" pitchFamily="2" charset="-122"/>
              </a:rPr>
              <a:t>提高客户满意度的途径</a:t>
            </a:r>
            <a:endParaRPr lang="zh-CN" sz="3200" b="1" dirty="0">
              <a:solidFill>
                <a:schemeClr val="accent2"/>
              </a:solidFill>
              <a:latin typeface="Arial" panose="020B0604020202020204" pitchFamily="34" charset="0"/>
              <a:ea typeface="华文新魏" panose="02010800040101010101" pitchFamily="2" charset="-122"/>
            </a:endParaRPr>
          </a:p>
        </p:txBody>
      </p:sp>
      <p:sp>
        <p:nvSpPr>
          <p:cNvPr id="125959" name="矩形 125958"/>
          <p:cNvSpPr/>
          <p:nvPr/>
        </p:nvSpPr>
        <p:spPr>
          <a:xfrm>
            <a:off x="827088" y="2133600"/>
            <a:ext cx="6985000" cy="2640013"/>
          </a:xfrm>
          <a:prstGeom prst="rect">
            <a:avLst/>
          </a:prstGeom>
          <a:noFill/>
          <a:ln w="9525">
            <a:noFill/>
          </a:ln>
        </p:spPr>
        <p:txBody>
          <a:bodyPr lIns="0" tIns="0" rIns="0" bIns="0"/>
          <a:lstStyle>
            <a:lvl1pPr marL="342900" lvl="0" indent="-342900" algn="l" defTabSz="914400" eaLnBrk="1" fontAlgn="base" latinLnBrk="0" hangingPunct="1">
              <a:spcBef>
                <a:spcPct val="20000"/>
              </a:spcBef>
              <a:spcAft>
                <a:spcPct val="0"/>
              </a:spcAft>
              <a:buClr>
                <a:schemeClr val="hlink"/>
              </a:buClr>
              <a:buSzTx/>
              <a:buFont typeface="Wingdings" panose="05000000000000000000" pitchFamily="2" charset="2"/>
              <a:buChar char="v"/>
              <a:defRPr sz="28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SzTx/>
              <a:buFont typeface="Wingdings" panose="05000000000000000000" pitchFamily="2" charset="2"/>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5pPr>
          </a:lstStyle>
          <a:p>
            <a:pPr marL="0" lvl="0" indent="0">
              <a:lnSpc>
                <a:spcPct val="150000"/>
              </a:lnSpc>
              <a:buFont typeface="Wingdings" panose="05000000000000000000" pitchFamily="2" charset="2"/>
              <a:buNone/>
            </a:pPr>
            <a:r>
              <a:rPr lang="zh-CN" altLang="en-US" sz="2000" b="1" dirty="0">
                <a:latin typeface="华文新魏" panose="02010800040101010101" pitchFamily="2" charset="-122"/>
                <a:ea typeface="华文新魏" panose="02010800040101010101" pitchFamily="2" charset="-122"/>
              </a:rPr>
              <a:t>(</a:t>
            </a:r>
            <a:r>
              <a:rPr lang="en-US" altLang="zh-CN" sz="2000" b="1" dirty="0">
                <a:latin typeface="华文新魏" panose="02010800040101010101" pitchFamily="2" charset="-122"/>
                <a:ea typeface="华文新魏" panose="02010800040101010101" pitchFamily="2" charset="-122"/>
              </a:rPr>
              <a:t>1</a:t>
            </a:r>
            <a:r>
              <a:rPr lang="zh-CN" altLang="en-US" sz="2000" b="1" dirty="0">
                <a:latin typeface="华文新魏" panose="02010800040101010101" pitchFamily="2" charset="-122"/>
                <a:ea typeface="华文新魏" panose="02010800040101010101" pitchFamily="2" charset="-122"/>
              </a:rPr>
              <a:t>)提高客户感受</a:t>
            </a:r>
            <a:endParaRPr lang="zh-CN" altLang="en-US" sz="2000" b="1" dirty="0">
              <a:latin typeface="华文新魏" panose="02010800040101010101" pitchFamily="2" charset="-122"/>
              <a:ea typeface="华文新魏" panose="02010800040101010101" pitchFamily="2" charset="-122"/>
            </a:endParaRPr>
          </a:p>
          <a:p>
            <a:pPr marL="0" lvl="0" indent="0">
              <a:lnSpc>
                <a:spcPct val="150000"/>
              </a:lnSpc>
              <a:buFont typeface="Wingdings" panose="05000000000000000000" pitchFamily="2" charset="2"/>
              <a:buNone/>
            </a:pPr>
            <a:r>
              <a:rPr lang="zh-CN" altLang="en-US" sz="2000" b="1" dirty="0">
                <a:latin typeface="华文新魏" panose="02010800040101010101" pitchFamily="2" charset="-122"/>
                <a:ea typeface="华文新魏" panose="02010800040101010101" pitchFamily="2" charset="-122"/>
              </a:rPr>
              <a:t> 1）加强经销商网络服务组织管理，提升客户感受 </a:t>
            </a:r>
            <a:endParaRPr lang="zh-CN" altLang="en-US" sz="2000" b="1" dirty="0">
              <a:latin typeface="华文新魏" panose="02010800040101010101" pitchFamily="2" charset="-122"/>
              <a:ea typeface="华文新魏" panose="02010800040101010101" pitchFamily="2" charset="-122"/>
            </a:endParaRPr>
          </a:p>
          <a:p>
            <a:pPr marL="0" lvl="0" indent="0">
              <a:lnSpc>
                <a:spcPct val="150000"/>
              </a:lnSpc>
              <a:buFont typeface="Wingdings" panose="05000000000000000000" pitchFamily="2" charset="2"/>
              <a:buNone/>
            </a:pPr>
            <a:r>
              <a:rPr lang="zh-CN" altLang="en-US" sz="2000" b="1" dirty="0">
                <a:latin typeface="华文新魏" panose="02010800040101010101" pitchFamily="2" charset="-122"/>
                <a:ea typeface="华文新魏" panose="02010800040101010101" pitchFamily="2" charset="-122"/>
              </a:rPr>
              <a:t> 2）加客户关怀,提高客户感受</a:t>
            </a:r>
            <a:endParaRPr lang="zh-CN" altLang="en-US" sz="2000" b="1" dirty="0">
              <a:latin typeface="华文新魏" panose="02010800040101010101" pitchFamily="2" charset="-122"/>
              <a:ea typeface="华文新魏" panose="02010800040101010101" pitchFamily="2" charset="-122"/>
            </a:endParaRPr>
          </a:p>
          <a:p>
            <a:pPr marL="0" lvl="0" indent="0">
              <a:lnSpc>
                <a:spcPct val="150000"/>
              </a:lnSpc>
              <a:buFont typeface="Wingdings" panose="05000000000000000000" pitchFamily="2" charset="2"/>
              <a:buNone/>
            </a:pPr>
            <a:r>
              <a:rPr lang="zh-CN" altLang="en-US" sz="2000" b="1" dirty="0">
                <a:latin typeface="华文新魏" panose="02010800040101010101" pitchFamily="2" charset="-122"/>
                <a:ea typeface="华文新魏" panose="02010800040101010101" pitchFamily="2" charset="-122"/>
              </a:rPr>
              <a:t>(</a:t>
            </a:r>
            <a:r>
              <a:rPr lang="en-US" altLang="zh-CN" sz="2000" b="1" dirty="0">
                <a:latin typeface="华文新魏" panose="02010800040101010101" pitchFamily="2" charset="-122"/>
                <a:ea typeface="华文新魏" panose="02010800040101010101" pitchFamily="2" charset="-122"/>
              </a:rPr>
              <a:t>2</a:t>
            </a:r>
            <a:r>
              <a:rPr lang="zh-CN" altLang="en-US" sz="2000" b="1" dirty="0">
                <a:latin typeface="华文新魏" panose="02010800040101010101" pitchFamily="2" charset="-122"/>
                <a:ea typeface="华文新魏" panose="02010800040101010101" pitchFamily="2" charset="-122"/>
              </a:rPr>
              <a:t>)提高服务意识</a:t>
            </a:r>
            <a:endParaRPr lang="zh-CN" altLang="en-US" sz="2000" b="1" dirty="0">
              <a:latin typeface="华文新魏" panose="02010800040101010101" pitchFamily="2" charset="-122"/>
              <a:ea typeface="华文新魏" panose="02010800040101010101" pitchFamily="2" charset="-122"/>
            </a:endParaRPr>
          </a:p>
          <a:p>
            <a:pPr marL="0" lvl="0" indent="0">
              <a:lnSpc>
                <a:spcPct val="150000"/>
              </a:lnSpc>
              <a:buFont typeface="Wingdings" panose="05000000000000000000" pitchFamily="2" charset="2"/>
              <a:buNone/>
            </a:pPr>
            <a:r>
              <a:rPr lang="zh-CN" altLang="en-US" sz="2000" b="1" dirty="0">
                <a:latin typeface="华文新魏" panose="02010800040101010101" pitchFamily="2" charset="-122"/>
                <a:ea typeface="华文新魏" panose="02010800040101010101" pitchFamily="2" charset="-122"/>
              </a:rPr>
              <a:t> 1）服务满意度的奖金激励</a:t>
            </a:r>
            <a:endParaRPr lang="zh-CN" altLang="en-US" sz="2000" b="1" dirty="0">
              <a:latin typeface="华文新魏" panose="02010800040101010101" pitchFamily="2" charset="-122"/>
              <a:ea typeface="华文新魏" panose="02010800040101010101" pitchFamily="2" charset="-122"/>
            </a:endParaRPr>
          </a:p>
          <a:p>
            <a:pPr marL="0" lvl="0" indent="0">
              <a:lnSpc>
                <a:spcPct val="150000"/>
              </a:lnSpc>
              <a:buFont typeface="Wingdings" panose="05000000000000000000" pitchFamily="2" charset="2"/>
              <a:buNone/>
            </a:pPr>
            <a:r>
              <a:rPr lang="zh-CN" altLang="en-US" sz="2000" b="1" dirty="0">
                <a:latin typeface="华文新魏" panose="02010800040101010101" pitchFamily="2" charset="-122"/>
                <a:ea typeface="华文新魏" panose="02010800040101010101" pitchFamily="2" charset="-122"/>
              </a:rPr>
              <a:t>2)服务技术竞赛激励 </a:t>
            </a:r>
            <a:endParaRPr lang="zh-CN" altLang="en-US" sz="2000" b="1" dirty="0">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25956"/>
                                        </p:tgtEl>
                                        <p:attrNameLst>
                                          <p:attrName>style.visibility</p:attrName>
                                        </p:attrNameLst>
                                      </p:cBhvr>
                                      <p:to>
                                        <p:strVal val="visible"/>
                                      </p:to>
                                    </p:set>
                                    <p:anim calcmode="discrete" valueType="clr">
                                      <p:cBhvr override="childStyle">
                                        <p:cTn id="7" dur="80"/>
                                        <p:tgtEl>
                                          <p:spTgt spid="12595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5956"/>
                                        </p:tgtEl>
                                        <p:attrNameLst>
                                          <p:attrName>fillcolor</p:attrName>
                                        </p:attrNameLst>
                                      </p:cBhvr>
                                      <p:tavLst>
                                        <p:tav tm="0">
                                          <p:val>
                                            <p:clrVal>
                                              <a:schemeClr val="accent2"/>
                                            </p:clrVal>
                                          </p:val>
                                        </p:tav>
                                        <p:tav tm="50000">
                                          <p:val>
                                            <p:clrVal>
                                              <a:schemeClr val="hlink"/>
                                            </p:clrVal>
                                          </p:val>
                                        </p:tav>
                                      </p:tavLst>
                                    </p:anim>
                                    <p:set>
                                      <p:cBhvr>
                                        <p:cTn id="9" dur="80"/>
                                        <p:tgtEl>
                                          <p:spTgt spid="1259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矩形 4933635"/>
          <p:cNvSpPr/>
          <p:nvPr/>
        </p:nvSpPr>
        <p:spPr>
          <a:xfrm>
            <a:off x="395288" y="219075"/>
            <a:ext cx="7921625"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任务二  管理客户满意度</a:t>
            </a:r>
            <a:endParaRPr lang="zh-CN" altLang="en-US" dirty="0">
              <a:solidFill>
                <a:schemeClr val="tx2"/>
              </a:solidFill>
              <a:latin typeface="Arial" panose="020B0604020202020204" pitchFamily="34" charset="0"/>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30052" name="矩形 130051"/>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1</a:t>
            </a:r>
            <a:r>
              <a:rPr lang="zh-CN" altLang="en-US" sz="3200" b="1">
                <a:solidFill>
                  <a:schemeClr val="accent2"/>
                </a:solidFill>
                <a:latin typeface="黑体" panose="02010609060101010101" pitchFamily="2" charset="-122"/>
                <a:ea typeface="黑体" panose="02010609060101010101" pitchFamily="2" charset="-122"/>
              </a:rPr>
              <a:t>）</a:t>
            </a:r>
            <a:r>
              <a:rPr lang="zh-CN" altLang="en-US" sz="3200" b="1" dirty="0">
                <a:solidFill>
                  <a:schemeClr val="accent2"/>
                </a:solidFill>
                <a:latin typeface="Arial" panose="020B0604020202020204" pitchFamily="34" charset="0"/>
                <a:ea typeface="华文新魏" panose="02010800040101010101" pitchFamily="2" charset="-122"/>
              </a:rPr>
              <a:t>服务满意度的奖金激励</a:t>
            </a:r>
            <a:endParaRPr lang="en-US" altLang="zh-CN" sz="3200" b="1">
              <a:solidFill>
                <a:schemeClr val="accent2"/>
              </a:solidFill>
              <a:latin typeface="Arial" panose="020B0604020202020204" pitchFamily="34" charset="0"/>
              <a:ea typeface="华文新魏" panose="02010800040101010101" pitchFamily="2" charset="-122"/>
            </a:endParaRPr>
          </a:p>
        </p:txBody>
      </p:sp>
      <p:pic>
        <p:nvPicPr>
          <p:cNvPr id="130053" name="图片 130052"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
        <p:nvSpPr>
          <p:cNvPr id="130055" name="矩形 130054"/>
          <p:cNvSpPr/>
          <p:nvPr/>
        </p:nvSpPr>
        <p:spPr>
          <a:xfrm>
            <a:off x="1042988" y="2492375"/>
            <a:ext cx="6265862" cy="2640013"/>
          </a:xfrm>
          <a:prstGeom prst="rect">
            <a:avLst/>
          </a:prstGeom>
          <a:noFill/>
          <a:ln w="9525">
            <a:noFill/>
          </a:ln>
        </p:spPr>
        <p:txBody>
          <a:bodyPr lIns="0" tIns="0" rIns="0" bIns="0"/>
          <a:lstStyle>
            <a:lvl1pPr marL="342900" lvl="0" indent="-342900" algn="l" defTabSz="914400" eaLnBrk="1" fontAlgn="base" latinLnBrk="0" hangingPunct="1">
              <a:spcBef>
                <a:spcPct val="20000"/>
              </a:spcBef>
              <a:spcAft>
                <a:spcPct val="0"/>
              </a:spcAft>
              <a:buClr>
                <a:schemeClr val="hlink"/>
              </a:buClr>
              <a:buSzTx/>
              <a:buFont typeface="Wingdings" panose="05000000000000000000" pitchFamily="2" charset="2"/>
              <a:buChar char="v"/>
              <a:defRPr sz="28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SzTx/>
              <a:buFont typeface="Wingdings" panose="05000000000000000000" pitchFamily="2" charset="2"/>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5pPr>
          </a:lstStyle>
          <a:p>
            <a:pPr lvl="0">
              <a:buNone/>
            </a:pPr>
            <a:r>
              <a:rPr lang="zh-CN" altLang="en-US" sz="2400" b="1" dirty="0">
                <a:latin typeface="华文新魏" panose="02010800040101010101" pitchFamily="2" charset="-122"/>
                <a:ea typeface="华文新魏" panose="02010800040101010101" pitchFamily="2" charset="-122"/>
              </a:rPr>
              <a:t>激励目的：</a:t>
            </a:r>
            <a:endParaRPr lang="zh-CN" altLang="en-US" sz="2400" b="1" dirty="0">
              <a:latin typeface="华文新魏" panose="02010800040101010101" pitchFamily="2" charset="-122"/>
              <a:ea typeface="华文新魏" panose="02010800040101010101" pitchFamily="2" charset="-122"/>
            </a:endParaRPr>
          </a:p>
          <a:p>
            <a:pPr lvl="0">
              <a:buNone/>
            </a:pPr>
            <a:r>
              <a:rPr lang="en-US" altLang="zh-CN" sz="2400" b="1">
                <a:latin typeface="华文新魏" panose="02010800040101010101" pitchFamily="2" charset="-122"/>
                <a:ea typeface="华文新魏" panose="02010800040101010101" pitchFamily="2" charset="-122"/>
              </a:rPr>
              <a:t>A. </a:t>
            </a:r>
            <a:r>
              <a:rPr lang="zh-CN" altLang="en-US" sz="2400" b="1" dirty="0">
                <a:latin typeface="华文新魏" panose="02010800040101010101" pitchFamily="2" charset="-122"/>
                <a:ea typeface="华文新魏" panose="02010800040101010101" pitchFamily="2" charset="-122"/>
              </a:rPr>
              <a:t>通过经济利益的正向激励，促进改善返修率，提高客户满意度。</a:t>
            </a:r>
            <a:endParaRPr lang="zh-CN" altLang="en-US" sz="2400" b="1" dirty="0">
              <a:latin typeface="华文新魏" panose="02010800040101010101" pitchFamily="2" charset="-122"/>
              <a:ea typeface="华文新魏" panose="02010800040101010101" pitchFamily="2" charset="-122"/>
            </a:endParaRPr>
          </a:p>
          <a:p>
            <a:pPr lvl="0">
              <a:buNone/>
            </a:pPr>
            <a:r>
              <a:rPr lang="en-US" altLang="zh-CN" sz="2400" b="1">
                <a:latin typeface="华文新魏" panose="02010800040101010101" pitchFamily="2" charset="-122"/>
                <a:ea typeface="华文新魏" panose="02010800040101010101" pitchFamily="2" charset="-122"/>
              </a:rPr>
              <a:t>B. </a:t>
            </a:r>
            <a:r>
              <a:rPr lang="zh-CN" altLang="en-US" sz="2400" b="1" dirty="0">
                <a:latin typeface="华文新魏" panose="02010800040101010101" pitchFamily="2" charset="-122"/>
                <a:ea typeface="华文新魏" panose="02010800040101010101" pitchFamily="2" charset="-122"/>
              </a:rPr>
              <a:t>有针对性的表扬和表彰少数最佳服务人员，并以实际情况证明可以实现质量提高目的，带动服务顾问全体综合服务能力的提高。</a:t>
            </a:r>
            <a:endParaRPr lang="zh-CN" altLang="en-US" sz="2400" b="1" dirty="0">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30052"/>
                                        </p:tgtEl>
                                        <p:attrNameLst>
                                          <p:attrName>style.visibility</p:attrName>
                                        </p:attrNameLst>
                                      </p:cBhvr>
                                      <p:to>
                                        <p:strVal val="visible"/>
                                      </p:to>
                                    </p:set>
                                    <p:anim calcmode="discrete" valueType="clr">
                                      <p:cBhvr override="childStyle">
                                        <p:cTn id="7" dur="80"/>
                                        <p:tgtEl>
                                          <p:spTgt spid="13005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0052"/>
                                        </p:tgtEl>
                                        <p:attrNameLst>
                                          <p:attrName>fillcolor</p:attrName>
                                        </p:attrNameLst>
                                      </p:cBhvr>
                                      <p:tavLst>
                                        <p:tav tm="0">
                                          <p:val>
                                            <p:clrVal>
                                              <a:schemeClr val="accent2"/>
                                            </p:clrVal>
                                          </p:val>
                                        </p:tav>
                                        <p:tav tm="50000">
                                          <p:val>
                                            <p:clrVal>
                                              <a:schemeClr val="hlink"/>
                                            </p:clrVal>
                                          </p:val>
                                        </p:tav>
                                      </p:tavLst>
                                    </p:anim>
                                    <p:set>
                                      <p:cBhvr>
                                        <p:cTn id="9" dur="80"/>
                                        <p:tgtEl>
                                          <p:spTgt spid="1300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矩形 4933635"/>
          <p:cNvSpPr/>
          <p:nvPr/>
        </p:nvSpPr>
        <p:spPr>
          <a:xfrm>
            <a:off x="395288" y="219075"/>
            <a:ext cx="7921625"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任务二  管理客户满意度</a:t>
            </a:r>
            <a:endParaRPr lang="zh-CN" altLang="en-US" dirty="0">
              <a:solidFill>
                <a:schemeClr val="tx2"/>
              </a:solidFill>
              <a:latin typeface="Arial" panose="020B0604020202020204" pitchFamily="34" charset="0"/>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32100" name="矩形 132099"/>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1</a:t>
            </a:r>
            <a:r>
              <a:rPr lang="zh-CN" altLang="en-US" sz="3200" b="1">
                <a:solidFill>
                  <a:schemeClr val="accent2"/>
                </a:solidFill>
                <a:latin typeface="黑体" panose="02010609060101010101" pitchFamily="2" charset="-122"/>
                <a:ea typeface="黑体" panose="02010609060101010101" pitchFamily="2" charset="-122"/>
              </a:rPr>
              <a:t>）</a:t>
            </a:r>
            <a:r>
              <a:rPr lang="zh-CN" altLang="en-US" sz="3200" b="1" dirty="0">
                <a:solidFill>
                  <a:schemeClr val="accent2"/>
                </a:solidFill>
                <a:latin typeface="Arial" panose="020B0604020202020204" pitchFamily="34" charset="0"/>
                <a:ea typeface="华文新魏" panose="02010800040101010101" pitchFamily="2" charset="-122"/>
              </a:rPr>
              <a:t>服务满意度的奖金激励</a:t>
            </a:r>
            <a:endParaRPr lang="en-US" altLang="zh-CN" sz="3200" b="1">
              <a:solidFill>
                <a:schemeClr val="accent2"/>
              </a:solidFill>
              <a:latin typeface="Arial" panose="020B0604020202020204" pitchFamily="34" charset="0"/>
              <a:ea typeface="华文新魏" panose="02010800040101010101" pitchFamily="2" charset="-122"/>
            </a:endParaRPr>
          </a:p>
        </p:txBody>
      </p:sp>
      <p:pic>
        <p:nvPicPr>
          <p:cNvPr id="132101" name="图片 132100"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pic>
        <p:nvPicPr>
          <p:cNvPr id="132102" name="Picture 1030" descr="Mac1_HD:_Mac1_Kunden:Mac1_HD Daniel:V   Mac1_HD Daniel:VOLKSWAGEN AG:vw_toolbox:whr_ordner:dia_berechmethod.tif"/>
          <p:cNvPicPr>
            <a:picLocks noChangeAspect="1"/>
          </p:cNvPicPr>
          <p:nvPr/>
        </p:nvPicPr>
        <p:blipFill>
          <a:blip r:embed="rId2"/>
          <a:stretch>
            <a:fillRect/>
          </a:stretch>
        </p:blipFill>
        <p:spPr>
          <a:xfrm>
            <a:off x="1403350" y="2997200"/>
            <a:ext cx="4876800" cy="2586038"/>
          </a:xfrm>
          <a:prstGeom prst="rect">
            <a:avLst/>
          </a:prstGeom>
          <a:noFill/>
          <a:ln w="9525">
            <a:noFill/>
          </a:ln>
        </p:spPr>
      </p:pic>
      <p:sp>
        <p:nvSpPr>
          <p:cNvPr id="132103" name="矩形 132102"/>
          <p:cNvSpPr/>
          <p:nvPr/>
        </p:nvSpPr>
        <p:spPr>
          <a:xfrm>
            <a:off x="1403350" y="2349500"/>
            <a:ext cx="1463675" cy="406400"/>
          </a:xfrm>
          <a:prstGeom prst="rect">
            <a:avLst/>
          </a:prstGeom>
          <a:noFill/>
          <a:ln w="9525" cap="flat" cmpd="sng">
            <a:solidFill>
              <a:schemeClr val="bg1"/>
            </a:solidFill>
            <a:prstDash val="solid"/>
            <a:miter/>
            <a:headEnd type="none" w="med" len="med"/>
            <a:tailEnd type="none" w="med" len="med"/>
          </a:ln>
        </p:spPr>
        <p:txBody>
          <a:bodyPr wrap="none" anchor="ctr" anchorCtr="0">
            <a:spAutoFit/>
          </a:bodyPr>
          <a:p>
            <a:pPr algn="ctr">
              <a:spcBef>
                <a:spcPct val="50000"/>
              </a:spcBef>
              <a:buFontTx/>
            </a:pPr>
            <a:r>
              <a:rPr lang="zh-CN" altLang="en-US" sz="2000" dirty="0">
                <a:latin typeface="Times New Roman" panose="02020603050405020304" pitchFamily="18" charset="0"/>
                <a:ea typeface="楷体_GB2312" pitchFamily="49" charset="-122"/>
              </a:rPr>
              <a:t>激励条件：</a:t>
            </a:r>
            <a:endParaRPr lang="zh-CN" altLang="en-US" sz="2000" dirty="0">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32100"/>
                                        </p:tgtEl>
                                        <p:attrNameLst>
                                          <p:attrName>style.visibility</p:attrName>
                                        </p:attrNameLst>
                                      </p:cBhvr>
                                      <p:to>
                                        <p:strVal val="visible"/>
                                      </p:to>
                                    </p:set>
                                    <p:anim calcmode="discrete" valueType="clr">
                                      <p:cBhvr override="childStyle">
                                        <p:cTn id="7" dur="80"/>
                                        <p:tgtEl>
                                          <p:spTgt spid="13210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2100"/>
                                        </p:tgtEl>
                                        <p:attrNameLst>
                                          <p:attrName>fillcolor</p:attrName>
                                        </p:attrNameLst>
                                      </p:cBhvr>
                                      <p:tavLst>
                                        <p:tav tm="0">
                                          <p:val>
                                            <p:clrVal>
                                              <a:schemeClr val="accent2"/>
                                            </p:clrVal>
                                          </p:val>
                                        </p:tav>
                                        <p:tav tm="50000">
                                          <p:val>
                                            <p:clrVal>
                                              <a:schemeClr val="hlink"/>
                                            </p:clrVal>
                                          </p:val>
                                        </p:tav>
                                      </p:tavLst>
                                    </p:anim>
                                    <p:set>
                                      <p:cBhvr>
                                        <p:cTn id="9" dur="80"/>
                                        <p:tgtEl>
                                          <p:spTgt spid="1321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矩形 4933635"/>
          <p:cNvSpPr/>
          <p:nvPr/>
        </p:nvSpPr>
        <p:spPr>
          <a:xfrm>
            <a:off x="395288" y="219075"/>
            <a:ext cx="7921625"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任务二  管理客户满意度</a:t>
            </a:r>
            <a:endParaRPr lang="zh-CN" altLang="en-US" dirty="0">
              <a:solidFill>
                <a:schemeClr val="tx2"/>
              </a:solidFill>
              <a:latin typeface="Arial" panose="020B0604020202020204" pitchFamily="34" charset="0"/>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34148" name="矩形 134147"/>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1</a:t>
            </a:r>
            <a:r>
              <a:rPr lang="zh-CN" altLang="en-US" sz="3200" b="1">
                <a:solidFill>
                  <a:schemeClr val="accent2"/>
                </a:solidFill>
                <a:latin typeface="黑体" panose="02010609060101010101" pitchFamily="2" charset="-122"/>
                <a:ea typeface="黑体" panose="02010609060101010101" pitchFamily="2" charset="-122"/>
              </a:rPr>
              <a:t>）</a:t>
            </a:r>
            <a:r>
              <a:rPr lang="zh-CN" altLang="en-US" sz="3200" b="1" dirty="0">
                <a:solidFill>
                  <a:schemeClr val="accent2"/>
                </a:solidFill>
                <a:latin typeface="Arial" panose="020B0604020202020204" pitchFamily="34" charset="0"/>
                <a:ea typeface="华文新魏" panose="02010800040101010101" pitchFamily="2" charset="-122"/>
              </a:rPr>
              <a:t>服务满意度的奖金激励</a:t>
            </a:r>
            <a:endParaRPr lang="en-US" altLang="zh-CN" sz="3200" b="1">
              <a:solidFill>
                <a:schemeClr val="accent2"/>
              </a:solidFill>
              <a:latin typeface="Arial" panose="020B0604020202020204" pitchFamily="34" charset="0"/>
              <a:ea typeface="华文新魏" panose="02010800040101010101" pitchFamily="2" charset="-122"/>
            </a:endParaRPr>
          </a:p>
        </p:txBody>
      </p:sp>
      <p:pic>
        <p:nvPicPr>
          <p:cNvPr id="134149" name="图片 134148"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pic>
        <p:nvPicPr>
          <p:cNvPr id="134150" name="Picture 6" descr="Mac1_HD:_Mac1_Kunden:Mac1_HD Daniel:V   Mac1_HD Daniel:VOLKSWAGEN AG:vw_toolbox:whr_ordner:dia_vert_bonus.tif"/>
          <p:cNvPicPr>
            <a:picLocks noChangeAspect="1"/>
          </p:cNvPicPr>
          <p:nvPr/>
        </p:nvPicPr>
        <p:blipFill>
          <a:blip r:embed="rId2"/>
          <a:stretch>
            <a:fillRect/>
          </a:stretch>
        </p:blipFill>
        <p:spPr>
          <a:xfrm>
            <a:off x="1979613" y="3068638"/>
            <a:ext cx="4637087" cy="2616200"/>
          </a:xfrm>
          <a:prstGeom prst="rect">
            <a:avLst/>
          </a:prstGeom>
          <a:noFill/>
          <a:ln w="9525">
            <a:noFill/>
          </a:ln>
        </p:spPr>
      </p:pic>
      <p:sp>
        <p:nvSpPr>
          <p:cNvPr id="134151" name="矩形 134150"/>
          <p:cNvSpPr/>
          <p:nvPr/>
        </p:nvSpPr>
        <p:spPr>
          <a:xfrm>
            <a:off x="1403350" y="2349500"/>
            <a:ext cx="1463675" cy="406400"/>
          </a:xfrm>
          <a:prstGeom prst="rect">
            <a:avLst/>
          </a:prstGeom>
          <a:noFill/>
          <a:ln w="9525" cap="flat" cmpd="sng">
            <a:solidFill>
              <a:schemeClr val="bg1"/>
            </a:solidFill>
            <a:prstDash val="solid"/>
            <a:miter/>
            <a:headEnd type="none" w="med" len="med"/>
            <a:tailEnd type="none" w="med" len="med"/>
          </a:ln>
        </p:spPr>
        <p:txBody>
          <a:bodyPr wrap="none" anchor="ctr" anchorCtr="0">
            <a:spAutoFit/>
          </a:bodyPr>
          <a:p>
            <a:pPr algn="ctr">
              <a:spcBef>
                <a:spcPct val="50000"/>
              </a:spcBef>
              <a:buFontTx/>
            </a:pPr>
            <a:r>
              <a:rPr lang="zh-CN" altLang="en-US" sz="2000" dirty="0">
                <a:latin typeface="Times New Roman" panose="02020603050405020304" pitchFamily="18" charset="0"/>
                <a:ea typeface="楷体_GB2312" pitchFamily="49" charset="-122"/>
              </a:rPr>
              <a:t>激励条件：</a:t>
            </a:r>
            <a:endParaRPr lang="zh-CN" altLang="en-US" sz="2000" dirty="0">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34148"/>
                                        </p:tgtEl>
                                        <p:attrNameLst>
                                          <p:attrName>style.visibility</p:attrName>
                                        </p:attrNameLst>
                                      </p:cBhvr>
                                      <p:to>
                                        <p:strVal val="visible"/>
                                      </p:to>
                                    </p:set>
                                    <p:anim calcmode="discrete" valueType="clr">
                                      <p:cBhvr override="childStyle">
                                        <p:cTn id="7" dur="80"/>
                                        <p:tgtEl>
                                          <p:spTgt spid="13414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4148"/>
                                        </p:tgtEl>
                                        <p:attrNameLst>
                                          <p:attrName>fillcolor</p:attrName>
                                        </p:attrNameLst>
                                      </p:cBhvr>
                                      <p:tavLst>
                                        <p:tav tm="0">
                                          <p:val>
                                            <p:clrVal>
                                              <a:schemeClr val="accent2"/>
                                            </p:clrVal>
                                          </p:val>
                                        </p:tav>
                                        <p:tav tm="50000">
                                          <p:val>
                                            <p:clrVal>
                                              <a:schemeClr val="hlink"/>
                                            </p:clrVal>
                                          </p:val>
                                        </p:tav>
                                      </p:tavLst>
                                    </p:anim>
                                    <p:set>
                                      <p:cBhvr>
                                        <p:cTn id="9" dur="80"/>
                                        <p:tgtEl>
                                          <p:spTgt spid="1341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矩形 4933635"/>
          <p:cNvSpPr/>
          <p:nvPr/>
        </p:nvSpPr>
        <p:spPr>
          <a:xfrm>
            <a:off x="395288" y="219075"/>
            <a:ext cx="7921625"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任务二  管理客户满意度</a:t>
            </a:r>
            <a:endParaRPr lang="zh-CN" altLang="en-US" dirty="0">
              <a:solidFill>
                <a:schemeClr val="tx2"/>
              </a:solidFill>
              <a:latin typeface="Arial" panose="020B0604020202020204" pitchFamily="34" charset="0"/>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38244" name="矩形 138243"/>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2</a:t>
            </a:r>
            <a:r>
              <a:rPr lang="zh-CN" altLang="en-US" sz="3200" b="1">
                <a:solidFill>
                  <a:schemeClr val="accent2"/>
                </a:solidFill>
                <a:latin typeface="黑体" panose="02010609060101010101" pitchFamily="2" charset="-122"/>
                <a:ea typeface="黑体" panose="02010609060101010101" pitchFamily="2" charset="-122"/>
              </a:rPr>
              <a:t>）</a:t>
            </a:r>
            <a:r>
              <a:rPr lang="zh-CN" altLang="en-US" sz="3200" b="1" dirty="0">
                <a:solidFill>
                  <a:schemeClr val="accent2"/>
                </a:solidFill>
                <a:latin typeface="Arial" panose="020B0604020202020204" pitchFamily="34" charset="0"/>
                <a:ea typeface="华文新魏" panose="02010800040101010101" pitchFamily="2" charset="-122"/>
              </a:rPr>
              <a:t>服务技术竞赛的激励</a:t>
            </a:r>
            <a:endParaRPr lang="en-US" altLang="zh-CN" sz="3200" b="1">
              <a:solidFill>
                <a:schemeClr val="accent2"/>
              </a:solidFill>
              <a:latin typeface="Arial" panose="020B0604020202020204" pitchFamily="34" charset="0"/>
              <a:ea typeface="华文新魏" panose="02010800040101010101" pitchFamily="2" charset="-122"/>
            </a:endParaRPr>
          </a:p>
        </p:txBody>
      </p:sp>
      <p:pic>
        <p:nvPicPr>
          <p:cNvPr id="138245" name="图片 138244"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
        <p:nvSpPr>
          <p:cNvPr id="138246" name="矩形 138245"/>
          <p:cNvSpPr/>
          <p:nvPr/>
        </p:nvSpPr>
        <p:spPr>
          <a:xfrm>
            <a:off x="1763713" y="2628900"/>
            <a:ext cx="5040312" cy="2282825"/>
          </a:xfrm>
          <a:prstGeom prst="rect">
            <a:avLst/>
          </a:prstGeom>
          <a:noFill/>
          <a:ln w="9525">
            <a:noFill/>
          </a:ln>
        </p:spPr>
        <p:txBody>
          <a:bodyPr anchor="ctr" anchorCtr="0">
            <a:spAutoFit/>
          </a:bodyPr>
          <a:p>
            <a:pPr>
              <a:buFontTx/>
            </a:pPr>
            <a:r>
              <a:rPr lang="zh-CN" altLang="en-US" sz="2400" b="1" dirty="0">
                <a:latin typeface="华文新魏" panose="02010800040101010101" pitchFamily="2" charset="-122"/>
                <a:ea typeface="华文新魏" panose="02010800040101010101" pitchFamily="2" charset="-122"/>
              </a:rPr>
              <a:t>服务技术竞赛的分类：</a:t>
            </a:r>
            <a:endParaRPr lang="zh-CN" altLang="en-US" sz="2400" b="1" dirty="0">
              <a:latin typeface="华文新魏" panose="02010800040101010101" pitchFamily="2" charset="-122"/>
              <a:ea typeface="华文新魏" panose="02010800040101010101" pitchFamily="2" charset="-122"/>
            </a:endParaRPr>
          </a:p>
          <a:p>
            <a:pPr>
              <a:buFontTx/>
            </a:pPr>
            <a:r>
              <a:rPr lang="zh-CN" altLang="en-US" sz="2400" b="1" dirty="0">
                <a:latin typeface="华文新魏" panose="02010800040101010101" pitchFamily="2" charset="-122"/>
                <a:ea typeface="华文新魏" panose="02010800040101010101" pitchFamily="2" charset="-122"/>
              </a:rPr>
              <a:t>第一种售后服务竞赛：有针对性的激励主管／持有人、服务技师、服务顾问及备件工作人员努力工作，进而降低返修率，为客户创造欣喜。 </a:t>
            </a:r>
            <a:endParaRPr lang="zh-CN" altLang="en-US" sz="2400" b="1" dirty="0">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38244"/>
                                        </p:tgtEl>
                                        <p:attrNameLst>
                                          <p:attrName>style.visibility</p:attrName>
                                        </p:attrNameLst>
                                      </p:cBhvr>
                                      <p:to>
                                        <p:strVal val="visible"/>
                                      </p:to>
                                    </p:set>
                                    <p:anim calcmode="discrete" valueType="clr">
                                      <p:cBhvr override="childStyle">
                                        <p:cTn id="7" dur="80"/>
                                        <p:tgtEl>
                                          <p:spTgt spid="1382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8244"/>
                                        </p:tgtEl>
                                        <p:attrNameLst>
                                          <p:attrName>fillcolor</p:attrName>
                                        </p:attrNameLst>
                                      </p:cBhvr>
                                      <p:tavLst>
                                        <p:tav tm="0">
                                          <p:val>
                                            <p:clrVal>
                                              <a:schemeClr val="accent2"/>
                                            </p:clrVal>
                                          </p:val>
                                        </p:tav>
                                        <p:tav tm="50000">
                                          <p:val>
                                            <p:clrVal>
                                              <a:schemeClr val="hlink"/>
                                            </p:clrVal>
                                          </p:val>
                                        </p:tav>
                                      </p:tavLst>
                                    </p:anim>
                                    <p:set>
                                      <p:cBhvr>
                                        <p:cTn id="9" dur="80"/>
                                        <p:tgtEl>
                                          <p:spTgt spid="1382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任意多边形 6145"/>
          <p:cNvSpPr/>
          <p:nvPr/>
        </p:nvSpPr>
        <p:spPr>
          <a:xfrm rot="5400000">
            <a:off x="-2419350" y="1477963"/>
            <a:ext cx="4824413" cy="4764087"/>
          </a:xfrm>
          <a:custGeom>
            <a:avLst/>
            <a:gdLst/>
            <a:ahLst/>
            <a:cxnLst>
              <a:cxn ang="270">
                <a:pos x="10800" y="0"/>
              </a:cxn>
              <a:cxn ang="180">
                <a:pos x="162" y="10638"/>
              </a:cxn>
              <a:cxn ang="270">
                <a:pos x="10800" y="322"/>
              </a:cxn>
              <a:cxn ang="0">
                <a:pos x="21437" y="10638"/>
              </a:cxn>
            </a:cxnLst>
            <a:pathLst>
              <a:path w="21600" h="21600">
                <a:moveTo>
                  <a:pt x="323" y="10641"/>
                </a:moveTo>
                <a:cubicBezTo>
                  <a:pt x="409" y="4927"/>
                  <a:pt x="5067" y="322"/>
                  <a:pt x="10800" y="322"/>
                </a:cubicBezTo>
                <a:cubicBezTo>
                  <a:pt x="16534" y="322"/>
                  <a:pt x="21192" y="4927"/>
                  <a:pt x="21277" y="10640"/>
                </a:cubicBezTo>
                <a:lnTo>
                  <a:pt x="21598" y="10636"/>
                </a:lnTo>
                <a:cubicBezTo>
                  <a:pt x="21509" y="4583"/>
                  <a:pt x="16708" y="-164"/>
                  <a:pt x="10798" y="-164"/>
                </a:cubicBezTo>
                <a:cubicBezTo>
                  <a:pt x="4888" y="-164"/>
                  <a:pt x="87" y="4583"/>
                  <a:pt x="-1" y="10472"/>
                </a:cubicBezTo>
                <a:close/>
              </a:path>
            </a:pathLst>
          </a:custGeom>
          <a:gradFill rotWithShape="1">
            <a:gsLst>
              <a:gs pos="0">
                <a:srgbClr val="E2E2E2"/>
              </a:gs>
              <a:gs pos="50000">
                <a:schemeClr val="bg2"/>
              </a:gs>
              <a:gs pos="100000">
                <a:srgbClr val="E2E2E2"/>
              </a:gs>
            </a:gsLst>
            <a:lin ang="0" scaled="1"/>
            <a:tileRect/>
          </a:gradFill>
          <a:ln w="9525">
            <a:noFill/>
          </a:ln>
        </p:spPr>
        <p:txBody>
          <a:bodyPr/>
          <a:p>
            <a:endParaRPr lang="zh-CN" altLang="en-US"/>
          </a:p>
        </p:txBody>
      </p:sp>
      <p:sp>
        <p:nvSpPr>
          <p:cNvPr id="23555" name="任意多边形 6146"/>
          <p:cNvSpPr/>
          <p:nvPr/>
        </p:nvSpPr>
        <p:spPr>
          <a:xfrm rot="5400000" flipH="1">
            <a:off x="-2012950" y="1970088"/>
            <a:ext cx="4032250" cy="3924300"/>
          </a:xfrm>
          <a:custGeom>
            <a:avLst/>
            <a:gdLst/>
            <a:ahLst/>
            <a:cxnLst>
              <a:cxn ang="270">
                <a:pos x="10800" y="0"/>
              </a:cxn>
              <a:cxn ang="180">
                <a:pos x="5372" y="10800"/>
              </a:cxn>
              <a:cxn ang="270">
                <a:pos x="10800" y="10744"/>
              </a:cxn>
              <a:cxn ang="0">
                <a:pos x="16228" y="10800"/>
              </a:cxn>
            </a:cxnLst>
            <a:pathLst>
              <a:path w="21600" h="21600">
                <a:moveTo>
                  <a:pt x="10744" y="10800"/>
                </a:moveTo>
                <a:cubicBezTo>
                  <a:pt x="10744" y="10769"/>
                  <a:pt x="10769" y="10744"/>
                  <a:pt x="10800" y="10744"/>
                </a:cubicBezTo>
                <a:cubicBezTo>
                  <a:pt x="10831" y="10744"/>
                  <a:pt x="10856" y="10769"/>
                  <a:pt x="10856" y="10800"/>
                </a:cubicBezTo>
                <a:lnTo>
                  <a:pt x="21600" y="10800"/>
                </a:lnTo>
                <a:cubicBezTo>
                  <a:pt x="21600" y="4835"/>
                  <a:pt x="16765" y="0"/>
                  <a:pt x="10800" y="0"/>
                </a:cubicBezTo>
                <a:cubicBezTo>
                  <a:pt x="4835" y="0"/>
                  <a:pt x="0" y="4835"/>
                  <a:pt x="0" y="10800"/>
                </a:cubicBezTo>
                <a:close/>
              </a:path>
            </a:pathLst>
          </a:custGeom>
          <a:gradFill rotWithShape="1">
            <a:gsLst>
              <a:gs pos="0">
                <a:schemeClr val="hlink">
                  <a:alpha val="56000"/>
                </a:schemeClr>
              </a:gs>
              <a:gs pos="100000">
                <a:srgbClr val="FFFFFF">
                  <a:alpha val="48000"/>
                </a:srgbClr>
              </a:gs>
            </a:gsLst>
            <a:lin ang="5400000" scaled="1"/>
            <a:tileRect/>
          </a:gradFill>
          <a:ln w="9525">
            <a:noFill/>
          </a:ln>
        </p:spPr>
        <p:txBody>
          <a:bodyPr/>
          <a:p>
            <a:endParaRPr lang="zh-CN" altLang="en-US"/>
          </a:p>
        </p:txBody>
      </p:sp>
      <p:sp>
        <p:nvSpPr>
          <p:cNvPr id="23557" name="圆角矩形 6148"/>
          <p:cNvSpPr/>
          <p:nvPr/>
        </p:nvSpPr>
        <p:spPr>
          <a:xfrm>
            <a:off x="2051050" y="2492375"/>
            <a:ext cx="2991485" cy="508000"/>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nchorCtr="0"/>
          <a:p>
            <a:pPr eaLnBrk="0" hangingPunct="0"/>
            <a:r>
              <a:rPr lang="zh-CN" altLang="en-US" sz="2000" b="1">
                <a:latin typeface="Arial" panose="020B0604020202020204" pitchFamily="34" charset="0"/>
              </a:rPr>
              <a:t>任务一</a:t>
            </a:r>
            <a:r>
              <a:rPr lang="zh-CN" altLang="en-US" sz="2000" b="1" dirty="0">
                <a:latin typeface="Arial" panose="020B0604020202020204" pitchFamily="34" charset="0"/>
              </a:rPr>
              <a:t>  维系客户关系</a:t>
            </a:r>
            <a:r>
              <a:rPr lang="zh-CN" altLang="en-US" dirty="0">
                <a:latin typeface="Arial" panose="020B0604020202020204" pitchFamily="34" charset="0"/>
              </a:rPr>
              <a:t> </a:t>
            </a:r>
            <a:endParaRPr lang="zh-CN" altLang="en-US">
              <a:latin typeface="Arial" panose="020B0604020202020204" pitchFamily="34" charset="0"/>
            </a:endParaRPr>
          </a:p>
        </p:txBody>
      </p:sp>
      <p:grpSp>
        <p:nvGrpSpPr>
          <p:cNvPr id="23566" name="组合 6157"/>
          <p:cNvGrpSpPr/>
          <p:nvPr/>
        </p:nvGrpSpPr>
        <p:grpSpPr>
          <a:xfrm>
            <a:off x="1692275" y="2565400"/>
            <a:ext cx="381000" cy="381000"/>
            <a:chOff x="0" y="0"/>
            <a:chExt cx="1615" cy="1615"/>
          </a:xfrm>
        </p:grpSpPr>
        <p:sp>
          <p:nvSpPr>
            <p:cNvPr id="23567" name="椭圆 6158"/>
            <p:cNvSpPr/>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p>
              <a:endParaRPr lang="zh-CN" altLang="en-US" dirty="0">
                <a:latin typeface="Arial" panose="020B0604020202020204" pitchFamily="34" charset="0"/>
              </a:endParaRPr>
            </a:p>
          </p:txBody>
        </p:sp>
        <p:sp>
          <p:nvSpPr>
            <p:cNvPr id="23568" name="椭圆 6159"/>
            <p:cNvSpPr/>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p>
              <a:endParaRPr lang="zh-CN" altLang="en-US" dirty="0">
                <a:latin typeface="Arial" panose="020B0604020202020204" pitchFamily="34" charset="0"/>
              </a:endParaRPr>
            </a:p>
          </p:txBody>
        </p:sp>
        <p:sp>
          <p:nvSpPr>
            <p:cNvPr id="23569" name="椭圆 6160"/>
            <p:cNvSpPr/>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p>
              <a:endParaRPr lang="zh-CN" altLang="en-US" dirty="0">
                <a:latin typeface="Arial" panose="020B0604020202020204" pitchFamily="34" charset="0"/>
              </a:endParaRPr>
            </a:p>
          </p:txBody>
        </p:sp>
        <p:sp>
          <p:nvSpPr>
            <p:cNvPr id="23570" name="椭圆 6161"/>
            <p:cNvSpPr/>
            <p:nvPr/>
          </p:nvSpPr>
          <p:spPr>
            <a:xfrm>
              <a:off x="176" y="176"/>
              <a:ext cx="1262" cy="1264"/>
            </a:xfrm>
            <a:prstGeom prst="ellipse">
              <a:avLst/>
            </a:prstGeom>
            <a:gradFill rotWithShape="1">
              <a:gsLst>
                <a:gs pos="0">
                  <a:srgbClr val="000000"/>
                </a:gs>
                <a:gs pos="100000">
                  <a:srgbClr val="48BE67"/>
                </a:gs>
              </a:gsLst>
              <a:lin ang="2700000" scaled="1"/>
              <a:tileRect/>
            </a:gradFill>
            <a:ln w="9525">
              <a:noFill/>
            </a:ln>
          </p:spPr>
          <p:txBody>
            <a:bodyPr/>
            <a:p>
              <a:endParaRPr lang="zh-CN" altLang="en-US" dirty="0">
                <a:latin typeface="Arial" panose="020B0604020202020204" pitchFamily="34" charset="0"/>
              </a:endParaRPr>
            </a:p>
          </p:txBody>
        </p:sp>
        <p:sp>
          <p:nvSpPr>
            <p:cNvPr id="23571" name="椭圆 6162"/>
            <p:cNvSpPr/>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p>
              <a:endParaRPr lang="zh-CN" altLang="en-US" dirty="0">
                <a:latin typeface="Arial" panose="020B0604020202020204" pitchFamily="34" charset="0"/>
              </a:endParaRPr>
            </a:p>
          </p:txBody>
        </p:sp>
        <p:sp>
          <p:nvSpPr>
            <p:cNvPr id="23572" name="椭圆 6163"/>
            <p:cNvSpPr/>
            <p:nvPr/>
          </p:nvSpPr>
          <p:spPr>
            <a:xfrm>
              <a:off x="259" y="259"/>
              <a:ext cx="1096" cy="1098"/>
            </a:xfrm>
            <a:prstGeom prst="ellipse">
              <a:avLst/>
            </a:prstGeom>
            <a:gradFill rotWithShape="1">
              <a:gsLst>
                <a:gs pos="0">
                  <a:srgbClr val="48BE67"/>
                </a:gs>
                <a:gs pos="100000">
                  <a:srgbClr val="235C32"/>
                </a:gs>
              </a:gsLst>
              <a:lin ang="2700000" scaled="1"/>
              <a:tileRect/>
            </a:gradFill>
            <a:ln w="9525">
              <a:noFill/>
            </a:ln>
          </p:spPr>
          <p:txBody>
            <a:bodyPr/>
            <a:p>
              <a:endParaRPr lang="zh-CN" altLang="en-US" dirty="0">
                <a:latin typeface="Arial" panose="020B0604020202020204" pitchFamily="34" charset="0"/>
              </a:endParaRPr>
            </a:p>
          </p:txBody>
        </p:sp>
      </p:grpSp>
      <p:sp>
        <p:nvSpPr>
          <p:cNvPr id="23580" name="圆角矩形 6171"/>
          <p:cNvSpPr/>
          <p:nvPr/>
        </p:nvSpPr>
        <p:spPr>
          <a:xfrm>
            <a:off x="2339975" y="4292600"/>
            <a:ext cx="3202940" cy="508000"/>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nchorCtr="0"/>
          <a:p>
            <a:pPr eaLnBrk="0" hangingPunct="0"/>
            <a:r>
              <a:rPr lang="zh-CN" altLang="en-US" sz="2000" b="1">
                <a:latin typeface="Arial" panose="020B0604020202020204" pitchFamily="34" charset="0"/>
              </a:rPr>
              <a:t>任务二</a:t>
            </a:r>
            <a:r>
              <a:rPr lang="en-US" altLang="zh-CN" sz="2000" b="1">
                <a:latin typeface="Arial" panose="020B0604020202020204" pitchFamily="34" charset="0"/>
              </a:rPr>
              <a:t>  </a:t>
            </a:r>
            <a:r>
              <a:rPr lang="zh-CN" altLang="en-US" sz="2000" b="1">
                <a:latin typeface="Arial" panose="020B0604020202020204" pitchFamily="34" charset="0"/>
              </a:rPr>
              <a:t>管理客户满意度</a:t>
            </a:r>
            <a:r>
              <a:rPr lang="zh-CN" altLang="en-US" dirty="0">
                <a:latin typeface="Arial" panose="020B0604020202020204" pitchFamily="34" charset="0"/>
              </a:rPr>
              <a:t> </a:t>
            </a:r>
            <a:endParaRPr lang="zh-CN" altLang="en-US">
              <a:latin typeface="Arial" panose="020B0604020202020204" pitchFamily="34" charset="0"/>
            </a:endParaRPr>
          </a:p>
        </p:txBody>
      </p:sp>
      <p:grpSp>
        <p:nvGrpSpPr>
          <p:cNvPr id="23581" name="组合 6172"/>
          <p:cNvGrpSpPr/>
          <p:nvPr/>
        </p:nvGrpSpPr>
        <p:grpSpPr>
          <a:xfrm>
            <a:off x="1835150" y="4292600"/>
            <a:ext cx="381000" cy="381000"/>
            <a:chOff x="0" y="0"/>
            <a:chExt cx="1615" cy="1615"/>
          </a:xfrm>
        </p:grpSpPr>
        <p:sp>
          <p:nvSpPr>
            <p:cNvPr id="23582" name="椭圆 6173"/>
            <p:cNvSpPr/>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p>
              <a:endParaRPr lang="zh-CN" altLang="en-US" dirty="0">
                <a:latin typeface="Arial" panose="020B0604020202020204" pitchFamily="34" charset="0"/>
              </a:endParaRPr>
            </a:p>
          </p:txBody>
        </p:sp>
        <p:sp>
          <p:nvSpPr>
            <p:cNvPr id="23583" name="椭圆 6174"/>
            <p:cNvSpPr/>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p>
              <a:endParaRPr lang="zh-CN" altLang="en-US" dirty="0">
                <a:latin typeface="Arial" panose="020B0604020202020204" pitchFamily="34" charset="0"/>
              </a:endParaRPr>
            </a:p>
          </p:txBody>
        </p:sp>
        <p:sp>
          <p:nvSpPr>
            <p:cNvPr id="23584" name="椭圆 6175"/>
            <p:cNvSpPr/>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p>
              <a:endParaRPr lang="zh-CN" altLang="en-US" dirty="0">
                <a:latin typeface="Arial" panose="020B0604020202020204" pitchFamily="34" charset="0"/>
              </a:endParaRPr>
            </a:p>
          </p:txBody>
        </p:sp>
        <p:sp>
          <p:nvSpPr>
            <p:cNvPr id="23585" name="椭圆 6176"/>
            <p:cNvSpPr/>
            <p:nvPr/>
          </p:nvSpPr>
          <p:spPr>
            <a:xfrm>
              <a:off x="176" y="176"/>
              <a:ext cx="1262" cy="1264"/>
            </a:xfrm>
            <a:prstGeom prst="ellipse">
              <a:avLst/>
            </a:prstGeom>
            <a:gradFill rotWithShape="1">
              <a:gsLst>
                <a:gs pos="0">
                  <a:srgbClr val="000000"/>
                </a:gs>
                <a:gs pos="100000">
                  <a:srgbClr val="8D67E1"/>
                </a:gs>
              </a:gsLst>
              <a:lin ang="2700000" scaled="1"/>
              <a:tileRect/>
            </a:gradFill>
            <a:ln w="9525">
              <a:noFill/>
            </a:ln>
          </p:spPr>
          <p:txBody>
            <a:bodyPr/>
            <a:p>
              <a:endParaRPr lang="zh-CN" altLang="en-US" dirty="0">
                <a:latin typeface="Arial" panose="020B0604020202020204" pitchFamily="34" charset="0"/>
              </a:endParaRPr>
            </a:p>
          </p:txBody>
        </p:sp>
        <p:sp>
          <p:nvSpPr>
            <p:cNvPr id="23586" name="椭圆 6177"/>
            <p:cNvSpPr/>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p>
              <a:endParaRPr lang="zh-CN" altLang="en-US" dirty="0">
                <a:latin typeface="Arial" panose="020B0604020202020204" pitchFamily="34" charset="0"/>
              </a:endParaRPr>
            </a:p>
          </p:txBody>
        </p:sp>
        <p:sp>
          <p:nvSpPr>
            <p:cNvPr id="23587" name="椭圆 6178"/>
            <p:cNvSpPr/>
            <p:nvPr/>
          </p:nvSpPr>
          <p:spPr>
            <a:xfrm>
              <a:off x="259" y="259"/>
              <a:ext cx="1096" cy="1098"/>
            </a:xfrm>
            <a:prstGeom prst="ellipse">
              <a:avLst/>
            </a:prstGeom>
            <a:gradFill rotWithShape="1">
              <a:gsLst>
                <a:gs pos="0">
                  <a:srgbClr val="8D67E1"/>
                </a:gs>
                <a:gs pos="100000">
                  <a:srgbClr val="45326D"/>
                </a:gs>
              </a:gsLst>
              <a:lin ang="2700000" scaled="1"/>
              <a:tileRect/>
            </a:gradFill>
            <a:ln w="9525">
              <a:noFill/>
            </a:ln>
          </p:spPr>
          <p:txBody>
            <a:bodyPr/>
            <a:p>
              <a:endParaRPr lang="zh-CN" altLang="en-US" dirty="0">
                <a:latin typeface="Arial" panose="020B0604020202020204" pitchFamily="34" charset="0"/>
              </a:endParaRPr>
            </a:p>
          </p:txBody>
        </p:sp>
      </p:grpSp>
      <p:sp>
        <p:nvSpPr>
          <p:cNvPr id="23588" name="矩形 6179"/>
          <p:cNvSpPr/>
          <p:nvPr/>
        </p:nvSpPr>
        <p:spPr>
          <a:xfrm>
            <a:off x="1981200" y="188913"/>
            <a:ext cx="5751513" cy="583565"/>
          </a:xfrm>
          <a:prstGeom prst="rect">
            <a:avLst/>
          </a:prstGeom>
          <a:noFill/>
          <a:ln w="9525">
            <a:noFill/>
          </a:ln>
        </p:spPr>
        <p:txBody>
          <a:bodyPr>
            <a:spAutoFit/>
          </a:bodyPr>
          <a:p>
            <a:r>
              <a:rPr lang="zh-CN" altLang="en-US" sz="3200" b="1" dirty="0">
                <a:solidFill>
                  <a:schemeClr val="bg1"/>
                </a:solidFill>
                <a:latin typeface="Arial" panose="020B0604020202020204" pitchFamily="34" charset="0"/>
              </a:rPr>
              <a:t>项目七</a:t>
            </a:r>
            <a:r>
              <a:rPr lang="en-US" altLang="zh-CN" sz="3200" b="1">
                <a:solidFill>
                  <a:schemeClr val="bg1"/>
                </a:solidFill>
                <a:latin typeface="Arial" panose="020B0604020202020204" pitchFamily="34" charset="0"/>
              </a:rPr>
              <a:t>    </a:t>
            </a:r>
            <a:r>
              <a:rPr lang="zh-CN" altLang="en-US" sz="3200" b="1">
                <a:solidFill>
                  <a:schemeClr val="bg1"/>
                </a:solidFill>
                <a:latin typeface="Arial" panose="020B0604020202020204" pitchFamily="34" charset="0"/>
              </a:rPr>
              <a:t>管理</a:t>
            </a:r>
            <a:r>
              <a:rPr lang="zh-CN" altLang="en-US" sz="3200" b="1" dirty="0">
                <a:solidFill>
                  <a:schemeClr val="bg1"/>
                </a:solidFill>
                <a:latin typeface="Arial" panose="020B0604020202020204" pitchFamily="34" charset="0"/>
              </a:rPr>
              <a:t>客户关系</a:t>
            </a:r>
            <a:endParaRPr lang="zh-CN" altLang="en-US" sz="3200" b="1">
              <a:solidFill>
                <a:schemeClr val="bg1"/>
              </a:solidFill>
              <a:latin typeface="Arial" panose="020B0604020202020204" pitchFamily="34" charset="0"/>
            </a:endParaRPr>
          </a:p>
        </p:txBody>
      </p:sp>
      <p:sp>
        <p:nvSpPr>
          <p:cNvPr id="23589" name="文本框 6180"/>
          <p:cNvSpPr txBox="1"/>
          <p:nvPr/>
        </p:nvSpPr>
        <p:spPr>
          <a:xfrm>
            <a:off x="348298" y="2420938"/>
            <a:ext cx="551815" cy="2970212"/>
          </a:xfrm>
          <a:prstGeom prst="rect">
            <a:avLst/>
          </a:prstGeom>
          <a:noFill/>
          <a:ln w="9525">
            <a:noFill/>
          </a:ln>
        </p:spPr>
        <p:txBody>
          <a:bodyPr vert="eaVert">
            <a:spAutoFit/>
          </a:bodyPr>
          <a:p>
            <a:pPr>
              <a:spcBef>
                <a:spcPct val="50000"/>
              </a:spcBef>
            </a:pPr>
            <a:r>
              <a:rPr lang="zh-CN" altLang="en-US" sz="2400" b="1" dirty="0">
                <a:latin typeface="Arial" panose="020B0604020202020204" pitchFamily="34" charset="0"/>
              </a:rPr>
              <a:t> 管理客户关系</a:t>
            </a:r>
            <a:endParaRPr lang="zh-CN" altLang="en-US" sz="2400" b="1">
              <a:latin typeface="Arial" panose="020B0604020202020204" pitchFamily="34" charset="0"/>
            </a:endParaRPr>
          </a:p>
        </p:txBody>
      </p:sp>
      <p:sp>
        <p:nvSpPr>
          <p:cNvPr id="17" name="灯片编号占位符 16"/>
          <p:cNvSpPr>
            <a:spLocks noGrp="1"/>
          </p:cNvSpPr>
          <p:nvPr/>
        </p:nvSpPr>
        <p:spPr>
          <a:xfrm>
            <a:off x="3924300" y="6453188"/>
            <a:ext cx="904875"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矩形 4933635"/>
          <p:cNvSpPr/>
          <p:nvPr/>
        </p:nvSpPr>
        <p:spPr>
          <a:xfrm>
            <a:off x="395288" y="219075"/>
            <a:ext cx="7921625"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任务二  管理客户满意度</a:t>
            </a:r>
            <a:endParaRPr lang="zh-CN" altLang="en-US" dirty="0">
              <a:solidFill>
                <a:schemeClr val="tx2"/>
              </a:solidFill>
              <a:latin typeface="Arial" panose="020B0604020202020204" pitchFamily="34" charset="0"/>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36196" name="矩形 136195"/>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2</a:t>
            </a:r>
            <a:r>
              <a:rPr lang="zh-CN" altLang="en-US" sz="3200" b="1">
                <a:solidFill>
                  <a:schemeClr val="accent2"/>
                </a:solidFill>
                <a:latin typeface="黑体" panose="02010609060101010101" pitchFamily="2" charset="-122"/>
                <a:ea typeface="黑体" panose="02010609060101010101" pitchFamily="2" charset="-122"/>
              </a:rPr>
              <a:t>）</a:t>
            </a:r>
            <a:r>
              <a:rPr lang="zh-CN" altLang="en-US" sz="3200" b="1" dirty="0">
                <a:solidFill>
                  <a:schemeClr val="accent2"/>
                </a:solidFill>
                <a:latin typeface="Arial" panose="020B0604020202020204" pitchFamily="34" charset="0"/>
                <a:ea typeface="华文新魏" panose="02010800040101010101" pitchFamily="2" charset="-122"/>
              </a:rPr>
              <a:t>服务技术竞赛的激励</a:t>
            </a:r>
            <a:endParaRPr lang="en-US" altLang="zh-CN" sz="3200" b="1">
              <a:solidFill>
                <a:schemeClr val="accent2"/>
              </a:solidFill>
              <a:latin typeface="Arial" panose="020B0604020202020204" pitchFamily="34" charset="0"/>
              <a:ea typeface="华文新魏" panose="02010800040101010101" pitchFamily="2" charset="-122"/>
            </a:endParaRPr>
          </a:p>
        </p:txBody>
      </p:sp>
      <p:pic>
        <p:nvPicPr>
          <p:cNvPr id="136197" name="图片 136196"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
        <p:nvSpPr>
          <p:cNvPr id="136198" name="矩形 136197"/>
          <p:cNvSpPr/>
          <p:nvPr/>
        </p:nvSpPr>
        <p:spPr>
          <a:xfrm>
            <a:off x="684213" y="2151063"/>
            <a:ext cx="6192837" cy="3378200"/>
          </a:xfrm>
          <a:prstGeom prst="rect">
            <a:avLst/>
          </a:prstGeom>
          <a:noFill/>
          <a:ln w="9525">
            <a:noFill/>
          </a:ln>
        </p:spPr>
        <p:txBody>
          <a:bodyPr anchor="ctr" anchorCtr="0">
            <a:spAutoFit/>
          </a:bodyPr>
          <a:p>
            <a:r>
              <a:rPr lang="zh-CN" altLang="en-US" sz="2400" b="1" dirty="0">
                <a:latin typeface="华文新魏" panose="02010800040101010101" pitchFamily="2" charset="-122"/>
                <a:ea typeface="华文新魏" panose="02010800040101010101" pitchFamily="2" charset="-122"/>
              </a:rPr>
              <a:t>第二种售后服务竞赛：是指对经销商售后服务组织与管理水平，及整体运营质量定期进行综合性评价，并评出运行良好的经销商进行正向激励的一种常态性的服务组织与管理能力竞赛。例如德国大众集团已在欧洲推行，“</a:t>
            </a:r>
            <a:r>
              <a:rPr lang="en-US" altLang="zh-CN" sz="2400" b="1">
                <a:latin typeface="华文新魏" panose="02010800040101010101" pitchFamily="2" charset="-122"/>
                <a:ea typeface="华文新魏" panose="02010800040101010101" pitchFamily="2" charset="-122"/>
              </a:rPr>
              <a:t>European Volkswagen Service Quality Award </a:t>
            </a:r>
            <a:r>
              <a:rPr lang="zh-CN" altLang="en-US" sz="2400" b="1" dirty="0">
                <a:latin typeface="华文新魏" panose="02010800040101010101" pitchFamily="2" charset="-122"/>
                <a:ea typeface="华文新魏" panose="02010800040101010101" pitchFamily="2" charset="-122"/>
              </a:rPr>
              <a:t>欧洲大众汽车售后服务质量奖”。它根据 </a:t>
            </a:r>
            <a:r>
              <a:rPr lang="en-US" altLang="zh-CN" sz="2400" b="1">
                <a:latin typeface="华文新魏" panose="02010800040101010101" pitchFamily="2" charset="-122"/>
                <a:ea typeface="华文新魏" panose="02010800040101010101" pitchFamily="2" charset="-122"/>
              </a:rPr>
              <a:t>CSS </a:t>
            </a:r>
            <a:r>
              <a:rPr lang="zh-CN" altLang="en-US" sz="2400" b="1" dirty="0">
                <a:latin typeface="华文新魏" panose="02010800040101010101" pitchFamily="2" charset="-122"/>
                <a:ea typeface="华文新魏" panose="02010800040101010101" pitchFamily="2" charset="-122"/>
              </a:rPr>
              <a:t>结果（或具有等同性的分析结果）奖励欧洲排名前 </a:t>
            </a:r>
            <a:r>
              <a:rPr lang="en-US" altLang="zh-CN" sz="2400" b="1">
                <a:latin typeface="华文新魏" panose="02010800040101010101" pitchFamily="2" charset="-122"/>
                <a:ea typeface="华文新魏" panose="02010800040101010101" pitchFamily="2" charset="-122"/>
              </a:rPr>
              <a:t>100 </a:t>
            </a:r>
            <a:r>
              <a:rPr lang="zh-CN" altLang="en-US" sz="2400" b="1" dirty="0">
                <a:latin typeface="华文新魏" panose="02010800040101010101" pitchFamily="2" charset="-122"/>
                <a:ea typeface="华文新魏" panose="02010800040101010101" pitchFamily="2" charset="-122"/>
              </a:rPr>
              <a:t>的售后服务企业。</a:t>
            </a:r>
            <a:r>
              <a:rPr lang="zh-CN" altLang="en-US" dirty="0">
                <a:latin typeface="Arial" panose="020B0604020202020204" pitchFamily="34" charset="0"/>
              </a:rPr>
              <a:t> </a:t>
            </a:r>
            <a:endParaRPr lang="zh-CN" altLang="en-US"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36196"/>
                                        </p:tgtEl>
                                        <p:attrNameLst>
                                          <p:attrName>style.visibility</p:attrName>
                                        </p:attrNameLst>
                                      </p:cBhvr>
                                      <p:to>
                                        <p:strVal val="visible"/>
                                      </p:to>
                                    </p:set>
                                    <p:anim calcmode="discrete" valueType="clr">
                                      <p:cBhvr override="childStyle">
                                        <p:cTn id="7" dur="80"/>
                                        <p:tgtEl>
                                          <p:spTgt spid="1361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6196"/>
                                        </p:tgtEl>
                                        <p:attrNameLst>
                                          <p:attrName>fillcolor</p:attrName>
                                        </p:attrNameLst>
                                      </p:cBhvr>
                                      <p:tavLst>
                                        <p:tav tm="0">
                                          <p:val>
                                            <p:clrVal>
                                              <a:schemeClr val="accent2"/>
                                            </p:clrVal>
                                          </p:val>
                                        </p:tav>
                                        <p:tav tm="50000">
                                          <p:val>
                                            <p:clrVal>
                                              <a:schemeClr val="hlink"/>
                                            </p:clrVal>
                                          </p:val>
                                        </p:tav>
                                      </p:tavLst>
                                    </p:anim>
                                    <p:set>
                                      <p:cBhvr>
                                        <p:cTn id="9" dur="80"/>
                                        <p:tgtEl>
                                          <p:spTgt spid="1361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管理客户关系</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89092" name="矩形 89091"/>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1.</a:t>
            </a:r>
            <a:r>
              <a:rPr lang="zh-CN" altLang="en-US" sz="3200" b="1" dirty="0">
                <a:solidFill>
                  <a:schemeClr val="accent2"/>
                </a:solidFill>
                <a:latin typeface="Arial" panose="020B0604020202020204" pitchFamily="34" charset="0"/>
                <a:ea typeface="华文新魏" panose="02010800040101010101" pitchFamily="2" charset="-122"/>
              </a:rPr>
              <a:t>什么是客户关系管理？</a:t>
            </a:r>
            <a:endParaRPr lang="zh-CN" altLang="en-US" sz="3200" b="1">
              <a:solidFill>
                <a:schemeClr val="accent2"/>
              </a:solidFill>
              <a:latin typeface="Arial" panose="020B0604020202020204" pitchFamily="34" charset="0"/>
              <a:ea typeface="华文新魏" panose="02010800040101010101" pitchFamily="2" charset="-122"/>
            </a:endParaRPr>
          </a:p>
        </p:txBody>
      </p:sp>
      <p:sp>
        <p:nvSpPr>
          <p:cNvPr id="89094" name="文本框 89093"/>
          <p:cNvSpPr txBox="1"/>
          <p:nvPr/>
        </p:nvSpPr>
        <p:spPr>
          <a:xfrm>
            <a:off x="515620" y="2349500"/>
            <a:ext cx="6767195" cy="1939290"/>
          </a:xfrm>
          <a:prstGeom prst="rect">
            <a:avLst/>
          </a:prstGeom>
          <a:noFill/>
          <a:ln w="9525" cap="flat" cmpd="sng">
            <a:solidFill>
              <a:schemeClr val="bg1"/>
            </a:solidFill>
            <a:prstDash val="solid"/>
            <a:miter/>
            <a:headEnd type="none" w="med" len="med"/>
            <a:tailEnd type="none" w="med" len="med"/>
          </a:ln>
        </p:spPr>
        <p:txBody>
          <a:bodyPr wrap="square" lIns="90000" tIns="46800" rIns="90000" bIns="46800">
            <a:spAutoFit/>
          </a:bodyPr>
          <a:p>
            <a:pPr>
              <a:spcBef>
                <a:spcPct val="50000"/>
              </a:spcBef>
              <a:buFontTx/>
            </a:pPr>
            <a:r>
              <a:rPr lang="zh-CN" altLang="en-US" sz="2400" b="1" dirty="0">
                <a:latin typeface="Times New Roman" panose="02020603050405020304" pitchFamily="18" charset="0"/>
                <a:ea typeface="楷体_GB2312" pitchFamily="49" charset="-122"/>
              </a:rPr>
              <a:t>客户关系管理（Customer Relationship Management，简称CRM）是企业选择和管理有价值客户及其关系的一种商业策略，要求以客户为中心的商业哲学和企业文化来支持有效的市场营销、销售与服务流程。</a:t>
            </a:r>
            <a:endParaRPr lang="zh-CN" altLang="en-US" sz="2400" b="1" dirty="0">
              <a:latin typeface="Times New Roman" panose="02020603050405020304" pitchFamily="18" charset="0"/>
              <a:ea typeface="楷体_GB2312" pitchFamily="49" charset="-122"/>
            </a:endParaRPr>
          </a:p>
        </p:txBody>
      </p:sp>
      <p:pic>
        <p:nvPicPr>
          <p:cNvPr id="89095" name="图片 89094"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89092"/>
                                        </p:tgtEl>
                                        <p:attrNameLst>
                                          <p:attrName>style.visibility</p:attrName>
                                        </p:attrNameLst>
                                      </p:cBhvr>
                                      <p:to>
                                        <p:strVal val="visible"/>
                                      </p:to>
                                    </p:set>
                                    <p:anim calcmode="discrete" valueType="clr">
                                      <p:cBhvr override="childStyle">
                                        <p:cTn id="7" dur="80"/>
                                        <p:tgtEl>
                                          <p:spTgt spid="890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9092"/>
                                        </p:tgtEl>
                                        <p:attrNameLst>
                                          <p:attrName>fillcolor</p:attrName>
                                        </p:attrNameLst>
                                      </p:cBhvr>
                                      <p:tavLst>
                                        <p:tav tm="0">
                                          <p:val>
                                            <p:clrVal>
                                              <a:schemeClr val="accent2"/>
                                            </p:clrVal>
                                          </p:val>
                                        </p:tav>
                                        <p:tav tm="50000">
                                          <p:val>
                                            <p:clrVal>
                                              <a:schemeClr val="hlink"/>
                                            </p:clrVal>
                                          </p:val>
                                        </p:tav>
                                      </p:tavLst>
                                    </p:anim>
                                    <p:set>
                                      <p:cBhvr>
                                        <p:cTn id="9" dur="80"/>
                                        <p:tgtEl>
                                          <p:spTgt spid="890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管理客户关系</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89092" name="矩形 89091"/>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2.</a:t>
            </a:r>
            <a:r>
              <a:rPr lang="zh-CN" altLang="en-US" sz="3200" b="1">
                <a:solidFill>
                  <a:schemeClr val="accent2"/>
                </a:solidFill>
                <a:latin typeface="黑体" panose="02010609060101010101" pitchFamily="2" charset="-122"/>
                <a:ea typeface="黑体" panose="02010609060101010101" pitchFamily="2" charset="-122"/>
              </a:rPr>
              <a:t>客户关系管理的原则</a:t>
            </a:r>
            <a:endParaRPr lang="zh-CN" altLang="en-US" sz="3200" b="1">
              <a:solidFill>
                <a:schemeClr val="accent2"/>
              </a:solidFill>
              <a:latin typeface="黑体" panose="02010609060101010101" pitchFamily="2" charset="-122"/>
              <a:ea typeface="黑体" panose="02010609060101010101" pitchFamily="2" charset="-122"/>
            </a:endParaRPr>
          </a:p>
        </p:txBody>
      </p:sp>
      <p:sp>
        <p:nvSpPr>
          <p:cNvPr id="89094" name="文本框 89093"/>
          <p:cNvSpPr txBox="1"/>
          <p:nvPr/>
        </p:nvSpPr>
        <p:spPr>
          <a:xfrm>
            <a:off x="515620" y="2349500"/>
            <a:ext cx="6767195" cy="2124075"/>
          </a:xfrm>
          <a:prstGeom prst="rect">
            <a:avLst/>
          </a:prstGeom>
          <a:noFill/>
          <a:ln w="9525" cap="flat" cmpd="sng">
            <a:solidFill>
              <a:schemeClr val="bg1"/>
            </a:solidFill>
            <a:prstDash val="solid"/>
            <a:miter/>
            <a:headEnd type="none" w="med" len="med"/>
            <a:tailEnd type="none" w="med" len="med"/>
          </a:ln>
        </p:spPr>
        <p:txBody>
          <a:bodyPr wrap="square" lIns="90000" tIns="46800" rIns="90000" bIns="46800">
            <a:spAutoFit/>
          </a:bodyPr>
          <a:p>
            <a:pPr>
              <a:spcBef>
                <a:spcPct val="50000"/>
              </a:spcBef>
              <a:buFontTx/>
            </a:pPr>
            <a:r>
              <a:rPr lang="zh-CN" altLang="en-US" sz="2400" b="1" dirty="0">
                <a:latin typeface="Times New Roman" panose="02020603050405020304" pitchFamily="18" charset="0"/>
                <a:ea typeface="楷体_GB2312" pitchFamily="49" charset="-122"/>
              </a:rPr>
              <a:t>（</a:t>
            </a:r>
            <a:r>
              <a:rPr lang="en-US" altLang="zh-CN" sz="2400" b="1" dirty="0">
                <a:latin typeface="Times New Roman" panose="02020603050405020304" pitchFamily="18" charset="0"/>
                <a:ea typeface="楷体_GB2312" pitchFamily="49" charset="-122"/>
              </a:rPr>
              <a:t>1</a:t>
            </a:r>
            <a:r>
              <a:rPr lang="zh-CN" altLang="en-US" sz="2400" b="1" dirty="0">
                <a:latin typeface="Times New Roman" panose="02020603050405020304" pitchFamily="18" charset="0"/>
                <a:ea typeface="楷体_GB2312" pitchFamily="49" charset="-122"/>
              </a:rPr>
              <a:t>）让客户更方便</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a:t>
            </a:r>
            <a:r>
              <a:rPr lang="en-US" altLang="zh-CN" sz="2400" b="1" dirty="0">
                <a:latin typeface="Times New Roman" panose="02020603050405020304" pitchFamily="18" charset="0"/>
                <a:ea typeface="楷体_GB2312" pitchFamily="49" charset="-122"/>
              </a:rPr>
              <a:t>2</a:t>
            </a:r>
            <a:r>
              <a:rPr lang="zh-CN" altLang="en-US" sz="2400" b="1" dirty="0">
                <a:latin typeface="Times New Roman" panose="02020603050405020304" pitchFamily="18" charset="0"/>
                <a:ea typeface="楷体_GB2312" pitchFamily="49" charset="-122"/>
              </a:rPr>
              <a:t>）对客户更亲切</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（3）个性化</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（4）立即响应</a:t>
            </a:r>
            <a:endParaRPr lang="zh-CN" altLang="en-US" sz="2400" b="1" dirty="0">
              <a:latin typeface="Times New Roman" panose="02020603050405020304" pitchFamily="18" charset="0"/>
              <a:ea typeface="楷体_GB2312" pitchFamily="49" charset="-122"/>
            </a:endParaRPr>
          </a:p>
        </p:txBody>
      </p:sp>
      <p:pic>
        <p:nvPicPr>
          <p:cNvPr id="89095" name="图片 89094"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89092"/>
                                        </p:tgtEl>
                                        <p:attrNameLst>
                                          <p:attrName>style.visibility</p:attrName>
                                        </p:attrNameLst>
                                      </p:cBhvr>
                                      <p:to>
                                        <p:strVal val="visible"/>
                                      </p:to>
                                    </p:set>
                                    <p:anim calcmode="discrete" valueType="clr">
                                      <p:cBhvr override="childStyle">
                                        <p:cTn id="7" dur="80"/>
                                        <p:tgtEl>
                                          <p:spTgt spid="890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9092"/>
                                        </p:tgtEl>
                                        <p:attrNameLst>
                                          <p:attrName>fillcolor</p:attrName>
                                        </p:attrNameLst>
                                      </p:cBhvr>
                                      <p:tavLst>
                                        <p:tav tm="0">
                                          <p:val>
                                            <p:clrVal>
                                              <a:schemeClr val="accent2"/>
                                            </p:clrVal>
                                          </p:val>
                                        </p:tav>
                                        <p:tav tm="50000">
                                          <p:val>
                                            <p:clrVal>
                                              <a:schemeClr val="hlink"/>
                                            </p:clrVal>
                                          </p:val>
                                        </p:tav>
                                      </p:tavLst>
                                    </p:anim>
                                    <p:set>
                                      <p:cBhvr>
                                        <p:cTn id="9" dur="80"/>
                                        <p:tgtEl>
                                          <p:spTgt spid="890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管理客户关系</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89092" name="矩形 89091"/>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3.</a:t>
            </a:r>
            <a:r>
              <a:rPr lang="zh-CN" altLang="en-US" sz="3200" b="1">
                <a:solidFill>
                  <a:schemeClr val="accent2"/>
                </a:solidFill>
                <a:latin typeface="黑体" panose="02010609060101010101" pitchFamily="2" charset="-122"/>
                <a:ea typeface="黑体" panose="02010609060101010101" pitchFamily="2" charset="-122"/>
              </a:rPr>
              <a:t>开发新客户</a:t>
            </a:r>
            <a:endParaRPr lang="zh-CN" altLang="en-US" sz="3200" b="1">
              <a:solidFill>
                <a:schemeClr val="accent2"/>
              </a:solidFill>
              <a:latin typeface="黑体" panose="02010609060101010101" pitchFamily="2" charset="-122"/>
              <a:ea typeface="黑体" panose="02010609060101010101" pitchFamily="2" charset="-122"/>
            </a:endParaRPr>
          </a:p>
        </p:txBody>
      </p:sp>
      <p:sp>
        <p:nvSpPr>
          <p:cNvPr id="89094" name="文本框 89093"/>
          <p:cNvSpPr txBox="1"/>
          <p:nvPr/>
        </p:nvSpPr>
        <p:spPr>
          <a:xfrm>
            <a:off x="515620" y="2349500"/>
            <a:ext cx="6767195" cy="3785870"/>
          </a:xfrm>
          <a:prstGeom prst="rect">
            <a:avLst/>
          </a:prstGeom>
          <a:noFill/>
          <a:ln w="9525" cap="flat" cmpd="sng">
            <a:solidFill>
              <a:schemeClr val="bg1"/>
            </a:solidFill>
            <a:prstDash val="solid"/>
            <a:miter/>
            <a:headEnd type="none" w="med" len="med"/>
            <a:tailEnd type="none" w="med" len="med"/>
          </a:ln>
        </p:spPr>
        <p:txBody>
          <a:bodyPr wrap="square" lIns="90000" tIns="46800" rIns="90000" bIns="46800">
            <a:spAutoFit/>
          </a:bodyPr>
          <a:p>
            <a:pPr>
              <a:spcBef>
                <a:spcPct val="50000"/>
              </a:spcBef>
              <a:buFontTx/>
            </a:pPr>
            <a:r>
              <a:rPr lang="zh-CN" altLang="en-US" sz="2400" b="1" dirty="0">
                <a:latin typeface="Times New Roman" panose="02020603050405020304" pitchFamily="18" charset="0"/>
                <a:ea typeface="楷体_GB2312" pitchFamily="49" charset="-122"/>
              </a:rPr>
              <a:t>（</a:t>
            </a:r>
            <a:r>
              <a:rPr lang="en-US" altLang="zh-CN" sz="2400" b="1" dirty="0">
                <a:latin typeface="Times New Roman" panose="02020603050405020304" pitchFamily="18" charset="0"/>
                <a:ea typeface="楷体_GB2312" pitchFamily="49" charset="-122"/>
              </a:rPr>
              <a:t>1</a:t>
            </a:r>
            <a:r>
              <a:rPr lang="zh-CN" altLang="en-US" sz="2400" b="1" dirty="0">
                <a:latin typeface="Times New Roman" panose="02020603050405020304" pitchFamily="18" charset="0"/>
                <a:ea typeface="楷体_GB2312" pitchFamily="49" charset="-122"/>
              </a:rPr>
              <a:t>）交车三日关爱</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（2）交车7日问卷</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（3）维修后跟踪回访</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（4）保养预约提醒</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（5）四季活动关爱</a:t>
            </a:r>
            <a:endParaRPr lang="zh-CN" altLang="en-US" sz="2400" b="1" dirty="0">
              <a:latin typeface="Times New Roman" panose="02020603050405020304" pitchFamily="18" charset="0"/>
              <a:ea typeface="楷体_GB2312" pitchFamily="49" charset="-122"/>
            </a:endParaRPr>
          </a:p>
          <a:p>
            <a:pPr>
              <a:spcBef>
                <a:spcPct val="50000"/>
              </a:spcBef>
              <a:buFontTx/>
            </a:pPr>
            <a:r>
              <a:rPr lang="en-US" altLang="zh-CN" sz="2400" b="1" dirty="0">
                <a:latin typeface="Times New Roman" panose="02020603050405020304" pitchFamily="18" charset="0"/>
                <a:ea typeface="楷体_GB2312" pitchFamily="49" charset="-122"/>
              </a:rPr>
              <a:t>  </a:t>
            </a:r>
            <a:r>
              <a:rPr lang="zh-CN" altLang="en-US" sz="2400" b="1" dirty="0">
                <a:latin typeface="Times New Roman" panose="02020603050405020304" pitchFamily="18" charset="0"/>
                <a:ea typeface="楷体_GB2312" pitchFamily="49" charset="-122"/>
              </a:rPr>
              <a:t>(6</a:t>
            </a:r>
            <a:r>
              <a:rPr lang="zh-CN" altLang="en-US" sz="2400" b="1" dirty="0">
                <a:latin typeface="Times New Roman" panose="02020603050405020304" pitchFamily="18" charset="0"/>
                <a:ea typeface="楷体_GB2312" pitchFamily="49" charset="-122"/>
              </a:rPr>
              <a:t>)节日、生日短信关爱</a:t>
            </a:r>
            <a:endParaRPr lang="zh-CN" altLang="en-US" sz="2400" b="1" dirty="0">
              <a:latin typeface="Times New Roman" panose="02020603050405020304" pitchFamily="18" charset="0"/>
              <a:ea typeface="楷体_GB2312" pitchFamily="49" charset="-122"/>
            </a:endParaRPr>
          </a:p>
          <a:p>
            <a:pPr>
              <a:spcBef>
                <a:spcPct val="50000"/>
              </a:spcBef>
              <a:buFontTx/>
            </a:pPr>
            <a:r>
              <a:rPr lang="en-US" altLang="zh-CN" sz="2400" b="1" dirty="0">
                <a:latin typeface="Times New Roman" panose="02020603050405020304" pitchFamily="18" charset="0"/>
                <a:ea typeface="楷体_GB2312" pitchFamily="49" charset="-122"/>
              </a:rPr>
              <a:t>  (</a:t>
            </a:r>
            <a:r>
              <a:rPr lang="zh-CN" altLang="en-US" sz="2400" b="1" dirty="0">
                <a:latin typeface="Times New Roman" panose="02020603050405020304" pitchFamily="18" charset="0"/>
                <a:ea typeface="楷体_GB2312" pitchFamily="49" charset="-122"/>
              </a:rPr>
              <a:t>7</a:t>
            </a:r>
            <a:r>
              <a:rPr lang="en-US" altLang="zh-CN" sz="2400" b="1" dirty="0">
                <a:latin typeface="Times New Roman" panose="02020603050405020304" pitchFamily="18" charset="0"/>
                <a:ea typeface="楷体_GB2312" pitchFamily="49" charset="-122"/>
              </a:rPr>
              <a:t>)</a:t>
            </a:r>
            <a:r>
              <a:rPr lang="zh-CN" altLang="en-US" sz="2400" b="1" dirty="0">
                <a:latin typeface="Times New Roman" panose="02020603050405020304" pitchFamily="18" charset="0"/>
                <a:ea typeface="楷体_GB2312" pitchFamily="49" charset="-122"/>
              </a:rPr>
              <a:t>天气突变关怀</a:t>
            </a:r>
            <a:endParaRPr lang="zh-CN" altLang="en-US" sz="2400" b="1" dirty="0">
              <a:latin typeface="Times New Roman" panose="02020603050405020304" pitchFamily="18" charset="0"/>
              <a:ea typeface="楷体_GB2312" pitchFamily="49" charset="-122"/>
            </a:endParaRPr>
          </a:p>
        </p:txBody>
      </p:sp>
      <p:pic>
        <p:nvPicPr>
          <p:cNvPr id="89095" name="图片 89094"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89092"/>
                                        </p:tgtEl>
                                        <p:attrNameLst>
                                          <p:attrName>style.visibility</p:attrName>
                                        </p:attrNameLst>
                                      </p:cBhvr>
                                      <p:to>
                                        <p:strVal val="visible"/>
                                      </p:to>
                                    </p:set>
                                    <p:anim calcmode="discrete" valueType="clr">
                                      <p:cBhvr override="childStyle">
                                        <p:cTn id="7" dur="80"/>
                                        <p:tgtEl>
                                          <p:spTgt spid="890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9092"/>
                                        </p:tgtEl>
                                        <p:attrNameLst>
                                          <p:attrName>fillcolor</p:attrName>
                                        </p:attrNameLst>
                                      </p:cBhvr>
                                      <p:tavLst>
                                        <p:tav tm="0">
                                          <p:val>
                                            <p:clrVal>
                                              <a:schemeClr val="accent2"/>
                                            </p:clrVal>
                                          </p:val>
                                        </p:tav>
                                        <p:tav tm="50000">
                                          <p:val>
                                            <p:clrVal>
                                              <a:schemeClr val="hlink"/>
                                            </p:clrVal>
                                          </p:val>
                                        </p:tav>
                                      </p:tavLst>
                                    </p:anim>
                                    <p:set>
                                      <p:cBhvr>
                                        <p:cTn id="9" dur="80"/>
                                        <p:tgtEl>
                                          <p:spTgt spid="890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管理客户关系</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89092" name="矩形 89091"/>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4.</a:t>
            </a:r>
            <a:r>
              <a:rPr lang="zh-CN" altLang="en-US" sz="3200" b="1">
                <a:solidFill>
                  <a:schemeClr val="accent2"/>
                </a:solidFill>
                <a:latin typeface="黑体" panose="02010609060101010101" pitchFamily="2" charset="-122"/>
                <a:ea typeface="黑体" panose="02010609060101010101" pitchFamily="2" charset="-122"/>
              </a:rPr>
              <a:t>维护老客户</a:t>
            </a:r>
            <a:endParaRPr lang="zh-CN" altLang="en-US" sz="3200" b="1">
              <a:solidFill>
                <a:schemeClr val="accent2"/>
              </a:solidFill>
              <a:latin typeface="黑体" panose="02010609060101010101" pitchFamily="2" charset="-122"/>
              <a:ea typeface="黑体" panose="02010609060101010101" pitchFamily="2" charset="-122"/>
            </a:endParaRPr>
          </a:p>
        </p:txBody>
      </p:sp>
      <p:sp>
        <p:nvSpPr>
          <p:cNvPr id="89094" name="文本框 89093"/>
          <p:cNvSpPr txBox="1"/>
          <p:nvPr/>
        </p:nvSpPr>
        <p:spPr>
          <a:xfrm>
            <a:off x="515620" y="2349500"/>
            <a:ext cx="6767195" cy="1569720"/>
          </a:xfrm>
          <a:prstGeom prst="rect">
            <a:avLst/>
          </a:prstGeom>
          <a:noFill/>
          <a:ln w="9525" cap="flat" cmpd="sng">
            <a:solidFill>
              <a:schemeClr val="bg1"/>
            </a:solidFill>
            <a:prstDash val="solid"/>
            <a:miter/>
            <a:headEnd type="none" w="med" len="med"/>
            <a:tailEnd type="none" w="med" len="med"/>
          </a:ln>
        </p:spPr>
        <p:txBody>
          <a:bodyPr wrap="square" lIns="90000" tIns="46800" rIns="90000" bIns="46800">
            <a:spAutoFit/>
          </a:bodyPr>
          <a:p>
            <a:pPr>
              <a:spcBef>
                <a:spcPct val="50000"/>
              </a:spcBef>
              <a:buFontTx/>
            </a:pPr>
            <a:r>
              <a:rPr lang="zh-CN" altLang="en-US" sz="2400" b="1" dirty="0">
                <a:latin typeface="Times New Roman" panose="02020603050405020304" pitchFamily="18" charset="0"/>
                <a:ea typeface="楷体_GB2312" pitchFamily="49" charset="-122"/>
              </a:rPr>
              <a:t>（</a:t>
            </a:r>
            <a:r>
              <a:rPr lang="en-US" altLang="zh-CN" sz="2400" b="1" dirty="0">
                <a:latin typeface="Times New Roman" panose="02020603050405020304" pitchFamily="18" charset="0"/>
                <a:ea typeface="楷体_GB2312" pitchFamily="49" charset="-122"/>
              </a:rPr>
              <a:t>1</a:t>
            </a:r>
            <a:r>
              <a:rPr lang="zh-CN" altLang="en-US" sz="2400" b="1" dirty="0">
                <a:latin typeface="Times New Roman" panose="02020603050405020304" pitchFamily="18" charset="0"/>
                <a:ea typeface="楷体_GB2312" pitchFamily="49" charset="-122"/>
              </a:rPr>
              <a:t>）细分客户，明确并积极满足客户需求</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（2）建立客户数据库，和客户建立良好关系</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（3）与客户深入沟通，防止出现误解</a:t>
            </a:r>
            <a:endParaRPr lang="zh-CN" altLang="en-US" sz="2400" b="1" dirty="0">
              <a:latin typeface="Times New Roman" panose="02020603050405020304" pitchFamily="18" charset="0"/>
              <a:ea typeface="楷体_GB2312" pitchFamily="49" charset="-122"/>
            </a:endParaRPr>
          </a:p>
        </p:txBody>
      </p:sp>
      <p:pic>
        <p:nvPicPr>
          <p:cNvPr id="89095" name="图片 89094"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89092"/>
                                        </p:tgtEl>
                                        <p:attrNameLst>
                                          <p:attrName>style.visibility</p:attrName>
                                        </p:attrNameLst>
                                      </p:cBhvr>
                                      <p:to>
                                        <p:strVal val="visible"/>
                                      </p:to>
                                    </p:set>
                                    <p:anim calcmode="discrete" valueType="clr">
                                      <p:cBhvr override="childStyle">
                                        <p:cTn id="7" dur="80"/>
                                        <p:tgtEl>
                                          <p:spTgt spid="890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9092"/>
                                        </p:tgtEl>
                                        <p:attrNameLst>
                                          <p:attrName>fillcolor</p:attrName>
                                        </p:attrNameLst>
                                      </p:cBhvr>
                                      <p:tavLst>
                                        <p:tav tm="0">
                                          <p:val>
                                            <p:clrVal>
                                              <a:schemeClr val="accent2"/>
                                            </p:clrVal>
                                          </p:val>
                                        </p:tav>
                                        <p:tav tm="50000">
                                          <p:val>
                                            <p:clrVal>
                                              <a:schemeClr val="hlink"/>
                                            </p:clrVal>
                                          </p:val>
                                        </p:tav>
                                      </p:tavLst>
                                    </p:anim>
                                    <p:set>
                                      <p:cBhvr>
                                        <p:cTn id="9" dur="80"/>
                                        <p:tgtEl>
                                          <p:spTgt spid="890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管理客户关系</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89092" name="矩形 89091"/>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5.</a:t>
            </a:r>
            <a:r>
              <a:rPr lang="zh-CN" altLang="en-US" sz="3200" b="1">
                <a:solidFill>
                  <a:schemeClr val="accent2"/>
                </a:solidFill>
                <a:latin typeface="黑体" panose="02010609060101010101" pitchFamily="2" charset="-122"/>
                <a:ea typeface="黑体" panose="02010609060101010101" pitchFamily="2" charset="-122"/>
              </a:rPr>
              <a:t>维护老客户</a:t>
            </a:r>
            <a:endParaRPr lang="zh-CN" altLang="en-US" sz="3200" b="1">
              <a:solidFill>
                <a:schemeClr val="accent2"/>
              </a:solidFill>
              <a:latin typeface="黑体" panose="02010609060101010101" pitchFamily="2" charset="-122"/>
              <a:ea typeface="黑体" panose="02010609060101010101" pitchFamily="2" charset="-122"/>
            </a:endParaRPr>
          </a:p>
        </p:txBody>
      </p:sp>
      <p:sp>
        <p:nvSpPr>
          <p:cNvPr id="89094" name="文本框 89093"/>
          <p:cNvSpPr txBox="1"/>
          <p:nvPr/>
        </p:nvSpPr>
        <p:spPr>
          <a:xfrm>
            <a:off x="515620" y="2349500"/>
            <a:ext cx="6767195" cy="1569720"/>
          </a:xfrm>
          <a:prstGeom prst="rect">
            <a:avLst/>
          </a:prstGeom>
          <a:noFill/>
          <a:ln w="9525" cap="flat" cmpd="sng">
            <a:solidFill>
              <a:schemeClr val="bg1"/>
            </a:solidFill>
            <a:prstDash val="solid"/>
            <a:miter/>
            <a:headEnd type="none" w="med" len="med"/>
            <a:tailEnd type="none" w="med" len="med"/>
          </a:ln>
        </p:spPr>
        <p:txBody>
          <a:bodyPr wrap="square" lIns="90000" tIns="46800" rIns="90000" bIns="46800">
            <a:spAutoFit/>
          </a:bodyPr>
          <a:p>
            <a:pPr>
              <a:spcBef>
                <a:spcPct val="50000"/>
              </a:spcBef>
              <a:buFontTx/>
            </a:pPr>
            <a:r>
              <a:rPr lang="zh-CN" altLang="en-US" sz="2400" b="1" dirty="0">
                <a:latin typeface="Times New Roman" panose="02020603050405020304" pitchFamily="18" charset="0"/>
                <a:ea typeface="楷体_GB2312" pitchFamily="49" charset="-122"/>
              </a:rPr>
              <a:t>（</a:t>
            </a:r>
            <a:r>
              <a:rPr lang="en-US" altLang="zh-CN" sz="2400" b="1" dirty="0">
                <a:latin typeface="Times New Roman" panose="02020603050405020304" pitchFamily="18" charset="0"/>
                <a:ea typeface="楷体_GB2312" pitchFamily="49" charset="-122"/>
              </a:rPr>
              <a:t>1</a:t>
            </a:r>
            <a:r>
              <a:rPr lang="zh-CN" altLang="en-US" sz="2400" b="1" dirty="0">
                <a:latin typeface="Times New Roman" panose="02020603050405020304" pitchFamily="18" charset="0"/>
                <a:ea typeface="楷体_GB2312" pitchFamily="49" charset="-122"/>
              </a:rPr>
              <a:t>）细分客户，明确并积极满足客户需求</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（2）建立客户数据库，和客户建立良好关系</a:t>
            </a:r>
            <a:endParaRPr lang="zh-CN" altLang="en-US" sz="2400" b="1" dirty="0">
              <a:latin typeface="Times New Roman" panose="02020603050405020304" pitchFamily="18" charset="0"/>
              <a:ea typeface="楷体_GB2312" pitchFamily="49" charset="-122"/>
            </a:endParaRPr>
          </a:p>
          <a:p>
            <a:pPr>
              <a:spcBef>
                <a:spcPct val="50000"/>
              </a:spcBef>
              <a:buFontTx/>
            </a:pPr>
            <a:r>
              <a:rPr lang="zh-CN" altLang="en-US" sz="2400" b="1" dirty="0">
                <a:latin typeface="Times New Roman" panose="02020603050405020304" pitchFamily="18" charset="0"/>
                <a:ea typeface="楷体_GB2312" pitchFamily="49" charset="-122"/>
              </a:rPr>
              <a:t>（3）与客户深入沟通，防止出现误解</a:t>
            </a:r>
            <a:endParaRPr lang="zh-CN" altLang="en-US" sz="2400" b="1" dirty="0">
              <a:latin typeface="Times New Roman" panose="02020603050405020304" pitchFamily="18" charset="0"/>
              <a:ea typeface="楷体_GB2312" pitchFamily="49" charset="-122"/>
            </a:endParaRPr>
          </a:p>
        </p:txBody>
      </p:sp>
      <p:pic>
        <p:nvPicPr>
          <p:cNvPr id="89095" name="图片 89094"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89092"/>
                                        </p:tgtEl>
                                        <p:attrNameLst>
                                          <p:attrName>style.visibility</p:attrName>
                                        </p:attrNameLst>
                                      </p:cBhvr>
                                      <p:to>
                                        <p:strVal val="visible"/>
                                      </p:to>
                                    </p:set>
                                    <p:anim calcmode="discrete" valueType="clr">
                                      <p:cBhvr override="childStyle">
                                        <p:cTn id="7" dur="80"/>
                                        <p:tgtEl>
                                          <p:spTgt spid="890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9092"/>
                                        </p:tgtEl>
                                        <p:attrNameLst>
                                          <p:attrName>fillcolor</p:attrName>
                                        </p:attrNameLst>
                                      </p:cBhvr>
                                      <p:tavLst>
                                        <p:tav tm="0">
                                          <p:val>
                                            <p:clrVal>
                                              <a:schemeClr val="accent2"/>
                                            </p:clrVal>
                                          </p:val>
                                        </p:tav>
                                        <p:tav tm="50000">
                                          <p:val>
                                            <p:clrVal>
                                              <a:schemeClr val="hlink"/>
                                            </p:clrVal>
                                          </p:val>
                                        </p:tav>
                                      </p:tavLst>
                                    </p:anim>
                                    <p:set>
                                      <p:cBhvr>
                                        <p:cTn id="9" dur="80"/>
                                        <p:tgtEl>
                                          <p:spTgt spid="890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管理客户关系</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89092" name="矩形 89091"/>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6.</a:t>
            </a:r>
            <a:r>
              <a:rPr lang="zh-CN" altLang="en-US" sz="3200" b="1">
                <a:solidFill>
                  <a:schemeClr val="accent2"/>
                </a:solidFill>
                <a:latin typeface="黑体" panose="02010609060101010101" pitchFamily="2" charset="-122"/>
                <a:ea typeface="黑体" panose="02010609060101010101" pitchFamily="2" charset="-122"/>
              </a:rPr>
              <a:t>流失客户分析</a:t>
            </a:r>
            <a:endParaRPr lang="zh-CN" altLang="en-US" sz="3200" b="1">
              <a:solidFill>
                <a:schemeClr val="accent2"/>
              </a:solidFill>
              <a:latin typeface="黑体" panose="02010609060101010101" pitchFamily="2" charset="-122"/>
              <a:ea typeface="黑体" panose="02010609060101010101" pitchFamily="2" charset="-122"/>
            </a:endParaRPr>
          </a:p>
        </p:txBody>
      </p:sp>
      <p:sp>
        <p:nvSpPr>
          <p:cNvPr id="89094" name="文本框 89093"/>
          <p:cNvSpPr txBox="1"/>
          <p:nvPr/>
        </p:nvSpPr>
        <p:spPr>
          <a:xfrm>
            <a:off x="515620" y="2349500"/>
            <a:ext cx="6767195" cy="1016000"/>
          </a:xfrm>
          <a:prstGeom prst="rect">
            <a:avLst/>
          </a:prstGeom>
          <a:noFill/>
          <a:ln w="9525" cap="flat" cmpd="sng">
            <a:solidFill>
              <a:schemeClr val="bg1"/>
            </a:solidFill>
            <a:prstDash val="solid"/>
            <a:miter/>
            <a:headEnd type="none" w="med" len="med"/>
            <a:tailEnd type="none" w="med" len="med"/>
          </a:ln>
        </p:spPr>
        <p:txBody>
          <a:bodyPr wrap="square" lIns="90000" tIns="46800" rIns="90000" bIns="46800">
            <a:spAutoFit/>
          </a:bodyPr>
          <a:p>
            <a:pPr>
              <a:spcBef>
                <a:spcPct val="50000"/>
              </a:spcBef>
              <a:buFontTx/>
            </a:pPr>
            <a:r>
              <a:rPr lang="zh-CN" sz="2400" b="1" dirty="0">
                <a:latin typeface="Times New Roman" panose="02020603050405020304" pitchFamily="18" charset="0"/>
                <a:ea typeface="楷体_GB2312" pitchFamily="49" charset="-122"/>
              </a:rPr>
              <a:t>（</a:t>
            </a:r>
            <a:r>
              <a:rPr sz="2400" b="1" dirty="0">
                <a:latin typeface="Times New Roman" panose="02020603050405020304" pitchFamily="18" charset="0"/>
                <a:ea typeface="楷体_GB2312" pitchFamily="49" charset="-122"/>
              </a:rPr>
              <a:t>1</a:t>
            </a:r>
            <a:r>
              <a:rPr lang="zh-CN" sz="2400" b="1" dirty="0">
                <a:latin typeface="Times New Roman" panose="02020603050405020304" pitchFamily="18" charset="0"/>
                <a:ea typeface="楷体_GB2312" pitchFamily="49" charset="-122"/>
              </a:rPr>
              <a:t>）</a:t>
            </a:r>
            <a:r>
              <a:rPr sz="2400" b="1" dirty="0">
                <a:latin typeface="Times New Roman" panose="02020603050405020304" pitchFamily="18" charset="0"/>
                <a:ea typeface="楷体_GB2312" pitchFamily="49" charset="-122"/>
              </a:rPr>
              <a:t>流失客户的界定</a:t>
            </a:r>
            <a:endParaRPr sz="2400" b="1" dirty="0">
              <a:latin typeface="Times New Roman" panose="02020603050405020304" pitchFamily="18" charset="0"/>
              <a:ea typeface="楷体_GB2312" pitchFamily="49" charset="-122"/>
            </a:endParaRPr>
          </a:p>
          <a:p>
            <a:pPr>
              <a:spcBef>
                <a:spcPct val="50000"/>
              </a:spcBef>
              <a:buFontTx/>
            </a:pPr>
            <a:endParaRPr sz="2400" b="1" dirty="0">
              <a:latin typeface="Times New Roman" panose="02020603050405020304" pitchFamily="18" charset="0"/>
              <a:ea typeface="楷体_GB2312" pitchFamily="49" charset="-122"/>
            </a:endParaRPr>
          </a:p>
        </p:txBody>
      </p:sp>
      <p:pic>
        <p:nvPicPr>
          <p:cNvPr id="89095" name="图片 89094"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pic>
        <p:nvPicPr>
          <p:cNvPr id="2" name="图片 1"/>
          <p:cNvPicPr>
            <a:picLocks noChangeAspect="1"/>
          </p:cNvPicPr>
          <p:nvPr/>
        </p:nvPicPr>
        <p:blipFill>
          <a:blip r:embed="rId2"/>
          <a:stretch>
            <a:fillRect/>
          </a:stretch>
        </p:blipFill>
        <p:spPr>
          <a:xfrm>
            <a:off x="612140" y="2852420"/>
            <a:ext cx="7098665" cy="35172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89092"/>
                                        </p:tgtEl>
                                        <p:attrNameLst>
                                          <p:attrName>style.visibility</p:attrName>
                                        </p:attrNameLst>
                                      </p:cBhvr>
                                      <p:to>
                                        <p:strVal val="visible"/>
                                      </p:to>
                                    </p:set>
                                    <p:anim calcmode="discrete" valueType="clr">
                                      <p:cBhvr override="childStyle">
                                        <p:cTn id="7" dur="80"/>
                                        <p:tgtEl>
                                          <p:spTgt spid="890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9092"/>
                                        </p:tgtEl>
                                        <p:attrNameLst>
                                          <p:attrName>fillcolor</p:attrName>
                                        </p:attrNameLst>
                                      </p:cBhvr>
                                      <p:tavLst>
                                        <p:tav tm="0">
                                          <p:val>
                                            <p:clrVal>
                                              <a:schemeClr val="accent2"/>
                                            </p:clrVal>
                                          </p:val>
                                        </p:tav>
                                        <p:tav tm="50000">
                                          <p:val>
                                            <p:clrVal>
                                              <a:schemeClr val="hlink"/>
                                            </p:clrVal>
                                          </p:val>
                                        </p:tav>
                                      </p:tavLst>
                                    </p:anim>
                                    <p:set>
                                      <p:cBhvr>
                                        <p:cTn id="9" dur="80"/>
                                        <p:tgtEl>
                                          <p:spTgt spid="890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管理客户关系</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89092" name="矩形 89091"/>
          <p:cNvSpPr/>
          <p:nvPr/>
        </p:nvSpPr>
        <p:spPr>
          <a:xfrm>
            <a:off x="1692275" y="1196975"/>
            <a:ext cx="5761038"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6.</a:t>
            </a:r>
            <a:r>
              <a:rPr lang="zh-CN" altLang="en-US" sz="3200" b="1">
                <a:solidFill>
                  <a:schemeClr val="accent2"/>
                </a:solidFill>
                <a:latin typeface="黑体" panose="02010609060101010101" pitchFamily="2" charset="-122"/>
                <a:ea typeface="黑体" panose="02010609060101010101" pitchFamily="2" charset="-122"/>
              </a:rPr>
              <a:t>流失客户分析</a:t>
            </a:r>
            <a:endParaRPr lang="zh-CN" altLang="en-US" sz="3200" b="1">
              <a:solidFill>
                <a:schemeClr val="accent2"/>
              </a:solidFill>
              <a:latin typeface="黑体" panose="02010609060101010101" pitchFamily="2" charset="-122"/>
              <a:ea typeface="黑体" panose="02010609060101010101" pitchFamily="2" charset="-122"/>
            </a:endParaRPr>
          </a:p>
        </p:txBody>
      </p:sp>
      <p:sp>
        <p:nvSpPr>
          <p:cNvPr id="89094" name="文本框 89093"/>
          <p:cNvSpPr txBox="1"/>
          <p:nvPr/>
        </p:nvSpPr>
        <p:spPr>
          <a:xfrm>
            <a:off x="755650" y="1916430"/>
            <a:ext cx="6767195" cy="1016000"/>
          </a:xfrm>
          <a:prstGeom prst="rect">
            <a:avLst/>
          </a:prstGeom>
          <a:noFill/>
          <a:ln w="9525" cap="flat" cmpd="sng">
            <a:solidFill>
              <a:schemeClr val="bg1"/>
            </a:solidFill>
            <a:prstDash val="solid"/>
            <a:miter/>
            <a:headEnd type="none" w="med" len="med"/>
            <a:tailEnd type="none" w="med" len="med"/>
          </a:ln>
        </p:spPr>
        <p:txBody>
          <a:bodyPr wrap="square" lIns="90000" tIns="46800" rIns="90000" bIns="46800">
            <a:spAutoFit/>
          </a:bodyPr>
          <a:p>
            <a:pPr>
              <a:spcBef>
                <a:spcPct val="50000"/>
              </a:spcBef>
              <a:buFontTx/>
            </a:pPr>
            <a:r>
              <a:rPr lang="zh-CN" sz="2400" b="1" dirty="0">
                <a:latin typeface="Times New Roman" panose="02020603050405020304" pitchFamily="18" charset="0"/>
                <a:ea typeface="楷体_GB2312" pitchFamily="49" charset="-122"/>
              </a:rPr>
              <a:t>（</a:t>
            </a:r>
            <a:r>
              <a:rPr lang="en-US" sz="2400" b="1" dirty="0">
                <a:latin typeface="Times New Roman" panose="02020603050405020304" pitchFamily="18" charset="0"/>
                <a:ea typeface="楷体_GB2312" pitchFamily="49" charset="-122"/>
              </a:rPr>
              <a:t>2</a:t>
            </a:r>
            <a:r>
              <a:rPr lang="zh-CN" sz="2400" b="1" dirty="0">
                <a:latin typeface="Times New Roman" panose="02020603050405020304" pitchFamily="18" charset="0"/>
                <a:ea typeface="楷体_GB2312" pitchFamily="49" charset="-122"/>
              </a:rPr>
              <a:t>）</a:t>
            </a:r>
            <a:r>
              <a:rPr sz="2400" b="1" dirty="0">
                <a:latin typeface="Times New Roman" panose="02020603050405020304" pitchFamily="18" charset="0"/>
                <a:ea typeface="楷体_GB2312" pitchFamily="49" charset="-122"/>
              </a:rPr>
              <a:t>流失客户</a:t>
            </a:r>
            <a:r>
              <a:rPr lang="zh-CN" sz="2400" b="1" dirty="0">
                <a:latin typeface="Times New Roman" panose="02020603050405020304" pitchFamily="18" charset="0"/>
                <a:ea typeface="楷体_GB2312" pitchFamily="49" charset="-122"/>
              </a:rPr>
              <a:t>原因分析</a:t>
            </a:r>
            <a:endParaRPr sz="2400" b="1" dirty="0">
              <a:latin typeface="Times New Roman" panose="02020603050405020304" pitchFamily="18" charset="0"/>
              <a:ea typeface="楷体_GB2312" pitchFamily="49" charset="-122"/>
            </a:endParaRPr>
          </a:p>
          <a:p>
            <a:pPr>
              <a:spcBef>
                <a:spcPct val="50000"/>
              </a:spcBef>
              <a:buFontTx/>
            </a:pPr>
            <a:endParaRPr sz="2400" b="1" dirty="0">
              <a:latin typeface="Times New Roman" panose="02020603050405020304" pitchFamily="18" charset="0"/>
              <a:ea typeface="楷体_GB2312" pitchFamily="49" charset="-122"/>
            </a:endParaRPr>
          </a:p>
        </p:txBody>
      </p:sp>
      <p:pic>
        <p:nvPicPr>
          <p:cNvPr id="89095" name="图片 89094" descr="RSL01"/>
          <p:cNvPicPr>
            <a:picLocks noChangeAspect="1"/>
          </p:cNvPicPr>
          <p:nvPr/>
        </p:nvPicPr>
        <p:blipFill>
          <a:blip r:embed="rId1"/>
          <a:stretch>
            <a:fillRect/>
          </a:stretch>
        </p:blipFill>
        <p:spPr>
          <a:xfrm>
            <a:off x="6948488" y="3933825"/>
            <a:ext cx="2014537" cy="2239963"/>
          </a:xfrm>
          <a:prstGeom prst="rect">
            <a:avLst/>
          </a:prstGeom>
          <a:noFill/>
          <a:ln w="9525">
            <a:noFill/>
          </a:ln>
        </p:spPr>
      </p:pic>
      <p:pic>
        <p:nvPicPr>
          <p:cNvPr id="3" name="图片 2"/>
          <p:cNvPicPr>
            <a:picLocks noChangeAspect="1"/>
          </p:cNvPicPr>
          <p:nvPr/>
        </p:nvPicPr>
        <p:blipFill>
          <a:blip r:embed="rId2"/>
          <a:stretch>
            <a:fillRect/>
          </a:stretch>
        </p:blipFill>
        <p:spPr>
          <a:xfrm>
            <a:off x="1475740" y="2371090"/>
            <a:ext cx="5438140" cy="44869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89092"/>
                                        </p:tgtEl>
                                        <p:attrNameLst>
                                          <p:attrName>style.visibility</p:attrName>
                                        </p:attrNameLst>
                                      </p:cBhvr>
                                      <p:to>
                                        <p:strVal val="visible"/>
                                      </p:to>
                                    </p:set>
                                    <p:anim calcmode="discrete" valueType="clr">
                                      <p:cBhvr override="childStyle">
                                        <p:cTn id="7" dur="80"/>
                                        <p:tgtEl>
                                          <p:spTgt spid="890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9092"/>
                                        </p:tgtEl>
                                        <p:attrNameLst>
                                          <p:attrName>fillcolor</p:attrName>
                                        </p:attrNameLst>
                                      </p:cBhvr>
                                      <p:tavLst>
                                        <p:tav tm="0">
                                          <p:val>
                                            <p:clrVal>
                                              <a:schemeClr val="accent2"/>
                                            </p:clrVal>
                                          </p:val>
                                        </p:tav>
                                        <p:tav tm="50000">
                                          <p:val>
                                            <p:clrVal>
                                              <a:schemeClr val="hlink"/>
                                            </p:clrVal>
                                          </p:val>
                                        </p:tav>
                                      </p:tavLst>
                                    </p:anim>
                                    <p:set>
                                      <p:cBhvr>
                                        <p:cTn id="9" dur="80"/>
                                        <p:tgtEl>
                                          <p:spTgt spid="890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nimBg="1"/>
    </p:bldLst>
  </p:timing>
</p:sld>
</file>

<file path=ppt/tags/tag1.xml><?xml version="1.0" encoding="utf-8"?>
<p:tagLst xmlns:p="http://schemas.openxmlformats.org/presentationml/2006/main">
  <p:tag name="commondata" val="eyJoZGlkIjoiYzg3ODgzMTJjYWE5MzlmODkyODVhNTRkOTY5MWVjODYifQ=="/>
</p:tagLst>
</file>

<file path=ppt/theme/theme1.xml><?xml version="1.0" encoding="utf-8"?>
<a:theme xmlns:a="http://schemas.openxmlformats.org/drawingml/2006/main" name="完美的ppt模板">
  <a:themeElements>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
        <a:dk1>
          <a:srgbClr val="29698D"/>
        </a:dk1>
        <a:lt1>
          <a:srgbClr val="FFFFFF"/>
        </a:lt1>
        <a:dk2>
          <a:srgbClr val="000000"/>
        </a:dk2>
        <a:lt2>
          <a:srgbClr val="A1BABD"/>
        </a:lt2>
        <a:accent1>
          <a:srgbClr val="FF5050"/>
        </a:accent1>
        <a:accent2>
          <a:srgbClr val="FF9933"/>
        </a:accent2>
        <a:accent3>
          <a:srgbClr val="FFFFFF"/>
        </a:accent3>
        <a:accent4>
          <a:srgbClr val="225979"/>
        </a:accent4>
        <a:accent5>
          <a:srgbClr val="FFB3B3"/>
        </a:accent5>
        <a:accent6>
          <a:srgbClr val="E589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
        <a:dk1>
          <a:srgbClr val="666699"/>
        </a:dk1>
        <a:lt1>
          <a:srgbClr val="FFFFFF"/>
        </a:lt1>
        <a:dk2>
          <a:srgbClr val="000000"/>
        </a:dk2>
        <a:lt2>
          <a:srgbClr val="C0C0C0"/>
        </a:lt2>
        <a:accent1>
          <a:srgbClr val="72B88E"/>
        </a:accent1>
        <a:accent2>
          <a:srgbClr val="C78DD7"/>
        </a:accent2>
        <a:accent3>
          <a:srgbClr val="FFFFFF"/>
        </a:accent3>
        <a:accent4>
          <a:srgbClr val="575783"/>
        </a:accent4>
        <a:accent5>
          <a:srgbClr val="BCD8C6"/>
        </a:accent5>
        <a:accent6>
          <a:srgbClr val="B27EC1"/>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1789</Words>
  <Application>WPS 演示</Application>
  <PresentationFormat>在屏幕上显示</PresentationFormat>
  <Paragraphs>195</Paragraphs>
  <Slides>20</Slides>
  <Notes>27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20</vt:i4>
      </vt:variant>
    </vt:vector>
  </HeadingPairs>
  <TitlesOfParts>
    <vt:vector size="37" baseType="lpstr">
      <vt:lpstr>Arial</vt:lpstr>
      <vt:lpstr>宋体</vt:lpstr>
      <vt:lpstr>Wingdings</vt:lpstr>
      <vt:lpstr>幼圆</vt:lpstr>
      <vt:lpstr>Verdana</vt:lpstr>
      <vt:lpstr>仿宋_GB2312</vt:lpstr>
      <vt:lpstr>仿宋</vt:lpstr>
      <vt:lpstr>华文彩云</vt:lpstr>
      <vt:lpstr>华文新魏</vt:lpstr>
      <vt:lpstr>楷体_GB2312</vt:lpstr>
      <vt:lpstr>新宋体</vt:lpstr>
      <vt:lpstr>黑体</vt:lpstr>
      <vt:lpstr>Times New Roman</vt:lpstr>
      <vt:lpstr>微软雅黑</vt:lpstr>
      <vt:lpstr>Arial Unicode MS</vt:lpstr>
      <vt:lpstr>Calibri</vt:lpstr>
      <vt:lpstr>完美的ppt模板</vt:lpstr>
      <vt:lpstr>汽车售后服务管理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wlxj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Lhj</dc:creator>
  <cp:lastModifiedBy>WPS_641331643</cp:lastModifiedBy>
  <cp:revision>375</cp:revision>
  <dcterms:created xsi:type="dcterms:W3CDTF">2009-08-19T08:58:00Z</dcterms:created>
  <dcterms:modified xsi:type="dcterms:W3CDTF">2024-07-13T05:32:13Z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7FC23591627D4B758B683626EC25DF28_12</vt:lpwstr>
  </property>
</Properties>
</file>