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
  </p:notesMasterIdLst>
  <p:sldIdLst>
    <p:sldId id="796" r:id="rId3"/>
    <p:sldId id="648" r:id="rId4"/>
    <p:sldId id="820" r:id="rId5"/>
    <p:sldId id="821" r:id="rId7"/>
    <p:sldId id="822" r:id="rId8"/>
    <p:sldId id="823" r:id="rId9"/>
    <p:sldId id="824" r:id="rId10"/>
    <p:sldId id="825" r:id="rId11"/>
    <p:sldId id="826" r:id="rId12"/>
    <p:sldId id="827" r:id="rId13"/>
    <p:sldId id="828" r:id="rId14"/>
    <p:sldId id="829" r:id="rId15"/>
    <p:sldId id="830" r:id="rId16"/>
    <p:sldId id="831" r:id="rId17"/>
    <p:sldId id="833" r:id="rId18"/>
    <p:sldId id="834" r:id="rId19"/>
    <p:sldId id="835" r:id="rId20"/>
    <p:sldId id="836" r:id="rId21"/>
    <p:sldId id="837" r:id="rId22"/>
  </p:sldIdLst>
  <p:sldSz cx="9144000" cy="6858000" type="screen4x3"/>
  <p:notesSz cx="6858000" cy="9144000"/>
  <p:custDataLst>
    <p:tags r:id="rId27"/>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0" userDrawn="1">
          <p15:clr>
            <a:srgbClr val="A4A3A4"/>
          </p15:clr>
        </p15:guide>
        <p15:guide id="2" pos="274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6A5065"/>
    <a:srgbClr val="18383A"/>
    <a:srgbClr val="273659"/>
    <a:srgbClr val="2B316C"/>
    <a:srgbClr val="2E4B4B"/>
    <a:srgbClr val="14081D"/>
    <a:srgbClr val="57B2B9"/>
    <a:srgbClr val="59B4BB"/>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90"/>
        <p:guide pos="2747"/>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7.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2-05T10:26:14.562" idx="1">
    <p:pos x="5438" y="991"/>
    <p:text/>
  </p:cm>
  <p:cm authorId="1" dt="2016-02-05T10:26:37.250" idx="2">
    <p:pos x="5594" y="1147"/>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6-02-05T10:26:14.562" idx="1">
    <p:pos x="5438" y="991"/>
    <p:text/>
  </p:cm>
  <p:cm authorId="1" dt="2016-02-05T10:26:37.250" idx="2">
    <p:pos x="5594" y="1147"/>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1800" cy="457200"/>
          </a:xfrm>
          <a:prstGeom prst="rect">
            <a:avLst/>
          </a:prstGeom>
          <a:noFill/>
          <a:ln w="9525">
            <a:noFill/>
            <a:miter/>
          </a:ln>
        </p:spPr>
        <p:txBody>
          <a:bodyPr/>
          <a:p>
            <a:pPr lvl="0" fontAlgn="base"/>
            <a:endParaRPr lang="zh-CN" sz="1200" strike="noStrike" noProof="1"/>
          </a:p>
        </p:txBody>
      </p:sp>
      <p:sp>
        <p:nvSpPr>
          <p:cNvPr id="3075" name="日期占位符 3074"/>
          <p:cNvSpPr>
            <a:spLocks noGrp="1"/>
          </p:cNvSpPr>
          <p:nvPr>
            <p:ph type="dt" idx="1"/>
          </p:nvPr>
        </p:nvSpPr>
        <p:spPr>
          <a:xfrm>
            <a:off x="3884613" y="0"/>
            <a:ext cx="2971800" cy="457200"/>
          </a:xfrm>
          <a:prstGeom prst="rect">
            <a:avLst/>
          </a:prstGeom>
          <a:noFill/>
          <a:ln w="9525">
            <a:noFill/>
            <a:miter/>
          </a:ln>
        </p:spPr>
        <p:txBody>
          <a:bodyPr/>
          <a:p>
            <a:pPr lvl="0" algn="r" fontAlgn="base"/>
            <a:endParaRPr lang="zh-CN" altLang="en-US" sz="1200" strike="noStrike" noProof="1"/>
          </a:p>
        </p:txBody>
      </p:sp>
      <p:sp>
        <p:nvSpPr>
          <p:cNvPr id="12292" name="幻灯片图像占位符 3075"/>
          <p:cNvSpPr>
            <a:spLocks noGrp="1" noRot="1"/>
          </p:cNvSpPr>
          <p:nvPr>
            <p:ph type="sldImg"/>
          </p:nvPr>
        </p:nvSpPr>
        <p:spPr>
          <a:xfrm>
            <a:off x="1143000" y="685800"/>
            <a:ext cx="4572000" cy="3429000"/>
          </a:xfrm>
          <a:prstGeom prst="rect">
            <a:avLst/>
          </a:prstGeom>
          <a:noFill/>
          <a:ln w="9525">
            <a:noFill/>
          </a:ln>
        </p:spPr>
      </p:sp>
      <p:sp>
        <p:nvSpPr>
          <p:cNvPr id="12293" name="文本占位符 3076"/>
          <p:cNvSpPr>
            <a:spLocks noGrp="1" noRot="1"/>
          </p:cNvSpPr>
          <p:nvPr>
            <p:ph type="body" sz="quarter"/>
          </p:nvPr>
        </p:nvSpPr>
        <p:spPr>
          <a:xfrm>
            <a:off x="685800" y="4343400"/>
            <a:ext cx="5486400" cy="4114800"/>
          </a:xfrm>
          <a:prstGeom prst="rect">
            <a:avLst/>
          </a:prstGeom>
          <a:noFill/>
          <a:ln w="9525">
            <a:noFill/>
          </a:ln>
        </p:spPr>
        <p:txBody>
          <a:bodyPr anchor="ctr"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3078" name="页脚占位符 3077"/>
          <p:cNvSpPr>
            <a:spLocks noGrp="1"/>
          </p:cNvSpPr>
          <p:nvPr>
            <p:ph type="ftr" sz="quarter" idx="4"/>
          </p:nvPr>
        </p:nvSpPr>
        <p:spPr>
          <a:xfrm>
            <a:off x="0" y="8685213"/>
            <a:ext cx="2971800" cy="457200"/>
          </a:xfrm>
          <a:prstGeom prst="rect">
            <a:avLst/>
          </a:prstGeom>
          <a:noFill/>
          <a:ln w="9525">
            <a:noFill/>
            <a:miter/>
          </a:ln>
        </p:spPr>
        <p:txBody>
          <a:bodyPr anchor="b"/>
          <a:p>
            <a:pPr lvl="0" fontAlgn="base"/>
            <a:endParaRPr lang="zh-CN" sz="1200" strike="noStrike" noProof="1"/>
          </a:p>
        </p:txBody>
      </p:sp>
      <p:sp>
        <p:nvSpPr>
          <p:cNvPr id="3079" name="灯片编号占位符 3078"/>
          <p:cNvSpPr>
            <a:spLocks noGrp="1"/>
          </p:cNvSpPr>
          <p:nvPr>
            <p:ph type="sldNum" sz="quarter" idx="5"/>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a:ln/>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9458" name="Rectangle 2"/>
          <p:cNvSpPr>
            <a:spLocks noGrp="1" noRot="1" noTextEdit="1"/>
          </p:cNvSpPr>
          <p:nvPr>
            <p:ph type="sldImg"/>
          </p:nvPr>
        </p:nvSpPr>
        <p:spPr>
          <a:xfrm>
            <a:off x="393700" y="457200"/>
            <a:ext cx="4470400" cy="3352800"/>
          </a:xfrm>
          <a:ln/>
        </p:spPr>
      </p:sp>
      <p:sp>
        <p:nvSpPr>
          <p:cNvPr id="19459"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9460"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5032961"/>
          <p:cNvSpPr>
            <a:spLocks noGrp="1" noRot="1" noTextEdit="1"/>
          </p:cNvSpPr>
          <p:nvPr>
            <p:ph type="sldImg"/>
          </p:nvPr>
        </p:nvSpPr>
        <p:spPr>
          <a:xfrm>
            <a:off x="236538" y="439738"/>
            <a:ext cx="4729162" cy="3546475"/>
          </a:xfrm>
          <a:ln/>
        </p:spPr>
      </p:sp>
      <p:sp>
        <p:nvSpPr>
          <p:cNvPr id="21506" name="文本占位符 5032962"/>
          <p:cNvSpPr>
            <a:spLocks noGrp="1" noRot="1"/>
          </p:cNvSpPr>
          <p:nvPr>
            <p:ph type="body"/>
          </p:nvPr>
        </p:nvSpPr>
        <p:spPr>
          <a:xfrm>
            <a:off x="5219700" y="836613"/>
            <a:ext cx="3600450" cy="5507037"/>
          </a:xfrm>
          <a:ln/>
        </p:spPr>
        <p:txBody>
          <a:bodyPr anchor="ctr" anchorCtr="0"/>
          <a:p>
            <a:pPr lvl="0"/>
            <a:r>
              <a:rPr lang="zh-CN" altLang="en-US" sz="1600" dirty="0"/>
              <a:t>客户满意是指一个人通过对一个产品的可感知的效果</a:t>
            </a:r>
            <a:r>
              <a:rPr lang="en-US" altLang="zh-CN" sz="1600" dirty="0"/>
              <a:t>(</a:t>
            </a:r>
            <a:r>
              <a:rPr lang="zh-CN" altLang="en-US" sz="1600" dirty="0"/>
              <a:t>或结果</a:t>
            </a:r>
            <a:r>
              <a:rPr lang="en-US" altLang="zh-CN" sz="1600" dirty="0"/>
              <a:t>)</a:t>
            </a:r>
            <a:r>
              <a:rPr lang="zh-CN" altLang="en-US" sz="1600" dirty="0"/>
              <a:t>与他的期望值相比较后，所形成的愉快或失望的感觉状态</a:t>
            </a:r>
            <a:endParaRPr lang="zh-CN" altLang="en-US" sz="1600" dirty="0"/>
          </a:p>
          <a:p>
            <a:pPr lvl="0"/>
            <a:r>
              <a:rPr lang="zh-CN" altLang="en-US" sz="1600" dirty="0"/>
              <a:t>运用公式讲解客户满意通过客户感受与客户期望的差值表现出来的</a:t>
            </a:r>
            <a:r>
              <a:rPr lang="en-US" altLang="zh-CN" sz="1600"/>
              <a:t>.</a:t>
            </a:r>
            <a:endParaRPr lang="en-US" altLang="zh-CN" sz="1600"/>
          </a:p>
          <a:p>
            <a:pPr lvl="0"/>
            <a:r>
              <a:rPr lang="zh-CN" altLang="en-US" sz="1600" dirty="0"/>
              <a:t>然后分别讲解客户感受与客户期望</a:t>
            </a:r>
            <a:endParaRPr lang="zh-CN" altLang="en-US" sz="1600" dirty="0"/>
          </a:p>
        </p:txBody>
      </p:sp>
      <p:sp>
        <p:nvSpPr>
          <p:cNvPr id="21507" name="文本框 5032963"/>
          <p:cNvSpPr txBox="1"/>
          <p:nvPr/>
        </p:nvSpPr>
        <p:spPr>
          <a:xfrm>
            <a:off x="776288" y="4679950"/>
            <a:ext cx="2508250" cy="298450"/>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客户满意度的概念</a:t>
            </a:r>
            <a:endParaRPr lang="zh-CN" altLang="en-US" sz="1400" dirty="0">
              <a:latin typeface="Times New Roman" panose="02020603050405020304" pitchFamily="2" charset="0"/>
              <a:ea typeface="楷体_GB2312" pitchFamily="1" charset="-122"/>
            </a:endParaRPr>
          </a:p>
        </p:txBody>
      </p:sp>
      <p:sp>
        <p:nvSpPr>
          <p:cNvPr id="21508" name="文本框 5032964"/>
          <p:cNvSpPr txBox="1"/>
          <p:nvPr/>
        </p:nvSpPr>
        <p:spPr>
          <a:xfrm>
            <a:off x="776288" y="5862638"/>
            <a:ext cx="2573337" cy="298450"/>
          </a:xfrm>
          <a:prstGeom prst="rect">
            <a:avLst/>
          </a:prstGeom>
          <a:noFill/>
          <a:ln w="9525">
            <a:noFill/>
          </a:ln>
        </p:spPr>
        <p:txBody>
          <a:bodyPr lIns="83061" tIns="43192" rIns="83061" bIns="43192" anchor="t" anchorCtr="0">
            <a:spAutoFit/>
          </a:bodyPr>
          <a:p>
            <a:pPr lvl="0" defTabSz="844550">
              <a:spcBef>
                <a:spcPct val="50000"/>
              </a:spcBef>
              <a:buClrTx/>
            </a:pPr>
            <a:r>
              <a:rPr lang="zh-CN" altLang="en-US" sz="1400" dirty="0">
                <a:latin typeface="Times New Roman" panose="02020603050405020304" pitchFamily="2" charset="0"/>
                <a:ea typeface="楷体_GB2312" pitchFamily="1" charset="-122"/>
              </a:rPr>
              <a:t>培训师讲解</a:t>
            </a:r>
            <a:endParaRPr lang="zh-CN" altLang="en-US" sz="1400" dirty="0">
              <a:latin typeface="Times New Roman" panose="02020603050405020304" pitchFamily="2" charset="0"/>
              <a:ea typeface="楷体_GB2312" pitchFamily="1" charset="-122"/>
            </a:endParaRPr>
          </a:p>
        </p:txBody>
      </p:sp>
      <p:sp>
        <p:nvSpPr>
          <p:cNvPr id="21509"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5009409"/>
          <p:cNvSpPr>
            <a:spLocks noGrp="1" noRot="1" noTextEdit="1"/>
          </p:cNvSpPr>
          <p:nvPr>
            <p:ph type="sldImg"/>
          </p:nvPr>
        </p:nvSpPr>
        <p:spPr>
          <a:xfrm>
            <a:off x="1804988" y="404813"/>
            <a:ext cx="2268537" cy="1701800"/>
          </a:xfrm>
          <a:ln/>
        </p:spPr>
      </p:sp>
      <p:sp>
        <p:nvSpPr>
          <p:cNvPr id="33794" name="文本占位符 5009410"/>
          <p:cNvSpPr>
            <a:spLocks noGrp="1" noRot="1"/>
          </p:cNvSpPr>
          <p:nvPr>
            <p:ph type="body"/>
          </p:nvPr>
        </p:nvSpPr>
        <p:spPr>
          <a:xfrm>
            <a:off x="914400" y="2241550"/>
            <a:ext cx="7315200" cy="4102100"/>
          </a:xfrm>
          <a:ln/>
        </p:spPr>
        <p:txBody>
          <a:bodyPr anchor="ctr" anchorCtr="0"/>
          <a:p>
            <a:pPr lvl="0"/>
            <a:r>
              <a:rPr lang="zh-CN" altLang="en-US" b="1" dirty="0"/>
              <a:t>正如任何人都不喜欢别人说自己不好一样，企业的员工在受理客户的投诉时都会自然地表露出抵触情绪，这是处理投诉的时候非常不可取的心态。绝大多数客户是抱着解决问题的想法来投诉的，正像我们自己情绪还有波动的时候一样，一部分客户在投诉的时候情绪激动也是正常的。所以我们在受理客户投诉的时候一定要从客户角度出发，同理心倾听和思考，才能换取客户的信任和理解，有利于问题的解决。</a:t>
            </a:r>
            <a:endParaRPr lang="zh-CN" altLang="en-US" b="1" dirty="0"/>
          </a:p>
          <a:p>
            <a:pPr lvl="0"/>
            <a:endParaRPr lang="zh-CN" altLang="en-US" b="1" dirty="0"/>
          </a:p>
          <a:p>
            <a:pPr lvl="0"/>
            <a:endParaRPr lang="zh-CN" altLang="en-US" dirty="0"/>
          </a:p>
        </p:txBody>
      </p:sp>
      <p:sp>
        <p:nvSpPr>
          <p:cNvPr id="33795"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5044225"/>
          <p:cNvSpPr>
            <a:spLocks noGrp="1" noRot="1" noTextEdit="1"/>
          </p:cNvSpPr>
          <p:nvPr>
            <p:ph type="sldImg"/>
          </p:nvPr>
        </p:nvSpPr>
        <p:spPr>
          <a:xfrm>
            <a:off x="1804988" y="404813"/>
            <a:ext cx="2268537" cy="1701800"/>
          </a:xfrm>
          <a:ln/>
        </p:spPr>
      </p:sp>
      <p:sp>
        <p:nvSpPr>
          <p:cNvPr id="36866" name="文本占位符 5044226"/>
          <p:cNvSpPr>
            <a:spLocks noGrp="1" noRot="1"/>
          </p:cNvSpPr>
          <p:nvPr>
            <p:ph type="body"/>
          </p:nvPr>
        </p:nvSpPr>
        <p:spPr>
          <a:xfrm>
            <a:off x="914400" y="2241550"/>
            <a:ext cx="7315200" cy="4102100"/>
          </a:xfrm>
          <a:ln/>
        </p:spPr>
        <p:txBody>
          <a:bodyPr anchor="ctr" anchorCtr="0"/>
          <a:p>
            <a:pPr lvl="0"/>
            <a:r>
              <a:rPr lang="zh-CN" altLang="en-US" b="1" dirty="0"/>
              <a:t>正如任何人都不喜欢别人说自己不好一样，企业的员工在受理客户的投诉时都会自然地表露出抵触情绪，这是处理投诉的时候非常不可取的心态。绝大多数客户是抱着解决问题的想法来投诉的，正像我们自己情绪还有波动的时候一样，一部分客户在投诉的时候情绪激动也是正常的。所以我们在受理客户投诉的时候一定要从客户角度出发，同理心倾听和思考，才能换取客户的信任和理解，有利于问题的解决。</a:t>
            </a:r>
            <a:endParaRPr lang="zh-CN" altLang="en-US" b="1" dirty="0"/>
          </a:p>
          <a:p>
            <a:pPr lvl="0"/>
            <a:endParaRPr lang="zh-CN" altLang="en-US" b="1" dirty="0"/>
          </a:p>
          <a:p>
            <a:pPr lvl="0"/>
            <a:endParaRPr lang="zh-CN" altLang="en-US" dirty="0"/>
          </a:p>
        </p:txBody>
      </p:sp>
      <p:sp>
        <p:nvSpPr>
          <p:cNvPr id="36867"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050" name="矩形 2050"/>
          <p:cNvSpPr/>
          <p:nvPr userDrawn="1"/>
        </p:nvSpPr>
        <p:spPr>
          <a:xfrm>
            <a:off x="0" y="6611938"/>
            <a:ext cx="9144000" cy="260350"/>
          </a:xfrm>
          <a:prstGeom prst="rect">
            <a:avLst/>
          </a:prstGeom>
          <a:solidFill>
            <a:schemeClr val="accent2"/>
          </a:solidFill>
          <a:ln w="9525">
            <a:noFill/>
          </a:ln>
        </p:spPr>
        <p:txBody>
          <a:bodyPr anchor="t" anchorCtr="0"/>
          <a:p>
            <a:pPr lvl="0"/>
            <a:endParaRPr lang="zh-CN" altLang="en-US">
              <a:latin typeface="Arial" panose="020B0604020202020204" pitchFamily="34" charset="0"/>
              <a:ea typeface="宋体" panose="02010600030101010101" pitchFamily="2" charset="-122"/>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hasCustomPrompt="1"/>
          </p:nvPr>
        </p:nvSpPr>
        <p:spPr>
          <a:xfrm>
            <a:off x="1115695" y="5949315"/>
            <a:ext cx="6553200" cy="533400"/>
          </a:xfrm>
          <a:prstGeom prst="rect">
            <a:avLst/>
          </a:prstGeom>
          <a:noFill/>
          <a:ln w="9525">
            <a:noFill/>
            <a:miter/>
          </a:ln>
          <a:extLst>
            <a:ext uri="{909E8E84-426E-40DD-AFC4-6F175D3DCCD1}">
              <a14:hiddenFill xmlns:a14="http://schemas.microsoft.com/office/drawing/2010/main">
                <a:solidFill>
                  <a:schemeClr val="accent5"/>
                </a:solidFill>
              </a14:hiddenFill>
            </a:ext>
          </a:extLst>
        </p:spPr>
        <p:txBody>
          <a:bodyPr anchor="t"/>
          <a:lstStyle>
            <a:lvl1pPr marL="0" lvl="0" indent="0" algn="ctr">
              <a:buNone/>
              <a:defRPr sz="2400" b="1" u="none" strike="noStrike" kern="1200" cap="none" spc="0" normalizeH="0">
                <a:solidFill>
                  <a:schemeClr val="tx2"/>
                </a:solidFill>
                <a:uFillTx/>
                <a:latin typeface="Verdana" panose="020B0604030504040204" pitchFamily="2" charset="0"/>
                <a:ea typeface="仿宋_GB2312" charset="0"/>
              </a:defRPr>
            </a:lvl1pPr>
            <a:lvl2pPr marL="457200" lvl="1" indent="-457200" algn="ctr">
              <a:buNone/>
              <a:defRPr sz="1800" b="1" kern="1200">
                <a:solidFill>
                  <a:schemeClr val="tx2"/>
                </a:solidFill>
                <a:latin typeface="Verdana" panose="020B0604030504040204" pitchFamily="2" charset="0"/>
              </a:defRPr>
            </a:lvl2pPr>
            <a:lvl3pPr marL="914400" lvl="2" indent="-914400" algn="ctr">
              <a:buNone/>
              <a:defRPr sz="1800" b="1" kern="1200">
                <a:solidFill>
                  <a:schemeClr val="tx2"/>
                </a:solidFill>
                <a:latin typeface="Verdana" panose="020B0604030504040204" pitchFamily="2" charset="0"/>
              </a:defRPr>
            </a:lvl3pPr>
            <a:lvl4pPr marL="1371600" lvl="3" indent="-1371600" algn="ctr">
              <a:buNone/>
              <a:defRPr sz="1800" b="1" kern="1200">
                <a:solidFill>
                  <a:schemeClr val="tx2"/>
                </a:solidFill>
                <a:latin typeface="Verdana" panose="020B0604030504040204" pitchFamily="2" charset="0"/>
              </a:defRPr>
            </a:lvl4pPr>
            <a:lvl5pPr marL="1828800" lvl="4" indent="-1828800" algn="ctr">
              <a:buNone/>
              <a:defRPr sz="1800" b="1" kern="1200">
                <a:solidFill>
                  <a:schemeClr val="tx2"/>
                </a:solidFill>
                <a:latin typeface="Verdana" panose="020B0604030504040204" pitchFamily="2" charset="0"/>
              </a:defRPr>
            </a:lvl5pPr>
          </a:lstStyle>
          <a:p>
            <a:pPr lvl="0" fontAlgn="base"/>
            <a:r>
              <a:rPr lang="en-US" altLang="zh-CN" strike="noStrike" noProof="1"/>
              <a:t>赵晓宛   徐广琳  初宏伟</a:t>
            </a:r>
            <a:endParaRPr lang="en-US" altLang="zh-CN" strike="noStrike" noProof="1"/>
          </a:p>
        </p:txBody>
      </p:sp>
      <p:sp>
        <p:nvSpPr>
          <p:cNvPr id="2053" name="标题 2052"/>
          <p:cNvSpPr>
            <a:spLocks noGrp="1"/>
          </p:cNvSpPr>
          <p:nvPr>
            <p:ph type="ctrTitle" sz="quarter" hasCustomPrompt="1"/>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nchor="ctr"/>
          <a:lstStyle>
            <a:lvl1pPr lvl="0" algn="ctr">
              <a:defRPr sz="4000" kern="1200"/>
            </a:lvl1pPr>
          </a:lstStyle>
          <a:p>
            <a:pPr lvl="0" fontAlgn="base"/>
            <a:r>
              <a:rPr lang="en-US" altLang="zh-CN" strike="noStrike" noProof="1"/>
              <a:t>汽车售后服务管理</a:t>
            </a:r>
            <a:endParaRPr lang="en-US" altLang="zh-CN" strike="noStrike" noProof="1"/>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52400"/>
            <a:ext cx="6221067" cy="6248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灯片编号占位符 2"/>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4716145" y="6457950"/>
            <a:ext cx="885825" cy="320675"/>
          </a:xfrm>
          <a:prstGeom prst="rect">
            <a:avLst/>
          </a:prstGeom>
          <a:solidFill>
            <a:schemeClr val="accent5"/>
          </a:solidFill>
          <a:ln w="9525">
            <a:noFill/>
            <a:miter/>
          </a:ln>
        </p:spPr>
        <p:txBody>
          <a:bodyPr/>
          <a:p>
            <a:pPr fontAlgn="base"/>
            <a:r>
              <a:rPr lang="zh-CN" strike="noStrike" noProof="1">
                <a:latin typeface="幼圆" panose="02010509060101010101" charset="-122"/>
                <a:ea typeface="幼圆" panose="02010509060101010101" charset="-122"/>
                <a:cs typeface="+mn-ea"/>
              </a:rPr>
              <a:t>2</a:t>
            </a:r>
            <a:endParaRPr lang="zh-CN" strike="noStrike" noProof="1"/>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997325" y="6510338"/>
            <a:ext cx="936625" cy="312738"/>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nchor="t" anchorCtr="0"/>
          <a:p>
            <a:pPr lvl="0"/>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2" name="矩形 1025"/>
          <p:cNvSpPr/>
          <p:nvPr userDrawn="1"/>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nchor="t"/>
          <a:p>
            <a:pPr lvl="0" fontAlgn="base"/>
            <a:endParaRPr lang="zh-CN" altLang="en-US" strike="noStrike" noProof="1">
              <a:latin typeface="Arial" panose="020B0604020202020204" pitchFamily="34" charset="0"/>
              <a:ea typeface="宋体" panose="02010600030101010101" pitchFamily="2" charset="-122"/>
            </a:endParaRPr>
          </a:p>
        </p:txBody>
      </p:sp>
      <p:sp>
        <p:nvSpPr>
          <p:cNvPr id="1028" name="灯片编号占位符 1027"/>
          <p:cNvSpPr>
            <a:spLocks noGrp="1"/>
          </p:cNvSpPr>
          <p:nvPr>
            <p:ph type="sldNum" sz="quarter" idx="4"/>
          </p:nvPr>
        </p:nvSpPr>
        <p:spPr>
          <a:xfrm>
            <a:off x="3719513" y="6462713"/>
            <a:ext cx="854075" cy="320675"/>
          </a:xfrm>
          <a:prstGeom prst="rect">
            <a:avLst/>
          </a:prstGeom>
          <a:solidFill>
            <a:schemeClr val="accent5"/>
          </a:solidFill>
          <a:ln w="9525">
            <a:noFill/>
            <a:miter/>
          </a:ln>
        </p:spPr>
        <p:txBody>
          <a:bodyPr/>
          <a:lstStyle>
            <a:lvl1pPr algn="ctr">
              <a:defRPr sz="1600">
                <a:latin typeface="幼圆" panose="02010509060101010101" charset="-122"/>
                <a:ea typeface="幼圆" panose="02010509060101010101" charset="-122"/>
              </a:defRPr>
            </a:lvl1pPr>
          </a:lstStyle>
          <a:p>
            <a:pPr lvl="0" fontAlgn="base"/>
            <a:r>
              <a:rPr lang="zh-CN" strike="noStrike" noProof="1">
                <a:latin typeface="幼圆" panose="02010509060101010101" charset="-122"/>
                <a:ea typeface="幼圆" panose="02010509060101010101" charset="-122"/>
                <a:cs typeface="+mn-ea"/>
              </a:rPr>
              <a:t>1</a:t>
            </a:r>
            <a:endParaRPr lang="zh-CN" strike="noStrike" noProof="1"/>
          </a:p>
        </p:txBody>
      </p:sp>
      <p:sp>
        <p:nvSpPr>
          <p:cNvPr id="1029"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bg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slideLayout" Target="../slideLayouts/slideLayout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comments" Target="../comments/comment2.xml"/><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5121"/>
          <p:cNvSpPr>
            <a:spLocks noGrp="1"/>
          </p:cNvSpPr>
          <p:nvPr>
            <p:ph type="ctrTitle" sz="quarter" hasCustomPrompt="1"/>
          </p:nvPr>
        </p:nvSpPr>
        <p:spPr>
          <a:xfrm>
            <a:off x="-26987" y="4648200"/>
            <a:ext cx="9170987" cy="1012825"/>
          </a:xfrm>
          <a:gradFill rotWithShape="1">
            <a:gsLst>
              <a:gs pos="0">
                <a:srgbClr val="0A1944"/>
              </a:gs>
              <a:gs pos="50000">
                <a:schemeClr val="tx1"/>
              </a:gs>
              <a:gs pos="100000">
                <a:srgbClr val="0A1944"/>
              </a:gs>
            </a:gsLst>
            <a:lin ang="0" scaled="1"/>
            <a:tileRect/>
          </a:gradFill>
          <a:ln/>
        </p:spPr>
        <p:txBody>
          <a:bodyPr anchor="ctr" anchorCtr="0"/>
          <a:p>
            <a:pPr defTabSz="914400">
              <a:buClrTx/>
              <a:buSzTx/>
              <a:buFontTx/>
              <a:buNone/>
            </a:pPr>
            <a:r>
              <a:rPr lang="zh-CN" altLang="en-US" kern="1200" baseline="0">
                <a:latin typeface="华文彩云" panose="02010800040101010101" pitchFamily="2" charset="-122"/>
                <a:ea typeface="华文彩云" panose="02010800040101010101" pitchFamily="2" charset="-122"/>
                <a:cs typeface="+mj-cs"/>
              </a:rPr>
              <a:t>汽车售后服务管理</a:t>
            </a:r>
            <a:endParaRPr lang="zh-CN" altLang="en-US" kern="1200" baseline="0">
              <a:latin typeface="华文彩云" panose="02010800040101010101" pitchFamily="2" charset="-122"/>
              <a:ea typeface="华文彩云" panose="0201080004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5048321"/>
          <p:cNvSpPr>
            <a:spLocks noGrp="1"/>
          </p:cNvSpPr>
          <p:nvPr>
            <p:ph type="title"/>
          </p:nvPr>
        </p:nvSpPr>
        <p:spPr>
          <a:xfrm>
            <a:off x="-36512" y="2133600"/>
            <a:ext cx="8458200" cy="563563"/>
          </a:xfrm>
          <a:ln/>
        </p:spPr>
        <p:txBody>
          <a:bodyPr anchor="ctr" anchorCtr="0"/>
          <a:p>
            <a:r>
              <a:rPr lang="zh-CN" altLang="en-US" dirty="0"/>
              <a:t>汽车保养的类型</a:t>
            </a:r>
            <a:endParaRPr lang="zh-CN" altLang="en-US" dirty="0"/>
          </a:p>
        </p:txBody>
      </p:sp>
      <p:sp>
        <p:nvSpPr>
          <p:cNvPr id="26626" name="文本占位符 5048322"/>
          <p:cNvSpPr>
            <a:spLocks noGrp="1"/>
          </p:cNvSpPr>
          <p:nvPr>
            <p:ph idx="1"/>
          </p:nvPr>
        </p:nvSpPr>
        <p:spPr>
          <a:ln/>
        </p:spPr>
        <p:txBody>
          <a:bodyPr anchor="t" anchorCtr="0"/>
          <a:p>
            <a:r>
              <a:rPr lang="zh-CN" altLang="en-US" dirty="0"/>
              <a:t>检查底盘 </a:t>
            </a:r>
            <a:endParaRPr lang="zh-CN" altLang="en-US" dirty="0"/>
          </a:p>
          <a:p>
            <a:pPr>
              <a:buNone/>
            </a:pPr>
            <a:endParaRPr lang="zh-CN" altLang="en-US" dirty="0"/>
          </a:p>
          <a:p>
            <a:pPr>
              <a:buNone/>
            </a:pPr>
            <a:r>
              <a:rPr lang="zh-CN" altLang="en-US" dirty="0"/>
              <a:t>刹车盘、刹车片、刹车管路、转向拉杆球头、减振器 </a:t>
            </a:r>
            <a:endParaRPr lang="zh-CN" altLang="en-US" dirty="0"/>
          </a:p>
          <a:p>
            <a:pPr>
              <a:buNone/>
            </a:pPr>
            <a:endParaRPr lang="zh-CN" altLang="en-US" dirty="0"/>
          </a:p>
          <a:p>
            <a:pPr>
              <a:buNone/>
            </a:pPr>
            <a:r>
              <a:rPr lang="zh-CN" altLang="en-US" dirty="0"/>
              <a:t>橡胶部件，如轮胎、球笼防尘套、上下支臂胶套以及平衡杆胶套等 </a:t>
            </a:r>
            <a:endParaRPr lang="zh-CN" altLang="en-US" dirty="0"/>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11</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5049345"/>
          <p:cNvSpPr>
            <a:spLocks noGrp="1"/>
          </p:cNvSpPr>
          <p:nvPr>
            <p:ph type="title"/>
          </p:nvPr>
        </p:nvSpPr>
        <p:spPr>
          <a:xfrm>
            <a:off x="-36512" y="2133600"/>
            <a:ext cx="8458200" cy="563563"/>
          </a:xfrm>
          <a:ln/>
        </p:spPr>
        <p:txBody>
          <a:bodyPr anchor="ctr" anchorCtr="0"/>
          <a:p>
            <a:r>
              <a:rPr lang="zh-CN" altLang="en-US" dirty="0"/>
              <a:t>汽车保养的类型</a:t>
            </a:r>
            <a:endParaRPr lang="zh-CN" altLang="en-US" dirty="0"/>
          </a:p>
        </p:txBody>
      </p:sp>
      <p:sp>
        <p:nvSpPr>
          <p:cNvPr id="27650" name="文本占位符 5049346"/>
          <p:cNvSpPr>
            <a:spLocks noGrp="1"/>
          </p:cNvSpPr>
          <p:nvPr>
            <p:ph idx="1"/>
          </p:nvPr>
        </p:nvSpPr>
        <p:spPr>
          <a:ln/>
        </p:spPr>
        <p:txBody>
          <a:bodyPr anchor="t" anchorCtr="0"/>
          <a:p>
            <a:r>
              <a:rPr lang="zh-CN" altLang="en-US" dirty="0"/>
              <a:t>季节保养</a:t>
            </a:r>
            <a:endParaRPr lang="zh-CN" altLang="en-US" dirty="0"/>
          </a:p>
          <a:p>
            <a:pPr>
              <a:buNone/>
            </a:pPr>
            <a:r>
              <a:rPr lang="zh-CN" altLang="en-US" dirty="0"/>
              <a:t>夏季 ：冷却系、空调、润滑油</a:t>
            </a:r>
            <a:endParaRPr lang="zh-CN" altLang="en-US" dirty="0"/>
          </a:p>
          <a:p>
            <a:pPr>
              <a:buNone/>
            </a:pPr>
            <a:r>
              <a:rPr lang="zh-CN" altLang="en-US" dirty="0"/>
              <a:t>冬季：蓄电池、防冻液、轮胎、润滑油等。</a:t>
            </a:r>
            <a:endParaRPr lang="zh-CN" altLang="en-US" dirty="0"/>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a:t>
            </a:r>
            <a:r>
              <a:rPr lang="zh-CN" strike="noStrike" noProof="1">
                <a:latin typeface="幼圆" panose="02010509060101010101" charset="-122"/>
                <a:ea typeface="幼圆" panose="02010509060101010101" charset="-122"/>
                <a:cs typeface="+mn-ea"/>
              </a:rPr>
              <a:t>2</a:t>
            </a:r>
            <a:endParaRPr 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4757507"/>
          <p:cNvSpPr>
            <a:spLocks noGrp="1"/>
          </p:cNvSpPr>
          <p:nvPr>
            <p:ph type="title"/>
          </p:nvPr>
        </p:nvSpPr>
        <p:spPr>
          <a:xfrm>
            <a:off x="381000" y="98425"/>
            <a:ext cx="6858000" cy="639763"/>
          </a:xfrm>
          <a:ln/>
        </p:spPr>
        <p:txBody>
          <a:bodyPr anchor="ctr" anchorCtr="0"/>
          <a:p>
            <a:r>
              <a:rPr lang="en-US" altLang="zh-CN"/>
              <a:t> </a:t>
            </a:r>
            <a:r>
              <a:rPr lang="zh-CN" altLang="en-US" dirty="0">
                <a:solidFill>
                  <a:schemeClr val="tx1"/>
                </a:solidFill>
              </a:rPr>
              <a:t>首保</a:t>
            </a:r>
            <a:endParaRPr lang="zh-CN" altLang="en-US" dirty="0">
              <a:solidFill>
                <a:schemeClr val="tx1"/>
              </a:solidFill>
            </a:endParaRPr>
          </a:p>
        </p:txBody>
      </p:sp>
      <p:sp>
        <p:nvSpPr>
          <p:cNvPr id="28674" name="文本框 4757514"/>
          <p:cNvSpPr txBox="1"/>
          <p:nvPr/>
        </p:nvSpPr>
        <p:spPr>
          <a:xfrm>
            <a:off x="341313" y="1493838"/>
            <a:ext cx="7920037" cy="4365625"/>
          </a:xfrm>
          <a:prstGeom prst="rect">
            <a:avLst/>
          </a:prstGeom>
          <a:noFill/>
          <a:ln w="9525">
            <a:noFill/>
          </a:ln>
        </p:spPr>
        <p:txBody>
          <a:bodyPr anchor="t" anchorCtr="0">
            <a:spAutoFit/>
          </a:bodyPr>
          <a:p>
            <a:pPr>
              <a:spcBef>
                <a:spcPct val="50000"/>
              </a:spcBef>
              <a:buClr>
                <a:schemeClr val="tx1"/>
              </a:buClr>
              <a:buFont typeface="Wingdings" panose="05000000000000000000" pitchFamily="2" charset="2"/>
            </a:pPr>
            <a:r>
              <a:rPr lang="zh-CN" altLang="en-US" sz="2800" b="1" dirty="0">
                <a:latin typeface="Times New Roman" panose="02020603050405020304" pitchFamily="2" charset="0"/>
                <a:ea typeface="楷体_GB2312" pitchFamily="1" charset="-122"/>
              </a:rPr>
              <a:t>首保的目的：</a:t>
            </a:r>
            <a:endParaRPr lang="zh-CN" altLang="en-US" sz="2800" b="1"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pPr>
            <a:r>
              <a:rPr lang="zh-CN" altLang="en-US" sz="2800" b="1" dirty="0">
                <a:latin typeface="Times New Roman" panose="02020603050405020304" pitchFamily="2" charset="0"/>
                <a:ea typeface="楷体_GB2312" pitchFamily="1" charset="-122"/>
              </a:rPr>
              <a:t>厂家为了保证使用厂家系列产品的用户车辆处于良好的技术状态，决定对售出的车辆进行强制性首次保养。此项工作由服务站承担，对用户免费，由厂家承担。</a:t>
            </a:r>
            <a:endParaRPr lang="zh-CN" altLang="en-US" sz="2800" b="1"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pPr>
            <a:r>
              <a:rPr lang="zh-CN" altLang="en-US" sz="2800" dirty="0">
                <a:latin typeface="Times New Roman" panose="02020603050405020304" pitchFamily="2" charset="0"/>
                <a:ea typeface="楷体_GB2312" pitchFamily="1" charset="-122"/>
              </a:rPr>
              <a:t>  </a:t>
            </a:r>
            <a:endParaRPr lang="zh-CN" altLang="en-US" sz="2800"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buChar char="Ø"/>
            </a:pPr>
            <a:endParaRPr lang="zh-CN" altLang="en-US" sz="2800" b="1" dirty="0">
              <a:latin typeface="Times New Roman" panose="02020603050405020304" pitchFamily="2" charset="0"/>
              <a:ea typeface="楷体_GB2312" pitchFamily="1" charset="-122"/>
            </a:endParaRPr>
          </a:p>
          <a:p>
            <a:pPr algn="ctr">
              <a:spcBef>
                <a:spcPct val="50000"/>
              </a:spcBef>
              <a:buClr>
                <a:schemeClr val="tx1"/>
              </a:buClr>
              <a:buFont typeface="Wingdings" panose="05000000000000000000" pitchFamily="2" charset="2"/>
              <a:buChar char="Ø"/>
            </a:pPr>
            <a:endParaRPr lang="zh-CN" altLang="en-US" sz="2800" b="1" dirty="0">
              <a:latin typeface="Times New Roman" panose="02020603050405020304" pitchFamily="2" charset="0"/>
              <a:ea typeface="楷体_GB2312" pitchFamily="1" charset="-122"/>
            </a:endParaRPr>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13</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5040129"/>
          <p:cNvSpPr>
            <a:spLocks noGrp="1"/>
          </p:cNvSpPr>
          <p:nvPr>
            <p:ph type="title"/>
          </p:nvPr>
        </p:nvSpPr>
        <p:spPr>
          <a:xfrm>
            <a:off x="381000" y="98425"/>
            <a:ext cx="6858000" cy="639763"/>
          </a:xfrm>
          <a:ln/>
        </p:spPr>
        <p:txBody>
          <a:bodyPr anchor="ctr" anchorCtr="0"/>
          <a:p>
            <a:r>
              <a:rPr lang="en-US" altLang="zh-CN"/>
              <a:t>  </a:t>
            </a:r>
            <a:r>
              <a:rPr lang="zh-CN" altLang="en-US" dirty="0">
                <a:solidFill>
                  <a:schemeClr val="tx1"/>
                </a:solidFill>
              </a:rPr>
              <a:t>首保</a:t>
            </a:r>
            <a:endParaRPr lang="zh-CN" altLang="en-US" dirty="0">
              <a:solidFill>
                <a:schemeClr val="tx1"/>
              </a:solidFill>
            </a:endParaRPr>
          </a:p>
        </p:txBody>
      </p:sp>
      <p:sp>
        <p:nvSpPr>
          <p:cNvPr id="29698" name="文本框 5040130"/>
          <p:cNvSpPr txBox="1"/>
          <p:nvPr/>
        </p:nvSpPr>
        <p:spPr>
          <a:xfrm>
            <a:off x="341313" y="1493838"/>
            <a:ext cx="7920037" cy="4794250"/>
          </a:xfrm>
          <a:prstGeom prst="rect">
            <a:avLst/>
          </a:prstGeom>
          <a:noFill/>
          <a:ln w="9525">
            <a:noFill/>
          </a:ln>
        </p:spPr>
        <p:txBody>
          <a:bodyPr anchor="t" anchorCtr="0">
            <a:spAutoFit/>
          </a:bodyPr>
          <a:p>
            <a:pPr>
              <a:spcBef>
                <a:spcPct val="50000"/>
              </a:spcBef>
              <a:buClr>
                <a:schemeClr val="tx1"/>
              </a:buClr>
              <a:buFont typeface="Wingdings" panose="05000000000000000000" pitchFamily="2" charset="2"/>
            </a:pPr>
            <a:r>
              <a:rPr lang="zh-CN" altLang="en-US" sz="2800" b="1" dirty="0">
                <a:latin typeface="Times New Roman" panose="02020603050405020304" pitchFamily="2" charset="0"/>
                <a:ea typeface="楷体_GB2312" pitchFamily="1" charset="-122"/>
              </a:rPr>
              <a:t>首保的规定：</a:t>
            </a:r>
            <a:endParaRPr lang="zh-CN" altLang="en-US" sz="2800" b="1"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buChar char="Ø"/>
            </a:pPr>
            <a:r>
              <a:rPr lang="zh-CN" altLang="en-US" sz="2800" b="1" dirty="0">
                <a:latin typeface="Times New Roman" panose="02020603050405020304" pitchFamily="2" charset="0"/>
                <a:ea typeface="楷体_GB2312" pitchFamily="1" charset="-122"/>
              </a:rPr>
              <a:t>凡用户购置一汽</a:t>
            </a:r>
            <a:r>
              <a:rPr lang="en-US" altLang="zh-CN" sz="2800" b="1" dirty="0">
                <a:latin typeface="Times New Roman" panose="02020603050405020304" pitchFamily="2" charset="0"/>
                <a:ea typeface="楷体_GB2312" pitchFamily="1" charset="-122"/>
              </a:rPr>
              <a:t>-</a:t>
            </a:r>
            <a:r>
              <a:rPr lang="zh-CN" altLang="en-US" sz="2800" b="1" dirty="0">
                <a:latin typeface="Times New Roman" panose="02020603050405020304" pitchFamily="2" charset="0"/>
                <a:ea typeface="楷体_GB2312" pitchFamily="1" charset="-122"/>
              </a:rPr>
              <a:t>大众公司生产的产品行驶到规定里程范围，应该接受新车首次免费保养。</a:t>
            </a:r>
            <a:endParaRPr lang="zh-CN" altLang="en-US" sz="2800" b="1"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buChar char="Ø"/>
            </a:pPr>
            <a:r>
              <a:rPr lang="zh-CN" altLang="en-US" sz="2800" b="1" dirty="0">
                <a:latin typeface="Times New Roman" panose="02020603050405020304" pitchFamily="2" charset="0"/>
                <a:ea typeface="楷体_GB2312" pitchFamily="1" charset="-122"/>
              </a:rPr>
              <a:t>保养里程：</a:t>
            </a:r>
            <a:r>
              <a:rPr lang="en-US" altLang="zh-CN" sz="2800" b="1" dirty="0">
                <a:latin typeface="Times New Roman" panose="02020603050405020304" pitchFamily="2" charset="0"/>
                <a:ea typeface="楷体_GB2312" pitchFamily="1" charset="-122"/>
              </a:rPr>
              <a:t>7500</a:t>
            </a:r>
            <a:r>
              <a:rPr lang="zh-CN" altLang="en-US" sz="2800" b="1" dirty="0">
                <a:latin typeface="Times New Roman" panose="02020603050405020304" pitchFamily="2" charset="0"/>
                <a:ea typeface="楷体_GB2312" pitchFamily="1" charset="-122"/>
              </a:rPr>
              <a:t>公里</a:t>
            </a:r>
            <a:endParaRPr lang="zh-CN" altLang="en-US" sz="2800" b="1"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buChar char="Ø"/>
            </a:pPr>
            <a:r>
              <a:rPr lang="zh-CN" altLang="en-US" sz="2800" b="1" dirty="0">
                <a:latin typeface="Times New Roman" panose="02020603050405020304" pitchFamily="2" charset="0"/>
                <a:ea typeface="楷体_GB2312" pitchFamily="1" charset="-122"/>
              </a:rPr>
              <a:t>超过里程车辆将不提供免费保养服务</a:t>
            </a:r>
            <a:endParaRPr lang="zh-CN" altLang="en-US" sz="2800" b="1"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pPr>
            <a:r>
              <a:rPr lang="zh-CN" altLang="en-US" sz="2800" dirty="0">
                <a:latin typeface="Times New Roman" panose="02020603050405020304" pitchFamily="2" charset="0"/>
                <a:ea typeface="楷体_GB2312" pitchFamily="1" charset="-122"/>
              </a:rPr>
              <a:t>  </a:t>
            </a:r>
            <a:endParaRPr lang="zh-CN" altLang="en-US" sz="2800" dirty="0">
              <a:latin typeface="Times New Roman" panose="02020603050405020304" pitchFamily="2" charset="0"/>
              <a:ea typeface="楷体_GB2312" pitchFamily="1" charset="-122"/>
            </a:endParaRPr>
          </a:p>
          <a:p>
            <a:pPr>
              <a:spcBef>
                <a:spcPct val="50000"/>
              </a:spcBef>
              <a:buClr>
                <a:schemeClr val="tx1"/>
              </a:buClr>
              <a:buFont typeface="Wingdings" panose="05000000000000000000" pitchFamily="2" charset="2"/>
              <a:buChar char="Ø"/>
            </a:pPr>
            <a:endParaRPr lang="zh-CN" altLang="en-US" sz="2800" b="1" dirty="0">
              <a:latin typeface="Times New Roman" panose="02020603050405020304" pitchFamily="2" charset="0"/>
              <a:ea typeface="楷体_GB2312" pitchFamily="1" charset="-122"/>
            </a:endParaRPr>
          </a:p>
          <a:p>
            <a:pPr algn="ctr">
              <a:spcBef>
                <a:spcPct val="50000"/>
              </a:spcBef>
              <a:buClr>
                <a:schemeClr val="tx1"/>
              </a:buClr>
              <a:buFont typeface="Wingdings" panose="05000000000000000000" pitchFamily="2" charset="2"/>
              <a:buChar char="Ø"/>
            </a:pPr>
            <a:endParaRPr lang="zh-CN" altLang="en-US" sz="2800" b="1" dirty="0">
              <a:latin typeface="Times New Roman" panose="02020603050405020304" pitchFamily="2" charset="0"/>
              <a:ea typeface="楷体_GB2312" pitchFamily="1" charset="-122"/>
            </a:endParaRPr>
          </a:p>
        </p:txBody>
      </p:sp>
      <p:sp>
        <p:nvSpPr>
          <p:cNvPr id="3" name="灯片编号占位符 2"/>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14</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占位符 5051394"/>
          <p:cNvSpPr>
            <a:spLocks noGrp="1"/>
          </p:cNvSpPr>
          <p:nvPr>
            <p:ph idx="1"/>
          </p:nvPr>
        </p:nvSpPr>
        <p:spPr>
          <a:ln/>
        </p:spPr>
        <p:txBody>
          <a:bodyPr anchor="t" anchorCtr="0"/>
          <a:p>
            <a:r>
              <a:rPr lang="zh-CN" altLang="en-US" sz="2800" b="1" dirty="0">
                <a:latin typeface="Times New Roman" panose="02020603050405020304" pitchFamily="2" charset="0"/>
                <a:ea typeface="楷体_GB2312" pitchFamily="1" charset="-122"/>
              </a:rPr>
              <a:t>结算办法</a:t>
            </a:r>
            <a:endParaRPr lang="zh-CN" altLang="en-US" sz="2800" b="1" dirty="0">
              <a:latin typeface="Times New Roman" panose="02020603050405020304" pitchFamily="2" charset="0"/>
              <a:ea typeface="楷体_GB2312" pitchFamily="1" charset="-122"/>
            </a:endParaRPr>
          </a:p>
          <a:p>
            <a:pPr>
              <a:buNone/>
            </a:pPr>
            <a:r>
              <a:rPr lang="zh-CN" altLang="en-US" sz="2800" b="1" dirty="0">
                <a:latin typeface="Times New Roman" panose="02020603050405020304" pitchFamily="2" charset="0"/>
                <a:ea typeface="楷体_GB2312" pitchFamily="1" charset="-122"/>
              </a:rPr>
              <a:t>1、工时费及材料费由厂家承担，费用按规定执行</a:t>
            </a:r>
            <a:endParaRPr lang="zh-CN" altLang="en-US" sz="2800" b="1" dirty="0">
              <a:latin typeface="Times New Roman" panose="02020603050405020304" pitchFamily="2" charset="0"/>
              <a:ea typeface="楷体_GB2312" pitchFamily="1" charset="-122"/>
            </a:endParaRPr>
          </a:p>
          <a:p>
            <a:pPr>
              <a:buNone/>
            </a:pPr>
            <a:r>
              <a:rPr lang="zh-CN" altLang="en-US" sz="2800" b="1" dirty="0">
                <a:latin typeface="Times New Roman" panose="02020603050405020304" pitchFamily="2" charset="0"/>
                <a:ea typeface="楷体_GB2312" pitchFamily="1" charset="-122"/>
              </a:rPr>
              <a:t>2、保养检查时，发现质量问题，用索赔方式处理</a:t>
            </a:r>
            <a:endParaRPr lang="zh-CN" altLang="en-US" sz="2800" b="1" dirty="0">
              <a:latin typeface="Times New Roman" panose="02020603050405020304" pitchFamily="2" charset="0"/>
              <a:ea typeface="楷体_GB2312" pitchFamily="1" charset="-122"/>
            </a:endParaRPr>
          </a:p>
          <a:p>
            <a:pPr>
              <a:buNone/>
            </a:pPr>
            <a:r>
              <a:rPr lang="zh-CN" altLang="en-US" sz="2800" b="1" dirty="0">
                <a:latin typeface="Times New Roman" panose="02020603050405020304" pitchFamily="2" charset="0"/>
                <a:ea typeface="楷体_GB2312" pitchFamily="1" charset="-122"/>
              </a:rPr>
              <a:t>3、因使用不当造成损坏，可由服务站提供有偿服务</a:t>
            </a:r>
            <a:endParaRPr lang="zh-CN" altLang="en-US" sz="2800" b="1" dirty="0">
              <a:latin typeface="Times New Roman" panose="02020603050405020304" pitchFamily="2" charset="0"/>
              <a:ea typeface="楷体_GB2312" pitchFamily="1" charset="-122"/>
            </a:endParaRPr>
          </a:p>
          <a:p>
            <a:pPr>
              <a:buNone/>
            </a:pPr>
            <a:endParaRPr lang="zh-CN" altLang="en-US" dirty="0"/>
          </a:p>
        </p:txBody>
      </p:sp>
      <p:sp>
        <p:nvSpPr>
          <p:cNvPr id="3" name="灯片编号占位符 2"/>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15</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5032969"/>
          <p:cNvSpPr txBox="1"/>
          <p:nvPr/>
        </p:nvSpPr>
        <p:spPr>
          <a:xfrm>
            <a:off x="34925" y="117475"/>
            <a:ext cx="7862888" cy="521970"/>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a:t>
            </a:r>
            <a:r>
              <a:rPr lang="zh-CN" altLang="en-US" sz="2800" b="1" dirty="0">
                <a:solidFill>
                  <a:schemeClr val="bg1"/>
                </a:solidFill>
                <a:latin typeface="楷体_GB2312" pitchFamily="1" charset="-122"/>
                <a:ea typeface="楷体_GB2312" pitchFamily="1" charset="-122"/>
              </a:rPr>
              <a:t>任务二  控制维修质量</a:t>
            </a:r>
            <a:r>
              <a:rPr lang="zh-CN" altLang="en-US" sz="2800" b="1" dirty="0">
                <a:latin typeface="楷体_GB2312" pitchFamily="1" charset="-122"/>
                <a:ea typeface="楷体_GB2312" pitchFamily="1" charset="-122"/>
              </a:rPr>
              <a:t>务一、汽车行业介绍</a:t>
            </a:r>
            <a:endParaRPr lang="zh-CN" altLang="en-US" sz="2800" b="1" dirty="0">
              <a:latin typeface="楷体_GB2312" pitchFamily="1" charset="-122"/>
              <a:ea typeface="楷体_GB2312" pitchFamily="1" charset="-122"/>
            </a:endParaRPr>
          </a:p>
        </p:txBody>
      </p:sp>
      <p:sp>
        <p:nvSpPr>
          <p:cNvPr id="31746" name="矩形 5041155"/>
          <p:cNvSpPr/>
          <p:nvPr/>
        </p:nvSpPr>
        <p:spPr>
          <a:xfrm>
            <a:off x="34925" y="2636838"/>
            <a:ext cx="3805238" cy="2244090"/>
          </a:xfrm>
          <a:prstGeom prst="rect">
            <a:avLst/>
          </a:prstGeom>
          <a:noFill/>
          <a:ln w="9525">
            <a:noFill/>
          </a:ln>
        </p:spPr>
        <p:txBody>
          <a:bodyPr wrap="square" lIns="91436" tIns="45718" rIns="91436" bIns="45718" anchor="t" anchorCtr="0">
            <a:spAutoFit/>
          </a:bodyPr>
          <a:p>
            <a:pPr lvl="2" indent="0">
              <a:spcBef>
                <a:spcPct val="50000"/>
              </a:spcBef>
              <a:buClr>
                <a:schemeClr val="tx1"/>
              </a:buClr>
              <a:buFont typeface="Wingdings" panose="05000000000000000000" pitchFamily="2" charset="2"/>
              <a:buChar char="Ø"/>
            </a:pPr>
            <a:r>
              <a:rPr lang="en-US" altLang="zh-CN" sz="2400" b="1" dirty="0">
                <a:latin typeface="楷体_GB2312" pitchFamily="1" charset="-122"/>
                <a:ea typeface="楷体_GB2312" pitchFamily="1" charset="-122"/>
              </a:rPr>
              <a:t> </a:t>
            </a:r>
            <a:r>
              <a:rPr lang="zh-CN" altLang="en-US" sz="2800" b="1" dirty="0">
                <a:latin typeface="楷体_GB2312" pitchFamily="1" charset="-122"/>
                <a:ea typeface="楷体_GB2312" pitchFamily="1" charset="-122"/>
              </a:rPr>
              <a:t>维修质量管理</a:t>
            </a:r>
            <a:endParaRPr lang="zh-CN" altLang="en-US" sz="2800" b="1" dirty="0">
              <a:latin typeface="楷体_GB2312" pitchFamily="1" charset="-122"/>
              <a:ea typeface="楷体_GB2312" pitchFamily="1" charset="-122"/>
            </a:endParaRPr>
          </a:p>
          <a:p>
            <a:pPr lvl="2" indent="0">
              <a:spcBef>
                <a:spcPct val="50000"/>
              </a:spcBef>
              <a:buClr>
                <a:schemeClr val="tx1"/>
              </a:buClr>
              <a:buFont typeface="Wingdings" panose="05000000000000000000" pitchFamily="2" charset="2"/>
              <a:buChar char="Ø"/>
            </a:pPr>
            <a:r>
              <a:rPr lang="en-US" altLang="zh-CN" sz="2800" b="1" dirty="0">
                <a:latin typeface="楷体_GB2312" pitchFamily="1" charset="-122"/>
                <a:ea typeface="楷体_GB2312" pitchFamily="1" charset="-122"/>
              </a:rPr>
              <a:t> </a:t>
            </a:r>
            <a:r>
              <a:rPr lang="zh-CN" altLang="en-US" sz="2800" b="1" dirty="0">
                <a:latin typeface="楷体_GB2312" pitchFamily="1" charset="-122"/>
                <a:ea typeface="楷体_GB2312" pitchFamily="1" charset="-122"/>
              </a:rPr>
              <a:t>维修技术质量管理</a:t>
            </a:r>
            <a:endParaRPr lang="zh-CN" altLang="en-US" sz="2800" b="1" dirty="0">
              <a:latin typeface="楷体_GB2312" pitchFamily="1" charset="-122"/>
              <a:ea typeface="楷体_GB2312" pitchFamily="1" charset="-122"/>
            </a:endParaRPr>
          </a:p>
          <a:p>
            <a:pPr lvl="2" indent="0">
              <a:spcBef>
                <a:spcPct val="50000"/>
              </a:spcBef>
              <a:buClr>
                <a:schemeClr val="tx1"/>
              </a:buClr>
              <a:buFont typeface="Wingdings" panose="05000000000000000000" pitchFamily="2" charset="2"/>
              <a:buChar char="Ø"/>
            </a:pPr>
            <a:endParaRPr lang="zh-CN" altLang="en-US" sz="2800" b="1">
              <a:latin typeface="楷体_GB2312" pitchFamily="1" charset="-122"/>
              <a:ea typeface="楷体_GB2312" pitchFamily="1" charset="-122"/>
            </a:endParaRPr>
          </a:p>
        </p:txBody>
      </p:sp>
      <p:pic>
        <p:nvPicPr>
          <p:cNvPr id="31747" name="图片 5041156" descr="200961712656953"/>
          <p:cNvPicPr>
            <a:picLocks noChangeAspect="1"/>
          </p:cNvPicPr>
          <p:nvPr/>
        </p:nvPicPr>
        <p:blipFill>
          <a:blip r:embed="rId1"/>
          <a:stretch>
            <a:fillRect/>
          </a:stretch>
        </p:blipFill>
        <p:spPr>
          <a:xfrm>
            <a:off x="4860925" y="1339850"/>
            <a:ext cx="3205163" cy="4275138"/>
          </a:xfrm>
          <a:prstGeom prst="rect">
            <a:avLst/>
          </a:prstGeom>
          <a:noFill/>
          <a:ln w="9525">
            <a:noFill/>
          </a:ln>
        </p:spPr>
      </p:pic>
      <p:sp>
        <p:nvSpPr>
          <p:cNvPr id="3" name="灯片编号占位符 2"/>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16</a:t>
            </a:r>
            <a:endParaRPr lang="en-US" altLang="zh-CN" strike="noStrike" noProof="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矩形 5008385"/>
          <p:cNvSpPr/>
          <p:nvPr/>
        </p:nvSpPr>
        <p:spPr>
          <a:xfrm>
            <a:off x="468313" y="188913"/>
            <a:ext cx="4681537" cy="457200"/>
          </a:xfrm>
          <a:prstGeom prst="rect">
            <a:avLst/>
          </a:prstGeom>
          <a:noFill/>
          <a:ln w="9525">
            <a:noFill/>
          </a:ln>
        </p:spPr>
        <p:txBody>
          <a:bodyPr anchor="ctr" anchorCtr="0"/>
          <a:p>
            <a:pPr>
              <a:buClrTx/>
            </a:pPr>
            <a:r>
              <a:rPr lang="en-US" altLang="zh-CN" sz="2800" b="1">
                <a:solidFill>
                  <a:schemeClr val="tx2"/>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楷体_GB2312" pitchFamily="1" charset="-122"/>
              </a:rPr>
              <a:t>维修质量管理</a:t>
            </a:r>
            <a:endParaRPr lang="zh-CN" altLang="en-US" sz="2800" b="1" dirty="0">
              <a:latin typeface="Arial" panose="020B0604020202020204" pitchFamily="34" charset="0"/>
              <a:ea typeface="楷体_GB2312" pitchFamily="1" charset="-122"/>
            </a:endParaRPr>
          </a:p>
        </p:txBody>
      </p:sp>
      <p:sp>
        <p:nvSpPr>
          <p:cNvPr id="32770" name="矩形 5008397"/>
          <p:cNvSpPr/>
          <p:nvPr/>
        </p:nvSpPr>
        <p:spPr>
          <a:xfrm>
            <a:off x="323850" y="1268413"/>
            <a:ext cx="8596313" cy="4141787"/>
          </a:xfrm>
          <a:prstGeom prst="rect">
            <a:avLst/>
          </a:prstGeom>
          <a:solidFill>
            <a:schemeClr val="bg1"/>
          </a:solidFill>
          <a:ln w="9525">
            <a:noFill/>
          </a:ln>
          <a:effectLst>
            <a:outerShdw dist="35921" dir="2699999" algn="ctr" rotWithShape="0">
              <a:schemeClr val="bg2"/>
            </a:outerShdw>
          </a:effectLst>
        </p:spPr>
        <p:txBody>
          <a:bodyPr wrap="none" anchor="ctr" anchorCtr="0"/>
          <a:p>
            <a:pPr>
              <a:spcBef>
                <a:spcPct val="50000"/>
              </a:spcBef>
              <a:buClrTx/>
            </a:pPr>
            <a:r>
              <a:rPr lang="zh-CN" altLang="en-US" sz="2800" b="1" dirty="0">
                <a:latin typeface="Times New Roman" panose="02020603050405020304" pitchFamily="2" charset="0"/>
                <a:ea typeface="楷体_GB2312" pitchFamily="1" charset="-122"/>
              </a:rPr>
              <a:t>质量不是检验出来的，而是每个工作环节品质的综合</a:t>
            </a:r>
            <a:endParaRPr lang="zh-CN" altLang="en-US" sz="2800" b="1" dirty="0">
              <a:latin typeface="Times New Roman" panose="02020603050405020304" pitchFamily="2" charset="0"/>
              <a:ea typeface="楷体_GB2312" pitchFamily="1" charset="-122"/>
            </a:endParaRPr>
          </a:p>
          <a:p>
            <a:pPr>
              <a:spcBef>
                <a:spcPct val="50000"/>
              </a:spcBef>
              <a:buClrTx/>
            </a:pPr>
            <a:r>
              <a:rPr lang="zh-CN" altLang="en-US" sz="2800" b="1" dirty="0">
                <a:latin typeface="Times New Roman" panose="02020603050405020304" pitchFamily="2" charset="0"/>
                <a:ea typeface="楷体_GB2312" pitchFamily="1" charset="-122"/>
              </a:rPr>
              <a:t>表现，因而渗透其每个工作环节的质量管理起着决定</a:t>
            </a:r>
            <a:endParaRPr lang="zh-CN" altLang="en-US" sz="2800" b="1" dirty="0">
              <a:latin typeface="Times New Roman" panose="02020603050405020304" pitchFamily="2" charset="0"/>
              <a:ea typeface="楷体_GB2312" pitchFamily="1" charset="-122"/>
            </a:endParaRPr>
          </a:p>
          <a:p>
            <a:pPr>
              <a:spcBef>
                <a:spcPct val="50000"/>
              </a:spcBef>
              <a:buClrTx/>
            </a:pPr>
            <a:r>
              <a:rPr lang="zh-CN" altLang="en-US" sz="2800" b="1" dirty="0">
                <a:latin typeface="Times New Roman" panose="02020603050405020304" pitchFamily="2" charset="0"/>
                <a:ea typeface="楷体_GB2312" pitchFamily="1" charset="-122"/>
              </a:rPr>
              <a:t>性的作用。</a:t>
            </a:r>
            <a:endParaRPr lang="zh-CN" altLang="en-US" sz="2800" b="1" dirty="0">
              <a:latin typeface="Times New Roman" panose="02020603050405020304" pitchFamily="2" charset="0"/>
              <a:ea typeface="楷体_GB2312" pitchFamily="1" charset="-122"/>
            </a:endParaRPr>
          </a:p>
        </p:txBody>
      </p:sp>
      <p:sp>
        <p:nvSpPr>
          <p:cNvPr id="32771" name="文本框 5032969"/>
          <p:cNvSpPr txBox="1"/>
          <p:nvPr/>
        </p:nvSpPr>
        <p:spPr>
          <a:xfrm>
            <a:off x="179388" y="260350"/>
            <a:ext cx="7862887" cy="517525"/>
          </a:xfrm>
          <a:prstGeom prst="rect">
            <a:avLst/>
          </a:prstGeom>
          <a:noFill/>
          <a:ln w="9525">
            <a:noFill/>
          </a:ln>
        </p:spPr>
        <p:txBody>
          <a:bodyPr anchor="t" anchorCtr="0">
            <a:spAutoFit/>
          </a:bodyPr>
          <a:p>
            <a:pPr>
              <a:spcBef>
                <a:spcPct val="50000"/>
              </a:spcBef>
            </a:pPr>
            <a:r>
              <a:rPr lang="zh-CN" altLang="en-US" sz="2800" b="1" dirty="0">
                <a:solidFill>
                  <a:schemeClr val="bg1"/>
                </a:solidFill>
                <a:latin typeface="楷体_GB2312" pitchFamily="1" charset="-122"/>
                <a:ea typeface="楷体_GB2312" pitchFamily="1" charset="-122"/>
              </a:rPr>
              <a:t>  </a:t>
            </a:r>
            <a:r>
              <a:rPr lang="en-US" altLang="zh-CN" sz="2800" b="1" dirty="0">
                <a:solidFill>
                  <a:schemeClr val="bg1"/>
                </a:solidFill>
                <a:latin typeface="楷体_GB2312" pitchFamily="1" charset="-122"/>
                <a:ea typeface="楷体_GB2312" pitchFamily="1" charset="-122"/>
              </a:rPr>
              <a:t> 1.</a:t>
            </a:r>
            <a:r>
              <a:rPr lang="zh-CN" altLang="en-US" sz="2800" b="1" dirty="0">
                <a:solidFill>
                  <a:schemeClr val="bg1"/>
                </a:solidFill>
                <a:latin typeface="楷体_GB2312" pitchFamily="1" charset="-122"/>
                <a:ea typeface="楷体_GB2312" pitchFamily="1" charset="-122"/>
              </a:rPr>
              <a:t>维修质量管理</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2" name="灯片编号占位符 1"/>
          <p:cNvSpPr>
            <a:spLocks noGrp="1"/>
          </p:cNvSpPr>
          <p:nvPr>
            <p:ph type="sldNum" sz="quarter" idx="10"/>
          </p:nvPr>
        </p:nvSpPr>
        <p:spP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5053441"/>
          <p:cNvSpPr>
            <a:spLocks noGrp="1"/>
          </p:cNvSpPr>
          <p:nvPr>
            <p:ph type="title"/>
          </p:nvPr>
        </p:nvSpPr>
        <p:spPr>
          <a:xfrm>
            <a:off x="-36512" y="2133600"/>
            <a:ext cx="8458200" cy="563563"/>
          </a:xfrm>
          <a:ln/>
        </p:spPr>
        <p:txBody>
          <a:bodyPr anchor="ctr" anchorCtr="0"/>
          <a:p>
            <a:r>
              <a:rPr lang="zh-CN" altLang="en-US" dirty="0"/>
              <a:t>维修质量控制</a:t>
            </a:r>
            <a:endParaRPr lang="zh-CN" altLang="en-US" dirty="0"/>
          </a:p>
        </p:txBody>
      </p:sp>
      <p:sp>
        <p:nvSpPr>
          <p:cNvPr id="34818" name="文本占位符 5053442"/>
          <p:cNvSpPr>
            <a:spLocks noGrp="1"/>
          </p:cNvSpPr>
          <p:nvPr>
            <p:ph idx="1"/>
          </p:nvPr>
        </p:nvSpPr>
        <p:spPr>
          <a:ln/>
        </p:spPr>
        <p:txBody>
          <a:bodyPr anchor="t" anchorCtr="0"/>
          <a:p>
            <a:pPr marL="0">
              <a:spcBef>
                <a:spcPct val="50000"/>
              </a:spcBef>
              <a:buClrTx/>
            </a:pPr>
            <a:r>
              <a:rPr lang="zh-CN" altLang="en-US" sz="2800" b="1" dirty="0">
                <a:latin typeface="Times New Roman" panose="02020603050405020304" pitchFamily="2" charset="0"/>
                <a:ea typeface="楷体_GB2312" pitchFamily="1" charset="-122"/>
              </a:rPr>
              <a:t>专用工具使用 </a:t>
            </a:r>
            <a:endParaRPr lang="zh-CN" altLang="en-US" sz="2800" b="1" dirty="0">
              <a:latin typeface="Times New Roman" panose="02020603050405020304" pitchFamily="2" charset="0"/>
              <a:ea typeface="楷体_GB2312" pitchFamily="1" charset="-122"/>
            </a:endParaRPr>
          </a:p>
          <a:p>
            <a:pPr marL="0">
              <a:spcBef>
                <a:spcPct val="50000"/>
              </a:spcBef>
              <a:buClrTx/>
              <a:buNone/>
            </a:pPr>
            <a:r>
              <a:rPr lang="zh-CN" altLang="en-US" sz="2800" b="1" dirty="0">
                <a:latin typeface="Times New Roman" panose="02020603050405020304" pitchFamily="2" charset="0"/>
                <a:ea typeface="楷体_GB2312" pitchFamily="1" charset="-122"/>
              </a:rPr>
              <a:t>维修项目中要求使用专用工具的，必须使用专用工具。</a:t>
            </a:r>
            <a:endParaRPr lang="zh-CN" altLang="en-US" sz="2800" b="1" dirty="0">
              <a:latin typeface="Times New Roman" panose="02020603050405020304" pitchFamily="2" charset="0"/>
              <a:ea typeface="楷体_GB2312" pitchFamily="1" charset="-122"/>
            </a:endParaRPr>
          </a:p>
          <a:p>
            <a:pPr marL="0">
              <a:spcBef>
                <a:spcPct val="50000"/>
              </a:spcBef>
              <a:buClrTx/>
              <a:buNone/>
            </a:pPr>
            <a:r>
              <a:rPr lang="zh-CN" altLang="en-US" sz="2800" b="1" dirty="0">
                <a:latin typeface="Times New Roman" panose="02020603050405020304" pitchFamily="2" charset="0"/>
                <a:ea typeface="楷体_GB2312" pitchFamily="1" charset="-122"/>
              </a:rPr>
              <a:t> </a:t>
            </a:r>
            <a:endParaRPr lang="zh-CN" altLang="en-US" sz="2800" b="1" dirty="0">
              <a:latin typeface="Times New Roman" panose="02020603050405020304" pitchFamily="2" charset="0"/>
              <a:ea typeface="楷体_GB2312" pitchFamily="1" charset="-122"/>
            </a:endParaRPr>
          </a:p>
          <a:p>
            <a:pPr marL="0">
              <a:spcBef>
                <a:spcPct val="50000"/>
              </a:spcBef>
              <a:buClrTx/>
            </a:pPr>
            <a:r>
              <a:rPr lang="zh-CN" altLang="en-US" sz="2800" b="1" dirty="0">
                <a:latin typeface="Times New Roman" panose="02020603050405020304" pitchFamily="2" charset="0"/>
                <a:ea typeface="楷体_GB2312" pitchFamily="1" charset="-122"/>
              </a:rPr>
              <a:t>维修过程控制</a:t>
            </a:r>
            <a:endParaRPr lang="zh-CN" altLang="en-US" sz="2800" b="1" dirty="0">
              <a:latin typeface="Times New Roman" panose="02020603050405020304" pitchFamily="2" charset="0"/>
              <a:ea typeface="楷体_GB2312" pitchFamily="1" charset="-122"/>
            </a:endParaRPr>
          </a:p>
          <a:p>
            <a:pPr marL="0">
              <a:spcBef>
                <a:spcPct val="50000"/>
              </a:spcBef>
              <a:buClrTx/>
              <a:buNone/>
            </a:pPr>
            <a:r>
              <a:rPr lang="zh-CN" altLang="en-US" sz="2800" b="1" dirty="0">
                <a:latin typeface="Times New Roman" panose="02020603050405020304" pitchFamily="2" charset="0"/>
                <a:ea typeface="楷体_GB2312" pitchFamily="1" charset="-122"/>
              </a:rPr>
              <a:t>自检、互检、终检</a:t>
            </a:r>
            <a:endParaRPr lang="zh-CN" altLang="en-US" sz="2800" b="1" dirty="0">
              <a:latin typeface="Times New Roman" panose="02020603050405020304" pitchFamily="2" charset="0"/>
              <a:ea typeface="楷体_GB2312" pitchFamily="1" charset="-122"/>
            </a:endParaRPr>
          </a:p>
          <a:p>
            <a:pPr marL="0">
              <a:spcBef>
                <a:spcPct val="50000"/>
              </a:spcBef>
              <a:buClrTx/>
              <a:buNone/>
            </a:pPr>
            <a:endParaRPr lang="zh-CN" altLang="en-US" sz="2800" b="1" dirty="0">
              <a:latin typeface="Times New Roman" panose="02020603050405020304" pitchFamily="2" charset="0"/>
              <a:ea typeface="楷体_GB2312" pitchFamily="1" charset="-122"/>
            </a:endParaRPr>
          </a:p>
          <a:p>
            <a:pPr marL="0">
              <a:spcBef>
                <a:spcPct val="50000"/>
              </a:spcBef>
              <a:buClrTx/>
            </a:pPr>
            <a:r>
              <a:rPr lang="zh-CN" altLang="en-US" sz="2800" b="1" dirty="0">
                <a:latin typeface="Times New Roman" panose="02020603050405020304" pitchFamily="2" charset="0"/>
                <a:ea typeface="楷体_GB2312" pitchFamily="1" charset="-122"/>
              </a:rPr>
              <a:t>对专用工具使用和维修质量情况的检查 </a:t>
            </a:r>
            <a:endParaRPr lang="zh-CN" altLang="en-US" sz="2800" b="1" dirty="0">
              <a:latin typeface="Times New Roman" panose="02020603050405020304" pitchFamily="2" charset="0"/>
              <a:ea typeface="楷体_GB2312" pitchFamily="1" charset="-122"/>
            </a:endParaRPr>
          </a:p>
          <a:p>
            <a:pPr marL="0">
              <a:spcBef>
                <a:spcPct val="50000"/>
              </a:spcBef>
              <a:buClrTx/>
              <a:buNone/>
            </a:pPr>
            <a:r>
              <a:rPr lang="zh-CN" altLang="en-US" sz="2800" b="1" dirty="0">
                <a:latin typeface="Times New Roman" panose="02020603050405020304" pitchFamily="2" charset="0"/>
                <a:ea typeface="楷体_GB2312" pitchFamily="1" charset="-122"/>
              </a:rPr>
              <a:t> 抽查</a:t>
            </a:r>
            <a:endParaRPr lang="zh-CN" altLang="en-US" sz="2800" b="1" dirty="0">
              <a:latin typeface="Times New Roman" panose="02020603050405020304" pitchFamily="2" charset="0"/>
              <a:ea typeface="楷体_GB2312" pitchFamily="1" charset="-122"/>
            </a:endParaRPr>
          </a:p>
        </p:txBody>
      </p:sp>
      <p:sp>
        <p:nvSpPr>
          <p:cNvPr id="34819" name="文本框 5032969"/>
          <p:cNvSpPr txBox="1"/>
          <p:nvPr/>
        </p:nvSpPr>
        <p:spPr>
          <a:xfrm>
            <a:off x="179388" y="260350"/>
            <a:ext cx="7862887" cy="517525"/>
          </a:xfrm>
          <a:prstGeom prst="rect">
            <a:avLst/>
          </a:prstGeom>
          <a:noFill/>
          <a:ln w="9525">
            <a:noFill/>
          </a:ln>
        </p:spPr>
        <p:txBody>
          <a:bodyPr anchor="t" anchorCtr="0">
            <a:spAutoFit/>
          </a:bodyPr>
          <a:p>
            <a:pPr>
              <a:spcBef>
                <a:spcPct val="50000"/>
              </a:spcBef>
            </a:pPr>
            <a:r>
              <a:rPr lang="zh-CN" altLang="en-US" sz="2800" b="1" dirty="0">
                <a:solidFill>
                  <a:schemeClr val="bg1"/>
                </a:solidFill>
                <a:latin typeface="楷体_GB2312" pitchFamily="1" charset="-122"/>
                <a:ea typeface="楷体_GB2312" pitchFamily="1" charset="-122"/>
              </a:rPr>
              <a:t>  </a:t>
            </a:r>
            <a:r>
              <a:rPr lang="en-US" altLang="zh-CN" sz="2800" b="1" dirty="0">
                <a:solidFill>
                  <a:schemeClr val="bg1"/>
                </a:solidFill>
                <a:latin typeface="楷体_GB2312" pitchFamily="1" charset="-122"/>
                <a:ea typeface="楷体_GB2312" pitchFamily="1" charset="-122"/>
              </a:rPr>
              <a:t>1.</a:t>
            </a:r>
            <a:r>
              <a:rPr lang="zh-CN" altLang="en-US" sz="2800" b="1" dirty="0">
                <a:solidFill>
                  <a:schemeClr val="bg1"/>
                </a:solidFill>
                <a:latin typeface="楷体_GB2312" pitchFamily="1" charset="-122"/>
                <a:ea typeface="楷体_GB2312" pitchFamily="1" charset="-122"/>
              </a:rPr>
              <a:t>维修质量控制</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18</a:t>
            </a:r>
            <a:endParaRPr lang="en-US" altLang="zh-CN" strike="noStrike" noProof="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矩形 5043201"/>
          <p:cNvSpPr/>
          <p:nvPr/>
        </p:nvSpPr>
        <p:spPr>
          <a:xfrm>
            <a:off x="468313" y="188913"/>
            <a:ext cx="4681537" cy="457200"/>
          </a:xfrm>
          <a:prstGeom prst="rect">
            <a:avLst/>
          </a:prstGeom>
          <a:noFill/>
          <a:ln w="9525">
            <a:noFill/>
          </a:ln>
        </p:spPr>
        <p:txBody>
          <a:bodyPr anchor="ctr" anchorCtr="0"/>
          <a:p>
            <a:pPr>
              <a:buClrTx/>
            </a:pPr>
            <a:r>
              <a:rPr lang="zh-CN" altLang="en-US" sz="2800" b="1" dirty="0">
                <a:latin typeface="Arial" panose="020B0604020202020204" pitchFamily="34" charset="0"/>
                <a:ea typeface="楷体_GB2312" pitchFamily="1" charset="-122"/>
              </a:rPr>
              <a:t>维修技术管理</a:t>
            </a:r>
            <a:endParaRPr lang="zh-CN" altLang="en-US" sz="2800" b="1" dirty="0">
              <a:latin typeface="Arial" panose="020B0604020202020204" pitchFamily="34" charset="0"/>
              <a:ea typeface="楷体_GB2312" pitchFamily="1" charset="-122"/>
            </a:endParaRPr>
          </a:p>
        </p:txBody>
      </p:sp>
      <p:sp>
        <p:nvSpPr>
          <p:cNvPr id="35842" name="矩形 5043202"/>
          <p:cNvSpPr/>
          <p:nvPr/>
        </p:nvSpPr>
        <p:spPr>
          <a:xfrm>
            <a:off x="341313" y="1223963"/>
            <a:ext cx="8596312" cy="4141787"/>
          </a:xfrm>
          <a:prstGeom prst="rect">
            <a:avLst/>
          </a:prstGeom>
          <a:solidFill>
            <a:schemeClr val="bg1"/>
          </a:solidFill>
          <a:ln w="9525">
            <a:noFill/>
          </a:ln>
          <a:effectLst>
            <a:outerShdw dist="35921" dir="2699999" algn="ctr" rotWithShape="0">
              <a:schemeClr val="bg2"/>
            </a:outerShdw>
          </a:effectLst>
        </p:spPr>
        <p:txBody>
          <a:bodyPr wrap="none" anchor="ctr" anchorCtr="0"/>
          <a:p>
            <a:pPr>
              <a:spcBef>
                <a:spcPct val="50000"/>
              </a:spcBef>
              <a:buClrTx/>
            </a:pPr>
            <a:r>
              <a:rPr lang="en-US" altLang="zh-CN" sz="2800" b="1" dirty="0">
                <a:latin typeface="Times New Roman" panose="02020603050405020304" pitchFamily="2" charset="0"/>
                <a:ea typeface="楷体_GB2312" pitchFamily="1" charset="-122"/>
              </a:rPr>
              <a:t>HST</a:t>
            </a:r>
            <a:r>
              <a:rPr lang="zh-CN" altLang="en-US" sz="2800" b="1" dirty="0">
                <a:latin typeface="Times New Roman" panose="02020603050405020304" pitchFamily="2" charset="0"/>
                <a:ea typeface="楷体_GB2312" pitchFamily="1" charset="-122"/>
              </a:rPr>
              <a:t>：技术服务手册</a:t>
            </a:r>
            <a:r>
              <a:rPr lang="en-US" altLang="zh-CN" sz="2800" b="1" dirty="0">
                <a:latin typeface="Times New Roman" panose="02020603050405020304" pitchFamily="2" charset="0"/>
                <a:ea typeface="楷体_GB2312" pitchFamily="1" charset="-122"/>
              </a:rPr>
              <a:t>(Technical Service Handbook)</a:t>
            </a:r>
            <a:endParaRPr lang="en-US" altLang="zh-CN" sz="2800" b="1" dirty="0">
              <a:latin typeface="Times New Roman" panose="02020603050405020304" pitchFamily="2" charset="0"/>
              <a:ea typeface="楷体_GB2312" pitchFamily="1" charset="-122"/>
            </a:endParaRPr>
          </a:p>
          <a:p>
            <a:pPr>
              <a:spcBef>
                <a:spcPct val="50000"/>
              </a:spcBef>
              <a:buClrTx/>
            </a:pPr>
            <a:r>
              <a:rPr lang="zh-CN" altLang="en-US" sz="2800" b="1" dirty="0">
                <a:latin typeface="Times New Roman" panose="02020603050405020304" pitchFamily="2" charset="0"/>
                <a:ea typeface="楷体_GB2312" pitchFamily="1" charset="-122"/>
              </a:rPr>
              <a:t>它是由一汽一大众质保、产品等部门及各经销商反馈</a:t>
            </a:r>
            <a:endParaRPr lang="zh-CN" altLang="en-US" sz="2800" b="1" dirty="0">
              <a:latin typeface="Times New Roman" panose="02020603050405020304" pitchFamily="2" charset="0"/>
              <a:ea typeface="楷体_GB2312" pitchFamily="1" charset="-122"/>
            </a:endParaRPr>
          </a:p>
          <a:p>
            <a:pPr>
              <a:spcBef>
                <a:spcPct val="50000"/>
              </a:spcBef>
              <a:buClrTx/>
            </a:pPr>
            <a:r>
              <a:rPr lang="zh-CN" altLang="en-US" sz="2800" b="1" dirty="0">
                <a:latin typeface="Times New Roman" panose="02020603050405020304" pitchFamily="2" charset="0"/>
                <a:ea typeface="楷体_GB2312" pitchFamily="1" charset="-122"/>
              </a:rPr>
              <a:t>的信息汇总而来，其内容有现场问题解决措施、产品</a:t>
            </a:r>
            <a:endParaRPr lang="zh-CN" altLang="en-US" sz="2800" b="1" dirty="0">
              <a:latin typeface="Times New Roman" panose="02020603050405020304" pitchFamily="2" charset="0"/>
              <a:ea typeface="楷体_GB2312" pitchFamily="1" charset="-122"/>
            </a:endParaRPr>
          </a:p>
          <a:p>
            <a:pPr>
              <a:spcBef>
                <a:spcPct val="50000"/>
              </a:spcBef>
              <a:buClrTx/>
            </a:pPr>
            <a:r>
              <a:rPr lang="zh-CN" altLang="en-US" sz="2800" b="1" dirty="0">
                <a:latin typeface="Times New Roman" panose="02020603050405020304" pitchFamily="2" charset="0"/>
                <a:ea typeface="楷体_GB2312" pitchFamily="1" charset="-122"/>
              </a:rPr>
              <a:t>质量问题毹决办法、技术更改信息等。 </a:t>
            </a:r>
            <a:endParaRPr lang="zh-CN" altLang="en-US" sz="2800" b="1" dirty="0">
              <a:latin typeface="Times New Roman" panose="02020603050405020304" pitchFamily="2" charset="0"/>
              <a:ea typeface="楷体_GB2312" pitchFamily="1" charset="-122"/>
            </a:endParaRPr>
          </a:p>
        </p:txBody>
      </p:sp>
      <p:sp>
        <p:nvSpPr>
          <p:cNvPr id="35843" name="文本框 5032969"/>
          <p:cNvSpPr txBox="1"/>
          <p:nvPr/>
        </p:nvSpPr>
        <p:spPr>
          <a:xfrm>
            <a:off x="179388" y="260350"/>
            <a:ext cx="7862887" cy="521970"/>
          </a:xfrm>
          <a:prstGeom prst="rect">
            <a:avLst/>
          </a:prstGeom>
          <a:noFill/>
          <a:ln w="9525">
            <a:noFill/>
          </a:ln>
        </p:spPr>
        <p:txBody>
          <a:bodyPr anchor="t" anchorCtr="0">
            <a:spAutoFit/>
          </a:bodyPr>
          <a:p>
            <a:pPr>
              <a:spcBef>
                <a:spcPct val="50000"/>
              </a:spcBef>
            </a:pPr>
            <a:r>
              <a:rPr lang="zh-CN" altLang="en-US" sz="2800" b="1" dirty="0">
                <a:solidFill>
                  <a:schemeClr val="bg1"/>
                </a:solidFill>
                <a:latin typeface="楷体_GB2312" pitchFamily="1" charset="-122"/>
                <a:ea typeface="楷体_GB2312" pitchFamily="1" charset="-122"/>
              </a:rPr>
              <a:t>  </a:t>
            </a:r>
            <a:r>
              <a:rPr lang="en-US" altLang="zh-CN" sz="2800" b="1" dirty="0">
                <a:solidFill>
                  <a:schemeClr val="bg1"/>
                </a:solidFill>
                <a:latin typeface="楷体_GB2312" pitchFamily="1" charset="-122"/>
                <a:ea typeface="楷体_GB2312" pitchFamily="1" charset="-122"/>
              </a:rPr>
              <a:t>2.</a:t>
            </a:r>
            <a:r>
              <a:rPr lang="zh-CN" altLang="en-US" sz="2800" b="1" dirty="0">
                <a:solidFill>
                  <a:schemeClr val="bg1"/>
                </a:solidFill>
                <a:latin typeface="楷体_GB2312" pitchFamily="1" charset="-122"/>
                <a:ea typeface="楷体_GB2312" pitchFamily="1" charset="-122"/>
              </a:rPr>
              <a:t>维修技术质量管理</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2" name="灯片编号占位符 1"/>
          <p:cNvSpPr>
            <a:spLocks noGrp="1"/>
          </p:cNvSpPr>
          <p:nvPr>
            <p:ph type="sldNum" sz="quarter" idx="10"/>
          </p:nvPr>
        </p:nvSpPr>
        <p:spP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占位符 5054466"/>
          <p:cNvSpPr>
            <a:spLocks noGrp="1"/>
          </p:cNvSpPr>
          <p:nvPr>
            <p:ph idx="1"/>
          </p:nvPr>
        </p:nvSpPr>
        <p:spPr>
          <a:ln/>
        </p:spPr>
        <p:txBody>
          <a:bodyPr anchor="t" anchorCtr="0"/>
          <a:p>
            <a:pPr marL="0">
              <a:spcBef>
                <a:spcPct val="50000"/>
              </a:spcBef>
              <a:buClrTx/>
            </a:pPr>
            <a:r>
              <a:rPr lang="zh-CN" altLang="en-US" sz="2400" b="1" dirty="0">
                <a:latin typeface="Times New Roman" panose="02020603050405020304" pitchFamily="2" charset="0"/>
                <a:ea typeface="楷体_GB2312" pitchFamily="1" charset="-122"/>
              </a:rPr>
              <a:t>技术文件管理及使用 </a:t>
            </a:r>
            <a:endParaRPr lang="zh-CN" altLang="en-US" sz="2400" b="1" dirty="0">
              <a:latin typeface="Times New Roman" panose="02020603050405020304" pitchFamily="2" charset="0"/>
              <a:ea typeface="楷体_GB2312" pitchFamily="1" charset="-122"/>
            </a:endParaRPr>
          </a:p>
          <a:p>
            <a:pPr marL="0">
              <a:spcBef>
                <a:spcPct val="50000"/>
              </a:spcBef>
              <a:buClrTx/>
              <a:buNone/>
            </a:pPr>
            <a:r>
              <a:rPr lang="zh-CN" altLang="en-US" sz="2400" b="1" dirty="0">
                <a:latin typeface="Times New Roman" panose="02020603050405020304" pitchFamily="2" charset="0"/>
                <a:ea typeface="楷体_GB2312" pitchFamily="1" charset="-122"/>
              </a:rPr>
              <a:t>统一配置，专人管理、随时使用</a:t>
            </a:r>
            <a:endParaRPr lang="zh-CN" altLang="en-US" sz="2400" b="1" dirty="0">
              <a:latin typeface="Times New Roman" panose="02020603050405020304" pitchFamily="2" charset="0"/>
              <a:ea typeface="楷体_GB2312" pitchFamily="1" charset="-122"/>
            </a:endParaRPr>
          </a:p>
          <a:p>
            <a:pPr marL="0">
              <a:spcBef>
                <a:spcPct val="50000"/>
              </a:spcBef>
              <a:buClrTx/>
              <a:buNone/>
            </a:pPr>
            <a:endParaRPr lang="zh-CN" altLang="en-US" sz="2400" b="1" dirty="0">
              <a:latin typeface="Times New Roman" panose="02020603050405020304" pitchFamily="2" charset="0"/>
              <a:ea typeface="楷体_GB2312" pitchFamily="1" charset="-122"/>
            </a:endParaRPr>
          </a:p>
          <a:p>
            <a:pPr marL="0">
              <a:spcBef>
                <a:spcPct val="50000"/>
              </a:spcBef>
              <a:buClrTx/>
            </a:pPr>
            <a:r>
              <a:rPr lang="zh-CN" altLang="en-US" sz="2400" b="1" dirty="0">
                <a:latin typeface="Times New Roman" panose="02020603050405020304" pitchFamily="2" charset="0"/>
                <a:ea typeface="楷体_GB2312" pitchFamily="1" charset="-122"/>
              </a:rPr>
              <a:t>专用工具及测量仪器的技术管理 </a:t>
            </a:r>
            <a:endParaRPr lang="zh-CN" altLang="en-US" sz="2400" b="1" dirty="0">
              <a:latin typeface="Times New Roman" panose="02020603050405020304" pitchFamily="2" charset="0"/>
              <a:ea typeface="楷体_GB2312" pitchFamily="1" charset="-122"/>
            </a:endParaRPr>
          </a:p>
          <a:p>
            <a:pPr marL="0">
              <a:spcBef>
                <a:spcPct val="50000"/>
              </a:spcBef>
              <a:buClrTx/>
              <a:buNone/>
            </a:pPr>
            <a:r>
              <a:rPr lang="zh-CN" altLang="en-US" sz="2400" b="1" dirty="0">
                <a:latin typeface="Times New Roman" panose="02020603050405020304" pitchFamily="2" charset="0"/>
                <a:ea typeface="楷体_GB2312" pitchFamily="1" charset="-122"/>
              </a:rPr>
              <a:t>统一配置，专人管理、培训使用</a:t>
            </a:r>
            <a:endParaRPr lang="zh-CN" altLang="en-US" sz="2400" b="1" dirty="0">
              <a:latin typeface="Times New Roman" panose="02020603050405020304" pitchFamily="2" charset="0"/>
              <a:ea typeface="楷体_GB2312" pitchFamily="1" charset="-122"/>
            </a:endParaRPr>
          </a:p>
          <a:p>
            <a:pPr marL="0">
              <a:spcBef>
                <a:spcPct val="50000"/>
              </a:spcBef>
              <a:buClrTx/>
              <a:buNone/>
            </a:pPr>
            <a:endParaRPr lang="zh-CN" altLang="en-US" sz="2400" b="1" dirty="0">
              <a:latin typeface="Times New Roman" panose="02020603050405020304" pitchFamily="2" charset="0"/>
              <a:ea typeface="楷体_GB2312" pitchFamily="1" charset="-122"/>
            </a:endParaRPr>
          </a:p>
          <a:p>
            <a:pPr marL="0">
              <a:spcBef>
                <a:spcPct val="50000"/>
              </a:spcBef>
              <a:buClrTx/>
            </a:pPr>
            <a:r>
              <a:rPr lang="zh-CN" altLang="en-US" sz="2400" b="1" dirty="0">
                <a:latin typeface="Times New Roman" panose="02020603050405020304" pitchFamily="2" charset="0"/>
                <a:ea typeface="楷体_GB2312" pitchFamily="1" charset="-122"/>
              </a:rPr>
              <a:t>售后车辆信息反馈</a:t>
            </a:r>
            <a:endParaRPr lang="zh-CN" altLang="en-US" sz="2400" b="1" dirty="0">
              <a:latin typeface="Times New Roman" panose="02020603050405020304" pitchFamily="2" charset="0"/>
              <a:ea typeface="楷体_GB2312" pitchFamily="1" charset="-122"/>
            </a:endParaRPr>
          </a:p>
          <a:p>
            <a:pPr marL="0">
              <a:spcBef>
                <a:spcPct val="50000"/>
              </a:spcBef>
              <a:buClrTx/>
              <a:buNone/>
            </a:pPr>
            <a:r>
              <a:rPr lang="zh-CN" altLang="en-US" sz="2400" b="1" dirty="0">
                <a:latin typeface="Times New Roman" panose="02020603050405020304" pitchFamily="2" charset="0"/>
                <a:ea typeface="楷体_GB2312" pitchFamily="1" charset="-122"/>
              </a:rPr>
              <a:t>     “车辆信息反馈单” </a:t>
            </a:r>
            <a:endParaRPr lang="zh-CN" altLang="en-US" sz="2400" b="1" dirty="0">
              <a:latin typeface="Times New Roman" panose="02020603050405020304" pitchFamily="2" charset="0"/>
              <a:ea typeface="楷体_GB2312" pitchFamily="1" charset="-122"/>
            </a:endParaRPr>
          </a:p>
          <a:p>
            <a:pPr marL="0">
              <a:spcBef>
                <a:spcPct val="50000"/>
              </a:spcBef>
              <a:buClrTx/>
              <a:buNone/>
            </a:pPr>
            <a:endParaRPr lang="zh-CN" altLang="en-US" sz="2400" b="1" dirty="0">
              <a:latin typeface="Times New Roman" panose="02020603050405020304" pitchFamily="2" charset="0"/>
              <a:ea typeface="楷体_GB2312" pitchFamily="1" charset="-122"/>
            </a:endParaRPr>
          </a:p>
          <a:p>
            <a:pPr marL="0">
              <a:spcBef>
                <a:spcPct val="50000"/>
              </a:spcBef>
              <a:buClrTx/>
            </a:pPr>
            <a:r>
              <a:rPr lang="zh-CN" altLang="en-US" sz="2400" b="1" dirty="0">
                <a:latin typeface="Times New Roman" panose="02020603050405020304" pitchFamily="2" charset="0"/>
                <a:ea typeface="楷体_GB2312" pitchFamily="1" charset="-122"/>
              </a:rPr>
              <a:t>经销商内部培训</a:t>
            </a:r>
            <a:endParaRPr lang="zh-CN" altLang="en-US" sz="2400" b="1" dirty="0">
              <a:latin typeface="Times New Roman" panose="02020603050405020304" pitchFamily="2" charset="0"/>
              <a:ea typeface="楷体_GB2312" pitchFamily="1" charset="-122"/>
            </a:endParaRPr>
          </a:p>
        </p:txBody>
      </p:sp>
      <p:sp>
        <p:nvSpPr>
          <p:cNvPr id="37890" name="文本框 5032969"/>
          <p:cNvSpPr txBox="1"/>
          <p:nvPr/>
        </p:nvSpPr>
        <p:spPr>
          <a:xfrm>
            <a:off x="179388" y="260350"/>
            <a:ext cx="7862887" cy="521970"/>
          </a:xfrm>
          <a:prstGeom prst="rect">
            <a:avLst/>
          </a:prstGeom>
          <a:noFill/>
          <a:ln w="9525">
            <a:noFill/>
          </a:ln>
        </p:spPr>
        <p:txBody>
          <a:bodyPr anchor="t" anchorCtr="0">
            <a:spAutoFit/>
          </a:bodyPr>
          <a:p>
            <a:pPr>
              <a:spcBef>
                <a:spcPct val="50000"/>
              </a:spcBef>
            </a:pPr>
            <a:r>
              <a:rPr lang="zh-CN" altLang="en-US" sz="2800" b="1" dirty="0">
                <a:solidFill>
                  <a:schemeClr val="bg1"/>
                </a:solidFill>
                <a:latin typeface="楷体_GB2312" pitchFamily="1" charset="-122"/>
                <a:ea typeface="楷体_GB2312" pitchFamily="1" charset="-122"/>
              </a:rPr>
              <a:t>  </a:t>
            </a:r>
            <a:r>
              <a:rPr lang="en-US" altLang="zh-CN" sz="2800" b="1" dirty="0">
                <a:solidFill>
                  <a:schemeClr val="bg1"/>
                </a:solidFill>
                <a:latin typeface="楷体_GB2312" pitchFamily="1" charset="-122"/>
                <a:ea typeface="楷体_GB2312" pitchFamily="1" charset="-122"/>
              </a:rPr>
              <a:t>2.</a:t>
            </a:r>
            <a:r>
              <a:rPr lang="zh-CN" altLang="en-US" sz="2800" b="1" dirty="0">
                <a:solidFill>
                  <a:schemeClr val="bg1"/>
                </a:solidFill>
                <a:latin typeface="楷体_GB2312" pitchFamily="1" charset="-122"/>
                <a:ea typeface="楷体_GB2312" pitchFamily="1" charset="-122"/>
              </a:rPr>
              <a:t>维修技术质量管理</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3" name="灯片编号占位符 2"/>
          <p:cNvSpPr>
            <a:spLocks noGrp="1"/>
          </p:cNvSpPr>
          <p:nvPr>
            <p:ph type="sldNum" sz="quarter" idx="10"/>
          </p:nvPr>
        </p:nvSpPr>
        <p:spPr>
          <a:ln/>
        </p:spPr>
        <p:txBody>
          <a:bodyPr/>
          <a:p>
            <a:pPr fontAlgn="base"/>
            <a:r>
              <a:rPr lang="zh-CN" strike="noStrike" noProof="1">
                <a:latin typeface="幼圆" panose="02010509060101010101" charset="-122"/>
                <a:ea typeface="幼圆" panose="02010509060101010101" charset="-122"/>
                <a:cs typeface="+mn-ea"/>
              </a:rPr>
              <a:t>2</a:t>
            </a:r>
            <a:r>
              <a:rPr lang="en-US" altLang="zh-CN" strike="noStrike" noProof="1">
                <a:latin typeface="幼圆" panose="02010509060101010101" charset="-122"/>
                <a:ea typeface="幼圆" panose="02010509060101010101" charset="-122"/>
                <a:cs typeface="+mn-ea"/>
              </a:rPr>
              <a:t>0</a:t>
            </a:r>
            <a:endParaRPr lang="en-US" altLang="zh-CN" strike="noStrike" noProof="1">
              <a:latin typeface="幼圆" panose="02010509060101010101" charset="-122"/>
              <a:ea typeface="幼圆" panose="02010509060101010101" charset="-122"/>
              <a:cs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任意多边形 6145"/>
          <p:cNvSpPr/>
          <p:nvPr/>
        </p:nvSpPr>
        <p:spPr>
          <a:xfrm rot="5400000">
            <a:off x="-2419350" y="1477963"/>
            <a:ext cx="4824413" cy="4764087"/>
          </a:xfrm>
          <a:custGeom>
            <a:avLst/>
            <a:gdLst/>
            <a:ahLst/>
            <a:cxnLst>
              <a:cxn ang="270">
                <a:pos x="10800" y="0"/>
              </a:cxn>
              <a:cxn ang="180">
                <a:pos x="162" y="10638"/>
              </a:cxn>
              <a:cxn ang="270">
                <a:pos x="10800" y="322"/>
              </a:cxn>
              <a:cxn ang="0">
                <a:pos x="21437" y="10638"/>
              </a:cxn>
            </a:cxnLst>
            <a:pathLst>
              <a:path w="21600" h="21600">
                <a:moveTo>
                  <a:pt x="323" y="10641"/>
                </a:moveTo>
                <a:cubicBezTo>
                  <a:pt x="409" y="4927"/>
                  <a:pt x="5067" y="322"/>
                  <a:pt x="10800" y="322"/>
                </a:cubicBezTo>
                <a:cubicBezTo>
                  <a:pt x="16534" y="322"/>
                  <a:pt x="21192" y="4927"/>
                  <a:pt x="21277" y="10640"/>
                </a:cubicBezTo>
                <a:lnTo>
                  <a:pt x="21598" y="10636"/>
                </a:lnTo>
                <a:cubicBezTo>
                  <a:pt x="21509" y="4583"/>
                  <a:pt x="16708" y="-164"/>
                  <a:pt x="10798" y="-164"/>
                </a:cubicBezTo>
                <a:cubicBezTo>
                  <a:pt x="4888" y="-164"/>
                  <a:pt x="87" y="4583"/>
                  <a:pt x="-1" y="10472"/>
                </a:cubicBezTo>
                <a:close/>
              </a:path>
            </a:pathLst>
          </a:custGeom>
          <a:gradFill rotWithShape="1">
            <a:gsLst>
              <a:gs pos="0">
                <a:srgbClr val="E2E2E2"/>
              </a:gs>
              <a:gs pos="50000">
                <a:schemeClr val="bg2"/>
              </a:gs>
              <a:gs pos="100000">
                <a:srgbClr val="E2E2E2"/>
              </a:gs>
            </a:gsLst>
            <a:lin ang="0" scaled="1"/>
            <a:tileRect/>
          </a:gradFill>
          <a:ln w="9525">
            <a:noFill/>
          </a:ln>
        </p:spPr>
        <p:txBody>
          <a:bodyPr/>
          <a:p>
            <a:endParaRPr lang="zh-CN" altLang="en-US"/>
          </a:p>
        </p:txBody>
      </p:sp>
      <p:sp>
        <p:nvSpPr>
          <p:cNvPr id="15362" name="任意多边形 6146"/>
          <p:cNvSpPr/>
          <p:nvPr/>
        </p:nvSpPr>
        <p:spPr>
          <a:xfrm rot="5400000" flipH="1">
            <a:off x="-2033587" y="1970088"/>
            <a:ext cx="4032250" cy="3924300"/>
          </a:xfrm>
          <a:custGeom>
            <a:avLst/>
            <a:gdLst/>
            <a:ahLst/>
            <a:cxnLst>
              <a:cxn ang="270">
                <a:pos x="10800" y="0"/>
              </a:cxn>
              <a:cxn ang="180">
                <a:pos x="5372" y="10800"/>
              </a:cxn>
              <a:cxn ang="270">
                <a:pos x="10800" y="10744"/>
              </a:cxn>
              <a:cxn ang="0">
                <a:pos x="16228" y="10800"/>
              </a:cxn>
            </a:cxnLst>
            <a:pathLst>
              <a:path w="21600" h="21600">
                <a:moveTo>
                  <a:pt x="10744" y="10800"/>
                </a:moveTo>
                <a:cubicBezTo>
                  <a:pt x="10744" y="10769"/>
                  <a:pt x="10769" y="10744"/>
                  <a:pt x="10800" y="10744"/>
                </a:cubicBezTo>
                <a:cubicBezTo>
                  <a:pt x="10831" y="10744"/>
                  <a:pt x="10856" y="10769"/>
                  <a:pt x="10856" y="10800"/>
                </a:cubicBezTo>
                <a:lnTo>
                  <a:pt x="21600" y="10800"/>
                </a:lnTo>
                <a:cubicBezTo>
                  <a:pt x="21600" y="4835"/>
                  <a:pt x="16765" y="0"/>
                  <a:pt x="10800" y="0"/>
                </a:cubicBezTo>
                <a:cubicBezTo>
                  <a:pt x="4835" y="0"/>
                  <a:pt x="0" y="4835"/>
                  <a:pt x="0" y="10800"/>
                </a:cubicBezTo>
                <a:close/>
              </a:path>
            </a:pathLst>
          </a:custGeom>
          <a:gradFill rotWithShape="1">
            <a:gsLst>
              <a:gs pos="0">
                <a:schemeClr val="hlink">
                  <a:alpha val="56000"/>
                </a:schemeClr>
              </a:gs>
              <a:gs pos="100000">
                <a:srgbClr val="FFFFFF">
                  <a:alpha val="48000"/>
                </a:srgbClr>
              </a:gs>
            </a:gsLst>
            <a:lin ang="5400000" scaled="1"/>
            <a:tileRect/>
          </a:gradFill>
          <a:ln w="9525">
            <a:noFill/>
          </a:ln>
        </p:spPr>
        <p:txBody>
          <a:bodyPr/>
          <a:p>
            <a:endParaRPr lang="zh-CN" altLang="en-US"/>
          </a:p>
        </p:txBody>
      </p:sp>
      <p:sp>
        <p:nvSpPr>
          <p:cNvPr id="15363" name="圆角矩形 6148"/>
          <p:cNvSpPr/>
          <p:nvPr>
            <p:custDataLst>
              <p:tags r:id="rId1"/>
            </p:custDataLst>
          </p:nvPr>
        </p:nvSpPr>
        <p:spPr>
          <a:xfrm>
            <a:off x="1969770" y="3717290"/>
            <a:ext cx="4041775"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eaLnBrk="0" hangingPunct="0"/>
            <a:r>
              <a:rPr lang="zh-CN" altLang="en-US" sz="2000" b="1">
                <a:latin typeface="Arial" panose="020B0604020202020204" pitchFamily="34" charset="0"/>
                <a:ea typeface="宋体" panose="02010600030101010101" pitchFamily="2" charset="-122"/>
              </a:rPr>
              <a:t>任务二   控制维修质量</a:t>
            </a:r>
            <a:endParaRPr lang="zh-CN" altLang="en-US" sz="2000" b="1">
              <a:latin typeface="Arial" panose="020B0604020202020204" pitchFamily="34" charset="0"/>
              <a:ea typeface="宋体" panose="02010600030101010101" pitchFamily="2" charset="-122"/>
            </a:endParaRPr>
          </a:p>
        </p:txBody>
      </p:sp>
      <p:sp>
        <p:nvSpPr>
          <p:cNvPr id="15364" name="圆角矩形 6149"/>
          <p:cNvSpPr/>
          <p:nvPr>
            <p:custDataLst>
              <p:tags r:id="rId2"/>
            </p:custDataLst>
          </p:nvPr>
        </p:nvSpPr>
        <p:spPr>
          <a:xfrm>
            <a:off x="1835150" y="1916113"/>
            <a:ext cx="3421063"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eaLnBrk="0" hangingPunct="0"/>
            <a:r>
              <a:rPr lang="zh-CN" altLang="en-US" sz="2000" b="1">
                <a:latin typeface="Arial" panose="020B0604020202020204" pitchFamily="34" charset="0"/>
                <a:ea typeface="宋体" panose="02010600030101010101" pitchFamily="2" charset="-122"/>
              </a:rPr>
              <a:t>任务一    管理维修技术</a:t>
            </a:r>
            <a:endParaRPr lang="zh-CN" altLang="en-US" sz="2000" b="1">
              <a:latin typeface="Arial" panose="020B0604020202020204" pitchFamily="34" charset="0"/>
              <a:ea typeface="宋体" panose="02010600030101010101" pitchFamily="2" charset="-122"/>
            </a:endParaRPr>
          </a:p>
        </p:txBody>
      </p:sp>
      <p:grpSp>
        <p:nvGrpSpPr>
          <p:cNvPr id="15365" name="组合 6150"/>
          <p:cNvGrpSpPr/>
          <p:nvPr>
            <p:custDataLst>
              <p:tags r:id="rId3"/>
            </p:custDataLst>
          </p:nvPr>
        </p:nvGrpSpPr>
        <p:grpSpPr>
          <a:xfrm>
            <a:off x="1476375" y="1989138"/>
            <a:ext cx="381000" cy="381000"/>
            <a:chOff x="0" y="0"/>
            <a:chExt cx="1615" cy="1615"/>
          </a:xfrm>
        </p:grpSpPr>
        <p:sp>
          <p:nvSpPr>
            <p:cNvPr id="15366" name="椭圆 6151"/>
            <p:cNvSpPr/>
            <p:nvPr>
              <p:custDataLst>
                <p:tags r:id="rId4"/>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7" name="椭圆 6152"/>
            <p:cNvSpPr/>
            <p:nvPr>
              <p:custDataLst>
                <p:tags r:id="rId5"/>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8" name="椭圆 6153"/>
            <p:cNvSpPr/>
            <p:nvPr>
              <p:custDataLst>
                <p:tags r:id="rId6"/>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9" name="椭圆 6154"/>
            <p:cNvSpPr/>
            <p:nvPr>
              <p:custDataLst>
                <p:tags r:id="rId7"/>
              </p:custDataLst>
            </p:nvPr>
          </p:nvSpPr>
          <p:spPr>
            <a:xfrm>
              <a:off x="176" y="176"/>
              <a:ext cx="1262" cy="1264"/>
            </a:xfrm>
            <a:prstGeom prst="ellipse">
              <a:avLst/>
            </a:prstGeom>
            <a:gradFill rotWithShape="1">
              <a:gsLst>
                <a:gs pos="0">
                  <a:srgbClr val="000000"/>
                </a:gs>
                <a:gs pos="100000">
                  <a:srgbClr val="FFCC00"/>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0" name="椭圆 6155"/>
            <p:cNvSpPr/>
            <p:nvPr>
              <p:custDataLst>
                <p:tags r:id="rId8"/>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1" name="椭圆 6156"/>
            <p:cNvSpPr/>
            <p:nvPr>
              <p:custDataLst>
                <p:tags r:id="rId9"/>
              </p:custDataLst>
            </p:nvPr>
          </p:nvSpPr>
          <p:spPr>
            <a:xfrm>
              <a:off x="259" y="259"/>
              <a:ext cx="1096" cy="1098"/>
            </a:xfrm>
            <a:prstGeom prst="ellipse">
              <a:avLst/>
            </a:prstGeom>
            <a:gradFill rotWithShape="1">
              <a:gsLst>
                <a:gs pos="0">
                  <a:srgbClr val="FFCC00"/>
                </a:gs>
                <a:gs pos="100000">
                  <a:srgbClr val="7C6300"/>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grpSp>
        <p:nvGrpSpPr>
          <p:cNvPr id="15372" name="组合 6157"/>
          <p:cNvGrpSpPr/>
          <p:nvPr>
            <p:custDataLst>
              <p:tags r:id="rId10"/>
            </p:custDataLst>
          </p:nvPr>
        </p:nvGrpSpPr>
        <p:grpSpPr>
          <a:xfrm>
            <a:off x="1590993" y="3799523"/>
            <a:ext cx="381000" cy="381000"/>
            <a:chOff x="0" y="0"/>
            <a:chExt cx="1615" cy="1615"/>
          </a:xfrm>
        </p:grpSpPr>
        <p:sp>
          <p:nvSpPr>
            <p:cNvPr id="15373" name="椭圆 6158"/>
            <p:cNvSpPr/>
            <p:nvPr>
              <p:custDataLst>
                <p:tags r:id="rId11"/>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4" name="椭圆 6159"/>
            <p:cNvSpPr/>
            <p:nvPr>
              <p:custDataLst>
                <p:tags r:id="rId12"/>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5" name="椭圆 6160"/>
            <p:cNvSpPr/>
            <p:nvPr>
              <p:custDataLst>
                <p:tags r:id="rId13"/>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6" name="椭圆 6161"/>
            <p:cNvSpPr/>
            <p:nvPr>
              <p:custDataLst>
                <p:tags r:id="rId14"/>
              </p:custDataLst>
            </p:nvPr>
          </p:nvSpPr>
          <p:spPr>
            <a:xfrm>
              <a:off x="176" y="176"/>
              <a:ext cx="1262" cy="1264"/>
            </a:xfrm>
            <a:prstGeom prst="ellipse">
              <a:avLst/>
            </a:prstGeom>
            <a:gradFill rotWithShape="1">
              <a:gsLst>
                <a:gs pos="0">
                  <a:srgbClr val="000000"/>
                </a:gs>
                <a:gs pos="100000">
                  <a:srgbClr val="48BE67"/>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7" name="椭圆 6162"/>
            <p:cNvSpPr/>
            <p:nvPr>
              <p:custDataLst>
                <p:tags r:id="rId15"/>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8" name="椭圆 6163"/>
            <p:cNvSpPr/>
            <p:nvPr>
              <p:custDataLst>
                <p:tags r:id="rId16"/>
              </p:custDataLst>
            </p:nvPr>
          </p:nvSpPr>
          <p:spPr>
            <a:xfrm>
              <a:off x="259" y="259"/>
              <a:ext cx="1096" cy="1098"/>
            </a:xfrm>
            <a:prstGeom prst="ellipse">
              <a:avLst/>
            </a:prstGeom>
            <a:gradFill rotWithShape="1">
              <a:gsLst>
                <a:gs pos="0">
                  <a:srgbClr val="48BE67"/>
                </a:gs>
                <a:gs pos="100000">
                  <a:srgbClr val="235C32"/>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sp>
        <p:nvSpPr>
          <p:cNvPr id="15379" name="矩形 6179"/>
          <p:cNvSpPr/>
          <p:nvPr/>
        </p:nvSpPr>
        <p:spPr>
          <a:xfrm>
            <a:off x="1981200" y="188913"/>
            <a:ext cx="5751513" cy="583565"/>
          </a:xfrm>
          <a:prstGeom prst="rect">
            <a:avLst/>
          </a:prstGeom>
          <a:noFill/>
          <a:ln w="9525">
            <a:noFill/>
          </a:ln>
        </p:spPr>
        <p:txBody>
          <a:bodyPr wrap="square" anchor="t" anchorCtr="0">
            <a:spAutoFit/>
          </a:bodyPr>
          <a:p>
            <a:r>
              <a:rPr lang="zh-CN" altLang="en-US" sz="3200" b="1">
                <a:solidFill>
                  <a:schemeClr val="bg1"/>
                </a:solidFill>
                <a:latin typeface="Arial" panose="020B0604020202020204" pitchFamily="34" charset="0"/>
                <a:ea typeface="宋体" panose="02010600030101010101" pitchFamily="2" charset="-122"/>
              </a:rPr>
              <a:t>项目四    管理维修车间</a:t>
            </a:r>
            <a:endParaRPr lang="zh-CN" altLang="en-US" sz="3200" b="1">
              <a:solidFill>
                <a:schemeClr val="bg1"/>
              </a:solidFill>
              <a:latin typeface="Arial" panose="020B0604020202020204" pitchFamily="34" charset="0"/>
              <a:ea typeface="宋体" panose="02010600030101010101" pitchFamily="2" charset="-122"/>
            </a:endParaRPr>
          </a:p>
        </p:txBody>
      </p:sp>
      <p:sp>
        <p:nvSpPr>
          <p:cNvPr id="15380" name="文本框 6180"/>
          <p:cNvSpPr txBox="1"/>
          <p:nvPr/>
        </p:nvSpPr>
        <p:spPr>
          <a:xfrm>
            <a:off x="352425" y="2420938"/>
            <a:ext cx="547688" cy="2970212"/>
          </a:xfrm>
          <a:prstGeom prst="rect">
            <a:avLst/>
          </a:prstGeom>
          <a:noFill/>
          <a:ln w="9525">
            <a:noFill/>
          </a:ln>
        </p:spPr>
        <p:txBody>
          <a:bodyPr vert="eaVert" wrap="square" anchor="t" anchorCtr="0">
            <a:spAutoFit/>
          </a:bodyPr>
          <a:p>
            <a:pPr>
              <a:spcBef>
                <a:spcPct val="50000"/>
              </a:spcBef>
            </a:pPr>
            <a:r>
              <a:rPr lang="zh-CN" altLang="en-US" sz="2400" b="1">
                <a:latin typeface="Arial" panose="020B0604020202020204" pitchFamily="34" charset="0"/>
                <a:ea typeface="宋体" panose="02010600030101010101" pitchFamily="2" charset="-122"/>
              </a:rPr>
              <a:t>特约经销商基础知识</a:t>
            </a:r>
            <a:endParaRPr lang="zh-CN" altLang="en-US" sz="2400" b="1">
              <a:latin typeface="Arial" panose="020B0604020202020204" pitchFamily="34" charset="0"/>
              <a:ea typeface="宋体" panose="02010600030101010101" pitchFamily="2" charset="-122"/>
            </a:endParaRPr>
          </a:p>
        </p:txBody>
      </p:sp>
      <p:sp>
        <p:nvSpPr>
          <p:cNvPr id="17" name="灯片编号占位符 16"/>
          <p:cNvSpPr>
            <a:spLocks noGrp="1"/>
          </p:cNvSpPr>
          <p:nvPr>
            <p:ph type="sldNum" sz="quarter" idx="10"/>
          </p:nvPr>
        </p:nvSpPr>
        <p:spPr>
          <a:xfrm>
            <a:off x="3924300" y="6453188"/>
            <a:ext cx="904875" cy="320675"/>
          </a:xfrm>
          <a:ln/>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大众汽车售后服务岗位 </a:t>
            </a:r>
            <a:endParaRPr lang="zh-CN" altLang="en-US" sz="2400" b="1" dirty="0">
              <a:solidFill>
                <a:schemeClr val="bg1"/>
              </a:solidFill>
              <a:latin typeface="Arial" panose="020B0604020202020204" pitchFamily="34" charset="0"/>
              <a:ea typeface="楷体_GB2312" pitchFamily="1" charset="-122"/>
            </a:endParaRPr>
          </a:p>
        </p:txBody>
      </p:sp>
      <p:sp>
        <p:nvSpPr>
          <p:cNvPr id="16386" name="文本框 5032969"/>
          <p:cNvSpPr txBox="1"/>
          <p:nvPr/>
        </p:nvSpPr>
        <p:spPr>
          <a:xfrm>
            <a:off x="34925" y="117475"/>
            <a:ext cx="7862888" cy="953135"/>
          </a:xfrm>
          <a:prstGeom prst="rect">
            <a:avLst/>
          </a:prstGeom>
          <a:noFill/>
          <a:ln w="9525">
            <a:noFill/>
          </a:ln>
        </p:spPr>
        <p:txBody>
          <a:bodyPr anchor="t" anchorCtr="0">
            <a:spAutoFit/>
          </a:bodyPr>
          <a:p>
            <a:pPr algn="ctr">
              <a:spcBef>
                <a:spcPct val="50000"/>
              </a:spcBef>
            </a:pPr>
            <a:r>
              <a:rPr lang="zh-CN" altLang="en-US" sz="2800" b="1" dirty="0">
                <a:latin typeface="楷体_GB2312" pitchFamily="1" charset="-122"/>
                <a:ea typeface="楷体_GB2312" pitchFamily="1" charset="-122"/>
              </a:rPr>
              <a:t>学</a:t>
            </a:r>
            <a:r>
              <a:rPr lang="en-US" altLang="zh-CN" sz="2800" b="1" dirty="0">
                <a:latin typeface="楷体_GB2312" pitchFamily="1" charset="-122"/>
                <a:ea typeface="楷体_GB2312" pitchFamily="1" charset="-122"/>
              </a:rPr>
              <a:t>             </a:t>
            </a:r>
            <a:r>
              <a:rPr lang="zh-CN" altLang="en-US" sz="2800" b="1" dirty="0">
                <a:solidFill>
                  <a:schemeClr val="bg1"/>
                </a:solidFill>
                <a:latin typeface="楷体_GB2312" pitchFamily="1" charset="-122"/>
                <a:ea typeface="楷体_GB2312" pitchFamily="1" charset="-122"/>
              </a:rPr>
              <a:t>任务一</a:t>
            </a:r>
            <a:r>
              <a:rPr lang="zh-CN" altLang="en-US" sz="2800" b="1" dirty="0">
                <a:solidFill>
                  <a:schemeClr val="bg1"/>
                </a:solidFill>
                <a:latin typeface="楷体_GB2312" pitchFamily="1" charset="-122"/>
                <a:ea typeface="楷体_GB2312" pitchFamily="1" charset="-122"/>
              </a:rPr>
              <a:t>  管理维修技术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2" name="灯片编号占位符 1"/>
          <p:cNvSpPr>
            <a:spLocks noGrp="1"/>
          </p:cNvSpPr>
          <p:nvPr>
            <p:ph type="sldNum" sz="quarter" idx="10"/>
          </p:nvPr>
        </p:nvSpPr>
        <p:spPr>
          <a:xfrm>
            <a:off x="3995738" y="6597650"/>
            <a:ext cx="936625" cy="225425"/>
          </a:xfrm>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pic>
        <p:nvPicPr>
          <p:cNvPr id="16388" name="图片 26"/>
          <p:cNvPicPr>
            <a:picLocks noChangeAspect="1"/>
          </p:cNvPicPr>
          <p:nvPr/>
        </p:nvPicPr>
        <p:blipFill>
          <a:blip r:embed="rId1"/>
          <a:stretch>
            <a:fillRect/>
          </a:stretch>
        </p:blipFill>
        <p:spPr>
          <a:xfrm>
            <a:off x="425450" y="1557338"/>
            <a:ext cx="8191500" cy="4840287"/>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5032969"/>
          <p:cNvSpPr txBox="1"/>
          <p:nvPr/>
        </p:nvSpPr>
        <p:spPr>
          <a:xfrm>
            <a:off x="34925" y="117475"/>
            <a:ext cx="7862888" cy="521970"/>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一、  车间</a:t>
            </a:r>
            <a:r>
              <a:rPr lang="zh-CN" altLang="en-US" sz="2800" b="1" dirty="0">
                <a:solidFill>
                  <a:schemeClr val="bg1"/>
                </a:solidFill>
                <a:latin typeface="楷体_GB2312" pitchFamily="1" charset="-122"/>
                <a:ea typeface="楷体_GB2312" pitchFamily="1" charset="-122"/>
              </a:rPr>
              <a:t>修理类型</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2" name="灯片编号占位符 1"/>
          <p:cNvSpPr>
            <a:spLocks noGrp="1"/>
          </p:cNvSpPr>
          <p:nvPr>
            <p:ph type="sldNum" sz="quarter" idx="10"/>
          </p:nvPr>
        </p:nvSpPr>
        <p:spPr>
          <a:xfrm>
            <a:off x="3995738" y="6597650"/>
            <a:ext cx="936625" cy="225425"/>
          </a:xfrm>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8435" name="文本框 4710402"/>
          <p:cNvSpPr txBox="1"/>
          <p:nvPr/>
        </p:nvSpPr>
        <p:spPr>
          <a:xfrm>
            <a:off x="611188" y="2060575"/>
            <a:ext cx="4941887" cy="2695575"/>
          </a:xfrm>
          <a:prstGeom prst="rect">
            <a:avLst/>
          </a:prstGeom>
          <a:noFill/>
          <a:ln w="9525" cap="flat" cmpd="sng">
            <a:solidFill>
              <a:schemeClr val="bg1"/>
            </a:solidFill>
            <a:prstDash val="solid"/>
            <a:miter/>
            <a:headEnd type="none" w="med" len="med"/>
            <a:tailEnd type="none" w="med" len="med"/>
          </a:ln>
        </p:spPr>
        <p:txBody>
          <a:bodyPr wrap="square" lIns="90000" tIns="46800" rIns="90000" bIns="46800" anchor="t" anchorCtr="0">
            <a:spAutoFit/>
          </a:bodyPr>
          <a:p>
            <a:pPr>
              <a:lnSpc>
                <a:spcPct val="170000"/>
              </a:lnSpc>
              <a:spcBef>
                <a:spcPct val="50000"/>
              </a:spcBef>
              <a:buClr>
                <a:schemeClr val="tx1"/>
              </a:buClr>
              <a:buFont typeface="Wingdings" panose="05000000000000000000" pitchFamily="2" charset="2"/>
              <a:buChar char="Ø"/>
            </a:pPr>
            <a:r>
              <a:rPr lang="en-US" altLang="zh-CN" sz="2800" b="1" dirty="0">
                <a:latin typeface="Times New Roman" panose="02020603050405020304" pitchFamily="2" charset="0"/>
                <a:ea typeface="楷体_GB2312" pitchFamily="1" charset="-122"/>
              </a:rPr>
              <a:t>    </a:t>
            </a:r>
            <a:r>
              <a:rPr lang="zh-CN" altLang="en-US" sz="2800" b="1" dirty="0">
                <a:latin typeface="Times New Roman" panose="02020603050405020304" pitchFamily="2" charset="0"/>
                <a:ea typeface="楷体_GB2312" pitchFamily="1" charset="-122"/>
              </a:rPr>
              <a:t>汽车保养</a:t>
            </a:r>
            <a:endParaRPr lang="zh-CN" altLang="en-US" sz="2800" b="1" dirty="0">
              <a:latin typeface="Times New Roman" panose="02020603050405020304" pitchFamily="2" charset="0"/>
              <a:ea typeface="楷体_GB2312" pitchFamily="1" charset="-122"/>
            </a:endParaRPr>
          </a:p>
          <a:p>
            <a:pPr>
              <a:lnSpc>
                <a:spcPct val="170000"/>
              </a:lnSpc>
              <a:spcBef>
                <a:spcPct val="50000"/>
              </a:spcBef>
              <a:buClr>
                <a:schemeClr val="tx1"/>
              </a:buClr>
              <a:buFont typeface="Wingdings" panose="05000000000000000000" pitchFamily="2" charset="2"/>
              <a:buChar char="Ø"/>
            </a:pPr>
            <a:r>
              <a:rPr lang="zh-CN" altLang="en-US" sz="2800" b="1" dirty="0">
                <a:latin typeface="Times New Roman" panose="02020603050405020304" pitchFamily="2" charset="0"/>
                <a:ea typeface="楷体_GB2312" pitchFamily="1" charset="-122"/>
              </a:rPr>
              <a:t>   机电维修</a:t>
            </a:r>
            <a:endParaRPr lang="zh-CN" altLang="en-US" sz="2800" b="1" dirty="0">
              <a:latin typeface="Times New Roman" panose="02020603050405020304" pitchFamily="2" charset="0"/>
              <a:ea typeface="楷体_GB2312" pitchFamily="1" charset="-122"/>
            </a:endParaRPr>
          </a:p>
          <a:p>
            <a:pPr>
              <a:lnSpc>
                <a:spcPct val="170000"/>
              </a:lnSpc>
              <a:spcBef>
                <a:spcPct val="50000"/>
              </a:spcBef>
              <a:buClr>
                <a:schemeClr val="tx1"/>
              </a:buClr>
              <a:buFont typeface="Wingdings" panose="05000000000000000000" pitchFamily="2" charset="2"/>
              <a:buChar char="Ø"/>
            </a:pPr>
            <a:r>
              <a:rPr lang="zh-CN" altLang="en-US" sz="2800" b="1" dirty="0">
                <a:latin typeface="Times New Roman" panose="02020603050405020304" pitchFamily="2" charset="0"/>
                <a:ea typeface="楷体_GB2312" pitchFamily="1" charset="-122"/>
              </a:rPr>
              <a:t>   钣金喷漆 </a:t>
            </a:r>
            <a:endParaRPr lang="zh-CN" altLang="en-US" sz="2800" b="1" dirty="0">
              <a:latin typeface="Times New Roman" panose="02020603050405020304" pitchFamily="2" charset="0"/>
              <a:ea typeface="楷体_GB2312" pitchFamily="1" charset="-122"/>
            </a:endParaRPr>
          </a:p>
        </p:txBody>
      </p:sp>
      <p:pic>
        <p:nvPicPr>
          <p:cNvPr id="18436" name="图片 5041158"/>
          <p:cNvPicPr>
            <a:picLocks noChangeAspect="1"/>
          </p:cNvPicPr>
          <p:nvPr/>
        </p:nvPicPr>
        <p:blipFill>
          <a:blip r:embed="rId1"/>
          <a:stretch>
            <a:fillRect/>
          </a:stretch>
        </p:blipFill>
        <p:spPr>
          <a:xfrm>
            <a:off x="3781425" y="2060575"/>
            <a:ext cx="4951413" cy="3638550"/>
          </a:xfrm>
          <a:prstGeom prst="rect">
            <a:avLst/>
          </a:prstGeom>
          <a:noFill/>
          <a:ln w="9525">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框 5031937"/>
          <p:cNvSpPr txBox="1"/>
          <p:nvPr/>
        </p:nvSpPr>
        <p:spPr>
          <a:xfrm>
            <a:off x="476250" y="1179513"/>
            <a:ext cx="8505825" cy="5097462"/>
          </a:xfrm>
          <a:prstGeom prst="rect">
            <a:avLst/>
          </a:prstGeom>
          <a:noFill/>
          <a:ln w="9525" cap="flat" cmpd="sng">
            <a:solidFill>
              <a:schemeClr val="bg1"/>
            </a:solidFill>
            <a:prstDash val="solid"/>
            <a:miter/>
            <a:headEnd type="none" w="med" len="med"/>
            <a:tailEnd type="none" w="med" len="med"/>
          </a:ln>
        </p:spPr>
        <p:txBody>
          <a:bodyPr lIns="90000" tIns="46800" rIns="90000" bIns="46800" anchor="t" anchorCtr="0">
            <a:spAutoFit/>
          </a:bodyPr>
          <a:p>
            <a:pPr>
              <a:lnSpc>
                <a:spcPct val="170000"/>
              </a:lnSpc>
              <a:spcBef>
                <a:spcPct val="50000"/>
              </a:spcBef>
              <a:buClr>
                <a:schemeClr val="tx1"/>
              </a:buClr>
              <a:buFont typeface="Wingdings" panose="05000000000000000000" pitchFamily="2" charset="2"/>
            </a:pPr>
            <a:r>
              <a:rPr lang="zh-CN" altLang="en-US" sz="2800" b="1" dirty="0">
                <a:latin typeface="Times New Roman" panose="02020603050405020304" pitchFamily="2" charset="0"/>
                <a:ea typeface="楷体_GB2312" pitchFamily="1" charset="-122"/>
              </a:rPr>
              <a:t>汽车保养的重要性</a:t>
            </a:r>
            <a:r>
              <a:rPr lang="en-US" altLang="zh-CN" sz="2800" b="1">
                <a:latin typeface="Times New Roman" panose="02020603050405020304" pitchFamily="2" charset="0"/>
                <a:ea typeface="楷体_GB2312" pitchFamily="1" charset="-122"/>
              </a:rPr>
              <a:t>:</a:t>
            </a:r>
            <a:endParaRPr lang="en-US" altLang="zh-CN" sz="2800" b="1">
              <a:latin typeface="Times New Roman" panose="02020603050405020304" pitchFamily="2" charset="0"/>
              <a:ea typeface="楷体_GB2312" pitchFamily="1" charset="-122"/>
            </a:endParaRPr>
          </a:p>
          <a:p>
            <a:pPr>
              <a:lnSpc>
                <a:spcPct val="170000"/>
              </a:lnSpc>
              <a:spcBef>
                <a:spcPct val="50000"/>
              </a:spcBef>
              <a:buClr>
                <a:schemeClr val="tx1"/>
              </a:buClr>
              <a:buFont typeface="Wingdings" panose="05000000000000000000" pitchFamily="2" charset="2"/>
            </a:pPr>
            <a:r>
              <a:rPr lang="zh-CN" altLang="en-US" sz="2800" b="1" dirty="0">
                <a:latin typeface="Times New Roman" panose="02020603050405020304" pitchFamily="2" charset="0"/>
                <a:ea typeface="楷体_GB2312" pitchFamily="1" charset="-122"/>
              </a:rPr>
              <a:t>定期对车辆进行保养才能保证其始终处于一个良好的运行状态，正确保养车辆，还可以达到延长车辆使用寿命的目的。</a:t>
            </a:r>
            <a:endParaRPr lang="zh-CN" altLang="en-US" sz="2800" b="1" dirty="0">
              <a:latin typeface="Times New Roman" panose="02020603050405020304" pitchFamily="2" charset="0"/>
              <a:ea typeface="楷体_GB2312" pitchFamily="1" charset="-122"/>
            </a:endParaRPr>
          </a:p>
          <a:p>
            <a:pPr>
              <a:lnSpc>
                <a:spcPct val="170000"/>
              </a:lnSpc>
              <a:spcBef>
                <a:spcPct val="50000"/>
              </a:spcBef>
              <a:buClr>
                <a:schemeClr val="tx1"/>
              </a:buClr>
              <a:buFont typeface="Wingdings" panose="05000000000000000000" pitchFamily="2" charset="2"/>
            </a:pPr>
            <a:r>
              <a:rPr lang="zh-CN" altLang="en-US" sz="2800" b="1" dirty="0">
                <a:latin typeface="Times New Roman" panose="02020603050405020304" pitchFamily="2" charset="0"/>
                <a:ea typeface="楷体_GB2312" pitchFamily="1" charset="-122"/>
              </a:rPr>
              <a:t>             </a:t>
            </a:r>
            <a:r>
              <a:rPr lang="zh-CN" altLang="en-US" sz="2800" b="1" dirty="0">
                <a:solidFill>
                  <a:srgbClr val="FF0000"/>
                </a:solidFill>
                <a:latin typeface="Times New Roman" panose="02020603050405020304" pitchFamily="2" charset="0"/>
                <a:ea typeface="楷体_GB2312" pitchFamily="1" charset="-122"/>
              </a:rPr>
              <a:t>“三分修七分养” </a:t>
            </a:r>
            <a:endParaRPr lang="zh-CN" altLang="en-US" sz="2800" b="1" dirty="0">
              <a:solidFill>
                <a:srgbClr val="FF0000"/>
              </a:solidFill>
              <a:latin typeface="Times New Roman" panose="02020603050405020304" pitchFamily="2" charset="0"/>
              <a:ea typeface="楷体_GB2312" pitchFamily="1" charset="-122"/>
            </a:endParaRPr>
          </a:p>
          <a:p>
            <a:pPr>
              <a:lnSpc>
                <a:spcPct val="170000"/>
              </a:lnSpc>
              <a:spcBef>
                <a:spcPct val="50000"/>
              </a:spcBef>
              <a:buClr>
                <a:schemeClr val="tx1"/>
              </a:buClr>
              <a:buFont typeface="Wingdings" panose="05000000000000000000" pitchFamily="2" charset="2"/>
            </a:pPr>
            <a:endParaRPr lang="zh-CN" altLang="en-US" sz="2800" b="1" dirty="0">
              <a:solidFill>
                <a:srgbClr val="FF0000"/>
              </a:solidFill>
              <a:latin typeface="Times New Roman" panose="02020603050405020304" pitchFamily="2" charset="0"/>
              <a:ea typeface="楷体_GB2312" pitchFamily="1" charset="-122"/>
            </a:endParaRPr>
          </a:p>
        </p:txBody>
      </p:sp>
      <p:sp>
        <p:nvSpPr>
          <p:cNvPr id="20482" name="标题 5031938"/>
          <p:cNvSpPr>
            <a:spLocks noGrp="1"/>
          </p:cNvSpPr>
          <p:nvPr>
            <p:ph type="title"/>
          </p:nvPr>
        </p:nvSpPr>
        <p:spPr>
          <a:xfrm>
            <a:off x="381000" y="142875"/>
            <a:ext cx="6858000" cy="639763"/>
          </a:xfrm>
          <a:ln/>
        </p:spPr>
        <p:txBody>
          <a:bodyPr anchor="ctr" anchorCtr="0"/>
          <a:p>
            <a:r>
              <a:rPr lang="en-US" altLang="zh-CN" dirty="0">
                <a:solidFill>
                  <a:schemeClr val="tx1"/>
                </a:solidFill>
              </a:rPr>
              <a:t> </a:t>
            </a:r>
            <a:r>
              <a:rPr lang="zh-CN" altLang="en-US" dirty="0">
                <a:solidFill>
                  <a:schemeClr val="tx1"/>
                </a:solidFill>
              </a:rPr>
              <a:t>车间修理类型</a:t>
            </a:r>
            <a:endParaRPr lang="zh-CN" altLang="en-US" dirty="0">
              <a:solidFill>
                <a:schemeClr val="tx1"/>
              </a:solidFill>
            </a:endParaRPr>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6</a:t>
            </a:r>
            <a:endParaRPr lang="en-US" altLang="zh-CN" strike="noStrike" noProof="1"/>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5045249"/>
          <p:cNvSpPr>
            <a:spLocks noGrp="1"/>
          </p:cNvSpPr>
          <p:nvPr>
            <p:ph type="title"/>
          </p:nvPr>
        </p:nvSpPr>
        <p:spPr>
          <a:xfrm>
            <a:off x="-36512" y="2133600"/>
            <a:ext cx="8458200" cy="563563"/>
          </a:xfrm>
          <a:ln/>
        </p:spPr>
        <p:txBody>
          <a:bodyPr anchor="ctr" anchorCtr="0"/>
          <a:p>
            <a:r>
              <a:rPr lang="zh-CN" altLang="en-US" dirty="0"/>
              <a:t>汽车保养的类型</a:t>
            </a:r>
            <a:endParaRPr lang="zh-CN" altLang="en-US" dirty="0"/>
          </a:p>
        </p:txBody>
      </p:sp>
      <p:sp>
        <p:nvSpPr>
          <p:cNvPr id="22530" name="文本占位符 5045250"/>
          <p:cNvSpPr>
            <a:spLocks noGrp="1"/>
          </p:cNvSpPr>
          <p:nvPr>
            <p:ph idx="1"/>
          </p:nvPr>
        </p:nvSpPr>
        <p:spPr>
          <a:ln/>
        </p:spPr>
        <p:txBody>
          <a:bodyPr anchor="t" anchorCtr="0"/>
          <a:p>
            <a:r>
              <a:rPr lang="zh-CN" altLang="en-US" dirty="0"/>
              <a:t>定期保养</a:t>
            </a:r>
            <a:endParaRPr lang="zh-CN" altLang="en-US" dirty="0"/>
          </a:p>
          <a:p>
            <a:pPr>
              <a:buNone/>
            </a:pPr>
            <a:r>
              <a:rPr lang="zh-CN" altLang="en-US" dirty="0"/>
              <a:t>   按照汽车行驶时间和里程的约定进行的保养 </a:t>
            </a:r>
            <a:endParaRPr lang="zh-CN" altLang="en-US" dirty="0"/>
          </a:p>
          <a:p>
            <a:pPr>
              <a:buNone/>
            </a:pPr>
            <a:r>
              <a:rPr lang="zh-CN" altLang="en-US" dirty="0"/>
              <a:t>   定期保养单</a:t>
            </a:r>
            <a:endParaRPr lang="zh-CN" altLang="en-US" dirty="0"/>
          </a:p>
          <a:p>
            <a:pPr>
              <a:buNone/>
            </a:pPr>
            <a:endParaRPr lang="zh-CN" altLang="en-US" dirty="0"/>
          </a:p>
          <a:p>
            <a:r>
              <a:rPr lang="zh-CN" altLang="en-US" dirty="0"/>
              <a:t>季节保养</a:t>
            </a:r>
            <a:endParaRPr lang="zh-CN" altLang="en-US" dirty="0"/>
          </a:p>
          <a:p>
            <a:pPr>
              <a:buNone/>
            </a:pPr>
            <a:r>
              <a:rPr lang="zh-CN" altLang="en-US" dirty="0"/>
              <a:t>   使汽车适应季节变化而实行的保养</a:t>
            </a:r>
            <a:endParaRPr lang="zh-CN" altLang="en-US" dirty="0"/>
          </a:p>
          <a:p>
            <a:pPr>
              <a:buNone/>
            </a:pPr>
            <a:r>
              <a:rPr lang="zh-CN" altLang="en-US" dirty="0"/>
              <a:t>   可结合定期保养一并进行</a:t>
            </a:r>
            <a:endParaRPr lang="zh-CN" altLang="en-US" dirty="0"/>
          </a:p>
          <a:p>
            <a:pPr>
              <a:buNone/>
            </a:pPr>
            <a:r>
              <a:rPr lang="zh-CN" altLang="en-US" dirty="0"/>
              <a:t> </a:t>
            </a:r>
            <a:endParaRPr lang="zh-CN" altLang="en-US" dirty="0"/>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7</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5046273"/>
          <p:cNvSpPr>
            <a:spLocks noGrp="1"/>
          </p:cNvSpPr>
          <p:nvPr>
            <p:ph type="title"/>
          </p:nvPr>
        </p:nvSpPr>
        <p:spPr>
          <a:xfrm>
            <a:off x="-36512" y="2133600"/>
            <a:ext cx="8458200" cy="563563"/>
          </a:xfrm>
          <a:ln/>
        </p:spPr>
        <p:txBody>
          <a:bodyPr anchor="ctr" anchorCtr="0"/>
          <a:p>
            <a:r>
              <a:rPr lang="zh-CN" altLang="en-US" dirty="0"/>
              <a:t>汽车保养的类型</a:t>
            </a:r>
            <a:endParaRPr lang="zh-CN" altLang="en-US" dirty="0"/>
          </a:p>
        </p:txBody>
      </p:sp>
      <p:sp>
        <p:nvSpPr>
          <p:cNvPr id="23554" name="文本占位符 5046274"/>
          <p:cNvSpPr>
            <a:spLocks noGrp="1"/>
          </p:cNvSpPr>
          <p:nvPr>
            <p:ph idx="1"/>
          </p:nvPr>
        </p:nvSpPr>
        <p:spPr>
          <a:ln/>
        </p:spPr>
        <p:txBody>
          <a:bodyPr anchor="t" anchorCtr="0"/>
          <a:p>
            <a:r>
              <a:rPr lang="zh-CN" altLang="en-US" dirty="0"/>
              <a:t>常规保养：</a:t>
            </a:r>
            <a:endParaRPr lang="zh-CN" altLang="en-US" dirty="0"/>
          </a:p>
          <a:p>
            <a:pPr>
              <a:buNone/>
            </a:pPr>
            <a:r>
              <a:rPr lang="zh-CN" altLang="en-US" dirty="0"/>
              <a:t>   更换机油、防冻液，更换“三滤”（机油滤清器、汽油滤清器、空气滤清器），蓄电池维护等。</a:t>
            </a:r>
            <a:endParaRPr lang="zh-CN" altLang="en-US" dirty="0"/>
          </a:p>
          <a:p>
            <a:pPr>
              <a:buNone/>
            </a:pPr>
            <a:r>
              <a:rPr lang="zh-CN" altLang="en-US" dirty="0"/>
              <a:t>   </a:t>
            </a:r>
            <a:endParaRPr lang="zh-CN" altLang="en-US" dirty="0"/>
          </a:p>
          <a:p>
            <a:pPr>
              <a:buNone/>
            </a:pPr>
            <a:r>
              <a:rPr lang="zh-CN" altLang="en-US" dirty="0"/>
              <a:t>    最常规的保养项目 </a:t>
            </a:r>
            <a:endParaRPr lang="zh-CN" altLang="en-US" dirty="0"/>
          </a:p>
          <a:p>
            <a:pPr>
              <a:buNone/>
            </a:pPr>
            <a:endParaRPr lang="zh-CN" altLang="en-US" dirty="0"/>
          </a:p>
          <a:p>
            <a:pPr>
              <a:buNone/>
            </a:pPr>
            <a:endParaRPr lang="zh-CN" altLang="en-US" dirty="0"/>
          </a:p>
          <a:p>
            <a:pPr>
              <a:buNone/>
            </a:pPr>
            <a:endParaRPr lang="zh-CN" altLang="en-US" dirty="0"/>
          </a:p>
          <a:p>
            <a:endParaRPr lang="zh-CN" altLang="en-US" dirty="0"/>
          </a:p>
          <a:p>
            <a:pPr>
              <a:buNone/>
            </a:pPr>
            <a:endParaRPr lang="zh-CN" altLang="en-US" dirty="0"/>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8</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5050369"/>
          <p:cNvSpPr>
            <a:spLocks noGrp="1"/>
          </p:cNvSpPr>
          <p:nvPr>
            <p:ph type="title"/>
          </p:nvPr>
        </p:nvSpPr>
        <p:spPr>
          <a:xfrm>
            <a:off x="-36512" y="2133600"/>
            <a:ext cx="8458200" cy="563563"/>
          </a:xfrm>
          <a:ln/>
        </p:spPr>
        <p:txBody>
          <a:bodyPr anchor="ctr" anchorCtr="0"/>
          <a:p>
            <a:r>
              <a:rPr lang="zh-CN" altLang="en-US" dirty="0"/>
              <a:t>汽车保养的类型</a:t>
            </a:r>
            <a:endParaRPr lang="zh-CN" altLang="en-US" dirty="0"/>
          </a:p>
        </p:txBody>
      </p:sp>
      <p:sp>
        <p:nvSpPr>
          <p:cNvPr id="24578" name="文本占位符 5050370"/>
          <p:cNvSpPr>
            <a:spLocks noGrp="1"/>
          </p:cNvSpPr>
          <p:nvPr>
            <p:ph idx="1"/>
          </p:nvPr>
        </p:nvSpPr>
        <p:spPr>
          <a:ln/>
        </p:spPr>
        <p:txBody>
          <a:bodyPr anchor="t" anchorCtr="0"/>
          <a:p>
            <a:r>
              <a:rPr lang="zh-CN" altLang="en-US" sz="2000" dirty="0"/>
              <a:t>定期更换正时皮带</a:t>
            </a:r>
            <a:endParaRPr lang="zh-CN" altLang="en-US" sz="2000" dirty="0"/>
          </a:p>
          <a:p>
            <a:pPr>
              <a:buNone/>
            </a:pPr>
            <a:r>
              <a:rPr lang="zh-CN" altLang="en-US" sz="2000" dirty="0"/>
              <a:t>正时皮带属于橡胶部件，随着发动机工作时间的增加，正时皮带和正时皮带的附件，如正时皮带张紧轮、正时皮带张紧器和水泵等都会发生磨损或老化</a:t>
            </a:r>
            <a:endParaRPr lang="zh-CN" altLang="en-US" sz="2000" dirty="0"/>
          </a:p>
          <a:p>
            <a:pPr>
              <a:buNone/>
            </a:pPr>
            <a:endParaRPr lang="zh-CN" altLang="en-US" sz="2000" dirty="0"/>
          </a:p>
          <a:p>
            <a:pPr>
              <a:buNone/>
            </a:pPr>
            <a:r>
              <a:rPr lang="zh-CN" altLang="en-US" sz="2000" dirty="0"/>
              <a:t>在规定的周期内定期更换正时皮带及附件，更换周期则随着发动机的结构不同而有所不同</a:t>
            </a:r>
            <a:endParaRPr lang="zh-CN" altLang="en-US" sz="2000" dirty="0"/>
          </a:p>
          <a:p>
            <a:pPr>
              <a:buNone/>
            </a:pPr>
            <a:endParaRPr lang="zh-CN" altLang="en-US" sz="2000" dirty="0"/>
          </a:p>
          <a:p>
            <a:pPr>
              <a:buNone/>
            </a:pPr>
            <a:r>
              <a:rPr lang="zh-CN" altLang="en-US" sz="2000" dirty="0"/>
              <a:t>奥迪车辆行驶到</a:t>
            </a:r>
            <a:r>
              <a:rPr lang="en-US" altLang="zh-CN" sz="2000" dirty="0"/>
              <a:t>8</a:t>
            </a:r>
            <a:r>
              <a:rPr lang="zh-CN" altLang="en-US" sz="2000" dirty="0"/>
              <a:t>万时应该更换</a:t>
            </a:r>
            <a:endParaRPr lang="zh-CN" altLang="en-US" sz="2000" dirty="0"/>
          </a:p>
          <a:p>
            <a:pPr>
              <a:buNone/>
            </a:pPr>
            <a:r>
              <a:rPr lang="zh-CN" altLang="en-US" sz="2000" dirty="0"/>
              <a:t>宝来、高尔夫、速腾每</a:t>
            </a:r>
            <a:r>
              <a:rPr lang="en-US" altLang="zh-CN" sz="2000"/>
              <a:t>8 </a:t>
            </a:r>
            <a:r>
              <a:rPr lang="zh-CN" altLang="en-US" sz="2000" dirty="0"/>
              <a:t>万公里更换汽油机正时齿带及皮带张紧器</a:t>
            </a:r>
            <a:endParaRPr lang="zh-CN" altLang="en-US" sz="2000" dirty="0"/>
          </a:p>
          <a:p>
            <a:pPr>
              <a:buNone/>
            </a:pPr>
            <a:r>
              <a:rPr lang="zh-CN" altLang="en-US" sz="2000" dirty="0"/>
              <a:t>捷达每</a:t>
            </a:r>
            <a:r>
              <a:rPr lang="en-US" altLang="zh-CN" sz="2000" dirty="0"/>
              <a:t>6 </a:t>
            </a:r>
            <a:r>
              <a:rPr lang="zh-CN" altLang="en-US" sz="2000" dirty="0"/>
              <a:t>万公里更换</a:t>
            </a:r>
            <a:r>
              <a:rPr lang="en-US" altLang="zh-CN" sz="2000" dirty="0"/>
              <a:t>5V </a:t>
            </a:r>
            <a:r>
              <a:rPr lang="zh-CN" altLang="en-US" sz="2000" dirty="0"/>
              <a:t>机正时皮带及皮带张紧器</a:t>
            </a:r>
            <a:endParaRPr lang="zh-CN" altLang="en-US" sz="2000" dirty="0"/>
          </a:p>
          <a:p>
            <a:pPr>
              <a:buNone/>
            </a:pPr>
            <a:r>
              <a:rPr lang="zh-CN" altLang="en-US" sz="2000" dirty="0"/>
              <a:t>       每</a:t>
            </a:r>
            <a:r>
              <a:rPr lang="en-US" altLang="zh-CN" sz="2000" dirty="0"/>
              <a:t>8 </a:t>
            </a:r>
            <a:r>
              <a:rPr lang="zh-CN" altLang="en-US" sz="2000" dirty="0"/>
              <a:t>万公里更换</a:t>
            </a:r>
            <a:r>
              <a:rPr lang="en-US" altLang="zh-CN" sz="2000" dirty="0"/>
              <a:t>2V </a:t>
            </a:r>
            <a:r>
              <a:rPr lang="zh-CN" altLang="en-US" sz="2000" dirty="0"/>
              <a:t>机正时皮带，</a:t>
            </a:r>
            <a:endParaRPr lang="zh-CN" altLang="en-US" sz="2000" dirty="0"/>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9</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5047297"/>
          <p:cNvSpPr>
            <a:spLocks noGrp="1"/>
          </p:cNvSpPr>
          <p:nvPr>
            <p:ph type="title"/>
          </p:nvPr>
        </p:nvSpPr>
        <p:spPr>
          <a:xfrm>
            <a:off x="-36512" y="2133600"/>
            <a:ext cx="8458200" cy="563563"/>
          </a:xfrm>
          <a:ln/>
        </p:spPr>
        <p:txBody>
          <a:bodyPr anchor="ctr" anchorCtr="0"/>
          <a:p>
            <a:r>
              <a:rPr lang="zh-CN" altLang="en-US" dirty="0"/>
              <a:t>汽车保养的类型</a:t>
            </a:r>
            <a:endParaRPr lang="zh-CN" altLang="en-US" dirty="0"/>
          </a:p>
        </p:txBody>
      </p:sp>
      <p:sp>
        <p:nvSpPr>
          <p:cNvPr id="25602" name="文本占位符 5047298"/>
          <p:cNvSpPr>
            <a:spLocks noGrp="1"/>
          </p:cNvSpPr>
          <p:nvPr>
            <p:ph idx="1"/>
          </p:nvPr>
        </p:nvSpPr>
        <p:spPr>
          <a:ln/>
        </p:spPr>
        <p:txBody>
          <a:bodyPr anchor="t" anchorCtr="0"/>
          <a:p>
            <a:r>
              <a:rPr lang="zh-CN" altLang="en-US" dirty="0"/>
              <a:t>定期更换自动变速箱油 （</a:t>
            </a:r>
            <a:r>
              <a:rPr lang="en-US" altLang="zh-CN" dirty="0"/>
              <a:t>ATF</a:t>
            </a:r>
            <a:r>
              <a:rPr lang="zh-CN" altLang="en-US" dirty="0"/>
              <a:t>油） </a:t>
            </a:r>
            <a:endParaRPr lang="zh-CN" altLang="en-US" dirty="0"/>
          </a:p>
          <a:p>
            <a:pPr>
              <a:buNone/>
            </a:pPr>
            <a:r>
              <a:rPr lang="zh-CN" altLang="en-US" dirty="0"/>
              <a:t>自动变速箱在保养的时候需要经常检查变速箱的油位和定期更换变速箱油 </a:t>
            </a:r>
            <a:endParaRPr lang="zh-CN" altLang="en-US" dirty="0"/>
          </a:p>
          <a:p>
            <a:pPr>
              <a:buNone/>
            </a:pPr>
            <a:endParaRPr lang="zh-CN" altLang="en-US" dirty="0"/>
          </a:p>
          <a:p>
            <a:pPr>
              <a:buNone/>
            </a:pPr>
            <a:r>
              <a:rPr lang="zh-CN" altLang="en-US" dirty="0"/>
              <a:t>更换厂家规定的自动变速箱用油 </a:t>
            </a:r>
            <a:endParaRPr lang="zh-CN" altLang="en-US" dirty="0"/>
          </a:p>
          <a:p>
            <a:pPr>
              <a:buNone/>
            </a:pPr>
            <a:endParaRPr lang="zh-CN" altLang="en-US" dirty="0"/>
          </a:p>
          <a:p>
            <a:pPr>
              <a:buNone/>
            </a:pPr>
            <a:r>
              <a:rPr lang="zh-CN" altLang="en-US" dirty="0"/>
              <a:t>不同厂家的不能混合使用</a:t>
            </a:r>
            <a:endParaRPr lang="zh-CN" altLang="en-US" dirty="0"/>
          </a:p>
        </p:txBody>
      </p:sp>
      <p:sp>
        <p:nvSpPr>
          <p:cNvPr id="2" name="灯片编号占位符 1"/>
          <p:cNvSpPr>
            <a:spLocks noGrp="1"/>
          </p:cNvSpPr>
          <p:nvPr>
            <p:ph type="sldNum" sz="quarter" idx="10"/>
          </p:nvPr>
        </p:nvSpPr>
        <p:spPr>
          <a:ln/>
        </p:spPr>
        <p:txBody>
          <a:bodyPr/>
          <a:p>
            <a:pPr fontAlgn="base"/>
            <a:r>
              <a:rPr lang="en-US" altLang="zh-CN" strike="noStrike" noProof="1">
                <a:latin typeface="幼圆" panose="02010509060101010101" charset="-122"/>
                <a:ea typeface="幼圆" panose="02010509060101010101" charset="-122"/>
                <a:cs typeface="+mn-ea"/>
              </a:rPr>
              <a:t>10</a:t>
            </a:r>
            <a:endParaRPr lang="en-US" altLang="zh-CN" strike="noStrike" noProof="1"/>
          </a:p>
        </p:txBody>
      </p:sp>
      <p:sp>
        <p:nvSpPr>
          <p:cNvPr id="20483" name="文本框 5032969"/>
          <p:cNvSpPr txBox="1"/>
          <p:nvPr/>
        </p:nvSpPr>
        <p:spPr>
          <a:xfrm>
            <a:off x="34925" y="117475"/>
            <a:ext cx="7862888" cy="953135"/>
          </a:xfrm>
          <a:prstGeom prst="rect">
            <a:avLst/>
          </a:prstGeom>
          <a:noFill/>
          <a:ln w="9525">
            <a:noFill/>
          </a:ln>
        </p:spPr>
        <p:txBody>
          <a:bodyPr anchor="t" anchorCtr="0">
            <a:spAutoFit/>
          </a:bodyPr>
          <a:p>
            <a:pPr>
              <a:spcBef>
                <a:spcPct val="50000"/>
              </a:spcBef>
            </a:pPr>
            <a:r>
              <a:rPr lang="zh-CN" altLang="en-US" sz="2800" b="1" dirty="0">
                <a:latin typeface="楷体_GB2312" pitchFamily="1" charset="-122"/>
                <a:ea typeface="楷体_GB2312" pitchFamily="1" charset="-122"/>
              </a:rPr>
              <a:t>学习</a:t>
            </a:r>
            <a:r>
              <a:rPr lang="zh-CN" altLang="en-US" sz="2800" b="1" dirty="0">
                <a:solidFill>
                  <a:schemeClr val="bg1"/>
                </a:solidFill>
                <a:latin typeface="楷体_GB2312" pitchFamily="1" charset="-122"/>
                <a:ea typeface="楷体_GB2312" pitchFamily="1" charset="-122"/>
              </a:rPr>
              <a:t>  二、管理汽车维护技术</a:t>
            </a:r>
            <a:r>
              <a:rPr lang="zh-CN" altLang="en-US" sz="2800" b="1" dirty="0">
                <a:latin typeface="楷体_GB2312" pitchFamily="1" charset="-122"/>
                <a:ea typeface="楷体_GB2312" pitchFamily="1" charset="-122"/>
              </a:rPr>
              <a:t>任务一、汽车行业介绍</a:t>
            </a:r>
            <a:endParaRPr lang="zh-CN" altLang="en-US" sz="2800" b="1" dirty="0">
              <a:latin typeface="楷体_GB2312" pitchFamily="1" charset="-122"/>
              <a:ea typeface="楷体_GB2312" pitchFamily="1" charset="-122"/>
            </a:endParaRPr>
          </a:p>
        </p:txBody>
      </p:sp>
    </p:spTree>
  </p:cSld>
  <p:clrMapOvr>
    <a:masterClrMapping/>
  </p:clrMapOvr>
</p:sld>
</file>

<file path=ppt/tags/tag1.xml><?xml version="1.0" encoding="utf-8"?>
<p:tagLst xmlns:p="http://schemas.openxmlformats.org/presentationml/2006/main">
  <p:tag name="KSO_WM_DIAGRAM_VIRTUALLY_FRAME" val="{&quot;height&quot;:244.12496062992128,&quot;left&quot;:116.25,&quot;top&quot;:150.87503937007872,&quot;width&quot;:358}"/>
</p:tagLst>
</file>

<file path=ppt/tags/tag10.xml><?xml version="1.0" encoding="utf-8"?>
<p:tagLst xmlns:p="http://schemas.openxmlformats.org/presentationml/2006/main">
  <p:tag name="KSO_WM_DIAGRAM_VIRTUALLY_FRAME" val="{&quot;height&quot;:244.12496062992128,&quot;left&quot;:116.25,&quot;top&quot;:150.87503937007872,&quot;width&quot;:358}"/>
</p:tagLst>
</file>

<file path=ppt/tags/tag11.xml><?xml version="1.0" encoding="utf-8"?>
<p:tagLst xmlns:p="http://schemas.openxmlformats.org/presentationml/2006/main">
  <p:tag name="KSO_WM_DIAGRAM_VIRTUALLY_FRAME" val="{&quot;height&quot;:244.12496062992128,&quot;left&quot;:116.25,&quot;top&quot;:150.87503937007872,&quot;width&quot;:358}"/>
</p:tagLst>
</file>

<file path=ppt/tags/tag12.xml><?xml version="1.0" encoding="utf-8"?>
<p:tagLst xmlns:p="http://schemas.openxmlformats.org/presentationml/2006/main">
  <p:tag name="KSO_WM_DIAGRAM_VIRTUALLY_FRAME" val="{&quot;height&quot;:244.12496062992128,&quot;left&quot;:116.25,&quot;top&quot;:150.87503937007872,&quot;width&quot;:358}"/>
</p:tagLst>
</file>

<file path=ppt/tags/tag13.xml><?xml version="1.0" encoding="utf-8"?>
<p:tagLst xmlns:p="http://schemas.openxmlformats.org/presentationml/2006/main">
  <p:tag name="KSO_WM_DIAGRAM_VIRTUALLY_FRAME" val="{&quot;height&quot;:244.12496062992128,&quot;left&quot;:116.25,&quot;top&quot;:150.87503937007872,&quot;width&quot;:358}"/>
</p:tagLst>
</file>

<file path=ppt/tags/tag14.xml><?xml version="1.0" encoding="utf-8"?>
<p:tagLst xmlns:p="http://schemas.openxmlformats.org/presentationml/2006/main">
  <p:tag name="KSO_WM_DIAGRAM_VIRTUALLY_FRAME" val="{&quot;height&quot;:244.12496062992128,&quot;left&quot;:116.25,&quot;top&quot;:150.87503937007872,&quot;width&quot;:358}"/>
</p:tagLst>
</file>

<file path=ppt/tags/tag15.xml><?xml version="1.0" encoding="utf-8"?>
<p:tagLst xmlns:p="http://schemas.openxmlformats.org/presentationml/2006/main">
  <p:tag name="KSO_WM_DIAGRAM_VIRTUALLY_FRAME" val="{&quot;height&quot;:244.12496062992128,&quot;left&quot;:116.25,&quot;top&quot;:150.87503937007872,&quot;width&quot;:358}"/>
</p:tagLst>
</file>

<file path=ppt/tags/tag16.xml><?xml version="1.0" encoding="utf-8"?>
<p:tagLst xmlns:p="http://schemas.openxmlformats.org/presentationml/2006/main">
  <p:tag name="KSO_WM_DIAGRAM_VIRTUALLY_FRAME" val="{&quot;height&quot;:244.12496062992128,&quot;left&quot;:116.25,&quot;top&quot;:150.87503937007872,&quot;width&quot;:358}"/>
</p:tagLst>
</file>

<file path=ppt/tags/tag17.xml><?xml version="1.0" encoding="utf-8"?>
<p:tagLst xmlns:p="http://schemas.openxmlformats.org/presentationml/2006/main">
  <p:tag name="commondata" val="eyJoZGlkIjoiNDY2ODNlYWQ5YjA4YWJiYTA4ZmZmMTc2YjNmODhmZTkifQ=="/>
</p:tagLst>
</file>

<file path=ppt/tags/tag2.xml><?xml version="1.0" encoding="utf-8"?>
<p:tagLst xmlns:p="http://schemas.openxmlformats.org/presentationml/2006/main">
  <p:tag name="KSO_WM_DIAGRAM_VIRTUALLY_FRAME" val="{&quot;height&quot;:244.12496062992128,&quot;left&quot;:116.25,&quot;top&quot;:150.87503937007872,&quot;width&quot;:358}"/>
</p:tagLst>
</file>

<file path=ppt/tags/tag3.xml><?xml version="1.0" encoding="utf-8"?>
<p:tagLst xmlns:p="http://schemas.openxmlformats.org/presentationml/2006/main">
  <p:tag name="KSO_WM_DIAGRAM_VIRTUALLY_FRAME" val="{&quot;height&quot;:244.12496062992128,&quot;left&quot;:116.25,&quot;top&quot;:150.87503937007872,&quot;width&quot;:358}"/>
</p:tagLst>
</file>

<file path=ppt/tags/tag4.xml><?xml version="1.0" encoding="utf-8"?>
<p:tagLst xmlns:p="http://schemas.openxmlformats.org/presentationml/2006/main">
  <p:tag name="KSO_WM_DIAGRAM_VIRTUALLY_FRAME" val="{&quot;height&quot;:244.12496062992128,&quot;left&quot;:116.25,&quot;top&quot;:150.87503937007872,&quot;width&quot;:358}"/>
</p:tagLst>
</file>

<file path=ppt/tags/tag5.xml><?xml version="1.0" encoding="utf-8"?>
<p:tagLst xmlns:p="http://schemas.openxmlformats.org/presentationml/2006/main">
  <p:tag name="KSO_WM_DIAGRAM_VIRTUALLY_FRAME" val="{&quot;height&quot;:244.12496062992128,&quot;left&quot;:116.25,&quot;top&quot;:150.87503937007872,&quot;width&quot;:358}"/>
</p:tagLst>
</file>

<file path=ppt/tags/tag6.xml><?xml version="1.0" encoding="utf-8"?>
<p:tagLst xmlns:p="http://schemas.openxmlformats.org/presentationml/2006/main">
  <p:tag name="KSO_WM_DIAGRAM_VIRTUALLY_FRAME" val="{&quot;height&quot;:244.12496062992128,&quot;left&quot;:116.25,&quot;top&quot;:150.87503937007872,&quot;width&quot;:358}"/>
</p:tagLst>
</file>

<file path=ppt/tags/tag7.xml><?xml version="1.0" encoding="utf-8"?>
<p:tagLst xmlns:p="http://schemas.openxmlformats.org/presentationml/2006/main">
  <p:tag name="KSO_WM_DIAGRAM_VIRTUALLY_FRAME" val="{&quot;height&quot;:244.12496062992128,&quot;left&quot;:116.25,&quot;top&quot;:150.87503937007872,&quot;width&quot;:358}"/>
</p:tagLst>
</file>

<file path=ppt/tags/tag8.xml><?xml version="1.0" encoding="utf-8"?>
<p:tagLst xmlns:p="http://schemas.openxmlformats.org/presentationml/2006/main">
  <p:tag name="KSO_WM_DIAGRAM_VIRTUALLY_FRAME" val="{&quot;height&quot;:244.12496062992128,&quot;left&quot;:116.25,&quot;top&quot;:150.87503937007872,&quot;width&quot;:358}"/>
</p:tagLst>
</file>

<file path=ppt/tags/tag9.xml><?xml version="1.0" encoding="utf-8"?>
<p:tagLst xmlns:p="http://schemas.openxmlformats.org/presentationml/2006/main">
  <p:tag name="KSO_WM_DIAGRAM_VIRTUALLY_FRAME" val="{&quot;height&quot;:244.12496062992128,&quot;left&quot;:116.25,&quot;top&quot;:150.87503937007872,&quot;width&quot;:358}"/>
</p:tagLst>
</file>

<file path=ppt/theme/theme1.xml><?xml version="1.0" encoding="utf-8"?>
<a:theme xmlns:a="http://schemas.openxmlformats.org/drawingml/2006/main" name="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
        <a:dk1>
          <a:srgbClr val="29698D"/>
        </a:dk1>
        <a:lt1>
          <a:srgbClr val="FFFFFF"/>
        </a:lt1>
        <a:dk2>
          <a:srgbClr val="000000"/>
        </a:dk2>
        <a:lt2>
          <a:srgbClr val="A1BABD"/>
        </a:lt2>
        <a:accent1>
          <a:srgbClr val="FF5050"/>
        </a:accent1>
        <a:accent2>
          <a:srgbClr val="FF9933"/>
        </a:accent2>
        <a:accent3>
          <a:srgbClr val="FFFFFF"/>
        </a:accent3>
        <a:accent4>
          <a:srgbClr val="225979"/>
        </a:accent4>
        <a:accent5>
          <a:srgbClr val="FFB3B3"/>
        </a:accent5>
        <a:accent6>
          <a:srgbClr val="E589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
        <a:dk1>
          <a:srgbClr val="666699"/>
        </a:dk1>
        <a:lt1>
          <a:srgbClr val="FFFFFF"/>
        </a:lt1>
        <a:dk2>
          <a:srgbClr val="000000"/>
        </a:dk2>
        <a:lt2>
          <a:srgbClr val="C0C0C0"/>
        </a:lt2>
        <a:accent1>
          <a:srgbClr val="72B88E"/>
        </a:accent1>
        <a:accent2>
          <a:srgbClr val="C78DD7"/>
        </a:accent2>
        <a:accent3>
          <a:srgbClr val="FFFFFF"/>
        </a:accent3>
        <a:accent4>
          <a:srgbClr val="575783"/>
        </a:accent4>
        <a:accent5>
          <a:srgbClr val="BCD8C6"/>
        </a:accent5>
        <a:accent6>
          <a:srgbClr val="B27EC1"/>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1737</Words>
  <Application>WPS 演示</Application>
  <PresentationFormat>在屏幕上显示</PresentationFormat>
  <Paragraphs>214</Paragraphs>
  <Slides>19</Slides>
  <Notes>1</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19</vt:i4>
      </vt:variant>
    </vt:vector>
  </HeadingPairs>
  <TitlesOfParts>
    <vt:vector size="46" baseType="lpstr">
      <vt:lpstr>Arial</vt:lpstr>
      <vt:lpstr>宋体</vt:lpstr>
      <vt:lpstr>Wingdings</vt:lpstr>
      <vt:lpstr>Verdana</vt:lpstr>
      <vt:lpstr>华文新魏</vt:lpstr>
      <vt:lpstr>华文彩云</vt:lpstr>
      <vt:lpstr>隶书</vt:lpstr>
      <vt:lpstr>Arial Narrow</vt:lpstr>
      <vt:lpstr>华文琥珀</vt:lpstr>
      <vt:lpstr>Times New Roman</vt:lpstr>
      <vt:lpstr>楷体_GB2312</vt:lpstr>
      <vt:lpstr>新宋体</vt:lpstr>
      <vt:lpstr>华文楷体</vt:lpstr>
      <vt:lpstr>微软雅黑</vt:lpstr>
      <vt:lpstr>Courier New</vt:lpstr>
      <vt:lpstr>Calibri</vt:lpstr>
      <vt:lpstr>仿宋_GB2312</vt:lpstr>
      <vt:lpstr>仿宋</vt:lpstr>
      <vt:lpstr>Arial Unicode MS</vt:lpstr>
      <vt:lpstr>幼圆</vt:lpstr>
      <vt:lpstr>Wingdings</vt:lpstr>
      <vt:lpstr>Tahoma</vt:lpstr>
      <vt:lpstr>华文中宋</vt:lpstr>
      <vt:lpstr>黑体</vt:lpstr>
      <vt:lpstr>仿宋_GB2312</vt:lpstr>
      <vt:lpstr>Arial Unicode MS</vt:lpstr>
      <vt:lpstr>完美的ppt模板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wlxj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Lhj</dc:creator>
  <cp:lastModifiedBy>周庆祥</cp:lastModifiedBy>
  <cp:revision>367</cp:revision>
  <dcterms:created xsi:type="dcterms:W3CDTF">2009-08-19T08:58:15Z</dcterms:created>
  <dcterms:modified xsi:type="dcterms:W3CDTF">2024-07-27T08:04:33Z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7EA75311354340C0A8F5D25DAC1CDBFA_13</vt:lpwstr>
  </property>
</Properties>
</file>