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2" r:id="rId3"/>
  </p:sldMasterIdLst>
  <p:notesMasterIdLst>
    <p:notesMasterId r:id="rId7"/>
  </p:notesMasterIdLst>
  <p:handoutMasterIdLst>
    <p:handoutMasterId r:id="rId112"/>
  </p:handoutMasterIdLst>
  <p:sldIdLst>
    <p:sldId id="796" r:id="rId4"/>
    <p:sldId id="648" r:id="rId5"/>
    <p:sldId id="798" r:id="rId6"/>
    <p:sldId id="799" r:id="rId8"/>
    <p:sldId id="807" r:id="rId9"/>
    <p:sldId id="800" r:id="rId10"/>
    <p:sldId id="887" r:id="rId11"/>
    <p:sldId id="888" r:id="rId12"/>
    <p:sldId id="889" r:id="rId13"/>
    <p:sldId id="890" r:id="rId14"/>
    <p:sldId id="891" r:id="rId15"/>
    <p:sldId id="892" r:id="rId16"/>
    <p:sldId id="893" r:id="rId17"/>
    <p:sldId id="894" r:id="rId18"/>
    <p:sldId id="895" r:id="rId19"/>
    <p:sldId id="896" r:id="rId20"/>
    <p:sldId id="897" r:id="rId21"/>
    <p:sldId id="898" r:id="rId22"/>
    <p:sldId id="899" r:id="rId23"/>
    <p:sldId id="900" r:id="rId24"/>
    <p:sldId id="901" r:id="rId25"/>
    <p:sldId id="902" r:id="rId26"/>
    <p:sldId id="903" r:id="rId27"/>
    <p:sldId id="904" r:id="rId28"/>
    <p:sldId id="905" r:id="rId29"/>
    <p:sldId id="906" r:id="rId30"/>
    <p:sldId id="907" r:id="rId31"/>
    <p:sldId id="908" r:id="rId32"/>
    <p:sldId id="909" r:id="rId33"/>
    <p:sldId id="910" r:id="rId34"/>
    <p:sldId id="911" r:id="rId35"/>
    <p:sldId id="912" r:id="rId36"/>
    <p:sldId id="913" r:id="rId37"/>
    <p:sldId id="914" r:id="rId38"/>
    <p:sldId id="915" r:id="rId39"/>
    <p:sldId id="916" r:id="rId40"/>
    <p:sldId id="917" r:id="rId41"/>
    <p:sldId id="918" r:id="rId42"/>
    <p:sldId id="919" r:id="rId43"/>
    <p:sldId id="920" r:id="rId44"/>
    <p:sldId id="921" r:id="rId45"/>
    <p:sldId id="922" r:id="rId46"/>
    <p:sldId id="923" r:id="rId47"/>
    <p:sldId id="924" r:id="rId48"/>
    <p:sldId id="925" r:id="rId49"/>
    <p:sldId id="926" r:id="rId50"/>
    <p:sldId id="927" r:id="rId51"/>
    <p:sldId id="928" r:id="rId52"/>
    <p:sldId id="929" r:id="rId53"/>
    <p:sldId id="930" r:id="rId54"/>
    <p:sldId id="931" r:id="rId55"/>
    <p:sldId id="932" r:id="rId56"/>
    <p:sldId id="933" r:id="rId57"/>
    <p:sldId id="808" r:id="rId58"/>
    <p:sldId id="809" r:id="rId59"/>
    <p:sldId id="810" r:id="rId60"/>
    <p:sldId id="812" r:id="rId61"/>
    <p:sldId id="813" r:id="rId62"/>
    <p:sldId id="814" r:id="rId63"/>
    <p:sldId id="815" r:id="rId64"/>
    <p:sldId id="816" r:id="rId65"/>
    <p:sldId id="817" r:id="rId66"/>
    <p:sldId id="818" r:id="rId67"/>
    <p:sldId id="819" r:id="rId68"/>
    <p:sldId id="820" r:id="rId69"/>
    <p:sldId id="821" r:id="rId70"/>
    <p:sldId id="823" r:id="rId71"/>
    <p:sldId id="824" r:id="rId72"/>
    <p:sldId id="825" r:id="rId73"/>
    <p:sldId id="826" r:id="rId74"/>
    <p:sldId id="827" r:id="rId75"/>
    <p:sldId id="828" r:id="rId76"/>
    <p:sldId id="829" r:id="rId77"/>
    <p:sldId id="830" r:id="rId78"/>
    <p:sldId id="832" r:id="rId79"/>
    <p:sldId id="834" r:id="rId80"/>
    <p:sldId id="835" r:id="rId81"/>
    <p:sldId id="837" r:id="rId82"/>
    <p:sldId id="838" r:id="rId83"/>
    <p:sldId id="934" r:id="rId84"/>
    <p:sldId id="935" r:id="rId85"/>
    <p:sldId id="936" r:id="rId86"/>
    <p:sldId id="937" r:id="rId87"/>
    <p:sldId id="938" r:id="rId88"/>
    <p:sldId id="939" r:id="rId89"/>
    <p:sldId id="940" r:id="rId90"/>
    <p:sldId id="941" r:id="rId91"/>
    <p:sldId id="942" r:id="rId92"/>
    <p:sldId id="943" r:id="rId93"/>
    <p:sldId id="944" r:id="rId94"/>
    <p:sldId id="945" r:id="rId95"/>
    <p:sldId id="946" r:id="rId96"/>
    <p:sldId id="947" r:id="rId97"/>
    <p:sldId id="948" r:id="rId98"/>
    <p:sldId id="949" r:id="rId99"/>
    <p:sldId id="950" r:id="rId100"/>
    <p:sldId id="951" r:id="rId101"/>
    <p:sldId id="952" r:id="rId102"/>
    <p:sldId id="953" r:id="rId103"/>
    <p:sldId id="954" r:id="rId104"/>
    <p:sldId id="955" r:id="rId105"/>
    <p:sldId id="956" r:id="rId106"/>
    <p:sldId id="957" r:id="rId107"/>
    <p:sldId id="958" r:id="rId108"/>
    <p:sldId id="959" r:id="rId109"/>
    <p:sldId id="960" r:id="rId110"/>
    <p:sldId id="962" r:id="rId111"/>
  </p:sldIdLst>
  <p:sldSz cx="9144000" cy="6858000" type="screen4x3"/>
  <p:notesSz cx="6858000" cy="9144000"/>
  <p:custDataLst>
    <p:tags r:id="rId1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26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A5065"/>
    <a:srgbClr val="18383A"/>
    <a:srgbClr val="273659"/>
    <a:srgbClr val="2B316C"/>
    <a:srgbClr val="2E4B4B"/>
    <a:srgbClr val="14081D"/>
    <a:srgbClr val="57B2B9"/>
    <a:srgbClr val="59B4BB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24"/>
        <p:guide pos="268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notesMaster" Target="notesMasters/notesMaster1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6" Type="http://schemas.openxmlformats.org/officeDocument/2006/relationships/tags" Target="tags/tag1.xml"/><Relationship Id="rId115" Type="http://schemas.openxmlformats.org/officeDocument/2006/relationships/tableStyles" Target="tableStyles.xml"/><Relationship Id="rId114" Type="http://schemas.openxmlformats.org/officeDocument/2006/relationships/viewProps" Target="viewProps.xml"/><Relationship Id="rId113" Type="http://schemas.openxmlformats.org/officeDocument/2006/relationships/presProps" Target="presProps.xml"/><Relationship Id="rId112" Type="http://schemas.openxmlformats.org/officeDocument/2006/relationships/handoutMaster" Target="handoutMasters/handoutMaster1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/>
          </a:p>
        </p:txBody>
      </p:sp>
      <p:sp>
        <p:nvSpPr>
          <p:cNvPr id="12292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3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17410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17411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7412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741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幻灯片图像占位符 479846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798467" name="文本占位符 4798466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穿西装的原则：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要拆除衣袖上的商标</a:t>
            </a:r>
            <a:endParaRPr lang="zh-CN" altLang="en-US" sz="1600" strike="noStrike" noProof="1" dirty="0"/>
          </a:p>
          <a:p>
            <a:pPr lvl="0" algn="just" fontAlgn="base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要熨烫平整</a:t>
            </a:r>
            <a:endParaRPr lang="zh-CN" altLang="en-US" sz="1600" strike="noStrike" noProof="1" dirty="0"/>
          </a:p>
          <a:p>
            <a:pPr lvl="0" algn="just" fontAlgn="base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要扣好纽扣</a:t>
            </a:r>
            <a:endParaRPr lang="zh-CN" altLang="en-US" sz="1600" strike="noStrike" noProof="1" dirty="0"/>
          </a:p>
          <a:p>
            <a:pPr lvl="0" algn="just" fontAlgn="base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要不卷不挽</a:t>
            </a:r>
            <a:endParaRPr lang="zh-CN" altLang="en-US" sz="1600" strike="noStrike" noProof="1" dirty="0"/>
          </a:p>
          <a:p>
            <a:pPr lvl="0" algn="just" fontAlgn="base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要巧配内衣</a:t>
            </a:r>
            <a:endParaRPr lang="zh-CN" altLang="en-US" sz="1600" strike="noStrike" noProof="1" dirty="0"/>
          </a:p>
          <a:p>
            <a:pPr lvl="0" algn="just" fontAlgn="base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不要装东西</a:t>
            </a:r>
            <a:endParaRPr lang="zh-CN" altLang="en-US" sz="1600" strike="noStrike" noProof="1" dirty="0">
              <a:solidFill>
                <a:srgbClr val="003399"/>
              </a:solidFill>
            </a:endParaRPr>
          </a:p>
          <a:p>
            <a:pPr lvl="0" fontAlgn="base"/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1683" name="文本框 4798467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1684" name="文本框 4798468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168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幻灯片图像占位符 4802561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73730" name="文本占位符 4802562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男服务顾问</a:t>
            </a:r>
            <a:r>
              <a:rPr lang="en-US" altLang="zh-CN" sz="1600"/>
              <a:t>:</a:t>
            </a:r>
            <a:endParaRPr lang="en-US" altLang="zh-CN" sz="160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皮鞋、皮带为正装黑色皮鞋、皮带。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袜子为深色（黑、藏青、深蓝）中筒袜。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dirty="0"/>
          </a:p>
        </p:txBody>
      </p:sp>
      <p:sp>
        <p:nvSpPr>
          <p:cNvPr id="73731" name="文本框 4802563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3732" name="文本框 4802564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373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幻灯片图像占位符 4804609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75778" name="文本占位符 4804610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男服务顾问</a:t>
            </a:r>
            <a:r>
              <a:rPr lang="en-US" altLang="zh-CN" sz="1600"/>
              <a:t>:</a:t>
            </a:r>
            <a:endParaRPr lang="en-US" altLang="zh-CN" sz="160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佩带吊牌：戴工作吊牌，颈后吊绳须藏于衣领　内，吊牌必须端正面向客户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佩带胸牌：着西装时佩戴于左翻领扣处，着衬衣时佩戴于衬衣口袋齐平上一厘米正中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/>
          </a:p>
        </p:txBody>
      </p:sp>
      <p:sp>
        <p:nvSpPr>
          <p:cNvPr id="75779" name="文本框 4804611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5780" name="文本框 4804612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578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幻灯片图像占位符 4806657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77826" name="文本框 4806658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7827" name="文本框 4806659"/>
          <p:cNvSpPr txBox="1"/>
          <p:nvPr/>
        </p:nvSpPr>
        <p:spPr>
          <a:xfrm>
            <a:off x="776288" y="5792788"/>
            <a:ext cx="2057400" cy="5492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学员讲解、培训师总结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7828" name="文本占位符 4806660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请一名学员根据</a:t>
            </a:r>
            <a:r>
              <a:rPr lang="en-US" altLang="zh-CN" sz="1600" dirty="0"/>
              <a:t>PPT</a:t>
            </a:r>
            <a:r>
              <a:rPr lang="zh-CN" altLang="en-US" sz="1600" dirty="0"/>
              <a:t>讲解男服务顾问仪容仪表的重点注意事项</a:t>
            </a:r>
            <a:r>
              <a:rPr lang="en-US" altLang="zh-CN" sz="1600"/>
              <a:t>.</a:t>
            </a:r>
            <a:endParaRPr lang="en-US" altLang="zh-CN" sz="160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培训师总结</a:t>
            </a:r>
            <a:r>
              <a:rPr lang="en-US" altLang="zh-CN" sz="1600"/>
              <a:t>.</a:t>
            </a:r>
            <a:endParaRPr lang="en-US" altLang="zh-CN" sz="1600"/>
          </a:p>
        </p:txBody>
      </p:sp>
      <p:sp>
        <p:nvSpPr>
          <p:cNvPr id="7782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幻灯片图像占位符 480870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79874" name="文本占位符 480870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女服务顾问：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头发：梳洗整齐没有头皮屑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刘海：请梳理前额刘海以保持额头洁爽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颜色： 染发不得过于鲜艳、怪异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发型： 马尾、 短发、披肩发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发饰： 选用大小适中的发饰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dirty="0"/>
          </a:p>
        </p:txBody>
      </p:sp>
      <p:sp>
        <p:nvSpPr>
          <p:cNvPr id="79875" name="文本框 4808707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9876" name="文本框 4808708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987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4810753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81922" name="文本占位符 4810754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女服务顾问：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眼睛：清洁、无分泌物，避免眼睛布满血丝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化妆：淡妆，涂亮口红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嘴巴、牙齿：清洁、无残留物及异味，口气清新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指甲：清洁，定期修剪，短于指尖；指甲油只限于透明色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香水：清新淡雅，不可浓烈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dirty="0"/>
          </a:p>
        </p:txBody>
      </p:sp>
      <p:sp>
        <p:nvSpPr>
          <p:cNvPr id="81923" name="文本框 4810755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1924" name="文本框 4810756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192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幻灯片图像占位符 4812801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83970" name="文本占位符 4812802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女服务顾问：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着装原则；简单、大方、整洁、明快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职业装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皮鞋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丝袜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首饰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工作牌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手机</a:t>
            </a:r>
            <a:endParaRPr lang="zh-CN" altLang="en-US" sz="1600" dirty="0"/>
          </a:p>
          <a:p>
            <a:pPr lvl="0"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dirty="0"/>
          </a:p>
        </p:txBody>
      </p:sp>
      <p:sp>
        <p:nvSpPr>
          <p:cNvPr id="83971" name="文本框 4812803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3972" name="文本框 4812804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397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幻灯片图像占位符 4814849"/>
          <p:cNvSpPr>
            <a:spLocks noGrp="1" noRot="1" noTextEdit="1"/>
          </p:cNvSpPr>
          <p:nvPr>
            <p:ph type="sldImg"/>
          </p:nvPr>
        </p:nvSpPr>
        <p:spPr>
          <a:xfrm>
            <a:off x="258763" y="439738"/>
            <a:ext cx="4699000" cy="3524250"/>
          </a:xfrm>
        </p:spPr>
      </p:sp>
      <p:sp>
        <p:nvSpPr>
          <p:cNvPr id="86018" name="文本占位符 4814850"/>
          <p:cNvSpPr>
            <a:spLocks noGrp="1" noRot="1"/>
          </p:cNvSpPr>
          <p:nvPr>
            <p:ph type="body"/>
          </p:nvPr>
        </p:nvSpPr>
        <p:spPr>
          <a:xfrm>
            <a:off x="5086350" y="785813"/>
            <a:ext cx="3797300" cy="5564187"/>
          </a:xfrm>
        </p:spPr>
        <p:txBody>
          <a:bodyPr anchor="ctr" anchorCtr="0"/>
          <a:p>
            <a:pPr lvl="0"/>
            <a:r>
              <a:rPr lang="zh-CN" altLang="en-US" sz="1600" dirty="0"/>
              <a:t>请一名学员根据</a:t>
            </a:r>
            <a:r>
              <a:rPr lang="en-US" altLang="zh-CN" sz="1600" dirty="0"/>
              <a:t>PPT</a:t>
            </a:r>
            <a:r>
              <a:rPr lang="zh-CN" altLang="en-US" sz="1600" dirty="0"/>
              <a:t>讲解男服务顾问仪容仪表的重点注意事项</a:t>
            </a:r>
            <a:r>
              <a:rPr lang="en-US" altLang="zh-CN" sz="1600"/>
              <a:t>.</a:t>
            </a:r>
            <a:endParaRPr lang="en-US" altLang="zh-CN" sz="1600"/>
          </a:p>
          <a:p>
            <a:pPr lvl="0"/>
            <a:r>
              <a:rPr lang="zh-CN" altLang="en-US" sz="1600" dirty="0"/>
              <a:t>培训师总结</a:t>
            </a:r>
            <a:r>
              <a:rPr lang="en-US" altLang="zh-CN" sz="1600"/>
              <a:t>.</a:t>
            </a:r>
            <a:endParaRPr lang="en-US" altLang="zh-CN" sz="1600"/>
          </a:p>
        </p:txBody>
      </p:sp>
      <p:sp>
        <p:nvSpPr>
          <p:cNvPr id="86019" name="文本框 4814851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6020" name="文本框 4814852"/>
          <p:cNvSpPr txBox="1"/>
          <p:nvPr/>
        </p:nvSpPr>
        <p:spPr>
          <a:xfrm>
            <a:off x="776288" y="5792788"/>
            <a:ext cx="2057400" cy="5492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学员讲解、培训师总结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602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幻灯片图像占位符 4827137"/>
          <p:cNvSpPr>
            <a:spLocks noGrp="1" noRot="1" noTextEdit="1"/>
          </p:cNvSpPr>
          <p:nvPr>
            <p:ph type="sldImg"/>
          </p:nvPr>
        </p:nvSpPr>
        <p:spPr>
          <a:xfrm>
            <a:off x="258763" y="439738"/>
            <a:ext cx="4699000" cy="3524250"/>
          </a:xfrm>
        </p:spPr>
      </p:sp>
      <p:sp>
        <p:nvSpPr>
          <p:cNvPr id="88066" name="文本占位符 4827138"/>
          <p:cNvSpPr>
            <a:spLocks noGrp="1" noRot="1"/>
          </p:cNvSpPr>
          <p:nvPr>
            <p:ph type="body"/>
          </p:nvPr>
        </p:nvSpPr>
        <p:spPr>
          <a:xfrm>
            <a:off x="5214938" y="785813"/>
            <a:ext cx="3603625" cy="5556250"/>
          </a:xfrm>
        </p:spPr>
        <p:txBody>
          <a:bodyPr anchor="ctr" anchorCtr="0"/>
          <a:p>
            <a:pPr marL="152400" lvl="0" indent="-152400">
              <a:lnSpc>
                <a:spcPct val="210000"/>
              </a:lnSpc>
              <a:buFont typeface="Wingdings" panose="05000000000000000000" pitchFamily="2" charset="2"/>
              <a:buChar char="v"/>
            </a:pPr>
            <a:endParaRPr lang="en-US" altLang="zh-CN" sz="500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52400" lvl="0" indent="-1524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/>
              <a:t>一个人的动作习惯、举手投足、言谈举</a:t>
            </a:r>
            <a:endParaRPr lang="zh-CN" altLang="en-US" sz="1600" dirty="0"/>
          </a:p>
          <a:p>
            <a:pPr marL="152400" lvl="0" indent="-1524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/>
              <a:t>止，充分表达出他的风度，能真实地透射</a:t>
            </a:r>
            <a:endParaRPr lang="zh-CN" altLang="en-US" sz="1600" dirty="0"/>
          </a:p>
          <a:p>
            <a:pPr marL="152400" lvl="0" indent="-1524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/>
              <a:t>出他的素质修养，文化内涵等内在气质。</a:t>
            </a:r>
            <a:endParaRPr lang="zh-CN" altLang="en-US" sz="1600" dirty="0">
              <a:latin typeface="宋体" panose="02010600030101010101" pitchFamily="2" charset="-122"/>
            </a:endParaRPr>
          </a:p>
          <a:p>
            <a:pPr marL="152400" lvl="0" indent="-15240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zh-CN" altLang="en-US" sz="1600" dirty="0">
              <a:latin typeface="宋体" panose="02010600030101010101" pitchFamily="2" charset="-122"/>
            </a:endParaRPr>
          </a:p>
        </p:txBody>
      </p:sp>
      <p:sp>
        <p:nvSpPr>
          <p:cNvPr id="88067" name="文本框 4827139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8068" name="文本框 4827140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806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幻灯片图像占位符 482918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90114" name="文本占位符 482918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1400" b="1" dirty="0"/>
              <a:t>微笑服务</a:t>
            </a:r>
            <a:endParaRPr lang="zh-CN" altLang="en-US" sz="1400" b="1" dirty="0"/>
          </a:p>
          <a:p>
            <a:pPr lvl="0">
              <a:lnSpc>
                <a:spcPct val="110000"/>
              </a:lnSpc>
            </a:pPr>
            <a:r>
              <a:rPr lang="zh-CN" altLang="en-US" sz="1400" b="1" dirty="0"/>
              <a:t>　</a:t>
            </a:r>
            <a:r>
              <a:rPr lang="zh-CN" altLang="en-US" sz="1400" dirty="0"/>
              <a:t>美国一著名超极卖场的人事经理也曾说过：“我宁愿用一个学历低但却有愉快笑容的女孩子，也不会用一个神情忧郁的博士。”</a:t>
            </a:r>
            <a:endParaRPr lang="zh-CN" altLang="en-US" sz="1400" dirty="0"/>
          </a:p>
          <a:p>
            <a:pPr lvl="0">
              <a:lnSpc>
                <a:spcPct val="110000"/>
              </a:lnSpc>
            </a:pPr>
            <a:r>
              <a:rPr lang="zh-CN" altLang="en-US" sz="1400" dirty="0"/>
              <a:t>　由此可见，微笑服务对于现代企业特别是服务性行业有着特殊的魅力和作用</a:t>
            </a:r>
            <a:r>
              <a:rPr lang="zh-CN" altLang="en-US" sz="1400" b="1" dirty="0"/>
              <a:t>。 </a:t>
            </a:r>
            <a:endParaRPr lang="zh-CN" altLang="en-US" sz="1400" b="1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400" dirty="0"/>
              <a:t>微笑可以感染客户。客户花钱消费的时候，绝对不想看到你愁眉哭脸的样子，当客户怒气冲天的来投诉的时候，你若是冷冰以对，只会令他火上加油。相反，如果你真诚地对客户微笑，你就可能感染他，使他调整态度，或者使他感到愉悦，甚至可能使他成为长期客户。</a:t>
            </a:r>
            <a:endParaRPr lang="zh-CN" altLang="en-US" sz="14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400" dirty="0"/>
              <a:t>微笑可以激发热情。微笑传递着这样的信息：“见到你我很高兴，我愿意为你服务。”所以，微笑可以激发你的服务热情，使你永远保持主动服务的心态，从而为客户提供优质、周到的服务。</a:t>
            </a:r>
            <a:endParaRPr lang="zh-CN" altLang="en-US" sz="14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400" dirty="0"/>
              <a:t>微笑可以增强创造力。当你微笑着的时候，你就处于一种轻松愉悦的状态，有助于思维活跃，从而就可以创造性地解决客户的问题。相反，如果你的神经紧绷着，只会越来越紧张，创造力就会被扼杀。遇到一些突发事件就会不知所措。</a:t>
            </a:r>
            <a:endParaRPr lang="zh-CN" altLang="en-US" dirty="0"/>
          </a:p>
        </p:txBody>
      </p:sp>
      <p:sp>
        <p:nvSpPr>
          <p:cNvPr id="90115" name="文本框 4829187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0116" name="文本框 4829188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肢体语言－微笑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011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19458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19459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9460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946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7" name="幻灯片图像占位符 4831233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96258" name="文本占位符 4831234"/>
          <p:cNvSpPr>
            <a:spLocks noGrp="1" noRot="1"/>
          </p:cNvSpPr>
          <p:nvPr>
            <p:ph type="body"/>
          </p:nvPr>
        </p:nvSpPr>
        <p:spPr>
          <a:xfrm>
            <a:off x="5105400" y="762000"/>
            <a:ext cx="3657600" cy="5334000"/>
          </a:xfrm>
        </p:spPr>
        <p:txBody>
          <a:bodyPr anchor="ctr" anchorCtr="0"/>
          <a:p>
            <a:pPr lvl="0">
              <a:lnSpc>
                <a:spcPct val="150000"/>
              </a:lnSpc>
            </a:pPr>
            <a:r>
              <a:rPr lang="zh-CN" altLang="en-US" sz="1600" dirty="0"/>
              <a:t>目光接触是交往中常见的沟通方式，眼神不同，含义不同。</a:t>
            </a:r>
            <a:endParaRPr lang="zh-CN" altLang="en-US" sz="1600" dirty="0"/>
          </a:p>
          <a:p>
            <a:pPr lvl="0">
              <a:lnSpc>
                <a:spcPct val="150000"/>
              </a:lnSpc>
            </a:pPr>
            <a:r>
              <a:rPr lang="zh-CN" altLang="en-US" sz="1600" dirty="0"/>
              <a:t>大家看看这三种眼神？你们是什么样的感觉？</a:t>
            </a:r>
            <a:endParaRPr lang="zh-CN" altLang="en-US" sz="1600" dirty="0"/>
          </a:p>
          <a:p>
            <a:pPr lvl="0"/>
            <a:endParaRPr lang="zh-CN" altLang="en-US" sz="1600"/>
          </a:p>
        </p:txBody>
      </p:sp>
      <p:sp>
        <p:nvSpPr>
          <p:cNvPr id="96259" name="文本框 4831235"/>
          <p:cNvSpPr txBox="1"/>
          <p:nvPr/>
        </p:nvSpPr>
        <p:spPr>
          <a:xfrm>
            <a:off x="776288" y="5824538"/>
            <a:ext cx="2187575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培训师提问、现场演练</a:t>
            </a:r>
            <a:endParaRPr lang="zh-CN" altLang="en-US" sz="15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6260" name="文本框 4831236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肢体语言－眼神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626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5" name="幻灯片图像占位符 4833281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98306" name="文本占位符 4833282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lnSpc>
                <a:spcPct val="110000"/>
              </a:lnSpc>
            </a:pPr>
            <a:r>
              <a:rPr lang="zh-CN" altLang="en-US" sz="1600" dirty="0"/>
              <a:t>询问三个接触的感受。</a:t>
            </a:r>
            <a:endParaRPr lang="zh-CN" altLang="en-US" sz="1600" dirty="0"/>
          </a:p>
          <a:p>
            <a:pPr lvl="0">
              <a:lnSpc>
                <a:spcPct val="110000"/>
              </a:lnSpc>
            </a:pPr>
            <a:r>
              <a:rPr lang="zh-CN" altLang="en-US" sz="1600" dirty="0"/>
              <a:t>正确的注视方法：</a:t>
            </a:r>
            <a:endParaRPr lang="zh-CN" altLang="en-US" sz="16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平视，真诚。</a:t>
            </a:r>
            <a:endParaRPr lang="zh-CN" altLang="en-US" sz="16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注意不能游离，不能死盯在一个地方看。</a:t>
            </a:r>
            <a:endParaRPr lang="zh-CN" altLang="en-US" sz="16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与客户对话时，一部分时间看着对方的眼睛，表 示礼貌、真诚与尊重；</a:t>
            </a:r>
            <a:endParaRPr lang="zh-CN" altLang="en-US" sz="16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正确的目光是自然地注视；</a:t>
            </a:r>
            <a:endParaRPr lang="zh-CN" altLang="en-US" sz="1600" dirty="0"/>
          </a:p>
          <a:p>
            <a:pPr lvl="0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道别或握手时，更应该用目光注视着对方的眼睛。</a:t>
            </a:r>
            <a:endParaRPr lang="zh-CN" altLang="en-US" sz="1600" dirty="0"/>
          </a:p>
          <a:p>
            <a:pPr lvl="0">
              <a:lnSpc>
                <a:spcPct val="110000"/>
              </a:lnSpc>
            </a:pPr>
            <a:endParaRPr lang="zh-CN" altLang="en-US" sz="2000" b="1">
              <a:solidFill>
                <a:srgbClr val="FFFFFF"/>
              </a:solidFill>
              <a:latin typeface="楷体_GB2312" pitchFamily="1" charset="-122"/>
            </a:endParaRPr>
          </a:p>
        </p:txBody>
      </p:sp>
      <p:sp>
        <p:nvSpPr>
          <p:cNvPr id="98307" name="文本框 4833283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8308" name="文本框 4833284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肢体语言－眼神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830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3" name="幻灯片图像占位符 4835329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835331" name="文本占位符 4835330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站姿注意事项：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上身正直、挺胸收腹、腰直肩平、两臂自然下垂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两腿相靠站直、肌肉略有收缩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眼睛平视，嘴微闭，面带微笑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女子站立时，双脚呈“</a:t>
            </a:r>
            <a:r>
              <a:rPr lang="en-US" altLang="zh-CN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V”</a:t>
            </a: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字型或“人”字型，双膝靠紧，两个脚后跟靠紧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男子站立时，双脚与肩同宽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双手不可叉在腰间，也不可抱在胸前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要防止重心偏左偏右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身体不要东倒西歪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/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0355" name="文本框 4835331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0356" name="文本框 4835332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肢体语言－站姿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035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1" name="幻灯片图像占位符 4837377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837379" name="文本占位符 4837378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两手：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有扶手时，双手轻搭或一搭一放；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无扶手时，双手相交或轻握放于腹部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两脚：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脚跟脚尖全</a:t>
            </a:r>
            <a:r>
              <a:rPr lang="zh-CN" altLang="en-US" sz="1600" strike="noStrike" noProof="1" dirty="0"/>
              <a:t>靠或一靠一分，也</a:t>
            </a: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可一前一后或右脚放在左脚外侧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两腿：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4-1 </a:t>
            </a: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凳高适中时，两腿相靠。两膝的距离，男性松开一拳为宜，女性不松开为好，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4-2 </a:t>
            </a: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凳高时，一腿略搁于一脚上，脚尖向下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2403" name="文本框 4837379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2404" name="文本框 4837380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肢体语言－坐姿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240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49" name="幻灯片图像占位符 483942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839427" name="文本占位符 4839426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marL="177800" lvl="0" indent="-177800" fontAlgn="base">
              <a:spcBef>
                <a:spcPct val="0"/>
              </a:spcBef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坐姿注意事项：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坐时不要把椅子坐满（员工应坐椅子 的</a:t>
            </a:r>
            <a:r>
              <a:rPr lang="en-US" altLang="zh-CN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2/3</a:t>
            </a: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）， 但不可坐在边沿上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不可坐在椅子上前俯后仰，摇腿翘脚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不可将脚跨在椅子或沙发扶手上，或架在茶几上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在办公区、上司或客人面前不可双手抱在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胸前，不可横翘二郎腿，不可抖腿，也不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要半躺半坐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不得坐椅子扶手或办公桌面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入坐要轻缓，上身正直，胸部向前挺，双肩 放松平放，躯干与颈、髋腿、脚正对前方。双目平视，面带微笑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177800" lvl="0" indent="-177800" fontAlgn="base"/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4451" name="文本框 4839427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4452" name="文本框 4839428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肢体语言－坐姿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445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7" name="幻灯片图像占位符 4841473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06498" name="文本占位符 4841474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/>
              <a:t>走路时的身姿体态，往往可以展示其气质的高下。即使是一个相貌平平的人，如果能在行路时体现其风度，也能在社交场合受到欢迎。</a:t>
            </a:r>
            <a:br>
              <a:rPr lang="zh-CN" altLang="en-US" sz="1600" dirty="0"/>
            </a:br>
            <a:r>
              <a:rPr lang="en-US" altLang="zh-CN" sz="1600" dirty="0"/>
              <a:t>    </a:t>
            </a:r>
            <a:r>
              <a:rPr lang="zh-CN" altLang="en-US" sz="1600" dirty="0"/>
              <a:t>行路仪态美的要诀是：头部伸直，肩部放松，整个胸部自然舒展挺起，腹部和臀部适度收缩；走路时，不要让重心落在脚后跟，而是落在脚前掌，脚后跟每每快速提起，身体略向前倾。</a:t>
            </a:r>
            <a:endParaRPr lang="zh-CN" altLang="en-US" sz="1600" dirty="0"/>
          </a:p>
          <a:p>
            <a:pPr lvl="0"/>
            <a:endParaRPr lang="zh-CN" altLang="en-US" sz="1600" dirty="0"/>
          </a:p>
        </p:txBody>
      </p:sp>
      <p:sp>
        <p:nvSpPr>
          <p:cNvPr id="106499" name="文本框 4841475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6500" name="文本框 4841476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肢体语言－走姿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650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5" name="幻灯片图像占位符 4843521"/>
          <p:cNvSpPr>
            <a:spLocks noGrp="1" noRot="1" noTextEdit="1"/>
          </p:cNvSpPr>
          <p:nvPr>
            <p:ph type="sldImg"/>
          </p:nvPr>
        </p:nvSpPr>
        <p:spPr>
          <a:xfrm>
            <a:off x="257175" y="439738"/>
            <a:ext cx="4725988" cy="3544887"/>
          </a:xfrm>
        </p:spPr>
      </p:sp>
      <p:sp>
        <p:nvSpPr>
          <p:cNvPr id="4843523" name="文本占位符 4843522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lvl="0" fontAlgn="base">
              <a:lnSpc>
                <a:spcPct val="150000"/>
              </a:lnSpc>
            </a:pPr>
            <a:r>
              <a:rPr lang="zh-CN" altLang="en-US" sz="1600" strike="noStrike" noProof="1" dirty="0">
                <a:latin typeface="楷体_GB2312" pitchFamily="1" charset="-122"/>
              </a:rPr>
              <a:t>　一脚在前，一脚在后，两腿向下蹲，前脚全着地，小腿基本垂直于地面，后脚跟提起，脚掌着地，臀部向下。 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</a:rPr>
              <a:t>    两脚一前一后稍分开，站停在要拿或捡的东西旁边，下蹲腿屈，一膝向地，同时用手拿取物品。背不要弯，也不要低头，上身始终保持挺立，显得端庄大方</a:t>
            </a:r>
            <a:r>
              <a:rPr lang="zh-CN" altLang="en-US" sz="1600" strike="noStrike" noProof="1" dirty="0">
                <a:latin typeface="楷体_GB2312" pitchFamily="1" charset="-122"/>
              </a:rPr>
              <a:t>　　</a:t>
            </a:r>
            <a:endParaRPr lang="zh-CN" altLang="en-US" sz="1600" strike="noStrike" noProof="1" dirty="0">
              <a:latin typeface="楷体_GB2312" pitchFamily="1" charset="-122"/>
            </a:endParaRPr>
          </a:p>
          <a:p>
            <a:pPr lvl="0" fontAlgn="base">
              <a:lnSpc>
                <a:spcPct val="150000"/>
              </a:lnSpc>
            </a:pPr>
            <a:endParaRPr lang="zh-CN" altLang="en-US" sz="1600" strike="noStrike" noProof="1" dirty="0">
              <a:latin typeface="楷体_GB2312" pitchFamily="1" charset="-122"/>
            </a:endParaRPr>
          </a:p>
        </p:txBody>
      </p:sp>
      <p:sp>
        <p:nvSpPr>
          <p:cNvPr id="108547" name="文本框 4843523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8548" name="文本框 4843524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肢体语言－蹲姿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854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幻灯片图像占位符 4845569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10594" name="文本占位符 4845570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lnSpc>
                <a:spcPct val="150000"/>
              </a:lnSpc>
            </a:pPr>
            <a:r>
              <a:rPr lang="zh-CN" altLang="en-US" sz="1600" dirty="0">
                <a:latin typeface="楷体_GB2312" pitchFamily="1" charset="-122"/>
              </a:rPr>
              <a:t>鞠躬的场合与要求：</a:t>
            </a:r>
            <a:endParaRPr lang="zh-CN" altLang="en-US" sz="1600" dirty="0">
              <a:latin typeface="楷体_GB2312" pitchFamily="1" charset="-122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楷体_GB2312" pitchFamily="1" charset="-122"/>
              </a:rPr>
              <a:t>遇到客人或表示感谢或回礼时，行</a:t>
            </a:r>
            <a:r>
              <a:rPr lang="en-US" altLang="zh-CN" sz="1600" dirty="0">
                <a:latin typeface="楷体_GB2312" pitchFamily="1" charset="-122"/>
              </a:rPr>
              <a:t>15</a:t>
            </a:r>
            <a:r>
              <a:rPr lang="zh-CN" altLang="en-US" sz="1600" dirty="0">
                <a:latin typeface="楷体_GB2312" pitchFamily="1" charset="-122"/>
              </a:rPr>
              <a:t>度鞠躬礼；</a:t>
            </a:r>
            <a:endParaRPr lang="zh-CN" altLang="en-US" sz="1600" dirty="0">
              <a:latin typeface="楷体_GB2312" pitchFamily="1" charset="-122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楷体_GB2312" pitchFamily="1" charset="-122"/>
              </a:rPr>
              <a:t>遇到尊贵客人来访时，行</a:t>
            </a:r>
            <a:r>
              <a:rPr lang="en-US" altLang="zh-CN" sz="1600" dirty="0">
                <a:latin typeface="楷体_GB2312" pitchFamily="1" charset="-122"/>
              </a:rPr>
              <a:t>30</a:t>
            </a:r>
            <a:r>
              <a:rPr lang="zh-CN" altLang="en-US" sz="1600" dirty="0">
                <a:latin typeface="楷体_GB2312" pitchFamily="1" charset="-122"/>
              </a:rPr>
              <a:t>或</a:t>
            </a:r>
            <a:r>
              <a:rPr lang="en-US" altLang="zh-CN" sz="1600" dirty="0">
                <a:latin typeface="楷体_GB2312" pitchFamily="1" charset="-122"/>
              </a:rPr>
              <a:t>35</a:t>
            </a:r>
            <a:r>
              <a:rPr lang="zh-CN" altLang="en-US" sz="1600" dirty="0">
                <a:latin typeface="楷体_GB2312" pitchFamily="1" charset="-122"/>
              </a:rPr>
              <a:t>度鞠躬礼。行礼时面对客人，并拢双脚，视线由对方脸上落至自己的脚前</a:t>
            </a:r>
            <a:r>
              <a:rPr lang="en-US" altLang="zh-CN" sz="1600" dirty="0">
                <a:latin typeface="楷体_GB2312" pitchFamily="1" charset="-122"/>
              </a:rPr>
              <a:t>1.5</a:t>
            </a:r>
            <a:r>
              <a:rPr lang="zh-CN" altLang="en-US" sz="1600" dirty="0">
                <a:latin typeface="楷体_GB2312" pitchFamily="1" charset="-122"/>
              </a:rPr>
              <a:t>米处（</a:t>
            </a:r>
            <a:r>
              <a:rPr lang="en-US" altLang="zh-CN" sz="1600" dirty="0">
                <a:latin typeface="楷体_GB2312" pitchFamily="1" charset="-122"/>
              </a:rPr>
              <a:t>15</a:t>
            </a:r>
            <a:r>
              <a:rPr lang="zh-CN" altLang="en-US" sz="1600" dirty="0">
                <a:latin typeface="楷体_GB2312" pitchFamily="1" charset="-122"/>
              </a:rPr>
              <a:t>度礼）及脚前</a:t>
            </a:r>
            <a:r>
              <a:rPr lang="en-US" altLang="zh-CN" sz="1600" dirty="0">
                <a:latin typeface="楷体_GB2312" pitchFamily="1" charset="-122"/>
              </a:rPr>
              <a:t>1</a:t>
            </a:r>
            <a:r>
              <a:rPr lang="zh-CN" altLang="en-US" sz="1600" dirty="0">
                <a:latin typeface="楷体_GB2312" pitchFamily="1" charset="-122"/>
              </a:rPr>
              <a:t>米处（</a:t>
            </a:r>
            <a:r>
              <a:rPr lang="en-US" altLang="zh-CN" sz="1600" dirty="0">
                <a:latin typeface="楷体_GB2312" pitchFamily="1" charset="-122"/>
              </a:rPr>
              <a:t>30</a:t>
            </a:r>
            <a:r>
              <a:rPr lang="zh-CN" altLang="en-US" sz="1600" dirty="0">
                <a:latin typeface="楷体_GB2312" pitchFamily="1" charset="-122"/>
              </a:rPr>
              <a:t>度礼）。男性双手放在身体两侧，女性双手合起放在身体前面。</a:t>
            </a:r>
            <a:endParaRPr lang="zh-CN" altLang="en-US" sz="1600" dirty="0">
              <a:latin typeface="楷体_GB2312" pitchFamily="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latin typeface="楷体_GB2312" pitchFamily="1" charset="-122"/>
              </a:rPr>
              <a:t>鞠躬时，应从心底里发出向对方表示感谢和尊重的意念，从而体现在行动上，给对方留下诚恳、真实的印象</a:t>
            </a:r>
            <a:endParaRPr lang="zh-CN" altLang="en-US" sz="1600" dirty="0">
              <a:latin typeface="楷体_GB2312" pitchFamily="1" charset="-122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latin typeface="楷体_GB2312" pitchFamily="1" charset="-122"/>
            </a:endParaRPr>
          </a:p>
        </p:txBody>
      </p:sp>
      <p:sp>
        <p:nvSpPr>
          <p:cNvPr id="110595" name="文本框 4845571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0596" name="文本框 4845572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肢体语言－行礼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059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1" name="幻灯片图像占位符 4847617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12642" name="文本占位符 484761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marL="622300" lvl="0" indent="-622300">
              <a:lnSpc>
                <a:spcPct val="160000"/>
              </a:lnSpc>
            </a:pPr>
            <a:r>
              <a:rPr lang="zh-CN" altLang="en-US" sz="1600" dirty="0"/>
              <a:t>握手时，应目视对方并面带微笑切不可带着　</a:t>
            </a:r>
            <a:endParaRPr lang="zh-CN" altLang="en-US" sz="1600" dirty="0"/>
          </a:p>
          <a:p>
            <a:pPr marL="622300" lvl="0" indent="-622300">
              <a:lnSpc>
                <a:spcPct val="160000"/>
              </a:lnSpc>
            </a:pPr>
            <a:r>
              <a:rPr lang="zh-CN" altLang="en-US" sz="1600" dirty="0"/>
              <a:t>手套与人握手</a:t>
            </a:r>
            <a:r>
              <a:rPr lang="zh-CN" altLang="en-US" sz="1600" b="1" dirty="0"/>
              <a:t>	</a:t>
            </a:r>
            <a:endParaRPr lang="zh-CN" altLang="en-US" sz="1600" dirty="0"/>
          </a:p>
          <a:p>
            <a:pPr marL="622300" lvl="0" indent="-622300">
              <a:lnSpc>
                <a:spcPct val="160000"/>
              </a:lnSpc>
            </a:pPr>
            <a:r>
              <a:rPr lang="zh-CN" altLang="en-US" sz="1600" dirty="0"/>
              <a:t>顺序：上级在先、主人在先、长者在先、女性在先　</a:t>
            </a:r>
            <a:endParaRPr lang="zh-CN" altLang="en-US" sz="1600" dirty="0"/>
          </a:p>
          <a:p>
            <a:pPr marL="622300" lvl="0" indent="-622300">
              <a:lnSpc>
                <a:spcPct val="160000"/>
              </a:lnSpc>
            </a:pPr>
            <a:r>
              <a:rPr lang="zh-CN" altLang="en-US" sz="1600" dirty="0"/>
              <a:t>力度：不宜过大，但也不宜毫无力度</a:t>
            </a:r>
            <a:endParaRPr lang="zh-CN" altLang="en-US" sz="1600" dirty="0"/>
          </a:p>
          <a:p>
            <a:pPr marL="622300" lvl="0" indent="-622300">
              <a:lnSpc>
                <a:spcPct val="160000"/>
              </a:lnSpc>
            </a:pPr>
            <a:r>
              <a:rPr lang="zh-CN" altLang="en-US" sz="1600" dirty="0"/>
              <a:t>时间：</a:t>
            </a:r>
            <a:r>
              <a:rPr lang="en-US" altLang="zh-CN" sz="1600" dirty="0"/>
              <a:t>3—5</a:t>
            </a:r>
            <a:r>
              <a:rPr lang="zh-CN" altLang="en-US" sz="1600" dirty="0"/>
              <a:t>秒为宜</a:t>
            </a:r>
            <a:br>
              <a:rPr lang="zh-CN" altLang="en-US" sz="1600" dirty="0"/>
            </a:br>
            <a:r>
              <a:rPr lang="zh-CN" altLang="en-US" sz="1600" b="1" dirty="0"/>
              <a:t>		</a:t>
            </a:r>
            <a:endParaRPr lang="zh-CN" altLang="en-US" sz="1600" b="1" dirty="0"/>
          </a:p>
          <a:p>
            <a:pPr marL="622300" lvl="0" indent="-622300"/>
            <a:endParaRPr lang="zh-CN" altLang="en-US" sz="1600" dirty="0"/>
          </a:p>
        </p:txBody>
      </p:sp>
      <p:sp>
        <p:nvSpPr>
          <p:cNvPr id="112643" name="文本框 4847619"/>
          <p:cNvSpPr txBox="1"/>
          <p:nvPr/>
        </p:nvSpPr>
        <p:spPr>
          <a:xfrm>
            <a:off x="839788" y="5792788"/>
            <a:ext cx="2060575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2644" name="文本框 4847620"/>
          <p:cNvSpPr txBox="1"/>
          <p:nvPr/>
        </p:nvSpPr>
        <p:spPr>
          <a:xfrm>
            <a:off x="839788" y="4751388"/>
            <a:ext cx="231775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肢体语言－握手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264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幻灯片图像占位符 4849665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14690" name="文本占位符 484966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buClr>
                <a:schemeClr val="tx2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2"/>
                </a:solidFill>
              </a:rPr>
              <a:t>注意事项：</a:t>
            </a:r>
            <a:endParaRPr lang="zh-CN" altLang="en-US" sz="1600" dirty="0">
              <a:solidFill>
                <a:schemeClr val="tx2"/>
              </a:solidFill>
            </a:endParaRPr>
          </a:p>
          <a:p>
            <a:pPr lvl="0">
              <a:buClr>
                <a:schemeClr val="tx2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2"/>
                </a:solidFill>
              </a:rPr>
              <a:t>名片的准备</a:t>
            </a:r>
            <a:endParaRPr lang="zh-CN" altLang="en-US" sz="1600" dirty="0">
              <a:solidFill>
                <a:schemeClr val="tx2"/>
              </a:solidFill>
            </a:endParaRPr>
          </a:p>
          <a:p>
            <a:pPr lvl="0">
              <a:lnSpc>
                <a:spcPct val="120000"/>
              </a:lnSpc>
              <a:buClr>
                <a:schemeClr val="tx2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名片不要和钱包、笔记本等放在一起，原则上应该使用名片夹。</a:t>
            </a:r>
            <a:endParaRPr lang="zh-CN" altLang="en-US" sz="1600" dirty="0"/>
          </a:p>
          <a:p>
            <a:pPr lvl="0">
              <a:lnSpc>
                <a:spcPct val="120000"/>
              </a:lnSpc>
              <a:buClr>
                <a:schemeClr val="tx2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名片可放在上衣口袋（但不可放在裤兜里）。</a:t>
            </a:r>
            <a:endParaRPr lang="zh-CN" altLang="en-US" sz="1600" dirty="0"/>
          </a:p>
          <a:p>
            <a:pPr lvl="0">
              <a:lnSpc>
                <a:spcPct val="120000"/>
              </a:lnSpc>
              <a:buClr>
                <a:schemeClr val="tx2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要保持名片或名片夹的清洁、平整。</a:t>
            </a:r>
            <a:endParaRPr lang="zh-CN" altLang="en-US" sz="1600" dirty="0"/>
          </a:p>
          <a:p>
            <a:pPr lvl="0">
              <a:buClr>
                <a:schemeClr val="tx2"/>
              </a:buClr>
              <a:buFont typeface="Wingdings" panose="05000000000000000000" pitchFamily="2" charset="2"/>
              <a:buChar char="l"/>
            </a:pPr>
            <a:endParaRPr lang="zh-CN" altLang="en-US" sz="1600" dirty="0">
              <a:solidFill>
                <a:schemeClr val="tx2"/>
              </a:solidFill>
            </a:endParaRPr>
          </a:p>
        </p:txBody>
      </p:sp>
      <p:sp>
        <p:nvSpPr>
          <p:cNvPr id="114691" name="文本框 4849667"/>
          <p:cNvSpPr txBox="1"/>
          <p:nvPr/>
        </p:nvSpPr>
        <p:spPr>
          <a:xfrm>
            <a:off x="839788" y="5792788"/>
            <a:ext cx="2060575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4692" name="文本框 4849668"/>
          <p:cNvSpPr txBox="1"/>
          <p:nvPr/>
        </p:nvSpPr>
        <p:spPr>
          <a:xfrm>
            <a:off x="839788" y="4751388"/>
            <a:ext cx="231775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肢体语言－交换名片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469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21506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21507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08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0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7" name="幻灯片图像占位符 4853761"/>
          <p:cNvSpPr>
            <a:spLocks noGrp="1" noRot="1" noTextEdit="1"/>
          </p:cNvSpPr>
          <p:nvPr>
            <p:ph type="sldImg"/>
          </p:nvPr>
        </p:nvSpPr>
        <p:spPr>
          <a:xfrm>
            <a:off x="225425" y="439738"/>
            <a:ext cx="4725988" cy="3544887"/>
          </a:xfrm>
        </p:spPr>
      </p:sp>
      <p:sp>
        <p:nvSpPr>
          <p:cNvPr id="4853763" name="文本占位符 4853762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lvl="0" fontAlgn="base">
              <a:lnSpc>
                <a:spcPct val="130000"/>
              </a:lnSpc>
              <a:buFont typeface="Wingdings" panose="05000000000000000000" pitchFamily="2" charset="2"/>
              <a:buChar char="v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声音的魅力</a:t>
            </a:r>
            <a:r>
              <a:rPr lang="en-US" altLang="zh-CN" sz="1600" strike="noStrike" noProof="1">
                <a:solidFill>
                  <a:srgbClr val="006666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endParaRPr lang="en-US" altLang="zh-CN" sz="1600" strike="noStrike" noProof="1">
              <a:solidFill>
                <a:srgbClr val="006666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你知道吗？所有的美国总统都曾经受过声音训练。</a:t>
            </a:r>
            <a:endParaRPr lang="zh-CN" altLang="en-US" sz="1600" strike="noStrike" noProof="1" dirty="0"/>
          </a:p>
          <a:p>
            <a:pPr lvl="0" fontAlgn="base"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低沉的声音，使你显得有教养；更能吸引人的注意力并博得信任；更能释放语言的魅力</a:t>
            </a:r>
            <a:r>
              <a:rPr lang="zh-CN" altLang="en-US" sz="1600" b="1" strike="noStrike" noProof="1" dirty="0"/>
              <a:t>。</a:t>
            </a:r>
            <a:endParaRPr lang="zh-CN" altLang="en-US" sz="1600" b="1" strike="noStrike" noProof="1" dirty="0"/>
          </a:p>
          <a:p>
            <a:pPr lvl="0" fontAlgn="base">
              <a:lnSpc>
                <a:spcPct val="130000"/>
              </a:lnSpc>
            </a:pPr>
            <a:endParaRPr lang="zh-CN" altLang="en-US" sz="1600" strike="noStrike" noProof="1" dirty="0"/>
          </a:p>
        </p:txBody>
      </p:sp>
      <p:sp>
        <p:nvSpPr>
          <p:cNvPr id="116739" name="文本框 4853763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6740" name="文本框 4853764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服务用语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674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5" name="幻灯片图像占位符 485580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42888" y="439738"/>
            <a:ext cx="4730750" cy="3548062"/>
          </a:xfrm>
        </p:spPr>
      </p:sp>
      <p:sp>
        <p:nvSpPr>
          <p:cNvPr id="118786" name="文本占位符 4855810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827713"/>
          </a:xfrm>
        </p:spPr>
        <p:txBody>
          <a:bodyPr anchor="ctr" anchorCtr="0"/>
          <a:p>
            <a:pPr lvl="0"/>
            <a:r>
              <a:rPr lang="zh-CN" altLang="en-US" sz="1600" dirty="0"/>
              <a:t>对于语言语音，我们可以说带着情感的声音是最好的声音，我们可以从以下几方面来做</a:t>
            </a:r>
            <a:endParaRPr lang="zh-CN" altLang="en-US" sz="1600"/>
          </a:p>
          <a:p>
            <a:pPr lvl="0"/>
            <a:r>
              <a:rPr lang="en-US" altLang="zh-CN" sz="1600" dirty="0"/>
              <a:t>1</a:t>
            </a:r>
            <a:r>
              <a:rPr lang="zh-CN" altLang="en-US" sz="1600" dirty="0"/>
              <a:t>．声音大小：全场听得见，声音有强弱变化</a:t>
            </a:r>
            <a:endParaRPr lang="zh-CN" altLang="en-US" sz="1600" dirty="0"/>
          </a:p>
          <a:p>
            <a:pPr lvl="0"/>
            <a:r>
              <a:rPr lang="en-US" altLang="zh-CN" sz="1600" dirty="0"/>
              <a:t>2</a:t>
            </a:r>
            <a:r>
              <a:rPr lang="zh-CN" altLang="en-US" sz="1600" dirty="0"/>
              <a:t>．讲话速度：快慢适中，约</a:t>
            </a:r>
            <a:r>
              <a:rPr lang="en-US" altLang="zh-CN" sz="1600" dirty="0"/>
              <a:t>100-120</a:t>
            </a:r>
            <a:r>
              <a:rPr lang="zh-CN" altLang="en-US" sz="1600" dirty="0"/>
              <a:t>字</a:t>
            </a:r>
            <a:r>
              <a:rPr lang="en-US" altLang="zh-CN" sz="1600" dirty="0"/>
              <a:t>/</a:t>
            </a:r>
            <a:r>
              <a:rPr lang="zh-CN" altLang="en-US" sz="1600" dirty="0"/>
              <a:t>分钟，重要地方放慢</a:t>
            </a:r>
            <a:endParaRPr lang="zh-CN" altLang="en-US" sz="1600" dirty="0"/>
          </a:p>
          <a:p>
            <a:pPr lvl="0"/>
            <a:r>
              <a:rPr lang="en-US" altLang="zh-CN" sz="1600" dirty="0"/>
              <a:t>2.</a:t>
            </a:r>
            <a:r>
              <a:rPr lang="zh-CN" altLang="en-US" sz="1600" dirty="0"/>
              <a:t>音调变化：根据内容改变，有高昂、有低沉，配合面部表情</a:t>
            </a:r>
            <a:endParaRPr lang="zh-CN" altLang="en-US" sz="1600" dirty="0"/>
          </a:p>
          <a:p>
            <a:pPr lvl="0"/>
            <a:r>
              <a:rPr lang="en-US" altLang="zh-CN" sz="1600" dirty="0"/>
              <a:t>4</a:t>
            </a:r>
            <a:r>
              <a:rPr lang="zh-CN" altLang="en-US" sz="1600" dirty="0"/>
              <a:t>．重音运用：在关键性词句上加强，时而轻松叙述</a:t>
            </a:r>
            <a:endParaRPr lang="zh-CN" altLang="en-US" sz="1600" dirty="0"/>
          </a:p>
          <a:p>
            <a:pPr lvl="0"/>
            <a:r>
              <a:rPr lang="en-US" altLang="zh-CN" sz="1600" dirty="0"/>
              <a:t>5</a:t>
            </a:r>
            <a:r>
              <a:rPr lang="zh-CN" altLang="en-US" sz="1600" dirty="0"/>
              <a:t>．顿挫使用：短暂的顿挫促使听者期待或思考</a:t>
            </a:r>
            <a:endParaRPr lang="zh-CN" altLang="en-US" sz="1600" dirty="0"/>
          </a:p>
          <a:p>
            <a:pPr lvl="0"/>
            <a:r>
              <a:rPr lang="en-US" altLang="zh-CN" sz="1600" dirty="0"/>
              <a:t>6</a:t>
            </a:r>
            <a:r>
              <a:rPr lang="zh-CN" altLang="en-US" sz="1600" dirty="0"/>
              <a:t>．措辞格调：通俗易懂，深入浅出，避免粗俗或咬文嚼字。</a:t>
            </a:r>
            <a:endParaRPr lang="zh-CN" altLang="en-US" sz="1600" dirty="0"/>
          </a:p>
          <a:p>
            <a:pPr lvl="0"/>
            <a:r>
              <a:rPr lang="en-US" altLang="zh-CN" sz="1600" dirty="0"/>
              <a:t>7</a:t>
            </a:r>
            <a:r>
              <a:rPr lang="zh-CN" altLang="en-US" sz="1600" dirty="0"/>
              <a:t>．逻辑顺序：先后成章，不颠三倒四，举例后能回到中心</a:t>
            </a:r>
            <a:endParaRPr lang="zh-CN" altLang="en-US" sz="1600" dirty="0"/>
          </a:p>
          <a:p>
            <a:pPr lvl="0"/>
            <a:r>
              <a:rPr lang="en-US" altLang="zh-CN" sz="1600" dirty="0"/>
              <a:t>8</a:t>
            </a:r>
            <a:r>
              <a:rPr lang="zh-CN" altLang="en-US" sz="1600" dirty="0"/>
              <a:t>．情绪修饰：要有表演者精神，依内容体现情意，吸引听众。</a:t>
            </a:r>
            <a:endParaRPr lang="zh-CN" altLang="en-US" sz="1600" dirty="0"/>
          </a:p>
          <a:p>
            <a:pPr lvl="0"/>
            <a:endParaRPr lang="zh-CN" altLang="en-US" sz="1600" dirty="0"/>
          </a:p>
          <a:p>
            <a:pPr lvl="0"/>
            <a:endParaRPr lang="zh-CN" altLang="en-US" dirty="0"/>
          </a:p>
        </p:txBody>
      </p:sp>
      <p:sp>
        <p:nvSpPr>
          <p:cNvPr id="118787" name="文本框 4855811"/>
          <p:cNvSpPr txBox="1"/>
          <p:nvPr/>
        </p:nvSpPr>
        <p:spPr>
          <a:xfrm>
            <a:off x="776288" y="4713288"/>
            <a:ext cx="30226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服务用语</a:t>
            </a:r>
            <a:r>
              <a:rPr lang="en-US" altLang="zh-CN" sz="1500" dirty="0">
                <a:latin typeface="Times New Roman" panose="02020603050405020304" pitchFamily="2" charset="0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声音运用</a:t>
            </a:r>
            <a:endParaRPr lang="zh-CN" altLang="en-US" sz="15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8788" name="文本框 4855812"/>
          <p:cNvSpPr txBox="1"/>
          <p:nvPr/>
        </p:nvSpPr>
        <p:spPr>
          <a:xfrm>
            <a:off x="776288" y="5824538"/>
            <a:ext cx="29591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培训师讲解、小提问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878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3" name="幻灯片图像占位符 4859905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20834" name="文本占位符 4859906"/>
          <p:cNvSpPr>
            <a:spLocks noGrp="1" noRot="1"/>
          </p:cNvSpPr>
          <p:nvPr>
            <p:ph type="body"/>
          </p:nvPr>
        </p:nvSpPr>
        <p:spPr>
          <a:xfrm>
            <a:off x="5022850" y="857250"/>
            <a:ext cx="3795713" cy="5518150"/>
          </a:xfrm>
        </p:spPr>
        <p:txBody>
          <a:bodyPr anchor="ctr" anchorCtr="0"/>
          <a:p>
            <a:pPr lvl="0"/>
            <a:r>
              <a:rPr lang="zh-CN" altLang="en-US" sz="1600" dirty="0"/>
              <a:t>指定学员上台标准读一遍</a:t>
            </a:r>
            <a:endParaRPr lang="zh-CN" altLang="en-US" sz="1600" dirty="0"/>
          </a:p>
        </p:txBody>
      </p:sp>
      <p:sp>
        <p:nvSpPr>
          <p:cNvPr id="120835" name="文本框 4859907"/>
          <p:cNvSpPr txBox="1"/>
          <p:nvPr/>
        </p:nvSpPr>
        <p:spPr>
          <a:xfrm>
            <a:off x="776288" y="4713288"/>
            <a:ext cx="30226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服务用语</a:t>
            </a:r>
            <a:r>
              <a:rPr lang="en-US" altLang="zh-CN" sz="1500" dirty="0">
                <a:latin typeface="Times New Roman" panose="02020603050405020304" pitchFamily="2" charset="0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声音运用</a:t>
            </a:r>
            <a:endParaRPr lang="zh-CN" altLang="en-US" sz="15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20836" name="文本框 4859908"/>
          <p:cNvSpPr txBox="1"/>
          <p:nvPr/>
        </p:nvSpPr>
        <p:spPr>
          <a:xfrm>
            <a:off x="776288" y="5824538"/>
            <a:ext cx="29591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学员朗读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2083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1" name="幻灯片图像占位符 4861953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22882" name="文本框 4861954"/>
          <p:cNvSpPr txBox="1"/>
          <p:nvPr/>
        </p:nvSpPr>
        <p:spPr>
          <a:xfrm>
            <a:off x="776288" y="4713288"/>
            <a:ext cx="30226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服务用语</a:t>
            </a:r>
            <a:r>
              <a:rPr lang="en-US" altLang="zh-CN" sz="1500" dirty="0"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礼仪敬语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883" name="文本框 4861955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884" name="矩形 4861956"/>
          <p:cNvSpPr/>
          <p:nvPr/>
        </p:nvSpPr>
        <p:spPr>
          <a:xfrm>
            <a:off x="5214938" y="850900"/>
            <a:ext cx="3668712" cy="563245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合适的称谓          </a:t>
            </a:r>
            <a:endParaRPr lang="zh-CN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合适的称谓应符合地域风俗习惯和对方的文化背景。</a:t>
            </a:r>
            <a:endParaRPr lang="zh-CN" altLang="zh-TW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认识对方的姓名职称可以强化人际关系</a:t>
            </a:r>
            <a:endParaRPr lang="zh-CN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TW" altLang="en-US" sz="16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CN" altLang="en-US" sz="12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22885" name="文本占位符 4861957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dirty="0"/>
              <a:t>强调常见礼仪用语已经脱离词语本意。</a:t>
            </a:r>
            <a:endParaRPr lang="zh-CN" altLang="en-US" dirty="0"/>
          </a:p>
        </p:txBody>
      </p:sp>
      <p:sp>
        <p:nvSpPr>
          <p:cNvPr id="122886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幻灯片图像占位符 4864001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24930" name="文本占位符 4864002"/>
          <p:cNvSpPr>
            <a:spLocks noGrp="1" noRot="1"/>
          </p:cNvSpPr>
          <p:nvPr>
            <p:ph type="body"/>
          </p:nvPr>
        </p:nvSpPr>
        <p:spPr>
          <a:xfrm>
            <a:off x="5086350" y="785813"/>
            <a:ext cx="3668713" cy="5556250"/>
          </a:xfrm>
        </p:spPr>
        <p:txBody>
          <a:bodyPr anchor="ctr" anchorCtr="0"/>
          <a:p>
            <a:pPr lvl="0"/>
            <a:r>
              <a:rPr lang="zh-CN" altLang="en-US" sz="1600" dirty="0"/>
              <a:t>经常使用禁忌的语句，会让客户对经销店产生不专业、不热情、不周到的印象</a:t>
            </a:r>
            <a:endParaRPr lang="zh-CN" altLang="en-US" sz="1600" dirty="0"/>
          </a:p>
        </p:txBody>
      </p:sp>
      <p:sp>
        <p:nvSpPr>
          <p:cNvPr id="124931" name="文本框 4864003"/>
          <p:cNvSpPr txBox="1"/>
          <p:nvPr/>
        </p:nvSpPr>
        <p:spPr>
          <a:xfrm>
            <a:off x="776288" y="4713288"/>
            <a:ext cx="30226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服务用语</a:t>
            </a:r>
            <a:r>
              <a:rPr lang="en-US" altLang="zh-CN" sz="1500" dirty="0"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禁忌语言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4932" name="文本框 4864004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493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7" name="幻灯片图像占位符 4866049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26978" name="文本占位符 4866050"/>
          <p:cNvSpPr>
            <a:spLocks noGrp="1" noRot="1"/>
          </p:cNvSpPr>
          <p:nvPr>
            <p:ph type="body"/>
          </p:nvPr>
        </p:nvSpPr>
        <p:spPr>
          <a:xfrm>
            <a:off x="5022850" y="785813"/>
            <a:ext cx="3924300" cy="5556250"/>
          </a:xfrm>
        </p:spPr>
        <p:txBody>
          <a:bodyPr anchor="ctr" anchorCtr="0"/>
          <a:p>
            <a:pPr lvl="0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接听电话注意事项：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电话铃响在</a:t>
            </a:r>
            <a:r>
              <a:rPr lang="en-US" altLang="zh-CN" sz="1600" dirty="0"/>
              <a:t>3</a:t>
            </a:r>
            <a:r>
              <a:rPr lang="zh-CN" altLang="en-US" sz="1600" dirty="0"/>
              <a:t>声之内接起</a:t>
            </a:r>
            <a:endParaRPr lang="zh-CN" altLang="en-US" sz="1600" dirty="0"/>
          </a:p>
          <a:p>
            <a:pPr lvl="0">
              <a:lnSpc>
                <a:spcPct val="18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电话机旁准备好纸笔进行记录</a:t>
            </a:r>
            <a:endParaRPr lang="zh-CN" altLang="en-US" sz="1600" dirty="0"/>
          </a:p>
          <a:p>
            <a:pPr lvl="0">
              <a:lnSpc>
                <a:spcPct val="18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确认记录下的时间、地点等</a:t>
            </a:r>
            <a:endParaRPr lang="zh-CN" altLang="en-US" sz="1600" dirty="0"/>
          </a:p>
          <a:p>
            <a:pPr lvl="0">
              <a:lnSpc>
                <a:spcPct val="18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告知对方自己的姓名</a:t>
            </a:r>
            <a:r>
              <a:rPr lang="zh-CN" altLang="en-US" sz="1600" b="1" dirty="0"/>
              <a:t> </a:t>
            </a:r>
            <a:endParaRPr lang="zh-CN" altLang="en-US" sz="1600" b="1" dirty="0"/>
          </a:p>
          <a:p>
            <a:pPr lvl="0"/>
            <a:endParaRPr lang="zh-CN" altLang="en-US" sz="1600" dirty="0"/>
          </a:p>
        </p:txBody>
      </p:sp>
      <p:sp>
        <p:nvSpPr>
          <p:cNvPr id="126979" name="文本框 4866051"/>
          <p:cNvSpPr txBox="1"/>
          <p:nvPr/>
        </p:nvSpPr>
        <p:spPr>
          <a:xfrm>
            <a:off x="776288" y="4713288"/>
            <a:ext cx="30226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电话礼仪</a:t>
            </a:r>
            <a:r>
              <a:rPr lang="en-US" altLang="zh-CN" sz="1500" dirty="0"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接听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6980" name="文本框 4866052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698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5" name="幻灯片图像占位符 4868097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29026" name="文本占位符 486809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dirty="0"/>
              <a:t>拨打电话注意事项：</a:t>
            </a:r>
            <a:endParaRPr lang="zh-CN" altLang="en-US" dirty="0"/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重要的第一声 　</a:t>
            </a:r>
            <a:endParaRPr lang="zh-CN" altLang="en-US" dirty="0"/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要有喜悦的心情</a:t>
            </a:r>
            <a:endParaRPr lang="zh-CN" altLang="en-US" dirty="0"/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清晰明朗的声音 </a:t>
            </a:r>
            <a:endParaRPr lang="zh-CN" altLang="en-US" dirty="0"/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认真清楚的记录 </a:t>
            </a:r>
            <a:endParaRPr lang="zh-CN" altLang="en-US" dirty="0"/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了解拨打电话的目的 </a:t>
            </a:r>
            <a:endParaRPr lang="zh-CN" altLang="en-US" dirty="0"/>
          </a:p>
          <a:p>
            <a:pPr lvl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挂电话前的礼貌</a:t>
            </a:r>
            <a:endParaRPr lang="zh-CN" altLang="en-US" dirty="0"/>
          </a:p>
        </p:txBody>
      </p:sp>
      <p:sp>
        <p:nvSpPr>
          <p:cNvPr id="129027" name="文本框 4868099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9028" name="文本框 4868100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电话礼仪</a:t>
            </a:r>
            <a:r>
              <a:rPr lang="en-US" altLang="zh-CN" sz="1500" dirty="0"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拨打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902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3" name="幻灯片图像占位符 487014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31074" name="文本占位符 487014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dirty="0"/>
              <a:t>转接电话注意事项：</a:t>
            </a:r>
            <a:endParaRPr lang="zh-CN" altLang="en-US" dirty="0"/>
          </a:p>
          <a:p>
            <a:pPr lvl="0"/>
            <a:r>
              <a:rPr lang="zh-CN" altLang="en-US" b="1" dirty="0"/>
              <a:t>您好！这里是ＸＸ公司！有什么可以为您服务的</a:t>
            </a:r>
            <a:endParaRPr lang="zh-CN" altLang="en-US" b="1" dirty="0"/>
          </a:p>
          <a:p>
            <a:pPr lvl="0"/>
            <a:r>
              <a:rPr lang="zh-CN" altLang="en-US" b="1" dirty="0"/>
              <a:t>请稍候</a:t>
            </a:r>
            <a:r>
              <a:rPr lang="en-US" altLang="zh-CN" b="1" dirty="0"/>
              <a:t>,</a:t>
            </a:r>
            <a:r>
              <a:rPr lang="zh-CN" altLang="en-US" b="1" dirty="0"/>
              <a:t>我将为您转接</a:t>
            </a:r>
            <a:endParaRPr lang="zh-CN" altLang="en-US" b="1" dirty="0"/>
          </a:p>
          <a:p>
            <a:pPr lvl="0"/>
            <a:r>
              <a:rPr lang="zh-CN" altLang="en-US" b="1" dirty="0"/>
              <a:t>对方占线，请您稍等一下</a:t>
            </a:r>
            <a:endParaRPr lang="zh-CN" altLang="en-US" b="1" dirty="0"/>
          </a:p>
          <a:p>
            <a:pPr lvl="0"/>
            <a:r>
              <a:rPr lang="zh-CN" altLang="en-US" b="1" dirty="0"/>
              <a:t>马上会您转接</a:t>
            </a:r>
            <a:endParaRPr lang="zh-CN" altLang="en-US" b="1" dirty="0"/>
          </a:p>
        </p:txBody>
      </p:sp>
      <p:sp>
        <p:nvSpPr>
          <p:cNvPr id="131075" name="文本框 4870147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1076" name="文本框 4870148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电话礼仪</a:t>
            </a:r>
            <a:r>
              <a:rPr lang="en-US" altLang="zh-CN" sz="1500" dirty="0"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转接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107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1" name="幻灯片图像占位符 4872193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33122" name="文本占位符 4872194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marL="177800" lvl="0" indent="-177800"/>
            <a:r>
              <a:rPr lang="zh-CN" altLang="en-US" sz="1600" dirty="0"/>
              <a:t>留言电话注意事项：</a:t>
            </a:r>
            <a:endParaRPr lang="zh-CN" altLang="en-US" sz="1600" dirty="0"/>
          </a:p>
          <a:p>
            <a:pPr marL="177800" lvl="0" indent="-177800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sz="1600" dirty="0"/>
              <a:t>XXX</a:t>
            </a:r>
            <a:r>
              <a:rPr lang="zh-CN" altLang="en-US" sz="1600" dirty="0"/>
              <a:t>，现在不在，我是</a:t>
            </a:r>
            <a:r>
              <a:rPr lang="en-US" altLang="zh-CN" sz="1600" dirty="0"/>
              <a:t>XXX</a:t>
            </a:r>
            <a:r>
              <a:rPr lang="zh-CN" altLang="en-US" sz="1600" dirty="0"/>
              <a:t>，是否可以由我为您服务？</a:t>
            </a:r>
            <a:endParaRPr lang="zh-CN" altLang="en-US" sz="1600" dirty="0"/>
          </a:p>
          <a:p>
            <a:pPr marL="177800" lvl="0" indent="-177800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对不起</a:t>
            </a:r>
            <a:r>
              <a:rPr lang="en-US" altLang="zh-CN" sz="1600" dirty="0"/>
              <a:t>,XXX</a:t>
            </a:r>
            <a:r>
              <a:rPr lang="zh-CN" altLang="en-US" sz="1600" dirty="0"/>
              <a:t>不在</a:t>
            </a:r>
            <a:r>
              <a:rPr lang="en-US" altLang="zh-CN" sz="1600" dirty="0"/>
              <a:t>,</a:t>
            </a:r>
            <a:r>
              <a:rPr lang="zh-CN" altLang="en-US" sz="1600" dirty="0"/>
              <a:t>是否需要留言</a:t>
            </a:r>
            <a:r>
              <a:rPr lang="en-US" altLang="zh-CN" sz="1600"/>
              <a:t>?</a:t>
            </a:r>
            <a:endParaRPr lang="en-US" altLang="zh-CN" sz="1600"/>
          </a:p>
          <a:p>
            <a:pPr marL="177800" lvl="0" indent="-177800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对不起</a:t>
            </a:r>
            <a:r>
              <a:rPr lang="en-US" altLang="zh-CN" sz="1600" dirty="0"/>
              <a:t>,XXX</a:t>
            </a:r>
            <a:r>
              <a:rPr lang="zh-CN" altLang="en-US" sz="1600" dirty="0"/>
              <a:t>不在位子上</a:t>
            </a:r>
            <a:r>
              <a:rPr lang="en-US" altLang="zh-CN" sz="1600" dirty="0"/>
              <a:t>,</a:t>
            </a:r>
            <a:r>
              <a:rPr lang="zh-CN" altLang="en-US" sz="1600" dirty="0"/>
              <a:t>是否留言 </a:t>
            </a:r>
            <a:r>
              <a:rPr lang="en-US" altLang="zh-CN" sz="1600" dirty="0"/>
              <a:t>,</a:t>
            </a:r>
            <a:r>
              <a:rPr lang="zh-CN" altLang="en-US" sz="1600" dirty="0"/>
              <a:t>再给您回电</a:t>
            </a:r>
            <a:r>
              <a:rPr lang="en-US" altLang="zh-CN" sz="1600"/>
              <a:t>.</a:t>
            </a:r>
            <a:endParaRPr lang="en-US" altLang="zh-CN" sz="1600"/>
          </a:p>
          <a:p>
            <a:pPr marL="177800" lvl="0" indent="-177800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对不起</a:t>
            </a:r>
            <a:r>
              <a:rPr lang="en-US" altLang="zh-CN" sz="1600" dirty="0"/>
              <a:t>,XXX</a:t>
            </a:r>
            <a:r>
              <a:rPr lang="zh-CN" altLang="en-US" sz="1600" dirty="0"/>
              <a:t>正在</a:t>
            </a:r>
            <a:r>
              <a:rPr lang="en-US" altLang="zh-CN" sz="1600" dirty="0"/>
              <a:t>···,</a:t>
            </a:r>
            <a:r>
              <a:rPr lang="zh-CN" altLang="en-US" sz="1600" dirty="0"/>
              <a:t>是否需要留言或等候呢</a:t>
            </a:r>
            <a:r>
              <a:rPr lang="en-US" altLang="zh-TW" sz="1600"/>
              <a:t>?</a:t>
            </a:r>
            <a:endParaRPr lang="en-US" altLang="zh-TW" sz="1600"/>
          </a:p>
          <a:p>
            <a:pPr marL="177800" lvl="0" indent="-177800"/>
            <a:endParaRPr lang="zh-CN" altLang="en-US" sz="1600" dirty="0"/>
          </a:p>
        </p:txBody>
      </p:sp>
      <p:sp>
        <p:nvSpPr>
          <p:cNvPr id="133123" name="文本框 4872195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3124" name="文本框 4872196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电话礼仪</a:t>
            </a:r>
            <a:r>
              <a:rPr lang="en-US" altLang="zh-CN" sz="1500" dirty="0"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留言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312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69" name="幻灯片图像占位符 4874241"/>
          <p:cNvSpPr>
            <a:spLocks noGrp="1" noRot="1" noTextEdit="1"/>
          </p:cNvSpPr>
          <p:nvPr>
            <p:ph type="sldImg"/>
          </p:nvPr>
        </p:nvSpPr>
        <p:spPr>
          <a:xfrm>
            <a:off x="254000" y="304800"/>
            <a:ext cx="4978400" cy="3733800"/>
          </a:xfrm>
        </p:spPr>
      </p:sp>
      <p:sp>
        <p:nvSpPr>
          <p:cNvPr id="135170" name="文本占位符 4874242"/>
          <p:cNvSpPr>
            <a:spLocks noGrp="1" noRot="1"/>
          </p:cNvSpPr>
          <p:nvPr>
            <p:ph type="body"/>
          </p:nvPr>
        </p:nvSpPr>
        <p:spPr/>
        <p:txBody>
          <a:bodyPr anchor="ctr" anchorCtr="0"/>
          <a:p>
            <a:pPr lvl="0"/>
            <a:r>
              <a:rPr lang="zh-CN" altLang="en-US" b="1" dirty="0"/>
              <a:t>拒绝 </a:t>
            </a:r>
            <a:r>
              <a:rPr lang="zh-CN" altLang="en-US" dirty="0"/>
              <a:t>就是不接受。在语言方面来说，拒绝既可能是不接受他人的建议、意见或批评。也可能是不接受他人的恩惠或赠予的礼品。从本质上讲，拒绝亦即对他人意愿或行为的间接性否定。在商务交往中，有时尽管拒绝他人会使双方一时有些尴尬难堪，但“长痛不如短痛”，“当断不断，自受其乱”，需要拒绝时，就应将此意以适当的形式表达出来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例如，他人邀请自己赴宴，能去就答应下来，不能去就不要勉强。不要当面作“欢欣鼓舞”状地接受了下来，届时又不出席，并且不了了之。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拒绝，既然是对他人意愿或行为的一种间接的否定，那么在有必要拒绝他人时，就应考虑不要把话说绝，别让别人感到难为情。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通常，拒绝应当机立断，不可含含糊糊，态度暖昧。别人求助于自己，而这个忙不能帮时，就该当场明说。当时拍了胸脯，此后却一拖再拖，东躲西藏，最后才说没办法。既误事，又害人，非正派的商界人士之所为，因为这等于骗人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从语言技巧上说，</a:t>
            </a:r>
            <a:r>
              <a:rPr lang="zh-CN" altLang="en-US" b="1" dirty="0"/>
              <a:t>拒绝</a:t>
            </a:r>
            <a:r>
              <a:rPr lang="zh-CN" altLang="en-US" dirty="0"/>
              <a:t>有直接拒绝、婉言拒绝、沉默拒绝、回避拒绝等四种</a:t>
            </a:r>
            <a:r>
              <a:rPr lang="zh-CN" altLang="en-US" b="1" dirty="0"/>
              <a:t>方法</a:t>
            </a:r>
            <a:r>
              <a:rPr lang="zh-CN" altLang="en-US" dirty="0"/>
              <a:t>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</a:t>
            </a:r>
            <a:r>
              <a:rPr lang="zh-CN" altLang="en-US" b="1" dirty="0"/>
              <a:t>直接拒绝</a:t>
            </a:r>
            <a:r>
              <a:rPr lang="zh-CN" altLang="en-US" dirty="0"/>
              <a:t>，就是将拒绝之意当场明讲。采取此法时，重要的是应当避免态度生硬，说话难听。在一般情况下，直接拒绝别人，需要把拒绝的原因讲明白。可能</a:t>
            </a:r>
            <a:r>
              <a:rPr lang="en-US" altLang="zh-CN" dirty="0"/>
              <a:t> </a:t>
            </a:r>
            <a:r>
              <a:rPr lang="zh-CN" altLang="en-US" dirty="0"/>
              <a:t>的话，还可向对方表达自己的谢意，表示自己对其好意心领神会，借以表明自己通情达理。有时，还可为之向对方致歉。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有人对拒绝的借口不屑一顾，实在不够理智。若是外商在商务交往中送了现金，按规定不能接受，但总不能不近人情地质问对方“用心安在”。不妨采用婉转的语气，来拒绝馈赠，如可以说：“某先生，实在要感谢您的美意，但我公司规定，在商务活动中不能接受他人赠送的礼金。对不起了，您的钱我不能收。”这样对方就不好强人所难了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</a:t>
            </a:r>
            <a:r>
              <a:rPr lang="zh-CN" altLang="en-US" b="1" dirty="0"/>
              <a:t>婉言拒绝</a:t>
            </a:r>
            <a:r>
              <a:rPr lang="zh-CN" altLang="en-US" dirty="0"/>
              <a:t>，就是用温和曲折的语言，去表达拒绝之本意。与直接拒绝相比，它更容易被接受。因为它大更大程度上，顾全了被拒绝者的尊严。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一位男士送内衣给一位关系一般的小姐，这非同寻常。但反唇相讥：“这是给您妈买的吧？”便似泼妇了。不如婉言相拒，说：“它很漂亮。只不过这种式样的我男朋友给我买过好几件了，留着送你女朋友吧。”这么说，既暗示了自己已经“名花有主”，又提醒对方注意分寸，不过总算不难听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b="1" dirty="0"/>
              <a:t>　　沉默拒绝</a:t>
            </a:r>
            <a:r>
              <a:rPr lang="zh-CN" altLang="en-US" dirty="0"/>
              <a:t>，就是在面对难以回答的问题时，暂时中止“发言”，一言不发。当他人的问题很棘手甚至具有挑衅、侮辱的意味，“拔剑而起，挺身而斗”，未必勇也。不妨以静制动，一言不发，静观其变。这种不说“不”字的拒绝，所表达出的无可奉告之意，常常会产生极强的心理上的威慑力，令对方不得不在这一问题上“遁去”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　　沉默拒绝法虽则效果明显，但若运用不当，难免会“伤人”。因此商界人士还可以尝试避而不答，“王顾左右而言他”的方法，即回避拒绝法，来拒绝他人。 </a:t>
            </a:r>
            <a:br>
              <a:rPr lang="zh-CN" altLang="en-US" dirty="0"/>
            </a:br>
            <a:br>
              <a:rPr lang="zh-CN" altLang="en-US" dirty="0"/>
            </a:br>
            <a:r>
              <a:rPr lang="zh-CN" altLang="en-US" b="1" dirty="0"/>
              <a:t>　　回避拒绝</a:t>
            </a:r>
            <a:r>
              <a:rPr lang="zh-CN" altLang="en-US" dirty="0"/>
              <a:t>，就是避实就虚，对对方不说“是”，也不说“否”，只是搁置此事，转而议论其他事情。遇上他人过分的要求或难答的问题时，均可相机一试此法。 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35171" name="文本框 4874243"/>
          <p:cNvSpPr txBox="1"/>
          <p:nvPr/>
        </p:nvSpPr>
        <p:spPr>
          <a:xfrm>
            <a:off x="838200" y="4864100"/>
            <a:ext cx="3733800" cy="336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1600" b="1" dirty="0">
                <a:ea typeface="楷体_GB2312" pitchFamily="1" charset="-122"/>
              </a:rPr>
              <a:t>情境分析</a:t>
            </a:r>
            <a:endParaRPr lang="zh-CN" altLang="en-US" sz="1600" b="1" dirty="0">
              <a:ea typeface="楷体_GB2312" pitchFamily="1" charset="-122"/>
            </a:endParaRPr>
          </a:p>
        </p:txBody>
      </p:sp>
      <p:sp>
        <p:nvSpPr>
          <p:cNvPr id="135172" name="文本框 4874244"/>
          <p:cNvSpPr txBox="1"/>
          <p:nvPr/>
        </p:nvSpPr>
        <p:spPr>
          <a:xfrm>
            <a:off x="838200" y="5934075"/>
            <a:ext cx="3733800" cy="336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1600" b="1" dirty="0">
                <a:ea typeface="楷体_GB2312" pitchFamily="1" charset="-122"/>
              </a:rPr>
              <a:t>随机提问，培训师点评总结</a:t>
            </a:r>
            <a:endParaRPr lang="zh-CN" altLang="en-US" sz="1600" b="1" dirty="0">
              <a:ea typeface="楷体_GB2312" pitchFamily="1" charset="-122"/>
            </a:endParaRPr>
          </a:p>
        </p:txBody>
      </p:sp>
      <p:sp>
        <p:nvSpPr>
          <p:cNvPr id="13517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23554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23555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556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55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7" name="幻灯片图像占位符 4878337"/>
          <p:cNvSpPr>
            <a:spLocks noGrp="1" noRot="1" noTextEdit="1"/>
          </p:cNvSpPr>
          <p:nvPr>
            <p:ph type="sldImg"/>
          </p:nvPr>
        </p:nvSpPr>
        <p:spPr>
          <a:xfrm>
            <a:off x="254000" y="304800"/>
            <a:ext cx="4978400" cy="3733800"/>
          </a:xfrm>
        </p:spPr>
      </p:sp>
      <p:sp>
        <p:nvSpPr>
          <p:cNvPr id="137218" name="文本占位符 4878338"/>
          <p:cNvSpPr>
            <a:spLocks noGrp="1" noRot="1"/>
          </p:cNvSpPr>
          <p:nvPr>
            <p:ph type="body"/>
          </p:nvPr>
        </p:nvSpPr>
        <p:spPr/>
        <p:txBody>
          <a:bodyPr anchor="ctr" anchorCtr="0"/>
          <a:p>
            <a:pPr lvl="0">
              <a:lnSpc>
                <a:spcPct val="80000"/>
              </a:lnSpc>
            </a:pPr>
            <a:r>
              <a:rPr lang="zh-CN" altLang="en-US" sz="800" dirty="0"/>
              <a:t>有道是“知错就改”，人不怕犯错误，却怕不承认过失，明知故犯。在人际交往中，倘若自己的言行有失礼不当之处，或是打扰、麻烦、妨碍了别人，最聪明的方法，就是及时要向对方道歉。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dirty="0"/>
              <a:t>　　例如，因为不了解实际情况，而当众错怪了部下，就应当胸襟坦荡一些，在确定自己错了之后，绝不能文过饰非，将错就错，一错再错，而应当马上以适当的方式向部下真心实意地道歉。这样才会被原谅，才称得上是强者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dirty="0"/>
              <a:t>　　道歉的好睡在于，它可以冰释前嫌，消除他人对自己的恶感，也可以防患于未然，为自己留住知己，赢得朋友。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dirty="0"/>
              <a:t>　　在商务交往中，需要掌握的</a:t>
            </a:r>
            <a:r>
              <a:rPr lang="zh-CN" altLang="en-US" sz="800" b="1" dirty="0"/>
              <a:t>道歉的技巧</a:t>
            </a:r>
            <a:r>
              <a:rPr lang="zh-CN" altLang="en-US" sz="800" dirty="0"/>
              <a:t>，有下面几点。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dirty="0"/>
              <a:t>　　</a:t>
            </a:r>
            <a:r>
              <a:rPr lang="zh-CN" altLang="en-US" sz="800" b="1" dirty="0"/>
              <a:t>第一，道歉语应当文明而规范。</a:t>
            </a:r>
            <a:r>
              <a:rPr lang="zh-CN" altLang="en-US" sz="800" dirty="0"/>
              <a:t>有愧对他人之处，宜说：“深感歉疚”，“非常惭愧”。渴望见谅，需说：“多多包涵”，“请您原谅”。有劳别人，可说：“打扰了”，“麻烦了”。一般场合，则可以讲：“对不起”，“很抱歉”，“失礼了”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b="1" dirty="0"/>
              <a:t>　　第二，道歉应当及时。</a:t>
            </a:r>
            <a:r>
              <a:rPr lang="zh-CN" altLang="en-US" sz="800" dirty="0"/>
              <a:t>知道自己错了，马上就要说“对不起”，否则越拖得久，就越会让人家“窝火”，越容易使人误解。道歉及时，还有助于当事人“退一步海阔天宽”，避免因小失大。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b="1" dirty="0"/>
              <a:t>　　第三，道歉应当大方。</a:t>
            </a:r>
            <a:r>
              <a:rPr lang="zh-CN" altLang="en-US" sz="800" dirty="0"/>
              <a:t>道歉绝非耻辱，故而应当大大方方，堂堂正正，完全彻底。不要遮遮掩掩，“欲说还休，却道天凉好个秋”。不要过分贬低自己，说什么“我真笨”，“我真不是个东西”，这可能让人看不起，也有可能被人得寸进尺，欺软怕硬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b="1" dirty="0"/>
              <a:t>　　第四，道歉可能借助于“物语”。</a:t>
            </a:r>
            <a:r>
              <a:rPr lang="zh-CN" altLang="en-US" sz="800" dirty="0"/>
              <a:t>有些道歉的话当面难以启齿，写在信上寄去也成。对西方妇女而言，令其转怒为喜，既往不咎的最佳道歉方式，无过于送上一束鲜花，婉“言”示错。这类借物表意的道歉“物语”，会有极好的反馈。 </a:t>
            </a:r>
            <a:br>
              <a:rPr lang="zh-CN" altLang="en-US" sz="800" dirty="0"/>
            </a:br>
            <a:br>
              <a:rPr lang="zh-CN" altLang="en-US" sz="800" dirty="0"/>
            </a:br>
            <a:r>
              <a:rPr lang="zh-CN" altLang="en-US" sz="800" b="1" dirty="0"/>
              <a:t>　　第五，道歉并非万能。</a:t>
            </a:r>
            <a:r>
              <a:rPr lang="zh-CN" altLang="en-US" sz="800" dirty="0"/>
              <a:t>不该向别人道歉的时候，就千万不要向对方道歉。不然对方肯定不大会领我方的情，搞不好还会因此而得寸进尺，为难我方。即使有必要向他人道歉时，也要切记，更重要的，是要使自己此后的所作所为有所改进，不要言行不一，依然故我。让道歉仅仅流于形式，只能证明自己待人缺乏诚意。 </a:t>
            </a:r>
            <a:br>
              <a:rPr lang="zh-CN" altLang="en-US" sz="800" dirty="0"/>
            </a:br>
            <a:endParaRPr lang="zh-CN" altLang="en-US" sz="800" dirty="0"/>
          </a:p>
        </p:txBody>
      </p:sp>
      <p:sp>
        <p:nvSpPr>
          <p:cNvPr id="13721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5" name="幻灯片图像占位符 488038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39266" name="文本占位符 488038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sz="1600" dirty="0">
                <a:solidFill>
                  <a:schemeClr val="tx2"/>
                </a:solidFill>
              </a:rPr>
              <a:t>常用礼仪包括以下内容：</a:t>
            </a:r>
            <a:endParaRPr lang="zh-CN" altLang="en-US" sz="1600" dirty="0">
              <a:solidFill>
                <a:schemeClr val="tx2"/>
              </a:solidFill>
            </a:endParaRPr>
          </a:p>
          <a:p>
            <a:pPr lvl="0"/>
            <a:r>
              <a:rPr lang="zh-CN" altLang="en-US" sz="1600" dirty="0">
                <a:solidFill>
                  <a:schemeClr val="tx2"/>
                </a:solidFill>
              </a:rPr>
              <a:t>问侯礼仪</a:t>
            </a:r>
            <a:endParaRPr lang="zh-CN" altLang="en-US" sz="1600" dirty="0">
              <a:solidFill>
                <a:schemeClr val="tx2"/>
              </a:solidFill>
            </a:endParaRPr>
          </a:p>
          <a:p>
            <a:pPr lvl="0"/>
            <a:r>
              <a:rPr lang="zh-CN" altLang="en-US" sz="1600" dirty="0"/>
              <a:t>座位礼仪</a:t>
            </a:r>
            <a:endParaRPr lang="zh-CN" altLang="en-US" sz="1600" dirty="0"/>
          </a:p>
          <a:p>
            <a:pPr lvl="0"/>
            <a:r>
              <a:rPr lang="zh-CN" altLang="en-US" sz="1600" dirty="0"/>
              <a:t>奉茶礼仪</a:t>
            </a:r>
            <a:endParaRPr lang="zh-CN" altLang="en-US" sz="1600" dirty="0"/>
          </a:p>
          <a:p>
            <a:pPr lvl="0"/>
            <a:r>
              <a:rPr lang="zh-CN" altLang="en-US" sz="1600" dirty="0"/>
              <a:t>人际关系</a:t>
            </a:r>
            <a:endParaRPr lang="zh-CN" altLang="en-US" sz="1600" dirty="0"/>
          </a:p>
        </p:txBody>
      </p:sp>
      <p:sp>
        <p:nvSpPr>
          <p:cNvPr id="139267" name="文本框 4880387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9268" name="文本框 4880388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常用礼仪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926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3" name="幻灯片图像占位符 4882433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41314" name="文本占位符 4882434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lnSpc>
                <a:spcPct val="120000"/>
              </a:lnSpc>
            </a:pPr>
            <a:r>
              <a:rPr lang="zh-CN" altLang="en-US" sz="1600" dirty="0"/>
              <a:t>问候礼仪注意事项：</a:t>
            </a:r>
            <a:endParaRPr lang="zh-CN" altLang="en-US" sz="1600" dirty="0"/>
          </a:p>
          <a:p>
            <a:pPr lvl="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早晨上班见面时，互相问候　“早晨好！ ”、“早上好！”等</a:t>
            </a:r>
            <a:endParaRPr lang="zh-CN" altLang="en-US" sz="1600" dirty="0"/>
          </a:p>
          <a:p>
            <a:pPr lvl="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因公外出应向部门的其他人打招呼</a:t>
            </a:r>
            <a:endParaRPr lang="zh-CN" altLang="en-US" sz="1600" dirty="0"/>
          </a:p>
          <a:p>
            <a:pPr lvl="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在公司或外出时遇见客人，应面带微笑主动上前打招呼</a:t>
            </a:r>
            <a:endParaRPr lang="zh-CN" altLang="en-US" sz="1600" dirty="0"/>
          </a:p>
          <a:p>
            <a:pPr lvl="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下班时也应打招呼后再离开，如“明天见”、“再见”等</a:t>
            </a:r>
            <a:endParaRPr lang="zh-CN" altLang="en-US" sz="1600" dirty="0"/>
          </a:p>
          <a:p>
            <a:pPr lvl="0">
              <a:lnSpc>
                <a:spcPct val="120000"/>
              </a:lnSpc>
            </a:pPr>
            <a:endParaRPr lang="zh-CN" altLang="en-US" sz="1600" dirty="0"/>
          </a:p>
        </p:txBody>
      </p:sp>
      <p:sp>
        <p:nvSpPr>
          <p:cNvPr id="141315" name="文本框 4882435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1316" name="文本框 4882436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常用礼仪－问候礼仪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131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1" name="幻灯片图像占位符 4884481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43362" name="文本占位符 4884482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spcBef>
                <a:spcPct val="50000"/>
              </a:spcBef>
            </a:pPr>
            <a:r>
              <a:rPr lang="zh-CN" altLang="en-US" sz="1600" b="1" dirty="0"/>
              <a:t>会客室座位礼仪原则：</a:t>
            </a:r>
            <a:endParaRPr lang="zh-CN" altLang="en-US" sz="1600" b="1" dirty="0"/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会客室离门口较远的席位为上席</a:t>
            </a:r>
            <a:endParaRPr lang="zh-CN" altLang="en-US" sz="1600" dirty="0"/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客人来访时按照职位顺序从内和外入坐</a:t>
            </a:r>
            <a:endParaRPr lang="zh-CN" altLang="en-US" sz="1600" dirty="0"/>
          </a:p>
          <a:p>
            <a:pPr lvl="0"/>
            <a:endParaRPr lang="zh-CN" altLang="en-US" sz="1600" dirty="0"/>
          </a:p>
        </p:txBody>
      </p:sp>
      <p:sp>
        <p:nvSpPr>
          <p:cNvPr id="143363" name="文本框 4884483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3364" name="文本框 4884484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常用礼仪－会客座位礼仪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336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09" name="幻灯片图像占位符 4886529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45410" name="文本占位符 4886530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sz="1600" dirty="0"/>
              <a:t>奉茶和咖啡礼仪：</a:t>
            </a:r>
            <a:endParaRPr lang="zh-CN" altLang="en-US" sz="1600" dirty="0"/>
          </a:p>
          <a:p>
            <a:pPr lvl="0">
              <a:lnSpc>
                <a:spcPct val="17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准备好器具</a:t>
            </a:r>
            <a:endParaRPr lang="zh-CN" altLang="en-US" sz="1600" dirty="0"/>
          </a:p>
          <a:p>
            <a:pPr lvl="0">
              <a:lnSpc>
                <a:spcPct val="17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将茶或咖啡等用品放在托盘上</a:t>
            </a:r>
            <a:endParaRPr lang="zh-CN" altLang="en-US" sz="1600" dirty="0"/>
          </a:p>
          <a:p>
            <a:pPr lvl="0">
              <a:lnSpc>
                <a:spcPct val="17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先将托盘放在桌上再端送给客人</a:t>
            </a:r>
            <a:endParaRPr lang="zh-CN" altLang="en-US" sz="1600" dirty="0"/>
          </a:p>
          <a:p>
            <a:pPr lvl="0">
              <a:lnSpc>
                <a:spcPct val="17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奉茶或咖啡时客人优先</a:t>
            </a:r>
            <a:endParaRPr lang="zh-CN" altLang="en-US" sz="1600" dirty="0"/>
          </a:p>
          <a:p>
            <a:pPr lvl="0">
              <a:lnSpc>
                <a:spcPct val="17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留意奉茶或咖啡的动作</a:t>
            </a:r>
            <a:endParaRPr lang="zh-CN" altLang="en-US" sz="1600" dirty="0"/>
          </a:p>
          <a:p>
            <a:pPr lvl="0">
              <a:lnSpc>
                <a:spcPct val="17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拿起托盘退出会客室</a:t>
            </a:r>
            <a:endParaRPr lang="zh-CN" altLang="en-US" sz="1600" dirty="0"/>
          </a:p>
        </p:txBody>
      </p:sp>
      <p:sp>
        <p:nvSpPr>
          <p:cNvPr id="145411" name="文本框 4886531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5412" name="文本框 4886532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常用礼仪－奉茶和咖啡礼仪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541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7" name="幻灯片图像占位符 4888577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888579" name="文本占位符 4888578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765550" cy="5334000"/>
          </a:xfrm>
          <a:ln>
            <a:miter/>
          </a:ln>
        </p:spPr>
        <p:txBody>
          <a:bodyPr anchor="ctr"/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向客人指示方位的体态：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若指示方向在左前方，应左手五指并拢，以肘关节为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支点，左臂抬起指向所要示意的方向，在抬臂同时眼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睛看着手指的方向，待手定位后，目光再转向客人，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并告知要找的地方，等客人看到后方可放下，右手自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然伸直。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lnSpc>
                <a:spcPct val="150000"/>
              </a:lnSpc>
            </a:pPr>
            <a:r>
              <a:rPr lang="zh-CN" altLang="en-US" sz="1600" dirty="0"/>
              <a:t>在走廊引路时：			</a:t>
            </a:r>
            <a:br>
              <a:rPr lang="zh-CN" altLang="en-US" sz="1600" dirty="0"/>
            </a:br>
            <a:r>
              <a:rPr lang="en-US" altLang="zh-CN" sz="1600" strike="noStrike" noProof="1" dirty="0"/>
              <a:t>⑴</a:t>
            </a:r>
            <a:r>
              <a:rPr lang="zh-CN" altLang="en-US" sz="1600" strike="noStrike" noProof="1" dirty="0"/>
              <a:t>应走在客人左前方的</a:t>
            </a:r>
            <a:r>
              <a:rPr lang="en-US" altLang="zh-CN" sz="1600" strike="noStrike" noProof="1" dirty="0"/>
              <a:t>2</a:t>
            </a:r>
            <a:r>
              <a:rPr lang="zh-CN" altLang="en-US" sz="1600" strike="noStrike" noProof="1" dirty="0"/>
              <a:t>、</a:t>
            </a:r>
            <a:r>
              <a:rPr lang="en-US" altLang="zh-CN" sz="1600" strike="noStrike" noProof="1" dirty="0"/>
              <a:t>3</a:t>
            </a:r>
            <a:r>
              <a:rPr lang="zh-CN" altLang="en-US" sz="1600" dirty="0"/>
              <a:t>步处</a:t>
            </a:r>
            <a:br>
              <a:rPr lang="zh-CN" altLang="en-US" sz="1600" dirty="0"/>
            </a:br>
            <a:r>
              <a:rPr lang="en-US" altLang="zh-CN" sz="1600" strike="noStrike" noProof="1" dirty="0"/>
              <a:t>⑵</a:t>
            </a:r>
            <a:r>
              <a:rPr lang="zh-CN" altLang="en-US" sz="1600" dirty="0"/>
              <a:t>自己走在走廊左侧，让客人走在走廊中央</a:t>
            </a:r>
            <a:br>
              <a:rPr lang="zh-CN" altLang="en-US" sz="1600" dirty="0"/>
            </a:br>
            <a:r>
              <a:rPr lang="en-US" altLang="zh-CN" sz="1600" strike="noStrike" noProof="1" dirty="0"/>
              <a:t>⑶</a:t>
            </a:r>
            <a:r>
              <a:rPr lang="zh-CN" altLang="en-US" sz="1600" strike="noStrike" noProof="1" dirty="0"/>
              <a:t>与客人的步伐保持一致，并适当做些介绍</a:t>
            </a:r>
            <a:endParaRPr lang="zh-CN" altLang="en-US" sz="1600" strike="noStrike" noProof="1" dirty="0"/>
          </a:p>
          <a:p>
            <a:pPr lvl="0" fontAlgn="base"/>
            <a:endParaRPr lang="zh-CN" altLang="en-US" sz="1600" strike="noStrike" noProof="1" dirty="0"/>
          </a:p>
          <a:p>
            <a:pPr lvl="0" fontAlgn="base"/>
            <a:endParaRPr lang="zh-CN" altLang="en-US" sz="1600" strike="noStrike" noProof="1" dirty="0"/>
          </a:p>
        </p:txBody>
      </p:sp>
      <p:sp>
        <p:nvSpPr>
          <p:cNvPr id="147459" name="文本框 4888579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7460" name="文本框 4888580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常用礼仪－其他礼仪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746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5" name="幻灯片图像占位符 4890625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149506" name="文本占位符 489062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1600" dirty="0"/>
              <a:t>建立良好人际关系：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遵时守约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尊重上级和老同事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公私分明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加强沟通、交流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不回避责任</a:t>
            </a:r>
            <a:endParaRPr lang="zh-CN" altLang="en-US" sz="1600" dirty="0"/>
          </a:p>
          <a:p>
            <a:pPr lvl="0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dirty="0"/>
              <a:t>态度认真</a:t>
            </a:r>
            <a:endParaRPr lang="zh-CN" altLang="en-US" sz="1600" dirty="0"/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CN" altLang="en-US" sz="1600" dirty="0"/>
          </a:p>
        </p:txBody>
      </p:sp>
      <p:sp>
        <p:nvSpPr>
          <p:cNvPr id="149507" name="文本框 4890627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9508" name="文本框 4890628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常用礼仪－良好人际关系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950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3" name="幻灯片图像占位符 4894721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151554" name="文本占位符 4894722"/>
          <p:cNvSpPr>
            <a:spLocks noGrp="1" noRot="1"/>
          </p:cNvSpPr>
          <p:nvPr>
            <p:ph type="body"/>
          </p:nvPr>
        </p:nvSpPr>
        <p:spPr>
          <a:xfrm>
            <a:off x="5022850" y="857250"/>
            <a:ext cx="3795713" cy="5484813"/>
          </a:xfrm>
        </p:spPr>
        <p:txBody>
          <a:bodyPr anchor="ctr" anchorCtr="0"/>
          <a:p>
            <a:pPr lvl="0">
              <a:lnSpc>
                <a:spcPct val="150000"/>
              </a:lnSpc>
            </a:pPr>
            <a:r>
              <a:rPr lang="zh-CN" altLang="en-US" sz="1600" dirty="0"/>
              <a:t>希望在座学员将服务礼仪运用于工作当中，养成习惯，使用服务质量更上一层楼。</a:t>
            </a:r>
            <a:endParaRPr lang="zh-CN" altLang="en-US" sz="1600" dirty="0"/>
          </a:p>
        </p:txBody>
      </p:sp>
      <p:sp>
        <p:nvSpPr>
          <p:cNvPr id="151555" name="文本框 4894723"/>
          <p:cNvSpPr txBox="1"/>
          <p:nvPr/>
        </p:nvSpPr>
        <p:spPr>
          <a:xfrm>
            <a:off x="776288" y="5824538"/>
            <a:ext cx="2959100" cy="327025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500" dirty="0">
                <a:latin typeface="楷体_GB2312" pitchFamily="1" charset="-122"/>
                <a:ea typeface="楷体_GB2312" pitchFamily="1" charset="-122"/>
              </a:rPr>
              <a:t>培训师讲解</a:t>
            </a:r>
            <a:endParaRPr lang="zh-CN" altLang="en-US" sz="15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1556" name="文本框 4894724"/>
          <p:cNvSpPr txBox="1"/>
          <p:nvPr/>
        </p:nvSpPr>
        <p:spPr>
          <a:xfrm>
            <a:off x="776288" y="4713288"/>
            <a:ext cx="3022600" cy="342900"/>
          </a:xfrm>
          <a:prstGeom prst="rect">
            <a:avLst/>
          </a:prstGeom>
          <a:noFill/>
          <a:ln w="9525">
            <a:noFill/>
          </a:ln>
        </p:spPr>
        <p:txBody>
          <a:bodyPr lIns="99056" tIns="49529" rIns="99056" bIns="49529" anchor="t" anchorCtr="0">
            <a:spAutoFit/>
          </a:bodyPr>
          <a:p>
            <a:pPr lvl="0" defTabSz="990600">
              <a:spcBef>
                <a:spcPct val="50000"/>
              </a:spcBef>
              <a:buClrTx/>
            </a:pPr>
            <a:r>
              <a:rPr lang="zh-CN" altLang="en-US" sz="1600" dirty="0">
                <a:latin typeface="Times New Roman" panose="02020603050405020304" pitchFamily="2" charset="0"/>
                <a:ea typeface="楷体_GB2312" pitchFamily="1" charset="-122"/>
              </a:rPr>
              <a:t>服务礼仪总结</a:t>
            </a:r>
            <a:endParaRPr lang="zh-CN" altLang="en-US" sz="15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155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25602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25603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5604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560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27650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27651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7652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765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4952065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</p:spPr>
      </p:sp>
      <p:sp>
        <p:nvSpPr>
          <p:cNvPr id="61442" name="文本占位符 4952066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r>
              <a:rPr lang="zh-CN" altLang="en-US" dirty="0"/>
              <a:t>礼仪是指人们在社会交往活动中形成的行为规范与准则。具体表现为礼貌、礼节、仪表、仪式等。 </a:t>
            </a:r>
            <a:endParaRPr lang="zh-CN" altLang="en-US" dirty="0"/>
          </a:p>
        </p:txBody>
      </p:sp>
      <p:sp>
        <p:nvSpPr>
          <p:cNvPr id="61443" name="文本框 4952067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1444" name="文本框 4952068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144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4934657"/>
          <p:cNvSpPr>
            <a:spLocks noGrp="1"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  <a:ln/>
        </p:spPr>
      </p:sp>
      <p:sp>
        <p:nvSpPr>
          <p:cNvPr id="29698" name="文本占位符 4934658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  <a:ln/>
        </p:spPr>
        <p:txBody>
          <a:bodyPr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  <a:p>
            <a:pPr lvl="0"/>
            <a:endParaRPr lang="zh-CN" altLang="en-US" dirty="0"/>
          </a:p>
          <a:p>
            <a:pPr lvl="0"/>
            <a:r>
              <a:rPr lang="en-US" altLang="zh-CN" dirty="0"/>
              <a:t>CSS:</a:t>
            </a:r>
            <a:r>
              <a:rPr lang="zh-CN" altLang="en-US" dirty="0"/>
              <a:t>客户满意度调查</a:t>
            </a:r>
            <a:endParaRPr lang="zh-CN" altLang="en-US" dirty="0"/>
          </a:p>
        </p:txBody>
      </p:sp>
      <p:sp>
        <p:nvSpPr>
          <p:cNvPr id="29699" name="文本框 4934659"/>
          <p:cNvSpPr txBox="1"/>
          <p:nvPr/>
        </p:nvSpPr>
        <p:spPr>
          <a:xfrm>
            <a:off x="519113" y="4751388"/>
            <a:ext cx="2832100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9700" name="文本框 4934660"/>
          <p:cNvSpPr txBox="1"/>
          <p:nvPr/>
        </p:nvSpPr>
        <p:spPr>
          <a:xfrm>
            <a:off x="455613" y="5794375"/>
            <a:ext cx="3151187" cy="30480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lvl="0" indent="-609600" defTabSz="914400">
              <a:spcBef>
                <a:spcPct val="50000"/>
              </a:spcBef>
              <a:buClrTx/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970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423424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9100" y="476250"/>
            <a:ext cx="4418013" cy="3313113"/>
          </a:xfrm>
          <a:ln/>
        </p:spPr>
      </p:sp>
      <p:sp>
        <p:nvSpPr>
          <p:cNvPr id="31746" name="文本占位符 4234242"/>
          <p:cNvSpPr>
            <a:spLocks noGrp="1" noRot="1"/>
          </p:cNvSpPr>
          <p:nvPr>
            <p:ph type="body"/>
          </p:nvPr>
        </p:nvSpPr>
        <p:spPr>
          <a:xfrm>
            <a:off x="914400" y="3257550"/>
            <a:ext cx="7315200" cy="3086100"/>
          </a:xfrm>
          <a:ln/>
        </p:spPr>
        <p:txBody>
          <a:bodyPr anchor="ctr" anchorCtr="0"/>
          <a:p>
            <a:pPr lvl="0"/>
            <a:r>
              <a:rPr lang="zh-CN" altLang="en-US" dirty="0"/>
              <a:t>其实预约是我们自己做的，所以预约做的好，对我们自己帮助更大</a:t>
            </a:r>
            <a:endParaRPr lang="zh-CN" altLang="en-US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、经常联系顾客，与顾客感情培养比较容易</a:t>
            </a:r>
            <a:endParaRPr lang="zh-CN" altLang="en-US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、时间合理分配，不忙</a:t>
            </a:r>
            <a:endParaRPr lang="zh-CN" altLang="en-US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、带给顾客合理的优惠，加深感情</a:t>
            </a:r>
            <a:endParaRPr lang="zh-CN" altLang="en-US" dirty="0"/>
          </a:p>
          <a:p>
            <a:pPr lvl="0"/>
            <a:r>
              <a:rPr lang="en-US" altLang="zh-CN" dirty="0"/>
              <a:t>4</a:t>
            </a:r>
            <a:r>
              <a:rPr lang="zh-CN" altLang="en-US" dirty="0"/>
              <a:t>、提升个人做事的条理性和逻辑性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3998721"/>
          <p:cNvSpPr>
            <a:spLocks noGrp="1" noRot="1" noTextEdit="1"/>
          </p:cNvSpPr>
          <p:nvPr>
            <p:ph type="sldImg"/>
          </p:nvPr>
        </p:nvSpPr>
        <p:spPr>
          <a:xfrm>
            <a:off x="395288" y="457200"/>
            <a:ext cx="4471987" cy="3352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410931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20688" y="476250"/>
            <a:ext cx="4416425" cy="3313113"/>
          </a:xfrm>
          <a:ln/>
        </p:spPr>
      </p:sp>
      <p:sp>
        <p:nvSpPr>
          <p:cNvPr id="38914" name="文本占位符 4109315"/>
          <p:cNvSpPr>
            <a:spLocks noGrp="1" noRot="1"/>
          </p:cNvSpPr>
          <p:nvPr>
            <p:ph type="body"/>
          </p:nvPr>
        </p:nvSpPr>
        <p:spPr>
          <a:xfrm>
            <a:off x="914400" y="3257550"/>
            <a:ext cx="7315200" cy="3086100"/>
          </a:xfrm>
          <a:ln/>
        </p:spPr>
        <p:txBody>
          <a:bodyPr anchor="ctr" anchorCtr="0"/>
          <a:p>
            <a:pPr lvl="1" indent="0"/>
            <a:r>
              <a:rPr lang="zh-CN" altLang="en-GB" b="1" dirty="0">
                <a:solidFill>
                  <a:srgbClr val="000000"/>
                </a:solidFill>
              </a:rPr>
              <a:t>服务顾问检查当日的工作卡片 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1" indent="0"/>
            <a:r>
              <a:rPr lang="zh-CN" altLang="en-GB" b="1" dirty="0">
                <a:solidFill>
                  <a:srgbClr val="000000"/>
                </a:solidFill>
              </a:rPr>
              <a:t> 事先挑选好零部件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1" indent="0"/>
            <a:r>
              <a:rPr lang="zh-CN" altLang="en-GB" b="1" dirty="0">
                <a:solidFill>
                  <a:srgbClr val="000000"/>
                </a:solidFill>
              </a:rPr>
              <a:t> 根据要求的服务工作（例如机械、电子</a:t>
            </a:r>
            <a:r>
              <a:rPr lang="en-GB" altLang="zh-CN" b="1">
                <a:solidFill>
                  <a:srgbClr val="000000"/>
                </a:solidFill>
              </a:rPr>
              <a:t>…</a:t>
            </a:r>
            <a:r>
              <a:rPr lang="zh-CN" altLang="en-GB" b="1" dirty="0">
                <a:solidFill>
                  <a:srgbClr val="000000"/>
                </a:solidFill>
              </a:rPr>
              <a:t>）确定合适的技术人员， </a:t>
            </a:r>
            <a:r>
              <a:rPr lang="en-GB" altLang="zh-CN" b="1">
                <a:solidFill>
                  <a:srgbClr val="000000"/>
                </a:solidFill>
              </a:rPr>
              <a:t>…)</a:t>
            </a:r>
            <a:r>
              <a:rPr lang="ar-SA" altLang="zh-CN" b="1" dirty="0">
                <a:solidFill>
                  <a:srgbClr val="000000"/>
                </a:solidFill>
              </a:rPr>
              <a:t>‏</a:t>
            </a:r>
            <a:endParaRPr lang="en-GB" altLang="zh-CN" b="1">
              <a:solidFill>
                <a:srgbClr val="000000"/>
              </a:solidFill>
            </a:endParaRPr>
          </a:p>
          <a:p>
            <a:pPr lvl="1" indent="0"/>
            <a:r>
              <a:rPr lang="en-GB" altLang="zh-CN" b="1">
                <a:solidFill>
                  <a:srgbClr val="000000"/>
                </a:solidFill>
              </a:rPr>
              <a:t> </a:t>
            </a:r>
            <a:r>
              <a:rPr lang="zh-CN" altLang="en-GB" b="1" dirty="0">
                <a:solidFill>
                  <a:srgbClr val="000000"/>
                </a:solidFill>
              </a:rPr>
              <a:t>提供可替代交通工具包括出借车辆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1" indent="0"/>
            <a:r>
              <a:rPr lang="zh-CN" altLang="en-GB" b="1" dirty="0">
                <a:solidFill>
                  <a:srgbClr val="000000"/>
                </a:solidFill>
              </a:rPr>
              <a:t> 服务顾问根据客户之前填写附在</a:t>
            </a:r>
            <a:r>
              <a:rPr lang="en-GB" altLang="zh-CN" b="1">
                <a:solidFill>
                  <a:srgbClr val="000000"/>
                </a:solidFill>
              </a:rPr>
              <a:t>DMS</a:t>
            </a:r>
            <a:r>
              <a:rPr lang="zh-CN" altLang="en-GB" b="1" dirty="0">
                <a:solidFill>
                  <a:srgbClr val="000000"/>
                </a:solidFill>
              </a:rPr>
              <a:t>客户文档里的兴趣卡来了解客户类型以及具体要求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b="1" dirty="0">
                <a:solidFill>
                  <a:srgbClr val="000000"/>
                </a:solidFill>
              </a:rPr>
              <a:t> 会留在经销店等待还是交车确认后就要离开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b="1" dirty="0">
                <a:solidFill>
                  <a:srgbClr val="000000"/>
                </a:solidFill>
              </a:rPr>
              <a:t> 杂志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b="1" dirty="0">
                <a:solidFill>
                  <a:srgbClr val="000000"/>
                </a:solidFill>
              </a:rPr>
              <a:t> 咖啡类型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b="1" dirty="0">
                <a:solidFill>
                  <a:srgbClr val="000000"/>
                </a:solidFill>
              </a:rPr>
              <a:t> 其他兴趣  </a:t>
            </a:r>
            <a:endParaRPr lang="zh-CN" altLang="en-GB" b="1" dirty="0">
              <a:solidFill>
                <a:srgbClr val="000000"/>
              </a:solidFill>
            </a:endParaRPr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43714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9100" y="476250"/>
            <a:ext cx="4418013" cy="3313113"/>
          </a:xfrm>
          <a:ln/>
        </p:spPr>
      </p:sp>
      <p:sp>
        <p:nvSpPr>
          <p:cNvPr id="41986" name="文本占位符 4371458"/>
          <p:cNvSpPr>
            <a:spLocks noGrp="1" noRot="1"/>
          </p:cNvSpPr>
          <p:nvPr>
            <p:ph type="body"/>
          </p:nvPr>
        </p:nvSpPr>
        <p:spPr>
          <a:xfrm>
            <a:off x="914400" y="3257550"/>
            <a:ext cx="7315200" cy="3086100"/>
          </a:xfrm>
          <a:ln/>
        </p:spPr>
        <p:txBody>
          <a:bodyPr anchor="ctr" anchorCtr="0"/>
          <a:p>
            <a:pPr lvl="1" indent="0"/>
            <a:r>
              <a:rPr lang="zh-CN" altLang="en-GB" sz="2000" b="1" dirty="0">
                <a:solidFill>
                  <a:srgbClr val="000000"/>
                </a:solidFill>
              </a:rPr>
              <a:t>服务顾问检查当日的工作卡片 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1" indent="0"/>
            <a:r>
              <a:rPr lang="zh-CN" altLang="en-GB" sz="2000" b="1" dirty="0">
                <a:solidFill>
                  <a:srgbClr val="000000"/>
                </a:solidFill>
              </a:rPr>
              <a:t> 事先挑选好零部件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1" indent="0"/>
            <a:r>
              <a:rPr lang="zh-CN" altLang="en-GB" sz="2000" b="1" dirty="0">
                <a:solidFill>
                  <a:srgbClr val="000000"/>
                </a:solidFill>
              </a:rPr>
              <a:t> 根据要求的服务工作（例如机械、电子</a:t>
            </a:r>
            <a:r>
              <a:rPr lang="en-GB" altLang="zh-CN" sz="2000" b="1">
                <a:solidFill>
                  <a:srgbClr val="000000"/>
                </a:solidFill>
              </a:rPr>
              <a:t>…</a:t>
            </a:r>
            <a:r>
              <a:rPr lang="zh-CN" altLang="en-GB" sz="2000" b="1" dirty="0">
                <a:solidFill>
                  <a:srgbClr val="000000"/>
                </a:solidFill>
              </a:rPr>
              <a:t>）确定合适的技术人员， </a:t>
            </a:r>
            <a:r>
              <a:rPr lang="en-GB" altLang="zh-CN" sz="2000" b="1">
                <a:solidFill>
                  <a:srgbClr val="000000"/>
                </a:solidFill>
              </a:rPr>
              <a:t>…)</a:t>
            </a:r>
            <a:r>
              <a:rPr lang="ar-SA" altLang="zh-CN" sz="2000" b="1" dirty="0">
                <a:solidFill>
                  <a:srgbClr val="000000"/>
                </a:solidFill>
              </a:rPr>
              <a:t>‏</a:t>
            </a:r>
            <a:endParaRPr lang="en-GB" altLang="zh-CN" sz="2000" b="1">
              <a:solidFill>
                <a:srgbClr val="000000"/>
              </a:solidFill>
            </a:endParaRPr>
          </a:p>
          <a:p>
            <a:pPr lvl="1" indent="0"/>
            <a:r>
              <a:rPr lang="en-GB" altLang="zh-CN" sz="2000" b="1">
                <a:solidFill>
                  <a:srgbClr val="000000"/>
                </a:solidFill>
              </a:rPr>
              <a:t> </a:t>
            </a:r>
            <a:r>
              <a:rPr lang="zh-CN" altLang="en-GB" sz="2000" b="1" dirty="0">
                <a:solidFill>
                  <a:srgbClr val="000000"/>
                </a:solidFill>
              </a:rPr>
              <a:t>提供可替代交通工具包括出借车辆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1" indent="0"/>
            <a:r>
              <a:rPr lang="zh-CN" altLang="en-GB" sz="2000" b="1" dirty="0">
                <a:solidFill>
                  <a:srgbClr val="000000"/>
                </a:solidFill>
              </a:rPr>
              <a:t> 服务顾问根据客户之前填写附在</a:t>
            </a:r>
            <a:r>
              <a:rPr lang="en-GB" altLang="zh-CN" sz="2000" b="1">
                <a:solidFill>
                  <a:srgbClr val="000000"/>
                </a:solidFill>
              </a:rPr>
              <a:t>DMS</a:t>
            </a:r>
            <a:r>
              <a:rPr lang="zh-CN" altLang="en-GB" sz="2000" b="1" dirty="0">
                <a:solidFill>
                  <a:srgbClr val="000000"/>
                </a:solidFill>
              </a:rPr>
              <a:t>客户文档里的兴趣卡来了解客户类型以及具体要求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sz="2000" b="1" dirty="0">
                <a:solidFill>
                  <a:srgbClr val="000000"/>
                </a:solidFill>
              </a:rPr>
              <a:t> 会留在经销店等待还是交车确认后就要离开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sz="2000" b="1" dirty="0">
                <a:solidFill>
                  <a:srgbClr val="000000"/>
                </a:solidFill>
              </a:rPr>
              <a:t> 杂志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sz="2000" b="1" dirty="0">
                <a:solidFill>
                  <a:srgbClr val="000000"/>
                </a:solidFill>
              </a:rPr>
              <a:t> 咖啡类型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2" indent="0"/>
            <a:r>
              <a:rPr lang="zh-CN" altLang="en-GB" sz="2000" b="1" dirty="0">
                <a:solidFill>
                  <a:srgbClr val="000000"/>
                </a:solidFill>
              </a:rPr>
              <a:t> 其他兴趣  </a:t>
            </a:r>
            <a:endParaRPr lang="zh-CN" altLang="en-GB" sz="2000" b="1" dirty="0">
              <a:solidFill>
                <a:srgbClr val="000000"/>
              </a:solidFill>
            </a:endParaRPr>
          </a:p>
          <a:p>
            <a:pPr lvl="0"/>
            <a:endParaRPr lang="en-US" altLang="zh-CN" sz="200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412160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20688" y="476250"/>
            <a:ext cx="4416425" cy="3313113"/>
          </a:xfrm>
          <a:ln/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413491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20688" y="476250"/>
            <a:ext cx="4416425" cy="3313113"/>
          </a:xfrm>
          <a:ln/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4992002" name="幻灯片图像占位符 4992001"/>
          <p:cNvSpPr>
            <a:spLocks noRot="1" noTextEdit="1"/>
          </p:cNvSpPr>
          <p:nvPr>
            <p:ph type="sldImg"/>
          </p:nvPr>
        </p:nvSpPr>
        <p:spPr>
          <a:xfrm>
            <a:off x="342900" y="533400"/>
            <a:ext cx="4572000" cy="3429000"/>
          </a:xfrm>
        </p:spPr>
      </p:sp>
      <p:sp>
        <p:nvSpPr>
          <p:cNvPr id="4992003" name="文本占位符 4992002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</p:spPr>
        <p:txBody>
          <a:bodyPr vert="horz" wrap="square" lIns="91431" tIns="45715" rIns="91431" bIns="45715" anchor="t" anchorCtr="0"/>
          <a:p>
            <a:pPr lvl="0"/>
            <a:r>
              <a:rPr lang="zh-CN" altLang="en-US" dirty="0"/>
              <a:t>过度</a:t>
            </a:r>
            <a:endParaRPr lang="zh-CN" altLang="en-US" dirty="0"/>
          </a:p>
        </p:txBody>
      </p:sp>
      <p:sp>
        <p:nvSpPr>
          <p:cNvPr id="4992004" name="文本框 4992003"/>
          <p:cNvSpPr txBox="1"/>
          <p:nvPr/>
        </p:nvSpPr>
        <p:spPr>
          <a:xfrm>
            <a:off x="519113" y="4751388"/>
            <a:ext cx="2832100" cy="295275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>
            <a:spAutoFit/>
          </a:bodyPr>
          <a:p>
            <a:pPr marL="609600" lvl="0" indent="-609600" defTabSz="914400">
              <a:spcBef>
                <a:spcPct val="50000"/>
              </a:spcBef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巧妙转化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992005" name="文本框 4992004"/>
          <p:cNvSpPr txBox="1"/>
          <p:nvPr/>
        </p:nvSpPr>
        <p:spPr>
          <a:xfrm>
            <a:off x="455613" y="5794375"/>
            <a:ext cx="3151187" cy="293688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>
            <a:spAutoFit/>
          </a:bodyPr>
          <a:p>
            <a:pPr marL="609600" lvl="0" indent="-609600" defTabSz="914400">
              <a:spcBef>
                <a:spcPct val="50000"/>
              </a:spcBef>
              <a:tabLst>
                <a:tab pos="8521700" algn="r"/>
              </a:tabLst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讲师讲解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174274" name="幻灯片图像占位符 5174273"/>
          <p:cNvSpPr>
            <a:spLocks noRot="1" noTextEdit="1"/>
          </p:cNvSpPr>
          <p:nvPr>
            <p:ph type="sldImg"/>
          </p:nvPr>
        </p:nvSpPr>
        <p:spPr>
          <a:xfrm>
            <a:off x="319088" y="323850"/>
            <a:ext cx="4619625" cy="3465513"/>
          </a:xfrm>
        </p:spPr>
      </p:sp>
      <p:sp>
        <p:nvSpPr>
          <p:cNvPr id="5174275" name="文本框 5174274"/>
          <p:cNvSpPr txBox="1"/>
          <p:nvPr/>
        </p:nvSpPr>
        <p:spPr>
          <a:xfrm>
            <a:off x="519113" y="4941888"/>
            <a:ext cx="3216275" cy="22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400" b="1" dirty="0">
                <a:ea typeface="楷体_GB2312" pitchFamily="1" charset="-122"/>
              </a:rPr>
              <a:t>小组讨论</a:t>
            </a:r>
            <a:endParaRPr lang="zh-CN" altLang="en-US" sz="1400" b="1" dirty="0">
              <a:ea typeface="楷体_GB2312" pitchFamily="1" charset="-122"/>
            </a:endParaRPr>
          </a:p>
        </p:txBody>
      </p:sp>
      <p:sp>
        <p:nvSpPr>
          <p:cNvPr id="5174276" name="文本框 5174275"/>
          <p:cNvSpPr txBox="1"/>
          <p:nvPr/>
        </p:nvSpPr>
        <p:spPr>
          <a:xfrm>
            <a:off x="519113" y="5932488"/>
            <a:ext cx="3216275" cy="388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400" b="1" dirty="0">
                <a:ea typeface="楷体_GB2312" pitchFamily="1" charset="-122"/>
              </a:rPr>
              <a:t>培训师随机提问、总结、小组互动</a:t>
            </a:r>
            <a:endParaRPr lang="zh-CN" altLang="en-US" sz="1400" b="1" dirty="0">
              <a:ea typeface="楷体_GB2312" pitchFamily="1" charset="-122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176322" name="幻灯片图像占位符 5176321"/>
          <p:cNvSpPr>
            <a:spLocks noRot="1" noTextEdit="1"/>
          </p:cNvSpPr>
          <p:nvPr>
            <p:ph type="sldImg"/>
          </p:nvPr>
        </p:nvSpPr>
        <p:spPr>
          <a:xfrm>
            <a:off x="254000" y="304800"/>
            <a:ext cx="4978400" cy="3733800"/>
          </a:xfrm>
        </p:spPr>
      </p:sp>
      <p:sp>
        <p:nvSpPr>
          <p:cNvPr id="5176323" name="文本占位符 51763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>
                <a:ea typeface="宋体" panose="02010600030101010101" pitchFamily="2" charset="-122"/>
              </a:rPr>
              <a:t>投诉就是抱怨</a:t>
            </a:r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客户的不满意的表述，无论合理还是不合理</a:t>
            </a:r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投诉分为有效投诉和无效投诉，无效投诉不应该算作投诉</a:t>
            </a:r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抱怨与投诉是第二次表现的机会</a:t>
            </a:r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 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en-US" altLang="zh-CN">
              <a:ea typeface="宋体" panose="02010600030101010101" pitchFamily="2" charset="-122"/>
            </a:endParaRPr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4790273"/>
          <p:cNvSpPr>
            <a:spLocks noGrp="1" noRot="1" noTextEdit="1"/>
          </p:cNvSpPr>
          <p:nvPr>
            <p:ph type="sldImg"/>
          </p:nvPr>
        </p:nvSpPr>
        <p:spPr>
          <a:xfrm>
            <a:off x="246063" y="439738"/>
            <a:ext cx="4725987" cy="3544887"/>
          </a:xfrm>
        </p:spPr>
      </p:sp>
      <p:sp>
        <p:nvSpPr>
          <p:cNvPr id="63490" name="文本占位符 4790274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sz="1600" dirty="0"/>
              <a:t>仪容仪表主要从头发、五官、指甲及着装原则展开。</a:t>
            </a:r>
            <a:endParaRPr lang="zh-CN" altLang="en-US" sz="1600" dirty="0"/>
          </a:p>
        </p:txBody>
      </p:sp>
      <p:sp>
        <p:nvSpPr>
          <p:cNvPr id="63491" name="文本框 4790275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3492" name="文本框 4790276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349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181442" name="幻灯片图像占位符 5181441"/>
          <p:cNvSpPr>
            <a:spLocks noRot="1" noChangeAspect="1" noTextEdit="1"/>
          </p:cNvSpPr>
          <p:nvPr>
            <p:ph type="sldImg"/>
          </p:nvPr>
        </p:nvSpPr>
        <p:spPr>
          <a:xfrm>
            <a:off x="419100" y="476250"/>
            <a:ext cx="4418013" cy="3313113"/>
          </a:xfrm>
          <a:ln>
            <a:noFill/>
          </a:ln>
        </p:spPr>
      </p:sp>
      <p:sp>
        <p:nvSpPr>
          <p:cNvPr id="5181443" name="文本占位符 518144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</p:spPr>
        <p:txBody>
          <a:bodyPr/>
          <a:p>
            <a:pPr lvl="0">
              <a:lnSpc>
                <a:spcPct val="130000"/>
              </a:lnSpc>
            </a:pPr>
            <a:r>
              <a:rPr lang="zh-CN" altLang="en-US" sz="900" dirty="0">
                <a:latin typeface="黑体" panose="02010609060101010101" pitchFamily="2" charset="-122"/>
                <a:ea typeface="黑体" panose="02010609060101010101" pitchFamily="2" charset="-122"/>
              </a:rPr>
              <a:t>客户投诉是由客户感受和客户体验产生的</a:t>
            </a:r>
            <a:endParaRPr lang="zh-CN" altLang="en-US" sz="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900" dirty="0">
                <a:latin typeface="黑体" panose="02010609060101010101" pitchFamily="2" charset="-122"/>
                <a:ea typeface="黑体" panose="02010609060101010101" pitchFamily="2" charset="-122"/>
              </a:rPr>
              <a:t>客户感受</a:t>
            </a:r>
            <a:r>
              <a:rPr lang="en-US" altLang="zh-CN" sz="9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800" dirty="0">
                <a:latin typeface="宋体" panose="02010600030101010101" pitchFamily="2" charset="-122"/>
              </a:rPr>
              <a:t>当客户感受到所使用的产品或接受的服务没有达到预期时，</a:t>
            </a:r>
            <a:endParaRPr lang="zh-CN" altLang="en-US" sz="800" dirty="0">
              <a:latin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800" dirty="0">
                <a:latin typeface="宋体" panose="02010600030101010101" pitchFamily="2" charset="-122"/>
              </a:rPr>
              <a:t>就会抱怨，甚至投诉。 </a:t>
            </a:r>
            <a:endParaRPr lang="zh-CN" altLang="en-US" sz="800" dirty="0">
              <a:latin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900" dirty="0">
                <a:latin typeface="黑体" panose="02010609060101010101" pitchFamily="2" charset="-122"/>
                <a:ea typeface="黑体" panose="02010609060101010101" pitchFamily="2" charset="-122"/>
              </a:rPr>
              <a:t>客户体验</a:t>
            </a:r>
            <a:r>
              <a:rPr lang="en-US" altLang="zh-CN" sz="9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800" dirty="0">
                <a:latin typeface="宋体" panose="02010600030101010101" pitchFamily="2" charset="-122"/>
              </a:rPr>
              <a:t>客户不满意的体验是通过客户的感受和期望</a:t>
            </a:r>
            <a:endParaRPr lang="zh-CN" altLang="en-US" sz="800" dirty="0">
              <a:latin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800" dirty="0">
                <a:latin typeface="宋体" panose="02010600030101010101" pitchFamily="2" charset="-122"/>
              </a:rPr>
              <a:t>相比较后的一种结果，可以概括为五种差距</a:t>
            </a:r>
            <a:r>
              <a:rPr lang="zh-CN" altLang="en-US" sz="800" b="1" dirty="0">
                <a:latin typeface="宋体" panose="02010600030101010101" pitchFamily="2" charset="-122"/>
              </a:rPr>
              <a:t>。</a:t>
            </a:r>
            <a:endParaRPr lang="zh-CN" altLang="en-US" sz="800" b="1" dirty="0">
              <a:latin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dirty="0"/>
              <a:t>理解差距：</a:t>
            </a:r>
            <a:r>
              <a:rPr lang="zh-CN" altLang="en-US" sz="800" b="1" dirty="0"/>
              <a:t>客户的期望与企业管理者理解之间的差距，即企业不能正确理解客户的需求和想法。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dirty="0"/>
              <a:t>程序差距；</a:t>
            </a:r>
            <a:r>
              <a:rPr lang="zh-CN" altLang="en-US" sz="800" b="1" dirty="0"/>
              <a:t>目标与执行之间的差距，虽然理解了客户的需求，但没有完善的工作流程和规范来保证客户的需求和期望能够实现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行为差距：服务绩效的差距，即虽然已经了解了客户的需求，并且企业内部制定了完善的工作流程和规范，但是得不到有效执行。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促销差距；实际提供的产品和服务与对外沟通之间的差距，即客户得到的产品和服务质量达不到企业宣传和承诺程度。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感受差距：客户期望与客户感知之间的差距，即企业提供的产品和服务质量不能被客户完全地感受到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竞争环境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用户期望值的提高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新闻媒体作用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法律效力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/>
              <a:t>人的感情及欲望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>
                <a:sym typeface="Symbol" panose="05050102010706020507" pitchFamily="18" charset="2"/>
              </a:rPr>
              <a:t>  </a:t>
            </a:r>
            <a:r>
              <a:rPr lang="en-US" altLang="zh-CN" sz="800" b="1" dirty="0">
                <a:sym typeface="Symbol" panose="05050102010706020507" pitchFamily="18" charset="2"/>
              </a:rPr>
              <a:t></a:t>
            </a:r>
            <a:r>
              <a:rPr lang="zh-CN" altLang="en-US" sz="800" b="1" dirty="0"/>
              <a:t>生气的表现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>
                <a:sym typeface="Symbol" panose="05050102010706020507" pitchFamily="18" charset="2"/>
              </a:rPr>
              <a:t>  </a:t>
            </a:r>
            <a:r>
              <a:rPr lang="en-US" altLang="zh-CN" sz="800" b="1" dirty="0">
                <a:sym typeface="Symbol" panose="05050102010706020507" pitchFamily="18" charset="2"/>
              </a:rPr>
              <a:t></a:t>
            </a:r>
            <a:r>
              <a:rPr lang="zh-CN" altLang="en-US" sz="800" b="1" dirty="0"/>
              <a:t>欲望无法满足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>
                <a:sym typeface="Symbol" panose="05050102010706020507" pitchFamily="18" charset="2"/>
              </a:rPr>
              <a:t>    </a:t>
            </a:r>
            <a:r>
              <a:rPr lang="en-US" altLang="zh-CN" sz="800" b="1" dirty="0">
                <a:sym typeface="Symbol" panose="05050102010706020507" pitchFamily="18" charset="2"/>
              </a:rPr>
              <a:t></a:t>
            </a:r>
            <a:r>
              <a:rPr lang="zh-CN" altLang="en-US" sz="800" b="1" dirty="0">
                <a:sym typeface="Symbol" panose="05050102010706020507" pitchFamily="18" charset="2"/>
              </a:rPr>
              <a:t>服务的</a:t>
            </a:r>
            <a:r>
              <a:rPr lang="zh-CN" altLang="en-US" sz="800" b="1" dirty="0"/>
              <a:t>功能质量、技术质量上的要求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>
                <a:sym typeface="Symbol" panose="05050102010706020507" pitchFamily="18" charset="2"/>
              </a:rPr>
              <a:t>     </a:t>
            </a:r>
            <a:r>
              <a:rPr lang="en-US" altLang="zh-CN" sz="800" b="1" dirty="0">
                <a:sym typeface="Symbol" panose="05050102010706020507" pitchFamily="18" charset="2"/>
              </a:rPr>
              <a:t></a:t>
            </a:r>
            <a:r>
              <a:rPr lang="zh-CN" altLang="en-US" sz="800" b="1" dirty="0"/>
              <a:t>经济上的要求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r>
              <a:rPr lang="zh-CN" altLang="en-US" sz="800" b="1" dirty="0">
                <a:sym typeface="Symbol" panose="05050102010706020507" pitchFamily="18" charset="2"/>
              </a:rPr>
              <a:t>     </a:t>
            </a:r>
            <a:r>
              <a:rPr lang="en-US" altLang="zh-CN" sz="800" b="1" dirty="0">
                <a:sym typeface="Symbol" panose="05050102010706020507" pitchFamily="18" charset="2"/>
              </a:rPr>
              <a:t></a:t>
            </a:r>
            <a:r>
              <a:rPr lang="zh-CN" altLang="en-US" sz="800" b="1" dirty="0"/>
              <a:t>心理上的要求</a:t>
            </a:r>
            <a:endParaRPr lang="zh-CN" altLang="en-US" sz="800" b="1" dirty="0"/>
          </a:p>
          <a:p>
            <a:pPr lvl="0">
              <a:lnSpc>
                <a:spcPct val="80000"/>
              </a:lnSpc>
            </a:pPr>
            <a:endParaRPr lang="zh-CN" altLang="en-US" sz="800" b="1" dirty="0"/>
          </a:p>
          <a:p>
            <a:pPr lvl="0">
              <a:lnSpc>
                <a:spcPct val="80000"/>
              </a:lnSpc>
            </a:pPr>
            <a:endParaRPr lang="zh-CN" altLang="en-US" sz="80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200898" name="幻灯片图像占位符 5200897"/>
          <p:cNvSpPr>
            <a:spLocks noRot="1" noTextEdit="1"/>
          </p:cNvSpPr>
          <p:nvPr>
            <p:ph type="sldImg"/>
          </p:nvPr>
        </p:nvSpPr>
        <p:spPr>
          <a:xfrm>
            <a:off x="1804988" y="404813"/>
            <a:ext cx="2268537" cy="1701800"/>
          </a:xfrm>
        </p:spPr>
      </p:sp>
      <p:sp>
        <p:nvSpPr>
          <p:cNvPr id="5200899" name="文本占位符 5200898"/>
          <p:cNvSpPr>
            <a:spLocks noGrp="1"/>
          </p:cNvSpPr>
          <p:nvPr>
            <p:ph type="body" idx="1"/>
          </p:nvPr>
        </p:nvSpPr>
        <p:spPr>
          <a:xfrm>
            <a:off x="914400" y="2241550"/>
            <a:ext cx="7315200" cy="4102100"/>
          </a:xfrm>
        </p:spPr>
        <p:txBody>
          <a:bodyPr/>
          <a:p>
            <a:pPr lvl="0"/>
            <a:r>
              <a:rPr lang="zh-CN" altLang="en-US" b="1" dirty="0"/>
              <a:t>正如任何人都不喜欢别人说自己不好一样，企业的员工在受理客户的投诉时都会自然地表露出抵触情绪，这是处理投诉的时候非常不可取的心态。绝大多数客户是抱着解决问题的想法来投诉的，正像我们自己情绪还有波动的时候一样，一部分客户在投诉的时候情绪激动也是正常的。所以我们在受理客户投诉的时候一定要从客户角度出发，同理心倾听和思考，才能换取客户的信任和理解，有利于问题的解决。</a:t>
            </a:r>
            <a:endParaRPr lang="zh-CN" altLang="en-US" b="1" dirty="0"/>
          </a:p>
          <a:p>
            <a:pPr lvl="0"/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202946" name="幻灯片图像占位符 5202945"/>
          <p:cNvSpPr>
            <a:spLocks noRot="1" noTextEdit="1"/>
          </p:cNvSpPr>
          <p:nvPr>
            <p:ph type="sldImg"/>
          </p:nvPr>
        </p:nvSpPr>
        <p:spPr>
          <a:xfrm>
            <a:off x="1804988" y="404813"/>
            <a:ext cx="2268537" cy="1701800"/>
          </a:xfrm>
        </p:spPr>
      </p:sp>
      <p:sp>
        <p:nvSpPr>
          <p:cNvPr id="5202947" name="文本占位符 5202946"/>
          <p:cNvSpPr>
            <a:spLocks noGrp="1"/>
          </p:cNvSpPr>
          <p:nvPr>
            <p:ph type="body" idx="1"/>
          </p:nvPr>
        </p:nvSpPr>
        <p:spPr>
          <a:xfrm>
            <a:off x="914400" y="2241550"/>
            <a:ext cx="7315200" cy="4102100"/>
          </a:xfrm>
        </p:spPr>
        <p:txBody>
          <a:bodyPr/>
          <a:p>
            <a:pPr lvl="0"/>
            <a:r>
              <a:rPr lang="zh-CN" altLang="en-US" b="1" dirty="0"/>
              <a:t>正如任何人都不喜欢别人说自己不好一样，企业的员工在受理客户的投诉时都会自然地表露出抵触情绪，这是处理投诉的时候非常不可取的心态。绝大多数客户是抱着解决问题的想法来投诉的，正像我们自己情绪还有波动的时候一样，一部分客户在投诉的时候情绪激动也是正常的。所以我们在受理客户投诉的时候一定要从客户角度出发，同理心倾听和思考，才能换取客户的信任和理解，有利于问题的解决。</a:t>
            </a:r>
            <a:endParaRPr lang="zh-CN" altLang="en-US" b="1" dirty="0"/>
          </a:p>
          <a:p>
            <a:pPr lvl="0"/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204994" name="幻灯片图像占位符 5204993"/>
          <p:cNvSpPr>
            <a:spLocks noRot="1" noTextEdit="1"/>
          </p:cNvSpPr>
          <p:nvPr>
            <p:ph type="sldImg"/>
          </p:nvPr>
        </p:nvSpPr>
        <p:spPr>
          <a:xfrm>
            <a:off x="1804988" y="404813"/>
            <a:ext cx="2268537" cy="1701800"/>
          </a:xfrm>
        </p:spPr>
      </p:sp>
      <p:sp>
        <p:nvSpPr>
          <p:cNvPr id="5204995" name="文本占位符 5204994"/>
          <p:cNvSpPr>
            <a:spLocks noGrp="1"/>
          </p:cNvSpPr>
          <p:nvPr>
            <p:ph type="body" idx="1"/>
          </p:nvPr>
        </p:nvSpPr>
        <p:spPr>
          <a:xfrm>
            <a:off x="914400" y="2241550"/>
            <a:ext cx="7315200" cy="4102100"/>
          </a:xfrm>
        </p:spPr>
        <p:txBody>
          <a:bodyPr/>
          <a:p>
            <a:pPr lvl="0"/>
            <a:r>
              <a:rPr lang="zh-CN" altLang="en-US" b="1" dirty="0"/>
              <a:t>正如任何人都不喜欢别人说自己不好一样，企业的员工在受理客户的投诉时都会自然地表露出抵触情绪，这是处理投诉的时候非常不可取的心态。绝大多数客户是抱着解决问题的想法来投诉的，正像我们自己情绪还有波动的时候一样，一部分客户在投诉的时候情绪激动也是正常的。所以我们在受理客户投诉的时候一定要从客户角度出发，同理心倾听和思考，才能换取客户的信任和理解，有利于问题的解决。</a:t>
            </a:r>
            <a:endParaRPr lang="zh-CN" altLang="en-US" b="1" dirty="0"/>
          </a:p>
          <a:p>
            <a:pPr lvl="0"/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207042" name="幻灯片图像占位符 5207041"/>
          <p:cNvSpPr>
            <a:spLocks noRot="1" noTextEdit="1"/>
          </p:cNvSpPr>
          <p:nvPr>
            <p:ph type="sldImg"/>
          </p:nvPr>
        </p:nvSpPr>
        <p:spPr>
          <a:xfrm>
            <a:off x="1804988" y="404813"/>
            <a:ext cx="2268537" cy="1701800"/>
          </a:xfrm>
        </p:spPr>
      </p:sp>
      <p:sp>
        <p:nvSpPr>
          <p:cNvPr id="5207043" name="文本占位符 5207042"/>
          <p:cNvSpPr>
            <a:spLocks noGrp="1"/>
          </p:cNvSpPr>
          <p:nvPr>
            <p:ph type="body" idx="1"/>
          </p:nvPr>
        </p:nvSpPr>
        <p:spPr>
          <a:xfrm>
            <a:off x="914400" y="2241550"/>
            <a:ext cx="7315200" cy="4102100"/>
          </a:xfrm>
        </p:spPr>
        <p:txBody>
          <a:bodyPr/>
          <a:p>
            <a:pPr lvl="0"/>
            <a:r>
              <a:rPr lang="zh-CN" altLang="en-US" b="1" dirty="0"/>
              <a:t>正如任何人都不喜欢别人说自己不好一样，企业的员工在受理客户的投诉时都会自然地表露出抵触情绪，这是处理投诉的时候非常不可取的心态。绝大多数客户是抱着解决问题的想法来投诉的，正像我们自己情绪还有波动的时候一样，一部分客户在投诉的时候情绪激动也是正常的。所以我们在受理客户投诉的时候一定要从客户角度出发，同理心倾听和思考，才能换取客户的信任和理解，有利于问题的解决。</a:t>
            </a:r>
            <a:endParaRPr lang="zh-CN" altLang="en-US" b="1" dirty="0"/>
          </a:p>
          <a:p>
            <a:pPr lvl="0"/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209090" name="幻灯片图像占位符 5209089"/>
          <p:cNvSpPr>
            <a:spLocks noRot="1" noTextEdit="1"/>
          </p:cNvSpPr>
          <p:nvPr>
            <p:ph type="sldImg"/>
          </p:nvPr>
        </p:nvSpPr>
        <p:spPr>
          <a:xfrm>
            <a:off x="1804988" y="404813"/>
            <a:ext cx="2268537" cy="1701800"/>
          </a:xfrm>
        </p:spPr>
      </p:sp>
      <p:sp>
        <p:nvSpPr>
          <p:cNvPr id="5209091" name="文本占位符 5209090"/>
          <p:cNvSpPr>
            <a:spLocks noGrp="1"/>
          </p:cNvSpPr>
          <p:nvPr>
            <p:ph type="body" idx="1"/>
          </p:nvPr>
        </p:nvSpPr>
        <p:spPr>
          <a:xfrm>
            <a:off x="914400" y="2241550"/>
            <a:ext cx="7315200" cy="4102100"/>
          </a:xfrm>
        </p:spPr>
        <p:txBody>
          <a:bodyPr/>
          <a:p>
            <a:pPr lvl="0"/>
            <a:r>
              <a:rPr lang="zh-CN" altLang="en-US" b="1" dirty="0"/>
              <a:t>正如任何人都不喜欢别人说自己不好一样，企业的员工在受理客户的投诉时都会自然地表露出抵触情绪，这是处理投诉的时候非常不可取的心态。绝大多数客户是抱着解决问题的想法来投诉的，正像我们自己情绪还有波动的时候一样，一部分客户在投诉的时候情绪激动也是正常的。所以我们在受理客户投诉的时候一定要从客户角度出发，同理心倾听和思考，才能换取客户的信任和理解，有利于问题的解决。</a:t>
            </a:r>
            <a:endParaRPr lang="zh-CN" altLang="en-US" b="1" dirty="0"/>
          </a:p>
          <a:p>
            <a:pPr lvl="0"/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211138" name="幻灯片图像占位符 5211137"/>
          <p:cNvSpPr>
            <a:spLocks noRot="1" noTextEdit="1"/>
          </p:cNvSpPr>
          <p:nvPr>
            <p:ph type="sldImg"/>
          </p:nvPr>
        </p:nvSpPr>
        <p:spPr>
          <a:xfrm>
            <a:off x="1804988" y="404813"/>
            <a:ext cx="2268537" cy="1701800"/>
          </a:xfrm>
        </p:spPr>
      </p:sp>
      <p:sp>
        <p:nvSpPr>
          <p:cNvPr id="5211139" name="文本占位符 5211138"/>
          <p:cNvSpPr>
            <a:spLocks noGrp="1"/>
          </p:cNvSpPr>
          <p:nvPr>
            <p:ph type="body" idx="1"/>
          </p:nvPr>
        </p:nvSpPr>
        <p:spPr>
          <a:xfrm>
            <a:off x="914400" y="2241550"/>
            <a:ext cx="7315200" cy="4102100"/>
          </a:xfrm>
        </p:spPr>
        <p:txBody>
          <a:bodyPr/>
          <a:p>
            <a:pPr lvl="0"/>
            <a:r>
              <a:rPr lang="zh-CN" altLang="en-US" b="1" dirty="0"/>
              <a:t>正如任何人都不喜欢别人说自己不好一样，企业的员工在受理客户的投诉时都会自然地表露出抵触情绪，这是处理投诉的时候非常不可取的心态。绝大多数客户是抱着解决问题的想法来投诉的，正像我们自己情绪还有波动的时候一样，一部分客户在投诉的时候情绪激动也是正常的。所以我们在受理客户投诉的时候一定要从客户角度出发，同理心倾听和思考，才能换取客户的信任和理解，有利于问题的解决。</a:t>
            </a:r>
            <a:endParaRPr lang="zh-CN" altLang="en-US" b="1" dirty="0"/>
          </a:p>
          <a:p>
            <a:pPr lvl="0"/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ct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5040130" name="幻灯片图像占位符 5040129"/>
          <p:cNvSpPr>
            <a:spLocks noRot="1" noTextEdit="1"/>
          </p:cNvSpPr>
          <p:nvPr>
            <p:ph type="sldImg"/>
          </p:nvPr>
        </p:nvSpPr>
        <p:spPr>
          <a:xfrm>
            <a:off x="393700" y="457200"/>
            <a:ext cx="4470400" cy="3352800"/>
          </a:xfrm>
        </p:spPr>
      </p:sp>
      <p:sp>
        <p:nvSpPr>
          <p:cNvPr id="5040131" name="文本占位符 5040130"/>
          <p:cNvSpPr>
            <a:spLocks noGrp="1"/>
          </p:cNvSpPr>
          <p:nvPr>
            <p:ph type="body" idx="1"/>
          </p:nvPr>
        </p:nvSpPr>
        <p:spPr>
          <a:xfrm>
            <a:off x="5219700" y="836613"/>
            <a:ext cx="3675063" cy="5545137"/>
          </a:xfrm>
        </p:spPr>
        <p:txBody>
          <a:bodyPr/>
          <a:p>
            <a:pPr lvl="0"/>
            <a:endParaRPr lang="en-US" altLang="zh-CN" dirty="0"/>
          </a:p>
          <a:p>
            <a:pPr lvl="0"/>
            <a:endParaRPr lang="en-US" altLang="zh-CN" dirty="0"/>
          </a:p>
        </p:txBody>
      </p:sp>
      <p:sp>
        <p:nvSpPr>
          <p:cNvPr id="5040132" name="文本框 5040131"/>
          <p:cNvSpPr txBox="1"/>
          <p:nvPr/>
        </p:nvSpPr>
        <p:spPr>
          <a:xfrm>
            <a:off x="385763" y="5867400"/>
            <a:ext cx="26558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040133" name="文本框 5040132"/>
          <p:cNvSpPr txBox="1"/>
          <p:nvPr/>
        </p:nvSpPr>
        <p:spPr>
          <a:xfrm>
            <a:off x="341313" y="4508500"/>
            <a:ext cx="4591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预约总结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幻灯片图像占位符 4792321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65538" name="文本占位符 4792322"/>
          <p:cNvSpPr>
            <a:spLocks noGrp="1" noRot="1"/>
          </p:cNvSpPr>
          <p:nvPr>
            <p:ph type="body"/>
          </p:nvPr>
        </p:nvSpPr>
        <p:spPr>
          <a:xfrm>
            <a:off x="5181600" y="762000"/>
            <a:ext cx="3657600" cy="5334000"/>
          </a:xfrm>
        </p:spPr>
        <p:txBody>
          <a:bodyPr anchor="ctr" anchorCtr="0"/>
          <a:p>
            <a:pPr lvl="0"/>
            <a:r>
              <a:rPr lang="zh-CN" altLang="en-US" sz="1600" dirty="0"/>
              <a:t>男服务顾问：</a:t>
            </a:r>
            <a:endParaRPr lang="zh-CN" altLang="en-US" sz="1600" dirty="0"/>
          </a:p>
          <a:p>
            <a:pPr lvl="0"/>
            <a:r>
              <a:rPr lang="zh-CN" altLang="en-US" sz="1600" dirty="0"/>
              <a:t>头发：梳理整齐、保持清洁，无头皮屑，头发保持原色不染发。</a:t>
            </a:r>
            <a:endParaRPr lang="zh-CN" altLang="en-US" sz="1600" dirty="0"/>
          </a:p>
          <a:p>
            <a:pPr lvl="0"/>
            <a:r>
              <a:rPr lang="zh-CN" altLang="en-US" sz="1600" dirty="0"/>
              <a:t>刘海：梳理额前流涨，保持额头清爽</a:t>
            </a:r>
            <a:endParaRPr lang="zh-CN" altLang="en-US" sz="1600" dirty="0"/>
          </a:p>
          <a:p>
            <a:pPr lvl="0"/>
            <a:r>
              <a:rPr lang="zh-CN" altLang="en-US" sz="1600" dirty="0"/>
              <a:t>发型：短发，发脚侧不过耳，后不过领，服贴整齐，不可蓬松杂乱</a:t>
            </a:r>
            <a:endParaRPr lang="zh-CN" altLang="en-US" sz="1600" dirty="0"/>
          </a:p>
        </p:txBody>
      </p:sp>
      <p:sp>
        <p:nvSpPr>
          <p:cNvPr id="65539" name="文本框 4792323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5540" name="文本框 4792324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554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4794369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794371" name="文本占位符 4794370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lvl="0" fontAlgn="base"/>
            <a:r>
              <a:rPr lang="zh-CN" altLang="en-US" sz="1600" strike="noStrike" noProof="1" dirty="0"/>
              <a:t>男服务顾问：</a:t>
            </a:r>
            <a:endParaRPr lang="zh-CN" altLang="en-US" sz="1600" strike="noStrike" noProof="1" dirty="0"/>
          </a:p>
          <a:p>
            <a:pPr lvl="0" fontAlgn="base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眼睛：清洁、无分泌物，避免眼睛布满血丝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lnSpc>
                <a:spcPct val="140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脸：面部清洁，胡须每日一理，刮干净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嘴巴、牙齿：饭后洁牙， 清洁、无残留物及异味，口气清新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指甲：清洁，定期修剪，短于指尖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Font typeface="Wingdings" panose="05000000000000000000" pitchFamily="2" charset="2"/>
              <a:buChar char="l"/>
            </a:pP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7587" name="文本框 4794371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7588" name="文本框 4794372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758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幻灯片图像占位符 4796417"/>
          <p:cNvSpPr>
            <a:spLocks noGrp="1" noRot="1" noTextEdit="1"/>
          </p:cNvSpPr>
          <p:nvPr>
            <p:ph type="sldImg"/>
          </p:nvPr>
        </p:nvSpPr>
        <p:spPr>
          <a:xfrm>
            <a:off x="247650" y="439738"/>
            <a:ext cx="4725988" cy="3544887"/>
          </a:xfrm>
        </p:spPr>
      </p:sp>
      <p:sp>
        <p:nvSpPr>
          <p:cNvPr id="4796419" name="文本占位符 4796418"/>
          <p:cNvSpPr>
            <a:spLocks noGrp="1"/>
          </p:cNvSpPr>
          <p:nvPr>
            <p:ph type="body" idx="1"/>
          </p:nvPr>
        </p:nvSpPr>
        <p:spPr>
          <a:xfrm>
            <a:off x="5181600" y="762000"/>
            <a:ext cx="3657600" cy="5334000"/>
          </a:xfrm>
          <a:ln>
            <a:miter/>
          </a:ln>
        </p:spPr>
        <p:txBody>
          <a:bodyPr anchor="ctr"/>
          <a:p>
            <a:pPr lvl="0" fontAlgn="base"/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男服务顾问着装基本原则：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庄重、整洁、大方</a:t>
            </a:r>
            <a:endParaRPr lang="zh-CN" altLang="en-US" sz="16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600" strike="noStrike" noProof="1" dirty="0"/>
              <a:t>全身</a:t>
            </a:r>
            <a:r>
              <a:rPr lang="en-US" altLang="zh-CN" sz="1600" strike="noStrike" noProof="1" dirty="0"/>
              <a:t>3</a:t>
            </a:r>
            <a:r>
              <a:rPr lang="zh-CN" altLang="en-US" sz="1600" strike="noStrike" noProof="1" dirty="0"/>
              <a:t>种颜色以内</a:t>
            </a:r>
            <a:endParaRPr lang="zh-CN" altLang="en-US" sz="1600" strike="noStrike" noProof="1" dirty="0"/>
          </a:p>
        </p:txBody>
      </p:sp>
      <p:sp>
        <p:nvSpPr>
          <p:cNvPr id="69635" name="文本框 4796419"/>
          <p:cNvSpPr txBox="1"/>
          <p:nvPr/>
        </p:nvSpPr>
        <p:spPr>
          <a:xfrm>
            <a:off x="776288" y="4751388"/>
            <a:ext cx="2316162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仪容仪表的主要内容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9636" name="文本框 4796420"/>
          <p:cNvSpPr txBox="1"/>
          <p:nvPr/>
        </p:nvSpPr>
        <p:spPr>
          <a:xfrm>
            <a:off x="776288" y="5792788"/>
            <a:ext cx="2057400" cy="320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1500" dirty="0">
                <a:latin typeface="Times New Roman" panose="02020603050405020304" pitchFamily="2" charset="0"/>
                <a:ea typeface="楷体_GB2312" pitchFamily="1" charset="-122"/>
              </a:rPr>
              <a:t>培训师讲解</a:t>
            </a:r>
            <a:endParaRPr lang="zh-CN" altLang="en-US" sz="15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963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ct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0"/>
          <p:cNvSpPr/>
          <p:nvPr userDrawn="1"/>
        </p:nvSpPr>
        <p:spPr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-214748225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6987"/>
            <a:ext cx="9128125" cy="496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副标题 2051"/>
          <p:cNvSpPr>
            <a:spLocks noGrp="1"/>
          </p:cNvSpPr>
          <p:nvPr>
            <p:ph type="subTitle" idx="1" hasCustomPrompt="1"/>
          </p:nvPr>
        </p:nvSpPr>
        <p:spPr>
          <a:xfrm>
            <a:off x="1115695" y="5949315"/>
            <a:ext cx="6553200" cy="5334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anchor="t"/>
          <a:lstStyle>
            <a:lvl1pPr marL="0" lvl="0" indent="0" algn="ctr">
              <a:buNone/>
              <a:defRPr sz="2400" b="1" u="none" strike="noStrike" kern="1200" cap="none" spc="0" normalizeH="0">
                <a:solidFill>
                  <a:schemeClr val="tx2"/>
                </a:solidFill>
                <a:uFillTx/>
                <a:latin typeface="Verdana" panose="020B0604030504040204" pitchFamily="2" charset="0"/>
                <a:ea typeface="仿宋_GB2312" charset="0"/>
              </a:defRPr>
            </a:lvl1pPr>
            <a:lvl2pPr marL="457200" lvl="1" indent="-4572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2pPr>
            <a:lvl3pPr marL="914400" lvl="2" indent="-9144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3pPr>
            <a:lvl4pPr marL="1371600" lvl="3" indent="-13716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4pPr>
            <a:lvl5pPr marL="1828800" lvl="4" indent="-18288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5pPr>
          </a:lstStyle>
          <a:p>
            <a:pPr lvl="0" fontAlgn="base"/>
            <a:r>
              <a:rPr lang="en-US" altLang="zh-CN" strike="noStrike" noProof="1"/>
              <a:t>赵晓宛   徐广琳  初宏伟</a:t>
            </a:r>
            <a:endParaRPr lang="en-US" altLang="zh-CN" strike="noStrike" noProof="1"/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 hasCustomPrompt="1"/>
          </p:nvPr>
        </p:nvSpPr>
        <p:spPr>
          <a:xfrm>
            <a:off x="0" y="4868863"/>
            <a:ext cx="9144000" cy="7207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>
            <a:lvl1pPr lvl="0" algn="ctr">
              <a:defRPr sz="4000" kern="1200"/>
            </a:lvl1pPr>
          </a:lstStyle>
          <a:p>
            <a:pPr lvl="0" fontAlgn="base"/>
            <a:r>
              <a:rPr lang="en-US" altLang="zh-CN" strike="noStrike" noProof="1"/>
              <a:t>汽车售后服务管理</a:t>
            </a:r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21067" cy="6248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0"/>
          <p:cNvSpPr/>
          <p:nvPr userDrawn="1"/>
        </p:nvSpPr>
        <p:spPr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-214748225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6987"/>
            <a:ext cx="9128125" cy="496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副标题 2051"/>
          <p:cNvSpPr>
            <a:spLocks noGrp="1"/>
          </p:cNvSpPr>
          <p:nvPr>
            <p:ph type="subTitle" idx="1" hasCustomPrompt="1"/>
          </p:nvPr>
        </p:nvSpPr>
        <p:spPr>
          <a:xfrm>
            <a:off x="1115695" y="5949315"/>
            <a:ext cx="6553200" cy="5334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anchor="t"/>
          <a:lstStyle>
            <a:lvl1pPr marL="0" lvl="0" indent="0" algn="ctr">
              <a:buNone/>
              <a:defRPr sz="2400" b="1" u="none" strike="noStrike" kern="1200" cap="none" spc="0" normalizeH="0">
                <a:solidFill>
                  <a:schemeClr val="tx2"/>
                </a:solidFill>
                <a:uFillTx/>
                <a:latin typeface="Verdana" panose="020B0604030504040204" pitchFamily="2" charset="0"/>
                <a:ea typeface="仿宋_GB2312" charset="0"/>
              </a:defRPr>
            </a:lvl1pPr>
            <a:lvl2pPr marL="457200" lvl="1" indent="-4572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2pPr>
            <a:lvl3pPr marL="914400" lvl="2" indent="-9144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3pPr>
            <a:lvl4pPr marL="1371600" lvl="3" indent="-13716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4pPr>
            <a:lvl5pPr marL="1828800" lvl="4" indent="-1828800" algn="ctr">
              <a:buNone/>
              <a:defRPr sz="1800" b="1" kern="1200">
                <a:solidFill>
                  <a:schemeClr val="tx2"/>
                </a:solidFill>
                <a:latin typeface="Verdana" panose="020B0604030504040204" pitchFamily="2" charset="0"/>
              </a:defRPr>
            </a:lvl5pPr>
          </a:lstStyle>
          <a:p>
            <a:pPr lvl="0" fontAlgn="base"/>
            <a:r>
              <a:rPr lang="en-US" altLang="zh-CN" strike="noStrike" noProof="1"/>
              <a:t>赵晓宛   徐广琳  初宏伟</a:t>
            </a:r>
            <a:endParaRPr lang="en-US" altLang="zh-CN" strike="noStrike" noProof="1"/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 hasCustomPrompt="1"/>
          </p:nvPr>
        </p:nvSpPr>
        <p:spPr>
          <a:xfrm>
            <a:off x="0" y="4868863"/>
            <a:ext cx="9144000" cy="7207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>
            <a:lvl1pPr lvl="0" algn="ctr">
              <a:defRPr sz="4000" kern="1200"/>
            </a:lvl1pPr>
          </a:lstStyle>
          <a:p>
            <a:pPr lvl="0" fontAlgn="base"/>
            <a:r>
              <a:rPr lang="en-US" altLang="zh-CN" strike="noStrike" noProof="1"/>
              <a:t>汽车售后服务管理</a:t>
            </a:r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6830" y="2132965"/>
            <a:ext cx="8458200" cy="563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81425" y="6457950"/>
            <a:ext cx="88582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6830" y="2132965"/>
            <a:ext cx="8458200" cy="563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81425" y="6457950"/>
            <a:ext cx="88582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206750" y="6462713"/>
            <a:ext cx="2673350" cy="3206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21067" cy="6248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525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206750" y="6462713"/>
            <a:ext cx="2673350" cy="3206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2" name="矩形 1025"/>
          <p:cNvSpPr/>
          <p:nvPr userDrawn="1"/>
        </p:nvSpPr>
        <p:spPr>
          <a:xfrm>
            <a:off x="35560" y="0"/>
            <a:ext cx="9144000" cy="1037590"/>
          </a:xfrm>
          <a:prstGeom prst="rect">
            <a:avLst/>
          </a:prstGeom>
          <a:solidFill>
            <a:schemeClr val="tx1"/>
          </a:solidFill>
          <a:ln w="9525">
            <a:noFill/>
            <a:miter/>
          </a:ln>
          <a:scene3d>
            <a:camera prst="orthographicFront"/>
            <a:lightRig rig="threePt" dir="t"/>
          </a:scene3d>
          <a:sp3d prstMaterial="dkEdge"/>
        </p:spPr>
        <p:txBody>
          <a:bodyPr anchor="t"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4788218" y="6453188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lstStyle>
            <a:lvl1pPr algn="ctr">
              <a:defRPr sz="16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107950" y="3860800"/>
            <a:ext cx="84582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2" name="矩形 1025"/>
          <p:cNvSpPr/>
          <p:nvPr userDrawn="1"/>
        </p:nvSpPr>
        <p:spPr>
          <a:xfrm>
            <a:off x="35560" y="0"/>
            <a:ext cx="9144000" cy="1037590"/>
          </a:xfrm>
          <a:prstGeom prst="rect">
            <a:avLst/>
          </a:prstGeom>
          <a:solidFill>
            <a:schemeClr val="tx1"/>
          </a:solidFill>
          <a:ln w="9525">
            <a:noFill/>
            <a:miter/>
          </a:ln>
          <a:scene3d>
            <a:camera prst="orthographicFront"/>
            <a:lightRig rig="threePt" dir="t"/>
          </a:scene3d>
          <a:sp3d prstMaterial="dkEdge"/>
        </p:spPr>
        <p:txBody>
          <a:bodyPr anchor="t"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3719513" y="6462713"/>
            <a:ext cx="854075" cy="320675"/>
          </a:xfrm>
          <a:prstGeom prst="rect">
            <a:avLst/>
          </a:prstGeom>
          <a:solidFill>
            <a:schemeClr val="accent5"/>
          </a:solidFill>
          <a:ln w="9525">
            <a:noFill/>
            <a:miter/>
          </a:ln>
        </p:spPr>
        <p:txBody>
          <a:bodyPr/>
          <a:lstStyle>
            <a:lvl1pPr algn="ctr">
              <a:defRPr sz="16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zh-CN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107950" y="3860800"/>
            <a:ext cx="84582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endParaRPr lang="en-US" altLang="zh-CN"/>
          </a:p>
        </p:txBody>
      </p:sp>
      <p:pic>
        <p:nvPicPr>
          <p:cNvPr id="1030" name="图片 2" descr="学校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227763" y="6381750"/>
            <a:ext cx="2725737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8.jpeg"/><Relationship Id="rId2" Type="http://schemas.openxmlformats.org/officeDocument/2006/relationships/hyperlink" Target="http://hi.baidu.com/manmax/album/item/a15143af2b9c7bebfbed5092.html" TargetMode="External"/><Relationship Id="rId1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hyperlink" Target="http://images.chinaefu.com/product/10/00/big_030.jpg" TargetMode="Externa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5.jpeg"/><Relationship Id="rId4" Type="http://schemas.openxmlformats.org/officeDocument/2006/relationships/hyperlink" Target="http://image.baidu.com/i?ct=503316480&amp;z=0&amp;tn=baiduimagedetail&amp;word=%C4%D0%CA%BD%CD%E0%D7%D3&amp;in=12344&amp;cl=2&amp;cm=1&amp;sc=0&amp;lm=-1&amp;pn=15&amp;rn=1" TargetMode="External"/><Relationship Id="rId3" Type="http://schemas.openxmlformats.org/officeDocument/2006/relationships/image" Target="../media/image14.jpeg"/><Relationship Id="rId2" Type="http://schemas.openxmlformats.org/officeDocument/2006/relationships/hyperlink" Target="http://image.baidu.com/i?ct=503316480&amp;z=0&amp;tn=baiduimagedetail&amp;word=%C4%D0%CA%BD%C6%A4%B4%F8&amp;in=21057&amp;cl=2&amp;cm=1&amp;sc=0&amp;lm=-1&amp;pn=7&amp;rn=1" TargetMode="Externa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8.png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9.jpeg"/><Relationship Id="rId1" Type="http://schemas.openxmlformats.org/officeDocument/2006/relationships/hyperlink" Target="http://efhao10086.w175.host-diy.net/Article/HTML/1649.html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9.jpeg"/><Relationship Id="rId2" Type="http://schemas.openxmlformats.org/officeDocument/2006/relationships/hyperlink" Target="http://efhao10086.w175.host-diy.net/Article/HTML/1649.html" TargetMode="Externa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8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9.wm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31.jpeg"/><Relationship Id="rId2" Type="http://schemas.openxmlformats.org/officeDocument/2006/relationships/hyperlink" Target="http://hi.baidu.com/qicheng963/album/item/d60e8d245a42f93bd40742e7.html" TargetMode="External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hyperlink" Target="http://www.jzteyao.com.cn/jzteyao/news/2007-12-26/1198590777634425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35.jpeg"/><Relationship Id="rId1" Type="http://schemas.openxmlformats.org/officeDocument/2006/relationships/hyperlink" Target="http://www.jzteyao.com.cn/jzteyao/news/2007-12-26/1198590777634425.htm" TargetMode="Externa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7.jpeg"/><Relationship Id="rId1" Type="http://schemas.openxmlformats.org/officeDocument/2006/relationships/hyperlink" Target="http://www.zjwmw.com/07zjwm/system/2008/03/19/009321420.shtml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39.jpeg"/><Relationship Id="rId1" Type="http://schemas.openxmlformats.org/officeDocument/2006/relationships/hyperlink" Target="http://guoxue.dahe.cn/XianFeng/2008/2227.html" TargetMode="Externa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2.bin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42.jpeg"/><Relationship Id="rId2" Type="http://schemas.openxmlformats.org/officeDocument/2006/relationships/hyperlink" Target="http://image.baidu.com/i?ct=503316480&amp;z=0&amp;tn=baiduimagedetail&amp;word=%BD%D3%C3%FB%C6%AC&amp;in=2&amp;cl=2&amp;cm=1&amp;sc=0&amp;lm=-1&amp;pn=1&amp;rn=1" TargetMode="External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3.jpeg"/><Relationship Id="rId1" Type="http://schemas.openxmlformats.org/officeDocument/2006/relationships/hyperlink" Target="http://guoxue.dahe.cn/XianFeng/UploadFiles_5802/200805/2008052209503388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5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9.jpeg"/><Relationship Id="rId1" Type="http://schemas.openxmlformats.org/officeDocument/2006/relationships/hyperlink" Target="http://guoxue.dahe.cn/XianFeng/2008/2227.html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6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../Local%20Settings/Temp/Rar$DI28.140/&#32463;&#38144;&#21830;&#39044;&#32422;&#30331;&#35760;&#34920;.doc" TargetMode="Externa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5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5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wm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jpeg"/><Relationship Id="rId2" Type="http://schemas.openxmlformats.org/officeDocument/2006/relationships/image" Target="../media/image58.wmf"/><Relationship Id="rId1" Type="http://schemas.openxmlformats.org/officeDocument/2006/relationships/image" Target="../media/image57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8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9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9.wmf"/><Relationship Id="rId1" Type="http://schemas.openxmlformats.org/officeDocument/2006/relationships/oleObject" Target="../embeddings/oleObject3.bin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5121"/>
          <p:cNvSpPr>
            <a:spLocks noGrp="1"/>
          </p:cNvSpPr>
          <p:nvPr>
            <p:ph type="ctrTitle" sz="quarter" hasCustomPrompt="1"/>
          </p:nvPr>
        </p:nvSpPr>
        <p:spPr>
          <a:xfrm>
            <a:off x="-26987" y="4648200"/>
            <a:ext cx="9170987" cy="1012825"/>
          </a:xfrm>
          <a:gradFill rotWithShape="1">
            <a:gsLst>
              <a:gs pos="0">
                <a:srgbClr val="0A1944"/>
              </a:gs>
              <a:gs pos="50000">
                <a:schemeClr val="tx1"/>
              </a:gs>
              <a:gs pos="100000">
                <a:srgbClr val="0A1944"/>
              </a:gs>
            </a:gsLst>
            <a:lin ang="0" scaled="1"/>
            <a:tileRect/>
          </a:gradFill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kern="1200" baseline="0"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汽车售后服务管理</a:t>
            </a:r>
            <a:endParaRPr lang="zh-CN" altLang="en-US" kern="1200" baseline="0"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矩形 4793345"/>
          <p:cNvSpPr/>
          <p:nvPr/>
        </p:nvSpPr>
        <p:spPr>
          <a:xfrm>
            <a:off x="2771775" y="3357563"/>
            <a:ext cx="3313113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脸：面部清洁，胡须每日一理，刮干净。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6562" name="矩形 4793346"/>
          <p:cNvSpPr/>
          <p:nvPr/>
        </p:nvSpPr>
        <p:spPr>
          <a:xfrm>
            <a:off x="2773363" y="4149725"/>
            <a:ext cx="331152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嘴巴牙齿：饭后洁牙， 口气清新。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6563" name="矩形 4793347"/>
          <p:cNvSpPr/>
          <p:nvPr/>
        </p:nvSpPr>
        <p:spPr>
          <a:xfrm>
            <a:off x="2771775" y="5229225"/>
            <a:ext cx="338455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指甲：清洁，定期修剪，短于指尖。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66564" name="图片 47933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4086225"/>
            <a:ext cx="2447925" cy="21621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</p:pic>
      <p:sp>
        <p:nvSpPr>
          <p:cNvPr id="66565" name="矩形 4793349"/>
          <p:cNvSpPr/>
          <p:nvPr/>
        </p:nvSpPr>
        <p:spPr>
          <a:xfrm>
            <a:off x="2773363" y="2492375"/>
            <a:ext cx="331152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眼睛：清洁、无分泌物，避免眼睛布满血丝。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6566" name="矩形 4793350"/>
          <p:cNvSpPr/>
          <p:nvPr/>
        </p:nvSpPr>
        <p:spPr>
          <a:xfrm>
            <a:off x="539750" y="21336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7" name="矩形 4793351"/>
          <p:cNvSpPr/>
          <p:nvPr/>
        </p:nvSpPr>
        <p:spPr>
          <a:xfrm>
            <a:off x="539750" y="292576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8" name="矩形 4793352"/>
          <p:cNvSpPr/>
          <p:nvPr/>
        </p:nvSpPr>
        <p:spPr>
          <a:xfrm>
            <a:off x="539750" y="357346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9" name="矩形 4793353"/>
          <p:cNvSpPr/>
          <p:nvPr/>
        </p:nvSpPr>
        <p:spPr>
          <a:xfrm>
            <a:off x="539750" y="422116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70" name="矩形 4793354"/>
          <p:cNvSpPr/>
          <p:nvPr/>
        </p:nvSpPr>
        <p:spPr>
          <a:xfrm>
            <a:off x="539750" y="4870450"/>
            <a:ext cx="1944688" cy="503238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71" name="矩形 4793355"/>
          <p:cNvSpPr/>
          <p:nvPr/>
        </p:nvSpPr>
        <p:spPr>
          <a:xfrm>
            <a:off x="539750" y="5662613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72" name="矩形 4793356"/>
          <p:cNvSpPr/>
          <p:nvPr/>
        </p:nvSpPr>
        <p:spPr>
          <a:xfrm>
            <a:off x="541338" y="2060575"/>
            <a:ext cx="2014537" cy="40274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1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6573" name="文本框 4793357"/>
          <p:cNvSpPr txBox="1"/>
          <p:nvPr/>
        </p:nvSpPr>
        <p:spPr>
          <a:xfrm>
            <a:off x="323850" y="2239963"/>
            <a:ext cx="936625" cy="396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000" b="1">
                <a:latin typeface="Times New Roman" panose="02020603050405020304" pitchFamily="2" charset="0"/>
                <a:ea typeface="楷体_GB2312" pitchFamily="1" charset="-122"/>
              </a:rPr>
              <a:t>A.</a:t>
            </a:r>
            <a:endParaRPr lang="en-US" altLang="zh-CN" sz="20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6574" name="文本框 4793358"/>
          <p:cNvSpPr txBox="1"/>
          <p:nvPr/>
        </p:nvSpPr>
        <p:spPr>
          <a:xfrm>
            <a:off x="323850" y="5805488"/>
            <a:ext cx="936625" cy="396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000" b="1">
                <a:latin typeface="Times New Roman" panose="02020603050405020304" pitchFamily="2" charset="0"/>
                <a:ea typeface="楷体_GB2312" pitchFamily="1" charset="-122"/>
              </a:rPr>
              <a:t>F.</a:t>
            </a:r>
            <a:endParaRPr lang="en-US" altLang="zh-CN" sz="20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66575" name="组合 4793359"/>
          <p:cNvGrpSpPr/>
          <p:nvPr/>
        </p:nvGrpSpPr>
        <p:grpSpPr>
          <a:xfrm>
            <a:off x="2987675" y="1293813"/>
            <a:ext cx="2430463" cy="406400"/>
            <a:chOff x="2154" y="663"/>
            <a:chExt cx="1531" cy="256"/>
          </a:xfrm>
        </p:grpSpPr>
        <p:sp>
          <p:nvSpPr>
            <p:cNvPr id="66576" name="圆角矩形 4793360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66577" name="文本框 4793361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66578" name="矩形 4793362"/>
          <p:cNvSpPr/>
          <p:nvPr/>
        </p:nvSpPr>
        <p:spPr>
          <a:xfrm>
            <a:off x="395288" y="260350"/>
            <a:ext cx="5111750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2.1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仪容仪表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66579" name="图片 4793363" descr="a15143af2b9c7bebfbed509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143000"/>
            <a:ext cx="2130425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80" name="标题 4789249"/>
          <p:cNvSpPr>
            <a:spLocks noGrp="1"/>
          </p:cNvSpPr>
          <p:nvPr>
            <p:ph type="title" idx="4294967295"/>
          </p:nvPr>
        </p:nvSpPr>
        <p:spPr>
          <a:xfrm>
            <a:off x="250825" y="117475"/>
            <a:ext cx="4610100" cy="863600"/>
          </a:xfrm>
        </p:spPr>
        <p:txBody>
          <a:bodyPr anchor="ctr" anchorCtr="0"/>
          <a:p>
            <a:r>
              <a:rPr lang="en-US" altLang="zh-CN" dirty="0"/>
              <a:t>2.1  </a:t>
            </a:r>
            <a:r>
              <a:rPr lang="zh-CN" altLang="en-US" dirty="0"/>
              <a:t>仪容仪表</a:t>
            </a:r>
            <a:endParaRPr lang="zh-CN" altLang="en-US" dirty="0"/>
          </a:p>
        </p:txBody>
      </p:sp>
      <p:sp>
        <p:nvSpPr>
          <p:cNvPr id="66581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8834" name="标题 5368833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8836" name="文本占位符 5368835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242887" y="28575"/>
            <a:ext cx="9702800" cy="6829425"/>
          </a:xfr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9858" name="标题 5369857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9860" name="文本占位符 5369859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35560" y="129223"/>
            <a:ext cx="9144000" cy="6599237"/>
          </a:xfr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70882" name="标题 537088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70884" name="文本占位符 5370883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8893175" cy="7135813"/>
          </a:xfr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71906" name="标题 5371905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71908" name="文本占位符 5371907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-155575"/>
            <a:ext cx="9144000" cy="7013575"/>
          </a:xfr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72930" name="标题 5372929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72932" name="文本占位符 5372931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-198437"/>
            <a:ext cx="9144000" cy="7056437"/>
          </a:xfr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73959" name="图片 53739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1628775"/>
            <a:ext cx="8956675" cy="170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73960" name="标题 5373959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抱怨案例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74981" name="图片 53749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3" y="1763713"/>
            <a:ext cx="8596312" cy="230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抱怨案例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39106" name="矩形 5039105"/>
          <p:cNvSpPr/>
          <p:nvPr/>
        </p:nvSpPr>
        <p:spPr>
          <a:xfrm>
            <a:off x="381000" y="152400"/>
            <a:ext cx="371475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zh-CN" altLang="en-US" dirty="0">
                <a:latin typeface="Times New Roman" panose="02020603050405020304" pitchFamily="2" charset="0"/>
              </a:rPr>
              <a:t>小结 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039107" name="流程图: 文档 5039106"/>
          <p:cNvSpPr/>
          <p:nvPr/>
        </p:nvSpPr>
        <p:spPr>
          <a:xfrm>
            <a:off x="684213" y="1125538"/>
            <a:ext cx="4376737" cy="5040312"/>
          </a:xfrm>
          <a:prstGeom prst="flowChartDocument">
            <a:avLst/>
          </a:prstGeom>
          <a:solidFill>
            <a:schemeClr val="accent2">
              <a:alpha val="52000"/>
            </a:schemeClr>
          </a:solidFill>
          <a:ln w="3175">
            <a:noFill/>
          </a:ln>
        </p:spPr>
        <p:txBody>
          <a:bodyPr wrap="none" anchor="ctr" anchorCtr="0"/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3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  <a:p>
            <a:pPr marL="271780" indent="-271780" algn="l">
              <a:lnSpc>
                <a:spcPct val="160000"/>
              </a:lnSpc>
              <a:spcBef>
                <a:spcPct val="0"/>
              </a:spcBef>
            </a:pPr>
            <a:endParaRPr lang="en-US" altLang="zh-CN" sz="24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039108" name="矩形 5039107"/>
          <p:cNvSpPr/>
          <p:nvPr/>
        </p:nvSpPr>
        <p:spPr>
          <a:xfrm>
            <a:off x="955675" y="3068638"/>
            <a:ext cx="3687763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algn="l"/>
            <a:r>
              <a:rPr lang="en-US" altLang="zh-CN" sz="240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、您还有什么问题？</a:t>
            </a:r>
            <a:endParaRPr lang="zh-CN" altLang="en-US" sz="24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039109" name="矩形 5039108"/>
          <p:cNvSpPr/>
          <p:nvPr/>
        </p:nvSpPr>
        <p:spPr>
          <a:xfrm>
            <a:off x="760413" y="1268413"/>
            <a:ext cx="4243387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40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、本部分您了解到了什么？</a:t>
            </a:r>
            <a:endParaRPr lang="zh-CN" altLang="en-US" sz="24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039110" name="直接连接符 5039109"/>
          <p:cNvSpPr/>
          <p:nvPr/>
        </p:nvSpPr>
        <p:spPr>
          <a:xfrm>
            <a:off x="1042988" y="2276475"/>
            <a:ext cx="3744912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39111" name="直接连接符 5039110"/>
          <p:cNvSpPr/>
          <p:nvPr/>
        </p:nvSpPr>
        <p:spPr>
          <a:xfrm>
            <a:off x="1042988" y="2852738"/>
            <a:ext cx="3744912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39112" name="直接连接符 5039111"/>
          <p:cNvSpPr/>
          <p:nvPr/>
        </p:nvSpPr>
        <p:spPr>
          <a:xfrm>
            <a:off x="1042988" y="4076700"/>
            <a:ext cx="3744912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39113" name="直接连接符 5039112"/>
          <p:cNvSpPr/>
          <p:nvPr/>
        </p:nvSpPr>
        <p:spPr>
          <a:xfrm>
            <a:off x="1042988" y="4724400"/>
            <a:ext cx="3744912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5039114" name="图片 5039113" descr="会议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2819400"/>
            <a:ext cx="2159000" cy="216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矩形 4795393"/>
          <p:cNvSpPr/>
          <p:nvPr/>
        </p:nvSpPr>
        <p:spPr>
          <a:xfrm>
            <a:off x="539750" y="544671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0" name="文本框 4795394"/>
          <p:cNvSpPr txBox="1"/>
          <p:nvPr/>
        </p:nvSpPr>
        <p:spPr>
          <a:xfrm>
            <a:off x="2916238" y="2684463"/>
            <a:ext cx="2735262" cy="247332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 marL="262255" indent="-262255">
              <a:lnSpc>
                <a:spcPct val="220000"/>
              </a:lnSpc>
              <a:spcBef>
                <a:spcPct val="50000"/>
              </a:spcBef>
              <a:buClrTx/>
            </a:pPr>
            <a:r>
              <a:rPr lang="zh-CN" altLang="en-US" sz="2200" b="1" dirty="0">
                <a:latin typeface="楷体_GB2312" pitchFamily="1" charset="-122"/>
                <a:ea typeface="楷体_GB2312" pitchFamily="1" charset="-122"/>
              </a:rPr>
              <a:t>基本原则：</a:t>
            </a:r>
            <a:endParaRPr lang="zh-CN" altLang="en-US" sz="22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lnSpc>
                <a:spcPct val="220000"/>
              </a:lnSpc>
              <a:spcBef>
                <a:spcPct val="50000"/>
              </a:spcBef>
              <a:buClrTx/>
              <a:buChar char="•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庄重、整洁、大方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lnSpc>
                <a:spcPct val="220000"/>
              </a:lnSpc>
              <a:spcBef>
                <a:spcPct val="50000"/>
              </a:spcBef>
              <a:buClrTx/>
              <a:buChar char="•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全身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1" charset="-122"/>
              </a:rPr>
              <a:t>3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种颜色以内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68611" name="矩形 4795395"/>
          <p:cNvSpPr/>
          <p:nvPr/>
        </p:nvSpPr>
        <p:spPr>
          <a:xfrm>
            <a:off x="539750" y="19177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2" name="矩形 4795396"/>
          <p:cNvSpPr/>
          <p:nvPr/>
        </p:nvSpPr>
        <p:spPr>
          <a:xfrm>
            <a:off x="539750" y="2638425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3" name="矩形 4795397"/>
          <p:cNvSpPr/>
          <p:nvPr/>
        </p:nvSpPr>
        <p:spPr>
          <a:xfrm>
            <a:off x="539750" y="3286125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4" name="矩形 4795398"/>
          <p:cNvSpPr/>
          <p:nvPr/>
        </p:nvSpPr>
        <p:spPr>
          <a:xfrm>
            <a:off x="539750" y="40068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5" name="矩形 4795399"/>
          <p:cNvSpPr/>
          <p:nvPr/>
        </p:nvSpPr>
        <p:spPr>
          <a:xfrm>
            <a:off x="539750" y="46545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矩形 4795400"/>
          <p:cNvSpPr/>
          <p:nvPr/>
        </p:nvSpPr>
        <p:spPr>
          <a:xfrm>
            <a:off x="541338" y="1773238"/>
            <a:ext cx="2014537" cy="41497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68617" name="组合 4795401"/>
          <p:cNvGrpSpPr/>
          <p:nvPr/>
        </p:nvGrpSpPr>
        <p:grpSpPr>
          <a:xfrm>
            <a:off x="2987675" y="1293813"/>
            <a:ext cx="2430463" cy="406400"/>
            <a:chOff x="2154" y="663"/>
            <a:chExt cx="1531" cy="256"/>
          </a:xfrm>
        </p:grpSpPr>
        <p:sp>
          <p:nvSpPr>
            <p:cNvPr id="68618" name="圆角矩形 4795402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68619" name="文本框 4795403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68620" name="矩形 4795404"/>
          <p:cNvSpPr/>
          <p:nvPr/>
        </p:nvSpPr>
        <p:spPr>
          <a:xfrm>
            <a:off x="395288" y="260350"/>
            <a:ext cx="5111750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2.1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仪容仪表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68621" name="图片 4795405" descr="W0200805262698935495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1676400"/>
            <a:ext cx="2762250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22" name="标题 4789249"/>
          <p:cNvSpPr>
            <a:spLocks noGrp="1"/>
          </p:cNvSpPr>
          <p:nvPr>
            <p:ph type="title" idx="4294967295"/>
          </p:nvPr>
        </p:nvSpPr>
        <p:spPr>
          <a:xfrm>
            <a:off x="250825" y="117475"/>
            <a:ext cx="4610100" cy="863600"/>
          </a:xfrm>
        </p:spPr>
        <p:txBody>
          <a:bodyPr anchor="ctr" anchorCtr="0"/>
          <a:p>
            <a:r>
              <a:rPr lang="en-US" altLang="zh-CN" dirty="0"/>
              <a:t>2.1  </a:t>
            </a:r>
            <a:r>
              <a:rPr lang="zh-CN" altLang="en-US" dirty="0"/>
              <a:t>仪容仪表</a:t>
            </a:r>
            <a:endParaRPr lang="zh-CN" altLang="en-US" dirty="0"/>
          </a:p>
        </p:txBody>
      </p:sp>
      <p:sp>
        <p:nvSpPr>
          <p:cNvPr id="68623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图片 4797441" descr="big_03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4005263"/>
            <a:ext cx="2160588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97443" name="文本框 4797442"/>
          <p:cNvSpPr txBox="1"/>
          <p:nvPr/>
        </p:nvSpPr>
        <p:spPr>
          <a:xfrm>
            <a:off x="7164388" y="6127750"/>
            <a:ext cx="11430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algn="ctr"/>
            <a:r>
              <a:rPr lang="zh-CN" altLang="en-US" sz="2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1" charset="-122"/>
                <a:cs typeface="+mn-ea"/>
              </a:rPr>
              <a:t>西裤</a:t>
            </a:r>
            <a:endParaRPr lang="zh-CN" altLang="en-US" sz="20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70659" name="图片 4797443" descr="big_0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563" y="1485900"/>
            <a:ext cx="2089150" cy="1943100"/>
          </a:xfrm>
          <a:prstGeom prst="rect">
            <a:avLst/>
          </a:prstGeom>
          <a:noFill/>
          <a:ln w="9525" cap="flat" cmpd="sng">
            <a:solidFill>
              <a:srgbClr val="B2B2B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797445" name="文本框 4797444"/>
          <p:cNvSpPr txBox="1"/>
          <p:nvPr/>
        </p:nvSpPr>
        <p:spPr>
          <a:xfrm>
            <a:off x="7164388" y="3536950"/>
            <a:ext cx="10175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algn="ctr"/>
            <a:r>
              <a:rPr lang="zh-CN" altLang="en-US" sz="2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1" charset="-122"/>
                <a:cs typeface="+mn-ea"/>
              </a:rPr>
              <a:t>西服</a:t>
            </a:r>
            <a:endParaRPr lang="zh-CN" altLang="en-US" sz="20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797446" name="标题 4797445"/>
          <p:cNvSpPr>
            <a:spLocks noGrp="1"/>
          </p:cNvSpPr>
          <p:nvPr>
            <p:ph type="title"/>
          </p:nvPr>
        </p:nvSpPr>
        <p:spPr>
          <a:xfrm>
            <a:off x="3059113" y="1987550"/>
            <a:ext cx="2573338" cy="433388"/>
          </a:xfrm>
          <a:prstGeom prst="roundRect">
            <a:avLst>
              <a:gd name="adj" fmla="val 21667"/>
            </a:avLst>
          </a:prstGeom>
          <a:ln>
            <a:miter/>
          </a:ln>
        </p:spPr>
        <p:txBody>
          <a:bodyPr anchor="b"/>
          <a:p>
            <a:pPr fontAlgn="base"/>
            <a:r>
              <a:rPr lang="zh-CN" altLang="en-US" sz="2600" strike="noStrike" noProof="1" dirty="0">
                <a:solidFill>
                  <a:schemeClr val="tx1"/>
                </a:solidFill>
              </a:rPr>
              <a:t>穿西装的原则</a:t>
            </a:r>
            <a:r>
              <a:rPr lang="zh-CN" altLang="en-US" b="0" strike="noStrike" noProof="1" dirty="0">
                <a:solidFill>
                  <a:srgbClr val="003399"/>
                </a:solidFill>
              </a:rPr>
              <a:t> </a:t>
            </a:r>
            <a:endParaRPr lang="zh-CN" altLang="en-US" b="0" strike="noStrike" noProof="1" dirty="0">
              <a:solidFill>
                <a:srgbClr val="003399"/>
              </a:solidFill>
            </a:endParaRPr>
          </a:p>
        </p:txBody>
      </p:sp>
      <p:sp>
        <p:nvSpPr>
          <p:cNvPr id="70662" name="文本占位符 4797446"/>
          <p:cNvSpPr>
            <a:spLocks noGrp="1"/>
          </p:cNvSpPr>
          <p:nvPr>
            <p:ph idx="1"/>
          </p:nvPr>
        </p:nvSpPr>
        <p:spPr>
          <a:xfrm>
            <a:off x="3060700" y="2617788"/>
            <a:ext cx="3311525" cy="3097212"/>
          </a:xfrm>
        </p:spPr>
        <p:txBody>
          <a:bodyPr anchor="t" anchorCtr="0"/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要拆除衣袖上的商标</a:t>
            </a:r>
            <a:endParaRPr lang="zh-CN" altLang="en-US" sz="2000" dirty="0"/>
          </a:p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要熨烫平整</a:t>
            </a:r>
            <a:endParaRPr lang="zh-CN" altLang="en-US" sz="2000" dirty="0"/>
          </a:p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要扣好第一颗纽扣</a:t>
            </a:r>
            <a:endParaRPr lang="zh-CN" altLang="en-US" sz="2000" dirty="0"/>
          </a:p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要不卷不挽</a:t>
            </a:r>
            <a:endParaRPr lang="zh-CN" altLang="en-US" sz="2000" dirty="0"/>
          </a:p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要巧配内衣</a:t>
            </a:r>
            <a:endParaRPr lang="zh-CN" altLang="en-US" sz="2000" dirty="0"/>
          </a:p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外面的口袋不装东西</a:t>
            </a:r>
            <a:endParaRPr lang="zh-CN" altLang="en-US" sz="2000" dirty="0">
              <a:solidFill>
                <a:srgbClr val="003399"/>
              </a:solidFill>
            </a:endParaRPr>
          </a:p>
        </p:txBody>
      </p:sp>
      <p:sp>
        <p:nvSpPr>
          <p:cNvPr id="70663" name="矩形 4797447"/>
          <p:cNvSpPr/>
          <p:nvPr/>
        </p:nvSpPr>
        <p:spPr>
          <a:xfrm>
            <a:off x="539750" y="544671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4" name="矩形 4797448"/>
          <p:cNvSpPr/>
          <p:nvPr/>
        </p:nvSpPr>
        <p:spPr>
          <a:xfrm>
            <a:off x="539750" y="19177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5" name="矩形 4797449"/>
          <p:cNvSpPr/>
          <p:nvPr/>
        </p:nvSpPr>
        <p:spPr>
          <a:xfrm>
            <a:off x="539750" y="2638425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6" name="矩形 4797450"/>
          <p:cNvSpPr/>
          <p:nvPr/>
        </p:nvSpPr>
        <p:spPr>
          <a:xfrm>
            <a:off x="539750" y="3286125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7" name="矩形 4797451"/>
          <p:cNvSpPr/>
          <p:nvPr/>
        </p:nvSpPr>
        <p:spPr>
          <a:xfrm>
            <a:off x="539750" y="40068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8" name="矩形 4797452"/>
          <p:cNvSpPr/>
          <p:nvPr/>
        </p:nvSpPr>
        <p:spPr>
          <a:xfrm>
            <a:off x="539750" y="46545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9" name="矩形 4797453"/>
          <p:cNvSpPr/>
          <p:nvPr/>
        </p:nvSpPr>
        <p:spPr>
          <a:xfrm>
            <a:off x="541338" y="1773238"/>
            <a:ext cx="2014537" cy="41497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70670" name="组合 4797454"/>
          <p:cNvGrpSpPr/>
          <p:nvPr/>
        </p:nvGrpSpPr>
        <p:grpSpPr>
          <a:xfrm>
            <a:off x="2987675" y="1293813"/>
            <a:ext cx="2430463" cy="406400"/>
            <a:chOff x="2154" y="663"/>
            <a:chExt cx="1531" cy="256"/>
          </a:xfrm>
        </p:grpSpPr>
        <p:sp>
          <p:nvSpPr>
            <p:cNvPr id="70671" name="圆角矩形 4797455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70672" name="文本框 4797456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70673" name="矩形 4797457"/>
          <p:cNvSpPr/>
          <p:nvPr/>
        </p:nvSpPr>
        <p:spPr>
          <a:xfrm>
            <a:off x="468313" y="260350"/>
            <a:ext cx="5111750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2.1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仪容仪表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0674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39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01538" name="文本框 4801537"/>
          <p:cNvSpPr txBox="1"/>
          <p:nvPr/>
        </p:nvSpPr>
        <p:spPr>
          <a:xfrm>
            <a:off x="5219700" y="3463925"/>
            <a:ext cx="15763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algn="ctr"/>
            <a:r>
              <a:rPr lang="zh-CN" altLang="en-US" sz="2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1" charset="-122"/>
                <a:cs typeface="+mn-ea"/>
              </a:rPr>
              <a:t>皮带</a:t>
            </a:r>
            <a:endParaRPr lang="zh-CN" altLang="en-US" sz="20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72706" name="图片 4801538" descr="big_258"/>
          <p:cNvPicPr>
            <a:picLocks noChangeAspect="1"/>
          </p:cNvPicPr>
          <p:nvPr/>
        </p:nvPicPr>
        <p:blipFill>
          <a:blip r:embed="rId1"/>
          <a:srcRect l="6010" r="4095" b="9285"/>
          <a:stretch>
            <a:fillRect/>
          </a:stretch>
        </p:blipFill>
        <p:spPr>
          <a:xfrm>
            <a:off x="3419475" y="3824288"/>
            <a:ext cx="2160588" cy="20161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</p:pic>
      <p:sp>
        <p:nvSpPr>
          <p:cNvPr id="4801540" name="文本框 4801539"/>
          <p:cNvSpPr txBox="1"/>
          <p:nvPr/>
        </p:nvSpPr>
        <p:spPr>
          <a:xfrm>
            <a:off x="3924300" y="5984875"/>
            <a:ext cx="1230313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algn="ctr"/>
            <a:r>
              <a:rPr lang="zh-CN" altLang="en-US" sz="2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1" charset="-122"/>
                <a:cs typeface="+mn-ea"/>
              </a:rPr>
              <a:t>鞋</a:t>
            </a:r>
            <a:endParaRPr lang="zh-CN" altLang="en-US" sz="20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01541" name="文本框 4801540"/>
          <p:cNvSpPr txBox="1"/>
          <p:nvPr/>
        </p:nvSpPr>
        <p:spPr>
          <a:xfrm>
            <a:off x="6948488" y="5984875"/>
            <a:ext cx="695325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r>
              <a:rPr lang="zh-CN" altLang="en-US" sz="2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袜子</a:t>
            </a:r>
            <a:endParaRPr lang="zh-CN" altLang="en-US" sz="20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9" name="标题 4801541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2710" name="矩形 4801542"/>
          <p:cNvSpPr/>
          <p:nvPr/>
        </p:nvSpPr>
        <p:spPr>
          <a:xfrm>
            <a:off x="539750" y="544671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1" name="矩形 4801543"/>
          <p:cNvSpPr/>
          <p:nvPr/>
        </p:nvSpPr>
        <p:spPr>
          <a:xfrm>
            <a:off x="539750" y="19177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2" name="矩形 4801544"/>
          <p:cNvSpPr/>
          <p:nvPr/>
        </p:nvSpPr>
        <p:spPr>
          <a:xfrm>
            <a:off x="539750" y="2638425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3" name="矩形 4801545"/>
          <p:cNvSpPr/>
          <p:nvPr/>
        </p:nvSpPr>
        <p:spPr>
          <a:xfrm>
            <a:off x="539750" y="3286125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4" name="矩形 4801546"/>
          <p:cNvSpPr/>
          <p:nvPr/>
        </p:nvSpPr>
        <p:spPr>
          <a:xfrm>
            <a:off x="539750" y="40068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5" name="矩形 4801547"/>
          <p:cNvSpPr/>
          <p:nvPr/>
        </p:nvSpPr>
        <p:spPr>
          <a:xfrm>
            <a:off x="539750" y="46545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6" name="矩形 4801548"/>
          <p:cNvSpPr/>
          <p:nvPr/>
        </p:nvSpPr>
        <p:spPr>
          <a:xfrm>
            <a:off x="541338" y="1773238"/>
            <a:ext cx="2014537" cy="41497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72717" name="组合 4801549"/>
          <p:cNvGrpSpPr/>
          <p:nvPr/>
        </p:nvGrpSpPr>
        <p:grpSpPr>
          <a:xfrm>
            <a:off x="2789238" y="1268413"/>
            <a:ext cx="2430462" cy="406400"/>
            <a:chOff x="2154" y="663"/>
            <a:chExt cx="1531" cy="256"/>
          </a:xfrm>
        </p:grpSpPr>
        <p:sp>
          <p:nvSpPr>
            <p:cNvPr id="72718" name="圆角矩形 4801550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72719" name="文本框 4801551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72720" name="图片 4801552" descr="u=690983432,3408382339&amp;gp=2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1700213"/>
            <a:ext cx="2447925" cy="175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21" name="图片 4801553" descr="u=945581549,1076041329&amp;gp=3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25" y="3933825"/>
            <a:ext cx="1404938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22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40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文本框 4803585"/>
          <p:cNvSpPr txBox="1"/>
          <p:nvPr/>
        </p:nvSpPr>
        <p:spPr>
          <a:xfrm>
            <a:off x="2843213" y="2019300"/>
            <a:ext cx="3241675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佩带吊牌：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戴工作吊牌，颈后吊绳须藏于衣领内，吊牌必须端正面向客户</a:t>
            </a:r>
            <a:endParaRPr lang="zh-CN" altLang="en-US" sz="20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4754" name="文本框 4803586"/>
          <p:cNvSpPr txBox="1"/>
          <p:nvPr/>
        </p:nvSpPr>
        <p:spPr>
          <a:xfrm>
            <a:off x="2844800" y="4029075"/>
            <a:ext cx="3095625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佩带胸牌：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着西装时佩戴于左翻领扣处，着衬衣时佩戴于衬衣口袋齐平上一厘米正中</a:t>
            </a:r>
            <a:endParaRPr lang="zh-CN" altLang="en-US" sz="2000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74755" name="图片 4803587" descr="IMG_18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1676400"/>
            <a:ext cx="2628900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图片 4803588" descr="DSC016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4076700"/>
            <a:ext cx="2592387" cy="19446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</p:pic>
      <p:sp>
        <p:nvSpPr>
          <p:cNvPr id="74757" name="矩形 4803589"/>
          <p:cNvSpPr/>
          <p:nvPr/>
        </p:nvSpPr>
        <p:spPr>
          <a:xfrm>
            <a:off x="539750" y="5518150"/>
            <a:ext cx="1944688" cy="503238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8" name="矩形 4803590"/>
          <p:cNvSpPr/>
          <p:nvPr/>
        </p:nvSpPr>
        <p:spPr>
          <a:xfrm>
            <a:off x="539750" y="198913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9" name="矩形 4803591"/>
          <p:cNvSpPr/>
          <p:nvPr/>
        </p:nvSpPr>
        <p:spPr>
          <a:xfrm>
            <a:off x="539750" y="2709863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0" name="矩形 4803592"/>
          <p:cNvSpPr/>
          <p:nvPr/>
        </p:nvSpPr>
        <p:spPr>
          <a:xfrm>
            <a:off x="539750" y="3357563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1" name="矩形 4803593"/>
          <p:cNvSpPr/>
          <p:nvPr/>
        </p:nvSpPr>
        <p:spPr>
          <a:xfrm>
            <a:off x="539750" y="40782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2" name="矩形 4803594"/>
          <p:cNvSpPr/>
          <p:nvPr/>
        </p:nvSpPr>
        <p:spPr>
          <a:xfrm>
            <a:off x="539750" y="47259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3" name="矩形 4803595"/>
          <p:cNvSpPr/>
          <p:nvPr/>
        </p:nvSpPr>
        <p:spPr>
          <a:xfrm>
            <a:off x="541338" y="1844675"/>
            <a:ext cx="2014537" cy="41497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74764" name="组合 4803596"/>
          <p:cNvGrpSpPr/>
          <p:nvPr/>
        </p:nvGrpSpPr>
        <p:grpSpPr>
          <a:xfrm>
            <a:off x="2789238" y="1268413"/>
            <a:ext cx="2430462" cy="406400"/>
            <a:chOff x="2154" y="663"/>
            <a:chExt cx="1531" cy="256"/>
          </a:xfrm>
        </p:grpSpPr>
        <p:sp>
          <p:nvSpPr>
            <p:cNvPr id="74765" name="圆角矩形 4803597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74766" name="文本框 4803598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74767" name="标题 4803599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4768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41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6801" name="组合 4805633"/>
          <p:cNvGrpSpPr/>
          <p:nvPr/>
        </p:nvGrpSpPr>
        <p:grpSpPr>
          <a:xfrm>
            <a:off x="1893888" y="2012950"/>
            <a:ext cx="5040312" cy="4464050"/>
            <a:chOff x="1701" y="708"/>
            <a:chExt cx="3356" cy="3357"/>
          </a:xfrm>
        </p:grpSpPr>
        <p:graphicFrame>
          <p:nvGraphicFramePr>
            <p:cNvPr id="76802" name="对象 4805634"/>
            <p:cNvGraphicFramePr/>
            <p:nvPr/>
          </p:nvGraphicFramePr>
          <p:xfrm>
            <a:off x="2789" y="844"/>
            <a:ext cx="1301" cy="30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2209800" imgH="5219700" progId="Photoshop.Image.5">
                    <p:embed/>
                  </p:oleObj>
                </mc:Choice>
                <mc:Fallback>
                  <p:oleObj name="" r:id="rId1" imgW="2209800" imgH="5219700" progId="Photoshop.Image.5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89" y="844"/>
                          <a:ext cx="1301" cy="3073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6803" name="矩形标注 4805635"/>
            <p:cNvSpPr/>
            <p:nvPr/>
          </p:nvSpPr>
          <p:spPr>
            <a:xfrm>
              <a:off x="4383" y="708"/>
              <a:ext cx="629" cy="682"/>
            </a:xfrm>
            <a:prstGeom prst="wedgeRectCallout">
              <a:avLst>
                <a:gd name="adj1" fmla="val -183546"/>
                <a:gd name="adj2" fmla="val 22287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ko-KR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面孔</a:t>
              </a:r>
              <a:endParaRPr lang="ko-KR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04" name="矩形标注 4805636"/>
            <p:cNvSpPr/>
            <p:nvPr/>
          </p:nvSpPr>
          <p:spPr>
            <a:xfrm>
              <a:off x="4382" y="2251"/>
              <a:ext cx="629" cy="590"/>
            </a:xfrm>
            <a:prstGeom prst="wedgeRectCallout">
              <a:avLst>
                <a:gd name="adj1" fmla="val -131718"/>
                <a:gd name="adj2" fmla="val -152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手</a:t>
              </a:r>
              <a:endParaRPr lang="ko-KR" altLang="en-US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  <a:p>
              <a:pPr algn="ctr" latinLnBrk="1">
                <a:buClrTx/>
              </a:pPr>
              <a:endParaRPr lang="en-US" altLang="ko-KR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05" name="矩形标注 4805637"/>
            <p:cNvSpPr/>
            <p:nvPr/>
          </p:nvSpPr>
          <p:spPr>
            <a:xfrm>
              <a:off x="1702" y="1616"/>
              <a:ext cx="611" cy="732"/>
            </a:xfrm>
            <a:prstGeom prst="wedgeRectCallout">
              <a:avLst>
                <a:gd name="adj1" fmla="val 256708"/>
                <a:gd name="adj2" fmla="val -78824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ko-KR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衬衫</a:t>
              </a:r>
              <a:endParaRPr lang="ko-KR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  <a:p>
              <a:pPr algn="ctr" latinLnBrk="1">
                <a:buClrTx/>
              </a:pPr>
              <a:endParaRPr lang="en-US" altLang="ko-KR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06" name="矩形标注 4805638"/>
            <p:cNvSpPr/>
            <p:nvPr/>
          </p:nvSpPr>
          <p:spPr>
            <a:xfrm>
              <a:off x="4382" y="1435"/>
              <a:ext cx="629" cy="768"/>
            </a:xfrm>
            <a:prstGeom prst="wedgeRectCallout">
              <a:avLst>
                <a:gd name="adj1" fmla="val -192287"/>
                <a:gd name="adj2" fmla="val -23569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领带</a:t>
              </a:r>
              <a:endParaRPr lang="ko-KR" altLang="en-US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07" name="矩形标注 4805639"/>
            <p:cNvSpPr/>
            <p:nvPr/>
          </p:nvSpPr>
          <p:spPr>
            <a:xfrm>
              <a:off x="1714" y="3038"/>
              <a:ext cx="622" cy="1027"/>
            </a:xfrm>
            <a:prstGeom prst="wedgeRectCallout">
              <a:avLst>
                <a:gd name="adj1" fmla="val 200319"/>
                <a:gd name="adj2" fmla="val -3909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ko-KR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裤子</a:t>
              </a:r>
              <a:endParaRPr lang="ko-KR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08" name="矩形标注 4805640"/>
            <p:cNvSpPr/>
            <p:nvPr/>
          </p:nvSpPr>
          <p:spPr>
            <a:xfrm>
              <a:off x="1703" y="2385"/>
              <a:ext cx="622" cy="637"/>
            </a:xfrm>
            <a:prstGeom prst="wedgeRectCallout">
              <a:avLst>
                <a:gd name="adj1" fmla="val 207880"/>
                <a:gd name="adj2" fmla="val -67269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ko-KR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上衣</a:t>
              </a:r>
              <a:endParaRPr lang="ko-KR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  <a:p>
              <a:pPr algn="ctr" latinLnBrk="1">
                <a:buClrTx/>
              </a:pPr>
              <a:endParaRPr lang="en-US" altLang="ko-KR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09" name="矩形标注 4805641"/>
            <p:cNvSpPr/>
            <p:nvPr/>
          </p:nvSpPr>
          <p:spPr>
            <a:xfrm>
              <a:off x="4382" y="2886"/>
              <a:ext cx="629" cy="453"/>
            </a:xfrm>
            <a:prstGeom prst="wedgeRectCallout">
              <a:avLst>
                <a:gd name="adj1" fmla="val -115819"/>
                <a:gd name="adj2" fmla="val 140065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袜子</a:t>
              </a:r>
              <a:endParaRPr lang="ko-KR" altLang="en-US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  <a:p>
              <a:pPr algn="ctr" latinLnBrk="1">
                <a:buClrTx/>
              </a:pPr>
              <a:endParaRPr lang="en-US" altLang="ko-KR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10" name="矩形标注 4805642"/>
            <p:cNvSpPr/>
            <p:nvPr/>
          </p:nvSpPr>
          <p:spPr>
            <a:xfrm>
              <a:off x="4422" y="3567"/>
              <a:ext cx="635" cy="408"/>
            </a:xfrm>
            <a:prstGeom prst="wedgeRectCallout">
              <a:avLst>
                <a:gd name="adj1" fmla="val -140236"/>
                <a:gd name="adj2" fmla="val 12745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皮鞋</a:t>
              </a:r>
              <a:endParaRPr lang="ko-KR" altLang="en-US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  <a:p>
              <a:pPr algn="ctr" latinLnBrk="1">
                <a:buClrTx/>
              </a:pPr>
              <a:endParaRPr lang="ko-KR" altLang="en-US" sz="20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6811" name="矩形标注 4805643"/>
            <p:cNvSpPr/>
            <p:nvPr/>
          </p:nvSpPr>
          <p:spPr>
            <a:xfrm>
              <a:off x="1701" y="813"/>
              <a:ext cx="589" cy="621"/>
            </a:xfrm>
            <a:prstGeom prst="wedgeRectCallout">
              <a:avLst>
                <a:gd name="adj1" fmla="val 227588"/>
                <a:gd name="adj2" fmla="val -17310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 anchorCtr="0"/>
            <a:p>
              <a:pPr algn="ctr" latinLnBrk="1">
                <a:buClrTx/>
              </a:pPr>
              <a:r>
                <a:rPr lang="ko-KR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头发</a:t>
              </a:r>
              <a:endParaRPr lang="ko-KR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6812" name="组合 4805644"/>
          <p:cNvGrpSpPr/>
          <p:nvPr/>
        </p:nvGrpSpPr>
        <p:grpSpPr>
          <a:xfrm>
            <a:off x="3059113" y="1196975"/>
            <a:ext cx="2430462" cy="406400"/>
            <a:chOff x="2154" y="663"/>
            <a:chExt cx="1531" cy="256"/>
          </a:xfrm>
        </p:grpSpPr>
        <p:sp>
          <p:nvSpPr>
            <p:cNvPr id="76813" name="圆角矩形 4805645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76814" name="文本框 4805646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76815" name="标题 4805647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6816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</a:t>
            </a:r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文本框 4807681"/>
          <p:cNvSpPr txBox="1"/>
          <p:nvPr/>
        </p:nvSpPr>
        <p:spPr>
          <a:xfrm>
            <a:off x="2689225" y="2133600"/>
            <a:ext cx="3683000" cy="264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63855" indent="-36385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头发：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梳洗整齐没有头皮屑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363855" indent="-36385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刘海：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请梳理前额刘海以保持额头洁爽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363855" indent="-36385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颜色：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染发不得过于鲜艳、怪异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363855" indent="-36385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发型：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马尾、 短发、盘发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363855" indent="-36385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发饰：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选用大小适中的发饰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8850" name="矩形 4807682"/>
          <p:cNvSpPr/>
          <p:nvPr/>
        </p:nvSpPr>
        <p:spPr>
          <a:xfrm>
            <a:off x="539750" y="2133600"/>
            <a:ext cx="1944688" cy="503238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1" name="矩形 4807683"/>
          <p:cNvSpPr/>
          <p:nvPr/>
        </p:nvSpPr>
        <p:spPr>
          <a:xfrm>
            <a:off x="539750" y="2063750"/>
            <a:ext cx="2014538" cy="37782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8852" name="矩形 4807684"/>
          <p:cNvSpPr/>
          <p:nvPr/>
        </p:nvSpPr>
        <p:spPr>
          <a:xfrm>
            <a:off x="539750" y="27813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3" name="矩形 4807685"/>
          <p:cNvSpPr/>
          <p:nvPr/>
        </p:nvSpPr>
        <p:spPr>
          <a:xfrm>
            <a:off x="539750" y="34290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4" name="矩形 4807686"/>
          <p:cNvSpPr/>
          <p:nvPr/>
        </p:nvSpPr>
        <p:spPr>
          <a:xfrm>
            <a:off x="539750" y="40767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5" name="矩形 4807687"/>
          <p:cNvSpPr/>
          <p:nvPr/>
        </p:nvSpPr>
        <p:spPr>
          <a:xfrm>
            <a:off x="539750" y="47259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6" name="矩形 4807688"/>
          <p:cNvSpPr/>
          <p:nvPr/>
        </p:nvSpPr>
        <p:spPr>
          <a:xfrm>
            <a:off x="539750" y="53736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7" name="标题 4807689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8858" name="圆角矩形 4807690"/>
          <p:cNvSpPr/>
          <p:nvPr/>
        </p:nvSpPr>
        <p:spPr>
          <a:xfrm>
            <a:off x="3276600" y="1341438"/>
            <a:ext cx="2428875" cy="431800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 w="285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女服务顾问 </a:t>
            </a:r>
            <a:endParaRPr lang="zh-CN" altLang="en-US" sz="20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78859" name="图片 4807691" descr="20080320133432797">
            <a:hlinkClick r:id="rId1"/>
          </p:cNvPr>
          <p:cNvPicPr>
            <a:picLocks noChangeAspect="1"/>
          </p:cNvPicPr>
          <p:nvPr/>
        </p:nvPicPr>
        <p:blipFill>
          <a:blip r:embed="rId2"/>
          <a:srcRect l="33836" t="2667" r="8157"/>
          <a:stretch>
            <a:fillRect/>
          </a:stretch>
        </p:blipFill>
        <p:spPr>
          <a:xfrm>
            <a:off x="6629400" y="2552700"/>
            <a:ext cx="18288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60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43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矩形 4809729"/>
          <p:cNvSpPr/>
          <p:nvPr/>
        </p:nvSpPr>
        <p:spPr>
          <a:xfrm>
            <a:off x="2700338" y="2894013"/>
            <a:ext cx="352901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lnSpc>
                <a:spcPct val="120000"/>
              </a:lnSpc>
              <a:buClr>
                <a:schemeClr val="tx1"/>
              </a:buClr>
              <a:buChar char="•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化妆：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淡妆，涂亮口红</a:t>
            </a: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80898" name="图片 4809730" descr="DSC016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413" y="4076700"/>
            <a:ext cx="2135187" cy="187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9" name="矩形 4809731"/>
          <p:cNvSpPr/>
          <p:nvPr/>
        </p:nvSpPr>
        <p:spPr>
          <a:xfrm>
            <a:off x="2700338" y="3535363"/>
            <a:ext cx="3384550" cy="787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lnSpc>
                <a:spcPct val="120000"/>
              </a:lnSpc>
              <a:buClr>
                <a:schemeClr val="tx1"/>
              </a:buClr>
              <a:buChar char="•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嘴巴、牙齿：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清洁、无残留物及异味，口气清新</a:t>
            </a: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0900" name="矩形 4809732"/>
          <p:cNvSpPr/>
          <p:nvPr/>
        </p:nvSpPr>
        <p:spPr>
          <a:xfrm>
            <a:off x="2700338" y="4368800"/>
            <a:ext cx="3671887" cy="111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lnSpc>
                <a:spcPct val="120000"/>
              </a:lnSpc>
              <a:buClr>
                <a:schemeClr val="tx1"/>
              </a:buClr>
              <a:buChar char="•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指甲：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清洁，定期修剪，短于指尖；指甲油只限于透明色</a:t>
            </a: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lnSpc>
                <a:spcPct val="120000"/>
              </a:lnSpc>
              <a:buClr>
                <a:schemeClr val="tx1"/>
              </a:buClr>
              <a:buChar char="•"/>
            </a:pP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0901" name="矩形 4809733"/>
          <p:cNvSpPr/>
          <p:nvPr/>
        </p:nvSpPr>
        <p:spPr>
          <a:xfrm>
            <a:off x="2700338" y="5126038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lnSpc>
                <a:spcPct val="120000"/>
              </a:lnSpc>
              <a:buClr>
                <a:schemeClr val="tx1"/>
              </a:buClr>
              <a:buChar char="•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香水：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清新淡雅，不可浓烈</a:t>
            </a: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0902" name="矩形 4809734"/>
          <p:cNvSpPr/>
          <p:nvPr/>
        </p:nvSpPr>
        <p:spPr>
          <a:xfrm>
            <a:off x="2700338" y="2060575"/>
            <a:ext cx="3455987" cy="787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lnSpc>
                <a:spcPct val="120000"/>
              </a:lnSpc>
              <a:buClr>
                <a:schemeClr val="tx1"/>
              </a:buClr>
              <a:buChar char="•"/>
            </a:pPr>
            <a:r>
              <a:rPr lang="zh-CN" altLang="en-US" sz="2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眼睛：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清洁、无分泌物，避免眼睛布满血丝</a:t>
            </a: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0903" name="矩形 4809735"/>
          <p:cNvSpPr/>
          <p:nvPr/>
        </p:nvSpPr>
        <p:spPr>
          <a:xfrm>
            <a:off x="539750" y="201453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4" name="矩形 4809736"/>
          <p:cNvSpPr/>
          <p:nvPr/>
        </p:nvSpPr>
        <p:spPr>
          <a:xfrm>
            <a:off x="539750" y="280511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5" name="矩形 4809737"/>
          <p:cNvSpPr/>
          <p:nvPr/>
        </p:nvSpPr>
        <p:spPr>
          <a:xfrm>
            <a:off x="539750" y="3452813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6" name="矩形 4809738"/>
          <p:cNvSpPr/>
          <p:nvPr/>
        </p:nvSpPr>
        <p:spPr>
          <a:xfrm>
            <a:off x="539750" y="4244975"/>
            <a:ext cx="1944688" cy="503238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7" name="矩形 4809739"/>
          <p:cNvSpPr/>
          <p:nvPr/>
        </p:nvSpPr>
        <p:spPr>
          <a:xfrm>
            <a:off x="539750" y="4967288"/>
            <a:ext cx="1944688" cy="503237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8" name="矩形 4809740"/>
          <p:cNvSpPr/>
          <p:nvPr/>
        </p:nvSpPr>
        <p:spPr>
          <a:xfrm>
            <a:off x="539750" y="572135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9" name="矩形 4809741"/>
          <p:cNvSpPr/>
          <p:nvPr/>
        </p:nvSpPr>
        <p:spPr>
          <a:xfrm>
            <a:off x="541338" y="1797050"/>
            <a:ext cx="2014537" cy="451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20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20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20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20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20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20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0910" name="文本框 4809742"/>
          <p:cNvSpPr txBox="1"/>
          <p:nvPr/>
        </p:nvSpPr>
        <p:spPr>
          <a:xfrm>
            <a:off x="323850" y="2085975"/>
            <a:ext cx="936625" cy="396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000" b="1">
                <a:solidFill>
                  <a:schemeClr val="bg2"/>
                </a:solidFill>
                <a:latin typeface="Times New Roman" panose="02020603050405020304" pitchFamily="2" charset="0"/>
                <a:ea typeface="楷体_GB2312" pitchFamily="1" charset="-122"/>
              </a:rPr>
              <a:t>A.</a:t>
            </a:r>
            <a:endParaRPr lang="en-US" altLang="zh-CN" sz="2000" b="1">
              <a:solidFill>
                <a:schemeClr val="bg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0911" name="文本框 4809743"/>
          <p:cNvSpPr txBox="1"/>
          <p:nvPr/>
        </p:nvSpPr>
        <p:spPr>
          <a:xfrm>
            <a:off x="323850" y="5864225"/>
            <a:ext cx="936625" cy="396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000" b="1">
                <a:solidFill>
                  <a:schemeClr val="bg2"/>
                </a:solidFill>
                <a:latin typeface="Times New Roman" panose="02020603050405020304" pitchFamily="2" charset="0"/>
                <a:ea typeface="楷体_GB2312" pitchFamily="1" charset="-122"/>
              </a:rPr>
              <a:t>F.</a:t>
            </a:r>
            <a:endParaRPr lang="en-US" altLang="zh-CN" sz="2000" b="1">
              <a:solidFill>
                <a:schemeClr val="bg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0912" name="标题 4809744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0913" name="圆角矩形 4809745"/>
          <p:cNvSpPr/>
          <p:nvPr/>
        </p:nvSpPr>
        <p:spPr>
          <a:xfrm>
            <a:off x="3281363" y="1341438"/>
            <a:ext cx="2357437" cy="431800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 w="285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女服务顾问 </a:t>
            </a:r>
            <a:endParaRPr lang="zh-CN" altLang="en-US" sz="20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80914" name="图片 4809746" descr="20080320133432797">
            <a:hlinkClick r:id="rId2"/>
          </p:cNvPr>
          <p:cNvPicPr>
            <a:picLocks noChangeAspect="1"/>
          </p:cNvPicPr>
          <p:nvPr/>
        </p:nvPicPr>
        <p:blipFill>
          <a:blip r:embed="rId3"/>
          <a:srcRect l="33836" t="5333"/>
          <a:stretch>
            <a:fillRect/>
          </a:stretch>
        </p:blipFill>
        <p:spPr>
          <a:xfrm>
            <a:off x="6477000" y="1143000"/>
            <a:ext cx="2085975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15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44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文本框 4811777"/>
          <p:cNvSpPr txBox="1"/>
          <p:nvPr/>
        </p:nvSpPr>
        <p:spPr>
          <a:xfrm>
            <a:off x="2770188" y="2065338"/>
            <a:ext cx="5834062" cy="427037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200" b="1" dirty="0">
                <a:latin typeface="Tahoma" panose="020B0604030504040204" pitchFamily="34" charset="0"/>
                <a:ea typeface="楷体_GB2312" pitchFamily="1" charset="-122"/>
              </a:rPr>
              <a:t>着装原则；</a:t>
            </a:r>
            <a:r>
              <a:rPr lang="zh-CN" altLang="en-US" sz="2000" dirty="0">
                <a:latin typeface="Tahoma" panose="020B0604030504040204" pitchFamily="34" charset="0"/>
                <a:ea typeface="楷体_GB2312" pitchFamily="1" charset="-122"/>
              </a:rPr>
              <a:t>简单、大方、整洁、明快</a:t>
            </a:r>
            <a:endParaRPr lang="zh-CN" altLang="en-US" sz="2000" dirty="0">
              <a:latin typeface="Tahoma" panose="020B0604030504040204" pitchFamily="34" charset="0"/>
              <a:ea typeface="楷体_GB2312" pitchFamily="1" charset="-122"/>
            </a:endParaRPr>
          </a:p>
        </p:txBody>
      </p:sp>
      <p:sp>
        <p:nvSpPr>
          <p:cNvPr id="82946" name="矩形 4811778"/>
          <p:cNvSpPr/>
          <p:nvPr/>
        </p:nvSpPr>
        <p:spPr>
          <a:xfrm>
            <a:off x="2725738" y="2781300"/>
            <a:ext cx="1414462" cy="3095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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职业装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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皮鞋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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丝袜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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首饰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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工作牌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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手机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82947" name="图片 4811779" descr="DSC05417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4252913" y="2676525"/>
            <a:ext cx="2335212" cy="32734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</p:pic>
      <p:pic>
        <p:nvPicPr>
          <p:cNvPr id="82948" name="图片 4811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575" y="2638425"/>
            <a:ext cx="2332038" cy="33115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</p:pic>
      <p:sp>
        <p:nvSpPr>
          <p:cNvPr id="82949" name="矩形 4811781"/>
          <p:cNvSpPr/>
          <p:nvPr/>
        </p:nvSpPr>
        <p:spPr>
          <a:xfrm>
            <a:off x="539750" y="5518150"/>
            <a:ext cx="1944688" cy="503238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0" name="矩形 4811782"/>
          <p:cNvSpPr/>
          <p:nvPr/>
        </p:nvSpPr>
        <p:spPr>
          <a:xfrm>
            <a:off x="539750" y="198913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1" name="矩形 4811783"/>
          <p:cNvSpPr/>
          <p:nvPr/>
        </p:nvSpPr>
        <p:spPr>
          <a:xfrm>
            <a:off x="539750" y="2709863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2" name="矩形 4811784"/>
          <p:cNvSpPr/>
          <p:nvPr/>
        </p:nvSpPr>
        <p:spPr>
          <a:xfrm>
            <a:off x="539750" y="3357563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3" name="矩形 4811785"/>
          <p:cNvSpPr/>
          <p:nvPr/>
        </p:nvSpPr>
        <p:spPr>
          <a:xfrm>
            <a:off x="539750" y="40782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4" name="矩形 4811786"/>
          <p:cNvSpPr/>
          <p:nvPr/>
        </p:nvSpPr>
        <p:spPr>
          <a:xfrm>
            <a:off x="539750" y="47259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5" name="矩形 4811787"/>
          <p:cNvSpPr/>
          <p:nvPr/>
        </p:nvSpPr>
        <p:spPr>
          <a:xfrm>
            <a:off x="541338" y="1844675"/>
            <a:ext cx="2014537" cy="41497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80000"/>
              </a:lnSpc>
              <a:spcBef>
                <a:spcPct val="50000"/>
              </a:spcBef>
              <a:buClrTx/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2956" name="标题 4811788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2957" name="圆角矩形 4811789"/>
          <p:cNvSpPr/>
          <p:nvPr/>
        </p:nvSpPr>
        <p:spPr>
          <a:xfrm>
            <a:off x="3276600" y="1412875"/>
            <a:ext cx="2428875" cy="360363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 w="285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女服务顾问</a:t>
            </a:r>
            <a:endParaRPr lang="zh-CN" altLang="en-US" sz="20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2958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45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3" name="图片 48138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1275" y="1763713"/>
            <a:ext cx="1679575" cy="4608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4" name="矩形标注 4813825"/>
          <p:cNvSpPr/>
          <p:nvPr/>
        </p:nvSpPr>
        <p:spPr>
          <a:xfrm>
            <a:off x="1692275" y="2039938"/>
            <a:ext cx="1225550" cy="1008062"/>
          </a:xfrm>
          <a:prstGeom prst="wedgeRectCallout">
            <a:avLst>
              <a:gd name="adj1" fmla="val 164384"/>
              <a:gd name="adj2" fmla="val -53917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ko-KR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头发</a:t>
            </a:r>
            <a:endParaRPr lang="ko-KR" altLang="en-US" sz="24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4995" name="矩形标注 4813826"/>
          <p:cNvSpPr/>
          <p:nvPr/>
        </p:nvSpPr>
        <p:spPr>
          <a:xfrm>
            <a:off x="5651500" y="1987550"/>
            <a:ext cx="1300163" cy="935038"/>
          </a:xfrm>
          <a:prstGeom prst="wedgeRectCallout">
            <a:avLst>
              <a:gd name="adj1" fmla="val -121356"/>
              <a:gd name="adj2" fmla="val -16042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化妆</a:t>
            </a:r>
            <a:endParaRPr lang="ko-KR" altLang="en-US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4996" name="矩形标注 4813827"/>
          <p:cNvSpPr/>
          <p:nvPr/>
        </p:nvSpPr>
        <p:spPr>
          <a:xfrm>
            <a:off x="5729288" y="2987675"/>
            <a:ext cx="1268412" cy="1123950"/>
          </a:xfrm>
          <a:prstGeom prst="wedgeRectCallout">
            <a:avLst>
              <a:gd name="adj1" fmla="val -148148"/>
              <a:gd name="adj2" fmla="val -47528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手</a:t>
            </a:r>
            <a:endParaRPr lang="en-US" altLang="ko-KR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4997" name="矩形标注 4813828"/>
          <p:cNvSpPr/>
          <p:nvPr/>
        </p:nvSpPr>
        <p:spPr>
          <a:xfrm>
            <a:off x="1692275" y="3217863"/>
            <a:ext cx="1209675" cy="746125"/>
          </a:xfrm>
          <a:prstGeom prst="wedgeRectCallout">
            <a:avLst>
              <a:gd name="adj1" fmla="val 178157"/>
              <a:gd name="adj2" fmla="val -134116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ko-KR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衬衫</a:t>
            </a:r>
            <a:endParaRPr lang="en-US" altLang="ko-KR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4998" name="矩形标注 4813829"/>
          <p:cNvSpPr/>
          <p:nvPr/>
        </p:nvSpPr>
        <p:spPr>
          <a:xfrm>
            <a:off x="5734050" y="4249738"/>
            <a:ext cx="1266825" cy="928687"/>
          </a:xfrm>
          <a:prstGeom prst="wedgeRectCallout">
            <a:avLst>
              <a:gd name="adj1" fmla="val -138741"/>
              <a:gd name="adj2" fmla="val -99921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上衣</a:t>
            </a:r>
            <a:endParaRPr lang="en-US" altLang="ko-KR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4999" name="矩形标注 4813830"/>
          <p:cNvSpPr/>
          <p:nvPr/>
        </p:nvSpPr>
        <p:spPr>
          <a:xfrm>
            <a:off x="5729288" y="5311775"/>
            <a:ext cx="1266825" cy="842963"/>
          </a:xfrm>
          <a:prstGeom prst="wedgeRectCallout">
            <a:avLst>
              <a:gd name="adj1" fmla="val -123245"/>
              <a:gd name="adj2" fmla="val 44097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皮鞋</a:t>
            </a:r>
            <a:endParaRPr lang="zh-CN" altLang="en-US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5000" name="矩形标注 4813832"/>
          <p:cNvSpPr/>
          <p:nvPr/>
        </p:nvSpPr>
        <p:spPr>
          <a:xfrm>
            <a:off x="1692275" y="4746625"/>
            <a:ext cx="1219200" cy="790575"/>
          </a:xfrm>
          <a:prstGeom prst="wedgeRectCallout">
            <a:avLst>
              <a:gd name="adj1" fmla="val 183194"/>
              <a:gd name="adj2" fmla="val -135741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ko-KR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裙子</a:t>
            </a:r>
            <a:endParaRPr lang="en-US" altLang="ko-KR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5001" name="矩形标注 4813833"/>
          <p:cNvSpPr/>
          <p:nvPr/>
        </p:nvSpPr>
        <p:spPr>
          <a:xfrm>
            <a:off x="1692275" y="5659438"/>
            <a:ext cx="1230313" cy="525462"/>
          </a:xfrm>
          <a:prstGeom prst="wedgeRectCallout">
            <a:avLst>
              <a:gd name="adj1" fmla="val 186560"/>
              <a:gd name="adj2" fmla="val -137778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wrap="none" anchor="ctr" anchorCtr="0"/>
          <a:p>
            <a:pPr algn="ctr" latinLnBrk="1">
              <a:buClrTx/>
            </a:pPr>
            <a:r>
              <a:rPr lang="ko-KR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长袜</a:t>
            </a:r>
            <a:endParaRPr lang="en-US" altLang="ko-KR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5002" name="标题 4813834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5003" name="圆角矩形 4813835"/>
          <p:cNvSpPr/>
          <p:nvPr/>
        </p:nvSpPr>
        <p:spPr>
          <a:xfrm>
            <a:off x="3276600" y="1196975"/>
            <a:ext cx="2447925" cy="406400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 w="285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女服务顾问 </a:t>
            </a:r>
            <a:endParaRPr lang="zh-CN" altLang="en-US" sz="20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5004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46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任意多边形 6145"/>
          <p:cNvSpPr/>
          <p:nvPr/>
        </p:nvSpPr>
        <p:spPr>
          <a:xfrm rot="5400000">
            <a:off x="-2419350" y="1477963"/>
            <a:ext cx="4824413" cy="4764087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162" y="10638"/>
              </a:cxn>
              <a:cxn ang="270">
                <a:pos x="10800" y="322"/>
              </a:cxn>
              <a:cxn ang="0">
                <a:pos x="21437" y="10638"/>
              </a:cxn>
            </a:cxnLst>
            <a:pathLst>
              <a:path w="21600" h="21600">
                <a:moveTo>
                  <a:pt x="323" y="10641"/>
                </a:moveTo>
                <a:cubicBezTo>
                  <a:pt x="409" y="4927"/>
                  <a:pt x="5067" y="322"/>
                  <a:pt x="10800" y="322"/>
                </a:cubicBezTo>
                <a:cubicBezTo>
                  <a:pt x="16534" y="322"/>
                  <a:pt x="21192" y="4927"/>
                  <a:pt x="21277" y="10640"/>
                </a:cubicBezTo>
                <a:lnTo>
                  <a:pt x="21598" y="10636"/>
                </a:lnTo>
                <a:cubicBezTo>
                  <a:pt x="21509" y="4583"/>
                  <a:pt x="16708" y="-164"/>
                  <a:pt x="10798" y="-164"/>
                </a:cubicBezTo>
                <a:cubicBezTo>
                  <a:pt x="4888" y="-164"/>
                  <a:pt x="87" y="4583"/>
                  <a:pt x="-1" y="10472"/>
                </a:cubicBezTo>
                <a:close/>
              </a:path>
            </a:pathLst>
          </a:custGeom>
          <a:gradFill rotWithShape="1">
            <a:gsLst>
              <a:gs pos="0">
                <a:srgbClr val="E2E2E2"/>
              </a:gs>
              <a:gs pos="50000">
                <a:schemeClr val="bg2"/>
              </a:gs>
              <a:gs pos="100000">
                <a:srgbClr val="E2E2E2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2" name="任意多边形 6146"/>
          <p:cNvSpPr/>
          <p:nvPr/>
        </p:nvSpPr>
        <p:spPr>
          <a:xfrm rot="5400000" flipH="1">
            <a:off x="-2012950" y="1970088"/>
            <a:ext cx="4032250" cy="3924300"/>
          </a:xfrm>
          <a:custGeom>
            <a:avLst/>
            <a:gdLst/>
            <a:ahLst/>
            <a:cxnLst>
              <a:cxn ang="270">
                <a:pos x="10800" y="0"/>
              </a:cxn>
              <a:cxn ang="180">
                <a:pos x="5372" y="10800"/>
              </a:cxn>
              <a:cxn ang="270">
                <a:pos x="10800" y="10744"/>
              </a:cxn>
              <a:cxn ang="0">
                <a:pos x="16228" y="10800"/>
              </a:cxn>
            </a:cxnLst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1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rgbClr val="FFFFFF">
                  <a:alpha val="48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3" name="圆角矩形 6147"/>
          <p:cNvSpPr/>
          <p:nvPr/>
        </p:nvSpPr>
        <p:spPr>
          <a:xfrm>
            <a:off x="1834833" y="1884998"/>
            <a:ext cx="3971925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任务一   学习服务接待礼仪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圆角矩形 6148"/>
          <p:cNvSpPr/>
          <p:nvPr/>
        </p:nvSpPr>
        <p:spPr>
          <a:xfrm>
            <a:off x="2340610" y="2997200"/>
            <a:ext cx="3829685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任务二   执行汽车售后服务流程  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6" name="组合 6150"/>
          <p:cNvGrpSpPr/>
          <p:nvPr/>
        </p:nvGrpSpPr>
        <p:grpSpPr>
          <a:xfrm>
            <a:off x="1476375" y="1989138"/>
            <a:ext cx="381000" cy="381000"/>
            <a:chOff x="0" y="0"/>
            <a:chExt cx="1615" cy="1615"/>
          </a:xfrm>
        </p:grpSpPr>
        <p:sp>
          <p:nvSpPr>
            <p:cNvPr id="15367" name="椭圆 6151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6152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6153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6154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椭圆 6155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椭圆 6156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3" name="组合 6157"/>
          <p:cNvGrpSpPr/>
          <p:nvPr/>
        </p:nvGrpSpPr>
        <p:grpSpPr>
          <a:xfrm>
            <a:off x="1919923" y="3096578"/>
            <a:ext cx="381000" cy="381000"/>
            <a:chOff x="0" y="0"/>
            <a:chExt cx="1615" cy="1615"/>
          </a:xfrm>
        </p:grpSpPr>
        <p:sp>
          <p:nvSpPr>
            <p:cNvPr id="15374" name="椭圆 6158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椭圆 6159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椭圆 6160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椭圆 6161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椭圆 6162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椭圆 6163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0" name="组合 6164"/>
          <p:cNvGrpSpPr/>
          <p:nvPr/>
        </p:nvGrpSpPr>
        <p:grpSpPr>
          <a:xfrm>
            <a:off x="2001203" y="4159568"/>
            <a:ext cx="381000" cy="381000"/>
            <a:chOff x="0" y="0"/>
            <a:chExt cx="1615" cy="1615"/>
          </a:xfrm>
        </p:grpSpPr>
        <p:sp>
          <p:nvSpPr>
            <p:cNvPr id="15381" name="椭圆 6165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椭圆 6166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椭圆 6167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椭圆 6168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椭圆 6169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椭圆 6170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87" name="圆角矩形 6171"/>
          <p:cNvSpPr/>
          <p:nvPr/>
        </p:nvSpPr>
        <p:spPr>
          <a:xfrm>
            <a:off x="2386648" y="4169093"/>
            <a:ext cx="4691062" cy="508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任务三    处理客户抱怨、投诉和冲突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5" name="矩形 6179"/>
          <p:cNvSpPr/>
          <p:nvPr/>
        </p:nvSpPr>
        <p:spPr>
          <a:xfrm>
            <a:off x="1981200" y="188913"/>
            <a:ext cx="57515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项目三    接待客户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6" name="文本框 6180"/>
          <p:cNvSpPr txBox="1"/>
          <p:nvPr/>
        </p:nvSpPr>
        <p:spPr>
          <a:xfrm>
            <a:off x="352425" y="2420938"/>
            <a:ext cx="547688" cy="29702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特约经销商基础知识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0"/>
          </p:nvPr>
        </p:nvSpPr>
        <p:spPr>
          <a:xfrm>
            <a:off x="3924300" y="6453188"/>
            <a:ext cx="904875" cy="320675"/>
          </a:xfrm>
          <a:solidFill>
            <a:schemeClr val="accent5"/>
          </a:solidFill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1" name="图片 4826114" descr="职业女性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3644900"/>
            <a:ext cx="1728787" cy="244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2" name="任意多边形 4826116"/>
          <p:cNvSpPr>
            <a:spLocks noEditPoints="1"/>
          </p:cNvSpPr>
          <p:nvPr/>
        </p:nvSpPr>
        <p:spPr>
          <a:xfrm rot="-1358056">
            <a:off x="762000" y="2198688"/>
            <a:ext cx="6184900" cy="2719387"/>
          </a:xfrm>
          <a:custGeom>
            <a:avLst/>
            <a:gdLst/>
            <a:ahLst/>
            <a:cxnLst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rgbClr val="ECECEC">
                  <a:alpha val="35999"/>
                </a:srgbClr>
              </a:gs>
              <a:gs pos="100000">
                <a:schemeClr val="bg2"/>
              </a:gs>
            </a:gsLst>
            <a:lin ang="0" scaled="1"/>
            <a:tileRect/>
          </a:gra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7043" name="椭圆 4826117"/>
          <p:cNvSpPr/>
          <p:nvPr/>
        </p:nvSpPr>
        <p:spPr>
          <a:xfrm rot="-1543677">
            <a:off x="2908300" y="2403475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4" name="椭圆 4826118"/>
          <p:cNvSpPr/>
          <p:nvPr/>
        </p:nvSpPr>
        <p:spPr>
          <a:xfrm rot="-1543677">
            <a:off x="4084638" y="1976438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5" name="椭圆 4826119"/>
          <p:cNvSpPr/>
          <p:nvPr/>
        </p:nvSpPr>
        <p:spPr>
          <a:xfrm rot="-1543677">
            <a:off x="6116638" y="2889250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6" name="椭圆 4826120"/>
          <p:cNvSpPr/>
          <p:nvPr/>
        </p:nvSpPr>
        <p:spPr>
          <a:xfrm rot="-1543677">
            <a:off x="5681663" y="1719263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7" name="椭圆 4826121"/>
          <p:cNvSpPr/>
          <p:nvPr/>
        </p:nvSpPr>
        <p:spPr>
          <a:xfrm rot="-1543677">
            <a:off x="1354138" y="3313113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8" name="椭圆 4826122"/>
          <p:cNvSpPr/>
          <p:nvPr/>
        </p:nvSpPr>
        <p:spPr>
          <a:xfrm>
            <a:off x="2143125" y="1787525"/>
            <a:ext cx="1143000" cy="110172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rgbClr val="23355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49" name="椭圆 4826123"/>
          <p:cNvSpPr/>
          <p:nvPr/>
        </p:nvSpPr>
        <p:spPr>
          <a:xfrm>
            <a:off x="882650" y="2573338"/>
            <a:ext cx="1141413" cy="110172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00303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50" name="椭圆 4826124"/>
          <p:cNvSpPr/>
          <p:nvPr/>
        </p:nvSpPr>
        <p:spPr>
          <a:xfrm>
            <a:off x="5591175" y="2168525"/>
            <a:ext cx="1141413" cy="1101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3700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51" name="椭圆 4826125"/>
          <p:cNvSpPr/>
          <p:nvPr/>
        </p:nvSpPr>
        <p:spPr>
          <a:xfrm>
            <a:off x="5022850" y="1089025"/>
            <a:ext cx="1141413" cy="1101725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454545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52" name="椭圆 4826126"/>
          <p:cNvSpPr/>
          <p:nvPr/>
        </p:nvSpPr>
        <p:spPr>
          <a:xfrm>
            <a:off x="3538538" y="1335088"/>
            <a:ext cx="1079500" cy="1103312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343434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53" name="文本框 4826127"/>
          <p:cNvSpPr txBox="1"/>
          <p:nvPr/>
        </p:nvSpPr>
        <p:spPr>
          <a:xfrm>
            <a:off x="1085850" y="2968625"/>
            <a:ext cx="7223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Verdana" panose="020B0604030504040204" pitchFamily="2" charset="0"/>
                <a:ea typeface="楷体_GB2312" pitchFamily="1" charset="-122"/>
              </a:rPr>
              <a:t>微笑 </a:t>
            </a:r>
            <a:endParaRPr lang="zh-CN" altLang="en-US" b="1" dirty="0"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54" name="文本框 4826128"/>
          <p:cNvSpPr txBox="1"/>
          <p:nvPr/>
        </p:nvSpPr>
        <p:spPr>
          <a:xfrm>
            <a:off x="2368550" y="2155825"/>
            <a:ext cx="7223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2" charset="0"/>
                <a:ea typeface="楷体_GB2312" pitchFamily="1" charset="-122"/>
              </a:rPr>
              <a:t>眼神 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55" name="文本框 4826129"/>
          <p:cNvSpPr txBox="1"/>
          <p:nvPr/>
        </p:nvSpPr>
        <p:spPr>
          <a:xfrm>
            <a:off x="3776663" y="1773238"/>
            <a:ext cx="72231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Verdana" panose="020B0604030504040204" pitchFamily="2" charset="0"/>
                <a:ea typeface="楷体_GB2312" pitchFamily="1" charset="-122"/>
              </a:rPr>
              <a:t>站姿 </a:t>
            </a:r>
            <a:endParaRPr lang="zh-CN" altLang="en-US" b="1" dirty="0"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56" name="文本框 4826130"/>
          <p:cNvSpPr txBox="1"/>
          <p:nvPr/>
        </p:nvSpPr>
        <p:spPr>
          <a:xfrm>
            <a:off x="5305425" y="1458913"/>
            <a:ext cx="7223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2" charset="0"/>
                <a:ea typeface="楷体_GB2312" pitchFamily="1" charset="-122"/>
              </a:rPr>
              <a:t>坐姿 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57" name="文本框 4826131"/>
          <p:cNvSpPr txBox="1"/>
          <p:nvPr/>
        </p:nvSpPr>
        <p:spPr>
          <a:xfrm>
            <a:off x="5821363" y="2557463"/>
            <a:ext cx="72231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2" charset="0"/>
                <a:ea typeface="楷体_GB2312" pitchFamily="1" charset="-122"/>
              </a:rPr>
              <a:t>走姿 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58" name="文本框 4826132"/>
          <p:cNvSpPr txBox="1"/>
          <p:nvPr/>
        </p:nvSpPr>
        <p:spPr>
          <a:xfrm>
            <a:off x="2828925" y="3049588"/>
            <a:ext cx="230505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59" name="椭圆 4826133"/>
          <p:cNvSpPr/>
          <p:nvPr/>
        </p:nvSpPr>
        <p:spPr>
          <a:xfrm rot="-1543677">
            <a:off x="5621338" y="3819525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60" name="椭圆 4826134"/>
          <p:cNvSpPr/>
          <p:nvPr/>
        </p:nvSpPr>
        <p:spPr>
          <a:xfrm>
            <a:off x="4856163" y="3203575"/>
            <a:ext cx="1143000" cy="110172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rgbClr val="23355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61" name="文本框 4826135"/>
          <p:cNvSpPr txBox="1"/>
          <p:nvPr/>
        </p:nvSpPr>
        <p:spPr>
          <a:xfrm>
            <a:off x="5081588" y="3571875"/>
            <a:ext cx="72231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2" charset="0"/>
                <a:ea typeface="楷体_GB2312" pitchFamily="1" charset="-122"/>
              </a:rPr>
              <a:t>蹲姿 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62" name="椭圆 4826136"/>
          <p:cNvSpPr/>
          <p:nvPr/>
        </p:nvSpPr>
        <p:spPr>
          <a:xfrm rot="-1543677">
            <a:off x="4264025" y="4586288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63" name="椭圆 4826137"/>
          <p:cNvSpPr/>
          <p:nvPr/>
        </p:nvSpPr>
        <p:spPr>
          <a:xfrm>
            <a:off x="3717925" y="3944938"/>
            <a:ext cx="1079500" cy="1103312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343434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64" name="文本框 4826138"/>
          <p:cNvSpPr txBox="1"/>
          <p:nvPr/>
        </p:nvSpPr>
        <p:spPr>
          <a:xfrm>
            <a:off x="3956050" y="4383088"/>
            <a:ext cx="7223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Verdana" panose="020B0604030504040204" pitchFamily="2" charset="0"/>
                <a:ea typeface="楷体_GB2312" pitchFamily="1" charset="-122"/>
              </a:rPr>
              <a:t>敬礼 </a:t>
            </a:r>
            <a:endParaRPr lang="zh-CN" altLang="en-US" b="1" dirty="0"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65" name="椭圆 4826139"/>
          <p:cNvSpPr/>
          <p:nvPr/>
        </p:nvSpPr>
        <p:spPr>
          <a:xfrm rot="-1543677">
            <a:off x="2936875" y="4983163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66" name="椭圆 4826140"/>
          <p:cNvSpPr/>
          <p:nvPr/>
        </p:nvSpPr>
        <p:spPr>
          <a:xfrm>
            <a:off x="2278063" y="4352925"/>
            <a:ext cx="1141412" cy="1101725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454545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67" name="文本框 4826141"/>
          <p:cNvSpPr txBox="1"/>
          <p:nvPr/>
        </p:nvSpPr>
        <p:spPr>
          <a:xfrm>
            <a:off x="2560638" y="4722813"/>
            <a:ext cx="72231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2" charset="0"/>
                <a:ea typeface="楷体_GB2312" pitchFamily="1" charset="-122"/>
              </a:rPr>
              <a:t>握手 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68" name="椭圆 4826142"/>
          <p:cNvSpPr/>
          <p:nvPr/>
        </p:nvSpPr>
        <p:spPr>
          <a:xfrm rot="-1543677">
            <a:off x="1047750" y="4779963"/>
            <a:ext cx="1066800" cy="304800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69" name="椭圆 4826143"/>
          <p:cNvSpPr/>
          <p:nvPr/>
        </p:nvSpPr>
        <p:spPr>
          <a:xfrm>
            <a:off x="522288" y="4059238"/>
            <a:ext cx="1141412" cy="1101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3700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7070" name="文本框 4826144"/>
          <p:cNvSpPr txBox="1"/>
          <p:nvPr/>
        </p:nvSpPr>
        <p:spPr>
          <a:xfrm>
            <a:off x="752475" y="4448175"/>
            <a:ext cx="7223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2" charset="0"/>
                <a:ea typeface="楷体_GB2312" pitchFamily="1" charset="-122"/>
              </a:rPr>
              <a:t>名片 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2" charset="0"/>
              <a:ea typeface="楷体_GB2312" pitchFamily="1" charset="-122"/>
            </a:endParaRPr>
          </a:p>
        </p:txBody>
      </p:sp>
      <p:sp>
        <p:nvSpPr>
          <p:cNvPr id="87071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89" name="矩形 4828161"/>
          <p:cNvSpPr/>
          <p:nvPr/>
        </p:nvSpPr>
        <p:spPr>
          <a:xfrm>
            <a:off x="827088" y="2205038"/>
            <a:ext cx="4105275" cy="10080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just">
              <a:lnSpc>
                <a:spcPct val="170000"/>
              </a:lnSpc>
              <a:buClrTx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微笑是一种国际礼仪，能充分体现一个人的热情、修养和魅力	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89090" name="组合 4828163"/>
          <p:cNvGrpSpPr/>
          <p:nvPr/>
        </p:nvGrpSpPr>
        <p:grpSpPr>
          <a:xfrm>
            <a:off x="898525" y="1412875"/>
            <a:ext cx="2430463" cy="406400"/>
            <a:chOff x="2154" y="663"/>
            <a:chExt cx="1531" cy="256"/>
          </a:xfrm>
        </p:grpSpPr>
        <p:sp>
          <p:nvSpPr>
            <p:cNvPr id="89091" name="圆角矩形 4828164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89092" name="文本框 4828165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微笑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89093" name="文本框 4828166"/>
          <p:cNvSpPr txBox="1"/>
          <p:nvPr/>
        </p:nvSpPr>
        <p:spPr>
          <a:xfrm>
            <a:off x="1042988" y="3716338"/>
            <a:ext cx="3816350" cy="2001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9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ahoma" panose="020B0604030504040204" pitchFamily="34" charset="0"/>
                <a:ea typeface="楷体_GB2312" pitchFamily="1" charset="-122"/>
              </a:rPr>
              <a:t>微笑可以感染客户</a:t>
            </a:r>
            <a:endParaRPr lang="zh-CN" altLang="en-US" sz="2200" b="1" dirty="0">
              <a:latin typeface="Tahoma" panose="020B0604030504040204" pitchFamily="34" charset="0"/>
              <a:ea typeface="楷体_GB2312" pitchFamily="1" charset="-122"/>
            </a:endParaRPr>
          </a:p>
          <a:p>
            <a:pPr>
              <a:lnSpc>
                <a:spcPct val="19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ahoma" panose="020B0604030504040204" pitchFamily="34" charset="0"/>
                <a:ea typeface="楷体_GB2312" pitchFamily="1" charset="-122"/>
              </a:rPr>
              <a:t>微笑可以激发热情</a:t>
            </a:r>
            <a:endParaRPr lang="zh-CN" altLang="en-US" sz="2200" b="1" dirty="0">
              <a:latin typeface="Tahoma" panose="020B0604030504040204" pitchFamily="34" charset="0"/>
              <a:ea typeface="楷体_GB2312" pitchFamily="1" charset="-122"/>
            </a:endParaRPr>
          </a:p>
          <a:p>
            <a:pPr>
              <a:lnSpc>
                <a:spcPct val="19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2" charset="0"/>
                <a:ea typeface="楷体_GB2312" pitchFamily="1" charset="-122"/>
              </a:rPr>
              <a:t>微笑可以增强创造力</a:t>
            </a:r>
            <a:endParaRPr lang="zh-CN" altLang="en-US" sz="2200" b="1" dirty="0">
              <a:latin typeface="Tahoma" panose="020B0604030504040204" pitchFamily="34" charset="0"/>
              <a:ea typeface="楷体_GB2312" pitchFamily="1" charset="-122"/>
            </a:endParaRPr>
          </a:p>
        </p:txBody>
      </p:sp>
      <p:pic>
        <p:nvPicPr>
          <p:cNvPr id="89094" name="图片 4828167" descr="w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2475" y="1089025"/>
            <a:ext cx="2765425" cy="370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5" name="矩形 4828168"/>
          <p:cNvSpPr/>
          <p:nvPr/>
        </p:nvSpPr>
        <p:spPr>
          <a:xfrm>
            <a:off x="4843463" y="5199063"/>
            <a:ext cx="4229100" cy="1006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演员杰西卡</a:t>
            </a:r>
            <a:r>
              <a:rPr lang="en-US" altLang="zh-CN" sz="2000" b="1" dirty="0">
                <a:latin typeface="楷体_GB2312" pitchFamily="1" charset="-122"/>
                <a:ea typeface="楷体_GB2312" pitchFamily="1" charset="-122"/>
              </a:rPr>
              <a:t>·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辛普森的微笑被视为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“最完美的微笑”。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9096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7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7" name="文本占位符 497459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  <p:sp>
        <p:nvSpPr>
          <p:cNvPr id="91138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49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1" name="文本占位符 4975619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  <p:sp>
        <p:nvSpPr>
          <p:cNvPr id="92162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50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5" name="文本占位符 497664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  <p:sp>
        <p:nvSpPr>
          <p:cNvPr id="93186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51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09" name="文本占位符 4977667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47813" y="1557338"/>
            <a:ext cx="6034087" cy="4525962"/>
          </a:xfrm>
        </p:spPr>
      </p:pic>
      <p:sp>
        <p:nvSpPr>
          <p:cNvPr id="94210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5825" cy="320675"/>
          </a:xfrm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</a:t>
            </a:r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5233" name="组合 4830210"/>
          <p:cNvGrpSpPr/>
          <p:nvPr/>
        </p:nvGrpSpPr>
        <p:grpSpPr>
          <a:xfrm>
            <a:off x="755650" y="1341438"/>
            <a:ext cx="2430463" cy="406400"/>
            <a:chOff x="2154" y="663"/>
            <a:chExt cx="1531" cy="256"/>
          </a:xfrm>
        </p:grpSpPr>
        <p:sp>
          <p:nvSpPr>
            <p:cNvPr id="95234" name="圆角矩形 4830211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95235" name="文本框 4830212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眼神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95236" name="图片 4830213" descr="a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133600"/>
            <a:ext cx="260508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7" name="图片 4830214" descr="d60e8d245a42f93bd40742e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362200"/>
            <a:ext cx="241617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8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53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流程图: 联系 4832257"/>
          <p:cNvSpPr/>
          <p:nvPr/>
        </p:nvSpPr>
        <p:spPr>
          <a:xfrm>
            <a:off x="901700" y="3529013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folHlink"/>
              </a:gs>
              <a:gs pos="100000">
                <a:srgbClr val="636363"/>
              </a:gs>
            </a:gsLst>
            <a:lin ang="2700000" scaled="1"/>
            <a:tileRect/>
          </a:gradFill>
          <a:ln w="88900" cap="flat" cmpd="thinThick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2" name="流程图: 联系 4832258"/>
          <p:cNvSpPr/>
          <p:nvPr/>
        </p:nvSpPr>
        <p:spPr>
          <a:xfrm>
            <a:off x="901700" y="1944688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hlink"/>
              </a:gs>
              <a:gs pos="100000">
                <a:srgbClr val="4465A9"/>
              </a:gs>
            </a:gsLst>
            <a:lin ang="2700000" scaled="1"/>
            <a:tileRect/>
          </a:gradFill>
          <a:ln w="88900" cap="flat" cmpd="thinThick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3" name="流程图: 联系 4832259"/>
          <p:cNvSpPr/>
          <p:nvPr/>
        </p:nvSpPr>
        <p:spPr>
          <a:xfrm>
            <a:off x="901700" y="5032375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accent2"/>
              </a:gs>
              <a:gs pos="100000">
                <a:srgbClr val="650000"/>
              </a:gs>
            </a:gsLst>
            <a:lin ang="2700000" scaled="1"/>
            <a:tileRect/>
          </a:gradFill>
          <a:ln w="88900" cap="flat" cmpd="thinThick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4" name="矩形 4832260"/>
          <p:cNvSpPr/>
          <p:nvPr/>
        </p:nvSpPr>
        <p:spPr>
          <a:xfrm>
            <a:off x="2452688" y="3640138"/>
            <a:ext cx="5791200" cy="10160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楷体_GB2312" pitchFamily="1" charset="-122"/>
              </a:rPr>
              <a:t>30%-60%</a:t>
            </a:r>
            <a:r>
              <a:rPr lang="zh-CN" altLang="en-US" sz="2000" b="1">
                <a:latin typeface="Arial" panose="020B0604020202020204" pitchFamily="34" charset="0"/>
                <a:ea typeface="楷体_GB2312" pitchFamily="1" charset="-122"/>
              </a:rPr>
              <a:t>：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与新客户的谈话，凝视标准区域的注视时间是交谈时间的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1" charset="-122"/>
              </a:rPr>
              <a:t>30%-60%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，这叫“社交注视”</a:t>
            </a: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endParaRPr lang="zh-CN" altLang="en-US" sz="20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7285" name="矩形 4832261"/>
          <p:cNvSpPr/>
          <p:nvPr/>
        </p:nvSpPr>
        <p:spPr>
          <a:xfrm>
            <a:off x="2490788" y="2184400"/>
            <a:ext cx="5743575" cy="10160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三角区：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以人的两眼和嘴为大致范围，构筑眼神凝视的“三角区”，称为凝视的眼神区域</a:t>
            </a:r>
            <a:endParaRPr lang="zh-CN" altLang="en-US" sz="20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7286" name="矩形 4832262"/>
          <p:cNvSpPr/>
          <p:nvPr/>
        </p:nvSpPr>
        <p:spPr>
          <a:xfrm>
            <a:off x="2443163" y="5060950"/>
            <a:ext cx="5800725" cy="13208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转动 ：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眼睛转动的幅度与快慢都不要太快或太慢。有活力。太快表示不诚实、不成熟、给人轻浮、不庄重的印象，太慢则显得没有活力、笨拙</a:t>
            </a:r>
            <a:endParaRPr lang="zh-CN" altLang="en-US" sz="20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7287" name="矩形 4832263"/>
          <p:cNvSpPr/>
          <p:nvPr/>
        </p:nvSpPr>
        <p:spPr>
          <a:xfrm>
            <a:off x="928688" y="3927475"/>
            <a:ext cx="127793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FFFFCC"/>
                </a:solidFill>
                <a:latin typeface="Arial" panose="020B0604020202020204" pitchFamily="34" charset="0"/>
                <a:ea typeface="楷体_GB2312" pitchFamily="1" charset="-122"/>
              </a:rPr>
              <a:t>凝视时间</a:t>
            </a:r>
            <a:endParaRPr lang="zh-CN" altLang="en-US" sz="2000" b="1" dirty="0">
              <a:solidFill>
                <a:srgbClr val="FFFFCC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7288" name="矩形 4832264"/>
          <p:cNvSpPr/>
          <p:nvPr/>
        </p:nvSpPr>
        <p:spPr>
          <a:xfrm>
            <a:off x="838200" y="2359025"/>
            <a:ext cx="1350963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FFFFCC"/>
                </a:solidFill>
                <a:latin typeface="Arial" panose="020B0604020202020204" pitchFamily="34" charset="0"/>
                <a:ea typeface="楷体_GB2312" pitchFamily="1" charset="-122"/>
              </a:rPr>
              <a:t>眼神区域</a:t>
            </a:r>
            <a:endParaRPr lang="zh-CN" altLang="en-US" sz="2000" b="1" dirty="0">
              <a:solidFill>
                <a:srgbClr val="FFFFCC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7289" name="矩形 4832265"/>
          <p:cNvSpPr/>
          <p:nvPr/>
        </p:nvSpPr>
        <p:spPr>
          <a:xfrm>
            <a:off x="957263" y="5502275"/>
            <a:ext cx="1266825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FFFFCC"/>
                </a:solidFill>
                <a:latin typeface="Arial" panose="020B0604020202020204" pitchFamily="34" charset="0"/>
                <a:ea typeface="楷体_GB2312" pitchFamily="1" charset="-122"/>
              </a:rPr>
              <a:t>眼神动作</a:t>
            </a:r>
            <a:endParaRPr lang="zh-CN" altLang="en-US" sz="2000" b="1" dirty="0">
              <a:solidFill>
                <a:srgbClr val="FFFFCC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7290" name="标题 4832266"/>
          <p:cNvSpPr>
            <a:spLocks noGrp="1"/>
          </p:cNvSpPr>
          <p:nvPr>
            <p:ph type="title"/>
          </p:nvPr>
        </p:nvSpPr>
        <p:spPr>
          <a:xfrm>
            <a:off x="512763" y="228600"/>
            <a:ext cx="4897437" cy="457200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2.2</a:t>
            </a:r>
            <a:r>
              <a:rPr lang="zh-CN" altLang="en-US" dirty="0">
                <a:solidFill>
                  <a:schemeClr val="tx1"/>
                </a:solidFill>
              </a:rPr>
              <a:t>肢体语言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97291" name="组合 4832267"/>
          <p:cNvGrpSpPr/>
          <p:nvPr/>
        </p:nvGrpSpPr>
        <p:grpSpPr>
          <a:xfrm>
            <a:off x="755650" y="1268413"/>
            <a:ext cx="2430463" cy="406400"/>
            <a:chOff x="2154" y="663"/>
            <a:chExt cx="1531" cy="256"/>
          </a:xfrm>
        </p:grpSpPr>
        <p:sp>
          <p:nvSpPr>
            <p:cNvPr id="97292" name="圆角矩形 4832268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97293" name="文本框 4832269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眼神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97294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54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29" name="图片 4834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988" y="1773238"/>
            <a:ext cx="1827212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0" name="矩形 4834306"/>
          <p:cNvSpPr/>
          <p:nvPr/>
        </p:nvSpPr>
        <p:spPr>
          <a:xfrm>
            <a:off x="512763" y="188913"/>
            <a:ext cx="4897437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34308" name="矩形 4834307"/>
          <p:cNvSpPr/>
          <p:nvPr/>
        </p:nvSpPr>
        <p:spPr>
          <a:xfrm>
            <a:off x="6072188" y="1089025"/>
            <a:ext cx="15255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l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上身正直  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4309" name="矩形 4834308"/>
          <p:cNvSpPr/>
          <p:nvPr/>
        </p:nvSpPr>
        <p:spPr>
          <a:xfrm>
            <a:off x="6094413" y="1782763"/>
            <a:ext cx="15255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l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挺胸收腹  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4310" name="矩形 4834309"/>
          <p:cNvSpPr/>
          <p:nvPr/>
        </p:nvSpPr>
        <p:spPr>
          <a:xfrm>
            <a:off x="6072188" y="2501900"/>
            <a:ext cx="15255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l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腰直肩平  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4311" name="矩形 4834310"/>
          <p:cNvSpPr/>
          <p:nvPr/>
        </p:nvSpPr>
        <p:spPr>
          <a:xfrm>
            <a:off x="6094413" y="3222625"/>
            <a:ext cx="20335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l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两臂自然下垂  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4312" name="矩形 4834311"/>
          <p:cNvSpPr/>
          <p:nvPr/>
        </p:nvSpPr>
        <p:spPr>
          <a:xfrm>
            <a:off x="3219450" y="5883275"/>
            <a:ext cx="1866900" cy="4270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l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Ｖ型或人字型</a:t>
            </a:r>
            <a:endParaRPr lang="zh-CN" altLang="en-US" sz="2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4313" name="矩形 4834312"/>
          <p:cNvSpPr/>
          <p:nvPr/>
        </p:nvSpPr>
        <p:spPr>
          <a:xfrm>
            <a:off x="842963" y="5878513"/>
            <a:ext cx="1866900" cy="4270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l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双脚与肩同宽</a:t>
            </a:r>
            <a:endParaRPr lang="zh-CN" altLang="en-US" sz="2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99337" name="组合 4834313"/>
          <p:cNvGrpSpPr/>
          <p:nvPr/>
        </p:nvGrpSpPr>
        <p:grpSpPr>
          <a:xfrm>
            <a:off x="611188" y="1125538"/>
            <a:ext cx="2430462" cy="406400"/>
            <a:chOff x="2154" y="663"/>
            <a:chExt cx="1531" cy="256"/>
          </a:xfrm>
        </p:grpSpPr>
        <p:sp>
          <p:nvSpPr>
            <p:cNvPr id="99338" name="圆角矩形 4834314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99339" name="文本框 4834315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站姿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99340" name="图片 4834316" descr="zzn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752600"/>
            <a:ext cx="2271713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1" name="图片 4834317" descr="U1792P8T1D701738F914DT20080430122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688" y="3743325"/>
            <a:ext cx="2020887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42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43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矩形 4836353"/>
          <p:cNvSpPr/>
          <p:nvPr/>
        </p:nvSpPr>
        <p:spPr>
          <a:xfrm>
            <a:off x="457200" y="228600"/>
            <a:ext cx="48974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36355" name="矩形 4836354"/>
          <p:cNvSpPr/>
          <p:nvPr/>
        </p:nvSpPr>
        <p:spPr>
          <a:xfrm>
            <a:off x="4706938" y="2446338"/>
            <a:ext cx="2439988" cy="4889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algn="l" fontAlgn="base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上身正直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6356" name="矩形 4836355"/>
          <p:cNvSpPr/>
          <p:nvPr/>
        </p:nvSpPr>
        <p:spPr>
          <a:xfrm>
            <a:off x="4706938" y="3167063"/>
            <a:ext cx="2439988" cy="4889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algn="l" fontAlgn="base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胸部向前挺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6357" name="矩形 4836356"/>
          <p:cNvSpPr/>
          <p:nvPr/>
        </p:nvSpPr>
        <p:spPr>
          <a:xfrm>
            <a:off x="4706938" y="3892550"/>
            <a:ext cx="2439988" cy="4889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algn="l" fontAlgn="base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双肩放松平放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6358" name="矩形 4836357"/>
          <p:cNvSpPr/>
          <p:nvPr/>
        </p:nvSpPr>
        <p:spPr>
          <a:xfrm>
            <a:off x="4706938" y="4606925"/>
            <a:ext cx="2376488" cy="4889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marL="87630" lvl="0" indent="-87630" algn="l" fontAlgn="base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躯干等正对前方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36359" name="矩形 4836358"/>
          <p:cNvSpPr/>
          <p:nvPr/>
        </p:nvSpPr>
        <p:spPr>
          <a:xfrm>
            <a:off x="4711700" y="5326063"/>
            <a:ext cx="2662238" cy="4889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algn="l" fontAlgn="base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目光平视面带微笑</a:t>
            </a:r>
            <a:endParaRPr lang="zh-CN" altLang="en-US" sz="2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101383" name="组合 4836359"/>
          <p:cNvGrpSpPr/>
          <p:nvPr/>
        </p:nvGrpSpPr>
        <p:grpSpPr>
          <a:xfrm>
            <a:off x="1565275" y="1150938"/>
            <a:ext cx="2430463" cy="406400"/>
            <a:chOff x="2154" y="663"/>
            <a:chExt cx="1531" cy="256"/>
          </a:xfrm>
        </p:grpSpPr>
        <p:sp>
          <p:nvSpPr>
            <p:cNvPr id="101384" name="圆角矩形 4836360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101385" name="文本框 4836361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坐姿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101386" name="图片 4836362" descr="1198590777634425-1198590777639866">
            <a:hlinkClick r:id="rId1"/>
          </p:cNvPr>
          <p:cNvPicPr>
            <a:picLocks noChangeAspect="1"/>
          </p:cNvPicPr>
          <p:nvPr/>
        </p:nvPicPr>
        <p:blipFill>
          <a:blip r:embed="rId2"/>
          <a:srcRect l="14223" t="14244" r="52000" b="9792"/>
          <a:stretch>
            <a:fillRect/>
          </a:stretch>
        </p:blipFill>
        <p:spPr>
          <a:xfrm>
            <a:off x="1762125" y="2133600"/>
            <a:ext cx="2352675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7" name="图片 4836363" descr="U1792P8T1D701738F916DT20080430122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975" y="1089025"/>
            <a:ext cx="1689100" cy="236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8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1389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4933635"/>
          <p:cNvSpPr/>
          <p:nvPr/>
        </p:nvSpPr>
        <p:spPr>
          <a:xfrm>
            <a:off x="395288" y="332740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任务一  学习服务接待礼仪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1979294" y="1557019"/>
            <a:ext cx="4235450" cy="95567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2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服务顾问的重要性</a:t>
            </a:r>
            <a:endParaRPr lang="zh-CN" altLang="en-US" sz="32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1908175" y="2997200"/>
            <a:ext cx="53371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-  </a:t>
            </a:r>
            <a:r>
              <a:rPr lang="en-US" altLang="zh-CN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经销商利润实现的重要保障</a:t>
            </a:r>
            <a:endParaRPr lang="en-US" altLang="zh-CN" sz="24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  </a:t>
            </a:r>
            <a:r>
              <a:rPr lang="zh-CN" altLang="en-US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直接影响客户满意度</a:t>
            </a:r>
            <a:endParaRPr lang="zh-CN" altLang="en-US" sz="24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  </a:t>
            </a:r>
            <a:r>
              <a:rPr lang="zh-CN" altLang="en-US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直接影响客户忠诚</a:t>
            </a:r>
            <a:endParaRPr lang="zh-CN" altLang="en-US" sz="24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2275" y="5086350"/>
            <a:ext cx="4375150" cy="57467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服务顾问是客户与公司之间的桥梁</a:t>
            </a:r>
            <a:endParaRPr lang="zh-CN" altLang="en-US" sz="2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3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2692400"/>
            <a:ext cx="1733550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5" name="矩形 4838401"/>
          <p:cNvSpPr/>
          <p:nvPr/>
        </p:nvSpPr>
        <p:spPr>
          <a:xfrm>
            <a:off x="2339975" y="14319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26" name="矩形 4838402"/>
          <p:cNvSpPr/>
          <p:nvPr/>
        </p:nvSpPr>
        <p:spPr>
          <a:xfrm>
            <a:off x="3041650" y="7715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27" name="文本框 4838403"/>
          <p:cNvSpPr txBox="1"/>
          <p:nvPr/>
        </p:nvSpPr>
        <p:spPr>
          <a:xfrm>
            <a:off x="685800" y="1981200"/>
            <a:ext cx="4648200" cy="3886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p>
            <a:pPr algn="just" eaLnBrk="0" hangingPunct="0">
              <a:lnSpc>
                <a:spcPct val="18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入座时要轻，坐满椅子的</a:t>
            </a:r>
            <a:r>
              <a:rPr lang="en-US" altLang="zh-CN" sz="2000" b="1">
                <a:latin typeface="楷体_GB2312" pitchFamily="1" charset="-122"/>
                <a:ea typeface="楷体_GB2312" pitchFamily="1" charset="-122"/>
              </a:rPr>
              <a:t>2/3</a:t>
            </a:r>
            <a:endParaRPr lang="en-US" altLang="zh-CN" sz="2000" b="1">
              <a:latin typeface="楷体_GB2312" pitchFamily="1" charset="-122"/>
              <a:ea typeface="楷体_GB2312" pitchFamily="1" charset="-122"/>
            </a:endParaRPr>
          </a:p>
          <a:p>
            <a:pPr algn="just" eaLnBrk="0" hangingPunct="0">
              <a:lnSpc>
                <a:spcPct val="18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后背轻靠椅背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algn="just" eaLnBrk="0" hangingPunct="0">
              <a:lnSpc>
                <a:spcPct val="18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双膝自然并拢（男性可略分开）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algn="just" eaLnBrk="0" hangingPunct="0">
              <a:lnSpc>
                <a:spcPct val="18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身体稍向前倾，表示尊重和谦虚</a:t>
            </a:r>
            <a:endParaRPr lang="zh-CN" altLang="en-US" sz="2000" b="1">
              <a:latin typeface="楷体_GB2312" pitchFamily="1" charset="-122"/>
              <a:ea typeface="楷体_GB2312" pitchFamily="1" charset="-122"/>
            </a:endParaRPr>
          </a:p>
          <a:p>
            <a:pPr algn="just" eaLnBrk="0" hangingPunct="0">
              <a:lnSpc>
                <a:spcPct val="18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如长时间端坐，可双腿交叉重叠，但要注意将上面的腿向回收，脚尖向下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algn="just" eaLnBrk="0" hangingPunct="0">
              <a:lnSpc>
                <a:spcPct val="180000"/>
              </a:lnSpc>
              <a:buClrTx/>
            </a:pP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03428" name="矩形 4838404"/>
          <p:cNvSpPr/>
          <p:nvPr/>
        </p:nvSpPr>
        <p:spPr>
          <a:xfrm>
            <a:off x="323850" y="188913"/>
            <a:ext cx="48974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grpSp>
        <p:nvGrpSpPr>
          <p:cNvPr id="103429" name="组合 4838405"/>
          <p:cNvGrpSpPr/>
          <p:nvPr/>
        </p:nvGrpSpPr>
        <p:grpSpPr>
          <a:xfrm>
            <a:off x="468313" y="1196975"/>
            <a:ext cx="2430462" cy="406400"/>
            <a:chOff x="2154" y="663"/>
            <a:chExt cx="1531" cy="256"/>
          </a:xfrm>
        </p:grpSpPr>
        <p:sp>
          <p:nvSpPr>
            <p:cNvPr id="103430" name="圆角矩形 4838406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103431" name="文本框 4838407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坐姿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103432" name="图片 4838408" descr="1198590777634425-1198590777639866">
            <a:hlinkClick r:id="rId1"/>
          </p:cNvPr>
          <p:cNvPicPr>
            <a:picLocks noChangeAspect="1"/>
          </p:cNvPicPr>
          <p:nvPr/>
        </p:nvPicPr>
        <p:blipFill>
          <a:blip r:embed="rId2"/>
          <a:srcRect l="14223" t="14244" r="52000" b="9792"/>
          <a:stretch>
            <a:fillRect/>
          </a:stretch>
        </p:blipFill>
        <p:spPr>
          <a:xfrm>
            <a:off x="6324600" y="1524000"/>
            <a:ext cx="14478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3" name="图片 4838409" descr="1198590777634425-1198590777639866">
            <a:hlinkClick r:id="rId1"/>
          </p:cNvPr>
          <p:cNvPicPr>
            <a:picLocks noChangeAspect="1"/>
          </p:cNvPicPr>
          <p:nvPr/>
        </p:nvPicPr>
        <p:blipFill>
          <a:blip r:embed="rId2"/>
          <a:srcRect l="44446" t="21365" r="20000" b="7419"/>
          <a:stretch>
            <a:fillRect/>
          </a:stretch>
        </p:blipFill>
        <p:spPr>
          <a:xfrm>
            <a:off x="6324600" y="4114800"/>
            <a:ext cx="1524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4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35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标题 4840449"/>
          <p:cNvSpPr>
            <a:spLocks noGrp="1"/>
          </p:cNvSpPr>
          <p:nvPr>
            <p:ph type="title"/>
          </p:nvPr>
        </p:nvSpPr>
        <p:spPr>
          <a:xfrm>
            <a:off x="611188" y="188913"/>
            <a:ext cx="4897437" cy="457200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2.2</a:t>
            </a:r>
            <a:r>
              <a:rPr lang="zh-CN" altLang="en-US" dirty="0">
                <a:solidFill>
                  <a:schemeClr val="tx1"/>
                </a:solidFill>
              </a:rPr>
              <a:t>肢体语言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5474" name="矩形 4840450"/>
          <p:cNvSpPr/>
          <p:nvPr/>
        </p:nvSpPr>
        <p:spPr>
          <a:xfrm>
            <a:off x="5230813" y="2276475"/>
            <a:ext cx="2127250" cy="4270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Times New Roman" panose="02020603050405020304" pitchFamily="2" charset="0"/>
                <a:ea typeface="楷体_GB2312" pitchFamily="1" charset="-122"/>
              </a:rPr>
              <a:t>头部伸直</a:t>
            </a:r>
            <a:endParaRPr lang="zh-CN" altLang="en-US" sz="22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5475" name="矩形 4840451"/>
          <p:cNvSpPr/>
          <p:nvPr/>
        </p:nvSpPr>
        <p:spPr>
          <a:xfrm>
            <a:off x="5245100" y="3068638"/>
            <a:ext cx="2089150" cy="4270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Times New Roman" panose="02020603050405020304" pitchFamily="2" charset="0"/>
                <a:ea typeface="楷体_GB2312" pitchFamily="1" charset="-122"/>
              </a:rPr>
              <a:t>肩部放松</a:t>
            </a:r>
            <a:endParaRPr lang="zh-CN" altLang="en-US" sz="22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5476" name="矩形 4840452"/>
          <p:cNvSpPr/>
          <p:nvPr/>
        </p:nvSpPr>
        <p:spPr>
          <a:xfrm>
            <a:off x="5224463" y="4005263"/>
            <a:ext cx="2979737" cy="4270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Times New Roman" panose="02020603050405020304" pitchFamily="2" charset="0"/>
                <a:ea typeface="楷体_GB2312" pitchFamily="1" charset="-122"/>
              </a:rPr>
              <a:t>胸部舒展挺起</a:t>
            </a:r>
            <a:endParaRPr lang="zh-CN" altLang="en-US" sz="22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5477" name="矩形 4840453"/>
          <p:cNvSpPr/>
          <p:nvPr/>
        </p:nvSpPr>
        <p:spPr>
          <a:xfrm>
            <a:off x="5219700" y="4916488"/>
            <a:ext cx="3313113" cy="4270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Times New Roman" panose="02020603050405020304" pitchFamily="2" charset="0"/>
                <a:ea typeface="楷体_GB2312" pitchFamily="1" charset="-122"/>
              </a:rPr>
              <a:t>腹部和臂部适度收缩</a:t>
            </a:r>
            <a:endParaRPr lang="zh-CN" altLang="en-US" sz="22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105478" name="组合 4840454"/>
          <p:cNvGrpSpPr/>
          <p:nvPr/>
        </p:nvGrpSpPr>
        <p:grpSpPr>
          <a:xfrm>
            <a:off x="1565275" y="1150938"/>
            <a:ext cx="2430463" cy="427037"/>
            <a:chOff x="2154" y="663"/>
            <a:chExt cx="1531" cy="269"/>
          </a:xfrm>
        </p:grpSpPr>
        <p:sp>
          <p:nvSpPr>
            <p:cNvPr id="105479" name="圆角矩形 4840455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4840457" name="文本框 4840456"/>
            <p:cNvSpPr txBox="1"/>
            <p:nvPr/>
          </p:nvSpPr>
          <p:spPr>
            <a:xfrm>
              <a:off x="2154" y="663"/>
              <a:ext cx="1496" cy="26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200" b="1" noProof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  <a:cs typeface="+mn-ea"/>
                </a:rPr>
                <a:t>走姿</a:t>
              </a:r>
              <a:endParaRPr lang="zh-CN" altLang="en-US" sz="2200" b="1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105481" name="图片 4840457" descr="2170214_22223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905000"/>
            <a:ext cx="2181225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82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58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1" name="矩形 4842497"/>
          <p:cNvSpPr/>
          <p:nvPr/>
        </p:nvSpPr>
        <p:spPr>
          <a:xfrm>
            <a:off x="611188" y="188913"/>
            <a:ext cx="4897437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42499" name="矩形 4842498"/>
          <p:cNvSpPr/>
          <p:nvPr/>
        </p:nvSpPr>
        <p:spPr>
          <a:xfrm>
            <a:off x="4794250" y="2322513"/>
            <a:ext cx="3352800" cy="4270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ctr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背不要弯，也不要低头  </a:t>
            </a:r>
            <a:endParaRPr lang="zh-CN" altLang="en-US" sz="2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42500" name="矩形 4842499"/>
          <p:cNvSpPr/>
          <p:nvPr/>
        </p:nvSpPr>
        <p:spPr>
          <a:xfrm>
            <a:off x="4864100" y="3733800"/>
            <a:ext cx="2790825" cy="4270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ctr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上身始终保持挺立  </a:t>
            </a:r>
            <a:endParaRPr lang="zh-CN" altLang="en-US" sz="2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42501" name="矩形 4842500"/>
          <p:cNvSpPr/>
          <p:nvPr/>
        </p:nvSpPr>
        <p:spPr>
          <a:xfrm>
            <a:off x="4864100" y="5030788"/>
            <a:ext cx="1666875" cy="4270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0000" tIns="46800" rIns="90000" bIns="46800" anchor="t">
            <a:spAutoFit/>
          </a:bodyPr>
          <a:p>
            <a:pPr lvl="0" algn="ctr" fontAlgn="base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大方得体  </a:t>
            </a:r>
            <a:endParaRPr lang="zh-CN" altLang="en-US" sz="2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107525" name="组合 4842501"/>
          <p:cNvGrpSpPr/>
          <p:nvPr/>
        </p:nvGrpSpPr>
        <p:grpSpPr>
          <a:xfrm>
            <a:off x="1277938" y="1150938"/>
            <a:ext cx="2430462" cy="427037"/>
            <a:chOff x="2154" y="663"/>
            <a:chExt cx="1531" cy="269"/>
          </a:xfrm>
        </p:grpSpPr>
        <p:sp>
          <p:nvSpPr>
            <p:cNvPr id="107526" name="圆角矩形 4842502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4842504" name="文本框 4842503"/>
            <p:cNvSpPr txBox="1"/>
            <p:nvPr/>
          </p:nvSpPr>
          <p:spPr>
            <a:xfrm>
              <a:off x="2154" y="663"/>
              <a:ext cx="1496" cy="26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200" b="1" noProof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  <a:cs typeface="+mn-ea"/>
                </a:rPr>
                <a:t>蹲姿</a:t>
              </a:r>
              <a:endParaRPr lang="zh-CN" altLang="en-US" sz="2200" b="1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107528" name="图片 4842504" descr="Img255766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828800"/>
            <a:ext cx="3028950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9" name="矩形 4842505"/>
          <p:cNvSpPr/>
          <p:nvPr/>
        </p:nvSpPr>
        <p:spPr>
          <a:xfrm>
            <a:off x="2097088" y="5364163"/>
            <a:ext cx="1169987" cy="4508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30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31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69" name="矩形 4844545"/>
          <p:cNvSpPr/>
          <p:nvPr/>
        </p:nvSpPr>
        <p:spPr>
          <a:xfrm>
            <a:off x="611188" y="188913"/>
            <a:ext cx="4897437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09570" name="矩形 4844546"/>
          <p:cNvSpPr/>
          <p:nvPr/>
        </p:nvSpPr>
        <p:spPr>
          <a:xfrm>
            <a:off x="746125" y="1854200"/>
            <a:ext cx="4275138" cy="1549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latin typeface="Times New Roman" panose="02020603050405020304" pitchFamily="2" charset="0"/>
                <a:ea typeface="楷体_GB2312" pitchFamily="1" charset="-122"/>
              </a:rPr>
              <a:t>表示感谢或回礼时：</a:t>
            </a:r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遇到客人或表示感谢或回礼时，行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15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度鞠躬礼；</a:t>
            </a:r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30000"/>
              </a:spcBef>
            </a:pPr>
            <a:endParaRPr lang="zh-CN" altLang="en-US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09571" name="矩形 4844547"/>
          <p:cNvSpPr/>
          <p:nvPr/>
        </p:nvSpPr>
        <p:spPr>
          <a:xfrm>
            <a:off x="657225" y="3249613"/>
            <a:ext cx="4313238" cy="35274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latin typeface="Times New Roman" panose="02020603050405020304" pitchFamily="2" charset="0"/>
                <a:ea typeface="楷体_GB2312" pitchFamily="1" charset="-122"/>
              </a:rPr>
              <a:t>尊贵客户来访时：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遇到尊贵客人来访时，行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30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或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35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度鞠躬礼。行礼时面对客人，并拢双脚，视线由对方脸上落至自己的脚前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1.5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米处（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15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度礼）及脚前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1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米处（</a:t>
            </a:r>
            <a:r>
              <a:rPr lang="en-US" altLang="zh-CN" dirty="0">
                <a:latin typeface="Times New Roman" panose="02020603050405020304" pitchFamily="2" charset="0"/>
                <a:ea typeface="楷体_GB2312" pitchFamily="1" charset="-122"/>
              </a:rPr>
              <a:t>30</a:t>
            </a: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度礼）。男性双手放在身体两侧，女性双手合起放在身体前面。</a:t>
            </a:r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鞠躬时，应从心底里发出向对方表示感谢和尊重的意念，从而体现在行动上，给对方留下诚恳、真实的印象</a:t>
            </a:r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algn="ctr">
              <a:spcBef>
                <a:spcPct val="50000"/>
              </a:spcBef>
              <a:buClrTx/>
            </a:pPr>
            <a:endParaRPr lang="zh-CN" altLang="en-US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109572" name="组合 4844548"/>
          <p:cNvGrpSpPr/>
          <p:nvPr/>
        </p:nvGrpSpPr>
        <p:grpSpPr>
          <a:xfrm>
            <a:off x="917575" y="1150938"/>
            <a:ext cx="2430463" cy="427037"/>
            <a:chOff x="2154" y="663"/>
            <a:chExt cx="1531" cy="269"/>
          </a:xfrm>
        </p:grpSpPr>
        <p:sp>
          <p:nvSpPr>
            <p:cNvPr id="109573" name="圆角矩形 4844549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4844551" name="文本框 4844550"/>
            <p:cNvSpPr txBox="1"/>
            <p:nvPr/>
          </p:nvSpPr>
          <p:spPr>
            <a:xfrm>
              <a:off x="2154" y="663"/>
              <a:ext cx="1496" cy="26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200" b="1" noProof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  <a:cs typeface="+mn-ea"/>
                </a:rPr>
                <a:t>敬礼</a:t>
              </a:r>
              <a:endParaRPr lang="zh-CN" altLang="en-US" sz="2200" b="1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</p:grpSp>
      <p:pic>
        <p:nvPicPr>
          <p:cNvPr id="109575" name="图片 4844551" descr="200805220956547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943100"/>
            <a:ext cx="2714625" cy="361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6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椭圆 4846593"/>
          <p:cNvSpPr/>
          <p:nvPr/>
        </p:nvSpPr>
        <p:spPr>
          <a:xfrm>
            <a:off x="1025525" y="4579938"/>
            <a:ext cx="1296988" cy="936625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rgbClr val="EAEAEA"/>
            </a:solidFill>
            <a:prstDash val="solid"/>
            <a:round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lIns="90000" tIns="46800" rIns="90000" bIns="46800" anchor="ctr" anchorCtr="0">
            <a:spAutoFit/>
          </a:bodyPr>
          <a:p>
            <a:pPr algn="ctr">
              <a:spcBef>
                <a:spcPct val="50000"/>
              </a:spcBef>
              <a:buClrTx/>
            </a:pPr>
            <a:endParaRPr sz="28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18" name="椭圆 4846594"/>
          <p:cNvSpPr/>
          <p:nvPr/>
        </p:nvSpPr>
        <p:spPr>
          <a:xfrm>
            <a:off x="1025525" y="3284538"/>
            <a:ext cx="1296988" cy="936625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rgbClr val="EAEAEA"/>
            </a:solidFill>
            <a:prstDash val="solid"/>
            <a:round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19" name="椭圆 4846595"/>
          <p:cNvSpPr/>
          <p:nvPr/>
        </p:nvSpPr>
        <p:spPr>
          <a:xfrm>
            <a:off x="1025525" y="1987550"/>
            <a:ext cx="1296988" cy="936625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rgbClr val="EAEAEA"/>
            </a:solidFill>
            <a:prstDash val="solid"/>
            <a:round/>
            <a:headEnd type="none" w="med" len="med"/>
            <a:tailEnd type="none" w="med" len="med"/>
          </a:ln>
          <a:effectLst>
            <a:prstShdw prst="shdw13" dist="53882" dir="13499999">
              <a:srgbClr val="808080">
                <a:alpha val="50000"/>
              </a:srgbClr>
            </a:prstShdw>
          </a:effectLst>
        </p:spPr>
        <p:txBody>
          <a:bodyPr lIns="90000" tIns="46800" rIns="90000" bIns="46800" anchor="ctr" anchorCtr="0">
            <a:spAutoFit/>
          </a:bodyPr>
          <a:p>
            <a:pPr algn="ctr">
              <a:spcBef>
                <a:spcPct val="50000"/>
              </a:spcBef>
              <a:buClrTx/>
            </a:pPr>
            <a:endParaRPr sz="1400" b="1" dirty="0">
              <a:latin typeface="Times New Roman" panose="02020603050405020304" pitchFamily="2" charset="0"/>
              <a:ea typeface="仿宋_GB2312" charset="-122"/>
            </a:endParaRPr>
          </a:p>
        </p:txBody>
      </p:sp>
      <p:graphicFrame>
        <p:nvGraphicFramePr>
          <p:cNvPr id="111620" name="对象 4846596"/>
          <p:cNvGraphicFramePr/>
          <p:nvPr/>
        </p:nvGraphicFramePr>
        <p:xfrm>
          <a:off x="6156325" y="5373688"/>
          <a:ext cx="20891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349875" imgH="2911475" progId="MS_ClipArt_Gallery.2">
                  <p:embed/>
                </p:oleObj>
              </mc:Choice>
              <mc:Fallback>
                <p:oleObj name="" r:id="rId1" imgW="5349875" imgH="2911475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56325" y="5373688"/>
                        <a:ext cx="2089150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1" name="矩形 4846597"/>
          <p:cNvSpPr/>
          <p:nvPr/>
        </p:nvSpPr>
        <p:spPr>
          <a:xfrm>
            <a:off x="611188" y="188913"/>
            <a:ext cx="4897437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11622" name="矩形 4846598"/>
          <p:cNvSpPr/>
          <p:nvPr/>
        </p:nvSpPr>
        <p:spPr>
          <a:xfrm>
            <a:off x="5776913" y="2347913"/>
            <a:ext cx="2376487" cy="792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3" name="矩形 4846599"/>
          <p:cNvSpPr/>
          <p:nvPr/>
        </p:nvSpPr>
        <p:spPr>
          <a:xfrm>
            <a:off x="1239838" y="2203450"/>
            <a:ext cx="74295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2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顺序</a:t>
            </a:r>
            <a:endParaRPr lang="zh-CN" altLang="en-US" sz="22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24" name="矩形 4846600"/>
          <p:cNvSpPr/>
          <p:nvPr/>
        </p:nvSpPr>
        <p:spPr>
          <a:xfrm>
            <a:off x="1312863" y="3502025"/>
            <a:ext cx="74295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2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注意</a:t>
            </a:r>
            <a:endParaRPr lang="zh-CN" altLang="en-US" sz="22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25" name="矩形 4846601"/>
          <p:cNvSpPr/>
          <p:nvPr/>
        </p:nvSpPr>
        <p:spPr>
          <a:xfrm>
            <a:off x="1277938" y="4819650"/>
            <a:ext cx="8128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2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时间 </a:t>
            </a:r>
            <a:endParaRPr lang="zh-CN" altLang="en-US" sz="22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26" name="矩形 4846602"/>
          <p:cNvSpPr/>
          <p:nvPr/>
        </p:nvSpPr>
        <p:spPr>
          <a:xfrm>
            <a:off x="2781300" y="2192338"/>
            <a:ext cx="5330825" cy="495300"/>
          </a:xfrm>
          <a:prstGeom prst="rect">
            <a:avLst/>
          </a:prstGeom>
          <a:noFill/>
          <a:ln w="38100" cap="flat" cmpd="sng">
            <a:solidFill>
              <a:srgbClr val="EAEAEA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13499999">
              <a:srgbClr val="8C8C8C"/>
            </a:prstShdw>
          </a:effectLst>
        </p:spPr>
        <p:txBody>
          <a:bodyPr wrap="none" lIns="90000" tIns="46800" rIns="90000" bIns="46800" anchor="t" anchorCtr="0">
            <a:spAutoFit/>
          </a:bodyPr>
          <a:p>
            <a:pPr algn="ctr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上级在先、主人在先、长者在先、女性在先　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27" name="矩形 4846603"/>
          <p:cNvSpPr/>
          <p:nvPr/>
        </p:nvSpPr>
        <p:spPr>
          <a:xfrm>
            <a:off x="2825750" y="2995613"/>
            <a:ext cx="5256213" cy="1377950"/>
          </a:xfrm>
          <a:prstGeom prst="rect">
            <a:avLst/>
          </a:prstGeom>
          <a:noFill/>
          <a:ln w="38100" cap="flat" cmpd="sng">
            <a:solidFill>
              <a:srgbClr val="EAEAEA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13499999">
              <a:srgbClr val="8C8C8C"/>
            </a:prstShdw>
          </a:effectLst>
        </p:spPr>
        <p:txBody>
          <a:bodyPr lIns="90000" tIns="46800" rIns="90000" bIns="46800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不宜过大，但也不宜毫无力度</a:t>
            </a:r>
            <a:b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</a:b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握手时，应目视对方并面带微笑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不能带着手套与人握手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28" name="矩形 4846604"/>
          <p:cNvSpPr/>
          <p:nvPr/>
        </p:nvSpPr>
        <p:spPr>
          <a:xfrm>
            <a:off x="2897188" y="4840288"/>
            <a:ext cx="5184775" cy="531812"/>
          </a:xfrm>
          <a:prstGeom prst="rect">
            <a:avLst/>
          </a:prstGeom>
          <a:noFill/>
          <a:ln w="38100" cap="flat" cmpd="dbl">
            <a:solidFill>
              <a:srgbClr val="EAEAEA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13499999">
              <a:srgbClr val="8C8C8C"/>
            </a:prstShdw>
          </a:effectLst>
        </p:spPr>
        <p:txBody>
          <a:bodyPr lIns="90000" tIns="46800" rIns="90000" bIns="46800" anchor="t" anchorCtr="0">
            <a:spAutoFit/>
          </a:bodyPr>
          <a:p>
            <a:pPr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Times New Roman" panose="02020603050405020304" pitchFamily="2" charset="0"/>
                <a:ea typeface="楷体_GB2312" pitchFamily="1" charset="-122"/>
              </a:rPr>
              <a:t>3—5</a:t>
            </a: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秒为宜</a:t>
            </a: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	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1629" name="右箭头 4846605"/>
          <p:cNvSpPr/>
          <p:nvPr/>
        </p:nvSpPr>
        <p:spPr>
          <a:xfrm>
            <a:off x="2320925" y="2276475"/>
            <a:ext cx="503238" cy="287338"/>
          </a:xfrm>
          <a:prstGeom prst="rightArrow">
            <a:avLst>
              <a:gd name="adj1" fmla="val 50000"/>
              <a:gd name="adj2" fmla="val 43760"/>
            </a:avLst>
          </a:prstGeom>
          <a:solidFill>
            <a:srgbClr val="EAEAE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0" name="右箭头 4846606"/>
          <p:cNvSpPr/>
          <p:nvPr/>
        </p:nvSpPr>
        <p:spPr>
          <a:xfrm>
            <a:off x="2320925" y="3573463"/>
            <a:ext cx="503238" cy="287337"/>
          </a:xfrm>
          <a:prstGeom prst="rightArrow">
            <a:avLst>
              <a:gd name="adj1" fmla="val 50000"/>
              <a:gd name="adj2" fmla="val 43760"/>
            </a:avLst>
          </a:prstGeom>
          <a:solidFill>
            <a:srgbClr val="EAEAE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1" name="右箭头 4846607"/>
          <p:cNvSpPr/>
          <p:nvPr/>
        </p:nvSpPr>
        <p:spPr>
          <a:xfrm>
            <a:off x="2320925" y="4941888"/>
            <a:ext cx="503238" cy="287337"/>
          </a:xfrm>
          <a:prstGeom prst="rightArrow">
            <a:avLst>
              <a:gd name="adj1" fmla="val 50000"/>
              <a:gd name="adj2" fmla="val 43760"/>
            </a:avLst>
          </a:prstGeom>
          <a:solidFill>
            <a:srgbClr val="EAEAE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1632" name="组合 4846608"/>
          <p:cNvGrpSpPr/>
          <p:nvPr/>
        </p:nvGrpSpPr>
        <p:grpSpPr>
          <a:xfrm>
            <a:off x="557213" y="1150938"/>
            <a:ext cx="2430462" cy="427037"/>
            <a:chOff x="2154" y="663"/>
            <a:chExt cx="1531" cy="269"/>
          </a:xfrm>
        </p:grpSpPr>
        <p:sp>
          <p:nvSpPr>
            <p:cNvPr id="111633" name="圆角矩形 4846609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4846611" name="文本框 4846610"/>
            <p:cNvSpPr txBox="1"/>
            <p:nvPr/>
          </p:nvSpPr>
          <p:spPr>
            <a:xfrm>
              <a:off x="2154" y="663"/>
              <a:ext cx="1496" cy="26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200" b="1" noProof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  <a:cs typeface="+mn-ea"/>
                </a:rPr>
                <a:t>握手</a:t>
              </a:r>
              <a:endParaRPr lang="zh-CN" altLang="en-US" sz="2200" b="1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111635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6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65" name="图片 4848641" descr="IMG_19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1196975"/>
            <a:ext cx="2665413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6" name="图片 4848642" descr="u=4276154506,2708501561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25" y="4437063"/>
            <a:ext cx="2670175" cy="162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7" name="矩形 4848643"/>
          <p:cNvSpPr/>
          <p:nvPr/>
        </p:nvSpPr>
        <p:spPr>
          <a:xfrm>
            <a:off x="611188" y="188913"/>
            <a:ext cx="4897437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grpSp>
        <p:nvGrpSpPr>
          <p:cNvPr id="113668" name="组合 4848644"/>
          <p:cNvGrpSpPr/>
          <p:nvPr/>
        </p:nvGrpSpPr>
        <p:grpSpPr>
          <a:xfrm>
            <a:off x="628650" y="1201738"/>
            <a:ext cx="2430463" cy="427037"/>
            <a:chOff x="2154" y="663"/>
            <a:chExt cx="1531" cy="269"/>
          </a:xfrm>
        </p:grpSpPr>
        <p:sp>
          <p:nvSpPr>
            <p:cNvPr id="113669" name="圆角矩形 4848645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4848647" name="文本框 4848646"/>
            <p:cNvSpPr txBox="1"/>
            <p:nvPr/>
          </p:nvSpPr>
          <p:spPr>
            <a:xfrm>
              <a:off x="2154" y="663"/>
              <a:ext cx="1496" cy="26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200" b="1" noProof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  <a:cs typeface="+mn-ea"/>
                </a:rPr>
                <a:t>交换名片</a:t>
              </a:r>
              <a:endParaRPr lang="zh-CN" altLang="en-US" sz="2200" b="1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113671" name="矩形 4848647"/>
          <p:cNvSpPr/>
          <p:nvPr/>
        </p:nvSpPr>
        <p:spPr>
          <a:xfrm>
            <a:off x="755650" y="1844675"/>
            <a:ext cx="4572000" cy="42910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递名片的次序是由下级或访问方先递名片，如是介绍时，应由先被介绍方递名片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递名片时，应说些“请多关照”、“请多指教之类的寒喧语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互换名片时，应用右手拿着自己的名片，用左手接对方的名片后，用双手托住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互换名片时，也要看一遍对方职务、姓名等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3672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2.2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肢体语言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3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3" name="圆角矩形 4852738"/>
          <p:cNvSpPr/>
          <p:nvPr/>
        </p:nvSpPr>
        <p:spPr>
          <a:xfrm>
            <a:off x="1149350" y="1844675"/>
            <a:ext cx="2973388" cy="704850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声音运用 </a:t>
            </a:r>
            <a:endParaRPr lang="zh-CN" altLang="en-US" sz="20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5714" name="圆角矩形 4852739"/>
          <p:cNvSpPr/>
          <p:nvPr/>
        </p:nvSpPr>
        <p:spPr>
          <a:xfrm>
            <a:off x="1149350" y="4738688"/>
            <a:ext cx="2901950" cy="706437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电话礼仪 </a:t>
            </a:r>
            <a:endParaRPr lang="zh-CN" altLang="en-US" sz="20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5715" name="圆角矩形 4852740"/>
          <p:cNvSpPr/>
          <p:nvPr/>
        </p:nvSpPr>
        <p:spPr>
          <a:xfrm>
            <a:off x="1149350" y="3321050"/>
            <a:ext cx="2901950" cy="704850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服务用语 </a:t>
            </a:r>
            <a:endParaRPr lang="zh-CN" altLang="en-US" sz="20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5716" name="下箭头 4852741"/>
          <p:cNvSpPr/>
          <p:nvPr/>
        </p:nvSpPr>
        <p:spPr>
          <a:xfrm>
            <a:off x="2389188" y="2636838"/>
            <a:ext cx="287337" cy="647700"/>
          </a:xfrm>
          <a:prstGeom prst="downArrow">
            <a:avLst>
              <a:gd name="adj1" fmla="val 50000"/>
              <a:gd name="adj2" fmla="val 56322"/>
            </a:avLst>
          </a:prstGeom>
          <a:solidFill>
            <a:schemeClr val="accent2"/>
          </a:solidFill>
          <a:ln w="57150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7" name="下箭头 4852742"/>
          <p:cNvSpPr/>
          <p:nvPr/>
        </p:nvSpPr>
        <p:spPr>
          <a:xfrm>
            <a:off x="2460625" y="4076700"/>
            <a:ext cx="287338" cy="647700"/>
          </a:xfrm>
          <a:prstGeom prst="downArrow">
            <a:avLst>
              <a:gd name="adj1" fmla="val 50000"/>
              <a:gd name="adj2" fmla="val 56322"/>
            </a:avLst>
          </a:prstGeom>
          <a:solidFill>
            <a:schemeClr val="accent2"/>
          </a:solidFill>
          <a:ln w="57150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5718" name="图片 4852743" descr="big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1676400"/>
            <a:ext cx="25781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9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63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1" name="文本框 4854785"/>
          <p:cNvSpPr txBox="1"/>
          <p:nvPr/>
        </p:nvSpPr>
        <p:spPr>
          <a:xfrm>
            <a:off x="914400" y="2057400"/>
            <a:ext cx="5905500" cy="2209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indent="363855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控制语音：语速的节奏，井井有条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indent="363855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重音运用：强调某些关键之处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indent="363855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亲切设计：让客户觉得我的声音很专业</a:t>
            </a:r>
            <a:endParaRPr lang="zh-CN" altLang="en-US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7762" name="矩形 4854786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2.3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17763" name="文本框 4854787"/>
          <p:cNvSpPr txBox="1"/>
          <p:nvPr/>
        </p:nvSpPr>
        <p:spPr>
          <a:xfrm>
            <a:off x="838200" y="1295400"/>
            <a:ext cx="73914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声音运用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17764" name="图片 4854788" descr="200805220950338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4419600"/>
            <a:ext cx="2190750" cy="187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5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766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09" name="文本框 4858881"/>
          <p:cNvSpPr txBox="1"/>
          <p:nvPr/>
        </p:nvSpPr>
        <p:spPr>
          <a:xfrm>
            <a:off x="685800" y="1981200"/>
            <a:ext cx="5083175" cy="3597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357505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TW" altLang="en-US" sz="2000" b="1" dirty="0">
                <a:latin typeface="楷体_GB2312" pitchFamily="1" charset="-122"/>
                <a:ea typeface="楷体_GB2312" pitchFamily="1" charset="-122"/>
              </a:rPr>
              <a:t>欢迎光临</a:t>
            </a:r>
            <a:r>
              <a:rPr lang="en-US" altLang="zh-CN" sz="2000" b="1" dirty="0">
                <a:latin typeface="楷体_GB2312" pitchFamily="1" charset="-122"/>
                <a:ea typeface="楷体_GB2312" pitchFamily="1" charset="-122"/>
              </a:rPr>
              <a:t>”</a:t>
            </a:r>
            <a:endParaRPr lang="zh-TW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TW" altLang="en-US" sz="2000" b="1" dirty="0">
                <a:latin typeface="楷体_GB2312" pitchFamily="1" charset="-122"/>
                <a:ea typeface="楷体_GB2312" pitchFamily="1" charset="-122"/>
              </a:rPr>
              <a:t>先生</a:t>
            </a:r>
            <a:r>
              <a:rPr lang="en-US" altLang="zh-CN" sz="2000" b="1" dirty="0">
                <a:latin typeface="楷体_GB2312" pitchFamily="1" charset="-122"/>
                <a:ea typeface="楷体_GB2312" pitchFamily="1" charset="-122"/>
              </a:rPr>
              <a:t>/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女士</a:t>
            </a:r>
            <a:r>
              <a:rPr lang="zh-TW" altLang="en-US" sz="2000" b="1" dirty="0">
                <a:latin typeface="楷体_GB2312" pitchFamily="1" charset="-122"/>
                <a:ea typeface="楷体_GB2312" pitchFamily="1" charset="-122"/>
              </a:rPr>
              <a:t>您好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”</a:t>
            </a:r>
            <a:endParaRPr lang="zh-TW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“有什么需要帮忙的”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“请问先生／女士您需要在这里等吗”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“有什么问题，请随时跟我联系”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“这是我的名片 ！请多多指教”</a:t>
            </a:r>
            <a:endParaRPr lang="zh-TW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9810" name="矩形 4858882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2.3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19811" name="文本框 4858883"/>
          <p:cNvSpPr txBox="1"/>
          <p:nvPr/>
        </p:nvSpPr>
        <p:spPr>
          <a:xfrm>
            <a:off x="762000" y="1143000"/>
            <a:ext cx="76200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标准服务用语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19812" name="图片 4858884" descr="big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2057400"/>
            <a:ext cx="2727325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3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65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7" name="标题 4860929"/>
          <p:cNvSpPr>
            <a:spLocks noGrp="1"/>
          </p:cNvSpPr>
          <p:nvPr>
            <p:ph type="title"/>
          </p:nvPr>
        </p:nvSpPr>
        <p:spPr>
          <a:xfrm>
            <a:off x="533400" y="1268413"/>
            <a:ext cx="7848600" cy="488950"/>
          </a:xfrm>
          <a:solidFill>
            <a:schemeClr val="accent2"/>
          </a:solidFill>
        </p:spPr>
        <p:txBody>
          <a:bodyPr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600" dirty="0">
                <a:latin typeface="楷体_GB2312" pitchFamily="1" charset="-122"/>
              </a:rPr>
              <a:t>最常用的礼仪</a:t>
            </a:r>
            <a:r>
              <a:rPr lang="zh-TW" altLang="en-US" sz="2600" dirty="0">
                <a:latin typeface="楷体_GB2312" pitchFamily="1" charset="-122"/>
              </a:rPr>
              <a:t>敬</a:t>
            </a:r>
            <a:r>
              <a:rPr lang="zh-CN" altLang="en-US" sz="2600" dirty="0">
                <a:latin typeface="楷体_GB2312" pitchFamily="1" charset="-122"/>
              </a:rPr>
              <a:t>语</a:t>
            </a:r>
            <a:endParaRPr lang="zh-TW" altLang="en-US" sz="2600" dirty="0">
              <a:latin typeface="楷体_GB2312" pitchFamily="1" charset="-122"/>
            </a:endParaRPr>
          </a:p>
        </p:txBody>
      </p:sp>
      <p:sp>
        <p:nvSpPr>
          <p:cNvPr id="121858" name="椭圆 4860930"/>
          <p:cNvSpPr/>
          <p:nvPr/>
        </p:nvSpPr>
        <p:spPr>
          <a:xfrm>
            <a:off x="927100" y="21351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59" name="椭圆 4860931"/>
          <p:cNvSpPr/>
          <p:nvPr/>
        </p:nvSpPr>
        <p:spPr>
          <a:xfrm>
            <a:off x="1143000" y="23510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0" name="椭圆 4860932"/>
          <p:cNvSpPr/>
          <p:nvPr/>
        </p:nvSpPr>
        <p:spPr>
          <a:xfrm>
            <a:off x="1358900" y="25669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1" name="椭圆 4860933"/>
          <p:cNvSpPr/>
          <p:nvPr/>
        </p:nvSpPr>
        <p:spPr>
          <a:xfrm>
            <a:off x="1574800" y="27828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2" name="椭圆 4860934"/>
          <p:cNvSpPr/>
          <p:nvPr/>
        </p:nvSpPr>
        <p:spPr>
          <a:xfrm>
            <a:off x="1790700" y="29987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3" name="椭圆 4860935"/>
          <p:cNvSpPr/>
          <p:nvPr/>
        </p:nvSpPr>
        <p:spPr>
          <a:xfrm>
            <a:off x="927100" y="21351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4" name="椭圆 4860936"/>
          <p:cNvSpPr/>
          <p:nvPr/>
        </p:nvSpPr>
        <p:spPr>
          <a:xfrm>
            <a:off x="3303588" y="2135188"/>
            <a:ext cx="1150937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谢谢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5" name="椭圆 4860937"/>
          <p:cNvSpPr/>
          <p:nvPr/>
        </p:nvSpPr>
        <p:spPr>
          <a:xfrm>
            <a:off x="5681663" y="2133600"/>
            <a:ext cx="1150937" cy="1150938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TW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6" name="椭圆 4860938"/>
          <p:cNvSpPr/>
          <p:nvPr/>
        </p:nvSpPr>
        <p:spPr>
          <a:xfrm>
            <a:off x="1143000" y="23510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7" name="椭圆 4860939"/>
          <p:cNvSpPr/>
          <p:nvPr/>
        </p:nvSpPr>
        <p:spPr>
          <a:xfrm>
            <a:off x="1358900" y="25669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8" name="椭圆 4860940"/>
          <p:cNvSpPr/>
          <p:nvPr/>
        </p:nvSpPr>
        <p:spPr>
          <a:xfrm>
            <a:off x="1574800" y="27828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69" name="椭圆 4860941"/>
          <p:cNvSpPr/>
          <p:nvPr/>
        </p:nvSpPr>
        <p:spPr>
          <a:xfrm>
            <a:off x="1781175" y="299878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zh-CN" sz="2800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请</a:t>
            </a:r>
            <a:r>
              <a:rPr lang="zh-TW" altLang="zh-CN" sz="28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0" name="椭圆 4860942"/>
          <p:cNvSpPr/>
          <p:nvPr/>
        </p:nvSpPr>
        <p:spPr>
          <a:xfrm>
            <a:off x="3519488" y="2351088"/>
            <a:ext cx="1150937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谢谢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1" name="椭圆 4860943"/>
          <p:cNvSpPr/>
          <p:nvPr/>
        </p:nvSpPr>
        <p:spPr>
          <a:xfrm>
            <a:off x="3735388" y="2566988"/>
            <a:ext cx="1150937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谢谢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2" name="椭圆 4860944"/>
          <p:cNvSpPr/>
          <p:nvPr/>
        </p:nvSpPr>
        <p:spPr>
          <a:xfrm>
            <a:off x="3951288" y="2782888"/>
            <a:ext cx="1150937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谢谢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3" name="椭圆 4860945"/>
          <p:cNvSpPr/>
          <p:nvPr/>
        </p:nvSpPr>
        <p:spPr>
          <a:xfrm>
            <a:off x="4167188" y="2998788"/>
            <a:ext cx="1150937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zh-CN" sz="2800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TW" altLang="en-US" sz="2800" b="1" dirty="0">
                <a:latin typeface="楷体_GB2312" pitchFamily="1" charset="-122"/>
                <a:ea typeface="楷体_GB2312" pitchFamily="1" charset="-122"/>
              </a:rPr>
              <a:t>谢谢</a:t>
            </a:r>
            <a:r>
              <a:rPr lang="zh-TW" altLang="zh-CN" sz="28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TW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4" name="椭圆 4860946"/>
          <p:cNvSpPr/>
          <p:nvPr/>
        </p:nvSpPr>
        <p:spPr>
          <a:xfrm>
            <a:off x="5897563" y="2349500"/>
            <a:ext cx="1150937" cy="1150938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TW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5" name="椭圆 4860947"/>
          <p:cNvSpPr/>
          <p:nvPr/>
        </p:nvSpPr>
        <p:spPr>
          <a:xfrm>
            <a:off x="6113463" y="2565400"/>
            <a:ext cx="1150937" cy="1150938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TW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6" name="椭圆 4860948"/>
          <p:cNvSpPr/>
          <p:nvPr/>
        </p:nvSpPr>
        <p:spPr>
          <a:xfrm>
            <a:off x="6327775" y="2771775"/>
            <a:ext cx="1150938" cy="1150938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TW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7" name="椭圆 4860949"/>
          <p:cNvSpPr/>
          <p:nvPr/>
        </p:nvSpPr>
        <p:spPr>
          <a:xfrm>
            <a:off x="6553200" y="2916238"/>
            <a:ext cx="1150938" cy="1150937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TW" altLang="zh-CN" sz="2400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TW" altLang="en-US" sz="2400" b="1" dirty="0">
                <a:latin typeface="楷体_GB2312" pitchFamily="1" charset="-122"/>
                <a:ea typeface="楷体_GB2312" pitchFamily="1" charset="-122"/>
              </a:rPr>
              <a:t>对不起</a:t>
            </a:r>
            <a:r>
              <a:rPr lang="zh-TW" altLang="zh-CN" sz="24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TW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78" name="矩形 4860950"/>
          <p:cNvSpPr/>
          <p:nvPr/>
        </p:nvSpPr>
        <p:spPr>
          <a:xfrm>
            <a:off x="1874838" y="4343400"/>
            <a:ext cx="5360987" cy="525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buClrTx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常说「请」 、「谢谢」、 「对不起」</a:t>
            </a:r>
            <a:endParaRPr lang="zh-TW" altLang="en-US" sz="24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1879" name="文本框 4860951"/>
          <p:cNvSpPr txBox="1"/>
          <p:nvPr/>
        </p:nvSpPr>
        <p:spPr>
          <a:xfrm>
            <a:off x="1036638" y="4997450"/>
            <a:ext cx="7135812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「请」字常挂嘴边， 有礼到处受欢迎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「谢谢」不一定有实质的交易，服务或体验也可以谢谢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「对不起」是一种过失关怀的礼节， 道歉并不表示错误</a:t>
            </a:r>
            <a:endParaRPr lang="zh-TW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1880" name="矩形 4860952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2.3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1881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66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4933635"/>
          <p:cNvSpPr/>
          <p:nvPr/>
        </p:nvSpPr>
        <p:spPr>
          <a:xfrm>
            <a:off x="2771458" y="260350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一、 服务顾问岗位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1397000" y="1558925"/>
            <a:ext cx="6085205" cy="95567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2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服务顾问对客户满意度的影响</a:t>
            </a:r>
            <a:endParaRPr lang="zh-CN" altLang="en-US" sz="32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pic>
        <p:nvPicPr>
          <p:cNvPr id="1843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636838"/>
            <a:ext cx="6548438" cy="3535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5" name="标题 4862977"/>
          <p:cNvSpPr>
            <a:spLocks noGrp="1"/>
          </p:cNvSpPr>
          <p:nvPr>
            <p:ph type="title"/>
          </p:nvPr>
        </p:nvSpPr>
        <p:spPr>
          <a:xfrm>
            <a:off x="838200" y="1219200"/>
            <a:ext cx="7543800" cy="488950"/>
          </a:xfrm>
          <a:solidFill>
            <a:schemeClr val="accent2"/>
          </a:solidFill>
        </p:spPr>
        <p:txBody>
          <a:bodyPr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TW" altLang="en-US" sz="2600" dirty="0">
                <a:latin typeface="楷体_GB2312" pitchFamily="1" charset="-122"/>
              </a:rPr>
              <a:t>禁忌</a:t>
            </a:r>
            <a:r>
              <a:rPr lang="zh-CN" altLang="en-US" sz="2600" dirty="0">
                <a:latin typeface="楷体_GB2312" pitchFamily="1" charset="-122"/>
              </a:rPr>
              <a:t>的语言</a:t>
            </a:r>
            <a:endParaRPr lang="zh-CN" altLang="en-US" sz="2600" dirty="0">
              <a:latin typeface="楷体_GB2312" pitchFamily="1" charset="-122"/>
            </a:endParaRPr>
          </a:p>
        </p:txBody>
      </p:sp>
      <p:sp>
        <p:nvSpPr>
          <p:cNvPr id="123906" name="矩形 4862978"/>
          <p:cNvSpPr/>
          <p:nvPr/>
        </p:nvSpPr>
        <p:spPr>
          <a:xfrm>
            <a:off x="900113" y="2209800"/>
            <a:ext cx="6696075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7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不知道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好像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可能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\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大概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\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也许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\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含糊不清的语言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不能，不可以</a:t>
            </a:r>
            <a:endParaRPr lang="zh-CN" altLang="zh-TW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zh-TW" sz="2000" b="1" dirty="0">
                <a:latin typeface="Arial" panose="020B0604020202020204" pitchFamily="34" charset="0"/>
                <a:ea typeface="楷体_GB2312" pitchFamily="1" charset="-122"/>
              </a:rPr>
              <a:t>这不是我的责任</a:t>
            </a:r>
            <a:endParaRPr lang="zh-CN" altLang="zh-TW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问题不大还行</a:t>
            </a:r>
            <a:endParaRPr lang="zh-CN" altLang="en-US" sz="2000" b="1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123907" name="图片 4862979" descr="shut 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3716338"/>
            <a:ext cx="1681163" cy="244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8" name="矩形 4862980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2.3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3909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67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3" name="圆角矩形 4865025"/>
          <p:cNvSpPr/>
          <p:nvPr/>
        </p:nvSpPr>
        <p:spPr>
          <a:xfrm>
            <a:off x="3375025" y="2346325"/>
            <a:ext cx="3744913" cy="3313113"/>
          </a:xfrm>
          <a:prstGeom prst="roundRect">
            <a:avLst>
              <a:gd name="adj" fmla="val 9106"/>
            </a:avLst>
          </a:prstGeom>
          <a:solidFill>
            <a:schemeClr val="accent2"/>
          </a:solidFill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954" name="矩形 4865027"/>
          <p:cNvSpPr/>
          <p:nvPr/>
        </p:nvSpPr>
        <p:spPr>
          <a:xfrm>
            <a:off x="682625" y="188913"/>
            <a:ext cx="5040313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2.3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5955" name="文本框 4865028"/>
          <p:cNvSpPr txBox="1"/>
          <p:nvPr/>
        </p:nvSpPr>
        <p:spPr>
          <a:xfrm>
            <a:off x="762000" y="1143000"/>
            <a:ext cx="74676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电话礼仪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5956" name="矩形 4865029"/>
          <p:cNvSpPr/>
          <p:nvPr/>
        </p:nvSpPr>
        <p:spPr>
          <a:xfrm>
            <a:off x="3375025" y="2651125"/>
            <a:ext cx="3711575" cy="3673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40000"/>
              </a:lnSpc>
              <a:spcBef>
                <a:spcPct val="2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电话铃响在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声之内接起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电话机旁准备好纸笔进行记录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确认记录下的时间、地点等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告知对方自己的姓名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5957" name="圆角矩形 4865030"/>
          <p:cNvSpPr/>
          <p:nvPr/>
        </p:nvSpPr>
        <p:spPr>
          <a:xfrm>
            <a:off x="3808413" y="1914525"/>
            <a:ext cx="2857500" cy="5048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50000"/>
              </a:spcBef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接电话的注意事项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25958" name="矩形 4865032"/>
          <p:cNvSpPr/>
          <p:nvPr/>
        </p:nvSpPr>
        <p:spPr>
          <a:xfrm>
            <a:off x="838200" y="2362200"/>
            <a:ext cx="1366838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接</a:t>
            </a:r>
            <a:r>
              <a:rPr lang="zh-CN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听</a:t>
            </a:r>
            <a:endParaRPr lang="zh-TW" altLang="zh-CN" sz="2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拨打</a:t>
            </a:r>
            <a:endParaRPr lang="zh-CN" altLang="en-US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转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接</a:t>
            </a:r>
            <a:endParaRPr lang="zh-CN" altLang="en-US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留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言</a:t>
            </a:r>
            <a:endParaRPr lang="zh-TW" altLang="en-US" sz="2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5959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68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1" name="圆角矩形 4867073"/>
          <p:cNvSpPr/>
          <p:nvPr/>
        </p:nvSpPr>
        <p:spPr>
          <a:xfrm>
            <a:off x="3429000" y="2287588"/>
            <a:ext cx="3816350" cy="3046412"/>
          </a:xfrm>
          <a:prstGeom prst="roundRect">
            <a:avLst>
              <a:gd name="adj" fmla="val 9106"/>
            </a:avLst>
          </a:prstGeom>
          <a:solidFill>
            <a:schemeClr val="accent2"/>
          </a:solidFill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02" name="文本占位符 4867074"/>
          <p:cNvSpPr>
            <a:spLocks noGrp="1"/>
          </p:cNvSpPr>
          <p:nvPr>
            <p:ph idx="1"/>
          </p:nvPr>
        </p:nvSpPr>
        <p:spPr>
          <a:xfrm>
            <a:off x="3581400" y="2514600"/>
            <a:ext cx="3887788" cy="3960813"/>
          </a:xfrm>
        </p:spPr>
        <p:txBody>
          <a:bodyPr anchor="t" anchorCtr="0"/>
          <a:p>
            <a:pPr marL="536575" indent="-448945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重要的第一声 　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536575" indent="-448945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要有喜悦的心情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536575" indent="-448945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清晰明朗的声音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536575" indent="-448945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认真清楚的记录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536575" indent="-448945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了解拨打电话的目的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536575" indent="-448945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挂电话前的礼貌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8003" name="矩形 4867076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2.3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8004" name="圆角矩形 4867077"/>
          <p:cNvSpPr/>
          <p:nvPr/>
        </p:nvSpPr>
        <p:spPr>
          <a:xfrm>
            <a:off x="3789363" y="1862138"/>
            <a:ext cx="3001962" cy="4413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50000"/>
              </a:spcBef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拨打电话的注意事项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28005" name="文本框 4867078"/>
          <p:cNvSpPr txBox="1"/>
          <p:nvPr/>
        </p:nvSpPr>
        <p:spPr>
          <a:xfrm>
            <a:off x="762000" y="1143000"/>
            <a:ext cx="74676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电话礼仪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8006" name="矩形 4867080"/>
          <p:cNvSpPr/>
          <p:nvPr/>
        </p:nvSpPr>
        <p:spPr>
          <a:xfrm>
            <a:off x="838200" y="2362200"/>
            <a:ext cx="1366838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接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听</a:t>
            </a:r>
            <a:endParaRPr lang="zh-TW" altLang="zh-CN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拨打</a:t>
            </a:r>
            <a:endParaRPr lang="zh-CN" altLang="en-US" sz="2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转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接</a:t>
            </a:r>
            <a:endParaRPr lang="zh-CN" altLang="en-US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留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言</a:t>
            </a:r>
            <a:endParaRPr lang="zh-TW" altLang="en-US" sz="2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8007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69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49" name="矩形 4869121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0050" name="圆角矩形 4869123"/>
          <p:cNvSpPr/>
          <p:nvPr/>
        </p:nvSpPr>
        <p:spPr>
          <a:xfrm>
            <a:off x="3505200" y="2414588"/>
            <a:ext cx="3733800" cy="2843212"/>
          </a:xfrm>
          <a:prstGeom prst="roundRect">
            <a:avLst>
              <a:gd name="adj" fmla="val 9106"/>
            </a:avLst>
          </a:prstGeom>
          <a:solidFill>
            <a:schemeClr val="accent2"/>
          </a:solidFill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 anchorCtr="0"/>
          <a:p>
            <a:pPr marL="176530" indent="187325">
              <a:lnSpc>
                <a:spcPct val="20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您好！这里是一汽大众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××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公司！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176530" indent="187325">
              <a:lnSpc>
                <a:spcPct val="20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请稍候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我将为您转接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176530" indent="187325">
              <a:lnSpc>
                <a:spcPct val="20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对方占线，请您稍等一下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176530" indent="187325">
              <a:lnSpc>
                <a:spcPct val="20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马上为您转接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0051" name="圆角矩形 4869124"/>
          <p:cNvSpPr/>
          <p:nvPr/>
        </p:nvSpPr>
        <p:spPr>
          <a:xfrm>
            <a:off x="3886200" y="1981200"/>
            <a:ext cx="2776538" cy="43338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50000"/>
              </a:spcBef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转接电话标准用语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0052" name="文本框 4869125"/>
          <p:cNvSpPr txBox="1"/>
          <p:nvPr/>
        </p:nvSpPr>
        <p:spPr>
          <a:xfrm>
            <a:off x="762000" y="1143000"/>
            <a:ext cx="74676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电话礼仪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0053" name="矩形 4869126"/>
          <p:cNvSpPr/>
          <p:nvPr/>
        </p:nvSpPr>
        <p:spPr>
          <a:xfrm>
            <a:off x="838200" y="2362200"/>
            <a:ext cx="1366838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接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听</a:t>
            </a:r>
            <a:endParaRPr lang="zh-TW" altLang="zh-CN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拨打</a:t>
            </a:r>
            <a:endParaRPr lang="zh-CN" altLang="en-US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转</a:t>
            </a:r>
            <a:r>
              <a:rPr lang="zh-CN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接</a:t>
            </a:r>
            <a:endParaRPr lang="zh-CN" altLang="en-US" sz="2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留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言</a:t>
            </a:r>
            <a:endParaRPr lang="zh-TW" altLang="en-US" sz="2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0054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70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7" name="矩形 4871169"/>
          <p:cNvSpPr/>
          <p:nvPr/>
        </p:nvSpPr>
        <p:spPr>
          <a:xfrm>
            <a:off x="395288" y="188913"/>
            <a:ext cx="50403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2098" name="矩形 4871170"/>
          <p:cNvSpPr/>
          <p:nvPr/>
        </p:nvSpPr>
        <p:spPr>
          <a:xfrm>
            <a:off x="838200" y="2362200"/>
            <a:ext cx="1366838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接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听</a:t>
            </a:r>
            <a:endParaRPr lang="zh-TW" altLang="zh-CN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拨打</a:t>
            </a:r>
            <a:endParaRPr lang="zh-CN" altLang="en-US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dirty="0">
                <a:latin typeface="Arial" panose="020B0604020202020204" pitchFamily="34" charset="0"/>
                <a:ea typeface="楷体_GB2312" pitchFamily="1" charset="-122"/>
              </a:rPr>
              <a:t>转</a:t>
            </a:r>
            <a:r>
              <a:rPr lang="zh-CN" altLang="en-US" sz="2200" b="1" dirty="0">
                <a:latin typeface="Arial" panose="020B0604020202020204" pitchFamily="34" charset="0"/>
                <a:ea typeface="楷体_GB2312" pitchFamily="1" charset="-122"/>
              </a:rPr>
              <a:t>接</a:t>
            </a:r>
            <a:endParaRPr lang="zh-CN" altLang="en-US" sz="2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留</a:t>
            </a:r>
            <a:r>
              <a:rPr lang="zh-CN" altLang="en-US" sz="2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言</a:t>
            </a:r>
            <a:endParaRPr lang="zh-TW" altLang="en-US" sz="2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2099" name="圆角矩形 4871171"/>
          <p:cNvSpPr/>
          <p:nvPr/>
        </p:nvSpPr>
        <p:spPr>
          <a:xfrm>
            <a:off x="3203575" y="2565400"/>
            <a:ext cx="3960813" cy="2682875"/>
          </a:xfrm>
          <a:prstGeom prst="roundRect">
            <a:avLst>
              <a:gd name="adj" fmla="val 9106"/>
            </a:avLst>
          </a:prstGeom>
          <a:solidFill>
            <a:schemeClr val="accent2"/>
          </a:solidFill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indent="26352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XXX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，现在不在，我是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XX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是否可以由我为您服务？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indent="26352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对不起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,XXX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不在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是否需要留言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?</a:t>
            </a:r>
            <a:endParaRPr lang="en-US" altLang="zh-CN" sz="20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indent="26352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对不起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,XXX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正在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···,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是否需要等候呢</a:t>
            </a:r>
            <a:r>
              <a:rPr lang="en-US" altLang="zh-TW" sz="20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?</a:t>
            </a:r>
            <a:endParaRPr lang="en-US" altLang="zh-TW" sz="20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indent="263525">
              <a:buClrTx/>
            </a:pP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2100" name="圆角矩形 4871172"/>
          <p:cNvSpPr/>
          <p:nvPr/>
        </p:nvSpPr>
        <p:spPr>
          <a:xfrm>
            <a:off x="3632200" y="1919288"/>
            <a:ext cx="3073400" cy="5857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50000"/>
              </a:spcBef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留言电话的注意事项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2101" name="文本框 4871173"/>
          <p:cNvSpPr txBox="1"/>
          <p:nvPr/>
        </p:nvSpPr>
        <p:spPr>
          <a:xfrm>
            <a:off x="762000" y="1143000"/>
            <a:ext cx="74676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电话礼仪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2102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服务用语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71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5" name="标题 4873217"/>
          <p:cNvSpPr>
            <a:spLocks noGrp="1"/>
          </p:cNvSpPr>
          <p:nvPr>
            <p:ph type="title"/>
          </p:nvPr>
        </p:nvSpPr>
        <p:spPr>
          <a:xfrm>
            <a:off x="431800" y="188913"/>
            <a:ext cx="6858000" cy="639762"/>
          </a:xfrm>
        </p:spPr>
        <p:txBody>
          <a:bodyPr anchor="ctr" anchorCtr="0"/>
          <a:p>
            <a:r>
              <a:rPr lang="en-US" altLang="zh-CN" dirty="0">
                <a:latin typeface="Times New Roman" panose="02020603050405020304" pitchFamily="2" charset="0"/>
              </a:rPr>
              <a:t>2.4  </a:t>
            </a:r>
            <a:r>
              <a:rPr lang="zh-CN" altLang="en-US" dirty="0">
                <a:latin typeface="Times New Roman" panose="02020603050405020304" pitchFamily="2" charset="0"/>
              </a:rPr>
              <a:t>拒绝与道歉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34146" name="矩形 4873224"/>
          <p:cNvSpPr/>
          <p:nvPr/>
        </p:nvSpPr>
        <p:spPr>
          <a:xfrm>
            <a:off x="990600" y="1143000"/>
            <a:ext cx="7391400" cy="4699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ctr" anchorCtr="0"/>
          <a:p>
            <a:pPr algn="ctr"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拒绝的方法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47" name="矩形 4873229"/>
          <p:cNvSpPr/>
          <p:nvPr/>
        </p:nvSpPr>
        <p:spPr>
          <a:xfrm>
            <a:off x="1046163" y="4217988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>
              <a:buClrTx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沉默拒绝   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73231" name="文本框 4873230"/>
          <p:cNvSpPr txBox="1"/>
          <p:nvPr/>
        </p:nvSpPr>
        <p:spPr>
          <a:xfrm>
            <a:off x="3038475" y="4186238"/>
            <a:ext cx="548640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面对难以回答的问题，一言不发  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49" name="矩形 4873231"/>
          <p:cNvSpPr/>
          <p:nvPr/>
        </p:nvSpPr>
        <p:spPr>
          <a:xfrm>
            <a:off x="1046163" y="2309813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>
              <a:buClrTx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直接拒绝 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50" name="直接连接符 4873232"/>
          <p:cNvSpPr/>
          <p:nvPr/>
        </p:nvSpPr>
        <p:spPr>
          <a:xfrm>
            <a:off x="3038475" y="2768600"/>
            <a:ext cx="5181600" cy="1588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1" name="矩形 4873233"/>
          <p:cNvSpPr/>
          <p:nvPr/>
        </p:nvSpPr>
        <p:spPr>
          <a:xfrm>
            <a:off x="1046163" y="3300413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>
              <a:buClrTx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婉言拒绝   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52" name="直接连接符 4873234"/>
          <p:cNvSpPr/>
          <p:nvPr/>
        </p:nvSpPr>
        <p:spPr>
          <a:xfrm>
            <a:off x="3038475" y="4673600"/>
            <a:ext cx="5181600" cy="1588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73236" name="文本框 4873235"/>
          <p:cNvSpPr txBox="1"/>
          <p:nvPr/>
        </p:nvSpPr>
        <p:spPr>
          <a:xfrm>
            <a:off x="3038475" y="3346450"/>
            <a:ext cx="59436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用温和曲折的语言去表达拒绝之本意  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54" name="矩形 4873236"/>
          <p:cNvSpPr/>
          <p:nvPr/>
        </p:nvSpPr>
        <p:spPr>
          <a:xfrm>
            <a:off x="1046163" y="513080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>
              <a:buClrTx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回避拒绝   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55" name="直接连接符 4873237"/>
          <p:cNvSpPr/>
          <p:nvPr/>
        </p:nvSpPr>
        <p:spPr>
          <a:xfrm>
            <a:off x="3038475" y="5588000"/>
            <a:ext cx="5181600" cy="1588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73239" name="文本框 4873238"/>
          <p:cNvSpPr txBox="1"/>
          <p:nvPr/>
        </p:nvSpPr>
        <p:spPr>
          <a:xfrm>
            <a:off x="3038475" y="5207000"/>
            <a:ext cx="49530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避实就虚，搁置此事  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57" name="直接连接符 4873239"/>
          <p:cNvSpPr/>
          <p:nvPr/>
        </p:nvSpPr>
        <p:spPr>
          <a:xfrm>
            <a:off x="3038475" y="5588000"/>
            <a:ext cx="5181600" cy="1588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73241" name="矩形 4873240"/>
          <p:cNvSpPr/>
          <p:nvPr/>
        </p:nvSpPr>
        <p:spPr>
          <a:xfrm>
            <a:off x="3006725" y="2341563"/>
            <a:ext cx="21844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lrTx/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拒绝之意当场讲明   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4159" name="直接连接符 4873241"/>
          <p:cNvSpPr/>
          <p:nvPr/>
        </p:nvSpPr>
        <p:spPr>
          <a:xfrm>
            <a:off x="3038475" y="3835400"/>
            <a:ext cx="5181600" cy="1588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</a:t>
            </a:r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73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73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7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7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73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73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73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73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3231" grpId="0"/>
      <p:bldP spid="4873236" grpId="0"/>
      <p:bldP spid="4873239" grpId="0"/>
      <p:bldP spid="487324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3" name="标题 4877313"/>
          <p:cNvSpPr>
            <a:spLocks noGrp="1"/>
          </p:cNvSpPr>
          <p:nvPr>
            <p:ph type="title"/>
          </p:nvPr>
        </p:nvSpPr>
        <p:spPr>
          <a:xfrm>
            <a:off x="431800" y="188913"/>
            <a:ext cx="6858000" cy="639762"/>
          </a:xfrm>
        </p:spPr>
        <p:txBody>
          <a:bodyPr anchor="ctr" anchorCtr="0"/>
          <a:p>
            <a:r>
              <a:rPr lang="en-US" altLang="zh-CN" dirty="0">
                <a:latin typeface="楷体_GB2312" pitchFamily="1" charset="-122"/>
              </a:rPr>
              <a:t>2.4 </a:t>
            </a:r>
            <a:r>
              <a:rPr lang="zh-CN" altLang="en-US" dirty="0">
                <a:latin typeface="楷体_GB2312" pitchFamily="1" charset="-122"/>
              </a:rPr>
              <a:t>拒绝与道歉</a:t>
            </a:r>
            <a:endParaRPr lang="zh-CN" altLang="en-US" dirty="0">
              <a:latin typeface="楷体_GB2312" pitchFamily="1" charset="-122"/>
            </a:endParaRPr>
          </a:p>
        </p:txBody>
      </p:sp>
      <p:sp>
        <p:nvSpPr>
          <p:cNvPr id="136194" name="圆角矩形 4877314"/>
          <p:cNvSpPr/>
          <p:nvPr/>
        </p:nvSpPr>
        <p:spPr>
          <a:xfrm>
            <a:off x="1127125" y="5260975"/>
            <a:ext cx="441960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0" scaled="1"/>
            <a:tileRect/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endParaRPr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195" name="圆角矩形 4877315"/>
          <p:cNvSpPr/>
          <p:nvPr/>
        </p:nvSpPr>
        <p:spPr>
          <a:xfrm>
            <a:off x="1165225" y="4498975"/>
            <a:ext cx="441960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0" scaled="1"/>
            <a:tileRect/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endParaRPr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196" name="圆角矩形 4877316"/>
          <p:cNvSpPr/>
          <p:nvPr/>
        </p:nvSpPr>
        <p:spPr>
          <a:xfrm>
            <a:off x="1133475" y="3736975"/>
            <a:ext cx="441960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0" scaled="1"/>
            <a:tileRect/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endParaRPr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197" name="圆角矩形 4877317"/>
          <p:cNvSpPr/>
          <p:nvPr/>
        </p:nvSpPr>
        <p:spPr>
          <a:xfrm>
            <a:off x="1133475" y="2974975"/>
            <a:ext cx="441960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0" scaled="1"/>
            <a:tileRect/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endParaRPr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198" name="圆角矩形 4877318"/>
          <p:cNvSpPr/>
          <p:nvPr/>
        </p:nvSpPr>
        <p:spPr>
          <a:xfrm>
            <a:off x="1146175" y="2205038"/>
            <a:ext cx="441960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0" scaled="1"/>
            <a:tileRect/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endParaRPr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136199" name="组合 4877319"/>
          <p:cNvGrpSpPr/>
          <p:nvPr/>
        </p:nvGrpSpPr>
        <p:grpSpPr>
          <a:xfrm>
            <a:off x="828675" y="2293938"/>
            <a:ext cx="381000" cy="381000"/>
            <a:chOff x="2078" y="1680"/>
            <a:chExt cx="1615" cy="1615"/>
          </a:xfrm>
        </p:grpSpPr>
        <p:sp>
          <p:nvSpPr>
            <p:cNvPr id="136200" name="椭圆 4877320"/>
            <p:cNvSpPr/>
            <p:nvPr/>
          </p:nvSpPr>
          <p:spPr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1" name="椭圆 4877321"/>
            <p:cNvSpPr/>
            <p:nvPr/>
          </p:nvSpPr>
          <p:spPr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2" name="椭圆 4877322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3" name="椭圆 4877323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4" name="椭圆 4877324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5" name="椭圆 4877325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6206" name="组合 4877326"/>
          <p:cNvGrpSpPr/>
          <p:nvPr/>
        </p:nvGrpSpPr>
        <p:grpSpPr>
          <a:xfrm>
            <a:off x="828675" y="3081338"/>
            <a:ext cx="381000" cy="381000"/>
            <a:chOff x="2078" y="1680"/>
            <a:chExt cx="1615" cy="1615"/>
          </a:xfrm>
        </p:grpSpPr>
        <p:sp>
          <p:nvSpPr>
            <p:cNvPr id="136207" name="椭圆 4877327"/>
            <p:cNvSpPr/>
            <p:nvPr/>
          </p:nvSpPr>
          <p:spPr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8" name="椭圆 4877328"/>
            <p:cNvSpPr/>
            <p:nvPr/>
          </p:nvSpPr>
          <p:spPr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09" name="椭圆 4877329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0" name="椭圆 4877330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1" name="椭圆 4877331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2" name="椭圆 4877332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6213" name="组合 4877333"/>
          <p:cNvGrpSpPr/>
          <p:nvPr/>
        </p:nvGrpSpPr>
        <p:grpSpPr>
          <a:xfrm>
            <a:off x="828675" y="3813175"/>
            <a:ext cx="381000" cy="381000"/>
            <a:chOff x="2078" y="1680"/>
            <a:chExt cx="1615" cy="1615"/>
          </a:xfrm>
        </p:grpSpPr>
        <p:sp>
          <p:nvSpPr>
            <p:cNvPr id="136214" name="椭圆 4877334"/>
            <p:cNvSpPr/>
            <p:nvPr/>
          </p:nvSpPr>
          <p:spPr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5" name="椭圆 4877335"/>
            <p:cNvSpPr/>
            <p:nvPr/>
          </p:nvSpPr>
          <p:spPr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6" name="椭圆 4877336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7" name="椭圆 4877337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8" name="椭圆 4877338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19" name="椭圆 4877339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6220" name="组合 4877340"/>
          <p:cNvGrpSpPr/>
          <p:nvPr/>
        </p:nvGrpSpPr>
        <p:grpSpPr>
          <a:xfrm>
            <a:off x="828675" y="4600575"/>
            <a:ext cx="381000" cy="381000"/>
            <a:chOff x="2078" y="1680"/>
            <a:chExt cx="1615" cy="1615"/>
          </a:xfrm>
        </p:grpSpPr>
        <p:sp>
          <p:nvSpPr>
            <p:cNvPr id="136221" name="椭圆 4877341"/>
            <p:cNvSpPr/>
            <p:nvPr/>
          </p:nvSpPr>
          <p:spPr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2" name="椭圆 4877342"/>
            <p:cNvSpPr/>
            <p:nvPr/>
          </p:nvSpPr>
          <p:spPr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3" name="椭圆 4877343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4" name="椭圆 4877344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5" name="椭圆 4877345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6" name="椭圆 4877346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6227" name="组合 4877347"/>
          <p:cNvGrpSpPr/>
          <p:nvPr/>
        </p:nvGrpSpPr>
        <p:grpSpPr>
          <a:xfrm>
            <a:off x="828675" y="5310188"/>
            <a:ext cx="355600" cy="381000"/>
            <a:chOff x="2078" y="1680"/>
            <a:chExt cx="1615" cy="1615"/>
          </a:xfrm>
        </p:grpSpPr>
        <p:sp>
          <p:nvSpPr>
            <p:cNvPr id="136228" name="椭圆 4877348"/>
            <p:cNvSpPr/>
            <p:nvPr/>
          </p:nvSpPr>
          <p:spPr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9" name="椭圆 4877349"/>
            <p:cNvSpPr/>
            <p:nvPr/>
          </p:nvSpPr>
          <p:spPr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30" name="椭圆 4877350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31" name="椭圆 4877351"/>
            <p:cNvSpPr/>
            <p:nvPr/>
          </p:nvSpPr>
          <p:spPr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32" name="椭圆 4877352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37538A"/>
                </a:gs>
                <a:gs pos="50000">
                  <a:schemeClr val="hlink"/>
                </a:gs>
                <a:gs pos="100000">
                  <a:srgbClr val="37538A"/>
                </a:gs>
              </a:gsLst>
              <a:lin ang="189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33" name="椭圆 4877353"/>
            <p:cNvSpPr/>
            <p:nvPr/>
          </p:nvSpPr>
          <p:spPr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  <a:tileRect/>
            </a:gradFill>
            <a:ln w="38100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6234" name="文本框 4877354"/>
          <p:cNvSpPr txBox="1"/>
          <p:nvPr/>
        </p:nvSpPr>
        <p:spPr>
          <a:xfrm>
            <a:off x="1331913" y="5326063"/>
            <a:ext cx="499586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五、道歉并非万能    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235" name="文本框 4877355"/>
          <p:cNvSpPr txBox="1"/>
          <p:nvPr/>
        </p:nvSpPr>
        <p:spPr>
          <a:xfrm>
            <a:off x="1331913" y="4600575"/>
            <a:ext cx="499586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四、道歉可能借助于 “物语”   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236" name="文本框 4877356"/>
          <p:cNvSpPr txBox="1"/>
          <p:nvPr/>
        </p:nvSpPr>
        <p:spPr>
          <a:xfrm>
            <a:off x="1331913" y="3787775"/>
            <a:ext cx="499586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三、道歉应当大方   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237" name="文本框 4877357"/>
          <p:cNvSpPr txBox="1"/>
          <p:nvPr/>
        </p:nvSpPr>
        <p:spPr>
          <a:xfrm>
            <a:off x="1331913" y="3022600"/>
            <a:ext cx="499586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二、道歉应当及时 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238" name="文本框 4877358"/>
          <p:cNvSpPr txBox="1"/>
          <p:nvPr/>
        </p:nvSpPr>
        <p:spPr>
          <a:xfrm>
            <a:off x="1331913" y="2257425"/>
            <a:ext cx="499586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一、道歉应当文明而规范   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6239" name="文本框 4877359"/>
          <p:cNvSpPr txBox="1"/>
          <p:nvPr/>
        </p:nvSpPr>
        <p:spPr>
          <a:xfrm>
            <a:off x="927100" y="1223963"/>
            <a:ext cx="7289800" cy="51911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道歉的技巧   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73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1" name="矩形 4879361"/>
          <p:cNvSpPr/>
          <p:nvPr/>
        </p:nvSpPr>
        <p:spPr>
          <a:xfrm>
            <a:off x="396875" y="188913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8242" name="圆角矩形 4879362"/>
          <p:cNvSpPr/>
          <p:nvPr/>
        </p:nvSpPr>
        <p:spPr>
          <a:xfrm>
            <a:off x="1347788" y="1484313"/>
            <a:ext cx="2614612" cy="704850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28575" cap="rnd" cmpd="sng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rgbClr val="C08E00"/>
              </a:buClr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问侯礼仪 </a:t>
            </a:r>
            <a:endParaRPr lang="zh-CN" altLang="en-US" sz="24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8243" name="圆角矩形 4879363"/>
          <p:cNvSpPr/>
          <p:nvPr/>
        </p:nvSpPr>
        <p:spPr>
          <a:xfrm>
            <a:off x="1347788" y="4076700"/>
            <a:ext cx="2614612" cy="706438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28575" cap="rnd" cmpd="sng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rgbClr val="C08E00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奉茶礼仪 </a:t>
            </a:r>
            <a:endParaRPr lang="zh-CN" altLang="en-US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8244" name="圆角矩形 4879364"/>
          <p:cNvSpPr/>
          <p:nvPr/>
        </p:nvSpPr>
        <p:spPr>
          <a:xfrm>
            <a:off x="1346200" y="2708275"/>
            <a:ext cx="2614613" cy="704850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28575" cap="rnd" cmpd="sng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rgbClr val="C08E00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座次礼仪 </a:t>
            </a:r>
            <a:endParaRPr lang="zh-CN" altLang="en-US" sz="24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8245" name="圆角矩形 4879365"/>
          <p:cNvSpPr/>
          <p:nvPr/>
        </p:nvSpPr>
        <p:spPr>
          <a:xfrm>
            <a:off x="1347788" y="5373688"/>
            <a:ext cx="2614612" cy="704850"/>
          </a:xfrm>
          <a:prstGeom prst="roundRect">
            <a:avLst>
              <a:gd name="adj" fmla="val 7574"/>
            </a:avLst>
          </a:prstGeom>
          <a:solidFill>
            <a:schemeClr val="accent2"/>
          </a:solidFill>
          <a:ln w="28575" cap="rnd" cmpd="sng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lnSpc>
                <a:spcPct val="90000"/>
              </a:lnSpc>
              <a:buClr>
                <a:srgbClr val="C08E00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人际关系 </a:t>
            </a:r>
            <a:endParaRPr lang="zh-CN" altLang="en-US" sz="24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8246" name="下箭头 4879366"/>
          <p:cNvSpPr/>
          <p:nvPr/>
        </p:nvSpPr>
        <p:spPr>
          <a:xfrm>
            <a:off x="2500313" y="2276475"/>
            <a:ext cx="288925" cy="360363"/>
          </a:xfrm>
          <a:prstGeom prst="downArrow">
            <a:avLst>
              <a:gd name="adj1" fmla="val 50000"/>
              <a:gd name="adj2" fmla="val 31164"/>
            </a:avLst>
          </a:prstGeom>
          <a:solidFill>
            <a:schemeClr val="accent2"/>
          </a:solidFill>
          <a:ln w="57150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7" name="下箭头 4879367"/>
          <p:cNvSpPr/>
          <p:nvPr/>
        </p:nvSpPr>
        <p:spPr>
          <a:xfrm>
            <a:off x="2500313" y="3573463"/>
            <a:ext cx="288925" cy="360362"/>
          </a:xfrm>
          <a:prstGeom prst="downArrow">
            <a:avLst>
              <a:gd name="adj1" fmla="val 50000"/>
              <a:gd name="adj2" fmla="val 31163"/>
            </a:avLst>
          </a:prstGeom>
          <a:solidFill>
            <a:schemeClr val="accent2"/>
          </a:solidFill>
          <a:ln w="57150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8" name="下箭头 4879368"/>
          <p:cNvSpPr/>
          <p:nvPr/>
        </p:nvSpPr>
        <p:spPr>
          <a:xfrm>
            <a:off x="2500313" y="4941888"/>
            <a:ext cx="288925" cy="360362"/>
          </a:xfrm>
          <a:prstGeom prst="downArrow">
            <a:avLst>
              <a:gd name="adj1" fmla="val 50000"/>
              <a:gd name="adj2" fmla="val 31163"/>
            </a:avLst>
          </a:prstGeom>
          <a:solidFill>
            <a:schemeClr val="accent2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8249" name="图片 4879369" descr="big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3513" y="1981200"/>
            <a:ext cx="2528887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50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常用礼节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74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89" name="矩形 4881409"/>
          <p:cNvSpPr/>
          <p:nvPr/>
        </p:nvSpPr>
        <p:spPr>
          <a:xfrm>
            <a:off x="611188" y="1628775"/>
            <a:ext cx="7923212" cy="4752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早晨上班见面时，互相问候　“早晨好！ ”、“早上好！”等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因公外出应向部门的其他人打招呼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在公司或外出时遇见客人，应面带微笑主动上前打招呼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下班时也应打招呼后再离开，如“明天见”、“再见”等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0290" name="矩形 4881410"/>
          <p:cNvSpPr/>
          <p:nvPr/>
        </p:nvSpPr>
        <p:spPr>
          <a:xfrm>
            <a:off x="396875" y="188913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40291" name="文本框 4881411"/>
          <p:cNvSpPr txBox="1"/>
          <p:nvPr/>
        </p:nvSpPr>
        <p:spPr>
          <a:xfrm>
            <a:off x="611188" y="981075"/>
            <a:ext cx="7847012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问候礼仪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40292" name="图片 4881412" descr="w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8800" y="4343400"/>
            <a:ext cx="147955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3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常用礼节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4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7" name="矩形 4883457"/>
          <p:cNvSpPr/>
          <p:nvPr/>
        </p:nvSpPr>
        <p:spPr>
          <a:xfrm>
            <a:off x="396875" y="188913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83459" name="矩形 4883458"/>
          <p:cNvSpPr/>
          <p:nvPr/>
        </p:nvSpPr>
        <p:spPr>
          <a:xfrm>
            <a:off x="914400" y="4892675"/>
            <a:ext cx="2819400" cy="822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会客室离门口较远的席位为上席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883460" name="矩形 4883459"/>
          <p:cNvSpPr/>
          <p:nvPr/>
        </p:nvSpPr>
        <p:spPr>
          <a:xfrm>
            <a:off x="5157788" y="4902200"/>
            <a:ext cx="3124200" cy="822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客人来访时按照职位顺序从内和外入坐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142340" name="图片 4883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1713" y="2238375"/>
            <a:ext cx="2735262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41" name="图片 48834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963" y="2238375"/>
            <a:ext cx="299402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2" name="文本框 4883462"/>
          <p:cNvSpPr txBox="1"/>
          <p:nvPr/>
        </p:nvSpPr>
        <p:spPr>
          <a:xfrm>
            <a:off x="611188" y="1196975"/>
            <a:ext cx="7694612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座次礼仪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2343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常用礼节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76</a:t>
            </a:r>
            <a:endParaRPr lang="en-US" altLang="zh-CN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83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83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83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83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3459" grpId="0"/>
      <p:bldP spid="48834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4933635"/>
          <p:cNvSpPr/>
          <p:nvPr/>
        </p:nvSpPr>
        <p:spPr>
          <a:xfrm>
            <a:off x="395288" y="219075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一、 服务顾问岗位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1979920" y="1341119"/>
            <a:ext cx="4235450" cy="95567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2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服务顾问的主要职责</a:t>
            </a:r>
            <a:endParaRPr lang="zh-CN" altLang="en-US" sz="32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533400" y="2565400"/>
            <a:ext cx="8058150" cy="594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·引导、受理用户预约；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·负责维修车辆用户的接待工作；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·负责用户车辆的故障诊断，与用户达成协议，完成任务委托书；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·负责车辆维修后的电话服务跟踪；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·负责向索赔员传递车辆状态信息，并负责索赔技术鉴定；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·负责向维修技师传达用户的想法，描述车辆的故障形态，分配维修工作任务；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·负责交车工作，解释维修内容；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2400" b="1" noProof="1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·负责建立、完善用户档案</a:t>
            </a: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85506" name="矩形 4885505"/>
          <p:cNvSpPr/>
          <p:nvPr/>
        </p:nvSpPr>
        <p:spPr>
          <a:xfrm>
            <a:off x="1042988" y="1930400"/>
            <a:ext cx="3598863" cy="4191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800" b="1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 fontAlgn="base"/>
            <a:endParaRPr sz="2600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44386" name="矩形 4885506"/>
          <p:cNvSpPr/>
          <p:nvPr/>
        </p:nvSpPr>
        <p:spPr>
          <a:xfrm>
            <a:off x="323850" y="1916113"/>
            <a:ext cx="5111750" cy="3816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indent="357505">
              <a:lnSpc>
                <a:spcPct val="170000"/>
              </a:lnSpc>
              <a:buClr>
                <a:schemeClr val="tx1"/>
              </a:buClr>
              <a:buFont typeface="Wingdings" panose="05000000000000000000" pitchFamily="2" charset="2"/>
            </a:pP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57505">
              <a:lnSpc>
                <a:spcPct val="17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奉茶或咖啡时客人优先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indent="357505">
              <a:lnSpc>
                <a:spcPct val="17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留意奉茶或咖啡的动作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indent="357505">
              <a:lnSpc>
                <a:spcPct val="17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拿起托盘退出会客室 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144387" name="图片 4885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0" y="4356100"/>
            <a:ext cx="2667000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88" name="图片 4885508" descr="DSC05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251075"/>
            <a:ext cx="2847975" cy="20161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</p:pic>
      <p:sp>
        <p:nvSpPr>
          <p:cNvPr id="144389" name="矩形 4885509"/>
          <p:cNvSpPr/>
          <p:nvPr/>
        </p:nvSpPr>
        <p:spPr>
          <a:xfrm>
            <a:off x="396875" y="188913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44390" name="文本框 4885510"/>
          <p:cNvSpPr txBox="1"/>
          <p:nvPr/>
        </p:nvSpPr>
        <p:spPr>
          <a:xfrm>
            <a:off x="323850" y="1052513"/>
            <a:ext cx="813435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奉茶和咖啡的礼仪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4391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常用礼节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392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3" name="矩形 4887553"/>
          <p:cNvSpPr/>
          <p:nvPr/>
        </p:nvSpPr>
        <p:spPr>
          <a:xfrm>
            <a:off x="762000" y="1219200"/>
            <a:ext cx="2667000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Char char="•"/>
            </a:pPr>
            <a:r>
              <a:rPr lang="en-US" altLang="zh-CN" sz="2600" b="1" dirty="0">
                <a:solidFill>
                  <a:schemeClr val="bg1"/>
                </a:solidFill>
                <a:latin typeface="楷体_GB2312" pitchFamily="1" charset="-122"/>
                <a:ea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请” 的姿态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46434" name="图片 4887554" descr="DSC054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844675"/>
            <a:ext cx="2663825" cy="33099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</p:pic>
      <p:sp>
        <p:nvSpPr>
          <p:cNvPr id="146435" name="矩形 4887555"/>
          <p:cNvSpPr/>
          <p:nvPr/>
        </p:nvSpPr>
        <p:spPr>
          <a:xfrm>
            <a:off x="533400" y="5410200"/>
            <a:ext cx="3048000" cy="6096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lnSpc>
                <a:spcPct val="17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微笑着向客人说：“请”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46436" name="矩形 4887556"/>
          <p:cNvSpPr/>
          <p:nvPr/>
        </p:nvSpPr>
        <p:spPr>
          <a:xfrm>
            <a:off x="460375" y="188913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46437" name="矩形 4887557"/>
          <p:cNvSpPr/>
          <p:nvPr/>
        </p:nvSpPr>
        <p:spPr>
          <a:xfrm>
            <a:off x="4584700" y="5029200"/>
            <a:ext cx="4254500" cy="1219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递文件：站起来，文字正面朝着对方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递钢笔、剪刀等：尖端向着自己</a:t>
            </a:r>
            <a:endParaRPr lang="zh-CN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146438" name="图片 4887558" descr="IMG_19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981200"/>
            <a:ext cx="3657600" cy="294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9" name="矩形 4887559"/>
          <p:cNvSpPr/>
          <p:nvPr/>
        </p:nvSpPr>
        <p:spPr>
          <a:xfrm>
            <a:off x="4656138" y="1268413"/>
            <a:ext cx="3573462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Char char="•"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递交物品的姿态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6440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常用礼节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41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1" name="文本占位符 4889601"/>
          <p:cNvSpPr>
            <a:spLocks noGrp="1"/>
          </p:cNvSpPr>
          <p:nvPr>
            <p:ph idx="1"/>
          </p:nvPr>
        </p:nvSpPr>
        <p:spPr>
          <a:xfrm>
            <a:off x="900113" y="2057400"/>
            <a:ext cx="3816350" cy="4114800"/>
          </a:xfrm>
          <a:solidFill>
            <a:srgbClr val="FFFFFF"/>
          </a:solidFill>
          <a:ln>
            <a:solidFill>
              <a:schemeClr val="bg1"/>
            </a:solidFill>
            <a:miter/>
          </a:ln>
        </p:spPr>
        <p:txBody>
          <a:bodyPr anchor="t" anchorCtr="0"/>
          <a:p>
            <a:pPr marL="0"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遵时守约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marL="0"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尊重上级和老同事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marL="0"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公私分明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marL="0"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加强沟通、交流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marL="0"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不回避责任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marL="0" indent="35750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态度认真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8482" name="矩形 4889602"/>
          <p:cNvSpPr/>
          <p:nvPr/>
        </p:nvSpPr>
        <p:spPr>
          <a:xfrm>
            <a:off x="460375" y="234950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48483" name="文本框 4889603"/>
          <p:cNvSpPr txBox="1"/>
          <p:nvPr/>
        </p:nvSpPr>
        <p:spPr>
          <a:xfrm>
            <a:off x="827088" y="1196975"/>
            <a:ext cx="7783512" cy="488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建立良好的人际关系</a:t>
            </a:r>
            <a:endParaRPr lang="zh-CN" altLang="en-US" sz="2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48484" name="图片 4889604" descr="200805220956547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362200"/>
            <a:ext cx="2771775" cy="369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5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  </a:t>
            </a: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常用礼节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79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93698" name="矩形 4893697"/>
          <p:cNvSpPr>
            <a:spLocks noChangeAspect="1"/>
          </p:cNvSpPr>
          <p:nvPr/>
        </p:nvSpPr>
        <p:spPr>
          <a:xfrm>
            <a:off x="4038600" y="3789363"/>
            <a:ext cx="1800225" cy="900112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/>
            <a:r>
              <a:rPr lang="zh-TW" altLang="en-US" sz="2000" b="1" dirty="0">
                <a:latin typeface="Arial" panose="020B0604020202020204" pitchFamily="34" charset="0"/>
                <a:ea typeface="楷体_GB2312" pitchFamily="1" charset="-122"/>
              </a:rPr>
              <a:t>时常练习</a:t>
            </a:r>
            <a:r>
              <a:rPr lang="zh-TW" altLang="zh-CN" sz="2000" b="1" dirty="0">
                <a:latin typeface="Arial" panose="020B0604020202020204" pitchFamily="34" charset="0"/>
                <a:ea typeface="楷体_GB2312" pitchFamily="1" charset="-122"/>
              </a:rPr>
              <a:t> </a:t>
            </a:r>
            <a:endParaRPr lang="zh-TW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93699" name="矩形 4893698"/>
          <p:cNvSpPr/>
          <p:nvPr/>
        </p:nvSpPr>
        <p:spPr>
          <a:xfrm>
            <a:off x="6276975" y="2420938"/>
            <a:ext cx="1800225" cy="900112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/>
            <a:r>
              <a:rPr lang="zh-TW" altLang="en-US" sz="2000" b="1" dirty="0">
                <a:latin typeface="Arial" panose="020B0604020202020204" pitchFamily="34" charset="0"/>
                <a:ea typeface="楷体_GB2312" pitchFamily="1" charset="-122"/>
              </a:rPr>
              <a:t>养成习惯</a:t>
            </a:r>
            <a:r>
              <a:rPr lang="zh-TW" altLang="zh-CN" sz="2000" b="1" dirty="0">
                <a:latin typeface="Arial" panose="020B0604020202020204" pitchFamily="34" charset="0"/>
                <a:ea typeface="楷体_GB2312" pitchFamily="1" charset="-122"/>
              </a:rPr>
              <a:t> </a:t>
            </a:r>
            <a:endParaRPr lang="zh-TW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93700" name="矩形 4893699"/>
          <p:cNvSpPr/>
          <p:nvPr/>
        </p:nvSpPr>
        <p:spPr>
          <a:xfrm>
            <a:off x="1371600" y="4797425"/>
            <a:ext cx="1800225" cy="900113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楷体_GB2312" pitchFamily="1" charset="-122"/>
              </a:rPr>
              <a:t>大家一起来 </a:t>
            </a:r>
            <a:endParaRPr lang="zh-TW" altLang="en-US" sz="20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150532" name="Picture 4" descr="gt0199"/>
          <p:cNvPicPr>
            <a:picLocks noChangeAspect="1"/>
          </p:cNvPicPr>
          <p:nvPr/>
        </p:nvPicPr>
        <p:blipFill>
          <a:blip r:embed="rId1"/>
          <a:srcRect r="11195"/>
          <a:stretch>
            <a:fillRect/>
          </a:stretch>
        </p:blipFill>
        <p:spPr>
          <a:xfrm>
            <a:off x="6227763" y="4221163"/>
            <a:ext cx="2417762" cy="202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3" name="矩形 4893701"/>
          <p:cNvSpPr/>
          <p:nvPr/>
        </p:nvSpPr>
        <p:spPr>
          <a:xfrm>
            <a:off x="1476375" y="188913"/>
            <a:ext cx="6192838" cy="8223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</a:pPr>
            <a:r>
              <a: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接待礼仪</a:t>
            </a:r>
            <a:endParaRPr lang="zh-CN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0534" name="文本占位符 4893702"/>
          <p:cNvSpPr>
            <a:spLocks noGrp="1"/>
          </p:cNvSpPr>
          <p:nvPr>
            <p:ph type="body" sz="half" idx="1"/>
          </p:nvPr>
        </p:nvSpPr>
        <p:spPr>
          <a:xfrm>
            <a:off x="533400" y="1196975"/>
            <a:ext cx="8001000" cy="488950"/>
          </a:xfrm>
          <a:solidFill>
            <a:schemeClr val="accent2"/>
          </a:solidFill>
        </p:spPr>
        <p:txBody>
          <a:bodyPr anchor="t" anchorCtr="0">
            <a:spAutoFit/>
          </a:bodyPr>
          <a:p>
            <a:pPr marL="0" indent="0" algn="ctr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bg1"/>
                </a:solidFill>
                <a:latin typeface="楷体_GB2312" pitchFamily="1" charset="-122"/>
              </a:rPr>
              <a:t>落实执行</a:t>
            </a:r>
            <a:endParaRPr lang="zh-CN" altLang="en-US" sz="2600" dirty="0">
              <a:solidFill>
                <a:schemeClr val="bg1"/>
              </a:solidFill>
              <a:latin typeface="楷体_GB2312" pitchFamily="1" charset="-122"/>
            </a:endParaRPr>
          </a:p>
        </p:txBody>
      </p:sp>
      <p:sp>
        <p:nvSpPr>
          <p:cNvPr id="150535" name="矩形 4893703"/>
          <p:cNvSpPr/>
          <p:nvPr/>
        </p:nvSpPr>
        <p:spPr>
          <a:xfrm>
            <a:off x="609600" y="2133600"/>
            <a:ext cx="5022850" cy="8588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2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养成习惯，使服务质量更上一层楼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706813" y="6453188"/>
            <a:ext cx="854075" cy="320675"/>
          </a:xfrm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80</a:t>
            </a:r>
            <a:endParaRPr lang="en-US" alt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9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89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93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3698" grpId="0" bldLvl="0" animBg="1"/>
      <p:bldP spid="4893699" grpId="0" bldLvl="0" animBg="1"/>
      <p:bldP spid="4893700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4933635"/>
          <p:cNvSpPr/>
          <p:nvPr/>
        </p:nvSpPr>
        <p:spPr>
          <a:xfrm>
            <a:off x="395288" y="219075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  执行汽车售后服务流程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4579" name="文本框 3436558"/>
          <p:cNvSpPr txBox="1"/>
          <p:nvPr/>
        </p:nvSpPr>
        <p:spPr>
          <a:xfrm>
            <a:off x="682625" y="1412875"/>
            <a:ext cx="7772400" cy="519113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流程的意义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4580" name="文本占位符 3436557"/>
          <p:cNvSpPr>
            <a:spLocks noGrp="1"/>
          </p:cNvSpPr>
          <p:nvPr>
            <p:ph idx="1"/>
          </p:nvPr>
        </p:nvSpPr>
        <p:spPr>
          <a:xfrm>
            <a:off x="900113" y="2278063"/>
            <a:ext cx="7258050" cy="3981450"/>
          </a:xfrm>
          <a:solidFill>
            <a:schemeClr val="bg1"/>
          </a:solidFill>
          <a:ln w="38100">
            <a:solidFill>
              <a:schemeClr val="bg1"/>
            </a:solidFill>
            <a:miter/>
          </a:ln>
        </p:spPr>
        <p:txBody>
          <a:bodyPr wrap="none" lIns="91440" tIns="45720" rIns="91440" bIns="45720" anchor="ctr" anchorCtr="0"/>
          <a:p>
            <a:pPr>
              <a:lnSpc>
                <a:spcPct val="19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</a:rPr>
              <a:t>流程是经验总结</a:t>
            </a:r>
            <a:r>
              <a:rPr lang="en-US" altLang="zh-CN" sz="2000" b="1" dirty="0">
                <a:solidFill>
                  <a:schemeClr val="tx2"/>
                </a:solidFill>
              </a:rPr>
              <a:t>,</a:t>
            </a:r>
            <a:r>
              <a:rPr lang="zh-CN" altLang="en-US" sz="2000" b="1" dirty="0">
                <a:solidFill>
                  <a:schemeClr val="tx2"/>
                </a:solidFill>
              </a:rPr>
              <a:t>可以少走弯路</a:t>
            </a:r>
            <a:endParaRPr lang="zh-CN" altLang="en-US" sz="2000" b="1" dirty="0">
              <a:solidFill>
                <a:schemeClr val="tx2"/>
              </a:solidFill>
            </a:endParaRPr>
          </a:p>
          <a:p>
            <a:pPr lvl="1">
              <a:lnSpc>
                <a:spcPct val="190000"/>
              </a:lnSpc>
              <a:buFont typeface="Wingdings" panose="05000000000000000000" pitchFamily="2" charset="2"/>
              <a:buNone/>
            </a:pPr>
            <a:r>
              <a:rPr lang="zh-CN" altLang="en-US" sz="1800" b="1">
                <a:solidFill>
                  <a:schemeClr val="tx2"/>
                </a:solidFill>
              </a:rPr>
              <a:t>                                    </a:t>
            </a:r>
            <a:r>
              <a:rPr lang="zh-CN" altLang="en-US" sz="2000" b="1">
                <a:solidFill>
                  <a:schemeClr val="tx2"/>
                </a:solidFill>
              </a:rPr>
              <a:t> </a:t>
            </a:r>
            <a:r>
              <a:rPr lang="en-US" altLang="zh-CN" sz="2000" b="1">
                <a:solidFill>
                  <a:schemeClr val="tx2"/>
                </a:solidFill>
              </a:rPr>
              <a:t>——</a:t>
            </a:r>
            <a:r>
              <a:rPr lang="zh-CN" altLang="en-US" sz="2000" b="1" i="1" dirty="0">
                <a:solidFill>
                  <a:schemeClr val="tx2"/>
                </a:solidFill>
              </a:rPr>
              <a:t>指导、提升经销商的服务工作</a:t>
            </a:r>
            <a:endParaRPr lang="zh-CN" altLang="en-US" sz="2000" b="1" i="1" dirty="0">
              <a:solidFill>
                <a:schemeClr val="tx2"/>
              </a:solidFill>
            </a:endParaRPr>
          </a:p>
          <a:p>
            <a:pPr>
              <a:lnSpc>
                <a:spcPct val="19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</a:rPr>
              <a:t>流程是管理规范</a:t>
            </a:r>
            <a:r>
              <a:rPr lang="en-US" altLang="zh-CN" sz="2000" b="1" dirty="0">
                <a:solidFill>
                  <a:schemeClr val="tx2"/>
                </a:solidFill>
              </a:rPr>
              <a:t>,</a:t>
            </a:r>
            <a:r>
              <a:rPr lang="zh-CN" altLang="en-US" sz="2000" b="1" dirty="0">
                <a:solidFill>
                  <a:schemeClr val="tx2"/>
                </a:solidFill>
              </a:rPr>
              <a:t>可以避免人治</a:t>
            </a:r>
            <a:endParaRPr lang="zh-CN" altLang="en-US" sz="2000" b="1" dirty="0">
              <a:solidFill>
                <a:schemeClr val="tx2"/>
              </a:solidFill>
            </a:endParaRPr>
          </a:p>
          <a:p>
            <a:pPr lvl="1">
              <a:lnSpc>
                <a:spcPct val="190000"/>
              </a:lnSpc>
              <a:buFont typeface="Wingdings" panose="05000000000000000000" pitchFamily="2" charset="2"/>
              <a:buNone/>
            </a:pPr>
            <a:r>
              <a:rPr lang="zh-CN" altLang="en-US" b="1" i="1" dirty="0">
                <a:solidFill>
                  <a:schemeClr val="tx2"/>
                </a:solidFill>
              </a:rPr>
              <a:t>                        </a:t>
            </a:r>
            <a:r>
              <a:rPr lang="zh-CN" altLang="en-US" sz="1800" b="1">
                <a:solidFill>
                  <a:schemeClr val="tx2"/>
                </a:solidFill>
              </a:rPr>
              <a:t>  ——</a:t>
            </a:r>
            <a:r>
              <a:rPr lang="zh-CN" altLang="en-US" sz="2000" b="1" i="1">
                <a:solidFill>
                  <a:schemeClr val="tx2"/>
                </a:solidFill>
              </a:rPr>
              <a:t>规范、提高经销商的服务质量</a:t>
            </a:r>
            <a:endParaRPr lang="zh-CN" altLang="en-US" sz="2000" b="1" i="1">
              <a:solidFill>
                <a:schemeClr val="tx2"/>
              </a:solidFill>
            </a:endParaRPr>
          </a:p>
          <a:p>
            <a:pPr>
              <a:lnSpc>
                <a:spcPct val="19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</a:rPr>
              <a:t>流程是品牌形象</a:t>
            </a:r>
            <a:r>
              <a:rPr lang="en-US" altLang="zh-CN" sz="2000" b="1" dirty="0">
                <a:solidFill>
                  <a:schemeClr val="tx2"/>
                </a:solidFill>
              </a:rPr>
              <a:t>,</a:t>
            </a:r>
            <a:r>
              <a:rPr lang="zh-CN" altLang="en-US" sz="2000" b="1" dirty="0">
                <a:solidFill>
                  <a:schemeClr val="tx2"/>
                </a:solidFill>
              </a:rPr>
              <a:t>可以减少差异</a:t>
            </a:r>
            <a:endParaRPr lang="zh-CN" altLang="en-US" sz="2000" b="1" dirty="0">
              <a:solidFill>
                <a:schemeClr val="tx2"/>
              </a:solidFill>
            </a:endParaRPr>
          </a:p>
          <a:p>
            <a:pPr lvl="1">
              <a:lnSpc>
                <a:spcPct val="190000"/>
              </a:lnSpc>
              <a:buFont typeface="Wingdings" panose="05000000000000000000" pitchFamily="2" charset="2"/>
              <a:buNone/>
            </a:pPr>
            <a:r>
              <a:rPr lang="zh-CN" altLang="en-US" b="1" i="1" dirty="0">
                <a:solidFill>
                  <a:schemeClr val="tx2"/>
                </a:solidFill>
              </a:rPr>
              <a:t>                         </a:t>
            </a:r>
            <a:r>
              <a:rPr lang="zh-CN" altLang="en-US" sz="1800" b="1">
                <a:solidFill>
                  <a:schemeClr val="tx2"/>
                </a:solidFill>
              </a:rPr>
              <a:t> ——</a:t>
            </a:r>
            <a:r>
              <a:rPr lang="zh-CN" altLang="en-US" sz="2000" b="1" i="1">
                <a:solidFill>
                  <a:schemeClr val="tx2"/>
                </a:solidFill>
              </a:rPr>
              <a:t>统一、优质品牌形象</a:t>
            </a:r>
            <a:endParaRPr lang="zh-CN" altLang="en-US" sz="2000" b="1" i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6627" name="文本框 3436558"/>
          <p:cNvSpPr txBox="1"/>
          <p:nvPr/>
        </p:nvSpPr>
        <p:spPr>
          <a:xfrm>
            <a:off x="682625" y="1412875"/>
            <a:ext cx="7772400" cy="517525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一汽大众售后服务流程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6628" name="图片 4353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205038"/>
            <a:ext cx="7772400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7" name="矩形 4933635"/>
          <p:cNvSpPr/>
          <p:nvPr/>
        </p:nvSpPr>
        <p:spPr>
          <a:xfrm>
            <a:off x="395288" y="219075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  执行汽车售后服务流程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8675" name="文本框 3436558"/>
          <p:cNvSpPr txBox="1"/>
          <p:nvPr/>
        </p:nvSpPr>
        <p:spPr>
          <a:xfrm>
            <a:off x="682625" y="1412875"/>
            <a:ext cx="7772400" cy="517525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丰田售后服务流程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8676" name="图片 4356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1989138"/>
            <a:ext cx="7245350" cy="4395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7" name="矩形 4933635"/>
          <p:cNvSpPr/>
          <p:nvPr/>
        </p:nvSpPr>
        <p:spPr>
          <a:xfrm>
            <a:off x="395288" y="219075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任务二  执行汽车售后服务流程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4210689"/>
          <p:cNvSpPr>
            <a:spLocks noGrp="1"/>
          </p:cNvSpPr>
          <p:nvPr>
            <p:ph type="title"/>
          </p:nvPr>
        </p:nvSpPr>
        <p:spPr>
          <a:xfrm>
            <a:off x="395288" y="234950"/>
            <a:ext cx="7772400" cy="457200"/>
          </a:xfrm>
          <a:ln/>
        </p:spPr>
        <p:txBody>
          <a:bodyPr anchor="ctr" anchorCtr="0"/>
          <a:p>
            <a:r>
              <a:rPr lang="en-US" altLang="zh-CN" dirty="0"/>
              <a:t>  </a:t>
            </a:r>
            <a:r>
              <a:rPr lang="zh-CN" altLang="en-US" dirty="0">
                <a:latin typeface="楷体_GB2312" pitchFamily="1" charset="-122"/>
                <a:ea typeface="楷体_GB2312" pitchFamily="1" charset="-122"/>
                <a:sym typeface="Arial" panose="020B0604020202020204" pitchFamily="34" charset="0"/>
              </a:rPr>
              <a:t>一汽大众售后服务流程详解</a:t>
            </a:r>
            <a:r>
              <a:rPr lang="en-US" altLang="zh-CN" dirty="0"/>
              <a:t> ——</a:t>
            </a:r>
            <a:r>
              <a:rPr lang="zh-CN" altLang="en-US" dirty="0"/>
              <a:t>预约</a:t>
            </a:r>
            <a:endParaRPr lang="zh-CN" altLang="en-US" dirty="0"/>
          </a:p>
        </p:txBody>
      </p:sp>
      <p:sp>
        <p:nvSpPr>
          <p:cNvPr id="30722" name="等腰三角形 4210690"/>
          <p:cNvSpPr/>
          <p:nvPr/>
        </p:nvSpPr>
        <p:spPr>
          <a:xfrm>
            <a:off x="3459163" y="2565400"/>
            <a:ext cx="2311400" cy="1354138"/>
          </a:xfrm>
          <a:prstGeom prst="triangle">
            <a:avLst>
              <a:gd name="adj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椭圆 4210691"/>
          <p:cNvSpPr/>
          <p:nvPr/>
        </p:nvSpPr>
        <p:spPr>
          <a:xfrm>
            <a:off x="4156075" y="2085975"/>
            <a:ext cx="917575" cy="974725"/>
          </a:xfrm>
          <a:prstGeom prst="ellipse">
            <a:avLst/>
          </a:prstGeom>
          <a:solidFill>
            <a:srgbClr val="FFFF99"/>
          </a:solidFill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chemeClr val="hlink"/>
            </a:outer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椭圆 4210692"/>
          <p:cNvSpPr/>
          <p:nvPr/>
        </p:nvSpPr>
        <p:spPr>
          <a:xfrm>
            <a:off x="2987675" y="3429000"/>
            <a:ext cx="917575" cy="974725"/>
          </a:xfrm>
          <a:prstGeom prst="ellipse">
            <a:avLst/>
          </a:prstGeom>
          <a:solidFill>
            <a:srgbClr val="FFFF99"/>
          </a:solidFill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chemeClr val="hlink"/>
            </a:outer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椭圆 4210693"/>
          <p:cNvSpPr/>
          <p:nvPr/>
        </p:nvSpPr>
        <p:spPr>
          <a:xfrm>
            <a:off x="5308600" y="3414713"/>
            <a:ext cx="919163" cy="974725"/>
          </a:xfrm>
          <a:prstGeom prst="ellipse">
            <a:avLst/>
          </a:prstGeom>
          <a:solidFill>
            <a:srgbClr val="FFFF99"/>
          </a:solidFill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chemeClr val="hlink"/>
            </a:outerShdw>
          </a:effectLst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文本框 4210694"/>
          <p:cNvSpPr txBox="1"/>
          <p:nvPr/>
        </p:nvSpPr>
        <p:spPr>
          <a:xfrm>
            <a:off x="4230688" y="2349500"/>
            <a:ext cx="862012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客户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30727" name="文本框 4210695"/>
          <p:cNvSpPr txBox="1"/>
          <p:nvPr/>
        </p:nvSpPr>
        <p:spPr>
          <a:xfrm>
            <a:off x="3019425" y="3694113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厂家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30728" name="文本框 4210696"/>
          <p:cNvSpPr txBox="1"/>
          <p:nvPr/>
        </p:nvSpPr>
        <p:spPr>
          <a:xfrm>
            <a:off x="5338763" y="36782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2" charset="0"/>
                <a:ea typeface="楷体_GB2312" pitchFamily="1" charset="-122"/>
              </a:rPr>
              <a:t>公司</a:t>
            </a:r>
            <a:endParaRPr lang="zh-CN" altLang="en-US" sz="24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30729" name="文本占位符 4210697"/>
          <p:cNvSpPr>
            <a:spLocks noGrp="1"/>
          </p:cNvSpPr>
          <p:nvPr>
            <p:ph idx="1"/>
          </p:nvPr>
        </p:nvSpPr>
        <p:spPr>
          <a:xfrm>
            <a:off x="5651500" y="1123950"/>
            <a:ext cx="2622550" cy="2089150"/>
          </a:xfrm>
          <a:ln/>
        </p:spPr>
        <p:txBody>
          <a:bodyPr wrap="square" lIns="91440" tIns="45720" rIns="91440" bIns="45720" anchor="t" anchorCtr="0"/>
          <a:p>
            <a:pPr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1" charset="-122"/>
              </a:rPr>
              <a:t>时间有保障</a:t>
            </a:r>
            <a:endParaRPr lang="zh-CN" altLang="en-US" sz="18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1" charset="-122"/>
              </a:rPr>
              <a:t>对价格提前有了解</a:t>
            </a:r>
            <a:endParaRPr lang="zh-CN" altLang="en-US" sz="18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1" charset="-122"/>
              </a:rPr>
              <a:t>问题透明，心里有底</a:t>
            </a:r>
            <a:endParaRPr lang="zh-CN" altLang="en-US" sz="18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1" charset="-122"/>
              </a:rPr>
              <a:t>可以方便安排日程</a:t>
            </a:r>
            <a:endParaRPr lang="zh-CN" altLang="en-US" sz="18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1" charset="-122"/>
              </a:rPr>
              <a:t>可以得到更多的关照</a:t>
            </a:r>
            <a:endParaRPr lang="zh-CN" altLang="en-US" sz="18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0730" name="矩形 4210698"/>
          <p:cNvSpPr/>
          <p:nvPr/>
        </p:nvSpPr>
        <p:spPr>
          <a:xfrm>
            <a:off x="5651500" y="4365625"/>
            <a:ext cx="3078163" cy="2160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Arial" panose="020B0604020202020204" pitchFamily="34" charset="0"/>
                <a:ea typeface="楷体_GB2312" pitchFamily="1" charset="-122"/>
              </a:rPr>
              <a:t>对资源合理调配</a:t>
            </a:r>
            <a:endParaRPr lang="zh-CN" altLang="en-US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de-DE" b="1" dirty="0">
                <a:latin typeface="Arial" panose="020B0604020202020204" pitchFamily="34" charset="0"/>
                <a:ea typeface="楷体_GB2312" pitchFamily="1" charset="-122"/>
              </a:rPr>
              <a:t>提前制订合理的维修方案</a:t>
            </a:r>
            <a:endParaRPr lang="zh-CN" altLang="de-DE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Arial" panose="020B0604020202020204" pitchFamily="34" charset="0"/>
                <a:ea typeface="楷体_GB2312" pitchFamily="1" charset="-122"/>
              </a:rPr>
              <a:t>保证接待时间</a:t>
            </a:r>
            <a:endParaRPr lang="zh-CN" altLang="en-US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de-DE" b="1" dirty="0">
                <a:latin typeface="Arial" panose="020B0604020202020204" pitchFamily="34" charset="0"/>
                <a:ea typeface="楷体_GB2312" pitchFamily="1" charset="-122"/>
              </a:rPr>
              <a:t>平衡维修时间，削峰填谷</a:t>
            </a:r>
            <a:endParaRPr lang="zh-CN" altLang="de-DE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de-DE" b="1" dirty="0">
                <a:latin typeface="Arial" panose="020B0604020202020204" pitchFamily="34" charset="0"/>
                <a:ea typeface="楷体_GB2312" pitchFamily="1" charset="-122"/>
              </a:rPr>
              <a:t>提高单车收益</a:t>
            </a:r>
            <a:endParaRPr lang="zh-CN" altLang="en-US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0731" name="矩形 4210699"/>
          <p:cNvSpPr/>
          <p:nvPr/>
        </p:nvSpPr>
        <p:spPr>
          <a:xfrm>
            <a:off x="611188" y="4365625"/>
            <a:ext cx="2528887" cy="1395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Arial" panose="020B0604020202020204" pitchFamily="34" charset="0"/>
                <a:ea typeface="楷体_GB2312" pitchFamily="1" charset="-122"/>
              </a:rPr>
              <a:t>提升品牌形象</a:t>
            </a:r>
            <a:endParaRPr lang="zh-CN" altLang="en-US" b="1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Arial" panose="020B0604020202020204" pitchFamily="34" charset="0"/>
                <a:ea typeface="楷体_GB2312" pitchFamily="1" charset="-122"/>
              </a:rPr>
              <a:t>提高客户满意度</a:t>
            </a:r>
            <a:endParaRPr lang="zh-CN" altLang="en-US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210701" name="圆角矩形 4210700"/>
          <p:cNvSpPr/>
          <p:nvPr/>
        </p:nvSpPr>
        <p:spPr>
          <a:xfrm>
            <a:off x="533400" y="1196975"/>
            <a:ext cx="3240088" cy="5032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ap="flat" cmpd="dbl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fontAlgn="base" hangingPunct="0">
              <a:spcBef>
                <a:spcPct val="0"/>
              </a:spcBef>
            </a:pPr>
            <a:r>
              <a:rPr lang="zh-CN" altLang="en-US" sz="24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  <a:cs typeface="+mn-ea"/>
              </a:rPr>
              <a:t>预约的意义 </a:t>
            </a:r>
            <a:endParaRPr lang="zh-CN" altLang="en-US" sz="2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51275" y="6526213"/>
            <a:ext cx="885825" cy="320675"/>
          </a:xfrm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11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4358145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b="0" dirty="0"/>
              <a:t>预约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2770" name="文本占位符 4358146"/>
          <p:cNvSpPr>
            <a:spLocks noGrp="1"/>
          </p:cNvSpPr>
          <p:nvPr>
            <p:ph idx="1"/>
          </p:nvPr>
        </p:nvSpPr>
        <p:spPr>
          <a:xfrm>
            <a:off x="539750" y="1701800"/>
            <a:ext cx="8229600" cy="3765550"/>
          </a:xfrm>
          <a:ln/>
        </p:spPr>
        <p:txBody>
          <a:bodyPr anchor="t" anchorCtr="0"/>
          <a:p>
            <a:pPr algn="ctr"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预约方式</a:t>
            </a:r>
            <a:r>
              <a:rPr lang="zh-CN" altLang="en-US" dirty="0"/>
              <a:t> </a:t>
            </a:r>
            <a:endParaRPr lang="zh-CN" altLang="en-US" dirty="0"/>
          </a:p>
          <a:p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预约主要通过电话预约完成。分经销商主动预约和用户主动预约两种形式。 </a:t>
            </a:r>
            <a:endParaRPr lang="zh-CN" altLang="en-US" sz="28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经销商主动预约：根据提醒服务系统及用户档案，经销商主动预约用户进行维修保养。</a:t>
            </a:r>
            <a:endParaRPr lang="zh-CN" altLang="en-US" sz="28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用户主动预约：引导用户主动与经销商预约。 </a:t>
            </a:r>
            <a:endParaRPr lang="zh-CN" altLang="en-US" sz="28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771" name="标题 4210689"/>
          <p:cNvSpPr>
            <a:spLocks noGrp="1"/>
          </p:cNvSpPr>
          <p:nvPr/>
        </p:nvSpPr>
        <p:spPr>
          <a:xfrm>
            <a:off x="322263" y="260350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5825" cy="320675"/>
          </a:xfrm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占位符 4359169"/>
          <p:cNvSpPr>
            <a:spLocks noGrp="1"/>
          </p:cNvSpPr>
          <p:nvPr>
            <p:ph idx="1"/>
          </p:nvPr>
        </p:nvSpPr>
        <p:spPr>
          <a:xfrm>
            <a:off x="179388" y="1412875"/>
            <a:ext cx="8726487" cy="5616575"/>
          </a:xfrm>
          <a:ln/>
        </p:spPr>
        <p:txBody>
          <a:bodyPr anchor="t" anchorCtr="0"/>
          <a:p>
            <a:pPr algn="ctr">
              <a:lnSpc>
                <a:spcPct val="90000"/>
              </a:lnSpc>
              <a:buNone/>
            </a:pPr>
            <a:r>
              <a:rPr lang="zh-CN" altLang="en-US" i="1" dirty="0">
                <a:solidFill>
                  <a:srgbClr val="CC0000"/>
                </a:solidFill>
              </a:rPr>
              <a:t>预约工作内容</a:t>
            </a:r>
            <a:r>
              <a:rPr lang="zh-CN" altLang="en-US" sz="2000" dirty="0"/>
              <a:t> </a:t>
            </a:r>
            <a:endParaRPr lang="zh-CN" altLang="en-US" sz="2000" dirty="0"/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询问用户及车辆基础信息</a:t>
            </a:r>
            <a:r>
              <a:rPr lang="en-US" altLang="zh-CN" sz="2000" dirty="0">
                <a:latin typeface="Times New Roman" panose="02020603050405020304" pitchFamily="2" charset="0"/>
              </a:rPr>
              <a:t>(</a:t>
            </a:r>
            <a:r>
              <a:rPr lang="zh-CN" altLang="en-US" sz="2000" dirty="0">
                <a:latin typeface="Times New Roman" panose="02020603050405020304" pitchFamily="2" charset="0"/>
              </a:rPr>
              <a:t>核对老用户数据、登记新用户数据</a:t>
            </a:r>
            <a:r>
              <a:rPr lang="en-US" altLang="zh-CN" sz="2000">
                <a:latin typeface="Times New Roman" panose="02020603050405020304" pitchFamily="2" charset="0"/>
              </a:rPr>
              <a:t>)</a:t>
            </a:r>
            <a:endParaRPr lang="en-US" altLang="zh-CN" sz="20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询问行驶里程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询问上次维修时间及是否是重复维修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确认用户的需求、车辆故障问题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介绍特色服务项目及询问用户是否需要这些项目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确定服务顾问的姓名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确定接车时间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暂定交车时间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提供价格信息</a:t>
            </a:r>
            <a:endParaRPr lang="zh-CN" altLang="en-US" sz="20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000" dirty="0">
                <a:latin typeface="Times New Roman" panose="02020603050405020304" pitchFamily="2" charset="0"/>
              </a:rPr>
              <a:t>告诉用户带相关的资料（随车文件、防盗器密码、防盗螺栓钥匙、</a:t>
            </a:r>
            <a:r>
              <a:rPr lang="zh-CN" altLang="en-US" sz="2000" dirty="0"/>
              <a:t>维修记录等） </a:t>
            </a:r>
            <a:endParaRPr lang="zh-CN" altLang="en-US" sz="2000" dirty="0"/>
          </a:p>
          <a:p>
            <a:pPr>
              <a:lnSpc>
                <a:spcPct val="90000"/>
              </a:lnSpc>
            </a:pPr>
            <a:endParaRPr lang="zh-CN" altLang="en-US" sz="2000" dirty="0"/>
          </a:p>
        </p:txBody>
      </p:sp>
      <p:sp>
        <p:nvSpPr>
          <p:cNvPr id="33794" name="标题 4210689"/>
          <p:cNvSpPr>
            <a:spLocks noGrp="1"/>
          </p:cNvSpPr>
          <p:nvPr/>
        </p:nvSpPr>
        <p:spPr>
          <a:xfrm>
            <a:off x="322263" y="260350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13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4933635"/>
          <p:cNvSpPr/>
          <p:nvPr/>
        </p:nvSpPr>
        <p:spPr>
          <a:xfrm>
            <a:off x="395288" y="219075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一、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服务顾问岗位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1979919" y="1341119"/>
            <a:ext cx="4235450" cy="95567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2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服务顾问的任职要求</a:t>
            </a:r>
            <a:endParaRPr lang="zh-CN" altLang="en-US" sz="32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533400" y="2565400"/>
            <a:ext cx="8058150" cy="484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大专以上学历，汽车专业或汽车维修专业毕业。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具有一年以上汽车维修经历，较强的故障诊断技能。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熟知汽车保养维护和驾驶知识。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能准确估算维修价格和维修时间。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具有管理经验，较强的语言表达能力，组织沟通协调能力。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掌握企业管理知识，营销知识，用户心理学、社交礼仪。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熟悉汽车驾驶，有驾驶执照。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4238" cy="320675"/>
          </a:xfrm>
          <a:ln/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占位符 4360193"/>
          <p:cNvSpPr>
            <a:spLocks noGrp="1"/>
          </p:cNvSpPr>
          <p:nvPr>
            <p:ph idx="1"/>
          </p:nvPr>
        </p:nvSpPr>
        <p:spPr>
          <a:xfrm>
            <a:off x="250825" y="1485900"/>
            <a:ext cx="8728075" cy="3524250"/>
          </a:xfrm>
          <a:ln/>
        </p:spPr>
        <p:txBody>
          <a:bodyPr anchor="t" anchorCtr="0"/>
          <a:p>
            <a:pPr algn="ctr"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预约工作要求</a:t>
            </a:r>
            <a:endParaRPr lang="zh-CN" altLang="en-US" sz="2800" i="1" dirty="0">
              <a:solidFill>
                <a:srgbClr val="CC0000"/>
              </a:solidFill>
            </a:endParaRPr>
          </a:p>
          <a:p>
            <a:pPr algn="just"/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使用标准表格《</a:t>
            </a: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1" action="ppaction://hlinkfile"/>
              </a:rPr>
              <a:t>预约登记表</a:t>
            </a: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引导用户预约，通过设立欢迎板、预约窗口、优惠卡等手段加强预约宣传；采用工时折扣等优惠措施刺激用户预约。 </a:t>
            </a:r>
            <a:endParaRPr lang="zh-CN" altLang="en-US" sz="28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818" name="标题 4210689"/>
          <p:cNvSpPr>
            <a:spLocks noGrp="1"/>
          </p:cNvSpPr>
          <p:nvPr/>
        </p:nvSpPr>
        <p:spPr>
          <a:xfrm>
            <a:off x="322263" y="260350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14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3997697"/>
          <p:cNvSpPr txBox="1"/>
          <p:nvPr/>
        </p:nvSpPr>
        <p:spPr>
          <a:xfrm>
            <a:off x="914400" y="2667000"/>
            <a:ext cx="7315200" cy="676275"/>
          </a:xfrm>
          <a:prstGeom prst="rect">
            <a:avLst/>
          </a:prstGeom>
          <a:noFill/>
          <a:ln w="28575">
            <a:noFill/>
          </a:ln>
        </p:spPr>
        <p:txBody>
          <a:bodyPr lIns="90000" tIns="46800" rIns="90000" bIns="46800" anchor="t" anchorCtr="0">
            <a:spAutoFit/>
          </a:bodyPr>
          <a:p>
            <a:pPr marL="449580" indent="-449580">
              <a:lnSpc>
                <a:spcPct val="160000"/>
              </a:lnSpc>
              <a:buClrTx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客户到来之前我们需要做哪些必要的准备？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5842" name="图片 3997698" descr="solutiuon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3138" y="3284538"/>
            <a:ext cx="2346325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等腰三角形 3997699"/>
          <p:cNvSpPr/>
          <p:nvPr/>
        </p:nvSpPr>
        <p:spPr>
          <a:xfrm rot="5400000" flipH="1">
            <a:off x="3624263" y="1652588"/>
            <a:ext cx="558800" cy="252412"/>
          </a:xfrm>
          <a:prstGeom prst="triangle">
            <a:avLst>
              <a:gd name="adj" fmla="val 50000"/>
            </a:avLst>
          </a:prstGeom>
          <a:solidFill>
            <a:srgbClr val="1D06C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矩形 3997700"/>
          <p:cNvSpPr/>
          <p:nvPr/>
        </p:nvSpPr>
        <p:spPr>
          <a:xfrm>
            <a:off x="2168525" y="1511300"/>
            <a:ext cx="1539875" cy="549275"/>
          </a:xfrm>
          <a:prstGeom prst="rect">
            <a:avLst/>
          </a:prstGeom>
          <a:solidFill>
            <a:srgbClr val="1D06C6"/>
          </a:solidFill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25000"/>
              </a:lnSpc>
              <a:spcBef>
                <a:spcPct val="70000"/>
              </a:spcBef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头脑风暴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35845" name="图片 39977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1241425"/>
            <a:ext cx="1235075" cy="103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准备工作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  <a:ln/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3999745"/>
          <p:cNvSpPr>
            <a:spLocks noGrp="1"/>
          </p:cNvSpPr>
          <p:nvPr>
            <p:ph type="title"/>
          </p:nvPr>
        </p:nvSpPr>
        <p:spPr>
          <a:xfrm>
            <a:off x="533400" y="1219200"/>
            <a:ext cx="7848600" cy="519113"/>
          </a:xfrm>
          <a:solidFill>
            <a:schemeClr val="accent2"/>
          </a:solidFill>
          <a:ln w="25400"/>
        </p:spPr>
        <p:txBody>
          <a:bodyPr wrap="square" lIns="91440" tIns="45720" rIns="91440" bIns="45720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楷体_GB2312" pitchFamily="1" charset="-122"/>
              </a:rPr>
              <a:t>必要的准备工作</a:t>
            </a:r>
            <a:endParaRPr lang="zh-CN" altLang="en-US" dirty="0">
              <a:latin typeface="楷体_GB2312" pitchFamily="1" charset="-122"/>
            </a:endParaRPr>
          </a:p>
        </p:txBody>
      </p:sp>
      <p:sp>
        <p:nvSpPr>
          <p:cNvPr id="37890" name="文本占位符 3999746"/>
          <p:cNvSpPr>
            <a:spLocks noGrp="1"/>
          </p:cNvSpPr>
          <p:nvPr>
            <p:ph idx="1"/>
          </p:nvPr>
        </p:nvSpPr>
        <p:spPr>
          <a:xfrm>
            <a:off x="609600" y="2133600"/>
            <a:ext cx="8229600" cy="3733800"/>
          </a:xfrm>
          <a:ln/>
        </p:spPr>
        <p:txBody>
          <a:bodyPr anchor="t" anchorCtr="0"/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填写欢迎板</a:t>
            </a:r>
            <a:endParaRPr lang="zh-CN" altLang="en-US" sz="2000" dirty="0"/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填写</a:t>
            </a:r>
            <a:r>
              <a:rPr lang="en-US" altLang="zh-CN" sz="2000" dirty="0"/>
              <a:t>《</a:t>
            </a:r>
            <a:r>
              <a:rPr lang="zh-CN" altLang="en-US" sz="2000" dirty="0"/>
              <a:t>预约登记表</a:t>
            </a:r>
            <a:r>
              <a:rPr lang="en-US" altLang="zh-CN" sz="2000"/>
              <a:t>》</a:t>
            </a:r>
            <a:endParaRPr lang="en-US" altLang="zh-CN" sz="2000"/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备件部设有专用的预约备件存放区</a:t>
            </a:r>
            <a:endParaRPr lang="zh-CN" altLang="en-US" sz="2000" dirty="0"/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准备相应的工具、工位和技术方案</a:t>
            </a:r>
            <a:endParaRPr lang="zh-CN" altLang="en-US" sz="2000" dirty="0"/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落实所负责的预约备件完全到位</a:t>
            </a:r>
            <a:endParaRPr lang="zh-CN" altLang="en-US" sz="2000" dirty="0"/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提前</a:t>
            </a:r>
            <a:r>
              <a:rPr lang="en-US" altLang="zh-CN" sz="2000" dirty="0"/>
              <a:t>1</a:t>
            </a:r>
            <a:r>
              <a:rPr lang="zh-CN" altLang="en-US" sz="2000" dirty="0"/>
              <a:t>小时的电话确认</a:t>
            </a:r>
            <a:endParaRPr lang="zh-CN" altLang="en-US" sz="2000" dirty="0"/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000"/>
              <a:t>……</a:t>
            </a:r>
            <a:endParaRPr lang="en-US" altLang="zh-CN" sz="2000"/>
          </a:p>
        </p:txBody>
      </p:sp>
      <p:sp>
        <p:nvSpPr>
          <p:cNvPr id="37891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准备工作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16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4361217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b="0" dirty="0"/>
              <a:t>准备工作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9938" name="文本占位符 4361218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algn="ctr"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工作要求</a:t>
            </a:r>
            <a:r>
              <a:rPr lang="zh-CN" altLang="en-US" dirty="0"/>
              <a:t> </a:t>
            </a:r>
            <a:endParaRPr lang="zh-CN" altLang="en-US" dirty="0"/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如准备工作出现问题，预约不能如期进行，尽快告诉用户重新预约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en-US" dirty="0"/>
              <a:t>建议车间使用工作任务分配板 </a:t>
            </a:r>
            <a:endParaRPr lang="zh-CN" altLang="en-US" dirty="0"/>
          </a:p>
        </p:txBody>
      </p:sp>
      <p:sp>
        <p:nvSpPr>
          <p:cNvPr id="39939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准备工作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779838" y="6453188"/>
            <a:ext cx="885825" cy="320675"/>
          </a:xfrm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17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占位符 4362241"/>
          <p:cNvSpPr>
            <a:spLocks noGrp="1"/>
          </p:cNvSpPr>
          <p:nvPr>
            <p:ph idx="1"/>
          </p:nvPr>
        </p:nvSpPr>
        <p:spPr>
          <a:xfrm>
            <a:off x="179388" y="1341438"/>
            <a:ext cx="8796337" cy="5413375"/>
          </a:xfrm>
          <a:ln/>
        </p:spPr>
        <p:txBody>
          <a:bodyPr anchor="t" anchorCtr="0"/>
          <a:p>
            <a:pPr algn="ctr">
              <a:buNone/>
            </a:pPr>
            <a:r>
              <a:rPr lang="zh-CN" altLang="en-US" i="1" dirty="0">
                <a:solidFill>
                  <a:srgbClr val="CC0000"/>
                </a:solidFill>
              </a:rPr>
              <a:t>工作内容</a:t>
            </a:r>
            <a:endParaRPr lang="zh-CN" altLang="en-US" i="1" dirty="0">
              <a:solidFill>
                <a:srgbClr val="CC0000"/>
              </a:solidFill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草拟工作定单：包括目前为止已了解的内容，可以节约接车时间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检查是否是重复维修，如果是，在定单上做标记以便特别关注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检查上次维修时发现但没纠正的问题，记录在本次定单上，以便再次提醒用户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估计是否需要进一步工作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通知有关人员（车间、备件、接待、资料、工具）做准备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提前一天检查各方能力的准备情况（技师、备件、专用工具、技术资料）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根据维修项目的难易程度合理安排人员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sz="1800" dirty="0">
                <a:latin typeface="Times New Roman" panose="02020603050405020304" pitchFamily="2" charset="0"/>
              </a:rPr>
              <a:t>定好技术方案（对于重复维修、疑难问题）</a:t>
            </a:r>
            <a:endParaRPr lang="zh-CN" altLang="en-US" sz="18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en-US" sz="1800" dirty="0"/>
              <a:t>如果是外出服务预约，还要做相应的其他准备</a:t>
            </a:r>
            <a:r>
              <a:rPr lang="zh-CN" altLang="en-US" i="1" dirty="0">
                <a:solidFill>
                  <a:srgbClr val="CC0000"/>
                </a:solidFill>
              </a:rPr>
              <a:t> </a:t>
            </a:r>
            <a:endParaRPr lang="zh-CN" altLang="en-US" i="1" dirty="0">
              <a:solidFill>
                <a:srgbClr val="CC0000"/>
              </a:solidFill>
            </a:endParaRPr>
          </a:p>
        </p:txBody>
      </p:sp>
      <p:sp>
        <p:nvSpPr>
          <p:cNvPr id="40962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准备工作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18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占位符 4225025"/>
          <p:cNvSpPr>
            <a:spLocks noGrp="1"/>
          </p:cNvSpPr>
          <p:nvPr>
            <p:ph idx="1"/>
          </p:nvPr>
        </p:nvSpPr>
        <p:spPr>
          <a:xfrm>
            <a:off x="136525" y="1609725"/>
            <a:ext cx="8947150" cy="5300663"/>
          </a:xfrm>
          <a:ln/>
        </p:spPr>
        <p:txBody>
          <a:bodyPr wrap="square" lIns="91440" tIns="45720" rIns="91440" bIns="45720" anchor="t" anchorCtr="0"/>
          <a:p>
            <a:pPr>
              <a:lnSpc>
                <a:spcPct val="80000"/>
              </a:lnSpc>
              <a:buClrTx/>
              <a:buFont typeface="Wingdings" panose="05000000000000000000" pitchFamily="2" charset="2"/>
              <a:buChar char="Ø"/>
            </a:pPr>
            <a:r>
              <a:rPr lang="zh-CN" altLang="en-GB" sz="2000" dirty="0">
                <a:solidFill>
                  <a:srgbClr val="000000"/>
                </a:solidFill>
              </a:rPr>
              <a:t>服务顾问确保做好准备工作</a:t>
            </a:r>
            <a:endParaRPr lang="zh-CN" altLang="en-GB" sz="2000" dirty="0">
              <a:solidFill>
                <a:srgbClr val="000000"/>
              </a:solidFill>
            </a:endParaRPr>
          </a:p>
          <a:p>
            <a:pPr lvl="1">
              <a:lnSpc>
                <a:spcPct val="130000"/>
              </a:lnSpc>
            </a:pPr>
            <a:r>
              <a:rPr lang="zh-CN" altLang="en-GB" dirty="0">
                <a:solidFill>
                  <a:schemeClr val="accent2"/>
                </a:solidFill>
              </a:rPr>
              <a:t>任何特别需要，如召回、维修</a:t>
            </a:r>
            <a:endParaRPr lang="zh-CN" altLang="en-GB" dirty="0">
              <a:solidFill>
                <a:schemeClr val="accent2"/>
              </a:solidFill>
            </a:endParaRPr>
          </a:p>
          <a:p>
            <a:pPr lvl="1">
              <a:lnSpc>
                <a:spcPct val="130000"/>
              </a:lnSpc>
            </a:pPr>
            <a:r>
              <a:rPr lang="zh-CN" altLang="en-GB" dirty="0">
                <a:solidFill>
                  <a:schemeClr val="accent2"/>
                </a:solidFill>
              </a:rPr>
              <a:t>确保有零部件，如有可能提前取出来，提供最快的服务  </a:t>
            </a:r>
            <a:endParaRPr lang="zh-CN" altLang="en-GB" dirty="0">
              <a:solidFill>
                <a:schemeClr val="accent2"/>
              </a:solidFill>
            </a:endParaRPr>
          </a:p>
          <a:p>
            <a:pPr lvl="1">
              <a:lnSpc>
                <a:spcPct val="130000"/>
              </a:lnSpc>
            </a:pPr>
            <a:r>
              <a:rPr lang="zh-CN" altLang="en-GB" dirty="0">
                <a:solidFill>
                  <a:schemeClr val="accent2"/>
                </a:solidFill>
              </a:rPr>
              <a:t>在服务通道准备预约客户的欢迎牌欢迎他们的到来 </a:t>
            </a:r>
            <a:endParaRPr lang="zh-CN" altLang="en-GB" dirty="0">
              <a:solidFill>
                <a:schemeClr val="accent2"/>
              </a:solidFill>
            </a:endParaRPr>
          </a:p>
          <a:p>
            <a:pPr lvl="1">
              <a:lnSpc>
                <a:spcPct val="130000"/>
              </a:lnSpc>
            </a:pPr>
            <a:r>
              <a:rPr lang="zh-CN" altLang="en-GB" dirty="0">
                <a:solidFill>
                  <a:schemeClr val="accent2"/>
                </a:solidFill>
              </a:rPr>
              <a:t>如果有可能，提前准备好可能需要的交通工具</a:t>
            </a:r>
            <a:endParaRPr lang="zh-CN" altLang="en-GB" dirty="0">
              <a:solidFill>
                <a:srgbClr val="000000"/>
              </a:solidFill>
            </a:endParaRPr>
          </a:p>
          <a:p>
            <a:pPr lvl="2">
              <a:lnSpc>
                <a:spcPct val="130000"/>
              </a:lnSpc>
            </a:pPr>
            <a:r>
              <a:rPr lang="zh-CN" altLang="en-GB" sz="2000" dirty="0">
                <a:solidFill>
                  <a:srgbClr val="000000"/>
                </a:solidFill>
              </a:rPr>
              <a:t>出租车、往返汽车、替换车</a:t>
            </a:r>
            <a:endParaRPr lang="zh-CN" altLang="en-GB" sz="2000" dirty="0">
              <a:solidFill>
                <a:schemeClr val="accent2"/>
              </a:solidFill>
            </a:endParaRPr>
          </a:p>
          <a:p>
            <a:pPr lvl="1">
              <a:lnSpc>
                <a:spcPct val="130000"/>
              </a:lnSpc>
            </a:pPr>
            <a:r>
              <a:rPr lang="zh-CN" altLang="en-GB" dirty="0">
                <a:solidFill>
                  <a:schemeClr val="accent2"/>
                </a:solidFill>
              </a:rPr>
              <a:t>要有技术人员立即诊断预约维修客户的车辆</a:t>
            </a:r>
            <a:endParaRPr lang="zh-CN" altLang="en-GB" dirty="0">
              <a:solidFill>
                <a:schemeClr val="accent2"/>
              </a:solidFill>
            </a:endParaRPr>
          </a:p>
        </p:txBody>
      </p:sp>
      <p:sp>
        <p:nvSpPr>
          <p:cNvPr id="43010" name="标题 4225026"/>
          <p:cNvSpPr>
            <a:spLocks noGrp="1"/>
          </p:cNvSpPr>
          <p:nvPr>
            <p:ph type="title"/>
          </p:nvPr>
        </p:nvSpPr>
        <p:spPr>
          <a:xfrm>
            <a:off x="395288" y="188913"/>
            <a:ext cx="7772400" cy="457200"/>
          </a:xfrm>
          <a:ln/>
        </p:spPr>
        <p:txBody>
          <a:bodyPr anchor="ctr" anchorCtr="0"/>
          <a:p>
            <a:r>
              <a:rPr lang="en-US" altLang="zh-CN" dirty="0"/>
              <a:t>   </a:t>
            </a:r>
            <a:r>
              <a:rPr lang="zh-CN" altLang="en-US" dirty="0"/>
              <a:t>优质服务及要求</a:t>
            </a:r>
            <a:r>
              <a:rPr lang="en-US" altLang="zh-CN" dirty="0"/>
              <a:t>——</a:t>
            </a:r>
            <a:r>
              <a:rPr lang="zh-CN" altLang="en-US" dirty="0"/>
              <a:t>准备工作</a:t>
            </a:r>
            <a:endParaRPr lang="zh-CN" altLang="en-US" dirty="0"/>
          </a:p>
        </p:txBody>
      </p:sp>
      <p:sp>
        <p:nvSpPr>
          <p:cNvPr id="43011" name="文本框 4225027"/>
          <p:cNvSpPr txBox="1"/>
          <p:nvPr/>
        </p:nvSpPr>
        <p:spPr>
          <a:xfrm>
            <a:off x="457200" y="990600"/>
            <a:ext cx="8305800" cy="519113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工作要点</a:t>
            </a:r>
            <a:endParaRPr lang="zh-CN" altLang="en-US" sz="28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19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4271105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dirty="0"/>
              <a:t>2.2   </a:t>
            </a:r>
            <a:r>
              <a:rPr lang="zh-CN" altLang="en-US" dirty="0"/>
              <a:t>优质服务及要求</a:t>
            </a:r>
            <a:r>
              <a:rPr lang="en-US" altLang="zh-CN" dirty="0"/>
              <a:t>——</a:t>
            </a:r>
            <a:r>
              <a:rPr lang="zh-CN" altLang="en-US" dirty="0"/>
              <a:t>接车</a:t>
            </a:r>
            <a:r>
              <a:rPr lang="en-US" altLang="zh-CN" dirty="0"/>
              <a:t>/</a:t>
            </a:r>
            <a:r>
              <a:rPr lang="zh-CN" altLang="en-US" dirty="0"/>
              <a:t>制单 </a:t>
            </a:r>
            <a:endParaRPr lang="zh-CN" altLang="en-US" dirty="0"/>
          </a:p>
        </p:txBody>
      </p:sp>
      <p:sp>
        <p:nvSpPr>
          <p:cNvPr id="4271107" name="文本占位符 4271106"/>
          <p:cNvSpPr>
            <a:spLocks noGrp="1"/>
          </p:cNvSpPr>
          <p:nvPr>
            <p:ph idx="1"/>
          </p:nvPr>
        </p:nvSpPr>
        <p:spPr>
          <a:ln>
            <a:miter/>
          </a:ln>
        </p:spPr>
        <p:txBody>
          <a:bodyPr anchor="t"/>
          <a:p>
            <a:pPr algn="ctr" fontAlgn="base">
              <a:buNone/>
            </a:pPr>
            <a:r>
              <a:rPr lang="zh-CN" altLang="en-US" sz="2800" b="0" i="1" strike="noStrike" noProof="1" dirty="0">
                <a:solidFill>
                  <a:srgbClr val="CC0000"/>
                </a:solidFill>
              </a:rPr>
              <a:t>工作内容</a:t>
            </a:r>
            <a:r>
              <a:rPr lang="zh-CN" altLang="en-US" strike="noStrike" noProof="1" dirty="0"/>
              <a:t> </a:t>
            </a:r>
            <a:endParaRPr lang="zh-CN" altLang="en-US" strike="noStrike" noProof="1" dirty="0"/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</a:rPr>
              <a:t>识别用户需求（用户细分）</a:t>
            </a:r>
            <a:endParaRPr lang="zh-CN" altLang="en-US" sz="2000" strike="noStrike" noProof="1" dirty="0">
              <a:latin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</a:rPr>
              <a:t>自我介绍</a:t>
            </a:r>
            <a:endParaRPr lang="zh-CN" altLang="en-US" sz="2000" strike="noStrike" noProof="1" dirty="0">
              <a:latin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</a:rPr>
              <a:t>耐心倾听用户陈述</a:t>
            </a:r>
            <a:endParaRPr lang="zh-CN" altLang="en-US" sz="2000" strike="noStrike" noProof="1" dirty="0">
              <a:latin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</a:rPr>
              <a:t>当着用户的面使用保护罩</a:t>
            </a:r>
            <a:endParaRPr lang="zh-CN" altLang="en-US" sz="2000" strike="noStrike" noProof="1" dirty="0">
              <a:latin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</a:rPr>
              <a:t>全面彻底的维修检查 </a:t>
            </a:r>
            <a:endParaRPr lang="zh-CN" altLang="en-US" sz="2000" strike="noStrike" noProof="1" dirty="0">
              <a:latin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  <a:sym typeface="+mn-ea"/>
              </a:rPr>
              <a:t>如果必要与用户共同试车</a:t>
            </a:r>
            <a:endParaRPr lang="zh-CN" altLang="en-US" sz="2000" strike="noStrike" noProof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  <a:sym typeface="+mn-ea"/>
              </a:rPr>
              <a:t>总结用户需求，与用户共同核实车辆、用户信息，将所有故障及用户意见（修或不修）写在任务单上，用户在任务单上签字</a:t>
            </a:r>
            <a:endParaRPr lang="zh-CN" altLang="en-US" sz="2000" strike="noStrike" noProof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  <a:sym typeface="+mn-ea"/>
              </a:rPr>
              <a:t>提供详细价格信息</a:t>
            </a:r>
            <a:endParaRPr lang="zh-CN" altLang="en-US" sz="2000" strike="noStrike" noProof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  <a:sym typeface="+mn-ea"/>
              </a:rPr>
              <a:t>签关于车辆外观、车内物品协议或此内容包括在任务单上</a:t>
            </a:r>
            <a:endParaRPr lang="zh-CN" altLang="en-US" sz="2000" strike="noStrike" noProof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  <a:sym typeface="+mn-ea"/>
              </a:rPr>
              <a:t>确定交车时间和方式（交车时间尽可能避开收银台前的拥挤时间）</a:t>
            </a:r>
            <a:endParaRPr lang="zh-CN" altLang="en-US" sz="2000" strike="noStrike" noProof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 fontAlgn="base"/>
            <a:r>
              <a:rPr lang="zh-CN" altLang="en-US" sz="2000" strike="noStrike" noProof="1" dirty="0">
                <a:latin typeface="Times New Roman" panose="02020603050405020304" pitchFamily="2" charset="0"/>
                <a:sym typeface="+mn-ea"/>
              </a:rPr>
              <a:t>向用户承诺工作质量，做质量担保说明和超值服务项目说明</a:t>
            </a:r>
            <a:endParaRPr lang="zh-CN" altLang="en-US" sz="2000" strike="noStrike" noProof="1" dirty="0"/>
          </a:p>
          <a:p>
            <a:pPr marL="0" indent="0" algn="just" fontAlgn="base">
              <a:buNone/>
            </a:pPr>
            <a:endParaRPr lang="zh-CN" altLang="en-US" sz="2000" strike="noStrike" noProof="1" dirty="0">
              <a:latin typeface="Times New Roman" panose="02020603050405020304" pitchFamily="2" charset="0"/>
            </a:endParaRPr>
          </a:p>
        </p:txBody>
      </p:sp>
      <p:sp>
        <p:nvSpPr>
          <p:cNvPr id="44035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接车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制单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0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占位符 4364289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algn="ctr"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工作要求</a:t>
            </a:r>
            <a:endParaRPr lang="zh-CN" altLang="en-US" sz="2800" i="1" dirty="0">
              <a:solidFill>
                <a:srgbClr val="CC0000"/>
              </a:solidFill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遵守预约的接车时间（用户无需等待）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预约好的服务顾问要在场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en-US" dirty="0"/>
              <a:t>接车时间要充足（足够的时间关照用户及做维修方面的解释说明） </a:t>
            </a:r>
            <a:endParaRPr lang="zh-CN" altLang="en-US" dirty="0"/>
          </a:p>
        </p:txBody>
      </p:sp>
      <p:sp>
        <p:nvSpPr>
          <p:cNvPr id="45058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接车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制单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1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占位符 4274178"/>
          <p:cNvSpPr>
            <a:spLocks noGrp="1"/>
          </p:cNvSpPr>
          <p:nvPr>
            <p:ph idx="1"/>
          </p:nvPr>
        </p:nvSpPr>
        <p:spPr>
          <a:xfrm>
            <a:off x="228600" y="1371600"/>
            <a:ext cx="8726488" cy="5257800"/>
          </a:xfrm>
          <a:ln/>
        </p:spPr>
        <p:txBody>
          <a:bodyPr anchor="t" anchorCtr="0"/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遵守接车时的安排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车间或小组分配维修任务，全面完成定单上的内容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保证修车时间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定单外维修需征得用户签字同意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正确使用专用工具、检测仪器、参考技术资料、避免野蛮操作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做好各工种和各工序之间的衔接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en-US" dirty="0"/>
              <a:t>技师在维修工作定单上签字 </a:t>
            </a:r>
            <a:endParaRPr lang="zh-CN" altLang="en-US" dirty="0"/>
          </a:p>
        </p:txBody>
      </p:sp>
      <p:sp>
        <p:nvSpPr>
          <p:cNvPr id="46082" name="标题 4210689"/>
          <p:cNvSpPr>
            <a:spLocks noGrp="1"/>
          </p:cNvSpPr>
          <p:nvPr/>
        </p:nvSpPr>
        <p:spPr>
          <a:xfrm>
            <a:off x="323850" y="260350"/>
            <a:ext cx="8331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维修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4275201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sz="2400" dirty="0"/>
              <a:t>2.2   </a:t>
            </a:r>
            <a:r>
              <a:rPr lang="zh-CN" altLang="en-US" sz="2400" dirty="0"/>
              <a:t>优质服务及要求</a:t>
            </a:r>
            <a:r>
              <a:rPr lang="en-US" altLang="zh-CN" sz="2400" dirty="0"/>
              <a:t>——</a:t>
            </a:r>
            <a:r>
              <a:rPr lang="zh-CN" altLang="en-US" sz="2400" dirty="0"/>
              <a:t>质量检查</a:t>
            </a:r>
            <a:r>
              <a:rPr lang="en-US" altLang="zh-CN" sz="2400" dirty="0"/>
              <a:t>/</a:t>
            </a:r>
            <a:r>
              <a:rPr lang="zh-CN" altLang="en-US" sz="2400" dirty="0"/>
              <a:t>内部交车 </a:t>
            </a:r>
            <a:endParaRPr lang="zh-CN" altLang="en-US" sz="2400" dirty="0"/>
          </a:p>
        </p:txBody>
      </p:sp>
      <p:sp>
        <p:nvSpPr>
          <p:cNvPr id="47106" name="文本占位符 4275202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algn="ctr"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检查方式</a:t>
            </a:r>
            <a:r>
              <a:rPr lang="zh-CN" altLang="en-US" dirty="0"/>
              <a:t> </a:t>
            </a:r>
            <a:endParaRPr lang="zh-CN" altLang="en-US" dirty="0"/>
          </a:p>
          <a:p>
            <a:r>
              <a:rPr lang="zh-CN" altLang="en-US" dirty="0">
                <a:latin typeface="Times New Roman" panose="02020603050405020304" pitchFamily="2" charset="0"/>
              </a:rPr>
              <a:t>自检：</a:t>
            </a:r>
            <a:endParaRPr lang="zh-CN" altLang="en-US" dirty="0">
              <a:latin typeface="Times New Roman" panose="02020603050405020304" pitchFamily="2" charset="0"/>
            </a:endParaRPr>
          </a:p>
          <a:p>
            <a:r>
              <a:rPr lang="zh-CN" altLang="en-US" dirty="0">
                <a:latin typeface="Times New Roman" panose="02020603050405020304" pitchFamily="2" charset="0"/>
              </a:rPr>
              <a:t>互检：班组长检查；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en-US" dirty="0"/>
              <a:t>终检：终检员签字（安全项目、重大维修项目根据行业标准检验）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7107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内部交车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矩形 4951041"/>
          <p:cNvSpPr/>
          <p:nvPr/>
        </p:nvSpPr>
        <p:spPr>
          <a:xfrm>
            <a:off x="0" y="6324600"/>
            <a:ext cx="9144000" cy="15875"/>
          </a:xfrm>
          <a:prstGeom prst="rect">
            <a:avLst/>
          </a:prstGeom>
          <a:solidFill>
            <a:srgbClr val="CCCC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8" name="矩形 4951042"/>
          <p:cNvSpPr/>
          <p:nvPr/>
        </p:nvSpPr>
        <p:spPr>
          <a:xfrm>
            <a:off x="0" y="3717925"/>
            <a:ext cx="9144000" cy="15875"/>
          </a:xfrm>
          <a:prstGeom prst="rect">
            <a:avLst/>
          </a:prstGeom>
          <a:solidFill>
            <a:srgbClr val="CCCC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矩形 4951043"/>
          <p:cNvSpPr/>
          <p:nvPr/>
        </p:nvSpPr>
        <p:spPr>
          <a:xfrm>
            <a:off x="250825" y="260350"/>
            <a:ext cx="7056438" cy="94742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Arial" panose="020B0604020202020204" pitchFamily="34" charset="0"/>
              </a:rPr>
              <a:t> 二、服务接待礼仪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  <a:p>
            <a:pPr marL="609600" indent="-609600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0420" name="矩形 4951044"/>
          <p:cNvSpPr/>
          <p:nvPr/>
        </p:nvSpPr>
        <p:spPr>
          <a:xfrm>
            <a:off x="496888" y="3919538"/>
            <a:ext cx="6324600" cy="223139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 anchorCtr="0">
            <a:spAutoFit/>
          </a:bodyPr>
          <a:p>
            <a:pPr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2.1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仪容仪表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1" charset="-122"/>
              </a:rPr>
              <a:t>2.2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肢体语言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1" charset="-122"/>
              </a:rPr>
              <a:t>2.3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服务用语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1" charset="-122"/>
              </a:rPr>
              <a:t>2.4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拒绝与道歉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1" charset="-122"/>
              </a:rPr>
              <a:t>5.5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1" charset="-122"/>
              </a:rPr>
              <a:t>常用礼节</a:t>
            </a:r>
            <a:endParaRPr lang="zh-CN" altLang="en-US" sz="24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60421" name="图片 4951045" descr="big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613" y="1089025"/>
            <a:ext cx="1493837" cy="2295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0422" name="组合 4951046"/>
          <p:cNvGrpSpPr/>
          <p:nvPr/>
        </p:nvGrpSpPr>
        <p:grpSpPr>
          <a:xfrm>
            <a:off x="3048000" y="914400"/>
            <a:ext cx="3079750" cy="2711450"/>
            <a:chOff x="697" y="1083"/>
            <a:chExt cx="4196" cy="2750"/>
          </a:xfrm>
        </p:grpSpPr>
        <p:sp>
          <p:nvSpPr>
            <p:cNvPr id="60423" name="任意多边形 4951047"/>
            <p:cNvSpPr>
              <a:spLocks noEditPoints="1"/>
            </p:cNvSpPr>
            <p:nvPr/>
          </p:nvSpPr>
          <p:spPr>
            <a:xfrm rot="-1358056">
              <a:off x="848" y="1782"/>
              <a:ext cx="3896" cy="1713"/>
            </a:xfrm>
            <a:custGeom>
              <a:avLst/>
              <a:gdLst/>
              <a:ahLst/>
              <a:cxnLst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rgbClr val="ECECEC">
                    <a:alpha val="35999"/>
                  </a:srgbClr>
                </a:gs>
                <a:gs pos="100000">
                  <a:schemeClr val="bg2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0424" name="椭圆 4951048"/>
            <p:cNvSpPr/>
            <p:nvPr/>
          </p:nvSpPr>
          <p:spPr>
            <a:xfrm rot="-1543677">
              <a:off x="2200" y="1911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25" name="椭圆 4951049"/>
            <p:cNvSpPr/>
            <p:nvPr/>
          </p:nvSpPr>
          <p:spPr>
            <a:xfrm rot="-1543677">
              <a:off x="2941" y="1642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26" name="椭圆 4951050"/>
            <p:cNvSpPr/>
            <p:nvPr/>
          </p:nvSpPr>
          <p:spPr>
            <a:xfrm rot="-1543677">
              <a:off x="4221" y="2217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27" name="椭圆 4951051"/>
            <p:cNvSpPr/>
            <p:nvPr/>
          </p:nvSpPr>
          <p:spPr>
            <a:xfrm rot="-1543677">
              <a:off x="3947" y="148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28" name="椭圆 4951052"/>
            <p:cNvSpPr/>
            <p:nvPr/>
          </p:nvSpPr>
          <p:spPr>
            <a:xfrm rot="-1543677">
              <a:off x="1221" y="248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29" name="椭圆 4951053"/>
            <p:cNvSpPr/>
            <p:nvPr/>
          </p:nvSpPr>
          <p:spPr>
            <a:xfrm>
              <a:off x="1718" y="1523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233558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8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30" name="椭圆 4951054"/>
            <p:cNvSpPr/>
            <p:nvPr/>
          </p:nvSpPr>
          <p:spPr>
            <a:xfrm>
              <a:off x="924" y="2018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00303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31" name="椭圆 4951055"/>
            <p:cNvSpPr/>
            <p:nvPr/>
          </p:nvSpPr>
          <p:spPr>
            <a:xfrm>
              <a:off x="3890" y="1763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7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32" name="椭圆 4951056"/>
            <p:cNvSpPr/>
            <p:nvPr/>
          </p:nvSpPr>
          <p:spPr>
            <a:xfrm>
              <a:off x="3532" y="1083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454545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33" name="椭圆 4951057"/>
            <p:cNvSpPr/>
            <p:nvPr/>
          </p:nvSpPr>
          <p:spPr>
            <a:xfrm>
              <a:off x="2597" y="1238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rgbClr val="343434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b="1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34" name="文本框 4951058"/>
            <p:cNvSpPr txBox="1"/>
            <p:nvPr/>
          </p:nvSpPr>
          <p:spPr>
            <a:xfrm>
              <a:off x="1052" y="2410"/>
              <a:ext cx="49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微笑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35" name="文本框 4951059"/>
            <p:cNvSpPr txBox="1"/>
            <p:nvPr/>
          </p:nvSpPr>
          <p:spPr>
            <a:xfrm>
              <a:off x="1861" y="1750"/>
              <a:ext cx="404" cy="1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00" b="1" dirty="0">
                  <a:latin typeface="Verdana" panose="020B0604030504040204" pitchFamily="2" charset="0"/>
                  <a:ea typeface="楷体_GB2312" pitchFamily="1" charset="-122"/>
                </a:rPr>
                <a:t>眼神</a:t>
              </a:r>
              <a:endParaRPr lang="zh-CN" altLang="en-US" sz="2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36" name="文本框 4951060"/>
            <p:cNvSpPr txBox="1"/>
            <p:nvPr/>
          </p:nvSpPr>
          <p:spPr>
            <a:xfrm>
              <a:off x="2745" y="1655"/>
              <a:ext cx="49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站姿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37" name="文本框 4951061"/>
            <p:cNvSpPr txBox="1"/>
            <p:nvPr/>
          </p:nvSpPr>
          <p:spPr>
            <a:xfrm>
              <a:off x="3712" y="1458"/>
              <a:ext cx="49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坐姿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38" name="文本框 4951062"/>
            <p:cNvSpPr txBox="1"/>
            <p:nvPr/>
          </p:nvSpPr>
          <p:spPr>
            <a:xfrm>
              <a:off x="4034" y="2150"/>
              <a:ext cx="493" cy="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走姿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39" name="文本框 4951063"/>
            <p:cNvSpPr txBox="1"/>
            <p:nvPr/>
          </p:nvSpPr>
          <p:spPr>
            <a:xfrm>
              <a:off x="2148" y="2320"/>
              <a:ext cx="1454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zh-CN" altLang="en-US" sz="1600" b="1" dirty="0">
                  <a:latin typeface="Arial" panose="020B0604020202020204" pitchFamily="34" charset="0"/>
                  <a:ea typeface="楷体_GB2312" pitchFamily="1" charset="-122"/>
                </a:rPr>
                <a:t>肢体语言</a:t>
              </a:r>
              <a:endParaRPr lang="zh-CN" altLang="en-US" sz="1600" b="1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40" name="椭圆 4951064"/>
            <p:cNvSpPr/>
            <p:nvPr/>
          </p:nvSpPr>
          <p:spPr>
            <a:xfrm rot="-1543677">
              <a:off x="3909" y="2803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41" name="椭圆 4951065"/>
            <p:cNvSpPr/>
            <p:nvPr/>
          </p:nvSpPr>
          <p:spPr>
            <a:xfrm>
              <a:off x="3427" y="2415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233558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42" name="文本框 4951066"/>
            <p:cNvSpPr txBox="1"/>
            <p:nvPr/>
          </p:nvSpPr>
          <p:spPr>
            <a:xfrm>
              <a:off x="3569" y="2790"/>
              <a:ext cx="49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蹲姿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43" name="椭圆 4951067"/>
            <p:cNvSpPr/>
            <p:nvPr/>
          </p:nvSpPr>
          <p:spPr>
            <a:xfrm rot="-1543677">
              <a:off x="3054" y="328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44" name="椭圆 4951068"/>
            <p:cNvSpPr/>
            <p:nvPr/>
          </p:nvSpPr>
          <p:spPr>
            <a:xfrm>
              <a:off x="2710" y="2882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rgbClr val="343434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b="1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45" name="文本框 4951069"/>
            <p:cNvSpPr txBox="1"/>
            <p:nvPr/>
          </p:nvSpPr>
          <p:spPr>
            <a:xfrm>
              <a:off x="2860" y="3300"/>
              <a:ext cx="49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敬礼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46" name="椭圆 4951070"/>
            <p:cNvSpPr/>
            <p:nvPr/>
          </p:nvSpPr>
          <p:spPr>
            <a:xfrm rot="-1543677">
              <a:off x="2218" y="353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47" name="椭圆 4951071"/>
            <p:cNvSpPr/>
            <p:nvPr/>
          </p:nvSpPr>
          <p:spPr>
            <a:xfrm>
              <a:off x="1803" y="3139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454545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48" name="文本框 4951072"/>
            <p:cNvSpPr txBox="1"/>
            <p:nvPr/>
          </p:nvSpPr>
          <p:spPr>
            <a:xfrm>
              <a:off x="1980" y="3514"/>
              <a:ext cx="49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握手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  <p:sp>
          <p:nvSpPr>
            <p:cNvPr id="60449" name="椭圆 4951073"/>
            <p:cNvSpPr/>
            <p:nvPr/>
          </p:nvSpPr>
          <p:spPr>
            <a:xfrm rot="-1543677">
              <a:off x="1028" y="340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50" name="椭圆 4951074"/>
            <p:cNvSpPr/>
            <p:nvPr/>
          </p:nvSpPr>
          <p:spPr>
            <a:xfrm>
              <a:off x="697" y="2954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7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sz="7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60451" name="文本框 4951075"/>
            <p:cNvSpPr txBox="1"/>
            <p:nvPr/>
          </p:nvSpPr>
          <p:spPr>
            <a:xfrm>
              <a:off x="844" y="3340"/>
              <a:ext cx="493" cy="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700" b="1" dirty="0">
                  <a:latin typeface="Verdana" panose="020B0604030504040204" pitchFamily="2" charset="0"/>
                  <a:ea typeface="楷体_GB2312" pitchFamily="1" charset="-122"/>
                </a:rPr>
                <a:t>名片</a:t>
              </a:r>
              <a:endParaRPr lang="zh-CN" altLang="en-US" sz="700" b="1" dirty="0">
                <a:latin typeface="Verdana" panose="020B0604030504040204" pitchFamily="2" charset="0"/>
                <a:ea typeface="楷体_GB2312" pitchFamily="1" charset="-122"/>
              </a:endParaRPr>
            </a:p>
          </p:txBody>
        </p:sp>
      </p:grpSp>
      <p:pic>
        <p:nvPicPr>
          <p:cNvPr id="60452" name="Picture 4" descr="gt0199"/>
          <p:cNvPicPr>
            <a:picLocks noChangeAspect="1"/>
          </p:cNvPicPr>
          <p:nvPr/>
        </p:nvPicPr>
        <p:blipFill>
          <a:blip r:embed="rId2"/>
          <a:srcRect r="9700"/>
          <a:stretch>
            <a:fillRect/>
          </a:stretch>
        </p:blipFill>
        <p:spPr>
          <a:xfrm>
            <a:off x="6553200" y="1295400"/>
            <a:ext cx="2438400" cy="202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34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65314" name="文本占位符 4365313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5589588"/>
          </a:xfrm>
          <a:ln>
            <a:miter/>
          </a:ln>
        </p:spPr>
        <p:txBody>
          <a:bodyPr anchor="t"/>
          <a:p>
            <a:pPr algn="ctr" fontAlgn="base">
              <a:lnSpc>
                <a:spcPct val="90000"/>
              </a:lnSpc>
              <a:buNone/>
            </a:pPr>
            <a:r>
              <a:rPr lang="zh-CN" altLang="en-US" sz="3200" i="1" strike="noStrike" noProof="1" dirty="0">
                <a:solidFill>
                  <a:srgbClr val="CC0000"/>
                </a:solidFill>
                <a:latin typeface="Times New Roman" panose="02020603050405020304" pitchFamily="2" charset="0"/>
              </a:rPr>
              <a:t>工作内容</a:t>
            </a:r>
            <a:endParaRPr lang="zh-CN" altLang="en-US" sz="3200" i="1" strike="noStrike" noProof="1" dirty="0">
              <a:solidFill>
                <a:srgbClr val="CC0000"/>
              </a:solidFill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随时控制质量，在用户接车前纠正可能出现的问题，即自检</a:t>
            </a:r>
            <a:endParaRPr lang="zh-CN" altLang="en-US" sz="2400" strike="noStrike" noProof="1" dirty="0"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路试（技师/工或服务顾问）</a:t>
            </a:r>
            <a:endParaRPr lang="zh-CN" altLang="en-US" sz="2400" strike="noStrike" noProof="1" dirty="0"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在工作单上写明发现但没去纠正的问题，服务顾问签字</a:t>
            </a:r>
            <a:endParaRPr lang="zh-CN" altLang="en-US" sz="2400" strike="noStrike" noProof="1" dirty="0"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清洁车辆</a:t>
            </a:r>
            <a:endParaRPr lang="zh-CN" altLang="en-US" sz="2400" strike="noStrike" noProof="1" dirty="0"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停车并记录停车位</a:t>
            </a:r>
            <a:endParaRPr lang="zh-CN" altLang="en-US" sz="2400" strike="noStrike" noProof="1" dirty="0"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准备服务包（特色服务介绍等宣传品、资料、礼品、用户意见调查卡等）</a:t>
            </a:r>
            <a:endParaRPr lang="zh-CN" altLang="en-US" sz="2400" strike="noStrike" noProof="1" dirty="0">
              <a:latin typeface="Times New Roman" panose="02020603050405020304" pitchFamily="2" charset="0"/>
            </a:endParaRPr>
          </a:p>
          <a:p>
            <a:pPr algn="just" fontAlgn="base">
              <a:lnSpc>
                <a:spcPct val="90000"/>
              </a:lnSpc>
            </a:pPr>
            <a:r>
              <a:rPr lang="zh-CN" altLang="en-US" sz="2400" strike="noStrike" noProof="1" dirty="0">
                <a:latin typeface="Times New Roman" panose="02020603050405020304" pitchFamily="2" charset="0"/>
              </a:rPr>
              <a:t>向服务顾问说明维修过程及问题 </a:t>
            </a:r>
            <a:endParaRPr lang="zh-CN" altLang="en-US" sz="2400" strike="noStrike" noProof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marL="0" indent="0" fontAlgn="base">
              <a:lnSpc>
                <a:spcPct val="90000"/>
              </a:lnSpc>
              <a:buNone/>
            </a:pPr>
            <a:endParaRPr lang="zh-CN" altLang="en-US" strike="noStrike" noProof="1" dirty="0"/>
          </a:p>
        </p:txBody>
      </p:sp>
      <p:sp>
        <p:nvSpPr>
          <p:cNvPr id="48130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内部交车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4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4228099"/>
          <p:cNvSpPr txBox="1"/>
          <p:nvPr/>
        </p:nvSpPr>
        <p:spPr>
          <a:xfrm>
            <a:off x="457200" y="990600"/>
            <a:ext cx="8305800" cy="519113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工作要点</a:t>
            </a:r>
            <a:endParaRPr lang="zh-CN" altLang="en-US" sz="28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9154" name="矩形 4228102"/>
          <p:cNvSpPr/>
          <p:nvPr/>
        </p:nvSpPr>
        <p:spPr>
          <a:xfrm>
            <a:off x="381000" y="1905000"/>
            <a:ext cx="8077200" cy="30130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 anchor="b" anchorCtr="1">
            <a:spAutoFit/>
          </a:bodyPr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en-GB" altLang="zh-CN" sz="2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知道客户的车辆历史，包括是否曾被召回</a:t>
            </a:r>
            <a:endParaRPr lang="en-GB" altLang="zh-CN" sz="24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确认客户提到的所有需求</a:t>
            </a:r>
            <a:endParaRPr lang="zh-CN" altLang="en-GB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en-GB" altLang="zh-CN" sz="2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让客户了解获得所需信息的重要性 </a:t>
            </a:r>
            <a:endParaRPr lang="en-GB" altLang="zh-CN" sz="24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en-GB" altLang="zh-CN" sz="2400" b="1" dirty="0" err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向客户解释，如果费用或时间变化会及时联系告知</a:t>
            </a:r>
            <a:endParaRPr lang="en-GB" altLang="zh-CN" sz="24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确保维修车间通过有效地工作分配，做好准备为预约及未预约的客户提供服务</a:t>
            </a:r>
            <a:endParaRPr lang="en-US" altLang="zh-CN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9155" name="标题 1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endParaRPr lang="zh-CN" altLang="en-US"/>
          </a:p>
        </p:txBody>
      </p:sp>
      <p:sp>
        <p:nvSpPr>
          <p:cNvPr id="49156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内部交车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5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4061185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sz="2400" dirty="0"/>
              <a:t>2.2   </a:t>
            </a:r>
            <a:r>
              <a:rPr lang="zh-CN" altLang="en-US" sz="2400" dirty="0"/>
              <a:t>优质服务及要求</a:t>
            </a:r>
            <a:r>
              <a:rPr lang="en-US" altLang="zh-CN" sz="2400" dirty="0"/>
              <a:t>——</a:t>
            </a:r>
            <a:r>
              <a:rPr lang="zh-CN" altLang="en-US" sz="2400" dirty="0"/>
              <a:t>质量检查</a:t>
            </a:r>
            <a:r>
              <a:rPr lang="en-US" altLang="zh-CN" sz="2400" dirty="0"/>
              <a:t>/</a:t>
            </a:r>
            <a:r>
              <a:rPr lang="zh-CN" altLang="en-US" sz="2400" dirty="0"/>
              <a:t>内部交车</a:t>
            </a:r>
            <a:endParaRPr lang="zh-CN" altLang="en-US" sz="2400" dirty="0"/>
          </a:p>
        </p:txBody>
      </p:sp>
      <p:pic>
        <p:nvPicPr>
          <p:cNvPr id="50178" name="图片 4061186" descr="1164004650556"/>
          <p:cNvPicPr>
            <a:picLocks noChangeAspect="1"/>
          </p:cNvPicPr>
          <p:nvPr/>
        </p:nvPicPr>
        <p:blipFill>
          <a:blip r:embed="rId1">
            <a:lum bright="12000"/>
          </a:blip>
          <a:srcRect b="-2835"/>
          <a:stretch>
            <a:fillRect/>
          </a:stretch>
        </p:blipFill>
        <p:spPr>
          <a:xfrm>
            <a:off x="5791200" y="4318000"/>
            <a:ext cx="3048000" cy="2082800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0179" name="等腰三角形 4061187"/>
          <p:cNvSpPr/>
          <p:nvPr/>
        </p:nvSpPr>
        <p:spPr>
          <a:xfrm rot="5400000" flipH="1">
            <a:off x="3624263" y="1554163"/>
            <a:ext cx="558800" cy="252412"/>
          </a:xfrm>
          <a:prstGeom prst="triangle">
            <a:avLst>
              <a:gd name="adj" fmla="val 50000"/>
            </a:avLst>
          </a:prstGeom>
          <a:solidFill>
            <a:srgbClr val="1D06C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矩形 4061188"/>
          <p:cNvSpPr/>
          <p:nvPr/>
        </p:nvSpPr>
        <p:spPr>
          <a:xfrm>
            <a:off x="2168525" y="1412875"/>
            <a:ext cx="1539875" cy="549275"/>
          </a:xfrm>
          <a:prstGeom prst="rect">
            <a:avLst/>
          </a:prstGeom>
          <a:solidFill>
            <a:srgbClr val="1D06C6"/>
          </a:solidFill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25000"/>
              </a:lnSpc>
              <a:spcBef>
                <a:spcPct val="70000"/>
              </a:spcBef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思考题：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50181" name="图片 40611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1143000"/>
            <a:ext cx="1235075" cy="103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61191" name="文本框 4061190"/>
          <p:cNvSpPr txBox="1"/>
          <p:nvPr/>
        </p:nvSpPr>
        <p:spPr>
          <a:xfrm>
            <a:off x="685800" y="2436813"/>
            <a:ext cx="5715000" cy="1754187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t" anchorCtr="0"/>
          <a:p>
            <a:pPr>
              <a:spcBef>
                <a:spcPct val="50000"/>
              </a:spcBef>
              <a:buClrTx/>
            </a:pPr>
            <a:r>
              <a:rPr lang="zh-CN" altLang="en-US" sz="2000" b="1" dirty="0">
                <a:solidFill>
                  <a:srgbClr val="FF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由谁负责检查维修工作的质量：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、技术人员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、服务顾问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、技术经理或质检员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D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、客服中心</a:t>
            </a:r>
            <a:r>
              <a: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1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0183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内部交车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6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061191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4366337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zh-CN" altLang="en-US" b="0" dirty="0"/>
              <a:t>交车</a:t>
            </a:r>
            <a:r>
              <a:rPr lang="en-US" altLang="zh-CN" b="0" dirty="0"/>
              <a:t>/</a:t>
            </a:r>
            <a:r>
              <a:rPr lang="zh-CN" altLang="en-US" b="0" dirty="0"/>
              <a:t>结帐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2226" name="文本占位符 4366338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algn="ctr"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工作要求</a:t>
            </a:r>
            <a:endParaRPr lang="zh-CN" altLang="en-US" sz="2800" i="1" dirty="0">
              <a:solidFill>
                <a:srgbClr val="CC0000"/>
              </a:solidFill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准时交车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en-US" dirty="0">
                <a:latin typeface="Times New Roman" panose="02020603050405020304" pitchFamily="2" charset="0"/>
              </a:rPr>
              <a:t>交车时间要充分</a:t>
            </a:r>
            <a:endParaRPr lang="zh-CN" altLang="en-US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en-US" dirty="0"/>
              <a:t>遵守估价和付款方式 </a:t>
            </a:r>
            <a:endParaRPr lang="zh-CN" altLang="en-US" dirty="0"/>
          </a:p>
        </p:txBody>
      </p:sp>
      <p:sp>
        <p:nvSpPr>
          <p:cNvPr id="52227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交车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7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占位符 4367361"/>
          <p:cNvSpPr>
            <a:spLocks noGrp="1"/>
          </p:cNvSpPr>
          <p:nvPr>
            <p:ph idx="1"/>
          </p:nvPr>
        </p:nvSpPr>
        <p:spPr>
          <a:xfrm>
            <a:off x="179388" y="1196975"/>
            <a:ext cx="8726487" cy="5156200"/>
          </a:xfrm>
          <a:ln/>
        </p:spPr>
        <p:txBody>
          <a:bodyPr anchor="t" anchorCtr="0"/>
          <a:p>
            <a:pPr algn="ctr">
              <a:lnSpc>
                <a:spcPct val="90000"/>
              </a:lnSpc>
              <a:buNone/>
            </a:pPr>
            <a:r>
              <a:rPr lang="zh-CN" altLang="en-US" sz="2800" i="1" dirty="0">
                <a:solidFill>
                  <a:srgbClr val="CC0000"/>
                </a:solidFill>
              </a:rPr>
              <a:t>工作内容</a:t>
            </a:r>
            <a:r>
              <a:rPr lang="zh-CN" altLang="en-US" sz="2000" dirty="0"/>
              <a:t> </a:t>
            </a:r>
            <a:endParaRPr lang="zh-CN" altLang="en-US" sz="2000" dirty="0"/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检查发票（材料费、工时费与实际是否相符）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向用户解释发票内容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向用户说明定单外工作和发现但没去解决的问题，对于必须修理但用户未同意的项目要请用户签字。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给用户看旧件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指示用户看所做的维修工作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告知某些备件的剩余使用寿命（制动</a:t>
            </a:r>
            <a:r>
              <a:rPr lang="en-US" altLang="zh-CN" sz="2400" dirty="0">
                <a:latin typeface="Times New Roman" panose="02020603050405020304" pitchFamily="2" charset="0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</a:rPr>
              <a:t>轮胎）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向用户讲解必要的维修保养常识，宣传经销商的特色服务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latin typeface="Times New Roman" panose="02020603050405020304" pitchFamily="2" charset="0"/>
              </a:rPr>
              <a:t>向用户宣传预约的好处</a:t>
            </a:r>
            <a:endParaRPr lang="zh-CN" altLang="en-US" sz="240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/>
              <a:t>告别用户 </a:t>
            </a:r>
            <a:endParaRPr lang="zh-CN" altLang="en-US" sz="2400" dirty="0"/>
          </a:p>
        </p:txBody>
      </p:sp>
      <p:sp>
        <p:nvSpPr>
          <p:cNvPr id="53250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交车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8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4074497"/>
          <p:cNvSpPr>
            <a:spLocks noGrp="1"/>
          </p:cNvSpPr>
          <p:nvPr>
            <p:ph type="title"/>
          </p:nvPr>
        </p:nvSpPr>
        <p:spPr>
          <a:xfrm>
            <a:off x="-36512" y="2133600"/>
            <a:ext cx="8458200" cy="563563"/>
          </a:xfrm>
          <a:ln/>
        </p:spPr>
        <p:txBody>
          <a:bodyPr anchor="ctr" anchorCtr="0"/>
          <a:p>
            <a:r>
              <a:rPr lang="en-US" altLang="zh-CN" dirty="0"/>
              <a:t>2.2   </a:t>
            </a:r>
            <a:r>
              <a:rPr lang="zh-CN" altLang="en-US" dirty="0"/>
              <a:t>优质服务及要求</a:t>
            </a:r>
            <a:r>
              <a:rPr lang="en-US" altLang="zh-CN" dirty="0"/>
              <a:t>——</a:t>
            </a:r>
            <a:r>
              <a:rPr lang="zh-CN" altLang="en-US" dirty="0"/>
              <a:t>交车</a:t>
            </a:r>
            <a:endParaRPr lang="zh-CN" altLang="en-US" dirty="0"/>
          </a:p>
        </p:txBody>
      </p:sp>
      <p:pic>
        <p:nvPicPr>
          <p:cNvPr id="54274" name="图片 4074498" descr="1164004650556"/>
          <p:cNvPicPr>
            <a:picLocks noChangeAspect="1"/>
          </p:cNvPicPr>
          <p:nvPr/>
        </p:nvPicPr>
        <p:blipFill>
          <a:blip r:embed="rId1">
            <a:lum bright="12000"/>
          </a:blip>
          <a:srcRect b="-2835"/>
          <a:stretch>
            <a:fillRect/>
          </a:stretch>
        </p:blipFill>
        <p:spPr>
          <a:xfrm>
            <a:off x="6781800" y="4918075"/>
            <a:ext cx="2057400" cy="1406525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4275" name="等腰三角形 4074499"/>
          <p:cNvSpPr/>
          <p:nvPr/>
        </p:nvSpPr>
        <p:spPr>
          <a:xfrm rot="5400000" flipH="1">
            <a:off x="3624263" y="1554163"/>
            <a:ext cx="558800" cy="252412"/>
          </a:xfrm>
          <a:prstGeom prst="triangle">
            <a:avLst>
              <a:gd name="adj" fmla="val 50000"/>
            </a:avLst>
          </a:prstGeom>
          <a:solidFill>
            <a:srgbClr val="1D06C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矩形 4074500"/>
          <p:cNvSpPr/>
          <p:nvPr/>
        </p:nvSpPr>
        <p:spPr>
          <a:xfrm>
            <a:off x="2168525" y="1412875"/>
            <a:ext cx="1539875" cy="549275"/>
          </a:xfrm>
          <a:prstGeom prst="rect">
            <a:avLst/>
          </a:prstGeom>
          <a:solidFill>
            <a:srgbClr val="1D06C6"/>
          </a:solidFill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25000"/>
              </a:lnSpc>
              <a:spcBef>
                <a:spcPct val="70000"/>
              </a:spcBef>
              <a:buClrTx/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思考题：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54277" name="图片 4074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1143000"/>
            <a:ext cx="1235075" cy="103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74503" name="文本框 4074502"/>
          <p:cNvSpPr txBox="1"/>
          <p:nvPr/>
        </p:nvSpPr>
        <p:spPr>
          <a:xfrm>
            <a:off x="609600" y="2360613"/>
            <a:ext cx="7086600" cy="2439987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t" anchorCtr="0"/>
          <a:p>
            <a:pPr marL="358775" indent="-358775" algn="just">
              <a:spcBef>
                <a:spcPct val="50000"/>
              </a:spcBef>
              <a:buClrTx/>
            </a:pPr>
            <a:r>
              <a:rPr lang="zh-CN" altLang="en-US" sz="2000" b="1" dirty="0">
                <a:solidFill>
                  <a:srgbClr val="FF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为什么有必要向顾客出示技术人员的照片，并告诉顾客技术人员接受过哪些特别培训：</a:t>
            </a:r>
            <a:endParaRPr lang="zh-CN" altLang="en-US" sz="2000" b="1" dirty="0">
              <a:solidFill>
                <a:srgbClr val="FF66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58775" indent="-358775" algn="just"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、体现服务的价值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58775" indent="-358775" algn="just"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、说明维修费用的合理性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58775" indent="-358775" algn="just"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、说明更换零件的合理性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58775" indent="-358775" algn="just"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、解释未能按时交车的原因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4279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交车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结账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9</a:t>
            </a:r>
            <a:endParaRPr lang="en-US" altLang="zh-CN" strike="noStrike" noProof="1">
              <a:latin typeface="幼圆" panose="02010509060101010101" charset="-122"/>
              <a:ea typeface="幼圆" panose="0201050906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074503">
                                            <p:txEl>
                                              <p:charRg st="3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4280321"/>
          <p:cNvSpPr txBox="1"/>
          <p:nvPr/>
        </p:nvSpPr>
        <p:spPr>
          <a:xfrm>
            <a:off x="457200" y="2025650"/>
            <a:ext cx="8382000" cy="641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  <a:buClrTx/>
            </a:pPr>
            <a:endParaRPr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56322" name="组合 4280322"/>
          <p:cNvGrpSpPr/>
          <p:nvPr/>
        </p:nvGrpSpPr>
        <p:grpSpPr>
          <a:xfrm>
            <a:off x="179388" y="1125538"/>
            <a:ext cx="8686800" cy="5257800"/>
            <a:chOff x="975" y="4872"/>
            <a:chExt cx="9975" cy="10608"/>
          </a:xfrm>
        </p:grpSpPr>
        <p:sp>
          <p:nvSpPr>
            <p:cNvPr id="56323" name="圆角矩形 4280323"/>
            <p:cNvSpPr/>
            <p:nvPr/>
          </p:nvSpPr>
          <p:spPr>
            <a:xfrm>
              <a:off x="1080" y="4872"/>
              <a:ext cx="9660" cy="109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4" name="圆角矩形 4280324"/>
            <p:cNvSpPr/>
            <p:nvPr/>
          </p:nvSpPr>
          <p:spPr>
            <a:xfrm>
              <a:off x="975" y="14700"/>
              <a:ext cx="9660" cy="62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5" name="圆角矩形 4280325"/>
            <p:cNvSpPr/>
            <p:nvPr/>
          </p:nvSpPr>
          <p:spPr>
            <a:xfrm>
              <a:off x="1395" y="8772"/>
              <a:ext cx="2835" cy="140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6" name="圆角矩形 4280326"/>
            <p:cNvSpPr/>
            <p:nvPr/>
          </p:nvSpPr>
          <p:spPr>
            <a:xfrm>
              <a:off x="7590" y="7836"/>
              <a:ext cx="3045" cy="93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7" name="圆角矩形 4280327"/>
            <p:cNvSpPr/>
            <p:nvPr/>
          </p:nvSpPr>
          <p:spPr>
            <a:xfrm>
              <a:off x="7695" y="12059"/>
              <a:ext cx="2835" cy="78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8" name="下箭头 4280328"/>
            <p:cNvSpPr/>
            <p:nvPr/>
          </p:nvSpPr>
          <p:spPr>
            <a:xfrm>
              <a:off x="1185" y="6276"/>
              <a:ext cx="3045" cy="187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9" name="下箭头 4280329"/>
            <p:cNvSpPr/>
            <p:nvPr/>
          </p:nvSpPr>
          <p:spPr>
            <a:xfrm>
              <a:off x="7905" y="6276"/>
              <a:ext cx="2415" cy="124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30" name="下箭头 4280330"/>
            <p:cNvSpPr/>
            <p:nvPr/>
          </p:nvSpPr>
          <p:spPr>
            <a:xfrm>
              <a:off x="1080" y="10644"/>
              <a:ext cx="1575" cy="3588"/>
            </a:xfrm>
            <a:prstGeom prst="downArrow">
              <a:avLst>
                <a:gd name="adj1" fmla="val 50000"/>
                <a:gd name="adj2" fmla="val 56899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31" name="下箭头 4280331"/>
            <p:cNvSpPr/>
            <p:nvPr/>
          </p:nvSpPr>
          <p:spPr>
            <a:xfrm>
              <a:off x="7170" y="9240"/>
              <a:ext cx="3780" cy="23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32" name="下箭头 4280332"/>
            <p:cNvSpPr/>
            <p:nvPr/>
          </p:nvSpPr>
          <p:spPr>
            <a:xfrm>
              <a:off x="7560" y="13140"/>
              <a:ext cx="3045" cy="124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33" name="下箭头 4280333"/>
            <p:cNvSpPr/>
            <p:nvPr/>
          </p:nvSpPr>
          <p:spPr>
            <a:xfrm>
              <a:off x="2865" y="10811"/>
              <a:ext cx="1575" cy="3432"/>
            </a:xfrm>
            <a:prstGeom prst="downArrow">
              <a:avLst>
                <a:gd name="adj1" fmla="val 50000"/>
                <a:gd name="adj2" fmla="val 54425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34" name="文本框 4280334"/>
            <p:cNvSpPr txBox="1"/>
            <p:nvPr/>
          </p:nvSpPr>
          <p:spPr>
            <a:xfrm>
              <a:off x="1290" y="5028"/>
              <a:ext cx="9240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您好，</a:t>
              </a:r>
              <a:r>
                <a:rPr lang="en-US" altLang="zh-CN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----</a:t>
              </a: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先生（女士），我是</a:t>
              </a:r>
              <a:r>
                <a:rPr lang="en-US" altLang="zh-CN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----</a:t>
              </a: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经销商，我的名字叫</a:t>
              </a:r>
              <a:r>
                <a:rPr lang="en-US" altLang="zh-CN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----</a:t>
              </a: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您昨天到我站修过您的车，站里委托我打电话给您，对您光临我站表示感谢，您对我们的服务满意吗？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35" name="文本框 4280335"/>
            <p:cNvSpPr txBox="1"/>
            <p:nvPr/>
          </p:nvSpPr>
          <p:spPr>
            <a:xfrm>
              <a:off x="2025" y="6432"/>
              <a:ext cx="1365" cy="1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是，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就在“满意”一栏打勾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36" name="文本框 4280336"/>
            <p:cNvSpPr txBox="1"/>
            <p:nvPr/>
          </p:nvSpPr>
          <p:spPr>
            <a:xfrm>
              <a:off x="1500" y="8928"/>
              <a:ext cx="2730" cy="10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非常感谢，我们听了很高兴。还有一个问题，依您看，我们还有什么需要改进的地方吗？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37" name="文本框 4280337"/>
            <p:cNvSpPr txBox="1"/>
            <p:nvPr/>
          </p:nvSpPr>
          <p:spPr>
            <a:xfrm>
              <a:off x="1500" y="10956"/>
              <a:ext cx="735" cy="2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有，就在建议栏里记录下来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38" name="文本框 4280338"/>
            <p:cNvSpPr txBox="1"/>
            <p:nvPr/>
          </p:nvSpPr>
          <p:spPr>
            <a:xfrm>
              <a:off x="3285" y="11580"/>
              <a:ext cx="735" cy="10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没有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39" name="文本框 4280339"/>
            <p:cNvSpPr txBox="1"/>
            <p:nvPr/>
          </p:nvSpPr>
          <p:spPr>
            <a:xfrm>
              <a:off x="8010" y="12059"/>
              <a:ext cx="2100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对您的抱怨，我的同事再打电话给您可以吗？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40" name="文本框 4280340"/>
            <p:cNvSpPr txBox="1"/>
            <p:nvPr/>
          </p:nvSpPr>
          <p:spPr>
            <a:xfrm>
              <a:off x="2550" y="14700"/>
              <a:ext cx="6615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 eaLnBrk="0" hangingPunct="0">
                <a:buClrTx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非常感谢您的合作，再见？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41" name="文本框 4280341"/>
            <p:cNvSpPr txBox="1"/>
            <p:nvPr/>
          </p:nvSpPr>
          <p:spPr>
            <a:xfrm>
              <a:off x="7800" y="7992"/>
              <a:ext cx="2625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请问，有些哪些不满意，我想做一下记录，送给有关人员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42" name="文本框 4280342"/>
            <p:cNvSpPr txBox="1"/>
            <p:nvPr/>
          </p:nvSpPr>
          <p:spPr>
            <a:xfrm>
              <a:off x="8850" y="6588"/>
              <a:ext cx="525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否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43" name="文本框 4280343"/>
            <p:cNvSpPr txBox="1"/>
            <p:nvPr/>
          </p:nvSpPr>
          <p:spPr>
            <a:xfrm>
              <a:off x="8430" y="13307"/>
              <a:ext cx="1470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en-US" altLang="zh-CN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“</a:t>
              </a:r>
              <a:r>
                <a:rPr lang="zh-CN" altLang="en-US" sz="16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可以”，在“回电”栏里打勾</a:t>
              </a: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344" name="文本框 4280344"/>
            <p:cNvSpPr txBox="1"/>
            <p:nvPr/>
          </p:nvSpPr>
          <p:spPr>
            <a:xfrm>
              <a:off x="8220" y="9407"/>
              <a:ext cx="1890" cy="21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 eaLnBrk="0" hangingPunct="0">
                <a:buClrTx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在相应栏目里打勾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维修质量不好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价格问题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服务问题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时间问题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其它问题</a:t>
              </a:r>
              <a:endParaRPr lang="zh-CN" altLang="en-US" sz="1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</a:pPr>
              <a:endParaRPr lang="zh-CN" altLang="en-US" sz="16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</a:pPr>
              <a:endParaRPr lang="zh-CN" altLang="en-US" sz="9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</a:pPr>
              <a:endParaRPr lang="zh-CN" altLang="en-US" sz="9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</a:pPr>
              <a:endParaRPr lang="zh-CN" altLang="en-US" sz="9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algn="just" eaLnBrk="0" hangingPunct="0">
                <a:buClrTx/>
              </a:pPr>
              <a:endParaRPr lang="zh-CN" altLang="en-US" sz="9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56345" name="文本框 4280345"/>
          <p:cNvSpPr txBox="1"/>
          <p:nvPr/>
        </p:nvSpPr>
        <p:spPr>
          <a:xfrm>
            <a:off x="3276600" y="377825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  <a:buClrTx/>
            </a:pPr>
            <a:endParaRPr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56346" name="图片 4280346" descr="BD07153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429000"/>
            <a:ext cx="213360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47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回访跟踪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48" name="灯片编号占位符 1"/>
          <p:cNvSpPr>
            <a:spLocks noGrp="1"/>
          </p:cNvSpPr>
          <p:nvPr>
            <p:ph type="sldNum" sz="quarter" idx="10"/>
          </p:nvPr>
        </p:nvSpPr>
        <p:spPr>
          <a:solidFill>
            <a:srgbClr val="007373"/>
          </a:solidFill>
          <a:ln/>
        </p:spPr>
        <p:txBody>
          <a:bodyPr anchor="t" anchorCtr="0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600">
                <a:latin typeface="Verdana" panose="020B0604030504040204" pitchFamily="2" charset="0"/>
                <a:ea typeface="幼圆" panose="02010509060101010101" charset="-122"/>
              </a:rPr>
            </a:fld>
            <a:endParaRPr lang="zh-CN" altLang="en-US" sz="1600">
              <a:latin typeface="Verdana" panose="020B0604030504040204" pitchFamily="2" charset="0"/>
              <a:ea typeface="幼圆" panose="02010509060101010101" charset="-122"/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68386" name="文本占位符 4368385"/>
          <p:cNvSpPr>
            <a:spLocks noGrp="1"/>
          </p:cNvSpPr>
          <p:nvPr>
            <p:ph idx="1"/>
          </p:nvPr>
        </p:nvSpPr>
        <p:spPr>
          <a:xfrm>
            <a:off x="107950" y="1341438"/>
            <a:ext cx="8726488" cy="5110163"/>
          </a:xfrm>
          <a:ln>
            <a:miter/>
          </a:ln>
        </p:spPr>
        <p:txBody>
          <a:bodyPr anchor="t"/>
          <a:p>
            <a:pPr algn="ctr" fontAlgn="base">
              <a:buNone/>
            </a:pPr>
            <a:r>
              <a:rPr lang="zh-CN" altLang="en-US" sz="2800" b="0" i="1" strike="noStrike" noProof="1" dirty="0">
                <a:solidFill>
                  <a:srgbClr val="CC0000"/>
                </a:solidFill>
              </a:rPr>
              <a:t>工作要求</a:t>
            </a:r>
            <a:endParaRPr lang="zh-CN" altLang="en-US" sz="2800" b="0" i="1" strike="noStrike" noProof="1" dirty="0">
              <a:solidFill>
                <a:srgbClr val="CC0000"/>
              </a:solidFill>
            </a:endParaRPr>
          </a:p>
          <a:p>
            <a:pPr algn="just" fontAlgn="base"/>
            <a:r>
              <a:rPr lang="zh-CN" altLang="de-DE" sz="2400" b="0" strike="noStrike" noProof="1" dirty="0">
                <a:latin typeface="宋体" panose="02010600030101010101" pitchFamily="2" charset="-122"/>
              </a:rPr>
              <a:t>打电话时为避免用户觉得他的车辆有问题，建议使用标准语言及标准语言顺序，发音要自然、有善。</a:t>
            </a:r>
            <a:endParaRPr lang="zh-CN" altLang="en-US" sz="2400" b="0" strike="noStrike" noProof="1">
              <a:latin typeface="宋体" panose="02010600030101010101" pitchFamily="2" charset="-122"/>
            </a:endParaRPr>
          </a:p>
          <a:p>
            <a:pPr algn="just" fontAlgn="base"/>
            <a:r>
              <a:rPr lang="zh-CN" altLang="de-DE" sz="2400" b="0" strike="noStrike" noProof="1" dirty="0">
                <a:latin typeface="宋体" panose="02010600030101010101" pitchFamily="2" charset="-122"/>
              </a:rPr>
              <a:t>不要讲话太快，一方面给没有准备的用户时间和机会回忆细节，另一方面避免用户觉得你很着忙</a:t>
            </a:r>
            <a:endParaRPr lang="zh-CN" altLang="en-US" sz="2400" b="0" strike="noStrike" noProof="1">
              <a:latin typeface="宋体" panose="02010600030101010101" pitchFamily="2" charset="-122"/>
            </a:endParaRPr>
          </a:p>
          <a:p>
            <a:pPr algn="just" fontAlgn="base"/>
            <a:r>
              <a:rPr lang="zh-CN" altLang="de-DE" sz="2400" b="0" strike="noStrike" noProof="1" dirty="0">
                <a:latin typeface="宋体" panose="02010600030101010101" pitchFamily="2" charset="-122"/>
              </a:rPr>
              <a:t>不要打断用户，记下用户的评语,无论批评或表扬</a:t>
            </a:r>
            <a:endParaRPr lang="zh-CN" altLang="en-US" sz="2400" b="0" strike="noStrike" noProof="1" dirty="0">
              <a:latin typeface="宋体" panose="02010600030101010101" pitchFamily="2" charset="-122"/>
            </a:endParaRPr>
          </a:p>
          <a:p>
            <a:pPr algn="just" fontAlgn="base"/>
            <a:r>
              <a:rPr lang="zh-CN" altLang="de-DE" sz="2400" strike="noStrike" noProof="1" dirty="0">
                <a:latin typeface="宋体" panose="02010600030101010101" pitchFamily="2" charset="-122"/>
                <a:sym typeface="+mn-ea"/>
              </a:rPr>
              <a:t>维修一周之内打电话询问用户是否满意</a:t>
            </a:r>
            <a:endParaRPr lang="en-US" altLang="zh-CN" sz="2400" b="0" strike="noStrike" noProof="1">
              <a:latin typeface="宋体" panose="02010600030101010101" pitchFamily="2" charset="-122"/>
            </a:endParaRPr>
          </a:p>
          <a:p>
            <a:pPr algn="just" fontAlgn="base"/>
            <a:r>
              <a:rPr lang="zh-CN" altLang="de-DE" sz="2400" strike="noStrike" noProof="1" dirty="0">
                <a:latin typeface="宋体" panose="02010600030101010101" pitchFamily="2" charset="-122"/>
                <a:sym typeface="+mn-ea"/>
              </a:rPr>
              <a:t>打回访电话的人要懂基本维修常识、懂沟通及语言技巧</a:t>
            </a:r>
            <a:r>
              <a:rPr lang="en-US" altLang="zh-CN" sz="2400" i="1" strike="noStrike" noProof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400" b="0" i="1" strike="noStrike" noProof="1" dirty="0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pPr marL="0" indent="0" algn="just" fontAlgn="base">
              <a:buNone/>
            </a:pPr>
            <a:endParaRPr lang="zh-CN" altLang="en-US" sz="2400" b="0" i="1" strike="noStrike" noProof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57346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回访跟踪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31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占位符 4370433"/>
          <p:cNvSpPr>
            <a:spLocks noGrp="1"/>
          </p:cNvSpPr>
          <p:nvPr>
            <p:ph idx="1"/>
          </p:nvPr>
        </p:nvSpPr>
        <p:spPr>
          <a:xfrm>
            <a:off x="228600" y="838200"/>
            <a:ext cx="8726488" cy="5294313"/>
          </a:xfrm>
          <a:ln/>
        </p:spPr>
        <p:txBody>
          <a:bodyPr anchor="t" anchorCtr="0"/>
          <a:p>
            <a:pPr algn="just"/>
            <a:endParaRPr lang="en-US" altLang="zh-CN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de-DE" sz="2400" dirty="0">
                <a:latin typeface="宋体" panose="02010600030101010101" pitchFamily="2" charset="-122"/>
                <a:sym typeface="宋体" panose="02010600030101010101" pitchFamily="2" charset="-122"/>
              </a:rPr>
              <a:t>打电话时间要回避用户不方便接听电话的时间</a:t>
            </a:r>
            <a:endParaRPr lang="zh-CN" altLang="de-DE" sz="2400" dirty="0">
              <a:latin typeface="宋体" panose="02010600030101010101" pitchFamily="2" charset="-122"/>
            </a:endParaRPr>
          </a:p>
          <a:p>
            <a:pPr algn="just"/>
            <a:r>
              <a:rPr lang="zh-CN" altLang="de-DE" sz="2400" dirty="0">
                <a:latin typeface="Times New Roman" panose="02020603050405020304" pitchFamily="2" charset="0"/>
                <a:sym typeface="宋体" panose="02010600030101010101" pitchFamily="2" charset="-122"/>
              </a:rPr>
              <a:t>如果用户有抱怨，不要找借口堂塞，告诉用户你已记下他的意见，并让用户相信如果他愿意有关人员会与他联系并解决问题，有关人员要立即处理，尽快回复用户。</a:t>
            </a:r>
            <a:endParaRPr lang="zh-CN" altLang="de-DE" sz="2400" dirty="0">
              <a:latin typeface="Times New Roman" panose="02020603050405020304" pitchFamily="2" charset="0"/>
            </a:endParaRPr>
          </a:p>
          <a:p>
            <a:pPr algn="just"/>
            <a:r>
              <a:rPr lang="zh-CN" altLang="de-DE" sz="2400" dirty="0">
                <a:latin typeface="Times New Roman" panose="02020603050405020304" pitchFamily="2" charset="0"/>
              </a:rPr>
              <a:t>对跟踪的情况进行分析及采取改进措施</a:t>
            </a:r>
            <a:endParaRPr lang="en-US" altLang="zh-CN" sz="24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de-DE" sz="2400" dirty="0">
                <a:latin typeface="Times New Roman" panose="02020603050405020304" pitchFamily="2" charset="0"/>
              </a:rPr>
              <a:t>对用户的不合理要求进行合理解释</a:t>
            </a:r>
            <a:endParaRPr lang="en-US" altLang="zh-CN" sz="24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just"/>
            <a:r>
              <a:rPr lang="zh-CN" altLang="de-DE" sz="2400" dirty="0">
                <a:latin typeface="Times New Roman" panose="02020603050405020304" pitchFamily="2" charset="0"/>
              </a:rPr>
              <a:t>回访比例不少于二分之一</a:t>
            </a:r>
            <a:endParaRPr lang="en-US" altLang="zh-CN" sz="24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r>
              <a:rPr lang="zh-CN" altLang="de-DE" sz="2400" dirty="0"/>
              <a:t>回访对象必须是各种类型（用户类型、定单类型）的用户，对象越多越有代表性；维修费的多少也可以作为一个衡量标准。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58370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回访跟踪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</a:t>
            </a:r>
            <a:r>
              <a:rPr 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2</a:t>
            </a:r>
            <a:endParaRPr lang="zh-CN" strike="noStrike" noProof="1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4231169"/>
          <p:cNvSpPr txBox="1"/>
          <p:nvPr/>
        </p:nvSpPr>
        <p:spPr>
          <a:xfrm>
            <a:off x="457200" y="990600"/>
            <a:ext cx="8305800" cy="519113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工作要点</a:t>
            </a:r>
            <a:endParaRPr lang="zh-CN" altLang="en-US" sz="28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9394" name="矩形 4231173"/>
          <p:cNvSpPr/>
          <p:nvPr/>
        </p:nvSpPr>
        <p:spPr>
          <a:xfrm>
            <a:off x="381000" y="1909763"/>
            <a:ext cx="5410200" cy="31956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 anchor="b" anchorCtr="1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在</a:t>
            </a:r>
            <a:r>
              <a:rPr lang="en-GB" altLang="zh-CN" sz="2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24</a:t>
            </a: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小时内联系所有服务过的客户</a:t>
            </a:r>
            <a:endParaRPr lang="zh-CN" altLang="en-GB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询问所有服务过的客户的满意水平</a:t>
            </a:r>
            <a:endParaRPr lang="zh-CN" altLang="en-GB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努力解决客户反映的问题</a:t>
            </a:r>
            <a:endParaRPr lang="zh-CN" altLang="en-GB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对反复出现的问题制定行动计划</a:t>
            </a:r>
            <a:endParaRPr lang="zh-CN" altLang="en-GB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lvl="1" indent="0">
              <a:lnSpc>
                <a:spcPct val="130000"/>
              </a:lnSpc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GB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跟踪问题解决的效果</a:t>
            </a:r>
            <a:endParaRPr lang="zh-CN" altLang="en-GB" sz="2400" b="1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9395" name="标题 4210689"/>
          <p:cNvSpPr>
            <a:spLocks noGrp="1"/>
          </p:cNvSpPr>
          <p:nvPr/>
        </p:nvSpPr>
        <p:spPr>
          <a:xfrm>
            <a:off x="107950" y="260350"/>
            <a:ext cx="9024938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一汽大众售后服务流程详解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——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回访跟踪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33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标题 4789249"/>
          <p:cNvSpPr>
            <a:spLocks noGrp="1"/>
          </p:cNvSpPr>
          <p:nvPr>
            <p:ph type="title"/>
          </p:nvPr>
        </p:nvSpPr>
        <p:spPr>
          <a:xfrm>
            <a:off x="250825" y="117475"/>
            <a:ext cx="4610100" cy="863600"/>
          </a:xfrm>
        </p:spPr>
        <p:txBody>
          <a:bodyPr anchor="ctr" anchorCtr="0"/>
          <a:p>
            <a:r>
              <a:rPr lang="en-US" altLang="zh-CN" dirty="0"/>
              <a:t>2.1  </a:t>
            </a:r>
            <a:r>
              <a:rPr lang="zh-CN" altLang="en-US" dirty="0"/>
              <a:t>仪容仪表</a:t>
            </a:r>
            <a:endParaRPr lang="zh-CN" altLang="en-US" dirty="0"/>
          </a:p>
        </p:txBody>
      </p:sp>
      <p:grpSp>
        <p:nvGrpSpPr>
          <p:cNvPr id="62466" name="组合 4789250"/>
          <p:cNvGrpSpPr/>
          <p:nvPr/>
        </p:nvGrpSpPr>
        <p:grpSpPr>
          <a:xfrm>
            <a:off x="3006725" y="1870075"/>
            <a:ext cx="2430463" cy="406400"/>
            <a:chOff x="2154" y="663"/>
            <a:chExt cx="1531" cy="256"/>
          </a:xfrm>
        </p:grpSpPr>
        <p:sp>
          <p:nvSpPr>
            <p:cNvPr id="62467" name="圆角矩形 4789251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62468" name="文本框 4789252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62469" name="矩形 4789253"/>
          <p:cNvSpPr/>
          <p:nvPr/>
        </p:nvSpPr>
        <p:spPr>
          <a:xfrm>
            <a:off x="917575" y="2495550"/>
            <a:ext cx="2014538" cy="37782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70" name="矩形 4789254"/>
          <p:cNvSpPr/>
          <p:nvPr/>
        </p:nvSpPr>
        <p:spPr>
          <a:xfrm>
            <a:off x="917575" y="25654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1" name="矩形 4789255"/>
          <p:cNvSpPr/>
          <p:nvPr/>
        </p:nvSpPr>
        <p:spPr>
          <a:xfrm>
            <a:off x="917575" y="32131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2" name="矩形 4789256"/>
          <p:cNvSpPr/>
          <p:nvPr/>
        </p:nvSpPr>
        <p:spPr>
          <a:xfrm>
            <a:off x="917575" y="38608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3" name="矩形 4789257"/>
          <p:cNvSpPr/>
          <p:nvPr/>
        </p:nvSpPr>
        <p:spPr>
          <a:xfrm>
            <a:off x="917575" y="45085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4" name="矩形 4789258"/>
          <p:cNvSpPr/>
          <p:nvPr/>
        </p:nvSpPr>
        <p:spPr>
          <a:xfrm>
            <a:off x="917575" y="51577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5" name="矩形 4789259"/>
          <p:cNvSpPr/>
          <p:nvPr/>
        </p:nvSpPr>
        <p:spPr>
          <a:xfrm>
            <a:off x="917575" y="58054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6" name="文本框 4789260"/>
          <p:cNvSpPr txBox="1"/>
          <p:nvPr/>
        </p:nvSpPr>
        <p:spPr>
          <a:xfrm>
            <a:off x="3151188" y="241935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77" name="文本框 4789261"/>
          <p:cNvSpPr txBox="1"/>
          <p:nvPr/>
        </p:nvSpPr>
        <p:spPr>
          <a:xfrm>
            <a:off x="3151188" y="3211513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78" name="文本框 4789262"/>
          <p:cNvSpPr txBox="1"/>
          <p:nvPr/>
        </p:nvSpPr>
        <p:spPr>
          <a:xfrm>
            <a:off x="3151188" y="3787775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79" name="文本框 4789263"/>
          <p:cNvSpPr txBox="1"/>
          <p:nvPr/>
        </p:nvSpPr>
        <p:spPr>
          <a:xfrm>
            <a:off x="3151188" y="4435475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0" name="文本框 4789264"/>
          <p:cNvSpPr txBox="1"/>
          <p:nvPr/>
        </p:nvSpPr>
        <p:spPr>
          <a:xfrm>
            <a:off x="3151188" y="5084763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1" name="文本框 4789265"/>
          <p:cNvSpPr txBox="1"/>
          <p:nvPr/>
        </p:nvSpPr>
        <p:spPr>
          <a:xfrm>
            <a:off x="3151188" y="58039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2" name="文本框 4789266"/>
          <p:cNvSpPr txBox="1"/>
          <p:nvPr/>
        </p:nvSpPr>
        <p:spPr>
          <a:xfrm>
            <a:off x="6246813" y="241935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3" name="文本框 4789267"/>
          <p:cNvSpPr txBox="1"/>
          <p:nvPr/>
        </p:nvSpPr>
        <p:spPr>
          <a:xfrm>
            <a:off x="6246813" y="3211513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4" name="文本框 4789268"/>
          <p:cNvSpPr txBox="1"/>
          <p:nvPr/>
        </p:nvSpPr>
        <p:spPr>
          <a:xfrm>
            <a:off x="6246813" y="3787775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5" name="文本框 4789269"/>
          <p:cNvSpPr txBox="1"/>
          <p:nvPr/>
        </p:nvSpPr>
        <p:spPr>
          <a:xfrm>
            <a:off x="6246813" y="4435475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6" name="文本框 4789270"/>
          <p:cNvSpPr txBox="1"/>
          <p:nvPr/>
        </p:nvSpPr>
        <p:spPr>
          <a:xfrm>
            <a:off x="6246813" y="5084763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7" name="文本框 4789271"/>
          <p:cNvSpPr txBox="1"/>
          <p:nvPr/>
        </p:nvSpPr>
        <p:spPr>
          <a:xfrm>
            <a:off x="6246813" y="58039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endParaRPr lang="en-US" altLang="zh-CN" sz="24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2488" name="圆角矩形 4789272"/>
          <p:cNvSpPr/>
          <p:nvPr/>
        </p:nvSpPr>
        <p:spPr>
          <a:xfrm>
            <a:off x="6030913" y="1870075"/>
            <a:ext cx="2141537" cy="406400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 w="285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</a:pPr>
            <a:r>
              <a: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女服务顾问</a:t>
            </a:r>
            <a:endParaRPr lang="zh-CN" altLang="en-US" sz="20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2489" name="矩形 4789273"/>
          <p:cNvSpPr/>
          <p:nvPr/>
        </p:nvSpPr>
        <p:spPr>
          <a:xfrm>
            <a:off x="611188" y="1089025"/>
            <a:ext cx="8010525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仪容仪表规范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35</a:t>
            </a:r>
            <a:endParaRPr lang="en-US" altLang="zh-CN" strike="noStrike" noProof="1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90978" name="矩形 4990977"/>
          <p:cNvSpPr/>
          <p:nvPr/>
        </p:nvSpPr>
        <p:spPr>
          <a:xfrm>
            <a:off x="0" y="6324600"/>
            <a:ext cx="9144000" cy="15875"/>
          </a:xfrm>
          <a:prstGeom prst="rect">
            <a:avLst/>
          </a:prstGeom>
          <a:solidFill>
            <a:srgbClr val="CCCC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90979" name="矩形 4990978"/>
          <p:cNvSpPr/>
          <p:nvPr/>
        </p:nvSpPr>
        <p:spPr>
          <a:xfrm>
            <a:off x="0" y="3717925"/>
            <a:ext cx="9144000" cy="15875"/>
          </a:xfrm>
          <a:prstGeom prst="rect">
            <a:avLst/>
          </a:prstGeom>
          <a:solidFill>
            <a:srgbClr val="CCCC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90980" name="标题 4990979"/>
          <p:cNvSpPr>
            <a:spLocks noGrp="1"/>
          </p:cNvSpPr>
          <p:nvPr>
            <p:ph type="title"/>
          </p:nvPr>
        </p:nvSpPr>
        <p:spPr>
          <a:xfrm>
            <a:off x="304800" y="3810000"/>
            <a:ext cx="4852988" cy="2438400"/>
          </a:xfrm>
          <a:noFill/>
          <a:ln>
            <a:noFill/>
          </a:ln>
        </p:spPr>
        <p:txBody>
          <a:bodyPr lIns="80010" tIns="40005" rIns="80010" bIns="40005" anchor="ctr" anchorCtr="0"/>
          <a:p>
            <a:pPr>
              <a:buFont typeface="Wingdings" panose="05000000000000000000" pitchFamily="2" charset="2"/>
              <a:buNone/>
            </a:pPr>
            <a:br>
              <a:rPr lang="en-US" altLang="zh-CN" dirty="0"/>
            </a:br>
            <a:endParaRPr lang="en-US" altLang="zh-CN" dirty="0"/>
          </a:p>
        </p:txBody>
      </p:sp>
      <p:grpSp>
        <p:nvGrpSpPr>
          <p:cNvPr id="4990982" name="组合 4990981"/>
          <p:cNvGrpSpPr/>
          <p:nvPr/>
        </p:nvGrpSpPr>
        <p:grpSpPr>
          <a:xfrm>
            <a:off x="6053138" y="1225550"/>
            <a:ext cx="2901950" cy="1855788"/>
            <a:chOff x="204" y="731"/>
            <a:chExt cx="5352" cy="3470"/>
          </a:xfrm>
        </p:grpSpPr>
        <p:sp>
          <p:nvSpPr>
            <p:cNvPr id="4990983" name="椭圆 4990982"/>
            <p:cNvSpPr/>
            <p:nvPr/>
          </p:nvSpPr>
          <p:spPr>
            <a:xfrm>
              <a:off x="1149" y="1457"/>
              <a:ext cx="3432" cy="2586"/>
            </a:xfrm>
            <a:prstGeom prst="ellipse">
              <a:avLst/>
            </a:prstGeom>
            <a:noFill/>
            <a:ln w="25400" cap="rnd" cmpd="sng">
              <a:solidFill>
                <a:srgbClr val="CC0000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990984" name="组合 4990983"/>
            <p:cNvGrpSpPr/>
            <p:nvPr/>
          </p:nvGrpSpPr>
          <p:grpSpPr>
            <a:xfrm>
              <a:off x="3986" y="2633"/>
              <a:ext cx="1570" cy="1568"/>
              <a:chOff x="3374" y="2584"/>
              <a:chExt cx="1570" cy="1568"/>
            </a:xfrm>
          </p:grpSpPr>
          <p:pic>
            <p:nvPicPr>
              <p:cNvPr id="4990985" name="图片 4990984" descr="ball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374" y="2584"/>
                <a:ext cx="1570" cy="1568"/>
              </a:xfrm>
              <a:prstGeom prst="rect">
                <a:avLst/>
              </a:prstGeom>
              <a:noFill/>
              <a:ln w="9525" cap="flat" cmpd="sng">
                <a:solidFill>
                  <a:srgbClr val="CC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sp>
            <p:nvSpPr>
              <p:cNvPr id="4990986" name="椭圆 4990985"/>
              <p:cNvSpPr/>
              <p:nvPr/>
            </p:nvSpPr>
            <p:spPr>
              <a:xfrm>
                <a:off x="3442" y="2652"/>
                <a:ext cx="1434" cy="1432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80010" tIns="40005" rIns="80010" bIns="40005" anchor="ctr" anchorCtr="0"/>
              <a:p>
                <a:pPr defTabSz="800100" latinLnBrk="1"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同事合作</a:t>
                </a:r>
                <a:endParaRPr lang="en-US" altLang="ko-KR" sz="1100">
                  <a:solidFill>
                    <a:schemeClr val="bg1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</p:grpSp>
        <p:grpSp>
          <p:nvGrpSpPr>
            <p:cNvPr id="4990987" name="组合 4990986"/>
            <p:cNvGrpSpPr/>
            <p:nvPr/>
          </p:nvGrpSpPr>
          <p:grpSpPr>
            <a:xfrm>
              <a:off x="204" y="2633"/>
              <a:ext cx="1570" cy="1568"/>
              <a:chOff x="815" y="2584"/>
              <a:chExt cx="1570" cy="1568"/>
            </a:xfrm>
          </p:grpSpPr>
          <p:pic>
            <p:nvPicPr>
              <p:cNvPr id="4990988" name="图片 4990987" descr="ball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15" y="2584"/>
                <a:ext cx="1570" cy="1568"/>
              </a:xfrm>
              <a:prstGeom prst="rect">
                <a:avLst/>
              </a:prstGeom>
              <a:noFill/>
              <a:ln w="9525" cap="flat" cmpd="sng">
                <a:solidFill>
                  <a:srgbClr val="CC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sp>
            <p:nvSpPr>
              <p:cNvPr id="4990989" name="椭圆 4990988"/>
              <p:cNvSpPr/>
              <p:nvPr/>
            </p:nvSpPr>
            <p:spPr>
              <a:xfrm>
                <a:off x="883" y="2652"/>
                <a:ext cx="1434" cy="1432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80010" tIns="40005" rIns="80010" bIns="40005" anchor="ctr" anchorCtr="0"/>
              <a:p>
                <a:pPr defTabSz="800100" latinLnBrk="1"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上司相处</a:t>
                </a:r>
                <a:endParaRPr lang="zh-CN" altLang="en-US" sz="1100" dirty="0">
                  <a:solidFill>
                    <a:schemeClr val="bg1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</p:grpSp>
        <p:grpSp>
          <p:nvGrpSpPr>
            <p:cNvPr id="4990990" name="组合 4990989"/>
            <p:cNvGrpSpPr/>
            <p:nvPr/>
          </p:nvGrpSpPr>
          <p:grpSpPr>
            <a:xfrm>
              <a:off x="2096" y="731"/>
              <a:ext cx="1568" cy="1568"/>
              <a:chOff x="2082" y="685"/>
              <a:chExt cx="1568" cy="1568"/>
            </a:xfrm>
          </p:grpSpPr>
          <p:pic>
            <p:nvPicPr>
              <p:cNvPr id="4990991" name="图片 4990990" descr="ball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082" y="685"/>
                <a:ext cx="1568" cy="1568"/>
              </a:xfrm>
              <a:prstGeom prst="rect">
                <a:avLst/>
              </a:prstGeom>
              <a:noFill/>
              <a:ln w="9525" cap="flat" cmpd="sng">
                <a:solidFill>
                  <a:srgbClr val="CC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sp>
            <p:nvSpPr>
              <p:cNvPr id="4990992" name="椭圆 4990991"/>
              <p:cNvSpPr/>
              <p:nvPr/>
            </p:nvSpPr>
            <p:spPr>
              <a:xfrm>
                <a:off x="2150" y="753"/>
                <a:ext cx="1432" cy="1432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80010" tIns="40005" rIns="80010" bIns="40005" anchor="ctr" anchorCtr="0"/>
              <a:p>
                <a:pPr defTabSz="800100" latinLnBrk="1"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客户沟通</a:t>
                </a:r>
                <a:endParaRPr lang="en-US" altLang="ko-KR" sz="1100">
                  <a:solidFill>
                    <a:schemeClr val="bg1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</p:grpSp>
      </p:grpSp>
      <p:pic>
        <p:nvPicPr>
          <p:cNvPr id="4990993" name="图片 4990992" descr="TP0546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355725"/>
            <a:ext cx="1736725" cy="1879600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990994" name="图片 4990993" descr="solutiuon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" y="1017588"/>
            <a:ext cx="2068512" cy="2411412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4577" name="矩形 4933635"/>
          <p:cNvSpPr/>
          <p:nvPr/>
        </p:nvSpPr>
        <p:spPr>
          <a:xfrm>
            <a:off x="395288" y="219075"/>
            <a:ext cx="7056437" cy="473710"/>
          </a:xfrm>
          <a:prstGeom prst="rect">
            <a:avLst/>
          </a:prstGeom>
          <a:noFill/>
          <a:ln w="6350">
            <a:noFill/>
          </a:ln>
        </p:spPr>
        <p:txBody>
          <a:bodyPr lIns="0" tIns="0" rIns="0" bIns="0" anchor="t" anchorCtr="0">
            <a:spAutoFit/>
          </a:bodyPr>
          <a:p>
            <a:pPr marL="609600" indent="-609600" algn="ctr" defTabSz="914400">
              <a:lnSpc>
                <a:spcPct val="110000"/>
              </a:lnSpc>
              <a:buClr>
                <a:srgbClr val="FF9933"/>
              </a:buClr>
              <a:buFont typeface="Wingdings" panose="05000000000000000000" pitchFamily="2" charset="2"/>
              <a:tabLst>
                <a:tab pos="8521700" algn="r"/>
              </a:tabLst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任务三  处理客户抱怨、投诉和冲突</a:t>
            </a:r>
            <a:endParaRPr lang="zh-CN" altLang="en-US" sz="28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73250" name="文本框 5173249"/>
          <p:cNvSpPr txBox="1"/>
          <p:nvPr/>
        </p:nvSpPr>
        <p:spPr>
          <a:xfrm>
            <a:off x="868363" y="2586038"/>
            <a:ext cx="7315200" cy="1260475"/>
          </a:xfrm>
          <a:prstGeom prst="rect">
            <a:avLst/>
          </a:prstGeom>
          <a:noFill/>
          <a:ln w="28575">
            <a:noFill/>
          </a:ln>
        </p:spPr>
        <p:txBody>
          <a:bodyPr lIns="89996" tIns="46798" rIns="89996" bIns="46798">
            <a:spAutoFit/>
          </a:bodyPr>
          <a:p>
            <a:pPr marL="449580" indent="-449580" algn="l"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什么是抱怨？什么是投诉？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  <a:p>
            <a:pPr marL="449580" indent="-449580" algn="l">
              <a:lnSpc>
                <a:spcPct val="160000"/>
              </a:lnSpc>
              <a:spcBef>
                <a:spcPct val="0"/>
              </a:spcBef>
            </a:pP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5173251" name="图片 5173250" descr="solutiuon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3138" y="3284538"/>
            <a:ext cx="2346325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73252" name="等腰三角形 5173251"/>
          <p:cNvSpPr/>
          <p:nvPr/>
        </p:nvSpPr>
        <p:spPr>
          <a:xfrm rot="5400000" flipH="1">
            <a:off x="3625850" y="1654175"/>
            <a:ext cx="558800" cy="252413"/>
          </a:xfrm>
          <a:prstGeom prst="triangle">
            <a:avLst>
              <a:gd name="adj" fmla="val 50000"/>
            </a:avLst>
          </a:prstGeom>
          <a:solidFill>
            <a:srgbClr val="1D06C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73253" name="矩形 5173252"/>
          <p:cNvSpPr/>
          <p:nvPr/>
        </p:nvSpPr>
        <p:spPr>
          <a:xfrm>
            <a:off x="2168525" y="1511300"/>
            <a:ext cx="1539875" cy="549275"/>
          </a:xfrm>
          <a:prstGeom prst="rect">
            <a:avLst/>
          </a:prstGeom>
          <a:solidFill>
            <a:srgbClr val="1D06C6"/>
          </a:solidFill>
          <a:ln w="9525">
            <a:noFill/>
          </a:ln>
        </p:spPr>
        <p:txBody>
          <a:bodyPr lIns="91436" tIns="45718" rIns="91436" bIns="45718">
            <a:spAutoFit/>
          </a:bodyPr>
          <a:p>
            <a:pPr eaLnBrk="0" hangingPunct="0">
              <a:lnSpc>
                <a:spcPct val="125000"/>
              </a:lnSpc>
              <a:spcBef>
                <a:spcPct val="7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头脑风暴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5173254" name="图片 51732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1241425"/>
            <a:ext cx="1235075" cy="103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75298" name="内容占位符 5175297"/>
          <p:cNvGraphicFramePr/>
          <p:nvPr>
            <p:ph sz="half" idx="2"/>
          </p:nvPr>
        </p:nvGraphicFramePr>
        <p:xfrm>
          <a:off x="566738" y="3168650"/>
          <a:ext cx="3627437" cy="300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046855" imgH="3352800" progId="MS_ClipArt_Gallery.2">
                  <p:embed/>
                </p:oleObj>
              </mc:Choice>
              <mc:Fallback>
                <p:oleObj name="" r:id="rId1" imgW="4046855" imgH="335280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6738" y="3168650"/>
                        <a:ext cx="3627437" cy="3005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5299" name="标题 5175298"/>
          <p:cNvSpPr>
            <a:spLocks noGrp="1"/>
          </p:cNvSpPr>
          <p:nvPr>
            <p:ph type="title"/>
          </p:nvPr>
        </p:nvSpPr>
        <p:spPr>
          <a:xfrm>
            <a:off x="476250" y="1449388"/>
            <a:ext cx="8281988" cy="51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</a:rPr>
              <a:t>什么是抱怨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sp>
        <p:nvSpPr>
          <p:cNvPr id="5175300" name="文本占位符 5175299"/>
          <p:cNvSpPr>
            <a:spLocks noGrp="1"/>
          </p:cNvSpPr>
          <p:nvPr>
            <p:ph type="body" sz="half" idx="1"/>
          </p:nvPr>
        </p:nvSpPr>
        <p:spPr>
          <a:xfrm>
            <a:off x="4257675" y="3459163"/>
            <a:ext cx="4038600" cy="16652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dirty="0"/>
              <a:t>抱怨：</a:t>
            </a:r>
            <a:endParaRPr lang="zh-CN" altLang="en-US" dirty="0"/>
          </a:p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dirty="0"/>
              <a:t>客户对供应商的产品、服务、员工的任何负面评论</a:t>
            </a:r>
            <a:endParaRPr lang="zh-CN" altLang="en-US"/>
          </a:p>
          <a:p>
            <a:pPr>
              <a:buClrTx/>
              <a:buSzTx/>
              <a:buFontTx/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75301" name="文本框 5175300"/>
          <p:cNvSpPr txBox="1"/>
          <p:nvPr/>
        </p:nvSpPr>
        <p:spPr>
          <a:xfrm>
            <a:off x="1150938" y="5402263"/>
            <a:ext cx="71993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7810" name="标题 5367809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7812" name="文本占位符 5367811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68275" y="0"/>
            <a:ext cx="8782050" cy="6898640"/>
          </a:xfr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2690" name="标题 5362689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2692" name="文本占位符 5362691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-9525"/>
            <a:ext cx="8937625" cy="6867525"/>
          </a:xfr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3714" name="标题 5363713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3716" name="文本占位符 5363715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79705" y="44450"/>
            <a:ext cx="8855710" cy="6728460"/>
          </a:xfr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5762" name="标题 536576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5764" name="文本占位符 5365763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-138112"/>
            <a:ext cx="9144000" cy="6996112"/>
          </a:xfr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80418" name="任意多边形 5180417"/>
          <p:cNvSpPr/>
          <p:nvPr/>
        </p:nvSpPr>
        <p:spPr>
          <a:xfrm>
            <a:off x="1143000" y="1981200"/>
            <a:ext cx="3833813" cy="3833813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270">
                <a:pos x="10800" y="0"/>
              </a:cxn>
              <a:cxn ang="270">
                <a:pos x="3163" y="3163"/>
              </a:cxn>
              <a:cxn ang="180">
                <a:pos x="0" y="10800"/>
              </a:cxn>
              <a:cxn ang="90">
                <a:pos x="3163" y="18437"/>
              </a:cxn>
              <a:cxn ang="90">
                <a:pos x="10800" y="21600"/>
              </a:cxn>
              <a:cxn ang="90">
                <a:pos x="18437" y="18437"/>
              </a:cxn>
              <a:cxn ang="0">
                <a:pos x="21600" y="10800"/>
              </a:cxn>
              <a:cxn ang="270">
                <a:pos x="18437" y="3163"/>
              </a:cxn>
            </a:cxnLst>
            <a:rect l="txL" t="txT" r="txR" b="txB"/>
            <a:pathLst>
              <a:path w="21600" h="21600">
                <a:moveTo>
                  <a:pt x="0" y="10800"/>
                </a:moveTo>
                <a:arcTo wR="10800" hR="10800" stAng="10800000" swAng="5400000"/>
                <a:arcTo wR="10800" hR="10800" stAng="-5400000" swAng="5400000"/>
                <a:arcTo wR="10800" hR="10800" stAng="0" swAng="5400000"/>
                <a:arcTo wR="10800" hR="10800" stAng="5400000" swAng="5400000"/>
                <a:close/>
                <a:moveTo>
                  <a:pt x="1914" y="10800"/>
                </a:moveTo>
                <a:arcTo wR="8886" hR="8886" stAng="10800000" swAng="-5400000"/>
                <a:arcTo wR="8886" hR="8886" stAng="5400000" swAng="-5400000"/>
                <a:arcTo wR="8886" hR="8886" stAng="0" swAng="-5400000"/>
                <a:arcTo wR="8886" hR="8886" stAng="-5400000" swAng="-5400000"/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80419" name="椭圆 5180418"/>
          <p:cNvSpPr/>
          <p:nvPr/>
        </p:nvSpPr>
        <p:spPr>
          <a:xfrm>
            <a:off x="1447800" y="2286000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80420" name="圆角矩形 5180419"/>
          <p:cNvSpPr/>
          <p:nvPr/>
        </p:nvSpPr>
        <p:spPr>
          <a:xfrm>
            <a:off x="3852863" y="2311400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>
              <a:spcBef>
                <a:spcPct val="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理解差距</a:t>
            </a:r>
            <a:endParaRPr lang="zh-CN" altLang="en-US" sz="24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80421" name="圆角矩形 5180420"/>
          <p:cNvSpPr/>
          <p:nvPr/>
        </p:nvSpPr>
        <p:spPr>
          <a:xfrm>
            <a:off x="4167188" y="2979738"/>
            <a:ext cx="378142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>
              <a:spcBef>
                <a:spcPct val="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程序差距</a:t>
            </a:r>
            <a:endParaRPr lang="zh-CN" altLang="en-US" sz="24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80422" name="圆角矩形 5180421"/>
          <p:cNvSpPr/>
          <p:nvPr/>
        </p:nvSpPr>
        <p:spPr>
          <a:xfrm>
            <a:off x="4449763" y="3633788"/>
            <a:ext cx="3779837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>
              <a:spcBef>
                <a:spcPct val="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行为差距</a:t>
            </a:r>
            <a:endParaRPr lang="zh-CN" altLang="en-US" sz="24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80423" name="圆角矩形 5180422"/>
          <p:cNvSpPr/>
          <p:nvPr/>
        </p:nvSpPr>
        <p:spPr>
          <a:xfrm>
            <a:off x="4183063" y="4294188"/>
            <a:ext cx="378142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促销差距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80424" name="圆角矩形 5180423"/>
          <p:cNvSpPr/>
          <p:nvPr/>
        </p:nvSpPr>
        <p:spPr>
          <a:xfrm>
            <a:off x="3852863" y="4956175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感受差距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80425" name="文本框 5180424"/>
          <p:cNvSpPr txBox="1"/>
          <p:nvPr/>
        </p:nvSpPr>
        <p:spPr>
          <a:xfrm>
            <a:off x="1916113" y="3133725"/>
            <a:ext cx="2116137" cy="14652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00"/>
            </a:outerShdw>
          </a:effectLst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抱怨产生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原因分析</a:t>
            </a:r>
            <a:endParaRPr lang="zh-CN" altLang="en-US" sz="360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80426" name="文本框 5180425"/>
          <p:cNvSpPr txBox="1"/>
          <p:nvPr/>
        </p:nvSpPr>
        <p:spPr>
          <a:xfrm>
            <a:off x="522288" y="1133475"/>
            <a:ext cx="7829550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抱怨产生的原因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4738" name="标题 5364737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4740" name="文本占位符 5364739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242887" y="36513"/>
            <a:ext cx="9386887" cy="6821487"/>
          </a:xfr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91682" name="矩形 5191681"/>
          <p:cNvSpPr/>
          <p:nvPr/>
        </p:nvSpPr>
        <p:spPr>
          <a:xfrm>
            <a:off x="228600" y="3800475"/>
            <a:ext cx="4114800" cy="2752725"/>
          </a:xfrm>
          <a:prstGeom prst="rect">
            <a:avLst/>
          </a:prstGeom>
          <a:solidFill>
            <a:srgbClr val="EAEAEA"/>
          </a:solidFill>
          <a:ln w="9525">
            <a:noFill/>
          </a:ln>
          <a:effectLst>
            <a:prstShdw prst="shdw17" dist="17961" dir="13499999">
              <a:srgbClr val="EAEAEA">
                <a:gamma/>
                <a:shade val="60000"/>
                <a:invGamma/>
              </a:srgb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5191683" name="任意多边形 5191682"/>
          <p:cNvSpPr/>
          <p:nvPr/>
        </p:nvSpPr>
        <p:spPr>
          <a:xfrm rot="-10800000">
            <a:off x="517525" y="4227513"/>
            <a:ext cx="1100138" cy="7239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5044" y="10800"/>
              </a:cxn>
              <a:cxn ang="270">
                <a:pos x="10800" y="10088"/>
              </a:cxn>
              <a:cxn ang="0">
                <a:pos x="16556" y="10800"/>
              </a:cxn>
            </a:cxnLst>
            <a:rect l="txL" t="txT" r="txR" b="txB"/>
            <a:pathLst>
              <a:path w="21600" h="21600">
                <a:moveTo>
                  <a:pt x="10088" y="10800"/>
                </a:moveTo>
                <a:arcTo wR="712" hR="712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684" name="任意多边形 5191683"/>
          <p:cNvSpPr/>
          <p:nvPr/>
        </p:nvSpPr>
        <p:spPr>
          <a:xfrm rot="-10800000">
            <a:off x="2039938" y="4227513"/>
            <a:ext cx="1100137" cy="7239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5044" y="10800"/>
              </a:cxn>
              <a:cxn ang="270">
                <a:pos x="10800" y="10088"/>
              </a:cxn>
              <a:cxn ang="0">
                <a:pos x="16556" y="10800"/>
              </a:cxn>
            </a:cxnLst>
            <a:rect l="txL" t="txT" r="txR" b="txB"/>
            <a:pathLst>
              <a:path w="21600" h="21600">
                <a:moveTo>
                  <a:pt x="10088" y="10800"/>
                </a:moveTo>
                <a:arcTo wR="712" hR="712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685" name="矩形 5191684"/>
          <p:cNvSpPr/>
          <p:nvPr/>
        </p:nvSpPr>
        <p:spPr>
          <a:xfrm>
            <a:off x="4648200" y="3800475"/>
            <a:ext cx="4114800" cy="2752725"/>
          </a:xfrm>
          <a:prstGeom prst="rect">
            <a:avLst/>
          </a:prstGeom>
          <a:solidFill>
            <a:srgbClr val="EAEAEA"/>
          </a:solidFill>
          <a:ln w="9525">
            <a:noFill/>
          </a:ln>
          <a:effectLst>
            <a:prstShdw prst="shdw17" dist="17961" dir="13499999">
              <a:srgbClr val="EAEAEA">
                <a:gamma/>
                <a:shade val="60000"/>
                <a:invGamma/>
              </a:srgb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5191686" name="矩形 5191685"/>
          <p:cNvSpPr/>
          <p:nvPr/>
        </p:nvSpPr>
        <p:spPr>
          <a:xfrm>
            <a:off x="4648200" y="1352550"/>
            <a:ext cx="4114800" cy="2324100"/>
          </a:xfrm>
          <a:prstGeom prst="rect">
            <a:avLst/>
          </a:prstGeom>
          <a:solidFill>
            <a:srgbClr val="EAEAEA"/>
          </a:solidFill>
          <a:ln w="9525">
            <a:noFill/>
          </a:ln>
          <a:effectLst>
            <a:prstShdw prst="shdw17" dist="17961" dir="13499999">
              <a:srgbClr val="EAEAEA">
                <a:gamma/>
                <a:shade val="60000"/>
                <a:invGamma/>
              </a:srgb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5191687" name="矩形 5191686"/>
          <p:cNvSpPr/>
          <p:nvPr/>
        </p:nvSpPr>
        <p:spPr>
          <a:xfrm>
            <a:off x="228600" y="1333500"/>
            <a:ext cx="4114800" cy="2324100"/>
          </a:xfrm>
          <a:prstGeom prst="rect">
            <a:avLst/>
          </a:prstGeom>
          <a:solidFill>
            <a:srgbClr val="EAEAEA"/>
          </a:solidFill>
          <a:ln w="9525">
            <a:noFill/>
          </a:ln>
          <a:effectLst>
            <a:prstShdw prst="shdw17" dist="17961" dir="13499999">
              <a:srgbClr val="EAEAEA">
                <a:gamma/>
                <a:shade val="60000"/>
                <a:invGamma/>
              </a:srgb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5191688" name="正五边形 5191687"/>
          <p:cNvSpPr/>
          <p:nvPr/>
        </p:nvSpPr>
        <p:spPr>
          <a:xfrm rot="3097268">
            <a:off x="1181100" y="1866900"/>
            <a:ext cx="1371600" cy="1295400"/>
          </a:xfrm>
          <a:prstGeom prst="pentagon">
            <a:avLst/>
          </a:prstGeom>
          <a:solidFill>
            <a:srgbClr val="FBFBFB"/>
          </a:solidFill>
          <a:ln w="381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1689" name="文本框 5191688"/>
          <p:cNvSpPr txBox="1"/>
          <p:nvPr/>
        </p:nvSpPr>
        <p:spPr>
          <a:xfrm>
            <a:off x="249238" y="1355725"/>
            <a:ext cx="34083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0"/>
              </a:spcBef>
            </a:pPr>
            <a:r>
              <a:rPr lang="zh-CN" altLang="de-DE" sz="1800" dirty="0">
                <a:latin typeface="Arial" panose="020B0604020202020204" pitchFamily="34" charset="0"/>
                <a:ea typeface="宋体" panose="02010600030101010101" pitchFamily="2" charset="-122"/>
              </a:rPr>
              <a:t>26个不满中只有1个人抱怨</a:t>
            </a:r>
            <a:endParaRPr lang="zh-CN" altLang="de-DE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91690" name="文本框 5191689"/>
          <p:cNvSpPr txBox="1"/>
          <p:nvPr/>
        </p:nvSpPr>
        <p:spPr>
          <a:xfrm>
            <a:off x="4724400" y="1371600"/>
            <a:ext cx="4038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0"/>
              </a:spcBef>
            </a:pPr>
            <a:r>
              <a:rPr lang="zh-CN" altLang="de-DE" sz="1800" dirty="0">
                <a:latin typeface="Arial" panose="020B0604020202020204" pitchFamily="34" charset="0"/>
                <a:ea typeface="宋体" panose="02010600030101010101" pitchFamily="2" charset="-122"/>
              </a:rPr>
              <a:t>一个用户将不满意告诉另外15个人</a:t>
            </a:r>
            <a:endParaRPr lang="zh-CN" altLang="de-DE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91691" name="文本框 5191690"/>
          <p:cNvSpPr txBox="1"/>
          <p:nvPr/>
        </p:nvSpPr>
        <p:spPr>
          <a:xfrm>
            <a:off x="4648200" y="5592763"/>
            <a:ext cx="426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0"/>
              </a:spcBef>
            </a:pPr>
            <a:r>
              <a:rPr lang="de-DE" altLang="zh-CN" sz="1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de-DE" sz="1800" dirty="0">
                <a:latin typeface="Arial" panose="020B0604020202020204" pitchFamily="34" charset="0"/>
                <a:ea typeface="宋体" panose="02010600030101010101" pitchFamily="2" charset="-122"/>
              </a:rPr>
              <a:t>获得新用户比留住已有用户要多花8倍的精力、财力</a:t>
            </a:r>
            <a:endParaRPr lang="zh-CN" altLang="de-DE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91692" name="文本框 5191691"/>
          <p:cNvSpPr txBox="1"/>
          <p:nvPr/>
        </p:nvSpPr>
        <p:spPr>
          <a:xfrm>
            <a:off x="381000" y="5876925"/>
            <a:ext cx="4149725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l">
              <a:spcBef>
                <a:spcPct val="0"/>
              </a:spcBef>
            </a:pPr>
            <a:r>
              <a:rPr lang="de-DE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       7</a:t>
            </a:r>
            <a:r>
              <a:rPr lang="zh-CN" altLang="de-DE" sz="1800" dirty="0">
                <a:latin typeface="Arial" panose="020B0604020202020204" pitchFamily="34" charset="0"/>
                <a:ea typeface="宋体" panose="02010600030101010101" pitchFamily="2" charset="-122"/>
              </a:rPr>
              <a:t>个正面经验抵消一个负面影响</a:t>
            </a:r>
            <a:endParaRPr lang="zh-CN" altLang="de-DE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91693" name="椭圆 5191692"/>
          <p:cNvSpPr/>
          <p:nvPr/>
        </p:nvSpPr>
        <p:spPr>
          <a:xfrm>
            <a:off x="3200400" y="2514600"/>
            <a:ext cx="2590800" cy="2667000"/>
          </a:xfrm>
          <a:prstGeom prst="ellipse">
            <a:avLst/>
          </a:prstGeom>
          <a:solidFill>
            <a:srgbClr val="E8DA7A"/>
          </a:solidFill>
          <a:ln w="57150" cap="flat" cmpd="sng">
            <a:solidFill>
              <a:srgbClr val="D9C425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4D4D4D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5191694" name="文本框 5191693"/>
          <p:cNvSpPr txBox="1"/>
          <p:nvPr/>
        </p:nvSpPr>
        <p:spPr>
          <a:xfrm>
            <a:off x="3657600" y="3276600"/>
            <a:ext cx="1676400" cy="205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de-DE" sz="12900" b="0" dirty="0">
                <a:solidFill>
                  <a:srgbClr val="897B17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</a:t>
            </a:r>
            <a:endParaRPr lang="zh-CN" altLang="de-DE" sz="12900" b="0" dirty="0">
              <a:solidFill>
                <a:srgbClr val="897B1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91695" name="文本框 5191694"/>
          <p:cNvSpPr txBox="1"/>
          <p:nvPr/>
        </p:nvSpPr>
        <p:spPr>
          <a:xfrm>
            <a:off x="3505200" y="2895600"/>
            <a:ext cx="1981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de-DE" sz="2000" dirty="0">
                <a:latin typeface="Arial" panose="020B0604020202020204" pitchFamily="34" charset="0"/>
                <a:ea typeface="宋体" panose="02010600030101010101" pitchFamily="2" charset="-122"/>
              </a:rPr>
              <a:t>不满意用户</a:t>
            </a:r>
            <a:endParaRPr lang="zh-CN" altLang="de-DE" sz="2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91696" name="直接连接符 5191695"/>
          <p:cNvSpPr/>
          <p:nvPr/>
        </p:nvSpPr>
        <p:spPr>
          <a:xfrm>
            <a:off x="1843088" y="5105400"/>
            <a:ext cx="0" cy="457200"/>
          </a:xfrm>
          <a:prstGeom prst="line">
            <a:avLst/>
          </a:prstGeom>
          <a:ln w="762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91697" name="直接连接符 5191696"/>
          <p:cNvSpPr/>
          <p:nvPr/>
        </p:nvSpPr>
        <p:spPr>
          <a:xfrm>
            <a:off x="1068388" y="5105400"/>
            <a:ext cx="1547812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91698" name="组合 5191697"/>
          <p:cNvGrpSpPr/>
          <p:nvPr/>
        </p:nvGrpSpPr>
        <p:grpSpPr>
          <a:xfrm>
            <a:off x="552450" y="4419600"/>
            <a:ext cx="2647950" cy="549275"/>
            <a:chOff x="202" y="2878"/>
            <a:chExt cx="1478" cy="346"/>
          </a:xfrm>
        </p:grpSpPr>
        <p:sp>
          <p:nvSpPr>
            <p:cNvPr id="5191699" name="任意多边形 5191698"/>
            <p:cNvSpPr/>
            <p:nvPr/>
          </p:nvSpPr>
          <p:spPr>
            <a:xfrm rot="4393968" flipV="1">
              <a:off x="342" y="2738"/>
              <a:ext cx="344" cy="624"/>
            </a:xfrm>
            <a:custGeom>
              <a:avLst/>
              <a:gdLst>
                <a:gd name="txL" fmla="*/ 0 w 21600"/>
                <a:gd name="txT" fmla="*/ 0 h 39484"/>
                <a:gd name="txR" fmla="*/ 21600 w 21600"/>
                <a:gd name="txB" fmla="*/ 39484 h 39484"/>
              </a:gdLst>
              <a:ahLst/>
              <a:cxnLst>
                <a:cxn ang="270">
                  <a:pos x="0" y="0"/>
                </a:cxn>
                <a:cxn ang="90">
                  <a:pos x="12113" y="39483"/>
                </a:cxn>
                <a:cxn ang="90">
                  <a:pos x="0" y="21600"/>
                </a:cxn>
              </a:cxnLst>
              <a:rect l="txL" t="txT" r="txR" b="txB"/>
              <a:pathLst>
                <a:path w="21600" h="39484" fill="none">
                  <a:moveTo>
                    <a:pt x="0" y="0"/>
                  </a:moveTo>
                  <a:arcTo wR="21600" hR="21600" stAng="-5400000" swAng="8753302"/>
                </a:path>
                <a:path w="21600" h="39484" stroke="0">
                  <a:moveTo>
                    <a:pt x="0" y="0"/>
                  </a:moveTo>
                  <a:arcTo wR="21600" hR="21600" stAng="-5400000" swAng="8753302"/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00" name="任意多边形 5191699"/>
            <p:cNvSpPr/>
            <p:nvPr/>
          </p:nvSpPr>
          <p:spPr>
            <a:xfrm rot="4393968" flipV="1">
              <a:off x="1196" y="2740"/>
              <a:ext cx="344" cy="624"/>
            </a:xfrm>
            <a:custGeom>
              <a:avLst/>
              <a:gdLst>
                <a:gd name="txL" fmla="*/ 0 w 21600"/>
                <a:gd name="txT" fmla="*/ 0 h 39484"/>
                <a:gd name="txR" fmla="*/ 21600 w 21600"/>
                <a:gd name="txB" fmla="*/ 39484 h 39484"/>
              </a:gdLst>
              <a:ahLst/>
              <a:cxnLst>
                <a:cxn ang="270">
                  <a:pos x="0" y="0"/>
                </a:cxn>
                <a:cxn ang="90">
                  <a:pos x="12113" y="39483"/>
                </a:cxn>
                <a:cxn ang="90">
                  <a:pos x="0" y="21600"/>
                </a:cxn>
              </a:cxnLst>
              <a:rect l="txL" t="txT" r="txR" b="txB"/>
              <a:pathLst>
                <a:path w="21600" h="39484" fill="none">
                  <a:moveTo>
                    <a:pt x="0" y="0"/>
                  </a:moveTo>
                  <a:arcTo wR="21600" hR="21600" stAng="-5400000" swAng="8753302"/>
                </a:path>
                <a:path w="21600" h="39484" stroke="0">
                  <a:moveTo>
                    <a:pt x="0" y="0"/>
                  </a:moveTo>
                  <a:arcTo wR="21600" hR="21600" stAng="-5400000" swAng="8753302"/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91701" name="直接连接符 5191700"/>
          <p:cNvSpPr/>
          <p:nvPr/>
        </p:nvSpPr>
        <p:spPr>
          <a:xfrm>
            <a:off x="1068388" y="4953000"/>
            <a:ext cx="0" cy="1524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91702" name="直接连接符 5191701"/>
          <p:cNvSpPr/>
          <p:nvPr/>
        </p:nvSpPr>
        <p:spPr>
          <a:xfrm>
            <a:off x="2616200" y="4953000"/>
            <a:ext cx="0" cy="1524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91703" name="文本框 5191702"/>
          <p:cNvSpPr txBox="1"/>
          <p:nvPr/>
        </p:nvSpPr>
        <p:spPr>
          <a:xfrm>
            <a:off x="381000" y="3962400"/>
            <a:ext cx="1379538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zh-CN" altLang="de-DE" sz="2400" b="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  </a:t>
            </a:r>
            <a:r>
              <a:rPr lang="zh-CN" altLang="de-DE" sz="24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</a:t>
            </a:r>
            <a:endParaRPr lang="zh-CN" altLang="de-DE" sz="24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5191704" name="文本框 5191703"/>
          <p:cNvSpPr txBox="1"/>
          <p:nvPr/>
        </p:nvSpPr>
        <p:spPr>
          <a:xfrm>
            <a:off x="2362200" y="4343400"/>
            <a:ext cx="5699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de-DE" sz="3600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</a:t>
            </a:r>
            <a:endParaRPr lang="zh-CN" altLang="de-DE" sz="3600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191705" name="对象 5191704"/>
          <p:cNvGraphicFramePr/>
          <p:nvPr/>
        </p:nvGraphicFramePr>
        <p:xfrm>
          <a:off x="381000" y="2667000"/>
          <a:ext cx="281940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151890" imgH="521335" progId="MS_ClipArt_Gallery.2">
                  <p:embed/>
                </p:oleObj>
              </mc:Choice>
              <mc:Fallback>
                <p:oleObj name="" r:id="rId1" imgW="1151890" imgH="521335" progId="MS_ClipArt_Gallery.2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1000" y="2667000"/>
                        <a:ext cx="2819400" cy="663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91706" name="组合 5191705"/>
          <p:cNvGrpSpPr/>
          <p:nvPr/>
        </p:nvGrpSpPr>
        <p:grpSpPr>
          <a:xfrm>
            <a:off x="5715000" y="2286000"/>
            <a:ext cx="2743200" cy="457200"/>
            <a:chOff x="3264" y="1200"/>
            <a:chExt cx="1728" cy="288"/>
          </a:xfrm>
        </p:grpSpPr>
        <p:grpSp>
          <p:nvGrpSpPr>
            <p:cNvPr id="5191707" name="组合 5191706"/>
            <p:cNvGrpSpPr/>
            <p:nvPr/>
          </p:nvGrpSpPr>
          <p:grpSpPr>
            <a:xfrm>
              <a:off x="3264" y="1200"/>
              <a:ext cx="144" cy="288"/>
              <a:chOff x="2304" y="2640"/>
              <a:chExt cx="624" cy="1200"/>
            </a:xfrm>
          </p:grpSpPr>
          <p:sp>
            <p:nvSpPr>
              <p:cNvPr id="5191708" name="椭圆 5191707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09" name="直接连接符 5191708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10" name="直接连接符 5191709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11" name="直接连接符 5191710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12" name="组合 5191711"/>
            <p:cNvGrpSpPr/>
            <p:nvPr/>
          </p:nvGrpSpPr>
          <p:grpSpPr>
            <a:xfrm>
              <a:off x="3504" y="1200"/>
              <a:ext cx="144" cy="288"/>
              <a:chOff x="2304" y="2640"/>
              <a:chExt cx="624" cy="1200"/>
            </a:xfrm>
          </p:grpSpPr>
          <p:sp>
            <p:nvSpPr>
              <p:cNvPr id="5191713" name="椭圆 5191712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14" name="直接连接符 5191713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15" name="直接连接符 5191714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16" name="直接连接符 5191715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17" name="组合 5191716"/>
            <p:cNvGrpSpPr/>
            <p:nvPr/>
          </p:nvGrpSpPr>
          <p:grpSpPr>
            <a:xfrm>
              <a:off x="3744" y="1200"/>
              <a:ext cx="144" cy="288"/>
              <a:chOff x="2304" y="2640"/>
              <a:chExt cx="624" cy="1200"/>
            </a:xfrm>
          </p:grpSpPr>
          <p:sp>
            <p:nvSpPr>
              <p:cNvPr id="5191718" name="椭圆 5191717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19" name="直接连接符 5191718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20" name="直接连接符 5191719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21" name="直接连接符 5191720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22" name="组合 5191721"/>
            <p:cNvGrpSpPr/>
            <p:nvPr/>
          </p:nvGrpSpPr>
          <p:grpSpPr>
            <a:xfrm>
              <a:off x="3984" y="1200"/>
              <a:ext cx="144" cy="288"/>
              <a:chOff x="2304" y="2640"/>
              <a:chExt cx="624" cy="1200"/>
            </a:xfrm>
          </p:grpSpPr>
          <p:sp>
            <p:nvSpPr>
              <p:cNvPr id="5191723" name="椭圆 5191722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24" name="直接连接符 5191723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25" name="直接连接符 5191724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26" name="直接连接符 5191725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27" name="组合 5191726"/>
            <p:cNvGrpSpPr/>
            <p:nvPr/>
          </p:nvGrpSpPr>
          <p:grpSpPr>
            <a:xfrm>
              <a:off x="4224" y="1200"/>
              <a:ext cx="144" cy="288"/>
              <a:chOff x="2304" y="2640"/>
              <a:chExt cx="624" cy="1200"/>
            </a:xfrm>
          </p:grpSpPr>
          <p:sp>
            <p:nvSpPr>
              <p:cNvPr id="5191728" name="椭圆 5191727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29" name="直接连接符 5191728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30" name="直接连接符 5191729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31" name="直接连接符 5191730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32" name="组合 5191731"/>
            <p:cNvGrpSpPr/>
            <p:nvPr/>
          </p:nvGrpSpPr>
          <p:grpSpPr>
            <a:xfrm>
              <a:off x="4416" y="1200"/>
              <a:ext cx="144" cy="288"/>
              <a:chOff x="2304" y="2640"/>
              <a:chExt cx="624" cy="1200"/>
            </a:xfrm>
          </p:grpSpPr>
          <p:sp>
            <p:nvSpPr>
              <p:cNvPr id="5191733" name="椭圆 5191732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34" name="直接连接符 5191733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35" name="直接连接符 5191734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36" name="直接连接符 5191735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37" name="组合 5191736"/>
            <p:cNvGrpSpPr/>
            <p:nvPr/>
          </p:nvGrpSpPr>
          <p:grpSpPr>
            <a:xfrm>
              <a:off x="4608" y="1200"/>
              <a:ext cx="144" cy="288"/>
              <a:chOff x="2304" y="2640"/>
              <a:chExt cx="624" cy="1200"/>
            </a:xfrm>
          </p:grpSpPr>
          <p:sp>
            <p:nvSpPr>
              <p:cNvPr id="5191738" name="椭圆 5191737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39" name="直接连接符 5191738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40" name="直接连接符 5191739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41" name="直接连接符 5191740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91742" name="组合 5191741"/>
            <p:cNvGrpSpPr/>
            <p:nvPr/>
          </p:nvGrpSpPr>
          <p:grpSpPr>
            <a:xfrm>
              <a:off x="4848" y="1200"/>
              <a:ext cx="144" cy="288"/>
              <a:chOff x="2304" y="2640"/>
              <a:chExt cx="624" cy="1200"/>
            </a:xfrm>
          </p:grpSpPr>
          <p:sp>
            <p:nvSpPr>
              <p:cNvPr id="5191743" name="椭圆 5191742"/>
              <p:cNvSpPr/>
              <p:nvPr/>
            </p:nvSpPr>
            <p:spPr>
              <a:xfrm>
                <a:off x="2400" y="2640"/>
                <a:ext cx="432" cy="384"/>
              </a:xfrm>
              <a:prstGeom prst="ellipse">
                <a:avLst/>
              </a:prstGeom>
              <a:noFill/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91744" name="直接连接符 5191743"/>
              <p:cNvSpPr/>
              <p:nvPr/>
            </p:nvSpPr>
            <p:spPr>
              <a:xfrm>
                <a:off x="2640" y="3024"/>
                <a:ext cx="0" cy="52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45" name="直接连接符 5191744"/>
              <p:cNvSpPr/>
              <p:nvPr/>
            </p:nvSpPr>
            <p:spPr>
              <a:xfrm flipV="1">
                <a:off x="2304" y="3552"/>
                <a:ext cx="336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746" name="直接连接符 5191745"/>
              <p:cNvSpPr/>
              <p:nvPr/>
            </p:nvSpPr>
            <p:spPr>
              <a:xfrm>
                <a:off x="2640" y="3552"/>
                <a:ext cx="288" cy="288"/>
              </a:xfrm>
              <a:prstGeom prst="line">
                <a:avLst/>
              </a:prstGeom>
              <a:ln w="25400" cap="flat" cmpd="sng">
                <a:solidFill>
                  <a:srgbClr val="C298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191747" name="组合 5191746"/>
          <p:cNvGrpSpPr/>
          <p:nvPr/>
        </p:nvGrpSpPr>
        <p:grpSpPr>
          <a:xfrm>
            <a:off x="6172200" y="2819400"/>
            <a:ext cx="228600" cy="457200"/>
            <a:chOff x="2304" y="2640"/>
            <a:chExt cx="624" cy="1200"/>
          </a:xfrm>
        </p:grpSpPr>
        <p:sp>
          <p:nvSpPr>
            <p:cNvPr id="5191748" name="椭圆 5191747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49" name="直接连接符 5191748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50" name="直接连接符 5191749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51" name="直接连接符 5191750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91752" name="组合 5191751"/>
          <p:cNvGrpSpPr/>
          <p:nvPr/>
        </p:nvGrpSpPr>
        <p:grpSpPr>
          <a:xfrm>
            <a:off x="6553200" y="3200400"/>
            <a:ext cx="228600" cy="457200"/>
            <a:chOff x="2304" y="2640"/>
            <a:chExt cx="624" cy="1200"/>
          </a:xfrm>
        </p:grpSpPr>
        <p:sp>
          <p:nvSpPr>
            <p:cNvPr id="5191753" name="椭圆 5191752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349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54" name="直接连接符 5191753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349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55" name="直接连接符 5191754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349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56" name="直接连接符 5191755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349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91757" name="组合 5191756"/>
          <p:cNvGrpSpPr/>
          <p:nvPr/>
        </p:nvGrpSpPr>
        <p:grpSpPr>
          <a:xfrm>
            <a:off x="6934200" y="2819400"/>
            <a:ext cx="228600" cy="457200"/>
            <a:chOff x="2304" y="2640"/>
            <a:chExt cx="624" cy="1200"/>
          </a:xfrm>
        </p:grpSpPr>
        <p:sp>
          <p:nvSpPr>
            <p:cNvPr id="5191758" name="椭圆 5191757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59" name="直接连接符 5191758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60" name="直接连接符 5191759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61" name="直接连接符 5191760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91762" name="组合 5191761"/>
          <p:cNvGrpSpPr/>
          <p:nvPr/>
        </p:nvGrpSpPr>
        <p:grpSpPr>
          <a:xfrm>
            <a:off x="7315200" y="2819400"/>
            <a:ext cx="228600" cy="457200"/>
            <a:chOff x="2304" y="2640"/>
            <a:chExt cx="624" cy="1200"/>
          </a:xfrm>
        </p:grpSpPr>
        <p:sp>
          <p:nvSpPr>
            <p:cNvPr id="5191763" name="椭圆 5191762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64" name="直接连接符 5191763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65" name="直接连接符 5191764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66" name="直接连接符 5191765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91767" name="组合 5191766"/>
          <p:cNvGrpSpPr/>
          <p:nvPr/>
        </p:nvGrpSpPr>
        <p:grpSpPr>
          <a:xfrm>
            <a:off x="7620000" y="2819400"/>
            <a:ext cx="228600" cy="457200"/>
            <a:chOff x="2304" y="2640"/>
            <a:chExt cx="624" cy="1200"/>
          </a:xfrm>
        </p:grpSpPr>
        <p:sp>
          <p:nvSpPr>
            <p:cNvPr id="5191768" name="椭圆 5191767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69" name="直接连接符 5191768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70" name="直接连接符 5191769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71" name="直接连接符 5191770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91772" name="组合 5191771"/>
          <p:cNvGrpSpPr/>
          <p:nvPr/>
        </p:nvGrpSpPr>
        <p:grpSpPr>
          <a:xfrm>
            <a:off x="7924800" y="2819400"/>
            <a:ext cx="228600" cy="457200"/>
            <a:chOff x="2304" y="2640"/>
            <a:chExt cx="624" cy="1200"/>
          </a:xfrm>
        </p:grpSpPr>
        <p:sp>
          <p:nvSpPr>
            <p:cNvPr id="5191773" name="椭圆 5191772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74" name="直接连接符 5191773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75" name="直接连接符 5191774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76" name="直接连接符 5191775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91777" name="组合 5191776"/>
          <p:cNvGrpSpPr/>
          <p:nvPr/>
        </p:nvGrpSpPr>
        <p:grpSpPr>
          <a:xfrm>
            <a:off x="8305800" y="2819400"/>
            <a:ext cx="228600" cy="457200"/>
            <a:chOff x="2304" y="2640"/>
            <a:chExt cx="624" cy="1200"/>
          </a:xfrm>
        </p:grpSpPr>
        <p:sp>
          <p:nvSpPr>
            <p:cNvPr id="5191778" name="椭圆 5191777"/>
            <p:cNvSpPr/>
            <p:nvPr/>
          </p:nvSpPr>
          <p:spPr>
            <a:xfrm>
              <a:off x="2400" y="2640"/>
              <a:ext cx="432" cy="384"/>
            </a:xfrm>
            <a:prstGeom prst="ellipse">
              <a:avLst/>
            </a:prstGeom>
            <a:noFill/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779" name="直接连接符 5191778"/>
            <p:cNvSpPr/>
            <p:nvPr/>
          </p:nvSpPr>
          <p:spPr>
            <a:xfrm>
              <a:off x="2640" y="3024"/>
              <a:ext cx="0" cy="52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80" name="直接连接符 5191779"/>
            <p:cNvSpPr/>
            <p:nvPr/>
          </p:nvSpPr>
          <p:spPr>
            <a:xfrm flipV="1">
              <a:off x="2304" y="3552"/>
              <a:ext cx="336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781" name="直接连接符 5191780"/>
            <p:cNvSpPr/>
            <p:nvPr/>
          </p:nvSpPr>
          <p:spPr>
            <a:xfrm>
              <a:off x="2640" y="3552"/>
              <a:ext cx="288" cy="288"/>
            </a:xfrm>
            <a:prstGeom prst="line">
              <a:avLst/>
            </a:prstGeom>
            <a:ln w="25400" cap="flat" cmpd="sng">
              <a:solidFill>
                <a:srgbClr val="C298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91782" name="任意多边形 5191781"/>
          <p:cNvSpPr/>
          <p:nvPr/>
        </p:nvSpPr>
        <p:spPr>
          <a:xfrm>
            <a:off x="6300788" y="4821238"/>
            <a:ext cx="1455737" cy="817562"/>
          </a:xfrm>
          <a:custGeom>
            <a:avLst/>
            <a:gdLst/>
            <a:ahLst/>
            <a:cxnLst/>
            <a:pathLst>
              <a:path w="1833" h="1029">
                <a:moveTo>
                  <a:pt x="131" y="544"/>
                </a:moveTo>
                <a:lnTo>
                  <a:pt x="122" y="534"/>
                </a:lnTo>
                <a:lnTo>
                  <a:pt x="109" y="528"/>
                </a:lnTo>
                <a:lnTo>
                  <a:pt x="93" y="525"/>
                </a:lnTo>
                <a:lnTo>
                  <a:pt x="77" y="523"/>
                </a:lnTo>
                <a:lnTo>
                  <a:pt x="58" y="525"/>
                </a:lnTo>
                <a:lnTo>
                  <a:pt x="39" y="528"/>
                </a:lnTo>
                <a:lnTo>
                  <a:pt x="19" y="531"/>
                </a:lnTo>
                <a:lnTo>
                  <a:pt x="0" y="536"/>
                </a:lnTo>
                <a:lnTo>
                  <a:pt x="4" y="510"/>
                </a:lnTo>
                <a:lnTo>
                  <a:pt x="15" y="487"/>
                </a:lnTo>
                <a:lnTo>
                  <a:pt x="36" y="463"/>
                </a:lnTo>
                <a:lnTo>
                  <a:pt x="60" y="442"/>
                </a:lnTo>
                <a:lnTo>
                  <a:pt x="88" y="425"/>
                </a:lnTo>
                <a:lnTo>
                  <a:pt x="118" y="410"/>
                </a:lnTo>
                <a:lnTo>
                  <a:pt x="150" y="401"/>
                </a:lnTo>
                <a:lnTo>
                  <a:pt x="182" y="398"/>
                </a:lnTo>
                <a:lnTo>
                  <a:pt x="207" y="350"/>
                </a:lnTo>
                <a:lnTo>
                  <a:pt x="234" y="304"/>
                </a:lnTo>
                <a:lnTo>
                  <a:pt x="264" y="263"/>
                </a:lnTo>
                <a:lnTo>
                  <a:pt x="299" y="223"/>
                </a:lnTo>
                <a:lnTo>
                  <a:pt x="336" y="188"/>
                </a:lnTo>
                <a:lnTo>
                  <a:pt x="377" y="155"/>
                </a:lnTo>
                <a:lnTo>
                  <a:pt x="419" y="126"/>
                </a:lnTo>
                <a:lnTo>
                  <a:pt x="467" y="100"/>
                </a:lnTo>
                <a:lnTo>
                  <a:pt x="518" y="76"/>
                </a:lnTo>
                <a:lnTo>
                  <a:pt x="572" y="55"/>
                </a:lnTo>
                <a:lnTo>
                  <a:pt x="629" y="39"/>
                </a:lnTo>
                <a:lnTo>
                  <a:pt x="690" y="25"/>
                </a:lnTo>
                <a:lnTo>
                  <a:pt x="755" y="14"/>
                </a:lnTo>
                <a:lnTo>
                  <a:pt x="824" y="6"/>
                </a:lnTo>
                <a:lnTo>
                  <a:pt x="896" y="1"/>
                </a:lnTo>
                <a:lnTo>
                  <a:pt x="973" y="0"/>
                </a:lnTo>
                <a:lnTo>
                  <a:pt x="1061" y="1"/>
                </a:lnTo>
                <a:lnTo>
                  <a:pt x="1141" y="6"/>
                </a:lnTo>
                <a:lnTo>
                  <a:pt x="1212" y="12"/>
                </a:lnTo>
                <a:lnTo>
                  <a:pt x="1275" y="22"/>
                </a:lnTo>
                <a:lnTo>
                  <a:pt x="1331" y="33"/>
                </a:lnTo>
                <a:lnTo>
                  <a:pt x="1380" y="46"/>
                </a:lnTo>
                <a:lnTo>
                  <a:pt x="1424" y="60"/>
                </a:lnTo>
                <a:lnTo>
                  <a:pt x="1464" y="76"/>
                </a:lnTo>
                <a:lnTo>
                  <a:pt x="1497" y="93"/>
                </a:lnTo>
                <a:lnTo>
                  <a:pt x="1529" y="112"/>
                </a:lnTo>
                <a:lnTo>
                  <a:pt x="1556" y="130"/>
                </a:lnTo>
                <a:lnTo>
                  <a:pt x="1581" y="149"/>
                </a:lnTo>
                <a:lnTo>
                  <a:pt x="1603" y="169"/>
                </a:lnTo>
                <a:lnTo>
                  <a:pt x="1625" y="188"/>
                </a:lnTo>
                <a:lnTo>
                  <a:pt x="1646" y="207"/>
                </a:lnTo>
                <a:lnTo>
                  <a:pt x="1667" y="225"/>
                </a:lnTo>
                <a:lnTo>
                  <a:pt x="1671" y="217"/>
                </a:lnTo>
                <a:lnTo>
                  <a:pt x="1678" y="209"/>
                </a:lnTo>
                <a:lnTo>
                  <a:pt x="1686" y="203"/>
                </a:lnTo>
                <a:lnTo>
                  <a:pt x="1694" y="198"/>
                </a:lnTo>
                <a:lnTo>
                  <a:pt x="1703" y="193"/>
                </a:lnTo>
                <a:lnTo>
                  <a:pt x="1716" y="190"/>
                </a:lnTo>
                <a:lnTo>
                  <a:pt x="1728" y="188"/>
                </a:lnTo>
                <a:lnTo>
                  <a:pt x="1744" y="188"/>
                </a:lnTo>
                <a:lnTo>
                  <a:pt x="1760" y="190"/>
                </a:lnTo>
                <a:lnTo>
                  <a:pt x="1778" y="196"/>
                </a:lnTo>
                <a:lnTo>
                  <a:pt x="1792" y="204"/>
                </a:lnTo>
                <a:lnTo>
                  <a:pt x="1806" y="215"/>
                </a:lnTo>
                <a:lnTo>
                  <a:pt x="1817" y="230"/>
                </a:lnTo>
                <a:lnTo>
                  <a:pt x="1825" y="244"/>
                </a:lnTo>
                <a:lnTo>
                  <a:pt x="1831" y="261"/>
                </a:lnTo>
                <a:lnTo>
                  <a:pt x="1833" y="277"/>
                </a:lnTo>
                <a:lnTo>
                  <a:pt x="1831" y="293"/>
                </a:lnTo>
                <a:lnTo>
                  <a:pt x="1827" y="310"/>
                </a:lnTo>
                <a:lnTo>
                  <a:pt x="1820" y="325"/>
                </a:lnTo>
                <a:lnTo>
                  <a:pt x="1812" y="337"/>
                </a:lnTo>
                <a:lnTo>
                  <a:pt x="1801" y="350"/>
                </a:lnTo>
                <a:lnTo>
                  <a:pt x="1792" y="358"/>
                </a:lnTo>
                <a:lnTo>
                  <a:pt x="1781" y="364"/>
                </a:lnTo>
                <a:lnTo>
                  <a:pt x="1771" y="366"/>
                </a:lnTo>
                <a:lnTo>
                  <a:pt x="1762" y="366"/>
                </a:lnTo>
                <a:lnTo>
                  <a:pt x="1752" y="364"/>
                </a:lnTo>
                <a:lnTo>
                  <a:pt x="1743" y="363"/>
                </a:lnTo>
                <a:lnTo>
                  <a:pt x="1735" y="360"/>
                </a:lnTo>
                <a:lnTo>
                  <a:pt x="1727" y="355"/>
                </a:lnTo>
                <a:lnTo>
                  <a:pt x="1720" y="349"/>
                </a:lnTo>
                <a:lnTo>
                  <a:pt x="1717" y="339"/>
                </a:lnTo>
                <a:lnTo>
                  <a:pt x="1716" y="326"/>
                </a:lnTo>
                <a:lnTo>
                  <a:pt x="1719" y="304"/>
                </a:lnTo>
                <a:lnTo>
                  <a:pt x="1730" y="290"/>
                </a:lnTo>
                <a:lnTo>
                  <a:pt x="1741" y="284"/>
                </a:lnTo>
                <a:lnTo>
                  <a:pt x="1752" y="282"/>
                </a:lnTo>
                <a:lnTo>
                  <a:pt x="1755" y="288"/>
                </a:lnTo>
                <a:lnTo>
                  <a:pt x="1754" y="301"/>
                </a:lnTo>
                <a:lnTo>
                  <a:pt x="1754" y="315"/>
                </a:lnTo>
                <a:lnTo>
                  <a:pt x="1760" y="322"/>
                </a:lnTo>
                <a:lnTo>
                  <a:pt x="1773" y="318"/>
                </a:lnTo>
                <a:lnTo>
                  <a:pt x="1784" y="309"/>
                </a:lnTo>
                <a:lnTo>
                  <a:pt x="1793" y="296"/>
                </a:lnTo>
                <a:lnTo>
                  <a:pt x="1797" y="282"/>
                </a:lnTo>
                <a:lnTo>
                  <a:pt x="1792" y="260"/>
                </a:lnTo>
                <a:lnTo>
                  <a:pt x="1779" y="244"/>
                </a:lnTo>
                <a:lnTo>
                  <a:pt x="1762" y="236"/>
                </a:lnTo>
                <a:lnTo>
                  <a:pt x="1743" y="234"/>
                </a:lnTo>
                <a:lnTo>
                  <a:pt x="1722" y="239"/>
                </a:lnTo>
                <a:lnTo>
                  <a:pt x="1705" y="249"/>
                </a:lnTo>
                <a:lnTo>
                  <a:pt x="1692" y="264"/>
                </a:lnTo>
                <a:lnTo>
                  <a:pt x="1687" y="285"/>
                </a:lnTo>
                <a:lnTo>
                  <a:pt x="1708" y="349"/>
                </a:lnTo>
                <a:lnTo>
                  <a:pt x="1717" y="415"/>
                </a:lnTo>
                <a:lnTo>
                  <a:pt x="1714" y="485"/>
                </a:lnTo>
                <a:lnTo>
                  <a:pt x="1703" y="553"/>
                </a:lnTo>
                <a:lnTo>
                  <a:pt x="1686" y="617"/>
                </a:lnTo>
                <a:lnTo>
                  <a:pt x="1662" y="672"/>
                </a:lnTo>
                <a:lnTo>
                  <a:pt x="1637" y="718"/>
                </a:lnTo>
                <a:lnTo>
                  <a:pt x="1611" y="750"/>
                </a:lnTo>
                <a:lnTo>
                  <a:pt x="1600" y="809"/>
                </a:lnTo>
                <a:lnTo>
                  <a:pt x="1600" y="874"/>
                </a:lnTo>
                <a:lnTo>
                  <a:pt x="1606" y="934"/>
                </a:lnTo>
                <a:lnTo>
                  <a:pt x="1614" y="980"/>
                </a:lnTo>
                <a:lnTo>
                  <a:pt x="1603" y="986"/>
                </a:lnTo>
                <a:lnTo>
                  <a:pt x="1594" y="993"/>
                </a:lnTo>
                <a:lnTo>
                  <a:pt x="1587" y="999"/>
                </a:lnTo>
                <a:lnTo>
                  <a:pt x="1581" y="1005"/>
                </a:lnTo>
                <a:lnTo>
                  <a:pt x="1575" y="1012"/>
                </a:lnTo>
                <a:lnTo>
                  <a:pt x="1568" y="1016"/>
                </a:lnTo>
                <a:lnTo>
                  <a:pt x="1564" y="1023"/>
                </a:lnTo>
                <a:lnTo>
                  <a:pt x="1557" y="1029"/>
                </a:lnTo>
                <a:lnTo>
                  <a:pt x="1546" y="1029"/>
                </a:lnTo>
                <a:lnTo>
                  <a:pt x="1534" y="1029"/>
                </a:lnTo>
                <a:lnTo>
                  <a:pt x="1519" y="1029"/>
                </a:lnTo>
                <a:lnTo>
                  <a:pt x="1503" y="1029"/>
                </a:lnTo>
                <a:lnTo>
                  <a:pt x="1489" y="1029"/>
                </a:lnTo>
                <a:lnTo>
                  <a:pt x="1475" y="1029"/>
                </a:lnTo>
                <a:lnTo>
                  <a:pt x="1462" y="1029"/>
                </a:lnTo>
                <a:lnTo>
                  <a:pt x="1453" y="1029"/>
                </a:lnTo>
                <a:lnTo>
                  <a:pt x="1459" y="1019"/>
                </a:lnTo>
                <a:lnTo>
                  <a:pt x="1469" y="1007"/>
                </a:lnTo>
                <a:lnTo>
                  <a:pt x="1478" y="994"/>
                </a:lnTo>
                <a:lnTo>
                  <a:pt x="1488" y="980"/>
                </a:lnTo>
                <a:lnTo>
                  <a:pt x="1497" y="967"/>
                </a:lnTo>
                <a:lnTo>
                  <a:pt x="1505" y="954"/>
                </a:lnTo>
                <a:lnTo>
                  <a:pt x="1510" y="943"/>
                </a:lnTo>
                <a:lnTo>
                  <a:pt x="1513" y="935"/>
                </a:lnTo>
                <a:lnTo>
                  <a:pt x="1513" y="913"/>
                </a:lnTo>
                <a:lnTo>
                  <a:pt x="1508" y="878"/>
                </a:lnTo>
                <a:lnTo>
                  <a:pt x="1500" y="842"/>
                </a:lnTo>
                <a:lnTo>
                  <a:pt x="1494" y="815"/>
                </a:lnTo>
                <a:lnTo>
                  <a:pt x="1480" y="842"/>
                </a:lnTo>
                <a:lnTo>
                  <a:pt x="1465" y="872"/>
                </a:lnTo>
                <a:lnTo>
                  <a:pt x="1456" y="901"/>
                </a:lnTo>
                <a:lnTo>
                  <a:pt x="1453" y="924"/>
                </a:lnTo>
                <a:lnTo>
                  <a:pt x="1456" y="940"/>
                </a:lnTo>
                <a:lnTo>
                  <a:pt x="1454" y="954"/>
                </a:lnTo>
                <a:lnTo>
                  <a:pt x="1451" y="964"/>
                </a:lnTo>
                <a:lnTo>
                  <a:pt x="1442" y="972"/>
                </a:lnTo>
                <a:lnTo>
                  <a:pt x="1429" y="980"/>
                </a:lnTo>
                <a:lnTo>
                  <a:pt x="1418" y="991"/>
                </a:lnTo>
                <a:lnTo>
                  <a:pt x="1408" y="1005"/>
                </a:lnTo>
                <a:lnTo>
                  <a:pt x="1400" y="1021"/>
                </a:lnTo>
                <a:lnTo>
                  <a:pt x="1392" y="1021"/>
                </a:lnTo>
                <a:lnTo>
                  <a:pt x="1381" y="1021"/>
                </a:lnTo>
                <a:lnTo>
                  <a:pt x="1370" y="1023"/>
                </a:lnTo>
                <a:lnTo>
                  <a:pt x="1358" y="1023"/>
                </a:lnTo>
                <a:lnTo>
                  <a:pt x="1345" y="1023"/>
                </a:lnTo>
                <a:lnTo>
                  <a:pt x="1331" y="1023"/>
                </a:lnTo>
                <a:lnTo>
                  <a:pt x="1318" y="1023"/>
                </a:lnTo>
                <a:lnTo>
                  <a:pt x="1304" y="1021"/>
                </a:lnTo>
                <a:lnTo>
                  <a:pt x="1313" y="1010"/>
                </a:lnTo>
                <a:lnTo>
                  <a:pt x="1321" y="999"/>
                </a:lnTo>
                <a:lnTo>
                  <a:pt x="1329" y="988"/>
                </a:lnTo>
                <a:lnTo>
                  <a:pt x="1337" y="977"/>
                </a:lnTo>
                <a:lnTo>
                  <a:pt x="1343" y="966"/>
                </a:lnTo>
                <a:lnTo>
                  <a:pt x="1350" y="954"/>
                </a:lnTo>
                <a:lnTo>
                  <a:pt x="1356" y="943"/>
                </a:lnTo>
                <a:lnTo>
                  <a:pt x="1361" y="932"/>
                </a:lnTo>
                <a:lnTo>
                  <a:pt x="1366" y="901"/>
                </a:lnTo>
                <a:lnTo>
                  <a:pt x="1366" y="859"/>
                </a:lnTo>
                <a:lnTo>
                  <a:pt x="1364" y="818"/>
                </a:lnTo>
                <a:lnTo>
                  <a:pt x="1361" y="786"/>
                </a:lnTo>
                <a:lnTo>
                  <a:pt x="1358" y="774"/>
                </a:lnTo>
                <a:lnTo>
                  <a:pt x="1350" y="761"/>
                </a:lnTo>
                <a:lnTo>
                  <a:pt x="1342" y="747"/>
                </a:lnTo>
                <a:lnTo>
                  <a:pt x="1332" y="732"/>
                </a:lnTo>
                <a:lnTo>
                  <a:pt x="1324" y="717"/>
                </a:lnTo>
                <a:lnTo>
                  <a:pt x="1316" y="702"/>
                </a:lnTo>
                <a:lnTo>
                  <a:pt x="1312" y="685"/>
                </a:lnTo>
                <a:lnTo>
                  <a:pt x="1312" y="669"/>
                </a:lnTo>
                <a:lnTo>
                  <a:pt x="1289" y="678"/>
                </a:lnTo>
                <a:lnTo>
                  <a:pt x="1263" y="688"/>
                </a:lnTo>
                <a:lnTo>
                  <a:pt x="1232" y="696"/>
                </a:lnTo>
                <a:lnTo>
                  <a:pt x="1201" y="701"/>
                </a:lnTo>
                <a:lnTo>
                  <a:pt x="1166" y="705"/>
                </a:lnTo>
                <a:lnTo>
                  <a:pt x="1133" y="709"/>
                </a:lnTo>
                <a:lnTo>
                  <a:pt x="1099" y="710"/>
                </a:lnTo>
                <a:lnTo>
                  <a:pt x="1069" y="710"/>
                </a:lnTo>
                <a:lnTo>
                  <a:pt x="1055" y="709"/>
                </a:lnTo>
                <a:lnTo>
                  <a:pt x="1038" y="707"/>
                </a:lnTo>
                <a:lnTo>
                  <a:pt x="1020" y="704"/>
                </a:lnTo>
                <a:lnTo>
                  <a:pt x="1003" y="701"/>
                </a:lnTo>
                <a:lnTo>
                  <a:pt x="984" y="697"/>
                </a:lnTo>
                <a:lnTo>
                  <a:pt x="965" y="694"/>
                </a:lnTo>
                <a:lnTo>
                  <a:pt x="946" y="690"/>
                </a:lnTo>
                <a:lnTo>
                  <a:pt x="927" y="686"/>
                </a:lnTo>
                <a:lnTo>
                  <a:pt x="908" y="683"/>
                </a:lnTo>
                <a:lnTo>
                  <a:pt x="890" y="682"/>
                </a:lnTo>
                <a:lnTo>
                  <a:pt x="873" y="678"/>
                </a:lnTo>
                <a:lnTo>
                  <a:pt x="857" y="678"/>
                </a:lnTo>
                <a:lnTo>
                  <a:pt x="843" y="678"/>
                </a:lnTo>
                <a:lnTo>
                  <a:pt x="831" y="678"/>
                </a:lnTo>
                <a:lnTo>
                  <a:pt x="820" y="682"/>
                </a:lnTo>
                <a:lnTo>
                  <a:pt x="812" y="685"/>
                </a:lnTo>
                <a:lnTo>
                  <a:pt x="792" y="707"/>
                </a:lnTo>
                <a:lnTo>
                  <a:pt x="782" y="732"/>
                </a:lnTo>
                <a:lnTo>
                  <a:pt x="781" y="761"/>
                </a:lnTo>
                <a:lnTo>
                  <a:pt x="781" y="786"/>
                </a:lnTo>
                <a:lnTo>
                  <a:pt x="786" y="815"/>
                </a:lnTo>
                <a:lnTo>
                  <a:pt x="797" y="851"/>
                </a:lnTo>
                <a:lnTo>
                  <a:pt x="808" y="891"/>
                </a:lnTo>
                <a:lnTo>
                  <a:pt x="812" y="935"/>
                </a:lnTo>
                <a:lnTo>
                  <a:pt x="806" y="932"/>
                </a:lnTo>
                <a:lnTo>
                  <a:pt x="798" y="932"/>
                </a:lnTo>
                <a:lnTo>
                  <a:pt x="789" y="935"/>
                </a:lnTo>
                <a:lnTo>
                  <a:pt x="779" y="942"/>
                </a:lnTo>
                <a:lnTo>
                  <a:pt x="771" y="950"/>
                </a:lnTo>
                <a:lnTo>
                  <a:pt x="763" y="959"/>
                </a:lnTo>
                <a:lnTo>
                  <a:pt x="757" y="970"/>
                </a:lnTo>
                <a:lnTo>
                  <a:pt x="752" y="980"/>
                </a:lnTo>
                <a:lnTo>
                  <a:pt x="738" y="973"/>
                </a:lnTo>
                <a:lnTo>
                  <a:pt x="727" y="977"/>
                </a:lnTo>
                <a:lnTo>
                  <a:pt x="719" y="986"/>
                </a:lnTo>
                <a:lnTo>
                  <a:pt x="711" y="1000"/>
                </a:lnTo>
                <a:lnTo>
                  <a:pt x="698" y="1008"/>
                </a:lnTo>
                <a:lnTo>
                  <a:pt x="684" y="1013"/>
                </a:lnTo>
                <a:lnTo>
                  <a:pt x="667" y="1016"/>
                </a:lnTo>
                <a:lnTo>
                  <a:pt x="649" y="1016"/>
                </a:lnTo>
                <a:lnTo>
                  <a:pt x="635" y="1015"/>
                </a:lnTo>
                <a:lnTo>
                  <a:pt x="622" y="1012"/>
                </a:lnTo>
                <a:lnTo>
                  <a:pt x="614" y="1005"/>
                </a:lnTo>
                <a:lnTo>
                  <a:pt x="614" y="997"/>
                </a:lnTo>
                <a:lnTo>
                  <a:pt x="603" y="1002"/>
                </a:lnTo>
                <a:lnTo>
                  <a:pt x="592" y="1004"/>
                </a:lnTo>
                <a:lnTo>
                  <a:pt x="583" y="1004"/>
                </a:lnTo>
                <a:lnTo>
                  <a:pt x="578" y="997"/>
                </a:lnTo>
                <a:lnTo>
                  <a:pt x="597" y="978"/>
                </a:lnTo>
                <a:lnTo>
                  <a:pt x="613" y="962"/>
                </a:lnTo>
                <a:lnTo>
                  <a:pt x="627" y="947"/>
                </a:lnTo>
                <a:lnTo>
                  <a:pt x="637" y="932"/>
                </a:lnTo>
                <a:lnTo>
                  <a:pt x="645" y="918"/>
                </a:lnTo>
                <a:lnTo>
                  <a:pt x="649" y="902"/>
                </a:lnTo>
                <a:lnTo>
                  <a:pt x="654" y="886"/>
                </a:lnTo>
                <a:lnTo>
                  <a:pt x="656" y="867"/>
                </a:lnTo>
                <a:lnTo>
                  <a:pt x="654" y="848"/>
                </a:lnTo>
                <a:lnTo>
                  <a:pt x="648" y="828"/>
                </a:lnTo>
                <a:lnTo>
                  <a:pt x="640" y="809"/>
                </a:lnTo>
                <a:lnTo>
                  <a:pt x="629" y="789"/>
                </a:lnTo>
                <a:lnTo>
                  <a:pt x="619" y="770"/>
                </a:lnTo>
                <a:lnTo>
                  <a:pt x="610" y="755"/>
                </a:lnTo>
                <a:lnTo>
                  <a:pt x="605" y="739"/>
                </a:lnTo>
                <a:lnTo>
                  <a:pt x="603" y="726"/>
                </a:lnTo>
                <a:lnTo>
                  <a:pt x="595" y="734"/>
                </a:lnTo>
                <a:lnTo>
                  <a:pt x="583" y="743"/>
                </a:lnTo>
                <a:lnTo>
                  <a:pt x="570" y="753"/>
                </a:lnTo>
                <a:lnTo>
                  <a:pt x="554" y="761"/>
                </a:lnTo>
                <a:lnTo>
                  <a:pt x="538" y="769"/>
                </a:lnTo>
                <a:lnTo>
                  <a:pt x="524" y="775"/>
                </a:lnTo>
                <a:lnTo>
                  <a:pt x="510" y="778"/>
                </a:lnTo>
                <a:lnTo>
                  <a:pt x="497" y="778"/>
                </a:lnTo>
                <a:lnTo>
                  <a:pt x="492" y="793"/>
                </a:lnTo>
                <a:lnTo>
                  <a:pt x="480" y="810"/>
                </a:lnTo>
                <a:lnTo>
                  <a:pt x="462" y="829"/>
                </a:lnTo>
                <a:lnTo>
                  <a:pt x="442" y="847"/>
                </a:lnTo>
                <a:lnTo>
                  <a:pt x="418" y="864"/>
                </a:lnTo>
                <a:lnTo>
                  <a:pt x="396" y="880"/>
                </a:lnTo>
                <a:lnTo>
                  <a:pt x="374" y="894"/>
                </a:lnTo>
                <a:lnTo>
                  <a:pt x="356" y="904"/>
                </a:lnTo>
                <a:lnTo>
                  <a:pt x="334" y="901"/>
                </a:lnTo>
                <a:lnTo>
                  <a:pt x="315" y="901"/>
                </a:lnTo>
                <a:lnTo>
                  <a:pt x="297" y="905"/>
                </a:lnTo>
                <a:lnTo>
                  <a:pt x="282" y="913"/>
                </a:lnTo>
                <a:lnTo>
                  <a:pt x="267" y="923"/>
                </a:lnTo>
                <a:lnTo>
                  <a:pt x="255" y="932"/>
                </a:lnTo>
                <a:lnTo>
                  <a:pt x="242" y="943"/>
                </a:lnTo>
                <a:lnTo>
                  <a:pt x="231" y="953"/>
                </a:lnTo>
                <a:lnTo>
                  <a:pt x="231" y="945"/>
                </a:lnTo>
                <a:lnTo>
                  <a:pt x="229" y="939"/>
                </a:lnTo>
                <a:lnTo>
                  <a:pt x="225" y="935"/>
                </a:lnTo>
                <a:lnTo>
                  <a:pt x="215" y="935"/>
                </a:lnTo>
                <a:lnTo>
                  <a:pt x="209" y="939"/>
                </a:lnTo>
                <a:lnTo>
                  <a:pt x="202" y="942"/>
                </a:lnTo>
                <a:lnTo>
                  <a:pt x="194" y="945"/>
                </a:lnTo>
                <a:lnTo>
                  <a:pt x="187" y="950"/>
                </a:lnTo>
                <a:lnTo>
                  <a:pt x="180" y="954"/>
                </a:lnTo>
                <a:lnTo>
                  <a:pt x="172" y="959"/>
                </a:lnTo>
                <a:lnTo>
                  <a:pt x="164" y="962"/>
                </a:lnTo>
                <a:lnTo>
                  <a:pt x="158" y="964"/>
                </a:lnTo>
                <a:lnTo>
                  <a:pt x="149" y="962"/>
                </a:lnTo>
                <a:lnTo>
                  <a:pt x="137" y="959"/>
                </a:lnTo>
                <a:lnTo>
                  <a:pt x="125" y="953"/>
                </a:lnTo>
                <a:lnTo>
                  <a:pt x="112" y="947"/>
                </a:lnTo>
                <a:lnTo>
                  <a:pt x="98" y="939"/>
                </a:lnTo>
                <a:lnTo>
                  <a:pt x="85" y="931"/>
                </a:lnTo>
                <a:lnTo>
                  <a:pt x="76" y="923"/>
                </a:lnTo>
                <a:lnTo>
                  <a:pt x="69" y="916"/>
                </a:lnTo>
                <a:lnTo>
                  <a:pt x="82" y="907"/>
                </a:lnTo>
                <a:lnTo>
                  <a:pt x="91" y="897"/>
                </a:lnTo>
                <a:lnTo>
                  <a:pt x="99" y="886"/>
                </a:lnTo>
                <a:lnTo>
                  <a:pt x="106" y="875"/>
                </a:lnTo>
                <a:lnTo>
                  <a:pt x="109" y="862"/>
                </a:lnTo>
                <a:lnTo>
                  <a:pt x="110" y="847"/>
                </a:lnTo>
                <a:lnTo>
                  <a:pt x="114" y="832"/>
                </a:lnTo>
                <a:lnTo>
                  <a:pt x="123" y="820"/>
                </a:lnTo>
                <a:lnTo>
                  <a:pt x="131" y="812"/>
                </a:lnTo>
                <a:lnTo>
                  <a:pt x="141" y="801"/>
                </a:lnTo>
                <a:lnTo>
                  <a:pt x="150" y="788"/>
                </a:lnTo>
                <a:lnTo>
                  <a:pt x="158" y="772"/>
                </a:lnTo>
                <a:lnTo>
                  <a:pt x="164" y="758"/>
                </a:lnTo>
                <a:lnTo>
                  <a:pt x="166" y="742"/>
                </a:lnTo>
                <a:lnTo>
                  <a:pt x="163" y="726"/>
                </a:lnTo>
                <a:lnTo>
                  <a:pt x="155" y="713"/>
                </a:lnTo>
                <a:lnTo>
                  <a:pt x="142" y="705"/>
                </a:lnTo>
                <a:lnTo>
                  <a:pt x="128" y="702"/>
                </a:lnTo>
                <a:lnTo>
                  <a:pt x="114" y="704"/>
                </a:lnTo>
                <a:lnTo>
                  <a:pt x="98" y="709"/>
                </a:lnTo>
                <a:lnTo>
                  <a:pt x="84" y="718"/>
                </a:lnTo>
                <a:lnTo>
                  <a:pt x="71" y="728"/>
                </a:lnTo>
                <a:lnTo>
                  <a:pt x="61" y="739"/>
                </a:lnTo>
                <a:lnTo>
                  <a:pt x="53" y="750"/>
                </a:lnTo>
                <a:lnTo>
                  <a:pt x="41" y="731"/>
                </a:lnTo>
                <a:lnTo>
                  <a:pt x="36" y="705"/>
                </a:lnTo>
                <a:lnTo>
                  <a:pt x="39" y="677"/>
                </a:lnTo>
                <a:lnTo>
                  <a:pt x="49" y="645"/>
                </a:lnTo>
                <a:lnTo>
                  <a:pt x="63" y="615"/>
                </a:lnTo>
                <a:lnTo>
                  <a:pt x="82" y="585"/>
                </a:lnTo>
                <a:lnTo>
                  <a:pt x="106" y="561"/>
                </a:lnTo>
                <a:lnTo>
                  <a:pt x="131" y="544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783" name="任意多边形 5191782"/>
          <p:cNvSpPr/>
          <p:nvPr/>
        </p:nvSpPr>
        <p:spPr>
          <a:xfrm>
            <a:off x="6249988" y="4776788"/>
            <a:ext cx="1455737" cy="815975"/>
          </a:xfrm>
          <a:custGeom>
            <a:avLst/>
            <a:gdLst/>
            <a:ahLst/>
            <a:cxnLst/>
            <a:pathLst>
              <a:path w="1833" h="1028">
                <a:moveTo>
                  <a:pt x="131" y="545"/>
                </a:moveTo>
                <a:lnTo>
                  <a:pt x="122" y="533"/>
                </a:lnTo>
                <a:lnTo>
                  <a:pt x="109" y="527"/>
                </a:lnTo>
                <a:lnTo>
                  <a:pt x="93" y="524"/>
                </a:lnTo>
                <a:lnTo>
                  <a:pt x="77" y="522"/>
                </a:lnTo>
                <a:lnTo>
                  <a:pt x="58" y="524"/>
                </a:lnTo>
                <a:lnTo>
                  <a:pt x="39" y="527"/>
                </a:lnTo>
                <a:lnTo>
                  <a:pt x="19" y="530"/>
                </a:lnTo>
                <a:lnTo>
                  <a:pt x="0" y="535"/>
                </a:lnTo>
                <a:lnTo>
                  <a:pt x="4" y="511"/>
                </a:lnTo>
                <a:lnTo>
                  <a:pt x="15" y="487"/>
                </a:lnTo>
                <a:lnTo>
                  <a:pt x="36" y="464"/>
                </a:lnTo>
                <a:lnTo>
                  <a:pt x="60" y="443"/>
                </a:lnTo>
                <a:lnTo>
                  <a:pt x="88" y="426"/>
                </a:lnTo>
                <a:lnTo>
                  <a:pt x="118" y="411"/>
                </a:lnTo>
                <a:lnTo>
                  <a:pt x="150" y="402"/>
                </a:lnTo>
                <a:lnTo>
                  <a:pt x="182" y="399"/>
                </a:lnTo>
                <a:lnTo>
                  <a:pt x="207" y="351"/>
                </a:lnTo>
                <a:lnTo>
                  <a:pt x="234" y="305"/>
                </a:lnTo>
                <a:lnTo>
                  <a:pt x="266" y="264"/>
                </a:lnTo>
                <a:lnTo>
                  <a:pt x="299" y="224"/>
                </a:lnTo>
                <a:lnTo>
                  <a:pt x="337" y="189"/>
                </a:lnTo>
                <a:lnTo>
                  <a:pt x="377" y="156"/>
                </a:lnTo>
                <a:lnTo>
                  <a:pt x="421" y="127"/>
                </a:lnTo>
                <a:lnTo>
                  <a:pt x="469" y="100"/>
                </a:lnTo>
                <a:lnTo>
                  <a:pt x="519" y="77"/>
                </a:lnTo>
                <a:lnTo>
                  <a:pt x="573" y="56"/>
                </a:lnTo>
                <a:lnTo>
                  <a:pt x="630" y="40"/>
                </a:lnTo>
                <a:lnTo>
                  <a:pt x="692" y="26"/>
                </a:lnTo>
                <a:lnTo>
                  <a:pt x="757" y="15"/>
                </a:lnTo>
                <a:lnTo>
                  <a:pt x="825" y="7"/>
                </a:lnTo>
                <a:lnTo>
                  <a:pt x="898" y="2"/>
                </a:lnTo>
                <a:lnTo>
                  <a:pt x="974" y="0"/>
                </a:lnTo>
                <a:lnTo>
                  <a:pt x="1063" y="2"/>
                </a:lnTo>
                <a:lnTo>
                  <a:pt x="1142" y="7"/>
                </a:lnTo>
                <a:lnTo>
                  <a:pt x="1212" y="13"/>
                </a:lnTo>
                <a:lnTo>
                  <a:pt x="1275" y="23"/>
                </a:lnTo>
                <a:lnTo>
                  <a:pt x="1332" y="34"/>
                </a:lnTo>
                <a:lnTo>
                  <a:pt x="1381" y="46"/>
                </a:lnTo>
                <a:lnTo>
                  <a:pt x="1426" y="61"/>
                </a:lnTo>
                <a:lnTo>
                  <a:pt x="1464" y="77"/>
                </a:lnTo>
                <a:lnTo>
                  <a:pt x="1499" y="94"/>
                </a:lnTo>
                <a:lnTo>
                  <a:pt x="1529" y="112"/>
                </a:lnTo>
                <a:lnTo>
                  <a:pt x="1557" y="131"/>
                </a:lnTo>
                <a:lnTo>
                  <a:pt x="1581" y="150"/>
                </a:lnTo>
                <a:lnTo>
                  <a:pt x="1605" y="169"/>
                </a:lnTo>
                <a:lnTo>
                  <a:pt x="1625" y="188"/>
                </a:lnTo>
                <a:lnTo>
                  <a:pt x="1648" y="207"/>
                </a:lnTo>
                <a:lnTo>
                  <a:pt x="1668" y="224"/>
                </a:lnTo>
                <a:lnTo>
                  <a:pt x="1673" y="216"/>
                </a:lnTo>
                <a:lnTo>
                  <a:pt x="1679" y="208"/>
                </a:lnTo>
                <a:lnTo>
                  <a:pt x="1686" y="202"/>
                </a:lnTo>
                <a:lnTo>
                  <a:pt x="1694" y="197"/>
                </a:lnTo>
                <a:lnTo>
                  <a:pt x="1703" y="194"/>
                </a:lnTo>
                <a:lnTo>
                  <a:pt x="1716" y="191"/>
                </a:lnTo>
                <a:lnTo>
                  <a:pt x="1728" y="189"/>
                </a:lnTo>
                <a:lnTo>
                  <a:pt x="1744" y="189"/>
                </a:lnTo>
                <a:lnTo>
                  <a:pt x="1760" y="191"/>
                </a:lnTo>
                <a:lnTo>
                  <a:pt x="1778" y="197"/>
                </a:lnTo>
                <a:lnTo>
                  <a:pt x="1792" y="205"/>
                </a:lnTo>
                <a:lnTo>
                  <a:pt x="1806" y="216"/>
                </a:lnTo>
                <a:lnTo>
                  <a:pt x="1817" y="230"/>
                </a:lnTo>
                <a:lnTo>
                  <a:pt x="1825" y="245"/>
                </a:lnTo>
                <a:lnTo>
                  <a:pt x="1831" y="262"/>
                </a:lnTo>
                <a:lnTo>
                  <a:pt x="1833" y="278"/>
                </a:lnTo>
                <a:lnTo>
                  <a:pt x="1831" y="294"/>
                </a:lnTo>
                <a:lnTo>
                  <a:pt x="1827" y="311"/>
                </a:lnTo>
                <a:lnTo>
                  <a:pt x="1820" y="326"/>
                </a:lnTo>
                <a:lnTo>
                  <a:pt x="1812" y="338"/>
                </a:lnTo>
                <a:lnTo>
                  <a:pt x="1803" y="351"/>
                </a:lnTo>
                <a:lnTo>
                  <a:pt x="1792" y="359"/>
                </a:lnTo>
                <a:lnTo>
                  <a:pt x="1782" y="365"/>
                </a:lnTo>
                <a:lnTo>
                  <a:pt x="1773" y="367"/>
                </a:lnTo>
                <a:lnTo>
                  <a:pt x="1763" y="367"/>
                </a:lnTo>
                <a:lnTo>
                  <a:pt x="1754" y="365"/>
                </a:lnTo>
                <a:lnTo>
                  <a:pt x="1744" y="364"/>
                </a:lnTo>
                <a:lnTo>
                  <a:pt x="1735" y="361"/>
                </a:lnTo>
                <a:lnTo>
                  <a:pt x="1727" y="354"/>
                </a:lnTo>
                <a:lnTo>
                  <a:pt x="1722" y="348"/>
                </a:lnTo>
                <a:lnTo>
                  <a:pt x="1717" y="338"/>
                </a:lnTo>
                <a:lnTo>
                  <a:pt x="1716" y="326"/>
                </a:lnTo>
                <a:lnTo>
                  <a:pt x="1719" y="303"/>
                </a:lnTo>
                <a:lnTo>
                  <a:pt x="1730" y="289"/>
                </a:lnTo>
                <a:lnTo>
                  <a:pt x="1741" y="283"/>
                </a:lnTo>
                <a:lnTo>
                  <a:pt x="1752" y="281"/>
                </a:lnTo>
                <a:lnTo>
                  <a:pt x="1757" y="288"/>
                </a:lnTo>
                <a:lnTo>
                  <a:pt x="1755" y="302"/>
                </a:lnTo>
                <a:lnTo>
                  <a:pt x="1754" y="316"/>
                </a:lnTo>
                <a:lnTo>
                  <a:pt x="1760" y="322"/>
                </a:lnTo>
                <a:lnTo>
                  <a:pt x="1773" y="319"/>
                </a:lnTo>
                <a:lnTo>
                  <a:pt x="1784" y="310"/>
                </a:lnTo>
                <a:lnTo>
                  <a:pt x="1793" y="297"/>
                </a:lnTo>
                <a:lnTo>
                  <a:pt x="1797" y="281"/>
                </a:lnTo>
                <a:lnTo>
                  <a:pt x="1792" y="259"/>
                </a:lnTo>
                <a:lnTo>
                  <a:pt x="1779" y="245"/>
                </a:lnTo>
                <a:lnTo>
                  <a:pt x="1762" y="237"/>
                </a:lnTo>
                <a:lnTo>
                  <a:pt x="1743" y="235"/>
                </a:lnTo>
                <a:lnTo>
                  <a:pt x="1722" y="240"/>
                </a:lnTo>
                <a:lnTo>
                  <a:pt x="1705" y="250"/>
                </a:lnTo>
                <a:lnTo>
                  <a:pt x="1692" y="265"/>
                </a:lnTo>
                <a:lnTo>
                  <a:pt x="1687" y="286"/>
                </a:lnTo>
                <a:lnTo>
                  <a:pt x="1709" y="348"/>
                </a:lnTo>
                <a:lnTo>
                  <a:pt x="1717" y="416"/>
                </a:lnTo>
                <a:lnTo>
                  <a:pt x="1716" y="484"/>
                </a:lnTo>
                <a:lnTo>
                  <a:pt x="1705" y="552"/>
                </a:lnTo>
                <a:lnTo>
                  <a:pt x="1686" y="616"/>
                </a:lnTo>
                <a:lnTo>
                  <a:pt x="1663" y="673"/>
                </a:lnTo>
                <a:lnTo>
                  <a:pt x="1637" y="719"/>
                </a:lnTo>
                <a:lnTo>
                  <a:pt x="1611" y="751"/>
                </a:lnTo>
                <a:lnTo>
                  <a:pt x="1600" y="808"/>
                </a:lnTo>
                <a:lnTo>
                  <a:pt x="1602" y="873"/>
                </a:lnTo>
                <a:lnTo>
                  <a:pt x="1606" y="933"/>
                </a:lnTo>
                <a:lnTo>
                  <a:pt x="1614" y="981"/>
                </a:lnTo>
                <a:lnTo>
                  <a:pt x="1603" y="987"/>
                </a:lnTo>
                <a:lnTo>
                  <a:pt x="1595" y="992"/>
                </a:lnTo>
                <a:lnTo>
                  <a:pt x="1587" y="998"/>
                </a:lnTo>
                <a:lnTo>
                  <a:pt x="1581" y="1005"/>
                </a:lnTo>
                <a:lnTo>
                  <a:pt x="1575" y="1011"/>
                </a:lnTo>
                <a:lnTo>
                  <a:pt x="1570" y="1016"/>
                </a:lnTo>
                <a:lnTo>
                  <a:pt x="1565" y="1022"/>
                </a:lnTo>
                <a:lnTo>
                  <a:pt x="1559" y="1028"/>
                </a:lnTo>
                <a:lnTo>
                  <a:pt x="1548" y="1028"/>
                </a:lnTo>
                <a:lnTo>
                  <a:pt x="1535" y="1028"/>
                </a:lnTo>
                <a:lnTo>
                  <a:pt x="1521" y="1028"/>
                </a:lnTo>
                <a:lnTo>
                  <a:pt x="1505" y="1028"/>
                </a:lnTo>
                <a:lnTo>
                  <a:pt x="1489" y="1028"/>
                </a:lnTo>
                <a:lnTo>
                  <a:pt x="1475" y="1028"/>
                </a:lnTo>
                <a:lnTo>
                  <a:pt x="1464" y="1028"/>
                </a:lnTo>
                <a:lnTo>
                  <a:pt x="1454" y="1028"/>
                </a:lnTo>
                <a:lnTo>
                  <a:pt x="1461" y="1019"/>
                </a:lnTo>
                <a:lnTo>
                  <a:pt x="1470" y="1006"/>
                </a:lnTo>
                <a:lnTo>
                  <a:pt x="1480" y="993"/>
                </a:lnTo>
                <a:lnTo>
                  <a:pt x="1489" y="979"/>
                </a:lnTo>
                <a:lnTo>
                  <a:pt x="1497" y="966"/>
                </a:lnTo>
                <a:lnTo>
                  <a:pt x="1505" y="954"/>
                </a:lnTo>
                <a:lnTo>
                  <a:pt x="1511" y="944"/>
                </a:lnTo>
                <a:lnTo>
                  <a:pt x="1515" y="936"/>
                </a:lnTo>
                <a:lnTo>
                  <a:pt x="1515" y="914"/>
                </a:lnTo>
                <a:lnTo>
                  <a:pt x="1508" y="879"/>
                </a:lnTo>
                <a:lnTo>
                  <a:pt x="1500" y="841"/>
                </a:lnTo>
                <a:lnTo>
                  <a:pt x="1494" y="814"/>
                </a:lnTo>
                <a:lnTo>
                  <a:pt x="1480" y="843"/>
                </a:lnTo>
                <a:lnTo>
                  <a:pt x="1467" y="873"/>
                </a:lnTo>
                <a:lnTo>
                  <a:pt x="1456" y="901"/>
                </a:lnTo>
                <a:lnTo>
                  <a:pt x="1454" y="924"/>
                </a:lnTo>
                <a:lnTo>
                  <a:pt x="1456" y="941"/>
                </a:lnTo>
                <a:lnTo>
                  <a:pt x="1456" y="955"/>
                </a:lnTo>
                <a:lnTo>
                  <a:pt x="1451" y="965"/>
                </a:lnTo>
                <a:lnTo>
                  <a:pt x="1442" y="973"/>
                </a:lnTo>
                <a:lnTo>
                  <a:pt x="1431" y="981"/>
                </a:lnTo>
                <a:lnTo>
                  <a:pt x="1419" y="990"/>
                </a:lnTo>
                <a:lnTo>
                  <a:pt x="1408" y="1005"/>
                </a:lnTo>
                <a:lnTo>
                  <a:pt x="1400" y="1020"/>
                </a:lnTo>
                <a:lnTo>
                  <a:pt x="1392" y="1020"/>
                </a:lnTo>
                <a:lnTo>
                  <a:pt x="1383" y="1020"/>
                </a:lnTo>
                <a:lnTo>
                  <a:pt x="1370" y="1022"/>
                </a:lnTo>
                <a:lnTo>
                  <a:pt x="1359" y="1022"/>
                </a:lnTo>
                <a:lnTo>
                  <a:pt x="1345" y="1022"/>
                </a:lnTo>
                <a:lnTo>
                  <a:pt x="1332" y="1022"/>
                </a:lnTo>
                <a:lnTo>
                  <a:pt x="1318" y="1022"/>
                </a:lnTo>
                <a:lnTo>
                  <a:pt x="1304" y="1020"/>
                </a:lnTo>
                <a:lnTo>
                  <a:pt x="1313" y="1009"/>
                </a:lnTo>
                <a:lnTo>
                  <a:pt x="1321" y="998"/>
                </a:lnTo>
                <a:lnTo>
                  <a:pt x="1329" y="987"/>
                </a:lnTo>
                <a:lnTo>
                  <a:pt x="1337" y="976"/>
                </a:lnTo>
                <a:lnTo>
                  <a:pt x="1343" y="966"/>
                </a:lnTo>
                <a:lnTo>
                  <a:pt x="1350" y="955"/>
                </a:lnTo>
                <a:lnTo>
                  <a:pt x="1356" y="944"/>
                </a:lnTo>
                <a:lnTo>
                  <a:pt x="1361" y="932"/>
                </a:lnTo>
                <a:lnTo>
                  <a:pt x="1367" y="900"/>
                </a:lnTo>
                <a:lnTo>
                  <a:pt x="1367" y="859"/>
                </a:lnTo>
                <a:lnTo>
                  <a:pt x="1364" y="819"/>
                </a:lnTo>
                <a:lnTo>
                  <a:pt x="1361" y="787"/>
                </a:lnTo>
                <a:lnTo>
                  <a:pt x="1358" y="775"/>
                </a:lnTo>
                <a:lnTo>
                  <a:pt x="1351" y="762"/>
                </a:lnTo>
                <a:lnTo>
                  <a:pt x="1342" y="748"/>
                </a:lnTo>
                <a:lnTo>
                  <a:pt x="1334" y="733"/>
                </a:lnTo>
                <a:lnTo>
                  <a:pt x="1324" y="717"/>
                </a:lnTo>
                <a:lnTo>
                  <a:pt x="1318" y="702"/>
                </a:lnTo>
                <a:lnTo>
                  <a:pt x="1313" y="686"/>
                </a:lnTo>
                <a:lnTo>
                  <a:pt x="1312" y="670"/>
                </a:lnTo>
                <a:lnTo>
                  <a:pt x="1289" y="679"/>
                </a:lnTo>
                <a:lnTo>
                  <a:pt x="1263" y="689"/>
                </a:lnTo>
                <a:lnTo>
                  <a:pt x="1232" y="697"/>
                </a:lnTo>
                <a:lnTo>
                  <a:pt x="1201" y="702"/>
                </a:lnTo>
                <a:lnTo>
                  <a:pt x="1166" y="706"/>
                </a:lnTo>
                <a:lnTo>
                  <a:pt x="1133" y="709"/>
                </a:lnTo>
                <a:lnTo>
                  <a:pt x="1101" y="711"/>
                </a:lnTo>
                <a:lnTo>
                  <a:pt x="1071" y="709"/>
                </a:lnTo>
                <a:lnTo>
                  <a:pt x="1057" y="708"/>
                </a:lnTo>
                <a:lnTo>
                  <a:pt x="1039" y="706"/>
                </a:lnTo>
                <a:lnTo>
                  <a:pt x="1022" y="705"/>
                </a:lnTo>
                <a:lnTo>
                  <a:pt x="1004" y="702"/>
                </a:lnTo>
                <a:lnTo>
                  <a:pt x="985" y="698"/>
                </a:lnTo>
                <a:lnTo>
                  <a:pt x="965" y="694"/>
                </a:lnTo>
                <a:lnTo>
                  <a:pt x="946" y="690"/>
                </a:lnTo>
                <a:lnTo>
                  <a:pt x="927" y="687"/>
                </a:lnTo>
                <a:lnTo>
                  <a:pt x="909" y="684"/>
                </a:lnTo>
                <a:lnTo>
                  <a:pt x="890" y="683"/>
                </a:lnTo>
                <a:lnTo>
                  <a:pt x="874" y="679"/>
                </a:lnTo>
                <a:lnTo>
                  <a:pt x="858" y="679"/>
                </a:lnTo>
                <a:lnTo>
                  <a:pt x="844" y="679"/>
                </a:lnTo>
                <a:lnTo>
                  <a:pt x="832" y="679"/>
                </a:lnTo>
                <a:lnTo>
                  <a:pt x="822" y="683"/>
                </a:lnTo>
                <a:lnTo>
                  <a:pt x="814" y="686"/>
                </a:lnTo>
                <a:lnTo>
                  <a:pt x="793" y="706"/>
                </a:lnTo>
                <a:lnTo>
                  <a:pt x="784" y="733"/>
                </a:lnTo>
                <a:lnTo>
                  <a:pt x="781" y="760"/>
                </a:lnTo>
                <a:lnTo>
                  <a:pt x="781" y="787"/>
                </a:lnTo>
                <a:lnTo>
                  <a:pt x="786" y="816"/>
                </a:lnTo>
                <a:lnTo>
                  <a:pt x="798" y="851"/>
                </a:lnTo>
                <a:lnTo>
                  <a:pt x="809" y="892"/>
                </a:lnTo>
                <a:lnTo>
                  <a:pt x="814" y="936"/>
                </a:lnTo>
                <a:lnTo>
                  <a:pt x="806" y="933"/>
                </a:lnTo>
                <a:lnTo>
                  <a:pt x="798" y="933"/>
                </a:lnTo>
                <a:lnTo>
                  <a:pt x="789" y="936"/>
                </a:lnTo>
                <a:lnTo>
                  <a:pt x="779" y="941"/>
                </a:lnTo>
                <a:lnTo>
                  <a:pt x="771" y="951"/>
                </a:lnTo>
                <a:lnTo>
                  <a:pt x="763" y="960"/>
                </a:lnTo>
                <a:lnTo>
                  <a:pt x="757" y="970"/>
                </a:lnTo>
                <a:lnTo>
                  <a:pt x="752" y="981"/>
                </a:lnTo>
                <a:lnTo>
                  <a:pt x="740" y="974"/>
                </a:lnTo>
                <a:lnTo>
                  <a:pt x="729" y="978"/>
                </a:lnTo>
                <a:lnTo>
                  <a:pt x="719" y="987"/>
                </a:lnTo>
                <a:lnTo>
                  <a:pt x="713" y="1001"/>
                </a:lnTo>
                <a:lnTo>
                  <a:pt x="700" y="1009"/>
                </a:lnTo>
                <a:lnTo>
                  <a:pt x="684" y="1014"/>
                </a:lnTo>
                <a:lnTo>
                  <a:pt x="667" y="1017"/>
                </a:lnTo>
                <a:lnTo>
                  <a:pt x="651" y="1017"/>
                </a:lnTo>
                <a:lnTo>
                  <a:pt x="635" y="1014"/>
                </a:lnTo>
                <a:lnTo>
                  <a:pt x="624" y="1011"/>
                </a:lnTo>
                <a:lnTo>
                  <a:pt x="616" y="1005"/>
                </a:lnTo>
                <a:lnTo>
                  <a:pt x="616" y="997"/>
                </a:lnTo>
                <a:lnTo>
                  <a:pt x="603" y="1001"/>
                </a:lnTo>
                <a:lnTo>
                  <a:pt x="592" y="1005"/>
                </a:lnTo>
                <a:lnTo>
                  <a:pt x="584" y="1003"/>
                </a:lnTo>
                <a:lnTo>
                  <a:pt x="580" y="997"/>
                </a:lnTo>
                <a:lnTo>
                  <a:pt x="599" y="978"/>
                </a:lnTo>
                <a:lnTo>
                  <a:pt x="614" y="962"/>
                </a:lnTo>
                <a:lnTo>
                  <a:pt x="627" y="947"/>
                </a:lnTo>
                <a:lnTo>
                  <a:pt x="637" y="932"/>
                </a:lnTo>
                <a:lnTo>
                  <a:pt x="645" y="917"/>
                </a:lnTo>
                <a:lnTo>
                  <a:pt x="651" y="903"/>
                </a:lnTo>
                <a:lnTo>
                  <a:pt x="654" y="887"/>
                </a:lnTo>
                <a:lnTo>
                  <a:pt x="656" y="868"/>
                </a:lnTo>
                <a:lnTo>
                  <a:pt x="654" y="847"/>
                </a:lnTo>
                <a:lnTo>
                  <a:pt x="649" y="828"/>
                </a:lnTo>
                <a:lnTo>
                  <a:pt x="640" y="808"/>
                </a:lnTo>
                <a:lnTo>
                  <a:pt x="630" y="789"/>
                </a:lnTo>
                <a:lnTo>
                  <a:pt x="619" y="771"/>
                </a:lnTo>
                <a:lnTo>
                  <a:pt x="610" y="754"/>
                </a:lnTo>
                <a:lnTo>
                  <a:pt x="605" y="740"/>
                </a:lnTo>
                <a:lnTo>
                  <a:pt x="603" y="725"/>
                </a:lnTo>
                <a:lnTo>
                  <a:pt x="595" y="733"/>
                </a:lnTo>
                <a:lnTo>
                  <a:pt x="584" y="743"/>
                </a:lnTo>
                <a:lnTo>
                  <a:pt x="570" y="752"/>
                </a:lnTo>
                <a:lnTo>
                  <a:pt x="556" y="762"/>
                </a:lnTo>
                <a:lnTo>
                  <a:pt x="540" y="770"/>
                </a:lnTo>
                <a:lnTo>
                  <a:pt x="526" y="775"/>
                </a:lnTo>
                <a:lnTo>
                  <a:pt x="511" y="779"/>
                </a:lnTo>
                <a:lnTo>
                  <a:pt x="499" y="779"/>
                </a:lnTo>
                <a:lnTo>
                  <a:pt x="492" y="794"/>
                </a:lnTo>
                <a:lnTo>
                  <a:pt x="480" y="811"/>
                </a:lnTo>
                <a:lnTo>
                  <a:pt x="462" y="828"/>
                </a:lnTo>
                <a:lnTo>
                  <a:pt x="442" y="847"/>
                </a:lnTo>
                <a:lnTo>
                  <a:pt x="418" y="865"/>
                </a:lnTo>
                <a:lnTo>
                  <a:pt x="396" y="881"/>
                </a:lnTo>
                <a:lnTo>
                  <a:pt x="375" y="893"/>
                </a:lnTo>
                <a:lnTo>
                  <a:pt x="358" y="903"/>
                </a:lnTo>
                <a:lnTo>
                  <a:pt x="336" y="900"/>
                </a:lnTo>
                <a:lnTo>
                  <a:pt x="317" y="901"/>
                </a:lnTo>
                <a:lnTo>
                  <a:pt x="297" y="905"/>
                </a:lnTo>
                <a:lnTo>
                  <a:pt x="282" y="913"/>
                </a:lnTo>
                <a:lnTo>
                  <a:pt x="267" y="922"/>
                </a:lnTo>
                <a:lnTo>
                  <a:pt x="255" y="932"/>
                </a:lnTo>
                <a:lnTo>
                  <a:pt x="244" y="943"/>
                </a:lnTo>
                <a:lnTo>
                  <a:pt x="233" y="952"/>
                </a:lnTo>
                <a:lnTo>
                  <a:pt x="233" y="944"/>
                </a:lnTo>
                <a:lnTo>
                  <a:pt x="231" y="938"/>
                </a:lnTo>
                <a:lnTo>
                  <a:pt x="225" y="935"/>
                </a:lnTo>
                <a:lnTo>
                  <a:pt x="215" y="936"/>
                </a:lnTo>
                <a:lnTo>
                  <a:pt x="209" y="938"/>
                </a:lnTo>
                <a:lnTo>
                  <a:pt x="202" y="941"/>
                </a:lnTo>
                <a:lnTo>
                  <a:pt x="194" y="946"/>
                </a:lnTo>
                <a:lnTo>
                  <a:pt x="188" y="951"/>
                </a:lnTo>
                <a:lnTo>
                  <a:pt x="180" y="955"/>
                </a:lnTo>
                <a:lnTo>
                  <a:pt x="172" y="959"/>
                </a:lnTo>
                <a:lnTo>
                  <a:pt x="166" y="962"/>
                </a:lnTo>
                <a:lnTo>
                  <a:pt x="160" y="965"/>
                </a:lnTo>
                <a:lnTo>
                  <a:pt x="150" y="963"/>
                </a:lnTo>
                <a:lnTo>
                  <a:pt x="139" y="960"/>
                </a:lnTo>
                <a:lnTo>
                  <a:pt x="125" y="954"/>
                </a:lnTo>
                <a:lnTo>
                  <a:pt x="112" y="946"/>
                </a:lnTo>
                <a:lnTo>
                  <a:pt x="98" y="938"/>
                </a:lnTo>
                <a:lnTo>
                  <a:pt x="87" y="930"/>
                </a:lnTo>
                <a:lnTo>
                  <a:pt x="77" y="922"/>
                </a:lnTo>
                <a:lnTo>
                  <a:pt x="71" y="916"/>
                </a:lnTo>
                <a:lnTo>
                  <a:pt x="82" y="906"/>
                </a:lnTo>
                <a:lnTo>
                  <a:pt x="91" y="897"/>
                </a:lnTo>
                <a:lnTo>
                  <a:pt x="101" y="887"/>
                </a:lnTo>
                <a:lnTo>
                  <a:pt x="107" y="876"/>
                </a:lnTo>
                <a:lnTo>
                  <a:pt x="111" y="862"/>
                </a:lnTo>
                <a:lnTo>
                  <a:pt x="111" y="847"/>
                </a:lnTo>
                <a:lnTo>
                  <a:pt x="114" y="832"/>
                </a:lnTo>
                <a:lnTo>
                  <a:pt x="123" y="819"/>
                </a:lnTo>
                <a:lnTo>
                  <a:pt x="131" y="811"/>
                </a:lnTo>
                <a:lnTo>
                  <a:pt x="142" y="800"/>
                </a:lnTo>
                <a:lnTo>
                  <a:pt x="152" y="787"/>
                </a:lnTo>
                <a:lnTo>
                  <a:pt x="160" y="773"/>
                </a:lnTo>
                <a:lnTo>
                  <a:pt x="164" y="757"/>
                </a:lnTo>
                <a:lnTo>
                  <a:pt x="168" y="741"/>
                </a:lnTo>
                <a:lnTo>
                  <a:pt x="164" y="727"/>
                </a:lnTo>
                <a:lnTo>
                  <a:pt x="155" y="714"/>
                </a:lnTo>
                <a:lnTo>
                  <a:pt x="142" y="705"/>
                </a:lnTo>
                <a:lnTo>
                  <a:pt x="128" y="702"/>
                </a:lnTo>
                <a:lnTo>
                  <a:pt x="114" y="703"/>
                </a:lnTo>
                <a:lnTo>
                  <a:pt x="99" y="709"/>
                </a:lnTo>
                <a:lnTo>
                  <a:pt x="85" y="717"/>
                </a:lnTo>
                <a:lnTo>
                  <a:pt x="72" y="729"/>
                </a:lnTo>
                <a:lnTo>
                  <a:pt x="63" y="740"/>
                </a:lnTo>
                <a:lnTo>
                  <a:pt x="55" y="751"/>
                </a:lnTo>
                <a:lnTo>
                  <a:pt x="42" y="732"/>
                </a:lnTo>
                <a:lnTo>
                  <a:pt x="38" y="706"/>
                </a:lnTo>
                <a:lnTo>
                  <a:pt x="41" y="678"/>
                </a:lnTo>
                <a:lnTo>
                  <a:pt x="49" y="646"/>
                </a:lnTo>
                <a:lnTo>
                  <a:pt x="63" y="614"/>
                </a:lnTo>
                <a:lnTo>
                  <a:pt x="82" y="586"/>
                </a:lnTo>
                <a:lnTo>
                  <a:pt x="106" y="562"/>
                </a:lnTo>
                <a:lnTo>
                  <a:pt x="131" y="545"/>
                </a:lnTo>
                <a:close/>
              </a:path>
            </a:pathLst>
          </a:custGeom>
          <a:solidFill>
            <a:srgbClr val="F2CCD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784" name="任意多边形 5191783"/>
          <p:cNvSpPr/>
          <p:nvPr/>
        </p:nvSpPr>
        <p:spPr>
          <a:xfrm>
            <a:off x="6248400" y="4800600"/>
            <a:ext cx="1454150" cy="817563"/>
          </a:xfrm>
          <a:custGeom>
            <a:avLst/>
            <a:gdLst/>
            <a:ahLst/>
            <a:cxnLst/>
            <a:pathLst>
              <a:path w="1832" h="1029">
                <a:moveTo>
                  <a:pt x="130" y="544"/>
                </a:moveTo>
                <a:lnTo>
                  <a:pt x="121" y="534"/>
                </a:lnTo>
                <a:lnTo>
                  <a:pt x="108" y="528"/>
                </a:lnTo>
                <a:lnTo>
                  <a:pt x="94" y="525"/>
                </a:lnTo>
                <a:lnTo>
                  <a:pt x="76" y="523"/>
                </a:lnTo>
                <a:lnTo>
                  <a:pt x="57" y="525"/>
                </a:lnTo>
                <a:lnTo>
                  <a:pt x="38" y="528"/>
                </a:lnTo>
                <a:lnTo>
                  <a:pt x="19" y="531"/>
                </a:lnTo>
                <a:lnTo>
                  <a:pt x="0" y="536"/>
                </a:lnTo>
                <a:lnTo>
                  <a:pt x="3" y="511"/>
                </a:lnTo>
                <a:lnTo>
                  <a:pt x="16" y="487"/>
                </a:lnTo>
                <a:lnTo>
                  <a:pt x="35" y="463"/>
                </a:lnTo>
                <a:lnTo>
                  <a:pt x="59" y="442"/>
                </a:lnTo>
                <a:lnTo>
                  <a:pt x="87" y="425"/>
                </a:lnTo>
                <a:lnTo>
                  <a:pt x="119" y="411"/>
                </a:lnTo>
                <a:lnTo>
                  <a:pt x="151" y="401"/>
                </a:lnTo>
                <a:lnTo>
                  <a:pt x="182" y="398"/>
                </a:lnTo>
                <a:lnTo>
                  <a:pt x="208" y="350"/>
                </a:lnTo>
                <a:lnTo>
                  <a:pt x="235" y="304"/>
                </a:lnTo>
                <a:lnTo>
                  <a:pt x="265" y="263"/>
                </a:lnTo>
                <a:lnTo>
                  <a:pt x="300" y="224"/>
                </a:lnTo>
                <a:lnTo>
                  <a:pt x="336" y="189"/>
                </a:lnTo>
                <a:lnTo>
                  <a:pt x="377" y="155"/>
                </a:lnTo>
                <a:lnTo>
                  <a:pt x="420" y="127"/>
                </a:lnTo>
                <a:lnTo>
                  <a:pt x="468" y="100"/>
                </a:lnTo>
                <a:lnTo>
                  <a:pt x="518" y="76"/>
                </a:lnTo>
                <a:lnTo>
                  <a:pt x="572" y="55"/>
                </a:lnTo>
                <a:lnTo>
                  <a:pt x="629" y="40"/>
                </a:lnTo>
                <a:lnTo>
                  <a:pt x="691" y="25"/>
                </a:lnTo>
                <a:lnTo>
                  <a:pt x="756" y="14"/>
                </a:lnTo>
                <a:lnTo>
                  <a:pt x="824" y="6"/>
                </a:lnTo>
                <a:lnTo>
                  <a:pt x="897" y="1"/>
                </a:lnTo>
                <a:lnTo>
                  <a:pt x="973" y="0"/>
                </a:lnTo>
                <a:lnTo>
                  <a:pt x="1062" y="1"/>
                </a:lnTo>
                <a:lnTo>
                  <a:pt x="1141" y="6"/>
                </a:lnTo>
                <a:lnTo>
                  <a:pt x="1212" y="13"/>
                </a:lnTo>
                <a:lnTo>
                  <a:pt x="1276" y="22"/>
                </a:lnTo>
                <a:lnTo>
                  <a:pt x="1331" y="33"/>
                </a:lnTo>
                <a:lnTo>
                  <a:pt x="1380" y="46"/>
                </a:lnTo>
                <a:lnTo>
                  <a:pt x="1425" y="60"/>
                </a:lnTo>
                <a:lnTo>
                  <a:pt x="1464" y="76"/>
                </a:lnTo>
                <a:lnTo>
                  <a:pt x="1498" y="93"/>
                </a:lnTo>
                <a:lnTo>
                  <a:pt x="1529" y="112"/>
                </a:lnTo>
                <a:lnTo>
                  <a:pt x="1556" y="130"/>
                </a:lnTo>
                <a:lnTo>
                  <a:pt x="1582" y="149"/>
                </a:lnTo>
                <a:lnTo>
                  <a:pt x="1604" y="170"/>
                </a:lnTo>
                <a:lnTo>
                  <a:pt x="1626" y="189"/>
                </a:lnTo>
                <a:lnTo>
                  <a:pt x="1647" y="208"/>
                </a:lnTo>
                <a:lnTo>
                  <a:pt x="1667" y="225"/>
                </a:lnTo>
                <a:lnTo>
                  <a:pt x="1672" y="216"/>
                </a:lnTo>
                <a:lnTo>
                  <a:pt x="1678" y="209"/>
                </a:lnTo>
                <a:lnTo>
                  <a:pt x="1685" y="203"/>
                </a:lnTo>
                <a:lnTo>
                  <a:pt x="1694" y="197"/>
                </a:lnTo>
                <a:lnTo>
                  <a:pt x="1704" y="193"/>
                </a:lnTo>
                <a:lnTo>
                  <a:pt x="1715" y="190"/>
                </a:lnTo>
                <a:lnTo>
                  <a:pt x="1727" y="189"/>
                </a:lnTo>
                <a:lnTo>
                  <a:pt x="1743" y="189"/>
                </a:lnTo>
                <a:lnTo>
                  <a:pt x="1759" y="190"/>
                </a:lnTo>
                <a:lnTo>
                  <a:pt x="1777" y="197"/>
                </a:lnTo>
                <a:lnTo>
                  <a:pt x="1791" y="204"/>
                </a:lnTo>
                <a:lnTo>
                  <a:pt x="1805" y="216"/>
                </a:lnTo>
                <a:lnTo>
                  <a:pt x="1816" y="230"/>
                </a:lnTo>
                <a:lnTo>
                  <a:pt x="1824" y="244"/>
                </a:lnTo>
                <a:lnTo>
                  <a:pt x="1830" y="262"/>
                </a:lnTo>
                <a:lnTo>
                  <a:pt x="1832" y="277"/>
                </a:lnTo>
                <a:lnTo>
                  <a:pt x="1830" y="293"/>
                </a:lnTo>
                <a:lnTo>
                  <a:pt x="1826" y="311"/>
                </a:lnTo>
                <a:lnTo>
                  <a:pt x="1819" y="325"/>
                </a:lnTo>
                <a:lnTo>
                  <a:pt x="1811" y="338"/>
                </a:lnTo>
                <a:lnTo>
                  <a:pt x="1802" y="350"/>
                </a:lnTo>
                <a:lnTo>
                  <a:pt x="1791" y="358"/>
                </a:lnTo>
                <a:lnTo>
                  <a:pt x="1781" y="365"/>
                </a:lnTo>
                <a:lnTo>
                  <a:pt x="1772" y="366"/>
                </a:lnTo>
                <a:lnTo>
                  <a:pt x="1762" y="366"/>
                </a:lnTo>
                <a:lnTo>
                  <a:pt x="1753" y="365"/>
                </a:lnTo>
                <a:lnTo>
                  <a:pt x="1743" y="363"/>
                </a:lnTo>
                <a:lnTo>
                  <a:pt x="1735" y="360"/>
                </a:lnTo>
                <a:lnTo>
                  <a:pt x="1727" y="354"/>
                </a:lnTo>
                <a:lnTo>
                  <a:pt x="1721" y="347"/>
                </a:lnTo>
                <a:lnTo>
                  <a:pt x="1718" y="338"/>
                </a:lnTo>
                <a:lnTo>
                  <a:pt x="1716" y="325"/>
                </a:lnTo>
                <a:lnTo>
                  <a:pt x="1720" y="303"/>
                </a:lnTo>
                <a:lnTo>
                  <a:pt x="1729" y="290"/>
                </a:lnTo>
                <a:lnTo>
                  <a:pt x="1742" y="282"/>
                </a:lnTo>
                <a:lnTo>
                  <a:pt x="1751" y="281"/>
                </a:lnTo>
                <a:lnTo>
                  <a:pt x="1756" y="287"/>
                </a:lnTo>
                <a:lnTo>
                  <a:pt x="1754" y="301"/>
                </a:lnTo>
                <a:lnTo>
                  <a:pt x="1754" y="316"/>
                </a:lnTo>
                <a:lnTo>
                  <a:pt x="1761" y="322"/>
                </a:lnTo>
                <a:lnTo>
                  <a:pt x="1773" y="319"/>
                </a:lnTo>
                <a:lnTo>
                  <a:pt x="1785" y="309"/>
                </a:lnTo>
                <a:lnTo>
                  <a:pt x="1792" y="296"/>
                </a:lnTo>
                <a:lnTo>
                  <a:pt x="1796" y="281"/>
                </a:lnTo>
                <a:lnTo>
                  <a:pt x="1791" y="258"/>
                </a:lnTo>
                <a:lnTo>
                  <a:pt x="1778" y="244"/>
                </a:lnTo>
                <a:lnTo>
                  <a:pt x="1761" y="236"/>
                </a:lnTo>
                <a:lnTo>
                  <a:pt x="1742" y="235"/>
                </a:lnTo>
                <a:lnTo>
                  <a:pt x="1723" y="239"/>
                </a:lnTo>
                <a:lnTo>
                  <a:pt x="1705" y="249"/>
                </a:lnTo>
                <a:lnTo>
                  <a:pt x="1693" y="265"/>
                </a:lnTo>
                <a:lnTo>
                  <a:pt x="1688" y="285"/>
                </a:lnTo>
                <a:lnTo>
                  <a:pt x="1708" y="347"/>
                </a:lnTo>
                <a:lnTo>
                  <a:pt x="1718" y="415"/>
                </a:lnTo>
                <a:lnTo>
                  <a:pt x="1715" y="484"/>
                </a:lnTo>
                <a:lnTo>
                  <a:pt x="1704" y="552"/>
                </a:lnTo>
                <a:lnTo>
                  <a:pt x="1685" y="615"/>
                </a:lnTo>
                <a:lnTo>
                  <a:pt x="1663" y="672"/>
                </a:lnTo>
                <a:lnTo>
                  <a:pt x="1637" y="718"/>
                </a:lnTo>
                <a:lnTo>
                  <a:pt x="1610" y="750"/>
                </a:lnTo>
                <a:lnTo>
                  <a:pt x="1599" y="809"/>
                </a:lnTo>
                <a:lnTo>
                  <a:pt x="1601" y="872"/>
                </a:lnTo>
                <a:lnTo>
                  <a:pt x="1607" y="934"/>
                </a:lnTo>
                <a:lnTo>
                  <a:pt x="1615" y="980"/>
                </a:lnTo>
                <a:lnTo>
                  <a:pt x="1604" y="986"/>
                </a:lnTo>
                <a:lnTo>
                  <a:pt x="1594" y="993"/>
                </a:lnTo>
                <a:lnTo>
                  <a:pt x="1586" y="999"/>
                </a:lnTo>
                <a:lnTo>
                  <a:pt x="1580" y="1004"/>
                </a:lnTo>
                <a:lnTo>
                  <a:pt x="1574" y="1010"/>
                </a:lnTo>
                <a:lnTo>
                  <a:pt x="1569" y="1017"/>
                </a:lnTo>
                <a:lnTo>
                  <a:pt x="1564" y="1023"/>
                </a:lnTo>
                <a:lnTo>
                  <a:pt x="1558" y="1029"/>
                </a:lnTo>
                <a:lnTo>
                  <a:pt x="1547" y="1029"/>
                </a:lnTo>
                <a:lnTo>
                  <a:pt x="1534" y="1029"/>
                </a:lnTo>
                <a:lnTo>
                  <a:pt x="1520" y="1029"/>
                </a:lnTo>
                <a:lnTo>
                  <a:pt x="1504" y="1029"/>
                </a:lnTo>
                <a:lnTo>
                  <a:pt x="1490" y="1029"/>
                </a:lnTo>
                <a:lnTo>
                  <a:pt x="1476" y="1029"/>
                </a:lnTo>
                <a:lnTo>
                  <a:pt x="1463" y="1029"/>
                </a:lnTo>
                <a:lnTo>
                  <a:pt x="1453" y="1029"/>
                </a:lnTo>
                <a:lnTo>
                  <a:pt x="1460" y="1018"/>
                </a:lnTo>
                <a:lnTo>
                  <a:pt x="1469" y="1005"/>
                </a:lnTo>
                <a:lnTo>
                  <a:pt x="1479" y="993"/>
                </a:lnTo>
                <a:lnTo>
                  <a:pt x="1488" y="979"/>
                </a:lnTo>
                <a:lnTo>
                  <a:pt x="1498" y="966"/>
                </a:lnTo>
                <a:lnTo>
                  <a:pt x="1506" y="953"/>
                </a:lnTo>
                <a:lnTo>
                  <a:pt x="1510" y="944"/>
                </a:lnTo>
                <a:lnTo>
                  <a:pt x="1514" y="936"/>
                </a:lnTo>
                <a:lnTo>
                  <a:pt x="1514" y="913"/>
                </a:lnTo>
                <a:lnTo>
                  <a:pt x="1509" y="879"/>
                </a:lnTo>
                <a:lnTo>
                  <a:pt x="1501" y="842"/>
                </a:lnTo>
                <a:lnTo>
                  <a:pt x="1493" y="815"/>
                </a:lnTo>
                <a:lnTo>
                  <a:pt x="1479" y="842"/>
                </a:lnTo>
                <a:lnTo>
                  <a:pt x="1466" y="872"/>
                </a:lnTo>
                <a:lnTo>
                  <a:pt x="1455" y="901"/>
                </a:lnTo>
                <a:lnTo>
                  <a:pt x="1453" y="923"/>
                </a:lnTo>
                <a:lnTo>
                  <a:pt x="1455" y="940"/>
                </a:lnTo>
                <a:lnTo>
                  <a:pt x="1455" y="955"/>
                </a:lnTo>
                <a:lnTo>
                  <a:pt x="1450" y="964"/>
                </a:lnTo>
                <a:lnTo>
                  <a:pt x="1441" y="972"/>
                </a:lnTo>
                <a:lnTo>
                  <a:pt x="1430" y="980"/>
                </a:lnTo>
                <a:lnTo>
                  <a:pt x="1418" y="990"/>
                </a:lnTo>
                <a:lnTo>
                  <a:pt x="1409" y="1004"/>
                </a:lnTo>
                <a:lnTo>
                  <a:pt x="1401" y="1021"/>
                </a:lnTo>
                <a:lnTo>
                  <a:pt x="1393" y="1021"/>
                </a:lnTo>
                <a:lnTo>
                  <a:pt x="1382" y="1021"/>
                </a:lnTo>
                <a:lnTo>
                  <a:pt x="1371" y="1023"/>
                </a:lnTo>
                <a:lnTo>
                  <a:pt x="1358" y="1023"/>
                </a:lnTo>
                <a:lnTo>
                  <a:pt x="1346" y="1023"/>
                </a:lnTo>
                <a:lnTo>
                  <a:pt x="1331" y="1023"/>
                </a:lnTo>
                <a:lnTo>
                  <a:pt x="1319" y="1023"/>
                </a:lnTo>
                <a:lnTo>
                  <a:pt x="1304" y="1021"/>
                </a:lnTo>
                <a:lnTo>
                  <a:pt x="1314" y="1009"/>
                </a:lnTo>
                <a:lnTo>
                  <a:pt x="1322" y="998"/>
                </a:lnTo>
                <a:lnTo>
                  <a:pt x="1330" y="986"/>
                </a:lnTo>
                <a:lnTo>
                  <a:pt x="1338" y="977"/>
                </a:lnTo>
                <a:lnTo>
                  <a:pt x="1344" y="966"/>
                </a:lnTo>
                <a:lnTo>
                  <a:pt x="1350" y="955"/>
                </a:lnTo>
                <a:lnTo>
                  <a:pt x="1355" y="944"/>
                </a:lnTo>
                <a:lnTo>
                  <a:pt x="1360" y="933"/>
                </a:lnTo>
                <a:lnTo>
                  <a:pt x="1366" y="901"/>
                </a:lnTo>
                <a:lnTo>
                  <a:pt x="1366" y="860"/>
                </a:lnTo>
                <a:lnTo>
                  <a:pt x="1363" y="818"/>
                </a:lnTo>
                <a:lnTo>
                  <a:pt x="1360" y="787"/>
                </a:lnTo>
                <a:lnTo>
                  <a:pt x="1357" y="774"/>
                </a:lnTo>
                <a:lnTo>
                  <a:pt x="1350" y="761"/>
                </a:lnTo>
                <a:lnTo>
                  <a:pt x="1342" y="747"/>
                </a:lnTo>
                <a:lnTo>
                  <a:pt x="1333" y="733"/>
                </a:lnTo>
                <a:lnTo>
                  <a:pt x="1325" y="717"/>
                </a:lnTo>
                <a:lnTo>
                  <a:pt x="1317" y="701"/>
                </a:lnTo>
                <a:lnTo>
                  <a:pt x="1312" y="685"/>
                </a:lnTo>
                <a:lnTo>
                  <a:pt x="1312" y="669"/>
                </a:lnTo>
                <a:lnTo>
                  <a:pt x="1290" y="679"/>
                </a:lnTo>
                <a:lnTo>
                  <a:pt x="1263" y="688"/>
                </a:lnTo>
                <a:lnTo>
                  <a:pt x="1233" y="696"/>
                </a:lnTo>
                <a:lnTo>
                  <a:pt x="1200" y="701"/>
                </a:lnTo>
                <a:lnTo>
                  <a:pt x="1167" y="706"/>
                </a:lnTo>
                <a:lnTo>
                  <a:pt x="1133" y="709"/>
                </a:lnTo>
                <a:lnTo>
                  <a:pt x="1100" y="710"/>
                </a:lnTo>
                <a:lnTo>
                  <a:pt x="1070" y="709"/>
                </a:lnTo>
                <a:lnTo>
                  <a:pt x="1056" y="707"/>
                </a:lnTo>
                <a:lnTo>
                  <a:pt x="1038" y="706"/>
                </a:lnTo>
                <a:lnTo>
                  <a:pt x="1021" y="704"/>
                </a:lnTo>
                <a:lnTo>
                  <a:pt x="1003" y="701"/>
                </a:lnTo>
                <a:lnTo>
                  <a:pt x="984" y="698"/>
                </a:lnTo>
                <a:lnTo>
                  <a:pt x="965" y="693"/>
                </a:lnTo>
                <a:lnTo>
                  <a:pt x="946" y="690"/>
                </a:lnTo>
                <a:lnTo>
                  <a:pt x="927" y="687"/>
                </a:lnTo>
                <a:lnTo>
                  <a:pt x="908" y="683"/>
                </a:lnTo>
                <a:lnTo>
                  <a:pt x="891" y="682"/>
                </a:lnTo>
                <a:lnTo>
                  <a:pt x="873" y="679"/>
                </a:lnTo>
                <a:lnTo>
                  <a:pt x="857" y="679"/>
                </a:lnTo>
                <a:lnTo>
                  <a:pt x="843" y="679"/>
                </a:lnTo>
                <a:lnTo>
                  <a:pt x="832" y="679"/>
                </a:lnTo>
                <a:lnTo>
                  <a:pt x="821" y="682"/>
                </a:lnTo>
                <a:lnTo>
                  <a:pt x="813" y="685"/>
                </a:lnTo>
                <a:lnTo>
                  <a:pt x="793" y="706"/>
                </a:lnTo>
                <a:lnTo>
                  <a:pt x="783" y="733"/>
                </a:lnTo>
                <a:lnTo>
                  <a:pt x="780" y="760"/>
                </a:lnTo>
                <a:lnTo>
                  <a:pt x="780" y="787"/>
                </a:lnTo>
                <a:lnTo>
                  <a:pt x="785" y="815"/>
                </a:lnTo>
                <a:lnTo>
                  <a:pt x="797" y="850"/>
                </a:lnTo>
                <a:lnTo>
                  <a:pt x="808" y="891"/>
                </a:lnTo>
                <a:lnTo>
                  <a:pt x="813" y="936"/>
                </a:lnTo>
                <a:lnTo>
                  <a:pt x="807" y="933"/>
                </a:lnTo>
                <a:lnTo>
                  <a:pt x="799" y="933"/>
                </a:lnTo>
                <a:lnTo>
                  <a:pt x="789" y="936"/>
                </a:lnTo>
                <a:lnTo>
                  <a:pt x="780" y="940"/>
                </a:lnTo>
                <a:lnTo>
                  <a:pt x="772" y="950"/>
                </a:lnTo>
                <a:lnTo>
                  <a:pt x="764" y="959"/>
                </a:lnTo>
                <a:lnTo>
                  <a:pt x="758" y="969"/>
                </a:lnTo>
                <a:lnTo>
                  <a:pt x="753" y="980"/>
                </a:lnTo>
                <a:lnTo>
                  <a:pt x="739" y="974"/>
                </a:lnTo>
                <a:lnTo>
                  <a:pt x="728" y="977"/>
                </a:lnTo>
                <a:lnTo>
                  <a:pt x="718" y="986"/>
                </a:lnTo>
                <a:lnTo>
                  <a:pt x="712" y="1001"/>
                </a:lnTo>
                <a:lnTo>
                  <a:pt x="699" y="1009"/>
                </a:lnTo>
                <a:lnTo>
                  <a:pt x="683" y="1013"/>
                </a:lnTo>
                <a:lnTo>
                  <a:pt x="666" y="1017"/>
                </a:lnTo>
                <a:lnTo>
                  <a:pt x="650" y="1017"/>
                </a:lnTo>
                <a:lnTo>
                  <a:pt x="634" y="1015"/>
                </a:lnTo>
                <a:lnTo>
                  <a:pt x="623" y="1010"/>
                </a:lnTo>
                <a:lnTo>
                  <a:pt x="615" y="1004"/>
                </a:lnTo>
                <a:lnTo>
                  <a:pt x="615" y="996"/>
                </a:lnTo>
                <a:lnTo>
                  <a:pt x="604" y="1001"/>
                </a:lnTo>
                <a:lnTo>
                  <a:pt x="593" y="1004"/>
                </a:lnTo>
                <a:lnTo>
                  <a:pt x="583" y="1002"/>
                </a:lnTo>
                <a:lnTo>
                  <a:pt x="579" y="996"/>
                </a:lnTo>
                <a:lnTo>
                  <a:pt x="598" y="977"/>
                </a:lnTo>
                <a:lnTo>
                  <a:pt x="613" y="961"/>
                </a:lnTo>
                <a:lnTo>
                  <a:pt x="628" y="947"/>
                </a:lnTo>
                <a:lnTo>
                  <a:pt x="637" y="931"/>
                </a:lnTo>
                <a:lnTo>
                  <a:pt x="645" y="917"/>
                </a:lnTo>
                <a:lnTo>
                  <a:pt x="650" y="902"/>
                </a:lnTo>
                <a:lnTo>
                  <a:pt x="655" y="887"/>
                </a:lnTo>
                <a:lnTo>
                  <a:pt x="656" y="867"/>
                </a:lnTo>
                <a:lnTo>
                  <a:pt x="655" y="848"/>
                </a:lnTo>
                <a:lnTo>
                  <a:pt x="648" y="828"/>
                </a:lnTo>
                <a:lnTo>
                  <a:pt x="640" y="809"/>
                </a:lnTo>
                <a:lnTo>
                  <a:pt x="629" y="790"/>
                </a:lnTo>
                <a:lnTo>
                  <a:pt x="618" y="771"/>
                </a:lnTo>
                <a:lnTo>
                  <a:pt x="610" y="755"/>
                </a:lnTo>
                <a:lnTo>
                  <a:pt x="604" y="739"/>
                </a:lnTo>
                <a:lnTo>
                  <a:pt x="602" y="726"/>
                </a:lnTo>
                <a:lnTo>
                  <a:pt x="594" y="734"/>
                </a:lnTo>
                <a:lnTo>
                  <a:pt x="583" y="742"/>
                </a:lnTo>
                <a:lnTo>
                  <a:pt x="569" y="752"/>
                </a:lnTo>
                <a:lnTo>
                  <a:pt x="555" y="761"/>
                </a:lnTo>
                <a:lnTo>
                  <a:pt x="539" y="769"/>
                </a:lnTo>
                <a:lnTo>
                  <a:pt x="525" y="774"/>
                </a:lnTo>
                <a:lnTo>
                  <a:pt x="510" y="779"/>
                </a:lnTo>
                <a:lnTo>
                  <a:pt x="498" y="779"/>
                </a:lnTo>
                <a:lnTo>
                  <a:pt x="493" y="793"/>
                </a:lnTo>
                <a:lnTo>
                  <a:pt x="480" y="810"/>
                </a:lnTo>
                <a:lnTo>
                  <a:pt x="463" y="829"/>
                </a:lnTo>
                <a:lnTo>
                  <a:pt x="441" y="847"/>
                </a:lnTo>
                <a:lnTo>
                  <a:pt x="419" y="864"/>
                </a:lnTo>
                <a:lnTo>
                  <a:pt x="395" y="880"/>
                </a:lnTo>
                <a:lnTo>
                  <a:pt x="374" y="894"/>
                </a:lnTo>
                <a:lnTo>
                  <a:pt x="357" y="904"/>
                </a:lnTo>
                <a:lnTo>
                  <a:pt x="335" y="901"/>
                </a:lnTo>
                <a:lnTo>
                  <a:pt x="316" y="901"/>
                </a:lnTo>
                <a:lnTo>
                  <a:pt x="298" y="906"/>
                </a:lnTo>
                <a:lnTo>
                  <a:pt x="282" y="913"/>
                </a:lnTo>
                <a:lnTo>
                  <a:pt x="268" y="921"/>
                </a:lnTo>
                <a:lnTo>
                  <a:pt x="255" y="933"/>
                </a:lnTo>
                <a:lnTo>
                  <a:pt x="243" y="942"/>
                </a:lnTo>
                <a:lnTo>
                  <a:pt x="232" y="952"/>
                </a:lnTo>
                <a:lnTo>
                  <a:pt x="232" y="944"/>
                </a:lnTo>
                <a:lnTo>
                  <a:pt x="230" y="939"/>
                </a:lnTo>
                <a:lnTo>
                  <a:pt x="225" y="936"/>
                </a:lnTo>
                <a:lnTo>
                  <a:pt x="216" y="936"/>
                </a:lnTo>
                <a:lnTo>
                  <a:pt x="209" y="939"/>
                </a:lnTo>
                <a:lnTo>
                  <a:pt x="203" y="942"/>
                </a:lnTo>
                <a:lnTo>
                  <a:pt x="195" y="945"/>
                </a:lnTo>
                <a:lnTo>
                  <a:pt x="187" y="950"/>
                </a:lnTo>
                <a:lnTo>
                  <a:pt x="179" y="955"/>
                </a:lnTo>
                <a:lnTo>
                  <a:pt x="171" y="958"/>
                </a:lnTo>
                <a:lnTo>
                  <a:pt x="165" y="961"/>
                </a:lnTo>
                <a:lnTo>
                  <a:pt x="159" y="964"/>
                </a:lnTo>
                <a:lnTo>
                  <a:pt x="149" y="963"/>
                </a:lnTo>
                <a:lnTo>
                  <a:pt x="138" y="959"/>
                </a:lnTo>
                <a:lnTo>
                  <a:pt x="125" y="953"/>
                </a:lnTo>
                <a:lnTo>
                  <a:pt x="111" y="947"/>
                </a:lnTo>
                <a:lnTo>
                  <a:pt x="98" y="939"/>
                </a:lnTo>
                <a:lnTo>
                  <a:pt x="86" y="929"/>
                </a:lnTo>
                <a:lnTo>
                  <a:pt x="76" y="921"/>
                </a:lnTo>
                <a:lnTo>
                  <a:pt x="70" y="915"/>
                </a:lnTo>
                <a:lnTo>
                  <a:pt x="81" y="907"/>
                </a:lnTo>
                <a:lnTo>
                  <a:pt x="91" y="898"/>
                </a:lnTo>
                <a:lnTo>
                  <a:pt x="100" y="887"/>
                </a:lnTo>
                <a:lnTo>
                  <a:pt x="106" y="875"/>
                </a:lnTo>
                <a:lnTo>
                  <a:pt x="110" y="863"/>
                </a:lnTo>
                <a:lnTo>
                  <a:pt x="110" y="847"/>
                </a:lnTo>
                <a:lnTo>
                  <a:pt x="113" y="831"/>
                </a:lnTo>
                <a:lnTo>
                  <a:pt x="122" y="818"/>
                </a:lnTo>
                <a:lnTo>
                  <a:pt x="130" y="810"/>
                </a:lnTo>
                <a:lnTo>
                  <a:pt x="141" y="799"/>
                </a:lnTo>
                <a:lnTo>
                  <a:pt x="151" y="787"/>
                </a:lnTo>
                <a:lnTo>
                  <a:pt x="159" y="772"/>
                </a:lnTo>
                <a:lnTo>
                  <a:pt x="165" y="756"/>
                </a:lnTo>
                <a:lnTo>
                  <a:pt x="167" y="741"/>
                </a:lnTo>
                <a:lnTo>
                  <a:pt x="163" y="726"/>
                </a:lnTo>
                <a:lnTo>
                  <a:pt x="155" y="714"/>
                </a:lnTo>
                <a:lnTo>
                  <a:pt x="143" y="706"/>
                </a:lnTo>
                <a:lnTo>
                  <a:pt x="129" y="703"/>
                </a:lnTo>
                <a:lnTo>
                  <a:pt x="113" y="704"/>
                </a:lnTo>
                <a:lnTo>
                  <a:pt x="98" y="709"/>
                </a:lnTo>
                <a:lnTo>
                  <a:pt x="84" y="718"/>
                </a:lnTo>
                <a:lnTo>
                  <a:pt x="72" y="728"/>
                </a:lnTo>
                <a:lnTo>
                  <a:pt x="62" y="739"/>
                </a:lnTo>
                <a:lnTo>
                  <a:pt x="54" y="750"/>
                </a:lnTo>
                <a:lnTo>
                  <a:pt x="41" y="731"/>
                </a:lnTo>
                <a:lnTo>
                  <a:pt x="37" y="706"/>
                </a:lnTo>
                <a:lnTo>
                  <a:pt x="40" y="677"/>
                </a:lnTo>
                <a:lnTo>
                  <a:pt x="48" y="645"/>
                </a:lnTo>
                <a:lnTo>
                  <a:pt x="62" y="614"/>
                </a:lnTo>
                <a:lnTo>
                  <a:pt x="81" y="585"/>
                </a:lnTo>
                <a:lnTo>
                  <a:pt x="105" y="561"/>
                </a:lnTo>
                <a:lnTo>
                  <a:pt x="130" y="544"/>
                </a:lnTo>
                <a:close/>
              </a:path>
            </a:pathLst>
          </a:custGeom>
          <a:solidFill>
            <a:srgbClr val="77777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785" name="任意多边形 5191784"/>
          <p:cNvSpPr/>
          <p:nvPr/>
        </p:nvSpPr>
        <p:spPr>
          <a:xfrm>
            <a:off x="6823075" y="4865688"/>
            <a:ext cx="431800" cy="85725"/>
          </a:xfrm>
          <a:custGeom>
            <a:avLst/>
            <a:gdLst/>
            <a:ahLst/>
            <a:cxnLst/>
            <a:pathLst>
              <a:path w="544" h="108">
                <a:moveTo>
                  <a:pt x="0" y="51"/>
                </a:moveTo>
                <a:lnTo>
                  <a:pt x="19" y="108"/>
                </a:lnTo>
                <a:lnTo>
                  <a:pt x="21" y="106"/>
                </a:lnTo>
                <a:lnTo>
                  <a:pt x="26" y="103"/>
                </a:lnTo>
                <a:lnTo>
                  <a:pt x="33" y="98"/>
                </a:lnTo>
                <a:lnTo>
                  <a:pt x="46" y="92"/>
                </a:lnTo>
                <a:lnTo>
                  <a:pt x="62" y="84"/>
                </a:lnTo>
                <a:lnTo>
                  <a:pt x="81" y="76"/>
                </a:lnTo>
                <a:lnTo>
                  <a:pt x="106" y="70"/>
                </a:lnTo>
                <a:lnTo>
                  <a:pt x="133" y="62"/>
                </a:lnTo>
                <a:lnTo>
                  <a:pt x="167" y="57"/>
                </a:lnTo>
                <a:lnTo>
                  <a:pt x="203" y="52"/>
                </a:lnTo>
                <a:lnTo>
                  <a:pt x="246" y="51"/>
                </a:lnTo>
                <a:lnTo>
                  <a:pt x="293" y="52"/>
                </a:lnTo>
                <a:lnTo>
                  <a:pt x="344" y="56"/>
                </a:lnTo>
                <a:lnTo>
                  <a:pt x="401" y="62"/>
                </a:lnTo>
                <a:lnTo>
                  <a:pt x="464" y="73"/>
                </a:lnTo>
                <a:lnTo>
                  <a:pt x="533" y="89"/>
                </a:lnTo>
                <a:lnTo>
                  <a:pt x="542" y="89"/>
                </a:lnTo>
                <a:lnTo>
                  <a:pt x="544" y="83"/>
                </a:lnTo>
                <a:lnTo>
                  <a:pt x="542" y="75"/>
                </a:lnTo>
                <a:lnTo>
                  <a:pt x="536" y="64"/>
                </a:lnTo>
                <a:lnTo>
                  <a:pt x="529" y="52"/>
                </a:lnTo>
                <a:lnTo>
                  <a:pt x="522" y="41"/>
                </a:lnTo>
                <a:lnTo>
                  <a:pt x="515" y="35"/>
                </a:lnTo>
                <a:lnTo>
                  <a:pt x="514" y="32"/>
                </a:lnTo>
                <a:lnTo>
                  <a:pt x="510" y="30"/>
                </a:lnTo>
                <a:lnTo>
                  <a:pt x="501" y="29"/>
                </a:lnTo>
                <a:lnTo>
                  <a:pt x="485" y="25"/>
                </a:lnTo>
                <a:lnTo>
                  <a:pt x="464" y="21"/>
                </a:lnTo>
                <a:lnTo>
                  <a:pt x="439" y="16"/>
                </a:lnTo>
                <a:lnTo>
                  <a:pt x="411" y="11"/>
                </a:lnTo>
                <a:lnTo>
                  <a:pt x="377" y="6"/>
                </a:lnTo>
                <a:lnTo>
                  <a:pt x="341" y="3"/>
                </a:lnTo>
                <a:lnTo>
                  <a:pt x="303" y="0"/>
                </a:lnTo>
                <a:lnTo>
                  <a:pt x="262" y="0"/>
                </a:lnTo>
                <a:lnTo>
                  <a:pt x="219" y="0"/>
                </a:lnTo>
                <a:lnTo>
                  <a:pt x="176" y="5"/>
                </a:lnTo>
                <a:lnTo>
                  <a:pt x="132" y="11"/>
                </a:lnTo>
                <a:lnTo>
                  <a:pt x="87" y="21"/>
                </a:lnTo>
                <a:lnTo>
                  <a:pt x="43" y="33"/>
                </a:lnTo>
                <a:lnTo>
                  <a:pt x="0" y="51"/>
                </a:lnTo>
                <a:close/>
              </a:path>
            </a:pathLst>
          </a:custGeom>
          <a:solidFill>
            <a:srgbClr val="F2CCD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786" name="任意多边形 5191785"/>
          <p:cNvSpPr/>
          <p:nvPr/>
        </p:nvSpPr>
        <p:spPr>
          <a:xfrm>
            <a:off x="6845300" y="4881563"/>
            <a:ext cx="431800" cy="84137"/>
          </a:xfrm>
          <a:custGeom>
            <a:avLst/>
            <a:gdLst/>
            <a:ahLst/>
            <a:cxnLst/>
            <a:pathLst>
              <a:path w="543" h="108">
                <a:moveTo>
                  <a:pt x="0" y="52"/>
                </a:moveTo>
                <a:lnTo>
                  <a:pt x="19" y="108"/>
                </a:lnTo>
                <a:lnTo>
                  <a:pt x="20" y="106"/>
                </a:lnTo>
                <a:lnTo>
                  <a:pt x="25" y="103"/>
                </a:lnTo>
                <a:lnTo>
                  <a:pt x="33" y="98"/>
                </a:lnTo>
                <a:lnTo>
                  <a:pt x="46" y="92"/>
                </a:lnTo>
                <a:lnTo>
                  <a:pt x="62" y="84"/>
                </a:lnTo>
                <a:lnTo>
                  <a:pt x="81" y="76"/>
                </a:lnTo>
                <a:lnTo>
                  <a:pt x="106" y="70"/>
                </a:lnTo>
                <a:lnTo>
                  <a:pt x="133" y="62"/>
                </a:lnTo>
                <a:lnTo>
                  <a:pt x="166" y="57"/>
                </a:lnTo>
                <a:lnTo>
                  <a:pt x="203" y="52"/>
                </a:lnTo>
                <a:lnTo>
                  <a:pt x="245" y="51"/>
                </a:lnTo>
                <a:lnTo>
                  <a:pt x="293" y="52"/>
                </a:lnTo>
                <a:lnTo>
                  <a:pt x="344" y="56"/>
                </a:lnTo>
                <a:lnTo>
                  <a:pt x="401" y="62"/>
                </a:lnTo>
                <a:lnTo>
                  <a:pt x="464" y="73"/>
                </a:lnTo>
                <a:lnTo>
                  <a:pt x="532" y="89"/>
                </a:lnTo>
                <a:lnTo>
                  <a:pt x="542" y="89"/>
                </a:lnTo>
                <a:lnTo>
                  <a:pt x="543" y="84"/>
                </a:lnTo>
                <a:lnTo>
                  <a:pt x="542" y="75"/>
                </a:lnTo>
                <a:lnTo>
                  <a:pt x="535" y="64"/>
                </a:lnTo>
                <a:lnTo>
                  <a:pt x="529" y="52"/>
                </a:lnTo>
                <a:lnTo>
                  <a:pt x="521" y="41"/>
                </a:lnTo>
                <a:lnTo>
                  <a:pt x="515" y="35"/>
                </a:lnTo>
                <a:lnTo>
                  <a:pt x="513" y="32"/>
                </a:lnTo>
                <a:lnTo>
                  <a:pt x="510" y="30"/>
                </a:lnTo>
                <a:lnTo>
                  <a:pt x="500" y="29"/>
                </a:lnTo>
                <a:lnTo>
                  <a:pt x="485" y="26"/>
                </a:lnTo>
                <a:lnTo>
                  <a:pt x="464" y="21"/>
                </a:lnTo>
                <a:lnTo>
                  <a:pt x="439" y="16"/>
                </a:lnTo>
                <a:lnTo>
                  <a:pt x="410" y="11"/>
                </a:lnTo>
                <a:lnTo>
                  <a:pt x="377" y="6"/>
                </a:lnTo>
                <a:lnTo>
                  <a:pt x="340" y="3"/>
                </a:lnTo>
                <a:lnTo>
                  <a:pt x="302" y="2"/>
                </a:lnTo>
                <a:lnTo>
                  <a:pt x="261" y="0"/>
                </a:lnTo>
                <a:lnTo>
                  <a:pt x="218" y="2"/>
                </a:lnTo>
                <a:lnTo>
                  <a:pt x="176" y="6"/>
                </a:lnTo>
                <a:lnTo>
                  <a:pt x="131" y="13"/>
                </a:lnTo>
                <a:lnTo>
                  <a:pt x="87" y="22"/>
                </a:lnTo>
                <a:lnTo>
                  <a:pt x="42" y="35"/>
                </a:lnTo>
                <a:lnTo>
                  <a:pt x="0" y="52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5191787" name="对象 5191786"/>
          <p:cNvGraphicFramePr/>
          <p:nvPr/>
        </p:nvGraphicFramePr>
        <p:xfrm>
          <a:off x="6629400" y="4041775"/>
          <a:ext cx="4572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3543300" imgH="3521075" progId="MS_ClipArt_Gallery.2">
                  <p:embed/>
                </p:oleObj>
              </mc:Choice>
              <mc:Fallback>
                <p:oleObj name="" r:id="rId3" imgW="3543300" imgH="3521075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29400" y="4041775"/>
                        <a:ext cx="457200" cy="45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91788" name="对象 5191787"/>
          <p:cNvGraphicFramePr/>
          <p:nvPr/>
        </p:nvGraphicFramePr>
        <p:xfrm>
          <a:off x="7162800" y="4114800"/>
          <a:ext cx="30480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3543300" imgH="3521075" progId="MS_ClipArt_Gallery.2">
                  <p:embed/>
                </p:oleObj>
              </mc:Choice>
              <mc:Fallback>
                <p:oleObj name="" r:id="rId5" imgW="3543300" imgH="3521075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62800" y="4114800"/>
                        <a:ext cx="304800" cy="303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91789" name="对象 5191788"/>
          <p:cNvGraphicFramePr/>
          <p:nvPr/>
        </p:nvGraphicFramePr>
        <p:xfrm>
          <a:off x="6781800" y="4343400"/>
          <a:ext cx="5524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6" imgW="3543300" imgH="3521075" progId="MS_ClipArt_Gallery.2">
                  <p:embed/>
                </p:oleObj>
              </mc:Choice>
              <mc:Fallback>
                <p:oleObj name="" r:id="rId6" imgW="3543300" imgH="3521075" progId="MS_ClipArt_Gallery.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81800" y="4343400"/>
                        <a:ext cx="552450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91790" name="任意多边形 5191789"/>
          <p:cNvSpPr/>
          <p:nvPr/>
        </p:nvSpPr>
        <p:spPr>
          <a:xfrm rot="-21600000">
            <a:off x="1468438" y="5511800"/>
            <a:ext cx="722312" cy="5064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5044" y="10800"/>
              </a:cxn>
              <a:cxn ang="270">
                <a:pos x="10800" y="10088"/>
              </a:cxn>
              <a:cxn ang="0">
                <a:pos x="16556" y="10800"/>
              </a:cxn>
            </a:cxnLst>
            <a:rect l="txL" t="txT" r="txR" b="txB"/>
            <a:pathLst>
              <a:path w="21600" h="21600">
                <a:moveTo>
                  <a:pt x="10088" y="10800"/>
                </a:moveTo>
                <a:arcTo wR="712" hR="712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solidFill>
            <a:srgbClr val="77777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91792" name="文本框 5191791"/>
          <p:cNvSpPr txBox="1"/>
          <p:nvPr/>
        </p:nvSpPr>
        <p:spPr>
          <a:xfrm>
            <a:off x="296863" y="795338"/>
            <a:ext cx="8505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2" charset="0"/>
                <a:ea typeface="楷体_GB2312" pitchFamily="1" charset="-122"/>
              </a:rPr>
              <a:t>客户抱怨处理不当的危害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矩形 4791297"/>
          <p:cNvSpPr/>
          <p:nvPr/>
        </p:nvSpPr>
        <p:spPr>
          <a:xfrm>
            <a:off x="539750" y="2133600"/>
            <a:ext cx="1944688" cy="503238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4" name="文本框 4791298"/>
          <p:cNvSpPr txBox="1"/>
          <p:nvPr/>
        </p:nvSpPr>
        <p:spPr>
          <a:xfrm>
            <a:off x="2771775" y="2206625"/>
            <a:ext cx="3529013" cy="3935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62255" indent="-26225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头发：每天洗头，梳理整齐没有头皮屑              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刘海： 请梳理前额刘海以保持额头洁爽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颜色： 保持原色不染发或染黑色或棕色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marL="262255" indent="-262255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发型：短发，发脚侧不过耳，后不过领，服贴整齐，不可蓬松杂乱</a:t>
            </a:r>
            <a:endParaRPr lang="zh-CN" altLang="en-US" sz="2000" b="1" dirty="0">
              <a:solidFill>
                <a:srgbClr val="003399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4515" name="矩形 4791299"/>
          <p:cNvSpPr/>
          <p:nvPr/>
        </p:nvSpPr>
        <p:spPr>
          <a:xfrm>
            <a:off x="539750" y="2063750"/>
            <a:ext cx="2014538" cy="37782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头发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眼睛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脸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嘴巴、牙齿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指甲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457200" indent="-457200">
              <a:lnSpc>
                <a:spcPct val="16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AutoNum type="alphaUcPeriod"/>
            </a:pPr>
            <a:r>
              <a:rPr lang="zh-CN" altLang="en-US" sz="2000" b="1" dirty="0">
                <a:latin typeface="Times New Roman" panose="02020603050405020304" pitchFamily="2" charset="0"/>
                <a:ea typeface="楷体_GB2312" pitchFamily="1" charset="-122"/>
              </a:rPr>
              <a:t>着装原则</a:t>
            </a:r>
            <a:endParaRPr lang="zh-CN" altLang="en-US" sz="20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4516" name="矩形 4791300"/>
          <p:cNvSpPr/>
          <p:nvPr/>
        </p:nvSpPr>
        <p:spPr>
          <a:xfrm>
            <a:off x="539750" y="27813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7" name="矩形 4791301"/>
          <p:cNvSpPr/>
          <p:nvPr/>
        </p:nvSpPr>
        <p:spPr>
          <a:xfrm>
            <a:off x="539750" y="34290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8" name="矩形 4791302"/>
          <p:cNvSpPr/>
          <p:nvPr/>
        </p:nvSpPr>
        <p:spPr>
          <a:xfrm>
            <a:off x="539750" y="4076700"/>
            <a:ext cx="1944688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9" name="矩形 4791303"/>
          <p:cNvSpPr/>
          <p:nvPr/>
        </p:nvSpPr>
        <p:spPr>
          <a:xfrm>
            <a:off x="539750" y="47259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0" name="矩形 4791304"/>
          <p:cNvSpPr/>
          <p:nvPr/>
        </p:nvSpPr>
        <p:spPr>
          <a:xfrm>
            <a:off x="539750" y="5373688"/>
            <a:ext cx="1944688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4521" name="组合 4791305"/>
          <p:cNvGrpSpPr/>
          <p:nvPr/>
        </p:nvGrpSpPr>
        <p:grpSpPr>
          <a:xfrm>
            <a:off x="3203575" y="1293813"/>
            <a:ext cx="2430463" cy="406400"/>
            <a:chOff x="2154" y="663"/>
            <a:chExt cx="1531" cy="256"/>
          </a:xfrm>
        </p:grpSpPr>
        <p:sp>
          <p:nvSpPr>
            <p:cNvPr id="64522" name="圆角矩形 4791306"/>
            <p:cNvSpPr/>
            <p:nvPr/>
          </p:nvSpPr>
          <p:spPr>
            <a:xfrm>
              <a:off x="2245" y="663"/>
              <a:ext cx="1440" cy="256"/>
            </a:xfrm>
            <a:prstGeom prst="roundRect">
              <a:avLst>
                <a:gd name="adj" fmla="val 50000"/>
              </a:avLst>
            </a:prstGeom>
            <a:solidFill>
              <a:srgbClr val="1D06C6"/>
            </a:solidFill>
            <a:ln w="285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</a:pPr>
              <a:endParaRPr sz="2200" b="1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64523" name="文本框 4791307"/>
            <p:cNvSpPr txBox="1"/>
            <p:nvPr/>
          </p:nvSpPr>
          <p:spPr>
            <a:xfrm>
              <a:off x="2154" y="663"/>
              <a:ext cx="14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Tx/>
              </a:pPr>
              <a:r>
                <a:rPr lang="zh-CN" altLang="en-US" sz="2000" b="1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男服务顾问</a:t>
              </a:r>
              <a:endParaRPr lang="zh-CN" altLang="en-US" sz="20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64524" name="标题 4791308"/>
          <p:cNvSpPr>
            <a:spLocks noGrp="1"/>
          </p:cNvSpPr>
          <p:nvPr>
            <p:ph type="title"/>
          </p:nvPr>
        </p:nvSpPr>
        <p:spPr>
          <a:xfrm>
            <a:off x="381000" y="228600"/>
            <a:ext cx="4510088" cy="604838"/>
          </a:xfrm>
        </p:spPr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2.1</a:t>
            </a:r>
            <a:r>
              <a:rPr lang="zh-CN" altLang="en-US" dirty="0">
                <a:solidFill>
                  <a:schemeClr val="tx1"/>
                </a:solidFill>
              </a:rPr>
              <a:t>仪容仪表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64525" name="图片 4791309" descr="a8b979fe8316d73e5c6008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4105275"/>
            <a:ext cx="1698625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6" name="图片 4791310" descr="a15143af2b9c7bebfbed50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1819275"/>
            <a:ext cx="1639888" cy="205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27" name="标题 4789249"/>
          <p:cNvSpPr>
            <a:spLocks noGrp="1"/>
          </p:cNvSpPr>
          <p:nvPr/>
        </p:nvSpPr>
        <p:spPr>
          <a:xfrm>
            <a:off x="250825" y="117475"/>
            <a:ext cx="4610100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仪容仪表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fontAlgn="base"/>
            <a:r>
              <a:rPr lang="en-US" altLang="zh-CN" strike="noStrike" noProof="1">
                <a:latin typeface="幼圆" panose="02010509060101010101" charset="-122"/>
                <a:ea typeface="幼圆" panose="02010509060101010101" charset="-122"/>
                <a:cs typeface="+mn-ea"/>
              </a:rPr>
              <a:t>36</a:t>
            </a:r>
            <a:endParaRPr lang="en-US" altLang="zh-CN" strike="noStrike" noProof="1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92706" name="椭圆 5192705"/>
          <p:cNvSpPr/>
          <p:nvPr/>
        </p:nvSpPr>
        <p:spPr>
          <a:xfrm>
            <a:off x="2457450" y="2562225"/>
            <a:ext cx="3956050" cy="3881438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2707" name="椭圆 5192706"/>
          <p:cNvSpPr/>
          <p:nvPr/>
        </p:nvSpPr>
        <p:spPr>
          <a:xfrm>
            <a:off x="2674938" y="2768600"/>
            <a:ext cx="3490912" cy="3490913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2708" name="椭圆 5192707"/>
          <p:cNvSpPr/>
          <p:nvPr/>
        </p:nvSpPr>
        <p:spPr>
          <a:xfrm>
            <a:off x="2890838" y="3095625"/>
            <a:ext cx="2973387" cy="2973388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2709" name="燕尾形 5192708"/>
          <p:cNvSpPr/>
          <p:nvPr/>
        </p:nvSpPr>
        <p:spPr>
          <a:xfrm rot="30644363">
            <a:off x="2133600" y="4394200"/>
            <a:ext cx="1871663" cy="1855788"/>
          </a:xfrm>
          <a:prstGeom prst="chevron">
            <a:avLst>
              <a:gd name="adj" fmla="val 28655"/>
            </a:avLst>
          </a:prstGeom>
          <a:solidFill>
            <a:srgbClr val="99CC00"/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5192710" name="燕尾形 5192709"/>
          <p:cNvSpPr/>
          <p:nvPr/>
        </p:nvSpPr>
        <p:spPr>
          <a:xfrm rot="16200000">
            <a:off x="3411538" y="2200275"/>
            <a:ext cx="1871662" cy="1855788"/>
          </a:xfrm>
          <a:prstGeom prst="chevron">
            <a:avLst>
              <a:gd name="adj" fmla="val 28655"/>
            </a:avLst>
          </a:prstGeom>
          <a:solidFill>
            <a:schemeClr val="accent1"/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5192711" name="燕尾形 5192710"/>
          <p:cNvSpPr/>
          <p:nvPr/>
        </p:nvSpPr>
        <p:spPr>
          <a:xfrm rot="23388254">
            <a:off x="4679950" y="4406900"/>
            <a:ext cx="1871663" cy="1855788"/>
          </a:xfrm>
          <a:prstGeom prst="chevron">
            <a:avLst>
              <a:gd name="adj" fmla="val 28655"/>
            </a:avLst>
          </a:prstGeom>
          <a:solidFill>
            <a:schemeClr val="hlink"/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5192712" name="文本框 5192711"/>
          <p:cNvSpPr txBox="1"/>
          <p:nvPr/>
        </p:nvSpPr>
        <p:spPr>
          <a:xfrm>
            <a:off x="3419475" y="4264025"/>
            <a:ext cx="18557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客户抱怨处理不当的危害</a:t>
            </a:r>
            <a:endParaRPr lang="zh-CN" altLang="en-US" sz="20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3" name="矩形 5192712"/>
          <p:cNvSpPr/>
          <p:nvPr/>
        </p:nvSpPr>
        <p:spPr>
          <a:xfrm>
            <a:off x="3322638" y="2663825"/>
            <a:ext cx="2043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0"/>
              </a:spcBef>
            </a:pP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对生产厂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造成的危害</a:t>
            </a:r>
            <a:endParaRPr lang="zh-CN" altLang="en-US" sz="20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4" name="矩形 5192713"/>
          <p:cNvSpPr/>
          <p:nvPr/>
        </p:nvSpPr>
        <p:spPr>
          <a:xfrm>
            <a:off x="2232025" y="5127625"/>
            <a:ext cx="1384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对经销商的危害</a:t>
            </a:r>
            <a:endParaRPr lang="zh-CN" altLang="en-US" sz="20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5" name="矩形 5192714"/>
          <p:cNvSpPr/>
          <p:nvPr/>
        </p:nvSpPr>
        <p:spPr>
          <a:xfrm>
            <a:off x="5122863" y="5127625"/>
            <a:ext cx="11604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对客户的影响</a:t>
            </a:r>
            <a:endParaRPr lang="zh-CN" altLang="en-US" sz="20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6" name="文本框 5192715"/>
          <p:cNvSpPr txBox="1"/>
          <p:nvPr/>
        </p:nvSpPr>
        <p:spPr>
          <a:xfrm>
            <a:off x="5516563" y="2446338"/>
            <a:ext cx="22098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20650" indent="-120650"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产生负面影响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120650" indent="-120650"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影响品牌形象</a:t>
            </a:r>
            <a:endParaRPr lang="zh-CN" altLang="en-US" sz="20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7" name="文本框 5192716"/>
          <p:cNvSpPr txBox="1"/>
          <p:nvPr/>
        </p:nvSpPr>
        <p:spPr>
          <a:xfrm>
            <a:off x="0" y="4830763"/>
            <a:ext cx="2209800" cy="703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20650" indent="-120650" algn="l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Times New Roman" panose="02020603050405020304" pitchFamily="2" charset="0"/>
                <a:ea typeface="宋体" panose="02010600030101010101" pitchFamily="2" charset="-122"/>
              </a:rPr>
              <a:t>影响企业的正常工作</a:t>
            </a: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120650" indent="-120650" algn="l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Times New Roman" panose="02020603050405020304" pitchFamily="2" charset="0"/>
                <a:ea typeface="宋体" panose="02010600030101010101" pitchFamily="2" charset="-122"/>
              </a:rPr>
              <a:t>降低经销商的利润</a:t>
            </a: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8" name="文本框 5192717"/>
          <p:cNvSpPr txBox="1"/>
          <p:nvPr/>
        </p:nvSpPr>
        <p:spPr>
          <a:xfrm>
            <a:off x="6592888" y="4816475"/>
            <a:ext cx="2209800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20650" indent="-12065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Times New Roman" panose="02020603050405020304" pitchFamily="2" charset="0"/>
                <a:ea typeface="宋体" panose="02010600030101010101" pitchFamily="2" charset="-122"/>
              </a:rPr>
              <a:t>增加客户心理负担</a:t>
            </a:r>
            <a:endParaRPr lang="zh-CN" altLang="en-US" sz="1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120650" indent="-12065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Times New Roman" panose="02020603050405020304" pitchFamily="2" charset="0"/>
                <a:ea typeface="宋体" panose="02010600030101010101" pitchFamily="2" charset="-122"/>
              </a:rPr>
              <a:t>增加客户经济负担</a:t>
            </a:r>
            <a:endParaRPr lang="zh-CN" altLang="en-US" sz="1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92719" name="文本框 5192718"/>
          <p:cNvSpPr txBox="1"/>
          <p:nvPr/>
        </p:nvSpPr>
        <p:spPr>
          <a:xfrm>
            <a:off x="296863" y="1042988"/>
            <a:ext cx="8505825" cy="51911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客户抱怨处理不当的危害 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93730" name="流程图: 顺序访问存储器 5193729"/>
          <p:cNvSpPr/>
          <p:nvPr/>
        </p:nvSpPr>
        <p:spPr>
          <a:xfrm>
            <a:off x="304800" y="1042988"/>
            <a:ext cx="6248400" cy="5105400"/>
          </a:xfrm>
          <a:prstGeom prst="flowChartMagneticTape">
            <a:avLst/>
          </a:prstGeom>
          <a:solidFill>
            <a:srgbClr val="FFCC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0"/>
              </a:spcBef>
            </a:pPr>
            <a:endParaRPr sz="2400" b="0" dirty="0">
              <a:solidFill>
                <a:srgbClr val="FFCC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1" name="文本框 5193730"/>
          <p:cNvSpPr txBox="1"/>
          <p:nvPr/>
        </p:nvSpPr>
        <p:spPr>
          <a:xfrm>
            <a:off x="3581400" y="5614988"/>
            <a:ext cx="10033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用户不满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2" name="文本框 5193731"/>
          <p:cNvSpPr txBox="1"/>
          <p:nvPr/>
        </p:nvSpPr>
        <p:spPr>
          <a:xfrm>
            <a:off x="1371600" y="4548188"/>
            <a:ext cx="1003300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抱怨没用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永不在来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3" name="文本框 5193732"/>
          <p:cNvSpPr txBox="1"/>
          <p:nvPr/>
        </p:nvSpPr>
        <p:spPr>
          <a:xfrm>
            <a:off x="609600" y="3100388"/>
            <a:ext cx="18224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企业失去改进机会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4" name="文本框 5193733"/>
          <p:cNvSpPr txBox="1"/>
          <p:nvPr/>
        </p:nvSpPr>
        <p:spPr>
          <a:xfrm>
            <a:off x="1905000" y="1423988"/>
            <a:ext cx="1412875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用户数量减少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降价维持竞争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5" name="文本框 5193734"/>
          <p:cNvSpPr txBox="1"/>
          <p:nvPr/>
        </p:nvSpPr>
        <p:spPr>
          <a:xfrm>
            <a:off x="3962400" y="2478088"/>
            <a:ext cx="284797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企业效益差  员工积极性下降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6" name="文本框 5193735"/>
          <p:cNvSpPr txBox="1"/>
          <p:nvPr/>
        </p:nvSpPr>
        <p:spPr>
          <a:xfrm>
            <a:off x="4572000" y="4167188"/>
            <a:ext cx="1617663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提供更差的服务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7" name="文本框 5193736"/>
          <p:cNvSpPr txBox="1"/>
          <p:nvPr/>
        </p:nvSpPr>
        <p:spPr>
          <a:xfrm>
            <a:off x="6461125" y="5740400"/>
            <a:ext cx="10033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企业衰败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38" name="右箭头 5193737"/>
          <p:cNvSpPr/>
          <p:nvPr/>
        </p:nvSpPr>
        <p:spPr>
          <a:xfrm rot="-9579024">
            <a:off x="2006600" y="5313363"/>
            <a:ext cx="1433513" cy="304800"/>
          </a:xfrm>
          <a:prstGeom prst="rightArrow">
            <a:avLst>
              <a:gd name="adj1" fmla="val 50000"/>
              <a:gd name="adj2" fmla="val 117578"/>
            </a:avLst>
          </a:prstGeom>
          <a:solidFill>
            <a:srgbClr val="8E8AE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3739" name="右箭头 5193738"/>
          <p:cNvSpPr/>
          <p:nvPr/>
        </p:nvSpPr>
        <p:spPr>
          <a:xfrm rot="-13999454">
            <a:off x="4464050" y="4959350"/>
            <a:ext cx="1433513" cy="304800"/>
          </a:xfrm>
          <a:prstGeom prst="rightArrow">
            <a:avLst>
              <a:gd name="adj1" fmla="val 50000"/>
              <a:gd name="adj2" fmla="val 117578"/>
            </a:avLst>
          </a:prstGeom>
          <a:solidFill>
            <a:srgbClr val="8E8AE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3740" name="右箭头 5193739"/>
          <p:cNvSpPr/>
          <p:nvPr/>
        </p:nvSpPr>
        <p:spPr>
          <a:xfrm rot="-17168666">
            <a:off x="4692650" y="3359150"/>
            <a:ext cx="1433513" cy="304800"/>
          </a:xfrm>
          <a:prstGeom prst="rightArrow">
            <a:avLst>
              <a:gd name="adj1" fmla="val 50000"/>
              <a:gd name="adj2" fmla="val 117578"/>
            </a:avLst>
          </a:prstGeom>
          <a:solidFill>
            <a:srgbClr val="8E8AE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3741" name="右箭头 5193740"/>
          <p:cNvSpPr/>
          <p:nvPr/>
        </p:nvSpPr>
        <p:spPr>
          <a:xfrm rot="-20250630">
            <a:off x="3352800" y="1881188"/>
            <a:ext cx="1433513" cy="304800"/>
          </a:xfrm>
          <a:prstGeom prst="rightArrow">
            <a:avLst>
              <a:gd name="adj1" fmla="val 50000"/>
              <a:gd name="adj2" fmla="val 117578"/>
            </a:avLst>
          </a:prstGeom>
          <a:solidFill>
            <a:srgbClr val="8E8AE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3742" name="右箭头 5193741"/>
          <p:cNvSpPr/>
          <p:nvPr/>
        </p:nvSpPr>
        <p:spPr>
          <a:xfrm rot="-2804167">
            <a:off x="1263650" y="2368550"/>
            <a:ext cx="1433513" cy="304800"/>
          </a:xfrm>
          <a:prstGeom prst="rightArrow">
            <a:avLst>
              <a:gd name="adj1" fmla="val 50000"/>
              <a:gd name="adj2" fmla="val 117578"/>
            </a:avLst>
          </a:prstGeom>
          <a:solidFill>
            <a:srgbClr val="8E8AE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3743" name="右箭头 5193742"/>
          <p:cNvSpPr/>
          <p:nvPr/>
        </p:nvSpPr>
        <p:spPr>
          <a:xfrm rot="-6420439">
            <a:off x="1112838" y="3814763"/>
            <a:ext cx="1127125" cy="306387"/>
          </a:xfrm>
          <a:prstGeom prst="rightArrow">
            <a:avLst>
              <a:gd name="adj1" fmla="val 50000"/>
              <a:gd name="adj2" fmla="val 91969"/>
            </a:avLst>
          </a:prstGeom>
          <a:solidFill>
            <a:srgbClr val="8E8AE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93744" name="文本框 5193743"/>
          <p:cNvSpPr txBox="1"/>
          <p:nvPr/>
        </p:nvSpPr>
        <p:spPr>
          <a:xfrm>
            <a:off x="3717925" y="5207000"/>
            <a:ext cx="59372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起点</a:t>
            </a:r>
            <a:endParaRPr lang="zh-CN" altLang="en-US" sz="160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45" name="文本框 5193744"/>
          <p:cNvSpPr txBox="1"/>
          <p:nvPr/>
        </p:nvSpPr>
        <p:spPr>
          <a:xfrm>
            <a:off x="6613525" y="5359400"/>
            <a:ext cx="59372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1600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终点</a:t>
            </a:r>
            <a:endParaRPr lang="zh-CN" altLang="en-US" sz="160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93746" name="文本框 5193745"/>
          <p:cNvSpPr txBox="1"/>
          <p:nvPr/>
        </p:nvSpPr>
        <p:spPr>
          <a:xfrm>
            <a:off x="7924800" y="1662113"/>
            <a:ext cx="444500" cy="36417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40267" tIns="20134" rIns="40267" bIns="20134" anchor="ctr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抱怨处理不当导致恶性循环</a:t>
            </a:r>
            <a:endParaRPr lang="zh-CN" altLang="en-US" sz="24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98850" name="文本占位符 5198849"/>
          <p:cNvSpPr/>
          <p:nvPr>
            <p:ph type="body" idx="1"/>
          </p:nvPr>
        </p:nvSpPr>
        <p:spPr>
          <a:xfrm>
            <a:off x="477520" y="1988820"/>
            <a:ext cx="8208963" cy="3311525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/>
          <a:p>
            <a:pPr algn="just">
              <a:lnSpc>
                <a:spcPct val="18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好事不出门，坏事传千里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 dirty="0"/>
              <a:t>网络时代</a:t>
            </a:r>
            <a:endParaRPr lang="zh-CN" altLang="en-US" dirty="0"/>
          </a:p>
          <a:p>
            <a:pPr algn="just">
              <a:lnSpc>
                <a:spcPct val="18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客户不满不但要处理，还要及时处理，甚至是优先处理</a:t>
            </a:r>
            <a:endParaRPr lang="zh-CN" altLang="en-US" dirty="0"/>
          </a:p>
          <a:p>
            <a:pPr algn="just">
              <a:lnSpc>
                <a:spcPct val="18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因客户不满造成的浪费是最不应该的</a:t>
            </a:r>
            <a:endParaRPr lang="zh-CN" altLang="en-US" dirty="0"/>
          </a:p>
          <a:p>
            <a:pPr algn="just">
              <a:lnSpc>
                <a:spcPct val="18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处理好客户的不满，是有效的获利手段之一</a:t>
            </a:r>
            <a:endParaRPr lang="zh-CN" altLang="en-US" dirty="0"/>
          </a:p>
        </p:txBody>
      </p:sp>
      <p:sp>
        <p:nvSpPr>
          <p:cNvPr id="5198851" name="文本框 5198850"/>
          <p:cNvSpPr txBox="1"/>
          <p:nvPr/>
        </p:nvSpPr>
        <p:spPr>
          <a:xfrm>
            <a:off x="657225" y="1314450"/>
            <a:ext cx="7829550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抱怨的认知（总结） 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99875" name="组合 5199874"/>
          <p:cNvGrpSpPr/>
          <p:nvPr/>
        </p:nvGrpSpPr>
        <p:grpSpPr>
          <a:xfrm>
            <a:off x="2951163" y="2125663"/>
            <a:ext cx="5670550" cy="2963862"/>
            <a:chOff x="1859" y="1285"/>
            <a:chExt cx="3572" cy="1867"/>
          </a:xfrm>
        </p:grpSpPr>
        <p:sp>
          <p:nvSpPr>
            <p:cNvPr id="5199876" name="文本框 5199875"/>
            <p:cNvSpPr txBox="1"/>
            <p:nvPr/>
          </p:nvSpPr>
          <p:spPr>
            <a:xfrm>
              <a:off x="1859" y="1593"/>
              <a:ext cx="3572" cy="1559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用心服务：用心倾听和理解客户的感受，避免不了解情况就提出解决的方法让客户宣泄不满情绪</a:t>
              </a:r>
              <a:endParaRPr lang="zh-CN" altLang="en-US" sz="2400" dirty="0">
                <a:latin typeface="Times New Roman" panose="02020603050405020304" pitchFamily="2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面对情绪激动的客户，服务顾问保持心平气和，态度诚肯，这是处理客户投诉的基本功</a:t>
              </a:r>
              <a:endParaRPr lang="zh-CN" altLang="en-US" sz="2400" dirty="0"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5199877" name="文本框 5199876"/>
            <p:cNvSpPr txBox="1"/>
            <p:nvPr/>
          </p:nvSpPr>
          <p:spPr>
            <a:xfrm>
              <a:off x="1859" y="1285"/>
              <a:ext cx="3572" cy="294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第一步  客户抱怨、充分理解</a:t>
              </a:r>
              <a:endParaRPr lang="zh-CN" altLang="en-US" sz="24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5199878" name="矩形 5199877"/>
          <p:cNvSpPr/>
          <p:nvPr/>
        </p:nvSpPr>
        <p:spPr>
          <a:xfrm>
            <a:off x="385763" y="545465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服务跟踪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99879" name="矩形 5199878"/>
          <p:cNvSpPr/>
          <p:nvPr/>
        </p:nvSpPr>
        <p:spPr>
          <a:xfrm>
            <a:off x="385763" y="4779963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特事特办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99880" name="矩形 5199879"/>
          <p:cNvSpPr/>
          <p:nvPr/>
        </p:nvSpPr>
        <p:spPr>
          <a:xfrm>
            <a:off x="387350" y="40608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答复客户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99881" name="矩形 5199880"/>
          <p:cNvSpPr/>
          <p:nvPr/>
        </p:nvSpPr>
        <p:spPr>
          <a:xfrm>
            <a:off x="385763" y="3430588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处理问题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99882" name="矩形 5199881"/>
          <p:cNvSpPr/>
          <p:nvPr/>
        </p:nvSpPr>
        <p:spPr>
          <a:xfrm>
            <a:off x="387350" y="275590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受理抱怨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99883" name="矩形 5199882"/>
          <p:cNvSpPr/>
          <p:nvPr/>
        </p:nvSpPr>
        <p:spPr>
          <a:xfrm>
            <a:off x="387350" y="2079625"/>
            <a:ext cx="2070100" cy="495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理解客户 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99884" name="矩形 5199883"/>
          <p:cNvSpPr/>
          <p:nvPr/>
        </p:nvSpPr>
        <p:spPr>
          <a:xfrm>
            <a:off x="341313" y="1089025"/>
            <a:ext cx="8370887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抱怨处理的流程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01923" name="文本框 5201922"/>
          <p:cNvSpPr txBox="1"/>
          <p:nvPr/>
        </p:nvSpPr>
        <p:spPr>
          <a:xfrm>
            <a:off x="2951163" y="2614613"/>
            <a:ext cx="5670550" cy="2547937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良好的心态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积极地沟通，收集信息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与客户沟通的技巧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受理答复的两种情况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201924" name="文本框 5201923"/>
          <p:cNvSpPr txBox="1"/>
          <p:nvPr/>
        </p:nvSpPr>
        <p:spPr>
          <a:xfrm>
            <a:off x="2951163" y="2125663"/>
            <a:ext cx="5670550" cy="466725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第二步  受理客户抱怨</a:t>
            </a:r>
            <a:endParaRPr lang="zh-CN" altLang="en-US" sz="24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201925" name="矩形 5201924"/>
          <p:cNvSpPr/>
          <p:nvPr/>
        </p:nvSpPr>
        <p:spPr>
          <a:xfrm>
            <a:off x="385763" y="545465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服务跟踪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1926" name="矩形 5201925"/>
          <p:cNvSpPr/>
          <p:nvPr/>
        </p:nvSpPr>
        <p:spPr>
          <a:xfrm>
            <a:off x="385763" y="4779963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特事特办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1927" name="矩形 5201926"/>
          <p:cNvSpPr/>
          <p:nvPr/>
        </p:nvSpPr>
        <p:spPr>
          <a:xfrm>
            <a:off x="387350" y="40608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答复客户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1928" name="矩形 5201927"/>
          <p:cNvSpPr/>
          <p:nvPr/>
        </p:nvSpPr>
        <p:spPr>
          <a:xfrm>
            <a:off x="385763" y="3430588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处理问题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1929" name="矩形 5201928"/>
          <p:cNvSpPr/>
          <p:nvPr/>
        </p:nvSpPr>
        <p:spPr>
          <a:xfrm>
            <a:off x="385763" y="2755900"/>
            <a:ext cx="2070100" cy="495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受理抱怨 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1930" name="矩形 5201929"/>
          <p:cNvSpPr/>
          <p:nvPr/>
        </p:nvSpPr>
        <p:spPr>
          <a:xfrm>
            <a:off x="385763" y="20796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理解客户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1931" name="矩形 5201930"/>
          <p:cNvSpPr/>
          <p:nvPr/>
        </p:nvSpPr>
        <p:spPr>
          <a:xfrm>
            <a:off x="341313" y="1089025"/>
            <a:ext cx="8370887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抱怨处理的流程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03971" name="组合 5203970"/>
          <p:cNvGrpSpPr/>
          <p:nvPr/>
        </p:nvGrpSpPr>
        <p:grpSpPr>
          <a:xfrm>
            <a:off x="2951163" y="2125663"/>
            <a:ext cx="5670550" cy="1868487"/>
            <a:chOff x="1859" y="1285"/>
            <a:chExt cx="3572" cy="1177"/>
          </a:xfrm>
        </p:grpSpPr>
        <p:sp>
          <p:nvSpPr>
            <p:cNvPr id="5203972" name="文本框 5203971"/>
            <p:cNvSpPr txBox="1"/>
            <p:nvPr/>
          </p:nvSpPr>
          <p:spPr>
            <a:xfrm>
              <a:off x="1859" y="1593"/>
              <a:ext cx="3572" cy="869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耐心地与客户沟通，取得他的认同</a:t>
              </a:r>
              <a:endParaRPr lang="zh-CN" altLang="en-US" sz="2400" dirty="0">
                <a:latin typeface="Times New Roman" panose="02020603050405020304" pitchFamily="2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快速、简捷地解决客户投诉，不要让客户失望</a:t>
              </a:r>
              <a:endParaRPr lang="zh-CN" altLang="en-US" sz="2400" dirty="0"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5203973" name="文本框 5203972"/>
            <p:cNvSpPr txBox="1"/>
            <p:nvPr/>
          </p:nvSpPr>
          <p:spPr>
            <a:xfrm>
              <a:off x="1859" y="1285"/>
              <a:ext cx="3572" cy="294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第三步  </a:t>
              </a: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1" charset="-122"/>
                </a:rPr>
                <a:t>协商解决、处理问题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endParaRPr>
            </a:p>
          </p:txBody>
        </p:sp>
      </p:grpSp>
      <p:sp>
        <p:nvSpPr>
          <p:cNvPr id="5203974" name="矩形 5203973"/>
          <p:cNvSpPr/>
          <p:nvPr/>
        </p:nvSpPr>
        <p:spPr>
          <a:xfrm>
            <a:off x="387350" y="545465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服务跟踪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75" name="矩形 5203974"/>
          <p:cNvSpPr/>
          <p:nvPr/>
        </p:nvSpPr>
        <p:spPr>
          <a:xfrm>
            <a:off x="387350" y="4779963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特事特办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76" name="矩形 5203975"/>
          <p:cNvSpPr/>
          <p:nvPr/>
        </p:nvSpPr>
        <p:spPr>
          <a:xfrm>
            <a:off x="385763" y="40608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答复客户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77" name="矩形 5203976"/>
          <p:cNvSpPr/>
          <p:nvPr/>
        </p:nvSpPr>
        <p:spPr>
          <a:xfrm>
            <a:off x="387350" y="3430588"/>
            <a:ext cx="2070100" cy="495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处理问题 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78" name="矩形 5203977"/>
          <p:cNvSpPr/>
          <p:nvPr/>
        </p:nvSpPr>
        <p:spPr>
          <a:xfrm>
            <a:off x="387350" y="275590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受理抱怨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79" name="矩形 5203978"/>
          <p:cNvSpPr/>
          <p:nvPr/>
        </p:nvSpPr>
        <p:spPr>
          <a:xfrm>
            <a:off x="387350" y="20796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理解客户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80" name="矩形 5203979"/>
          <p:cNvSpPr/>
          <p:nvPr/>
        </p:nvSpPr>
        <p:spPr>
          <a:xfrm>
            <a:off x="341313" y="1089025"/>
            <a:ext cx="8370887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抱怨处理的流程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3981" name="矩形 5203980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zh-CN" altLang="en-US" dirty="0">
                <a:latin typeface="楷体_GB2312" pitchFamily="1" charset="-122"/>
              </a:rPr>
              <a:t>如何处理抱怨</a:t>
            </a:r>
            <a:endParaRPr lang="zh-CN" altLang="en-US" dirty="0"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06019" name="组合 5206018"/>
          <p:cNvGrpSpPr/>
          <p:nvPr/>
        </p:nvGrpSpPr>
        <p:grpSpPr>
          <a:xfrm>
            <a:off x="2951163" y="2125663"/>
            <a:ext cx="5670550" cy="2963862"/>
            <a:chOff x="1859" y="1285"/>
            <a:chExt cx="3572" cy="1867"/>
          </a:xfrm>
        </p:grpSpPr>
        <p:sp>
          <p:nvSpPr>
            <p:cNvPr id="5206020" name="文本框 5206019"/>
            <p:cNvSpPr txBox="1"/>
            <p:nvPr/>
          </p:nvSpPr>
          <p:spPr>
            <a:xfrm>
              <a:off x="1859" y="1593"/>
              <a:ext cx="3572" cy="1559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处理结果答复</a:t>
              </a:r>
              <a:r>
                <a:rPr lang="en-US" altLang="zh-CN" sz="2400">
                  <a:latin typeface="Times New Roman" panose="02020603050405020304" pitchFamily="2" charset="0"/>
                  <a:ea typeface="楷体_GB2312" pitchFamily="1" charset="-122"/>
                </a:rPr>
                <a:t>:</a:t>
              </a: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答复客户时应该为客户准确说明处理结果</a:t>
              </a:r>
              <a:endParaRPr lang="zh-CN" altLang="en-US" sz="2400" dirty="0">
                <a:latin typeface="Times New Roman" panose="02020603050405020304" pitchFamily="2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升级处理答复</a:t>
              </a:r>
              <a:r>
                <a:rPr lang="en-US" altLang="zh-CN" sz="2400">
                  <a:latin typeface="Times New Roman" panose="02020603050405020304" pitchFamily="2" charset="0"/>
                  <a:ea typeface="楷体_GB2312" pitchFamily="1" charset="-122"/>
                </a:rPr>
                <a:t>:</a:t>
              </a:r>
              <a:r>
                <a:rPr lang="zh-CN" altLang="en-US" sz="2400" dirty="0">
                  <a:latin typeface="Times New Roman" panose="02020603050405020304" pitchFamily="2" charset="0"/>
                  <a:ea typeface="楷体_GB2312" pitchFamily="1" charset="-122"/>
                </a:rPr>
                <a:t>升级处理通常是客户提出的要求超出了服务顾问处理的权限，需要上一级领导出面协商解决或批复时，处理客户投诉的一种方法</a:t>
              </a:r>
              <a:endParaRPr lang="zh-CN" altLang="en-US" sz="2400" dirty="0"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5206021" name="文本框 5206020"/>
            <p:cNvSpPr txBox="1"/>
            <p:nvPr/>
          </p:nvSpPr>
          <p:spPr>
            <a:xfrm>
              <a:off x="1859" y="1285"/>
              <a:ext cx="3572" cy="294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第四步  </a:t>
              </a: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1" charset="-122"/>
                </a:rPr>
                <a:t>答复客户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endParaRPr>
            </a:p>
          </p:txBody>
        </p:sp>
      </p:grpSp>
      <p:sp>
        <p:nvSpPr>
          <p:cNvPr id="5206022" name="矩形 5206021"/>
          <p:cNvSpPr/>
          <p:nvPr/>
        </p:nvSpPr>
        <p:spPr>
          <a:xfrm>
            <a:off x="387350" y="545465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服务跟踪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6023" name="矩形 5206022"/>
          <p:cNvSpPr/>
          <p:nvPr/>
        </p:nvSpPr>
        <p:spPr>
          <a:xfrm>
            <a:off x="387350" y="4779963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特事特办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6024" name="矩形 5206023"/>
          <p:cNvSpPr/>
          <p:nvPr/>
        </p:nvSpPr>
        <p:spPr>
          <a:xfrm>
            <a:off x="385763" y="4060825"/>
            <a:ext cx="2070100" cy="495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答复客户 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6025" name="矩形 5206024"/>
          <p:cNvSpPr/>
          <p:nvPr/>
        </p:nvSpPr>
        <p:spPr>
          <a:xfrm>
            <a:off x="387350" y="3430588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处理问题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6026" name="矩形 5206025"/>
          <p:cNvSpPr/>
          <p:nvPr/>
        </p:nvSpPr>
        <p:spPr>
          <a:xfrm>
            <a:off x="387350" y="275590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受理抱怨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6027" name="矩形 5206026"/>
          <p:cNvSpPr/>
          <p:nvPr/>
        </p:nvSpPr>
        <p:spPr>
          <a:xfrm>
            <a:off x="387350" y="20796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理解客户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6028" name="矩形 5206027"/>
          <p:cNvSpPr/>
          <p:nvPr/>
        </p:nvSpPr>
        <p:spPr>
          <a:xfrm>
            <a:off x="341313" y="1089025"/>
            <a:ext cx="8370887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抱怨处理的流程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08067" name="组合 5208066"/>
          <p:cNvGrpSpPr/>
          <p:nvPr/>
        </p:nvGrpSpPr>
        <p:grpSpPr>
          <a:xfrm>
            <a:off x="2951163" y="2125663"/>
            <a:ext cx="5670550" cy="2598737"/>
            <a:chOff x="1859" y="1285"/>
            <a:chExt cx="3572" cy="1637"/>
          </a:xfrm>
        </p:grpSpPr>
        <p:sp>
          <p:nvSpPr>
            <p:cNvPr id="5208068" name="文本框 5208067"/>
            <p:cNvSpPr txBox="1"/>
            <p:nvPr/>
          </p:nvSpPr>
          <p:spPr>
            <a:xfrm>
              <a:off x="1859" y="1593"/>
              <a:ext cx="3572" cy="1329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1" charset="-122"/>
                </a:rPr>
                <a:t>如果客户仍不满意，征询他的意见</a:t>
              </a:r>
              <a:endParaRPr lang="zh-CN" altLang="en-US" sz="2400" dirty="0">
                <a:latin typeface="Arial" panose="020B0604020202020204" pitchFamily="34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endParaRPr lang="zh-CN" altLang="en-US" sz="2400" dirty="0">
                <a:latin typeface="Arial" panose="020B0604020202020204" pitchFamily="34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endParaRPr lang="zh-CN" altLang="en-US" sz="2400" dirty="0">
                <a:latin typeface="Arial" panose="020B0604020202020204" pitchFamily="34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endParaRPr lang="zh-CN" altLang="en-US" sz="24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5208069" name="文本框 5208068"/>
            <p:cNvSpPr txBox="1"/>
            <p:nvPr/>
          </p:nvSpPr>
          <p:spPr>
            <a:xfrm>
              <a:off x="1859" y="1285"/>
              <a:ext cx="3572" cy="294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楷体_GB2312" pitchFamily="1" charset="-122"/>
                  <a:ea typeface="楷体_GB2312" pitchFamily="1" charset="-122"/>
                </a:rPr>
                <a:t>第五步  </a:t>
              </a: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1" charset="-122"/>
                </a:rPr>
                <a:t>特事特办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endParaRPr>
            </a:p>
          </p:txBody>
        </p:sp>
      </p:grpSp>
      <p:sp>
        <p:nvSpPr>
          <p:cNvPr id="5208070" name="矩形 5208069"/>
          <p:cNvSpPr/>
          <p:nvPr/>
        </p:nvSpPr>
        <p:spPr>
          <a:xfrm>
            <a:off x="387350" y="545465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服务跟踪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1" name="矩形 5208070"/>
          <p:cNvSpPr/>
          <p:nvPr/>
        </p:nvSpPr>
        <p:spPr>
          <a:xfrm>
            <a:off x="387350" y="4779963"/>
            <a:ext cx="2070100" cy="495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特事特办 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2" name="矩形 5208071"/>
          <p:cNvSpPr/>
          <p:nvPr/>
        </p:nvSpPr>
        <p:spPr>
          <a:xfrm>
            <a:off x="385763" y="40608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答复客户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3" name="矩形 5208072"/>
          <p:cNvSpPr/>
          <p:nvPr/>
        </p:nvSpPr>
        <p:spPr>
          <a:xfrm>
            <a:off x="387350" y="3430588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处理问题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4" name="矩形 5208073"/>
          <p:cNvSpPr/>
          <p:nvPr/>
        </p:nvSpPr>
        <p:spPr>
          <a:xfrm>
            <a:off x="387350" y="275590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受理抱怨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5" name="矩形 5208074"/>
          <p:cNvSpPr/>
          <p:nvPr/>
        </p:nvSpPr>
        <p:spPr>
          <a:xfrm>
            <a:off x="387350" y="20796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理解客户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6" name="矩形 5208075"/>
          <p:cNvSpPr/>
          <p:nvPr/>
        </p:nvSpPr>
        <p:spPr>
          <a:xfrm>
            <a:off x="341313" y="1089025"/>
            <a:ext cx="8370887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抱怨处理的流程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08077" name="矩形 5208076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zh-CN" altLang="en-US" dirty="0">
                <a:latin typeface="楷体_GB2312" pitchFamily="1" charset="-122"/>
              </a:rPr>
              <a:t>如何处理抱怨</a:t>
            </a:r>
            <a:endParaRPr lang="zh-CN" altLang="en-US" dirty="0"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10115" name="组合 5210114"/>
          <p:cNvGrpSpPr/>
          <p:nvPr/>
        </p:nvGrpSpPr>
        <p:grpSpPr>
          <a:xfrm>
            <a:off x="2951163" y="2125663"/>
            <a:ext cx="5670550" cy="2598737"/>
            <a:chOff x="1859" y="1285"/>
            <a:chExt cx="3572" cy="1637"/>
          </a:xfrm>
        </p:grpSpPr>
        <p:sp>
          <p:nvSpPr>
            <p:cNvPr id="5210116" name="文本框 5210115"/>
            <p:cNvSpPr txBox="1"/>
            <p:nvPr/>
          </p:nvSpPr>
          <p:spPr>
            <a:xfrm>
              <a:off x="1859" y="1593"/>
              <a:ext cx="3572" cy="1329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l">
                <a:buFont typeface="Wingdings" panose="05000000000000000000" pitchFamily="2" charset="2"/>
                <a:buChar char="Ø"/>
              </a:pPr>
              <a:r>
                <a:rPr lang="en-US" altLang="zh-CN" sz="2400" dirty="0">
                  <a:latin typeface="Arial" panose="020B0604020202020204" pitchFamily="34" charset="0"/>
                  <a:ea typeface="楷体_GB2312" pitchFamily="1" charset="-122"/>
                </a:rPr>
                <a:t> 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1" charset="-122"/>
                </a:rPr>
                <a:t>对抱怨客户的跟踪服务是对我们处理客户投诉效果的检验，同时也是显示我们对客户负责和诚信的一种方式</a:t>
              </a:r>
              <a:endParaRPr lang="zh-CN" altLang="en-US" sz="2400" dirty="0">
                <a:latin typeface="Arial" panose="020B0604020202020204" pitchFamily="34" charset="0"/>
                <a:ea typeface="楷体_GB2312" pitchFamily="1" charset="-122"/>
              </a:endParaRPr>
            </a:p>
            <a:p>
              <a:pPr algn="l">
                <a:buFont typeface="Wingdings" panose="05000000000000000000" pitchFamily="2" charset="2"/>
                <a:buChar char="Ø"/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1" charset="-122"/>
                </a:rPr>
                <a:t>跟踪服务的方式：电话、</a:t>
              </a:r>
              <a:r>
                <a:rPr lang="en-US" altLang="zh-CN" sz="2400">
                  <a:latin typeface="Arial" panose="020B0604020202020204" pitchFamily="34" charset="0"/>
                  <a:ea typeface="楷体_GB2312" pitchFamily="1" charset="-122"/>
                </a:rPr>
                <a:t>E-mail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1" charset="-122"/>
                </a:rPr>
                <a:t>、信函、客户拜访</a:t>
              </a:r>
              <a:endParaRPr lang="zh-CN" altLang="en-US" sz="2400" dirty="0">
                <a:latin typeface="Arial" panose="020B0604020202020204" pitchFamily="34" charset="0"/>
                <a:ea typeface="楷体_GB2312" pitchFamily="1" charset="-122"/>
              </a:endParaRPr>
            </a:p>
          </p:txBody>
        </p:sp>
        <p:sp>
          <p:nvSpPr>
            <p:cNvPr id="5210117" name="文本框 5210116"/>
            <p:cNvSpPr txBox="1"/>
            <p:nvPr/>
          </p:nvSpPr>
          <p:spPr>
            <a:xfrm>
              <a:off x="1859" y="1285"/>
              <a:ext cx="3572" cy="294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buFont typeface="Wingdings" panose="05000000000000000000" pitchFamily="2" charset="2"/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1" charset="-122"/>
                </a:rPr>
                <a:t>第六步  服务跟踪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endParaRPr>
            </a:p>
          </p:txBody>
        </p:sp>
      </p:grpSp>
      <p:sp>
        <p:nvSpPr>
          <p:cNvPr id="5210118" name="矩形 5210117"/>
          <p:cNvSpPr/>
          <p:nvPr/>
        </p:nvSpPr>
        <p:spPr>
          <a:xfrm>
            <a:off x="387350" y="5454650"/>
            <a:ext cx="2070100" cy="495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服务跟踪 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10119" name="矩形 5210118"/>
          <p:cNvSpPr/>
          <p:nvPr/>
        </p:nvSpPr>
        <p:spPr>
          <a:xfrm>
            <a:off x="387350" y="4779963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特事特办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10120" name="矩形 5210119"/>
          <p:cNvSpPr/>
          <p:nvPr/>
        </p:nvSpPr>
        <p:spPr>
          <a:xfrm>
            <a:off x="385763" y="40608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答复客户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10121" name="矩形 5210120"/>
          <p:cNvSpPr/>
          <p:nvPr/>
        </p:nvSpPr>
        <p:spPr>
          <a:xfrm>
            <a:off x="387350" y="3430588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处理问题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10122" name="矩形 5210121"/>
          <p:cNvSpPr/>
          <p:nvPr/>
        </p:nvSpPr>
        <p:spPr>
          <a:xfrm>
            <a:off x="387350" y="2755900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受理抱怨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10123" name="矩形 5210122"/>
          <p:cNvSpPr/>
          <p:nvPr/>
        </p:nvSpPr>
        <p:spPr>
          <a:xfrm>
            <a:off x="387350" y="2079625"/>
            <a:ext cx="2070100" cy="495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 anchorCtr="0"/>
          <a:p>
            <a:r>
              <a:rPr lang="zh-CN" altLang="en-US" sz="2400" dirty="0">
                <a:latin typeface="Times New Roman" panose="02020603050405020304" pitchFamily="2" charset="0"/>
                <a:ea typeface="楷体_GB2312" pitchFamily="1" charset="-122"/>
              </a:rPr>
              <a:t>理解客户 </a:t>
            </a:r>
            <a:endParaRPr lang="zh-CN" altLang="en-US" sz="24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210124" name="矩形 5210123"/>
          <p:cNvSpPr/>
          <p:nvPr/>
        </p:nvSpPr>
        <p:spPr>
          <a:xfrm>
            <a:off x="341313" y="1089025"/>
            <a:ext cx="8370887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2" charset="0"/>
                <a:ea typeface="楷体_GB2312" pitchFamily="1" charset="-122"/>
              </a:rPr>
              <a:t>抱怨处理的流程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173256" name="矩形 5173255"/>
          <p:cNvSpPr/>
          <p:nvPr/>
        </p:nvSpPr>
        <p:spPr>
          <a:xfrm>
            <a:off x="457200" y="274638"/>
            <a:ext cx="8229600" cy="409575"/>
          </a:xfrm>
          <a:solidFill>
            <a:schemeClr val="bg1">
              <a:alpha val="100000"/>
            </a:schemeClr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80010" tIns="40005" rIns="80010" bIns="4000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defRPr>
            </a:lvl1pPr>
          </a:lstStyle>
          <a:p>
            <a:pPr lvl="0"/>
            <a:r>
              <a:rPr lang="en-US" altLang="zh-CN">
                <a:solidFill>
                  <a:schemeClr val="bg1"/>
                </a:solidFill>
                <a:latin typeface="楷体_GB2312" pitchFamily="1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_GB2312" pitchFamily="1" charset="-122"/>
              </a:rPr>
              <a:t>如何处理抱怨</a:t>
            </a:r>
            <a:endParaRPr lang="zh-CN" altLang="en-US" dirty="0">
              <a:solidFill>
                <a:schemeClr val="bg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66786" name="标题 5366785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sp>
        <p:nvSpPr>
          <p:cNvPr id="5366787" name="文本占位符 5366786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/>
          <a:p>
            <a:endParaRPr dirty="0"/>
          </a:p>
        </p:txBody>
      </p:sp>
      <p:pic>
        <p:nvPicPr>
          <p:cNvPr id="5366788" name="图片 53667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DY2ODNlYWQ5YjA4YWJiYTA4ZmZmMTc2YjNmODhmZTkifQ=="/>
</p:tagLst>
</file>

<file path=ppt/theme/theme1.xml><?xml version="1.0" encoding="utf-8"?>
<a:theme xmlns:a="http://schemas.openxmlformats.org/drawingml/2006/main" name="完美的ppt模板">
  <a:themeElements>
    <a:clrScheme name="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E7F"/>
      </a:accent4>
      <a:accent5>
        <a:srgbClr val="AACACA"/>
      </a:accent5>
      <a:accent6>
        <a:srgbClr val="890000"/>
      </a:accent6>
      <a:hlink>
        <a:srgbClr val="6699FF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E7F"/>
        </a:accent4>
        <a:accent5>
          <a:srgbClr val="AACACA"/>
        </a:accent5>
        <a:accent6>
          <a:srgbClr val="89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FFB3B3"/>
        </a:accent5>
        <a:accent6>
          <a:srgbClr val="E589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CD8C6"/>
        </a:accent5>
        <a:accent6>
          <a:srgbClr val="B27EC1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完美的ppt模板">
  <a:themeElements>
    <a:clrScheme name="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E7F"/>
      </a:accent4>
      <a:accent5>
        <a:srgbClr val="AACACA"/>
      </a:accent5>
      <a:accent6>
        <a:srgbClr val="890000"/>
      </a:accent6>
      <a:hlink>
        <a:srgbClr val="6699FF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E7F"/>
        </a:accent4>
        <a:accent5>
          <a:srgbClr val="AACACA"/>
        </a:accent5>
        <a:accent6>
          <a:srgbClr val="89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FFB3B3"/>
        </a:accent5>
        <a:accent6>
          <a:srgbClr val="E589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CD8C6"/>
        </a:accent5>
        <a:accent6>
          <a:srgbClr val="B27EC1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8694</Words>
  <Application>WPS 演示</Application>
  <PresentationFormat>在屏幕上显示</PresentationFormat>
  <Paragraphs>1562</Paragraphs>
  <Slides>107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107</vt:i4>
      </vt:variant>
    </vt:vector>
  </HeadingPairs>
  <TitlesOfParts>
    <vt:vector size="145" baseType="lpstr">
      <vt:lpstr>Arial</vt:lpstr>
      <vt:lpstr>宋体</vt:lpstr>
      <vt:lpstr>Wingdings</vt:lpstr>
      <vt:lpstr>Verdana</vt:lpstr>
      <vt:lpstr>华文新魏</vt:lpstr>
      <vt:lpstr>华文彩云</vt:lpstr>
      <vt:lpstr>隶书</vt:lpstr>
      <vt:lpstr>Arial Narrow</vt:lpstr>
      <vt:lpstr>华文琥珀</vt:lpstr>
      <vt:lpstr>Times New Roman</vt:lpstr>
      <vt:lpstr>楷体_GB2312</vt:lpstr>
      <vt:lpstr>新宋体</vt:lpstr>
      <vt:lpstr>华文楷体</vt:lpstr>
      <vt:lpstr>微软雅黑</vt:lpstr>
      <vt:lpstr>Courier New</vt:lpstr>
      <vt:lpstr>Calibri</vt:lpstr>
      <vt:lpstr>仿宋_GB2312</vt:lpstr>
      <vt:lpstr>仿宋</vt:lpstr>
      <vt:lpstr>Arial Unicode MS</vt:lpstr>
      <vt:lpstr>幼圆</vt:lpstr>
      <vt:lpstr>Wingdings</vt:lpstr>
      <vt:lpstr>Tahoma</vt:lpstr>
      <vt:lpstr>华文中宋</vt:lpstr>
      <vt:lpstr>黑体</vt:lpstr>
      <vt:lpstr>仿宋_GB2312</vt:lpstr>
      <vt:lpstr>Arial Unicode MS</vt:lpstr>
      <vt:lpstr>PMingLiU</vt:lpstr>
      <vt:lpstr>Segoe Print</vt:lpstr>
      <vt:lpstr>Symbol</vt:lpstr>
      <vt:lpstr>完美的ppt模板</vt:lpstr>
      <vt:lpstr>1_完美的ppt模板</vt:lpstr>
      <vt:lpstr>Photoshop.Image.5</vt:lpstr>
      <vt:lpstr>MS_ClipArt_Gallery.2</vt:lpstr>
      <vt:lpstr>MS_ClipArt_Gallery.2</vt:lpstr>
      <vt:lpstr>MS_ClipArt_Gallery.2</vt:lpstr>
      <vt:lpstr>MS_ClipArt_Gallery.2</vt:lpstr>
      <vt:lpstr>MS_ClipArt_Gallery.2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3.1  仪容仪表</vt:lpstr>
      <vt:lpstr>2.1仪容仪表</vt:lpstr>
      <vt:lpstr>3.1  仪容仪表</vt:lpstr>
      <vt:lpstr>3.1  仪容仪表</vt:lpstr>
      <vt:lpstr>穿西装的原则 </vt:lpstr>
      <vt:lpstr>2.1仪容仪表</vt:lpstr>
      <vt:lpstr>2.1仪容仪表</vt:lpstr>
      <vt:lpstr>2.1仪容仪表</vt:lpstr>
      <vt:lpstr>2.1仪容仪表</vt:lpstr>
      <vt:lpstr>2.1仪容仪表</vt:lpstr>
      <vt:lpstr>2.1仪容仪表</vt:lpstr>
      <vt:lpstr>2.1仪容仪表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2.2肢体语言</vt:lpstr>
      <vt:lpstr>PowerPoint 演示文稿</vt:lpstr>
      <vt:lpstr>PowerPoint 演示文稿</vt:lpstr>
      <vt:lpstr>PowerPoint 演示文稿</vt:lpstr>
      <vt:lpstr>2.2肢体语言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最常用的礼仪敬语</vt:lpstr>
      <vt:lpstr>禁忌的语言</vt:lpstr>
      <vt:lpstr>PowerPoint 演示文稿</vt:lpstr>
      <vt:lpstr>PowerPoint 演示文稿</vt:lpstr>
      <vt:lpstr>PowerPoint 演示文稿</vt:lpstr>
      <vt:lpstr>PowerPoint 演示文稿</vt:lpstr>
      <vt:lpstr>3.4  拒绝与道歉</vt:lpstr>
      <vt:lpstr>3.4 拒绝与道歉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什么是抱怨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wlxj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Lhj</dc:creator>
  <cp:lastModifiedBy>周庆祥</cp:lastModifiedBy>
  <cp:revision>361</cp:revision>
  <dcterms:created xsi:type="dcterms:W3CDTF">2009-08-19T08:58:15Z</dcterms:created>
  <dcterms:modified xsi:type="dcterms:W3CDTF">2024-07-27T07:53:39Z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38E022313AD64E0DA546897E4EBADFB2_13</vt:lpwstr>
  </property>
</Properties>
</file>