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2" r:id="rId3"/>
  </p:sldMasterIdLst>
  <p:notesMasterIdLst>
    <p:notesMasterId r:id="rId7"/>
  </p:notesMasterIdLst>
  <p:sldIdLst>
    <p:sldId id="796" r:id="rId4"/>
    <p:sldId id="648" r:id="rId5"/>
    <p:sldId id="820" r:id="rId6"/>
    <p:sldId id="804" r:id="rId8"/>
    <p:sldId id="821" r:id="rId9"/>
    <p:sldId id="822" r:id="rId10"/>
    <p:sldId id="823" r:id="rId11"/>
    <p:sldId id="824" r:id="rId12"/>
    <p:sldId id="825" r:id="rId13"/>
    <p:sldId id="833" r:id="rId14"/>
    <p:sldId id="832" r:id="rId15"/>
    <p:sldId id="834" r:id="rId16"/>
    <p:sldId id="835" r:id="rId17"/>
    <p:sldId id="836" r:id="rId18"/>
    <p:sldId id="837" r:id="rId19"/>
    <p:sldId id="838" r:id="rId20"/>
    <p:sldId id="839" r:id="rId21"/>
    <p:sldId id="840" r:id="rId22"/>
    <p:sldId id="841" r:id="rId23"/>
    <p:sldId id="842" r:id="rId24"/>
    <p:sldId id="843" r:id="rId25"/>
    <p:sldId id="849" r:id="rId26"/>
    <p:sldId id="850" r:id="rId27"/>
    <p:sldId id="851" r:id="rId28"/>
    <p:sldId id="856" r:id="rId29"/>
    <p:sldId id="854" r:id="rId30"/>
  </p:sldIdLst>
  <p:sldSz cx="9144000" cy="6858000" type="screen4x3"/>
  <p:notesSz cx="6858000" cy="9144000"/>
  <p:custDataLst>
    <p:tags r:id="rId34"/>
  </p:custDataLst>
  <p:defaultTextStyle>
    <a:defPPr>
      <a:defRPr lang="zh-CN"/>
    </a:defPPr>
    <a:lvl1pPr marL="0" lvl="0"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28" userDrawn="1">
          <p15:clr>
            <a:srgbClr val="A4A3A4"/>
          </p15:clr>
        </p15:guide>
        <p15:guide id="2" pos="275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6A5065"/>
    <a:srgbClr val="18383A"/>
    <a:srgbClr val="273659"/>
    <a:srgbClr val="2B316C"/>
    <a:srgbClr val="2E4B4B"/>
    <a:srgbClr val="14081D"/>
    <a:srgbClr val="57B2B9"/>
    <a:srgbClr val="59B4BB"/>
    <a:srgbClr val="33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228"/>
        <p:guide pos="2757"/>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4" Type="http://schemas.openxmlformats.org/officeDocument/2006/relationships/tags" Target="tags/tag98.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页眉占位符 3073"/>
          <p:cNvSpPr>
            <a:spLocks noGrp="1"/>
          </p:cNvSpPr>
          <p:nvPr>
            <p:ph type="hdr" sz="quarter"/>
          </p:nvPr>
        </p:nvSpPr>
        <p:spPr>
          <a:xfrm>
            <a:off x="0" y="0"/>
            <a:ext cx="2971800" cy="457200"/>
          </a:xfrm>
          <a:prstGeom prst="rect">
            <a:avLst/>
          </a:prstGeom>
          <a:noFill/>
          <a:ln w="9525">
            <a:noFill/>
            <a:miter/>
          </a:ln>
        </p:spPr>
        <p:txBody>
          <a:bodyPr/>
          <a:p>
            <a:pPr lvl="0" fontAlgn="base"/>
            <a:endParaRPr lang="zh-CN" sz="1200" strike="noStrike" noProof="1"/>
          </a:p>
        </p:txBody>
      </p:sp>
      <p:sp>
        <p:nvSpPr>
          <p:cNvPr id="3075" name="日期占位符 3074"/>
          <p:cNvSpPr>
            <a:spLocks noGrp="1"/>
          </p:cNvSpPr>
          <p:nvPr>
            <p:ph type="dt" idx="1"/>
          </p:nvPr>
        </p:nvSpPr>
        <p:spPr>
          <a:xfrm>
            <a:off x="3884613" y="0"/>
            <a:ext cx="2971800" cy="457200"/>
          </a:xfrm>
          <a:prstGeom prst="rect">
            <a:avLst/>
          </a:prstGeom>
          <a:noFill/>
          <a:ln w="9525">
            <a:noFill/>
            <a:miter/>
          </a:ln>
        </p:spPr>
        <p:txBody>
          <a:bodyPr/>
          <a:p>
            <a:pPr lvl="0" algn="r" fontAlgn="base"/>
            <a:endParaRPr lang="zh-CN" altLang="en-US" sz="1200" strike="noStrike" noProof="1"/>
          </a:p>
        </p:txBody>
      </p:sp>
      <p:sp>
        <p:nvSpPr>
          <p:cNvPr id="12292" name="幻灯片图像占位符 3075"/>
          <p:cNvSpPr>
            <a:spLocks noGrp="1" noRot="1"/>
          </p:cNvSpPr>
          <p:nvPr>
            <p:ph type="sldImg"/>
          </p:nvPr>
        </p:nvSpPr>
        <p:spPr>
          <a:xfrm>
            <a:off x="1143000" y="685800"/>
            <a:ext cx="4572000" cy="3429000"/>
          </a:xfrm>
          <a:prstGeom prst="rect">
            <a:avLst/>
          </a:prstGeom>
          <a:noFill/>
          <a:ln w="9525">
            <a:noFill/>
          </a:ln>
        </p:spPr>
      </p:sp>
      <p:sp>
        <p:nvSpPr>
          <p:cNvPr id="12293" name="文本占位符 3076"/>
          <p:cNvSpPr>
            <a:spLocks noGrp="1" noRot="1"/>
          </p:cNvSpPr>
          <p:nvPr>
            <p:ph type="body" sz="quarter"/>
          </p:nvPr>
        </p:nvSpPr>
        <p:spPr>
          <a:xfrm>
            <a:off x="685800" y="4343400"/>
            <a:ext cx="5486400" cy="4114800"/>
          </a:xfrm>
          <a:prstGeom prst="rect">
            <a:avLst/>
          </a:prstGeom>
          <a:noFill/>
          <a:ln w="9525">
            <a:noFill/>
          </a:ln>
        </p:spPr>
        <p:txBody>
          <a:bodyPr anchor="ctr" anchorCtr="0"/>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3078" name="页脚占位符 3077"/>
          <p:cNvSpPr>
            <a:spLocks noGrp="1"/>
          </p:cNvSpPr>
          <p:nvPr>
            <p:ph type="ftr" sz="quarter" idx="4"/>
          </p:nvPr>
        </p:nvSpPr>
        <p:spPr>
          <a:xfrm>
            <a:off x="0" y="8685213"/>
            <a:ext cx="2971800" cy="457200"/>
          </a:xfrm>
          <a:prstGeom prst="rect">
            <a:avLst/>
          </a:prstGeom>
          <a:noFill/>
          <a:ln w="9525">
            <a:noFill/>
            <a:miter/>
          </a:ln>
        </p:spPr>
        <p:txBody>
          <a:bodyPr anchor="b"/>
          <a:p>
            <a:pPr lvl="0" fontAlgn="base"/>
            <a:endParaRPr lang="zh-CN" sz="1200" strike="noStrike" noProof="1"/>
          </a:p>
        </p:txBody>
      </p:sp>
      <p:sp>
        <p:nvSpPr>
          <p:cNvPr id="3079" name="灯片编号占位符 3078"/>
          <p:cNvSpPr>
            <a:spLocks noGrp="1"/>
          </p:cNvSpPr>
          <p:nvPr>
            <p:ph type="sldNum" sz="quarter" idx="5"/>
          </p:nvPr>
        </p:nvSpPr>
        <p:spPr>
          <a:xfrm>
            <a:off x="3884613" y="8685213"/>
            <a:ext cx="2971800" cy="457200"/>
          </a:xfrm>
          <a:prstGeom prst="rect">
            <a:avLst/>
          </a:prstGeom>
          <a:noFill/>
          <a:ln w="9525">
            <a:noFill/>
            <a:miter/>
          </a:ln>
        </p:spPr>
        <p:txBody>
          <a:bodyPr anchor="b"/>
          <a:p>
            <a:pPr lvl="0" algn="r" fontAlgn="base"/>
            <a:fld id="{9A0DB2DC-4C9A-4742-B13C-FB6460FD3503}" type="slidenum">
              <a:rPr lang="zh-CN" sz="1200" strike="noStrike" noProof="1">
                <a:latin typeface="Arial" panose="020B0604020202020204" pitchFamily="34" charset="0"/>
                <a:ea typeface="宋体" panose="02010600030101010101" pitchFamily="2" charset="-122"/>
                <a:cs typeface="+mn-ea"/>
              </a:rPr>
            </a:fld>
            <a:endParaRPr lang="zh-CN" sz="1200" strike="noStrike" noProof="1"/>
          </a:p>
        </p:txBody>
      </p:sp>
    </p:spTree>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1pPr>
    <a:lvl2pPr marL="457200" lvl="1"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2pPr>
    <a:lvl3pPr marL="914400" lvl="2"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3pPr>
    <a:lvl4pPr marL="1371600" lvl="3"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4pPr>
    <a:lvl5pPr marL="1828800" lvl="4"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5pPr>
    <a:lvl6pPr marL="2286000" lvl="5"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7"/>
          <p:cNvSpPr txBox="1">
            <a:spLocks noGrp="1"/>
          </p:cNvSpPr>
          <p:nvPr/>
        </p:nvSpPr>
        <p:spPr>
          <a:xfrm>
            <a:off x="5170488" y="6537325"/>
            <a:ext cx="3959225" cy="312738"/>
          </a:xfrm>
          <a:prstGeom prst="rect">
            <a:avLst/>
          </a:prstGeom>
          <a:noFill/>
          <a:ln w="9525">
            <a:noFill/>
          </a:ln>
        </p:spPr>
        <p:txBody>
          <a:bodyPr lIns="89939" tIns="44970" rIns="89939" bIns="44970" anchor="b" anchorCtr="0"/>
          <a:p>
            <a:pPr lvl="0" algn="r" defTabSz="900430" eaLnBrk="0" hangingPunct="0"/>
            <a:fld id="{9A0DB2DC-4C9A-4742-B13C-FB6460FD3503}" type="slidenum">
              <a:rPr lang="zh-CN" altLang="de-DE" sz="1000" dirty="0">
                <a:solidFill>
                  <a:schemeClr val="tx2"/>
                </a:solidFill>
              </a:rPr>
            </a:fld>
            <a:endParaRPr lang="zh-CN" altLang="de-DE" sz="1000" dirty="0">
              <a:solidFill>
                <a:schemeClr val="tx2"/>
              </a:solidFill>
            </a:endParaRPr>
          </a:p>
        </p:txBody>
      </p:sp>
      <p:sp>
        <p:nvSpPr>
          <p:cNvPr id="17410" name="Rectangle 2"/>
          <p:cNvSpPr>
            <a:spLocks noGrp="1" noRot="1" noTextEdit="1"/>
          </p:cNvSpPr>
          <p:nvPr>
            <p:ph type="sldImg"/>
          </p:nvPr>
        </p:nvSpPr>
        <p:spPr>
          <a:xfrm>
            <a:off x="393700" y="457200"/>
            <a:ext cx="4470400" cy="3352800"/>
          </a:xfrm>
        </p:spPr>
      </p:sp>
      <p:sp>
        <p:nvSpPr>
          <p:cNvPr id="17411" name="Rectangle 3"/>
          <p:cNvSpPr>
            <a:spLocks noGrp="1" noRot="1"/>
          </p:cNvSpPr>
          <p:nvPr>
            <p:ph type="body"/>
          </p:nvPr>
        </p:nvSpPr>
        <p:spPr>
          <a:xfrm>
            <a:off x="5207000" y="914400"/>
            <a:ext cx="3632200" cy="5334000"/>
          </a:xfrm>
          <a:solidFill>
            <a:schemeClr val="bg1"/>
          </a:solidFill>
          <a:ln>
            <a:solidFill>
              <a:schemeClr val="tx1"/>
            </a:solidFill>
            <a:miter/>
          </a:ln>
        </p:spPr>
        <p:txBody>
          <a:bodyPr wrap="square" lIns="89939" tIns="44970" rIns="89939" bIns="44970" anchor="t" anchorCtr="0"/>
          <a:p>
            <a:pPr lvl="0"/>
            <a:endParaRPr dirty="0">
              <a:latin typeface="楷体_GB2312" pitchFamily="1" charset="-122"/>
            </a:endParaRPr>
          </a:p>
        </p:txBody>
      </p:sp>
      <p:sp>
        <p:nvSpPr>
          <p:cNvPr id="17412" name="灯片编号占位符 1"/>
          <p:cNvSpPr/>
          <p:nvPr>
            <p:ph type="sldNum" sz="quarter"/>
          </p:nvPr>
        </p:nvSpPr>
        <p:spPr>
          <a:xfrm>
            <a:off x="3884613" y="8685213"/>
            <a:ext cx="2971800" cy="457200"/>
          </a:xfrm>
          <a:prstGeom prst="rect">
            <a:avLst/>
          </a:prstGeom>
          <a:noFill/>
          <a:ln w="9525">
            <a:noFill/>
          </a:ln>
        </p:spPr>
        <p:txBody>
          <a:bodyPr anchor="b" anchorCtr="0"/>
          <a:p>
            <a:pPr lvl="0" algn="ct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2050" name="矩形 2050"/>
          <p:cNvSpPr/>
          <p:nvPr userDrawn="1"/>
        </p:nvSpPr>
        <p:spPr>
          <a:xfrm>
            <a:off x="0" y="6611938"/>
            <a:ext cx="9144000" cy="260350"/>
          </a:xfrm>
          <a:prstGeom prst="rect">
            <a:avLst/>
          </a:prstGeom>
          <a:solidFill>
            <a:schemeClr val="accent2"/>
          </a:solidFill>
          <a:ln w="9525">
            <a:noFill/>
          </a:ln>
        </p:spPr>
        <p:txBody>
          <a:bodyPr anchor="t" anchorCtr="0"/>
          <a:p>
            <a:pPr lvl="0"/>
            <a:endParaRPr lang="zh-CN" altLang="en-US">
              <a:latin typeface="Arial" panose="020B0604020202020204" pitchFamily="34" charset="0"/>
              <a:ea typeface="宋体" panose="02010600030101010101" pitchFamily="2" charset="-122"/>
            </a:endParaRPr>
          </a:p>
        </p:txBody>
      </p:sp>
      <p:pic>
        <p:nvPicPr>
          <p:cNvPr id="2051" name="图片 -2147482253"/>
          <p:cNvPicPr>
            <a:picLocks noChangeAspect="1"/>
          </p:cNvPicPr>
          <p:nvPr userDrawn="1"/>
        </p:nvPicPr>
        <p:blipFill>
          <a:blip r:embed="rId2"/>
          <a:stretch>
            <a:fillRect/>
          </a:stretch>
        </p:blipFill>
        <p:spPr>
          <a:xfrm>
            <a:off x="0" y="-26987"/>
            <a:ext cx="9128125" cy="4964112"/>
          </a:xfrm>
          <a:prstGeom prst="rect">
            <a:avLst/>
          </a:prstGeom>
          <a:noFill/>
          <a:ln w="9525">
            <a:noFill/>
          </a:ln>
        </p:spPr>
      </p:pic>
      <p:sp>
        <p:nvSpPr>
          <p:cNvPr id="2052" name="副标题 2051"/>
          <p:cNvSpPr>
            <a:spLocks noGrp="1"/>
          </p:cNvSpPr>
          <p:nvPr>
            <p:ph type="subTitle" idx="1" hasCustomPrompt="1"/>
          </p:nvPr>
        </p:nvSpPr>
        <p:spPr>
          <a:xfrm>
            <a:off x="1115695" y="5949315"/>
            <a:ext cx="6553200" cy="533400"/>
          </a:xfrm>
          <a:prstGeom prst="rect">
            <a:avLst/>
          </a:prstGeom>
          <a:noFill/>
          <a:ln w="9525">
            <a:noFill/>
            <a:miter/>
          </a:ln>
          <a:extLst>
            <a:ext uri="{909E8E84-426E-40DD-AFC4-6F175D3DCCD1}">
              <a14:hiddenFill xmlns:a14="http://schemas.microsoft.com/office/drawing/2010/main">
                <a:solidFill>
                  <a:schemeClr val="accent5"/>
                </a:solidFill>
              </a14:hiddenFill>
            </a:ext>
          </a:extLst>
        </p:spPr>
        <p:txBody>
          <a:bodyPr anchor="t"/>
          <a:lstStyle>
            <a:lvl1pPr marL="0" lvl="0" indent="0" algn="ctr">
              <a:buNone/>
              <a:defRPr sz="2400" b="1" u="none" strike="noStrike" kern="1200" cap="none" spc="0" normalizeH="0">
                <a:solidFill>
                  <a:schemeClr val="tx2"/>
                </a:solidFill>
                <a:uFillTx/>
                <a:latin typeface="Verdana" panose="020B0604030504040204" pitchFamily="2" charset="0"/>
                <a:ea typeface="仿宋_GB2312" charset="0"/>
              </a:defRPr>
            </a:lvl1pPr>
            <a:lvl2pPr marL="457200" lvl="1" indent="-457200" algn="ctr">
              <a:buNone/>
              <a:defRPr sz="1800" b="1" kern="1200">
                <a:solidFill>
                  <a:schemeClr val="tx2"/>
                </a:solidFill>
                <a:latin typeface="Verdana" panose="020B0604030504040204" pitchFamily="2" charset="0"/>
              </a:defRPr>
            </a:lvl2pPr>
            <a:lvl3pPr marL="914400" lvl="2" indent="-914400" algn="ctr">
              <a:buNone/>
              <a:defRPr sz="1800" b="1" kern="1200">
                <a:solidFill>
                  <a:schemeClr val="tx2"/>
                </a:solidFill>
                <a:latin typeface="Verdana" panose="020B0604030504040204" pitchFamily="2" charset="0"/>
              </a:defRPr>
            </a:lvl3pPr>
            <a:lvl4pPr marL="1371600" lvl="3" indent="-1371600" algn="ctr">
              <a:buNone/>
              <a:defRPr sz="1800" b="1" kern="1200">
                <a:solidFill>
                  <a:schemeClr val="tx2"/>
                </a:solidFill>
                <a:latin typeface="Verdana" panose="020B0604030504040204" pitchFamily="2" charset="0"/>
              </a:defRPr>
            </a:lvl4pPr>
            <a:lvl5pPr marL="1828800" lvl="4" indent="-1828800" algn="ctr">
              <a:buNone/>
              <a:defRPr sz="1800" b="1" kern="1200">
                <a:solidFill>
                  <a:schemeClr val="tx2"/>
                </a:solidFill>
                <a:latin typeface="Verdana" panose="020B0604030504040204" pitchFamily="2" charset="0"/>
              </a:defRPr>
            </a:lvl5pPr>
          </a:lstStyle>
          <a:p>
            <a:pPr lvl="0" fontAlgn="base"/>
            <a:r>
              <a:rPr lang="en-US" altLang="zh-CN" strike="noStrike" noProof="1"/>
              <a:t>赵晓宛   徐广琳  初宏伟</a:t>
            </a:r>
            <a:endParaRPr lang="en-US" altLang="zh-CN" strike="noStrike" noProof="1"/>
          </a:p>
        </p:txBody>
      </p:sp>
      <p:sp>
        <p:nvSpPr>
          <p:cNvPr id="2053" name="标题 2052"/>
          <p:cNvSpPr>
            <a:spLocks noGrp="1"/>
          </p:cNvSpPr>
          <p:nvPr>
            <p:ph type="ctrTitle" sz="quarter" hasCustomPrompt="1"/>
          </p:nvPr>
        </p:nvSpPr>
        <p:spPr>
          <a:xfrm>
            <a:off x="0" y="4868863"/>
            <a:ext cx="9144000" cy="720725"/>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tileRect/>
          </a:gradFill>
          <a:ln w="9525">
            <a:noFill/>
            <a:miter/>
          </a:ln>
        </p:spPr>
        <p:txBody>
          <a:bodyPr anchor="ctr"/>
          <a:lstStyle>
            <a:lvl1pPr lvl="0" algn="ctr">
              <a:defRPr sz="4000" kern="1200"/>
            </a:lvl1pPr>
          </a:lstStyle>
          <a:p>
            <a:pPr lvl="0" fontAlgn="base"/>
            <a:r>
              <a:rPr lang="en-US" altLang="zh-CN" strike="noStrike" noProof="1"/>
              <a:t>汽车售后服务管理</a:t>
            </a:r>
            <a:endParaRPr lang="en-US" altLang="zh-CN" strike="noStrike" noProof="1"/>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4800" y="152400"/>
            <a:ext cx="6221067" cy="6248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p>
            <a:pPr lvl="0" fontAlgn="base"/>
            <a:r>
              <a:rPr lang="zh-CN" strike="noStrike" noProof="1">
                <a:latin typeface="幼圆" panose="02010509060101010101" charset="-122"/>
                <a:ea typeface="幼圆" panose="02010509060101010101" charset="-122"/>
                <a:cs typeface="+mn-ea"/>
              </a:rPr>
              <a:t>1</a:t>
            </a:r>
            <a:endParaRPr lang="zh-CN" strike="noStrike" noProof="1"/>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灯片编号占位符 2"/>
          <p:cNvSpPr>
            <a:spLocks noGrp="1"/>
          </p:cNvSpPr>
          <p:nvPr>
            <p:ph type="sldNum" sz="quarter" idx="10"/>
          </p:nvPr>
        </p:nvSpPr>
        <p:spPr/>
        <p:txBody>
          <a:bodyPr/>
          <a:p>
            <a:pPr lvl="0" fontAlgn="base"/>
            <a:r>
              <a:rPr lang="zh-CN" strike="noStrike" noProof="1">
                <a:latin typeface="幼圆" panose="02010509060101010101" charset="-122"/>
                <a:ea typeface="幼圆" panose="02010509060101010101" charset="-122"/>
                <a:cs typeface="+mn-ea"/>
              </a:rPr>
              <a:t>1</a:t>
            </a:r>
            <a:endParaRPr lang="zh-CN" strike="noStrike" noProof="1"/>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2050" name="矩形 2050"/>
          <p:cNvSpPr/>
          <p:nvPr userDrawn="1"/>
        </p:nvSpPr>
        <p:spPr>
          <a:xfrm>
            <a:off x="0" y="6611938"/>
            <a:ext cx="9144000" cy="260350"/>
          </a:xfrm>
          <a:prstGeom prst="rect">
            <a:avLst/>
          </a:prstGeom>
          <a:solidFill>
            <a:schemeClr val="accent2"/>
          </a:solidFill>
          <a:ln w="9525">
            <a:noFill/>
          </a:ln>
        </p:spPr>
        <p:txBody>
          <a:bodyPr anchor="t" anchorCtr="0"/>
          <a:p>
            <a:pPr lvl="0"/>
            <a:endParaRPr lang="zh-CN" altLang="en-US">
              <a:latin typeface="Arial" panose="020B0604020202020204" pitchFamily="34" charset="0"/>
              <a:ea typeface="宋体" panose="02010600030101010101" pitchFamily="2" charset="-122"/>
            </a:endParaRPr>
          </a:p>
        </p:txBody>
      </p:sp>
      <p:pic>
        <p:nvPicPr>
          <p:cNvPr id="2051" name="图片 -2147482253"/>
          <p:cNvPicPr>
            <a:picLocks noChangeAspect="1"/>
          </p:cNvPicPr>
          <p:nvPr userDrawn="1"/>
        </p:nvPicPr>
        <p:blipFill>
          <a:blip r:embed="rId2"/>
          <a:stretch>
            <a:fillRect/>
          </a:stretch>
        </p:blipFill>
        <p:spPr>
          <a:xfrm>
            <a:off x="0" y="-26987"/>
            <a:ext cx="9128125" cy="4964112"/>
          </a:xfrm>
          <a:prstGeom prst="rect">
            <a:avLst/>
          </a:prstGeom>
          <a:noFill/>
          <a:ln w="9525">
            <a:noFill/>
          </a:ln>
        </p:spPr>
      </p:pic>
      <p:sp>
        <p:nvSpPr>
          <p:cNvPr id="2052" name="副标题 2051"/>
          <p:cNvSpPr>
            <a:spLocks noGrp="1"/>
          </p:cNvSpPr>
          <p:nvPr>
            <p:ph type="subTitle" idx="1" hasCustomPrompt="1"/>
          </p:nvPr>
        </p:nvSpPr>
        <p:spPr>
          <a:xfrm>
            <a:off x="1115695" y="5949315"/>
            <a:ext cx="6553200" cy="533400"/>
          </a:xfrm>
          <a:prstGeom prst="rect">
            <a:avLst/>
          </a:prstGeom>
          <a:noFill/>
          <a:ln w="9525">
            <a:noFill/>
            <a:miter/>
          </a:ln>
          <a:extLst>
            <a:ext uri="{909E8E84-426E-40DD-AFC4-6F175D3DCCD1}">
              <a14:hiddenFill xmlns:a14="http://schemas.microsoft.com/office/drawing/2010/main">
                <a:solidFill>
                  <a:schemeClr val="accent5"/>
                </a:solidFill>
              </a14:hiddenFill>
            </a:ext>
          </a:extLst>
        </p:spPr>
        <p:txBody>
          <a:bodyPr anchor="t"/>
          <a:lstStyle>
            <a:lvl1pPr marL="0" lvl="0" indent="0" algn="ctr">
              <a:buNone/>
              <a:defRPr sz="2400" b="1" u="none" strike="noStrike" kern="1200" cap="none" spc="0" normalizeH="0">
                <a:solidFill>
                  <a:schemeClr val="tx2"/>
                </a:solidFill>
                <a:uFillTx/>
                <a:latin typeface="Verdana" panose="020B0604030504040204" pitchFamily="2" charset="0"/>
                <a:ea typeface="仿宋_GB2312" charset="0"/>
              </a:defRPr>
            </a:lvl1pPr>
            <a:lvl2pPr marL="457200" lvl="1" indent="-457200" algn="ctr">
              <a:buNone/>
              <a:defRPr sz="1800" b="1" kern="1200">
                <a:solidFill>
                  <a:schemeClr val="tx2"/>
                </a:solidFill>
                <a:latin typeface="Verdana" panose="020B0604030504040204" pitchFamily="2" charset="0"/>
              </a:defRPr>
            </a:lvl2pPr>
            <a:lvl3pPr marL="914400" lvl="2" indent="-914400" algn="ctr">
              <a:buNone/>
              <a:defRPr sz="1800" b="1" kern="1200">
                <a:solidFill>
                  <a:schemeClr val="tx2"/>
                </a:solidFill>
                <a:latin typeface="Verdana" panose="020B0604030504040204" pitchFamily="2" charset="0"/>
              </a:defRPr>
            </a:lvl3pPr>
            <a:lvl4pPr marL="1371600" lvl="3" indent="-1371600" algn="ctr">
              <a:buNone/>
              <a:defRPr sz="1800" b="1" kern="1200">
                <a:solidFill>
                  <a:schemeClr val="tx2"/>
                </a:solidFill>
                <a:latin typeface="Verdana" panose="020B0604030504040204" pitchFamily="2" charset="0"/>
              </a:defRPr>
            </a:lvl4pPr>
            <a:lvl5pPr marL="1828800" lvl="4" indent="-1828800" algn="ctr">
              <a:buNone/>
              <a:defRPr sz="1800" b="1" kern="1200">
                <a:solidFill>
                  <a:schemeClr val="tx2"/>
                </a:solidFill>
                <a:latin typeface="Verdana" panose="020B0604030504040204" pitchFamily="2" charset="0"/>
              </a:defRPr>
            </a:lvl5pPr>
          </a:lstStyle>
          <a:p>
            <a:pPr lvl="0" fontAlgn="base"/>
            <a:r>
              <a:rPr lang="en-US" altLang="zh-CN" strike="noStrike" noProof="1"/>
              <a:t>赵晓宛   徐广琳  初宏伟</a:t>
            </a:r>
            <a:endParaRPr lang="en-US" altLang="zh-CN" strike="noStrike" noProof="1"/>
          </a:p>
        </p:txBody>
      </p:sp>
      <p:sp>
        <p:nvSpPr>
          <p:cNvPr id="2053" name="标题 2052"/>
          <p:cNvSpPr>
            <a:spLocks noGrp="1"/>
          </p:cNvSpPr>
          <p:nvPr>
            <p:ph type="ctrTitle" sz="quarter" hasCustomPrompt="1"/>
          </p:nvPr>
        </p:nvSpPr>
        <p:spPr>
          <a:xfrm>
            <a:off x="0" y="4868863"/>
            <a:ext cx="9144000" cy="720725"/>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tileRect/>
          </a:gradFill>
          <a:ln w="9525">
            <a:noFill/>
            <a:miter/>
          </a:ln>
        </p:spPr>
        <p:txBody>
          <a:bodyPr anchor="ctr"/>
          <a:lstStyle>
            <a:lvl1pPr lvl="0" algn="ctr">
              <a:defRPr sz="4000" kern="1200"/>
            </a:lvl1pPr>
          </a:lstStyle>
          <a:p>
            <a:pPr lvl="0" fontAlgn="base"/>
            <a:r>
              <a:rPr lang="en-US" altLang="zh-CN" strike="noStrike" noProof="1"/>
              <a:t>汽车售后服务管理</a:t>
            </a:r>
            <a:endParaRPr lang="en-US" altLang="zh-CN" strike="noStrike" noProof="1"/>
          </a:p>
        </p:txBody>
      </p: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6830" y="2132965"/>
            <a:ext cx="8458200" cy="563563"/>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a:xfrm>
            <a:off x="3781425" y="6457950"/>
            <a:ext cx="885825" cy="320675"/>
          </a:xfrm>
          <a:prstGeom prst="rect">
            <a:avLst/>
          </a:prstGeom>
          <a:solidFill>
            <a:schemeClr val="accent5"/>
          </a:solidFill>
          <a:ln w="9525">
            <a:noFill/>
            <a:miter/>
          </a:ln>
        </p:spPr>
        <p:txBody>
          <a:bodyPr/>
          <a:p>
            <a:pPr fontAlgn="base"/>
            <a:r>
              <a:rPr lang="zh-CN" strike="noStrike" noProof="1">
                <a:latin typeface="幼圆" panose="02010509060101010101" charset="-122"/>
                <a:ea typeface="幼圆" panose="02010509060101010101" charset="-122"/>
                <a:cs typeface="+mn-ea"/>
              </a:rPr>
              <a:t>2</a:t>
            </a:r>
            <a:endParaRPr lang="zh-CN" strike="noStrike" noProof="1"/>
          </a:p>
        </p:txBody>
      </p: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fontAlgn="base"/>
            <a:r>
              <a:rPr lang="zh-CN" strike="noStrike" noProof="1">
                <a:latin typeface="幼圆" panose="02010509060101010101" charset="-122"/>
                <a:ea typeface="幼圆" panose="02010509060101010101" charset="-122"/>
                <a:cs typeface="+mn-ea"/>
              </a:rPr>
              <a:t>1</a:t>
            </a:r>
            <a:endParaRPr lang="zh-CN" strike="noStrike" noProof="1"/>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1525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1525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29841" y="2505075"/>
            <a:ext cx="3868340"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29150" y="2505075"/>
            <a:ext cx="3887391"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6830" y="2132965"/>
            <a:ext cx="8458200" cy="563563"/>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a:xfrm>
            <a:off x="3781425" y="6457950"/>
            <a:ext cx="885825" cy="320675"/>
          </a:xfrm>
          <a:prstGeom prst="rect">
            <a:avLst/>
          </a:prstGeom>
          <a:solidFill>
            <a:schemeClr val="accent5"/>
          </a:solidFill>
          <a:ln w="9525">
            <a:noFill/>
            <a:miter/>
          </a:ln>
        </p:spPr>
        <p:txBody>
          <a:bodyPr/>
          <a:p>
            <a:pPr fontAlgn="base"/>
            <a:r>
              <a:rPr lang="zh-CN" strike="noStrike" noProof="1">
                <a:latin typeface="幼圆" panose="02010509060101010101" charset="-122"/>
                <a:ea typeface="幼圆" panose="02010509060101010101" charset="-122"/>
                <a:cs typeface="+mn-ea"/>
              </a:rPr>
              <a:t>2</a:t>
            </a:r>
            <a:endParaRPr lang="zh-CN" strike="noStrike" noProof="1"/>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a:xfrm>
            <a:off x="3997325" y="6510338"/>
            <a:ext cx="936625" cy="312738"/>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4800" y="152400"/>
            <a:ext cx="6221067" cy="6248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p>
            <a:pPr lvl="0" fontAlgn="base"/>
            <a:r>
              <a:rPr lang="zh-CN" strike="noStrike" noProof="1">
                <a:latin typeface="幼圆" panose="02010509060101010101" charset="-122"/>
                <a:ea typeface="幼圆" panose="02010509060101010101" charset="-122"/>
                <a:cs typeface="+mn-ea"/>
              </a:rPr>
              <a:t>1</a:t>
            </a:r>
            <a:endParaRPr lang="zh-CN" strike="noStrike" noProof="1"/>
          </a:p>
        </p:txBody>
      </p:sp>
    </p:spTree>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灯片编号占位符 2"/>
          <p:cNvSpPr>
            <a:spLocks noGrp="1"/>
          </p:cNvSpPr>
          <p:nvPr>
            <p:ph type="sldNum" sz="quarter" idx="10"/>
          </p:nvPr>
        </p:nvSpPr>
        <p:spPr/>
        <p:txBody>
          <a:bodyPr/>
          <a:p>
            <a:pPr lvl="0" fontAlgn="base"/>
            <a:r>
              <a:rPr lang="zh-CN" strike="noStrike" noProof="1">
                <a:latin typeface="幼圆" panose="02010509060101010101" charset="-122"/>
                <a:ea typeface="幼圆" panose="02010509060101010101" charset="-122"/>
                <a:cs typeface="+mn-ea"/>
              </a:rPr>
              <a:t>1</a:t>
            </a:r>
            <a:endParaRPr lang="zh-CN" strike="noStrike" noProof="1"/>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fontAlgn="base"/>
            <a:r>
              <a:rPr lang="zh-CN" strike="noStrike" noProof="1">
                <a:latin typeface="幼圆" panose="02010509060101010101" charset="-122"/>
                <a:ea typeface="幼圆" panose="02010509060101010101" charset="-122"/>
                <a:cs typeface="+mn-ea"/>
              </a:rPr>
              <a:t>1</a:t>
            </a:r>
            <a:endParaRPr lang="zh-CN" strike="noStrike" noProof="1"/>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1525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1525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29841" y="2505075"/>
            <a:ext cx="3868340"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29150" y="2505075"/>
            <a:ext cx="3887391"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a:xfrm>
            <a:off x="3997325" y="6510338"/>
            <a:ext cx="936625" cy="312738"/>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a:xfrm>
            <a:off x="3719513" y="6462713"/>
            <a:ext cx="854075" cy="320675"/>
          </a:xfrm>
          <a:prstGeom prst="rect">
            <a:avLst/>
          </a:prstGeom>
          <a:solidFill>
            <a:schemeClr val="accent5"/>
          </a:solidFill>
          <a:ln w="9525">
            <a:noFill/>
            <a:miter/>
          </a:ln>
        </p:spPr>
        <p:txBody>
          <a:bodyPr/>
          <a:p>
            <a:pPr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4" Type="http://schemas.openxmlformats.org/officeDocument/2006/relationships/theme" Target="../theme/theme2.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文本占位符 1026"/>
          <p:cNvSpPr>
            <a:spLocks noGrp="1"/>
          </p:cNvSpPr>
          <p:nvPr>
            <p:ph type="body"/>
          </p:nvPr>
        </p:nvSpPr>
        <p:spPr>
          <a:xfrm>
            <a:off x="457200" y="1152525"/>
            <a:ext cx="8229600" cy="5248275"/>
          </a:xfrm>
          <a:prstGeom prst="rect">
            <a:avLst/>
          </a:prstGeom>
          <a:noFill/>
          <a:ln w="9525">
            <a:noFill/>
          </a:ln>
        </p:spPr>
        <p:txBody>
          <a:bodyPr anchor="t" anchorCtr="0"/>
          <a:p>
            <a:pPr lvl="0"/>
            <a:endParaRPr lang="en-US" altLang="zh-CN"/>
          </a:p>
          <a:p>
            <a:pPr lvl="1" indent="-285750"/>
            <a:r>
              <a:rPr lang="en-US" altLang="zh-CN"/>
              <a:t>Second level</a:t>
            </a:r>
            <a:endParaRPr lang="en-US" altLang="zh-CN"/>
          </a:p>
          <a:p>
            <a:pPr lvl="2" indent="-228600"/>
            <a:r>
              <a:rPr lang="en-US" altLang="zh-CN"/>
              <a:t>Third level</a:t>
            </a:r>
            <a:endParaRPr lang="en-US" altLang="zh-CN"/>
          </a:p>
          <a:p>
            <a:pPr lvl="3" indent="-228600"/>
            <a:r>
              <a:rPr lang="en-US" altLang="zh-CN"/>
              <a:t>Fourth level</a:t>
            </a:r>
            <a:endParaRPr lang="en-US" altLang="zh-CN"/>
          </a:p>
          <a:p>
            <a:pPr lvl="4" indent="-228600"/>
            <a:r>
              <a:rPr lang="en-US" altLang="zh-CN"/>
              <a:t>Fifth level</a:t>
            </a:r>
            <a:endParaRPr lang="en-US" altLang="zh-CN"/>
          </a:p>
        </p:txBody>
      </p:sp>
      <p:sp>
        <p:nvSpPr>
          <p:cNvPr id="2" name="矩形 1025"/>
          <p:cNvSpPr/>
          <p:nvPr userDrawn="1"/>
        </p:nvSpPr>
        <p:spPr>
          <a:xfrm>
            <a:off x="35560" y="0"/>
            <a:ext cx="9144000" cy="1037590"/>
          </a:xfrm>
          <a:prstGeom prst="rect">
            <a:avLst/>
          </a:prstGeom>
          <a:solidFill>
            <a:schemeClr val="tx1"/>
          </a:solidFill>
          <a:ln w="9525">
            <a:noFill/>
            <a:miter/>
          </a:ln>
          <a:scene3d>
            <a:camera prst="orthographicFront"/>
            <a:lightRig rig="threePt" dir="t"/>
          </a:scene3d>
          <a:sp3d prstMaterial="dkEdge"/>
        </p:spPr>
        <p:txBody>
          <a:bodyPr anchor="t"/>
          <a:p>
            <a:pPr lvl="0" fontAlgn="base"/>
            <a:endParaRPr lang="zh-CN" altLang="en-US" strike="noStrike" noProof="1">
              <a:latin typeface="Arial" panose="020B0604020202020204" pitchFamily="34" charset="0"/>
              <a:ea typeface="宋体" panose="02010600030101010101" pitchFamily="2" charset="-122"/>
            </a:endParaRPr>
          </a:p>
        </p:txBody>
      </p:sp>
      <p:sp>
        <p:nvSpPr>
          <p:cNvPr id="1028" name="灯片编号占位符 1027"/>
          <p:cNvSpPr>
            <a:spLocks noGrp="1"/>
          </p:cNvSpPr>
          <p:nvPr>
            <p:ph type="sldNum" sz="quarter" idx="4"/>
          </p:nvPr>
        </p:nvSpPr>
        <p:spPr>
          <a:xfrm>
            <a:off x="3719513" y="6462713"/>
            <a:ext cx="854075" cy="320675"/>
          </a:xfrm>
          <a:prstGeom prst="rect">
            <a:avLst/>
          </a:prstGeom>
          <a:solidFill>
            <a:schemeClr val="accent5"/>
          </a:solidFill>
          <a:ln w="9525">
            <a:noFill/>
            <a:miter/>
          </a:ln>
        </p:spPr>
        <p:txBody>
          <a:bodyPr/>
          <a:lstStyle>
            <a:lvl1pPr algn="ctr">
              <a:defRPr sz="1600">
                <a:latin typeface="幼圆" panose="02010509060101010101" charset="-122"/>
                <a:ea typeface="幼圆" panose="02010509060101010101" charset="-122"/>
              </a:defRPr>
            </a:lvl1pPr>
          </a:lstStyle>
          <a:p>
            <a:pPr lvl="0" fontAlgn="base"/>
            <a:r>
              <a:rPr lang="zh-CN" strike="noStrike" noProof="1">
                <a:latin typeface="幼圆" panose="02010509060101010101" charset="-122"/>
                <a:ea typeface="幼圆" panose="02010509060101010101" charset="-122"/>
                <a:cs typeface="+mn-ea"/>
              </a:rPr>
              <a:t>1</a:t>
            </a:r>
            <a:endParaRPr lang="zh-CN" strike="noStrike" noProof="1"/>
          </a:p>
        </p:txBody>
      </p:sp>
      <p:sp>
        <p:nvSpPr>
          <p:cNvPr id="1029" name="标题 1028"/>
          <p:cNvSpPr>
            <a:spLocks noGrp="1"/>
          </p:cNvSpPr>
          <p:nvPr>
            <p:ph type="title"/>
          </p:nvPr>
        </p:nvSpPr>
        <p:spPr>
          <a:xfrm>
            <a:off x="107950" y="3860800"/>
            <a:ext cx="8458200" cy="563563"/>
          </a:xfrm>
          <a:prstGeom prst="rect">
            <a:avLst/>
          </a:prstGeom>
          <a:noFill/>
          <a:ln w="9525">
            <a:noFill/>
          </a:ln>
        </p:spPr>
        <p:txBody>
          <a:bodyPr anchor="ctr" anchorCtr="0"/>
          <a:p>
            <a:pPr lvl="0"/>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l" defTabSz="914400" eaLnBrk="1" fontAlgn="base" latinLnBrk="0" hangingPunct="1">
        <a:spcBef>
          <a:spcPct val="0"/>
        </a:spcBef>
        <a:spcAft>
          <a:spcPct val="0"/>
        </a:spcAft>
        <a:buClr>
          <a:srgbClr val="000000"/>
        </a:buClr>
        <a:buNone/>
        <a:defRPr sz="3200" b="1" i="0" u="none" kern="1200" baseline="0">
          <a:solidFill>
            <a:schemeClr val="bg1"/>
          </a:solidFill>
          <a:latin typeface="+mj-lt"/>
          <a:ea typeface="+mj-ea"/>
          <a:cs typeface="+mj-cs"/>
        </a:defRPr>
      </a:lvl1pPr>
    </p:titleStyle>
    <p:body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文本占位符 1026"/>
          <p:cNvSpPr>
            <a:spLocks noGrp="1"/>
          </p:cNvSpPr>
          <p:nvPr>
            <p:ph type="body"/>
          </p:nvPr>
        </p:nvSpPr>
        <p:spPr>
          <a:xfrm>
            <a:off x="457200" y="1152525"/>
            <a:ext cx="8229600" cy="5248275"/>
          </a:xfrm>
          <a:prstGeom prst="rect">
            <a:avLst/>
          </a:prstGeom>
          <a:noFill/>
          <a:ln w="9525">
            <a:noFill/>
          </a:ln>
        </p:spPr>
        <p:txBody>
          <a:bodyPr anchor="t" anchorCtr="0"/>
          <a:p>
            <a:pPr lvl="0"/>
            <a:endParaRPr lang="en-US" altLang="zh-CN"/>
          </a:p>
          <a:p>
            <a:pPr lvl="1" indent="-285750"/>
            <a:r>
              <a:rPr lang="en-US" altLang="zh-CN"/>
              <a:t>Second level</a:t>
            </a:r>
            <a:endParaRPr lang="en-US" altLang="zh-CN"/>
          </a:p>
          <a:p>
            <a:pPr lvl="2" indent="-228600"/>
            <a:r>
              <a:rPr lang="en-US" altLang="zh-CN"/>
              <a:t>Third level</a:t>
            </a:r>
            <a:endParaRPr lang="en-US" altLang="zh-CN"/>
          </a:p>
          <a:p>
            <a:pPr lvl="3" indent="-228600"/>
            <a:r>
              <a:rPr lang="en-US" altLang="zh-CN"/>
              <a:t>Fourth level</a:t>
            </a:r>
            <a:endParaRPr lang="en-US" altLang="zh-CN"/>
          </a:p>
          <a:p>
            <a:pPr lvl="4" indent="-228600"/>
            <a:r>
              <a:rPr lang="en-US" altLang="zh-CN"/>
              <a:t>Fifth level</a:t>
            </a:r>
            <a:endParaRPr lang="en-US" altLang="zh-CN"/>
          </a:p>
        </p:txBody>
      </p:sp>
      <p:sp>
        <p:nvSpPr>
          <p:cNvPr id="2" name="矩形 1025"/>
          <p:cNvSpPr/>
          <p:nvPr userDrawn="1"/>
        </p:nvSpPr>
        <p:spPr>
          <a:xfrm>
            <a:off x="35560" y="0"/>
            <a:ext cx="9144000" cy="1037590"/>
          </a:xfrm>
          <a:prstGeom prst="rect">
            <a:avLst/>
          </a:prstGeom>
          <a:solidFill>
            <a:schemeClr val="tx1"/>
          </a:solidFill>
          <a:ln w="9525">
            <a:noFill/>
            <a:miter/>
          </a:ln>
          <a:scene3d>
            <a:camera prst="orthographicFront"/>
            <a:lightRig rig="threePt" dir="t"/>
          </a:scene3d>
          <a:sp3d prstMaterial="dkEdge"/>
        </p:spPr>
        <p:txBody>
          <a:bodyPr anchor="t"/>
          <a:p>
            <a:pPr lvl="0" fontAlgn="base"/>
            <a:endParaRPr lang="zh-CN" altLang="en-US" strike="noStrike" noProof="1">
              <a:latin typeface="Arial" panose="020B0604020202020204" pitchFamily="34" charset="0"/>
              <a:ea typeface="宋体" panose="02010600030101010101" pitchFamily="2" charset="-122"/>
            </a:endParaRPr>
          </a:p>
        </p:txBody>
      </p:sp>
      <p:sp>
        <p:nvSpPr>
          <p:cNvPr id="1028" name="灯片编号占位符 1027"/>
          <p:cNvSpPr>
            <a:spLocks noGrp="1"/>
          </p:cNvSpPr>
          <p:nvPr>
            <p:ph type="sldNum" sz="quarter" idx="4"/>
          </p:nvPr>
        </p:nvSpPr>
        <p:spPr>
          <a:xfrm>
            <a:off x="3719513" y="6462713"/>
            <a:ext cx="854075" cy="320675"/>
          </a:xfrm>
          <a:prstGeom prst="rect">
            <a:avLst/>
          </a:prstGeom>
          <a:solidFill>
            <a:schemeClr val="accent5"/>
          </a:solidFill>
          <a:ln w="9525">
            <a:noFill/>
            <a:miter/>
          </a:ln>
        </p:spPr>
        <p:txBody>
          <a:bodyPr/>
          <a:lstStyle>
            <a:lvl1pPr algn="ctr">
              <a:defRPr sz="1600">
                <a:latin typeface="幼圆" panose="02010509060101010101" charset="-122"/>
                <a:ea typeface="幼圆" panose="02010509060101010101" charset="-122"/>
              </a:defRPr>
            </a:lvl1pPr>
          </a:lstStyle>
          <a:p>
            <a:pPr lvl="0" fontAlgn="base"/>
            <a:r>
              <a:rPr lang="zh-CN" strike="noStrike" noProof="1">
                <a:latin typeface="幼圆" panose="02010509060101010101" charset="-122"/>
                <a:ea typeface="幼圆" panose="02010509060101010101" charset="-122"/>
                <a:cs typeface="+mn-ea"/>
              </a:rPr>
              <a:t>1</a:t>
            </a:r>
            <a:endParaRPr lang="zh-CN" strike="noStrike" noProof="1"/>
          </a:p>
        </p:txBody>
      </p:sp>
      <p:sp>
        <p:nvSpPr>
          <p:cNvPr id="1029" name="标题 1028"/>
          <p:cNvSpPr>
            <a:spLocks noGrp="1"/>
          </p:cNvSpPr>
          <p:nvPr>
            <p:ph type="title"/>
          </p:nvPr>
        </p:nvSpPr>
        <p:spPr>
          <a:xfrm>
            <a:off x="107950" y="3860800"/>
            <a:ext cx="8458200" cy="563563"/>
          </a:xfrm>
          <a:prstGeom prst="rect">
            <a:avLst/>
          </a:prstGeom>
          <a:noFill/>
          <a:ln w="9525">
            <a:noFill/>
          </a:ln>
        </p:spPr>
        <p:txBody>
          <a:bodyPr anchor="ctr" anchorCtr="0"/>
          <a:p>
            <a:pPr lvl="0"/>
            <a:endParaRPr lang="en-US" altLang="zh-CN"/>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lvl1pPr marL="0" lvl="0" indent="0" algn="l" defTabSz="914400" eaLnBrk="1" fontAlgn="base" latinLnBrk="0" hangingPunct="1">
        <a:spcBef>
          <a:spcPct val="0"/>
        </a:spcBef>
        <a:spcAft>
          <a:spcPct val="0"/>
        </a:spcAft>
        <a:buClr>
          <a:srgbClr val="000000"/>
        </a:buClr>
        <a:buNone/>
        <a:defRPr sz="3200" b="1" i="0" u="none" kern="1200" baseline="0">
          <a:solidFill>
            <a:schemeClr val="bg1"/>
          </a:solidFill>
          <a:latin typeface="+mj-lt"/>
          <a:ea typeface="+mj-ea"/>
          <a:cs typeface="+mj-cs"/>
        </a:defRPr>
      </a:lvl1pPr>
    </p:titleStyle>
    <p:body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0.xml"/><Relationship Id="rId1" Type="http://schemas.openxmlformats.org/officeDocument/2006/relationships/tags" Target="../tags/tag6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0.xml"/><Relationship Id="rId1" Type="http://schemas.openxmlformats.org/officeDocument/2006/relationships/tags" Target="../tags/tag67.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0.xml"/><Relationship Id="rId2" Type="http://schemas.openxmlformats.org/officeDocument/2006/relationships/tags" Target="../tags/tag69.xml"/><Relationship Id="rId1" Type="http://schemas.openxmlformats.org/officeDocument/2006/relationships/tags" Target="../tags/tag68.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0.xml"/><Relationship Id="rId2" Type="http://schemas.openxmlformats.org/officeDocument/2006/relationships/tags" Target="../tags/tag71.xml"/><Relationship Id="rId1" Type="http://schemas.openxmlformats.org/officeDocument/2006/relationships/tags" Target="../tags/tag70.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0.xml"/><Relationship Id="rId3" Type="http://schemas.openxmlformats.org/officeDocument/2006/relationships/image" Target="../media/image6.jpeg"/><Relationship Id="rId2" Type="http://schemas.openxmlformats.org/officeDocument/2006/relationships/tags" Target="../tags/tag73.xml"/><Relationship Id="rId1" Type="http://schemas.openxmlformats.org/officeDocument/2006/relationships/tags" Target="../tags/tag72.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0.xml"/><Relationship Id="rId2" Type="http://schemas.openxmlformats.org/officeDocument/2006/relationships/tags" Target="../tags/tag75.xml"/><Relationship Id="rId1" Type="http://schemas.openxmlformats.org/officeDocument/2006/relationships/tags" Target="../tags/tag74.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0.xml"/><Relationship Id="rId2" Type="http://schemas.openxmlformats.org/officeDocument/2006/relationships/tags" Target="../tags/tag77.xml"/><Relationship Id="rId1" Type="http://schemas.openxmlformats.org/officeDocument/2006/relationships/tags" Target="../tags/tag76.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0.xml"/><Relationship Id="rId3" Type="http://schemas.openxmlformats.org/officeDocument/2006/relationships/image" Target="../media/image7.jpeg"/><Relationship Id="rId2" Type="http://schemas.openxmlformats.org/officeDocument/2006/relationships/tags" Target="../tags/tag79.xml"/><Relationship Id="rId1" Type="http://schemas.openxmlformats.org/officeDocument/2006/relationships/tags" Target="../tags/tag78.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0.xml"/><Relationship Id="rId2" Type="http://schemas.openxmlformats.org/officeDocument/2006/relationships/tags" Target="../tags/tag81.xml"/><Relationship Id="rId1" Type="http://schemas.openxmlformats.org/officeDocument/2006/relationships/tags" Target="../tags/tag80.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0.xml"/><Relationship Id="rId4" Type="http://schemas.openxmlformats.org/officeDocument/2006/relationships/image" Target="../media/image8.jpeg"/><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5" Type="http://schemas.openxmlformats.org/officeDocument/2006/relationships/slideLayout" Target="../slideLayouts/slideLayout7.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0.xml"/><Relationship Id="rId1" Type="http://schemas.openxmlformats.org/officeDocument/2006/relationships/tags" Target="../tags/tag85.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0.xml"/><Relationship Id="rId2" Type="http://schemas.openxmlformats.org/officeDocument/2006/relationships/tags" Target="../tags/tag87.xml"/><Relationship Id="rId1" Type="http://schemas.openxmlformats.org/officeDocument/2006/relationships/tags" Target="../tags/tag86.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0.xml"/><Relationship Id="rId2" Type="http://schemas.openxmlformats.org/officeDocument/2006/relationships/tags" Target="../tags/tag89.xml"/><Relationship Id="rId1" Type="http://schemas.openxmlformats.org/officeDocument/2006/relationships/tags" Target="../tags/tag88.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0.xml"/><Relationship Id="rId2" Type="http://schemas.openxmlformats.org/officeDocument/2006/relationships/tags" Target="../tags/tag91.xml"/><Relationship Id="rId1" Type="http://schemas.openxmlformats.org/officeDocument/2006/relationships/tags" Target="../tags/tag90.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0.xml"/><Relationship Id="rId2" Type="http://schemas.openxmlformats.org/officeDocument/2006/relationships/tags" Target="../tags/tag93.xml"/><Relationship Id="rId1" Type="http://schemas.openxmlformats.org/officeDocument/2006/relationships/tags" Target="../tags/tag92.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0.xml"/><Relationship Id="rId2" Type="http://schemas.openxmlformats.org/officeDocument/2006/relationships/tags" Target="../tags/tag95.xml"/><Relationship Id="rId1" Type="http://schemas.openxmlformats.org/officeDocument/2006/relationships/tags" Target="../tags/tag94.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0.xml"/><Relationship Id="rId2" Type="http://schemas.openxmlformats.org/officeDocument/2006/relationships/tags" Target="../tags/tag97.xml"/><Relationship Id="rId1" Type="http://schemas.openxmlformats.org/officeDocument/2006/relationships/tags" Target="../tags/tag96.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0.xml"/><Relationship Id="rId3" Type="http://schemas.openxmlformats.org/officeDocument/2006/relationships/image" Target="../media/image2.jpeg"/><Relationship Id="rId2" Type="http://schemas.openxmlformats.org/officeDocument/2006/relationships/tags" Target="../tags/tag26.xml"/><Relationship Id="rId1" Type="http://schemas.openxmlformats.org/officeDocument/2006/relationships/tags" Target="../tags/tag25.xml"/></Relationships>
</file>

<file path=ppt/slides/_rels/slide4.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9" Type="http://schemas.openxmlformats.org/officeDocument/2006/relationships/notesSlide" Target="../notesSlides/notesSlide2.xml"/><Relationship Id="rId18" Type="http://schemas.openxmlformats.org/officeDocument/2006/relationships/slideLayout" Target="../slideLayouts/slideLayout7.xml"/><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7.xml"/></Relationships>
</file>

<file path=ppt/slides/_rels/slide5.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7" Type="http://schemas.openxmlformats.org/officeDocument/2006/relationships/notesSlide" Target="../notesSlides/notesSlide3.xml"/><Relationship Id="rId16" Type="http://schemas.openxmlformats.org/officeDocument/2006/relationships/slideLayout" Target="../slideLayouts/slideLayout20.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tags" Target="../tags/tag44.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0.xml"/><Relationship Id="rId3" Type="http://schemas.openxmlformats.org/officeDocument/2006/relationships/image" Target="../media/image3.png"/><Relationship Id="rId2" Type="http://schemas.openxmlformats.org/officeDocument/2006/relationships/tags" Target="../tags/tag60.xml"/><Relationship Id="rId1" Type="http://schemas.openxmlformats.org/officeDocument/2006/relationships/tags" Target="../tags/tag59.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0.xml"/><Relationship Id="rId3" Type="http://schemas.openxmlformats.org/officeDocument/2006/relationships/image" Target="../media/image4.png"/><Relationship Id="rId2" Type="http://schemas.openxmlformats.org/officeDocument/2006/relationships/tags" Target="../tags/tag62.xml"/><Relationship Id="rId1" Type="http://schemas.openxmlformats.org/officeDocument/2006/relationships/tags" Target="../tags/tag61.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0.xml"/><Relationship Id="rId3" Type="http://schemas.openxmlformats.org/officeDocument/2006/relationships/image" Target="../media/image5.png"/><Relationship Id="rId2" Type="http://schemas.openxmlformats.org/officeDocument/2006/relationships/tags" Target="../tags/tag64.xml"/><Relationship Id="rId1" Type="http://schemas.openxmlformats.org/officeDocument/2006/relationships/tags" Target="../tags/tag6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0.xml"/><Relationship Id="rId1" Type="http://schemas.openxmlformats.org/officeDocument/2006/relationships/tags" Target="../tags/tag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5121"/>
          <p:cNvSpPr>
            <a:spLocks noGrp="1"/>
          </p:cNvSpPr>
          <p:nvPr>
            <p:ph type="ctrTitle" sz="quarter" hasCustomPrompt="1"/>
          </p:nvPr>
        </p:nvSpPr>
        <p:spPr>
          <a:xfrm>
            <a:off x="-26987" y="4648200"/>
            <a:ext cx="9170987" cy="1012825"/>
          </a:xfrm>
          <a:gradFill rotWithShape="1">
            <a:gsLst>
              <a:gs pos="0">
                <a:srgbClr val="0A1944"/>
              </a:gs>
              <a:gs pos="50000">
                <a:schemeClr val="tx1"/>
              </a:gs>
              <a:gs pos="100000">
                <a:srgbClr val="0A1944"/>
              </a:gs>
            </a:gsLst>
            <a:lin ang="0" scaled="1"/>
            <a:tileRect/>
          </a:gradFill>
        </p:spPr>
        <p:txBody>
          <a:bodyPr anchor="ctr" anchorCtr="0"/>
          <a:p>
            <a:pPr defTabSz="914400">
              <a:buClrTx/>
              <a:buSzTx/>
              <a:buFontTx/>
              <a:buNone/>
            </a:pPr>
            <a:r>
              <a:rPr lang="zh-CN" altLang="en-US" kern="1200" baseline="0">
                <a:latin typeface="华文彩云" panose="02010800040101010101" pitchFamily="2" charset="-122"/>
                <a:ea typeface="华文彩云" panose="02010800040101010101" pitchFamily="2" charset="-122"/>
                <a:cs typeface="+mj-cs"/>
              </a:rPr>
              <a:t>汽车售后服务管理</a:t>
            </a:r>
            <a:endParaRPr lang="zh-CN" altLang="en-US" kern="1200" baseline="0">
              <a:latin typeface="华文彩云" panose="02010800040101010101" pitchFamily="2" charset="-122"/>
              <a:ea typeface="华文彩云" panose="02010800040101010101" pitchFamily="2" charset="-122"/>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机动车交通事故责任强制保险</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任务二  了解汽车保险种类</a:t>
            </a:r>
            <a:endParaRPr lang="zh-CN" altLang="en-US" sz="2800" b="1" dirty="0">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
        <p:nvSpPr>
          <p:cNvPr id="2" name="文本框 1"/>
          <p:cNvSpPr txBox="1"/>
          <p:nvPr/>
        </p:nvSpPr>
        <p:spPr>
          <a:xfrm>
            <a:off x="395605" y="2204720"/>
            <a:ext cx="8275955" cy="2245360"/>
          </a:xfrm>
          <a:prstGeom prst="rect">
            <a:avLst/>
          </a:prstGeom>
          <a:noFill/>
        </p:spPr>
        <p:txBody>
          <a:bodyPr wrap="square" rtlCol="0" anchor="t">
            <a:spAutoFit/>
          </a:bodyPr>
          <a:p>
            <a:pPr marR="0" lvl="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defRPr/>
            </a:pPr>
            <a:r>
              <a:rPr lang="zh-CN" sz="2800" kern="0" noProof="0" smtClean="0">
                <a:ln>
                  <a:noFill/>
                </a:ln>
                <a:effectLst>
                  <a:outerShdw blurRad="38100" dist="38100" dir="2700000" algn="tl">
                    <a:srgbClr val="C0C0C0"/>
                  </a:outerShdw>
                </a:effectLst>
                <a:uLnTx/>
                <a:uFillTx/>
                <a:latin typeface="Verdana" panose="020B0604030504040204" pitchFamily="2" charset="0"/>
                <a:sym typeface="+mn-ea"/>
              </a:rPr>
              <a:t>交强险：全称“机动车交通</a:t>
            </a:r>
            <a:r>
              <a:rPr lang="zh-CN" sz="2800" kern="0" noProof="0" smtClean="0">
                <a:ln>
                  <a:noFill/>
                </a:ln>
                <a:effectLst>
                  <a:outerShdw blurRad="38100" dist="38100" dir="2700000" algn="tl">
                    <a:srgbClr val="C0C0C0"/>
                  </a:outerShdw>
                </a:effectLst>
                <a:uLnTx/>
                <a:uFillTx/>
                <a:latin typeface="+mn-lt"/>
                <a:sym typeface="+mn-ea"/>
              </a:rPr>
              <a:t>事故</a:t>
            </a:r>
            <a:r>
              <a:rPr lang="zh-CN" sz="2800" kern="0" noProof="0" smtClean="0">
                <a:ln>
                  <a:noFill/>
                </a:ln>
                <a:effectLst>
                  <a:outerShdw blurRad="38100" dist="38100" dir="2700000" algn="tl">
                    <a:srgbClr val="C0C0C0"/>
                  </a:outerShdw>
                </a:effectLst>
                <a:uLnTx/>
                <a:uFillTx/>
                <a:latin typeface="Verdana" panose="020B0604030504040204" pitchFamily="2" charset="0"/>
                <a:sym typeface="+mn-ea"/>
              </a:rPr>
              <a:t>责任强制保险”，是指由保险公司对被保险机动车发生道路交通事故造成</a:t>
            </a:r>
            <a:r>
              <a:rPr lang="zh-CN" sz="2800" kern="0" noProof="0" smtClean="0">
                <a:ln>
                  <a:noFill/>
                </a:ln>
                <a:solidFill>
                  <a:schemeClr val="accent2"/>
                </a:solidFill>
                <a:effectLst>
                  <a:outerShdw blurRad="38100" dist="38100" dir="2700000" algn="tl">
                    <a:srgbClr val="C0C0C0"/>
                  </a:outerShdw>
                </a:effectLst>
                <a:uLnTx/>
                <a:uFillTx/>
                <a:latin typeface="Verdana" panose="020B0604030504040204" pitchFamily="2" charset="0"/>
                <a:sym typeface="+mn-ea"/>
              </a:rPr>
              <a:t>本车人员、被保险人以外</a:t>
            </a:r>
            <a:r>
              <a:rPr lang="zh-CN" sz="2800" kern="0" noProof="0" smtClean="0">
                <a:ln>
                  <a:noFill/>
                </a:ln>
                <a:effectLst>
                  <a:outerShdw blurRad="38100" dist="38100" dir="2700000" algn="tl">
                    <a:srgbClr val="C0C0C0"/>
                  </a:outerShdw>
                </a:effectLst>
                <a:uLnTx/>
                <a:uFillTx/>
                <a:latin typeface="Verdana" panose="020B0604030504040204" pitchFamily="2" charset="0"/>
                <a:sym typeface="+mn-ea"/>
              </a:rPr>
              <a:t>的</a:t>
            </a:r>
            <a:r>
              <a:rPr lang="zh-CN" sz="2800" kern="0" noProof="0" smtClean="0">
                <a:ln>
                  <a:noFill/>
                </a:ln>
                <a:solidFill>
                  <a:schemeClr val="accent2"/>
                </a:solidFill>
                <a:effectLst>
                  <a:outerShdw blurRad="38100" dist="38100" dir="2700000" algn="tl">
                    <a:srgbClr val="C0C0C0"/>
                  </a:outerShdw>
                </a:effectLst>
                <a:uLnTx/>
                <a:uFillTx/>
                <a:latin typeface="Verdana" panose="020B0604030504040204" pitchFamily="2" charset="0"/>
                <a:sym typeface="+mn-ea"/>
              </a:rPr>
              <a:t>受害人</a:t>
            </a:r>
            <a:r>
              <a:rPr lang="zh-CN" sz="2800" kern="0" noProof="0" smtClean="0">
                <a:ln>
                  <a:noFill/>
                </a:ln>
                <a:effectLst>
                  <a:outerShdw blurRad="38100" dist="38100" dir="2700000" algn="tl">
                    <a:srgbClr val="C0C0C0"/>
                  </a:outerShdw>
                </a:effectLst>
                <a:uLnTx/>
                <a:uFillTx/>
                <a:latin typeface="Verdana" panose="020B0604030504040204" pitchFamily="2" charset="0"/>
                <a:sym typeface="+mn-ea"/>
              </a:rPr>
              <a:t>的人身伤亡、财产损失，在</a:t>
            </a:r>
            <a:r>
              <a:rPr lang="zh-CN" sz="2800" kern="0" noProof="0" smtClean="0">
                <a:ln>
                  <a:noFill/>
                </a:ln>
                <a:solidFill>
                  <a:schemeClr val="accent2"/>
                </a:solidFill>
                <a:effectLst>
                  <a:outerShdw blurRad="38100" dist="38100" dir="2700000" algn="tl">
                    <a:srgbClr val="C0C0C0"/>
                  </a:outerShdw>
                </a:effectLst>
                <a:uLnTx/>
                <a:uFillTx/>
                <a:latin typeface="Verdana" panose="020B0604030504040204" pitchFamily="2" charset="0"/>
                <a:sym typeface="+mn-ea"/>
              </a:rPr>
              <a:t>责任限额内</a:t>
            </a:r>
            <a:r>
              <a:rPr lang="zh-CN" sz="2800" kern="0" noProof="0" smtClean="0">
                <a:ln>
                  <a:noFill/>
                </a:ln>
                <a:effectLst>
                  <a:outerShdw blurRad="38100" dist="38100" dir="2700000" algn="tl">
                    <a:srgbClr val="C0C0C0"/>
                  </a:outerShdw>
                </a:effectLst>
                <a:uLnTx/>
                <a:uFillTx/>
                <a:latin typeface="Verdana" panose="020B0604030504040204" pitchFamily="2" charset="0"/>
                <a:sym typeface="+mn-ea"/>
              </a:rPr>
              <a:t>予以赔偿的强制性责任保险。</a:t>
            </a:r>
            <a:endParaRPr lang="zh-CN" altLang="en-US" sz="2800" kern="0" noProof="0" smtClean="0">
              <a:ln>
                <a:noFill/>
              </a:ln>
              <a:effectLst>
                <a:outerShdw blurRad="38100" dist="38100" dir="2700000" algn="tl">
                  <a:srgbClr val="C0C0C0"/>
                </a:outerShdw>
              </a:effectLst>
              <a:uLnTx/>
              <a:uFillTx/>
              <a:latin typeface="Verdana" panose="020B0604030504040204" pitchFamily="2" charset="0"/>
              <a:sym typeface="+mn-ea"/>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机动车交通事故责任强制保险</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任务二  了解汽车保险种类</a:t>
            </a:r>
            <a:endParaRPr lang="zh-CN" altLang="en-US" sz="2800" b="1" dirty="0">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
        <p:nvSpPr>
          <p:cNvPr id="2" name="文本框 1"/>
          <p:cNvSpPr txBox="1"/>
          <p:nvPr/>
        </p:nvSpPr>
        <p:spPr>
          <a:xfrm>
            <a:off x="459740" y="1725930"/>
            <a:ext cx="8330565" cy="3784600"/>
          </a:xfrm>
          <a:prstGeom prst="rect">
            <a:avLst/>
          </a:prstGeom>
          <a:noFill/>
          <a:ln w="9525">
            <a:noFill/>
          </a:ln>
        </p:spPr>
        <p:txBody>
          <a:bodyPr wrap="square">
            <a:spAutoFit/>
          </a:bodyPr>
          <a:p>
            <a:pPr indent="266700" algn="l"/>
            <a:r>
              <a:rPr lang="en-US" altLang="zh-CN" sz="2400" b="1">
                <a:ea typeface="宋体" panose="02010600030101010101" pitchFamily="2" charset="-122"/>
              </a:rPr>
              <a:t>    </a:t>
            </a:r>
            <a:r>
              <a:rPr lang="zh-CN" sz="2400" b="1">
                <a:ea typeface="宋体" panose="02010600030101010101" pitchFamily="2" charset="-122"/>
              </a:rPr>
              <a:t>被保险人</a:t>
            </a:r>
            <a:r>
              <a:rPr lang="zh-CN" sz="2400">
                <a:ea typeface="宋体" panose="02010600030101010101" pitchFamily="2" charset="-122"/>
              </a:rPr>
              <a:t>是指投保人及其允许的合法驾驶人。</a:t>
            </a:r>
            <a:endParaRPr lang="zh-CN" sz="2400">
              <a:ea typeface="宋体" panose="02010600030101010101" pitchFamily="2" charset="-122"/>
            </a:endParaRPr>
          </a:p>
          <a:p>
            <a:pPr indent="266700" algn="l"/>
            <a:r>
              <a:rPr lang="en-US" altLang="zh-CN" sz="2400">
                <a:ea typeface="宋体" panose="02010600030101010101" pitchFamily="2" charset="-122"/>
              </a:rPr>
              <a:t>     </a:t>
            </a:r>
            <a:r>
              <a:rPr lang="en-US" altLang="zh-CN" sz="2400" b="1">
                <a:ea typeface="宋体" panose="02010600030101010101" pitchFamily="2" charset="-122"/>
              </a:rPr>
              <a:t>  </a:t>
            </a:r>
            <a:r>
              <a:rPr lang="zh-CN" sz="2400" b="1">
                <a:ea typeface="宋体" panose="02010600030101010101" pitchFamily="2" charset="-122"/>
              </a:rPr>
              <a:t>投保人</a:t>
            </a:r>
            <a:r>
              <a:rPr lang="zh-CN" sz="2400">
                <a:ea typeface="宋体" panose="02010600030101010101" pitchFamily="2" charset="-122"/>
              </a:rPr>
              <a:t>是指与保险人订立</a:t>
            </a:r>
            <a:r>
              <a:rPr lang="zh-CN" sz="2400">
                <a:latin typeface="Calibri" panose="020F0502020204030204" charset="0"/>
                <a:ea typeface="宋体" panose="02010600030101010101" pitchFamily="2" charset="-122"/>
              </a:rPr>
              <a:t>机动车交通事故责任强制保险</a:t>
            </a:r>
            <a:r>
              <a:rPr lang="zh-CN" sz="2400">
                <a:ea typeface="宋体" panose="02010600030101010101" pitchFamily="2" charset="-122"/>
              </a:rPr>
              <a:t>合同，并按照合同负有支付保险费义务的机动车的所有人、管理人。</a:t>
            </a:r>
            <a:endParaRPr lang="zh-CN" sz="2400" b="1">
              <a:ea typeface="宋体" panose="02010600030101010101" pitchFamily="2" charset="-122"/>
            </a:endParaRPr>
          </a:p>
          <a:p>
            <a:pPr indent="266700"/>
            <a:r>
              <a:rPr lang="en-US" altLang="zh-CN" sz="2400" b="1">
                <a:sym typeface="+mn-ea"/>
              </a:rPr>
              <a:t>    </a:t>
            </a:r>
            <a:r>
              <a:rPr lang="zh-CN" sz="2400" b="1">
                <a:sym typeface="+mn-ea"/>
              </a:rPr>
              <a:t>受害人</a:t>
            </a:r>
            <a:r>
              <a:rPr lang="zh-CN" sz="2400">
                <a:sym typeface="+mn-ea"/>
              </a:rPr>
              <a:t>是指因被保险机动车发生交通事故遭受人身伤亡或者财产损失的人，但不包括被保险机动车本车车上人员、被保险人。</a:t>
            </a:r>
            <a:endParaRPr lang="zh-CN" sz="2400">
              <a:sym typeface="+mn-ea"/>
            </a:endParaRPr>
          </a:p>
          <a:p>
            <a:pPr indent="266700"/>
            <a:r>
              <a:rPr lang="en-US" altLang="zh-CN" sz="2400">
                <a:ea typeface="宋体" panose="02010600030101010101" pitchFamily="2" charset="-122"/>
              </a:rPr>
              <a:t>    </a:t>
            </a:r>
            <a:r>
              <a:rPr lang="zh-CN" altLang="en-US" sz="2400" b="1">
                <a:ea typeface="宋体" panose="02010600030101010101" pitchFamily="2" charset="-122"/>
              </a:rPr>
              <a:t>责任限额</a:t>
            </a:r>
            <a:r>
              <a:rPr lang="zh-CN" altLang="en-US" sz="2400">
                <a:ea typeface="宋体" panose="02010600030101010101" pitchFamily="2" charset="-122"/>
              </a:rPr>
              <a:t>是指被保险机动车发生交通事故，保险人对每次保险事故所有受害人的人身伤亡和财产损失所承担的最高赔偿金额。</a:t>
            </a:r>
            <a:endParaRPr lang="zh-CN" altLang="en-US" sz="2400">
              <a:ea typeface="宋体" panose="02010600030101010101" pitchFamily="2" charset="-122"/>
            </a:endParaRPr>
          </a:p>
        </p:txBody>
      </p:sp>
      <p:graphicFrame>
        <p:nvGraphicFramePr>
          <p:cNvPr id="3" name="表格 2"/>
          <p:cNvGraphicFramePr/>
          <p:nvPr/>
        </p:nvGraphicFramePr>
        <p:xfrm>
          <a:off x="2032000" y="3201988"/>
          <a:ext cx="0" cy="0"/>
        </p:xfrm>
        <a:graphic>
          <a:graphicData uri="http://schemas.openxmlformats.org/drawingml/2006/table">
            <a:tbl>
              <a:tblPr/>
              <a:tblGrid>
                <a:gridCol w="0"/>
                <a:gridCol w="0"/>
              </a:tblGrid>
              <a:tr h="0">
                <a:tc>
                  <a:txBody>
                    <a:bodyPr/>
                    <a:p>
                      <a:pPr>
                        <a:buNone/>
                      </a:pPr>
                      <a:endParaRPr lang="zh-CN" altLang="en-US"/>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a:buNone/>
                      </a:pPr>
                      <a:endParaRPr lang="zh-CN" altLang="en-US"/>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机动车交通事故责任强制保险</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任务二  了解汽车保险种类</a:t>
            </a:r>
            <a:endParaRPr lang="zh-CN" altLang="en-US" sz="2800" b="1" dirty="0">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graphicFrame>
        <p:nvGraphicFramePr>
          <p:cNvPr id="2" name="表格 1"/>
          <p:cNvGraphicFramePr>
            <a:graphicFrameLocks noGrp="1"/>
          </p:cNvGraphicFramePr>
          <p:nvPr>
            <p:custDataLst>
              <p:tags r:id="rId2"/>
            </p:custDataLst>
          </p:nvPr>
        </p:nvGraphicFramePr>
        <p:xfrm>
          <a:off x="1115695" y="2132965"/>
          <a:ext cx="7031990" cy="3606165"/>
        </p:xfrm>
        <a:graphic>
          <a:graphicData uri="http://schemas.openxmlformats.org/drawingml/2006/table">
            <a:tbl>
              <a:tblPr/>
              <a:tblGrid>
                <a:gridCol w="1767840"/>
                <a:gridCol w="1748155"/>
                <a:gridCol w="1758315"/>
                <a:gridCol w="1757680"/>
              </a:tblGrid>
              <a:tr h="400685">
                <a:tc gridSpan="2">
                  <a:txBody>
                    <a:bodyPr/>
                    <a:p>
                      <a:pPr algn="ctr" fontAlgn="ctr"/>
                      <a:r>
                        <a:rPr lang="zh-CN" altLang="en-US" sz="1600" b="1" u="none" strike="noStrike" dirty="0">
                          <a:solidFill>
                            <a:srgbClr val="B36A60"/>
                          </a:solidFill>
                          <a:effectLst/>
                          <a:latin typeface="微软雅黑" panose="020B0503020204020204" charset="-122"/>
                          <a:ea typeface="微软雅黑" panose="020B0503020204020204" charset="-122"/>
                        </a:rPr>
                        <a:t>责任限额</a:t>
                      </a:r>
                      <a:endParaRPr lang="zh-CN" altLang="en-US" sz="1600" b="1" i="0" u="none" strike="noStrike" dirty="0">
                        <a:solidFill>
                          <a:srgbClr val="B36A6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c hMerge="1">
                  <a:tcPr>
                    <a:lnR w="9525">
                      <a:solidFill>
                        <a:srgbClr val="B36A60"/>
                      </a:solidFill>
                      <a:prstDash val="sysDash"/>
                    </a:lnR>
                    <a:lnT w="9525">
                      <a:solidFill>
                        <a:srgbClr val="B36A60"/>
                      </a:solidFill>
                      <a:prstDash val="sysDash"/>
                    </a:lnT>
                    <a:lnB w="9525">
                      <a:solidFill>
                        <a:srgbClr val="B36A60"/>
                      </a:solidFill>
                      <a:prstDash val="sysDash"/>
                    </a:lnB>
                  </a:tcPr>
                </a:tc>
                <a:tc>
                  <a:txBody>
                    <a:bodyPr/>
                    <a:p>
                      <a:pPr algn="ctr" fontAlgn="ctr"/>
                      <a:r>
                        <a:rPr lang="zh-CN" altLang="en-US" sz="1600" b="1" u="none" strike="noStrike" dirty="0">
                          <a:solidFill>
                            <a:srgbClr val="B36A60"/>
                          </a:solidFill>
                          <a:effectLst/>
                          <a:latin typeface="微软雅黑" panose="020B0503020204020204" charset="-122"/>
                          <a:ea typeface="微软雅黑" panose="020B0503020204020204" charset="-122"/>
                        </a:rPr>
                        <a:t>调整前</a:t>
                      </a:r>
                      <a:endParaRPr lang="zh-CN" altLang="en-US" sz="1600" b="1" i="0" u="none" strike="noStrike" dirty="0">
                        <a:solidFill>
                          <a:srgbClr val="B36A6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c>
                  <a:txBody>
                    <a:bodyPr/>
                    <a:p>
                      <a:pPr algn="ctr" fontAlgn="ctr"/>
                      <a:r>
                        <a:rPr lang="zh-CN" altLang="en-US" sz="1600" b="1" u="none" strike="noStrike" dirty="0">
                          <a:solidFill>
                            <a:srgbClr val="B36A60"/>
                          </a:solidFill>
                          <a:effectLst/>
                          <a:latin typeface="微软雅黑" panose="020B0503020204020204" charset="-122"/>
                          <a:ea typeface="微软雅黑" panose="020B0503020204020204" charset="-122"/>
                        </a:rPr>
                        <a:t>调整后</a:t>
                      </a:r>
                      <a:endParaRPr lang="zh-CN" altLang="en-US" sz="1600" b="1" i="0" u="none" strike="noStrike" dirty="0">
                        <a:solidFill>
                          <a:srgbClr val="B36A6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r>
              <a:tr h="400685">
                <a:tc rowSpan="4">
                  <a:txBody>
                    <a:bodyPr/>
                    <a:p>
                      <a:pPr algn="ctr" fontAlgn="ctr"/>
                      <a:r>
                        <a:rPr lang="zh-CN" altLang="en-US" sz="1600" b="1" u="none" strike="noStrike" dirty="0">
                          <a:solidFill>
                            <a:srgbClr val="B36A60"/>
                          </a:solidFill>
                          <a:effectLst/>
                          <a:latin typeface="微软雅黑" panose="020B0503020204020204" charset="-122"/>
                          <a:ea typeface="微软雅黑" panose="020B0503020204020204" charset="-122"/>
                        </a:rPr>
                        <a:t>有责</a:t>
                      </a:r>
                      <a:endParaRPr lang="zh-CN" altLang="en-US" sz="1600" b="1" i="0" u="none" strike="noStrike" dirty="0">
                        <a:solidFill>
                          <a:srgbClr val="B36A6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c>
                  <a:txBody>
                    <a:bodyPr/>
                    <a:p>
                      <a:pPr algn="ctr" fontAlgn="ctr">
                        <a:buClrTx/>
                        <a:buSzTx/>
                        <a:buFontTx/>
                      </a:pPr>
                      <a:r>
                        <a:rPr lang="en-US" altLang="zh-CN" sz="1600" u="none" strike="noStrike" dirty="0">
                          <a:solidFill>
                            <a:srgbClr val="404040"/>
                          </a:solidFill>
                          <a:effectLst/>
                          <a:latin typeface="微软雅黑" panose="020B0503020204020204" charset="-122"/>
                          <a:ea typeface="微软雅黑" panose="020B0503020204020204" charset="-122"/>
                        </a:rPr>
                        <a:t>死亡伤残</a:t>
                      </a:r>
                      <a:endParaRPr lang="en-US" altLang="zh-CN" sz="160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c>
                  <a:txBody>
                    <a:bodyPr/>
                    <a:p>
                      <a:pPr algn="ctr" fontAlgn="ctr">
                        <a:buClrTx/>
                        <a:buSzTx/>
                        <a:buFontTx/>
                      </a:pPr>
                      <a:r>
                        <a:rPr lang="en-US" altLang="zh-CN" sz="1600" u="none" strike="noStrike" dirty="0">
                          <a:solidFill>
                            <a:srgbClr val="404040"/>
                          </a:solidFill>
                          <a:effectLst/>
                          <a:latin typeface="微软雅黑" panose="020B0503020204020204" charset="-122"/>
                          <a:ea typeface="微软雅黑" panose="020B0503020204020204" charset="-122"/>
                        </a:rPr>
                        <a:t>11万元</a:t>
                      </a:r>
                      <a:endParaRPr lang="en-US" altLang="zh-CN" sz="160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c>
                  <a:txBody>
                    <a:bodyPr/>
                    <a:p>
                      <a:pPr algn="ctr" fontAlgn="ctr">
                        <a:buClrTx/>
                        <a:buSzTx/>
                        <a:buFontTx/>
                      </a:pPr>
                      <a:r>
                        <a:rPr lang="en-US" altLang="zh-CN" sz="1600" u="none" strike="noStrike" dirty="0">
                          <a:solidFill>
                            <a:srgbClr val="404040"/>
                          </a:solidFill>
                          <a:effectLst/>
                          <a:latin typeface="微软雅黑" panose="020B0503020204020204" charset="-122"/>
                          <a:ea typeface="微软雅黑" panose="020B0503020204020204" charset="-122"/>
                        </a:rPr>
                        <a:t>18万元</a:t>
                      </a:r>
                      <a:endParaRPr lang="en-US" altLang="zh-CN" sz="160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r>
              <a:tr h="400685">
                <a:tc vMerge="1">
                  <a:tcPr>
                    <a:lnL w="9525">
                      <a:solidFill>
                        <a:srgbClr val="B36A60"/>
                      </a:solidFill>
                      <a:prstDash val="sysDash"/>
                    </a:lnL>
                    <a:lnR w="9525">
                      <a:solidFill>
                        <a:srgbClr val="B36A60"/>
                      </a:solidFill>
                      <a:prstDash val="sysDash"/>
                    </a:lnR>
                  </a:tcPr>
                </a:tc>
                <a:tc>
                  <a:txBody>
                    <a:bodyPr/>
                    <a:p>
                      <a:pPr algn="ctr" fontAlgn="ctr">
                        <a:buClrTx/>
                        <a:buSzTx/>
                        <a:buFontTx/>
                      </a:pPr>
                      <a:r>
                        <a:rPr lang="en-US" altLang="zh-CN" sz="1600" u="none" strike="noStrike" dirty="0">
                          <a:solidFill>
                            <a:srgbClr val="404040"/>
                          </a:solidFill>
                          <a:effectLst/>
                          <a:latin typeface="微软雅黑" panose="020B0503020204020204" charset="-122"/>
                          <a:ea typeface="微软雅黑" panose="020B0503020204020204" charset="-122"/>
                        </a:rPr>
                        <a:t>医疗费用</a:t>
                      </a:r>
                      <a:endParaRPr lang="en-US" altLang="zh-CN" sz="160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c>
                  <a:txBody>
                    <a:bodyPr/>
                    <a:p>
                      <a:pPr algn="ctr" fontAlgn="ctr">
                        <a:buClrTx/>
                        <a:buSzTx/>
                        <a:buFontTx/>
                      </a:pPr>
                      <a:r>
                        <a:rPr lang="en-US" altLang="zh-CN" sz="1600" u="none" strike="noStrike" dirty="0">
                          <a:solidFill>
                            <a:srgbClr val="404040"/>
                          </a:solidFill>
                          <a:effectLst/>
                          <a:latin typeface="微软雅黑" panose="020B0503020204020204" charset="-122"/>
                          <a:ea typeface="微软雅黑" panose="020B0503020204020204" charset="-122"/>
                        </a:rPr>
                        <a:t>1万元</a:t>
                      </a:r>
                      <a:endParaRPr lang="en-US" altLang="zh-CN" sz="160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c>
                  <a:txBody>
                    <a:bodyPr/>
                    <a:p>
                      <a:pPr algn="ctr" fontAlgn="ctr">
                        <a:buClrTx/>
                        <a:buSzTx/>
                        <a:buFontTx/>
                      </a:pPr>
                      <a:r>
                        <a:rPr lang="en-US" altLang="zh-CN" sz="1600" u="none" strike="noStrike" dirty="0">
                          <a:solidFill>
                            <a:srgbClr val="404040"/>
                          </a:solidFill>
                          <a:effectLst/>
                          <a:latin typeface="微软雅黑" panose="020B0503020204020204" charset="-122"/>
                          <a:ea typeface="微软雅黑" panose="020B0503020204020204" charset="-122"/>
                        </a:rPr>
                        <a:t>1.8万元</a:t>
                      </a:r>
                      <a:endParaRPr lang="en-US" altLang="zh-CN" sz="160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r>
              <a:tr h="400685">
                <a:tc vMerge="1">
                  <a:tcPr>
                    <a:lnL w="9525">
                      <a:solidFill>
                        <a:srgbClr val="B36A60"/>
                      </a:solidFill>
                      <a:prstDash val="sysDash"/>
                    </a:lnL>
                    <a:lnR w="9525">
                      <a:solidFill>
                        <a:srgbClr val="B36A60"/>
                      </a:solidFill>
                      <a:prstDash val="sysDash"/>
                    </a:lnR>
                  </a:tcPr>
                </a:tc>
                <a:tc>
                  <a:txBody>
                    <a:bodyPr/>
                    <a:p>
                      <a:pPr algn="ctr" fontAlgn="ctr">
                        <a:buClrTx/>
                        <a:buSzTx/>
                        <a:buFontTx/>
                      </a:pPr>
                      <a:r>
                        <a:rPr lang="en-US" altLang="zh-CN" sz="1600" b="0" u="none" strike="noStrike" dirty="0">
                          <a:solidFill>
                            <a:srgbClr val="404040"/>
                          </a:solidFill>
                          <a:effectLst/>
                          <a:latin typeface="微软雅黑" panose="020B0503020204020204" charset="-122"/>
                          <a:ea typeface="微软雅黑" panose="020B0503020204020204" charset="-122"/>
                        </a:rPr>
                        <a:t>财产损失</a:t>
                      </a:r>
                      <a:endParaRPr lang="en-US" altLang="zh-CN" sz="1600" b="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c>
                  <a:txBody>
                    <a:bodyPr/>
                    <a:p>
                      <a:pPr algn="ctr" fontAlgn="ctr">
                        <a:buClrTx/>
                        <a:buSzTx/>
                        <a:buFontTx/>
                      </a:pPr>
                      <a:r>
                        <a:rPr lang="en-US" altLang="zh-CN" sz="1600" b="0" u="none" strike="noStrike" dirty="0">
                          <a:solidFill>
                            <a:srgbClr val="404040"/>
                          </a:solidFill>
                          <a:effectLst/>
                          <a:latin typeface="微软雅黑" panose="020B0503020204020204" charset="-122"/>
                          <a:ea typeface="微软雅黑" panose="020B0503020204020204" charset="-122"/>
                        </a:rPr>
                        <a:t>2000元</a:t>
                      </a:r>
                      <a:endParaRPr lang="en-US" altLang="zh-CN" sz="1600" b="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c>
                  <a:txBody>
                    <a:bodyPr/>
                    <a:p>
                      <a:pPr algn="ctr" fontAlgn="ctr">
                        <a:buClrTx/>
                        <a:buSzTx/>
                        <a:buFontTx/>
                      </a:pPr>
                      <a:r>
                        <a:rPr lang="en-US" altLang="zh-CN" sz="1600" b="0" u="none" strike="noStrike" dirty="0">
                          <a:solidFill>
                            <a:srgbClr val="404040"/>
                          </a:solidFill>
                          <a:effectLst/>
                          <a:latin typeface="微软雅黑" panose="020B0503020204020204" charset="-122"/>
                          <a:ea typeface="微软雅黑" panose="020B0503020204020204" charset="-122"/>
                        </a:rPr>
                        <a:t>2000元</a:t>
                      </a:r>
                      <a:endParaRPr lang="en-US" altLang="zh-CN" sz="1600" b="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r>
              <a:tr h="400685">
                <a:tc vMerge="1">
                  <a:tcPr>
                    <a:lnL w="9525">
                      <a:solidFill>
                        <a:srgbClr val="B36A60"/>
                      </a:solidFill>
                      <a:prstDash val="sysDash"/>
                    </a:lnL>
                    <a:lnR w="9525">
                      <a:solidFill>
                        <a:srgbClr val="B36A60"/>
                      </a:solidFill>
                      <a:prstDash val="sysDash"/>
                    </a:lnR>
                    <a:lnB w="9525">
                      <a:solidFill>
                        <a:srgbClr val="B36A60"/>
                      </a:solidFill>
                      <a:prstDash val="sysDash"/>
                    </a:lnB>
                  </a:tcPr>
                </a:tc>
                <a:tc>
                  <a:txBody>
                    <a:bodyPr/>
                    <a:p>
                      <a:pPr algn="ctr" fontAlgn="ctr">
                        <a:buClrTx/>
                        <a:buSzTx/>
                        <a:buFontTx/>
                      </a:pPr>
                      <a:r>
                        <a:rPr lang="en-US" altLang="zh-CN" sz="1600" u="none" strike="noStrike" dirty="0">
                          <a:solidFill>
                            <a:srgbClr val="404040"/>
                          </a:solidFill>
                          <a:effectLst/>
                          <a:latin typeface="微软雅黑" panose="020B0503020204020204" charset="-122"/>
                          <a:ea typeface="微软雅黑" panose="020B0503020204020204" charset="-122"/>
                        </a:rPr>
                        <a:t>合计</a:t>
                      </a:r>
                      <a:endParaRPr lang="en-US" altLang="zh-CN" sz="160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c>
                  <a:txBody>
                    <a:bodyPr/>
                    <a:p>
                      <a:pPr algn="ctr" fontAlgn="ctr">
                        <a:buClrTx/>
                        <a:buSzTx/>
                        <a:buFontTx/>
                      </a:pPr>
                      <a:r>
                        <a:rPr lang="en-US" altLang="zh-CN" sz="1600" u="none" strike="noStrike" dirty="0">
                          <a:solidFill>
                            <a:srgbClr val="404040"/>
                          </a:solidFill>
                          <a:effectLst/>
                          <a:latin typeface="微软雅黑" panose="020B0503020204020204" charset="-122"/>
                          <a:ea typeface="微软雅黑" panose="020B0503020204020204" charset="-122"/>
                        </a:rPr>
                        <a:t>12.2万元</a:t>
                      </a:r>
                      <a:endParaRPr lang="en-US" altLang="zh-CN" sz="160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c>
                  <a:txBody>
                    <a:bodyPr/>
                    <a:p>
                      <a:pPr algn="ctr" fontAlgn="ctr">
                        <a:buClrTx/>
                        <a:buSzTx/>
                        <a:buFontTx/>
                      </a:pPr>
                      <a:r>
                        <a:rPr lang="en-US" altLang="zh-CN" sz="1600" u="none" strike="noStrike" dirty="0">
                          <a:solidFill>
                            <a:srgbClr val="404040"/>
                          </a:solidFill>
                          <a:effectLst/>
                          <a:latin typeface="微软雅黑" panose="020B0503020204020204" charset="-122"/>
                          <a:ea typeface="微软雅黑" panose="020B0503020204020204" charset="-122"/>
                        </a:rPr>
                        <a:t>20万元</a:t>
                      </a:r>
                      <a:endParaRPr lang="en-US" altLang="zh-CN" sz="160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r>
              <a:tr h="400685">
                <a:tc rowSpan="4">
                  <a:txBody>
                    <a:bodyPr/>
                    <a:p>
                      <a:pPr algn="ctr" fontAlgn="ctr"/>
                      <a:r>
                        <a:rPr lang="zh-CN" altLang="en-US" sz="1600" b="1" u="none" strike="noStrike" dirty="0">
                          <a:solidFill>
                            <a:srgbClr val="B36A60"/>
                          </a:solidFill>
                          <a:effectLst/>
                          <a:latin typeface="微软雅黑" panose="020B0503020204020204" charset="-122"/>
                          <a:ea typeface="微软雅黑" panose="020B0503020204020204" charset="-122"/>
                        </a:rPr>
                        <a:t>无责</a:t>
                      </a:r>
                      <a:endParaRPr lang="zh-CN" altLang="en-US" sz="1600" b="1" i="0" u="none" strike="noStrike" dirty="0">
                        <a:solidFill>
                          <a:srgbClr val="B36A6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c>
                  <a:txBody>
                    <a:bodyPr/>
                    <a:p>
                      <a:pPr algn="ctr" fontAlgn="ctr">
                        <a:buClrTx/>
                        <a:buSzTx/>
                        <a:buFontTx/>
                      </a:pPr>
                      <a:r>
                        <a:rPr lang="en-US" altLang="zh-CN" sz="1600" u="none" strike="noStrike" dirty="0">
                          <a:solidFill>
                            <a:srgbClr val="404040"/>
                          </a:solidFill>
                          <a:effectLst/>
                          <a:latin typeface="微软雅黑" panose="020B0503020204020204" charset="-122"/>
                          <a:ea typeface="微软雅黑" panose="020B0503020204020204" charset="-122"/>
                        </a:rPr>
                        <a:t>死亡伤残</a:t>
                      </a:r>
                      <a:endParaRPr lang="en-US" altLang="zh-CN" sz="160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c>
                  <a:txBody>
                    <a:bodyPr/>
                    <a:p>
                      <a:pPr algn="ctr" fontAlgn="ctr">
                        <a:buClrTx/>
                        <a:buSzTx/>
                        <a:buFontTx/>
                      </a:pPr>
                      <a:r>
                        <a:rPr lang="en-US" altLang="zh-CN" sz="1600" u="none" strike="noStrike" dirty="0">
                          <a:solidFill>
                            <a:srgbClr val="404040"/>
                          </a:solidFill>
                          <a:effectLst/>
                          <a:latin typeface="微软雅黑" panose="020B0503020204020204" charset="-122"/>
                          <a:ea typeface="微软雅黑" panose="020B0503020204020204" charset="-122"/>
                        </a:rPr>
                        <a:t>1.1万元</a:t>
                      </a:r>
                      <a:endParaRPr lang="en-US" altLang="zh-CN" sz="160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c>
                  <a:txBody>
                    <a:bodyPr/>
                    <a:p>
                      <a:pPr algn="ctr" fontAlgn="ctr">
                        <a:buClrTx/>
                        <a:buSzTx/>
                        <a:buFontTx/>
                      </a:pPr>
                      <a:r>
                        <a:rPr lang="en-US" altLang="zh-CN" sz="1600" u="none" strike="noStrike" dirty="0">
                          <a:solidFill>
                            <a:srgbClr val="404040"/>
                          </a:solidFill>
                          <a:effectLst/>
                          <a:latin typeface="微软雅黑" panose="020B0503020204020204" charset="-122"/>
                          <a:ea typeface="微软雅黑" panose="020B0503020204020204" charset="-122"/>
                        </a:rPr>
                        <a:t>1.8万元</a:t>
                      </a:r>
                      <a:endParaRPr lang="en-US" altLang="zh-CN" sz="160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r>
              <a:tr h="400685">
                <a:tc vMerge="1">
                  <a:tcPr>
                    <a:lnL w="9525">
                      <a:solidFill>
                        <a:srgbClr val="B36A60"/>
                      </a:solidFill>
                      <a:prstDash val="sysDash"/>
                    </a:lnL>
                    <a:lnR w="9525">
                      <a:solidFill>
                        <a:srgbClr val="B36A60"/>
                      </a:solidFill>
                      <a:prstDash val="sysDash"/>
                    </a:lnR>
                  </a:tcPr>
                </a:tc>
                <a:tc>
                  <a:txBody>
                    <a:bodyPr/>
                    <a:p>
                      <a:pPr algn="ctr" fontAlgn="ctr">
                        <a:buClrTx/>
                        <a:buSzTx/>
                        <a:buFontTx/>
                      </a:pPr>
                      <a:r>
                        <a:rPr lang="en-US" altLang="zh-CN" sz="1600" u="none" strike="noStrike" dirty="0">
                          <a:solidFill>
                            <a:srgbClr val="404040"/>
                          </a:solidFill>
                          <a:effectLst/>
                          <a:latin typeface="微软雅黑" panose="020B0503020204020204" charset="-122"/>
                          <a:ea typeface="微软雅黑" panose="020B0503020204020204" charset="-122"/>
                        </a:rPr>
                        <a:t>医疗费用</a:t>
                      </a:r>
                      <a:endParaRPr lang="en-US" altLang="zh-CN" sz="160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c>
                  <a:txBody>
                    <a:bodyPr/>
                    <a:p>
                      <a:pPr algn="ctr" fontAlgn="ctr">
                        <a:buClrTx/>
                        <a:buSzTx/>
                        <a:buFontTx/>
                      </a:pPr>
                      <a:r>
                        <a:rPr lang="en-US" altLang="zh-CN" sz="1600" u="none" strike="noStrike" dirty="0">
                          <a:solidFill>
                            <a:srgbClr val="404040"/>
                          </a:solidFill>
                          <a:effectLst/>
                          <a:latin typeface="微软雅黑" panose="020B0503020204020204" charset="-122"/>
                          <a:ea typeface="微软雅黑" panose="020B0503020204020204" charset="-122"/>
                        </a:rPr>
                        <a:t>1000元</a:t>
                      </a:r>
                      <a:endParaRPr lang="en-US" altLang="zh-CN" sz="160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c>
                  <a:txBody>
                    <a:bodyPr/>
                    <a:p>
                      <a:pPr algn="ctr" fontAlgn="ctr">
                        <a:buClrTx/>
                        <a:buSzTx/>
                        <a:buFontTx/>
                      </a:pPr>
                      <a:r>
                        <a:rPr lang="en-US" altLang="zh-CN" sz="1600" u="none" strike="noStrike" dirty="0">
                          <a:solidFill>
                            <a:srgbClr val="404040"/>
                          </a:solidFill>
                          <a:effectLst/>
                          <a:latin typeface="微软雅黑" panose="020B0503020204020204" charset="-122"/>
                          <a:ea typeface="微软雅黑" panose="020B0503020204020204" charset="-122"/>
                        </a:rPr>
                        <a:t>1800元</a:t>
                      </a:r>
                      <a:endParaRPr lang="en-US" altLang="zh-CN" sz="160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r>
              <a:tr h="400685">
                <a:tc vMerge="1">
                  <a:tcPr>
                    <a:lnL w="9525">
                      <a:solidFill>
                        <a:srgbClr val="B36A60"/>
                      </a:solidFill>
                      <a:prstDash val="sysDash"/>
                    </a:lnL>
                    <a:lnR w="9525">
                      <a:solidFill>
                        <a:srgbClr val="B36A60"/>
                      </a:solidFill>
                      <a:prstDash val="sysDash"/>
                    </a:lnR>
                  </a:tcPr>
                </a:tc>
                <a:tc>
                  <a:txBody>
                    <a:bodyPr/>
                    <a:p>
                      <a:pPr algn="ctr" fontAlgn="ctr">
                        <a:buClrTx/>
                        <a:buSzTx/>
                        <a:buFontTx/>
                      </a:pPr>
                      <a:r>
                        <a:rPr lang="en-US" altLang="zh-CN" sz="1600" b="0" u="none" strike="noStrike" dirty="0">
                          <a:solidFill>
                            <a:srgbClr val="404040"/>
                          </a:solidFill>
                          <a:effectLst/>
                          <a:latin typeface="微软雅黑" panose="020B0503020204020204" charset="-122"/>
                          <a:ea typeface="微软雅黑" panose="020B0503020204020204" charset="-122"/>
                        </a:rPr>
                        <a:t>财产损失</a:t>
                      </a:r>
                      <a:endParaRPr lang="en-US" altLang="zh-CN" sz="1600" b="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c>
                  <a:txBody>
                    <a:bodyPr/>
                    <a:p>
                      <a:pPr algn="ctr" fontAlgn="ctr">
                        <a:buClrTx/>
                        <a:buSzTx/>
                        <a:buFontTx/>
                      </a:pPr>
                      <a:r>
                        <a:rPr lang="en-US" altLang="zh-CN" sz="1600" b="0" u="none" strike="noStrike" dirty="0">
                          <a:solidFill>
                            <a:srgbClr val="404040"/>
                          </a:solidFill>
                          <a:effectLst/>
                          <a:latin typeface="微软雅黑" panose="020B0503020204020204" charset="-122"/>
                          <a:ea typeface="微软雅黑" panose="020B0503020204020204" charset="-122"/>
                        </a:rPr>
                        <a:t>100元</a:t>
                      </a:r>
                      <a:endParaRPr lang="en-US" altLang="zh-CN" sz="1600" b="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c>
                  <a:txBody>
                    <a:bodyPr/>
                    <a:p>
                      <a:pPr algn="ctr" fontAlgn="ctr">
                        <a:buClrTx/>
                        <a:buSzTx/>
                        <a:buFontTx/>
                      </a:pPr>
                      <a:r>
                        <a:rPr lang="en-US" altLang="zh-CN" sz="1600" b="0" u="none" strike="noStrike" dirty="0">
                          <a:solidFill>
                            <a:srgbClr val="404040"/>
                          </a:solidFill>
                          <a:effectLst/>
                          <a:latin typeface="微软雅黑" panose="020B0503020204020204" charset="-122"/>
                          <a:ea typeface="微软雅黑" panose="020B0503020204020204" charset="-122"/>
                        </a:rPr>
                        <a:t>100元</a:t>
                      </a:r>
                      <a:endParaRPr lang="en-US" altLang="zh-CN" sz="1600" b="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r>
              <a:tr h="400685">
                <a:tc vMerge="1">
                  <a:tcPr>
                    <a:lnL w="9525">
                      <a:solidFill>
                        <a:srgbClr val="B36A60"/>
                      </a:solidFill>
                      <a:prstDash val="sysDash"/>
                    </a:lnL>
                    <a:lnR w="9525">
                      <a:solidFill>
                        <a:srgbClr val="B36A60"/>
                      </a:solidFill>
                      <a:prstDash val="sysDash"/>
                    </a:lnR>
                    <a:lnB w="9525">
                      <a:solidFill>
                        <a:srgbClr val="B36A60"/>
                      </a:solidFill>
                      <a:prstDash val="sysDash"/>
                    </a:lnB>
                  </a:tcPr>
                </a:tc>
                <a:tc>
                  <a:txBody>
                    <a:bodyPr/>
                    <a:p>
                      <a:pPr algn="ctr" fontAlgn="ctr">
                        <a:buClrTx/>
                        <a:buSzTx/>
                        <a:buFontTx/>
                      </a:pPr>
                      <a:r>
                        <a:rPr lang="en-US" altLang="zh-CN" sz="1600" u="none" strike="noStrike" dirty="0">
                          <a:solidFill>
                            <a:srgbClr val="404040"/>
                          </a:solidFill>
                          <a:effectLst/>
                          <a:latin typeface="微软雅黑" panose="020B0503020204020204" charset="-122"/>
                          <a:ea typeface="微软雅黑" panose="020B0503020204020204" charset="-122"/>
                        </a:rPr>
                        <a:t>合计</a:t>
                      </a:r>
                      <a:endParaRPr lang="en-US" altLang="zh-CN" sz="160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c>
                  <a:txBody>
                    <a:bodyPr/>
                    <a:p>
                      <a:pPr algn="ctr" fontAlgn="ctr">
                        <a:buClrTx/>
                        <a:buSzTx/>
                        <a:buFontTx/>
                      </a:pPr>
                      <a:r>
                        <a:rPr lang="en-US" altLang="zh-CN" sz="1600" u="none" strike="noStrike" dirty="0">
                          <a:solidFill>
                            <a:srgbClr val="404040"/>
                          </a:solidFill>
                          <a:effectLst/>
                          <a:latin typeface="微软雅黑" panose="020B0503020204020204" charset="-122"/>
                          <a:ea typeface="微软雅黑" panose="020B0503020204020204" charset="-122"/>
                        </a:rPr>
                        <a:t>1.21万元</a:t>
                      </a:r>
                      <a:endParaRPr lang="en-US" altLang="zh-CN" sz="160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c>
                  <a:txBody>
                    <a:bodyPr/>
                    <a:p>
                      <a:pPr algn="ctr" fontAlgn="ctr">
                        <a:buClrTx/>
                        <a:buSzTx/>
                        <a:buFontTx/>
                      </a:pPr>
                      <a:r>
                        <a:rPr lang="en-US" altLang="zh-CN" sz="1600" u="none" strike="noStrike" dirty="0">
                          <a:solidFill>
                            <a:srgbClr val="404040"/>
                          </a:solidFill>
                          <a:effectLst/>
                          <a:latin typeface="微软雅黑" panose="020B0503020204020204" charset="-122"/>
                          <a:ea typeface="微软雅黑" panose="020B0503020204020204" charset="-122"/>
                        </a:rPr>
                        <a:t>1.99万元</a:t>
                      </a:r>
                      <a:endParaRPr lang="en-US" altLang="zh-CN" sz="1600" i="0" u="none" strike="noStrike" dirty="0">
                        <a:solidFill>
                          <a:srgbClr val="404040"/>
                        </a:solidFill>
                        <a:effectLst/>
                        <a:latin typeface="微软雅黑" panose="020B0503020204020204" charset="-122"/>
                        <a:ea typeface="微软雅黑" panose="020B0503020204020204" charset="-122"/>
                      </a:endParaRPr>
                    </a:p>
                  </a:txBody>
                  <a:tcPr marL="9525" marR="9525" marT="9525" marB="0" anchor="ctr">
                    <a:lnL w="9525">
                      <a:solidFill>
                        <a:srgbClr val="B36A60"/>
                      </a:solidFill>
                      <a:prstDash val="sysDash"/>
                    </a:lnL>
                    <a:lnR w="9525">
                      <a:solidFill>
                        <a:srgbClr val="B36A60"/>
                      </a:solidFill>
                      <a:prstDash val="sysDash"/>
                    </a:lnR>
                    <a:lnT w="9525">
                      <a:solidFill>
                        <a:srgbClr val="B36A60"/>
                      </a:solidFill>
                      <a:prstDash val="sysDash"/>
                    </a:lnT>
                    <a:lnB w="9525">
                      <a:solidFill>
                        <a:srgbClr val="B36A60"/>
                      </a:solidFill>
                      <a:prstDash val="sysDash"/>
                    </a:lnB>
                    <a:solidFill>
                      <a:srgbClr val="FFFFFF"/>
                    </a:solidFill>
                  </a:tcPr>
                </a:tc>
              </a:tr>
            </a:tbl>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商业险</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任务二  了解汽车保险种类</a:t>
            </a:r>
            <a:endParaRPr lang="zh-CN" altLang="en-US" sz="2800" b="1" dirty="0">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
        <p:nvSpPr>
          <p:cNvPr id="47106" name="Rectangle 3"/>
          <p:cNvSpPr>
            <a:spLocks noGrp="1"/>
          </p:cNvSpPr>
          <p:nvPr>
            <p:custDataLst>
              <p:tags r:id="rId2"/>
            </p:custDataLst>
          </p:nvPr>
        </p:nvSpPr>
        <p:spPr>
          <a:xfrm>
            <a:off x="34925" y="1916748"/>
            <a:ext cx="8977313" cy="4522787"/>
          </a:xfrm>
          <a:prstGeom prst="rect">
            <a:avLst/>
          </a:prstGeom>
          <a:noFill/>
          <a:ln w="9525">
            <a:noFill/>
          </a:ln>
        </p:spPr>
        <p:txBody>
          <a:bodyPr vert="horz" wrap="square" lIns="91440" tIns="45720" rIns="91440" bIns="45720" anchor="t" anchorCtr="0"/>
          <a:lstStyle>
            <a:lvl1pPr lvl="0">
              <a:buClr>
                <a:schemeClr val="hlink"/>
              </a:buClr>
              <a:buSzTx/>
              <a:buFont typeface="Wingdings" panose="05000000000000000000" pitchFamily="2" charset="2"/>
              <a:defRPr sz="2800"/>
            </a:lvl1pPr>
            <a:lvl2pPr lvl="1">
              <a:buClr>
                <a:schemeClr val="hlink"/>
              </a:buClr>
              <a:buSzTx/>
              <a:buFont typeface="Wingdings" panose="05000000000000000000" pitchFamily="2" charset="2"/>
              <a:defRPr sz="2400"/>
            </a:lvl2pPr>
            <a:lvl3pPr lvl="2">
              <a:buClr>
                <a:schemeClr val="hlink"/>
              </a:buClr>
              <a:buSzTx/>
              <a:buFont typeface="Wingdings" panose="05000000000000000000" pitchFamily="2" charset="2"/>
              <a:defRPr sz="2000"/>
            </a:lvl3pPr>
            <a:lvl4pPr lvl="3">
              <a:buClrTx/>
              <a:buSzTx/>
              <a:buFont typeface="Wingdings" panose="05000000000000000000" pitchFamily="2" charset="2"/>
              <a:defRPr sz="1800"/>
            </a:lvl4pPr>
            <a:lvl5pPr lvl="4">
              <a:buClrTx/>
              <a:buSzTx/>
              <a:buFont typeface="Wingdings" panose="05000000000000000000" pitchFamily="2" charset="2"/>
              <a:defRPr sz="1800"/>
            </a:lvl5pPr>
          </a:lstStyle>
          <a:p>
            <a:pPr lvl="0">
              <a:buNone/>
            </a:pPr>
            <a:r>
              <a:rPr lang="zh-CN" altLang="en-US" sz="2400" dirty="0">
                <a:ea typeface="宋体" panose="02010600030101010101" pitchFamily="2" charset="-122"/>
              </a:rPr>
              <a:t>一、机动车损失险</a:t>
            </a:r>
            <a:endParaRPr lang="zh-CN" altLang="en-US" sz="2400" dirty="0">
              <a:ea typeface="宋体" panose="02010600030101010101" pitchFamily="2" charset="-122"/>
            </a:endParaRPr>
          </a:p>
          <a:p>
            <a:pPr lvl="0">
              <a:buFont typeface="Wingdings" panose="05000000000000000000" charset="0"/>
              <a:buChar char="Ø"/>
            </a:pPr>
            <a:r>
              <a:rPr lang="zh-CN" altLang="en-US" sz="2400" dirty="0">
                <a:ea typeface="宋体" panose="02010600030101010101" pitchFamily="2" charset="-122"/>
              </a:rPr>
              <a:t>保险期间内，被保险人或被保险机动车驾驶人（以下简称“驾驶人”）</a:t>
            </a:r>
            <a:r>
              <a:rPr lang="zh-CN" altLang="en-US" sz="2400" u="sng" dirty="0">
                <a:ea typeface="宋体" panose="02010600030101010101" pitchFamily="2" charset="-122"/>
              </a:rPr>
              <a:t>在使用被保险机动车过程中，因</a:t>
            </a:r>
            <a:r>
              <a:rPr lang="zh-CN" altLang="en-US" sz="2400" u="sng" dirty="0">
                <a:solidFill>
                  <a:srgbClr val="FF0000"/>
                </a:solidFill>
                <a:ea typeface="宋体" panose="02010600030101010101" pitchFamily="2" charset="-122"/>
              </a:rPr>
              <a:t>自然灾害</a:t>
            </a:r>
            <a:r>
              <a:rPr lang="zh-CN" altLang="en-US" sz="2400" u="sng" dirty="0">
                <a:ea typeface="宋体" panose="02010600030101010101" pitchFamily="2" charset="-122"/>
              </a:rPr>
              <a:t>、</a:t>
            </a:r>
            <a:r>
              <a:rPr lang="zh-CN" altLang="en-US" sz="2400" u="sng" dirty="0">
                <a:solidFill>
                  <a:srgbClr val="FF0000"/>
                </a:solidFill>
                <a:ea typeface="宋体" panose="02010600030101010101" pitchFamily="2" charset="-122"/>
              </a:rPr>
              <a:t>意外事故</a:t>
            </a:r>
            <a:r>
              <a:rPr lang="zh-CN" altLang="en-US" sz="2400" u="sng" dirty="0">
                <a:ea typeface="宋体" panose="02010600030101010101" pitchFamily="2" charset="-122"/>
              </a:rPr>
              <a:t>造成被保险机动车直接损失</a:t>
            </a:r>
            <a:r>
              <a:rPr lang="zh-CN" altLang="en-US" sz="2400" dirty="0">
                <a:ea typeface="宋体" panose="02010600030101010101" pitchFamily="2" charset="-122"/>
              </a:rPr>
              <a:t>，且不属于免除保险人责任的范围，保险人依照本保险合同的约定负责赔偿。</a:t>
            </a:r>
            <a:endParaRPr lang="zh-CN" altLang="en-US" sz="2400" dirty="0">
              <a:ea typeface="宋体" panose="02010600030101010101" pitchFamily="2" charset="-122"/>
            </a:endParaRPr>
          </a:p>
          <a:p>
            <a:pPr lvl="0">
              <a:buFont typeface="Wingdings" panose="05000000000000000000" charset="0"/>
              <a:buChar char="Ø"/>
            </a:pPr>
            <a:endParaRPr lang="zh-CN" altLang="en-US" sz="2400" dirty="0">
              <a:ea typeface="宋体" panose="02010600030101010101" pitchFamily="2" charset="-122"/>
            </a:endParaRPr>
          </a:p>
          <a:p>
            <a:pPr lvl="0">
              <a:buFont typeface="Wingdings" panose="05000000000000000000" charset="0"/>
              <a:buChar char="Ø"/>
            </a:pPr>
            <a:r>
              <a:rPr lang="zh-CN" altLang="en-US" sz="2400" dirty="0">
                <a:ea typeface="宋体" panose="02010600030101010101" pitchFamily="2" charset="-122"/>
              </a:rPr>
              <a:t>保险期间内，</a:t>
            </a:r>
            <a:r>
              <a:rPr lang="zh-CN" altLang="en-US" sz="2400" u="sng" dirty="0">
                <a:ea typeface="宋体" panose="02010600030101010101" pitchFamily="2" charset="-122"/>
              </a:rPr>
              <a:t>被保险机动车被盗窃、抢劫、抢夺</a:t>
            </a:r>
            <a:r>
              <a:rPr lang="zh-CN" altLang="en-US" sz="2400" dirty="0">
                <a:ea typeface="宋体" panose="02010600030101010101" pitchFamily="2" charset="-122"/>
              </a:rPr>
              <a:t>，经出险地县级以上公安刑侦部门立案证明，满 60 天未查明下落的全车损失，以及因被盗窃、抢劫、抢夺受到损坏造成的直接损失，且不属于免除保险人责任的范围，保险人依照本保险合同的约定负责赔偿。</a:t>
            </a:r>
            <a:endParaRPr lang="zh-CN" altLang="en-US" sz="2800" dirty="0">
              <a:ea typeface="宋体" panose="02010600030101010101" pitchFamily="2" charset="-122"/>
            </a:endParaRPr>
          </a:p>
          <a:p>
            <a:pPr lvl="0">
              <a:buFont typeface="Wingdings" panose="05000000000000000000" charset="0"/>
              <a:buChar char="Ø"/>
            </a:pPr>
            <a:endParaRPr lang="zh-CN" altLang="en-US" sz="2800" dirty="0">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商业险</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任务二  了解汽车保险种类</a:t>
            </a:r>
            <a:endParaRPr lang="zh-CN" altLang="en-US" sz="2800" b="1" dirty="0">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pic>
        <p:nvPicPr>
          <p:cNvPr id="2" name="图片 1"/>
          <p:cNvPicPr>
            <a:picLocks noChangeAspect="1"/>
          </p:cNvPicPr>
          <p:nvPr>
            <p:custDataLst>
              <p:tags r:id="rId2"/>
            </p:custDataLst>
          </p:nvPr>
        </p:nvPicPr>
        <p:blipFill>
          <a:blip r:embed="rId3"/>
          <a:stretch>
            <a:fillRect/>
          </a:stretch>
        </p:blipFill>
        <p:spPr>
          <a:xfrm>
            <a:off x="2628265" y="1557020"/>
            <a:ext cx="3840480" cy="4617085"/>
          </a:xfrm>
          <a:prstGeom prst="rect">
            <a:avLst/>
          </a:prstGeom>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商业险</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任务二  了解汽车保险种类</a:t>
            </a:r>
            <a:endParaRPr lang="zh-CN" altLang="en-US" sz="2800" b="1" dirty="0">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
        <p:nvSpPr>
          <p:cNvPr id="2" name="文本框 1"/>
          <p:cNvSpPr txBox="1"/>
          <p:nvPr>
            <p:custDataLst>
              <p:tags r:id="rId2"/>
            </p:custDataLst>
          </p:nvPr>
        </p:nvSpPr>
        <p:spPr>
          <a:xfrm>
            <a:off x="251143" y="2060893"/>
            <a:ext cx="8505825" cy="2876550"/>
          </a:xfrm>
          <a:prstGeom prst="rect">
            <a:avLst/>
          </a:prstGeom>
        </p:spPr>
        <p:txBody>
          <a:bodyPr wrap="square">
            <a:noAutofit/>
            <a:extLst>
              <a:ext uri="{4A0BC546-FE56-4ADE-93B0-CB8AF2F6F144}">
                <wpsdc:textFrameExt xmlns:wpsdc="http://www.wps.cn/officeDocument/2022/drawingmlCustomData" type="text"/>
              </a:ext>
            </a:extLst>
          </a:bodyPr>
          <a:p>
            <a:pPr>
              <a:lnSpc>
                <a:spcPct val="120000"/>
              </a:lnSpc>
              <a:buFont typeface="Wingdings" panose="05000000000000000000" charset="0"/>
            </a:pPr>
            <a:r>
              <a:rPr lang="zh-CN" altLang="en-US" sz="2400" noProof="1">
                <a:latin typeface="Arial" panose="020B0604020202020204" pitchFamily="34" charset="0"/>
                <a:ea typeface="微软雅黑" panose="020B0503020204020204" charset="-122"/>
                <a:cs typeface="+mn-cs"/>
              </a:rPr>
              <a:t>二、机动车第三者责任保险</a:t>
            </a:r>
            <a:endParaRPr lang="zh-CN" altLang="en-US" sz="2400" noProof="1">
              <a:latin typeface="Arial" panose="020B0604020202020204" pitchFamily="34" charset="0"/>
              <a:ea typeface="微软雅黑" panose="020B0503020204020204" charset="-122"/>
              <a:cs typeface="+mn-cs"/>
            </a:endParaRPr>
          </a:p>
          <a:p>
            <a:pPr marL="342900" indent="-342900">
              <a:lnSpc>
                <a:spcPct val="120000"/>
              </a:lnSpc>
              <a:buFont typeface="Wingdings" panose="05000000000000000000" charset="0"/>
              <a:buChar char="Ø"/>
            </a:pPr>
            <a:r>
              <a:rPr lang="zh-CN" altLang="en-US" sz="2400" noProof="1">
                <a:latin typeface="Arial" panose="020B0604020202020204" pitchFamily="34" charset="0"/>
                <a:ea typeface="微软雅黑" panose="020B0503020204020204" charset="-122"/>
                <a:cs typeface="+mn-cs"/>
              </a:rPr>
              <a:t>保险期间内，被保险人或其允许的驾驶人在使用被保险机动车过程中发生意外事故，致使第三者遭受人身伤亡或财产直接损毁，依法应当对</a:t>
            </a:r>
            <a:r>
              <a:rPr lang="zh-CN" altLang="en-US" sz="2400" noProof="1">
                <a:solidFill>
                  <a:schemeClr val="accent6"/>
                </a:solidFill>
                <a:latin typeface="Arial" panose="020B0604020202020204" pitchFamily="34" charset="0"/>
                <a:ea typeface="微软雅黑" panose="020B0503020204020204" charset="-122"/>
                <a:cs typeface="+mn-cs"/>
              </a:rPr>
              <a:t>第三者</a:t>
            </a:r>
            <a:r>
              <a:rPr lang="zh-CN" altLang="en-US" sz="2400" noProof="1">
                <a:latin typeface="Arial" panose="020B0604020202020204" pitchFamily="34" charset="0"/>
                <a:ea typeface="微软雅黑" panose="020B0503020204020204" charset="-122"/>
                <a:cs typeface="+mn-cs"/>
              </a:rPr>
              <a:t>承担的损害赔偿责任，且不属于免除保险人责任的范围，保险人依照本保险合同的约定，对于超过机动车交通事故责任强制保险各分项赔偿限额的部分负责赔偿。</a:t>
            </a:r>
            <a:endParaRPr lang="zh-CN" altLang="en-US" sz="2400" noProof="1">
              <a:latin typeface="Arial" panose="020B0604020202020204" pitchFamily="34" charset="0"/>
              <a:ea typeface="微软雅黑" panose="020B0503020204020204" charset="-122"/>
            </a:endParaRPr>
          </a:p>
          <a:p>
            <a:pPr marL="342900" indent="-342900">
              <a:lnSpc>
                <a:spcPct val="120000"/>
              </a:lnSpc>
              <a:buFont typeface="Wingdings" panose="05000000000000000000" charset="0"/>
              <a:buChar char="Ø"/>
            </a:pPr>
            <a:endParaRPr lang="zh-CN" altLang="en-US" sz="2000" noProof="1">
              <a:latin typeface="Arial" panose="020B0604020202020204" pitchFamily="34" charset="0"/>
              <a:ea typeface="微软雅黑" panose="020B0503020204020204" charset="-122"/>
            </a:endParaRPr>
          </a:p>
          <a:p>
            <a:pPr>
              <a:lnSpc>
                <a:spcPct val="120000"/>
              </a:lnSpc>
              <a:buFont typeface="Wingdings" panose="05000000000000000000" charset="0"/>
            </a:pPr>
            <a:endParaRPr lang="zh-CN" altLang="en-US" sz="2000" noProof="1">
              <a:latin typeface="Arial" panose="020B0604020202020204" pitchFamily="34" charset="0"/>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商业险</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任务二  了解汽车保险种类</a:t>
            </a:r>
            <a:endParaRPr lang="zh-CN" altLang="en-US" sz="2800" b="1" dirty="0">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graphicFrame>
        <p:nvGraphicFramePr>
          <p:cNvPr id="2" name="表格 1"/>
          <p:cNvGraphicFramePr/>
          <p:nvPr>
            <p:custDataLst>
              <p:tags r:id="rId2"/>
            </p:custDataLst>
          </p:nvPr>
        </p:nvGraphicFramePr>
        <p:xfrm>
          <a:off x="1015365" y="3016250"/>
          <a:ext cx="7124065" cy="1951990"/>
        </p:xfrm>
        <a:graphic>
          <a:graphicData uri="http://schemas.openxmlformats.org/drawingml/2006/table">
            <a:tbl>
              <a:tblPr/>
              <a:tblGrid>
                <a:gridCol w="4805045"/>
                <a:gridCol w="2319020"/>
              </a:tblGrid>
              <a:tr h="488950">
                <a:tc>
                  <a:txBody>
                    <a:bodyPr/>
                    <a:p>
                      <a:pPr>
                        <a:buNone/>
                      </a:pPr>
                      <a:r>
                        <a:rPr lang="en-US" sz="2400">
                          <a:latin typeface="宋体" panose="02010600030101010101" pitchFamily="2" charset="-122"/>
                          <a:ea typeface="宋体" panose="02010600030101010101" pitchFamily="2" charset="-122"/>
                          <a:cs typeface="宋体" panose="02010600030101010101" pitchFamily="2" charset="-122"/>
                        </a:rPr>
                        <a:t>被保险机动车一方在事故中所负责</a:t>
                      </a:r>
                      <a:endParaRPr lang="en-US" altLang="en-US" sz="2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2400">
                          <a:latin typeface="宋体" panose="02010600030101010101" pitchFamily="2" charset="-122"/>
                          <a:ea typeface="宋体" panose="02010600030101010101" pitchFamily="2" charset="-122"/>
                          <a:cs typeface="宋体" panose="02010600030101010101" pitchFamily="2" charset="-122"/>
                        </a:rPr>
                        <a:t>事故责任比例</a:t>
                      </a:r>
                      <a:endParaRPr lang="en-US" altLang="en-US" sz="2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4805">
                <a:tc>
                  <a:txBody>
                    <a:bodyPr/>
                    <a:p>
                      <a:pPr>
                        <a:buNone/>
                      </a:pPr>
                      <a:r>
                        <a:rPr lang="en-US" sz="2400">
                          <a:latin typeface="宋体" panose="02010600030101010101" pitchFamily="2" charset="-122"/>
                          <a:ea typeface="宋体" panose="02010600030101010101" pitchFamily="2" charset="-122"/>
                          <a:cs typeface="宋体" panose="02010600030101010101" pitchFamily="2" charset="-122"/>
                        </a:rPr>
                        <a:t>全部责任</a:t>
                      </a:r>
                      <a:endParaRPr lang="en-US" altLang="en-US" sz="2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2400">
                          <a:latin typeface="宋体" panose="02010600030101010101" pitchFamily="2" charset="-122"/>
                          <a:ea typeface="宋体" panose="02010600030101010101" pitchFamily="2" charset="-122"/>
                          <a:cs typeface="宋体" panose="02010600030101010101" pitchFamily="2" charset="-122"/>
                        </a:rPr>
                        <a:t>100%</a:t>
                      </a:r>
                      <a:endParaRPr lang="en-US" altLang="en-US" sz="2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4170">
                <a:tc>
                  <a:txBody>
                    <a:bodyPr/>
                    <a:p>
                      <a:pPr>
                        <a:buNone/>
                      </a:pPr>
                      <a:r>
                        <a:rPr lang="en-US" sz="2400">
                          <a:latin typeface="宋体" panose="02010600030101010101" pitchFamily="2" charset="-122"/>
                          <a:ea typeface="宋体" panose="02010600030101010101" pitchFamily="2" charset="-122"/>
                          <a:cs typeface="宋体" panose="02010600030101010101" pitchFamily="2" charset="-122"/>
                        </a:rPr>
                        <a:t>主要责任</a:t>
                      </a:r>
                      <a:endParaRPr lang="en-US" altLang="en-US" sz="2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2400">
                          <a:latin typeface="宋体" panose="02010600030101010101" pitchFamily="2" charset="-122"/>
                          <a:ea typeface="宋体" panose="02010600030101010101" pitchFamily="2" charset="-122"/>
                          <a:cs typeface="宋体" panose="02010600030101010101" pitchFamily="2" charset="-122"/>
                        </a:rPr>
                        <a:t>70%</a:t>
                      </a:r>
                      <a:endParaRPr lang="en-US" altLang="en-US" sz="2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5440">
                <a:tc>
                  <a:txBody>
                    <a:bodyPr/>
                    <a:p>
                      <a:pPr>
                        <a:buNone/>
                      </a:pPr>
                      <a:r>
                        <a:rPr lang="en-US" sz="2400">
                          <a:latin typeface="宋体" panose="02010600030101010101" pitchFamily="2" charset="-122"/>
                          <a:ea typeface="宋体" panose="02010600030101010101" pitchFamily="2" charset="-122"/>
                          <a:cs typeface="宋体" panose="02010600030101010101" pitchFamily="2" charset="-122"/>
                        </a:rPr>
                        <a:t>同等责任</a:t>
                      </a:r>
                      <a:endParaRPr lang="en-US" altLang="en-US" sz="2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2400">
                          <a:latin typeface="宋体" panose="02010600030101010101" pitchFamily="2" charset="-122"/>
                          <a:ea typeface="宋体" panose="02010600030101010101" pitchFamily="2" charset="-122"/>
                          <a:cs typeface="宋体" panose="02010600030101010101" pitchFamily="2" charset="-122"/>
                        </a:rPr>
                        <a:t>50%</a:t>
                      </a:r>
                      <a:endParaRPr lang="en-US" altLang="en-US" sz="2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4805">
                <a:tc>
                  <a:txBody>
                    <a:bodyPr/>
                    <a:p>
                      <a:pPr>
                        <a:buNone/>
                      </a:pPr>
                      <a:r>
                        <a:rPr lang="en-US" sz="2400">
                          <a:latin typeface="宋体" panose="02010600030101010101" pitchFamily="2" charset="-122"/>
                          <a:ea typeface="宋体" panose="02010600030101010101" pitchFamily="2" charset="-122"/>
                          <a:cs typeface="宋体" panose="02010600030101010101" pitchFamily="2" charset="-122"/>
                        </a:rPr>
                        <a:t>次要责任</a:t>
                      </a:r>
                      <a:endParaRPr lang="en-US" altLang="en-US" sz="2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2400">
                          <a:latin typeface="宋体" panose="02010600030101010101" pitchFamily="2" charset="-122"/>
                          <a:ea typeface="宋体" panose="02010600030101010101" pitchFamily="2" charset="-122"/>
                          <a:cs typeface="宋体" panose="02010600030101010101" pitchFamily="2" charset="-122"/>
                        </a:rPr>
                        <a:t>30%</a:t>
                      </a:r>
                      <a:endParaRPr lang="en-US" altLang="en-US" sz="2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商业险</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任务二  了解汽车保险种类</a:t>
            </a:r>
            <a:endParaRPr lang="zh-CN" altLang="en-US" sz="2800" b="1" dirty="0">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pic>
        <p:nvPicPr>
          <p:cNvPr id="5" name="图片 3"/>
          <p:cNvPicPr>
            <a:picLocks noChangeAspect="1"/>
          </p:cNvPicPr>
          <p:nvPr>
            <p:custDataLst>
              <p:tags r:id="rId2"/>
            </p:custDataLst>
          </p:nvPr>
        </p:nvPicPr>
        <p:blipFill>
          <a:blip r:embed="rId3"/>
          <a:stretch>
            <a:fillRect/>
          </a:stretch>
        </p:blipFill>
        <p:spPr>
          <a:xfrm>
            <a:off x="2781935" y="1844675"/>
            <a:ext cx="3531870" cy="4247515"/>
          </a:xfrm>
          <a:prstGeom prst="rect">
            <a:avLst/>
          </a:prstGeom>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商业险</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任务二  了解汽车保险种类</a:t>
            </a:r>
            <a:endParaRPr lang="zh-CN" altLang="en-US" sz="2800" b="1" dirty="0">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
        <p:nvSpPr>
          <p:cNvPr id="2" name="文本框 1"/>
          <p:cNvSpPr txBox="1"/>
          <p:nvPr>
            <p:custDataLst>
              <p:tags r:id="rId2"/>
            </p:custDataLst>
          </p:nvPr>
        </p:nvSpPr>
        <p:spPr>
          <a:xfrm>
            <a:off x="251143" y="2060893"/>
            <a:ext cx="8505825" cy="2876550"/>
          </a:xfrm>
          <a:prstGeom prst="rect">
            <a:avLst/>
          </a:prstGeom>
        </p:spPr>
        <p:txBody>
          <a:bodyPr wrap="square">
            <a:noAutofit/>
            <a:extLst>
              <a:ext uri="{4A0BC546-FE56-4ADE-93B0-CB8AF2F6F144}">
                <wpsdc:textFrameExt xmlns:wpsdc="http://www.wps.cn/officeDocument/2022/drawingmlCustomData" type="text"/>
              </a:ext>
            </a:extLst>
          </a:bodyPr>
          <a:p>
            <a:pPr>
              <a:lnSpc>
                <a:spcPct val="120000"/>
              </a:lnSpc>
              <a:buFont typeface="Wingdings" panose="05000000000000000000" charset="0"/>
            </a:pPr>
            <a:r>
              <a:rPr lang="zh-CN" altLang="en-US" sz="2400" noProof="1">
                <a:latin typeface="Arial" panose="020B0604020202020204" pitchFamily="34" charset="0"/>
                <a:ea typeface="微软雅黑" panose="020B0503020204020204" charset="-122"/>
                <a:cs typeface="+mn-cs"/>
              </a:rPr>
              <a:t>三、机动车车上人员责任保险</a:t>
            </a:r>
            <a:endParaRPr lang="zh-CN" altLang="en-US" sz="2400" noProof="1">
              <a:latin typeface="Arial" panose="020B0604020202020204" pitchFamily="34" charset="0"/>
              <a:ea typeface="微软雅黑" panose="020B0503020204020204" charset="-122"/>
              <a:cs typeface="+mn-cs"/>
            </a:endParaRPr>
          </a:p>
          <a:p>
            <a:pPr>
              <a:lnSpc>
                <a:spcPct val="120000"/>
              </a:lnSpc>
              <a:buFont typeface="Wingdings" panose="05000000000000000000" charset="0"/>
            </a:pPr>
            <a:endParaRPr lang="zh-CN" altLang="en-US" sz="2400" noProof="1">
              <a:latin typeface="Arial" panose="020B0604020202020204" pitchFamily="34" charset="0"/>
              <a:ea typeface="微软雅黑" panose="020B0503020204020204" charset="-122"/>
              <a:cs typeface="+mn-cs"/>
            </a:endParaRPr>
          </a:p>
          <a:p>
            <a:pPr marL="342900" indent="-342900">
              <a:lnSpc>
                <a:spcPct val="120000"/>
              </a:lnSpc>
              <a:buFont typeface="Wingdings" panose="05000000000000000000" charset="0"/>
              <a:buChar char="Ø"/>
            </a:pPr>
            <a:r>
              <a:rPr lang="zh-CN" altLang="en-US" sz="2400" noProof="1">
                <a:latin typeface="Arial" panose="020B0604020202020204" pitchFamily="34" charset="0"/>
                <a:ea typeface="微软雅黑" panose="020B0503020204020204" charset="-122"/>
                <a:cs typeface="+mn-cs"/>
              </a:rPr>
              <a:t>机动车车上人员责任保险是指保险期间内，被保险人或其允许的驾驶人在使用被保险机动车过程中发生意外事故，致使车上人员遭受人身伤亡，且不属于免除保险人责任的范围，依法应当对车上人员承担的损害赔偿责任，保险人依照本保险合同的约定负责赔偿。</a:t>
            </a:r>
            <a:endParaRPr lang="zh-CN" altLang="en-US" sz="2400" noProof="1">
              <a:latin typeface="Arial" panose="020B0604020202020204" pitchFamily="34" charset="0"/>
              <a:ea typeface="微软雅黑" panose="020B0503020204020204" charset="-122"/>
              <a:cs typeface="+mn-cs"/>
            </a:endParaRPr>
          </a:p>
          <a:p>
            <a:pPr>
              <a:lnSpc>
                <a:spcPct val="120000"/>
              </a:lnSpc>
              <a:buFont typeface="Wingdings" panose="05000000000000000000" charset="0"/>
            </a:pPr>
            <a:endParaRPr lang="zh-CN" altLang="en-US" sz="2000" noProof="1">
              <a:latin typeface="Arial" panose="020B0604020202020204" pitchFamily="34" charset="0"/>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商业险</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任务二  了解汽车保险种类</a:t>
            </a:r>
            <a:endParaRPr lang="zh-CN" altLang="en-US" sz="2800" b="1" dirty="0">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
        <p:nvSpPr>
          <p:cNvPr id="2" name="文本框 1"/>
          <p:cNvSpPr txBox="1"/>
          <p:nvPr>
            <p:custDataLst>
              <p:tags r:id="rId2"/>
            </p:custDataLst>
          </p:nvPr>
        </p:nvSpPr>
        <p:spPr>
          <a:xfrm>
            <a:off x="179388" y="1556703"/>
            <a:ext cx="8505825" cy="2876550"/>
          </a:xfrm>
          <a:prstGeom prst="rect">
            <a:avLst/>
          </a:prstGeom>
        </p:spPr>
        <p:txBody>
          <a:bodyPr wrap="square">
            <a:noAutofit/>
            <a:extLst>
              <a:ext uri="{4A0BC546-FE56-4ADE-93B0-CB8AF2F6F144}">
                <wpsdc:textFrameExt xmlns:wpsdc="http://www.wps.cn/officeDocument/2022/drawingmlCustomData" type="text"/>
              </a:ext>
            </a:extLst>
          </a:bodyPr>
          <a:p>
            <a:pPr>
              <a:lnSpc>
                <a:spcPct val="120000"/>
              </a:lnSpc>
              <a:buFont typeface="Wingdings" panose="05000000000000000000" charset="0"/>
            </a:pPr>
            <a:r>
              <a:rPr lang="zh-CN" altLang="en-US" sz="2400" noProof="1">
                <a:latin typeface="Arial" panose="020B0604020202020204" pitchFamily="34" charset="0"/>
                <a:ea typeface="微软雅黑" panose="020B0503020204020204" charset="-122"/>
                <a:cs typeface="+mn-cs"/>
              </a:rPr>
              <a:t>四、附加险</a:t>
            </a:r>
            <a:r>
              <a:rPr lang="en-US" altLang="zh-CN" sz="2400" noProof="1">
                <a:latin typeface="Arial" panose="020B0604020202020204" pitchFamily="34" charset="0"/>
                <a:ea typeface="微软雅黑" panose="020B0503020204020204" charset="-122"/>
                <a:cs typeface="+mn-cs"/>
              </a:rPr>
              <a:t> </a:t>
            </a:r>
            <a:endParaRPr lang="zh-CN" altLang="en-US" sz="2400" noProof="1">
              <a:latin typeface="Arial" panose="020B0604020202020204" pitchFamily="34" charset="0"/>
              <a:ea typeface="微软雅黑" panose="020B0503020204020204" charset="-122"/>
              <a:cs typeface="+mn-cs"/>
            </a:endParaRPr>
          </a:p>
          <a:p>
            <a:pPr>
              <a:lnSpc>
                <a:spcPct val="120000"/>
              </a:lnSpc>
              <a:buFont typeface="Wingdings" panose="05000000000000000000" charset="0"/>
            </a:pPr>
            <a:endParaRPr lang="zh-CN" altLang="en-US" sz="2000" noProof="1">
              <a:latin typeface="Arial" panose="020B0604020202020204" pitchFamily="34" charset="0"/>
              <a:ea typeface="微软雅黑" panose="020B0503020204020204" charset="-122"/>
            </a:endParaRPr>
          </a:p>
        </p:txBody>
      </p:sp>
      <p:pic>
        <p:nvPicPr>
          <p:cNvPr id="7" name="图片 1"/>
          <p:cNvPicPr>
            <a:picLocks noChangeAspect="1"/>
          </p:cNvPicPr>
          <p:nvPr>
            <p:custDataLst>
              <p:tags r:id="rId3"/>
            </p:custDataLst>
          </p:nvPr>
        </p:nvPicPr>
        <p:blipFill>
          <a:blip r:embed="rId4"/>
          <a:stretch>
            <a:fillRect/>
          </a:stretch>
        </p:blipFill>
        <p:spPr>
          <a:xfrm>
            <a:off x="334645" y="2132965"/>
            <a:ext cx="8427720" cy="3649980"/>
          </a:xfrm>
          <a:prstGeom prst="rect">
            <a:avLst/>
          </a:prstGeom>
          <a:noFill/>
          <a:ln>
            <a:noFill/>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任意多边形 6145"/>
          <p:cNvSpPr/>
          <p:nvPr/>
        </p:nvSpPr>
        <p:spPr>
          <a:xfrm rot="5400000">
            <a:off x="-2419350" y="1477963"/>
            <a:ext cx="4824413" cy="4764087"/>
          </a:xfrm>
          <a:custGeom>
            <a:avLst/>
            <a:gdLst/>
            <a:ahLst/>
            <a:cxnLst>
              <a:cxn ang="270">
                <a:pos x="10800" y="0"/>
              </a:cxn>
              <a:cxn ang="180">
                <a:pos x="162" y="10638"/>
              </a:cxn>
              <a:cxn ang="270">
                <a:pos x="10800" y="322"/>
              </a:cxn>
              <a:cxn ang="0">
                <a:pos x="21437" y="10638"/>
              </a:cxn>
            </a:cxnLst>
            <a:pathLst>
              <a:path w="21600" h="21600">
                <a:moveTo>
                  <a:pt x="323" y="10641"/>
                </a:moveTo>
                <a:cubicBezTo>
                  <a:pt x="409" y="4927"/>
                  <a:pt x="5067" y="322"/>
                  <a:pt x="10800" y="322"/>
                </a:cubicBezTo>
                <a:cubicBezTo>
                  <a:pt x="16534" y="322"/>
                  <a:pt x="21192" y="4927"/>
                  <a:pt x="21277" y="10640"/>
                </a:cubicBezTo>
                <a:lnTo>
                  <a:pt x="21598" y="10636"/>
                </a:lnTo>
                <a:cubicBezTo>
                  <a:pt x="21509" y="4583"/>
                  <a:pt x="16708" y="-164"/>
                  <a:pt x="10798" y="-164"/>
                </a:cubicBezTo>
                <a:cubicBezTo>
                  <a:pt x="4888" y="-164"/>
                  <a:pt x="87" y="4583"/>
                  <a:pt x="-1" y="10472"/>
                </a:cubicBezTo>
                <a:close/>
              </a:path>
            </a:pathLst>
          </a:custGeom>
          <a:gradFill rotWithShape="1">
            <a:gsLst>
              <a:gs pos="0">
                <a:srgbClr val="E2E2E2"/>
              </a:gs>
              <a:gs pos="50000">
                <a:schemeClr val="bg2"/>
              </a:gs>
              <a:gs pos="100000">
                <a:srgbClr val="E2E2E2"/>
              </a:gs>
            </a:gsLst>
            <a:lin ang="0" scaled="1"/>
            <a:tileRect/>
          </a:gradFill>
          <a:ln w="9525">
            <a:noFill/>
          </a:ln>
        </p:spPr>
        <p:txBody>
          <a:bodyPr/>
          <a:p>
            <a:endParaRPr lang="zh-CN" altLang="en-US"/>
          </a:p>
        </p:txBody>
      </p:sp>
      <p:sp>
        <p:nvSpPr>
          <p:cNvPr id="15362" name="任意多边形 6146"/>
          <p:cNvSpPr/>
          <p:nvPr/>
        </p:nvSpPr>
        <p:spPr>
          <a:xfrm rot="5400000" flipH="1">
            <a:off x="-2034540" y="2114233"/>
            <a:ext cx="4032250" cy="3924300"/>
          </a:xfrm>
          <a:custGeom>
            <a:avLst/>
            <a:gdLst/>
            <a:ahLst/>
            <a:cxnLst>
              <a:cxn ang="270">
                <a:pos x="10800" y="0"/>
              </a:cxn>
              <a:cxn ang="180">
                <a:pos x="5372" y="10800"/>
              </a:cxn>
              <a:cxn ang="270">
                <a:pos x="10800" y="10744"/>
              </a:cxn>
              <a:cxn ang="0">
                <a:pos x="16228" y="10800"/>
              </a:cxn>
            </a:cxnLst>
            <a:pathLst>
              <a:path w="21600" h="21600">
                <a:moveTo>
                  <a:pt x="10744" y="10800"/>
                </a:moveTo>
                <a:cubicBezTo>
                  <a:pt x="10744" y="10769"/>
                  <a:pt x="10769" y="10744"/>
                  <a:pt x="10800" y="10744"/>
                </a:cubicBezTo>
                <a:cubicBezTo>
                  <a:pt x="10831" y="10744"/>
                  <a:pt x="10856" y="10769"/>
                  <a:pt x="10856" y="10800"/>
                </a:cubicBezTo>
                <a:lnTo>
                  <a:pt x="21600" y="10800"/>
                </a:lnTo>
                <a:cubicBezTo>
                  <a:pt x="21600" y="4835"/>
                  <a:pt x="16765" y="0"/>
                  <a:pt x="10800" y="0"/>
                </a:cubicBezTo>
                <a:cubicBezTo>
                  <a:pt x="4835" y="0"/>
                  <a:pt x="0" y="4835"/>
                  <a:pt x="0" y="10800"/>
                </a:cubicBezTo>
                <a:close/>
              </a:path>
            </a:pathLst>
          </a:custGeom>
          <a:gradFill rotWithShape="1">
            <a:gsLst>
              <a:gs pos="0">
                <a:schemeClr val="hlink">
                  <a:alpha val="56000"/>
                </a:schemeClr>
              </a:gs>
              <a:gs pos="100000">
                <a:srgbClr val="FFFFFF">
                  <a:alpha val="48000"/>
                </a:srgbClr>
              </a:gs>
            </a:gsLst>
            <a:lin ang="5400000" scaled="1"/>
            <a:tileRect/>
          </a:gradFill>
          <a:ln w="9525">
            <a:noFill/>
          </a:ln>
        </p:spPr>
        <p:txBody>
          <a:bodyPr/>
          <a:p>
            <a:endParaRPr lang="zh-CN" altLang="en-US"/>
          </a:p>
        </p:txBody>
      </p:sp>
      <p:sp>
        <p:nvSpPr>
          <p:cNvPr id="15363" name="圆角矩形 6148"/>
          <p:cNvSpPr/>
          <p:nvPr>
            <p:custDataLst>
              <p:tags r:id="rId1"/>
            </p:custDataLst>
          </p:nvPr>
        </p:nvSpPr>
        <p:spPr>
          <a:xfrm>
            <a:off x="2554605" y="3860800"/>
            <a:ext cx="4716463" cy="508000"/>
          </a:xfrm>
          <a:prstGeom prst="roundRect">
            <a:avLst>
              <a:gd name="adj" fmla="val 50000"/>
            </a:avLst>
          </a:prstGeom>
          <a:noFill/>
          <a:ln w="28575" cap="flat" cmpd="sng">
            <a:solidFill>
              <a:schemeClr val="bg2"/>
            </a:solidFill>
            <a:prstDash val="solid"/>
            <a:round/>
            <a:headEnd type="none" w="med" len="med"/>
            <a:tailEnd type="none" w="med" len="med"/>
          </a:ln>
        </p:spPr>
        <p:txBody>
          <a:bodyPr wrap="none" anchor="ctr" anchorCtr="0"/>
          <a:p>
            <a:pPr algn="l" eaLnBrk="0" hangingPunct="0"/>
            <a:r>
              <a:rPr lang="zh-CN" altLang="en-US" sz="2000" b="1">
                <a:latin typeface="Arial" panose="020B0604020202020204" pitchFamily="34" charset="0"/>
                <a:ea typeface="宋体" panose="02010600030101010101" pitchFamily="2" charset="-122"/>
              </a:rPr>
              <a:t>任务二   了解汽车保险种类  </a:t>
            </a:r>
            <a:endParaRPr lang="zh-CN" altLang="en-US" sz="2000" b="1">
              <a:latin typeface="Arial" panose="020B0604020202020204" pitchFamily="34" charset="0"/>
              <a:ea typeface="宋体" panose="02010600030101010101" pitchFamily="2" charset="-122"/>
            </a:endParaRPr>
          </a:p>
        </p:txBody>
      </p:sp>
      <p:sp>
        <p:nvSpPr>
          <p:cNvPr id="15364" name="圆角矩形 6149"/>
          <p:cNvSpPr/>
          <p:nvPr>
            <p:custDataLst>
              <p:tags r:id="rId2"/>
            </p:custDataLst>
          </p:nvPr>
        </p:nvSpPr>
        <p:spPr>
          <a:xfrm>
            <a:off x="1835150" y="1916113"/>
            <a:ext cx="3421063" cy="508000"/>
          </a:xfrm>
          <a:prstGeom prst="roundRect">
            <a:avLst>
              <a:gd name="adj" fmla="val 50000"/>
            </a:avLst>
          </a:prstGeom>
          <a:noFill/>
          <a:ln w="28575" cap="flat" cmpd="sng">
            <a:solidFill>
              <a:schemeClr val="bg2"/>
            </a:solidFill>
            <a:prstDash val="solid"/>
            <a:round/>
            <a:headEnd type="none" w="med" len="med"/>
            <a:tailEnd type="none" w="med" len="med"/>
          </a:ln>
        </p:spPr>
        <p:txBody>
          <a:bodyPr wrap="none" anchor="ctr" anchorCtr="0"/>
          <a:p>
            <a:pPr algn="l" eaLnBrk="0" hangingPunct="0"/>
            <a:r>
              <a:rPr lang="zh-CN" altLang="en-US" sz="2000" b="1">
                <a:latin typeface="Arial" panose="020B0604020202020204" pitchFamily="34" charset="0"/>
                <a:ea typeface="宋体" panose="02010600030101010101" pitchFamily="2" charset="-122"/>
              </a:rPr>
              <a:t>任务一    汽车保险概述</a:t>
            </a:r>
            <a:endParaRPr lang="zh-CN" altLang="en-US" sz="2000" b="1">
              <a:latin typeface="Arial" panose="020B0604020202020204" pitchFamily="34" charset="0"/>
              <a:ea typeface="宋体" panose="02010600030101010101" pitchFamily="2" charset="-122"/>
            </a:endParaRPr>
          </a:p>
        </p:txBody>
      </p:sp>
      <p:grpSp>
        <p:nvGrpSpPr>
          <p:cNvPr id="15365" name="组合 6150"/>
          <p:cNvGrpSpPr/>
          <p:nvPr>
            <p:custDataLst>
              <p:tags r:id="rId3"/>
            </p:custDataLst>
          </p:nvPr>
        </p:nvGrpSpPr>
        <p:grpSpPr>
          <a:xfrm>
            <a:off x="1476375" y="1989138"/>
            <a:ext cx="381000" cy="381000"/>
            <a:chOff x="0" y="0"/>
            <a:chExt cx="1615" cy="1615"/>
          </a:xfrm>
        </p:grpSpPr>
        <p:sp>
          <p:nvSpPr>
            <p:cNvPr id="15366" name="椭圆 6151"/>
            <p:cNvSpPr/>
            <p:nvPr>
              <p:custDataLst>
                <p:tags r:id="rId4"/>
              </p:custDataLst>
            </p:nvPr>
          </p:nvSpPr>
          <p:spPr>
            <a:xfrm>
              <a:off x="0" y="0"/>
              <a:ext cx="1615" cy="1615"/>
            </a:xfrm>
            <a:prstGeom prst="ellipse">
              <a:avLst/>
            </a:prstGeom>
            <a:gradFill rotWithShape="1">
              <a:gsLst>
                <a:gs pos="0">
                  <a:srgbClr val="767676"/>
                </a:gs>
                <a:gs pos="50000">
                  <a:srgbClr val="FFFFFF"/>
                </a:gs>
                <a:gs pos="100000">
                  <a:srgbClr val="767676"/>
                </a:gs>
              </a:gsLst>
              <a:lin ang="54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67" name="椭圆 6152"/>
            <p:cNvSpPr/>
            <p:nvPr>
              <p:custDataLst>
                <p:tags r:id="rId5"/>
              </p:custDataLst>
            </p:nvPr>
          </p:nvSpPr>
          <p:spPr>
            <a:xfrm>
              <a:off x="92" y="91"/>
              <a:ext cx="1430" cy="1430"/>
            </a:xfrm>
            <a:prstGeom prst="ellipse">
              <a:avLst/>
            </a:prstGeom>
            <a:gradFill rotWithShape="1">
              <a:gsLst>
                <a:gs pos="0">
                  <a:srgbClr val="A2A2A2"/>
                </a:gs>
                <a:gs pos="50000">
                  <a:srgbClr val="FFFFFF"/>
                </a:gs>
                <a:gs pos="100000">
                  <a:srgbClr val="A2A2A2"/>
                </a:gs>
              </a:gsLst>
              <a:lin ang="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68" name="椭圆 6153"/>
            <p:cNvSpPr/>
            <p:nvPr>
              <p:custDataLst>
                <p:tags r:id="rId6"/>
              </p:custDataLst>
            </p:nvPr>
          </p:nvSpPr>
          <p:spPr>
            <a:xfrm>
              <a:off x="176" y="176"/>
              <a:ext cx="1262" cy="1264"/>
            </a:xfrm>
            <a:prstGeom prst="ellipse">
              <a:avLst/>
            </a:prstGeom>
            <a:gradFill rotWithShape="1">
              <a:gsLst>
                <a:gs pos="0">
                  <a:srgbClr val="FFFFFF"/>
                </a:gs>
                <a:gs pos="50000">
                  <a:schemeClr val="hlink"/>
                </a:gs>
                <a:gs pos="100000">
                  <a:srgbClr val="FFFFFF"/>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69" name="椭圆 6154"/>
            <p:cNvSpPr/>
            <p:nvPr>
              <p:custDataLst>
                <p:tags r:id="rId7"/>
              </p:custDataLst>
            </p:nvPr>
          </p:nvSpPr>
          <p:spPr>
            <a:xfrm>
              <a:off x="176" y="176"/>
              <a:ext cx="1262" cy="1264"/>
            </a:xfrm>
            <a:prstGeom prst="ellipse">
              <a:avLst/>
            </a:prstGeom>
            <a:gradFill rotWithShape="1">
              <a:gsLst>
                <a:gs pos="0">
                  <a:srgbClr val="000000"/>
                </a:gs>
                <a:gs pos="100000">
                  <a:srgbClr val="FFCC00"/>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70" name="椭圆 6155"/>
            <p:cNvSpPr/>
            <p:nvPr>
              <p:custDataLst>
                <p:tags r:id="rId8"/>
              </p:custDataLst>
            </p:nvPr>
          </p:nvSpPr>
          <p:spPr>
            <a:xfrm>
              <a:off x="259" y="259"/>
              <a:ext cx="1096" cy="1098"/>
            </a:xfrm>
            <a:prstGeom prst="ellipse">
              <a:avLst/>
            </a:prstGeom>
            <a:gradFill rotWithShape="1">
              <a:gsLst>
                <a:gs pos="0">
                  <a:srgbClr val="37538A"/>
                </a:gs>
                <a:gs pos="50000">
                  <a:schemeClr val="hlink"/>
                </a:gs>
                <a:gs pos="100000">
                  <a:srgbClr val="37538A"/>
                </a:gs>
              </a:gsLst>
              <a:lin ang="189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71" name="椭圆 6156"/>
            <p:cNvSpPr/>
            <p:nvPr>
              <p:custDataLst>
                <p:tags r:id="rId9"/>
              </p:custDataLst>
            </p:nvPr>
          </p:nvSpPr>
          <p:spPr>
            <a:xfrm>
              <a:off x="259" y="259"/>
              <a:ext cx="1096" cy="1098"/>
            </a:xfrm>
            <a:prstGeom prst="ellipse">
              <a:avLst/>
            </a:prstGeom>
            <a:gradFill rotWithShape="1">
              <a:gsLst>
                <a:gs pos="0">
                  <a:srgbClr val="FFCC00"/>
                </a:gs>
                <a:gs pos="100000">
                  <a:srgbClr val="7C6300"/>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grpSp>
      <p:grpSp>
        <p:nvGrpSpPr>
          <p:cNvPr id="15372" name="组合 6157"/>
          <p:cNvGrpSpPr/>
          <p:nvPr>
            <p:custDataLst>
              <p:tags r:id="rId10"/>
            </p:custDataLst>
          </p:nvPr>
        </p:nvGrpSpPr>
        <p:grpSpPr>
          <a:xfrm>
            <a:off x="2205355" y="3871913"/>
            <a:ext cx="381000" cy="381000"/>
            <a:chOff x="0" y="0"/>
            <a:chExt cx="1615" cy="1615"/>
          </a:xfrm>
        </p:grpSpPr>
        <p:sp>
          <p:nvSpPr>
            <p:cNvPr id="15373" name="椭圆 6158"/>
            <p:cNvSpPr/>
            <p:nvPr>
              <p:custDataLst>
                <p:tags r:id="rId11"/>
              </p:custDataLst>
            </p:nvPr>
          </p:nvSpPr>
          <p:spPr>
            <a:xfrm>
              <a:off x="0" y="0"/>
              <a:ext cx="1615" cy="1615"/>
            </a:xfrm>
            <a:prstGeom prst="ellipse">
              <a:avLst/>
            </a:prstGeom>
            <a:gradFill rotWithShape="1">
              <a:gsLst>
                <a:gs pos="0">
                  <a:srgbClr val="767676"/>
                </a:gs>
                <a:gs pos="50000">
                  <a:srgbClr val="FFFFFF"/>
                </a:gs>
                <a:gs pos="100000">
                  <a:srgbClr val="767676"/>
                </a:gs>
              </a:gsLst>
              <a:lin ang="54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74" name="椭圆 6159"/>
            <p:cNvSpPr/>
            <p:nvPr>
              <p:custDataLst>
                <p:tags r:id="rId12"/>
              </p:custDataLst>
            </p:nvPr>
          </p:nvSpPr>
          <p:spPr>
            <a:xfrm>
              <a:off x="92" y="91"/>
              <a:ext cx="1430" cy="1430"/>
            </a:xfrm>
            <a:prstGeom prst="ellipse">
              <a:avLst/>
            </a:prstGeom>
            <a:gradFill rotWithShape="1">
              <a:gsLst>
                <a:gs pos="0">
                  <a:srgbClr val="A2A2A2"/>
                </a:gs>
                <a:gs pos="50000">
                  <a:srgbClr val="FFFFFF"/>
                </a:gs>
                <a:gs pos="100000">
                  <a:srgbClr val="A2A2A2"/>
                </a:gs>
              </a:gsLst>
              <a:lin ang="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75" name="椭圆 6160"/>
            <p:cNvSpPr/>
            <p:nvPr>
              <p:custDataLst>
                <p:tags r:id="rId13"/>
              </p:custDataLst>
            </p:nvPr>
          </p:nvSpPr>
          <p:spPr>
            <a:xfrm>
              <a:off x="176" y="176"/>
              <a:ext cx="1262" cy="1264"/>
            </a:xfrm>
            <a:prstGeom prst="ellipse">
              <a:avLst/>
            </a:prstGeom>
            <a:gradFill rotWithShape="1">
              <a:gsLst>
                <a:gs pos="0">
                  <a:srgbClr val="FFFFFF"/>
                </a:gs>
                <a:gs pos="50000">
                  <a:schemeClr val="hlink"/>
                </a:gs>
                <a:gs pos="100000">
                  <a:srgbClr val="FFFFFF"/>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76" name="椭圆 6161"/>
            <p:cNvSpPr/>
            <p:nvPr>
              <p:custDataLst>
                <p:tags r:id="rId14"/>
              </p:custDataLst>
            </p:nvPr>
          </p:nvSpPr>
          <p:spPr>
            <a:xfrm>
              <a:off x="176" y="176"/>
              <a:ext cx="1262" cy="1264"/>
            </a:xfrm>
            <a:prstGeom prst="ellipse">
              <a:avLst/>
            </a:prstGeom>
            <a:gradFill rotWithShape="1">
              <a:gsLst>
                <a:gs pos="0">
                  <a:srgbClr val="000000"/>
                </a:gs>
                <a:gs pos="100000">
                  <a:srgbClr val="48BE67"/>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77" name="椭圆 6162"/>
            <p:cNvSpPr/>
            <p:nvPr>
              <p:custDataLst>
                <p:tags r:id="rId15"/>
              </p:custDataLst>
            </p:nvPr>
          </p:nvSpPr>
          <p:spPr>
            <a:xfrm>
              <a:off x="259" y="259"/>
              <a:ext cx="1096" cy="1098"/>
            </a:xfrm>
            <a:prstGeom prst="ellipse">
              <a:avLst/>
            </a:prstGeom>
            <a:gradFill rotWithShape="1">
              <a:gsLst>
                <a:gs pos="0">
                  <a:srgbClr val="37538A"/>
                </a:gs>
                <a:gs pos="50000">
                  <a:schemeClr val="hlink"/>
                </a:gs>
                <a:gs pos="100000">
                  <a:srgbClr val="37538A"/>
                </a:gs>
              </a:gsLst>
              <a:lin ang="189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15378" name="椭圆 6163"/>
            <p:cNvSpPr/>
            <p:nvPr>
              <p:custDataLst>
                <p:tags r:id="rId16"/>
              </p:custDataLst>
            </p:nvPr>
          </p:nvSpPr>
          <p:spPr>
            <a:xfrm>
              <a:off x="259" y="259"/>
              <a:ext cx="1096" cy="1098"/>
            </a:xfrm>
            <a:prstGeom prst="ellipse">
              <a:avLst/>
            </a:prstGeom>
            <a:gradFill rotWithShape="1">
              <a:gsLst>
                <a:gs pos="0">
                  <a:srgbClr val="48BE67"/>
                </a:gs>
                <a:gs pos="100000">
                  <a:srgbClr val="235C32"/>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grpSp>
      <p:sp>
        <p:nvSpPr>
          <p:cNvPr id="15379" name="矩形 6179"/>
          <p:cNvSpPr/>
          <p:nvPr/>
        </p:nvSpPr>
        <p:spPr>
          <a:xfrm>
            <a:off x="1981200" y="188913"/>
            <a:ext cx="5751513" cy="583565"/>
          </a:xfrm>
          <a:prstGeom prst="rect">
            <a:avLst/>
          </a:prstGeom>
          <a:noFill/>
          <a:ln w="9525">
            <a:noFill/>
          </a:ln>
        </p:spPr>
        <p:txBody>
          <a:bodyPr wrap="square" anchor="t" anchorCtr="0">
            <a:spAutoFit/>
          </a:bodyPr>
          <a:p>
            <a:r>
              <a:rPr lang="zh-CN" altLang="en-US" sz="3200" b="1">
                <a:solidFill>
                  <a:schemeClr val="bg1"/>
                </a:solidFill>
                <a:latin typeface="Arial" panose="020B0604020202020204" pitchFamily="34" charset="0"/>
                <a:ea typeface="宋体" panose="02010600030101010101" pitchFamily="2" charset="-122"/>
              </a:rPr>
              <a:t>项目八    了解汽车保险与理赔</a:t>
            </a:r>
            <a:endParaRPr lang="zh-CN" altLang="en-US" sz="3200" b="1">
              <a:solidFill>
                <a:schemeClr val="bg1"/>
              </a:solidFill>
              <a:latin typeface="Arial" panose="020B0604020202020204" pitchFamily="34" charset="0"/>
              <a:ea typeface="宋体" panose="02010600030101010101" pitchFamily="2" charset="-122"/>
            </a:endParaRPr>
          </a:p>
        </p:txBody>
      </p:sp>
      <p:sp>
        <p:nvSpPr>
          <p:cNvPr id="15380" name="文本框 6180"/>
          <p:cNvSpPr txBox="1"/>
          <p:nvPr/>
        </p:nvSpPr>
        <p:spPr>
          <a:xfrm>
            <a:off x="348298" y="2420938"/>
            <a:ext cx="551815" cy="2970212"/>
          </a:xfrm>
          <a:prstGeom prst="rect">
            <a:avLst/>
          </a:prstGeom>
          <a:noFill/>
          <a:ln w="9525">
            <a:noFill/>
          </a:ln>
        </p:spPr>
        <p:txBody>
          <a:bodyPr vert="eaVert" wrap="square" anchor="t" anchorCtr="0">
            <a:spAutoFit/>
          </a:bodyPr>
          <a:p>
            <a:pPr>
              <a:spcBef>
                <a:spcPct val="50000"/>
              </a:spcBef>
            </a:pPr>
            <a:r>
              <a:rPr lang="zh-CN" altLang="en-US" sz="2400" b="1">
                <a:sym typeface="+mn-ea"/>
              </a:rPr>
              <a:t>了解汽车保险与理赔</a:t>
            </a:r>
            <a:endParaRPr lang="zh-CN" altLang="en-US" sz="2400" b="1">
              <a:latin typeface="Arial" panose="020B0604020202020204" pitchFamily="34" charset="0"/>
              <a:ea typeface="宋体" panose="02010600030101010101" pitchFamily="2" charset="-122"/>
            </a:endParaRPr>
          </a:p>
        </p:txBody>
      </p:sp>
      <p:sp>
        <p:nvSpPr>
          <p:cNvPr id="17" name="灯片编号占位符 16"/>
          <p:cNvSpPr>
            <a:spLocks noGrp="1"/>
          </p:cNvSpPr>
          <p:nvPr>
            <p:ph type="sldNum" sz="quarter" idx="10"/>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
        <p:nvSpPr>
          <p:cNvPr id="2" name="圆角矩形 6148"/>
          <p:cNvSpPr/>
          <p:nvPr>
            <p:custDataLst>
              <p:tags r:id="rId17"/>
            </p:custDataLst>
          </p:nvPr>
        </p:nvSpPr>
        <p:spPr>
          <a:xfrm>
            <a:off x="1748790" y="5566410"/>
            <a:ext cx="4716463" cy="508000"/>
          </a:xfrm>
          <a:prstGeom prst="roundRect">
            <a:avLst>
              <a:gd name="adj" fmla="val 50000"/>
            </a:avLst>
          </a:prstGeom>
          <a:noFill/>
          <a:ln w="28575" cap="flat" cmpd="sng">
            <a:solidFill>
              <a:schemeClr val="bg2"/>
            </a:solidFill>
            <a:prstDash val="solid"/>
            <a:round/>
            <a:headEnd type="none" w="med" len="med"/>
            <a:tailEnd type="none" w="med" len="med"/>
          </a:ln>
        </p:spPr>
        <p:txBody>
          <a:bodyPr wrap="none" anchor="ctr" anchorCtr="0"/>
          <a:p>
            <a:pPr algn="l" eaLnBrk="0" hangingPunct="0"/>
            <a:r>
              <a:rPr lang="zh-CN" altLang="en-US" sz="2000" b="1">
                <a:latin typeface="Arial" panose="020B0604020202020204" pitchFamily="34" charset="0"/>
                <a:ea typeface="宋体" panose="02010600030101010101" pitchFamily="2" charset="-122"/>
              </a:rPr>
              <a:t>任务三   事故车辆维修管理</a:t>
            </a:r>
            <a:endParaRPr lang="zh-CN" altLang="en-US" sz="2000" b="1">
              <a:latin typeface="Arial" panose="020B0604020202020204" pitchFamily="34" charset="0"/>
              <a:ea typeface="宋体" panose="02010600030101010101" pitchFamily="2" charset="-122"/>
            </a:endParaRPr>
          </a:p>
        </p:txBody>
      </p:sp>
      <p:grpSp>
        <p:nvGrpSpPr>
          <p:cNvPr id="3" name="组合 6157"/>
          <p:cNvGrpSpPr/>
          <p:nvPr>
            <p:custDataLst>
              <p:tags r:id="rId18"/>
            </p:custDataLst>
          </p:nvPr>
        </p:nvGrpSpPr>
        <p:grpSpPr>
          <a:xfrm>
            <a:off x="1399540" y="5577523"/>
            <a:ext cx="381000" cy="381000"/>
            <a:chOff x="0" y="0"/>
            <a:chExt cx="1615" cy="1615"/>
          </a:xfrm>
        </p:grpSpPr>
        <p:sp>
          <p:nvSpPr>
            <p:cNvPr id="4" name="椭圆 6158"/>
            <p:cNvSpPr/>
            <p:nvPr>
              <p:custDataLst>
                <p:tags r:id="rId19"/>
              </p:custDataLst>
            </p:nvPr>
          </p:nvSpPr>
          <p:spPr>
            <a:xfrm>
              <a:off x="0" y="0"/>
              <a:ext cx="1615" cy="1615"/>
            </a:xfrm>
            <a:prstGeom prst="ellipse">
              <a:avLst/>
            </a:prstGeom>
            <a:gradFill rotWithShape="1">
              <a:gsLst>
                <a:gs pos="0">
                  <a:srgbClr val="767676"/>
                </a:gs>
                <a:gs pos="50000">
                  <a:srgbClr val="FFFFFF"/>
                </a:gs>
                <a:gs pos="100000">
                  <a:srgbClr val="767676"/>
                </a:gs>
              </a:gsLst>
              <a:lin ang="54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5" name="椭圆 6159"/>
            <p:cNvSpPr/>
            <p:nvPr>
              <p:custDataLst>
                <p:tags r:id="rId20"/>
              </p:custDataLst>
            </p:nvPr>
          </p:nvSpPr>
          <p:spPr>
            <a:xfrm>
              <a:off x="92" y="91"/>
              <a:ext cx="1430" cy="1430"/>
            </a:xfrm>
            <a:prstGeom prst="ellipse">
              <a:avLst/>
            </a:prstGeom>
            <a:gradFill rotWithShape="1">
              <a:gsLst>
                <a:gs pos="0">
                  <a:srgbClr val="A2A2A2"/>
                </a:gs>
                <a:gs pos="50000">
                  <a:srgbClr val="FFFFFF"/>
                </a:gs>
                <a:gs pos="100000">
                  <a:srgbClr val="A2A2A2"/>
                </a:gs>
              </a:gsLst>
              <a:lin ang="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6" name="椭圆 6160"/>
            <p:cNvSpPr/>
            <p:nvPr>
              <p:custDataLst>
                <p:tags r:id="rId21"/>
              </p:custDataLst>
            </p:nvPr>
          </p:nvSpPr>
          <p:spPr>
            <a:xfrm>
              <a:off x="176" y="176"/>
              <a:ext cx="1262" cy="1264"/>
            </a:xfrm>
            <a:prstGeom prst="ellipse">
              <a:avLst/>
            </a:prstGeom>
            <a:gradFill rotWithShape="1">
              <a:gsLst>
                <a:gs pos="0">
                  <a:srgbClr val="FFFFFF"/>
                </a:gs>
                <a:gs pos="50000">
                  <a:schemeClr val="hlink"/>
                </a:gs>
                <a:gs pos="100000">
                  <a:srgbClr val="FFFFFF"/>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7" name="椭圆 6161"/>
            <p:cNvSpPr/>
            <p:nvPr>
              <p:custDataLst>
                <p:tags r:id="rId22"/>
              </p:custDataLst>
            </p:nvPr>
          </p:nvSpPr>
          <p:spPr>
            <a:xfrm>
              <a:off x="176" y="176"/>
              <a:ext cx="1262" cy="1264"/>
            </a:xfrm>
            <a:prstGeom prst="ellipse">
              <a:avLst/>
            </a:prstGeom>
            <a:gradFill rotWithShape="1">
              <a:gsLst>
                <a:gs pos="0">
                  <a:srgbClr val="000000"/>
                </a:gs>
                <a:gs pos="100000">
                  <a:srgbClr val="48BE67"/>
                </a:gs>
              </a:gsLst>
              <a:lin ang="27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8" name="椭圆 6162"/>
            <p:cNvSpPr/>
            <p:nvPr>
              <p:custDataLst>
                <p:tags r:id="rId23"/>
              </p:custDataLst>
            </p:nvPr>
          </p:nvSpPr>
          <p:spPr>
            <a:xfrm>
              <a:off x="259" y="259"/>
              <a:ext cx="1096" cy="1098"/>
            </a:xfrm>
            <a:prstGeom prst="ellipse">
              <a:avLst/>
            </a:prstGeom>
            <a:gradFill rotWithShape="1">
              <a:gsLst>
                <a:gs pos="0">
                  <a:srgbClr val="37538A"/>
                </a:gs>
                <a:gs pos="50000">
                  <a:schemeClr val="hlink"/>
                </a:gs>
                <a:gs pos="100000">
                  <a:srgbClr val="37538A"/>
                </a:gs>
              </a:gsLst>
              <a:lin ang="18900000" scaled="1"/>
              <a:tileRect/>
            </a:gradFill>
            <a:ln w="9525">
              <a:noFill/>
            </a:ln>
          </p:spPr>
          <p:txBody>
            <a:bodyPr anchor="t" anchorCtr="0"/>
            <a:p>
              <a:endParaRPr lang="zh-CN" altLang="en-US">
                <a:latin typeface="Arial" panose="020B0604020202020204" pitchFamily="34" charset="0"/>
                <a:ea typeface="宋体" panose="02010600030101010101" pitchFamily="2" charset="-122"/>
              </a:endParaRPr>
            </a:p>
          </p:txBody>
        </p:sp>
        <p:sp>
          <p:nvSpPr>
            <p:cNvPr id="9" name="椭圆 6163"/>
            <p:cNvSpPr/>
            <p:nvPr>
              <p:custDataLst>
                <p:tags r:id="rId24"/>
              </p:custDataLst>
            </p:nvPr>
          </p:nvSpPr>
          <p:spPr>
            <a:xfrm>
              <a:off x="259" y="259"/>
              <a:ext cx="1096" cy="1098"/>
            </a:xfrm>
            <a:prstGeom prst="ellipse">
              <a:avLst/>
            </a:prstGeom>
            <a:solidFill>
              <a:srgbClr val="00B0F0"/>
            </a:solidFill>
            <a:ln w="9525">
              <a:noFill/>
            </a:ln>
          </p:spPr>
          <p:txBody>
            <a:bodyPr anchor="t" anchorCtr="0"/>
            <a:p>
              <a:endParaRPr lang="zh-CN" altLang="en-US">
                <a:latin typeface="Arial" panose="020B0604020202020204" pitchFamily="34" charset="0"/>
                <a:ea typeface="宋体" panose="02010600030101010101" pitchFamily="2"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保险事故车服务顾问的岗位职责</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任务三  事故车辆维修管理</a:t>
            </a:r>
            <a:endParaRPr lang="zh-CN" altLang="en-US" sz="2800" b="1" dirty="0">
              <a:solidFill>
                <a:schemeClr val="bg1"/>
              </a:solidFill>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
        <p:nvSpPr>
          <p:cNvPr id="100" name="文本框 99"/>
          <p:cNvSpPr txBox="1"/>
          <p:nvPr/>
        </p:nvSpPr>
        <p:spPr>
          <a:xfrm>
            <a:off x="395605" y="1772920"/>
            <a:ext cx="8518525" cy="4523105"/>
          </a:xfrm>
          <a:prstGeom prst="rect">
            <a:avLst/>
          </a:prstGeom>
          <a:noFill/>
          <a:ln w="9525">
            <a:noFill/>
          </a:ln>
        </p:spPr>
        <p:txBody>
          <a:bodyPr wrap="square">
            <a:spAutoFit/>
          </a:bodyPr>
          <a:p>
            <a:pPr>
              <a:lnSpc>
                <a:spcPct val="120000"/>
              </a:lnSpc>
            </a:pPr>
            <a:r>
              <a:rPr lang="en-US" sz="2000">
                <a:latin typeface="Calibri" panose="020F0502020204030204" charset="0"/>
                <a:ea typeface="宋体" panose="02010600030101010101" pitchFamily="2" charset="-122"/>
              </a:rPr>
              <a:t>1.</a:t>
            </a:r>
            <a:r>
              <a:rPr lang="zh-CN" sz="2000">
                <a:ea typeface="宋体" panose="02010600030101010101" pitchFamily="2" charset="-122"/>
              </a:rPr>
              <a:t>负责接车前准备工作</a:t>
            </a:r>
            <a:r>
              <a:rPr lang="en-US" sz="2000">
                <a:latin typeface="Calibri" panose="020F0502020204030204" charset="0"/>
                <a:ea typeface="宋体" panose="02010600030101010101" pitchFamily="2" charset="-122"/>
              </a:rPr>
              <a:t>2.</a:t>
            </a:r>
            <a:r>
              <a:rPr lang="zh-CN" sz="2000">
                <a:ea typeface="宋体" panose="02010600030101010101" pitchFamily="2" charset="-122"/>
              </a:rPr>
              <a:t>负责接车和协助客户办理保险理赔</a:t>
            </a:r>
            <a:r>
              <a:rPr lang="en-US" sz="2000">
                <a:latin typeface="Calibri" panose="020F0502020204030204" charset="0"/>
                <a:ea typeface="宋体" panose="02010600030101010101" pitchFamily="2" charset="-122"/>
              </a:rPr>
              <a:t>3.</a:t>
            </a:r>
            <a:r>
              <a:rPr lang="zh-CN" sz="2000">
                <a:ea typeface="宋体" panose="02010600030101010101" pitchFamily="2" charset="-122"/>
              </a:rPr>
              <a:t>完成制单工作，与客户沟通确认车辆维修历史，确认保养周期是否临近、保单有效期、上次未修建议项；</a:t>
            </a:r>
            <a:r>
              <a:rPr lang="en-US" sz="2000">
                <a:latin typeface="Calibri" panose="020F0502020204030204" charset="0"/>
                <a:ea typeface="宋体" panose="02010600030101010101" pitchFamily="2" charset="-122"/>
              </a:rPr>
              <a:t>4.</a:t>
            </a:r>
            <a:r>
              <a:rPr lang="zh-CN" sz="2000">
                <a:ea typeface="宋体" panose="02010600030101010101" pitchFamily="2" charset="-122"/>
              </a:rPr>
              <a:t>了解客户保险理赔要求，仔细跟客户讲解保险报案、定损、理赔的流程，为客户提供保险业务咨询及出险指导，提供最合适的方案建议，取得客户信任；</a:t>
            </a:r>
            <a:r>
              <a:rPr lang="en-US" sz="2000">
                <a:latin typeface="Calibri" panose="020F0502020204030204" charset="0"/>
                <a:ea typeface="宋体" panose="02010600030101010101" pitchFamily="2" charset="-122"/>
              </a:rPr>
              <a:t>5.</a:t>
            </a:r>
            <a:r>
              <a:rPr lang="zh-CN" sz="2000">
                <a:ea typeface="宋体" panose="02010600030101010101" pitchFamily="2" charset="-122"/>
              </a:rPr>
              <a:t>登记事故车辆，协助客户联系保险公司；协助客户完成车辆定损，与保险公司定损人员协商维修价格以及各个备件的维修及更换，协调客户与保险公司之间的定损金额，为客户和公司争取最大利益；跟进定损和理赔进度，及时告知客户；</a:t>
            </a:r>
            <a:r>
              <a:rPr lang="en-US" sz="2000">
                <a:latin typeface="Calibri" panose="020F0502020204030204" charset="0"/>
                <a:ea typeface="宋体" panose="02010600030101010101" pitchFamily="2" charset="-122"/>
              </a:rPr>
              <a:t>6.</a:t>
            </a:r>
            <a:r>
              <a:rPr lang="zh-CN" sz="2000">
                <a:ea typeface="宋体" panose="02010600030101010101" pitchFamily="2" charset="-122"/>
              </a:rPr>
              <a:t>掌握各保险公司概况及理赔政策，定期与各保险公司查勘员保持联系</a:t>
            </a:r>
            <a:r>
              <a:rPr lang="zh-CN" sz="2000">
                <a:latin typeface="Calibri" panose="020F0502020204030204" charset="0"/>
                <a:ea typeface="宋体" panose="02010600030101010101" pitchFamily="2" charset="-122"/>
              </a:rPr>
              <a:t>。</a:t>
            </a:r>
            <a:endParaRPr lang="zh-CN" altLang="en-US" sz="2000">
              <a:latin typeface="Calibri" panose="020F0502020204030204" charset="0"/>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联系保险公司人员</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任务二  了解汽车保险种类</a:t>
            </a:r>
            <a:endParaRPr lang="zh-CN" altLang="en-US" sz="2800" b="1" dirty="0">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
        <p:nvSpPr>
          <p:cNvPr id="100" name="文本框 99"/>
          <p:cNvSpPr txBox="1"/>
          <p:nvPr>
            <p:custDataLst>
              <p:tags r:id="rId2"/>
            </p:custDataLst>
          </p:nvPr>
        </p:nvSpPr>
        <p:spPr>
          <a:xfrm>
            <a:off x="323215" y="1765935"/>
            <a:ext cx="8518525" cy="1198880"/>
          </a:xfrm>
          <a:prstGeom prst="rect">
            <a:avLst/>
          </a:prstGeom>
          <a:noFill/>
          <a:ln w="9525">
            <a:noFill/>
          </a:ln>
        </p:spPr>
        <p:txBody>
          <a:bodyPr wrap="square">
            <a:spAutoFit/>
          </a:bodyPr>
          <a:p>
            <a:pPr>
              <a:lnSpc>
                <a:spcPct val="150000"/>
              </a:lnSpc>
            </a:pPr>
            <a:r>
              <a:rPr lang="en-US" sz="2400">
                <a:ea typeface="宋体" panose="02010600030101010101" pitchFamily="2" charset="-122"/>
              </a:rPr>
              <a:t>        </a:t>
            </a:r>
            <a:r>
              <a:rPr sz="2400">
                <a:ea typeface="宋体" panose="02010600030101010101" pitchFamily="2" charset="-122"/>
              </a:rPr>
              <a:t>联系保险公司人员是否可以拆检，保险公司给予答复同意拆检后，打印维修项目为“拆检”的派工单，并确认拆检的时间。</a:t>
            </a:r>
            <a:endParaRPr sz="2400">
              <a:ea typeface="宋体" panose="02010600030101010101" pitchFamily="2" charset="-122"/>
            </a:endParaRPr>
          </a:p>
        </p:txBody>
      </p:sp>
      <p:sp>
        <p:nvSpPr>
          <p:cNvPr id="3" name="圆角矩形 2"/>
          <p:cNvSpPr/>
          <p:nvPr/>
        </p:nvSpPr>
        <p:spPr>
          <a:xfrm>
            <a:off x="582295" y="3429000"/>
            <a:ext cx="7982585" cy="2842895"/>
          </a:xfrm>
          <a:prstGeom prst="roundRect">
            <a:avLst/>
          </a:prstGeom>
          <a:ln>
            <a:solidFill>
              <a:schemeClr val="accent2">
                <a:lumMod val="60000"/>
                <a:lumOff val="40000"/>
              </a:schemeClr>
            </a:solidFill>
          </a:ln>
        </p:spPr>
        <p:style>
          <a:lnRef idx="2">
            <a:schemeClr val="accent1"/>
          </a:lnRef>
          <a:fillRef idx="0">
            <a:srgbClr val="FFFFFF"/>
          </a:fillRef>
          <a:effectRef idx="0">
            <a:srgbClr val="FFFFFF"/>
          </a:effectRef>
          <a:fontRef idx="minor">
            <a:schemeClr val="dk1"/>
          </a:fontRef>
        </p:style>
        <p:txBody>
          <a:bodyPr rtlCol="0" anchor="ctr"/>
          <a:p>
            <a:pPr indent="266700"/>
            <a:r>
              <a:rPr lang="zh-CN" sz="2000">
                <a:latin typeface="Calibri" panose="020F0502020204030204" charset="0"/>
                <a:ea typeface="宋体" panose="02010600030101010101" pitchFamily="2" charset="-122"/>
                <a:sym typeface="+mn-ea"/>
              </a:rPr>
              <a:t>因为</a:t>
            </a:r>
            <a:r>
              <a:rPr lang="zh-CN" sz="2000">
                <a:ea typeface="宋体" panose="02010600030101010101" pitchFamily="2" charset="-122"/>
                <a:sym typeface="+mn-ea"/>
              </a:rPr>
              <a:t>车辆拆解具有不可逆性，一旦拆解将可能无法恢复原貌，所以拆解前必须要</a:t>
            </a:r>
            <a:r>
              <a:rPr lang="zh-CN" sz="2000">
                <a:latin typeface="Calibri" panose="020F0502020204030204" charset="0"/>
                <a:ea typeface="宋体" panose="02010600030101010101" pitchFamily="2" charset="-122"/>
                <a:sym typeface="+mn-ea"/>
              </a:rPr>
              <a:t>取得保险公司的同意。一般下列情况可以不对车辆进行拆解：</a:t>
            </a:r>
            <a:endParaRPr lang="en-US" sz="2000">
              <a:latin typeface="Calibri" panose="020F0502020204030204" charset="0"/>
              <a:ea typeface="宋体" panose="02010600030101010101" pitchFamily="2" charset="-122"/>
              <a:sym typeface="+mn-ea"/>
            </a:endParaRPr>
          </a:p>
          <a:p>
            <a:pPr marL="285750" indent="-285750">
              <a:buFont typeface="Wingdings" panose="05000000000000000000" charset="0"/>
              <a:buChar char="Ø"/>
            </a:pPr>
            <a:r>
              <a:rPr lang="zh-CN" sz="2000">
                <a:ea typeface="宋体" panose="02010600030101010101" pitchFamily="2" charset="-122"/>
                <a:sym typeface="+mn-ea"/>
              </a:rPr>
              <a:t>通过举升车辆变换拍摄角度可以利用外观照片正确反映车损的，即能够在车上进行拍照的就不用再拆下来进行拍照。</a:t>
            </a:r>
            <a:endParaRPr lang="zh-CN" sz="2000">
              <a:ea typeface="宋体" panose="02010600030101010101" pitchFamily="2" charset="-122"/>
            </a:endParaRPr>
          </a:p>
          <a:p>
            <a:pPr marL="285750" indent="-285750">
              <a:buFont typeface="Wingdings" panose="05000000000000000000" charset="0"/>
              <a:buChar char="Ø"/>
            </a:pPr>
            <a:r>
              <a:rPr lang="zh-CN" sz="2000">
                <a:ea typeface="宋体" panose="02010600030101010101" pitchFamily="2" charset="-122"/>
                <a:sym typeface="+mn-ea"/>
              </a:rPr>
              <a:t>通过外观照片对变形量的反映和具体测量可以确认损坏的配件，可以不等待拆解，采取先定损以收回旧件进行拍照补充的方法进行。</a:t>
            </a:r>
            <a:endParaRPr lang="zh-CN" sz="2000">
              <a:ea typeface="宋体" panose="02010600030101010101" pitchFamily="2" charset="-122"/>
            </a:endParaRPr>
          </a:p>
          <a:p>
            <a:pPr marL="285750" indent="-285750">
              <a:buFont typeface="Wingdings" panose="05000000000000000000" charset="0"/>
              <a:buChar char="Ø"/>
            </a:pPr>
            <a:r>
              <a:rPr lang="zh-CN" sz="2000">
                <a:ea typeface="宋体" panose="02010600030101010101" pitchFamily="2" charset="-122"/>
                <a:sym typeface="+mn-ea"/>
              </a:rPr>
              <a:t>车上设备确认必须成套更换的，无须对其全部配件进行拍照。</a:t>
            </a:r>
            <a:endParaRPr lang="zh-CN" altLang="en-US" sz="200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车辆拆检</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任务二  了解汽车保险种类</a:t>
            </a:r>
            <a:endParaRPr lang="zh-CN" altLang="en-US" sz="2800" b="1" dirty="0">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
        <p:nvSpPr>
          <p:cNvPr id="100" name="文本框 99"/>
          <p:cNvSpPr txBox="1"/>
          <p:nvPr>
            <p:custDataLst>
              <p:tags r:id="rId2"/>
            </p:custDataLst>
          </p:nvPr>
        </p:nvSpPr>
        <p:spPr>
          <a:xfrm>
            <a:off x="323215" y="1765935"/>
            <a:ext cx="8518525" cy="3415030"/>
          </a:xfrm>
          <a:prstGeom prst="rect">
            <a:avLst/>
          </a:prstGeom>
          <a:noFill/>
          <a:ln w="9525">
            <a:noFill/>
          </a:ln>
        </p:spPr>
        <p:txBody>
          <a:bodyPr wrap="square">
            <a:spAutoFit/>
          </a:bodyPr>
          <a:p>
            <a:pPr>
              <a:lnSpc>
                <a:spcPct val="150000"/>
              </a:lnSpc>
            </a:pPr>
            <a:r>
              <a:rPr sz="2400">
                <a:ea typeface="宋体" panose="02010600030101010101" pitchFamily="2" charset="-122"/>
              </a:rPr>
              <a:t>1.将拆卸下的配件逐个放好，一一记录以及维修工时； </a:t>
            </a:r>
            <a:endParaRPr sz="2400">
              <a:ea typeface="宋体" panose="02010600030101010101" pitchFamily="2" charset="-122"/>
            </a:endParaRPr>
          </a:p>
          <a:p>
            <a:pPr>
              <a:lnSpc>
                <a:spcPct val="150000"/>
              </a:lnSpc>
            </a:pPr>
            <a:r>
              <a:rPr sz="2400">
                <a:ea typeface="宋体" panose="02010600030101010101" pitchFamily="2" charset="-122"/>
              </a:rPr>
              <a:t>2.拆检完成后，依次全车检查由外向内、由前至后，再次确认损坏项目。 </a:t>
            </a:r>
            <a:endParaRPr sz="2400">
              <a:ea typeface="宋体" panose="02010600030101010101" pitchFamily="2" charset="-122"/>
            </a:endParaRPr>
          </a:p>
          <a:p>
            <a:pPr>
              <a:lnSpc>
                <a:spcPct val="150000"/>
              </a:lnSpc>
            </a:pPr>
            <a:r>
              <a:rPr sz="2400">
                <a:ea typeface="宋体" panose="02010600030101010101" pitchFamily="2" charset="-122"/>
              </a:rPr>
              <a:t>3.拟好验损表，联系配件人员认真查看验损表，确认损坏配件的库存情况，如果配件不齐，在验损表上标注、并确认配件到店时间。 </a:t>
            </a:r>
            <a:endParaRPr sz="2400">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 定损</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任务二  了解汽车保险种类</a:t>
            </a:r>
            <a:endParaRPr lang="zh-CN" altLang="en-US" sz="2800" b="1" dirty="0">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
        <p:nvSpPr>
          <p:cNvPr id="100" name="文本框 99"/>
          <p:cNvSpPr txBox="1"/>
          <p:nvPr>
            <p:custDataLst>
              <p:tags r:id="rId2"/>
            </p:custDataLst>
          </p:nvPr>
        </p:nvSpPr>
        <p:spPr>
          <a:xfrm>
            <a:off x="323215" y="1765935"/>
            <a:ext cx="8518525" cy="2861310"/>
          </a:xfrm>
          <a:prstGeom prst="rect">
            <a:avLst/>
          </a:prstGeom>
          <a:noFill/>
          <a:ln w="9525">
            <a:noFill/>
          </a:ln>
        </p:spPr>
        <p:txBody>
          <a:bodyPr wrap="square">
            <a:spAutoFit/>
          </a:bodyPr>
          <a:p>
            <a:pPr>
              <a:lnSpc>
                <a:spcPct val="150000"/>
              </a:lnSpc>
            </a:pPr>
            <a:r>
              <a:rPr lang="en-US" sz="2400">
                <a:ea typeface="宋体" panose="02010600030101010101" pitchFamily="2" charset="-122"/>
              </a:rPr>
              <a:t>        </a:t>
            </a:r>
            <a:r>
              <a:rPr sz="2400">
                <a:ea typeface="宋体" panose="02010600030101010101" pitchFamily="2" charset="-122"/>
              </a:rPr>
              <a:t>联系客户、保险公司定损人员到店定损，完毕后将验损表第一联交与保险公司。保险事故车服务顾问再次确认验损表上标注的事故车实际更换配件，第三联留于配件部用于备货，给车间发货。留存第二联，并估算出该车赔付的金额和实际维修的费用，并通知客户签署事故车维修合同。 </a:t>
            </a:r>
            <a:endParaRPr sz="2400">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维修</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任务二  了解汽车保险种类</a:t>
            </a:r>
            <a:endParaRPr lang="zh-CN" altLang="en-US" sz="2800" b="1" dirty="0">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
        <p:nvSpPr>
          <p:cNvPr id="100" name="文本框 99"/>
          <p:cNvSpPr txBox="1"/>
          <p:nvPr>
            <p:custDataLst>
              <p:tags r:id="rId2"/>
            </p:custDataLst>
          </p:nvPr>
        </p:nvSpPr>
        <p:spPr>
          <a:xfrm>
            <a:off x="323215" y="1765935"/>
            <a:ext cx="8518525" cy="4523105"/>
          </a:xfrm>
          <a:prstGeom prst="rect">
            <a:avLst/>
          </a:prstGeom>
          <a:noFill/>
          <a:ln w="9525">
            <a:noFill/>
          </a:ln>
        </p:spPr>
        <p:txBody>
          <a:bodyPr wrap="square">
            <a:spAutoFit/>
          </a:bodyPr>
          <a:p>
            <a:pPr>
              <a:lnSpc>
                <a:spcPct val="150000"/>
              </a:lnSpc>
            </a:pPr>
            <a:r>
              <a:rPr sz="2400">
                <a:ea typeface="宋体" panose="02010600030101010101" pitchFamily="2" charset="-122"/>
              </a:rPr>
              <a:t>1.打印详细派工单，根据备件库存和车间维修量确认准确交车时间</a:t>
            </a:r>
            <a:endParaRPr sz="2400">
              <a:ea typeface="宋体" panose="02010600030101010101" pitchFamily="2" charset="-122"/>
            </a:endParaRPr>
          </a:p>
          <a:p>
            <a:pPr>
              <a:lnSpc>
                <a:spcPct val="150000"/>
              </a:lnSpc>
            </a:pPr>
            <a:r>
              <a:rPr sz="2400">
                <a:ea typeface="宋体" panose="02010600030101010101" pitchFamily="2" charset="-122"/>
              </a:rPr>
              <a:t>2.将派工单交予维修技师，开始维修车辆，维修技师针对工单领用的配件，必须安装在对应车辆上，无权不给予安装，更不得私自截留配件。</a:t>
            </a:r>
            <a:endParaRPr sz="2400">
              <a:ea typeface="宋体" panose="02010600030101010101" pitchFamily="2" charset="-122"/>
            </a:endParaRPr>
          </a:p>
          <a:p>
            <a:pPr>
              <a:lnSpc>
                <a:spcPct val="150000"/>
              </a:lnSpc>
            </a:pPr>
            <a:r>
              <a:rPr sz="2400">
                <a:ea typeface="宋体" panose="02010600030101010101" pitchFamily="2" charset="-122"/>
              </a:rPr>
              <a:t>3.在维修过程中出现增减项目以及备件问题，及时和备件、客户、保险公司人员及时沟通处理。 </a:t>
            </a:r>
            <a:endParaRPr sz="2400">
              <a:ea typeface="宋体" panose="02010600030101010101" pitchFamily="2" charset="-122"/>
            </a:endParaRPr>
          </a:p>
          <a:p>
            <a:pPr>
              <a:lnSpc>
                <a:spcPct val="150000"/>
              </a:lnSpc>
            </a:pPr>
            <a:endParaRPr sz="2400">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维修</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任务二  了解汽车保险种类</a:t>
            </a:r>
            <a:endParaRPr lang="zh-CN" altLang="en-US" sz="2800" b="1" dirty="0">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
        <p:nvSpPr>
          <p:cNvPr id="100" name="文本框 99"/>
          <p:cNvSpPr txBox="1"/>
          <p:nvPr>
            <p:custDataLst>
              <p:tags r:id="rId2"/>
            </p:custDataLst>
          </p:nvPr>
        </p:nvSpPr>
        <p:spPr>
          <a:xfrm>
            <a:off x="323215" y="1765935"/>
            <a:ext cx="8518525" cy="3969385"/>
          </a:xfrm>
          <a:prstGeom prst="rect">
            <a:avLst/>
          </a:prstGeom>
          <a:noFill/>
          <a:ln w="9525">
            <a:noFill/>
          </a:ln>
        </p:spPr>
        <p:txBody>
          <a:bodyPr wrap="square">
            <a:spAutoFit/>
          </a:bodyPr>
          <a:p>
            <a:pPr>
              <a:lnSpc>
                <a:spcPct val="150000"/>
              </a:lnSpc>
            </a:pPr>
            <a:r>
              <a:rPr sz="2400">
                <a:ea typeface="宋体" panose="02010600030101010101" pitchFamily="2" charset="-122"/>
              </a:rPr>
              <a:t>4.每天都要关注该车维修进度，和配件到货情况，对于大事故车，要做到每2天向客户汇报车辆维修状况。 </a:t>
            </a:r>
            <a:endParaRPr sz="2400">
              <a:ea typeface="宋体" panose="02010600030101010101" pitchFamily="2" charset="-122"/>
            </a:endParaRPr>
          </a:p>
          <a:p>
            <a:pPr>
              <a:lnSpc>
                <a:spcPct val="150000"/>
              </a:lnSpc>
            </a:pPr>
            <a:r>
              <a:rPr sz="2400">
                <a:ea typeface="宋体" panose="02010600030101010101" pitchFamily="2" charset="-122"/>
              </a:rPr>
              <a:t>5.机电、钣金、喷漆各工种维修完毕后需在派工单对应的维修项目后签字并注明完工时间。维修完毕后，维修技师依照派工单，进行车辆自检，合格后转车间主管。</a:t>
            </a:r>
            <a:endParaRPr sz="2400">
              <a:ea typeface="宋体" panose="02010600030101010101" pitchFamily="2" charset="-122"/>
            </a:endParaRPr>
          </a:p>
          <a:p>
            <a:pPr>
              <a:lnSpc>
                <a:spcPct val="150000"/>
              </a:lnSpc>
            </a:pPr>
            <a:r>
              <a:rPr sz="2400">
                <a:ea typeface="宋体" panose="02010600030101010101" pitchFamily="2" charset="-122"/>
              </a:rPr>
              <a:t>6.车间主管再次检查，合格后签字，通知保险事故车服务顾问，进行最后终检。</a:t>
            </a:r>
            <a:endParaRPr sz="2400">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交车与结账 </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任务二  了解汽车保险种类</a:t>
            </a:r>
            <a:endParaRPr lang="zh-CN" altLang="en-US" sz="2800" b="1" dirty="0">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
        <p:nvSpPr>
          <p:cNvPr id="2" name="文本框 1"/>
          <p:cNvSpPr txBox="1"/>
          <p:nvPr>
            <p:custDataLst>
              <p:tags r:id="rId2"/>
            </p:custDataLst>
          </p:nvPr>
        </p:nvSpPr>
        <p:spPr>
          <a:xfrm>
            <a:off x="323215" y="1765935"/>
            <a:ext cx="8518525" cy="2861310"/>
          </a:xfrm>
          <a:prstGeom prst="rect">
            <a:avLst/>
          </a:prstGeom>
          <a:noFill/>
          <a:ln w="9525">
            <a:noFill/>
          </a:ln>
        </p:spPr>
        <p:txBody>
          <a:bodyPr wrap="square">
            <a:spAutoFit/>
          </a:bodyPr>
          <a:p>
            <a:pPr>
              <a:lnSpc>
                <a:spcPct val="150000"/>
              </a:lnSpc>
            </a:pPr>
            <a:r>
              <a:rPr sz="2400">
                <a:ea typeface="宋体" panose="02010600030101010101" pitchFamily="2" charset="-122"/>
              </a:rPr>
              <a:t>1.维修竣工交付客户前，保险事故车服务顾问须按定损单核赔内容，清点更换下来的旧件，并拍照。</a:t>
            </a:r>
            <a:endParaRPr sz="2400">
              <a:ea typeface="宋体" panose="02010600030101010101" pitchFamily="2" charset="-122"/>
            </a:endParaRPr>
          </a:p>
          <a:p>
            <a:pPr>
              <a:lnSpc>
                <a:spcPct val="150000"/>
              </a:lnSpc>
            </a:pPr>
            <a:r>
              <a:rPr sz="2400">
                <a:ea typeface="宋体" panose="02010600030101010101" pitchFamily="2" charset="-122"/>
              </a:rPr>
              <a:t>2.保险事故车服务顾问认真核对维修车间是否对客户车辆应更换配件如实进行了维修更换。</a:t>
            </a:r>
            <a:endParaRPr sz="2400">
              <a:ea typeface="宋体" panose="02010600030101010101" pitchFamily="2" charset="-122"/>
            </a:endParaRPr>
          </a:p>
          <a:p>
            <a:pPr>
              <a:lnSpc>
                <a:spcPct val="150000"/>
              </a:lnSpc>
            </a:pPr>
            <a:r>
              <a:rPr sz="2400">
                <a:ea typeface="宋体" panose="02010600030101010101" pitchFamily="2" charset="-122"/>
              </a:rPr>
              <a:t>3.客户满意离店，整理车辆派工单，结算单和验损单，并存档。</a:t>
            </a:r>
            <a:endParaRPr sz="2400">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汽车保险的起源</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任务一</a:t>
            </a:r>
            <a:r>
              <a:rPr lang="en-US" altLang="zh-CN" sz="2800" b="1" dirty="0">
                <a:solidFill>
                  <a:schemeClr val="bg1"/>
                </a:solidFill>
                <a:latin typeface="楷体_GB2312" pitchFamily="1" charset="-122"/>
                <a:ea typeface="楷体_GB2312" pitchFamily="1" charset="-122"/>
              </a:rPr>
              <a:t> </a:t>
            </a:r>
            <a:r>
              <a:rPr lang="zh-CN" altLang="en-US" sz="2800" b="1" dirty="0">
                <a:solidFill>
                  <a:schemeClr val="bg1"/>
                </a:solidFill>
                <a:latin typeface="楷体_GB2312" pitchFamily="1" charset="-122"/>
                <a:ea typeface="楷体_GB2312" pitchFamily="1" charset="-122"/>
              </a:rPr>
              <a:t>汽车保险概述</a:t>
            </a:r>
            <a:endParaRPr lang="zh-CN" altLang="en-US" sz="2800" b="1" dirty="0">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
        <p:nvSpPr>
          <p:cNvPr id="100" name="文本框 99"/>
          <p:cNvSpPr txBox="1"/>
          <p:nvPr/>
        </p:nvSpPr>
        <p:spPr>
          <a:xfrm>
            <a:off x="4829175" y="2277110"/>
            <a:ext cx="3949700" cy="4154170"/>
          </a:xfrm>
          <a:prstGeom prst="rect">
            <a:avLst/>
          </a:prstGeom>
          <a:noFill/>
          <a:ln w="9525">
            <a:noFill/>
          </a:ln>
        </p:spPr>
        <p:txBody>
          <a:bodyPr wrap="square">
            <a:spAutoFit/>
          </a:bodyPr>
          <a:p>
            <a:pPr indent="266700"/>
            <a:r>
              <a:rPr lang="en-US" altLang="zh-CN" sz="2400">
                <a:ea typeface="宋体" panose="02010600030101010101" pitchFamily="2" charset="-122"/>
              </a:rPr>
              <a:t>    </a:t>
            </a:r>
            <a:r>
              <a:rPr lang="zh-CN" sz="2400">
                <a:ea typeface="宋体" panose="02010600030101010101" pitchFamily="2" charset="-122"/>
              </a:rPr>
              <a:t>国外汽车保险起源于19世纪中后期。当时，随着汽车在欧洲一些国家的出现与发展，因交通事故而导致的意外伤害和财产损失随之增加。尽管各国都采取了一些管制办法和措施，汽车的使用仍对人们的生命和财产安全构成了严重威胁。因此引起了一些精明的保险人对汽车保险的关注。</a:t>
            </a:r>
            <a:endParaRPr lang="zh-CN" altLang="en-US" sz="2400">
              <a:ea typeface="宋体" panose="02010600030101010101" pitchFamily="2" charset="-122"/>
            </a:endParaRPr>
          </a:p>
        </p:txBody>
      </p:sp>
      <p:pic>
        <p:nvPicPr>
          <p:cNvPr id="6147" name="图片 2"/>
          <p:cNvPicPr>
            <a:picLocks noGrp="1" noChangeAspect="1"/>
          </p:cNvPicPr>
          <p:nvPr>
            <p:custDataLst>
              <p:tags r:id="rId2"/>
            </p:custDataLst>
          </p:nvPr>
        </p:nvPicPr>
        <p:blipFill>
          <a:blip r:embed="rId3"/>
          <a:stretch>
            <a:fillRect/>
          </a:stretch>
        </p:blipFill>
        <p:spPr>
          <a:xfrm>
            <a:off x="539750" y="2348548"/>
            <a:ext cx="3810000" cy="3171825"/>
          </a:xfrm>
          <a:prstGeom prst="rect">
            <a:avLst/>
          </a:prstGeom>
          <a:noFill/>
          <a:ln w="9525">
            <a:noFill/>
          </a:ln>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汽车保险在国外的发展</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任务一</a:t>
            </a:r>
            <a:r>
              <a:rPr lang="en-US" altLang="zh-CN" sz="2800" b="1" dirty="0">
                <a:solidFill>
                  <a:schemeClr val="bg1"/>
                </a:solidFill>
                <a:latin typeface="楷体_GB2312" pitchFamily="1" charset="-122"/>
                <a:ea typeface="楷体_GB2312" pitchFamily="1" charset="-122"/>
              </a:rPr>
              <a:t> </a:t>
            </a:r>
            <a:r>
              <a:rPr lang="zh-CN" altLang="en-US" sz="2800" b="1" dirty="0">
                <a:solidFill>
                  <a:schemeClr val="bg1"/>
                </a:solidFill>
                <a:latin typeface="楷体_GB2312" pitchFamily="1" charset="-122"/>
                <a:ea typeface="楷体_GB2312" pitchFamily="1" charset="-122"/>
              </a:rPr>
              <a:t>汽车保险概述</a:t>
            </a:r>
            <a:endParaRPr lang="zh-CN" altLang="en-US" sz="2800" b="1" dirty="0">
              <a:latin typeface="楷体_GB2312" pitchFamily="1" charset="-122"/>
              <a:ea typeface="楷体_GB2312" pitchFamily="1" charset="-122"/>
            </a:endParaRPr>
          </a:p>
        </p:txBody>
      </p:sp>
      <p:grpSp>
        <p:nvGrpSpPr>
          <p:cNvPr id="9219" name="组合 10243"/>
          <p:cNvGrpSpPr/>
          <p:nvPr/>
        </p:nvGrpSpPr>
        <p:grpSpPr>
          <a:xfrm>
            <a:off x="0" y="2349500"/>
            <a:ext cx="2725738" cy="1517650"/>
            <a:chOff x="0" y="0"/>
            <a:chExt cx="2810408" cy="1517761"/>
          </a:xfrm>
        </p:grpSpPr>
        <p:cxnSp>
          <p:nvCxnSpPr>
            <p:cNvPr id="9220" name="直接连接符 2"/>
            <p:cNvCxnSpPr/>
            <p:nvPr>
              <p:custDataLst>
                <p:tags r:id="rId1"/>
              </p:custDataLst>
            </p:nvPr>
          </p:nvCxnSpPr>
          <p:spPr>
            <a:xfrm flipV="1">
              <a:off x="1348066" y="663138"/>
              <a:ext cx="0" cy="854623"/>
            </a:xfrm>
            <a:prstGeom prst="line">
              <a:avLst/>
            </a:prstGeom>
            <a:ln w="28575" cap="flat" cmpd="sng">
              <a:solidFill>
                <a:srgbClr val="BFBFBF"/>
              </a:solidFill>
              <a:prstDash val="solid"/>
              <a:round/>
              <a:headEnd type="none" w="med" len="med"/>
              <a:tailEnd type="none" w="med" len="med"/>
            </a:ln>
          </p:spPr>
        </p:cxnSp>
        <p:cxnSp>
          <p:nvCxnSpPr>
            <p:cNvPr id="9221" name="直接连接符 3"/>
            <p:cNvCxnSpPr/>
            <p:nvPr>
              <p:custDataLst>
                <p:tags r:id="rId2"/>
              </p:custDataLst>
            </p:nvPr>
          </p:nvCxnSpPr>
          <p:spPr>
            <a:xfrm>
              <a:off x="1078248" y="663138"/>
              <a:ext cx="539636" cy="0"/>
            </a:xfrm>
            <a:prstGeom prst="line">
              <a:avLst/>
            </a:prstGeom>
            <a:ln w="28575" cap="flat" cmpd="sng">
              <a:solidFill>
                <a:srgbClr val="BFBFBF"/>
              </a:solidFill>
              <a:prstDash val="solid"/>
              <a:round/>
              <a:headEnd type="none" w="med" len="med"/>
              <a:tailEnd type="none" w="med" len="med"/>
            </a:ln>
          </p:spPr>
        </p:cxnSp>
        <p:sp>
          <p:nvSpPr>
            <p:cNvPr id="9222" name="矩形 8"/>
            <p:cNvSpPr/>
            <p:nvPr>
              <p:custDataLst>
                <p:tags r:id="rId3"/>
              </p:custDataLst>
            </p:nvPr>
          </p:nvSpPr>
          <p:spPr>
            <a:xfrm>
              <a:off x="0" y="0"/>
              <a:ext cx="2810408" cy="701726"/>
            </a:xfrm>
            <a:prstGeom prst="rect">
              <a:avLst/>
            </a:prstGeom>
            <a:noFill/>
            <a:ln w="9525">
              <a:noFill/>
            </a:ln>
          </p:spPr>
          <p:txBody>
            <a:bodyPr wrap="none" anchor="t" anchorCtr="0">
              <a:spAutoFit/>
            </a:bodyPr>
            <a:p>
              <a:pPr algn="ctr"/>
              <a:r>
                <a:rPr lang="zh-CN" altLang="en-US" sz="2000" b="1" dirty="0">
                  <a:solidFill>
                    <a:schemeClr val="folHlink"/>
                  </a:solidFill>
                  <a:latin typeface="微软雅黑" panose="020B0503020204020204" charset="-122"/>
                  <a:ea typeface="微软雅黑" panose="020B0503020204020204" charset="-122"/>
                </a:rPr>
                <a:t>汽车通用保险公司成立</a:t>
              </a:r>
              <a:endParaRPr lang="zh-CN" altLang="en-US" sz="2000" b="1" dirty="0">
                <a:solidFill>
                  <a:schemeClr val="folHlink"/>
                </a:solidFill>
                <a:latin typeface="微软雅黑" panose="020B0503020204020204" charset="-122"/>
                <a:ea typeface="微软雅黑" panose="020B0503020204020204" charset="-122"/>
              </a:endParaRPr>
            </a:p>
            <a:p>
              <a:pPr algn="ctr"/>
              <a:r>
                <a:rPr lang="zh-CN" altLang="en-US" sz="2000" b="1" dirty="0">
                  <a:solidFill>
                    <a:srgbClr val="DA4F10"/>
                  </a:solidFill>
                  <a:latin typeface="微软雅黑" panose="020B0503020204020204" charset="-122"/>
                  <a:ea typeface="微软雅黑" panose="020B0503020204020204" charset="-122"/>
                </a:rPr>
                <a:t>1903年</a:t>
              </a:r>
              <a:endParaRPr lang="zh-CN" altLang="en-US" sz="2000" b="1" dirty="0">
                <a:solidFill>
                  <a:srgbClr val="DA4F10"/>
                </a:solidFill>
                <a:latin typeface="微软雅黑" panose="020B0503020204020204" charset="-122"/>
                <a:ea typeface="微软雅黑" panose="020B0503020204020204" charset="-122"/>
              </a:endParaRPr>
            </a:p>
          </p:txBody>
        </p:sp>
      </p:grpSp>
      <p:grpSp>
        <p:nvGrpSpPr>
          <p:cNvPr id="9223" name="组合 10247"/>
          <p:cNvGrpSpPr/>
          <p:nvPr/>
        </p:nvGrpSpPr>
        <p:grpSpPr>
          <a:xfrm>
            <a:off x="955675" y="3887788"/>
            <a:ext cx="2981325" cy="1690687"/>
            <a:chOff x="0" y="0"/>
            <a:chExt cx="3071442" cy="1515310"/>
          </a:xfrm>
        </p:grpSpPr>
        <p:cxnSp>
          <p:nvCxnSpPr>
            <p:cNvPr id="9224" name="直接连接符 6"/>
            <p:cNvCxnSpPr/>
            <p:nvPr>
              <p:custDataLst>
                <p:tags r:id="rId4"/>
              </p:custDataLst>
            </p:nvPr>
          </p:nvCxnSpPr>
          <p:spPr>
            <a:xfrm flipV="1">
              <a:off x="1552364" y="0"/>
              <a:ext cx="0" cy="853927"/>
            </a:xfrm>
            <a:prstGeom prst="line">
              <a:avLst/>
            </a:prstGeom>
            <a:ln w="28575" cap="flat" cmpd="sng">
              <a:solidFill>
                <a:srgbClr val="BFBFBF"/>
              </a:solidFill>
              <a:prstDash val="solid"/>
              <a:round/>
              <a:headEnd type="none" w="med" len="med"/>
              <a:tailEnd type="none" w="med" len="med"/>
            </a:ln>
          </p:spPr>
        </p:cxnSp>
        <p:cxnSp>
          <p:nvCxnSpPr>
            <p:cNvPr id="9225" name="直接连接符 7"/>
            <p:cNvCxnSpPr/>
            <p:nvPr>
              <p:custDataLst>
                <p:tags r:id="rId5"/>
              </p:custDataLst>
            </p:nvPr>
          </p:nvCxnSpPr>
          <p:spPr>
            <a:xfrm>
              <a:off x="1250753" y="853927"/>
              <a:ext cx="539724" cy="0"/>
            </a:xfrm>
            <a:prstGeom prst="line">
              <a:avLst/>
            </a:prstGeom>
            <a:ln w="28575" cap="flat" cmpd="sng">
              <a:solidFill>
                <a:srgbClr val="BFBFBF"/>
              </a:solidFill>
              <a:prstDash val="solid"/>
              <a:round/>
              <a:headEnd type="none" w="med" len="med"/>
              <a:tailEnd type="none" w="med" len="med"/>
            </a:ln>
          </p:spPr>
        </p:cxnSp>
        <p:sp>
          <p:nvSpPr>
            <p:cNvPr id="9226" name="矩形 18"/>
            <p:cNvSpPr/>
            <p:nvPr>
              <p:custDataLst>
                <p:tags r:id="rId6"/>
              </p:custDataLst>
            </p:nvPr>
          </p:nvSpPr>
          <p:spPr>
            <a:xfrm>
              <a:off x="0" y="886421"/>
              <a:ext cx="3071442" cy="628889"/>
            </a:xfrm>
            <a:prstGeom prst="rect">
              <a:avLst/>
            </a:prstGeom>
            <a:noFill/>
            <a:ln w="9525">
              <a:noFill/>
            </a:ln>
          </p:spPr>
          <p:txBody>
            <a:bodyPr anchor="t" anchorCtr="0">
              <a:spAutoFit/>
            </a:bodyPr>
            <a:p>
              <a:pPr algn="ctr"/>
              <a:r>
                <a:rPr lang="zh-CN" altLang="en-US" sz="2000" b="1" dirty="0">
                  <a:solidFill>
                    <a:srgbClr val="DA4F10"/>
                  </a:solidFill>
                  <a:latin typeface="微软雅黑" panose="020B0503020204020204" charset="-122"/>
                  <a:ea typeface="微软雅黑" panose="020B0503020204020204" charset="-122"/>
                </a:rPr>
                <a:t>1913年</a:t>
              </a:r>
              <a:endParaRPr lang="zh-CN" altLang="en-US" sz="2000" b="1" dirty="0">
                <a:solidFill>
                  <a:srgbClr val="DA4F10"/>
                </a:solidFill>
                <a:latin typeface="微软雅黑" panose="020B0503020204020204" charset="-122"/>
                <a:ea typeface="微软雅黑" panose="020B0503020204020204" charset="-122"/>
              </a:endParaRPr>
            </a:p>
            <a:p>
              <a:pPr algn="ctr"/>
              <a:r>
                <a:rPr lang="zh-CN" altLang="en-US" sz="2000" b="1" dirty="0">
                  <a:solidFill>
                    <a:schemeClr val="folHlink"/>
                  </a:solidFill>
                  <a:latin typeface="微软雅黑" panose="020B0503020204020204" charset="-122"/>
                  <a:ea typeface="微软雅黑" panose="020B0503020204020204" charset="-122"/>
                </a:rPr>
                <a:t>车险扩大到了20多个国家</a:t>
              </a:r>
              <a:endParaRPr lang="zh-CN" altLang="en-US" sz="2000" b="1" dirty="0">
                <a:solidFill>
                  <a:schemeClr val="folHlink"/>
                </a:solidFill>
                <a:latin typeface="微软雅黑" panose="020B0503020204020204" charset="-122"/>
                <a:ea typeface="微软雅黑" panose="020B0503020204020204" charset="-122"/>
              </a:endParaRPr>
            </a:p>
          </p:txBody>
        </p:sp>
      </p:grpSp>
      <p:grpSp>
        <p:nvGrpSpPr>
          <p:cNvPr id="9227" name="组合 10251"/>
          <p:cNvGrpSpPr/>
          <p:nvPr/>
        </p:nvGrpSpPr>
        <p:grpSpPr>
          <a:xfrm>
            <a:off x="2843213" y="1844675"/>
            <a:ext cx="3487737" cy="2089150"/>
            <a:chOff x="0" y="0"/>
            <a:chExt cx="3591501" cy="1538300"/>
          </a:xfrm>
        </p:grpSpPr>
        <p:cxnSp>
          <p:nvCxnSpPr>
            <p:cNvPr id="9228" name="直接连接符 10"/>
            <p:cNvCxnSpPr/>
            <p:nvPr>
              <p:custDataLst>
                <p:tags r:id="rId7"/>
              </p:custDataLst>
            </p:nvPr>
          </p:nvCxnSpPr>
          <p:spPr>
            <a:xfrm flipV="1">
              <a:off x="1797338" y="683465"/>
              <a:ext cx="0" cy="854835"/>
            </a:xfrm>
            <a:prstGeom prst="line">
              <a:avLst/>
            </a:prstGeom>
            <a:ln w="28575" cap="flat" cmpd="sng">
              <a:solidFill>
                <a:srgbClr val="BFBFBF"/>
              </a:solidFill>
              <a:prstDash val="solid"/>
              <a:round/>
              <a:headEnd type="none" w="med" len="med"/>
              <a:tailEnd type="none" w="med" len="med"/>
            </a:ln>
          </p:spPr>
        </p:cxnSp>
        <p:cxnSp>
          <p:nvCxnSpPr>
            <p:cNvPr id="9229" name="直接连接符 11"/>
            <p:cNvCxnSpPr/>
            <p:nvPr>
              <p:custDataLst>
                <p:tags r:id="rId8"/>
              </p:custDataLst>
            </p:nvPr>
          </p:nvCxnSpPr>
          <p:spPr>
            <a:xfrm>
              <a:off x="1527549" y="683465"/>
              <a:ext cx="539579" cy="0"/>
            </a:xfrm>
            <a:prstGeom prst="line">
              <a:avLst/>
            </a:prstGeom>
            <a:ln w="28575" cap="flat" cmpd="sng">
              <a:solidFill>
                <a:srgbClr val="BFBFBF"/>
              </a:solidFill>
              <a:prstDash val="solid"/>
              <a:round/>
              <a:headEnd type="none" w="med" len="med"/>
              <a:tailEnd type="none" w="med" len="med"/>
            </a:ln>
          </p:spPr>
        </p:cxnSp>
        <p:sp>
          <p:nvSpPr>
            <p:cNvPr id="9230" name="矩形 19"/>
            <p:cNvSpPr/>
            <p:nvPr>
              <p:custDataLst>
                <p:tags r:id="rId9"/>
              </p:custDataLst>
            </p:nvPr>
          </p:nvSpPr>
          <p:spPr>
            <a:xfrm>
              <a:off x="0" y="0"/>
              <a:ext cx="3591501" cy="516663"/>
            </a:xfrm>
            <a:prstGeom prst="rect">
              <a:avLst/>
            </a:prstGeom>
            <a:noFill/>
            <a:ln w="9525">
              <a:noFill/>
            </a:ln>
          </p:spPr>
          <p:txBody>
            <a:bodyPr anchor="t" anchorCtr="0">
              <a:spAutoFit/>
            </a:bodyPr>
            <a:p>
              <a:pPr algn="ctr"/>
              <a:r>
                <a:rPr lang="zh-CN" altLang="en-US" sz="2000" b="1" dirty="0">
                  <a:solidFill>
                    <a:schemeClr val="folHlink"/>
                  </a:solidFill>
                  <a:latin typeface="微软雅黑" panose="020B0503020204020204" charset="-122"/>
                  <a:ea typeface="微软雅黑" panose="020B0503020204020204" charset="-122"/>
                </a:rPr>
                <a:t>强制汽车(责任)保险法的颁布</a:t>
              </a:r>
              <a:endParaRPr lang="zh-CN" altLang="en-US" sz="2000" b="1" dirty="0">
                <a:solidFill>
                  <a:schemeClr val="folHlink"/>
                </a:solidFill>
                <a:latin typeface="微软雅黑" panose="020B0503020204020204" charset="-122"/>
                <a:ea typeface="微软雅黑" panose="020B0503020204020204" charset="-122"/>
              </a:endParaRPr>
            </a:p>
            <a:p>
              <a:pPr algn="ctr"/>
              <a:r>
                <a:rPr lang="zh-CN" altLang="en-US" sz="2000" b="1" dirty="0">
                  <a:solidFill>
                    <a:srgbClr val="DA4F10"/>
                  </a:solidFill>
                  <a:latin typeface="微软雅黑" panose="020B0503020204020204" charset="-122"/>
                  <a:ea typeface="微软雅黑" panose="020B0503020204020204" charset="-122"/>
                </a:rPr>
                <a:t>1927年</a:t>
              </a:r>
              <a:endParaRPr lang="zh-CN" altLang="en-US" sz="2000" b="1" dirty="0">
                <a:solidFill>
                  <a:srgbClr val="DA4F10"/>
                </a:solidFill>
                <a:latin typeface="微软雅黑" panose="020B0503020204020204" charset="-122"/>
                <a:ea typeface="微软雅黑" panose="020B0503020204020204" charset="-122"/>
              </a:endParaRPr>
            </a:p>
          </p:txBody>
        </p:sp>
      </p:grpSp>
      <p:grpSp>
        <p:nvGrpSpPr>
          <p:cNvPr id="9231" name="组合 10255"/>
          <p:cNvGrpSpPr/>
          <p:nvPr/>
        </p:nvGrpSpPr>
        <p:grpSpPr>
          <a:xfrm>
            <a:off x="3851275" y="3860800"/>
            <a:ext cx="4500563" cy="1771650"/>
            <a:chOff x="0" y="0"/>
            <a:chExt cx="4642820" cy="2055222"/>
          </a:xfrm>
        </p:grpSpPr>
        <p:cxnSp>
          <p:nvCxnSpPr>
            <p:cNvPr id="9232" name="直接连接符 14"/>
            <p:cNvCxnSpPr/>
            <p:nvPr>
              <p:custDataLst>
                <p:tags r:id="rId10"/>
              </p:custDataLst>
            </p:nvPr>
          </p:nvCxnSpPr>
          <p:spPr>
            <a:xfrm flipV="1">
              <a:off x="2276195" y="0"/>
              <a:ext cx="0" cy="853928"/>
            </a:xfrm>
            <a:prstGeom prst="line">
              <a:avLst/>
            </a:prstGeom>
            <a:ln w="28575" cap="flat" cmpd="sng">
              <a:solidFill>
                <a:srgbClr val="BFBFBF"/>
              </a:solidFill>
              <a:prstDash val="solid"/>
              <a:round/>
              <a:headEnd type="none" w="med" len="med"/>
              <a:tailEnd type="none" w="med" len="med"/>
            </a:ln>
          </p:spPr>
        </p:cxnSp>
        <p:cxnSp>
          <p:nvCxnSpPr>
            <p:cNvPr id="9233" name="直接连接符 15"/>
            <p:cNvCxnSpPr/>
            <p:nvPr>
              <p:custDataLst>
                <p:tags r:id="rId11"/>
              </p:custDataLst>
            </p:nvPr>
          </p:nvCxnSpPr>
          <p:spPr>
            <a:xfrm>
              <a:off x="2004755" y="853928"/>
              <a:ext cx="541293" cy="0"/>
            </a:xfrm>
            <a:prstGeom prst="line">
              <a:avLst/>
            </a:prstGeom>
            <a:ln w="28575" cap="flat" cmpd="sng">
              <a:solidFill>
                <a:srgbClr val="BFBFBF"/>
              </a:solidFill>
              <a:prstDash val="solid"/>
              <a:round/>
              <a:headEnd type="none" w="med" len="med"/>
              <a:tailEnd type="none" w="med" len="med"/>
            </a:ln>
          </p:spPr>
        </p:cxnSp>
        <p:sp>
          <p:nvSpPr>
            <p:cNvPr id="9234" name="矩形 20"/>
            <p:cNvSpPr/>
            <p:nvPr>
              <p:custDataLst>
                <p:tags r:id="rId12"/>
              </p:custDataLst>
            </p:nvPr>
          </p:nvSpPr>
          <p:spPr>
            <a:xfrm>
              <a:off x="0" y="887650"/>
              <a:ext cx="4642820" cy="1167572"/>
            </a:xfrm>
            <a:prstGeom prst="rect">
              <a:avLst/>
            </a:prstGeom>
            <a:noFill/>
            <a:ln w="9525">
              <a:noFill/>
            </a:ln>
          </p:spPr>
          <p:txBody>
            <a:bodyPr anchor="t" anchorCtr="0">
              <a:spAutoFit/>
            </a:bodyPr>
            <a:p>
              <a:pPr algn="ctr"/>
              <a:r>
                <a:rPr lang="zh-CN" altLang="en-US" sz="2000" b="1" dirty="0">
                  <a:solidFill>
                    <a:srgbClr val="DA4F10"/>
                  </a:solidFill>
                  <a:latin typeface="微软雅黑" panose="020B0503020204020204" charset="-122"/>
                  <a:ea typeface="微软雅黑" panose="020B0503020204020204" charset="-122"/>
                </a:rPr>
                <a:t>20世纪50年代</a:t>
              </a:r>
              <a:endParaRPr lang="zh-CN" altLang="en-US" sz="2000" b="1" dirty="0">
                <a:solidFill>
                  <a:srgbClr val="DA4F10"/>
                </a:solidFill>
                <a:latin typeface="微软雅黑" panose="020B0503020204020204" charset="-122"/>
                <a:ea typeface="微软雅黑" panose="020B0503020204020204" charset="-122"/>
              </a:endParaRPr>
            </a:p>
            <a:p>
              <a:pPr algn="ctr"/>
              <a:r>
                <a:rPr lang="zh-CN" altLang="en-US" sz="2000" b="1" dirty="0">
                  <a:solidFill>
                    <a:schemeClr val="folHlink"/>
                  </a:solidFill>
                  <a:latin typeface="微软雅黑" panose="020B0503020204020204" charset="-122"/>
                  <a:ea typeface="微软雅黑" panose="020B0503020204020204" charset="-122"/>
                </a:rPr>
                <a:t>车险成为财产保险中最重要的业务险种</a:t>
              </a:r>
              <a:endParaRPr lang="zh-CN" altLang="en-US" sz="2000" b="1" dirty="0">
                <a:solidFill>
                  <a:schemeClr val="folHlink"/>
                </a:solidFill>
                <a:latin typeface="微软雅黑" panose="020B0503020204020204" charset="-122"/>
                <a:ea typeface="微软雅黑" panose="020B0503020204020204" charset="-122"/>
              </a:endParaRPr>
            </a:p>
          </p:txBody>
        </p:sp>
      </p:grpSp>
      <p:grpSp>
        <p:nvGrpSpPr>
          <p:cNvPr id="9235" name="组合 10259"/>
          <p:cNvGrpSpPr/>
          <p:nvPr/>
        </p:nvGrpSpPr>
        <p:grpSpPr>
          <a:xfrm>
            <a:off x="6291263" y="2370138"/>
            <a:ext cx="2852737" cy="1517650"/>
            <a:chOff x="0" y="0"/>
            <a:chExt cx="2944922" cy="1516072"/>
          </a:xfrm>
        </p:grpSpPr>
        <p:cxnSp>
          <p:nvCxnSpPr>
            <p:cNvPr id="9236" name="直接连接符 18"/>
            <p:cNvCxnSpPr/>
            <p:nvPr>
              <p:custDataLst>
                <p:tags r:id="rId13"/>
              </p:custDataLst>
            </p:nvPr>
          </p:nvCxnSpPr>
          <p:spPr>
            <a:xfrm flipV="1">
              <a:off x="1418436" y="660388"/>
              <a:ext cx="0" cy="855684"/>
            </a:xfrm>
            <a:prstGeom prst="line">
              <a:avLst/>
            </a:prstGeom>
            <a:ln w="28575" cap="flat" cmpd="sng">
              <a:solidFill>
                <a:srgbClr val="BFBFBF"/>
              </a:solidFill>
              <a:prstDash val="solid"/>
              <a:round/>
              <a:headEnd type="none" w="med" len="med"/>
              <a:tailEnd type="none" w="med" len="med"/>
            </a:ln>
          </p:spPr>
        </p:cxnSp>
        <p:cxnSp>
          <p:nvCxnSpPr>
            <p:cNvPr id="9237" name="直接连接符 19"/>
            <p:cNvCxnSpPr/>
            <p:nvPr>
              <p:custDataLst>
                <p:tags r:id="rId14"/>
              </p:custDataLst>
            </p:nvPr>
          </p:nvCxnSpPr>
          <p:spPr>
            <a:xfrm>
              <a:off x="1148304" y="660388"/>
              <a:ext cx="540264" cy="0"/>
            </a:xfrm>
            <a:prstGeom prst="line">
              <a:avLst/>
            </a:prstGeom>
            <a:ln w="28575" cap="flat" cmpd="sng">
              <a:solidFill>
                <a:srgbClr val="BFBFBF"/>
              </a:solidFill>
              <a:prstDash val="solid"/>
              <a:round/>
              <a:headEnd type="none" w="med" len="med"/>
              <a:tailEnd type="none" w="med" len="med"/>
            </a:ln>
          </p:spPr>
        </p:cxnSp>
        <p:sp>
          <p:nvSpPr>
            <p:cNvPr id="9238" name="矩形 21"/>
            <p:cNvSpPr/>
            <p:nvPr>
              <p:custDataLst>
                <p:tags r:id="rId15"/>
              </p:custDataLst>
            </p:nvPr>
          </p:nvSpPr>
          <p:spPr>
            <a:xfrm>
              <a:off x="0" y="0"/>
              <a:ext cx="2944922" cy="700945"/>
            </a:xfrm>
            <a:prstGeom prst="rect">
              <a:avLst/>
            </a:prstGeom>
            <a:noFill/>
            <a:ln w="9525">
              <a:noFill/>
            </a:ln>
          </p:spPr>
          <p:txBody>
            <a:bodyPr wrap="none" anchor="t" anchorCtr="0">
              <a:spAutoFit/>
            </a:bodyPr>
            <a:p>
              <a:pPr algn="ctr"/>
              <a:r>
                <a:rPr lang="zh-CN" altLang="en-US" sz="2000" b="1" dirty="0">
                  <a:solidFill>
                    <a:schemeClr val="folHlink"/>
                  </a:solidFill>
                  <a:latin typeface="微软雅黑" panose="020B0503020204020204" charset="-122"/>
                  <a:ea typeface="微软雅黑" panose="020B0503020204020204" charset="-122"/>
                </a:rPr>
                <a:t>车险占所有险的50%以上</a:t>
              </a:r>
              <a:endParaRPr lang="zh-CN" altLang="en-US" sz="2000" b="1" dirty="0">
                <a:solidFill>
                  <a:schemeClr val="folHlink"/>
                </a:solidFill>
                <a:latin typeface="微软雅黑" panose="020B0503020204020204" charset="-122"/>
                <a:ea typeface="微软雅黑" panose="020B0503020204020204" charset="-122"/>
              </a:endParaRPr>
            </a:p>
            <a:p>
              <a:pPr algn="ctr"/>
              <a:r>
                <a:rPr lang="zh-CN" altLang="en-US" sz="2000" b="1" dirty="0">
                  <a:solidFill>
                    <a:srgbClr val="DA4F10"/>
                  </a:solidFill>
                  <a:latin typeface="微软雅黑" panose="020B0503020204020204" charset="-122"/>
                  <a:ea typeface="微软雅黑" panose="020B0503020204020204" charset="-122"/>
                </a:rPr>
                <a:t>20世纪70年代末</a:t>
              </a:r>
              <a:endParaRPr lang="zh-CN" altLang="en-US" sz="2000" b="1" dirty="0">
                <a:solidFill>
                  <a:srgbClr val="DA4F10"/>
                </a:solidFill>
                <a:latin typeface="微软雅黑" panose="020B0503020204020204" charset="-122"/>
                <a:ea typeface="微软雅黑" panose="020B0503020204020204" charset="-122"/>
              </a:endParaRPr>
            </a:p>
          </p:txBody>
        </p:sp>
      </p:grpSp>
      <p:cxnSp>
        <p:nvCxnSpPr>
          <p:cNvPr id="9239" name="直接箭头连接符 10263"/>
          <p:cNvCxnSpPr/>
          <p:nvPr>
            <p:custDataLst>
              <p:tags r:id="rId16"/>
            </p:custDataLst>
          </p:nvPr>
        </p:nvCxnSpPr>
        <p:spPr>
          <a:xfrm>
            <a:off x="250825" y="3860800"/>
            <a:ext cx="8721725" cy="26988"/>
          </a:xfrm>
          <a:prstGeom prst="straightConnector1">
            <a:avLst/>
          </a:prstGeom>
          <a:ln w="9525" cap="flat" cmpd="sng">
            <a:solidFill>
              <a:srgbClr val="FF3300"/>
            </a:solidFill>
            <a:prstDash val="solid"/>
            <a:round/>
            <a:headEnd type="none" w="med" len="med"/>
            <a:tailEnd type="none" w="med" len="med"/>
          </a:ln>
        </p:spPr>
      </p:cxnSp>
      <p:sp>
        <p:nvSpPr>
          <p:cNvPr id="17" name="灯片编号占位符 16"/>
          <p:cNvSpPr>
            <a:spLocks noGrp="1"/>
          </p:cNvSpPr>
          <p:nvPr>
            <p:ph type="sldNum" sz="quarter" idx="10"/>
            <p:custDataLst>
              <p:tags r:id="rId17"/>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汽车保险在国内的发展</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任务一</a:t>
            </a:r>
            <a:r>
              <a:rPr lang="en-US" altLang="zh-CN" sz="2800" b="1" dirty="0">
                <a:solidFill>
                  <a:schemeClr val="bg1"/>
                </a:solidFill>
                <a:latin typeface="楷体_GB2312" pitchFamily="1" charset="-122"/>
                <a:ea typeface="楷体_GB2312" pitchFamily="1" charset="-122"/>
              </a:rPr>
              <a:t> </a:t>
            </a:r>
            <a:r>
              <a:rPr lang="zh-CN" altLang="en-US" sz="2800" b="1" dirty="0">
                <a:solidFill>
                  <a:schemeClr val="bg1"/>
                </a:solidFill>
                <a:latin typeface="楷体_GB2312" pitchFamily="1" charset="-122"/>
                <a:ea typeface="楷体_GB2312" pitchFamily="1" charset="-122"/>
              </a:rPr>
              <a:t>汽车保险概述</a:t>
            </a:r>
            <a:endParaRPr lang="zh-CN" altLang="en-US" sz="2800" b="1" dirty="0">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cxnSp>
        <p:nvCxnSpPr>
          <p:cNvPr id="10243" name="直接连接符 51"/>
          <p:cNvCxnSpPr/>
          <p:nvPr>
            <p:custDataLst>
              <p:tags r:id="rId2"/>
            </p:custDataLst>
          </p:nvPr>
        </p:nvCxnSpPr>
        <p:spPr>
          <a:xfrm flipV="1">
            <a:off x="4500563" y="1989138"/>
            <a:ext cx="0" cy="4275137"/>
          </a:xfrm>
          <a:prstGeom prst="line">
            <a:avLst/>
          </a:prstGeom>
          <a:ln w="9525" cap="flat" cmpd="sng">
            <a:solidFill>
              <a:srgbClr val="FF3300"/>
            </a:solidFill>
            <a:prstDash val="solid"/>
            <a:round/>
            <a:headEnd type="none" w="med" len="med"/>
            <a:tailEnd type="none" w="med" len="med"/>
          </a:ln>
        </p:spPr>
      </p:cxnSp>
      <p:grpSp>
        <p:nvGrpSpPr>
          <p:cNvPr id="11269" name="组合 11268"/>
          <p:cNvGrpSpPr/>
          <p:nvPr/>
        </p:nvGrpSpPr>
        <p:grpSpPr>
          <a:xfrm>
            <a:off x="2124075" y="1844675"/>
            <a:ext cx="5183188" cy="1187450"/>
            <a:chOff x="0" y="0"/>
            <a:chExt cx="4438366" cy="1187655"/>
          </a:xfrm>
        </p:grpSpPr>
        <p:grpSp>
          <p:nvGrpSpPr>
            <p:cNvPr id="10245" name="组合 11269"/>
            <p:cNvGrpSpPr/>
            <p:nvPr/>
          </p:nvGrpSpPr>
          <p:grpSpPr>
            <a:xfrm>
              <a:off x="0" y="270030"/>
              <a:ext cx="2412846" cy="456709"/>
              <a:chOff x="0" y="0"/>
              <a:chExt cx="2412846" cy="456709"/>
            </a:xfrm>
          </p:grpSpPr>
          <p:cxnSp>
            <p:nvCxnSpPr>
              <p:cNvPr id="10246" name="直接连接符 30"/>
              <p:cNvCxnSpPr/>
              <p:nvPr>
                <p:custDataLst>
                  <p:tags r:id="rId3"/>
                </p:custDataLst>
              </p:nvPr>
            </p:nvCxnSpPr>
            <p:spPr>
              <a:xfrm>
                <a:off x="1108004" y="179704"/>
                <a:ext cx="1304842" cy="0"/>
              </a:xfrm>
              <a:prstGeom prst="line">
                <a:avLst/>
              </a:prstGeom>
              <a:ln w="57150" cap="flat" cmpd="sng">
                <a:solidFill>
                  <a:srgbClr val="BFBFBF"/>
                </a:solidFill>
                <a:prstDash val="solid"/>
                <a:round/>
                <a:headEnd type="none" w="med" len="med"/>
                <a:tailEnd type="none" w="med" len="med"/>
              </a:ln>
            </p:spPr>
          </p:cxnSp>
          <p:sp>
            <p:nvSpPr>
              <p:cNvPr id="10247" name="TextBox 9"/>
              <p:cNvSpPr txBox="1"/>
              <p:nvPr>
                <p:custDataLst>
                  <p:tags r:id="rId4"/>
                </p:custDataLst>
              </p:nvPr>
            </p:nvSpPr>
            <p:spPr>
              <a:xfrm>
                <a:off x="0" y="0"/>
                <a:ext cx="1332163" cy="456709"/>
              </a:xfrm>
              <a:prstGeom prst="rect">
                <a:avLst/>
              </a:prstGeom>
              <a:noFill/>
              <a:ln w="9525">
                <a:noFill/>
              </a:ln>
            </p:spPr>
            <p:txBody>
              <a:bodyPr wrap="none" anchor="t" anchorCtr="0">
                <a:spAutoFit/>
              </a:bodyPr>
              <a:p>
                <a:r>
                  <a:rPr lang="zh-CN" altLang="en-US" sz="2400" b="1" dirty="0">
                    <a:solidFill>
                      <a:srgbClr val="FF3300"/>
                    </a:solidFill>
                    <a:latin typeface="微软雅黑" panose="020B0503020204020204" charset="-122"/>
                    <a:ea typeface="微软雅黑" panose="020B0503020204020204" charset="-122"/>
                  </a:rPr>
                  <a:t>萌芽时期 </a:t>
                </a:r>
                <a:endParaRPr lang="zh-CN" altLang="en-US" sz="2400" b="1" dirty="0">
                  <a:solidFill>
                    <a:srgbClr val="FF3300"/>
                  </a:solidFill>
                  <a:latin typeface="微软雅黑" panose="020B0503020204020204" charset="-122"/>
                  <a:ea typeface="微软雅黑" panose="020B0503020204020204" charset="-122"/>
                </a:endParaRPr>
              </a:p>
            </p:txBody>
          </p:sp>
        </p:grpSp>
        <p:sp>
          <p:nvSpPr>
            <p:cNvPr id="10248" name="矩形 13"/>
            <p:cNvSpPr/>
            <p:nvPr>
              <p:custDataLst>
                <p:tags r:id="rId5"/>
              </p:custDataLst>
            </p:nvPr>
          </p:nvSpPr>
          <p:spPr>
            <a:xfrm>
              <a:off x="2459113" y="0"/>
              <a:ext cx="1979253" cy="1187655"/>
            </a:xfrm>
            <a:prstGeom prst="rect">
              <a:avLst/>
            </a:prstGeom>
            <a:noFill/>
            <a:ln w="9525">
              <a:noFill/>
            </a:ln>
          </p:spPr>
          <p:txBody>
            <a:bodyPr anchor="t" anchorCtr="0">
              <a:spAutoFit/>
            </a:bodyPr>
            <a:p>
              <a:r>
                <a:rPr lang="zh-CN" altLang="en-US" sz="2400" b="1" dirty="0">
                  <a:solidFill>
                    <a:schemeClr val="folHlink"/>
                  </a:solidFill>
                  <a:latin typeface="微软雅黑" panose="020B0503020204020204" charset="-122"/>
                  <a:ea typeface="微软雅黑" panose="020B0503020204020204" charset="-122"/>
                </a:rPr>
                <a:t>曲折</a:t>
              </a:r>
              <a:endParaRPr lang="zh-CN" altLang="en-US" sz="2400" b="1" dirty="0">
                <a:solidFill>
                  <a:schemeClr val="folHlink"/>
                </a:solidFill>
                <a:latin typeface="微软雅黑" panose="020B0503020204020204" charset="-122"/>
                <a:ea typeface="微软雅黑" panose="020B0503020204020204" charset="-122"/>
              </a:endParaRPr>
            </a:p>
            <a:p>
              <a:r>
                <a:rPr lang="zh-CN" altLang="en-US" sz="2400" b="1" dirty="0">
                  <a:solidFill>
                    <a:schemeClr val="folHlink"/>
                  </a:solidFill>
                  <a:latin typeface="微软雅黑" panose="020B0503020204020204" charset="-122"/>
                  <a:ea typeface="微软雅黑" panose="020B0503020204020204" charset="-122"/>
                </a:rPr>
                <a:t>鸦片战争以后</a:t>
              </a:r>
              <a:endParaRPr lang="zh-CN" altLang="en-US" sz="2400" b="1" dirty="0">
                <a:solidFill>
                  <a:schemeClr val="folHlink"/>
                </a:solidFill>
                <a:latin typeface="微软雅黑" panose="020B0503020204020204" charset="-122"/>
                <a:ea typeface="微软雅黑" panose="020B0503020204020204" charset="-122"/>
              </a:endParaRPr>
            </a:p>
            <a:p>
              <a:r>
                <a:rPr lang="zh-CN" altLang="en-US" sz="2400" b="1" dirty="0">
                  <a:solidFill>
                    <a:schemeClr val="folHlink"/>
                  </a:solidFill>
                  <a:latin typeface="微软雅黑" panose="020B0503020204020204" charset="-122"/>
                  <a:ea typeface="微软雅黑" panose="020B0503020204020204" charset="-122"/>
                </a:rPr>
                <a:t>作用有限</a:t>
              </a:r>
              <a:endParaRPr lang="zh-CN" altLang="en-US" sz="2400" b="1" dirty="0">
                <a:solidFill>
                  <a:schemeClr val="folHlink"/>
                </a:solidFill>
                <a:latin typeface="微软雅黑" panose="020B0503020204020204" charset="-122"/>
                <a:ea typeface="微软雅黑" panose="020B0503020204020204" charset="-122"/>
              </a:endParaRPr>
            </a:p>
          </p:txBody>
        </p:sp>
        <p:cxnSp>
          <p:nvCxnSpPr>
            <p:cNvPr id="10249" name="直接连接符 29"/>
            <p:cNvCxnSpPr/>
            <p:nvPr>
              <p:custDataLst>
                <p:tags r:id="rId6"/>
              </p:custDataLst>
            </p:nvPr>
          </p:nvCxnSpPr>
          <p:spPr>
            <a:xfrm>
              <a:off x="2412846" y="66553"/>
              <a:ext cx="0" cy="1008370"/>
            </a:xfrm>
            <a:prstGeom prst="line">
              <a:avLst/>
            </a:prstGeom>
            <a:ln w="28575" cap="flat" cmpd="sng">
              <a:solidFill>
                <a:srgbClr val="BFBFBF"/>
              </a:solidFill>
              <a:prstDash val="solid"/>
              <a:round/>
              <a:headEnd type="none" w="med" len="med"/>
              <a:tailEnd type="none" w="med" len="med"/>
            </a:ln>
          </p:spPr>
        </p:cxnSp>
      </p:grpSp>
      <p:grpSp>
        <p:nvGrpSpPr>
          <p:cNvPr id="11275" name="组合 11274"/>
          <p:cNvGrpSpPr/>
          <p:nvPr/>
        </p:nvGrpSpPr>
        <p:grpSpPr>
          <a:xfrm>
            <a:off x="-320675" y="3286125"/>
            <a:ext cx="7397750" cy="1187450"/>
            <a:chOff x="0" y="0"/>
            <a:chExt cx="7402155" cy="1187264"/>
          </a:xfrm>
        </p:grpSpPr>
        <p:cxnSp>
          <p:nvCxnSpPr>
            <p:cNvPr id="10251" name="直接连接符 33"/>
            <p:cNvCxnSpPr/>
            <p:nvPr>
              <p:custDataLst>
                <p:tags r:id="rId7"/>
              </p:custDataLst>
            </p:nvPr>
          </p:nvCxnSpPr>
          <p:spPr>
            <a:xfrm>
              <a:off x="4617820" y="448955"/>
              <a:ext cx="1304863" cy="0"/>
            </a:xfrm>
            <a:prstGeom prst="line">
              <a:avLst/>
            </a:prstGeom>
            <a:ln w="57150" cap="flat" cmpd="sng">
              <a:solidFill>
                <a:srgbClr val="BFBFBF"/>
              </a:solidFill>
              <a:prstDash val="solid"/>
              <a:round/>
              <a:headEnd type="none" w="med" len="med"/>
              <a:tailEnd type="none" w="med" len="med"/>
            </a:ln>
          </p:spPr>
        </p:cxnSp>
        <p:sp>
          <p:nvSpPr>
            <p:cNvPr id="10252" name="TextBox 20"/>
            <p:cNvSpPr txBox="1"/>
            <p:nvPr>
              <p:custDataLst>
                <p:tags r:id="rId8"/>
              </p:custDataLst>
            </p:nvPr>
          </p:nvSpPr>
          <p:spPr>
            <a:xfrm>
              <a:off x="5998873" y="268245"/>
              <a:ext cx="1403282" cy="457129"/>
            </a:xfrm>
            <a:prstGeom prst="rect">
              <a:avLst/>
            </a:prstGeom>
            <a:noFill/>
            <a:ln w="9525">
              <a:noFill/>
            </a:ln>
          </p:spPr>
          <p:txBody>
            <a:bodyPr wrap="none" anchor="t" anchorCtr="0">
              <a:spAutoFit/>
            </a:bodyPr>
            <a:p>
              <a:r>
                <a:rPr lang="zh-CN" altLang="en-US" sz="2400" b="1" dirty="0">
                  <a:solidFill>
                    <a:srgbClr val="FF3300"/>
                  </a:solidFill>
                  <a:latin typeface="微软雅黑" panose="020B0503020204020204" charset="-122"/>
                  <a:ea typeface="微软雅黑" panose="020B0503020204020204" charset="-122"/>
                </a:rPr>
                <a:t>试办时期</a:t>
              </a:r>
              <a:endParaRPr lang="zh-CN" altLang="en-US" sz="2400" b="1" dirty="0">
                <a:solidFill>
                  <a:srgbClr val="FF3300"/>
                </a:solidFill>
                <a:latin typeface="微软雅黑" panose="020B0503020204020204" charset="-122"/>
                <a:ea typeface="微软雅黑" panose="020B0503020204020204" charset="-122"/>
              </a:endParaRPr>
            </a:p>
          </p:txBody>
        </p:sp>
        <p:sp>
          <p:nvSpPr>
            <p:cNvPr id="10253" name="矩形 31"/>
            <p:cNvSpPr/>
            <p:nvPr>
              <p:custDataLst>
                <p:tags r:id="rId9"/>
              </p:custDataLst>
            </p:nvPr>
          </p:nvSpPr>
          <p:spPr>
            <a:xfrm>
              <a:off x="0" y="0"/>
              <a:ext cx="4571779" cy="1187264"/>
            </a:xfrm>
            <a:prstGeom prst="rect">
              <a:avLst/>
            </a:prstGeom>
            <a:noFill/>
            <a:ln w="9525">
              <a:noFill/>
            </a:ln>
          </p:spPr>
          <p:txBody>
            <a:bodyPr anchor="t" anchorCtr="0">
              <a:spAutoFit/>
            </a:bodyPr>
            <a:p>
              <a:pPr algn="r"/>
              <a:r>
                <a:rPr lang="zh-CN" altLang="en-US" sz="2400" b="1" dirty="0">
                  <a:solidFill>
                    <a:schemeClr val="folHlink"/>
                  </a:solidFill>
                  <a:latin typeface="微软雅黑" panose="020B0503020204020204" charset="-122"/>
                  <a:ea typeface="微软雅黑" panose="020B0503020204020204" charset="-122"/>
                </a:rPr>
                <a:t>1950年中国人民保险公司成立 </a:t>
              </a:r>
              <a:endParaRPr lang="zh-CN" altLang="en-US" sz="2400" b="1" dirty="0">
                <a:solidFill>
                  <a:schemeClr val="folHlink"/>
                </a:solidFill>
                <a:latin typeface="微软雅黑" panose="020B0503020204020204" charset="-122"/>
                <a:ea typeface="微软雅黑" panose="020B0503020204020204" charset="-122"/>
              </a:endParaRPr>
            </a:p>
            <a:p>
              <a:pPr algn="r"/>
              <a:r>
                <a:rPr lang="zh-CN" altLang="en-US" sz="2400" b="1" dirty="0">
                  <a:solidFill>
                    <a:schemeClr val="folHlink"/>
                  </a:solidFill>
                  <a:latin typeface="微软雅黑" panose="020B0503020204020204" charset="-122"/>
                  <a:ea typeface="微软雅黑" panose="020B0503020204020204" charset="-122"/>
                </a:rPr>
                <a:t>1955年停止</a:t>
              </a:r>
              <a:endParaRPr lang="zh-CN" altLang="en-US" sz="2400" b="1" dirty="0">
                <a:solidFill>
                  <a:schemeClr val="folHlink"/>
                </a:solidFill>
                <a:latin typeface="微软雅黑" panose="020B0503020204020204" charset="-122"/>
                <a:ea typeface="微软雅黑" panose="020B0503020204020204" charset="-122"/>
              </a:endParaRPr>
            </a:p>
            <a:p>
              <a:pPr algn="r"/>
              <a:r>
                <a:rPr lang="zh-CN" altLang="en-US" sz="2400" b="1" dirty="0">
                  <a:solidFill>
                    <a:schemeClr val="folHlink"/>
                  </a:solidFill>
                  <a:latin typeface="微软雅黑" panose="020B0503020204020204" charset="-122"/>
                  <a:ea typeface="微软雅黑" panose="020B0503020204020204" charset="-122"/>
                </a:rPr>
                <a:t>70年代开办涉外汽车保险</a:t>
              </a:r>
              <a:endParaRPr lang="zh-CN" altLang="en-US" sz="2400" b="1" dirty="0">
                <a:solidFill>
                  <a:schemeClr val="folHlink"/>
                </a:solidFill>
                <a:latin typeface="微软雅黑" panose="020B0503020204020204" charset="-122"/>
                <a:ea typeface="微软雅黑" panose="020B0503020204020204" charset="-122"/>
              </a:endParaRPr>
            </a:p>
          </p:txBody>
        </p:sp>
        <p:cxnSp>
          <p:nvCxnSpPr>
            <p:cNvPr id="10254" name="直接连接符 36"/>
            <p:cNvCxnSpPr/>
            <p:nvPr>
              <p:custDataLst>
                <p:tags r:id="rId10"/>
              </p:custDataLst>
            </p:nvPr>
          </p:nvCxnSpPr>
          <p:spPr>
            <a:xfrm>
              <a:off x="4617820" y="68451"/>
              <a:ext cx="0" cy="944215"/>
            </a:xfrm>
            <a:prstGeom prst="line">
              <a:avLst/>
            </a:prstGeom>
            <a:ln w="28575" cap="flat" cmpd="sng">
              <a:solidFill>
                <a:srgbClr val="BFBFBF"/>
              </a:solidFill>
              <a:prstDash val="solid"/>
              <a:round/>
              <a:headEnd type="none" w="med" len="med"/>
              <a:tailEnd type="none" w="med" len="med"/>
            </a:ln>
          </p:spPr>
        </p:cxnSp>
      </p:grpSp>
      <p:grpSp>
        <p:nvGrpSpPr>
          <p:cNvPr id="11280" name="组合 11279"/>
          <p:cNvGrpSpPr/>
          <p:nvPr/>
        </p:nvGrpSpPr>
        <p:grpSpPr>
          <a:xfrm>
            <a:off x="2411413" y="5013325"/>
            <a:ext cx="6985000" cy="1187450"/>
            <a:chOff x="0" y="0"/>
            <a:chExt cx="6985141" cy="1185800"/>
          </a:xfrm>
        </p:grpSpPr>
        <p:sp>
          <p:nvSpPr>
            <p:cNvPr id="10256" name="矩形 36"/>
            <p:cNvSpPr/>
            <p:nvPr>
              <p:custDataLst>
                <p:tags r:id="rId11"/>
              </p:custDataLst>
            </p:nvPr>
          </p:nvSpPr>
          <p:spPr>
            <a:xfrm>
              <a:off x="2413049" y="0"/>
              <a:ext cx="4572092" cy="1185800"/>
            </a:xfrm>
            <a:prstGeom prst="rect">
              <a:avLst/>
            </a:prstGeom>
            <a:noFill/>
            <a:ln w="9525">
              <a:noFill/>
            </a:ln>
          </p:spPr>
          <p:txBody>
            <a:bodyPr anchor="t" anchorCtr="0">
              <a:spAutoFit/>
            </a:bodyPr>
            <a:p>
              <a:r>
                <a:rPr lang="zh-CN" altLang="en-US" sz="2400" b="1" dirty="0">
                  <a:solidFill>
                    <a:schemeClr val="folHlink"/>
                  </a:solidFill>
                  <a:latin typeface="微软雅黑" panose="020B0503020204020204" charset="-122"/>
                  <a:ea typeface="微软雅黑" panose="020B0503020204020204" charset="-122"/>
                </a:rPr>
                <a:t>1980年恢复汽车保险业务</a:t>
              </a:r>
              <a:endParaRPr lang="zh-CN" altLang="en-US" sz="2400" b="1" dirty="0">
                <a:solidFill>
                  <a:schemeClr val="folHlink"/>
                </a:solidFill>
                <a:latin typeface="微软雅黑" panose="020B0503020204020204" charset="-122"/>
                <a:ea typeface="微软雅黑" panose="020B0503020204020204" charset="-122"/>
              </a:endParaRPr>
            </a:p>
            <a:p>
              <a:r>
                <a:rPr lang="zh-CN" altLang="en-US" sz="2400" b="1" dirty="0">
                  <a:solidFill>
                    <a:schemeClr val="folHlink"/>
                  </a:solidFill>
                  <a:latin typeface="微软雅黑" panose="020B0503020204020204" charset="-122"/>
                  <a:ea typeface="微软雅黑" panose="020B0503020204020204" charset="-122"/>
                </a:rPr>
                <a:t>1988年保费收入超过了20亿</a:t>
              </a:r>
              <a:endParaRPr lang="zh-CN" altLang="en-US" sz="2400" b="1" dirty="0">
                <a:solidFill>
                  <a:schemeClr val="folHlink"/>
                </a:solidFill>
                <a:latin typeface="微软雅黑" panose="020B0503020204020204" charset="-122"/>
                <a:ea typeface="微软雅黑" panose="020B0503020204020204" charset="-122"/>
              </a:endParaRPr>
            </a:p>
            <a:p>
              <a:r>
                <a:rPr lang="zh-CN" altLang="en-US" sz="2400" b="1" dirty="0">
                  <a:solidFill>
                    <a:schemeClr val="folHlink"/>
                  </a:solidFill>
                  <a:latin typeface="微软雅黑" panose="020B0503020204020204" charset="-122"/>
                  <a:ea typeface="微软雅黑" panose="020B0503020204020204" charset="-122"/>
                </a:rPr>
                <a:t>1988年后中国保监会的成立</a:t>
              </a:r>
              <a:endParaRPr lang="zh-CN" altLang="en-US" sz="2400" b="1" dirty="0">
                <a:solidFill>
                  <a:schemeClr val="folHlink"/>
                </a:solidFill>
                <a:latin typeface="微软雅黑" panose="020B0503020204020204" charset="-122"/>
                <a:ea typeface="微软雅黑" panose="020B0503020204020204" charset="-122"/>
              </a:endParaRPr>
            </a:p>
          </p:txBody>
        </p:sp>
        <p:grpSp>
          <p:nvGrpSpPr>
            <p:cNvPr id="10257" name="组合 11281"/>
            <p:cNvGrpSpPr/>
            <p:nvPr/>
          </p:nvGrpSpPr>
          <p:grpSpPr>
            <a:xfrm>
              <a:off x="0" y="20156"/>
              <a:ext cx="2413049" cy="967482"/>
              <a:chOff x="0" y="0"/>
              <a:chExt cx="2413049" cy="967482"/>
            </a:xfrm>
          </p:grpSpPr>
          <p:grpSp>
            <p:nvGrpSpPr>
              <p:cNvPr id="10258" name="组合 11282"/>
              <p:cNvGrpSpPr/>
              <p:nvPr/>
            </p:nvGrpSpPr>
            <p:grpSpPr>
              <a:xfrm>
                <a:off x="0" y="221428"/>
                <a:ext cx="2413049" cy="458416"/>
                <a:chOff x="0" y="0"/>
                <a:chExt cx="2413049" cy="458416"/>
              </a:xfrm>
            </p:grpSpPr>
            <p:cxnSp>
              <p:nvCxnSpPr>
                <p:cNvPr id="10259" name="直接连接符 42"/>
                <p:cNvCxnSpPr/>
                <p:nvPr>
                  <p:custDataLst>
                    <p:tags r:id="rId12"/>
                  </p:custDataLst>
                </p:nvPr>
              </p:nvCxnSpPr>
              <p:spPr>
                <a:xfrm>
                  <a:off x="1108098" y="179673"/>
                  <a:ext cx="1304951" cy="0"/>
                </a:xfrm>
                <a:prstGeom prst="line">
                  <a:avLst/>
                </a:prstGeom>
                <a:ln w="57150" cap="flat" cmpd="sng">
                  <a:solidFill>
                    <a:srgbClr val="BFBFBF"/>
                  </a:solidFill>
                  <a:prstDash val="solid"/>
                  <a:round/>
                  <a:headEnd type="none" w="med" len="med"/>
                  <a:tailEnd type="none" w="med" len="med"/>
                </a:ln>
              </p:spPr>
            </p:cxnSp>
            <p:sp>
              <p:nvSpPr>
                <p:cNvPr id="10260" name="TextBox 30"/>
                <p:cNvSpPr txBox="1"/>
                <p:nvPr>
                  <p:custDataLst>
                    <p:tags r:id="rId13"/>
                  </p:custDataLst>
                </p:nvPr>
              </p:nvSpPr>
              <p:spPr>
                <a:xfrm>
                  <a:off x="0" y="0"/>
                  <a:ext cx="1403378" cy="458416"/>
                </a:xfrm>
                <a:prstGeom prst="rect">
                  <a:avLst/>
                </a:prstGeom>
                <a:noFill/>
                <a:ln w="9525">
                  <a:noFill/>
                </a:ln>
              </p:spPr>
              <p:txBody>
                <a:bodyPr wrap="none" anchor="t" anchorCtr="0">
                  <a:spAutoFit/>
                </a:bodyPr>
                <a:p>
                  <a:r>
                    <a:rPr lang="zh-CN" altLang="en-US" sz="2400" b="1" dirty="0">
                      <a:solidFill>
                        <a:srgbClr val="FF3300"/>
                      </a:solidFill>
                      <a:latin typeface="微软雅黑" panose="020B0503020204020204" charset="-122"/>
                      <a:ea typeface="微软雅黑" panose="020B0503020204020204" charset="-122"/>
                    </a:rPr>
                    <a:t>发展时期</a:t>
                  </a:r>
                  <a:endParaRPr lang="zh-CN" altLang="en-US" sz="2400" b="1" dirty="0">
                    <a:solidFill>
                      <a:srgbClr val="FF3300"/>
                    </a:solidFill>
                    <a:latin typeface="微软雅黑" panose="020B0503020204020204" charset="-122"/>
                    <a:ea typeface="微软雅黑" panose="020B0503020204020204" charset="-122"/>
                  </a:endParaRPr>
                </a:p>
              </p:txBody>
            </p:sp>
          </p:grpSp>
          <p:cxnSp>
            <p:nvCxnSpPr>
              <p:cNvPr id="10261" name="直接连接符 41"/>
              <p:cNvCxnSpPr/>
              <p:nvPr>
                <p:custDataLst>
                  <p:tags r:id="rId14"/>
                </p:custDataLst>
              </p:nvPr>
            </p:nvCxnSpPr>
            <p:spPr>
              <a:xfrm>
                <a:off x="2413049" y="0"/>
                <a:ext cx="0" cy="967482"/>
              </a:xfrm>
              <a:prstGeom prst="line">
                <a:avLst/>
              </a:prstGeom>
              <a:ln w="28575" cap="flat" cmpd="sng">
                <a:solidFill>
                  <a:srgbClr val="BFBFBF"/>
                </a:solidFill>
                <a:prstDash val="solid"/>
                <a:round/>
                <a:headEnd type="none" w="med" len="med"/>
                <a:tailEnd type="none" w="med" len="med"/>
              </a:ln>
            </p:spPr>
          </p:cxnSp>
        </p:grpSp>
      </p:grpSp>
      <p:sp>
        <p:nvSpPr>
          <p:cNvPr id="10262" name="直接连接符 11286"/>
          <p:cNvSpPr/>
          <p:nvPr>
            <p:custDataLst>
              <p:tags r:id="rId15"/>
            </p:custDataLst>
          </p:nvPr>
        </p:nvSpPr>
        <p:spPr>
          <a:xfrm>
            <a:off x="4500563" y="5805488"/>
            <a:ext cx="0" cy="504825"/>
          </a:xfrm>
          <a:prstGeom prst="line">
            <a:avLst/>
          </a:prstGeom>
          <a:ln w="9525" cap="flat" cmpd="sng">
            <a:solidFill>
              <a:srgbClr val="FF0000"/>
            </a:solidFill>
            <a:prstDash val="solid"/>
            <a:round/>
            <a:headEnd type="none" w="med" len="med"/>
            <a:tailEnd type="triangle" w="med"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wipe(left)">
                                      <p:cBhvr>
                                        <p:cTn id="7" dur="500"/>
                                        <p:tgtEl>
                                          <p:spTgt spid="1126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1275"/>
                                        </p:tgtEl>
                                        <p:attrNameLst>
                                          <p:attrName>style.visibility</p:attrName>
                                        </p:attrNameLst>
                                      </p:cBhvr>
                                      <p:to>
                                        <p:strVal val="visible"/>
                                      </p:to>
                                    </p:set>
                                    <p:animEffect transition="in" filter="wipe(right)">
                                      <p:cBhvr>
                                        <p:cTn id="12" dur="500"/>
                                        <p:tgtEl>
                                          <p:spTgt spid="1127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280"/>
                                        </p:tgtEl>
                                        <p:attrNameLst>
                                          <p:attrName>style.visibility</p:attrName>
                                        </p:attrNameLst>
                                      </p:cBhvr>
                                      <p:to>
                                        <p:strVal val="visible"/>
                                      </p:to>
                                    </p:set>
                                    <p:animEffect transition="in" filter="wipe(left)">
                                      <p:cBhvr>
                                        <p:cTn id="17" dur="500"/>
                                        <p:tgtEl>
                                          <p:spTgt spid="11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我国汽车保险行业发展趋势</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任务一</a:t>
            </a:r>
            <a:r>
              <a:rPr lang="en-US" altLang="zh-CN" sz="2800" b="1" dirty="0">
                <a:solidFill>
                  <a:schemeClr val="bg1"/>
                </a:solidFill>
                <a:latin typeface="楷体_GB2312" pitchFamily="1" charset="-122"/>
                <a:ea typeface="楷体_GB2312" pitchFamily="1" charset="-122"/>
              </a:rPr>
              <a:t> </a:t>
            </a:r>
            <a:r>
              <a:rPr lang="zh-CN" altLang="en-US" sz="2800" b="1" dirty="0">
                <a:solidFill>
                  <a:schemeClr val="bg1"/>
                </a:solidFill>
                <a:latin typeface="楷体_GB2312" pitchFamily="1" charset="-122"/>
                <a:ea typeface="楷体_GB2312" pitchFamily="1" charset="-122"/>
              </a:rPr>
              <a:t>汽车保险概述</a:t>
            </a:r>
            <a:endParaRPr lang="zh-CN" altLang="en-US" sz="2800" b="1" dirty="0">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
        <p:nvSpPr>
          <p:cNvPr id="100" name="文本框 99"/>
          <p:cNvSpPr txBox="1"/>
          <p:nvPr/>
        </p:nvSpPr>
        <p:spPr>
          <a:xfrm>
            <a:off x="4829175" y="1988820"/>
            <a:ext cx="3663315" cy="3784600"/>
          </a:xfrm>
          <a:prstGeom prst="rect">
            <a:avLst/>
          </a:prstGeom>
          <a:noFill/>
          <a:ln w="9525">
            <a:noFill/>
          </a:ln>
        </p:spPr>
        <p:txBody>
          <a:bodyPr wrap="square">
            <a:spAutoFit/>
          </a:bodyPr>
          <a:p>
            <a:r>
              <a:rPr lang="en-US" altLang="zh-CN" sz="2400">
                <a:ea typeface="宋体" panose="02010600030101010101" pitchFamily="2" charset="-122"/>
                <a:cs typeface="Times New Roman" panose="02020603050405020304" pitchFamily="2" charset="0"/>
              </a:rPr>
              <a:t>        </a:t>
            </a:r>
            <a:r>
              <a:rPr lang="zh-CN" sz="2400">
                <a:ea typeface="宋体" panose="02010600030101010101" pitchFamily="2" charset="-122"/>
                <a:cs typeface="Times New Roman" panose="02020603050405020304" pitchFamily="2" charset="0"/>
              </a:rPr>
              <a:t>在过去的20年，汽车保险业务保费收入每年都以较快的速度增长。在国内各保险公司中，汽车保险业务保费收入占其财产保险业务总保费收入的50%以上，部分公司的汽车保险业务保费收入占其财产保险业务总保费收入的60%以上。</a:t>
            </a:r>
            <a:endParaRPr lang="zh-CN" sz="2400">
              <a:ea typeface="宋体" panose="02010600030101010101" pitchFamily="2" charset="-122"/>
              <a:cs typeface="Times New Roman" panose="02020603050405020304" pitchFamily="2" charset="0"/>
            </a:endParaRPr>
          </a:p>
        </p:txBody>
      </p:sp>
      <p:pic>
        <p:nvPicPr>
          <p:cNvPr id="2" name="图片 1"/>
          <p:cNvPicPr>
            <a:picLocks noChangeAspect="1"/>
          </p:cNvPicPr>
          <p:nvPr>
            <p:custDataLst>
              <p:tags r:id="rId2"/>
            </p:custDataLst>
          </p:nvPr>
        </p:nvPicPr>
        <p:blipFill>
          <a:blip r:embed="rId3"/>
          <a:stretch>
            <a:fillRect/>
          </a:stretch>
        </p:blipFill>
        <p:spPr>
          <a:xfrm>
            <a:off x="827405" y="2277110"/>
            <a:ext cx="3689985" cy="3299460"/>
          </a:xfrm>
          <a:prstGeom prst="rect">
            <a:avLst/>
          </a:prstGeom>
          <a:noFill/>
          <a:ln>
            <a:noFill/>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ea typeface="楷体_GB2312" pitchFamily="1" charset="-122"/>
                <a:sym typeface="+mn-ea"/>
              </a:rPr>
              <a:t>我国汽车保险行业发展趋势</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任务一</a:t>
            </a:r>
            <a:r>
              <a:rPr lang="en-US" altLang="zh-CN" sz="2800" b="1" dirty="0">
                <a:solidFill>
                  <a:schemeClr val="bg1"/>
                </a:solidFill>
                <a:latin typeface="楷体_GB2312" pitchFamily="1" charset="-122"/>
                <a:ea typeface="楷体_GB2312" pitchFamily="1" charset="-122"/>
              </a:rPr>
              <a:t> </a:t>
            </a:r>
            <a:r>
              <a:rPr lang="zh-CN" altLang="en-US" sz="2800" b="1" dirty="0">
                <a:solidFill>
                  <a:schemeClr val="bg1"/>
                </a:solidFill>
                <a:latin typeface="楷体_GB2312" pitchFamily="1" charset="-122"/>
                <a:ea typeface="楷体_GB2312" pitchFamily="1" charset="-122"/>
              </a:rPr>
              <a:t>汽车保险概述</a:t>
            </a:r>
            <a:endParaRPr lang="zh-CN" altLang="en-US" sz="2800" b="1" dirty="0">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
        <p:nvSpPr>
          <p:cNvPr id="100" name="文本框 99"/>
          <p:cNvSpPr txBox="1"/>
          <p:nvPr/>
        </p:nvSpPr>
        <p:spPr>
          <a:xfrm>
            <a:off x="690245" y="2204720"/>
            <a:ext cx="7871460" cy="1938020"/>
          </a:xfrm>
          <a:prstGeom prst="rect">
            <a:avLst/>
          </a:prstGeom>
          <a:noFill/>
          <a:ln w="9525">
            <a:noFill/>
          </a:ln>
        </p:spPr>
        <p:txBody>
          <a:bodyPr wrap="square">
            <a:spAutoFit/>
          </a:bodyPr>
          <a:p>
            <a:r>
              <a:rPr lang="en-US" altLang="zh-CN" sz="2400">
                <a:ea typeface="宋体" panose="02010600030101010101" pitchFamily="2" charset="-122"/>
              </a:rPr>
              <a:t>        </a:t>
            </a:r>
            <a:r>
              <a:rPr lang="zh-CN" sz="2400">
                <a:ea typeface="宋体" panose="02010600030101010101" pitchFamily="2" charset="-122"/>
              </a:rPr>
              <a:t>里程保险、车联网和新能源汽车保险的发展将使未来的车险产品更加丰富多元化。</a:t>
            </a:r>
            <a:endParaRPr lang="zh-CN" sz="2400">
              <a:ea typeface="宋体" panose="02010600030101010101" pitchFamily="2" charset="-122"/>
            </a:endParaRPr>
          </a:p>
          <a:p>
            <a:r>
              <a:rPr lang="en-US" altLang="zh-CN" sz="2400">
                <a:ea typeface="宋体" panose="02010600030101010101" pitchFamily="2" charset="-122"/>
              </a:rPr>
              <a:t>        </a:t>
            </a:r>
            <a:r>
              <a:rPr lang="zh-CN" altLang="en-US" sz="2400">
                <a:ea typeface="宋体" panose="02010600030101010101" pitchFamily="2" charset="-122"/>
              </a:rPr>
              <a:t>2023年，新能源汽车产销分别完成了958.7万辆和949.5万辆，同比分别增长35.8%和37.9%，新车销量达到汽车新车总销量的31.6%。</a:t>
            </a:r>
            <a:endParaRPr lang="zh-CN" altLang="en-US" sz="2400">
              <a:ea typeface="宋体" panose="02010600030101010101" pitchFamily="2" charset="-122"/>
            </a:endParaRPr>
          </a:p>
        </p:txBody>
      </p:sp>
      <p:pic>
        <p:nvPicPr>
          <p:cNvPr id="2" name="图片 1"/>
          <p:cNvPicPr>
            <a:picLocks noChangeAspect="1"/>
          </p:cNvPicPr>
          <p:nvPr>
            <p:custDataLst>
              <p:tags r:id="rId2"/>
            </p:custDataLst>
          </p:nvPr>
        </p:nvPicPr>
        <p:blipFill>
          <a:blip r:embed="rId3"/>
          <a:stretch>
            <a:fillRect/>
          </a:stretch>
        </p:blipFill>
        <p:spPr>
          <a:xfrm>
            <a:off x="467360" y="4364990"/>
            <a:ext cx="8662670" cy="1722120"/>
          </a:xfrm>
          <a:prstGeom prst="rect">
            <a:avLst/>
          </a:prstGeom>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风险处理方法</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任务一</a:t>
            </a:r>
            <a:r>
              <a:rPr lang="en-US" altLang="zh-CN" sz="2800" b="1" dirty="0">
                <a:solidFill>
                  <a:schemeClr val="bg1"/>
                </a:solidFill>
                <a:latin typeface="楷体_GB2312" pitchFamily="1" charset="-122"/>
                <a:ea typeface="楷体_GB2312" pitchFamily="1" charset="-122"/>
              </a:rPr>
              <a:t> </a:t>
            </a:r>
            <a:r>
              <a:rPr lang="zh-CN" altLang="en-US" sz="2800" b="1" dirty="0">
                <a:solidFill>
                  <a:schemeClr val="bg1"/>
                </a:solidFill>
                <a:latin typeface="楷体_GB2312" pitchFamily="1" charset="-122"/>
                <a:ea typeface="楷体_GB2312" pitchFamily="1" charset="-122"/>
              </a:rPr>
              <a:t>汽车保险概述</a:t>
            </a:r>
            <a:endParaRPr lang="zh-CN" altLang="en-US" sz="2800" b="1" dirty="0">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pic>
        <p:nvPicPr>
          <p:cNvPr id="2" name="图片 1"/>
          <p:cNvPicPr>
            <a:picLocks noChangeAspect="1"/>
          </p:cNvPicPr>
          <p:nvPr>
            <p:custDataLst>
              <p:tags r:id="rId2"/>
            </p:custDataLst>
          </p:nvPr>
        </p:nvPicPr>
        <p:blipFill>
          <a:blip r:embed="rId3"/>
          <a:stretch>
            <a:fillRect/>
          </a:stretch>
        </p:blipFill>
        <p:spPr>
          <a:xfrm>
            <a:off x="611505" y="1701165"/>
            <a:ext cx="7924800" cy="4238625"/>
          </a:xfrm>
          <a:prstGeom prst="rect">
            <a:avLst/>
          </a:prstGeom>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AutoShape 11"/>
          <p:cNvSpPr/>
          <p:nvPr/>
        </p:nvSpPr>
        <p:spPr>
          <a:xfrm>
            <a:off x="468313" y="914400"/>
            <a:ext cx="8207375" cy="576263"/>
          </a:xfrm>
          <a:prstGeom prst="roundRect">
            <a:avLst>
              <a:gd name="adj" fmla="val 16667"/>
            </a:avLst>
          </a:prstGeom>
          <a:solidFill>
            <a:schemeClr val="accent2"/>
          </a:solidFill>
          <a:ln w="28575" cap="flat" cmpd="sng">
            <a:solidFill>
              <a:srgbClr val="FFFFFF"/>
            </a:solidFill>
            <a:prstDash val="solid"/>
            <a:round/>
            <a:headEnd type="none" w="med" len="med"/>
            <a:tailEnd type="none" w="med" len="med"/>
          </a:ln>
        </p:spPr>
        <p:txBody>
          <a:bodyPr wrap="none" anchor="ctr" anchorCtr="0"/>
          <a:p>
            <a:pPr marL="352425" indent="-352425" algn="ctr">
              <a:buFont typeface="Wingdings" panose="05000000000000000000" pitchFamily="2" charset="2"/>
            </a:pPr>
            <a:r>
              <a:rPr lang="en-US" altLang="zh-CN" sz="2400" b="1" dirty="0">
                <a:solidFill>
                  <a:schemeClr val="bg1"/>
                </a:solidFill>
                <a:latin typeface="Arial" panose="020B0604020202020204" pitchFamily="34" charset="0"/>
                <a:ea typeface="楷体_GB2312" pitchFamily="1" charset="-122"/>
              </a:rPr>
              <a:t> </a:t>
            </a:r>
            <a:r>
              <a:rPr lang="zh-CN" altLang="en-US" sz="2400" b="1" dirty="0">
                <a:solidFill>
                  <a:schemeClr val="bg1"/>
                </a:solidFill>
                <a:latin typeface="Arial" panose="020B0604020202020204" pitchFamily="34" charset="0"/>
                <a:ea typeface="楷体_GB2312" pitchFamily="1" charset="-122"/>
              </a:rPr>
              <a:t>我国汽车保险的种类</a:t>
            </a:r>
            <a:endParaRPr lang="zh-CN" altLang="en-US" sz="2400" b="1" dirty="0">
              <a:solidFill>
                <a:schemeClr val="bg1"/>
              </a:solidFill>
              <a:latin typeface="Arial" panose="020B0604020202020204" pitchFamily="34" charset="0"/>
              <a:ea typeface="楷体_GB2312" pitchFamily="1" charset="-122"/>
            </a:endParaRPr>
          </a:p>
        </p:txBody>
      </p:sp>
      <p:sp>
        <p:nvSpPr>
          <p:cNvPr id="16393" name="文本框 5032969"/>
          <p:cNvSpPr txBox="1"/>
          <p:nvPr/>
        </p:nvSpPr>
        <p:spPr>
          <a:xfrm>
            <a:off x="34925" y="117475"/>
            <a:ext cx="9026525" cy="521970"/>
          </a:xfrm>
          <a:prstGeom prst="rect">
            <a:avLst/>
          </a:prstGeom>
          <a:noFill/>
          <a:ln w="9525">
            <a:noFill/>
          </a:ln>
        </p:spPr>
        <p:txBody>
          <a:bodyPr wrap="square" anchor="t" anchorCtr="0">
            <a:spAutoFit/>
          </a:bodyPr>
          <a:p>
            <a:pPr algn="ctr">
              <a:spcBef>
                <a:spcPct val="50000"/>
              </a:spcBef>
            </a:pPr>
            <a:r>
              <a:rPr lang="zh-CN" altLang="en-US" sz="2800" b="1" dirty="0">
                <a:solidFill>
                  <a:schemeClr val="bg1"/>
                </a:solidFill>
                <a:latin typeface="楷体_GB2312" pitchFamily="1" charset="-122"/>
                <a:ea typeface="楷体_GB2312" pitchFamily="1" charset="-122"/>
              </a:rPr>
              <a:t>任务二  了解汽车保险种类</a:t>
            </a:r>
            <a:endParaRPr lang="zh-CN" altLang="en-US" sz="2800" b="1" dirty="0">
              <a:latin typeface="楷体_GB2312" pitchFamily="1" charset="-122"/>
              <a:ea typeface="楷体_GB2312" pitchFamily="1" charset="-122"/>
            </a:endParaRPr>
          </a:p>
        </p:txBody>
      </p:sp>
      <p:sp>
        <p:nvSpPr>
          <p:cNvPr id="17" name="灯片编号占位符 16"/>
          <p:cNvSpPr>
            <a:spLocks noGrp="1"/>
          </p:cNvSpPr>
          <p:nvPr>
            <p:ph type="sldNum" sz="quarter" idx="10"/>
            <p:custDataLst>
              <p:tags r:id="rId1"/>
            </p:custDataLst>
          </p:nvPr>
        </p:nvSpPr>
        <p:spPr>
          <a:xfrm>
            <a:off x="3924300" y="6453188"/>
            <a:ext cx="904875" cy="320675"/>
          </a:xfrm>
        </p:spPr>
        <p:txBody>
          <a:bodyPr/>
          <a:p>
            <a:pPr lvl="0" fontAlgn="base"/>
            <a:fld id="{9A0DB2DC-4C9A-4742-B13C-FB6460FD3503}" type="slidenum">
              <a:rPr lang="zh-CN" strike="noStrike" noProof="1">
                <a:latin typeface="Verdana" panose="020B0604030504040204" pitchFamily="2" charset="0"/>
                <a:ea typeface="宋体" panose="02010600030101010101" pitchFamily="2" charset="-122"/>
                <a:cs typeface="+mn-ea"/>
              </a:rPr>
            </a:fld>
            <a:endParaRPr lang="zh-CN" strike="noStrike" noProof="1"/>
          </a:p>
        </p:txBody>
      </p:sp>
      <p:sp>
        <p:nvSpPr>
          <p:cNvPr id="100" name="文本框 99"/>
          <p:cNvSpPr txBox="1"/>
          <p:nvPr/>
        </p:nvSpPr>
        <p:spPr>
          <a:xfrm>
            <a:off x="532130" y="2132965"/>
            <a:ext cx="8220075" cy="2676525"/>
          </a:xfrm>
          <a:prstGeom prst="rect">
            <a:avLst/>
          </a:prstGeom>
          <a:noFill/>
          <a:ln w="9525">
            <a:noFill/>
          </a:ln>
        </p:spPr>
        <p:txBody>
          <a:bodyPr wrap="square">
            <a:spAutoFit/>
          </a:bodyPr>
          <a:p>
            <a:r>
              <a:rPr lang="en-US" altLang="zh-CN" sz="2400">
                <a:latin typeface="Calibri" panose="020F0502020204030204" charset="0"/>
                <a:ea typeface="宋体" panose="02010600030101010101" pitchFamily="2" charset="-122"/>
              </a:rPr>
              <a:t>         </a:t>
            </a:r>
            <a:r>
              <a:rPr lang="zh-CN" sz="2400">
                <a:latin typeface="Calibri" panose="020F0502020204030204" charset="0"/>
                <a:ea typeface="宋体" panose="02010600030101010101" pitchFamily="2" charset="-122"/>
              </a:rPr>
              <a:t>汽车保险按实施形式可以分为强制险（机动车交通事故责任强制保险）和商业险。</a:t>
            </a:r>
            <a:endParaRPr lang="zh-CN" sz="2400">
              <a:latin typeface="Calibri" panose="020F0502020204030204" charset="0"/>
              <a:ea typeface="宋体" panose="02010600030101010101" pitchFamily="2" charset="-122"/>
            </a:endParaRPr>
          </a:p>
          <a:p>
            <a:r>
              <a:rPr lang="zh-CN" sz="2400">
                <a:latin typeface="Calibri" panose="020F0502020204030204" charset="0"/>
                <a:ea typeface="宋体" panose="02010600030101010101" pitchFamily="2" charset="-122"/>
              </a:rPr>
              <a:t> </a:t>
            </a:r>
            <a:r>
              <a:rPr lang="en-US" altLang="zh-CN" sz="2400">
                <a:latin typeface="Calibri" panose="020F0502020204030204" charset="0"/>
                <a:ea typeface="宋体" panose="02010600030101010101" pitchFamily="2" charset="-122"/>
              </a:rPr>
              <a:t>        </a:t>
            </a:r>
            <a:r>
              <a:rPr lang="zh-CN" sz="2400">
                <a:latin typeface="Calibri" panose="020F0502020204030204" charset="0"/>
                <a:ea typeface="宋体" panose="02010600030101010101" pitchFamily="2" charset="-122"/>
              </a:rPr>
              <a:t>机动车交通事故责任强制保险是国家规定强制购买的保险，凡是在我国境内行驶上路的机动车都必须投保机动车交通事故责任强制保险。</a:t>
            </a:r>
            <a:endParaRPr lang="zh-CN" sz="2400">
              <a:latin typeface="Calibri" panose="020F0502020204030204" charset="0"/>
              <a:ea typeface="宋体" panose="02010600030101010101" pitchFamily="2" charset="-122"/>
            </a:endParaRPr>
          </a:p>
          <a:p>
            <a:r>
              <a:rPr lang="zh-CN" sz="2400">
                <a:latin typeface="Calibri" panose="020F0502020204030204" charset="0"/>
                <a:ea typeface="宋体" panose="02010600030101010101" pitchFamily="2" charset="-122"/>
              </a:rPr>
              <a:t> </a:t>
            </a:r>
            <a:r>
              <a:rPr lang="en-US" altLang="zh-CN" sz="2400">
                <a:latin typeface="Calibri" panose="020F0502020204030204" charset="0"/>
                <a:ea typeface="宋体" panose="02010600030101010101" pitchFamily="2" charset="-122"/>
              </a:rPr>
              <a:t>         </a:t>
            </a:r>
            <a:r>
              <a:rPr lang="zh-CN" sz="2400">
                <a:latin typeface="Calibri" panose="020F0502020204030204" charset="0"/>
                <a:ea typeface="宋体" panose="02010600030101010101" pitchFamily="2" charset="-122"/>
              </a:rPr>
              <a:t>商业险是非强制购买的保险，车主可以根据自身的情况进行选择性投保。</a:t>
            </a:r>
            <a:endParaRPr lang="zh-CN" sz="2400">
              <a:latin typeface="Calibri" panose="020F0502020204030204" charset="0"/>
              <a:ea typeface="宋体" panose="02010600030101010101" pitchFamily="2" charset="-122"/>
            </a:endParaRPr>
          </a:p>
        </p:txBody>
      </p:sp>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DIAGRAM_VIRTUALLY_FRAME" val="{&quot;height&quot;:327.42496062992126,&quot;left&quot;:110.2,&quot;top&quot;:150.87503937007872,&quot;width&quot;:462.3250393700788}"/>
</p:tagLst>
</file>

<file path=ppt/tags/tag10.xml><?xml version="1.0" encoding="utf-8"?>
<p:tagLst xmlns:p="http://schemas.openxmlformats.org/presentationml/2006/main">
  <p:tag name="KSO_WM_DIAGRAM_VIRTUALLY_FRAME" val="{&quot;height&quot;:327.42496062992126,&quot;left&quot;:110.2,&quot;top&quot;:150.87503937007872,&quot;width&quot;:462.3250393700788}"/>
</p:tagLst>
</file>

<file path=ppt/tags/tag11.xml><?xml version="1.0" encoding="utf-8"?>
<p:tagLst xmlns:p="http://schemas.openxmlformats.org/presentationml/2006/main">
  <p:tag name="KSO_WM_DIAGRAM_VIRTUALLY_FRAME" val="{&quot;height&quot;:327.42496062992126,&quot;left&quot;:110.2,&quot;top&quot;:150.87503937007872,&quot;width&quot;:462.3250393700788}"/>
</p:tagLst>
</file>

<file path=ppt/tags/tag12.xml><?xml version="1.0" encoding="utf-8"?>
<p:tagLst xmlns:p="http://schemas.openxmlformats.org/presentationml/2006/main">
  <p:tag name="KSO_WM_DIAGRAM_VIRTUALLY_FRAME" val="{&quot;height&quot;:327.42496062992126,&quot;left&quot;:110.2,&quot;top&quot;:150.87503937007872,&quot;width&quot;:462.3250393700788}"/>
</p:tagLst>
</file>

<file path=ppt/tags/tag13.xml><?xml version="1.0" encoding="utf-8"?>
<p:tagLst xmlns:p="http://schemas.openxmlformats.org/presentationml/2006/main">
  <p:tag name="KSO_WM_DIAGRAM_VIRTUALLY_FRAME" val="{&quot;height&quot;:327.42496062992126,&quot;left&quot;:110.2,&quot;top&quot;:150.87503937007872,&quot;width&quot;:462.3250393700788}"/>
</p:tagLst>
</file>

<file path=ppt/tags/tag14.xml><?xml version="1.0" encoding="utf-8"?>
<p:tagLst xmlns:p="http://schemas.openxmlformats.org/presentationml/2006/main">
  <p:tag name="KSO_WM_DIAGRAM_VIRTUALLY_FRAME" val="{&quot;height&quot;:327.42496062992126,&quot;left&quot;:110.2,&quot;top&quot;:150.87503937007872,&quot;width&quot;:462.3250393700788}"/>
</p:tagLst>
</file>

<file path=ppt/tags/tag15.xml><?xml version="1.0" encoding="utf-8"?>
<p:tagLst xmlns:p="http://schemas.openxmlformats.org/presentationml/2006/main">
  <p:tag name="KSO_WM_DIAGRAM_VIRTUALLY_FRAME" val="{&quot;height&quot;:327.42496062992126,&quot;left&quot;:110.2,&quot;top&quot;:150.87503937007872,&quot;width&quot;:462.3250393700788}"/>
</p:tagLst>
</file>

<file path=ppt/tags/tag16.xml><?xml version="1.0" encoding="utf-8"?>
<p:tagLst xmlns:p="http://schemas.openxmlformats.org/presentationml/2006/main">
  <p:tag name="KSO_WM_DIAGRAM_VIRTUALLY_FRAME" val="{&quot;height&quot;:327.42496062992126,&quot;left&quot;:110.2,&quot;top&quot;:150.87503937007872,&quot;width&quot;:462.3250393700788}"/>
</p:tagLst>
</file>

<file path=ppt/tags/tag17.xml><?xml version="1.0" encoding="utf-8"?>
<p:tagLst xmlns:p="http://schemas.openxmlformats.org/presentationml/2006/main">
  <p:tag name="KSO_WM_BEAUTIFY_FLAG" val=""/>
  <p:tag name="KSO_WM_DIAGRAM_VIRTUALLY_FRAME" val="{&quot;height&quot;:327.42496062992126,&quot;left&quot;:110.2,&quot;top&quot;:150.87503937007872,&quot;width&quot;:462.3250393700788}"/>
</p:tagLst>
</file>

<file path=ppt/tags/tag18.xml><?xml version="1.0" encoding="utf-8"?>
<p:tagLst xmlns:p="http://schemas.openxmlformats.org/presentationml/2006/main">
  <p:tag name="KSO_WM_DIAGRAM_VIRTUALLY_FRAME" val="{&quot;height&quot;:327.42496062992126,&quot;left&quot;:110.2,&quot;top&quot;:150.87503937007872,&quot;width&quot;:462.3250393700788}"/>
</p:tagLst>
</file>

<file path=ppt/tags/tag19.xml><?xml version="1.0" encoding="utf-8"?>
<p:tagLst xmlns:p="http://schemas.openxmlformats.org/presentationml/2006/main">
  <p:tag name="KSO_WM_BEAUTIFY_FLAG" val=""/>
  <p:tag name="KSO_WM_DIAGRAM_VIRTUALLY_FRAME" val="{&quot;height&quot;:327.42496062992126,&quot;left&quot;:110.2,&quot;top&quot;:150.87503937007872,&quot;width&quot;:462.3250393700788}"/>
</p:tagLst>
</file>

<file path=ppt/tags/tag2.xml><?xml version="1.0" encoding="utf-8"?>
<p:tagLst xmlns:p="http://schemas.openxmlformats.org/presentationml/2006/main">
  <p:tag name="KSO_WM_DIAGRAM_VIRTUALLY_FRAME" val="{&quot;height&quot;:327.42496062992126,&quot;left&quot;:110.2,&quot;top&quot;:150.87503937007872,&quot;width&quot;:462.3250393700788}"/>
</p:tagLst>
</file>

<file path=ppt/tags/tag20.xml><?xml version="1.0" encoding="utf-8"?>
<p:tagLst xmlns:p="http://schemas.openxmlformats.org/presentationml/2006/main">
  <p:tag name="KSO_WM_BEAUTIFY_FLAG" val=""/>
  <p:tag name="KSO_WM_DIAGRAM_VIRTUALLY_FRAME" val="{&quot;height&quot;:327.42496062992126,&quot;left&quot;:110.2,&quot;top&quot;:150.87503937007872,&quot;width&quot;:462.3250393700788}"/>
</p:tagLst>
</file>

<file path=ppt/tags/tag21.xml><?xml version="1.0" encoding="utf-8"?>
<p:tagLst xmlns:p="http://schemas.openxmlformats.org/presentationml/2006/main">
  <p:tag name="KSO_WM_BEAUTIFY_FLAG" val=""/>
  <p:tag name="KSO_WM_DIAGRAM_VIRTUALLY_FRAME" val="{&quot;height&quot;:327.42496062992126,&quot;left&quot;:110.2,&quot;top&quot;:150.87503937007872,&quot;width&quot;:462.3250393700788}"/>
</p:tagLst>
</file>

<file path=ppt/tags/tag22.xml><?xml version="1.0" encoding="utf-8"?>
<p:tagLst xmlns:p="http://schemas.openxmlformats.org/presentationml/2006/main">
  <p:tag name="KSO_WM_BEAUTIFY_FLAG" val=""/>
  <p:tag name="KSO_WM_DIAGRAM_VIRTUALLY_FRAME" val="{&quot;height&quot;:327.42496062992126,&quot;left&quot;:110.2,&quot;top&quot;:150.87503937007872,&quot;width&quot;:462.3250393700788}"/>
</p:tagLst>
</file>

<file path=ppt/tags/tag23.xml><?xml version="1.0" encoding="utf-8"?>
<p:tagLst xmlns:p="http://schemas.openxmlformats.org/presentationml/2006/main">
  <p:tag name="KSO_WM_BEAUTIFY_FLAG" val=""/>
  <p:tag name="KSO_WM_DIAGRAM_VIRTUALLY_FRAME" val="{&quot;height&quot;:327.42496062992126,&quot;left&quot;:110.2,&quot;top&quot;:150.87503937007872,&quot;width&quot;:462.3250393700788}"/>
</p:tagLst>
</file>

<file path=ppt/tags/tag24.xml><?xml version="1.0" encoding="utf-8"?>
<p:tagLst xmlns:p="http://schemas.openxmlformats.org/presentationml/2006/main">
  <p:tag name="KSO_WM_BEAUTIFY_FLAG" val=""/>
  <p:tag name="KSO_WM_DIAGRAM_VIRTUALLY_FRAME" val="{&quot;height&quot;:327.42496062992126,&quot;left&quot;:110.2,&quot;top&quot;:150.87503937007872,&quot;width&quot;:462.3250393700788}"/>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DIAGRAM_VIRTUALLY_FRAME" val="{&quot;height&quot;:327.42496062992126,&quot;left&quot;:110.2,&quot;top&quot;:150.87503937007872,&quot;width&quot;:462.3250393700788}"/>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DIAGRAM_VIRTUALLY_FRAME" val="{&quot;height&quot;:327.42496062992126,&quot;left&quot;:110.2,&quot;top&quot;:150.87503937007872,&quot;width&quot;:462.3250393700788}"/>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DIAGRAM_VIRTUALLY_FRAME" val="{&quot;height&quot;:327.42496062992126,&quot;left&quot;:110.2,&quot;top&quot;:150.87503937007872,&quot;width&quot;:462.3250393700788}"/>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DIAGRAM_VIRTUALLY_FRAME" val="{&quot;height&quot;:327.42496062992126,&quot;left&quot;:110.2,&quot;top&quot;:150.87503937007872,&quot;width&quot;:462.3250393700788}"/>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 name="TABLE_ENDDRAG_ORIGIN_RECT" val="553*283"/>
  <p:tag name="TABLE_ENDDRAG_RECT" val="99*184*553*283"/>
</p:tagLst>
</file>

<file path=ppt/tags/tag7.xml><?xml version="1.0" encoding="utf-8"?>
<p:tagLst xmlns:p="http://schemas.openxmlformats.org/presentationml/2006/main">
  <p:tag name="KSO_WM_DIAGRAM_VIRTUALLY_FRAME" val="{&quot;height&quot;:327.42496062992126,&quot;left&quot;:110.2,&quot;top&quot;:150.87503937007872,&quot;width&quot;:462.3250393700788}"/>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TABLE_ENDDRAG_ORIGIN_RECT" val="542*172"/>
  <p:tag name="TABLE_ENDDRAG_RECT" val="98*237*542*172"/>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DIAGRAM_VIRTUALLY_FRAME" val="{&quot;height&quot;:327.42496062992126,&quot;left&quot;:110.2,&quot;top&quot;:150.87503937007872,&quot;width&quot;:462.3250393700788}"/>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DIAGRAM_VIRTUALLY_FRAME" val="{&quot;height&quot;:327.42496062992126,&quot;left&quot;:110.2,&quot;top&quot;:150.87503937007872,&quot;width&quot;:462.3250393700788}"/>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commondata" val="eyJoZGlkIjoiNDY2ODNlYWQ5YjA4YWJiYTA4ZmZmMTc2YjNmODhmZTkifQ=="/>
</p:tagLst>
</file>

<file path=ppt/theme/theme1.xml><?xml version="1.0" encoding="utf-8"?>
<a:theme xmlns:a="http://schemas.openxmlformats.org/drawingml/2006/main" name="完美的ppt模板">
  <a:themeElements>
    <a:clrScheme name="">
      <a:dk1>
        <a:srgbClr val="163794"/>
      </a:dk1>
      <a:lt1>
        <a:srgbClr val="FFFFFF"/>
      </a:lt1>
      <a:dk2>
        <a:srgbClr val="000000"/>
      </a:dk2>
      <a:lt2>
        <a:srgbClr val="C0C0C0"/>
      </a:lt2>
      <a:accent1>
        <a:srgbClr val="009999"/>
      </a:accent1>
      <a:accent2>
        <a:srgbClr val="990000"/>
      </a:accent2>
      <a:accent3>
        <a:srgbClr val="FFFFFF"/>
      </a:accent3>
      <a:accent4>
        <a:srgbClr val="112E7F"/>
      </a:accent4>
      <a:accent5>
        <a:srgbClr val="AACACA"/>
      </a:accent5>
      <a:accent6>
        <a:srgbClr val="890000"/>
      </a:accent6>
      <a:hlink>
        <a:srgbClr val="6699FF"/>
      </a:hlink>
      <a:folHlink>
        <a:srgbClr val="969696"/>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163794"/>
        </a:dk1>
        <a:lt1>
          <a:srgbClr val="FFFFFF"/>
        </a:lt1>
        <a:dk2>
          <a:srgbClr val="000000"/>
        </a:dk2>
        <a:lt2>
          <a:srgbClr val="C0C0C0"/>
        </a:lt2>
        <a:accent1>
          <a:srgbClr val="009999"/>
        </a:accent1>
        <a:accent2>
          <a:srgbClr val="990000"/>
        </a:accent2>
        <a:accent3>
          <a:srgbClr val="FFFFFF"/>
        </a:accent3>
        <a:accent4>
          <a:srgbClr val="112E7F"/>
        </a:accent4>
        <a:accent5>
          <a:srgbClr val="AACACA"/>
        </a:accent5>
        <a:accent6>
          <a:srgbClr val="89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
        <a:dk1>
          <a:srgbClr val="29698D"/>
        </a:dk1>
        <a:lt1>
          <a:srgbClr val="FFFFFF"/>
        </a:lt1>
        <a:dk2>
          <a:srgbClr val="000000"/>
        </a:dk2>
        <a:lt2>
          <a:srgbClr val="A1BABD"/>
        </a:lt2>
        <a:accent1>
          <a:srgbClr val="FF5050"/>
        </a:accent1>
        <a:accent2>
          <a:srgbClr val="FF9933"/>
        </a:accent2>
        <a:accent3>
          <a:srgbClr val="FFFFFF"/>
        </a:accent3>
        <a:accent4>
          <a:srgbClr val="225979"/>
        </a:accent4>
        <a:accent5>
          <a:srgbClr val="FFB3B3"/>
        </a:accent5>
        <a:accent6>
          <a:srgbClr val="E589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
        <a:dk1>
          <a:srgbClr val="666699"/>
        </a:dk1>
        <a:lt1>
          <a:srgbClr val="FFFFFF"/>
        </a:lt1>
        <a:dk2>
          <a:srgbClr val="000000"/>
        </a:dk2>
        <a:lt2>
          <a:srgbClr val="C0C0C0"/>
        </a:lt2>
        <a:accent1>
          <a:srgbClr val="72B88E"/>
        </a:accent1>
        <a:accent2>
          <a:srgbClr val="C78DD7"/>
        </a:accent2>
        <a:accent3>
          <a:srgbClr val="FFFFFF"/>
        </a:accent3>
        <a:accent4>
          <a:srgbClr val="575783"/>
        </a:accent4>
        <a:accent5>
          <a:srgbClr val="BCD8C6"/>
        </a:accent5>
        <a:accent6>
          <a:srgbClr val="B27EC1"/>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完美的ppt模板">
  <a:themeElements>
    <a:clrScheme name="">
      <a:dk1>
        <a:srgbClr val="163794"/>
      </a:dk1>
      <a:lt1>
        <a:srgbClr val="FFFFFF"/>
      </a:lt1>
      <a:dk2>
        <a:srgbClr val="000000"/>
      </a:dk2>
      <a:lt2>
        <a:srgbClr val="C0C0C0"/>
      </a:lt2>
      <a:accent1>
        <a:srgbClr val="009999"/>
      </a:accent1>
      <a:accent2>
        <a:srgbClr val="990000"/>
      </a:accent2>
      <a:accent3>
        <a:srgbClr val="FFFFFF"/>
      </a:accent3>
      <a:accent4>
        <a:srgbClr val="112E7F"/>
      </a:accent4>
      <a:accent5>
        <a:srgbClr val="AACACA"/>
      </a:accent5>
      <a:accent6>
        <a:srgbClr val="890000"/>
      </a:accent6>
      <a:hlink>
        <a:srgbClr val="6699FF"/>
      </a:hlink>
      <a:folHlink>
        <a:srgbClr val="969696"/>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163794"/>
        </a:dk1>
        <a:lt1>
          <a:srgbClr val="FFFFFF"/>
        </a:lt1>
        <a:dk2>
          <a:srgbClr val="000000"/>
        </a:dk2>
        <a:lt2>
          <a:srgbClr val="C0C0C0"/>
        </a:lt2>
        <a:accent1>
          <a:srgbClr val="009999"/>
        </a:accent1>
        <a:accent2>
          <a:srgbClr val="990000"/>
        </a:accent2>
        <a:accent3>
          <a:srgbClr val="FFFFFF"/>
        </a:accent3>
        <a:accent4>
          <a:srgbClr val="112E7F"/>
        </a:accent4>
        <a:accent5>
          <a:srgbClr val="AACACA"/>
        </a:accent5>
        <a:accent6>
          <a:srgbClr val="89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
        <a:dk1>
          <a:srgbClr val="29698D"/>
        </a:dk1>
        <a:lt1>
          <a:srgbClr val="FFFFFF"/>
        </a:lt1>
        <a:dk2>
          <a:srgbClr val="000000"/>
        </a:dk2>
        <a:lt2>
          <a:srgbClr val="A1BABD"/>
        </a:lt2>
        <a:accent1>
          <a:srgbClr val="FF5050"/>
        </a:accent1>
        <a:accent2>
          <a:srgbClr val="FF9933"/>
        </a:accent2>
        <a:accent3>
          <a:srgbClr val="FFFFFF"/>
        </a:accent3>
        <a:accent4>
          <a:srgbClr val="225979"/>
        </a:accent4>
        <a:accent5>
          <a:srgbClr val="FFB3B3"/>
        </a:accent5>
        <a:accent6>
          <a:srgbClr val="E589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
        <a:dk1>
          <a:srgbClr val="666699"/>
        </a:dk1>
        <a:lt1>
          <a:srgbClr val="FFFFFF"/>
        </a:lt1>
        <a:dk2>
          <a:srgbClr val="000000"/>
        </a:dk2>
        <a:lt2>
          <a:srgbClr val="C0C0C0"/>
        </a:lt2>
        <a:accent1>
          <a:srgbClr val="72B88E"/>
        </a:accent1>
        <a:accent2>
          <a:srgbClr val="C78DD7"/>
        </a:accent2>
        <a:accent3>
          <a:srgbClr val="FFFFFF"/>
        </a:accent3>
        <a:accent4>
          <a:srgbClr val="575783"/>
        </a:accent4>
        <a:accent5>
          <a:srgbClr val="BCD8C6"/>
        </a:accent5>
        <a:accent6>
          <a:srgbClr val="B27EC1"/>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3496</Words>
  <Application>WPS 演示</Application>
  <PresentationFormat>在屏幕上显示</PresentationFormat>
  <Paragraphs>353</Paragraphs>
  <Slides>26</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26</vt:i4>
      </vt:variant>
    </vt:vector>
  </HeadingPairs>
  <TitlesOfParts>
    <vt:vector size="43" baseType="lpstr">
      <vt:lpstr>Arial</vt:lpstr>
      <vt:lpstr>宋体</vt:lpstr>
      <vt:lpstr>Wingdings</vt:lpstr>
      <vt:lpstr>幼圆</vt:lpstr>
      <vt:lpstr>Verdana</vt:lpstr>
      <vt:lpstr>仿宋_GB2312</vt:lpstr>
      <vt:lpstr>仿宋</vt:lpstr>
      <vt:lpstr>华文彩云</vt:lpstr>
      <vt:lpstr>楷体_GB2312</vt:lpstr>
      <vt:lpstr>新宋体</vt:lpstr>
      <vt:lpstr>微软雅黑</vt:lpstr>
      <vt:lpstr>Times New Roman</vt:lpstr>
      <vt:lpstr>Calibri</vt:lpstr>
      <vt:lpstr>Arial Unicode MS</vt:lpstr>
      <vt:lpstr>Wingdings</vt:lpstr>
      <vt:lpstr>完美的ppt模板</vt:lpstr>
      <vt:lpstr>1_完美的ppt模板</vt:lpstr>
      <vt:lpstr>汽车售后服务管理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wlxj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Lhj</dc:creator>
  <cp:lastModifiedBy>周庆祥</cp:lastModifiedBy>
  <cp:revision>365</cp:revision>
  <dcterms:created xsi:type="dcterms:W3CDTF">2009-08-19T08:58:00Z</dcterms:created>
  <dcterms:modified xsi:type="dcterms:W3CDTF">2024-07-26T12:09:40Z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D245F71CE2F949A2BD71378D5679162C_13</vt:lpwstr>
  </property>
</Properties>
</file>