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
  </p:notesMasterIdLst>
  <p:sldIdLst>
    <p:sldId id="796" r:id="rId3"/>
    <p:sldId id="648" r:id="rId4"/>
    <p:sldId id="822" r:id="rId5"/>
    <p:sldId id="798" r:id="rId7"/>
    <p:sldId id="803" r:id="rId8"/>
    <p:sldId id="804" r:id="rId9"/>
    <p:sldId id="806" r:id="rId10"/>
    <p:sldId id="807" r:id="rId11"/>
    <p:sldId id="808" r:id="rId12"/>
    <p:sldId id="809" r:id="rId13"/>
    <p:sldId id="810" r:id="rId14"/>
    <p:sldId id="812" r:id="rId15"/>
    <p:sldId id="813" r:id="rId16"/>
    <p:sldId id="811" r:id="rId17"/>
    <p:sldId id="814" r:id="rId18"/>
    <p:sldId id="815" r:id="rId19"/>
    <p:sldId id="816" r:id="rId20"/>
    <p:sldId id="817" r:id="rId21"/>
    <p:sldId id="818" r:id="rId22"/>
    <p:sldId id="819" r:id="rId23"/>
    <p:sldId id="820" r:id="rId24"/>
  </p:sldIdLst>
  <p:sldSz cx="9144000" cy="6858000" type="screen4x3"/>
  <p:notesSz cx="6858000" cy="9144000"/>
  <p:custDataLst>
    <p:tags r:id="rId28"/>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27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383A"/>
    <a:srgbClr val="273659"/>
    <a:srgbClr val="2B316C"/>
    <a:srgbClr val="2E4B4B"/>
    <a:srgbClr val="14081D"/>
    <a:srgbClr val="57B2B9"/>
    <a:srgbClr val="006600"/>
    <a:srgbClr val="6A50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5637"/>
  </p:normalViewPr>
  <p:slideViewPr>
    <p:cSldViewPr showGuides="1">
      <p:cViewPr varScale="1">
        <p:scale>
          <a:sx n="58" d="100"/>
          <a:sy n="58" d="100"/>
        </p:scale>
        <p:origin x="-768" y="-90"/>
      </p:cViewPr>
      <p:guideLst>
        <p:guide orient="horz" pos="2251"/>
        <p:guide pos="275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17.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3073"/>
          <p:cNvSpPr>
            <a:spLocks noGrp="1"/>
          </p:cNvSpPr>
          <p:nvPr>
            <p:ph type="hdr" sz="quarter"/>
          </p:nvPr>
        </p:nvSpPr>
        <p:spPr>
          <a:xfrm>
            <a:off x="0" y="0"/>
            <a:ext cx="2971800" cy="457200"/>
          </a:xfrm>
          <a:prstGeom prst="rect">
            <a:avLst/>
          </a:prstGeom>
          <a:noFill/>
          <a:ln w="9525">
            <a:noFill/>
            <a:miter/>
          </a:ln>
        </p:spPr>
        <p:txBody>
          <a:bodyPr/>
          <a:lstStyle>
            <a:lvl1pPr>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日期占位符 3074"/>
          <p:cNvSpPr>
            <a:spLocks noGrp="1"/>
          </p:cNvSpPr>
          <p:nvPr>
            <p:ph type="dt" idx="1"/>
          </p:nvPr>
        </p:nvSpPr>
        <p:spPr>
          <a:xfrm>
            <a:off x="3884613" y="0"/>
            <a:ext cx="2971800" cy="457200"/>
          </a:xfrm>
          <a:prstGeom prst="rect">
            <a:avLst/>
          </a:prstGeom>
          <a:noFill/>
          <a:ln w="9525">
            <a:noFill/>
            <a:miter/>
          </a:ln>
        </p:spPr>
        <p:txBody>
          <a:bodyPr/>
          <a:lstStyle>
            <a:lvl1pPr algn="r">
              <a:buFont typeface="Arial" panose="020B0604020202020204" pitchFamily="34" charset="0"/>
              <a:buNone/>
              <a:defRPr sz="1200" noProof="1">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84" name="幻灯片图像占位符 3075"/>
          <p:cNvSpPr>
            <a:spLocks noGrp="1" noRot="1"/>
          </p:cNvSpPr>
          <p:nvPr>
            <p:ph type="sldImg"/>
          </p:nvPr>
        </p:nvSpPr>
        <p:spPr>
          <a:xfrm>
            <a:off x="1143000" y="685800"/>
            <a:ext cx="4572000" cy="3429000"/>
          </a:xfrm>
          <a:prstGeom prst="rect">
            <a:avLst/>
          </a:prstGeom>
          <a:noFill/>
          <a:ln w="9525">
            <a:noFill/>
          </a:ln>
        </p:spPr>
      </p:sp>
      <p:sp>
        <p:nvSpPr>
          <p:cNvPr id="12293" name="文本占位符 3076"/>
          <p:cNvSpPr>
            <a:spLocks noGrp="1" noRot="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078" name="页脚占位符 3077"/>
          <p:cNvSpPr>
            <a:spLocks noGrp="1"/>
          </p:cNvSpPr>
          <p:nvPr>
            <p:ph type="ftr" sz="quarter" idx="4"/>
          </p:nvPr>
        </p:nvSpPr>
        <p:spPr>
          <a:xfrm>
            <a:off x="0" y="8685213"/>
            <a:ext cx="2971800" cy="457200"/>
          </a:xfrm>
          <a:prstGeom prst="rect">
            <a:avLst/>
          </a:prstGeom>
          <a:noFill/>
          <a:ln w="9525">
            <a:noFill/>
            <a:miter/>
          </a:ln>
        </p:spPr>
        <p:txBody>
          <a:bodyPr anchor="b"/>
          <a:lstStyle>
            <a:lvl1pPr>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灯片编号占位符 3078"/>
          <p:cNvSpPr>
            <a:spLocks noGrp="1"/>
          </p:cNvSpPr>
          <p:nvPr>
            <p:ph type="sldNum" sz="quarter" idx="5"/>
          </p:nvPr>
        </p:nvSpPr>
        <p:spPr>
          <a:xfrm>
            <a:off x="3884613" y="8685213"/>
            <a:ext cx="2971800" cy="457200"/>
          </a:xfrm>
          <a:prstGeom prst="rect">
            <a:avLst/>
          </a:prstGeom>
          <a:noFill/>
          <a:ln w="9525">
            <a:noFill/>
            <a:miter/>
          </a:ln>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lvl="1"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lvl="2"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lvl="3"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lvl="4"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幻灯片图像占位符 35841"/>
          <p:cNvSpPr>
            <a:spLocks noGrp="1" noRot="1" noTextEdit="1"/>
          </p:cNvSpPr>
          <p:nvPr>
            <p:ph type="sldImg"/>
          </p:nvPr>
        </p:nvSpPr>
        <p:spPr>
          <a:xfrm>
            <a:off x="-1076325" y="711200"/>
            <a:ext cx="6096000" cy="4572000"/>
          </a:xfrm>
          <a:ln/>
        </p:spPr>
      </p:sp>
      <p:sp>
        <p:nvSpPr>
          <p:cNvPr id="71683" name="文本占位符 35842"/>
          <p:cNvSpPr>
            <a:spLocks noGrp="1" noRot="1"/>
          </p:cNvSpPr>
          <p:nvPr>
            <p:ph type="body"/>
          </p:nvPr>
        </p:nvSpPr>
        <p:spPr>
          <a:xfrm>
            <a:off x="3886200" y="1016000"/>
            <a:ext cx="2743200" cy="7112000"/>
          </a:xfrm>
          <a:ln/>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71684" name="文本框 35843"/>
          <p:cNvSpPr txBox="1"/>
          <p:nvPr/>
        </p:nvSpPr>
        <p:spPr>
          <a:xfrm>
            <a:off x="388938" y="6335713"/>
            <a:ext cx="2124075" cy="406400"/>
          </a:xfrm>
          <a:prstGeom prst="rect">
            <a:avLst/>
          </a:prstGeom>
          <a:noFill/>
          <a:ln w="6350">
            <a:noFill/>
          </a:ln>
        </p:spPr>
        <p:txBody>
          <a:bodyPr lIns="0" tIns="0" rIns="0" bIns="0">
            <a:spAutoFit/>
          </a:bodyPr>
          <a:p>
            <a:pPr marL="609600" lvl="0" indent="-609600" defTabSz="914400" eaLnBrk="1" hangingPunct="1">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71685" name="文本框 35844"/>
          <p:cNvSpPr txBox="1"/>
          <p:nvPr/>
        </p:nvSpPr>
        <p:spPr>
          <a:xfrm>
            <a:off x="341313" y="7726363"/>
            <a:ext cx="2363787" cy="406400"/>
          </a:xfrm>
          <a:prstGeom prst="rect">
            <a:avLst/>
          </a:prstGeom>
          <a:noFill/>
          <a:ln w="6350">
            <a:noFill/>
          </a:ln>
        </p:spPr>
        <p:txBody>
          <a:bodyPr lIns="0" tIns="0" rIns="0" bIns="0">
            <a:spAutoFit/>
          </a:bodyPr>
          <a:p>
            <a:pPr marL="609600" lvl="0" indent="-609600" defTabSz="914400" eaLnBrk="1" hangingPunct="1">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71686" name="灯片编号占位符 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5032961"/>
          <p:cNvSpPr>
            <a:spLocks noGrp="1" noRot="1" noTextEdit="1"/>
          </p:cNvSpPr>
          <p:nvPr>
            <p:ph type="sldImg"/>
          </p:nvPr>
        </p:nvSpPr>
        <p:spPr>
          <a:xfrm>
            <a:off x="236538" y="439738"/>
            <a:ext cx="4729162" cy="3546475"/>
          </a:xfrm>
          <a:ln/>
        </p:spPr>
      </p:sp>
      <p:sp>
        <p:nvSpPr>
          <p:cNvPr id="52227"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52228"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52229"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52230"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幻灯片图像占位符 5032961"/>
          <p:cNvSpPr>
            <a:spLocks noGrp="1" noRot="1" noTextEdit="1"/>
          </p:cNvSpPr>
          <p:nvPr>
            <p:ph type="sldImg"/>
          </p:nvPr>
        </p:nvSpPr>
        <p:spPr>
          <a:xfrm>
            <a:off x="236538" y="439738"/>
            <a:ext cx="4729162" cy="3546475"/>
          </a:xfrm>
          <a:ln/>
        </p:spPr>
      </p:sp>
      <p:sp>
        <p:nvSpPr>
          <p:cNvPr id="54275"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54276"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54277"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54278"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5032961"/>
          <p:cNvSpPr>
            <a:spLocks noGrp="1" noRot="1" noTextEdit="1"/>
          </p:cNvSpPr>
          <p:nvPr>
            <p:ph type="sldImg"/>
          </p:nvPr>
        </p:nvSpPr>
        <p:spPr>
          <a:xfrm>
            <a:off x="236538" y="439738"/>
            <a:ext cx="4729162" cy="3546475"/>
          </a:xfrm>
          <a:ln/>
        </p:spPr>
      </p:sp>
      <p:sp>
        <p:nvSpPr>
          <p:cNvPr id="50179"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50180"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50181"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50182"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幻灯片图像占位符 5032961"/>
          <p:cNvSpPr>
            <a:spLocks noGrp="1" noRot="1" noTextEdit="1"/>
          </p:cNvSpPr>
          <p:nvPr>
            <p:ph type="sldImg"/>
          </p:nvPr>
        </p:nvSpPr>
        <p:spPr>
          <a:xfrm>
            <a:off x="236538" y="439738"/>
            <a:ext cx="4729162" cy="3546475"/>
          </a:xfrm>
          <a:ln/>
        </p:spPr>
      </p:sp>
      <p:sp>
        <p:nvSpPr>
          <p:cNvPr id="56323"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56324"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56325"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56326"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幻灯片图像占位符 5032961"/>
          <p:cNvSpPr>
            <a:spLocks noGrp="1" noRot="1" noTextEdit="1"/>
          </p:cNvSpPr>
          <p:nvPr>
            <p:ph type="sldImg"/>
          </p:nvPr>
        </p:nvSpPr>
        <p:spPr>
          <a:xfrm>
            <a:off x="236538" y="439738"/>
            <a:ext cx="4729162" cy="3546475"/>
          </a:xfrm>
          <a:ln/>
        </p:spPr>
      </p:sp>
      <p:sp>
        <p:nvSpPr>
          <p:cNvPr id="58371"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58372"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58373"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58374"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幻灯片图像占位符 5032961"/>
          <p:cNvSpPr>
            <a:spLocks noGrp="1" noRot="1" noTextEdit="1"/>
          </p:cNvSpPr>
          <p:nvPr>
            <p:ph type="sldImg"/>
          </p:nvPr>
        </p:nvSpPr>
        <p:spPr>
          <a:xfrm>
            <a:off x="236538" y="439738"/>
            <a:ext cx="4729162" cy="3546475"/>
          </a:xfrm>
          <a:ln/>
        </p:spPr>
      </p:sp>
      <p:sp>
        <p:nvSpPr>
          <p:cNvPr id="60419"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60420"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60421"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60422"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幻灯片图像占位符 5032961"/>
          <p:cNvSpPr>
            <a:spLocks noGrp="1" noRot="1" noTextEdit="1"/>
          </p:cNvSpPr>
          <p:nvPr>
            <p:ph type="sldImg"/>
          </p:nvPr>
        </p:nvSpPr>
        <p:spPr>
          <a:xfrm>
            <a:off x="236538" y="439738"/>
            <a:ext cx="4729162" cy="3546475"/>
          </a:xfrm>
          <a:ln/>
        </p:spPr>
      </p:sp>
      <p:sp>
        <p:nvSpPr>
          <p:cNvPr id="62467"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62468"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62469"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62470"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幻灯片图像占位符 5032961"/>
          <p:cNvSpPr>
            <a:spLocks noGrp="1" noRot="1" noTextEdit="1"/>
          </p:cNvSpPr>
          <p:nvPr>
            <p:ph type="sldImg"/>
          </p:nvPr>
        </p:nvSpPr>
        <p:spPr>
          <a:xfrm>
            <a:off x="236538" y="439738"/>
            <a:ext cx="4729162" cy="3546475"/>
          </a:xfrm>
          <a:ln/>
        </p:spPr>
      </p:sp>
      <p:sp>
        <p:nvSpPr>
          <p:cNvPr id="64515"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64516"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64517"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64518"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5032961"/>
          <p:cNvSpPr>
            <a:spLocks noGrp="1" noRot="1" noTextEdit="1"/>
          </p:cNvSpPr>
          <p:nvPr>
            <p:ph type="sldImg"/>
          </p:nvPr>
        </p:nvSpPr>
        <p:spPr>
          <a:xfrm>
            <a:off x="236538" y="439738"/>
            <a:ext cx="4729162" cy="3546475"/>
          </a:xfrm>
          <a:ln/>
        </p:spPr>
      </p:sp>
      <p:sp>
        <p:nvSpPr>
          <p:cNvPr id="66563"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66564"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66565"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66566"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幻灯片图像占位符 5032961"/>
          <p:cNvSpPr>
            <a:spLocks noGrp="1" noRot="1" noTextEdit="1"/>
          </p:cNvSpPr>
          <p:nvPr>
            <p:ph type="sldImg"/>
          </p:nvPr>
        </p:nvSpPr>
        <p:spPr>
          <a:xfrm>
            <a:off x="236538" y="439738"/>
            <a:ext cx="4729162" cy="3546475"/>
          </a:xfrm>
          <a:ln/>
        </p:spPr>
      </p:sp>
      <p:sp>
        <p:nvSpPr>
          <p:cNvPr id="68611"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68612"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68613"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68614"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4934657"/>
          <p:cNvSpPr>
            <a:spLocks noGrp="1" noRot="1" noTextEdit="1"/>
          </p:cNvSpPr>
          <p:nvPr>
            <p:ph type="sldImg"/>
          </p:nvPr>
        </p:nvSpPr>
        <p:spPr>
          <a:xfrm>
            <a:off x="342900" y="533400"/>
            <a:ext cx="4572000" cy="3429000"/>
          </a:xfrm>
          <a:ln/>
        </p:spPr>
      </p:sp>
      <p:sp>
        <p:nvSpPr>
          <p:cNvPr id="21507" name="文本占位符 4934658"/>
          <p:cNvSpPr>
            <a:spLocks noGrp="1" noRot="1"/>
          </p:cNvSpPr>
          <p:nvPr>
            <p:ph type="body"/>
          </p:nvPr>
        </p:nvSpPr>
        <p:spPr>
          <a:xfrm>
            <a:off x="5181600" y="762000"/>
            <a:ext cx="3657600" cy="5334000"/>
          </a:xfrm>
          <a:ln/>
        </p:spPr>
        <p:txBody>
          <a:bodyPr wrap="square" lIns="91431" tIns="45715" rIns="91431" bIns="45715" anchor="t" anchorCtr="0"/>
          <a:p>
            <a:pPr lvl="0" eaLnBrk="1" hangingPunct="1"/>
            <a:r>
              <a:rPr lang="zh-CN" altLang="en-US" dirty="0"/>
              <a:t>过度</a:t>
            </a:r>
            <a:endParaRPr lang="zh-CN" altLang="en-US" dirty="0"/>
          </a:p>
          <a:p>
            <a:pPr lvl="0" eaLnBrk="1" hangingPunct="1"/>
            <a:endParaRPr lang="zh-CN" altLang="en-US" dirty="0"/>
          </a:p>
          <a:p>
            <a:pPr lvl="0" eaLnBrk="1" hangingPunct="1"/>
            <a:r>
              <a:rPr lang="en-US" altLang="zh-CN"/>
              <a:t>CSS:</a:t>
            </a:r>
            <a:r>
              <a:rPr lang="zh-CN" altLang="en-US" dirty="0"/>
              <a:t>客户满意度调查</a:t>
            </a:r>
            <a:endParaRPr lang="zh-CN" altLang="en-US" dirty="0"/>
          </a:p>
        </p:txBody>
      </p:sp>
      <p:sp>
        <p:nvSpPr>
          <p:cNvPr id="21508"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eaLnBrk="1" hangingPunct="1">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1509"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eaLnBrk="1" hangingPunct="1">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1510" name="灯片编号占位符 1"/>
          <p:cNvSpPr txBox="1">
            <a:spLocks noGrp="1"/>
          </p:cNvSpPr>
          <p:nvPr>
            <p:ph type="sldNum" sz="quarte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4934657"/>
          <p:cNvSpPr>
            <a:spLocks noGrp="1" noRot="1" noTextEdit="1"/>
          </p:cNvSpPr>
          <p:nvPr>
            <p:ph type="sldImg"/>
          </p:nvPr>
        </p:nvSpPr>
        <p:spPr>
          <a:xfrm>
            <a:off x="342900" y="533400"/>
            <a:ext cx="4572000" cy="3429000"/>
          </a:xfrm>
          <a:ln/>
        </p:spPr>
      </p:sp>
      <p:sp>
        <p:nvSpPr>
          <p:cNvPr id="22531" name="文本占位符 4934658"/>
          <p:cNvSpPr>
            <a:spLocks noGrp="1" noRot="1"/>
          </p:cNvSpPr>
          <p:nvPr>
            <p:ph type="body"/>
          </p:nvPr>
        </p:nvSpPr>
        <p:spPr>
          <a:xfrm>
            <a:off x="5181600" y="762000"/>
            <a:ext cx="3657600" cy="5334000"/>
          </a:xfrm>
          <a:ln/>
        </p:spPr>
        <p:txBody>
          <a:bodyPr wrap="square" lIns="91431" tIns="45715" rIns="91431" bIns="45715" anchor="t" anchorCtr="0"/>
          <a:p>
            <a:pPr lvl="0" eaLnBrk="1" hangingPunct="1"/>
            <a:r>
              <a:rPr lang="zh-CN" altLang="en-US" dirty="0"/>
              <a:t>过度</a:t>
            </a:r>
            <a:endParaRPr lang="zh-CN" altLang="en-US" dirty="0"/>
          </a:p>
          <a:p>
            <a:pPr lvl="0" eaLnBrk="1" hangingPunct="1"/>
            <a:endParaRPr lang="zh-CN" altLang="en-US" dirty="0"/>
          </a:p>
          <a:p>
            <a:pPr lvl="0" eaLnBrk="1" hangingPunct="1"/>
            <a:r>
              <a:rPr lang="en-US" altLang="zh-CN"/>
              <a:t>CSS:</a:t>
            </a:r>
            <a:r>
              <a:rPr lang="zh-CN" altLang="en-US" dirty="0"/>
              <a:t>客户满意度调查</a:t>
            </a:r>
            <a:endParaRPr lang="zh-CN" altLang="en-US" dirty="0"/>
          </a:p>
        </p:txBody>
      </p:sp>
      <p:sp>
        <p:nvSpPr>
          <p:cNvPr id="22532"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eaLnBrk="1" hangingPunct="1">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2533"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eaLnBrk="1" hangingPunct="1">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2534" name="灯片编号占位符 1"/>
          <p:cNvSpPr txBox="1">
            <a:spLocks noGrp="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4934657"/>
          <p:cNvSpPr>
            <a:spLocks noGrp="1" noRot="1" noTextEdit="1"/>
          </p:cNvSpPr>
          <p:nvPr>
            <p:ph type="sldImg"/>
          </p:nvPr>
        </p:nvSpPr>
        <p:spPr>
          <a:xfrm>
            <a:off x="342900" y="533400"/>
            <a:ext cx="4572000" cy="3429000"/>
          </a:xfrm>
          <a:ln/>
        </p:spPr>
      </p:sp>
      <p:sp>
        <p:nvSpPr>
          <p:cNvPr id="23555" name="文本占位符 4934658"/>
          <p:cNvSpPr>
            <a:spLocks noGrp="1" noRot="1"/>
          </p:cNvSpPr>
          <p:nvPr>
            <p:ph type="body"/>
          </p:nvPr>
        </p:nvSpPr>
        <p:spPr>
          <a:xfrm>
            <a:off x="5181600" y="762000"/>
            <a:ext cx="3657600" cy="5334000"/>
          </a:xfrm>
          <a:ln/>
        </p:spPr>
        <p:txBody>
          <a:bodyPr wrap="square" lIns="91431" tIns="45715" rIns="91431" bIns="45715" anchor="t" anchorCtr="0"/>
          <a:p>
            <a:pPr lvl="0" eaLnBrk="1" hangingPunct="1"/>
            <a:r>
              <a:rPr lang="zh-CN" altLang="en-US" dirty="0"/>
              <a:t>过度</a:t>
            </a:r>
            <a:endParaRPr lang="zh-CN" altLang="en-US" dirty="0"/>
          </a:p>
          <a:p>
            <a:pPr lvl="0" eaLnBrk="1" hangingPunct="1"/>
            <a:endParaRPr lang="zh-CN" altLang="en-US" dirty="0"/>
          </a:p>
          <a:p>
            <a:pPr lvl="0" eaLnBrk="1" hangingPunct="1"/>
            <a:r>
              <a:rPr lang="en-US" altLang="zh-CN"/>
              <a:t>CSS:</a:t>
            </a:r>
            <a:r>
              <a:rPr lang="zh-CN" altLang="en-US" dirty="0"/>
              <a:t>客户满意度调查</a:t>
            </a:r>
            <a:endParaRPr lang="zh-CN" altLang="en-US" dirty="0"/>
          </a:p>
        </p:txBody>
      </p:sp>
      <p:sp>
        <p:nvSpPr>
          <p:cNvPr id="2355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eaLnBrk="1" hangingPunct="1">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355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eaLnBrk="1" hangingPunct="1">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3558" name="灯片编号占位符 1"/>
          <p:cNvSpPr txBox="1">
            <a:spLocks noGrp="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5032961"/>
          <p:cNvSpPr>
            <a:spLocks noGrp="1" noRot="1" noTextEdit="1"/>
          </p:cNvSpPr>
          <p:nvPr>
            <p:ph type="sldImg"/>
          </p:nvPr>
        </p:nvSpPr>
        <p:spPr>
          <a:xfrm>
            <a:off x="236538" y="439738"/>
            <a:ext cx="4729162" cy="3546475"/>
          </a:xfrm>
          <a:ln/>
        </p:spPr>
      </p:sp>
      <p:sp>
        <p:nvSpPr>
          <p:cNvPr id="39939"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39940"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39941"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39942"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幻灯片图像占位符 5032961"/>
          <p:cNvSpPr>
            <a:spLocks noGrp="1" noRot="1" noTextEdit="1"/>
          </p:cNvSpPr>
          <p:nvPr>
            <p:ph type="sldImg"/>
          </p:nvPr>
        </p:nvSpPr>
        <p:spPr>
          <a:xfrm>
            <a:off x="236538" y="439738"/>
            <a:ext cx="4729162" cy="3546475"/>
          </a:xfrm>
          <a:ln/>
        </p:spPr>
      </p:sp>
      <p:sp>
        <p:nvSpPr>
          <p:cNvPr id="41987"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41988"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41989"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41990"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幻灯片图像占位符 5032961"/>
          <p:cNvSpPr>
            <a:spLocks noGrp="1" noRot="1" noTextEdit="1"/>
          </p:cNvSpPr>
          <p:nvPr>
            <p:ph type="sldImg"/>
          </p:nvPr>
        </p:nvSpPr>
        <p:spPr>
          <a:xfrm>
            <a:off x="236538" y="439738"/>
            <a:ext cx="4729162" cy="3546475"/>
          </a:xfrm>
          <a:ln/>
        </p:spPr>
      </p:sp>
      <p:sp>
        <p:nvSpPr>
          <p:cNvPr id="44035"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44036"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44037"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44038"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幻灯片图像占位符 5032961"/>
          <p:cNvSpPr>
            <a:spLocks noGrp="1" noRot="1" noTextEdit="1"/>
          </p:cNvSpPr>
          <p:nvPr>
            <p:ph type="sldImg"/>
          </p:nvPr>
        </p:nvSpPr>
        <p:spPr>
          <a:xfrm>
            <a:off x="236538" y="439738"/>
            <a:ext cx="4729162" cy="3546475"/>
          </a:xfrm>
          <a:ln/>
        </p:spPr>
      </p:sp>
      <p:sp>
        <p:nvSpPr>
          <p:cNvPr id="46083"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46084"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46085"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46086"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5032961"/>
          <p:cNvSpPr>
            <a:spLocks noGrp="1" noRot="1" noTextEdit="1"/>
          </p:cNvSpPr>
          <p:nvPr>
            <p:ph type="sldImg"/>
          </p:nvPr>
        </p:nvSpPr>
        <p:spPr>
          <a:xfrm>
            <a:off x="236538" y="439738"/>
            <a:ext cx="4729162" cy="3546475"/>
          </a:xfrm>
          <a:ln/>
        </p:spPr>
      </p:sp>
      <p:sp>
        <p:nvSpPr>
          <p:cNvPr id="48131" name="文本占位符 5032962"/>
          <p:cNvSpPr>
            <a:spLocks noGrp="1" noRot="1"/>
          </p:cNvSpPr>
          <p:nvPr>
            <p:ph type="body"/>
          </p:nvPr>
        </p:nvSpPr>
        <p:spPr>
          <a:xfrm>
            <a:off x="5219700" y="836613"/>
            <a:ext cx="3600450" cy="5507037"/>
          </a:xfrm>
          <a:ln/>
        </p:spPr>
        <p:txBody>
          <a:bodyPr anchor="ctr" anchorCtr="0"/>
          <a:p>
            <a:pPr lvl="0"/>
            <a:r>
              <a:rPr lang="zh-CN" altLang="en-US" sz="1600" dirty="0"/>
              <a:t> </a:t>
            </a:r>
            <a:endParaRPr lang="zh-CN" altLang="en-US" sz="1600" dirty="0"/>
          </a:p>
        </p:txBody>
      </p:sp>
      <p:sp>
        <p:nvSpPr>
          <p:cNvPr id="48132" name="文本框 5032963"/>
          <p:cNvSpPr txBox="1"/>
          <p:nvPr/>
        </p:nvSpPr>
        <p:spPr>
          <a:xfrm>
            <a:off x="776288" y="4679950"/>
            <a:ext cx="2508250"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客户满意度的概念</a:t>
            </a:r>
            <a:endParaRPr lang="zh-CN" altLang="en-US" sz="1400" dirty="0">
              <a:latin typeface="Times New Roman" panose="02020603050405020304" pitchFamily="18" charset="0"/>
              <a:ea typeface="楷体_GB2312" pitchFamily="49" charset="-122"/>
            </a:endParaRPr>
          </a:p>
        </p:txBody>
      </p:sp>
      <p:sp>
        <p:nvSpPr>
          <p:cNvPr id="48133" name="文本框 5032964"/>
          <p:cNvSpPr txBox="1"/>
          <p:nvPr/>
        </p:nvSpPr>
        <p:spPr>
          <a:xfrm>
            <a:off x="776288" y="5862638"/>
            <a:ext cx="2573337" cy="298450"/>
          </a:xfrm>
          <a:prstGeom prst="rect">
            <a:avLst/>
          </a:prstGeom>
          <a:noFill/>
          <a:ln w="9525">
            <a:noFill/>
          </a:ln>
        </p:spPr>
        <p:txBody>
          <a:bodyPr lIns="83061" tIns="43192" rIns="83061" bIns="43192">
            <a:spAutoFit/>
          </a:bodyPr>
          <a:p>
            <a:pPr lvl="0" defTabSz="844550" eaLnBrk="1" hangingPunct="1">
              <a:spcBef>
                <a:spcPct val="50000"/>
              </a:spcBef>
            </a:pPr>
            <a:r>
              <a:rPr lang="zh-CN" altLang="en-US" sz="1400" dirty="0">
                <a:latin typeface="Times New Roman" panose="02020603050405020304" pitchFamily="18" charset="0"/>
                <a:ea typeface="楷体_GB2312" pitchFamily="49" charset="-122"/>
              </a:rPr>
              <a:t>培训师讲解</a:t>
            </a:r>
            <a:endParaRPr lang="zh-CN" altLang="en-US" sz="1400" dirty="0">
              <a:latin typeface="Times New Roman" panose="02020603050405020304" pitchFamily="18" charset="0"/>
              <a:ea typeface="楷体_GB2312" pitchFamily="49" charset="-122"/>
            </a:endParaRPr>
          </a:p>
        </p:txBody>
      </p:sp>
      <p:sp>
        <p:nvSpPr>
          <p:cNvPr id="48134" name="灯片编号占位符 1"/>
          <p:cNvSpPr/>
          <p:nvPr/>
        </p:nvSpPr>
        <p:spPr>
          <a:xfrm>
            <a:off x="3884613" y="8685213"/>
            <a:ext cx="2971800" cy="457200"/>
          </a:xfrm>
          <a:prstGeom prst="rect">
            <a:avLst/>
          </a:prstGeom>
          <a:noFill/>
          <a:ln w="9525">
            <a:noFill/>
          </a:ln>
        </p:spPr>
        <p:txBody>
          <a:bodyPr anchor="b" anchorCtr="0"/>
          <a:p>
            <a:pPr lvl="0" algn="ct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7" name="矩形 2050"/>
          <p:cNvSpPr>
            <a:spLocks noChangeArrowheads="1"/>
          </p:cNvSpPr>
          <p:nvPr/>
        </p:nvSpPr>
        <p:spPr bwMode="auto">
          <a:xfrm>
            <a:off x="0" y="6611938"/>
            <a:ext cx="9144000" cy="260350"/>
          </a:xfrm>
          <a:prstGeom prst="rect">
            <a:avLst/>
          </a:prstGeom>
          <a:solidFill>
            <a:schemeClr val="accent2"/>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051" name="图片 -2147482253"/>
          <p:cNvPicPr>
            <a:picLocks noChangeAspect="1"/>
          </p:cNvPicPr>
          <p:nvPr userDrawn="1"/>
        </p:nvPicPr>
        <p:blipFill>
          <a:blip r:embed="rId2"/>
          <a:stretch>
            <a:fillRect/>
          </a:stretch>
        </p:blipFill>
        <p:spPr>
          <a:xfrm>
            <a:off x="0" y="-26987"/>
            <a:ext cx="9128125" cy="4964112"/>
          </a:xfrm>
          <a:prstGeom prst="rect">
            <a:avLst/>
          </a:prstGeom>
          <a:noFill/>
          <a:ln w="9525">
            <a:noFill/>
          </a:ln>
        </p:spPr>
      </p:pic>
      <p:sp>
        <p:nvSpPr>
          <p:cNvPr id="2052" name="副标题 2051"/>
          <p:cNvSpPr>
            <a:spLocks noGrp="1"/>
          </p:cNvSpPr>
          <p:nvPr>
            <p:ph type="subTitle" idx="1"/>
          </p:nvPr>
        </p:nvSpPr>
        <p:spPr>
          <a:xfrm>
            <a:off x="1115695" y="5949315"/>
            <a:ext cx="6553200" cy="533400"/>
          </a:xfrm>
          <a:prstGeom prst="rect">
            <a:avLst/>
          </a:prstGeom>
          <a:noFill/>
          <a:ln w="9525">
            <a:noFill/>
            <a:miter/>
          </a:ln>
        </p:spPr>
        <p:txBody>
          <a:bodyPr/>
          <a:lstStyle>
            <a:lvl1pPr marL="0" lvl="0" indent="0" algn="ctr">
              <a:buNone/>
              <a:defRPr sz="2400" b="1" u="none" strike="noStrike" kern="1200" cap="none" spc="0" normalizeH="0">
                <a:solidFill>
                  <a:schemeClr val="tx2"/>
                </a:solidFill>
                <a:uFillTx/>
                <a:latin typeface="Verdana" panose="020B0604030504040204" pitchFamily="34" charset="0"/>
                <a:ea typeface="仿宋_GB2312" charset="0"/>
              </a:defRPr>
            </a:lvl1pPr>
            <a:lvl2pPr marL="457200" lvl="1" indent="-457200" algn="ctr">
              <a:buNone/>
              <a:defRPr sz="1800" b="1" kern="1200">
                <a:solidFill>
                  <a:schemeClr val="tx2"/>
                </a:solidFill>
                <a:latin typeface="Verdana" panose="020B0604030504040204" pitchFamily="34" charset="0"/>
              </a:defRPr>
            </a:lvl2pPr>
            <a:lvl3pPr marL="914400" lvl="2" indent="-914400" algn="ctr">
              <a:buNone/>
              <a:defRPr sz="1800" b="1" kern="1200">
                <a:solidFill>
                  <a:schemeClr val="tx2"/>
                </a:solidFill>
                <a:latin typeface="Verdana" panose="020B0604030504040204" pitchFamily="34" charset="0"/>
              </a:defRPr>
            </a:lvl3pPr>
            <a:lvl4pPr marL="1371600" lvl="3" indent="-1371600" algn="ctr">
              <a:buNone/>
              <a:defRPr sz="1800" b="1" kern="1200">
                <a:solidFill>
                  <a:schemeClr val="tx2"/>
                </a:solidFill>
                <a:latin typeface="Verdana" panose="020B0604030504040204" pitchFamily="34" charset="0"/>
              </a:defRPr>
            </a:lvl4pPr>
            <a:lvl5pPr marL="1828800" lvl="4" indent="-1828800" algn="ctr">
              <a:buNone/>
              <a:defRPr sz="1800" b="1" kern="1200">
                <a:solidFill>
                  <a:schemeClr val="tx2"/>
                </a:solidFill>
                <a:latin typeface="Verdana" panose="020B0604030504040204" pitchFamily="34" charset="0"/>
              </a:defRPr>
            </a:lvl5pPr>
          </a:lstStyle>
          <a:p>
            <a:pPr lvl="0"/>
            <a:r>
              <a:rPr lang="zh-CN" altLang="en-US" noProof="1" smtClean="0"/>
              <a:t>单击此处编辑母版副标题样式</a:t>
            </a:r>
            <a:endParaRPr lang="en-US" altLang="zh-CN" noProof="1"/>
          </a:p>
        </p:txBody>
      </p:sp>
      <p:sp>
        <p:nvSpPr>
          <p:cNvPr id="2053" name="标题 2052"/>
          <p:cNvSpPr>
            <a:spLocks noGrp="1"/>
          </p:cNvSpPr>
          <p:nvPr>
            <p:ph type="ctrTitle" sz="quarter"/>
          </p:nvPr>
        </p:nvSpPr>
        <p:spPr>
          <a:xfrm>
            <a:off x="0" y="4868863"/>
            <a:ext cx="9144000" cy="720725"/>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tileRect/>
          </a:gradFill>
          <a:ln w="9525">
            <a:noFill/>
            <a:miter/>
          </a:ln>
        </p:spPr>
        <p:txBody>
          <a:bodyPr/>
          <a:lstStyle>
            <a:lvl1pPr lvl="0" algn="ctr">
              <a:defRPr sz="4000" kern="1200"/>
            </a:lvl1pPr>
          </a:lstStyle>
          <a:p>
            <a:pPr lvl="0"/>
            <a:r>
              <a:rPr lang="zh-CN" altLang="en-US" noProof="1" smtClean="0"/>
              <a:t>单击此处编辑母版标题样式</a:t>
            </a:r>
            <a:endParaRPr lang="en-US" altLang="zh-CN" noProof="1"/>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灯片编号占位符 3"/>
          <p:cNvSpPr>
            <a:spLocks noGrp="1"/>
          </p:cNvSpPr>
          <p:nvPr>
            <p:ph type="sldNum" sz="quarter" idx="4"/>
          </p:nvPr>
        </p:nvSpPr>
        <p:spPr>
          <a:xfrm>
            <a:off x="3719513" y="6462713"/>
            <a:ext cx="8540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dirty="0">
                <a:latin typeface="Verdana" panose="020B0604030504040204" pitchFamily="34" charset="0"/>
              </a:rPr>
            </a:fld>
            <a:endParaRPr lang="" altLang="en-US" dirty="0">
              <a:latin typeface="Verdana" panose="020B0604030504040204" pitchFamily="34" charset="0"/>
              <a:ea typeface="幼圆" panose="02010509060101010101" pitchFamily="49" charset="-122"/>
            </a:endParaRPr>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304800" y="152400"/>
            <a:ext cx="6221067" cy="6248400"/>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灯片编号占位符 3"/>
          <p:cNvSpPr>
            <a:spLocks noGrp="1"/>
          </p:cNvSpPr>
          <p:nvPr>
            <p:ph type="sldNum" sz="quarter" idx="4"/>
          </p:nvPr>
        </p:nvSpPr>
        <p:spPr>
          <a:xfrm>
            <a:off x="3719513" y="6462713"/>
            <a:ext cx="8540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dirty="0">
                <a:latin typeface="Verdana" panose="020B0604030504040204" pitchFamily="34" charset="0"/>
              </a:rPr>
            </a:fld>
            <a:endParaRPr lang="" altLang="en-US" dirty="0">
              <a:latin typeface="Verdana" panose="020B0604030504040204" pitchFamily="34" charset="0"/>
              <a:ea typeface="幼圆" panose="02010509060101010101" pitchFamily="49" charset="-122"/>
            </a:endParaRP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6830" y="2132965"/>
            <a:ext cx="8458200" cy="563563"/>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灯片编号占位符 3"/>
          <p:cNvSpPr>
            <a:spLocks noGrp="1"/>
          </p:cNvSpPr>
          <p:nvPr>
            <p:ph type="sldNum" sz="quarter" idx="4"/>
          </p:nvPr>
        </p:nvSpPr>
        <p:spPr>
          <a:xfrm>
            <a:off x="4788535" y="6453505"/>
            <a:ext cx="885825" cy="320675"/>
          </a:xfrm>
          <a:prstGeom prst="rect">
            <a:avLst/>
          </a:prstGeom>
          <a:solidFill>
            <a:schemeClr val="accent5"/>
          </a:solidFill>
          <a:ln>
            <a:miter/>
          </a:ln>
        </p:spPr>
        <p:txBody>
          <a:bodyPr/>
          <a:p>
            <a:pPr algn="ctr">
              <a:buNone/>
            </a:pPr>
            <a:r>
              <a:rPr lang="" altLang="zh-CN" dirty="0">
                <a:latin typeface="幼圆" panose="02010509060101010101" pitchFamily="49" charset="-122"/>
                <a:ea typeface="幼圆" panose="02010509060101010101" pitchFamily="49" charset="-122"/>
              </a:rPr>
              <a:t>2</a:t>
            </a:r>
            <a:endParaRPr lang="" altLang="zh-CN" dirty="0">
              <a:latin typeface="幼圆" panose="02010509060101010101" pitchFamily="49" charset="-122"/>
              <a:ea typeface="幼圆" panose="02010509060101010101" pitchFamily="49" charset="-122"/>
            </a:endParaRP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灯片编号占位符 3"/>
          <p:cNvSpPr>
            <a:spLocks noGrp="1"/>
          </p:cNvSpPr>
          <p:nvPr>
            <p:ph type="sldNum" sz="quarter" idx="10"/>
          </p:nvPr>
        </p:nvSpPr>
        <p:spPr>
          <a:xfrm>
            <a:off x="4644073" y="6381433"/>
            <a:ext cx="854075" cy="320675"/>
          </a:xfrm>
        </p:spPr>
        <p:txBody>
          <a:bodyPr/>
          <a:p>
            <a:pPr lvl="0" eaLnBrk="1" hangingPunct="1">
              <a:buNone/>
            </a:pPr>
            <a:r>
              <a:rPr lang="" altLang="zh-CN" dirty="0"/>
              <a:t>1</a:t>
            </a:r>
            <a:endParaRPr lang="" altLang="zh-CN" sz="1600" dirty="0">
              <a:latin typeface="幼圆" panose="02010509060101010101" pitchFamily="49" charset="-122"/>
              <a:ea typeface="幼圆" panose="02010509060101010101" pitchFamily="49" charset="-122"/>
            </a:endParaRPr>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152525"/>
            <a:ext cx="4032504" cy="52482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152525"/>
            <a:ext cx="4032504" cy="52482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灯片编号占位符 4"/>
          <p:cNvSpPr>
            <a:spLocks noGrp="1"/>
          </p:cNvSpPr>
          <p:nvPr>
            <p:ph type="sldNum" sz="quarter" idx="4"/>
          </p:nvPr>
        </p:nvSpPr>
        <p:spPr>
          <a:xfrm>
            <a:off x="3719513" y="6462713"/>
            <a:ext cx="8540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dirty="0">
                <a:latin typeface="Verdana" panose="020B0604030504040204" pitchFamily="34" charset="0"/>
              </a:rPr>
            </a:fld>
            <a:endParaRPr lang="" altLang="en-US" dirty="0">
              <a:latin typeface="Verdana" panose="020B0604030504040204" pitchFamily="34" charset="0"/>
              <a:ea typeface="幼圆" panose="02010509060101010101" pitchFamily="49" charset="-122"/>
            </a:endParaRPr>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灯片编号占位符 6"/>
          <p:cNvSpPr>
            <a:spLocks noGrp="1"/>
          </p:cNvSpPr>
          <p:nvPr>
            <p:ph type="sldNum" sz="quarter" idx="14"/>
          </p:nvPr>
        </p:nvSpPr>
        <p:spPr>
          <a:xfrm>
            <a:off x="3719513" y="6462713"/>
            <a:ext cx="8540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dirty="0">
                <a:latin typeface="Verdana" panose="020B0604030504040204" pitchFamily="34" charset="0"/>
              </a:rPr>
            </a:fld>
            <a:endParaRPr lang="" altLang="en-US" dirty="0">
              <a:latin typeface="Verdana" panose="020B0604030504040204" pitchFamily="34" charset="0"/>
              <a:ea typeface="幼圆" panose="02010509060101010101" pitchFamily="49" charset="-122"/>
            </a:endParaRPr>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7" name="灯片编号占位符 2"/>
          <p:cNvSpPr>
            <a:spLocks noGrp="1"/>
          </p:cNvSpPr>
          <p:nvPr>
            <p:ph type="sldNum" sz="quarter" idx="4"/>
          </p:nvPr>
        </p:nvSpPr>
        <p:spPr>
          <a:xfrm>
            <a:off x="3719513" y="6462713"/>
            <a:ext cx="8540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dirty="0">
                <a:latin typeface="Verdana" panose="020B0604030504040204" pitchFamily="34" charset="0"/>
              </a:rPr>
            </a:fld>
            <a:endParaRPr lang="" altLang="en-US" dirty="0">
              <a:latin typeface="Verdana" panose="020B0604030504040204" pitchFamily="34" charset="0"/>
              <a:ea typeface="幼圆" panose="02010509060101010101" pitchFamily="49" charset="-122"/>
            </a:endParaRPr>
          </a:p>
        </p:txBody>
      </p:sp>
      <p:sp>
        <p:nvSpPr>
          <p:cNvPr id="5" name="文本框 4"/>
          <p:cNvSpPr txBox="1"/>
          <p:nvPr userDrawn="1"/>
        </p:nvSpPr>
        <p:spPr>
          <a:xfrm>
            <a:off x="6838950" y="6490970"/>
            <a:ext cx="3048000" cy="368300"/>
          </a:xfrm>
          <a:prstGeom prst="rect">
            <a:avLst/>
          </a:prstGeom>
          <a:noFill/>
        </p:spPr>
        <p:txBody>
          <a:bodyPr wrap="square" rtlCol="0">
            <a:spAutoFit/>
          </a:bodyPr>
          <a:p>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灯片编号占位符 1"/>
          <p:cNvSpPr>
            <a:spLocks noGrp="1"/>
          </p:cNvSpPr>
          <p:nvPr>
            <p:ph type="sldNum" sz="quarter" idx="4"/>
          </p:nvPr>
        </p:nvSpPr>
        <p:spPr>
          <a:xfrm>
            <a:off x="3206750" y="6462713"/>
            <a:ext cx="2673350" cy="320675"/>
          </a:xfrm>
          <a:prstGeom prst="rect">
            <a:avLst/>
          </a:prstGeom>
          <a:solidFill>
            <a:schemeClr val="accent1">
              <a:lumMod val="75000"/>
            </a:schemeClr>
          </a:solidFill>
          <a:ln>
            <a:miter/>
          </a:ln>
        </p:spPr>
        <p:txBody>
          <a:bodyPr vert="horz" wrap="square" lIns="91440" tIns="45720" rIns="91440" bIns="45720" numCol="1" anchor="t" anchorCtr="0" compatLnSpc="1"/>
          <a:p>
            <a:pPr algn="ctr">
              <a:buNone/>
            </a:pPr>
            <a:fld id="{9A0DB2DC-4C9A-4742-B13C-FB6460FD3503}" type="slidenum">
              <a:rPr lang="" altLang="en-US" dirty="0">
                <a:latin typeface="Verdana" panose="020B0604030504040204" pitchFamily="34" charset="0"/>
              </a:rPr>
            </a:fld>
            <a:endParaRPr lang="" altLang="en-US" dirty="0">
              <a:latin typeface="Verdana" panose="020B0604030504040204" pitchFamily="34" charset="0"/>
              <a:ea typeface="幼圆" panose="02010509060101010101" pitchFamily="49" charset="-122"/>
            </a:endParaRPr>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灯片编号占位符 4"/>
          <p:cNvSpPr>
            <a:spLocks noGrp="1"/>
          </p:cNvSpPr>
          <p:nvPr>
            <p:ph type="sldNum" sz="quarter" idx="4"/>
          </p:nvPr>
        </p:nvSpPr>
        <p:spPr>
          <a:xfrm>
            <a:off x="3719513" y="6462713"/>
            <a:ext cx="8540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dirty="0">
                <a:latin typeface="Verdana" panose="020B0604030504040204" pitchFamily="34" charset="0"/>
              </a:rPr>
            </a:fld>
            <a:endParaRPr lang="" altLang="en-US" dirty="0">
              <a:latin typeface="Verdana" panose="020B0604030504040204" pitchFamily="34" charset="0"/>
              <a:ea typeface="幼圆" panose="02010509060101010101" pitchFamily="49" charset="-122"/>
            </a:endParaRPr>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灯片编号占位符 4"/>
          <p:cNvSpPr>
            <a:spLocks noGrp="1"/>
          </p:cNvSpPr>
          <p:nvPr>
            <p:ph type="sldNum" sz="quarter" idx="4"/>
          </p:nvPr>
        </p:nvSpPr>
        <p:spPr>
          <a:xfrm>
            <a:off x="3719513" y="6462713"/>
            <a:ext cx="8540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dirty="0">
                <a:latin typeface="Verdana" panose="020B0604030504040204" pitchFamily="34" charset="0"/>
              </a:rPr>
            </a:fld>
            <a:endParaRPr lang="" altLang="en-US" dirty="0">
              <a:latin typeface="Verdana" panose="020B0604030504040204" pitchFamily="34" charset="0"/>
              <a:ea typeface="幼圆" panose="02010509060101010101" pitchFamily="49" charset="-122"/>
            </a:endParaRPr>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文本占位符 1026"/>
          <p:cNvSpPr>
            <a:spLocks noGrp="1"/>
          </p:cNvSpPr>
          <p:nvPr>
            <p:ph type="body"/>
          </p:nvPr>
        </p:nvSpPr>
        <p:spPr>
          <a:xfrm>
            <a:off x="457200" y="1152525"/>
            <a:ext cx="8229600" cy="5248275"/>
          </a:xfrm>
          <a:prstGeom prst="rect">
            <a:avLst/>
          </a:prstGeom>
          <a:noFill/>
          <a:ln w="9525">
            <a:noFill/>
          </a:ln>
        </p:spPr>
        <p:txBody>
          <a:bodyPr/>
          <a:p>
            <a:pPr lvl="0"/>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 name="矩形 1025"/>
          <p:cNvSpPr/>
          <p:nvPr/>
        </p:nvSpPr>
        <p:spPr>
          <a:xfrm>
            <a:off x="35560" y="0"/>
            <a:ext cx="9144000" cy="1037590"/>
          </a:xfrm>
          <a:prstGeom prst="rect">
            <a:avLst/>
          </a:prstGeom>
          <a:solidFill>
            <a:schemeClr val="tx1"/>
          </a:solidFill>
          <a:ln w="9525">
            <a:noFill/>
            <a:miter/>
          </a:ln>
          <a:scene3d>
            <a:camera prst="orthographicFront"/>
            <a:lightRig rig="threePt" dir="t"/>
          </a:scene3d>
          <a:sp3d prstMaterial="dkEdge"/>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灯片编号占位符 1027"/>
          <p:cNvSpPr>
            <a:spLocks noGrp="1"/>
          </p:cNvSpPr>
          <p:nvPr>
            <p:ph type="sldNum" sz="quarter" idx="4"/>
          </p:nvPr>
        </p:nvSpPr>
        <p:spPr>
          <a:xfrm>
            <a:off x="4931728" y="6515418"/>
            <a:ext cx="854075" cy="320675"/>
          </a:xfrm>
          <a:prstGeom prst="rect">
            <a:avLst/>
          </a:prstGeom>
          <a:solidFill>
            <a:schemeClr val="accent5"/>
          </a:solidFill>
          <a:ln w="9525">
            <a:noFill/>
            <a:miter/>
          </a:ln>
        </p:spPr>
        <p:txBody>
          <a:bodyPr/>
          <a:lstStyle>
            <a:lvl1pPr algn="ctr">
              <a:defRPr sz="1600">
                <a:latin typeface="幼圆" panose="02010509060101010101" pitchFamily="49" charset="-122"/>
                <a:ea typeface="幼圆" panose="02010509060101010101" pitchFamily="49" charset="-122"/>
              </a:defRPr>
            </a:lvl1pPr>
          </a:lstStyle>
          <a:p>
            <a:pPr lvl="0" eaLnBrk="1" hangingPunct="1">
              <a:buNone/>
            </a:pPr>
            <a:r>
              <a:rPr lang="" altLang="zh-CN" dirty="0"/>
              <a:t>1</a:t>
            </a:r>
            <a:endParaRPr lang="" altLang="zh-CN" sz="1600" dirty="0">
              <a:latin typeface="幼圆" panose="02010509060101010101" pitchFamily="49" charset="-122"/>
              <a:ea typeface="幼圆" panose="02010509060101010101" pitchFamily="49" charset="-122"/>
            </a:endParaRPr>
          </a:p>
        </p:txBody>
      </p:sp>
      <p:sp>
        <p:nvSpPr>
          <p:cNvPr id="1031" name="标题 1028"/>
          <p:cNvSpPr>
            <a:spLocks noGrp="1"/>
          </p:cNvSpPr>
          <p:nvPr>
            <p:ph type="title"/>
          </p:nvPr>
        </p:nvSpPr>
        <p:spPr>
          <a:xfrm>
            <a:off x="107950" y="3860800"/>
            <a:ext cx="8458200" cy="563563"/>
          </a:xfrm>
          <a:prstGeom prst="rect">
            <a:avLst/>
          </a:prstGeom>
          <a:noFill/>
          <a:ln w="9525">
            <a:noFill/>
          </a:ln>
        </p:spPr>
        <p:txBody>
          <a:bodyPr anchor="ctr" anchorCtr="0"/>
          <a:p>
            <a:pPr lvl="0"/>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200" b="1" kern="1200">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2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2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2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2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slideLayout" Target="../slideLayouts/slideLayout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5121"/>
          <p:cNvSpPr>
            <a:spLocks noGrp="1" noChangeArrowheads="1"/>
          </p:cNvSpPr>
          <p:nvPr>
            <p:ph type="ctrTitle" sz="quarter"/>
          </p:nvPr>
        </p:nvSpPr>
        <p:spPr>
          <a:xfrm>
            <a:off x="-26987" y="4648200"/>
            <a:ext cx="9170988" cy="1012825"/>
          </a:xfrm>
          <a:gradFill rotWithShape="1">
            <a:gsLst>
              <a:gs pos="0">
                <a:srgbClr val="0A1944"/>
              </a:gs>
              <a:gs pos="50000">
                <a:schemeClr val="tx1"/>
              </a:gs>
              <a:gs pos="100000">
                <a:srgbClr val="0A1944"/>
              </a:gs>
            </a:gsLst>
            <a:lin ang="0" scaled="1"/>
            <a:tileRect/>
          </a:gradFill>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bg1"/>
                </a:solidFill>
                <a:effectLst/>
                <a:uLnTx/>
                <a:uFillTx/>
                <a:latin typeface="华文彩云" panose="02010800040101010101" pitchFamily="2" charset="-122"/>
                <a:ea typeface="华文彩云" panose="02010800040101010101" pitchFamily="2" charset="-122"/>
                <a:cs typeface="+mj-cs"/>
              </a:rPr>
              <a:t>汽车售后服务管理</a:t>
            </a:r>
            <a:endParaRPr kumimoji="0" lang="zh-CN" altLang="en-US" sz="4000" b="1" i="0" u="none" strike="noStrike" kern="1200" cap="none" spc="0" normalizeH="0" baseline="0" noProof="0" smtClean="0">
              <a:ln>
                <a:noFill/>
              </a:ln>
              <a:solidFill>
                <a:schemeClr val="bg1"/>
              </a:solidFill>
              <a:effectLst/>
              <a:uLnTx/>
              <a:uFillTx/>
              <a:latin typeface="华文彩云" panose="02010800040101010101" pitchFamily="2" charset="-122"/>
              <a:ea typeface="华文彩云" panose="02010800040101010101" pitchFamily="2"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框 5031937"/>
          <p:cNvSpPr txBox="1"/>
          <p:nvPr/>
        </p:nvSpPr>
        <p:spPr>
          <a:xfrm>
            <a:off x="395288" y="1125538"/>
            <a:ext cx="8505825" cy="528637"/>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dirty="0">
                <a:latin typeface="Times New Roman" panose="02020603050405020304" pitchFamily="18" charset="0"/>
                <a:ea typeface="楷体_GB2312" pitchFamily="49" charset="-122"/>
              </a:rPr>
              <a:t>    </a:t>
            </a:r>
            <a:r>
              <a:rPr lang="zh-CN" altLang="en-US" sz="2800" dirty="0">
                <a:latin typeface="Times New Roman" panose="02020603050405020304" pitchFamily="18" charset="0"/>
              </a:rPr>
              <a:t>一、备件订货的品种与数量确定</a:t>
            </a:r>
            <a:endParaRPr lang="zh-CN" altLang="en-US" sz="2800" dirty="0">
              <a:latin typeface="Times New Roman" panose="02020603050405020304" pitchFamily="18" charset="0"/>
            </a:endParaRPr>
          </a:p>
        </p:txBody>
      </p:sp>
      <p:sp>
        <p:nvSpPr>
          <p:cNvPr id="45059"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45067" name="矩形 45066"/>
          <p:cNvSpPr/>
          <p:nvPr/>
        </p:nvSpPr>
        <p:spPr>
          <a:xfrm>
            <a:off x="971550" y="2060575"/>
            <a:ext cx="6975475" cy="1920875"/>
          </a:xfrm>
          <a:prstGeom prst="rect">
            <a:avLst/>
          </a:prstGeom>
          <a:noFill/>
          <a:ln w="9525">
            <a:noFill/>
          </a:ln>
        </p:spPr>
        <p:txBody>
          <a:bodyPr anchor="ctr" anchorCtr="0">
            <a:spAutoFit/>
          </a:bodyPr>
          <a:p>
            <a:pPr indent="266700">
              <a:spcBef>
                <a:spcPct val="50000"/>
              </a:spcBef>
              <a:buFontTx/>
            </a:pPr>
            <a:r>
              <a:rPr lang="en-US" altLang="zh-CN" sz="2000">
                <a:latin typeface="宋体" panose="02010600030101010101" pitchFamily="2" charset="-122"/>
              </a:rPr>
              <a:t>1</a:t>
            </a:r>
            <a:r>
              <a:rPr lang="zh-CN" altLang="en-US" sz="2000" dirty="0">
                <a:latin typeface="宋体" panose="02010600030101010101" pitchFamily="2" charset="-122"/>
              </a:rPr>
              <a:t>、备件订货指导思想</a:t>
            </a:r>
            <a:endParaRPr lang="zh-CN" altLang="en-US" sz="2000" dirty="0">
              <a:latin typeface="宋体" panose="02010600030101010101" pitchFamily="2" charset="-122"/>
            </a:endParaRPr>
          </a:p>
          <a:p>
            <a:pPr indent="266700">
              <a:spcBef>
                <a:spcPct val="50000"/>
              </a:spcBef>
              <a:buFontTx/>
            </a:pPr>
            <a:r>
              <a:rPr lang="zh-CN" altLang="en-US" sz="2000">
                <a:latin typeface="Times New Roman" panose="02020603050405020304" pitchFamily="18" charset="0"/>
                <a:ea typeface="楷体_GB2312" pitchFamily="49" charset="-122"/>
              </a:rPr>
              <a:t>“</a:t>
            </a:r>
            <a:r>
              <a:rPr lang="zh-CN" altLang="en-US" sz="2000" dirty="0">
                <a:latin typeface="Times New Roman" panose="02020603050405020304" pitchFamily="18" charset="0"/>
                <a:ea typeface="楷体_GB2312" pitchFamily="49" charset="-122"/>
              </a:rPr>
              <a:t>良性库存 </a:t>
            </a:r>
            <a:r>
              <a:rPr lang="en-US" altLang="zh-CN" sz="2000">
                <a:latin typeface="Times New Roman" panose="02020603050405020304" pitchFamily="18" charset="0"/>
                <a:ea typeface="楷体_GB2312" pitchFamily="49" charset="-122"/>
              </a:rPr>
              <a:t>= </a:t>
            </a:r>
            <a:r>
              <a:rPr lang="zh-CN" altLang="en-US" sz="2000" dirty="0">
                <a:latin typeface="Times New Roman" panose="02020603050405020304" pitchFamily="18" charset="0"/>
                <a:ea typeface="楷体_GB2312" pitchFamily="49" charset="-122"/>
              </a:rPr>
              <a:t>备件盈利 </a:t>
            </a:r>
            <a:r>
              <a:rPr lang="en-US" altLang="zh-CN" sz="2000">
                <a:latin typeface="Times New Roman" panose="02020603050405020304" pitchFamily="18" charset="0"/>
                <a:ea typeface="楷体_GB2312" pitchFamily="49" charset="-122"/>
              </a:rPr>
              <a:t>= </a:t>
            </a:r>
            <a:r>
              <a:rPr lang="zh-CN" altLang="en-US" sz="2000" dirty="0">
                <a:latin typeface="Times New Roman" panose="02020603050405020304" pitchFamily="18" charset="0"/>
                <a:ea typeface="楷体_GB2312" pitchFamily="49" charset="-122"/>
              </a:rPr>
              <a:t>对用户的服务质量”，这是每个人都应牢固树立的指导思想，必须把向用户提供</a:t>
            </a:r>
            <a:r>
              <a:rPr lang="en-US" altLang="zh-CN" sz="2000">
                <a:latin typeface="Times New Roman" panose="02020603050405020304" pitchFamily="18" charset="0"/>
                <a:ea typeface="楷体_GB2312" pitchFamily="49" charset="-122"/>
              </a:rPr>
              <a:t>100%</a:t>
            </a:r>
            <a:r>
              <a:rPr lang="zh-CN" altLang="en-US" sz="2000" dirty="0">
                <a:latin typeface="Times New Roman" panose="02020603050405020304" pitchFamily="18" charset="0"/>
                <a:ea typeface="楷体_GB2312" pitchFamily="49" charset="-122"/>
              </a:rPr>
              <a:t>的服务率作为首要的工作目标，在这个前提下争取良好的备件盈利。</a:t>
            </a:r>
            <a:r>
              <a:rPr lang="zh-CN" altLang="en-US" sz="2000" b="1" dirty="0">
                <a:latin typeface="Times New Roman" panose="02020603050405020304" pitchFamily="18" charset="0"/>
                <a:ea typeface="楷体_GB2312" pitchFamily="49" charset="-122"/>
              </a:rPr>
              <a:t> </a:t>
            </a:r>
            <a:endParaRPr lang="zh-CN" altLang="en-US" sz="2000">
              <a:latin typeface="宋体" panose="02010600030101010101" pitchFamily="2" charset="-122"/>
            </a:endParaRPr>
          </a:p>
          <a:p>
            <a:pPr indent="266700">
              <a:spcBef>
                <a:spcPct val="50000"/>
              </a:spcBef>
              <a:buFontTx/>
            </a:pPr>
            <a:r>
              <a:rPr lang="en-US" altLang="zh-CN" sz="2000">
                <a:latin typeface="宋体" panose="02010600030101010101" pitchFamily="2" charset="-122"/>
              </a:rPr>
              <a:t>2</a:t>
            </a:r>
            <a:r>
              <a:rPr lang="zh-CN" altLang="en-US" sz="2000" dirty="0">
                <a:latin typeface="宋体" panose="02010600030101010101" pitchFamily="2" charset="-122"/>
              </a:rPr>
              <a:t>、备件订货的基础工作</a:t>
            </a:r>
            <a:endParaRPr lang="zh-CN" altLang="en-US" sz="2000" dirty="0">
              <a:latin typeface="宋体" panose="02010600030101010101" pitchFamily="2" charset="-122"/>
            </a:endParaRPr>
          </a:p>
        </p:txBody>
      </p:sp>
      <p:sp>
        <p:nvSpPr>
          <p:cNvPr id="45068" name="矩形 45067"/>
          <p:cNvSpPr/>
          <p:nvPr/>
        </p:nvSpPr>
        <p:spPr>
          <a:xfrm>
            <a:off x="1258888" y="4221163"/>
            <a:ext cx="4375150" cy="701675"/>
          </a:xfrm>
          <a:prstGeom prst="rect">
            <a:avLst/>
          </a:prstGeom>
          <a:noFill/>
          <a:ln w="9525">
            <a:noFill/>
          </a:ln>
        </p:spPr>
        <p:txBody>
          <a:bodyPr wrap="none" anchor="ctr" anchorCtr="0">
            <a:spAutoFit/>
          </a:bodyPr>
          <a:p>
            <a:pPr>
              <a:buFontTx/>
            </a:pPr>
            <a:r>
              <a:rPr lang="zh-CN" altLang="en-US" sz="2000" dirty="0">
                <a:latin typeface="Times New Roman" panose="02020603050405020304" pitchFamily="18" charset="0"/>
                <a:ea typeface="楷体_GB2312" pitchFamily="49" charset="-122"/>
              </a:rPr>
              <a:t>（</a:t>
            </a:r>
            <a:r>
              <a:rPr lang="en-US" altLang="zh-CN" sz="2000">
                <a:latin typeface="Times New Roman" panose="02020603050405020304" pitchFamily="18" charset="0"/>
                <a:ea typeface="楷体_GB2312" pitchFamily="49" charset="-122"/>
              </a:rPr>
              <a:t>1</a:t>
            </a:r>
            <a:r>
              <a:rPr lang="zh-CN" altLang="en-US" sz="2000" dirty="0">
                <a:latin typeface="Times New Roman" panose="02020603050405020304" pitchFamily="18" charset="0"/>
                <a:ea typeface="楷体_GB2312" pitchFamily="49" charset="-122"/>
              </a:rPr>
              <a:t>）充分了解每一种备件的销售特性</a:t>
            </a:r>
            <a:endParaRPr lang="zh-CN" altLang="en-US" sz="2000" dirty="0">
              <a:latin typeface="Times New Roman" panose="02020603050405020304" pitchFamily="18" charset="0"/>
              <a:ea typeface="楷体_GB2312" pitchFamily="49" charset="-122"/>
            </a:endParaRPr>
          </a:p>
          <a:p>
            <a:pPr>
              <a:buFontTx/>
            </a:pPr>
            <a:r>
              <a:rPr lang="zh-CN" altLang="en-US" sz="2000" dirty="0">
                <a:latin typeface="Times New Roman" panose="02020603050405020304" pitchFamily="18" charset="0"/>
                <a:ea typeface="楷体_GB2312" pitchFamily="49" charset="-122"/>
              </a:rPr>
              <a:t>（</a:t>
            </a:r>
            <a:r>
              <a:rPr lang="en-US" altLang="zh-CN" sz="2000">
                <a:latin typeface="Times New Roman" panose="02020603050405020304" pitchFamily="18" charset="0"/>
                <a:ea typeface="楷体_GB2312" pitchFamily="49" charset="-122"/>
              </a:rPr>
              <a:t>2</a:t>
            </a:r>
            <a:r>
              <a:rPr lang="zh-CN" altLang="en-US" sz="2000" dirty="0">
                <a:latin typeface="Times New Roman" panose="02020603050405020304" pitchFamily="18" charset="0"/>
                <a:ea typeface="楷体_GB2312" pitchFamily="49" charset="-122"/>
              </a:rPr>
              <a:t>）建立完整的订货卡片</a:t>
            </a:r>
            <a:endParaRPr lang="zh-CN" altLang="en-US" sz="2000" dirty="0">
              <a:latin typeface="Times New Roman" panose="02020603050405020304" pitchFamily="18" charset="0"/>
              <a:ea typeface="楷体_GB2312" pitchFamily="49" charset="-122"/>
            </a:endParaRPr>
          </a:p>
        </p:txBody>
      </p:sp>
      <p:pic>
        <p:nvPicPr>
          <p:cNvPr id="45069" name="图片 45068" descr="do03"/>
          <p:cNvPicPr>
            <a:picLocks noChangeAspect="1"/>
          </p:cNvPicPr>
          <p:nvPr/>
        </p:nvPicPr>
        <p:blipFill>
          <a:blip r:embed="rId1"/>
          <a:stretch>
            <a:fillRect/>
          </a:stretch>
        </p:blipFill>
        <p:spPr>
          <a:xfrm>
            <a:off x="6877050" y="4076700"/>
            <a:ext cx="1836738" cy="1889125"/>
          </a:xfrm>
          <a:prstGeom prst="rect">
            <a:avLst/>
          </a:prstGeom>
          <a:noFill/>
          <a:ln w="9525">
            <a:noFill/>
          </a:ln>
        </p:spPr>
      </p:pic>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框 5031937"/>
          <p:cNvSpPr txBox="1"/>
          <p:nvPr/>
        </p:nvSpPr>
        <p:spPr>
          <a:xfrm>
            <a:off x="395288" y="1125538"/>
            <a:ext cx="8505825" cy="528637"/>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dirty="0">
                <a:latin typeface="Times New Roman" panose="02020603050405020304" pitchFamily="18" charset="0"/>
                <a:ea typeface="楷体_GB2312" pitchFamily="49" charset="-122"/>
              </a:rPr>
              <a:t>    </a:t>
            </a:r>
            <a:r>
              <a:rPr lang="zh-CN" altLang="en-US" sz="2800" dirty="0">
                <a:latin typeface="Times New Roman" panose="02020603050405020304" pitchFamily="18" charset="0"/>
              </a:rPr>
              <a:t>一、备件订货的品种与数量确定</a:t>
            </a:r>
            <a:endParaRPr lang="zh-CN" altLang="en-US" sz="2800" dirty="0">
              <a:latin typeface="Times New Roman" panose="02020603050405020304" pitchFamily="18" charset="0"/>
            </a:endParaRPr>
          </a:p>
        </p:txBody>
      </p:sp>
      <p:sp>
        <p:nvSpPr>
          <p:cNvPr id="47107"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47113" name="矩形 47112"/>
          <p:cNvSpPr/>
          <p:nvPr/>
        </p:nvSpPr>
        <p:spPr>
          <a:xfrm>
            <a:off x="827088" y="1628775"/>
            <a:ext cx="7065962" cy="5008563"/>
          </a:xfrm>
          <a:prstGeom prst="rect">
            <a:avLst/>
          </a:prstGeom>
          <a:noFill/>
          <a:ln w="9525">
            <a:noFill/>
          </a:ln>
        </p:spPr>
        <p:txBody>
          <a:bodyPr>
            <a:spAutoFit/>
          </a:bodyPr>
          <a:p>
            <a:pPr>
              <a:spcBef>
                <a:spcPct val="50000"/>
              </a:spcBef>
              <a:buFontTx/>
            </a:pPr>
            <a:r>
              <a:rPr lang="en-US" altLang="zh-CN" sz="2800">
                <a:latin typeface="Times New Roman" panose="02020603050405020304" pitchFamily="18" charset="0"/>
                <a:ea typeface="楷体_GB2312" pitchFamily="49" charset="-122"/>
              </a:rPr>
              <a:t>3</a:t>
            </a:r>
            <a:r>
              <a:rPr lang="zh-CN" altLang="en-US" sz="2800" dirty="0">
                <a:latin typeface="Times New Roman" panose="02020603050405020304" pitchFamily="18" charset="0"/>
                <a:ea typeface="楷体_GB2312" pitchFamily="49" charset="-122"/>
              </a:rPr>
              <a:t>、备件订货应该考虑的因素 </a:t>
            </a:r>
            <a:endParaRPr lang="zh-CN" altLang="en-US" sz="2800" dirty="0">
              <a:latin typeface="Times New Roman" panose="02020603050405020304" pitchFamily="18" charset="0"/>
              <a:ea typeface="楷体_GB2312" pitchFamily="49" charset="-122"/>
            </a:endParaRPr>
          </a:p>
          <a:p>
            <a:pPr>
              <a:spcBef>
                <a:spcPct val="50000"/>
              </a:spcBef>
              <a:buFontTx/>
            </a:pPr>
            <a:r>
              <a:rPr lang="en-US" altLang="zh-CN" sz="2800">
                <a:latin typeface="Times New Roman" panose="02020603050405020304" pitchFamily="18" charset="0"/>
                <a:ea typeface="楷体_GB2312" pitchFamily="49" charset="-122"/>
              </a:rPr>
              <a:t>1</a:t>
            </a:r>
            <a:r>
              <a:rPr lang="zh-CN" altLang="en-US" sz="2800" dirty="0">
                <a:latin typeface="Times New Roman" panose="02020603050405020304" pitchFamily="18" charset="0"/>
                <a:ea typeface="楷体_GB2312" pitchFamily="49" charset="-122"/>
              </a:rPr>
              <a:t>）备件的生命周期及其在不同阶段的特点</a:t>
            </a:r>
            <a:endParaRPr lang="zh-CN" altLang="en-US" sz="2800" dirty="0">
              <a:latin typeface="Times New Roman" panose="02020603050405020304" pitchFamily="18" charset="0"/>
              <a:ea typeface="楷体_GB2312" pitchFamily="49" charset="-122"/>
            </a:endParaRPr>
          </a:p>
          <a:p>
            <a:pPr>
              <a:spcBef>
                <a:spcPct val="50000"/>
              </a:spcBef>
              <a:buFontTx/>
            </a:pPr>
            <a:endParaRPr lang="zh-CN" altLang="en-US" sz="2800">
              <a:latin typeface="Times New Roman" panose="02020603050405020304" pitchFamily="18" charset="0"/>
              <a:ea typeface="楷体_GB2312" pitchFamily="49" charset="-122"/>
            </a:endParaRPr>
          </a:p>
          <a:p>
            <a:pPr>
              <a:spcBef>
                <a:spcPct val="50000"/>
              </a:spcBef>
              <a:buFontTx/>
            </a:pPr>
            <a:endParaRPr lang="zh-CN" altLang="en-US" sz="2800">
              <a:latin typeface="Times New Roman" panose="02020603050405020304" pitchFamily="18" charset="0"/>
              <a:ea typeface="楷体_GB2312" pitchFamily="49" charset="-122"/>
            </a:endParaRPr>
          </a:p>
          <a:p>
            <a:pPr>
              <a:spcBef>
                <a:spcPct val="50000"/>
              </a:spcBef>
              <a:buFontTx/>
            </a:pPr>
            <a:endParaRPr lang="zh-CN" altLang="en-US" sz="2800">
              <a:latin typeface="Times New Roman" panose="02020603050405020304" pitchFamily="18" charset="0"/>
              <a:ea typeface="楷体_GB2312" pitchFamily="49" charset="-122"/>
            </a:endParaRPr>
          </a:p>
          <a:p>
            <a:pPr>
              <a:spcBef>
                <a:spcPct val="50000"/>
              </a:spcBef>
              <a:buFontTx/>
            </a:pPr>
            <a:endParaRPr lang="zh-CN" altLang="en-US" sz="2800">
              <a:latin typeface="Times New Roman" panose="02020603050405020304" pitchFamily="18" charset="0"/>
              <a:ea typeface="楷体_GB2312" pitchFamily="49" charset="-122"/>
            </a:endParaRPr>
          </a:p>
          <a:p>
            <a:pPr>
              <a:spcBef>
                <a:spcPct val="50000"/>
              </a:spcBef>
              <a:buFontTx/>
            </a:pPr>
            <a:r>
              <a:rPr lang="en-US" altLang="zh-CN" sz="2800">
                <a:latin typeface="Times New Roman" panose="02020603050405020304" pitchFamily="18" charset="0"/>
                <a:ea typeface="楷体_GB2312" pitchFamily="49" charset="-122"/>
              </a:rPr>
              <a:t>2</a:t>
            </a:r>
            <a:r>
              <a:rPr lang="zh-CN" altLang="en-US" sz="2800" dirty="0">
                <a:latin typeface="Times New Roman" panose="02020603050405020304" pitchFamily="18" charset="0"/>
                <a:ea typeface="楷体_GB2312" pitchFamily="49" charset="-122"/>
              </a:rPr>
              <a:t>）备件销售历史、需求预测合趋向系数</a:t>
            </a:r>
            <a:endParaRPr lang="zh-CN" altLang="en-US" sz="2800">
              <a:latin typeface="Times New Roman" panose="02020603050405020304" pitchFamily="18" charset="0"/>
              <a:ea typeface="楷体_GB2312" pitchFamily="49" charset="-122"/>
            </a:endParaRPr>
          </a:p>
          <a:p>
            <a:pPr>
              <a:spcBef>
                <a:spcPct val="50000"/>
              </a:spcBef>
              <a:buFontTx/>
            </a:pPr>
            <a:endParaRPr lang="zh-CN" altLang="en-US" sz="2800" dirty="0">
              <a:latin typeface="Times New Roman" panose="02020603050405020304" pitchFamily="18" charset="0"/>
              <a:ea typeface="楷体_GB2312" pitchFamily="49" charset="-122"/>
            </a:endParaRPr>
          </a:p>
        </p:txBody>
      </p:sp>
      <p:pic>
        <p:nvPicPr>
          <p:cNvPr id="47114" name="图片 47113"/>
          <p:cNvPicPr>
            <a:picLocks noChangeAspect="1"/>
          </p:cNvPicPr>
          <p:nvPr/>
        </p:nvPicPr>
        <p:blipFill>
          <a:blip r:embed="rId1"/>
          <a:stretch>
            <a:fillRect/>
          </a:stretch>
        </p:blipFill>
        <p:spPr>
          <a:xfrm>
            <a:off x="2411413" y="3068638"/>
            <a:ext cx="4664075" cy="2455862"/>
          </a:xfrm>
          <a:prstGeom prst="rect">
            <a:avLst/>
          </a:prstGeom>
          <a:noFill/>
          <a:ln w="9525">
            <a:noFill/>
          </a:ln>
        </p:spPr>
      </p:pic>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3"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51206" name="矩形 51205"/>
          <p:cNvSpPr/>
          <p:nvPr/>
        </p:nvSpPr>
        <p:spPr>
          <a:xfrm>
            <a:off x="684213" y="1412875"/>
            <a:ext cx="7210425" cy="5445125"/>
          </a:xfrm>
          <a:prstGeom prst="rect">
            <a:avLst/>
          </a:prstGeom>
          <a:noFill/>
          <a:ln w="9525">
            <a:noFill/>
          </a:ln>
        </p:spPr>
        <p:txBody>
          <a:bodyPr>
            <a:spAutoFit/>
          </a:bodyPr>
          <a:p>
            <a:pPr>
              <a:spcBef>
                <a:spcPct val="50000"/>
              </a:spcBef>
              <a:buFontTx/>
            </a:pPr>
            <a:r>
              <a:rPr lang="en-US" altLang="zh-CN" sz="2900">
                <a:latin typeface="Times New Roman" panose="02020603050405020304" pitchFamily="18" charset="0"/>
                <a:ea typeface="楷体_GB2312" pitchFamily="49" charset="-122"/>
              </a:rPr>
              <a:t>3</a:t>
            </a:r>
            <a:r>
              <a:rPr lang="zh-CN" altLang="en-US" sz="2900" dirty="0">
                <a:latin typeface="Times New Roman" panose="02020603050405020304" pitchFamily="18" charset="0"/>
                <a:ea typeface="楷体_GB2312" pitchFamily="49" charset="-122"/>
              </a:rPr>
              <a:t>、备件订货应该考虑的因素</a:t>
            </a:r>
            <a:endParaRPr lang="zh-CN" altLang="en-US" sz="2900" dirty="0">
              <a:latin typeface="Times New Roman" panose="02020603050405020304" pitchFamily="18" charset="0"/>
              <a:ea typeface="楷体_GB2312" pitchFamily="49" charset="-122"/>
            </a:endParaRPr>
          </a:p>
          <a:p>
            <a:r>
              <a:rPr lang="en-US" altLang="zh-CN" sz="2800">
                <a:latin typeface="Times New Roman" panose="02020603050405020304" pitchFamily="18" charset="0"/>
                <a:ea typeface="楷体_GB2312" pitchFamily="49" charset="-122"/>
              </a:rPr>
              <a:t>3</a:t>
            </a:r>
            <a:r>
              <a:rPr lang="zh-CN" altLang="en-US" sz="2800" dirty="0">
                <a:latin typeface="Times New Roman" panose="02020603050405020304" pitchFamily="18" charset="0"/>
                <a:ea typeface="楷体_GB2312" pitchFamily="49" charset="-122"/>
              </a:rPr>
              <a:t>）目标库存、安全库存和警戒库存 </a:t>
            </a:r>
            <a:endParaRPr lang="zh-CN" altLang="en-US" sz="2800" dirty="0">
              <a:latin typeface="Times New Roman" panose="02020603050405020304" pitchFamily="18" charset="0"/>
              <a:ea typeface="楷体_GB2312" pitchFamily="49" charset="-122"/>
            </a:endParaRPr>
          </a:p>
          <a:p>
            <a:endParaRPr lang="zh-CN" altLang="en-US" sz="2800" dirty="0">
              <a:latin typeface="Times New Roman" panose="02020603050405020304" pitchFamily="18" charset="0"/>
              <a:ea typeface="楷体_GB2312" pitchFamily="49" charset="-122"/>
            </a:endParaRPr>
          </a:p>
          <a:p>
            <a:endParaRPr lang="zh-CN" altLang="en-US" sz="2800" dirty="0">
              <a:latin typeface="Times New Roman" panose="02020603050405020304" pitchFamily="18" charset="0"/>
              <a:ea typeface="楷体_GB2312" pitchFamily="49" charset="-122"/>
            </a:endParaRPr>
          </a:p>
          <a:p>
            <a:endParaRPr lang="zh-CN" altLang="en-US" sz="2800" dirty="0">
              <a:latin typeface="Times New Roman" panose="02020603050405020304" pitchFamily="18" charset="0"/>
              <a:ea typeface="楷体_GB2312" pitchFamily="49" charset="-122"/>
            </a:endParaRPr>
          </a:p>
          <a:p>
            <a:endParaRPr lang="zh-CN" altLang="en-US" sz="2800" dirty="0">
              <a:latin typeface="Times New Roman" panose="02020603050405020304" pitchFamily="18" charset="0"/>
              <a:ea typeface="楷体_GB2312" pitchFamily="49" charset="-122"/>
            </a:endParaRPr>
          </a:p>
          <a:p>
            <a:endParaRPr lang="zh-CN" altLang="en-US" sz="2800" dirty="0">
              <a:latin typeface="Times New Roman" panose="02020603050405020304" pitchFamily="18" charset="0"/>
              <a:ea typeface="楷体_GB2312" pitchFamily="49" charset="-122"/>
            </a:endParaRPr>
          </a:p>
          <a:p>
            <a:endParaRPr lang="zh-CN" altLang="en-US" sz="2800" dirty="0">
              <a:latin typeface="Times New Roman" panose="02020603050405020304" pitchFamily="18" charset="0"/>
              <a:ea typeface="楷体_GB2312" pitchFamily="49" charset="-122"/>
            </a:endParaRPr>
          </a:p>
          <a:p>
            <a:endParaRPr lang="zh-CN" altLang="en-US" sz="2800" dirty="0">
              <a:latin typeface="Times New Roman" panose="02020603050405020304" pitchFamily="18" charset="0"/>
              <a:ea typeface="楷体_GB2312" pitchFamily="49" charset="-122"/>
            </a:endParaRPr>
          </a:p>
          <a:p>
            <a:r>
              <a:rPr lang="en-US" altLang="zh-CN" sz="2800">
                <a:latin typeface="Times New Roman" panose="02020603050405020304" pitchFamily="18" charset="0"/>
                <a:ea typeface="楷体_GB2312" pitchFamily="49" charset="-122"/>
              </a:rPr>
              <a:t>4</a:t>
            </a:r>
            <a:r>
              <a:rPr lang="zh-CN" altLang="en-US" sz="2800" dirty="0">
                <a:latin typeface="Times New Roman" panose="02020603050405020304" pitchFamily="18" charset="0"/>
                <a:ea typeface="楷体_GB2312" pitchFamily="49" charset="-122"/>
              </a:rPr>
              <a:t>）合理地掌握备件订货周期及订货方式 </a:t>
            </a:r>
            <a:endParaRPr lang="zh-CN" altLang="en-US" sz="2800" dirty="0">
              <a:latin typeface="Times New Roman" panose="02020603050405020304" pitchFamily="18" charset="0"/>
              <a:ea typeface="楷体_GB2312" pitchFamily="49" charset="-122"/>
            </a:endParaRPr>
          </a:p>
          <a:p>
            <a:r>
              <a:rPr lang="en-US" altLang="zh-CN" sz="2800">
                <a:latin typeface="Times New Roman" panose="02020603050405020304" pitchFamily="18" charset="0"/>
                <a:ea typeface="楷体_GB2312" pitchFamily="49" charset="-122"/>
              </a:rPr>
              <a:t>MS</a:t>
            </a:r>
            <a:r>
              <a:rPr lang="zh-CN" altLang="en-US" sz="2800" dirty="0">
                <a:latin typeface="Times New Roman" panose="02020603050405020304" pitchFamily="18" charset="0"/>
                <a:ea typeface="楷体_GB2312" pitchFamily="49" charset="-122"/>
              </a:rPr>
              <a:t>（常规订货）   </a:t>
            </a:r>
            <a:r>
              <a:rPr lang="en-US" altLang="zh-CN" sz="2800">
                <a:latin typeface="Times New Roman" panose="02020603050405020304" pitchFamily="18" charset="0"/>
                <a:ea typeface="楷体_GB2312" pitchFamily="49" charset="-122"/>
              </a:rPr>
              <a:t>VA</a:t>
            </a:r>
            <a:r>
              <a:rPr lang="zh-CN" altLang="en-US" sz="2800" dirty="0">
                <a:latin typeface="Times New Roman" panose="02020603050405020304" pitchFamily="18" charset="0"/>
                <a:ea typeface="楷体_GB2312" pitchFamily="49" charset="-122"/>
              </a:rPr>
              <a:t>（紧急订货）</a:t>
            </a:r>
            <a:endParaRPr lang="zh-CN" altLang="en-US" sz="2800" dirty="0">
              <a:latin typeface="Times New Roman" panose="02020603050405020304" pitchFamily="18" charset="0"/>
              <a:ea typeface="楷体_GB2312" pitchFamily="49" charset="-122"/>
            </a:endParaRPr>
          </a:p>
          <a:p>
            <a:pPr>
              <a:spcBef>
                <a:spcPct val="50000"/>
              </a:spcBef>
              <a:buFontTx/>
            </a:pPr>
            <a:r>
              <a:rPr lang="zh-CN" altLang="en-US" sz="2800" dirty="0">
                <a:latin typeface="Times New Roman" panose="02020603050405020304" pitchFamily="18" charset="0"/>
                <a:ea typeface="楷体_GB2312" pitchFamily="49" charset="-122"/>
              </a:rPr>
              <a:t> </a:t>
            </a:r>
            <a:endParaRPr lang="zh-CN" altLang="en-US" sz="2800" dirty="0">
              <a:latin typeface="Times New Roman" panose="02020603050405020304" pitchFamily="18" charset="0"/>
              <a:ea typeface="楷体_GB2312" pitchFamily="49" charset="-122"/>
            </a:endParaRPr>
          </a:p>
        </p:txBody>
      </p:sp>
      <p:pic>
        <p:nvPicPr>
          <p:cNvPr id="51208" name="图片 51207"/>
          <p:cNvPicPr>
            <a:picLocks noChangeAspect="1"/>
          </p:cNvPicPr>
          <p:nvPr/>
        </p:nvPicPr>
        <p:blipFill>
          <a:blip r:embed="rId1"/>
          <a:stretch>
            <a:fillRect/>
          </a:stretch>
        </p:blipFill>
        <p:spPr>
          <a:xfrm>
            <a:off x="1908175" y="2492375"/>
            <a:ext cx="4032250" cy="2179638"/>
          </a:xfrm>
          <a:prstGeom prst="rect">
            <a:avLst/>
          </a:prstGeom>
          <a:noFill/>
          <a:ln w="9525">
            <a:noFill/>
          </a:ln>
        </p:spPr>
      </p:pic>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53253" name="矩形 53252"/>
          <p:cNvSpPr/>
          <p:nvPr/>
        </p:nvSpPr>
        <p:spPr>
          <a:xfrm>
            <a:off x="684213" y="1196975"/>
            <a:ext cx="7210425" cy="3960813"/>
          </a:xfrm>
          <a:prstGeom prst="rect">
            <a:avLst/>
          </a:prstGeom>
          <a:noFill/>
          <a:ln w="9525">
            <a:noFill/>
          </a:ln>
        </p:spPr>
        <p:txBody>
          <a:bodyPr>
            <a:spAutoFit/>
          </a:bodyPr>
          <a:p>
            <a:pPr>
              <a:lnSpc>
                <a:spcPct val="150000"/>
              </a:lnSpc>
              <a:spcBef>
                <a:spcPct val="50000"/>
              </a:spcBef>
              <a:buFontTx/>
            </a:pPr>
            <a:r>
              <a:rPr lang="en-US" altLang="zh-CN" sz="2900">
                <a:latin typeface="Times New Roman" panose="02020603050405020304" pitchFamily="18" charset="0"/>
                <a:ea typeface="楷体_GB2312" pitchFamily="49" charset="-122"/>
              </a:rPr>
              <a:t>3</a:t>
            </a:r>
            <a:r>
              <a:rPr lang="zh-CN" altLang="en-US" sz="2900" dirty="0">
                <a:latin typeface="Times New Roman" panose="02020603050405020304" pitchFamily="18" charset="0"/>
                <a:ea typeface="楷体_GB2312" pitchFamily="49" charset="-122"/>
              </a:rPr>
              <a:t>、备件订货应该考虑的因素</a:t>
            </a:r>
            <a:endParaRPr lang="zh-CN" altLang="en-US" sz="2900" dirty="0">
              <a:latin typeface="Times New Roman" panose="02020603050405020304" pitchFamily="18" charset="0"/>
              <a:ea typeface="楷体_GB2312" pitchFamily="49" charset="-122"/>
            </a:endParaRPr>
          </a:p>
          <a:p>
            <a:pPr>
              <a:lnSpc>
                <a:spcPct val="150000"/>
              </a:lnSpc>
            </a:pPr>
            <a:r>
              <a:rPr lang="en-US" altLang="zh-CN" sz="2800">
                <a:latin typeface="Times New Roman" panose="02020603050405020304" pitchFamily="18" charset="0"/>
                <a:ea typeface="楷体_GB2312" pitchFamily="49" charset="-122"/>
              </a:rPr>
              <a:t>5</a:t>
            </a:r>
            <a:r>
              <a:rPr lang="zh-CN" altLang="en-US" sz="2800" dirty="0">
                <a:latin typeface="Times New Roman" panose="02020603050405020304" pitchFamily="18" charset="0"/>
                <a:ea typeface="楷体_GB2312" pitchFamily="49" charset="-122"/>
              </a:rPr>
              <a:t>）对销售段和单价段的分析及对订货的影响 </a:t>
            </a:r>
            <a:endParaRPr lang="zh-CN" altLang="en-US" sz="2800" dirty="0">
              <a:latin typeface="Times New Roman" panose="02020603050405020304" pitchFamily="18" charset="0"/>
              <a:ea typeface="楷体_GB2312" pitchFamily="49" charset="-122"/>
            </a:endParaRPr>
          </a:p>
          <a:p>
            <a:pPr>
              <a:lnSpc>
                <a:spcPct val="150000"/>
              </a:lnSpc>
            </a:pPr>
            <a:r>
              <a:rPr lang="en-US" altLang="zh-CN" sz="2800">
                <a:latin typeface="Times New Roman" panose="02020603050405020304" pitchFamily="18" charset="0"/>
                <a:ea typeface="楷体_GB2312" pitchFamily="49" charset="-122"/>
              </a:rPr>
              <a:t>6</a:t>
            </a:r>
            <a:r>
              <a:rPr lang="zh-CN" altLang="en-US" sz="2800" dirty="0">
                <a:latin typeface="Times New Roman" panose="02020603050405020304" pitchFamily="18" charset="0"/>
                <a:ea typeface="楷体_GB2312" pitchFamily="49" charset="-122"/>
              </a:rPr>
              <a:t>）注意季节性零件及促销件的订货</a:t>
            </a:r>
            <a:endParaRPr lang="zh-CN" altLang="en-US" sz="2800" dirty="0">
              <a:latin typeface="Times New Roman" panose="02020603050405020304" pitchFamily="18" charset="0"/>
              <a:ea typeface="楷体_GB2312" pitchFamily="49" charset="-122"/>
            </a:endParaRPr>
          </a:p>
          <a:p>
            <a:pPr>
              <a:lnSpc>
                <a:spcPct val="150000"/>
              </a:lnSpc>
            </a:pPr>
            <a:r>
              <a:rPr lang="en-US" altLang="zh-CN" sz="2800">
                <a:latin typeface="Times New Roman" panose="02020603050405020304" pitchFamily="18" charset="0"/>
                <a:ea typeface="楷体_GB2312" pitchFamily="49" charset="-122"/>
              </a:rPr>
              <a:t>7</a:t>
            </a:r>
            <a:r>
              <a:rPr lang="zh-CN" altLang="en-US" sz="2800" dirty="0">
                <a:latin typeface="Times New Roman" panose="02020603050405020304" pitchFamily="18" charset="0"/>
                <a:ea typeface="楷体_GB2312" pitchFamily="49" charset="-122"/>
              </a:rPr>
              <a:t>）盘存清单的利用</a:t>
            </a:r>
            <a:endParaRPr lang="zh-CN" altLang="en-US" sz="2800" dirty="0">
              <a:latin typeface="Times New Roman" panose="02020603050405020304" pitchFamily="18" charset="0"/>
              <a:ea typeface="楷体_GB2312" pitchFamily="49" charset="-122"/>
            </a:endParaRPr>
          </a:p>
          <a:p>
            <a:pPr>
              <a:lnSpc>
                <a:spcPct val="150000"/>
              </a:lnSpc>
            </a:pPr>
            <a:r>
              <a:rPr lang="en-US" altLang="zh-CN" sz="2800">
                <a:latin typeface="Times New Roman" panose="02020603050405020304" pitchFamily="18" charset="0"/>
                <a:ea typeface="楷体_GB2312" pitchFamily="49" charset="-122"/>
              </a:rPr>
              <a:t>8</a:t>
            </a:r>
            <a:r>
              <a:rPr lang="zh-CN" altLang="en-US" sz="2800" dirty="0">
                <a:latin typeface="Times New Roman" panose="02020603050405020304" pitchFamily="18" charset="0"/>
                <a:ea typeface="楷体_GB2312" pitchFamily="49" charset="-122"/>
              </a:rPr>
              <a:t>）使库存结构合理</a:t>
            </a:r>
            <a:endParaRPr lang="zh-CN" altLang="en-US" sz="2800" dirty="0">
              <a:latin typeface="Times New Roman" panose="02020603050405020304" pitchFamily="18" charset="0"/>
              <a:ea typeface="楷体_GB2312" pitchFamily="49" charset="-122"/>
            </a:endParaRPr>
          </a:p>
          <a:p>
            <a:pPr>
              <a:spcBef>
                <a:spcPct val="50000"/>
              </a:spcBef>
              <a:buFontTx/>
            </a:pPr>
            <a:r>
              <a:rPr lang="zh-CN" altLang="en-US" sz="2800" dirty="0">
                <a:latin typeface="Times New Roman" panose="02020603050405020304" pitchFamily="18" charset="0"/>
                <a:ea typeface="楷体_GB2312" pitchFamily="49" charset="-122"/>
              </a:rPr>
              <a:t> </a:t>
            </a:r>
            <a:endParaRPr lang="zh-CN" altLang="en-US" sz="2800" dirty="0">
              <a:latin typeface="Times New Roman" panose="02020603050405020304" pitchFamily="18" charset="0"/>
              <a:ea typeface="楷体_GB2312" pitchFamily="49" charset="-122"/>
            </a:endParaRPr>
          </a:p>
        </p:txBody>
      </p:sp>
      <p:pic>
        <p:nvPicPr>
          <p:cNvPr id="53255" name="图片 53254" descr="do03"/>
          <p:cNvPicPr>
            <a:picLocks noChangeAspect="1"/>
          </p:cNvPicPr>
          <p:nvPr/>
        </p:nvPicPr>
        <p:blipFill>
          <a:blip r:embed="rId1"/>
          <a:stretch>
            <a:fillRect/>
          </a:stretch>
        </p:blipFill>
        <p:spPr>
          <a:xfrm>
            <a:off x="5940425" y="3789363"/>
            <a:ext cx="1836738" cy="1889125"/>
          </a:xfrm>
          <a:prstGeom prst="rect">
            <a:avLst/>
          </a:prstGeom>
          <a:noFill/>
          <a:ln w="9525">
            <a:noFill/>
          </a:ln>
        </p:spPr>
      </p:pic>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框 5031937"/>
          <p:cNvSpPr txBox="1"/>
          <p:nvPr/>
        </p:nvSpPr>
        <p:spPr>
          <a:xfrm>
            <a:off x="395288" y="1125538"/>
            <a:ext cx="8505825" cy="528637"/>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dirty="0">
                <a:latin typeface="Times New Roman" panose="02020603050405020304" pitchFamily="18" charset="0"/>
                <a:ea typeface="楷体_GB2312" pitchFamily="49" charset="-122"/>
              </a:rPr>
              <a:t>    </a:t>
            </a:r>
            <a:r>
              <a:rPr lang="zh-CN" altLang="en-US" sz="2800" dirty="0">
                <a:latin typeface="Times New Roman" panose="02020603050405020304" pitchFamily="18" charset="0"/>
              </a:rPr>
              <a:t>一、备件订货的品种与数量确定</a:t>
            </a:r>
            <a:endParaRPr lang="zh-CN" altLang="en-US" sz="2800" dirty="0">
              <a:latin typeface="Times New Roman" panose="02020603050405020304" pitchFamily="18" charset="0"/>
            </a:endParaRPr>
          </a:p>
        </p:txBody>
      </p:sp>
      <p:sp>
        <p:nvSpPr>
          <p:cNvPr id="49155"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49158" name="矩形 49157"/>
          <p:cNvSpPr/>
          <p:nvPr/>
        </p:nvSpPr>
        <p:spPr>
          <a:xfrm>
            <a:off x="827088" y="1916113"/>
            <a:ext cx="7705725" cy="4144962"/>
          </a:xfrm>
          <a:prstGeom prst="rect">
            <a:avLst/>
          </a:prstGeom>
          <a:noFill/>
          <a:ln w="9525">
            <a:noFill/>
          </a:ln>
        </p:spPr>
        <p:txBody>
          <a:bodyPr anchor="ctr" anchorCtr="0">
            <a:spAutoFit/>
          </a:bodyPr>
          <a:p>
            <a:pPr indent="266700">
              <a:spcBef>
                <a:spcPct val="50000"/>
              </a:spcBef>
              <a:buFontTx/>
            </a:pPr>
            <a:r>
              <a:rPr lang="en-US" altLang="zh-CN" sz="2000">
                <a:latin typeface="宋体" panose="02010600030101010101" pitchFamily="2" charset="-122"/>
              </a:rPr>
              <a:t>4</a:t>
            </a:r>
            <a:r>
              <a:rPr lang="zh-CN" altLang="en-US" sz="2000" dirty="0">
                <a:latin typeface="宋体" panose="02010600030101010101" pitchFamily="2" charset="-122"/>
              </a:rPr>
              <a:t>、备件订货计划制定</a:t>
            </a:r>
            <a:endParaRPr lang="zh-CN" altLang="en-US" sz="2000" dirty="0">
              <a:latin typeface="宋体" panose="02010600030101010101" pitchFamily="2" charset="-122"/>
            </a:endParaRPr>
          </a:p>
          <a:p>
            <a:pPr indent="266700">
              <a:spcBef>
                <a:spcPct val="50000"/>
              </a:spcBef>
              <a:buFontTx/>
            </a:pPr>
            <a:r>
              <a:rPr lang="zh-CN" altLang="en-US" sz="2400" dirty="0">
                <a:latin typeface="Times New Roman" panose="02020603050405020304" pitchFamily="18" charset="0"/>
                <a:ea typeface="楷体_GB2312" pitchFamily="49" charset="-122"/>
              </a:rPr>
              <a:t>备件计划员根据上述分析制定备件需求计划（订单），该订单用于向汽车生产企业备件部门订购备件。</a:t>
            </a:r>
            <a:endParaRPr lang="zh-CN" altLang="en-US" sz="2400" b="1" dirty="0">
              <a:latin typeface="Times New Roman" panose="02020603050405020304" pitchFamily="18" charset="0"/>
              <a:ea typeface="楷体_GB2312" pitchFamily="49" charset="-122"/>
            </a:endParaRPr>
          </a:p>
          <a:p>
            <a:pPr indent="266700">
              <a:spcBef>
                <a:spcPct val="50000"/>
              </a:spcBef>
              <a:buFontTx/>
            </a:pPr>
            <a:r>
              <a:rPr lang="zh-CN" altLang="en-US" sz="2000" dirty="0">
                <a:latin typeface="宋体" panose="02010600030101010101" pitchFamily="2" charset="-122"/>
              </a:rPr>
              <a:t>（</a:t>
            </a:r>
            <a:r>
              <a:rPr lang="en-US" altLang="zh-CN" sz="2000">
                <a:latin typeface="宋体" panose="02010600030101010101" pitchFamily="2" charset="-122"/>
              </a:rPr>
              <a:t>1</a:t>
            </a:r>
            <a:r>
              <a:rPr lang="zh-CN" altLang="en-US" sz="2000" dirty="0">
                <a:latin typeface="宋体" panose="02010600030101010101" pitchFamily="2" charset="-122"/>
              </a:rPr>
              <a:t>）备件订货价格确定</a:t>
            </a:r>
            <a:endParaRPr lang="zh-CN" altLang="en-US" sz="2000" dirty="0">
              <a:latin typeface="宋体" panose="02010600030101010101" pitchFamily="2" charset="-122"/>
            </a:endParaRPr>
          </a:p>
          <a:p>
            <a:pPr indent="266700">
              <a:spcBef>
                <a:spcPct val="50000"/>
              </a:spcBef>
              <a:buFontTx/>
            </a:pPr>
            <a:r>
              <a:rPr lang="en-US" altLang="zh-CN">
                <a:latin typeface="Arial" panose="020B0604020202020204" pitchFamily="34" charset="0"/>
              </a:rPr>
              <a:t>DNP : Dealer Net Price </a:t>
            </a:r>
            <a:r>
              <a:rPr lang="zh-CN" altLang="en-US" sz="2400" dirty="0">
                <a:latin typeface="楷体_GB2312" pitchFamily="49" charset="-122"/>
                <a:ea typeface="楷体_GB2312" pitchFamily="49" charset="-122"/>
              </a:rPr>
              <a:t>的缩写</a:t>
            </a:r>
            <a:r>
              <a:rPr lang="en-US" altLang="zh-CN" sz="2400">
                <a:latin typeface="楷体_GB2312" pitchFamily="49" charset="-122"/>
                <a:ea typeface="楷体_GB2312" pitchFamily="49" charset="-122"/>
              </a:rPr>
              <a:t>,</a:t>
            </a:r>
            <a:r>
              <a:rPr lang="zh-CN" altLang="en-US" sz="2400" dirty="0">
                <a:latin typeface="楷体_GB2312" pitchFamily="49" charset="-122"/>
                <a:ea typeface="楷体_GB2312" pitchFamily="49" charset="-122"/>
              </a:rPr>
              <a:t>意思是经销商净价。</a:t>
            </a:r>
            <a:r>
              <a:rPr lang="zh-CN" altLang="en-US" dirty="0">
                <a:latin typeface="Arial" panose="020B0604020202020204" pitchFamily="34" charset="0"/>
              </a:rPr>
              <a:t> </a:t>
            </a:r>
            <a:endParaRPr lang="zh-CN" altLang="en-US" dirty="0">
              <a:latin typeface="Arial" panose="020B0604020202020204" pitchFamily="34" charset="0"/>
            </a:endParaRPr>
          </a:p>
          <a:p>
            <a:pPr indent="266700">
              <a:spcBef>
                <a:spcPct val="50000"/>
              </a:spcBef>
              <a:buFontTx/>
            </a:pPr>
            <a:r>
              <a:rPr lang="en-US" altLang="zh-CN">
                <a:latin typeface="Arial" panose="020B0604020202020204" pitchFamily="34" charset="0"/>
              </a:rPr>
              <a:t>SRP : Suggested Retail Price </a:t>
            </a:r>
            <a:r>
              <a:rPr lang="zh-CN" altLang="en-US" sz="2400" dirty="0">
                <a:latin typeface="楷体_GB2312" pitchFamily="49" charset="-122"/>
                <a:ea typeface="楷体_GB2312" pitchFamily="49" charset="-122"/>
              </a:rPr>
              <a:t>的缩写</a:t>
            </a:r>
            <a:r>
              <a:rPr lang="en-US" altLang="zh-CN" sz="2400">
                <a:latin typeface="楷体_GB2312" pitchFamily="49" charset="-122"/>
                <a:ea typeface="楷体_GB2312" pitchFamily="49" charset="-122"/>
              </a:rPr>
              <a:t>,</a:t>
            </a:r>
            <a:r>
              <a:rPr lang="zh-CN" altLang="en-US" sz="2400" dirty="0">
                <a:latin typeface="楷体_GB2312" pitchFamily="49" charset="-122"/>
                <a:ea typeface="楷体_GB2312" pitchFamily="49" charset="-122"/>
              </a:rPr>
              <a:t>意思是建议零售价。 </a:t>
            </a:r>
            <a:endParaRPr lang="zh-CN" altLang="en-US" sz="2400" dirty="0">
              <a:latin typeface="楷体_GB2312" pitchFamily="49" charset="-122"/>
              <a:ea typeface="楷体_GB2312" pitchFamily="49" charset="-122"/>
            </a:endParaRPr>
          </a:p>
          <a:p>
            <a:pPr indent="266700">
              <a:spcBef>
                <a:spcPct val="50000"/>
              </a:spcBef>
              <a:buFontTx/>
            </a:pPr>
            <a:r>
              <a:rPr lang="en-US" altLang="zh-CN" sz="2000">
                <a:latin typeface="Arial" panose="020B0604020202020204" pitchFamily="34" charset="0"/>
              </a:rPr>
              <a:t>DNP=SRP ×</a:t>
            </a:r>
            <a:r>
              <a:rPr lang="zh-CN" altLang="en-US" sz="2000" dirty="0">
                <a:latin typeface="Arial" panose="020B0604020202020204" pitchFamily="34" charset="0"/>
              </a:rPr>
              <a:t>（</a:t>
            </a:r>
            <a:r>
              <a:rPr lang="en-US" altLang="zh-CN" sz="2000">
                <a:latin typeface="Arial" panose="020B0604020202020204" pitchFamily="34" charset="0"/>
              </a:rPr>
              <a:t>1</a:t>
            </a:r>
            <a:r>
              <a:rPr lang="zh-CN" altLang="en-US" sz="2000" dirty="0">
                <a:latin typeface="Arial" panose="020B0604020202020204" pitchFamily="34" charset="0"/>
              </a:rPr>
              <a:t>－折扣率）</a:t>
            </a:r>
            <a:r>
              <a:rPr lang="zh-CN" altLang="en-US" dirty="0">
                <a:latin typeface="Arial" panose="020B0604020202020204" pitchFamily="34" charset="0"/>
              </a:rPr>
              <a:t> </a:t>
            </a:r>
            <a:endParaRPr lang="zh-CN" altLang="en-US" dirty="0">
              <a:latin typeface="Arial" panose="020B0604020202020204" pitchFamily="34" charset="0"/>
            </a:endParaRPr>
          </a:p>
          <a:p>
            <a:pPr indent="266700">
              <a:spcBef>
                <a:spcPct val="50000"/>
              </a:spcBef>
              <a:buFontTx/>
            </a:pPr>
            <a:endParaRPr lang="zh-CN" altLang="en-US" dirty="0">
              <a:latin typeface="Arial" panose="020B0604020202020204" pitchFamily="34" charset="0"/>
            </a:endParaRPr>
          </a:p>
          <a:p>
            <a:pPr indent="266700">
              <a:spcBef>
                <a:spcPct val="50000"/>
              </a:spcBef>
              <a:buFontTx/>
            </a:pPr>
            <a:endParaRPr lang="zh-CN" altLang="en-US" dirty="0">
              <a:latin typeface="Arial" panose="020B0604020202020204" pitchFamily="34" charset="0"/>
            </a:endParaRPr>
          </a:p>
        </p:txBody>
      </p:sp>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55302" name="矩形 55301"/>
          <p:cNvSpPr/>
          <p:nvPr/>
        </p:nvSpPr>
        <p:spPr>
          <a:xfrm>
            <a:off x="827088" y="1628775"/>
            <a:ext cx="7705725" cy="3856038"/>
          </a:xfrm>
          <a:prstGeom prst="rect">
            <a:avLst/>
          </a:prstGeom>
          <a:noFill/>
          <a:ln w="9525">
            <a:noFill/>
          </a:ln>
        </p:spPr>
        <p:txBody>
          <a:bodyPr anchor="ctr" anchorCtr="0">
            <a:spAutoFit/>
          </a:bodyPr>
          <a:p>
            <a:pPr indent="266700">
              <a:spcBef>
                <a:spcPct val="50000"/>
              </a:spcBef>
              <a:buFontTx/>
            </a:pPr>
            <a:r>
              <a:rPr lang="en-US" altLang="zh-CN" sz="2000" b="1">
                <a:latin typeface="宋体" panose="02010600030101010101" pitchFamily="2" charset="-122"/>
              </a:rPr>
              <a:t>4</a:t>
            </a:r>
            <a:r>
              <a:rPr lang="zh-CN" altLang="en-US" sz="2000" b="1" dirty="0">
                <a:latin typeface="宋体" panose="02010600030101010101" pitchFamily="2" charset="-122"/>
              </a:rPr>
              <a:t>、备件订货计划制定</a:t>
            </a:r>
            <a:endParaRPr lang="zh-CN" altLang="en-US" sz="2000" b="1" dirty="0">
              <a:latin typeface="宋体" panose="02010600030101010101" pitchFamily="2" charset="-122"/>
            </a:endParaRPr>
          </a:p>
          <a:p>
            <a:pPr indent="266700">
              <a:spcBef>
                <a:spcPct val="50000"/>
              </a:spcBef>
              <a:buFontTx/>
            </a:pPr>
            <a:r>
              <a:rPr lang="zh-CN" altLang="en-US" sz="2000" dirty="0">
                <a:latin typeface="宋体" panose="02010600030101010101" pitchFamily="2" charset="-122"/>
              </a:rPr>
              <a:t>（</a:t>
            </a:r>
            <a:r>
              <a:rPr lang="en-US" altLang="zh-CN" sz="2000">
                <a:latin typeface="宋体" panose="02010600030101010101" pitchFamily="2" charset="-122"/>
              </a:rPr>
              <a:t>2</a:t>
            </a:r>
            <a:r>
              <a:rPr lang="zh-CN" altLang="en-US" sz="2000" dirty="0">
                <a:latin typeface="宋体" panose="02010600030101010101" pitchFamily="2" charset="-122"/>
              </a:rPr>
              <a:t>）备件订货数量计算</a:t>
            </a:r>
            <a:endParaRPr lang="zh-CN" altLang="en-US" sz="2000" dirty="0">
              <a:latin typeface="宋体" panose="02010600030101010101" pitchFamily="2" charset="-122"/>
            </a:endParaRPr>
          </a:p>
          <a:p>
            <a:pPr indent="266700"/>
            <a:endParaRPr lang="en-US" altLang="zh-CN">
              <a:latin typeface="Arial" panose="020B0604020202020204" pitchFamily="34" charset="0"/>
            </a:endParaRPr>
          </a:p>
          <a:p>
            <a:pPr indent="266700"/>
            <a:r>
              <a:rPr lang="en-US" altLang="zh-CN">
                <a:latin typeface="Arial" panose="020B0604020202020204" pitchFamily="34" charset="0"/>
              </a:rPr>
              <a:t>      SOQ = SSQ–OQ–OO + B/O </a:t>
            </a:r>
            <a:endParaRPr lang="en-US" altLang="zh-CN">
              <a:latin typeface="Arial" panose="020B0604020202020204" pitchFamily="34" charset="0"/>
            </a:endParaRPr>
          </a:p>
          <a:p>
            <a:pPr indent="266700"/>
            <a:endParaRPr lang="en-US" altLang="zh-CN">
              <a:latin typeface="Arial" panose="020B0604020202020204" pitchFamily="34" charset="0"/>
            </a:endParaRPr>
          </a:p>
          <a:p>
            <a:pPr indent="266700"/>
            <a:r>
              <a:rPr lang="en-US" altLang="zh-CN" sz="2200">
                <a:latin typeface="楷体_GB2312" pitchFamily="49" charset="-122"/>
                <a:ea typeface="楷体_GB2312" pitchFamily="49" charset="-122"/>
              </a:rPr>
              <a:t>SOQ---</a:t>
            </a:r>
            <a:r>
              <a:rPr lang="zh-CN" altLang="en-US" sz="2200" dirty="0">
                <a:latin typeface="楷体_GB2312" pitchFamily="49" charset="-122"/>
                <a:ea typeface="楷体_GB2312" pitchFamily="49" charset="-122"/>
              </a:rPr>
              <a:t>建议订货数量</a:t>
            </a:r>
            <a:endParaRPr lang="zh-CN" altLang="en-US" sz="2200" dirty="0">
              <a:latin typeface="楷体_GB2312" pitchFamily="49" charset="-122"/>
              <a:ea typeface="楷体_GB2312" pitchFamily="49" charset="-122"/>
            </a:endParaRPr>
          </a:p>
          <a:p>
            <a:pPr indent="266700"/>
            <a:r>
              <a:rPr lang="en-US" altLang="zh-CN" sz="2200">
                <a:latin typeface="楷体_GB2312" pitchFamily="49" charset="-122"/>
                <a:ea typeface="楷体_GB2312" pitchFamily="49" charset="-122"/>
              </a:rPr>
              <a:t>SSQ---</a:t>
            </a:r>
            <a:r>
              <a:rPr lang="zh-CN" altLang="en-US" sz="2200" dirty="0">
                <a:latin typeface="楷体_GB2312" pitchFamily="49" charset="-122"/>
                <a:ea typeface="楷体_GB2312" pitchFamily="49" charset="-122"/>
              </a:rPr>
              <a:t>标准库存量</a:t>
            </a:r>
            <a:endParaRPr lang="zh-CN" altLang="en-US" sz="2200" dirty="0">
              <a:latin typeface="楷体_GB2312" pitchFamily="49" charset="-122"/>
              <a:ea typeface="楷体_GB2312" pitchFamily="49" charset="-122"/>
            </a:endParaRPr>
          </a:p>
          <a:p>
            <a:pPr indent="266700"/>
            <a:r>
              <a:rPr lang="en-US" altLang="zh-CN" sz="2200">
                <a:latin typeface="楷体_GB2312" pitchFamily="49" charset="-122"/>
                <a:ea typeface="楷体_GB2312" pitchFamily="49" charset="-122"/>
              </a:rPr>
              <a:t>OQ---</a:t>
            </a:r>
            <a:r>
              <a:rPr lang="zh-CN" altLang="en-US" sz="2200" dirty="0">
                <a:latin typeface="楷体_GB2312" pitchFamily="49" charset="-122"/>
                <a:ea typeface="楷体_GB2312" pitchFamily="49" charset="-122"/>
              </a:rPr>
              <a:t>现有库存量</a:t>
            </a:r>
            <a:endParaRPr lang="zh-CN" altLang="en-US" sz="2200" dirty="0">
              <a:latin typeface="楷体_GB2312" pitchFamily="49" charset="-122"/>
              <a:ea typeface="楷体_GB2312" pitchFamily="49" charset="-122"/>
            </a:endParaRPr>
          </a:p>
          <a:p>
            <a:pPr indent="266700"/>
            <a:r>
              <a:rPr lang="en-US" altLang="zh-CN" sz="2200">
                <a:latin typeface="楷体_GB2312" pitchFamily="49" charset="-122"/>
                <a:ea typeface="楷体_GB2312" pitchFamily="49" charset="-122"/>
              </a:rPr>
              <a:t>OO---</a:t>
            </a:r>
            <a:r>
              <a:rPr lang="zh-CN" altLang="en-US" sz="2200" dirty="0">
                <a:latin typeface="楷体_GB2312" pitchFamily="49" charset="-122"/>
                <a:ea typeface="楷体_GB2312" pitchFamily="49" charset="-122"/>
              </a:rPr>
              <a:t>在途库存量</a:t>
            </a:r>
            <a:endParaRPr lang="zh-CN" altLang="en-US" sz="2200" dirty="0">
              <a:latin typeface="楷体_GB2312" pitchFamily="49" charset="-122"/>
              <a:ea typeface="楷体_GB2312" pitchFamily="49" charset="-122"/>
            </a:endParaRPr>
          </a:p>
          <a:p>
            <a:pPr indent="266700"/>
            <a:r>
              <a:rPr lang="en-US" altLang="zh-CN" sz="2200">
                <a:latin typeface="楷体_GB2312" pitchFamily="49" charset="-122"/>
                <a:ea typeface="楷体_GB2312" pitchFamily="49" charset="-122"/>
              </a:rPr>
              <a:t>B/O---</a:t>
            </a:r>
            <a:r>
              <a:rPr lang="zh-CN" altLang="en-US" sz="2200" dirty="0">
                <a:latin typeface="楷体_GB2312" pitchFamily="49" charset="-122"/>
                <a:ea typeface="楷体_GB2312" pitchFamily="49" charset="-122"/>
              </a:rPr>
              <a:t>追加订货量，客观地反映了库存的不足 </a:t>
            </a:r>
            <a:endParaRPr lang="zh-CN" altLang="en-US" sz="2200" dirty="0">
              <a:latin typeface="楷体_GB2312" pitchFamily="49" charset="-122"/>
              <a:ea typeface="楷体_GB2312" pitchFamily="49" charset="-122"/>
            </a:endParaRPr>
          </a:p>
          <a:p>
            <a:pPr indent="266700">
              <a:spcBef>
                <a:spcPct val="50000"/>
              </a:spcBef>
              <a:buFontTx/>
            </a:pPr>
            <a:endParaRPr lang="zh-CN" altLang="en-US" sz="2200" dirty="0">
              <a:latin typeface="楷体_GB2312" pitchFamily="49" charset="-122"/>
              <a:ea typeface="楷体_GB2312" pitchFamily="49" charset="-122"/>
            </a:endParaRPr>
          </a:p>
        </p:txBody>
      </p:sp>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文本框 5031937"/>
          <p:cNvSpPr txBox="1"/>
          <p:nvPr/>
        </p:nvSpPr>
        <p:spPr>
          <a:xfrm>
            <a:off x="395288" y="1125538"/>
            <a:ext cx="8505825" cy="528637"/>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dirty="0">
                <a:latin typeface="Times New Roman" panose="02020603050405020304" pitchFamily="18" charset="0"/>
                <a:ea typeface="楷体_GB2312" pitchFamily="49" charset="-122"/>
              </a:rPr>
              <a:t>    </a:t>
            </a:r>
            <a:r>
              <a:rPr lang="zh-CN" altLang="en-US" sz="2800" dirty="0">
                <a:latin typeface="Times New Roman" panose="02020603050405020304" pitchFamily="18" charset="0"/>
              </a:rPr>
              <a:t>二、备件订货渠道与方式</a:t>
            </a:r>
            <a:endParaRPr lang="zh-CN" altLang="en-US" sz="2800" dirty="0">
              <a:latin typeface="Times New Roman" panose="02020603050405020304" pitchFamily="18" charset="0"/>
            </a:endParaRPr>
          </a:p>
        </p:txBody>
      </p:sp>
      <p:sp>
        <p:nvSpPr>
          <p:cNvPr id="57347"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57350" name="矩形 57349"/>
          <p:cNvSpPr/>
          <p:nvPr/>
        </p:nvSpPr>
        <p:spPr>
          <a:xfrm>
            <a:off x="827088" y="1844675"/>
            <a:ext cx="7705725" cy="2135188"/>
          </a:xfrm>
          <a:prstGeom prst="rect">
            <a:avLst/>
          </a:prstGeom>
          <a:noFill/>
          <a:ln w="9525">
            <a:noFill/>
          </a:ln>
        </p:spPr>
        <p:txBody>
          <a:bodyPr anchor="ctr" anchorCtr="0">
            <a:spAutoFit/>
          </a:bodyPr>
          <a:p>
            <a:pPr indent="266700">
              <a:spcBef>
                <a:spcPct val="50000"/>
              </a:spcBef>
              <a:buFontTx/>
            </a:pPr>
            <a:r>
              <a:rPr lang="en-US" altLang="zh-CN" sz="2000">
                <a:latin typeface="宋体" panose="02010600030101010101" pitchFamily="2" charset="-122"/>
              </a:rPr>
              <a:t>1</a:t>
            </a:r>
            <a:r>
              <a:rPr lang="zh-CN" altLang="en-US" sz="2000" dirty="0">
                <a:latin typeface="宋体" panose="02010600030101010101" pitchFamily="2" charset="-122"/>
              </a:rPr>
              <a:t>、选择备件供应商</a:t>
            </a:r>
            <a:endParaRPr lang="zh-CN" altLang="en-US" sz="2000" dirty="0">
              <a:latin typeface="宋体" panose="02010600030101010101" pitchFamily="2" charset="-122"/>
            </a:endParaRPr>
          </a:p>
          <a:p>
            <a:pPr indent="266700">
              <a:spcBef>
                <a:spcPct val="50000"/>
              </a:spcBef>
              <a:buFontTx/>
            </a:pPr>
            <a:r>
              <a:rPr lang="zh-CN" altLang="en-US" sz="2400" dirty="0">
                <a:latin typeface="Times New Roman" panose="02020603050405020304" pitchFamily="18" charset="0"/>
                <a:ea typeface="楷体_GB2312" pitchFamily="49" charset="-122"/>
              </a:rPr>
              <a:t>  特约经销商必须从汽车生产企业备件部门或者汽车生产企业的地区备件中心订货，以保证备件质量。</a:t>
            </a:r>
            <a:endParaRPr lang="zh-CN" altLang="en-US" dirty="0">
              <a:latin typeface="Arial" panose="020B0604020202020204" pitchFamily="34" charset="0"/>
            </a:endParaRPr>
          </a:p>
          <a:p>
            <a:pPr indent="266700">
              <a:spcBef>
                <a:spcPct val="50000"/>
              </a:spcBef>
              <a:buFontTx/>
            </a:pPr>
            <a:endParaRPr lang="zh-CN" altLang="en-US" dirty="0">
              <a:latin typeface="Arial" panose="020B0604020202020204" pitchFamily="34" charset="0"/>
            </a:endParaRPr>
          </a:p>
          <a:p>
            <a:pPr indent="266700">
              <a:spcBef>
                <a:spcPct val="50000"/>
              </a:spcBef>
              <a:buFontTx/>
            </a:pPr>
            <a:endParaRPr lang="zh-CN" altLang="en-US" dirty="0">
              <a:latin typeface="Arial" panose="020B0604020202020204" pitchFamily="34" charset="0"/>
            </a:endParaRPr>
          </a:p>
        </p:txBody>
      </p:sp>
      <p:pic>
        <p:nvPicPr>
          <p:cNvPr id="57351" name="图片 57350"/>
          <p:cNvPicPr>
            <a:picLocks noChangeAspect="1"/>
          </p:cNvPicPr>
          <p:nvPr/>
        </p:nvPicPr>
        <p:blipFill>
          <a:blip r:embed="rId1"/>
          <a:stretch>
            <a:fillRect/>
          </a:stretch>
        </p:blipFill>
        <p:spPr>
          <a:xfrm>
            <a:off x="1619250" y="3213100"/>
            <a:ext cx="4032250" cy="2747963"/>
          </a:xfrm>
          <a:prstGeom prst="rect">
            <a:avLst/>
          </a:prstGeom>
          <a:noFill/>
          <a:ln w="9525">
            <a:noFill/>
          </a:ln>
        </p:spPr>
      </p:pic>
      <p:sp>
        <p:nvSpPr>
          <p:cNvPr id="57353" name="矩形 57352"/>
          <p:cNvSpPr/>
          <p:nvPr/>
        </p:nvSpPr>
        <p:spPr>
          <a:xfrm>
            <a:off x="6156325" y="4292600"/>
            <a:ext cx="1619250" cy="366713"/>
          </a:xfrm>
          <a:prstGeom prst="rect">
            <a:avLst/>
          </a:prstGeom>
          <a:noFill/>
          <a:ln w="9525">
            <a:noFill/>
          </a:ln>
        </p:spPr>
        <p:txBody>
          <a:bodyPr wrap="none" anchor="ctr" anchorCtr="0">
            <a:spAutoFit/>
          </a:bodyPr>
          <a:p>
            <a:pPr eaLnBrk="0" hangingPunct="0"/>
            <a:r>
              <a:rPr lang="zh-CN" altLang="en-US" dirty="0">
                <a:latin typeface="Times New Roman" panose="02020603050405020304" pitchFamily="18" charset="0"/>
                <a:cs typeface="Times New Roman" panose="02020603050405020304" pitchFamily="18" charset="0"/>
              </a:rPr>
              <a:t>地区备件中心</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文本框 5031937"/>
          <p:cNvSpPr txBox="1"/>
          <p:nvPr/>
        </p:nvSpPr>
        <p:spPr>
          <a:xfrm>
            <a:off x="395288" y="1125538"/>
            <a:ext cx="8505825" cy="528637"/>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dirty="0">
                <a:latin typeface="Times New Roman" panose="02020603050405020304" pitchFamily="18" charset="0"/>
                <a:ea typeface="楷体_GB2312" pitchFamily="49" charset="-122"/>
              </a:rPr>
              <a:t>    </a:t>
            </a:r>
            <a:r>
              <a:rPr lang="zh-CN" altLang="en-US" sz="2800" dirty="0">
                <a:latin typeface="Times New Roman" panose="02020603050405020304" pitchFamily="18" charset="0"/>
              </a:rPr>
              <a:t>二、备件订货渠道与方式</a:t>
            </a:r>
            <a:endParaRPr lang="zh-CN" altLang="en-US" sz="2800" dirty="0">
              <a:latin typeface="Times New Roman" panose="02020603050405020304" pitchFamily="18" charset="0"/>
            </a:endParaRPr>
          </a:p>
        </p:txBody>
      </p:sp>
      <p:sp>
        <p:nvSpPr>
          <p:cNvPr id="59395"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59398" name="矩形 59397"/>
          <p:cNvSpPr/>
          <p:nvPr/>
        </p:nvSpPr>
        <p:spPr>
          <a:xfrm>
            <a:off x="684213" y="2060575"/>
            <a:ext cx="7704137" cy="3579813"/>
          </a:xfrm>
          <a:prstGeom prst="rect">
            <a:avLst/>
          </a:prstGeom>
          <a:noFill/>
          <a:ln w="9525">
            <a:noFill/>
          </a:ln>
        </p:spPr>
        <p:txBody>
          <a:bodyPr anchor="ctr" anchorCtr="0">
            <a:spAutoFit/>
          </a:bodyPr>
          <a:p>
            <a:pPr indent="266700">
              <a:spcBef>
                <a:spcPct val="50000"/>
              </a:spcBef>
              <a:buFontTx/>
            </a:pPr>
            <a:r>
              <a:rPr lang="en-US" altLang="zh-CN" sz="2000" b="1">
                <a:latin typeface="宋体" panose="02010600030101010101" pitchFamily="2" charset="-122"/>
              </a:rPr>
              <a:t>2</a:t>
            </a:r>
            <a:r>
              <a:rPr lang="zh-CN" altLang="en-US" sz="2000" b="1" dirty="0">
                <a:latin typeface="宋体" panose="02010600030101010101" pitchFamily="2" charset="-122"/>
              </a:rPr>
              <a:t>、选择供货方式</a:t>
            </a:r>
            <a:endParaRPr lang="zh-CN" altLang="en-US" sz="2000" b="1" dirty="0">
              <a:latin typeface="宋体" panose="02010600030101010101" pitchFamily="2" charset="-122"/>
            </a:endParaRPr>
          </a:p>
          <a:p>
            <a:pPr indent="266700">
              <a:spcBef>
                <a:spcPct val="50000"/>
              </a:spcBef>
              <a:buFontTx/>
            </a:pPr>
            <a:r>
              <a:rPr lang="zh-CN" altLang="en-US" sz="2000" dirty="0">
                <a:latin typeface="宋体" panose="02010600030101010101" pitchFamily="2" charset="-122"/>
              </a:rPr>
              <a:t>要选择正确的供货方式，应该注意以下事项：</a:t>
            </a:r>
            <a:endParaRPr lang="zh-CN" altLang="en-US" sz="2000" dirty="0">
              <a:latin typeface="宋体" panose="02010600030101010101" pitchFamily="2" charset="-122"/>
            </a:endParaRPr>
          </a:p>
          <a:p>
            <a:pPr indent="266700">
              <a:buFont typeface="Wingdings" panose="05000000000000000000" pitchFamily="2" charset="2"/>
              <a:buChar char="ü"/>
            </a:pPr>
            <a:r>
              <a:rPr lang="zh-CN" altLang="en-US" sz="2200" dirty="0">
                <a:latin typeface="Times New Roman" panose="02020603050405020304" pitchFamily="18" charset="0"/>
                <a:ea typeface="楷体_GB2312" pitchFamily="49" charset="-122"/>
              </a:rPr>
              <a:t>对于需求量大的备件，尽量选择定点供应直达供货的方式。</a:t>
            </a:r>
            <a:endParaRPr lang="zh-CN" altLang="en-US" sz="2200" dirty="0">
              <a:latin typeface="Times New Roman" panose="02020603050405020304" pitchFamily="18" charset="0"/>
              <a:ea typeface="楷体_GB2312" pitchFamily="49" charset="-122"/>
            </a:endParaRPr>
          </a:p>
          <a:p>
            <a:pPr indent="266700">
              <a:buFont typeface="Wingdings" panose="05000000000000000000" pitchFamily="2" charset="2"/>
              <a:buChar char="ü"/>
            </a:pPr>
            <a:r>
              <a:rPr lang="zh-CN" altLang="en-US" sz="2200" dirty="0">
                <a:latin typeface="Times New Roman" panose="02020603050405020304" pitchFamily="18" charset="0"/>
                <a:ea typeface="楷体_GB2312" pitchFamily="49" charset="-122"/>
              </a:rPr>
              <a:t>尽量采用签订合同直达供货方式，减少中间环节，加速备件周转。</a:t>
            </a:r>
            <a:endParaRPr lang="zh-CN" altLang="en-US" sz="2200" dirty="0">
              <a:latin typeface="Times New Roman" panose="02020603050405020304" pitchFamily="18" charset="0"/>
              <a:ea typeface="楷体_GB2312" pitchFamily="49" charset="-122"/>
            </a:endParaRPr>
          </a:p>
          <a:p>
            <a:pPr indent="266700">
              <a:buFont typeface="Wingdings" panose="05000000000000000000" pitchFamily="2" charset="2"/>
              <a:buChar char="ü"/>
            </a:pPr>
            <a:r>
              <a:rPr lang="zh-CN" altLang="en-US" sz="2200" dirty="0">
                <a:latin typeface="Times New Roman" panose="02020603050405020304" pitchFamily="18" charset="0"/>
                <a:ea typeface="楷体_GB2312" pitchFamily="49" charset="-122"/>
              </a:rPr>
              <a:t>对需求量少的备件，宜采取临时采购方式，减少库存积压。</a:t>
            </a:r>
            <a:endParaRPr lang="zh-CN" altLang="en-US" sz="2200" dirty="0">
              <a:latin typeface="Times New Roman" panose="02020603050405020304" pitchFamily="18" charset="0"/>
              <a:ea typeface="楷体_GB2312" pitchFamily="49" charset="-122"/>
            </a:endParaRPr>
          </a:p>
          <a:p>
            <a:pPr indent="266700">
              <a:buFont typeface="Wingdings" panose="05000000000000000000" pitchFamily="2" charset="2"/>
              <a:buChar char="ü"/>
            </a:pPr>
            <a:r>
              <a:rPr lang="zh-CN" altLang="en-US" sz="2200" dirty="0">
                <a:latin typeface="Times New Roman" panose="02020603050405020304" pitchFamily="18" charset="0"/>
                <a:ea typeface="楷体_GB2312" pitchFamily="49" charset="-122"/>
              </a:rPr>
              <a:t>采购形式采取现货与期货相结合的方式。 </a:t>
            </a:r>
            <a:endParaRPr lang="zh-CN" altLang="en-US" sz="2200" dirty="0">
              <a:latin typeface="Times New Roman" panose="02020603050405020304" pitchFamily="18" charset="0"/>
              <a:ea typeface="楷体_GB2312" pitchFamily="49" charset="-122"/>
            </a:endParaRPr>
          </a:p>
          <a:p>
            <a:pPr indent="266700">
              <a:spcBef>
                <a:spcPct val="50000"/>
              </a:spcBef>
              <a:buFont typeface="Wingdings" panose="05000000000000000000" pitchFamily="2" charset="2"/>
              <a:buChar char="ü"/>
            </a:pPr>
            <a:endParaRPr lang="zh-CN" altLang="en-US" sz="2200" dirty="0">
              <a:latin typeface="Times New Roman" panose="02020603050405020304" pitchFamily="18" charset="0"/>
              <a:ea typeface="楷体_GB2312" pitchFamily="49" charset="-122"/>
            </a:endParaRPr>
          </a:p>
          <a:p>
            <a:pPr indent="266700">
              <a:spcBef>
                <a:spcPct val="50000"/>
              </a:spcBef>
              <a:buFontTx/>
            </a:pPr>
            <a:endParaRPr lang="zh-CN" altLang="en-US" sz="2400" dirty="0">
              <a:latin typeface="Times New Roman" panose="02020603050405020304" pitchFamily="18" charset="0"/>
              <a:ea typeface="楷体_GB2312" pitchFamily="49" charset="-122"/>
            </a:endParaRPr>
          </a:p>
        </p:txBody>
      </p:sp>
      <p:pic>
        <p:nvPicPr>
          <p:cNvPr id="59402" name="图片 59401" descr="do03"/>
          <p:cNvPicPr>
            <a:picLocks noChangeAspect="1"/>
          </p:cNvPicPr>
          <p:nvPr/>
        </p:nvPicPr>
        <p:blipFill>
          <a:blip r:embed="rId1"/>
          <a:stretch>
            <a:fillRect/>
          </a:stretch>
        </p:blipFill>
        <p:spPr>
          <a:xfrm>
            <a:off x="6516688" y="4581525"/>
            <a:ext cx="1276350" cy="1312863"/>
          </a:xfrm>
          <a:prstGeom prst="rect">
            <a:avLst/>
          </a:prstGeom>
          <a:noFill/>
          <a:ln w="9525">
            <a:noFill/>
          </a:ln>
        </p:spPr>
      </p:pic>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文本框 5031937"/>
          <p:cNvSpPr txBox="1"/>
          <p:nvPr/>
        </p:nvSpPr>
        <p:spPr>
          <a:xfrm>
            <a:off x="395288" y="1125538"/>
            <a:ext cx="8505825" cy="528637"/>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dirty="0">
                <a:latin typeface="Times New Roman" panose="02020603050405020304" pitchFamily="18" charset="0"/>
                <a:ea typeface="楷体_GB2312" pitchFamily="49" charset="-122"/>
              </a:rPr>
              <a:t>    </a:t>
            </a:r>
            <a:r>
              <a:rPr lang="zh-CN" altLang="en-US" sz="2800" dirty="0">
                <a:latin typeface="Times New Roman" panose="02020603050405020304" pitchFamily="18" charset="0"/>
              </a:rPr>
              <a:t>二、备件订货渠道与方式</a:t>
            </a:r>
            <a:endParaRPr lang="zh-CN" altLang="en-US" sz="2800" dirty="0">
              <a:latin typeface="Times New Roman" panose="02020603050405020304" pitchFamily="18" charset="0"/>
            </a:endParaRPr>
          </a:p>
        </p:txBody>
      </p:sp>
      <p:sp>
        <p:nvSpPr>
          <p:cNvPr id="61443"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61446" name="矩形 61445"/>
          <p:cNvSpPr/>
          <p:nvPr/>
        </p:nvSpPr>
        <p:spPr>
          <a:xfrm>
            <a:off x="684213" y="1668463"/>
            <a:ext cx="7704137" cy="2805112"/>
          </a:xfrm>
          <a:prstGeom prst="rect">
            <a:avLst/>
          </a:prstGeom>
          <a:noFill/>
          <a:ln w="9525">
            <a:noFill/>
          </a:ln>
        </p:spPr>
        <p:txBody>
          <a:bodyPr anchor="ctr" anchorCtr="0">
            <a:spAutoFit/>
          </a:bodyPr>
          <a:p>
            <a:pPr indent="266700">
              <a:spcBef>
                <a:spcPct val="50000"/>
              </a:spcBef>
              <a:buFontTx/>
            </a:pPr>
            <a:r>
              <a:rPr lang="en-US" altLang="zh-CN" sz="2000" b="1">
                <a:latin typeface="宋体" panose="02010600030101010101" pitchFamily="2" charset="-122"/>
              </a:rPr>
              <a:t>3</a:t>
            </a:r>
            <a:r>
              <a:rPr lang="zh-CN" altLang="en-US" sz="2000" b="1" dirty="0">
                <a:latin typeface="宋体" panose="02010600030101010101" pitchFamily="2" charset="-122"/>
              </a:rPr>
              <a:t>、订货类型</a:t>
            </a:r>
            <a:endParaRPr lang="zh-CN" altLang="en-US" sz="2000" b="1" dirty="0">
              <a:latin typeface="宋体" panose="02010600030101010101" pitchFamily="2" charset="-122"/>
            </a:endParaRPr>
          </a:p>
          <a:p>
            <a:pPr indent="266700"/>
            <a:endParaRPr lang="zh-CN" altLang="en-US" dirty="0">
              <a:latin typeface="Arial" panose="020B0604020202020204" pitchFamily="34" charset="0"/>
            </a:endParaRPr>
          </a:p>
          <a:p>
            <a:pPr indent="266700"/>
            <a:r>
              <a:rPr lang="zh-CN" altLang="en-US" sz="2000" dirty="0">
                <a:latin typeface="Arial" panose="020B0604020202020204" pitchFamily="34" charset="0"/>
              </a:rPr>
              <a:t>（</a:t>
            </a:r>
            <a:r>
              <a:rPr lang="en-US" altLang="zh-CN" sz="2000">
                <a:latin typeface="Arial" panose="020B0604020202020204" pitchFamily="34" charset="0"/>
              </a:rPr>
              <a:t>1</a:t>
            </a:r>
            <a:r>
              <a:rPr lang="zh-CN" altLang="en-US" sz="2000" dirty="0">
                <a:latin typeface="Arial" panose="020B0604020202020204" pitchFamily="34" charset="0"/>
              </a:rPr>
              <a:t>）常规订货（</a:t>
            </a:r>
            <a:r>
              <a:rPr lang="en-US" altLang="zh-CN" sz="2000">
                <a:latin typeface="Arial" panose="020B0604020202020204" pitchFamily="34" charset="0"/>
              </a:rPr>
              <a:t>MS</a:t>
            </a:r>
            <a:r>
              <a:rPr lang="zh-CN" altLang="en-US" sz="2000" dirty="0">
                <a:latin typeface="Arial" panose="020B0604020202020204" pitchFamily="34" charset="0"/>
              </a:rPr>
              <a:t>）</a:t>
            </a:r>
            <a:endParaRPr lang="zh-CN" altLang="en-US" sz="2000" dirty="0">
              <a:latin typeface="Arial" panose="020B0604020202020204" pitchFamily="34" charset="0"/>
            </a:endParaRPr>
          </a:p>
          <a:p>
            <a:pPr indent="266700"/>
            <a:endParaRPr lang="zh-CN" altLang="en-US" sz="2000" dirty="0">
              <a:latin typeface="Arial" panose="020B0604020202020204" pitchFamily="34" charset="0"/>
            </a:endParaRPr>
          </a:p>
          <a:p>
            <a:pPr indent="266700"/>
            <a:r>
              <a:rPr lang="zh-CN" altLang="en-US" sz="2000" dirty="0">
                <a:latin typeface="Arial" panose="020B0604020202020204" pitchFamily="34" charset="0"/>
              </a:rPr>
              <a:t>（</a:t>
            </a:r>
            <a:r>
              <a:rPr lang="en-US" altLang="zh-CN" sz="2000">
                <a:latin typeface="Arial" panose="020B0604020202020204" pitchFamily="34" charset="0"/>
              </a:rPr>
              <a:t>2</a:t>
            </a:r>
            <a:r>
              <a:rPr lang="zh-CN" altLang="en-US" sz="2000" dirty="0">
                <a:latin typeface="Arial" panose="020B0604020202020204" pitchFamily="34" charset="0"/>
              </a:rPr>
              <a:t>）紧急订货</a:t>
            </a:r>
            <a:r>
              <a:rPr lang="en-US" altLang="zh-CN" sz="2000">
                <a:latin typeface="Arial" panose="020B0604020202020204" pitchFamily="34" charset="0"/>
              </a:rPr>
              <a:t>(VA)</a:t>
            </a:r>
            <a:endParaRPr lang="en-US" altLang="zh-CN" sz="2000">
              <a:latin typeface="Arial" panose="020B0604020202020204" pitchFamily="34" charset="0"/>
            </a:endParaRPr>
          </a:p>
          <a:p>
            <a:pPr indent="266700"/>
            <a:endParaRPr lang="zh-CN" altLang="en-US" sz="2000" dirty="0">
              <a:latin typeface="Arial" panose="020B0604020202020204" pitchFamily="34" charset="0"/>
            </a:endParaRPr>
          </a:p>
          <a:p>
            <a:pPr indent="266700"/>
            <a:r>
              <a:rPr lang="zh-CN" altLang="en-US" sz="2000" dirty="0">
                <a:latin typeface="Arial" panose="020B0604020202020204" pitchFamily="34" charset="0"/>
              </a:rPr>
              <a:t>（</a:t>
            </a:r>
            <a:r>
              <a:rPr lang="en-US" altLang="zh-CN" sz="2000">
                <a:latin typeface="Arial" panose="020B0604020202020204" pitchFamily="34" charset="0"/>
              </a:rPr>
              <a:t>3</a:t>
            </a:r>
            <a:r>
              <a:rPr lang="zh-CN" altLang="en-US" sz="2000" dirty="0">
                <a:latin typeface="Arial" panose="020B0604020202020204" pitchFamily="34" charset="0"/>
              </a:rPr>
              <a:t>）定时订货</a:t>
            </a:r>
            <a:endParaRPr lang="zh-CN" altLang="en-US" sz="2000" dirty="0">
              <a:latin typeface="Arial" panose="020B0604020202020204" pitchFamily="34" charset="0"/>
            </a:endParaRPr>
          </a:p>
          <a:p>
            <a:pPr indent="266700"/>
            <a:endParaRPr lang="zh-CN" altLang="en-US" sz="2000" dirty="0">
              <a:latin typeface="Arial" panose="020B0604020202020204" pitchFamily="34" charset="0"/>
            </a:endParaRPr>
          </a:p>
          <a:p>
            <a:pPr indent="266700"/>
            <a:r>
              <a:rPr lang="zh-CN" altLang="en-US" sz="2000" dirty="0">
                <a:latin typeface="Arial" panose="020B0604020202020204" pitchFamily="34" charset="0"/>
              </a:rPr>
              <a:t>（</a:t>
            </a:r>
            <a:r>
              <a:rPr lang="en-US" altLang="zh-CN" sz="2000">
                <a:latin typeface="Arial" panose="020B0604020202020204" pitchFamily="34" charset="0"/>
              </a:rPr>
              <a:t>4</a:t>
            </a:r>
            <a:r>
              <a:rPr lang="zh-CN" altLang="en-US" sz="2000" dirty="0">
                <a:latin typeface="Arial" panose="020B0604020202020204" pitchFamily="34" charset="0"/>
              </a:rPr>
              <a:t>）特殊订货</a:t>
            </a:r>
            <a:endParaRPr lang="zh-CN" altLang="en-US" sz="2000" dirty="0">
              <a:latin typeface="Times New Roman" panose="02020603050405020304" pitchFamily="18" charset="0"/>
              <a:ea typeface="楷体_GB2312" pitchFamily="49" charset="-122"/>
            </a:endParaRPr>
          </a:p>
        </p:txBody>
      </p:sp>
      <p:pic>
        <p:nvPicPr>
          <p:cNvPr id="61449" name="图片 61448"/>
          <p:cNvPicPr>
            <a:picLocks noChangeAspect="1"/>
          </p:cNvPicPr>
          <p:nvPr/>
        </p:nvPicPr>
        <p:blipFill>
          <a:blip r:embed="rId1"/>
          <a:stretch>
            <a:fillRect/>
          </a:stretch>
        </p:blipFill>
        <p:spPr>
          <a:xfrm>
            <a:off x="3851275" y="2205038"/>
            <a:ext cx="4251325" cy="3151187"/>
          </a:xfrm>
          <a:prstGeom prst="rect">
            <a:avLst/>
          </a:prstGeom>
          <a:noFill/>
          <a:ln w="9525">
            <a:noFill/>
          </a:ln>
        </p:spPr>
      </p:pic>
      <p:sp>
        <p:nvSpPr>
          <p:cNvPr id="61450" name="矩形 61449"/>
          <p:cNvSpPr/>
          <p:nvPr/>
        </p:nvSpPr>
        <p:spPr>
          <a:xfrm>
            <a:off x="4787900" y="5445125"/>
            <a:ext cx="2305050" cy="366713"/>
          </a:xfrm>
          <a:prstGeom prst="rect">
            <a:avLst/>
          </a:prstGeom>
          <a:noFill/>
          <a:ln w="9525">
            <a:noFill/>
          </a:ln>
        </p:spPr>
        <p:txBody>
          <a:bodyPr wrap="none" anchor="ctr" anchorCtr="0">
            <a:spAutoFit/>
          </a:bodyPr>
          <a:p>
            <a:pPr eaLnBrk="0" hangingPunct="0"/>
            <a:r>
              <a:rPr lang="zh-CN" altLang="en-US" dirty="0">
                <a:latin typeface="Arial" panose="020B0604020202020204" pitchFamily="34" charset="0"/>
              </a:rPr>
              <a:t>特殊订货的看板管理 </a:t>
            </a:r>
            <a:endParaRPr lang="zh-CN" altLang="en-US" dirty="0">
              <a:latin typeface="Arial" panose="020B0604020202020204" pitchFamily="34" charset="0"/>
            </a:endParaRPr>
          </a:p>
        </p:txBody>
      </p:sp>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文本框 5031937"/>
          <p:cNvSpPr txBox="1"/>
          <p:nvPr/>
        </p:nvSpPr>
        <p:spPr>
          <a:xfrm>
            <a:off x="395288" y="1125538"/>
            <a:ext cx="8505825" cy="528637"/>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dirty="0">
                <a:latin typeface="Times New Roman" panose="02020603050405020304" pitchFamily="18" charset="0"/>
                <a:ea typeface="楷体_GB2312" pitchFamily="49" charset="-122"/>
              </a:rPr>
              <a:t>    </a:t>
            </a:r>
            <a:r>
              <a:rPr lang="zh-CN" altLang="en-US" sz="2800" dirty="0">
                <a:latin typeface="Times New Roman" panose="02020603050405020304" pitchFamily="18" charset="0"/>
              </a:rPr>
              <a:t>一、备件的入库管理</a:t>
            </a:r>
            <a:endParaRPr lang="zh-CN" altLang="en-US" sz="2800" dirty="0">
              <a:latin typeface="Times New Roman" panose="02020603050405020304" pitchFamily="18" charset="0"/>
            </a:endParaRPr>
          </a:p>
        </p:txBody>
      </p:sp>
      <p:sp>
        <p:nvSpPr>
          <p:cNvPr id="63491"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63494" name="矩形 63493"/>
          <p:cNvSpPr/>
          <p:nvPr/>
        </p:nvSpPr>
        <p:spPr>
          <a:xfrm>
            <a:off x="755650" y="1773238"/>
            <a:ext cx="7704138" cy="762000"/>
          </a:xfrm>
          <a:prstGeom prst="rect">
            <a:avLst/>
          </a:prstGeom>
          <a:noFill/>
          <a:ln w="9525">
            <a:noFill/>
          </a:ln>
        </p:spPr>
        <p:txBody>
          <a:bodyPr anchor="ctr" anchorCtr="0">
            <a:spAutoFit/>
          </a:bodyPr>
          <a:p>
            <a:pPr indent="266700">
              <a:spcBef>
                <a:spcPct val="50000"/>
              </a:spcBef>
              <a:buFontTx/>
            </a:pPr>
            <a:r>
              <a:rPr lang="zh-CN" altLang="en-US" sz="2200" dirty="0">
                <a:latin typeface="Times New Roman" panose="02020603050405020304" pitchFamily="18" charset="0"/>
                <a:ea typeface="楷体_GB2312" pitchFamily="49" charset="-122"/>
              </a:rPr>
              <a:t>   汽车备件入库是物资存储活动的开始，也是仓库业务管理的重要阶段。</a:t>
            </a:r>
            <a:endParaRPr lang="zh-CN" altLang="en-US" sz="2400" dirty="0">
              <a:latin typeface="Times New Roman" panose="02020603050405020304" pitchFamily="18" charset="0"/>
              <a:ea typeface="楷体_GB2312" pitchFamily="49" charset="-122"/>
            </a:endParaRPr>
          </a:p>
        </p:txBody>
      </p:sp>
      <p:sp>
        <p:nvSpPr>
          <p:cNvPr id="63496" name="矩形 63495"/>
          <p:cNvSpPr/>
          <p:nvPr/>
        </p:nvSpPr>
        <p:spPr>
          <a:xfrm>
            <a:off x="1116013" y="2636838"/>
            <a:ext cx="7561262" cy="3240087"/>
          </a:xfrm>
          <a:prstGeom prst="rect">
            <a:avLst/>
          </a:prstGeom>
          <a:noFill/>
          <a:ln w="9525">
            <a:noFill/>
          </a:ln>
        </p:spPr>
        <p:txBody>
          <a:bodyPr lIns="0" tIns="0" rIns="0" bIns="0"/>
          <a:lstStyle>
            <a:lvl1pPr marL="342900" lvl="0" indent="-342900" algn="l" rtl="0" eaLnBrk="0" fontAlgn="base" hangingPunct="0">
              <a:spcBef>
                <a:spcPct val="20000"/>
              </a:spcBef>
              <a:spcAft>
                <a:spcPct val="0"/>
              </a:spcAft>
              <a:buClr>
                <a:schemeClr val="hlink"/>
              </a:buClr>
              <a:buSzTx/>
              <a:buFont typeface="Wingdings" panose="05000000000000000000" pitchFamily="2" charset="2"/>
              <a:buChar char="v"/>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SzTx/>
              <a:buFont typeface="Wingdings" panose="05000000000000000000" pitchFamily="2" charset="2"/>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SzTx/>
              <a:buFont typeface="Wingdings" panose="05000000000000000000" pitchFamily="2"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Wingdings" panose="05000000000000000000" pitchFamily="2"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Wingdings" panose="05000000000000000000" pitchFamily="2" charset="2"/>
              <a:buChar char="»"/>
              <a:defRPr sz="1800" kern="1200">
                <a:solidFill>
                  <a:schemeClr val="tx1"/>
                </a:solidFill>
                <a:latin typeface="+mn-lt"/>
                <a:ea typeface="+mn-ea"/>
                <a:cs typeface="+mn-cs"/>
              </a:defRPr>
            </a:lvl5pPr>
          </a:lstStyle>
          <a:p>
            <a:pPr marL="0" lvl="0" indent="0">
              <a:lnSpc>
                <a:spcPct val="90000"/>
              </a:lnSpc>
              <a:buNone/>
            </a:pPr>
            <a:r>
              <a:rPr lang="en-US" altLang="zh-CN" sz="2000" b="1">
                <a:latin typeface="宋体" panose="02010600030101010101" pitchFamily="2" charset="-122"/>
              </a:rPr>
              <a:t>1.</a:t>
            </a:r>
            <a:r>
              <a:rPr lang="zh-CN" altLang="en-US" sz="2000" b="1" dirty="0">
                <a:latin typeface="宋体" panose="02010600030101010101" pitchFamily="2" charset="-122"/>
              </a:rPr>
              <a:t>到货接运</a:t>
            </a:r>
            <a:endParaRPr lang="zh-CN" altLang="en-US" sz="2000" b="1" dirty="0">
              <a:latin typeface="宋体" panose="02010600030101010101" pitchFamily="2" charset="-122"/>
            </a:endParaRPr>
          </a:p>
          <a:p>
            <a:pPr marL="0" lvl="0" indent="0">
              <a:lnSpc>
                <a:spcPct val="90000"/>
              </a:lnSpc>
              <a:buNone/>
            </a:pPr>
            <a:r>
              <a:rPr lang="zh-CN" altLang="en-US" sz="2400" b="1" dirty="0"/>
              <a:t>    </a:t>
            </a:r>
            <a:r>
              <a:rPr lang="zh-CN" altLang="en-US" sz="2200" dirty="0">
                <a:latin typeface="Times New Roman" panose="02020603050405020304" pitchFamily="18" charset="0"/>
                <a:ea typeface="楷体_GB2312" pitchFamily="49" charset="-122"/>
              </a:rPr>
              <a:t>到货接运时要对照货物运单，做到交接手续清楚、证件资料齐全。</a:t>
            </a:r>
            <a:endParaRPr lang="zh-CN" altLang="en-US" sz="2200">
              <a:latin typeface="Times New Roman" panose="02020603050405020304" pitchFamily="18" charset="0"/>
              <a:ea typeface="楷体_GB2312" pitchFamily="49" charset="-122"/>
            </a:endParaRPr>
          </a:p>
          <a:p>
            <a:pPr marL="0" lvl="0" indent="0">
              <a:lnSpc>
                <a:spcPct val="90000"/>
              </a:lnSpc>
              <a:buNone/>
            </a:pPr>
            <a:r>
              <a:rPr lang="en-US" altLang="zh-CN" sz="2000" b="1">
                <a:latin typeface="宋体" panose="02010600030101010101" pitchFamily="2" charset="-122"/>
              </a:rPr>
              <a:t>2.</a:t>
            </a:r>
            <a:r>
              <a:rPr lang="zh-CN" altLang="en-US" sz="2000" b="1" dirty="0">
                <a:latin typeface="宋体" panose="02010600030101010101" pitchFamily="2" charset="-122"/>
              </a:rPr>
              <a:t>备件验收</a:t>
            </a:r>
            <a:endParaRPr lang="zh-CN" altLang="en-US" sz="2000" b="1" dirty="0">
              <a:latin typeface="宋体" panose="02010600030101010101" pitchFamily="2" charset="-122"/>
            </a:endParaRPr>
          </a:p>
          <a:p>
            <a:pPr marL="0" lvl="0" indent="0">
              <a:lnSpc>
                <a:spcPct val="90000"/>
              </a:lnSpc>
              <a:buNone/>
            </a:pPr>
            <a:r>
              <a:rPr lang="zh-CN" altLang="en-US" sz="2400" b="1" dirty="0"/>
              <a:t>     </a:t>
            </a:r>
            <a:r>
              <a:rPr lang="zh-CN" altLang="en-US" sz="2200" dirty="0">
                <a:latin typeface="Times New Roman" panose="02020603050405020304" pitchFamily="18" charset="0"/>
                <a:ea typeface="楷体_GB2312" pitchFamily="49" charset="-122"/>
              </a:rPr>
              <a:t>备件验收是按照一定的程序和手续对备件的数量和质量进行检查，以验证它是否符合订货合同的一项工作 。</a:t>
            </a:r>
            <a:endParaRPr lang="zh-CN" altLang="en-US" sz="2200" dirty="0">
              <a:latin typeface="Times New Roman" panose="02020603050405020304" pitchFamily="18" charset="0"/>
              <a:ea typeface="楷体_GB2312" pitchFamily="49" charset="-122"/>
            </a:endParaRPr>
          </a:p>
          <a:p>
            <a:pPr marL="0" lvl="0" indent="0">
              <a:lnSpc>
                <a:spcPct val="90000"/>
              </a:lnSpc>
              <a:buNone/>
            </a:pPr>
            <a:r>
              <a:rPr lang="zh-CN" altLang="en-US" sz="2400"/>
              <a:t>   </a:t>
            </a:r>
            <a:r>
              <a:rPr lang="zh-CN" altLang="en-US" sz="2200" dirty="0">
                <a:latin typeface="Times New Roman" panose="02020603050405020304" pitchFamily="18" charset="0"/>
                <a:ea typeface="楷体_GB2312" pitchFamily="49" charset="-122"/>
              </a:rPr>
              <a:t>（</a:t>
            </a:r>
            <a:r>
              <a:rPr lang="en-US" altLang="zh-CN" sz="2200">
                <a:latin typeface="Times New Roman" panose="02020603050405020304" pitchFamily="18" charset="0"/>
                <a:ea typeface="楷体_GB2312" pitchFamily="49" charset="-122"/>
              </a:rPr>
              <a:t>1</a:t>
            </a:r>
            <a:r>
              <a:rPr lang="zh-CN" altLang="en-US" sz="2200" dirty="0">
                <a:latin typeface="Times New Roman" panose="02020603050405020304" pitchFamily="18" charset="0"/>
                <a:ea typeface="楷体_GB2312" pitchFamily="49" charset="-122"/>
              </a:rPr>
              <a:t>）验收准备</a:t>
            </a:r>
            <a:endParaRPr lang="zh-CN" altLang="en-US" sz="2200" dirty="0">
              <a:latin typeface="Times New Roman" panose="02020603050405020304" pitchFamily="18" charset="0"/>
              <a:ea typeface="楷体_GB2312" pitchFamily="49" charset="-122"/>
            </a:endParaRPr>
          </a:p>
          <a:p>
            <a:pPr marL="0" lvl="0" indent="0">
              <a:lnSpc>
                <a:spcPct val="90000"/>
              </a:lnSpc>
              <a:buNone/>
            </a:pPr>
            <a:r>
              <a:rPr lang="zh-CN" altLang="en-US" sz="2200" dirty="0">
                <a:latin typeface="Times New Roman" panose="02020603050405020304" pitchFamily="18" charset="0"/>
                <a:ea typeface="楷体_GB2312" pitchFamily="49" charset="-122"/>
              </a:rPr>
              <a:t>    （</a:t>
            </a:r>
            <a:r>
              <a:rPr lang="en-US" altLang="zh-CN" sz="2200">
                <a:latin typeface="Times New Roman" panose="02020603050405020304" pitchFamily="18" charset="0"/>
                <a:ea typeface="楷体_GB2312" pitchFamily="49" charset="-122"/>
              </a:rPr>
              <a:t>2</a:t>
            </a:r>
            <a:r>
              <a:rPr lang="zh-CN" altLang="en-US" sz="2200" dirty="0">
                <a:latin typeface="Times New Roman" panose="02020603050405020304" pitchFamily="18" charset="0"/>
                <a:ea typeface="楷体_GB2312" pitchFamily="49" charset="-122"/>
              </a:rPr>
              <a:t>）核对资料</a:t>
            </a:r>
            <a:endParaRPr lang="zh-CN" altLang="en-US" sz="2200" dirty="0">
              <a:latin typeface="Times New Roman" panose="02020603050405020304" pitchFamily="18" charset="0"/>
              <a:ea typeface="楷体_GB2312" pitchFamily="49" charset="-122"/>
            </a:endParaRPr>
          </a:p>
          <a:p>
            <a:pPr marL="0" lvl="0" indent="0">
              <a:lnSpc>
                <a:spcPct val="90000"/>
              </a:lnSpc>
              <a:buNone/>
            </a:pPr>
            <a:r>
              <a:rPr lang="zh-CN" altLang="en-US" sz="2200" dirty="0">
                <a:latin typeface="Times New Roman" panose="02020603050405020304" pitchFamily="18" charset="0"/>
                <a:ea typeface="楷体_GB2312" pitchFamily="49" charset="-122"/>
              </a:rPr>
              <a:t>    （</a:t>
            </a:r>
            <a:r>
              <a:rPr lang="en-US" altLang="zh-CN" sz="2200">
                <a:latin typeface="Times New Roman" panose="02020603050405020304" pitchFamily="18" charset="0"/>
                <a:ea typeface="楷体_GB2312" pitchFamily="49" charset="-122"/>
              </a:rPr>
              <a:t>3</a:t>
            </a:r>
            <a:r>
              <a:rPr lang="zh-CN" altLang="en-US" sz="2200" dirty="0">
                <a:latin typeface="Times New Roman" panose="02020603050405020304" pitchFamily="18" charset="0"/>
                <a:ea typeface="楷体_GB2312" pitchFamily="49" charset="-122"/>
              </a:rPr>
              <a:t>）实物检验</a:t>
            </a:r>
            <a:endParaRPr lang="zh-CN" altLang="en-US" sz="2200" dirty="0">
              <a:latin typeface="Times New Roman" panose="02020603050405020304" pitchFamily="18" charset="0"/>
              <a:ea typeface="楷体_GB2312" pitchFamily="49" charset="-122"/>
            </a:endParaRPr>
          </a:p>
          <a:p>
            <a:pPr marL="0" lvl="0" indent="0">
              <a:lnSpc>
                <a:spcPct val="90000"/>
              </a:lnSpc>
              <a:buNone/>
            </a:pPr>
            <a:r>
              <a:rPr lang="en-US" altLang="zh-CN" sz="2000" b="1">
                <a:latin typeface="宋体" panose="02010600030101010101" pitchFamily="2" charset="-122"/>
              </a:rPr>
              <a:t>3.</a:t>
            </a:r>
            <a:r>
              <a:rPr lang="zh-CN" altLang="en-US" sz="2000" b="1" dirty="0">
                <a:latin typeface="宋体" panose="02010600030101010101" pitchFamily="2" charset="-122"/>
              </a:rPr>
              <a:t>办理入库</a:t>
            </a:r>
            <a:endParaRPr lang="zh-CN" altLang="en-US" b="1" dirty="0">
              <a:latin typeface="宋体" panose="02010600030101010101" pitchFamily="2" charset="-122"/>
            </a:endParaRPr>
          </a:p>
        </p:txBody>
      </p:sp>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65540" name="文本框 5032969"/>
          <p:cNvSpPr txBox="1"/>
          <p:nvPr/>
        </p:nvSpPr>
        <p:spPr>
          <a:xfrm>
            <a:off x="34925" y="117475"/>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en-US" altLang="zh-CN" sz="2800" b="1" dirty="0">
                <a:latin typeface="楷体_GB2312" pitchFamily="49" charset="-122"/>
                <a:ea typeface="楷体_GB2312" pitchFamily="49" charset="-122"/>
              </a:rPr>
              <a:t>  </a:t>
            </a:r>
            <a:r>
              <a:rPr lang="zh-CN" altLang="en-US" sz="2800" b="1" dirty="0">
                <a:solidFill>
                  <a:schemeClr val="bg1"/>
                </a:solidFill>
                <a:latin typeface="楷体_GB2312" pitchFamily="49" charset="-122"/>
                <a:ea typeface="楷体_GB2312" pitchFamily="49" charset="-122"/>
              </a:rPr>
              <a:t>任务二  备件</a:t>
            </a:r>
            <a:r>
              <a:rPr lang="zh-CN" altLang="en-US" sz="2800" b="1" dirty="0">
                <a:solidFill>
                  <a:schemeClr val="bg1"/>
                </a:solidFill>
                <a:latin typeface="楷体_GB2312" pitchFamily="49" charset="-122"/>
                <a:ea typeface="楷体_GB2312" pitchFamily="49" charset="-122"/>
              </a:rPr>
              <a:t>库房管理</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任意多边形 6145"/>
          <p:cNvSpPr>
            <a:spLocks noChangeArrowheads="1"/>
          </p:cNvSpPr>
          <p:nvPr/>
        </p:nvSpPr>
        <p:spPr bwMode="auto">
          <a:xfrm rot="5400000">
            <a:off x="-2419350" y="1477963"/>
            <a:ext cx="4824413" cy="4764088"/>
          </a:xfrm>
          <a:custGeom>
            <a:avLst/>
            <a:gdLst/>
            <a:ahLst/>
            <a:cxnLst>
              <a:cxn ang="0">
                <a:pos x="323" y="10641"/>
              </a:cxn>
              <a:cxn ang="0">
                <a:pos x="10800" y="322"/>
              </a:cxn>
              <a:cxn ang="0">
                <a:pos x="21277" y="10640"/>
              </a:cxn>
              <a:cxn ang="0">
                <a:pos x="21598" y="10636"/>
              </a:cxn>
              <a:cxn ang="0">
                <a:pos x="10798" y="-164"/>
              </a:cxn>
              <a:cxn ang="0">
                <a:pos x="-1" y="10472"/>
              </a:cxn>
            </a:cxnLst>
            <a:rect l="0" t="0" r="r" b="b"/>
            <a:pathLst>
              <a:path w="21600" h="21600">
                <a:moveTo>
                  <a:pt x="323" y="10641"/>
                </a:moveTo>
                <a:cubicBezTo>
                  <a:pt x="409" y="4927"/>
                  <a:pt x="5067" y="322"/>
                  <a:pt x="10800" y="322"/>
                </a:cubicBezTo>
                <a:cubicBezTo>
                  <a:pt x="16534" y="322"/>
                  <a:pt x="21192" y="4927"/>
                  <a:pt x="21277" y="10640"/>
                </a:cubicBezTo>
                <a:lnTo>
                  <a:pt x="21598" y="10636"/>
                </a:lnTo>
                <a:cubicBezTo>
                  <a:pt x="21509" y="4583"/>
                  <a:pt x="16708" y="-164"/>
                  <a:pt x="10798" y="-164"/>
                </a:cubicBezTo>
                <a:cubicBezTo>
                  <a:pt x="4888" y="-164"/>
                  <a:pt x="87" y="4583"/>
                  <a:pt x="-1" y="10472"/>
                </a:cubicBezTo>
                <a:close/>
              </a:path>
            </a:pathLst>
          </a:custGeom>
          <a:gradFill rotWithShape="1">
            <a:gsLst>
              <a:gs pos="0">
                <a:srgbClr val="E2E2E2"/>
              </a:gs>
              <a:gs pos="50000">
                <a:schemeClr val="bg2"/>
              </a:gs>
              <a:gs pos="100000">
                <a:srgbClr val="E2E2E2"/>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39" name="任意多边形 6146"/>
          <p:cNvSpPr/>
          <p:nvPr/>
        </p:nvSpPr>
        <p:spPr>
          <a:xfrm rot="5400000" flipH="1">
            <a:off x="-2012950" y="1970088"/>
            <a:ext cx="4032250" cy="3924300"/>
          </a:xfrm>
          <a:custGeom>
            <a:avLst/>
            <a:gdLst>
              <a:gd name="txL" fmla="*/ 0 w 21600"/>
              <a:gd name="txT" fmla="*/ 0 h 21600"/>
              <a:gd name="txR" fmla="*/ 21600 w 21600"/>
              <a:gd name="txB" fmla="*/ 21600 h 21600"/>
            </a:gdLst>
            <a:ahLst/>
            <a:cxnLst>
              <a:cxn ang="0">
                <a:pos x="2147483647" y="2147483647"/>
              </a:cxn>
              <a:cxn ang="0">
                <a:pos x="2147483647" y="2147483647"/>
              </a:cxn>
              <a:cxn ang="0">
                <a:pos x="2147483647" y="2147483647"/>
              </a:cxn>
              <a:cxn ang="0">
                <a:pos x="2147483647" y="2147483647"/>
              </a:cxn>
              <a:cxn ang="0">
                <a:pos x="2147483647" y="0"/>
              </a:cxn>
              <a:cxn ang="0">
                <a:pos x="0" y="2147483647"/>
              </a:cxn>
            </a:cxnLst>
            <a:rect l="txL" t="txT" r="txR" b="txB"/>
            <a:pathLst>
              <a:path w="21600" h="21600">
                <a:moveTo>
                  <a:pt x="10744" y="10800"/>
                </a:moveTo>
                <a:cubicBezTo>
                  <a:pt x="10744" y="10769"/>
                  <a:pt x="10769" y="10744"/>
                  <a:pt x="10800" y="10744"/>
                </a:cubicBezTo>
                <a:cubicBezTo>
                  <a:pt x="10831" y="10744"/>
                  <a:pt x="10856" y="10769"/>
                  <a:pt x="10856" y="10800"/>
                </a:cubicBezTo>
                <a:lnTo>
                  <a:pt x="21600" y="10800"/>
                </a:lnTo>
                <a:cubicBezTo>
                  <a:pt x="21600" y="4835"/>
                  <a:pt x="16765" y="0"/>
                  <a:pt x="10800" y="0"/>
                </a:cubicBezTo>
                <a:cubicBezTo>
                  <a:pt x="4835" y="0"/>
                  <a:pt x="0" y="4835"/>
                  <a:pt x="0" y="10800"/>
                </a:cubicBezTo>
                <a:close/>
              </a:path>
            </a:pathLst>
          </a:custGeom>
          <a:gradFill rotWithShape="1">
            <a:gsLst>
              <a:gs pos="0">
                <a:schemeClr val="hlink">
                  <a:alpha val="56000"/>
                </a:schemeClr>
              </a:gs>
              <a:gs pos="100000">
                <a:srgbClr val="FFFFFF">
                  <a:alpha val="48000"/>
                </a:srgbClr>
              </a:gs>
            </a:gsLst>
            <a:lin ang="5400000" scaled="1"/>
            <a:tileRect/>
          </a:gradFill>
          <a:ln w="9525">
            <a:noFill/>
          </a:ln>
        </p:spPr>
        <p:txBody>
          <a:bodyPr/>
          <a:p>
            <a:endParaRPr lang="zh-CN" altLang="en-US" dirty="0">
              <a:latin typeface="Arial" panose="020B0604020202020204" pitchFamily="34" charset="0"/>
            </a:endParaRPr>
          </a:p>
        </p:txBody>
      </p:sp>
      <p:sp>
        <p:nvSpPr>
          <p:cNvPr id="14340" name="圆角矩形 6147"/>
          <p:cNvSpPr/>
          <p:nvPr>
            <p:custDataLst>
              <p:tags r:id="rId1"/>
            </p:custDataLst>
          </p:nvPr>
        </p:nvSpPr>
        <p:spPr>
          <a:xfrm>
            <a:off x="1867853" y="1988503"/>
            <a:ext cx="3971925" cy="508000"/>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nchorCtr="0"/>
          <a:p>
            <a:pPr eaLnBrk="0" hangingPunct="0"/>
            <a:r>
              <a:rPr lang="zh-CN" altLang="en-US" sz="2000" b="1" dirty="0">
                <a:latin typeface="Arial" panose="020B0604020202020204" pitchFamily="34" charset="0"/>
              </a:rPr>
              <a:t>任务一   </a:t>
            </a:r>
            <a:r>
              <a:rPr lang="en-US" altLang="zh-CN" sz="2000" b="1" dirty="0">
                <a:latin typeface="Arial" panose="020B0604020202020204" pitchFamily="34" charset="0"/>
              </a:rPr>
              <a:t> </a:t>
            </a:r>
            <a:r>
              <a:rPr lang="zh-CN" altLang="en-US" sz="2000" b="1" dirty="0">
                <a:latin typeface="Arial" panose="020B0604020202020204" pitchFamily="34" charset="0"/>
              </a:rPr>
              <a:t>订购备件</a:t>
            </a:r>
            <a:endParaRPr lang="zh-CN" altLang="en-US" sz="2000" b="1" dirty="0">
              <a:latin typeface="Arial" panose="020B0604020202020204" pitchFamily="34" charset="0"/>
            </a:endParaRPr>
          </a:p>
        </p:txBody>
      </p:sp>
      <p:grpSp>
        <p:nvGrpSpPr>
          <p:cNvPr id="14343" name="组合 6150"/>
          <p:cNvGrpSpPr/>
          <p:nvPr>
            <p:custDataLst>
              <p:tags r:id="rId2"/>
            </p:custDataLst>
          </p:nvPr>
        </p:nvGrpSpPr>
        <p:grpSpPr>
          <a:xfrm>
            <a:off x="1476375" y="1989138"/>
            <a:ext cx="381000" cy="381000"/>
            <a:chOff x="0" y="0"/>
            <a:chExt cx="1615" cy="1615"/>
          </a:xfrm>
        </p:grpSpPr>
        <p:sp>
          <p:nvSpPr>
            <p:cNvPr id="14377" name="椭圆 6151"/>
            <p:cNvSpPr/>
            <p:nvPr>
              <p:custDataLst>
                <p:tags r:id="rId3"/>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p>
              <a:endParaRPr lang="zh-CN" altLang="en-US" dirty="0">
                <a:latin typeface="Arial" panose="020B0604020202020204" pitchFamily="34" charset="0"/>
              </a:endParaRPr>
            </a:p>
          </p:txBody>
        </p:sp>
        <p:sp>
          <p:nvSpPr>
            <p:cNvPr id="14378" name="椭圆 6152"/>
            <p:cNvSpPr/>
            <p:nvPr>
              <p:custDataLst>
                <p:tags r:id="rId4"/>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p>
              <a:endParaRPr lang="zh-CN" altLang="en-US" dirty="0">
                <a:latin typeface="Arial" panose="020B0604020202020204" pitchFamily="34" charset="0"/>
              </a:endParaRPr>
            </a:p>
          </p:txBody>
        </p:sp>
        <p:sp>
          <p:nvSpPr>
            <p:cNvPr id="15369" name="椭圆 6153"/>
            <p:cNvSpPr>
              <a:spLocks noChangeArrowheads="1"/>
            </p:cNvSpPr>
            <p:nvPr>
              <p:custDataLst>
                <p:tags r:id="rId5"/>
              </p:custDataLst>
            </p:nvPr>
          </p:nvSpPr>
          <p:spPr bwMode="auto">
            <a:xfrm>
              <a:off x="175" y="175"/>
              <a:ext cx="1265" cy="1265"/>
            </a:xfrm>
            <a:prstGeom prst="ellipse">
              <a:avLst/>
            </a:prstGeom>
            <a:gradFill rotWithShape="1">
              <a:gsLst>
                <a:gs pos="0">
                  <a:srgbClr val="FFFFFF"/>
                </a:gs>
                <a:gs pos="50000">
                  <a:schemeClr val="hlink"/>
                </a:gs>
                <a:gs pos="100000">
                  <a:srgbClr val="FFFFFF"/>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80" name="椭圆 6154"/>
            <p:cNvSpPr/>
            <p:nvPr>
              <p:custDataLst>
                <p:tags r:id="rId6"/>
              </p:custDataLst>
            </p:nvPr>
          </p:nvSpPr>
          <p:spPr>
            <a:xfrm>
              <a:off x="176" y="176"/>
              <a:ext cx="1262" cy="1264"/>
            </a:xfrm>
            <a:prstGeom prst="ellipse">
              <a:avLst/>
            </a:prstGeom>
            <a:gradFill rotWithShape="1">
              <a:gsLst>
                <a:gs pos="0">
                  <a:srgbClr val="000000"/>
                </a:gs>
                <a:gs pos="100000">
                  <a:srgbClr val="FFCC00"/>
                </a:gs>
              </a:gsLst>
              <a:lin ang="2700000" scaled="1"/>
              <a:tileRect/>
            </a:gradFill>
            <a:ln w="9525">
              <a:noFill/>
            </a:ln>
          </p:spPr>
          <p:txBody>
            <a:bodyPr/>
            <a:p>
              <a:endParaRPr lang="zh-CN" altLang="en-US" dirty="0">
                <a:latin typeface="Arial" panose="020B0604020202020204" pitchFamily="34" charset="0"/>
              </a:endParaRPr>
            </a:p>
          </p:txBody>
        </p:sp>
        <p:sp>
          <p:nvSpPr>
            <p:cNvPr id="15371" name="椭圆 6155"/>
            <p:cNvSpPr>
              <a:spLocks noChangeArrowheads="1"/>
            </p:cNvSpPr>
            <p:nvPr>
              <p:custDataLst>
                <p:tags r:id="rId7"/>
              </p:custDataLst>
            </p:nvPr>
          </p:nvSpPr>
          <p:spPr bwMode="auto">
            <a:xfrm>
              <a:off x="256" y="256"/>
              <a:ext cx="1097" cy="1104"/>
            </a:xfrm>
            <a:prstGeom prst="ellipse">
              <a:avLst/>
            </a:prstGeom>
            <a:gradFill rotWithShape="1">
              <a:gsLst>
                <a:gs pos="0">
                  <a:srgbClr val="37538A"/>
                </a:gs>
                <a:gs pos="50000">
                  <a:schemeClr val="hlink"/>
                </a:gs>
                <a:gs pos="100000">
                  <a:srgbClr val="37538A"/>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82" name="椭圆 6156"/>
            <p:cNvSpPr/>
            <p:nvPr>
              <p:custDataLst>
                <p:tags r:id="rId8"/>
              </p:custDataLst>
            </p:nvPr>
          </p:nvSpPr>
          <p:spPr>
            <a:xfrm>
              <a:off x="259" y="259"/>
              <a:ext cx="1096" cy="1098"/>
            </a:xfrm>
            <a:prstGeom prst="ellipse">
              <a:avLst/>
            </a:prstGeom>
            <a:gradFill rotWithShape="1">
              <a:gsLst>
                <a:gs pos="0">
                  <a:srgbClr val="FFCC00"/>
                </a:gs>
                <a:gs pos="100000">
                  <a:srgbClr val="7C6300"/>
                </a:gs>
              </a:gsLst>
              <a:lin ang="2700000" scaled="1"/>
              <a:tileRect/>
            </a:gradFill>
            <a:ln w="9525">
              <a:noFill/>
            </a:ln>
          </p:spPr>
          <p:txBody>
            <a:bodyPr/>
            <a:p>
              <a:endParaRPr lang="zh-CN" altLang="en-US" dirty="0">
                <a:latin typeface="Arial" panose="020B0604020202020204" pitchFamily="34" charset="0"/>
              </a:endParaRPr>
            </a:p>
          </p:txBody>
        </p:sp>
      </p:grpSp>
      <p:grpSp>
        <p:nvGrpSpPr>
          <p:cNvPr id="14345" name="组合 6164"/>
          <p:cNvGrpSpPr/>
          <p:nvPr>
            <p:custDataLst>
              <p:tags r:id="rId9"/>
            </p:custDataLst>
          </p:nvPr>
        </p:nvGrpSpPr>
        <p:grpSpPr>
          <a:xfrm>
            <a:off x="2062163" y="3656013"/>
            <a:ext cx="381000" cy="381000"/>
            <a:chOff x="0" y="0"/>
            <a:chExt cx="1615" cy="1615"/>
          </a:xfrm>
        </p:grpSpPr>
        <p:sp>
          <p:nvSpPr>
            <p:cNvPr id="14365" name="椭圆 6165"/>
            <p:cNvSpPr/>
            <p:nvPr>
              <p:custDataLst>
                <p:tags r:id="rId10"/>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p>
              <a:endParaRPr lang="zh-CN" altLang="en-US" dirty="0">
                <a:latin typeface="Arial" panose="020B0604020202020204" pitchFamily="34" charset="0"/>
              </a:endParaRPr>
            </a:p>
          </p:txBody>
        </p:sp>
        <p:sp>
          <p:nvSpPr>
            <p:cNvPr id="14366" name="椭圆 6166"/>
            <p:cNvSpPr/>
            <p:nvPr>
              <p:custDataLst>
                <p:tags r:id="rId11"/>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p>
              <a:endParaRPr lang="zh-CN" altLang="en-US" dirty="0">
                <a:latin typeface="Arial" panose="020B0604020202020204" pitchFamily="34" charset="0"/>
              </a:endParaRPr>
            </a:p>
          </p:txBody>
        </p:sp>
        <p:sp>
          <p:nvSpPr>
            <p:cNvPr id="15383" name="椭圆 6167"/>
            <p:cNvSpPr>
              <a:spLocks noChangeArrowheads="1"/>
            </p:cNvSpPr>
            <p:nvPr>
              <p:custDataLst>
                <p:tags r:id="rId12"/>
              </p:custDataLst>
            </p:nvPr>
          </p:nvSpPr>
          <p:spPr bwMode="auto">
            <a:xfrm>
              <a:off x="175" y="175"/>
              <a:ext cx="1265" cy="1265"/>
            </a:xfrm>
            <a:prstGeom prst="ellipse">
              <a:avLst/>
            </a:prstGeom>
            <a:gradFill rotWithShape="1">
              <a:gsLst>
                <a:gs pos="0">
                  <a:srgbClr val="FFFFFF"/>
                </a:gs>
                <a:gs pos="50000">
                  <a:schemeClr val="hlink"/>
                </a:gs>
                <a:gs pos="100000">
                  <a:srgbClr val="FFFFFF"/>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68" name="椭圆 6168"/>
            <p:cNvSpPr/>
            <p:nvPr>
              <p:custDataLst>
                <p:tags r:id="rId13"/>
              </p:custDataLst>
            </p:nvPr>
          </p:nvSpPr>
          <p:spPr>
            <a:xfrm>
              <a:off x="176" y="176"/>
              <a:ext cx="1262" cy="1264"/>
            </a:xfrm>
            <a:prstGeom prst="ellipse">
              <a:avLst/>
            </a:prstGeom>
            <a:gradFill rotWithShape="1">
              <a:gsLst>
                <a:gs pos="0">
                  <a:srgbClr val="21B3E1"/>
                </a:gs>
                <a:gs pos="100000">
                  <a:srgbClr val="0F5368"/>
                </a:gs>
              </a:gsLst>
              <a:lin ang="5400000" scaled="1"/>
              <a:tileRect/>
            </a:gradFill>
            <a:ln w="9525">
              <a:noFill/>
            </a:ln>
          </p:spPr>
          <p:txBody>
            <a:bodyPr/>
            <a:p>
              <a:endParaRPr lang="zh-CN" altLang="en-US" dirty="0">
                <a:latin typeface="Arial" panose="020B0604020202020204" pitchFamily="34" charset="0"/>
              </a:endParaRPr>
            </a:p>
          </p:txBody>
        </p:sp>
        <p:sp>
          <p:nvSpPr>
            <p:cNvPr id="15385" name="椭圆 6169"/>
            <p:cNvSpPr>
              <a:spLocks noChangeArrowheads="1"/>
            </p:cNvSpPr>
            <p:nvPr>
              <p:custDataLst>
                <p:tags r:id="rId14"/>
              </p:custDataLst>
            </p:nvPr>
          </p:nvSpPr>
          <p:spPr bwMode="auto">
            <a:xfrm>
              <a:off x="256" y="256"/>
              <a:ext cx="1097" cy="1104"/>
            </a:xfrm>
            <a:prstGeom prst="ellipse">
              <a:avLst/>
            </a:prstGeom>
            <a:gradFill rotWithShape="1">
              <a:gsLst>
                <a:gs pos="0">
                  <a:srgbClr val="37538A"/>
                </a:gs>
                <a:gs pos="50000">
                  <a:schemeClr val="hlink"/>
                </a:gs>
                <a:gs pos="100000">
                  <a:srgbClr val="37538A"/>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70" name="椭圆 6170"/>
            <p:cNvSpPr/>
            <p:nvPr>
              <p:custDataLst>
                <p:tags r:id="rId15"/>
              </p:custDataLst>
            </p:nvPr>
          </p:nvSpPr>
          <p:spPr>
            <a:xfrm>
              <a:off x="259" y="259"/>
              <a:ext cx="1096" cy="1098"/>
            </a:xfrm>
            <a:prstGeom prst="ellipse">
              <a:avLst/>
            </a:prstGeom>
            <a:gradFill rotWithShape="1">
              <a:gsLst>
                <a:gs pos="0">
                  <a:srgbClr val="21B3E1"/>
                </a:gs>
                <a:gs pos="100000">
                  <a:srgbClr val="10576D"/>
                </a:gs>
              </a:gsLst>
              <a:lin ang="2700000" scaled="1"/>
              <a:tileRect/>
            </a:gradFill>
            <a:ln w="9525">
              <a:noFill/>
            </a:ln>
          </p:spPr>
          <p:txBody>
            <a:bodyPr/>
            <a:p>
              <a:endParaRPr lang="zh-CN" altLang="en-US" dirty="0">
                <a:latin typeface="Arial" panose="020B0604020202020204" pitchFamily="34" charset="0"/>
              </a:endParaRPr>
            </a:p>
          </p:txBody>
        </p:sp>
      </p:grpSp>
      <p:sp>
        <p:nvSpPr>
          <p:cNvPr id="14346" name="圆角矩形 6171"/>
          <p:cNvSpPr/>
          <p:nvPr>
            <p:custDataLst>
              <p:tags r:id="rId16"/>
            </p:custDataLst>
          </p:nvPr>
        </p:nvSpPr>
        <p:spPr>
          <a:xfrm>
            <a:off x="2455228" y="3572828"/>
            <a:ext cx="4691062" cy="508000"/>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nchorCtr="0"/>
          <a:p>
            <a:pPr eaLnBrk="0" hangingPunct="0"/>
            <a:r>
              <a:rPr lang="zh-CN" altLang="en-US" sz="2000" b="1" dirty="0">
                <a:latin typeface="Arial" panose="020B0604020202020204" pitchFamily="34" charset="0"/>
              </a:rPr>
              <a:t>任务二    备件库房管理 </a:t>
            </a:r>
            <a:endParaRPr lang="zh-CN" altLang="en-US" sz="2000" b="1" dirty="0">
              <a:latin typeface="Arial" panose="020B0604020202020204" pitchFamily="34" charset="0"/>
            </a:endParaRPr>
          </a:p>
        </p:txBody>
      </p:sp>
      <p:sp>
        <p:nvSpPr>
          <p:cNvPr id="14348" name="矩形 6179"/>
          <p:cNvSpPr/>
          <p:nvPr/>
        </p:nvSpPr>
        <p:spPr>
          <a:xfrm>
            <a:off x="1981200" y="188913"/>
            <a:ext cx="5751513" cy="583565"/>
          </a:xfrm>
          <a:prstGeom prst="rect">
            <a:avLst/>
          </a:prstGeom>
          <a:noFill/>
          <a:ln w="9525">
            <a:noFill/>
          </a:ln>
        </p:spPr>
        <p:txBody>
          <a:bodyPr>
            <a:spAutoFit/>
          </a:bodyPr>
          <a:p>
            <a:r>
              <a:rPr lang="zh-CN" altLang="en-US" sz="3200" b="1" dirty="0">
                <a:solidFill>
                  <a:schemeClr val="bg1"/>
                </a:solidFill>
                <a:latin typeface="Arial" panose="020B0604020202020204" pitchFamily="34" charset="0"/>
              </a:rPr>
              <a:t>项目五    汽车备件管理</a:t>
            </a:r>
            <a:endParaRPr lang="zh-CN" altLang="en-US" sz="3200" b="1" dirty="0">
              <a:solidFill>
                <a:schemeClr val="bg1"/>
              </a:solidFill>
              <a:latin typeface="Arial" panose="020B0604020202020204" pitchFamily="34" charset="0"/>
            </a:endParaRPr>
          </a:p>
        </p:txBody>
      </p:sp>
      <p:sp>
        <p:nvSpPr>
          <p:cNvPr id="14349" name="文本框 6180"/>
          <p:cNvSpPr txBox="1"/>
          <p:nvPr/>
        </p:nvSpPr>
        <p:spPr>
          <a:xfrm>
            <a:off x="571500" y="3143250"/>
            <a:ext cx="554038" cy="1571625"/>
          </a:xfrm>
          <a:prstGeom prst="rect">
            <a:avLst/>
          </a:prstGeom>
          <a:noFill/>
          <a:ln w="9525">
            <a:noFill/>
          </a:ln>
        </p:spPr>
        <p:txBody>
          <a:bodyPr vert="eaVert">
            <a:spAutoFit/>
          </a:bodyPr>
          <a:p>
            <a:pPr>
              <a:spcBef>
                <a:spcPct val="50000"/>
              </a:spcBef>
            </a:pPr>
            <a:r>
              <a:rPr lang="zh-CN" altLang="en-US" sz="2400" b="1" dirty="0">
                <a:latin typeface="Arial" panose="020B0604020202020204" pitchFamily="34" charset="0"/>
              </a:rPr>
              <a:t>备件管理</a:t>
            </a:r>
            <a:endParaRPr lang="zh-CN" altLang="en-US" sz="2400" b="1" dirty="0">
              <a:latin typeface="Arial" panose="020B0604020202020204" pitchFamily="34" charset="0"/>
            </a:endParaRPr>
          </a:p>
        </p:txBody>
      </p:sp>
      <p:sp>
        <p:nvSpPr>
          <p:cNvPr id="17" name="灯片编号占位符 16"/>
          <p:cNvSpPr txBox="1">
            <a:spLocks noGrp="1"/>
          </p:cNvSpPr>
          <p:nvPr>
            <p:ph type="sldNum" sz="quarter" idx="4"/>
          </p:nvPr>
        </p:nvSpPr>
        <p:spPr>
          <a:xfrm>
            <a:off x="3924300" y="6453188"/>
            <a:ext cx="904875" cy="320675"/>
          </a:xfrm>
          <a:solidFill>
            <a:schemeClr val="accent5"/>
          </a:solidFill>
          <a:ln/>
        </p:spPr>
        <p:txBody>
          <a:bodyPr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文本框 5031937"/>
          <p:cNvSpPr txBox="1"/>
          <p:nvPr/>
        </p:nvSpPr>
        <p:spPr>
          <a:xfrm>
            <a:off x="395288" y="1125538"/>
            <a:ext cx="8505825" cy="528637"/>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dirty="0">
                <a:latin typeface="Times New Roman" panose="02020603050405020304" pitchFamily="18" charset="0"/>
                <a:ea typeface="楷体_GB2312" pitchFamily="49" charset="-122"/>
              </a:rPr>
              <a:t>    </a:t>
            </a:r>
            <a:r>
              <a:rPr lang="zh-CN" altLang="en-US" sz="2800" dirty="0">
                <a:latin typeface="Times New Roman" panose="02020603050405020304" pitchFamily="18" charset="0"/>
              </a:rPr>
              <a:t>二、备件库存管理</a:t>
            </a:r>
            <a:endParaRPr lang="zh-CN" altLang="en-US" sz="2800" dirty="0">
              <a:latin typeface="Times New Roman" panose="02020603050405020304" pitchFamily="18" charset="0"/>
            </a:endParaRPr>
          </a:p>
        </p:txBody>
      </p:sp>
      <p:sp>
        <p:nvSpPr>
          <p:cNvPr id="65539"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65540" name="文本框 5032969"/>
          <p:cNvSpPr txBox="1"/>
          <p:nvPr/>
        </p:nvSpPr>
        <p:spPr>
          <a:xfrm>
            <a:off x="34925" y="117475"/>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en-US" altLang="zh-CN" sz="2800" b="1" dirty="0">
                <a:latin typeface="楷体_GB2312" pitchFamily="49" charset="-122"/>
                <a:ea typeface="楷体_GB2312" pitchFamily="49" charset="-122"/>
              </a:rPr>
              <a:t>  </a:t>
            </a:r>
            <a:r>
              <a:rPr lang="zh-CN" altLang="en-US" sz="2800" b="1" dirty="0">
                <a:solidFill>
                  <a:schemeClr val="bg1"/>
                </a:solidFill>
                <a:latin typeface="楷体_GB2312" pitchFamily="49" charset="-122"/>
                <a:ea typeface="楷体_GB2312" pitchFamily="49" charset="-122"/>
              </a:rPr>
              <a:t>任务二  备件</a:t>
            </a:r>
            <a:r>
              <a:rPr lang="zh-CN" altLang="en-US" sz="2800" b="1" dirty="0">
                <a:solidFill>
                  <a:schemeClr val="bg1"/>
                </a:solidFill>
                <a:latin typeface="楷体_GB2312" pitchFamily="49" charset="-122"/>
                <a:ea typeface="楷体_GB2312" pitchFamily="49" charset="-122"/>
              </a:rPr>
              <a:t>库房管理</a:t>
            </a:r>
            <a:endParaRPr lang="zh-CN" altLang="en-US" sz="2800" b="1" dirty="0">
              <a:latin typeface="楷体_GB2312" pitchFamily="49" charset="-122"/>
              <a:ea typeface="楷体_GB2312" pitchFamily="49" charset="-122"/>
            </a:endParaRPr>
          </a:p>
        </p:txBody>
      </p:sp>
      <p:sp>
        <p:nvSpPr>
          <p:cNvPr id="65542" name="矩形 65541"/>
          <p:cNvSpPr/>
          <p:nvPr/>
        </p:nvSpPr>
        <p:spPr>
          <a:xfrm>
            <a:off x="755650" y="1700213"/>
            <a:ext cx="7777163" cy="762000"/>
          </a:xfrm>
          <a:prstGeom prst="rect">
            <a:avLst/>
          </a:prstGeom>
          <a:noFill/>
          <a:ln w="9525">
            <a:noFill/>
          </a:ln>
        </p:spPr>
        <p:txBody>
          <a:bodyPr anchor="ctr" anchorCtr="0">
            <a:spAutoFit/>
          </a:bodyPr>
          <a:p>
            <a:pPr indent="266700">
              <a:spcBef>
                <a:spcPct val="50000"/>
              </a:spcBef>
              <a:buFontTx/>
            </a:pPr>
            <a:r>
              <a:rPr lang="zh-CN" altLang="en-US" sz="2200" dirty="0">
                <a:latin typeface="Times New Roman" panose="02020603050405020304" pitchFamily="18" charset="0"/>
                <a:ea typeface="楷体_GB2312" pitchFamily="49" charset="-122"/>
              </a:rPr>
              <a:t>  备件库存管理是备件管理的重要环节，对备件的及时供应、成本控制有着重要影响，直接关系到维修作业的及时性。</a:t>
            </a:r>
            <a:endParaRPr lang="zh-CN" altLang="en-US" sz="2200" dirty="0">
              <a:latin typeface="Times New Roman" panose="02020603050405020304" pitchFamily="18" charset="0"/>
              <a:ea typeface="楷体_GB2312" pitchFamily="49" charset="-122"/>
            </a:endParaRPr>
          </a:p>
        </p:txBody>
      </p:sp>
      <p:sp>
        <p:nvSpPr>
          <p:cNvPr id="65543" name="矩形 65542"/>
          <p:cNvSpPr/>
          <p:nvPr/>
        </p:nvSpPr>
        <p:spPr>
          <a:xfrm>
            <a:off x="827088" y="2924175"/>
            <a:ext cx="4248150" cy="2663825"/>
          </a:xfrm>
          <a:prstGeom prst="rect">
            <a:avLst/>
          </a:prstGeom>
          <a:noFill/>
          <a:ln w="9525">
            <a:noFill/>
          </a:ln>
        </p:spPr>
        <p:txBody>
          <a:bodyPr lIns="0" tIns="0" rIns="0" bIns="0"/>
          <a:lstStyle>
            <a:lvl1pPr marL="342900" lvl="0" indent="-342900" algn="l" rtl="0" eaLnBrk="0" fontAlgn="base" hangingPunct="0">
              <a:spcBef>
                <a:spcPct val="20000"/>
              </a:spcBef>
              <a:spcAft>
                <a:spcPct val="0"/>
              </a:spcAft>
              <a:buClr>
                <a:schemeClr val="hlink"/>
              </a:buClr>
              <a:buSzTx/>
              <a:buFont typeface="Wingdings" panose="05000000000000000000" pitchFamily="2" charset="2"/>
              <a:buChar char="v"/>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SzTx/>
              <a:buFont typeface="Wingdings" panose="05000000000000000000" pitchFamily="2" charset="2"/>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SzTx/>
              <a:buFont typeface="Wingdings" panose="05000000000000000000" pitchFamily="2"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Wingdings" panose="05000000000000000000" pitchFamily="2"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Wingdings" panose="05000000000000000000" pitchFamily="2" charset="2"/>
              <a:buChar char="»"/>
              <a:defRPr sz="1800" kern="1200">
                <a:solidFill>
                  <a:schemeClr val="tx1"/>
                </a:solidFill>
                <a:latin typeface="+mn-lt"/>
                <a:ea typeface="+mn-ea"/>
                <a:cs typeface="+mn-cs"/>
              </a:defRPr>
            </a:lvl5pPr>
          </a:lstStyle>
          <a:p>
            <a:pPr marL="0" lvl="0" indent="0">
              <a:lnSpc>
                <a:spcPct val="110000"/>
              </a:lnSpc>
              <a:buNone/>
            </a:pPr>
            <a:r>
              <a:rPr lang="en-US" altLang="zh-CN" sz="2000" b="1">
                <a:latin typeface="宋体" panose="02010600030101010101" pitchFamily="2" charset="-122"/>
              </a:rPr>
              <a:t>1.</a:t>
            </a:r>
            <a:r>
              <a:rPr lang="zh-CN" altLang="en-US" sz="2000" b="1" dirty="0">
                <a:latin typeface="宋体" panose="02010600030101010101" pitchFamily="2" charset="-122"/>
              </a:rPr>
              <a:t>仓库设置与要求</a:t>
            </a:r>
            <a:endParaRPr lang="zh-CN" altLang="en-US" sz="2000" b="1" dirty="0">
              <a:latin typeface="宋体" panose="02010600030101010101" pitchFamily="2" charset="-122"/>
            </a:endParaRPr>
          </a:p>
          <a:p>
            <a:pPr marL="0" lvl="0" indent="0">
              <a:lnSpc>
                <a:spcPct val="110000"/>
              </a:lnSpc>
              <a:buNone/>
            </a:pPr>
            <a:r>
              <a:rPr lang="zh-CN" altLang="en-US" sz="2400" b="1" dirty="0"/>
              <a:t> </a:t>
            </a:r>
            <a:r>
              <a:rPr lang="zh-CN" altLang="en-US" sz="2200" dirty="0">
                <a:latin typeface="Times New Roman" panose="02020603050405020304" pitchFamily="18" charset="0"/>
                <a:ea typeface="楷体_GB2312" pitchFamily="49" charset="-122"/>
              </a:rPr>
              <a:t>（</a:t>
            </a:r>
            <a:r>
              <a:rPr lang="en-US" altLang="zh-CN" sz="2200">
                <a:latin typeface="Times New Roman" panose="02020603050405020304" pitchFamily="18" charset="0"/>
                <a:ea typeface="楷体_GB2312" pitchFamily="49" charset="-122"/>
              </a:rPr>
              <a:t>1</a:t>
            </a:r>
            <a:r>
              <a:rPr lang="zh-CN" altLang="en-US" sz="2200" dirty="0">
                <a:latin typeface="Times New Roman" panose="02020603050405020304" pitchFamily="18" charset="0"/>
                <a:ea typeface="楷体_GB2312" pitchFamily="49" charset="-122"/>
              </a:rPr>
              <a:t>）对仓库的基本设施要求</a:t>
            </a:r>
            <a:endParaRPr lang="zh-CN" altLang="en-US" sz="2200" dirty="0">
              <a:latin typeface="Times New Roman" panose="02020603050405020304" pitchFamily="18" charset="0"/>
              <a:ea typeface="楷体_GB2312" pitchFamily="49" charset="-122"/>
            </a:endParaRPr>
          </a:p>
          <a:p>
            <a:pPr marL="0" lvl="0" indent="0">
              <a:lnSpc>
                <a:spcPct val="110000"/>
              </a:lnSpc>
              <a:buNone/>
            </a:pPr>
            <a:r>
              <a:rPr lang="zh-CN" altLang="en-US" sz="2200" dirty="0">
                <a:latin typeface="Times New Roman" panose="02020603050405020304" pitchFamily="18" charset="0"/>
                <a:ea typeface="楷体_GB2312" pitchFamily="49" charset="-122"/>
              </a:rPr>
              <a:t>  （</a:t>
            </a:r>
            <a:r>
              <a:rPr lang="en-US" altLang="zh-CN" sz="2200">
                <a:latin typeface="Times New Roman" panose="02020603050405020304" pitchFamily="18" charset="0"/>
                <a:ea typeface="楷体_GB2312" pitchFamily="49" charset="-122"/>
              </a:rPr>
              <a:t>2</a:t>
            </a:r>
            <a:r>
              <a:rPr lang="zh-CN" altLang="en-US" sz="2200" dirty="0">
                <a:latin typeface="Times New Roman" panose="02020603050405020304" pitchFamily="18" charset="0"/>
                <a:ea typeface="楷体_GB2312" pitchFamily="49" charset="-122"/>
              </a:rPr>
              <a:t>）仓库布置的原则</a:t>
            </a:r>
            <a:endParaRPr lang="zh-CN" altLang="en-US" sz="2200" dirty="0">
              <a:latin typeface="Times New Roman" panose="02020603050405020304" pitchFamily="18" charset="0"/>
              <a:ea typeface="楷体_GB2312" pitchFamily="49" charset="-122"/>
            </a:endParaRPr>
          </a:p>
          <a:p>
            <a:pPr marL="0" lvl="0" indent="0">
              <a:lnSpc>
                <a:spcPct val="110000"/>
              </a:lnSpc>
              <a:buNone/>
            </a:pPr>
            <a:r>
              <a:rPr lang="en-US" altLang="zh-CN" sz="2000" b="1">
                <a:latin typeface="宋体" panose="02010600030101010101" pitchFamily="2" charset="-122"/>
              </a:rPr>
              <a:t>2. </a:t>
            </a:r>
            <a:r>
              <a:rPr lang="zh-CN" altLang="en-US" sz="2000" b="1" dirty="0">
                <a:latin typeface="宋体" panose="02010600030101010101" pitchFamily="2" charset="-122"/>
              </a:rPr>
              <a:t>库内备件管理</a:t>
            </a:r>
            <a:endParaRPr lang="zh-CN" altLang="en-US" sz="2000" b="1" dirty="0">
              <a:latin typeface="宋体" panose="02010600030101010101" pitchFamily="2" charset="-122"/>
            </a:endParaRPr>
          </a:p>
          <a:p>
            <a:pPr marL="0" lvl="0" indent="0">
              <a:lnSpc>
                <a:spcPct val="110000"/>
              </a:lnSpc>
              <a:buNone/>
            </a:pPr>
            <a:r>
              <a:rPr lang="zh-CN" altLang="en-US" sz="2200" dirty="0">
                <a:latin typeface="Times New Roman" panose="02020603050405020304" pitchFamily="18" charset="0"/>
                <a:ea typeface="楷体_GB2312" pitchFamily="49" charset="-122"/>
              </a:rPr>
              <a:t>（</a:t>
            </a:r>
            <a:r>
              <a:rPr lang="en-US" altLang="zh-CN" sz="2200">
                <a:latin typeface="Times New Roman" panose="02020603050405020304" pitchFamily="18" charset="0"/>
                <a:ea typeface="楷体_GB2312" pitchFamily="49" charset="-122"/>
              </a:rPr>
              <a:t>1</a:t>
            </a:r>
            <a:r>
              <a:rPr lang="zh-CN" altLang="en-US" sz="2200" dirty="0">
                <a:latin typeface="Times New Roman" panose="02020603050405020304" pitchFamily="18" charset="0"/>
                <a:ea typeface="楷体_GB2312" pitchFamily="49" charset="-122"/>
              </a:rPr>
              <a:t>）卡帐管理</a:t>
            </a:r>
            <a:endParaRPr lang="zh-CN" altLang="en-US" sz="2200" dirty="0">
              <a:latin typeface="Times New Roman" panose="02020603050405020304" pitchFamily="18" charset="0"/>
              <a:ea typeface="楷体_GB2312" pitchFamily="49" charset="-122"/>
            </a:endParaRPr>
          </a:p>
          <a:p>
            <a:pPr marL="0" lvl="0" indent="0">
              <a:lnSpc>
                <a:spcPct val="110000"/>
              </a:lnSpc>
              <a:buNone/>
            </a:pPr>
            <a:r>
              <a:rPr lang="zh-CN" altLang="en-US" sz="2200" dirty="0">
                <a:latin typeface="Times New Roman" panose="02020603050405020304" pitchFamily="18" charset="0"/>
                <a:ea typeface="楷体_GB2312" pitchFamily="49" charset="-122"/>
              </a:rPr>
              <a:t>（</a:t>
            </a:r>
            <a:r>
              <a:rPr lang="en-US" altLang="zh-CN" sz="2200">
                <a:latin typeface="Times New Roman" panose="02020603050405020304" pitchFamily="18" charset="0"/>
                <a:ea typeface="楷体_GB2312" pitchFamily="49" charset="-122"/>
              </a:rPr>
              <a:t>2</a:t>
            </a:r>
            <a:r>
              <a:rPr lang="zh-CN" altLang="en-US" sz="2200" dirty="0">
                <a:latin typeface="Times New Roman" panose="02020603050405020304" pitchFamily="18" charset="0"/>
                <a:ea typeface="楷体_GB2312" pitchFamily="49" charset="-122"/>
              </a:rPr>
              <a:t>）库存盘点管理</a:t>
            </a:r>
            <a:endParaRPr lang="zh-CN" altLang="en-US" b="1" dirty="0">
              <a:latin typeface="宋体" panose="02010600030101010101" pitchFamily="2" charset="-122"/>
            </a:endParaRPr>
          </a:p>
        </p:txBody>
      </p:sp>
      <p:pic>
        <p:nvPicPr>
          <p:cNvPr id="65545" name="图片 65544" descr="2013-12华阳 008"/>
          <p:cNvPicPr>
            <a:picLocks noChangeAspect="1"/>
          </p:cNvPicPr>
          <p:nvPr/>
        </p:nvPicPr>
        <p:blipFill>
          <a:blip r:embed="rId1"/>
          <a:srcRect l="12469"/>
          <a:stretch>
            <a:fillRect/>
          </a:stretch>
        </p:blipFill>
        <p:spPr>
          <a:xfrm>
            <a:off x="5003800" y="2636838"/>
            <a:ext cx="2241550" cy="3416300"/>
          </a:xfrm>
          <a:prstGeom prst="rect">
            <a:avLst/>
          </a:prstGeom>
          <a:noFill/>
          <a:ln w="9525">
            <a:noFill/>
          </a:ln>
        </p:spPr>
      </p:pic>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文本框 5031937"/>
          <p:cNvSpPr txBox="1"/>
          <p:nvPr/>
        </p:nvSpPr>
        <p:spPr>
          <a:xfrm>
            <a:off x="395288" y="1125538"/>
            <a:ext cx="8505825" cy="528637"/>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dirty="0">
                <a:latin typeface="Times New Roman" panose="02020603050405020304" pitchFamily="18" charset="0"/>
                <a:ea typeface="楷体_GB2312" pitchFamily="49" charset="-122"/>
              </a:rPr>
              <a:t>    </a:t>
            </a:r>
            <a:r>
              <a:rPr lang="zh-CN" altLang="en-US" sz="2800" dirty="0">
                <a:latin typeface="Times New Roman" panose="02020603050405020304" pitchFamily="18" charset="0"/>
              </a:rPr>
              <a:t>三、备件发货管理</a:t>
            </a:r>
            <a:endParaRPr lang="zh-CN" altLang="en-US" sz="2800" dirty="0">
              <a:latin typeface="Times New Roman" panose="02020603050405020304" pitchFamily="18" charset="0"/>
            </a:endParaRPr>
          </a:p>
        </p:txBody>
      </p:sp>
      <p:sp>
        <p:nvSpPr>
          <p:cNvPr id="67587"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67590" name="矩形 67589"/>
          <p:cNvSpPr/>
          <p:nvPr/>
        </p:nvSpPr>
        <p:spPr>
          <a:xfrm>
            <a:off x="755650" y="1700213"/>
            <a:ext cx="7777163" cy="762000"/>
          </a:xfrm>
          <a:prstGeom prst="rect">
            <a:avLst/>
          </a:prstGeom>
          <a:noFill/>
          <a:ln w="9525">
            <a:noFill/>
          </a:ln>
        </p:spPr>
        <p:txBody>
          <a:bodyPr anchor="ctr" anchorCtr="0">
            <a:spAutoFit/>
          </a:bodyPr>
          <a:p>
            <a:pPr indent="266700">
              <a:spcBef>
                <a:spcPct val="50000"/>
              </a:spcBef>
              <a:buFontTx/>
            </a:pPr>
            <a:r>
              <a:rPr lang="zh-CN" altLang="en-US" sz="2200" dirty="0">
                <a:latin typeface="Times New Roman" panose="02020603050405020304" pitchFamily="18" charset="0"/>
                <a:ea typeface="楷体_GB2312" pitchFamily="49" charset="-122"/>
              </a:rPr>
              <a:t>仓库发货必须有正式的单据为凭，所以第一步就是审核汽车备件出库单据。</a:t>
            </a:r>
            <a:endParaRPr lang="zh-CN" altLang="en-US" sz="2200" dirty="0">
              <a:latin typeface="Times New Roman" panose="02020603050405020304" pitchFamily="18" charset="0"/>
              <a:ea typeface="楷体_GB2312" pitchFamily="49" charset="-122"/>
            </a:endParaRPr>
          </a:p>
        </p:txBody>
      </p:sp>
      <p:sp>
        <p:nvSpPr>
          <p:cNvPr id="67591" name="矩形 67590"/>
          <p:cNvSpPr/>
          <p:nvPr/>
        </p:nvSpPr>
        <p:spPr>
          <a:xfrm>
            <a:off x="827088" y="2924175"/>
            <a:ext cx="4248150" cy="2663825"/>
          </a:xfrm>
          <a:prstGeom prst="rect">
            <a:avLst/>
          </a:prstGeom>
          <a:noFill/>
          <a:ln w="9525">
            <a:noFill/>
          </a:ln>
        </p:spPr>
        <p:txBody>
          <a:bodyPr lIns="0" tIns="0" rIns="0" bIns="0"/>
          <a:lstStyle>
            <a:lvl1pPr marL="342900" lvl="0" indent="-342900" algn="l" rtl="0" eaLnBrk="0" fontAlgn="base" hangingPunct="0">
              <a:spcBef>
                <a:spcPct val="20000"/>
              </a:spcBef>
              <a:spcAft>
                <a:spcPct val="0"/>
              </a:spcAft>
              <a:buClr>
                <a:schemeClr val="hlink"/>
              </a:buClr>
              <a:buSzTx/>
              <a:buFont typeface="Wingdings" panose="05000000000000000000" pitchFamily="2" charset="2"/>
              <a:buChar char="v"/>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SzTx/>
              <a:buFont typeface="Wingdings" panose="05000000000000000000" pitchFamily="2" charset="2"/>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SzTx/>
              <a:buFont typeface="Wingdings" panose="05000000000000000000" pitchFamily="2"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Wingdings" panose="05000000000000000000" pitchFamily="2"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Wingdings" panose="05000000000000000000" pitchFamily="2" charset="2"/>
              <a:buChar char="»"/>
              <a:defRPr sz="1800" kern="1200">
                <a:solidFill>
                  <a:schemeClr val="tx1"/>
                </a:solidFill>
                <a:latin typeface="+mn-lt"/>
                <a:ea typeface="+mn-ea"/>
                <a:cs typeface="+mn-cs"/>
              </a:defRPr>
            </a:lvl5pPr>
          </a:lstStyle>
          <a:p>
            <a:pPr marL="0" lvl="0" indent="0">
              <a:lnSpc>
                <a:spcPct val="110000"/>
              </a:lnSpc>
              <a:buNone/>
            </a:pPr>
            <a:r>
              <a:rPr lang="en-US" altLang="zh-CN" sz="2000" b="1">
                <a:latin typeface="宋体" panose="02010600030101010101" pitchFamily="2" charset="-122"/>
              </a:rPr>
              <a:t>1.</a:t>
            </a:r>
            <a:r>
              <a:rPr lang="zh-CN" altLang="en-US" sz="2000" b="1" dirty="0">
                <a:latin typeface="宋体" panose="02010600030101010101" pitchFamily="2" charset="-122"/>
              </a:rPr>
              <a:t>凭单记账</a:t>
            </a:r>
            <a:endParaRPr lang="zh-CN" altLang="en-US" sz="2000" b="1" dirty="0">
              <a:latin typeface="宋体" panose="02010600030101010101" pitchFamily="2" charset="-122"/>
            </a:endParaRPr>
          </a:p>
          <a:p>
            <a:pPr marL="0" lvl="0" indent="0">
              <a:lnSpc>
                <a:spcPct val="110000"/>
              </a:lnSpc>
              <a:buNone/>
            </a:pPr>
            <a:r>
              <a:rPr lang="zh-CN" altLang="en-US" sz="2400" b="1" dirty="0"/>
              <a:t> </a:t>
            </a:r>
            <a:r>
              <a:rPr lang="zh-CN" altLang="en-US" sz="2200" dirty="0">
                <a:latin typeface="Times New Roman" panose="02020603050405020304" pitchFamily="18" charset="0"/>
                <a:ea typeface="楷体_GB2312" pitchFamily="49" charset="-122"/>
              </a:rPr>
              <a:t> </a:t>
            </a:r>
            <a:endParaRPr lang="zh-CN" altLang="en-US" sz="2200" dirty="0">
              <a:latin typeface="Times New Roman" panose="02020603050405020304" pitchFamily="18" charset="0"/>
              <a:ea typeface="楷体_GB2312" pitchFamily="49" charset="-122"/>
            </a:endParaRPr>
          </a:p>
          <a:p>
            <a:pPr marL="0" lvl="0" indent="0">
              <a:lnSpc>
                <a:spcPct val="110000"/>
              </a:lnSpc>
              <a:buNone/>
            </a:pPr>
            <a:r>
              <a:rPr lang="en-US" altLang="zh-CN" sz="2000" b="1">
                <a:latin typeface="宋体" panose="02010600030101010101" pitchFamily="2" charset="-122"/>
              </a:rPr>
              <a:t>2. </a:t>
            </a:r>
            <a:r>
              <a:rPr lang="zh-CN" altLang="en-US" sz="2000" b="1" dirty="0">
                <a:latin typeface="宋体" panose="02010600030101010101" pitchFamily="2" charset="-122"/>
              </a:rPr>
              <a:t>据单配货</a:t>
            </a:r>
            <a:endParaRPr lang="zh-CN" altLang="en-US" sz="2000" b="1" dirty="0">
              <a:latin typeface="宋体" panose="02010600030101010101" pitchFamily="2" charset="-122"/>
            </a:endParaRPr>
          </a:p>
          <a:p>
            <a:pPr marL="0" lvl="0" indent="0">
              <a:lnSpc>
                <a:spcPct val="110000"/>
              </a:lnSpc>
              <a:buNone/>
            </a:pPr>
            <a:r>
              <a:rPr lang="zh-CN" altLang="en-US" sz="2200" dirty="0">
                <a:latin typeface="Times New Roman" panose="02020603050405020304" pitchFamily="18" charset="0"/>
                <a:ea typeface="楷体_GB2312" pitchFamily="49" charset="-122"/>
              </a:rPr>
              <a:t> </a:t>
            </a:r>
            <a:endParaRPr lang="zh-CN" altLang="en-US" b="1" dirty="0">
              <a:latin typeface="宋体" panose="02010600030101010101" pitchFamily="2" charset="-122"/>
            </a:endParaRPr>
          </a:p>
        </p:txBody>
      </p:sp>
      <p:pic>
        <p:nvPicPr>
          <p:cNvPr id="67593" name="图片 67592" descr="do03"/>
          <p:cNvPicPr>
            <a:picLocks noChangeAspect="1"/>
          </p:cNvPicPr>
          <p:nvPr/>
        </p:nvPicPr>
        <p:blipFill>
          <a:blip r:embed="rId1"/>
          <a:stretch>
            <a:fillRect/>
          </a:stretch>
        </p:blipFill>
        <p:spPr>
          <a:xfrm>
            <a:off x="5934075" y="3716338"/>
            <a:ext cx="2117725" cy="2178050"/>
          </a:xfrm>
          <a:prstGeom prst="rect">
            <a:avLst/>
          </a:prstGeom>
          <a:noFill/>
          <a:ln w="9525">
            <a:noFill/>
          </a:ln>
        </p:spPr>
      </p:pic>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65540" name="文本框 5032969"/>
          <p:cNvSpPr txBox="1"/>
          <p:nvPr/>
        </p:nvSpPr>
        <p:spPr>
          <a:xfrm>
            <a:off x="34925" y="117475"/>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en-US" altLang="zh-CN" sz="2800" b="1" dirty="0">
                <a:latin typeface="楷体_GB2312" pitchFamily="49" charset="-122"/>
                <a:ea typeface="楷体_GB2312" pitchFamily="49" charset="-122"/>
              </a:rPr>
              <a:t>  </a:t>
            </a:r>
            <a:r>
              <a:rPr lang="zh-CN" altLang="en-US" sz="2800" b="1" dirty="0">
                <a:solidFill>
                  <a:schemeClr val="bg1"/>
                </a:solidFill>
                <a:latin typeface="楷体_GB2312" pitchFamily="49" charset="-122"/>
                <a:ea typeface="楷体_GB2312" pitchFamily="49" charset="-122"/>
              </a:rPr>
              <a:t>任务二  备件</a:t>
            </a:r>
            <a:r>
              <a:rPr lang="zh-CN" altLang="en-US" sz="2800" b="1" dirty="0">
                <a:solidFill>
                  <a:schemeClr val="bg1"/>
                </a:solidFill>
                <a:latin typeface="楷体_GB2312" pitchFamily="49" charset="-122"/>
                <a:ea typeface="楷体_GB2312" pitchFamily="49" charset="-122"/>
              </a:rPr>
              <a:t>库房管理</a:t>
            </a:r>
            <a:endParaRPr lang="zh-CN" altLang="en-US" sz="2800" b="1" dirty="0">
              <a:latin typeface="楷体_GB2312" pitchFamily="49" charset="-122"/>
              <a:ea typeface="楷体_GB2312" pitchFamily="49"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矩形 34817"/>
          <p:cNvSpPr/>
          <p:nvPr/>
        </p:nvSpPr>
        <p:spPr>
          <a:xfrm>
            <a:off x="0" y="6324600"/>
            <a:ext cx="9144000" cy="15875"/>
          </a:xfrm>
          <a:prstGeom prst="rect">
            <a:avLst/>
          </a:prstGeom>
          <a:solidFill>
            <a:srgbClr val="CCCCCC"/>
          </a:solidFill>
          <a:ln w="9525" cap="flat" cmpd="sng">
            <a:solidFill>
              <a:srgbClr val="FF3300"/>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70659" name="矩形 34818"/>
          <p:cNvSpPr/>
          <p:nvPr/>
        </p:nvSpPr>
        <p:spPr>
          <a:xfrm>
            <a:off x="0" y="3717925"/>
            <a:ext cx="9144000" cy="15875"/>
          </a:xfrm>
          <a:prstGeom prst="rect">
            <a:avLst/>
          </a:prstGeom>
          <a:solidFill>
            <a:srgbClr val="CCCCCC"/>
          </a:solidFill>
          <a:ln w="9525" cap="flat" cmpd="sng">
            <a:solidFill>
              <a:srgbClr val="FF3300"/>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70660" name="矩形 34819"/>
          <p:cNvSpPr/>
          <p:nvPr/>
        </p:nvSpPr>
        <p:spPr>
          <a:xfrm>
            <a:off x="395288" y="219075"/>
            <a:ext cx="7056437" cy="46990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latin typeface="楷体_GB2312" pitchFamily="49" charset="-122"/>
                <a:ea typeface="楷体_GB2312" pitchFamily="49" charset="-122"/>
              </a:rPr>
              <a:t>第三节 保险理赔</a:t>
            </a:r>
            <a:endParaRPr lang="zh-CN" altLang="en-US" sz="2800" b="1" dirty="0">
              <a:latin typeface="楷体_GB2312" pitchFamily="49" charset="-122"/>
              <a:ea typeface="楷体_GB2312" pitchFamily="49" charset="-122"/>
            </a:endParaRPr>
          </a:p>
        </p:txBody>
      </p:sp>
      <p:sp>
        <p:nvSpPr>
          <p:cNvPr id="70661" name="矩形 34820"/>
          <p:cNvSpPr/>
          <p:nvPr/>
        </p:nvSpPr>
        <p:spPr>
          <a:xfrm>
            <a:off x="914400" y="4267200"/>
            <a:ext cx="5694363" cy="1004888"/>
          </a:xfrm>
          <a:prstGeom prst="rect">
            <a:avLst/>
          </a:prstGeom>
          <a:noFill/>
          <a:ln w="9525">
            <a:noFill/>
          </a:ln>
        </p:spPr>
        <p:txBody>
          <a:bodyPr lIns="91436" tIns="45718" rIns="91436" bIns="45718">
            <a:spAutoFit/>
          </a:bodyPr>
          <a:p>
            <a:pPr lvl="2" eaLnBrk="1" hangingPunct="1">
              <a:spcBef>
                <a:spcPct val="50000"/>
              </a:spcBef>
              <a:buClr>
                <a:schemeClr val="tx1"/>
              </a:buClr>
              <a:buFont typeface="Wingdings" panose="05000000000000000000" pitchFamily="2" charset="2"/>
              <a:buChar char="Ø"/>
            </a:pPr>
            <a:r>
              <a:rPr lang="en-US" altLang="zh-CN" sz="2400" b="1">
                <a:solidFill>
                  <a:srgbClr val="FF0000"/>
                </a:solidFill>
                <a:latin typeface="楷体_GB2312" pitchFamily="49" charset="-122"/>
                <a:ea typeface="楷体_GB2312" pitchFamily="49" charset="-122"/>
              </a:rPr>
              <a:t>1. </a:t>
            </a:r>
            <a:r>
              <a:rPr lang="zh-CN" altLang="en-US" sz="2400" b="1" dirty="0">
                <a:solidFill>
                  <a:srgbClr val="FF0000"/>
                </a:solidFill>
                <a:latin typeface="楷体_GB2312" pitchFamily="49" charset="-122"/>
                <a:ea typeface="楷体_GB2312" pitchFamily="49" charset="-122"/>
              </a:rPr>
              <a:t>备件销售计划员</a:t>
            </a:r>
            <a:endParaRPr lang="zh-CN" altLang="en-US" sz="2400" b="1" dirty="0">
              <a:solidFill>
                <a:srgbClr val="FF0000"/>
              </a:solidFill>
              <a:latin typeface="楷体_GB2312" pitchFamily="49" charset="-122"/>
              <a:ea typeface="楷体_GB2312" pitchFamily="49" charset="-122"/>
            </a:endParaRPr>
          </a:p>
          <a:p>
            <a:pPr lvl="2" eaLnBrk="1" hangingPunct="1">
              <a:spcBef>
                <a:spcPct val="50000"/>
              </a:spcBef>
              <a:buClr>
                <a:schemeClr val="tx1"/>
              </a:buClr>
              <a:buFont typeface="Wingdings" panose="05000000000000000000" pitchFamily="2" charset="2"/>
              <a:buChar char="Ø"/>
            </a:pPr>
            <a:r>
              <a:rPr lang="en-US" altLang="zh-CN" sz="2400" b="1">
                <a:latin typeface="楷体_GB2312" pitchFamily="49" charset="-122"/>
                <a:ea typeface="楷体_GB2312" pitchFamily="49" charset="-122"/>
              </a:rPr>
              <a:t>2. </a:t>
            </a:r>
            <a:r>
              <a:rPr lang="zh-CN" altLang="en-US" sz="2400" b="1" dirty="0">
                <a:latin typeface="楷体_GB2312" pitchFamily="49" charset="-122"/>
                <a:ea typeface="楷体_GB2312" pitchFamily="49" charset="-122"/>
              </a:rPr>
              <a:t>备件仓库管理员</a:t>
            </a:r>
            <a:endParaRPr lang="zh-CN" altLang="en-US" sz="2400" b="1" dirty="0">
              <a:latin typeface="楷体_GB2312" pitchFamily="49" charset="-122"/>
              <a:ea typeface="楷体_GB2312" pitchFamily="49" charset="-122"/>
            </a:endParaRPr>
          </a:p>
        </p:txBody>
      </p:sp>
      <p:pic>
        <p:nvPicPr>
          <p:cNvPr id="70662" name="图片 34821" descr="CW19"/>
          <p:cNvPicPr>
            <a:picLocks noChangeAspect="1"/>
          </p:cNvPicPr>
          <p:nvPr/>
        </p:nvPicPr>
        <p:blipFill>
          <a:blip r:embed="rId1"/>
          <a:stretch>
            <a:fillRect/>
          </a:stretch>
        </p:blipFill>
        <p:spPr>
          <a:xfrm>
            <a:off x="468313" y="1052513"/>
            <a:ext cx="1938337" cy="2449512"/>
          </a:xfrm>
          <a:prstGeom prst="rect">
            <a:avLst/>
          </a:prstGeom>
          <a:noFill/>
          <a:ln w="9525">
            <a:noFill/>
          </a:ln>
        </p:spPr>
      </p:pic>
      <p:pic>
        <p:nvPicPr>
          <p:cNvPr id="70663" name="图片 34822" descr="commerce2"/>
          <p:cNvPicPr>
            <a:picLocks noChangeAspect="1"/>
          </p:cNvPicPr>
          <p:nvPr/>
        </p:nvPicPr>
        <p:blipFill>
          <a:blip r:embed="rId2"/>
          <a:srcRect l="12517"/>
          <a:stretch>
            <a:fillRect/>
          </a:stretch>
        </p:blipFill>
        <p:spPr>
          <a:xfrm>
            <a:off x="2771775" y="1314450"/>
            <a:ext cx="3241675" cy="1697038"/>
          </a:xfrm>
          <a:prstGeom prst="rect">
            <a:avLst/>
          </a:prstGeom>
          <a:noFill/>
          <a:ln w="9525">
            <a:noFill/>
          </a:ln>
        </p:spPr>
      </p:pic>
      <p:pic>
        <p:nvPicPr>
          <p:cNvPr id="70664" name="图片 34823" descr="6020"/>
          <p:cNvPicPr>
            <a:picLocks noChangeAspect="1"/>
          </p:cNvPicPr>
          <p:nvPr/>
        </p:nvPicPr>
        <p:blipFill>
          <a:blip r:embed="rId3"/>
          <a:stretch>
            <a:fillRect/>
          </a:stretch>
        </p:blipFill>
        <p:spPr>
          <a:xfrm>
            <a:off x="6192838" y="1223963"/>
            <a:ext cx="2654300" cy="1890712"/>
          </a:xfrm>
          <a:prstGeom prst="rect">
            <a:avLst/>
          </a:prstGeom>
          <a:noFill/>
          <a:ln w="9525">
            <a:noFill/>
          </a:ln>
        </p:spPr>
      </p:pic>
      <p:sp>
        <p:nvSpPr>
          <p:cNvPr id="70665" name="文本框 5032969"/>
          <p:cNvSpPr txBox="1"/>
          <p:nvPr/>
        </p:nvSpPr>
        <p:spPr>
          <a:xfrm>
            <a:off x="539750" y="260350"/>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zh-CN" altLang="en-US" sz="2800" b="1" dirty="0">
                <a:solidFill>
                  <a:schemeClr val="bg1"/>
                </a:solidFill>
                <a:latin typeface="楷体_GB2312" pitchFamily="49" charset="-122"/>
                <a:ea typeface="楷体_GB2312" pitchFamily="49" charset="-122"/>
              </a:rPr>
              <a:t>任务</a:t>
            </a:r>
            <a:r>
              <a:rPr lang="zh-CN" altLang="en-US" sz="2800" b="1" dirty="0">
                <a:solidFill>
                  <a:schemeClr val="bg1"/>
                </a:solidFill>
                <a:latin typeface="楷体_GB2312" pitchFamily="49" charset="-122"/>
                <a:ea typeface="楷体_GB2312" pitchFamily="49" charset="-122"/>
              </a:rPr>
              <a:t>一 订购备件</a:t>
            </a:r>
            <a:r>
              <a:rPr lang="zh-CN" altLang="en-US" sz="2800" b="1" dirty="0">
                <a:latin typeface="楷体_GB2312" pitchFamily="49" charset="-122"/>
                <a:ea typeface="楷体_GB2312" pitchFamily="49" charset="-122"/>
              </a:rPr>
              <a:t>任务一、汽车行业介绍</a:t>
            </a:r>
            <a:endParaRPr lang="zh-CN" altLang="en-US" sz="2800" b="1" dirty="0">
              <a:latin typeface="楷体_GB2312" pitchFamily="49" charset="-122"/>
              <a:ea typeface="楷体_GB2312" pitchFamily="49" charset="-122"/>
            </a:endParaRPr>
          </a:p>
        </p:txBody>
      </p:sp>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  一、备件管理岗位</a:t>
            </a:r>
            <a:endParaRPr lang="zh-CN" altLang="en-US" sz="2800" b="1" dirty="0">
              <a:solidFill>
                <a:schemeClr val="bg1"/>
              </a:solidFill>
              <a:latin typeface="楷体_GB2312" pitchFamily="49" charset="-122"/>
              <a:ea typeface="楷体_GB2312" pitchFamily="49" charset="-122"/>
            </a:endParaRPr>
          </a:p>
        </p:txBody>
      </p:sp>
      <p:sp>
        <p:nvSpPr>
          <p:cNvPr id="15363" name="文本框 2"/>
          <p:cNvSpPr txBox="1"/>
          <p:nvPr/>
        </p:nvSpPr>
        <p:spPr>
          <a:xfrm>
            <a:off x="1476375" y="2276475"/>
            <a:ext cx="5337175" cy="1552575"/>
          </a:xfrm>
          <a:prstGeom prst="rect">
            <a:avLst/>
          </a:prstGeom>
          <a:noFill/>
          <a:ln w="9525">
            <a:noFill/>
          </a:ln>
        </p:spPr>
        <p:txBody>
          <a:bodyPr>
            <a:spAutoFit/>
          </a:bodyPr>
          <a:p>
            <a:r>
              <a:rPr lang="en-US" altLang="zh-CN" sz="2400" b="1">
                <a:latin typeface="华文新魏" panose="02010800040101010101" pitchFamily="2" charset="-122"/>
                <a:ea typeface="华文新魏" panose="02010800040101010101" pitchFamily="2" charset="-122"/>
              </a:rPr>
              <a:t>-  </a:t>
            </a:r>
            <a:r>
              <a:rPr lang="zh-CN" altLang="en-US" sz="2400" b="1" dirty="0">
                <a:solidFill>
                  <a:schemeClr val="tx2"/>
                </a:solidFill>
                <a:latin typeface="华文新魏" panose="02010800040101010101" pitchFamily="2" charset="-122"/>
                <a:ea typeface="华文新魏" panose="02010800040101010101" pitchFamily="2" charset="-122"/>
              </a:rPr>
              <a:t>备件的订购和库房管理</a:t>
            </a:r>
            <a:endParaRPr lang="en-US" altLang="zh-CN" sz="2400" b="1">
              <a:solidFill>
                <a:schemeClr val="tx2"/>
              </a:solidFill>
              <a:latin typeface="华文新魏" panose="02010800040101010101" pitchFamily="2" charset="-122"/>
              <a:ea typeface="华文新魏" panose="02010800040101010101" pitchFamily="2" charset="-122"/>
            </a:endParaRPr>
          </a:p>
          <a:p>
            <a:r>
              <a:rPr lang="en-US" altLang="zh-CN" sz="2400" b="1">
                <a:solidFill>
                  <a:schemeClr val="tx2"/>
                </a:solidFill>
                <a:latin typeface="华文新魏" panose="02010800040101010101" pitchFamily="2" charset="-122"/>
                <a:ea typeface="华文新魏" panose="02010800040101010101" pitchFamily="2" charset="-122"/>
              </a:rPr>
              <a:t>-  </a:t>
            </a:r>
            <a:r>
              <a:rPr lang="zh-CN" altLang="en-US" sz="2400" b="1" dirty="0">
                <a:solidFill>
                  <a:schemeClr val="tx2"/>
                </a:solidFill>
                <a:latin typeface="华文新魏" panose="02010800040101010101" pitchFamily="2" charset="-122"/>
                <a:ea typeface="华文新魏" panose="02010800040101010101" pitchFamily="2" charset="-122"/>
              </a:rPr>
              <a:t>为维修车间提供生产中所必需的零件和辅料</a:t>
            </a:r>
            <a:endParaRPr lang="zh-CN" altLang="en-US" sz="2400" b="1" dirty="0">
              <a:solidFill>
                <a:schemeClr val="tx2"/>
              </a:solidFill>
              <a:latin typeface="华文新魏" panose="02010800040101010101" pitchFamily="2" charset="-122"/>
              <a:ea typeface="华文新魏" panose="02010800040101010101" pitchFamily="2" charset="-122"/>
            </a:endParaRPr>
          </a:p>
          <a:p>
            <a:r>
              <a:rPr lang="en-US" altLang="zh-CN" sz="2400" b="1">
                <a:solidFill>
                  <a:schemeClr val="tx2"/>
                </a:solidFill>
                <a:latin typeface="华文新魏" panose="02010800040101010101" pitchFamily="2" charset="-122"/>
                <a:ea typeface="华文新魏" panose="02010800040101010101" pitchFamily="2" charset="-122"/>
              </a:rPr>
              <a:t>-  </a:t>
            </a:r>
            <a:r>
              <a:rPr lang="zh-CN" altLang="en-US" sz="2400" b="1" dirty="0">
                <a:solidFill>
                  <a:schemeClr val="tx2"/>
                </a:solidFill>
                <a:latin typeface="华文新魏" panose="02010800040101010101" pitchFamily="2" charset="-122"/>
                <a:ea typeface="华文新魏" panose="02010800040101010101" pitchFamily="2" charset="-122"/>
              </a:rPr>
              <a:t>对外零配件的调剂和销售</a:t>
            </a:r>
            <a:endParaRPr lang="zh-CN" altLang="en-US" sz="2400" b="1" dirty="0">
              <a:solidFill>
                <a:schemeClr val="tx2"/>
              </a:solidFill>
              <a:latin typeface="华文新魏" panose="02010800040101010101" pitchFamily="2" charset="-122"/>
              <a:ea typeface="华文新魏" panose="02010800040101010101" pitchFamily="2" charset="-122"/>
            </a:endParaRPr>
          </a:p>
        </p:txBody>
      </p:sp>
      <p:sp>
        <p:nvSpPr>
          <p:cNvPr id="4" name="矩形 3"/>
          <p:cNvSpPr/>
          <p:nvPr/>
        </p:nvSpPr>
        <p:spPr>
          <a:xfrm>
            <a:off x="755650" y="1484313"/>
            <a:ext cx="5329238" cy="5746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备件管理由备件部承担，备件部的职能包括：</a:t>
            </a:r>
            <a:endPar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endParaRPr>
          </a:p>
        </p:txBody>
      </p:sp>
      <p:pic>
        <p:nvPicPr>
          <p:cNvPr id="15365" name="图片 1"/>
          <p:cNvPicPr>
            <a:picLocks noChangeAspect="1"/>
          </p:cNvPicPr>
          <p:nvPr/>
        </p:nvPicPr>
        <p:blipFill>
          <a:blip r:embed="rId1"/>
          <a:stretch>
            <a:fillRect/>
          </a:stretch>
        </p:blipFill>
        <p:spPr>
          <a:xfrm>
            <a:off x="6877050" y="2349500"/>
            <a:ext cx="1733550" cy="3479800"/>
          </a:xfrm>
          <a:prstGeom prst="rect">
            <a:avLst/>
          </a:prstGeom>
          <a:noFill/>
          <a:ln w="9525">
            <a:noFill/>
          </a:ln>
        </p:spPr>
      </p:pic>
      <p:sp>
        <p:nvSpPr>
          <p:cNvPr id="10" name="灯片编号占位符 9"/>
          <p:cNvSpPr txBox="1">
            <a:spLocks noGrp="1"/>
          </p:cNvSpPr>
          <p:nvPr>
            <p:ph type="sldNum" sz="quarter" idx="4"/>
          </p:nvPr>
        </p:nvSpPr>
        <p:spPr>
          <a:xfrm>
            <a:off x="3779838" y="6453188"/>
            <a:ext cx="884238" cy="320675"/>
          </a:xfrm>
          <a:ln/>
        </p:spPr>
        <p:txBody>
          <a:bodyPr vert="horz"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
        <p:nvSpPr>
          <p:cNvPr id="2" name="矩形 3"/>
          <p:cNvSpPr/>
          <p:nvPr/>
        </p:nvSpPr>
        <p:spPr>
          <a:xfrm>
            <a:off x="684213" y="4005263"/>
            <a:ext cx="5040313" cy="5746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备件部的岗位包括：</a:t>
            </a:r>
            <a:endPar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endParaRPr>
          </a:p>
        </p:txBody>
      </p:sp>
      <p:sp>
        <p:nvSpPr>
          <p:cNvPr id="15368" name="文本框 2"/>
          <p:cNvSpPr txBox="1"/>
          <p:nvPr/>
        </p:nvSpPr>
        <p:spPr>
          <a:xfrm>
            <a:off x="1403350" y="4797425"/>
            <a:ext cx="5337175" cy="830263"/>
          </a:xfrm>
          <a:prstGeom prst="rect">
            <a:avLst/>
          </a:prstGeom>
          <a:noFill/>
          <a:ln w="9525">
            <a:noFill/>
          </a:ln>
        </p:spPr>
        <p:txBody>
          <a:bodyPr>
            <a:spAutoFit/>
          </a:bodyPr>
          <a:p>
            <a:r>
              <a:rPr lang="en-US" altLang="zh-CN" sz="2400" b="1">
                <a:latin typeface="华文新魏" panose="02010800040101010101" pitchFamily="2" charset="-122"/>
                <a:ea typeface="华文新魏" panose="02010800040101010101" pitchFamily="2" charset="-122"/>
              </a:rPr>
              <a:t>-  </a:t>
            </a:r>
            <a:r>
              <a:rPr lang="zh-CN" altLang="en-US" sz="2400" b="1" dirty="0">
                <a:solidFill>
                  <a:schemeClr val="tx2"/>
                </a:solidFill>
                <a:latin typeface="华文新魏" panose="02010800040101010101" pitchFamily="2" charset="-122"/>
                <a:ea typeface="华文新魏" panose="02010800040101010101" pitchFamily="2" charset="-122"/>
              </a:rPr>
              <a:t>备件销售计划员</a:t>
            </a:r>
            <a:endParaRPr lang="en-US" altLang="zh-CN" sz="2400" b="1">
              <a:solidFill>
                <a:schemeClr val="tx2"/>
              </a:solidFill>
              <a:latin typeface="华文新魏" panose="02010800040101010101" pitchFamily="2" charset="-122"/>
              <a:ea typeface="华文新魏" panose="02010800040101010101" pitchFamily="2" charset="-122"/>
            </a:endParaRPr>
          </a:p>
          <a:p>
            <a:r>
              <a:rPr lang="en-US" altLang="zh-CN" sz="2400" b="1">
                <a:solidFill>
                  <a:schemeClr val="tx2"/>
                </a:solidFill>
                <a:latin typeface="华文新魏" panose="02010800040101010101" pitchFamily="2" charset="-122"/>
                <a:ea typeface="华文新魏" panose="02010800040101010101" pitchFamily="2" charset="-122"/>
              </a:rPr>
              <a:t>-  </a:t>
            </a:r>
            <a:r>
              <a:rPr lang="zh-CN" altLang="en-US" sz="2400" b="1" dirty="0">
                <a:solidFill>
                  <a:schemeClr val="tx2"/>
                </a:solidFill>
                <a:latin typeface="华文新魏" panose="02010800040101010101" pitchFamily="2" charset="-122"/>
                <a:ea typeface="华文新魏" panose="02010800040101010101" pitchFamily="2" charset="-122"/>
              </a:rPr>
              <a:t>备件仓库管理员</a:t>
            </a:r>
            <a:endParaRPr lang="zh-CN" altLang="en-US" sz="2400" b="1" dirty="0">
              <a:solidFill>
                <a:schemeClr val="tx2"/>
              </a:solidFill>
              <a:latin typeface="华文新魏" panose="02010800040101010101" pitchFamily="2" charset="-122"/>
              <a:ea typeface="华文新魏" panose="0201080004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  一、备件管理岗位</a:t>
            </a:r>
            <a:endParaRPr lang="zh-CN" altLang="en-US" sz="2800" b="1" dirty="0">
              <a:solidFill>
                <a:schemeClr val="bg1"/>
              </a:solidFill>
              <a:latin typeface="楷体_GB2312" pitchFamily="49" charset="-122"/>
              <a:ea typeface="楷体_GB2312" pitchFamily="49" charset="-122"/>
            </a:endParaRPr>
          </a:p>
        </p:txBody>
      </p:sp>
      <p:sp>
        <p:nvSpPr>
          <p:cNvPr id="16387" name="文本框 2"/>
          <p:cNvSpPr txBox="1"/>
          <p:nvPr/>
        </p:nvSpPr>
        <p:spPr>
          <a:xfrm>
            <a:off x="928688" y="2000250"/>
            <a:ext cx="5500687" cy="5578475"/>
          </a:xfrm>
          <a:prstGeom prst="rect">
            <a:avLst/>
          </a:prstGeom>
          <a:noFill/>
          <a:ln w="9525">
            <a:noFill/>
          </a:ln>
        </p:spPr>
        <p:txBody>
          <a:bodyPr>
            <a:spAutoFit/>
          </a:bodyPr>
          <a:p>
            <a:r>
              <a:rPr lang="zh-CN" altLang="en-US" sz="2400" b="1" dirty="0">
                <a:solidFill>
                  <a:schemeClr val="tx2"/>
                </a:solidFill>
                <a:latin typeface="华文新魏" panose="02010800040101010101" pitchFamily="2" charset="-122"/>
                <a:ea typeface="华文新魏" panose="02010800040101010101" pitchFamily="2" charset="-122"/>
              </a:rPr>
              <a:t>直接上级：</a:t>
            </a:r>
            <a:endParaRPr lang="en-US" altLang="zh-CN" sz="2400" b="1">
              <a:solidFill>
                <a:schemeClr val="tx2"/>
              </a:solidFill>
              <a:latin typeface="华文新魏" panose="02010800040101010101" pitchFamily="2" charset="-122"/>
              <a:ea typeface="华文新魏" panose="020108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备件经理</a:t>
            </a:r>
            <a:endParaRPr lang="en-US" altLang="zh-CN">
              <a:solidFill>
                <a:schemeClr val="tx2"/>
              </a:solidFill>
              <a:latin typeface="仿宋" panose="02010609060101010101" pitchFamily="49" charset="-122"/>
              <a:ea typeface="华文仿宋" panose="02010600040101010101" pitchFamily="2" charset="-122"/>
            </a:endParaRPr>
          </a:p>
          <a:p>
            <a:r>
              <a:rPr lang="zh-CN" altLang="en-US" sz="2400" b="1" dirty="0">
                <a:solidFill>
                  <a:schemeClr val="tx2"/>
                </a:solidFill>
                <a:latin typeface="华文新魏" panose="02010800040101010101" pitchFamily="2" charset="-122"/>
                <a:ea typeface="华文新魏" panose="02010800040101010101" pitchFamily="2" charset="-122"/>
              </a:rPr>
              <a:t>素质要求：</a:t>
            </a:r>
            <a:endParaRPr lang="en-US" altLang="zh-CN" sz="2400" b="1">
              <a:solidFill>
                <a:schemeClr val="tx2"/>
              </a:solidFill>
              <a:latin typeface="华文新魏" panose="02010800040101010101" pitchFamily="2" charset="-122"/>
              <a:ea typeface="华文新魏" panose="020108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中专以上文化程度</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能够熟练地操作计算机</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具有一定的管理知识和管理经验</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熟悉汽车构造、维修常识，营销常识</a:t>
            </a:r>
            <a:endParaRPr lang="en-US" altLang="zh-CN">
              <a:solidFill>
                <a:schemeClr val="tx2"/>
              </a:solidFill>
              <a:latin typeface="仿宋" panose="02010609060101010101" pitchFamily="49" charset="-122"/>
              <a:ea typeface="华文仿宋" panose="02010600040101010101" pitchFamily="2" charset="-122"/>
            </a:endParaRPr>
          </a:p>
          <a:p>
            <a:r>
              <a:rPr lang="zh-CN" altLang="en-US" sz="2400" b="1" dirty="0">
                <a:solidFill>
                  <a:schemeClr val="tx2"/>
                </a:solidFill>
                <a:latin typeface="华文新魏" panose="02010800040101010101" pitchFamily="2" charset="-122"/>
                <a:ea typeface="华文新魏" panose="02010800040101010101" pitchFamily="2" charset="-122"/>
              </a:rPr>
              <a:t>职责与权限：</a:t>
            </a:r>
            <a:endParaRPr lang="en-US" altLang="zh-CN" sz="2400" b="1">
              <a:solidFill>
                <a:schemeClr val="tx2"/>
              </a:solidFill>
              <a:latin typeface="华文新魏" panose="02010800040101010101" pitchFamily="2" charset="-122"/>
              <a:ea typeface="华文新魏" panose="020108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制定备件订购计划和销售</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负责备件订货发票的审核</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负责备件订货资料的存档；</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负责制定备件的储备定额及最低库存量；</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负责到货备件的信息输入电脑，填写备件业务报表</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负责填写</a:t>
            </a:r>
            <a:r>
              <a:rPr lang="en-US" altLang="zh-CN">
                <a:solidFill>
                  <a:schemeClr val="tx2"/>
                </a:solidFill>
                <a:latin typeface="仿宋" panose="02010609060101010101" pitchFamily="49" charset="-122"/>
                <a:ea typeface="华文仿宋" panose="02010600040101010101" pitchFamily="2" charset="-122"/>
              </a:rPr>
              <a:t>《</a:t>
            </a:r>
            <a:r>
              <a:rPr lang="zh-CN" altLang="en-US" dirty="0">
                <a:solidFill>
                  <a:schemeClr val="tx2"/>
                </a:solidFill>
                <a:latin typeface="仿宋" panose="02010609060101010101" pitchFamily="49" charset="-122"/>
                <a:ea typeface="华文仿宋" panose="02010600040101010101" pitchFamily="2" charset="-122"/>
              </a:rPr>
              <a:t>索赔申请单</a:t>
            </a:r>
            <a:r>
              <a:rPr lang="en-US" altLang="zh-CN">
                <a:solidFill>
                  <a:schemeClr val="tx2"/>
                </a:solidFill>
                <a:latin typeface="仿宋" panose="02010609060101010101" pitchFamily="49" charset="-122"/>
                <a:ea typeface="华文仿宋" panose="02010600040101010101" pitchFamily="2" charset="-122"/>
              </a:rPr>
              <a:t>》</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endParaRPr lang="en-US" altLang="zh-CN">
              <a:solidFill>
                <a:schemeClr val="tx2"/>
              </a:solidFill>
              <a:latin typeface="仿宋" panose="02010609060101010101" pitchFamily="49" charset="-122"/>
              <a:ea typeface="华文仿宋" panose="02010600040101010101" pitchFamily="2" charset="-122"/>
            </a:endParaRPr>
          </a:p>
          <a:p>
            <a:pPr>
              <a:buFontTx/>
              <a:buChar char="-"/>
            </a:pPr>
            <a:endParaRPr lang="en-US" altLang="zh-CN" sz="2400" b="1">
              <a:solidFill>
                <a:schemeClr val="tx2"/>
              </a:solidFill>
              <a:latin typeface="华文新魏" panose="02010800040101010101" pitchFamily="2" charset="-122"/>
              <a:ea typeface="华文新魏" panose="02010800040101010101" pitchFamily="2" charset="-122"/>
            </a:endParaRPr>
          </a:p>
          <a:p>
            <a:pPr>
              <a:buFontTx/>
              <a:buChar char="-"/>
            </a:pPr>
            <a:endParaRPr lang="en-US" altLang="zh-CN" sz="2400" b="1">
              <a:solidFill>
                <a:schemeClr val="tx2"/>
              </a:solidFill>
              <a:latin typeface="华文新魏" panose="02010800040101010101" pitchFamily="2" charset="-122"/>
              <a:ea typeface="华文新魏" panose="02010800040101010101" pitchFamily="2" charset="-122"/>
            </a:endParaRPr>
          </a:p>
          <a:p>
            <a:pPr>
              <a:buFontTx/>
              <a:buChar char="-"/>
            </a:pPr>
            <a:endParaRPr lang="zh-CN" altLang="en-US" sz="2400" b="1" dirty="0">
              <a:solidFill>
                <a:schemeClr val="tx2"/>
              </a:solidFill>
              <a:latin typeface="华文新魏" panose="02010800040101010101" pitchFamily="2" charset="-122"/>
              <a:ea typeface="华文新魏" panose="02010800040101010101" pitchFamily="2" charset="-122"/>
            </a:endParaRPr>
          </a:p>
        </p:txBody>
      </p:sp>
      <p:sp>
        <p:nvSpPr>
          <p:cNvPr id="4" name="矩形 3"/>
          <p:cNvSpPr/>
          <p:nvPr/>
        </p:nvSpPr>
        <p:spPr>
          <a:xfrm>
            <a:off x="785813" y="1214438"/>
            <a:ext cx="5329238" cy="5746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备件销售计划员</a:t>
            </a:r>
            <a:endPar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endParaRPr>
          </a:p>
        </p:txBody>
      </p:sp>
      <p:sp>
        <p:nvSpPr>
          <p:cNvPr id="10" name="灯片编号占位符 9"/>
          <p:cNvSpPr txBox="1">
            <a:spLocks noGrp="1"/>
          </p:cNvSpPr>
          <p:nvPr/>
        </p:nvSpPr>
        <p:spPr>
          <a:xfrm>
            <a:off x="3779838" y="6453188"/>
            <a:ext cx="884238" cy="320675"/>
          </a:xfrm>
          <a:prstGeom prst="rect">
            <a:avLst/>
          </a:prstGeom>
          <a:solidFill>
            <a:schemeClr val="accent5"/>
          </a:solidFill>
          <a:ln>
            <a:miter/>
          </a:ln>
        </p:spPr>
        <p:txBody>
          <a:bodyPr/>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pic>
        <p:nvPicPr>
          <p:cNvPr id="16390" name="Picture 8" descr="BJ1217"/>
          <p:cNvPicPr>
            <a:picLocks noChangeAspect="1"/>
          </p:cNvPicPr>
          <p:nvPr/>
        </p:nvPicPr>
        <p:blipFill>
          <a:blip r:embed="rId1"/>
          <a:stretch>
            <a:fillRect/>
          </a:stretch>
        </p:blipFill>
        <p:spPr>
          <a:xfrm>
            <a:off x="6572250" y="2143125"/>
            <a:ext cx="2205038" cy="1468438"/>
          </a:xfrm>
          <a:prstGeom prst="rect">
            <a:avLst/>
          </a:prstGeom>
          <a:noFill/>
          <a:ln w="9525">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  一、备件管理岗位</a:t>
            </a:r>
            <a:endParaRPr lang="zh-CN" altLang="en-US" sz="2800" b="1" dirty="0">
              <a:solidFill>
                <a:schemeClr val="bg1"/>
              </a:solidFill>
              <a:latin typeface="楷体_GB2312" pitchFamily="49" charset="-122"/>
              <a:ea typeface="楷体_GB2312" pitchFamily="49" charset="-122"/>
            </a:endParaRPr>
          </a:p>
        </p:txBody>
      </p:sp>
      <p:sp>
        <p:nvSpPr>
          <p:cNvPr id="17411" name="文本框 2"/>
          <p:cNvSpPr txBox="1"/>
          <p:nvPr/>
        </p:nvSpPr>
        <p:spPr>
          <a:xfrm>
            <a:off x="1000125" y="1857375"/>
            <a:ext cx="5500688" cy="5578475"/>
          </a:xfrm>
          <a:prstGeom prst="rect">
            <a:avLst/>
          </a:prstGeom>
          <a:noFill/>
          <a:ln w="9525">
            <a:noFill/>
          </a:ln>
        </p:spPr>
        <p:txBody>
          <a:bodyPr>
            <a:spAutoFit/>
          </a:bodyPr>
          <a:p>
            <a:r>
              <a:rPr lang="zh-CN" altLang="en-US" sz="2400" b="1" dirty="0">
                <a:solidFill>
                  <a:schemeClr val="tx2"/>
                </a:solidFill>
                <a:latin typeface="华文新魏" panose="02010800040101010101" pitchFamily="2" charset="-122"/>
                <a:ea typeface="华文新魏" panose="02010800040101010101" pitchFamily="2" charset="-122"/>
              </a:rPr>
              <a:t>直接上级：</a:t>
            </a:r>
            <a:endParaRPr lang="en-US" altLang="zh-CN" sz="2400" b="1">
              <a:solidFill>
                <a:schemeClr val="tx2"/>
              </a:solidFill>
              <a:latin typeface="华文新魏" panose="02010800040101010101" pitchFamily="2" charset="-122"/>
              <a:ea typeface="华文新魏" panose="020108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备件经理</a:t>
            </a:r>
            <a:endParaRPr lang="en-US" altLang="zh-CN">
              <a:solidFill>
                <a:schemeClr val="tx2"/>
              </a:solidFill>
              <a:latin typeface="仿宋" panose="02010609060101010101" pitchFamily="49" charset="-122"/>
              <a:ea typeface="华文仿宋" panose="02010600040101010101" pitchFamily="2" charset="-122"/>
            </a:endParaRPr>
          </a:p>
          <a:p>
            <a:r>
              <a:rPr lang="zh-CN" altLang="en-US" sz="2400" b="1" dirty="0">
                <a:solidFill>
                  <a:schemeClr val="tx2"/>
                </a:solidFill>
                <a:latin typeface="华文新魏" panose="02010800040101010101" pitchFamily="2" charset="-122"/>
                <a:ea typeface="华文新魏" panose="02010800040101010101" pitchFamily="2" charset="-122"/>
              </a:rPr>
              <a:t>素质要求：</a:t>
            </a:r>
            <a:endParaRPr lang="en-US" altLang="zh-CN" sz="2400" b="1">
              <a:solidFill>
                <a:schemeClr val="tx2"/>
              </a:solidFill>
              <a:latin typeface="华文新魏" panose="02010800040101010101" pitchFamily="2" charset="-122"/>
              <a:ea typeface="华文新魏" panose="020108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中专以上文化程度</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能够熟练地操作计算机</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具有一定的仓库管理经验</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熟悉汽车构造、维修常识，营销常识</a:t>
            </a:r>
            <a:endParaRPr lang="en-US" altLang="zh-CN">
              <a:solidFill>
                <a:schemeClr val="tx2"/>
              </a:solidFill>
              <a:latin typeface="仿宋" panose="02010609060101010101" pitchFamily="49" charset="-122"/>
              <a:ea typeface="华文仿宋" panose="02010600040101010101" pitchFamily="2" charset="-122"/>
            </a:endParaRPr>
          </a:p>
          <a:p>
            <a:r>
              <a:rPr lang="zh-CN" altLang="en-US" sz="2400" b="1" dirty="0">
                <a:solidFill>
                  <a:schemeClr val="tx2"/>
                </a:solidFill>
                <a:latin typeface="华文新魏" panose="02010800040101010101" pitchFamily="2" charset="-122"/>
                <a:ea typeface="华文新魏" panose="02010800040101010101" pitchFamily="2" charset="-122"/>
              </a:rPr>
              <a:t>职责与权限：</a:t>
            </a:r>
            <a:endParaRPr lang="en-US" altLang="zh-CN" sz="2400" b="1">
              <a:solidFill>
                <a:schemeClr val="tx2"/>
              </a:solidFill>
              <a:latin typeface="华文新魏" panose="02010800040101010101" pitchFamily="2" charset="-122"/>
              <a:ea typeface="华文新魏" panose="020108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按要求对库存备件进行规范化的管理；</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负责备件订货发票的审核</a:t>
            </a:r>
            <a:endParaRPr lang="en-US" altLang="zh-CN">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负责备件的入库验收及维修备件的发放工作，建立库存帐目，保存各种原始凭证；</a:t>
            </a:r>
            <a:endParaRPr lang="zh-CN" altLang="en-US" dirty="0">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根据库存储备情况，向计划员发出订货需求；</a:t>
            </a:r>
            <a:endParaRPr lang="zh-CN" altLang="en-US" dirty="0">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负责库存备件的定期清典工作；</a:t>
            </a:r>
            <a:endParaRPr lang="zh-CN" altLang="en-US" dirty="0">
              <a:solidFill>
                <a:schemeClr val="tx2"/>
              </a:solidFill>
              <a:latin typeface="仿宋" panose="02010609060101010101" pitchFamily="49" charset="-122"/>
              <a:ea typeface="华文仿宋" panose="02010600040101010101" pitchFamily="2" charset="-122"/>
            </a:endParaRPr>
          </a:p>
          <a:p>
            <a:pPr>
              <a:buFontTx/>
              <a:buChar char="-"/>
            </a:pPr>
            <a:r>
              <a:rPr lang="zh-CN" altLang="en-US" dirty="0">
                <a:solidFill>
                  <a:schemeClr val="tx2"/>
                </a:solidFill>
                <a:latin typeface="仿宋" panose="02010609060101010101" pitchFamily="49" charset="-122"/>
                <a:ea typeface="华文仿宋" panose="02010600040101010101" pitchFamily="2" charset="-122"/>
              </a:rPr>
              <a:t>负责备件库的环境、安全及防火</a:t>
            </a:r>
            <a:endParaRPr lang="en-US" altLang="zh-CN" sz="2400">
              <a:solidFill>
                <a:schemeClr val="tx2"/>
              </a:solidFill>
              <a:latin typeface="华文新魏" panose="02010800040101010101" pitchFamily="2" charset="-122"/>
              <a:ea typeface="华文仿宋" panose="02010600040101010101" pitchFamily="2" charset="-122"/>
            </a:endParaRPr>
          </a:p>
          <a:p>
            <a:pPr>
              <a:buFontTx/>
              <a:buChar char="-"/>
            </a:pPr>
            <a:endParaRPr lang="en-US" altLang="zh-CN" sz="2400">
              <a:solidFill>
                <a:schemeClr val="tx2"/>
              </a:solidFill>
              <a:latin typeface="华文新魏" panose="02010800040101010101" pitchFamily="2" charset="-122"/>
              <a:ea typeface="华文仿宋" panose="02010600040101010101" pitchFamily="2" charset="-122"/>
            </a:endParaRPr>
          </a:p>
          <a:p>
            <a:pPr>
              <a:buFontTx/>
              <a:buChar char="-"/>
            </a:pPr>
            <a:endParaRPr lang="en-US" altLang="zh-CN" sz="2400" b="1">
              <a:solidFill>
                <a:schemeClr val="tx2"/>
              </a:solidFill>
              <a:latin typeface="华文新魏" panose="02010800040101010101" pitchFamily="2" charset="-122"/>
              <a:ea typeface="华文新魏" panose="02010800040101010101" pitchFamily="2" charset="-122"/>
            </a:endParaRPr>
          </a:p>
          <a:p>
            <a:pPr>
              <a:buFontTx/>
              <a:buChar char="-"/>
            </a:pPr>
            <a:endParaRPr lang="zh-CN" altLang="en-US" sz="2400" b="1" dirty="0">
              <a:solidFill>
                <a:schemeClr val="tx2"/>
              </a:solidFill>
              <a:latin typeface="华文新魏" panose="02010800040101010101" pitchFamily="2" charset="-122"/>
              <a:ea typeface="华文新魏" panose="02010800040101010101" pitchFamily="2" charset="-122"/>
            </a:endParaRPr>
          </a:p>
        </p:txBody>
      </p:sp>
      <p:sp>
        <p:nvSpPr>
          <p:cNvPr id="4" name="矩形 3"/>
          <p:cNvSpPr/>
          <p:nvPr/>
        </p:nvSpPr>
        <p:spPr>
          <a:xfrm>
            <a:off x="785813" y="1214438"/>
            <a:ext cx="5329238" cy="5746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备件仓库管理员</a:t>
            </a:r>
            <a:endPar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endParaRPr>
          </a:p>
        </p:txBody>
      </p:sp>
      <p:sp>
        <p:nvSpPr>
          <p:cNvPr id="10" name="灯片编号占位符 9"/>
          <p:cNvSpPr txBox="1">
            <a:spLocks noGrp="1"/>
          </p:cNvSpPr>
          <p:nvPr/>
        </p:nvSpPr>
        <p:spPr>
          <a:xfrm>
            <a:off x="3779838" y="6453188"/>
            <a:ext cx="884238" cy="320675"/>
          </a:xfrm>
          <a:prstGeom prst="rect">
            <a:avLst/>
          </a:prstGeom>
          <a:solidFill>
            <a:schemeClr val="accent5"/>
          </a:solidFill>
          <a:ln>
            <a:miter/>
          </a:ln>
        </p:spPr>
        <p:txBody>
          <a:bodyPr/>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pic>
        <p:nvPicPr>
          <p:cNvPr id="17414" name="Picture 8" descr="BJ1217"/>
          <p:cNvPicPr>
            <a:picLocks noChangeAspect="1"/>
          </p:cNvPicPr>
          <p:nvPr/>
        </p:nvPicPr>
        <p:blipFill>
          <a:blip r:embed="rId1"/>
          <a:stretch>
            <a:fillRect/>
          </a:stretch>
        </p:blipFill>
        <p:spPr>
          <a:xfrm>
            <a:off x="6572250" y="2143125"/>
            <a:ext cx="2205038" cy="1468438"/>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框 5031937"/>
          <p:cNvSpPr txBox="1"/>
          <p:nvPr/>
        </p:nvSpPr>
        <p:spPr>
          <a:xfrm>
            <a:off x="395288" y="1125538"/>
            <a:ext cx="8505825" cy="1382712"/>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Clr>
                <a:schemeClr val="tx1"/>
              </a:buClr>
              <a:buFont typeface="Wingdings" panose="05000000000000000000" pitchFamily="2" charset="2"/>
            </a:pPr>
            <a:r>
              <a:rPr lang="zh-CN" altLang="en-US" sz="2800" b="1" dirty="0">
                <a:latin typeface="Times New Roman" panose="02020603050405020304" pitchFamily="18" charset="0"/>
                <a:ea typeface="楷体_GB2312" pitchFamily="49" charset="-122"/>
              </a:rPr>
              <a:t>         </a:t>
            </a:r>
            <a:r>
              <a:rPr lang="zh-CN" altLang="en-US" sz="2800" dirty="0">
                <a:latin typeface="Times New Roman" panose="02020603050405020304" pitchFamily="18" charset="0"/>
                <a:ea typeface="楷体_GB2312" pitchFamily="49" charset="-122"/>
              </a:rPr>
              <a:t>为了更好地对汽车备件进行管理，必须首先掌握汽车备件的分类。汽车备件种类较为复杂，这里主要了解实用性分类和标准化分类两种。</a:t>
            </a:r>
            <a:endParaRPr lang="zh-CN" altLang="en-US" sz="2800" dirty="0">
              <a:solidFill>
                <a:srgbClr val="FF0000"/>
              </a:solidFill>
              <a:latin typeface="Times New Roman" panose="02020603050405020304" pitchFamily="18" charset="0"/>
              <a:ea typeface="楷体_GB2312" pitchFamily="49" charset="-122"/>
            </a:endParaRPr>
          </a:p>
        </p:txBody>
      </p:sp>
      <p:sp>
        <p:nvSpPr>
          <p:cNvPr id="38915"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38916" name="文本框 5032969"/>
          <p:cNvSpPr txBox="1"/>
          <p:nvPr/>
        </p:nvSpPr>
        <p:spPr>
          <a:xfrm>
            <a:off x="34925" y="117475"/>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学习</a:t>
            </a:r>
            <a:r>
              <a:rPr lang="zh-CN" altLang="en-US" sz="2800" b="1" dirty="0">
                <a:solidFill>
                  <a:schemeClr val="bg1"/>
                </a:solidFill>
                <a:latin typeface="楷体_GB2312" pitchFamily="49" charset="-122"/>
                <a:ea typeface="楷体_GB2312" pitchFamily="49" charset="-122"/>
              </a:rPr>
              <a:t>  二、汽车备件类型</a:t>
            </a:r>
            <a:endParaRPr lang="zh-CN" altLang="en-US" sz="2800" b="1" dirty="0">
              <a:latin typeface="楷体_GB2312" pitchFamily="49" charset="-122"/>
              <a:ea typeface="楷体_GB2312" pitchFamily="49" charset="-122"/>
            </a:endParaRPr>
          </a:p>
        </p:txBody>
      </p:sp>
      <p:sp>
        <p:nvSpPr>
          <p:cNvPr id="38918" name="矩形 38917"/>
          <p:cNvSpPr/>
          <p:nvPr/>
        </p:nvSpPr>
        <p:spPr>
          <a:xfrm>
            <a:off x="611188" y="2492375"/>
            <a:ext cx="8280400" cy="1587500"/>
          </a:xfrm>
          <a:prstGeom prst="rect">
            <a:avLst/>
          </a:prstGeom>
          <a:solidFill>
            <a:schemeClr val="accent1"/>
          </a:solidFill>
          <a:ln w="9525">
            <a:noFill/>
          </a:ln>
        </p:spPr>
        <p:txBody>
          <a:bodyPr>
            <a:spAutoFit/>
          </a:bodyPr>
          <a:p>
            <a:pPr>
              <a:spcBef>
                <a:spcPct val="50000"/>
              </a:spcBef>
              <a:buFontTx/>
            </a:pPr>
            <a:r>
              <a:rPr lang="zh-CN" altLang="en-US" sz="2800" b="1" dirty="0">
                <a:latin typeface="Times New Roman" panose="02020603050405020304" pitchFamily="18" charset="0"/>
                <a:ea typeface="楷体_GB2312" pitchFamily="49" charset="-122"/>
              </a:rPr>
              <a:t>       </a:t>
            </a:r>
            <a:r>
              <a:rPr lang="zh-CN" altLang="en-US" sz="2800" b="1" dirty="0">
                <a:latin typeface="Times New Roman" panose="02020603050405020304" pitchFamily="18" charset="0"/>
              </a:rPr>
              <a:t>一、实用性分类：</a:t>
            </a:r>
            <a:endParaRPr lang="zh-CN" altLang="en-US" sz="2800" b="1" dirty="0">
              <a:latin typeface="Times New Roman" panose="02020603050405020304" pitchFamily="18" charset="0"/>
            </a:endParaRPr>
          </a:p>
          <a:p>
            <a:pPr>
              <a:spcBef>
                <a:spcPct val="50000"/>
              </a:spcBef>
              <a:buFontTx/>
            </a:pPr>
            <a:r>
              <a:rPr lang="zh-CN" altLang="en-US" sz="2800" b="1" dirty="0">
                <a:latin typeface="Times New Roman" panose="02020603050405020304" pitchFamily="18" charset="0"/>
                <a:ea typeface="楷体_GB2312" pitchFamily="49" charset="-122"/>
              </a:rPr>
              <a:t>        </a:t>
            </a:r>
            <a:r>
              <a:rPr lang="zh-CN" altLang="en-US" sz="2800" dirty="0">
                <a:latin typeface="Times New Roman" panose="02020603050405020304" pitchFamily="18" charset="0"/>
                <a:ea typeface="楷体_GB2312" pitchFamily="49" charset="-122"/>
              </a:rPr>
              <a:t>根据我国汽车备件市场供应的</a:t>
            </a:r>
            <a:r>
              <a:rPr lang="zh-CN" altLang="en-US" sz="2800" b="1" dirty="0">
                <a:latin typeface="Times New Roman" panose="02020603050405020304" pitchFamily="18" charset="0"/>
                <a:ea typeface="楷体_GB2312" pitchFamily="49" charset="-122"/>
              </a:rPr>
              <a:t>实用性</a:t>
            </a:r>
            <a:r>
              <a:rPr lang="zh-CN" altLang="en-US" sz="2800" dirty="0">
                <a:latin typeface="Times New Roman" panose="02020603050405020304" pitchFamily="18" charset="0"/>
                <a:ea typeface="楷体_GB2312" pitchFamily="49" charset="-122"/>
              </a:rPr>
              <a:t>原则，汽车备件分为</a:t>
            </a:r>
            <a:r>
              <a:rPr lang="en-US" altLang="zh-CN" sz="2800">
                <a:latin typeface="Times New Roman" panose="02020603050405020304" pitchFamily="18" charset="0"/>
                <a:ea typeface="楷体_GB2312" pitchFamily="49" charset="-122"/>
              </a:rPr>
              <a:t>4</a:t>
            </a:r>
            <a:r>
              <a:rPr lang="zh-CN" altLang="en-US" sz="2800" dirty="0">
                <a:latin typeface="Times New Roman" panose="02020603050405020304" pitchFamily="18" charset="0"/>
                <a:ea typeface="楷体_GB2312" pitchFamily="49" charset="-122"/>
              </a:rPr>
              <a:t>种类型</a:t>
            </a:r>
            <a:r>
              <a:rPr lang="zh-CN" altLang="en-US" sz="2800" b="1" dirty="0">
                <a:latin typeface="Times New Roman" panose="02020603050405020304" pitchFamily="18" charset="0"/>
                <a:ea typeface="楷体_GB2312" pitchFamily="49" charset="-122"/>
              </a:rPr>
              <a:t> </a:t>
            </a:r>
            <a:endParaRPr lang="zh-CN" altLang="en-US" sz="2800" b="1" dirty="0">
              <a:latin typeface="Times New Roman" panose="02020603050405020304" pitchFamily="18" charset="0"/>
              <a:ea typeface="楷体_GB2312" pitchFamily="49" charset="-122"/>
            </a:endParaRPr>
          </a:p>
        </p:txBody>
      </p:sp>
      <p:sp>
        <p:nvSpPr>
          <p:cNvPr id="38919" name="文本框 38918"/>
          <p:cNvSpPr txBox="1"/>
          <p:nvPr/>
        </p:nvSpPr>
        <p:spPr>
          <a:xfrm>
            <a:off x="1042988" y="4365625"/>
            <a:ext cx="2519362" cy="2109788"/>
          </a:xfrm>
          <a:prstGeom prst="rect">
            <a:avLst/>
          </a:prstGeom>
          <a:noFill/>
          <a:ln w="9525" cap="flat" cmpd="sng">
            <a:solidFill>
              <a:schemeClr val="bg1"/>
            </a:solidFill>
            <a:prstDash val="solid"/>
            <a:miter/>
            <a:headEnd type="none" w="med" len="med"/>
            <a:tailEnd type="none" w="med" len="med"/>
          </a:ln>
        </p:spPr>
        <p:txBody>
          <a:bodyPr lIns="90000" tIns="46800" rIns="90000" bIns="46800">
            <a:spAutoFit/>
          </a:bodyPr>
          <a:p>
            <a:pPr>
              <a:spcBef>
                <a:spcPct val="50000"/>
              </a:spcBef>
              <a:buFontTx/>
            </a:pPr>
            <a:r>
              <a:rPr lang="en-US" altLang="zh-CN" sz="2400" b="1">
                <a:latin typeface="宋体" panose="02010600030101010101" pitchFamily="2" charset="-122"/>
              </a:rPr>
              <a:t>(1)</a:t>
            </a:r>
            <a:r>
              <a:rPr lang="zh-CN" altLang="en-US" sz="2400" b="1" dirty="0">
                <a:latin typeface="宋体" panose="02010600030101010101" pitchFamily="2" charset="-122"/>
              </a:rPr>
              <a:t>易耗件</a:t>
            </a:r>
            <a:endParaRPr lang="zh-CN" altLang="en-US" sz="2400" b="1" dirty="0">
              <a:latin typeface="宋体" panose="02010600030101010101" pitchFamily="2" charset="-122"/>
            </a:endParaRPr>
          </a:p>
          <a:p>
            <a:pPr>
              <a:spcBef>
                <a:spcPct val="50000"/>
              </a:spcBef>
              <a:buFontTx/>
            </a:pPr>
            <a:r>
              <a:rPr lang="en-US" altLang="zh-CN" sz="2400" b="1">
                <a:latin typeface="宋体" panose="02010600030101010101" pitchFamily="2" charset="-122"/>
              </a:rPr>
              <a:t>(2)</a:t>
            </a:r>
            <a:r>
              <a:rPr lang="zh-CN" altLang="en-US" sz="2400" b="1" dirty="0">
                <a:latin typeface="宋体" panose="02010600030101010101" pitchFamily="2" charset="-122"/>
              </a:rPr>
              <a:t>标准件</a:t>
            </a:r>
            <a:endParaRPr lang="zh-CN" altLang="en-US" sz="2400" b="1" dirty="0">
              <a:latin typeface="宋体" panose="02010600030101010101" pitchFamily="2" charset="-122"/>
            </a:endParaRPr>
          </a:p>
          <a:p>
            <a:pPr>
              <a:spcBef>
                <a:spcPct val="50000"/>
              </a:spcBef>
              <a:buFontTx/>
            </a:pPr>
            <a:r>
              <a:rPr lang="en-US" altLang="zh-CN" sz="2400" b="1">
                <a:latin typeface="宋体" panose="02010600030101010101" pitchFamily="2" charset="-122"/>
              </a:rPr>
              <a:t>(3)</a:t>
            </a:r>
            <a:r>
              <a:rPr lang="zh-CN" altLang="en-US" sz="2400" b="1" dirty="0">
                <a:latin typeface="宋体" panose="02010600030101010101" pitchFamily="2" charset="-122"/>
              </a:rPr>
              <a:t>车身覆盖件</a:t>
            </a:r>
            <a:endParaRPr lang="zh-CN" altLang="en-US" sz="2400" b="1" dirty="0">
              <a:latin typeface="宋体" panose="02010600030101010101" pitchFamily="2" charset="-122"/>
            </a:endParaRPr>
          </a:p>
          <a:p>
            <a:pPr>
              <a:spcBef>
                <a:spcPct val="50000"/>
              </a:spcBef>
              <a:buFontTx/>
            </a:pPr>
            <a:r>
              <a:rPr lang="en-US" altLang="zh-CN" sz="2400" b="1">
                <a:latin typeface="宋体" panose="02010600030101010101" pitchFamily="2" charset="-122"/>
              </a:rPr>
              <a:t>(4)</a:t>
            </a:r>
            <a:r>
              <a:rPr lang="zh-CN" altLang="en-US" sz="2400" b="1" dirty="0">
                <a:latin typeface="宋体" panose="02010600030101010101" pitchFamily="2" charset="-122"/>
              </a:rPr>
              <a:t>保安件</a:t>
            </a:r>
            <a:endParaRPr lang="zh-CN" altLang="en-US" sz="2400" b="1" dirty="0">
              <a:latin typeface="宋体" panose="02010600030101010101" pitchFamily="2" charset="-122"/>
            </a:endParaRPr>
          </a:p>
        </p:txBody>
      </p:sp>
      <p:pic>
        <p:nvPicPr>
          <p:cNvPr id="38920" name="图片 38919" descr="CJ31079"/>
          <p:cNvPicPr>
            <a:picLocks noChangeAspect="1"/>
          </p:cNvPicPr>
          <p:nvPr/>
        </p:nvPicPr>
        <p:blipFill>
          <a:blip r:embed="rId1"/>
          <a:stretch>
            <a:fillRect/>
          </a:stretch>
        </p:blipFill>
        <p:spPr>
          <a:xfrm>
            <a:off x="6516688" y="4572000"/>
            <a:ext cx="1635125" cy="1585913"/>
          </a:xfrm>
          <a:prstGeom prst="rect">
            <a:avLst/>
          </a:prstGeom>
          <a:noFill/>
          <a:ln w="9525">
            <a:noFill/>
          </a:ln>
        </p:spPr>
      </p:pic>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38918"/>
                                        </p:tgtEl>
                                        <p:attrNameLst>
                                          <p:attrName>style.visibility</p:attrName>
                                        </p:attrNameLst>
                                      </p:cBhvr>
                                      <p:to>
                                        <p:strVal val="visible"/>
                                      </p:to>
                                    </p:set>
                                    <p:anim calcmode="discrete" valueType="clr">
                                      <p:cBhvr override="childStyle">
                                        <p:cTn id="7" dur="80"/>
                                        <p:tgtEl>
                                          <p:spTgt spid="389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918"/>
                                        </p:tgtEl>
                                        <p:attrNameLst>
                                          <p:attrName>fillcolor</p:attrName>
                                        </p:attrNameLst>
                                      </p:cBhvr>
                                      <p:tavLst>
                                        <p:tav tm="0">
                                          <p:val>
                                            <p:clrVal>
                                              <a:schemeClr val="accent2"/>
                                            </p:clrVal>
                                          </p:val>
                                        </p:tav>
                                        <p:tav tm="50000">
                                          <p:val>
                                            <p:clrVal>
                                              <a:schemeClr val="hlink"/>
                                            </p:clrVal>
                                          </p:val>
                                        </p:tav>
                                      </p:tavLst>
                                    </p:anim>
                                    <p:set>
                                      <p:cBhvr>
                                        <p:cTn id="9" dur="80"/>
                                        <p:tgtEl>
                                          <p:spTgt spid="389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40964" name="文本框 5032969"/>
          <p:cNvSpPr txBox="1"/>
          <p:nvPr/>
        </p:nvSpPr>
        <p:spPr>
          <a:xfrm>
            <a:off x="34925" y="117475"/>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a:t>
            </a:r>
            <a:r>
              <a:rPr lang="en-US" altLang="zh-CN" sz="2800" b="1" dirty="0">
                <a:latin typeface="楷体_GB2312" pitchFamily="49" charset="-122"/>
                <a:ea typeface="楷体_GB2312" pitchFamily="49" charset="-122"/>
              </a:rPr>
              <a:t>   </a:t>
            </a:r>
            <a:r>
              <a:rPr lang="zh-CN" altLang="en-US" sz="2800" b="1" dirty="0">
                <a:solidFill>
                  <a:schemeClr val="bg1"/>
                </a:solidFill>
                <a:latin typeface="楷体_GB2312" pitchFamily="49" charset="-122"/>
                <a:ea typeface="楷体_GB2312" pitchFamily="49" charset="-122"/>
              </a:rPr>
              <a:t>二、  </a:t>
            </a:r>
            <a:r>
              <a:rPr lang="zh-CN" altLang="en-US" sz="2800" b="1" dirty="0">
                <a:solidFill>
                  <a:schemeClr val="bg1"/>
                </a:solidFill>
                <a:latin typeface="楷体_GB2312" pitchFamily="49" charset="-122"/>
                <a:ea typeface="楷体_GB2312" pitchFamily="49" charset="-122"/>
              </a:rPr>
              <a:t>汽车备件类型</a:t>
            </a:r>
            <a:endParaRPr lang="zh-CN" altLang="en-US" sz="2800" b="1" dirty="0">
              <a:latin typeface="楷体_GB2312" pitchFamily="49" charset="-122"/>
              <a:ea typeface="楷体_GB2312" pitchFamily="49" charset="-122"/>
            </a:endParaRPr>
          </a:p>
        </p:txBody>
      </p:sp>
      <p:pic>
        <p:nvPicPr>
          <p:cNvPr id="40968" name="图片 40967" descr="CJ31079"/>
          <p:cNvPicPr>
            <a:picLocks noChangeAspect="1"/>
          </p:cNvPicPr>
          <p:nvPr/>
        </p:nvPicPr>
        <p:blipFill>
          <a:blip r:embed="rId1"/>
          <a:stretch>
            <a:fillRect/>
          </a:stretch>
        </p:blipFill>
        <p:spPr>
          <a:xfrm>
            <a:off x="5867400" y="3998913"/>
            <a:ext cx="1944688" cy="1885950"/>
          </a:xfrm>
          <a:prstGeom prst="rect">
            <a:avLst/>
          </a:prstGeom>
          <a:noFill/>
          <a:ln w="9525">
            <a:noFill/>
          </a:ln>
        </p:spPr>
      </p:pic>
      <p:sp>
        <p:nvSpPr>
          <p:cNvPr id="40969" name="矩形 40968"/>
          <p:cNvSpPr/>
          <p:nvPr/>
        </p:nvSpPr>
        <p:spPr>
          <a:xfrm>
            <a:off x="1042988" y="1628775"/>
            <a:ext cx="7740650" cy="1160463"/>
          </a:xfrm>
          <a:prstGeom prst="rect">
            <a:avLst/>
          </a:prstGeom>
          <a:solidFill>
            <a:schemeClr val="accent1"/>
          </a:solidFill>
          <a:ln w="9525">
            <a:noFill/>
          </a:ln>
        </p:spPr>
        <p:txBody>
          <a:bodyPr>
            <a:spAutoFit/>
          </a:bodyPr>
          <a:p>
            <a:pPr>
              <a:spcBef>
                <a:spcPct val="50000"/>
              </a:spcBef>
              <a:buFontTx/>
            </a:pPr>
            <a:r>
              <a:rPr lang="zh-CN" altLang="en-US" sz="2800" b="1" dirty="0">
                <a:latin typeface="Times New Roman" panose="02020603050405020304" pitchFamily="18" charset="0"/>
              </a:rPr>
              <a:t>二、标准化分类</a:t>
            </a:r>
            <a:endParaRPr lang="zh-CN" altLang="en-US" sz="2800" b="1" dirty="0">
              <a:latin typeface="Times New Roman" panose="02020603050405020304" pitchFamily="18" charset="0"/>
            </a:endParaRPr>
          </a:p>
          <a:p>
            <a:pPr>
              <a:spcBef>
                <a:spcPct val="50000"/>
              </a:spcBef>
              <a:buFontTx/>
            </a:pPr>
            <a:r>
              <a:rPr lang="zh-CN" altLang="en-US" sz="2800" dirty="0">
                <a:latin typeface="Times New Roman" panose="02020603050405020304" pitchFamily="18" charset="0"/>
                <a:ea typeface="楷体_GB2312" pitchFamily="49" charset="-122"/>
              </a:rPr>
              <a:t>根据汽车的术语和定义，汽车备件分为</a:t>
            </a:r>
            <a:r>
              <a:rPr lang="en-US" altLang="zh-CN" sz="2800">
                <a:latin typeface="Times New Roman" panose="02020603050405020304" pitchFamily="18" charset="0"/>
                <a:ea typeface="楷体_GB2312" pitchFamily="49" charset="-122"/>
              </a:rPr>
              <a:t>5</a:t>
            </a:r>
            <a:r>
              <a:rPr lang="zh-CN" altLang="en-US" sz="2800" dirty="0">
                <a:latin typeface="Times New Roman" panose="02020603050405020304" pitchFamily="18" charset="0"/>
                <a:ea typeface="楷体_GB2312" pitchFamily="49" charset="-122"/>
              </a:rPr>
              <a:t>种类型</a:t>
            </a:r>
            <a:endParaRPr lang="zh-CN" altLang="en-US" sz="2800" dirty="0">
              <a:solidFill>
                <a:schemeClr val="bg1"/>
              </a:solidFill>
              <a:latin typeface="Times New Roman" panose="02020603050405020304" pitchFamily="18" charset="0"/>
              <a:ea typeface="楷体_GB2312" pitchFamily="49" charset="-122"/>
            </a:endParaRPr>
          </a:p>
        </p:txBody>
      </p:sp>
      <p:sp>
        <p:nvSpPr>
          <p:cNvPr id="40970" name="矩形 40969"/>
          <p:cNvSpPr/>
          <p:nvPr/>
        </p:nvSpPr>
        <p:spPr>
          <a:xfrm>
            <a:off x="1258888" y="3284538"/>
            <a:ext cx="2952750" cy="2647950"/>
          </a:xfrm>
          <a:prstGeom prst="rect">
            <a:avLst/>
          </a:prstGeom>
          <a:noFill/>
          <a:ln w="9525">
            <a:noFill/>
          </a:ln>
        </p:spPr>
        <p:txBody>
          <a:bodyPr anchor="ctr" anchorCtr="0">
            <a:spAutoFit/>
          </a:bodyPr>
          <a:p>
            <a:pPr indent="266700">
              <a:spcBef>
                <a:spcPct val="50000"/>
              </a:spcBef>
              <a:buFontTx/>
            </a:pPr>
            <a:r>
              <a:rPr lang="en-US" altLang="zh-CN" sz="2400" b="1">
                <a:latin typeface="宋体" panose="02010600030101010101" pitchFamily="2" charset="-122"/>
              </a:rPr>
              <a:t>(1)</a:t>
            </a:r>
            <a:r>
              <a:rPr lang="zh-CN" altLang="en-US" sz="2400" b="1" dirty="0">
                <a:latin typeface="宋体" panose="02010600030101010101" pitchFamily="2" charset="-122"/>
              </a:rPr>
              <a:t>总成</a:t>
            </a:r>
            <a:endParaRPr lang="zh-CN" altLang="en-US" sz="2400" b="1" dirty="0">
              <a:latin typeface="宋体" panose="02010600030101010101" pitchFamily="2" charset="-122"/>
            </a:endParaRPr>
          </a:p>
          <a:p>
            <a:pPr indent="266700">
              <a:spcBef>
                <a:spcPct val="50000"/>
              </a:spcBef>
              <a:buFontTx/>
            </a:pPr>
            <a:r>
              <a:rPr lang="en-US" altLang="zh-CN" sz="2400" b="1">
                <a:latin typeface="宋体" panose="02010600030101010101" pitchFamily="2" charset="-122"/>
              </a:rPr>
              <a:t>(2)</a:t>
            </a:r>
            <a:r>
              <a:rPr lang="zh-CN" altLang="en-US" sz="2400" b="1" dirty="0">
                <a:latin typeface="宋体" panose="02010600030101010101" pitchFamily="2" charset="-122"/>
              </a:rPr>
              <a:t>分总成</a:t>
            </a:r>
            <a:endParaRPr lang="zh-CN" altLang="en-US" sz="2400" b="1" dirty="0">
              <a:latin typeface="宋体" panose="02010600030101010101" pitchFamily="2" charset="-122"/>
            </a:endParaRPr>
          </a:p>
          <a:p>
            <a:pPr indent="266700">
              <a:spcBef>
                <a:spcPct val="50000"/>
              </a:spcBef>
              <a:buFontTx/>
            </a:pPr>
            <a:r>
              <a:rPr lang="en-US" altLang="zh-CN" sz="2400" b="1">
                <a:latin typeface="宋体" panose="02010600030101010101" pitchFamily="2" charset="-122"/>
              </a:rPr>
              <a:t>(3)</a:t>
            </a:r>
            <a:r>
              <a:rPr lang="zh-CN" altLang="en-US" sz="2400" b="1" dirty="0">
                <a:latin typeface="宋体" panose="02010600030101010101" pitchFamily="2" charset="-122"/>
              </a:rPr>
              <a:t>子总成 </a:t>
            </a:r>
            <a:endParaRPr lang="zh-CN" altLang="en-US" sz="2400" b="1" dirty="0">
              <a:latin typeface="宋体" panose="02010600030101010101" pitchFamily="2" charset="-122"/>
            </a:endParaRPr>
          </a:p>
          <a:p>
            <a:pPr indent="266700">
              <a:spcBef>
                <a:spcPct val="50000"/>
              </a:spcBef>
              <a:buFontTx/>
            </a:pPr>
            <a:r>
              <a:rPr lang="en-US" altLang="zh-CN" sz="2400" b="1">
                <a:latin typeface="宋体" panose="02010600030101010101" pitchFamily="2" charset="-122"/>
              </a:rPr>
              <a:t>(4)</a:t>
            </a:r>
            <a:r>
              <a:rPr lang="zh-CN" altLang="en-US" sz="2400" b="1" dirty="0">
                <a:latin typeface="宋体" panose="02010600030101010101" pitchFamily="2" charset="-122"/>
              </a:rPr>
              <a:t>单元体</a:t>
            </a:r>
            <a:endParaRPr lang="zh-CN" altLang="en-US" sz="2400" b="1" dirty="0">
              <a:latin typeface="宋体" panose="02010600030101010101" pitchFamily="2" charset="-122"/>
            </a:endParaRPr>
          </a:p>
          <a:p>
            <a:pPr indent="266700">
              <a:spcBef>
                <a:spcPct val="50000"/>
              </a:spcBef>
              <a:buFontTx/>
            </a:pPr>
            <a:r>
              <a:rPr lang="en-US" altLang="zh-CN" sz="2400" b="1">
                <a:latin typeface="宋体" panose="02010600030101010101" pitchFamily="2" charset="-122"/>
              </a:rPr>
              <a:t>(5)</a:t>
            </a:r>
            <a:r>
              <a:rPr lang="zh-CN" altLang="en-US" sz="2400" b="1" dirty="0">
                <a:latin typeface="宋体" panose="02010600030101010101" pitchFamily="2" charset="-122"/>
              </a:rPr>
              <a:t>零件</a:t>
            </a:r>
            <a:endParaRPr lang="zh-CN" altLang="en-US" sz="2400" b="1" dirty="0">
              <a:latin typeface="宋体" panose="02010600030101010101" pitchFamily="2" charset="-122"/>
            </a:endParaRPr>
          </a:p>
        </p:txBody>
      </p:sp>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0969"/>
                                        </p:tgtEl>
                                        <p:attrNameLst>
                                          <p:attrName>style.visibility</p:attrName>
                                        </p:attrNameLst>
                                      </p:cBhvr>
                                      <p:to>
                                        <p:strVal val="visible"/>
                                      </p:to>
                                    </p:set>
                                    <p:anim calcmode="discrete" valueType="clr">
                                      <p:cBhvr override="childStyle">
                                        <p:cTn id="7" dur="80"/>
                                        <p:tgtEl>
                                          <p:spTgt spid="4096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0969"/>
                                        </p:tgtEl>
                                        <p:attrNameLst>
                                          <p:attrName>fillcolor</p:attrName>
                                        </p:attrNameLst>
                                      </p:cBhvr>
                                      <p:tavLst>
                                        <p:tav tm="0">
                                          <p:val>
                                            <p:clrVal>
                                              <a:schemeClr val="accent2"/>
                                            </p:clrVal>
                                          </p:val>
                                        </p:tav>
                                        <p:tav tm="50000">
                                          <p:val>
                                            <p:clrVal>
                                              <a:schemeClr val="hlink"/>
                                            </p:clrVal>
                                          </p:val>
                                        </p:tav>
                                      </p:tavLst>
                                    </p:anim>
                                    <p:set>
                                      <p:cBhvr>
                                        <p:cTn id="9" dur="80"/>
                                        <p:tgtEl>
                                          <p:spTgt spid="4096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5031938"/>
          <p:cNvSpPr>
            <a:spLocks noGrp="1"/>
          </p:cNvSpPr>
          <p:nvPr>
            <p:ph type="title"/>
          </p:nvPr>
        </p:nvSpPr>
        <p:spPr>
          <a:xfrm>
            <a:off x="381000" y="142875"/>
            <a:ext cx="6858000" cy="639763"/>
          </a:xfrm>
          <a:ln/>
        </p:spPr>
        <p:txBody>
          <a:bodyPr anchor="ctr" anchorCtr="0"/>
          <a:p>
            <a:r>
              <a:rPr lang="en-US" altLang="zh-CN">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43011" name="文本框 5032969"/>
          <p:cNvSpPr txBox="1"/>
          <p:nvPr/>
        </p:nvSpPr>
        <p:spPr>
          <a:xfrm>
            <a:off x="34925" y="117475"/>
            <a:ext cx="7862888" cy="52197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学习</a:t>
            </a:r>
            <a:r>
              <a:rPr lang="zh-CN" altLang="en-US" sz="2800" b="1" dirty="0">
                <a:solidFill>
                  <a:schemeClr val="bg1"/>
                </a:solidFill>
                <a:latin typeface="楷体_GB2312" pitchFamily="49" charset="-122"/>
                <a:ea typeface="楷体_GB2312" pitchFamily="49" charset="-122"/>
              </a:rPr>
              <a:t>二 、 汽车备件类型</a:t>
            </a:r>
            <a:endParaRPr lang="zh-CN" altLang="en-US" sz="2800" b="1" dirty="0">
              <a:latin typeface="楷体_GB2312" pitchFamily="49" charset="-122"/>
              <a:ea typeface="楷体_GB2312" pitchFamily="49" charset="-122"/>
            </a:endParaRPr>
          </a:p>
        </p:txBody>
      </p:sp>
      <p:sp>
        <p:nvSpPr>
          <p:cNvPr id="43014" name="矩形 43013"/>
          <p:cNvSpPr/>
          <p:nvPr/>
        </p:nvSpPr>
        <p:spPr>
          <a:xfrm>
            <a:off x="1042988" y="1268413"/>
            <a:ext cx="7740650" cy="519112"/>
          </a:xfrm>
          <a:prstGeom prst="rect">
            <a:avLst/>
          </a:prstGeom>
          <a:solidFill>
            <a:schemeClr val="accent1"/>
          </a:solidFill>
          <a:ln w="9525">
            <a:noFill/>
          </a:ln>
        </p:spPr>
        <p:txBody>
          <a:bodyPr>
            <a:spAutoFit/>
          </a:bodyPr>
          <a:p>
            <a:pPr>
              <a:spcBef>
                <a:spcPct val="50000"/>
              </a:spcBef>
              <a:buFontTx/>
            </a:pPr>
            <a:r>
              <a:rPr lang="zh-CN" altLang="en-US" sz="2800" b="1" dirty="0">
                <a:latin typeface="Times New Roman" panose="02020603050405020304" pitchFamily="18" charset="0"/>
              </a:rPr>
              <a:t>三、按用途分类</a:t>
            </a:r>
            <a:endParaRPr lang="zh-CN" altLang="en-US" sz="2800" dirty="0">
              <a:solidFill>
                <a:schemeClr val="bg1"/>
              </a:solidFill>
              <a:latin typeface="Times New Roman" panose="02020603050405020304" pitchFamily="18" charset="0"/>
              <a:ea typeface="楷体_GB2312" pitchFamily="49" charset="-122"/>
            </a:endParaRPr>
          </a:p>
        </p:txBody>
      </p:sp>
      <p:pic>
        <p:nvPicPr>
          <p:cNvPr id="43020" name="图片 43019"/>
          <p:cNvPicPr>
            <a:picLocks noChangeAspect="1"/>
          </p:cNvPicPr>
          <p:nvPr/>
        </p:nvPicPr>
        <p:blipFill>
          <a:blip r:embed="rId1"/>
          <a:stretch>
            <a:fillRect/>
          </a:stretch>
        </p:blipFill>
        <p:spPr>
          <a:xfrm>
            <a:off x="1042988" y="1844675"/>
            <a:ext cx="6911975" cy="2513013"/>
          </a:xfrm>
          <a:prstGeom prst="rect">
            <a:avLst/>
          </a:prstGeom>
          <a:noFill/>
          <a:ln w="9525">
            <a:noFill/>
          </a:ln>
        </p:spPr>
      </p:pic>
      <p:sp>
        <p:nvSpPr>
          <p:cNvPr id="43021" name="文本框 43020"/>
          <p:cNvSpPr txBox="1"/>
          <p:nvPr/>
        </p:nvSpPr>
        <p:spPr>
          <a:xfrm>
            <a:off x="1042988" y="4724400"/>
            <a:ext cx="2160587" cy="1190625"/>
          </a:xfrm>
          <a:prstGeom prst="rect">
            <a:avLst/>
          </a:prstGeom>
          <a:noFill/>
          <a:ln w="9525">
            <a:noFill/>
          </a:ln>
        </p:spPr>
        <p:txBody>
          <a:bodyPr>
            <a:spAutoFit/>
          </a:bodyPr>
          <a:p>
            <a:pPr>
              <a:spcBef>
                <a:spcPct val="50000"/>
              </a:spcBef>
              <a:buFontTx/>
            </a:pPr>
            <a:r>
              <a:rPr lang="zh-CN" altLang="en-US" dirty="0">
                <a:latin typeface="Times New Roman" panose="02020603050405020304" pitchFamily="18" charset="0"/>
                <a:ea typeface="黑体" panose="02010609060101010101" pitchFamily="2" charset="-122"/>
              </a:rPr>
              <a:t>维修零件用在汽车的各个部位</a:t>
            </a:r>
            <a:r>
              <a:rPr lang="en-US" altLang="zh-CN">
                <a:latin typeface="Times New Roman" panose="02020603050405020304" pitchFamily="18" charset="0"/>
                <a:ea typeface="黑体" panose="02010609060101010101" pitchFamily="2" charset="-122"/>
              </a:rPr>
              <a:t>,</a:t>
            </a:r>
            <a:r>
              <a:rPr lang="zh-CN" altLang="en-US" dirty="0">
                <a:latin typeface="Times New Roman" panose="02020603050405020304" pitchFamily="18" charset="0"/>
                <a:ea typeface="黑体" panose="02010609060101010101" pitchFamily="2" charset="-122"/>
              </a:rPr>
              <a:t>也是我们经常所遇见的零件。</a:t>
            </a:r>
            <a:endParaRPr lang="zh-CN" altLang="en-US">
              <a:latin typeface="Times New Roman" panose="02020603050405020304" pitchFamily="18" charset="0"/>
              <a:ea typeface="黑体" panose="02010609060101010101" pitchFamily="2" charset="-122"/>
            </a:endParaRPr>
          </a:p>
        </p:txBody>
      </p:sp>
      <p:sp>
        <p:nvSpPr>
          <p:cNvPr id="43022" name="文本框 43021"/>
          <p:cNvSpPr txBox="1"/>
          <p:nvPr/>
        </p:nvSpPr>
        <p:spPr>
          <a:xfrm>
            <a:off x="3492500" y="4724400"/>
            <a:ext cx="1943100" cy="1190625"/>
          </a:xfrm>
          <a:prstGeom prst="rect">
            <a:avLst/>
          </a:prstGeom>
          <a:noFill/>
          <a:ln w="9525">
            <a:noFill/>
          </a:ln>
        </p:spPr>
        <p:txBody>
          <a:bodyPr>
            <a:spAutoFit/>
          </a:bodyPr>
          <a:p>
            <a:pPr>
              <a:spcBef>
                <a:spcPct val="50000"/>
              </a:spcBef>
              <a:buFontTx/>
            </a:pPr>
            <a:r>
              <a:rPr lang="zh-CN" altLang="en-US" dirty="0">
                <a:latin typeface="Times New Roman" panose="02020603050405020304" pitchFamily="18" charset="0"/>
                <a:ea typeface="黑体" panose="02010609060101010101" pitchFamily="2" charset="-122"/>
              </a:rPr>
              <a:t>汽车精品是指增加客户驾驶愉快和舒适性的那些设备。</a:t>
            </a:r>
            <a:endParaRPr lang="zh-CN" altLang="en-US">
              <a:latin typeface="Times New Roman" panose="02020603050405020304" pitchFamily="18" charset="0"/>
              <a:ea typeface="黑体" panose="02010609060101010101" pitchFamily="2" charset="-122"/>
            </a:endParaRPr>
          </a:p>
        </p:txBody>
      </p:sp>
      <p:sp>
        <p:nvSpPr>
          <p:cNvPr id="43023" name="文本框 43022"/>
          <p:cNvSpPr txBox="1"/>
          <p:nvPr/>
        </p:nvSpPr>
        <p:spPr>
          <a:xfrm>
            <a:off x="6011863" y="4724400"/>
            <a:ext cx="2089150" cy="1190625"/>
          </a:xfrm>
          <a:prstGeom prst="rect">
            <a:avLst/>
          </a:prstGeom>
          <a:noFill/>
          <a:ln w="9525">
            <a:noFill/>
          </a:ln>
        </p:spPr>
        <p:txBody>
          <a:bodyPr>
            <a:spAutoFit/>
          </a:bodyPr>
          <a:p>
            <a:pPr>
              <a:spcBef>
                <a:spcPct val="50000"/>
              </a:spcBef>
              <a:buFontTx/>
            </a:pPr>
            <a:r>
              <a:rPr lang="zh-CN" altLang="en-US" dirty="0">
                <a:latin typeface="Times New Roman" panose="02020603050405020304" pitchFamily="18" charset="0"/>
                <a:ea typeface="黑体" panose="02010609060101010101" pitchFamily="2" charset="-122"/>
              </a:rPr>
              <a:t>包括机油、自动变速箱油、</a:t>
            </a:r>
            <a:r>
              <a:rPr lang="en-US" altLang="zh-CN">
                <a:latin typeface="Times New Roman" panose="02020603050405020304" pitchFamily="18" charset="0"/>
                <a:ea typeface="黑体" panose="02010609060101010101" pitchFamily="2" charset="-122"/>
              </a:rPr>
              <a:t>LLC(</a:t>
            </a:r>
            <a:r>
              <a:rPr lang="zh-CN" altLang="en-US" dirty="0">
                <a:latin typeface="Times New Roman" panose="02020603050405020304" pitchFamily="18" charset="0"/>
                <a:ea typeface="黑体" panose="02010609060101010101" pitchFamily="2" charset="-122"/>
              </a:rPr>
              <a:t>长寿命冷却液</a:t>
            </a:r>
            <a:r>
              <a:rPr lang="en-US" altLang="zh-CN">
                <a:latin typeface="Times New Roman" panose="02020603050405020304" pitchFamily="18" charset="0"/>
                <a:ea typeface="黑体" panose="02010609060101010101" pitchFamily="2" charset="-122"/>
              </a:rPr>
              <a:t>)</a:t>
            </a:r>
            <a:r>
              <a:rPr lang="zh-CN" altLang="en-US" dirty="0">
                <a:latin typeface="Times New Roman" panose="02020603050405020304" pitchFamily="18" charset="0"/>
                <a:ea typeface="黑体" panose="02010609060101010101" pitchFamily="2" charset="-122"/>
              </a:rPr>
              <a:t>和制动液</a:t>
            </a:r>
            <a:r>
              <a:rPr lang="en-US" altLang="zh-CN">
                <a:latin typeface="Times New Roman" panose="02020603050405020304" pitchFamily="18" charset="0"/>
                <a:ea typeface="黑体" panose="02010609060101010101" pitchFamily="2" charset="-122"/>
              </a:rPr>
              <a:t>(</a:t>
            </a:r>
            <a:r>
              <a:rPr lang="zh-CN" altLang="en-US" dirty="0">
                <a:latin typeface="Times New Roman" panose="02020603050405020304" pitchFamily="18" charset="0"/>
                <a:ea typeface="黑体" panose="02010609060101010101" pitchFamily="2" charset="-122"/>
              </a:rPr>
              <a:t>刹车油</a:t>
            </a:r>
            <a:r>
              <a:rPr lang="en-US" altLang="zh-CN">
                <a:latin typeface="Times New Roman" panose="02020603050405020304" pitchFamily="18" charset="0"/>
                <a:ea typeface="黑体" panose="02010609060101010101" pitchFamily="2" charset="-122"/>
              </a:rPr>
              <a:t>)</a:t>
            </a:r>
            <a:r>
              <a:rPr lang="zh-CN" altLang="en-US" dirty="0">
                <a:latin typeface="Times New Roman" panose="02020603050405020304" pitchFamily="18" charset="0"/>
                <a:ea typeface="黑体" panose="02010609060101010101" pitchFamily="2" charset="-122"/>
              </a:rPr>
              <a:t>等。</a:t>
            </a:r>
            <a:endParaRPr lang="zh-CN" altLang="en-US" dirty="0">
              <a:latin typeface="Times New Roman" panose="02020603050405020304" pitchFamily="18" charset="0"/>
              <a:ea typeface="黑体" panose="02010609060101010101" pitchFamily="2" charset="-122"/>
            </a:endParaRPr>
          </a:p>
        </p:txBody>
      </p:sp>
      <p:sp>
        <p:nvSpPr>
          <p:cNvPr id="17" name="灯片编号占位符 16"/>
          <p:cNvSpPr txBox="1">
            <a:spLocks noGrp="1"/>
          </p:cNvSpPr>
          <p:nvPr/>
        </p:nvSpPr>
        <p:spPr>
          <a:xfrm>
            <a:off x="3924300" y="6453188"/>
            <a:ext cx="904875" cy="320675"/>
          </a:xfrm>
          <a:prstGeom prst="rect">
            <a:avLst/>
          </a:prstGeom>
          <a:solidFill>
            <a:schemeClr val="accent5"/>
          </a:solidFill>
          <a:ln>
            <a:miter/>
          </a:ln>
        </p:spPr>
        <p:txBody>
          <a:bodyPr vert="horz" wrap="square" lIns="91440" tIns="45720" rIns="91440" bIns="45720" numCol="1" anchor="t" anchorCtr="0" compatLnSpc="1"/>
          <a:p>
            <a:pPr algn="ctr">
              <a:buNone/>
            </a:pPr>
            <a:fld id="{9A0DB2DC-4C9A-4742-B13C-FB6460FD3503}" type="slidenum">
              <a:rPr lang="" altLang="en-US" sz="1600" dirty="0">
                <a:latin typeface="Verdana" panose="020B0604030504040204" pitchFamily="34" charset="0"/>
              </a:rPr>
            </a:fld>
            <a:endParaRPr lang="" altLang="en-US" sz="1600" dirty="0">
              <a:latin typeface="Verdana" panose="020B0604030504040204" pitchFamily="34" charset="0"/>
              <a:ea typeface="幼圆"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3014"/>
                                        </p:tgtEl>
                                        <p:attrNameLst>
                                          <p:attrName>style.visibility</p:attrName>
                                        </p:attrNameLst>
                                      </p:cBhvr>
                                      <p:to>
                                        <p:strVal val="visible"/>
                                      </p:to>
                                    </p:set>
                                    <p:anim calcmode="discrete" valueType="clr">
                                      <p:cBhvr override="childStyle">
                                        <p:cTn id="7" dur="80"/>
                                        <p:tgtEl>
                                          <p:spTgt spid="430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3014"/>
                                        </p:tgtEl>
                                        <p:attrNameLst>
                                          <p:attrName>fillcolor</p:attrName>
                                        </p:attrNameLst>
                                      </p:cBhvr>
                                      <p:tavLst>
                                        <p:tav tm="0">
                                          <p:val>
                                            <p:clrVal>
                                              <a:schemeClr val="accent2"/>
                                            </p:clrVal>
                                          </p:val>
                                        </p:tav>
                                        <p:tav tm="50000">
                                          <p:val>
                                            <p:clrVal>
                                              <a:schemeClr val="hlink"/>
                                            </p:clrVal>
                                          </p:val>
                                        </p:tav>
                                      </p:tavLst>
                                    </p:anim>
                                    <p:set>
                                      <p:cBhvr>
                                        <p:cTn id="9" dur="80"/>
                                        <p:tgtEl>
                                          <p:spTgt spid="430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animBg="1"/>
    </p:bldLst>
  </p:timing>
</p:sld>
</file>

<file path=ppt/tags/tag1.xml><?xml version="1.0" encoding="utf-8"?>
<p:tagLst xmlns:p="http://schemas.openxmlformats.org/presentationml/2006/main">
  <p:tag name="KSO_WM_DIAGRAM_VIRTUALLY_FRAME" val="{&quot;height&quot;:238.5,&quot;left&quot;:116.25,&quot;top&quot;:150.87503937007872,&quot;width&quot;:437.35}"/>
</p:tagLst>
</file>

<file path=ppt/tags/tag10.xml><?xml version="1.0" encoding="utf-8"?>
<p:tagLst xmlns:p="http://schemas.openxmlformats.org/presentationml/2006/main">
  <p:tag name="KSO_WM_DIAGRAM_VIRTUALLY_FRAME" val="{&quot;height&quot;:238.5,&quot;left&quot;:116.25,&quot;top&quot;:150.87503937007872,&quot;width&quot;:437.35}"/>
</p:tagLst>
</file>

<file path=ppt/tags/tag11.xml><?xml version="1.0" encoding="utf-8"?>
<p:tagLst xmlns:p="http://schemas.openxmlformats.org/presentationml/2006/main">
  <p:tag name="KSO_WM_DIAGRAM_VIRTUALLY_FRAME" val="{&quot;height&quot;:238.5,&quot;left&quot;:116.25,&quot;top&quot;:150.87503937007872,&quot;width&quot;:437.35}"/>
</p:tagLst>
</file>

<file path=ppt/tags/tag12.xml><?xml version="1.0" encoding="utf-8"?>
<p:tagLst xmlns:p="http://schemas.openxmlformats.org/presentationml/2006/main">
  <p:tag name="KSO_WM_DIAGRAM_VIRTUALLY_FRAME" val="{&quot;height&quot;:238.5,&quot;left&quot;:116.25,&quot;top&quot;:150.87503937007872,&quot;width&quot;:437.35}"/>
</p:tagLst>
</file>

<file path=ppt/tags/tag13.xml><?xml version="1.0" encoding="utf-8"?>
<p:tagLst xmlns:p="http://schemas.openxmlformats.org/presentationml/2006/main">
  <p:tag name="KSO_WM_DIAGRAM_VIRTUALLY_FRAME" val="{&quot;height&quot;:238.5,&quot;left&quot;:116.25,&quot;top&quot;:150.87503937007872,&quot;width&quot;:437.35}"/>
</p:tagLst>
</file>

<file path=ppt/tags/tag14.xml><?xml version="1.0" encoding="utf-8"?>
<p:tagLst xmlns:p="http://schemas.openxmlformats.org/presentationml/2006/main">
  <p:tag name="KSO_WM_DIAGRAM_VIRTUALLY_FRAME" val="{&quot;height&quot;:238.5,&quot;left&quot;:116.25,&quot;top&quot;:150.87503937007872,&quot;width&quot;:437.35}"/>
</p:tagLst>
</file>

<file path=ppt/tags/tag15.xml><?xml version="1.0" encoding="utf-8"?>
<p:tagLst xmlns:p="http://schemas.openxmlformats.org/presentationml/2006/main">
  <p:tag name="KSO_WM_DIAGRAM_VIRTUALLY_FRAME" val="{&quot;height&quot;:238.5,&quot;left&quot;:116.25,&quot;top&quot;:150.87503937007872,&quot;width&quot;:437.35}"/>
</p:tagLst>
</file>

<file path=ppt/tags/tag16.xml><?xml version="1.0" encoding="utf-8"?>
<p:tagLst xmlns:p="http://schemas.openxmlformats.org/presentationml/2006/main">
  <p:tag name="KSO_WM_DIAGRAM_VIRTUALLY_FRAME" val="{&quot;height&quot;:238.5,&quot;left&quot;:116.25,&quot;top&quot;:150.87503937007872,&quot;width&quot;:437.35}"/>
</p:tagLst>
</file>

<file path=ppt/tags/tag17.xml><?xml version="1.0" encoding="utf-8"?>
<p:tagLst xmlns:p="http://schemas.openxmlformats.org/presentationml/2006/main">
  <p:tag name="commondata" val="eyJoZGlkIjoiNDY2ODNlYWQ5YjA4YWJiYTA4ZmZmMTc2YjNmODhmZTkifQ=="/>
</p:tagLst>
</file>

<file path=ppt/tags/tag2.xml><?xml version="1.0" encoding="utf-8"?>
<p:tagLst xmlns:p="http://schemas.openxmlformats.org/presentationml/2006/main">
  <p:tag name="KSO_WM_DIAGRAM_VIRTUALLY_FRAME" val="{&quot;height&quot;:238.5,&quot;left&quot;:116.25,&quot;top&quot;:150.87503937007872,&quot;width&quot;:431.75}"/>
</p:tagLst>
</file>

<file path=ppt/tags/tag3.xml><?xml version="1.0" encoding="utf-8"?>
<p:tagLst xmlns:p="http://schemas.openxmlformats.org/presentationml/2006/main">
  <p:tag name="KSO_WM_DIAGRAM_VIRTUALLY_FRAME" val="{&quot;height&quot;:238.5,&quot;left&quot;:116.25,&quot;top&quot;:150.87503937007872,&quot;width&quot;:431.75}"/>
</p:tagLst>
</file>

<file path=ppt/tags/tag4.xml><?xml version="1.0" encoding="utf-8"?>
<p:tagLst xmlns:p="http://schemas.openxmlformats.org/presentationml/2006/main">
  <p:tag name="KSO_WM_DIAGRAM_VIRTUALLY_FRAME" val="{&quot;height&quot;:238.5,&quot;left&quot;:116.25,&quot;top&quot;:150.87503937007872,&quot;width&quot;:431.75}"/>
</p:tagLst>
</file>

<file path=ppt/tags/tag5.xml><?xml version="1.0" encoding="utf-8"?>
<p:tagLst xmlns:p="http://schemas.openxmlformats.org/presentationml/2006/main">
  <p:tag name="KSO_WM_DIAGRAM_VIRTUALLY_FRAME" val="{&quot;height&quot;:238.5,&quot;left&quot;:116.25,&quot;top&quot;:150.87503937007872,&quot;width&quot;:431.75}"/>
</p:tagLst>
</file>

<file path=ppt/tags/tag6.xml><?xml version="1.0" encoding="utf-8"?>
<p:tagLst xmlns:p="http://schemas.openxmlformats.org/presentationml/2006/main">
  <p:tag name="KSO_WM_DIAGRAM_VIRTUALLY_FRAME" val="{&quot;height&quot;:238.5,&quot;left&quot;:116.25,&quot;top&quot;:150.87503937007872,&quot;width&quot;:431.75}"/>
</p:tagLst>
</file>

<file path=ppt/tags/tag7.xml><?xml version="1.0" encoding="utf-8"?>
<p:tagLst xmlns:p="http://schemas.openxmlformats.org/presentationml/2006/main">
  <p:tag name="KSO_WM_DIAGRAM_VIRTUALLY_FRAME" val="{&quot;height&quot;:238.5,&quot;left&quot;:116.25,&quot;top&quot;:150.87503937007872,&quot;width&quot;:431.75}"/>
</p:tagLst>
</file>

<file path=ppt/tags/tag8.xml><?xml version="1.0" encoding="utf-8"?>
<p:tagLst xmlns:p="http://schemas.openxmlformats.org/presentationml/2006/main">
  <p:tag name="KSO_WM_DIAGRAM_VIRTUALLY_FRAME" val="{&quot;height&quot;:238.5,&quot;left&quot;:116.25,&quot;top&quot;:150.87503937007872,&quot;width&quot;:431.75}"/>
</p:tagLst>
</file>

<file path=ppt/tags/tag9.xml><?xml version="1.0" encoding="utf-8"?>
<p:tagLst xmlns:p="http://schemas.openxmlformats.org/presentationml/2006/main">
  <p:tag name="KSO_WM_DIAGRAM_VIRTUALLY_FRAME" val="{&quot;height&quot;:238.5,&quot;left&quot;:116.25,&quot;top&quot;:150.87503937007872,&quot;width&quot;:437.35}"/>
</p:tagLst>
</file>

<file path=ppt/theme/theme1.xml><?xml version="1.0" encoding="utf-8"?>
<a:theme xmlns:a="http://schemas.openxmlformats.org/drawingml/2006/main" name="完美的ppt模板">
  <a:themeElements>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2555</Words>
  <Application>WPS 演示</Application>
  <PresentationFormat>在屏幕上显示</PresentationFormat>
  <Paragraphs>332</Paragraphs>
  <Slides>21</Slides>
  <Notes>19</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21</vt:i4>
      </vt:variant>
    </vt:vector>
  </HeadingPairs>
  <TitlesOfParts>
    <vt:vector size="39" baseType="lpstr">
      <vt:lpstr>Arial</vt:lpstr>
      <vt:lpstr>宋体</vt:lpstr>
      <vt:lpstr>Wingdings</vt:lpstr>
      <vt:lpstr>幼圆</vt:lpstr>
      <vt:lpstr>Verdana</vt:lpstr>
      <vt:lpstr>华文彩云</vt:lpstr>
      <vt:lpstr>华文新魏</vt:lpstr>
      <vt:lpstr>楷体_GB2312</vt:lpstr>
      <vt:lpstr>新宋体</vt:lpstr>
      <vt:lpstr>华文楷体</vt:lpstr>
      <vt:lpstr>仿宋</vt:lpstr>
      <vt:lpstr>华文仿宋</vt:lpstr>
      <vt:lpstr>Times New Roman</vt:lpstr>
      <vt:lpstr>黑体</vt:lpstr>
      <vt:lpstr>仿宋_GB2312</vt:lpstr>
      <vt:lpstr>微软雅黑</vt:lpstr>
      <vt:lpstr>Arial Unicode MS</vt:lpstr>
      <vt:lpstr>完美的ppt模板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wlxj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Lhj</dc:creator>
  <cp:lastModifiedBy>周庆祥</cp:lastModifiedBy>
  <cp:revision>363</cp:revision>
  <dcterms:created xsi:type="dcterms:W3CDTF">2009-08-19T08:58:15Z</dcterms:created>
  <dcterms:modified xsi:type="dcterms:W3CDTF">2024-07-27T08:15:57Z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E4C9CB3506A64E64B501C28DD58F6816_13</vt:lpwstr>
  </property>
</Properties>
</file>