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Lst>
  <p:notesMasterIdLst>
    <p:notesMasterId r:id="rId133"/>
  </p:notesMasterIdLst>
  <p:sldIdLst>
    <p:sldId id="891" r:id="rId3"/>
    <p:sldId id="815" r:id="rId4"/>
    <p:sldId id="892" r:id="rId5"/>
    <p:sldId id="902" r:id="rId6"/>
    <p:sldId id="915" r:id="rId7"/>
    <p:sldId id="916" r:id="rId8"/>
    <p:sldId id="917" r:id="rId9"/>
    <p:sldId id="903" r:id="rId10"/>
    <p:sldId id="918" r:id="rId11"/>
    <p:sldId id="919" r:id="rId12"/>
    <p:sldId id="920" r:id="rId13"/>
    <p:sldId id="924" r:id="rId14"/>
    <p:sldId id="904" r:id="rId15"/>
    <p:sldId id="925" r:id="rId16"/>
    <p:sldId id="926" r:id="rId17"/>
    <p:sldId id="914" r:id="rId18"/>
    <p:sldId id="928" r:id="rId19"/>
    <p:sldId id="929" r:id="rId20"/>
    <p:sldId id="927" r:id="rId21"/>
    <p:sldId id="931" r:id="rId22"/>
    <p:sldId id="935" r:id="rId23"/>
    <p:sldId id="936" r:id="rId24"/>
    <p:sldId id="937" r:id="rId25"/>
    <p:sldId id="938" r:id="rId26"/>
    <p:sldId id="930" r:id="rId27"/>
    <p:sldId id="932" r:id="rId28"/>
    <p:sldId id="933" r:id="rId29"/>
    <p:sldId id="940" r:id="rId30"/>
    <p:sldId id="890" r:id="rId31"/>
    <p:sldId id="906" r:id="rId32"/>
    <p:sldId id="939" r:id="rId33"/>
    <p:sldId id="950" r:id="rId34"/>
    <p:sldId id="934" r:id="rId35"/>
    <p:sldId id="951" r:id="rId36"/>
    <p:sldId id="955" r:id="rId37"/>
    <p:sldId id="952" r:id="rId38"/>
    <p:sldId id="956" r:id="rId39"/>
    <p:sldId id="953" r:id="rId40"/>
    <p:sldId id="954" r:id="rId41"/>
    <p:sldId id="957" r:id="rId42"/>
    <p:sldId id="945" r:id="rId43"/>
    <p:sldId id="958" r:id="rId44"/>
    <p:sldId id="959" r:id="rId45"/>
    <p:sldId id="960" r:id="rId46"/>
    <p:sldId id="961" r:id="rId47"/>
    <p:sldId id="962" r:id="rId48"/>
    <p:sldId id="963" r:id="rId49"/>
    <p:sldId id="946" r:id="rId50"/>
    <p:sldId id="964" r:id="rId51"/>
    <p:sldId id="965" r:id="rId52"/>
    <p:sldId id="967" r:id="rId53"/>
    <p:sldId id="968" r:id="rId54"/>
    <p:sldId id="969" r:id="rId55"/>
    <p:sldId id="970" r:id="rId56"/>
    <p:sldId id="948" r:id="rId57"/>
    <p:sldId id="971" r:id="rId58"/>
    <p:sldId id="947" r:id="rId59"/>
    <p:sldId id="972" r:id="rId60"/>
    <p:sldId id="973" r:id="rId61"/>
    <p:sldId id="949" r:id="rId62"/>
    <p:sldId id="974" r:id="rId63"/>
    <p:sldId id="975" r:id="rId64"/>
    <p:sldId id="816" r:id="rId65"/>
    <p:sldId id="908" r:id="rId66"/>
    <p:sldId id="976" r:id="rId67"/>
    <p:sldId id="977" r:id="rId68"/>
    <p:sldId id="998" r:id="rId69"/>
    <p:sldId id="979" r:id="rId70"/>
    <p:sldId id="978" r:id="rId71"/>
    <p:sldId id="997" r:id="rId72"/>
    <p:sldId id="980" r:id="rId73"/>
    <p:sldId id="999" r:id="rId74"/>
    <p:sldId id="909" r:id="rId75"/>
    <p:sldId id="1000" r:id="rId76"/>
    <p:sldId id="981" r:id="rId77"/>
    <p:sldId id="1001" r:id="rId78"/>
    <p:sldId id="910" r:id="rId79"/>
    <p:sldId id="1002" r:id="rId80"/>
    <p:sldId id="982" r:id="rId81"/>
    <p:sldId id="1003" r:id="rId82"/>
    <p:sldId id="911" r:id="rId83"/>
    <p:sldId id="1004" r:id="rId84"/>
    <p:sldId id="983" r:id="rId85"/>
    <p:sldId id="1005" r:id="rId86"/>
    <p:sldId id="984" r:id="rId87"/>
    <p:sldId id="1006" r:id="rId88"/>
    <p:sldId id="985" r:id="rId89"/>
    <p:sldId id="1007" r:id="rId90"/>
    <p:sldId id="1008" r:id="rId91"/>
    <p:sldId id="986" r:id="rId92"/>
    <p:sldId id="1009" r:id="rId93"/>
    <p:sldId id="1010" r:id="rId94"/>
    <p:sldId id="987" r:id="rId95"/>
    <p:sldId id="1012" r:id="rId96"/>
    <p:sldId id="988" r:id="rId97"/>
    <p:sldId id="1013" r:id="rId98"/>
    <p:sldId id="989" r:id="rId99"/>
    <p:sldId id="1014" r:id="rId100"/>
    <p:sldId id="990" r:id="rId101"/>
    <p:sldId id="1016" r:id="rId102"/>
    <p:sldId id="1015" r:id="rId103"/>
    <p:sldId id="817" r:id="rId104"/>
    <p:sldId id="991" r:id="rId105"/>
    <p:sldId id="1029" r:id="rId106"/>
    <p:sldId id="1017" r:id="rId107"/>
    <p:sldId id="1018" r:id="rId108"/>
    <p:sldId id="1030" r:id="rId109"/>
    <p:sldId id="1031" r:id="rId110"/>
    <p:sldId id="992" r:id="rId111"/>
    <p:sldId id="1032" r:id="rId112"/>
    <p:sldId id="993" r:id="rId113"/>
    <p:sldId id="1033" r:id="rId114"/>
    <p:sldId id="994" r:id="rId115"/>
    <p:sldId id="1034" r:id="rId116"/>
    <p:sldId id="1020" r:id="rId117"/>
    <p:sldId id="1035" r:id="rId118"/>
    <p:sldId id="1036" r:id="rId119"/>
    <p:sldId id="1021" r:id="rId120"/>
    <p:sldId id="1037" r:id="rId121"/>
    <p:sldId id="1039" r:id="rId122"/>
    <p:sldId id="1038" r:id="rId123"/>
    <p:sldId id="1022" r:id="rId124"/>
    <p:sldId id="1040" r:id="rId125"/>
    <p:sldId id="1023" r:id="rId126"/>
    <p:sldId id="1043" r:id="rId127"/>
    <p:sldId id="1028" r:id="rId128"/>
    <p:sldId id="1044" r:id="rId129"/>
    <p:sldId id="1045" r:id="rId130"/>
    <p:sldId id="1046" r:id="rId131"/>
    <p:sldId id="1047" r:id="rId132"/>
  </p:sldIdLst>
  <p:sldSz cx="9144000" cy="6858000" type="screen4x3"/>
  <p:notesSz cx="6858000" cy="9144000"/>
  <p:defaultTextStyle>
    <a:defPPr>
      <a:defRPr lang="zh-CN"/>
    </a:defPPr>
    <a:lvl1pPr marL="0" lvl="0"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ctr"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160">
          <p15:clr>
            <a:srgbClr val="A4A3A4"/>
          </p15:clr>
        </p15:guide>
        <p15:guide id="2" pos="280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03A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655"/>
    <p:restoredTop sz="63777"/>
  </p:normalViewPr>
  <p:slideViewPr>
    <p:cSldViewPr showGuides="1">
      <p:cViewPr varScale="1">
        <p:scale>
          <a:sx n="69" d="100"/>
          <a:sy n="69" d="100"/>
        </p:scale>
        <p:origin x="2298" y="48"/>
      </p:cViewPr>
      <p:guideLst>
        <p:guide orient="horz" pos="2160"/>
        <p:guide pos="2806"/>
      </p:guideLst>
    </p:cSldViewPr>
  </p:slideViewPr>
  <p:outlineViewPr>
    <p:cViewPr>
      <p:scale>
        <a:sx n="33" d="100"/>
        <a:sy n="33" d="100"/>
      </p:scale>
      <p:origin x="0" y="0"/>
    </p:cViewPr>
  </p:outlineViewPr>
  <p:notesTextViewPr>
    <p:cViewPr>
      <p:scale>
        <a:sx n="117" d="100"/>
        <a:sy n="117"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presProps" Target="pres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viewProps" Target="view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页眉占位符 5121"/>
          <p:cNvSpPr>
            <a:spLocks noGrp="1"/>
          </p:cNvSpPr>
          <p:nvPr>
            <p:ph type="hdr" sz="quarter"/>
          </p:nvPr>
        </p:nvSpPr>
        <p:spPr>
          <a:xfrm>
            <a:off x="0" y="0"/>
            <a:ext cx="2971800" cy="457200"/>
          </a:xfrm>
          <a:prstGeom prst="rect">
            <a:avLst/>
          </a:prstGeom>
          <a:noFill/>
          <a:ln w="9525">
            <a:noFill/>
          </a:ln>
        </p:spPr>
        <p:txBody>
          <a:bodyPr/>
          <a:lstStyle/>
          <a:p>
            <a:pPr lvl="0"/>
            <a:endParaRPr lang="zh-CN" sz="1200" dirty="0"/>
          </a:p>
        </p:txBody>
      </p:sp>
      <p:sp>
        <p:nvSpPr>
          <p:cNvPr id="5123" name="日期占位符 5122"/>
          <p:cNvSpPr>
            <a:spLocks noGrp="1"/>
          </p:cNvSpPr>
          <p:nvPr>
            <p:ph type="dt" idx="1"/>
          </p:nvPr>
        </p:nvSpPr>
        <p:spPr>
          <a:xfrm>
            <a:off x="3884613" y="0"/>
            <a:ext cx="2971800" cy="457200"/>
          </a:xfrm>
          <a:prstGeom prst="rect">
            <a:avLst/>
          </a:prstGeom>
          <a:noFill/>
          <a:ln w="9525">
            <a:noFill/>
          </a:ln>
        </p:spPr>
        <p:txBody>
          <a:bodyPr/>
          <a:lstStyle/>
          <a:p>
            <a:pPr lvl="0" algn="r"/>
            <a:endParaRPr lang="zh-CN" altLang="en-US" sz="1200" dirty="0"/>
          </a:p>
        </p:txBody>
      </p:sp>
      <p:sp>
        <p:nvSpPr>
          <p:cNvPr id="5124" name="幻灯片图像占位符 5123"/>
          <p:cNvSpPr>
            <a:spLocks noGrp="1" noRot="1" noChangeAspec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5125" name="文本占位符 5124"/>
          <p:cNvSpPr>
            <a:spLocks noGrp="1"/>
          </p:cNvSpPr>
          <p:nvPr>
            <p:ph type="body" sz="quarter" idx="3"/>
          </p:nvPr>
        </p:nvSpPr>
        <p:spPr>
          <a:xfrm>
            <a:off x="685800" y="4343400"/>
            <a:ext cx="5486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126" name="页脚占位符 5125"/>
          <p:cNvSpPr>
            <a:spLocks noGrp="1"/>
          </p:cNvSpPr>
          <p:nvPr>
            <p:ph type="ftr" sz="quarter" idx="4"/>
          </p:nvPr>
        </p:nvSpPr>
        <p:spPr>
          <a:xfrm>
            <a:off x="0" y="8685213"/>
            <a:ext cx="2971800" cy="457200"/>
          </a:xfrm>
          <a:prstGeom prst="rect">
            <a:avLst/>
          </a:prstGeom>
          <a:noFill/>
          <a:ln w="9525">
            <a:noFill/>
          </a:ln>
        </p:spPr>
        <p:txBody>
          <a:bodyPr anchor="b"/>
          <a:lstStyle/>
          <a:p>
            <a:pPr lvl="0"/>
            <a:endParaRPr lang="zh-CN" sz="1200" dirty="0"/>
          </a:p>
        </p:txBody>
      </p:sp>
      <p:sp>
        <p:nvSpPr>
          <p:cNvPr id="5127" name="灯片编号占位符 5126"/>
          <p:cNvSpPr>
            <a:spLocks noGrp="1"/>
          </p:cNvSpPr>
          <p:nvPr>
            <p:ph type="sldNum" sz="quarter" idx="5"/>
          </p:nvPr>
        </p:nvSpPr>
        <p:spPr>
          <a:xfrm>
            <a:off x="3884613" y="8685213"/>
            <a:ext cx="2971800" cy="457200"/>
          </a:xfrm>
          <a:prstGeom prst="rect">
            <a:avLst/>
          </a:prstGeom>
          <a:noFill/>
          <a:ln w="9525">
            <a:noFill/>
          </a:ln>
        </p:spPr>
        <p:txBody>
          <a:bodyPr anchor="b"/>
          <a:lstStyle/>
          <a:p>
            <a:pPr lvl="0" algn="r"/>
            <a:fld id="{9A0DB2DC-4C9A-4742-B13C-FB6460FD3503}" type="slidenum">
              <a:rPr lang="en-US" altLang="zh-CN" sz="1200" dirty="0"/>
              <a:t>‹#›</a:t>
            </a:fld>
            <a:endParaRPr lang="zh-CN" sz="1200" dirty="0"/>
          </a:p>
        </p:txBody>
      </p:sp>
    </p:spTree>
  </p:cSld>
  <p:clrMap bg1="lt1" tx1="dk1" bg2="lt2" tx2="dk2" accent1="accent1" accent2="accent2" accent3="accent3" accent4="accent4" accent5="accent5" accent6="accent6" hlink="hlink" folHlink="folHlink"/>
  <p:hf hdr="0" ftr="0" dt="0"/>
  <p:notesStyle>
    <a:lvl1pPr marL="0" lvl="0"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a:t>
            </a:fld>
            <a:endParaRPr lang="zh-CN"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a:t>
            </a:fld>
            <a:endParaRPr lang="zh-CN" sz="1200"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100</a:t>
            </a:fld>
            <a:endParaRPr lang="zh-CN" sz="1200"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101</a:t>
            </a:fld>
            <a:endParaRPr lang="zh-CN" sz="1200"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102</a:t>
            </a:fld>
            <a:endParaRPr lang="zh-CN" sz="1200"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103</a:t>
            </a:fld>
            <a:endParaRPr lang="zh-CN" sz="1200"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104</a:t>
            </a:fld>
            <a:endParaRPr lang="zh-CN" sz="1200"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105</a:t>
            </a:fld>
            <a:endParaRPr lang="zh-CN" sz="1200"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106</a:t>
            </a:fld>
            <a:endParaRPr lang="zh-CN" sz="1200"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107</a:t>
            </a:fld>
            <a:endParaRPr lang="zh-CN" sz="1200"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108</a:t>
            </a:fld>
            <a:endParaRPr lang="zh-CN" sz="1200"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109</a:t>
            </a:fld>
            <a:endParaRPr lang="zh-CN"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a:t>
            </a:fld>
            <a:endParaRPr lang="zh-CN" sz="1200"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110</a:t>
            </a:fld>
            <a:endParaRPr lang="zh-CN" sz="1200"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111</a:t>
            </a:fld>
            <a:endParaRPr lang="zh-CN" sz="1200"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112</a:t>
            </a:fld>
            <a:endParaRPr lang="zh-CN" sz="1200"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113</a:t>
            </a:fld>
            <a:endParaRPr lang="zh-CN" sz="1200"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114</a:t>
            </a:fld>
            <a:endParaRPr lang="zh-CN" sz="1200"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115</a:t>
            </a:fld>
            <a:endParaRPr lang="zh-CN" sz="1200"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116</a:t>
            </a:fld>
            <a:endParaRPr lang="zh-CN" sz="1200"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117</a:t>
            </a:fld>
            <a:endParaRPr lang="zh-CN" sz="1200"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118</a:t>
            </a:fld>
            <a:endParaRPr lang="zh-CN" sz="1200"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119</a:t>
            </a:fld>
            <a:endParaRPr lang="zh-CN"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a:t>
            </a:fld>
            <a:endParaRPr lang="zh-CN" sz="1200"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120</a:t>
            </a:fld>
            <a:endParaRPr lang="zh-CN" sz="1200"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121</a:t>
            </a:fld>
            <a:endParaRPr lang="zh-CN" sz="1200"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122</a:t>
            </a:fld>
            <a:endParaRPr lang="zh-CN" sz="1200"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123</a:t>
            </a:fld>
            <a:endParaRPr lang="zh-CN" sz="1200"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124</a:t>
            </a:fld>
            <a:endParaRPr lang="zh-CN" sz="1200"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125</a:t>
            </a:fld>
            <a:endParaRPr lang="zh-CN" sz="1200"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126</a:t>
            </a:fld>
            <a:endParaRPr lang="zh-CN" sz="1200"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127</a:t>
            </a:fld>
            <a:endParaRPr lang="zh-CN" sz="1200"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128</a:t>
            </a:fld>
            <a:endParaRPr lang="zh-CN" sz="1200"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129</a:t>
            </a:fld>
            <a:endParaRPr lang="zh-CN"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13</a:t>
            </a:fld>
            <a:endParaRPr lang="zh-CN" sz="1200"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130</a:t>
            </a:fld>
            <a:endParaRPr lang="zh-CN"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14</a:t>
            </a:fld>
            <a:endParaRPr lang="zh-CN"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15</a:t>
            </a:fld>
            <a:endParaRPr lang="zh-CN"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16</a:t>
            </a:fld>
            <a:endParaRPr lang="zh-CN"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17</a:t>
            </a:fld>
            <a:endParaRPr lang="zh-CN"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18</a:t>
            </a:fld>
            <a:endParaRPr lang="zh-CN"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19</a:t>
            </a:fld>
            <a:endParaRPr 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a:t>
            </a:fld>
            <a:endParaRPr lang="zh-CN" sz="12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20</a:t>
            </a:fld>
            <a:endParaRPr lang="zh-CN"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21</a:t>
            </a:fld>
            <a:endParaRPr lang="zh-CN"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22</a:t>
            </a:fld>
            <a:endParaRPr lang="zh-CN"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23</a:t>
            </a:fld>
            <a:endParaRPr lang="zh-CN"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24</a:t>
            </a:fld>
            <a:endParaRPr lang="zh-CN"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25</a:t>
            </a:fld>
            <a:endParaRPr lang="zh-CN"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26</a:t>
            </a:fld>
            <a:endParaRPr lang="zh-CN"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27</a:t>
            </a:fld>
            <a:endParaRPr lang="zh-CN"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28</a:t>
            </a:fld>
            <a:endParaRPr lang="zh-CN"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29</a:t>
            </a:fld>
            <a:endParaRPr 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lnSpc>
                <a:spcPct val="120000"/>
              </a:lnSpc>
            </a:pP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第</a:t>
            </a:r>
            <a:r>
              <a:rPr baseline="30000" dirty="0">
                <a:sym typeface="+mn-ea"/>
              </a:rPr>
              <a:t>掌握要点：空间类型与空间形式、情感认知</a:t>
            </a:r>
            <a:endParaRPr b="0" baseline="30000" dirty="0"/>
          </a:p>
          <a:p>
            <a:pPr rtl="0">
              <a:lnSpc>
                <a:spcPct val="120000"/>
              </a:lnSpc>
            </a:pPr>
            <a:r>
              <a:rPr baseline="30000" dirty="0">
                <a:sym typeface="+mn-ea"/>
              </a:rPr>
              <a:t>教学目的：主要讲述建筑空间的概念与特征、空间类型、空间限定与组合方法及空间的意义与情感，要求学生了解空间的基本概念与空间类型，理解建筑不仅只是物质存在，而且空间是有人性与情感的，熟练掌握各类建筑空间建构的方法与手段。</a:t>
            </a:r>
            <a:endParaRPr b="0" baseline="30000" dirty="0"/>
          </a:p>
          <a:p>
            <a:pPr rtl="0">
              <a:lnSpc>
                <a:spcPct val="120000"/>
              </a:lnSpc>
            </a:pPr>
            <a:r>
              <a:rPr baseline="30000" dirty="0">
                <a:sym typeface="+mn-ea"/>
              </a:rPr>
              <a:t>经典提示：通过实践考察了解空间与功能</a:t>
            </a:r>
            <a:endParaRPr b="0" baseline="30000" dirty="0"/>
          </a:p>
          <a:p>
            <a:pPr rtl="0">
              <a:lnSpc>
                <a:spcPct val="120000"/>
              </a:lnSpc>
            </a:pPr>
            <a:r>
              <a:rPr baseline="30000" dirty="0">
                <a:sym typeface="+mn-ea"/>
              </a:rPr>
              <a:t>思考题：如何理解“建筑最本质的东西是空间，而不是围成空间的实体外壳？”</a:t>
            </a:r>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a:t>
            </a:fld>
            <a:endParaRPr lang="zh-CN"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30</a:t>
            </a:fld>
            <a:endParaRPr lang="zh-CN" sz="1200"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31</a:t>
            </a:fld>
            <a:endParaRPr lang="zh-CN" sz="1200"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32</a:t>
            </a:fld>
            <a:endParaRPr lang="zh-CN" sz="1200"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33</a:t>
            </a:fld>
            <a:endParaRPr lang="zh-CN" sz="1200"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34</a:t>
            </a:fld>
            <a:endParaRPr lang="zh-CN" sz="1200"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35</a:t>
            </a:fld>
            <a:endParaRPr lang="zh-CN" sz="1200"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36</a:t>
            </a:fld>
            <a:endParaRPr lang="zh-CN" sz="1200"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37</a:t>
            </a:fld>
            <a:endParaRPr lang="zh-CN" sz="1200"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38</a:t>
            </a:fld>
            <a:endParaRPr lang="zh-CN" sz="1200"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39</a:t>
            </a:fld>
            <a:endParaRPr lang="zh-CN"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1.</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环境的功能与设计</a:t>
            </a:r>
          </a:p>
          <a:p>
            <a:pPr rtl="0"/>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室内设计具有使用功能和精神功能双重属性，使用功能是精神功能的前提与基础，使用功能与精神功能构成了设计最基本的功能特征，室内设计中的使用功能与精神功能也是相互促进、密不可分的（图</a:t>
            </a:r>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2-1.1</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a:t>
            </a:r>
          </a:p>
          <a:p>
            <a:pPr rtl="0"/>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1</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）室内设计与使用功能</a:t>
            </a:r>
          </a:p>
          <a:p>
            <a:pPr rtl="0"/>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设计师首先关心的是使用功能，使用功能是室内设计体现其使用价值的本质内容，简单来说就是满足使用要求（图</a:t>
            </a:r>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2-1.2</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以室内设计为例，生活和工作所必需的空间是进行室内设计时需满足的基本要求，同时也是决定空间形式的基本要素。室内空间按照功能划分可以分为民用空间和工业空间。民用空间又包括公共空间和居住空间两方面。而室内设计的功能问题则主要包括功能分区、空间构成、形状、物理环境、人流组织和疏散以及空间量度五个方面。</a:t>
            </a:r>
          </a:p>
          <a:p>
            <a:pPr rtl="0"/>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其次室内外空间是人类生活、休息的特殊场所，在决定精神功能前，空间首先要满足需求和愿望。室内设计的使用功能更多地体现在环境本身的使用价值上，包括空间的使用价值能带给人们使用要求和人们在使用过程产生的艺术审美和精神感受（图</a:t>
            </a:r>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2-1.3</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室内设计的使用价值是室内设计的最直接目的。不同的室内设计在三要素的构成上有着不同之处，通常意义上，好的室内设计应该是使用功能和精神作用统一的。除了在功能上满足完善、完美的要求，还要满足人们的物质精神需求。其中，物质需要往往占据一个非常重要的部分，对于那些脱离了人们正常的实际使用的空间，其自身的价值也会随之降低。</a:t>
            </a:r>
          </a:p>
          <a:p>
            <a:pPr rtl="0"/>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再次，在设计的早期阶段，我们要专注它的实用功能（图</a:t>
            </a:r>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2-1.4</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因为空间有着功能的性质，而不仅仅是一个人的设计作品，这就要求我们对室内设计有一种特殊的态度。室内和室外提供给我们的是一个提供人类生活、工作和休息的地方，因此在决定其形式时要使其满足需要和愿望。如同我们要构思一段音乐，其目的是供人欣赏。如果不能达到这一目标，这是不可能实现的。然而，空间的精神功能并不能在美学成分中占主导地位。</a:t>
            </a:r>
          </a:p>
          <a:p>
            <a:pPr rtl="0"/>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2</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）室内设计与精神功能</a:t>
            </a:r>
          </a:p>
          <a:p>
            <a:pPr rtl="0"/>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一个好的设计，首先要解决的问题是空间和实体的统一问题，使艺术和技术进一步结合，最后上升到风格性与象征性。前二者主要体现为物质功能，后者体现精神功能即室内设计的最高水平（图</a:t>
            </a:r>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2-1.5</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它们表达了自己的精神内涵，感染了观赏者，以提高人民的生活水平，这是其最大的贡献。一些设计作品，如纪念碑，教堂和陵墓等，要显示特定的精神内涵。英雄纪念碑设计成“超人的尺度”给人雄伟，庄重的感觉（图</a:t>
            </a:r>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2-1.6</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）。欧洲的哥特式教堂（图</a:t>
            </a:r>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2-1.7</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），在顶端配上许多尖塔，呈现出虔诚的愿望和对神接近的意向，并在平面设计中运用十字形象征着基督教精神，这就是建筑的精神功能。我们也可以说这是设计意图（图</a:t>
            </a:r>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2-1.8</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a:t>
            </a:r>
          </a:p>
          <a:p>
            <a:pPr rtl="0"/>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精神功能是伴随着设计存在的，诺伯舒兹在</a:t>
            </a:r>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场所精神</a:t>
            </a:r>
            <a:r>
              <a:rPr lang="en-US" altLang="zh-CN" sz="1200" b="0" i="0" u="none" strike="noStrike" kern="1200" baseline="30000" dirty="0">
                <a:solidFill>
                  <a:schemeClr val="tx1"/>
                </a:solidFill>
                <a:latin typeface="Arial" panose="020B0604020202020204" pitchFamily="34" charset="0"/>
                <a:ea typeface="宋体" panose="02010600030101010101" pitchFamily="2" charset="-122"/>
              </a:rPr>
              <a:t>》</a:t>
            </a:r>
            <a:r>
              <a:rPr lang="zh-CN" altLang="en-US" sz="1200" b="0" i="0" u="none" strike="noStrike" kern="1200" baseline="30000" dirty="0">
                <a:solidFill>
                  <a:schemeClr val="tx1"/>
                </a:solidFill>
                <a:latin typeface="Arial" panose="020B0604020202020204" pitchFamily="34" charset="0"/>
                <a:ea typeface="宋体" panose="02010600030101010101" pitchFamily="2" charset="-122"/>
              </a:rPr>
              <a:t>中说，罗马人相信每一个“独立”的本体都有自己的“灵魂”守护，它给人和场地以生命，从而决定它们的特性和性质。诺伯舒兹将它发挥为“场所精神”。这是西方指具有遮风避雨等物质性作用，也有作为美的欣赏对象的精神性作用。这作用并不仅仅指宫殿，如果我们生活在苏州园林，亭台楼阁荫，笙管时闻，花草树木，暗香盈袖，当然又别有一番情趣。如果在布达拉宫广场的中央，一个巨大的建筑矗立在眼前仿佛是为了对比人类的渺小，仰望突出在蓝天白云背景下金顶金幢，耳边传来达赖喇嘛的浑厚声音，或许我们并不信仰宗教，但却无法摆脱那种浓浓的宗教气氛。</a:t>
            </a:r>
          </a:p>
          <a:p>
            <a:r>
              <a:rPr lang="zh-CN" altLang="en-US" dirty="0"/>
              <a:t>　</a:t>
            </a:r>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a:t>
            </a:fld>
            <a:endParaRPr lang="zh-CN" sz="1200"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40</a:t>
            </a:fld>
            <a:endParaRPr lang="zh-CN" sz="1200"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41</a:t>
            </a:fld>
            <a:endParaRPr lang="zh-CN" sz="12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42</a:t>
            </a:fld>
            <a:endParaRPr lang="zh-CN" sz="1200"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43</a:t>
            </a:fld>
            <a:endParaRPr lang="zh-CN" sz="120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44</a:t>
            </a:fld>
            <a:endParaRPr lang="zh-CN" sz="120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45</a:t>
            </a:fld>
            <a:endParaRPr lang="zh-CN" sz="1200"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46</a:t>
            </a:fld>
            <a:endParaRPr lang="zh-CN" sz="120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47</a:t>
            </a:fld>
            <a:endParaRPr lang="zh-CN" sz="1200"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48</a:t>
            </a:fld>
            <a:endParaRPr lang="zh-CN" sz="1200"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49</a:t>
            </a:fld>
            <a:endParaRPr lang="zh-CN"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a:t>
            </a:fld>
            <a:endParaRPr lang="zh-CN" sz="1200"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50</a:t>
            </a:fld>
            <a:endParaRPr lang="zh-CN" sz="1200"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51</a:t>
            </a:fld>
            <a:endParaRPr lang="zh-CN" sz="1200"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52</a:t>
            </a:fld>
            <a:endParaRPr lang="zh-CN" sz="1200"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53</a:t>
            </a:fld>
            <a:endParaRPr lang="zh-CN" sz="1200"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54</a:t>
            </a:fld>
            <a:endParaRPr lang="zh-CN" sz="1200"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55</a:t>
            </a:fld>
            <a:endParaRPr lang="zh-CN" sz="1200"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56</a:t>
            </a:fld>
            <a:endParaRPr lang="zh-CN" sz="1200"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57</a:t>
            </a:fld>
            <a:endParaRPr lang="zh-CN" sz="1200"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58</a:t>
            </a:fld>
            <a:endParaRPr lang="zh-CN" sz="1200"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59</a:t>
            </a:fld>
            <a:endParaRPr lang="zh-CN"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a:t>
            </a:fld>
            <a:endParaRPr lang="zh-CN" sz="1200"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60</a:t>
            </a:fld>
            <a:endParaRPr lang="zh-CN" sz="1200"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61</a:t>
            </a:fld>
            <a:endParaRPr lang="zh-CN" sz="1200"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62</a:t>
            </a:fld>
            <a:endParaRPr lang="zh-CN" sz="1200"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63</a:t>
            </a:fld>
            <a:endParaRPr lang="zh-CN" sz="1200"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64</a:t>
            </a:fld>
            <a:endParaRPr lang="zh-CN" sz="1200"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65</a:t>
            </a:fld>
            <a:endParaRPr lang="zh-CN" sz="1200"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66</a:t>
            </a:fld>
            <a:endParaRPr lang="zh-CN" sz="1200"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67</a:t>
            </a:fld>
            <a:endParaRPr lang="zh-CN" sz="1200"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68</a:t>
            </a:fld>
            <a:endParaRPr lang="zh-CN" sz="1200"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69</a:t>
            </a:fld>
            <a:endParaRPr lang="zh-CN"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a:t>
            </a:fld>
            <a:endParaRPr lang="zh-CN" sz="1200"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70</a:t>
            </a:fld>
            <a:endParaRPr lang="zh-CN" sz="1200"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71</a:t>
            </a:fld>
            <a:endParaRPr lang="zh-CN" sz="1200"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72</a:t>
            </a:fld>
            <a:endParaRPr lang="zh-CN" sz="1200"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73</a:t>
            </a:fld>
            <a:endParaRPr lang="zh-CN" sz="1200"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74</a:t>
            </a:fld>
            <a:endParaRPr lang="zh-CN" sz="1200"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75</a:t>
            </a:fld>
            <a:endParaRPr lang="zh-CN" sz="1200"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76</a:t>
            </a:fld>
            <a:endParaRPr lang="zh-CN" sz="1200"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77</a:t>
            </a:fld>
            <a:endParaRPr lang="zh-CN" sz="1200"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78</a:t>
            </a:fld>
            <a:endParaRPr lang="zh-CN" sz="1200"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79</a:t>
            </a:fld>
            <a:endParaRPr lang="zh-CN"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a:t>
            </a:fld>
            <a:endParaRPr lang="zh-CN" sz="1200"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80</a:t>
            </a:fld>
            <a:endParaRPr lang="zh-CN" sz="1200"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81</a:t>
            </a:fld>
            <a:endParaRPr lang="zh-CN" sz="1200"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82</a:t>
            </a:fld>
            <a:endParaRPr lang="zh-CN" sz="1200"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83</a:t>
            </a:fld>
            <a:endParaRPr lang="zh-CN" sz="1200"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84</a:t>
            </a:fld>
            <a:endParaRPr lang="zh-CN" sz="1200"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85</a:t>
            </a:fld>
            <a:endParaRPr lang="zh-CN" sz="1200"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86</a:t>
            </a:fld>
            <a:endParaRPr lang="zh-CN" sz="1200"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87</a:t>
            </a:fld>
            <a:endParaRPr lang="zh-CN" sz="1200"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88</a:t>
            </a:fld>
            <a:endParaRPr lang="zh-CN" sz="1200"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89</a:t>
            </a:fld>
            <a:endParaRPr lang="zh-CN"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a:t>
            </a:fld>
            <a:endParaRPr lang="zh-CN" sz="1200"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90</a:t>
            </a:fld>
            <a:endParaRPr lang="zh-CN" sz="1200"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91</a:t>
            </a:fld>
            <a:endParaRPr lang="zh-CN" sz="1200"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92</a:t>
            </a:fld>
            <a:endParaRPr lang="zh-CN" sz="1200"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93</a:t>
            </a:fld>
            <a:endParaRPr lang="zh-CN" sz="1200"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94</a:t>
            </a:fld>
            <a:endParaRPr lang="zh-CN" sz="1200"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95</a:t>
            </a:fld>
            <a:endParaRPr lang="zh-CN" sz="1200"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96</a:t>
            </a:fld>
            <a:endParaRPr lang="zh-CN" sz="1200"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97</a:t>
            </a:fld>
            <a:endParaRPr lang="zh-CN" sz="1200"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66561"/>
          <p:cNvSpPr>
            <a:spLocks noGrp="1" noRot="1" noChangeAspect="1" noTextEdit="1"/>
          </p:cNvSpPr>
          <p:nvPr>
            <p:ph type="sldImg"/>
          </p:nvPr>
        </p:nvSpPr>
        <p:spPr/>
      </p:sp>
      <p:sp>
        <p:nvSpPr>
          <p:cNvPr id="66563" name="文本占位符 66562"/>
          <p:cNvSpPr>
            <a:spLocks noGrp="1"/>
          </p:cNvSpPr>
          <p:nvPr>
            <p:ph type="body" idx="1"/>
          </p:nvPr>
        </p:nvSpPr>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98</a:t>
            </a:fld>
            <a:endParaRPr lang="zh-CN" sz="1200"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67585"/>
          <p:cNvSpPr>
            <a:spLocks noGrp="1" noRot="1" noChangeAspect="1" noTextEdit="1"/>
          </p:cNvSpPr>
          <p:nvPr>
            <p:ph type="sldImg"/>
          </p:nvPr>
        </p:nvSpPr>
        <p:spPr/>
      </p:sp>
      <p:sp>
        <p:nvSpPr>
          <p:cNvPr id="67587" name="文本占位符 67586"/>
          <p:cNvSpPr>
            <a:spLocks noGrp="1"/>
          </p:cNvSpPr>
          <p:nvPr>
            <p:ph type="body" idx="1"/>
          </p:nvPr>
        </p:nvSpPr>
        <p:spPr/>
        <p:txBody>
          <a:bodyPr/>
          <a:lstStyle/>
          <a:p>
            <a:pPr rt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99</a:t>
            </a:fld>
            <a:endParaRPr 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3074" name="标题 3073"/>
          <p:cNvSpPr>
            <a:spLocks noGrp="1"/>
          </p:cNvSpPr>
          <p:nvPr>
            <p:ph type="ctrTitle"/>
          </p:nvPr>
        </p:nvSpPr>
        <p:spPr>
          <a:xfrm>
            <a:off x="250825" y="549275"/>
            <a:ext cx="6265863" cy="1470025"/>
          </a:xfrm>
          <a:prstGeom prst="rect">
            <a:avLst/>
          </a:prstGeom>
          <a:noFill/>
          <a:ln w="9525">
            <a:noFill/>
          </a:ln>
        </p:spPr>
        <p:txBody>
          <a:bodyPr anchor="ctr"/>
          <a:lstStyle>
            <a:lvl1pPr lvl="0">
              <a:defRPr kern="1200">
                <a:solidFill>
                  <a:schemeClr val="bg1"/>
                </a:solidFill>
              </a:defRPr>
            </a:lvl1pPr>
          </a:lstStyle>
          <a:p>
            <a:pPr lvl="0"/>
            <a:r>
              <a:rPr lang="zh-CN" altLang="en-US" dirty="0"/>
              <a:t>单击此处编辑母版标题样式</a:t>
            </a:r>
          </a:p>
        </p:txBody>
      </p:sp>
      <p:sp>
        <p:nvSpPr>
          <p:cNvPr id="3075" name="副标题 3074"/>
          <p:cNvSpPr>
            <a:spLocks noGrp="1"/>
          </p:cNvSpPr>
          <p:nvPr>
            <p:ph type="subTitle" idx="1"/>
          </p:nvPr>
        </p:nvSpPr>
        <p:spPr>
          <a:xfrm>
            <a:off x="250825" y="2492375"/>
            <a:ext cx="6265863" cy="3313113"/>
          </a:xfrm>
          <a:prstGeom prst="rect">
            <a:avLst/>
          </a:prstGeom>
          <a:noFill/>
          <a:ln w="9525">
            <a:noFill/>
          </a:ln>
        </p:spPr>
        <p:txBody>
          <a:bodyPr anchor="t"/>
          <a:lstStyle>
            <a:lvl1pPr marL="0" lvl="0" indent="0">
              <a:buNone/>
              <a:defRPr kern="1200">
                <a:solidFill>
                  <a:schemeClr val="bg1"/>
                </a:solidFill>
              </a:defRPr>
            </a:lvl1pPr>
            <a:lvl2pPr marL="457200" lvl="1" indent="-457200" algn="ctr">
              <a:buNone/>
              <a:defRPr kern="1200">
                <a:solidFill>
                  <a:schemeClr val="bg1"/>
                </a:solidFill>
              </a:defRPr>
            </a:lvl2pPr>
            <a:lvl3pPr marL="914400" lvl="2" indent="-914400" algn="ctr">
              <a:buNone/>
              <a:defRPr kern="1200">
                <a:solidFill>
                  <a:schemeClr val="bg1"/>
                </a:solidFill>
              </a:defRPr>
            </a:lvl3pPr>
            <a:lvl4pPr marL="1371600" lvl="3" indent="-1371600" algn="ctr">
              <a:buNone/>
              <a:defRPr kern="1200">
                <a:solidFill>
                  <a:schemeClr val="bg1"/>
                </a:solidFill>
              </a:defRPr>
            </a:lvl4pPr>
            <a:lvl5pPr marL="1828800" lvl="4" indent="-1828800" algn="ctr">
              <a:buNone/>
              <a:defRPr kern="1200">
                <a:solidFill>
                  <a:schemeClr val="bg1"/>
                </a:solidFill>
              </a:defRPr>
            </a:lvl5pPr>
          </a:lstStyle>
          <a:p>
            <a:pPr lvl="0"/>
            <a:r>
              <a:rPr lang="zh-CN" altLang="en-US" dirty="0"/>
              <a:t>单击此处编辑母版副标题样式</a:t>
            </a:r>
          </a:p>
        </p:txBody>
      </p:sp>
      <p:sp>
        <p:nvSpPr>
          <p:cNvPr id="3076" name="日期占位符 3075"/>
          <p:cNvSpPr>
            <a:spLocks noGrp="1"/>
          </p:cNvSpPr>
          <p:nvPr>
            <p:ph type="dt" sz="half" idx="2"/>
          </p:nvPr>
        </p:nvSpPr>
        <p:spPr>
          <a:xfrm>
            <a:off x="5292725" y="6237288"/>
            <a:ext cx="1512888" cy="331787"/>
          </a:xfrm>
          <a:prstGeom prst="rect">
            <a:avLst/>
          </a:prstGeom>
          <a:noFill/>
          <a:ln w="9525">
            <a:noFill/>
          </a:ln>
        </p:spPr>
        <p:txBody>
          <a:bodyPr anchor="t"/>
          <a:lstStyle/>
          <a:p>
            <a:fld id="{BB962C8B-B14F-4D97-AF65-F5344CB8AC3E}" type="datetime1">
              <a:rPr lang="zh-CN" altLang="en-US" dirty="0">
                <a:solidFill>
                  <a:schemeClr val="bg1"/>
                </a:solidFill>
              </a:rPr>
              <a:t>2020/7/13</a:t>
            </a:fld>
            <a:endParaRPr lang="zh-CN" altLang="en-US" dirty="0">
              <a:solidFill>
                <a:schemeClr val="bg1"/>
              </a:solidFill>
            </a:endParaRPr>
          </a:p>
        </p:txBody>
      </p:sp>
      <p:sp>
        <p:nvSpPr>
          <p:cNvPr id="3077" name="灯片编号占位符 3076"/>
          <p:cNvSpPr>
            <a:spLocks noGrp="1"/>
          </p:cNvSpPr>
          <p:nvPr>
            <p:ph type="sldNum" sz="quarter" idx="4"/>
          </p:nvPr>
        </p:nvSpPr>
        <p:spPr>
          <a:xfrm>
            <a:off x="107950" y="6165850"/>
            <a:ext cx="2133600" cy="431800"/>
          </a:xfrm>
          <a:prstGeom prst="rect">
            <a:avLst/>
          </a:prstGeom>
          <a:noFill/>
          <a:ln w="9525">
            <a:noFill/>
          </a:ln>
        </p:spPr>
        <p:txBody>
          <a:bodyPr lIns="0" tIns="0" rIns="0" bIns="0" anchor="t"/>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a:t>
            </a:fld>
            <a:endParaRPr lang="zh-CN" dirty="0">
              <a:latin typeface="Arial Black" panose="020B0A04020102020204" pitchFamily="34" charset="0"/>
            </a:endParaRPr>
          </a:p>
        </p:txBody>
      </p:sp>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5865019" y="274638"/>
            <a:ext cx="1802606"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530332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sz="half" idx="1"/>
          </p:nvPr>
        </p:nvSpPr>
        <p:spPr>
          <a:xfrm>
            <a:off x="628650" y="1825625"/>
            <a:ext cx="78867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8650" y="4076700"/>
            <a:ext cx="78867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reserve="1">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78867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8650" y="4076700"/>
            <a:ext cx="78867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quarter" idx="1"/>
          </p:nvPr>
        </p:nvSpPr>
        <p:spPr>
          <a:xfrm>
            <a:off x="6286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291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half" idx="3"/>
          </p:nvPr>
        </p:nvSpPr>
        <p:spPr>
          <a:xfrm>
            <a:off x="628650" y="4076700"/>
            <a:ext cx="78867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8" name="灯片编号占位符 7"/>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291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29150" y="4076700"/>
            <a:ext cx="38862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8" name="灯片编号占位符 7"/>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type="title">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38914" name="标题 38913"/>
          <p:cNvSpPr>
            <a:spLocks noGrp="1"/>
          </p:cNvSpPr>
          <p:nvPr>
            <p:ph type="ctrTitle"/>
          </p:nvPr>
        </p:nvSpPr>
        <p:spPr>
          <a:xfrm>
            <a:off x="250825" y="549275"/>
            <a:ext cx="5545138" cy="1144588"/>
          </a:xfrm>
          <a:prstGeom prst="rect">
            <a:avLst/>
          </a:prstGeom>
          <a:noFill/>
          <a:ln w="9525">
            <a:noFill/>
          </a:ln>
        </p:spPr>
        <p:txBody>
          <a:bodyPr anchor="ctr"/>
          <a:lstStyle>
            <a:lvl1pPr lvl="0" algn="l">
              <a:defRPr kern="1200">
                <a:solidFill>
                  <a:schemeClr val="tx1"/>
                </a:solidFill>
              </a:defRPr>
            </a:lvl1pPr>
          </a:lstStyle>
          <a:p>
            <a:pPr lvl="0"/>
            <a:r>
              <a:rPr lang="zh-CN" altLang="en-US" dirty="0"/>
              <a:t>单击此处编辑母版标题样式</a:t>
            </a:r>
          </a:p>
        </p:txBody>
      </p:sp>
      <p:sp>
        <p:nvSpPr>
          <p:cNvPr id="38915" name="副标题 38914"/>
          <p:cNvSpPr>
            <a:spLocks noGrp="1"/>
          </p:cNvSpPr>
          <p:nvPr>
            <p:ph type="subTitle" idx="1"/>
          </p:nvPr>
        </p:nvSpPr>
        <p:spPr>
          <a:xfrm>
            <a:off x="250825" y="2492375"/>
            <a:ext cx="5545138" cy="3313113"/>
          </a:xfrm>
          <a:prstGeom prst="rect">
            <a:avLst/>
          </a:prstGeom>
          <a:noFill/>
          <a:ln w="9525">
            <a:noFill/>
          </a:ln>
        </p:spPr>
        <p:txBody>
          <a:bodyPr anchor="t"/>
          <a:lstStyle>
            <a:lvl1pPr marL="0" lvl="0" indent="0">
              <a:buNone/>
              <a:defRPr kern="1200">
                <a:solidFill>
                  <a:schemeClr val="tx1"/>
                </a:solidFill>
              </a:defRPr>
            </a:lvl1pPr>
            <a:lvl2pPr marL="457200" lvl="1" indent="-457200" algn="ctr">
              <a:buNone/>
              <a:defRPr kern="1200">
                <a:solidFill>
                  <a:schemeClr val="tx1"/>
                </a:solidFill>
              </a:defRPr>
            </a:lvl2pPr>
            <a:lvl3pPr marL="914400" lvl="2" indent="-914400" algn="ctr">
              <a:buNone/>
              <a:defRPr kern="1200">
                <a:solidFill>
                  <a:schemeClr val="tx1"/>
                </a:solidFill>
              </a:defRPr>
            </a:lvl3pPr>
            <a:lvl4pPr marL="1371600" lvl="3" indent="-1371600" algn="ctr">
              <a:buNone/>
              <a:defRPr kern="1200">
                <a:solidFill>
                  <a:schemeClr val="tx1"/>
                </a:solidFill>
              </a:defRPr>
            </a:lvl4pPr>
            <a:lvl5pPr marL="1828800" lvl="4" indent="-1828800" algn="ctr">
              <a:buNone/>
              <a:defRPr kern="1200">
                <a:solidFill>
                  <a:schemeClr val="tx1"/>
                </a:solidFill>
              </a:defRPr>
            </a:lvl5pPr>
          </a:lstStyle>
          <a:p>
            <a:pPr lvl="0"/>
            <a:r>
              <a:rPr lang="zh-CN" altLang="en-US" dirty="0"/>
              <a:t>单击此处编辑母版副标题样式</a:t>
            </a:r>
          </a:p>
        </p:txBody>
      </p:sp>
      <p:sp>
        <p:nvSpPr>
          <p:cNvPr id="38916" name="日期占位符 38915"/>
          <p:cNvSpPr>
            <a:spLocks noGrp="1"/>
          </p:cNvSpPr>
          <p:nvPr>
            <p:ph type="dt" sz="half" idx="2"/>
          </p:nvPr>
        </p:nvSpPr>
        <p:spPr>
          <a:xfrm>
            <a:off x="6227763" y="6237288"/>
            <a:ext cx="1512887" cy="331787"/>
          </a:xfrm>
          <a:prstGeom prst="rect">
            <a:avLst/>
          </a:prstGeom>
          <a:noFill/>
          <a:ln w="9525">
            <a:noFill/>
          </a:ln>
        </p:spPr>
        <p:txBody>
          <a:bodyPr anchor="t"/>
          <a:lstStyle/>
          <a:p>
            <a:pPr algn="r"/>
            <a:fld id="{BB962C8B-B14F-4D97-AF65-F5344CB8AC3E}" type="datetime1">
              <a:rPr lang="zh-CN" altLang="en-US" dirty="0"/>
              <a:t>2020/7/13</a:t>
            </a:fld>
            <a:endParaRPr lang="zh-CN" altLang="en-US" dirty="0"/>
          </a:p>
        </p:txBody>
      </p:sp>
      <p:sp>
        <p:nvSpPr>
          <p:cNvPr id="38917" name="灯片编号占位符 38916"/>
          <p:cNvSpPr>
            <a:spLocks noGrp="1"/>
          </p:cNvSpPr>
          <p:nvPr>
            <p:ph type="sldNum" sz="quarter" idx="4"/>
          </p:nvPr>
        </p:nvSpPr>
        <p:spPr>
          <a:xfrm>
            <a:off x="107950" y="6165850"/>
            <a:ext cx="2133600" cy="431800"/>
          </a:xfrm>
          <a:prstGeom prst="rect">
            <a:avLst/>
          </a:prstGeom>
          <a:noFill/>
          <a:ln w="9525">
            <a:noFill/>
          </a:ln>
        </p:spPr>
        <p:txBody>
          <a:bodyPr lIns="0" tIns="0" rIns="0" bIns="0" anchor="t"/>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a:t>
            </a:fld>
            <a:endParaRPr lang="zh-CN" dirty="0">
              <a:latin typeface="Arial Black" panose="020B0A04020102020204" pitchFamily="34" charset="0"/>
            </a:endParaRPr>
          </a:p>
        </p:txBody>
      </p:sp>
    </p:spTree>
  </p:cSld>
  <p:clrMapOvr>
    <a:masterClrMapping/>
  </p:clrMapOvr>
  <p:hf hdr="0" ftr="0"/>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476375" y="1600200"/>
            <a:ext cx="3634232"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258943" y="1600200"/>
            <a:ext cx="3634232"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9" name="灯片编号占位符 8"/>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5" name="灯片编号占位符 4"/>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4" name="灯片编号占位符 3"/>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38975" y="274638"/>
            <a:ext cx="1854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476375" y="274638"/>
            <a:ext cx="545511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OverTx" preserve="1">
  <p:cSld name="标题和两项内容在文本之上">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quarter" idx="1"/>
          </p:nvPr>
        </p:nvSpPr>
        <p:spPr>
          <a:xfrm>
            <a:off x="6286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291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half" idx="3"/>
          </p:nvPr>
        </p:nvSpPr>
        <p:spPr>
          <a:xfrm>
            <a:off x="628650" y="4076700"/>
            <a:ext cx="78867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8" name="灯片编号占位符 7"/>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6" name="灯片编号占位符 5"/>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476375" y="274638"/>
            <a:ext cx="7416800"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5" name="灯片编号占位符 4"/>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p:txBody>
          <a:bodyPr/>
          <a:lstStyle/>
          <a:p>
            <a:r>
              <a:rPr lang="zh-CN" altLang="en-US"/>
              <a:t>单击此处编辑母版标题样式</a:t>
            </a:r>
          </a:p>
        </p:txBody>
      </p:sp>
      <p:sp>
        <p:nvSpPr>
          <p:cNvPr id="3" name="内容占位符 2"/>
          <p:cNvSpPr>
            <a:spLocks noGrp="1"/>
          </p:cNvSpPr>
          <p:nvPr>
            <p:ph sz="quarter" idx="1"/>
          </p:nvPr>
        </p:nvSpPr>
        <p:spPr>
          <a:xfrm>
            <a:off x="6286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291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628650" y="4076700"/>
            <a:ext cx="38862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内容占位符 5"/>
          <p:cNvSpPr>
            <a:spLocks noGrp="1"/>
          </p:cNvSpPr>
          <p:nvPr>
            <p:ph sz="quarter" idx="4"/>
          </p:nvPr>
        </p:nvSpPr>
        <p:spPr>
          <a:xfrm>
            <a:off x="4629150" y="4076700"/>
            <a:ext cx="38862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9" name="灯片编号占位符 8"/>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AndObj" preserve="1">
  <p:cSld name="标题，两项小型内容和一项型大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quarter" idx="1"/>
          </p:nvPr>
        </p:nvSpPr>
        <p:spPr>
          <a:xfrm>
            <a:off x="628650" y="1825625"/>
            <a:ext cx="3886200" cy="20986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628650" y="4076700"/>
            <a:ext cx="3886200" cy="21002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half" idx="3"/>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8" name="灯片编号占位符 7"/>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3533108"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134517" y="1600200"/>
            <a:ext cx="3533108" cy="45259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9" name="灯片编号占位符 8"/>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5" name="灯片编号占位符 4"/>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4" name="灯片编号占位符 3"/>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lvl="0"/>
            <a:fld id="{BB962C8B-B14F-4D97-AF65-F5344CB8AC3E}" type="datetime1">
              <a:rPr lang="zh-CN" altLang="en-US" dirty="0"/>
              <a:t>2020/7/13</a:t>
            </a:fld>
            <a:endParaRPr lang="zh-CN" altLang="en-US" dirty="0"/>
          </a:p>
        </p:txBody>
      </p:sp>
      <p:sp>
        <p:nvSpPr>
          <p:cNvPr id="7" name="灯片编号占位符 6"/>
          <p:cNvSpPr>
            <a:spLocks noGrp="1"/>
          </p:cNvSpPr>
          <p:nvPr>
            <p:ph type="sldNum" sz="quarter" idx="12"/>
          </p:nvPr>
        </p:nvSpPr>
        <p:spPr/>
        <p:txBody>
          <a:body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3.jpeg"/><Relationship Id="rId2" Type="http://schemas.openxmlformats.org/officeDocument/2006/relationships/slideLayout" Target="../slideLayouts/slideLayout19.xml"/><Relationship Id="rId16"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9"/>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7210425" cy="1143000"/>
          </a:xfrm>
          <a:prstGeom prst="rect">
            <a:avLst/>
          </a:prstGeom>
          <a:noFill/>
          <a:ln w="9525">
            <a:noFill/>
          </a:ln>
        </p:spPr>
        <p:txBody>
          <a:bodyPr anchor="ctr"/>
          <a:lstStyle/>
          <a:p>
            <a:pPr lvl="0"/>
            <a:r>
              <a:rPr lang="zh-CN" altLang="en-US" dirty="0"/>
              <a:t>单击此处编辑母版标题样式</a:t>
            </a:r>
          </a:p>
        </p:txBody>
      </p:sp>
      <p:sp>
        <p:nvSpPr>
          <p:cNvPr id="1027" name="文本占位符 1026"/>
          <p:cNvSpPr>
            <a:spLocks noGrp="1"/>
          </p:cNvSpPr>
          <p:nvPr>
            <p:ph type="body" idx="1"/>
          </p:nvPr>
        </p:nvSpPr>
        <p:spPr>
          <a:xfrm>
            <a:off x="457200" y="1600200"/>
            <a:ext cx="7210425"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1028" name="日期占位符 1027"/>
          <p:cNvSpPr>
            <a:spLocks noGrp="1"/>
          </p:cNvSpPr>
          <p:nvPr>
            <p:ph type="dt" sz="half" idx="2"/>
          </p:nvPr>
        </p:nvSpPr>
        <p:spPr>
          <a:xfrm>
            <a:off x="6156325" y="6308725"/>
            <a:ext cx="1511300" cy="288925"/>
          </a:xfrm>
          <a:prstGeom prst="rect">
            <a:avLst/>
          </a:prstGeom>
          <a:noFill/>
          <a:ln w="9525">
            <a:noFill/>
          </a:ln>
        </p:spPr>
        <p:txBody>
          <a:bodyPr lIns="0" tIns="0" rIns="0" bIns="0"/>
          <a:lstStyle>
            <a:lvl1pPr algn="r">
              <a:defRPr/>
            </a:lvl1pPr>
          </a:lstStyle>
          <a:p>
            <a:pPr lvl="0"/>
            <a:fld id="{BB962C8B-B14F-4D97-AF65-F5344CB8AC3E}" type="datetime1">
              <a:rPr lang="zh-CN" altLang="en-US" dirty="0"/>
              <a:t>2020/7/13</a:t>
            </a:fld>
            <a:endParaRPr lang="zh-CN" altLang="en-US" dirty="0"/>
          </a:p>
        </p:txBody>
      </p:sp>
      <p:sp>
        <p:nvSpPr>
          <p:cNvPr id="1030" name="灯片编号占位符 1029"/>
          <p:cNvSpPr>
            <a:spLocks noGrp="1"/>
          </p:cNvSpPr>
          <p:nvPr>
            <p:ph type="sldNum" sz="quarter" idx="4"/>
          </p:nvPr>
        </p:nvSpPr>
        <p:spPr>
          <a:xfrm>
            <a:off x="107950" y="6165850"/>
            <a:ext cx="2447925" cy="404813"/>
          </a:xfrm>
          <a:prstGeom prst="rect">
            <a:avLst/>
          </a:prstGeom>
          <a:noFill/>
          <a:ln w="9525">
            <a:noFill/>
          </a:ln>
        </p:spPr>
        <p:txBody>
          <a:bodyPr lIns="0" tIns="0" rIns="0" bIns="0"/>
          <a:lstStyle>
            <a:lvl1pPr>
              <a:defRPr sz="2800" b="1">
                <a:solidFill>
                  <a:schemeClr val="accent2"/>
                </a:solidFill>
                <a:latin typeface="Arial Black" panose="020B0A04020102020204" pitchFamily="34" charset="0"/>
              </a:defRPr>
            </a:lvl1p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hdr="0" ftr="0"/>
  <p:txStyles>
    <p:title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1"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7"/>
          <a:stretch>
            <a:fillRect/>
          </a:stretch>
        </a:blipFill>
        <a:effectLst/>
      </p:bgPr>
    </p:bg>
    <p:spTree>
      <p:nvGrpSpPr>
        <p:cNvPr id="1" name=""/>
        <p:cNvGrpSpPr/>
        <p:nvPr/>
      </p:nvGrpSpPr>
      <p:grpSpPr>
        <a:xfrm>
          <a:off x="0" y="0"/>
          <a:ext cx="0" cy="0"/>
          <a:chOff x="0" y="0"/>
          <a:chExt cx="0" cy="0"/>
        </a:xfrm>
      </p:grpSpPr>
      <p:sp>
        <p:nvSpPr>
          <p:cNvPr id="37890" name="标题 37889"/>
          <p:cNvSpPr>
            <a:spLocks noGrp="1"/>
          </p:cNvSpPr>
          <p:nvPr>
            <p:ph type="title"/>
          </p:nvPr>
        </p:nvSpPr>
        <p:spPr>
          <a:xfrm>
            <a:off x="1476375" y="274638"/>
            <a:ext cx="7416800" cy="1143000"/>
          </a:xfrm>
          <a:prstGeom prst="rect">
            <a:avLst/>
          </a:prstGeom>
          <a:noFill/>
          <a:ln w="9525">
            <a:noFill/>
          </a:ln>
        </p:spPr>
        <p:txBody>
          <a:bodyPr anchor="ctr"/>
          <a:lstStyle/>
          <a:p>
            <a:pPr lvl="0"/>
            <a:r>
              <a:rPr lang="zh-CN" altLang="en-US" dirty="0"/>
              <a:t>单击此处编辑母版标题样式</a:t>
            </a:r>
          </a:p>
        </p:txBody>
      </p:sp>
      <p:sp>
        <p:nvSpPr>
          <p:cNvPr id="37891" name="文本占位符 37890"/>
          <p:cNvSpPr>
            <a:spLocks noGrp="1"/>
          </p:cNvSpPr>
          <p:nvPr>
            <p:ph type="body" idx="1"/>
          </p:nvPr>
        </p:nvSpPr>
        <p:spPr>
          <a:xfrm>
            <a:off x="1476375" y="1600200"/>
            <a:ext cx="74168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p:txBody>
      </p:sp>
      <p:sp>
        <p:nvSpPr>
          <p:cNvPr id="37892" name="日期占位符 37891"/>
          <p:cNvSpPr>
            <a:spLocks noGrp="1"/>
          </p:cNvSpPr>
          <p:nvPr>
            <p:ph type="dt" sz="half" idx="2"/>
          </p:nvPr>
        </p:nvSpPr>
        <p:spPr>
          <a:xfrm>
            <a:off x="0" y="6308725"/>
            <a:ext cx="1331913" cy="288925"/>
          </a:xfrm>
          <a:prstGeom prst="rect">
            <a:avLst/>
          </a:prstGeom>
          <a:noFill/>
          <a:ln w="9525">
            <a:noFill/>
          </a:ln>
        </p:spPr>
        <p:txBody>
          <a:bodyPr lIns="0" tIns="0" rIns="0" bIns="0"/>
          <a:lstStyle>
            <a:lvl1pPr algn="ctr">
              <a:defRPr>
                <a:solidFill>
                  <a:schemeClr val="bg1"/>
                </a:solidFill>
              </a:defRPr>
            </a:lvl1pPr>
          </a:lstStyle>
          <a:p>
            <a:pPr lvl="0"/>
            <a:fld id="{BB962C8B-B14F-4D97-AF65-F5344CB8AC3E}" type="datetime1">
              <a:rPr lang="zh-CN" altLang="en-US" dirty="0"/>
              <a:t>2020/7/13</a:t>
            </a:fld>
            <a:endParaRPr lang="zh-CN" altLang="en-US" dirty="0"/>
          </a:p>
        </p:txBody>
      </p:sp>
      <p:sp>
        <p:nvSpPr>
          <p:cNvPr id="37893" name="灯片编号占位符 37892"/>
          <p:cNvSpPr>
            <a:spLocks noGrp="1"/>
          </p:cNvSpPr>
          <p:nvPr>
            <p:ph type="sldNum" sz="quarter" idx="4"/>
          </p:nvPr>
        </p:nvSpPr>
        <p:spPr>
          <a:xfrm>
            <a:off x="6443663" y="6165850"/>
            <a:ext cx="2447925" cy="404813"/>
          </a:xfrm>
          <a:prstGeom prst="rect">
            <a:avLst/>
          </a:prstGeom>
          <a:noFill/>
          <a:ln w="9525">
            <a:noFill/>
          </a:ln>
        </p:spPr>
        <p:txBody>
          <a:bodyPr lIns="0" tIns="0" rIns="0" bIns="0"/>
          <a:lstStyle>
            <a:lvl1pPr algn="r">
              <a:defRPr sz="2800" b="1">
                <a:solidFill>
                  <a:schemeClr val="accent2"/>
                </a:solidFill>
                <a:latin typeface="Arial Black" panose="020B0A04020102020204" pitchFamily="34" charset="0"/>
              </a:defRPr>
            </a:lvl1pPr>
          </a:lstStyle>
          <a:p>
            <a:pPr lvl="0"/>
            <a:r>
              <a:rPr lang="en-US" altLang="zh-CN" dirty="0"/>
              <a:t>NO.01-</a:t>
            </a:r>
            <a:fld id="{9A0DB2DC-4C9A-4742-B13C-FB6460FD3503}" type="slidenum">
              <a:rPr lang="zh-CN" altLang="zh-CN" sz="2800" b="1" dirty="0">
                <a:solidFill>
                  <a:schemeClr val="accent2"/>
                </a:solidFill>
                <a:latin typeface="Arial Black" panose="020B0A04020102020204" pitchFamily="34" charset="0"/>
              </a:rPr>
              <a:t>‹#›</a:t>
            </a:fld>
            <a:endParaRPr lang="zh-CN" sz="2800" b="1" dirty="0">
              <a:solidFill>
                <a:schemeClr val="accent2"/>
              </a:solidFill>
              <a:latin typeface="Arial Black" panose="020B0A04020102020204" pitchFamily="34" charset="0"/>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Lst>
  <p:hf hdr="0" ftr="0"/>
  <p:txStyles>
    <p:titleStyle>
      <a:lvl1pPr marL="0" lvl="0" indent="0" algn="r" defTabSz="914400" eaLnBrk="1" fontAlgn="base" latinLnBrk="0" hangingPunct="1">
        <a:lnSpc>
          <a:spcPct val="100000"/>
        </a:lnSpc>
        <a:spcBef>
          <a:spcPct val="0"/>
        </a:spcBef>
        <a:spcAft>
          <a:spcPct val="0"/>
        </a:spcAft>
        <a:buClr>
          <a:srgbClr val="000000"/>
        </a:buClr>
        <a:buNone/>
        <a:defRPr sz="3600" b="1"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1"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1"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1"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ctr"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100.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notesSlide" Target="../notesSlides/notesSlide100.xml"/><Relationship Id="rId1" Type="http://schemas.openxmlformats.org/officeDocument/2006/relationships/slideLayout" Target="../slideLayouts/slideLayout1.xml"/><Relationship Id="rId6" Type="http://schemas.openxmlformats.org/officeDocument/2006/relationships/image" Target="../media/image176.jpeg"/><Relationship Id="rId5" Type="http://schemas.openxmlformats.org/officeDocument/2006/relationships/image" Target="../media/image175.jpeg"/><Relationship Id="rId4" Type="http://schemas.openxmlformats.org/officeDocument/2006/relationships/image" Target="../media/image174.jpeg"/></Relationships>
</file>

<file path=ppt/slides/_rels/slide101.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notesSlide" Target="../notesSlides/notesSlide101.xml"/><Relationship Id="rId1" Type="http://schemas.openxmlformats.org/officeDocument/2006/relationships/slideLayout" Target="../slideLayouts/slideLayout1.xml"/><Relationship Id="rId4" Type="http://schemas.openxmlformats.org/officeDocument/2006/relationships/image" Target="../media/image178.pn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notesSlide" Target="../notesSlides/notesSlide103.xml"/><Relationship Id="rId1" Type="http://schemas.openxmlformats.org/officeDocument/2006/relationships/slideLayout" Target="../slideLayouts/slideLayout18.xml"/><Relationship Id="rId4" Type="http://schemas.openxmlformats.org/officeDocument/2006/relationships/image" Target="../media/image180.jpeg"/></Relationships>
</file>

<file path=ppt/slides/_rels/slide104.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107.xml"/><Relationship Id="rId1" Type="http://schemas.openxmlformats.org/officeDocument/2006/relationships/slideLayout" Target="../slideLayouts/slideLayout1.xml"/><Relationship Id="rId6" Type="http://schemas.openxmlformats.org/officeDocument/2006/relationships/image" Target="../media/image185.jpeg"/><Relationship Id="rId5" Type="http://schemas.openxmlformats.org/officeDocument/2006/relationships/image" Target="../media/image184.jpeg"/><Relationship Id="rId4" Type="http://schemas.openxmlformats.org/officeDocument/2006/relationships/image" Target="../media/image183.jpeg"/></Relationships>
</file>

<file path=ppt/slides/_rels/slide108.xml.rels><?xml version="1.0" encoding="UTF-8" standalone="yes"?>
<Relationships xmlns="http://schemas.openxmlformats.org/package/2006/relationships"><Relationship Id="rId3" Type="http://schemas.openxmlformats.org/officeDocument/2006/relationships/image" Target="../media/image186.jpeg"/><Relationship Id="rId2" Type="http://schemas.openxmlformats.org/officeDocument/2006/relationships/notesSlide" Target="../notesSlides/notesSlide108.xml"/><Relationship Id="rId1" Type="http://schemas.openxmlformats.org/officeDocument/2006/relationships/slideLayout" Target="../slideLayouts/slideLayout1.xml"/><Relationship Id="rId4" Type="http://schemas.openxmlformats.org/officeDocument/2006/relationships/image" Target="../media/image187.jpeg"/></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10.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notesSlide" Target="../notesSlides/notesSlide110.xml"/><Relationship Id="rId1" Type="http://schemas.openxmlformats.org/officeDocument/2006/relationships/slideLayout" Target="../slideLayouts/slideLayout1.xml"/><Relationship Id="rId5" Type="http://schemas.openxmlformats.org/officeDocument/2006/relationships/image" Target="../media/image190.jpeg"/><Relationship Id="rId4" Type="http://schemas.openxmlformats.org/officeDocument/2006/relationships/image" Target="../media/image189.jpe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notesSlide" Target="../notesSlides/notesSlide112.xml"/><Relationship Id="rId1" Type="http://schemas.openxmlformats.org/officeDocument/2006/relationships/slideLayout" Target="../slideLayouts/slideLayout1.xml"/><Relationship Id="rId6" Type="http://schemas.openxmlformats.org/officeDocument/2006/relationships/image" Target="../media/image194.jpeg"/><Relationship Id="rId5" Type="http://schemas.openxmlformats.org/officeDocument/2006/relationships/image" Target="../media/image193.jpeg"/><Relationship Id="rId4" Type="http://schemas.openxmlformats.org/officeDocument/2006/relationships/image" Target="../media/image192.jpe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3" Type="http://schemas.openxmlformats.org/officeDocument/2006/relationships/image" Target="../media/image195.jpeg"/><Relationship Id="rId2" Type="http://schemas.openxmlformats.org/officeDocument/2006/relationships/notesSlide" Target="../notesSlides/notesSlide114.xml"/><Relationship Id="rId1" Type="http://schemas.openxmlformats.org/officeDocument/2006/relationships/slideLayout" Target="../slideLayouts/slideLayout1.xml"/><Relationship Id="rId5" Type="http://schemas.openxmlformats.org/officeDocument/2006/relationships/image" Target="../media/image197.jpeg"/><Relationship Id="rId4" Type="http://schemas.openxmlformats.org/officeDocument/2006/relationships/image" Target="../media/image196.jpe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8.xml"/></Relationships>
</file>

<file path=ppt/slides/_rels/slide116.xml.rels><?xml version="1.0" encoding="UTF-8" standalone="yes"?>
<Relationships xmlns="http://schemas.openxmlformats.org/package/2006/relationships"><Relationship Id="rId3" Type="http://schemas.openxmlformats.org/officeDocument/2006/relationships/image" Target="../media/image198.GIF"/><Relationship Id="rId2" Type="http://schemas.openxmlformats.org/officeDocument/2006/relationships/notesSlide" Target="../notesSlides/notesSlide116.xml"/><Relationship Id="rId1" Type="http://schemas.openxmlformats.org/officeDocument/2006/relationships/slideLayout" Target="../slideLayouts/slideLayout1.xml"/><Relationship Id="rId5" Type="http://schemas.openxmlformats.org/officeDocument/2006/relationships/image" Target="../media/image200.jpeg"/><Relationship Id="rId4" Type="http://schemas.openxmlformats.org/officeDocument/2006/relationships/image" Target="../media/image199.jpeg"/></Relationships>
</file>

<file path=ppt/slides/_rels/slide117.xml.rels><?xml version="1.0" encoding="UTF-8" standalone="yes"?>
<Relationships xmlns="http://schemas.openxmlformats.org/package/2006/relationships"><Relationship Id="rId3" Type="http://schemas.openxmlformats.org/officeDocument/2006/relationships/image" Target="../media/image201.jpeg"/><Relationship Id="rId2" Type="http://schemas.openxmlformats.org/officeDocument/2006/relationships/notesSlide" Target="../notesSlides/notesSlide117.xml"/><Relationship Id="rId1" Type="http://schemas.openxmlformats.org/officeDocument/2006/relationships/slideLayout" Target="../slideLayouts/slideLayout1.xml"/><Relationship Id="rId5" Type="http://schemas.openxmlformats.org/officeDocument/2006/relationships/image" Target="../media/image203.jpeg"/><Relationship Id="rId4" Type="http://schemas.openxmlformats.org/officeDocument/2006/relationships/image" Target="../media/image202.jpeg"/></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8.xml"/></Relationships>
</file>

<file path=ppt/slides/_rels/slide119.xml.rels><?xml version="1.0" encoding="UTF-8" standalone="yes"?>
<Relationships xmlns="http://schemas.openxmlformats.org/package/2006/relationships"><Relationship Id="rId3" Type="http://schemas.openxmlformats.org/officeDocument/2006/relationships/image" Target="../media/image204.jpeg"/><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20.xml.rels><?xml version="1.0" encoding="UTF-8" standalone="yes"?>
<Relationships xmlns="http://schemas.openxmlformats.org/package/2006/relationships"><Relationship Id="rId3" Type="http://schemas.openxmlformats.org/officeDocument/2006/relationships/image" Target="../media/image205.jpeg"/><Relationship Id="rId2" Type="http://schemas.openxmlformats.org/officeDocument/2006/relationships/notesSlide" Target="../notesSlides/notesSlide120.xml"/><Relationship Id="rId1" Type="http://schemas.openxmlformats.org/officeDocument/2006/relationships/slideLayout" Target="../slideLayouts/slideLayout1.xml"/><Relationship Id="rId4" Type="http://schemas.openxmlformats.org/officeDocument/2006/relationships/image" Target="../media/image206.jpeg"/></Relationships>
</file>

<file path=ppt/slides/_rels/slide121.xml.rels><?xml version="1.0" encoding="UTF-8" standalone="yes"?>
<Relationships xmlns="http://schemas.openxmlformats.org/package/2006/relationships"><Relationship Id="rId3" Type="http://schemas.openxmlformats.org/officeDocument/2006/relationships/image" Target="../media/image207.jpeg"/><Relationship Id="rId2" Type="http://schemas.openxmlformats.org/officeDocument/2006/relationships/notesSlide" Target="../notesSlides/notesSlide121.xml"/><Relationship Id="rId1" Type="http://schemas.openxmlformats.org/officeDocument/2006/relationships/slideLayout" Target="../slideLayouts/slideLayout1.xml"/><Relationship Id="rId5" Type="http://schemas.openxmlformats.org/officeDocument/2006/relationships/image" Target="../media/image209.jpeg"/><Relationship Id="rId4" Type="http://schemas.openxmlformats.org/officeDocument/2006/relationships/image" Target="../media/image208.jpe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8.xml"/></Relationships>
</file>

<file path=ppt/slides/_rels/slide123.xml.rels><?xml version="1.0" encoding="UTF-8" standalone="yes"?>
<Relationships xmlns="http://schemas.openxmlformats.org/package/2006/relationships"><Relationship Id="rId3" Type="http://schemas.openxmlformats.org/officeDocument/2006/relationships/image" Target="../media/image210.jpeg"/><Relationship Id="rId2" Type="http://schemas.openxmlformats.org/officeDocument/2006/relationships/notesSlide" Target="../notesSlides/notesSlide123.xml"/><Relationship Id="rId1" Type="http://schemas.openxmlformats.org/officeDocument/2006/relationships/slideLayout" Target="../slideLayouts/slideLayout1.xml"/><Relationship Id="rId4" Type="http://schemas.openxmlformats.org/officeDocument/2006/relationships/image" Target="../media/image211.jpe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125.xml"/><Relationship Id="rId1" Type="http://schemas.openxmlformats.org/officeDocument/2006/relationships/slideLayout" Target="../slideLayouts/slideLayout1.xml"/><Relationship Id="rId5" Type="http://schemas.openxmlformats.org/officeDocument/2006/relationships/image" Target="../media/image214.jpeg"/><Relationship Id="rId4" Type="http://schemas.openxmlformats.org/officeDocument/2006/relationships/image" Target="../media/image213.jpe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8.xml"/></Relationships>
</file>

<file path=ppt/slides/_rels/slide127.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notesSlide" Target="../notesSlides/notesSlide127.xml"/><Relationship Id="rId1" Type="http://schemas.openxmlformats.org/officeDocument/2006/relationships/slideLayout" Target="../slideLayouts/slideLayout1.xml"/><Relationship Id="rId4" Type="http://schemas.openxmlformats.org/officeDocument/2006/relationships/image" Target="../media/image216.jpeg"/></Relationships>
</file>

<file path=ppt/slides/_rels/slide128.xml.rels><?xml version="1.0" encoding="UTF-8" standalone="yes"?>
<Relationships xmlns="http://schemas.openxmlformats.org/package/2006/relationships"><Relationship Id="rId3" Type="http://schemas.openxmlformats.org/officeDocument/2006/relationships/image" Target="../media/image217.jpeg"/><Relationship Id="rId2" Type="http://schemas.openxmlformats.org/officeDocument/2006/relationships/notesSlide" Target="../notesSlides/notesSlide128.xml"/><Relationship Id="rId1" Type="http://schemas.openxmlformats.org/officeDocument/2006/relationships/slideLayout" Target="../slideLayouts/slideLayout1.xml"/><Relationship Id="rId4" Type="http://schemas.openxmlformats.org/officeDocument/2006/relationships/image" Target="../media/image218.jpeg"/></Relationships>
</file>

<file path=ppt/slides/_rels/slide129.xml.rels><?xml version="1.0" encoding="UTF-8" standalone="yes"?>
<Relationships xmlns="http://schemas.openxmlformats.org/package/2006/relationships"><Relationship Id="rId3" Type="http://schemas.openxmlformats.org/officeDocument/2006/relationships/image" Target="../media/image219.jpeg"/><Relationship Id="rId2" Type="http://schemas.openxmlformats.org/officeDocument/2006/relationships/notesSlide" Target="../notesSlides/notesSlide129.xml"/><Relationship Id="rId1" Type="http://schemas.openxmlformats.org/officeDocument/2006/relationships/slideLayout" Target="../slideLayouts/slideLayout1.xml"/><Relationship Id="rId6" Type="http://schemas.openxmlformats.org/officeDocument/2006/relationships/image" Target="../media/image222.jpeg"/><Relationship Id="rId5" Type="http://schemas.openxmlformats.org/officeDocument/2006/relationships/image" Target="../media/image221.jpeg"/><Relationship Id="rId4" Type="http://schemas.openxmlformats.org/officeDocument/2006/relationships/image" Target="../media/image22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30.xml.rels><?xml version="1.0" encoding="UTF-8" standalone="yes"?>
<Relationships xmlns="http://schemas.openxmlformats.org/package/2006/relationships"><Relationship Id="rId3" Type="http://schemas.openxmlformats.org/officeDocument/2006/relationships/image" Target="../media/image223.jpeg"/><Relationship Id="rId2" Type="http://schemas.openxmlformats.org/officeDocument/2006/relationships/notesSlide" Target="../notesSlides/notesSlide130.xml"/><Relationship Id="rId1" Type="http://schemas.openxmlformats.org/officeDocument/2006/relationships/slideLayout" Target="../slideLayouts/slideLayout1.xml"/><Relationship Id="rId4" Type="http://schemas.openxmlformats.org/officeDocument/2006/relationships/image" Target="../media/image224.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44.jpeg"/><Relationship Id="rId4" Type="http://schemas.openxmlformats.org/officeDocument/2006/relationships/image" Target="../media/image43.jpeg"/></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3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50.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5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59.jpeg"/><Relationship Id="rId4" Type="http://schemas.openxmlformats.org/officeDocument/2006/relationships/image" Target="../media/image58.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62.jpeg"/><Relationship Id="rId4" Type="http://schemas.openxmlformats.org/officeDocument/2006/relationships/image" Target="../media/image61.jpeg"/></Relationships>
</file>

<file path=ppt/slides/_rels/slide4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66.jpeg"/><Relationship Id="rId4" Type="http://schemas.openxmlformats.org/officeDocument/2006/relationships/image" Target="../media/image65.jpeg"/></Relationships>
</file>

<file path=ppt/slides/_rels/slide4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69.jpeg"/><Relationship Id="rId4" Type="http://schemas.openxmlformats.org/officeDocument/2006/relationships/image" Target="../media/image68.jpeg"/></Relationships>
</file>

<file path=ppt/slides/_rels/slide4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74.jpeg"/><Relationship Id="rId4" Type="http://schemas.openxmlformats.org/officeDocument/2006/relationships/image" Target="../media/image73.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78.jpeg"/><Relationship Id="rId4" Type="http://schemas.openxmlformats.org/officeDocument/2006/relationships/image" Target="../media/image77.jpeg"/></Relationships>
</file>

<file path=ppt/slides/_rels/slide5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81.jpeg"/><Relationship Id="rId4" Type="http://schemas.openxmlformats.org/officeDocument/2006/relationships/image" Target="../media/image80.jpeg"/></Relationships>
</file>

<file path=ppt/slides/_rels/slide5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83.jpeg"/></Relationships>
</file>

<file path=ppt/slides/_rels/slide5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88.jpeg"/><Relationship Id="rId5" Type="http://schemas.openxmlformats.org/officeDocument/2006/relationships/image" Target="../media/image87.jpeg"/><Relationship Id="rId4" Type="http://schemas.openxmlformats.org/officeDocument/2006/relationships/image" Target="../media/image86.GIF"/></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5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97.jpeg"/><Relationship Id="rId5" Type="http://schemas.openxmlformats.org/officeDocument/2006/relationships/image" Target="../media/image96.png"/><Relationship Id="rId4" Type="http://schemas.openxmlformats.org/officeDocument/2006/relationships/image" Target="../media/image95.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98.jpeg"/><Relationship Id="rId7" Type="http://schemas.openxmlformats.org/officeDocument/2006/relationships/image" Target="../media/image102.jpe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image" Target="../media/image101.jpeg"/><Relationship Id="rId5" Type="http://schemas.openxmlformats.org/officeDocument/2006/relationships/image" Target="../media/image100.png"/><Relationship Id="rId4" Type="http://schemas.openxmlformats.org/officeDocument/2006/relationships/image" Target="../media/image99.jpeg"/></Relationships>
</file>

<file path=ppt/slides/_rels/slide62.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media/image105.jpeg"/><Relationship Id="rId4" Type="http://schemas.openxmlformats.org/officeDocument/2006/relationships/image" Target="../media/image104.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67.xml"/><Relationship Id="rId1" Type="http://schemas.openxmlformats.org/officeDocument/2006/relationships/slideLayout" Target="../slideLayouts/slideLayout1.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70.xml"/><Relationship Id="rId1" Type="http://schemas.openxmlformats.org/officeDocument/2006/relationships/slideLayout" Target="../slideLayouts/slideLayout1.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71.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71.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72.xml"/><Relationship Id="rId1" Type="http://schemas.openxmlformats.org/officeDocument/2006/relationships/slideLayout" Target="../slideLayouts/slideLayout1.xml"/><Relationship Id="rId4" Type="http://schemas.openxmlformats.org/officeDocument/2006/relationships/image" Target="../media/image120.jpeg"/></Relationships>
</file>

<file path=ppt/slides/_rels/slide73.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74.xml"/><Relationship Id="rId1" Type="http://schemas.openxmlformats.org/officeDocument/2006/relationships/slideLayout" Target="../slideLayouts/slideLayout1.xml"/><Relationship Id="rId4" Type="http://schemas.openxmlformats.org/officeDocument/2006/relationships/image" Target="../media/image123.jpeg"/></Relationships>
</file>

<file path=ppt/slides/_rels/slide75.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75.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76.xml"/><Relationship Id="rId1" Type="http://schemas.openxmlformats.org/officeDocument/2006/relationships/slideLayout" Target="../slideLayouts/slideLayout1.xml"/><Relationship Id="rId4" Type="http://schemas.openxmlformats.org/officeDocument/2006/relationships/image" Target="../media/image126.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128.jpeg"/></Relationships>
</file>

<file path=ppt/slides/_rels/slide79.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79.xml"/><Relationship Id="rId1" Type="http://schemas.openxmlformats.org/officeDocument/2006/relationships/slideLayout" Target="../slideLayouts/slideLayout18.xml"/><Relationship Id="rId4" Type="http://schemas.openxmlformats.org/officeDocument/2006/relationships/image" Target="../media/image130.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128.jpeg"/></Relationships>
</file>

<file path=ppt/slides/_rels/slide8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81.xml"/><Relationship Id="rId1" Type="http://schemas.openxmlformats.org/officeDocument/2006/relationships/slideLayout" Target="../slideLayouts/slideLayout18.xml"/><Relationship Id="rId4" Type="http://schemas.openxmlformats.org/officeDocument/2006/relationships/image" Target="../media/image132.jpeg"/></Relationships>
</file>

<file path=ppt/slides/_rels/slide82.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82.xml"/><Relationship Id="rId1" Type="http://schemas.openxmlformats.org/officeDocument/2006/relationships/slideLayout" Target="../slideLayouts/slideLayout1.xml"/><Relationship Id="rId5" Type="http://schemas.openxmlformats.org/officeDocument/2006/relationships/image" Target="../media/image135.jpeg"/><Relationship Id="rId4" Type="http://schemas.openxmlformats.org/officeDocument/2006/relationships/image" Target="../media/image134.jpe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84.xml"/><Relationship Id="rId1" Type="http://schemas.openxmlformats.org/officeDocument/2006/relationships/slideLayout" Target="../slideLayouts/slideLayout1.xml"/><Relationship Id="rId4" Type="http://schemas.openxmlformats.org/officeDocument/2006/relationships/image" Target="../media/image137.jpe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86.xml"/><Relationship Id="rId1" Type="http://schemas.openxmlformats.org/officeDocument/2006/relationships/slideLayout" Target="../slideLayouts/slideLayout1.xml"/><Relationship Id="rId6" Type="http://schemas.openxmlformats.org/officeDocument/2006/relationships/image" Target="../media/image141.jpeg"/><Relationship Id="rId5" Type="http://schemas.openxmlformats.org/officeDocument/2006/relationships/image" Target="../media/image140.jpeg"/><Relationship Id="rId4" Type="http://schemas.openxmlformats.org/officeDocument/2006/relationships/image" Target="../media/image139.jpe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3.jpeg"/></Relationships>
</file>

<file path=ppt/slides/_rels/slide89.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89.xml"/><Relationship Id="rId1" Type="http://schemas.openxmlformats.org/officeDocument/2006/relationships/slideLayout" Target="../slideLayouts/slideLayout1.xml"/><Relationship Id="rId4" Type="http://schemas.openxmlformats.org/officeDocument/2006/relationships/image" Target="../media/image147.jpe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8" Type="http://schemas.openxmlformats.org/officeDocument/2006/relationships/image" Target="../media/image153.jpeg"/><Relationship Id="rId3" Type="http://schemas.openxmlformats.org/officeDocument/2006/relationships/image" Target="../media/image148.jpeg"/><Relationship Id="rId7" Type="http://schemas.openxmlformats.org/officeDocument/2006/relationships/image" Target="../media/image152.jpeg"/><Relationship Id="rId2" Type="http://schemas.openxmlformats.org/officeDocument/2006/relationships/notesSlide" Target="../notesSlides/notesSlide91.xml"/><Relationship Id="rId1" Type="http://schemas.openxmlformats.org/officeDocument/2006/relationships/slideLayout" Target="../slideLayouts/slideLayout1.xml"/><Relationship Id="rId6" Type="http://schemas.openxmlformats.org/officeDocument/2006/relationships/image" Target="../media/image151.jpeg"/><Relationship Id="rId5" Type="http://schemas.openxmlformats.org/officeDocument/2006/relationships/image" Target="../media/image150.jpeg"/><Relationship Id="rId4" Type="http://schemas.openxmlformats.org/officeDocument/2006/relationships/image" Target="../media/image149.jpeg"/></Relationships>
</file>

<file path=ppt/slides/_rels/slide92.xml.rels><?xml version="1.0" encoding="UTF-8" standalone="yes"?>
<Relationships xmlns="http://schemas.openxmlformats.org/package/2006/relationships"><Relationship Id="rId3" Type="http://schemas.openxmlformats.org/officeDocument/2006/relationships/image" Target="../media/image154.jpeg"/><Relationship Id="rId7" Type="http://schemas.openxmlformats.org/officeDocument/2006/relationships/image" Target="../media/image158.jpeg"/><Relationship Id="rId2" Type="http://schemas.openxmlformats.org/officeDocument/2006/relationships/notesSlide" Target="../notesSlides/notesSlide92.xml"/><Relationship Id="rId1" Type="http://schemas.openxmlformats.org/officeDocument/2006/relationships/slideLayout" Target="../slideLayouts/slideLayout1.xml"/><Relationship Id="rId6" Type="http://schemas.openxmlformats.org/officeDocument/2006/relationships/image" Target="../media/image157.jpeg"/><Relationship Id="rId5" Type="http://schemas.openxmlformats.org/officeDocument/2006/relationships/image" Target="../media/image156.jpeg"/><Relationship Id="rId4" Type="http://schemas.openxmlformats.org/officeDocument/2006/relationships/image" Target="../media/image155.jpeg"/></Relationships>
</file>

<file path=ppt/slides/_rels/slide93.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8" Type="http://schemas.openxmlformats.org/officeDocument/2006/relationships/image" Target="../media/image165.jpeg"/><Relationship Id="rId3" Type="http://schemas.openxmlformats.org/officeDocument/2006/relationships/image" Target="../media/image160.jpeg"/><Relationship Id="rId7" Type="http://schemas.openxmlformats.org/officeDocument/2006/relationships/image" Target="../media/image164.jpeg"/><Relationship Id="rId2" Type="http://schemas.openxmlformats.org/officeDocument/2006/relationships/notesSlide" Target="../notesSlides/notesSlide94.xml"/><Relationship Id="rId1" Type="http://schemas.openxmlformats.org/officeDocument/2006/relationships/slideLayout" Target="../slideLayouts/slideLayout1.xml"/><Relationship Id="rId6" Type="http://schemas.openxmlformats.org/officeDocument/2006/relationships/image" Target="../media/image163.jpeg"/><Relationship Id="rId5" Type="http://schemas.openxmlformats.org/officeDocument/2006/relationships/image" Target="../media/image162.jpeg"/><Relationship Id="rId4" Type="http://schemas.openxmlformats.org/officeDocument/2006/relationships/image" Target="../media/image161.jpeg"/></Relationships>
</file>

<file path=ppt/slides/_rels/slide95.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notesSlide" Target="../notesSlides/notesSlide95.xml"/><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notesSlide" Target="../notesSlides/notesSlide96.xml"/><Relationship Id="rId1" Type="http://schemas.openxmlformats.org/officeDocument/2006/relationships/slideLayout" Target="../slideLayouts/slideLayout1.xml"/><Relationship Id="rId4" Type="http://schemas.openxmlformats.org/officeDocument/2006/relationships/image" Target="../media/image168.jpeg"/></Relationships>
</file>

<file path=ppt/slides/_rels/slide97.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notesSlide" Target="../notesSlides/notesSlide97.xml"/><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notesSlide" Target="../notesSlides/notesSlide98.xml"/><Relationship Id="rId1" Type="http://schemas.openxmlformats.org/officeDocument/2006/relationships/slideLayout" Target="../slideLayouts/slideLayout1.xml"/><Relationship Id="rId5" Type="http://schemas.openxmlformats.org/officeDocument/2006/relationships/image" Target="../media/image172.jpeg"/><Relationship Id="rId4" Type="http://schemas.openxmlformats.org/officeDocument/2006/relationships/image" Target="../media/image171.jpe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2049"/>
          <p:cNvSpPr>
            <a:spLocks noGrp="1"/>
          </p:cNvSpPr>
          <p:nvPr>
            <p:ph type="ctrTitle"/>
          </p:nvPr>
        </p:nvSpPr>
        <p:spPr>
          <a:xfrm>
            <a:off x="546100" y="549275"/>
            <a:ext cx="5970588" cy="1470025"/>
          </a:xfrm>
        </p:spPr>
        <p:txBody>
          <a:bodyPr anchor="ctr"/>
          <a:lstStyle/>
          <a:p>
            <a:pPr rtl="0"/>
            <a:r>
              <a:rPr lang="zh-CN" altLang="en-US" kern="1200" baseline="0" dirty="0">
                <a:latin typeface="Arial" panose="020B0604020202020204" pitchFamily="34" charset="0"/>
                <a:ea typeface="华文中宋" pitchFamily="2" charset="-122"/>
              </a:rPr>
              <a:t>第二章 室内设计基础知识</a:t>
            </a:r>
            <a:endParaRPr lang="zh-CN" altLang="en-US" b="0" baseline="30000" dirty="0"/>
          </a:p>
        </p:txBody>
      </p:sp>
      <p:sp>
        <p:nvSpPr>
          <p:cNvPr id="2051" name="副标题 2050"/>
          <p:cNvSpPr>
            <a:spLocks noGrp="1"/>
          </p:cNvSpPr>
          <p:nvPr>
            <p:ph type="subTitle" idx="1"/>
          </p:nvPr>
        </p:nvSpPr>
        <p:spPr/>
        <p:txBody>
          <a:bodyPr anchor="t"/>
          <a:lstStyle/>
          <a:p>
            <a:pPr defTabSz="914400">
              <a:buNone/>
            </a:pPr>
            <a:r>
              <a:rPr lang="zh-CN" altLang="en-US" kern="1200" baseline="0" dirty="0">
                <a:latin typeface="Arial" panose="020B0604020202020204" pitchFamily="34" charset="0"/>
                <a:ea typeface="华文细黑" pitchFamily="2" charset="-122"/>
              </a:rPr>
              <a:t>室内设计的入门知识</a:t>
            </a:r>
          </a:p>
          <a:p>
            <a:pPr defTabSz="914400">
              <a:buNone/>
            </a:pPr>
            <a:r>
              <a:rPr lang="zh-CN" altLang="en-US" kern="1200" baseline="0" dirty="0">
                <a:latin typeface="Arial" panose="020B0604020202020204" pitchFamily="34" charset="0"/>
                <a:ea typeface="华文细黑" pitchFamily="2" charset="-122"/>
              </a:rPr>
              <a:t>室内设计的理论基础</a:t>
            </a:r>
          </a:p>
          <a:p>
            <a:pPr defTabSz="914400">
              <a:buNone/>
            </a:pPr>
            <a:r>
              <a:rPr lang="zh-CN" altLang="en-US" kern="1200" baseline="0" dirty="0">
                <a:latin typeface="Arial" panose="020B0604020202020204" pitchFamily="34" charset="0"/>
                <a:ea typeface="华文细黑" pitchFamily="2" charset="-122"/>
              </a:rPr>
              <a:t>多元化背景下的室内设计</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1" name="图片 10" descr="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4300" y="1868805"/>
            <a:ext cx="2701290" cy="1798955"/>
          </a:xfrm>
          <a:prstGeom prst="rect">
            <a:avLst/>
          </a:prstGeom>
        </p:spPr>
      </p:pic>
      <p:pic>
        <p:nvPicPr>
          <p:cNvPr id="13" name="图片 12" descr="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8780" y="2583180"/>
            <a:ext cx="3307080" cy="2219325"/>
          </a:xfrm>
          <a:prstGeom prst="rect">
            <a:avLst/>
          </a:prstGeom>
        </p:spPr>
      </p:pic>
      <p:pic>
        <p:nvPicPr>
          <p:cNvPr id="16" name="图片 15" descr="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8780" y="549275"/>
            <a:ext cx="3288030" cy="1811020"/>
          </a:xfrm>
          <a:prstGeom prst="rect">
            <a:avLst/>
          </a:prstGeom>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100</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4" name="图片 3" descr="壁灯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025" y="401320"/>
            <a:ext cx="3443605" cy="2289810"/>
          </a:xfrm>
          <a:prstGeom prst="rect">
            <a:avLst/>
          </a:prstGeom>
        </p:spPr>
      </p:pic>
      <p:pic>
        <p:nvPicPr>
          <p:cNvPr id="10" name="图片 9" descr="传统灯"/>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025" y="2938145"/>
            <a:ext cx="3427095" cy="1930400"/>
          </a:xfrm>
          <a:prstGeom prst="rect">
            <a:avLst/>
          </a:prstGeom>
        </p:spPr>
      </p:pic>
      <p:pic>
        <p:nvPicPr>
          <p:cNvPr id="18" name="图片 17" descr="吸顶灯"/>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12540" y="401320"/>
            <a:ext cx="3053715" cy="2290445"/>
          </a:xfrm>
          <a:prstGeom prst="rect">
            <a:avLst/>
          </a:prstGeom>
        </p:spPr>
      </p:pic>
      <p:pic>
        <p:nvPicPr>
          <p:cNvPr id="8" name="图片 7" descr="吊灯"/>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45230" y="2938145"/>
            <a:ext cx="3121025" cy="2249170"/>
          </a:xfrm>
          <a:prstGeom prst="rect">
            <a:avLst/>
          </a:prstGeom>
        </p:spPr>
      </p:pic>
      <p:pic>
        <p:nvPicPr>
          <p:cNvPr id="9" name="图片 8" descr="吸顶灯"/>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45230" y="401320"/>
            <a:ext cx="3053715" cy="2290445"/>
          </a:xfrm>
          <a:prstGeom prst="rect">
            <a:avLst/>
          </a:prstGeom>
        </p:spPr>
      </p:pic>
      <p:pic>
        <p:nvPicPr>
          <p:cNvPr id="11" name="图片 10" descr="吊灯"/>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77920" y="2938145"/>
            <a:ext cx="3121025" cy="2249170"/>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101</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现代风格灯"/>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36850" y="3637915"/>
            <a:ext cx="3793490" cy="2434590"/>
          </a:xfrm>
          <a:prstGeom prst="rect">
            <a:avLst/>
          </a:prstGeom>
        </p:spPr>
      </p:pic>
      <p:pic>
        <p:nvPicPr>
          <p:cNvPr id="19" name="图片 18" descr="仿生造型吊灯"/>
          <p:cNvPicPr>
            <a:picLocks noChangeAspect="1"/>
          </p:cNvPicPr>
          <p:nvPr/>
        </p:nvPicPr>
        <p:blipFill>
          <a:blip r:embed="rId4"/>
          <a:stretch>
            <a:fillRect/>
          </a:stretch>
        </p:blipFill>
        <p:spPr>
          <a:xfrm>
            <a:off x="274320" y="290830"/>
            <a:ext cx="3703955" cy="3703955"/>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dirty="0">
                <a:latin typeface="Arial" panose="020B0604020202020204" pitchFamily="34" charset="0"/>
                <a:ea typeface="华文中宋" pitchFamily="2" charset="-122"/>
                <a:sym typeface="+mn-ea"/>
              </a:rPr>
              <a:t>材料与构造</a:t>
            </a:r>
            <a:br>
              <a:rPr lang="zh-CN" altLang="en-US" kern="1200" baseline="0" dirty="0">
                <a:latin typeface="Arial" panose="020B0604020202020204" pitchFamily="34" charset="0"/>
                <a:ea typeface="华文中宋" pitchFamily="2" charset="-122"/>
              </a:rPr>
            </a:br>
            <a:endParaRPr lang="zh-CN" altLang="en-US" kern="1200" baseline="0" dirty="0">
              <a:latin typeface="Arial" panose="020B0604020202020204" pitchFamily="34" charset="0"/>
              <a:ea typeface="华文中宋" pitchFamily="2" charset="-122"/>
            </a:endParaRPr>
          </a:p>
        </p:txBody>
      </p:sp>
      <p:sp>
        <p:nvSpPr>
          <p:cNvPr id="60421" name="副标题 60420"/>
          <p:cNvSpPr>
            <a:spLocks noGrp="1"/>
          </p:cNvSpPr>
          <p:nvPr>
            <p:ph type="subTitle" idx="1"/>
          </p:nvPr>
        </p:nvSpPr>
        <p:spPr/>
        <p:txBody>
          <a:bodyPr anchor="t"/>
          <a:lstStyle/>
          <a:p>
            <a:pPr defTabSz="914400">
              <a:buNone/>
            </a:pPr>
            <a:r>
              <a:rPr lang="en-US" altLang="zh-CN" kern="1200" baseline="0" dirty="0">
                <a:latin typeface="Arial" panose="020B0604020202020204" pitchFamily="34" charset="0"/>
                <a:ea typeface="华文细黑" pitchFamily="2" charset="-122"/>
              </a:rPr>
              <a:t>1. </a:t>
            </a:r>
            <a:r>
              <a:rPr lang="zh-CN" altLang="en-US" kern="1200" baseline="0" dirty="0">
                <a:latin typeface="Arial" panose="020B0604020202020204" pitchFamily="34" charset="0"/>
                <a:ea typeface="华文细黑" pitchFamily="2" charset="-122"/>
              </a:rPr>
              <a:t>材料与室内</a:t>
            </a:r>
            <a:r>
              <a:rPr lang="en-US" altLang="zh-CN" kern="1200" baseline="0" dirty="0">
                <a:latin typeface="Arial" panose="020B0604020202020204" pitchFamily="34" charset="0"/>
                <a:ea typeface="华文细黑" pitchFamily="2" charset="-122"/>
              </a:rPr>
              <a:t>    </a:t>
            </a:r>
          </a:p>
          <a:p>
            <a:pPr defTabSz="914400">
              <a:buNone/>
            </a:pPr>
            <a:r>
              <a:rPr lang="zh-CN" altLang="en-US" kern="1200" baseline="0" dirty="0">
                <a:latin typeface="Arial" panose="020B0604020202020204" pitchFamily="34" charset="0"/>
                <a:ea typeface="华文细黑" pitchFamily="2" charset="-122"/>
              </a:rPr>
              <a:t>2. 常规装饰材料及其应用</a:t>
            </a:r>
          </a:p>
          <a:p>
            <a:pPr defTabSz="914400">
              <a:buNone/>
            </a:pPr>
            <a:r>
              <a:rPr lang="zh-CN" altLang="en-US" kern="1200" baseline="0" dirty="0">
                <a:latin typeface="Arial" panose="020B0604020202020204" pitchFamily="34" charset="0"/>
                <a:ea typeface="华文细黑" pitchFamily="2" charset="-122"/>
              </a:rPr>
              <a:t>3. 新材料的开发运用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102</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1. 材料与室内</a:t>
            </a: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endParaRPr lang="zh-CN" altLang="en-US" b="0" baseline="30000" dirty="0">
              <a:sym typeface="+mn-ea"/>
            </a:endParaRPr>
          </a:p>
          <a:p>
            <a:pPr defTabSz="914400">
              <a:buNone/>
            </a:pPr>
            <a:r>
              <a:rPr lang="zh-CN" altLang="en-US" b="0" baseline="30000" dirty="0">
                <a:sym typeface="+mn-ea"/>
              </a:rPr>
              <a:t>1）材料与时代特征</a:t>
            </a:r>
          </a:p>
          <a:p>
            <a:pPr defTabSz="914400">
              <a:buNone/>
            </a:pPr>
            <a:r>
              <a:rPr lang="zh-CN" altLang="en-US" b="0" baseline="30000" dirty="0">
                <a:sym typeface="+mn-ea"/>
              </a:rPr>
              <a:t>室内设计不应只关注材料的表面特征，还需要深入领悟材料固有的内在品质特征，充分挖掘材料所承载的人文属性。</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103</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pic>
        <p:nvPicPr>
          <p:cNvPr id="4" name="图片 3" descr="1-12102210054W9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1325" y="4099560"/>
            <a:ext cx="2194560" cy="1463040"/>
          </a:xfrm>
          <a:prstGeom prst="rect">
            <a:avLst/>
          </a:prstGeom>
        </p:spPr>
      </p:pic>
      <p:pic>
        <p:nvPicPr>
          <p:cNvPr id="5" name="图片 4" descr="201505081356161dc08_55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7700" y="4098925"/>
            <a:ext cx="2194560" cy="1463675"/>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4" name="图片 3" descr="静若浅蓝：瑞士洛桑大学附属医院扩建项目"/>
          <p:cNvPicPr>
            <a:picLocks noChangeAspect="1"/>
          </p:cNvPicPr>
          <p:nvPr/>
        </p:nvPicPr>
        <p:blipFill>
          <a:blip r:embed="rId3"/>
          <a:stretch>
            <a:fillRect/>
          </a:stretch>
        </p:blipFill>
        <p:spPr>
          <a:xfrm>
            <a:off x="268605" y="631190"/>
            <a:ext cx="6391910" cy="5113655"/>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574675" y="1387475"/>
            <a:ext cx="5545138" cy="3313113"/>
          </a:xfrm>
        </p:spPr>
        <p:txBody>
          <a:bodyPr anchor="t"/>
          <a:lstStyle/>
          <a:p>
            <a:pPr defTabSz="914400">
              <a:buNone/>
            </a:pPr>
            <a:endParaRPr lang="zh-CN" altLang="en-US" b="0" baseline="30000" dirty="0">
              <a:sym typeface="+mn-ea"/>
            </a:endParaRPr>
          </a:p>
          <a:p>
            <a:pPr defTabSz="914400">
              <a:buNone/>
            </a:pPr>
            <a:r>
              <a:rPr lang="zh-CN" altLang="en-US" b="0" baseline="30000" dirty="0">
                <a:sym typeface="+mn-ea"/>
              </a:rPr>
              <a:t>2 )材料与空间样式</a:t>
            </a:r>
          </a:p>
          <a:p>
            <a:pPr defTabSz="914400">
              <a:buNone/>
            </a:pPr>
            <a:r>
              <a:rPr lang="zh-CN" altLang="en-US" b="0" baseline="30000" dirty="0">
                <a:sym typeface="+mn-ea"/>
              </a:rPr>
              <a:t>①色泽</a:t>
            </a:r>
          </a:p>
          <a:p>
            <a:pPr defTabSz="914400">
              <a:buNone/>
            </a:pPr>
            <a:r>
              <a:rPr lang="zh-CN" altLang="en-US" b="0" baseline="30000" dirty="0">
                <a:sym typeface="+mn-ea"/>
              </a:rPr>
              <a:t>②肌理纹样</a:t>
            </a:r>
          </a:p>
          <a:p>
            <a:pPr defTabSz="914400">
              <a:buNone/>
            </a:pPr>
            <a:r>
              <a:rPr lang="zh-CN" altLang="en-US" b="0" baseline="30000" dirty="0">
                <a:sym typeface="+mn-ea"/>
              </a:rPr>
              <a:t>③细腻与粗糙</a:t>
            </a:r>
          </a:p>
          <a:p>
            <a:pPr defTabSz="914400">
              <a:buNone/>
            </a:pPr>
            <a:r>
              <a:rPr lang="zh-CN" altLang="en-US" b="0" baseline="30000" dirty="0">
                <a:sym typeface="+mn-ea"/>
              </a:rPr>
              <a:t>④硬与软</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105</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材料一般可以分为人造材料与天然材料两种。由于材料自身产地、形成过程等自然条件因素的不同，其质地、色彩、纹理也有着不同变化，这种质感上的变化会对人的心理产生完全不同的影响，因此会由于不同材料的使用而产生不同的装饰风格。①传统风格</a:t>
            </a:r>
          </a:p>
          <a:p>
            <a:pPr defTabSz="914400">
              <a:buNone/>
            </a:pPr>
            <a:r>
              <a:rPr lang="zh-CN" altLang="en-US" b="0" baseline="30000" dirty="0">
                <a:sym typeface="+mn-ea"/>
              </a:rPr>
              <a:t>②自然风格</a:t>
            </a:r>
          </a:p>
          <a:p>
            <a:pPr defTabSz="914400">
              <a:buNone/>
            </a:pPr>
            <a:r>
              <a:rPr lang="zh-CN" altLang="en-US" b="0" baseline="30000" dirty="0">
                <a:sym typeface="+mn-ea"/>
              </a:rPr>
              <a:t>③现代风格</a:t>
            </a:r>
          </a:p>
          <a:p>
            <a:pPr defTabSz="914400">
              <a:buNone/>
            </a:pPr>
            <a:r>
              <a:rPr lang="zh-CN" altLang="en-US" b="0" baseline="30000" dirty="0">
                <a:sym typeface="+mn-ea"/>
              </a:rPr>
              <a:t>④后现代风格</a:t>
            </a:r>
          </a:p>
          <a:p>
            <a:pPr defTabSz="914400">
              <a:buNone/>
            </a:pPr>
            <a:r>
              <a:rPr lang="zh-CN" altLang="en-US" b="0" baseline="30000" dirty="0">
                <a:sym typeface="+mn-ea"/>
              </a:rPr>
              <a:t>⑤多元化风格</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106</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4" name="标题 3"/>
          <p:cNvSpPr>
            <a:spLocks noGrp="1"/>
          </p:cNvSpPr>
          <p:nvPr>
            <p:ph type="ctrTitle"/>
          </p:nvPr>
        </p:nvSpPr>
        <p:spPr>
          <a:xfrm>
            <a:off x="249555" y="398780"/>
            <a:ext cx="5546725" cy="1144588"/>
          </a:xfrm>
        </p:spPr>
        <p:txBody>
          <a:bodyPr lIns="0" rIns="0" anchor="ctr"/>
          <a:lstStyle/>
          <a:p>
            <a:pPr defTabSz="914400">
              <a:buNone/>
            </a:pPr>
            <a:r>
              <a:rPr lang="zh-CN" altLang="en-US" b="0" baseline="30000" dirty="0">
                <a:sym typeface="+mn-ea"/>
              </a:rPr>
              <a:t>3 材料与装饰风格</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107</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感性演绎影音空间"/>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13505" y="3950970"/>
            <a:ext cx="2392045" cy="1404620"/>
          </a:xfrm>
          <a:prstGeom prst="rect">
            <a:avLst/>
          </a:prstGeom>
        </p:spPr>
      </p:pic>
      <p:pic>
        <p:nvPicPr>
          <p:cNvPr id="4" name="图片 3" descr="光合作用：匈牙利布达佩斯天巡公司办公室"/>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13505" y="2158365"/>
            <a:ext cx="2392045" cy="1587500"/>
          </a:xfrm>
          <a:prstGeom prst="rect">
            <a:avLst/>
          </a:prstGeom>
        </p:spPr>
      </p:pic>
      <p:pic>
        <p:nvPicPr>
          <p:cNvPr id="8" name="图片 7" descr="泰国曼谷Baa Ga Din街头美食餐厅"/>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13505" y="441960"/>
            <a:ext cx="2391410" cy="1596390"/>
          </a:xfrm>
          <a:prstGeom prst="rect">
            <a:avLst/>
          </a:prstGeom>
        </p:spPr>
      </p:pic>
      <p:pic>
        <p:nvPicPr>
          <p:cNvPr id="9" name="图片 8" descr="00016c42b3f51449811f2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4335" y="441960"/>
            <a:ext cx="3275330" cy="4913630"/>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108</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10" name="图片 9" descr="图案文化：芝加哥办公展示厅Kimball Offic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33800" y="3659505"/>
            <a:ext cx="2931795" cy="1513840"/>
          </a:xfrm>
          <a:prstGeom prst="rect">
            <a:avLst/>
          </a:prstGeom>
        </p:spPr>
      </p:pic>
      <p:pic>
        <p:nvPicPr>
          <p:cNvPr id="11" name="图片 10" descr="成都高新住宅"/>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4335" y="386715"/>
            <a:ext cx="3190875" cy="4786630"/>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4）材料的艺术表现力</a:t>
            </a:r>
          </a:p>
          <a:p>
            <a:pPr defTabSz="914400">
              <a:buNone/>
            </a:pPr>
            <a:r>
              <a:rPr lang="zh-CN" altLang="en-US" b="0" baseline="30000" dirty="0">
                <a:sym typeface="+mn-ea"/>
              </a:rPr>
              <a:t>在装饰材料的使用上，需要较长时间项目实践经验的积累，同时也与设计者受教育经历中所完成的艺术修养积淀有关。</a:t>
            </a:r>
            <a:endParaRPr lang="zh-CN" altLang="en-US" b="0" baseline="30000" dirty="0"/>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109</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pic>
        <p:nvPicPr>
          <p:cNvPr id="19" name="图片 18" descr="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27785" y="3102610"/>
            <a:ext cx="3865245" cy="2252980"/>
          </a:xfrm>
          <a:prstGeom prst="rect">
            <a:avLst/>
          </a:prstGeom>
        </p:spPr>
      </p:pic>
      <p:pic>
        <p:nvPicPr>
          <p:cNvPr id="20" name="图片 19" descr="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27785" y="323215"/>
            <a:ext cx="3864610" cy="2510790"/>
          </a:xfrm>
          <a:prstGeom prst="rect">
            <a:avLst/>
          </a:prstGeom>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110</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修复佳作：柏林乡村公寓Summer apartment"/>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950" y="3328035"/>
            <a:ext cx="3096260" cy="2066925"/>
          </a:xfrm>
          <a:prstGeom prst="rect">
            <a:avLst/>
          </a:prstGeom>
        </p:spPr>
      </p:pic>
      <p:pic>
        <p:nvPicPr>
          <p:cNvPr id="4" name="图片 3" descr="大自然的呼吸：博茨瓦纳Sandibe奥卡万戈旅馆"/>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64230" y="448310"/>
            <a:ext cx="3296285" cy="4946650"/>
          </a:xfrm>
          <a:prstGeom prst="rect">
            <a:avLst/>
          </a:prstGeom>
        </p:spPr>
      </p:pic>
      <p:pic>
        <p:nvPicPr>
          <p:cNvPr id="8" name="图片 7" descr="人文关怀：莫斯科Pernod Ricard Rouss办公室"/>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3035" y="448310"/>
            <a:ext cx="3096260" cy="2066925"/>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1）木材</a:t>
            </a:r>
          </a:p>
          <a:p>
            <a:pPr defTabSz="914400">
              <a:buNone/>
            </a:pPr>
            <a:r>
              <a:rPr lang="zh-CN" altLang="en-US" b="0" baseline="30000" dirty="0">
                <a:sym typeface="+mn-ea"/>
              </a:rPr>
              <a:t>如今市面上常见的木质装饰材料，主要为各种人造饰面板，木质人造板，木线条和拼装木地板。 </a:t>
            </a:r>
          </a:p>
          <a:p>
            <a:pPr defTabSz="914400">
              <a:buNone/>
            </a:pPr>
            <a:r>
              <a:rPr lang="zh-CN" altLang="en-US" b="0" baseline="30000" dirty="0">
                <a:sym typeface="+mn-ea"/>
              </a:rPr>
              <a:t>①人造饰面板 </a:t>
            </a:r>
          </a:p>
          <a:p>
            <a:pPr defTabSz="914400">
              <a:buNone/>
            </a:pPr>
            <a:r>
              <a:rPr lang="zh-CN" altLang="en-US" b="0" baseline="30000" dirty="0">
                <a:sym typeface="+mn-ea"/>
              </a:rPr>
              <a:t>②木质人造板 </a:t>
            </a:r>
          </a:p>
          <a:p>
            <a:pPr defTabSz="914400">
              <a:buNone/>
            </a:pPr>
            <a:r>
              <a:rPr lang="zh-CN" altLang="en-US" b="0" baseline="30000" dirty="0">
                <a:sym typeface="+mn-ea"/>
              </a:rPr>
              <a:t>③拼装木地板  </a:t>
            </a:r>
          </a:p>
          <a:p>
            <a:pPr defTabSz="914400">
              <a:buNone/>
            </a:pPr>
            <a:r>
              <a:rPr lang="zh-CN" altLang="en-US" b="0" baseline="30000" dirty="0">
                <a:sym typeface="+mn-ea"/>
              </a:rPr>
              <a:t>④木线条 </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111</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112</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悉尼Airbnb公司办公室"/>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335" y="2608580"/>
            <a:ext cx="2911475" cy="2183765"/>
          </a:xfrm>
          <a:prstGeom prst="rect">
            <a:avLst/>
          </a:prstGeom>
        </p:spPr>
      </p:pic>
      <p:pic>
        <p:nvPicPr>
          <p:cNvPr id="8" name="图片 7" descr="尊享晚年 ：奥地利格拉茨Peter Rosegger疗养院"/>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21380" y="2536825"/>
            <a:ext cx="3053080" cy="2287905"/>
          </a:xfrm>
          <a:prstGeom prst="rect">
            <a:avLst/>
          </a:prstGeom>
        </p:spPr>
      </p:pic>
      <p:pic>
        <p:nvPicPr>
          <p:cNvPr id="4" name="图片 3" descr="日本Sojitz REIT公司办公室_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21380" y="387350"/>
            <a:ext cx="3048000" cy="2033270"/>
          </a:xfrm>
          <a:prstGeom prst="rect">
            <a:avLst/>
          </a:prstGeom>
        </p:spPr>
      </p:pic>
      <p:pic>
        <p:nvPicPr>
          <p:cNvPr id="9" name="图片 8" descr="日本Sojitz REIT公司办公室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7810" y="387350"/>
            <a:ext cx="3048000" cy="2033270"/>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555625" y="1016000"/>
            <a:ext cx="5545138" cy="3313113"/>
          </a:xfrm>
        </p:spPr>
        <p:txBody>
          <a:bodyPr anchor="t"/>
          <a:lstStyle/>
          <a:p>
            <a:pPr defTabSz="914400">
              <a:buNone/>
            </a:pPr>
            <a:r>
              <a:rPr lang="zh-CN" altLang="en-US" b="0" baseline="30000" dirty="0">
                <a:sym typeface="+mn-ea"/>
              </a:rPr>
              <a:t>2）石材</a:t>
            </a:r>
          </a:p>
          <a:p>
            <a:pPr defTabSz="914400">
              <a:buNone/>
            </a:pPr>
            <a:r>
              <a:rPr lang="zh-CN" altLang="en-US" b="0" baseline="30000" dirty="0">
                <a:sym typeface="+mn-ea"/>
              </a:rPr>
              <a:t>①花岗石 </a:t>
            </a:r>
          </a:p>
          <a:p>
            <a:pPr defTabSz="914400">
              <a:buNone/>
            </a:pPr>
            <a:r>
              <a:rPr lang="zh-CN" altLang="en-US" b="0" baseline="30000" dirty="0">
                <a:sym typeface="+mn-ea"/>
              </a:rPr>
              <a:t>②大理石</a:t>
            </a:r>
          </a:p>
          <a:p>
            <a:pPr defTabSz="914400">
              <a:buNone/>
            </a:pPr>
            <a:r>
              <a:rPr lang="zh-CN" altLang="en-US" b="0" baseline="30000" dirty="0">
                <a:sym typeface="+mn-ea"/>
              </a:rPr>
              <a:t>④文化石 </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113</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大理石"/>
          <p:cNvPicPr>
            <a:picLocks noChangeAspect="1"/>
          </p:cNvPicPr>
          <p:nvPr/>
        </p:nvPicPr>
        <p:blipFill>
          <a:blip r:embed="rId3"/>
          <a:stretch>
            <a:fillRect/>
          </a:stretch>
        </p:blipFill>
        <p:spPr>
          <a:xfrm>
            <a:off x="286385" y="3704590"/>
            <a:ext cx="3234690" cy="2143125"/>
          </a:xfrm>
          <a:prstGeom prst="rect">
            <a:avLst/>
          </a:prstGeom>
        </p:spPr>
      </p:pic>
      <p:pic>
        <p:nvPicPr>
          <p:cNvPr id="4" name="图片 3" descr="花岗石"/>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4575" y="3704590"/>
            <a:ext cx="3165475" cy="2111375"/>
          </a:xfrm>
          <a:prstGeom prst="rect">
            <a:avLst/>
          </a:prstGeom>
        </p:spPr>
      </p:pic>
      <p:pic>
        <p:nvPicPr>
          <p:cNvPr id="8" name="图片 7" descr="人造石"/>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54735" y="225425"/>
            <a:ext cx="4334510" cy="3251200"/>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555625" y="427355"/>
            <a:ext cx="5423535" cy="3313430"/>
          </a:xfrm>
        </p:spPr>
        <p:txBody>
          <a:bodyPr anchor="t"/>
          <a:lstStyle/>
          <a:p>
            <a:pPr defTabSz="914400">
              <a:buNone/>
            </a:pPr>
            <a:r>
              <a:rPr lang="zh-CN" altLang="en-US" b="0" baseline="30000" dirty="0">
                <a:sym typeface="+mn-ea"/>
              </a:rPr>
              <a:t>3） 陶瓷与瓦材</a:t>
            </a:r>
          </a:p>
          <a:p>
            <a:pPr defTabSz="914400">
              <a:buNone/>
            </a:pPr>
            <a:r>
              <a:rPr lang="zh-CN" altLang="en-US" b="0" baseline="30000" dirty="0">
                <a:sym typeface="+mn-ea"/>
              </a:rPr>
              <a:t>①陶瓷(Ceramics)</a:t>
            </a:r>
          </a:p>
          <a:p>
            <a:pPr defTabSz="914400">
              <a:buNone/>
            </a:pPr>
            <a:r>
              <a:rPr lang="zh-CN" altLang="en-US" b="0" baseline="30000" dirty="0">
                <a:sym typeface="+mn-ea"/>
              </a:rPr>
              <a:t>a.瓷砖定义：所谓瓷砖，是以耐火的金属氧化物及半金属氧化物，经由研磨、搅拌、压制、施釉、烧结之过程，而形成之一种耐酸碱的瓷质或石质等建筑或装饰材料。其原材料多由石英、沙粘土等混合而成。</a:t>
            </a:r>
          </a:p>
          <a:p>
            <a:pPr defTabSz="914400">
              <a:buNone/>
            </a:pPr>
            <a:r>
              <a:rPr lang="zh-CN" altLang="en-US" b="0" baseline="30000" dirty="0">
                <a:sym typeface="+mn-ea"/>
              </a:rPr>
              <a:t>b.瓷砖分类</a:t>
            </a:r>
          </a:p>
          <a:p>
            <a:pPr defTabSz="914400">
              <a:buNone/>
            </a:pPr>
            <a:r>
              <a:rPr lang="zh-CN" altLang="en-US" b="0" baseline="30000" dirty="0">
                <a:sym typeface="+mn-ea"/>
              </a:rPr>
              <a:t>依用途分：外墙砖、内墙砖、地砖、广场砖 </a:t>
            </a:r>
          </a:p>
          <a:p>
            <a:pPr defTabSz="914400">
              <a:buNone/>
            </a:pPr>
            <a:r>
              <a:rPr lang="zh-CN" altLang="en-US" b="0" baseline="30000" dirty="0">
                <a:sym typeface="+mn-ea"/>
              </a:rPr>
              <a:t>依成型分：干压成型砖、挤压成型砖、可塑成型砖 </a:t>
            </a:r>
          </a:p>
          <a:p>
            <a:pPr defTabSz="914400">
              <a:buNone/>
            </a:pPr>
            <a:r>
              <a:rPr lang="zh-CN" altLang="en-US" b="0" baseline="30000" dirty="0">
                <a:sym typeface="+mn-ea"/>
              </a:rPr>
              <a:t>依烧成分：氧化性瓷砖、还原性瓷砖 </a:t>
            </a:r>
          </a:p>
          <a:p>
            <a:pPr defTabSz="914400">
              <a:buNone/>
            </a:pPr>
            <a:r>
              <a:rPr lang="zh-CN" altLang="en-US" b="0" baseline="30000" dirty="0">
                <a:sym typeface="+mn-ea"/>
              </a:rPr>
              <a:t>依施釉分：有釉砖、无釉砖 </a:t>
            </a:r>
          </a:p>
          <a:p>
            <a:pPr defTabSz="914400">
              <a:buNone/>
            </a:pPr>
            <a:r>
              <a:rPr lang="zh-CN" altLang="en-US" b="0" baseline="30000" dirty="0">
                <a:sym typeface="+mn-ea"/>
              </a:rPr>
              <a:t>依吸水率分：瓷质砖、陶质砖、细炻砖、炻质砖、炻瓷砖    </a:t>
            </a:r>
          </a:p>
          <a:p>
            <a:pPr defTabSz="914400">
              <a:buNone/>
            </a:pPr>
            <a:r>
              <a:rPr lang="zh-CN" altLang="en-US" b="0" baseline="30000" dirty="0">
                <a:sym typeface="+mn-ea"/>
              </a:rPr>
              <a:t>②瓦</a:t>
            </a:r>
          </a:p>
          <a:p>
            <a:pPr defTabSz="914400">
              <a:buNone/>
            </a:pPr>
            <a:r>
              <a:rPr lang="zh-CN" altLang="en-US" b="0" baseline="30000" dirty="0">
                <a:sym typeface="+mn-ea"/>
              </a:rPr>
              <a:t>a.常见的瓦</a:t>
            </a:r>
          </a:p>
          <a:p>
            <a:pPr defTabSz="914400">
              <a:buNone/>
            </a:pPr>
            <a:r>
              <a:rPr lang="zh-CN" altLang="en-US" b="0" baseline="30000" dirty="0">
                <a:sym typeface="+mn-ea"/>
              </a:rPr>
              <a:t>b.琉璃瓦</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115</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116</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文化石"/>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86835" y="351155"/>
            <a:ext cx="2897505" cy="2173605"/>
          </a:xfrm>
          <a:prstGeom prst="rect">
            <a:avLst/>
          </a:prstGeom>
        </p:spPr>
      </p:pic>
      <p:pic>
        <p:nvPicPr>
          <p:cNvPr id="4" name="图片 3" descr="成都高新住宅"/>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3675" y="351155"/>
            <a:ext cx="3596005" cy="5394325"/>
          </a:xfrm>
          <a:prstGeom prst="rect">
            <a:avLst/>
          </a:prstGeom>
        </p:spPr>
      </p:pic>
      <p:pic>
        <p:nvPicPr>
          <p:cNvPr id="8" name="图片 7" descr="台湾四季办公空间"/>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86835" y="2625725"/>
            <a:ext cx="2879090" cy="2159000"/>
          </a:xfrm>
          <a:prstGeom prst="rect">
            <a:avLst/>
          </a:prstGeom>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117</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某餐厅室内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3465" y="1052195"/>
            <a:ext cx="2348230" cy="3522345"/>
          </a:xfrm>
          <a:prstGeom prst="rect">
            <a:avLst/>
          </a:prstGeom>
        </p:spPr>
      </p:pic>
      <p:pic>
        <p:nvPicPr>
          <p:cNvPr id="4" name="图片 3" descr="意大利博洛尼亚瓷砖展Fabuloft展台"/>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455" y="1052195"/>
            <a:ext cx="2966085" cy="3522345"/>
          </a:xfrm>
          <a:prstGeom prst="rect">
            <a:avLst/>
          </a:prstGeom>
        </p:spPr>
      </p:pic>
      <p:pic>
        <p:nvPicPr>
          <p:cNvPr id="8" name="图片 7" descr="某餐厅室内"/>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1480" y="1052195"/>
            <a:ext cx="2436495" cy="3522345"/>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555625" y="1016000"/>
            <a:ext cx="5545138" cy="3313113"/>
          </a:xfrm>
        </p:spPr>
        <p:txBody>
          <a:bodyPr anchor="t"/>
          <a:lstStyle/>
          <a:p>
            <a:pPr defTabSz="914400">
              <a:buNone/>
            </a:pPr>
            <a:r>
              <a:rPr lang="zh-CN" altLang="en-US" b="0" baseline="30000" dirty="0">
                <a:sym typeface="+mn-ea"/>
              </a:rPr>
              <a:t>4）玻璃</a:t>
            </a:r>
          </a:p>
          <a:p>
            <a:pPr defTabSz="914400">
              <a:buNone/>
            </a:pPr>
            <a:r>
              <a:rPr lang="zh-CN" altLang="en-US" b="0" baseline="30000" dirty="0">
                <a:sym typeface="+mn-ea"/>
              </a:rPr>
              <a:t>玻璃种类可以粗略地分成平板玻璃和特种玻璃。平板玻璃有三种：引上法平板玻璃（分有槽／无槽两种）、平拉法平板玻璃和浮法玻璃。</a:t>
            </a:r>
          </a:p>
          <a:p>
            <a:pPr defTabSz="914400">
              <a:buNone/>
            </a:pPr>
            <a:r>
              <a:rPr lang="zh-CN" altLang="en-US" b="0" baseline="30000" dirty="0">
                <a:sym typeface="+mn-ea"/>
              </a:rPr>
              <a:t>①普通平板玻璃</a:t>
            </a:r>
          </a:p>
          <a:p>
            <a:pPr defTabSz="914400">
              <a:buNone/>
            </a:pPr>
            <a:r>
              <a:rPr lang="zh-CN" altLang="en-US" b="0" baseline="30000" dirty="0">
                <a:sym typeface="+mn-ea"/>
              </a:rPr>
              <a:t>②其他玻璃</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118</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119</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9" name="图片 8" descr="画着树木的玻璃"/>
          <p:cNvPicPr>
            <a:picLocks noChangeAspect="1"/>
          </p:cNvPicPr>
          <p:nvPr/>
        </p:nvPicPr>
        <p:blipFill>
          <a:blip r:embed="rId3"/>
          <a:stretch>
            <a:fillRect/>
          </a:stretch>
        </p:blipFill>
        <p:spPr>
          <a:xfrm>
            <a:off x="375285" y="1316990"/>
            <a:ext cx="6285230" cy="348805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pic>
        <p:nvPicPr>
          <p:cNvPr id="8" name="图片 7" descr="1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9200" y="3119755"/>
            <a:ext cx="4184650" cy="2656840"/>
          </a:xfrm>
          <a:prstGeom prst="rect">
            <a:avLst/>
          </a:prstGeom>
        </p:spPr>
      </p:pic>
      <p:pic>
        <p:nvPicPr>
          <p:cNvPr id="10" name="图片 9" descr="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19200" y="537210"/>
            <a:ext cx="4184015" cy="2367280"/>
          </a:xfrm>
          <a:prstGeom prst="rect">
            <a:avLst/>
          </a:prstGeom>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120</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彩虹礼堂上海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96310" y="407670"/>
            <a:ext cx="3079750" cy="4216400"/>
          </a:xfrm>
          <a:prstGeom prst="rect">
            <a:avLst/>
          </a:prstGeom>
        </p:spPr>
      </p:pic>
      <p:pic>
        <p:nvPicPr>
          <p:cNvPr id="4" name="图片 3" descr="彩虹礼堂上海"/>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1780" y="407670"/>
            <a:ext cx="3079750" cy="4216400"/>
          </a:xfrm>
          <a:prstGeom prst="rect">
            <a:avLst/>
          </a:prstGeom>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121</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Atlantis Blue西餐厅室内2"/>
          <p:cNvPicPr>
            <a:picLocks noChangeAspect="1"/>
          </p:cNvPicPr>
          <p:nvPr/>
        </p:nvPicPr>
        <p:blipFill>
          <a:blip r:embed="rId3"/>
          <a:stretch>
            <a:fillRect/>
          </a:stretch>
        </p:blipFill>
        <p:spPr>
          <a:xfrm>
            <a:off x="1283335" y="3039110"/>
            <a:ext cx="4161790" cy="2777490"/>
          </a:xfrm>
          <a:prstGeom prst="rect">
            <a:avLst/>
          </a:prstGeom>
        </p:spPr>
      </p:pic>
      <p:pic>
        <p:nvPicPr>
          <p:cNvPr id="4" name="图片 3" descr="Atlantis Blue西餐厅室内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04235" y="1040130"/>
            <a:ext cx="2879725" cy="1722755"/>
          </a:xfrm>
          <a:prstGeom prst="rect">
            <a:avLst/>
          </a:prstGeom>
        </p:spPr>
      </p:pic>
      <p:pic>
        <p:nvPicPr>
          <p:cNvPr id="8" name="图片 7" descr="Atlantis Blue西餐厅室内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950" y="1040130"/>
            <a:ext cx="3106420" cy="1722755"/>
          </a:xfrm>
          <a:prstGeom prst="rect">
            <a:avLst/>
          </a:prstGeom>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555625" y="1016000"/>
            <a:ext cx="5545138" cy="3313113"/>
          </a:xfrm>
        </p:spPr>
        <p:txBody>
          <a:bodyPr anchor="t"/>
          <a:lstStyle/>
          <a:p>
            <a:pPr defTabSz="914400">
              <a:buNone/>
            </a:pPr>
            <a:r>
              <a:rPr lang="zh-CN" altLang="en-US" b="0" baseline="30000" dirty="0">
                <a:sym typeface="+mn-ea"/>
              </a:rPr>
              <a:t>5)金属</a:t>
            </a:r>
          </a:p>
          <a:p>
            <a:pPr defTabSz="914400">
              <a:buNone/>
            </a:pPr>
            <a:r>
              <a:rPr lang="zh-CN" altLang="en-US" b="0" baseline="30000" dirty="0">
                <a:sym typeface="+mn-ea"/>
              </a:rPr>
              <a:t>金属材料分为黑色金属和有色金属两大类。 </a:t>
            </a:r>
          </a:p>
          <a:p>
            <a:pPr defTabSz="914400">
              <a:buNone/>
            </a:pPr>
            <a:r>
              <a:rPr lang="zh-CN" altLang="en-US" b="0" baseline="30000" dirty="0">
                <a:sym typeface="+mn-ea"/>
              </a:rPr>
              <a:t>黑色金属包含钢材和铸铁，而钢材大部分适用于桥梁、房屋等的结构工程，唯有不锈钢是在装饰中使用的。</a:t>
            </a:r>
          </a:p>
          <a:p>
            <a:pPr defTabSz="914400">
              <a:buNone/>
            </a:pPr>
            <a:r>
              <a:rPr lang="zh-CN" altLang="en-US" b="0" baseline="30000" dirty="0">
                <a:sym typeface="+mn-ea"/>
              </a:rPr>
              <a:t>有色金属含有铝及其合金、铜及铜合金：金、银等，它们常被用于建筑装饰装修。   </a:t>
            </a:r>
          </a:p>
          <a:p>
            <a:pPr defTabSz="914400">
              <a:buNone/>
            </a:pPr>
            <a:r>
              <a:rPr lang="zh-CN" altLang="en-US" b="0" baseline="30000" dirty="0">
                <a:sym typeface="+mn-ea"/>
              </a:rPr>
              <a:t>金属装饰材料的种类及特点   </a:t>
            </a:r>
          </a:p>
          <a:p>
            <a:pPr defTabSz="914400">
              <a:buNone/>
            </a:pPr>
            <a:r>
              <a:rPr lang="zh-CN" altLang="en-US" b="0" baseline="30000" dirty="0">
                <a:sym typeface="+mn-ea"/>
              </a:rPr>
              <a:t>①铝、铝合金及其装饰制品的特点  </a:t>
            </a:r>
          </a:p>
          <a:p>
            <a:pPr defTabSz="914400">
              <a:buNone/>
            </a:pPr>
            <a:r>
              <a:rPr lang="zh-CN" altLang="en-US" b="0" baseline="30000" dirty="0">
                <a:sym typeface="+mn-ea"/>
              </a:rPr>
              <a:t>②不锈钢建筑装饰制品  </a:t>
            </a:r>
          </a:p>
          <a:p>
            <a:pPr defTabSz="914400">
              <a:buNone/>
            </a:pPr>
            <a:r>
              <a:rPr lang="zh-CN" altLang="en-US" b="0" baseline="30000" dirty="0">
                <a:sym typeface="+mn-ea"/>
              </a:rPr>
              <a:t>③轻钢龙骨</a:t>
            </a:r>
          </a:p>
          <a:p>
            <a:pPr defTabSz="914400">
              <a:buNone/>
            </a:pPr>
            <a:r>
              <a:rPr lang="zh-CN" altLang="en-US" b="0" baseline="30000" dirty="0">
                <a:sym typeface="+mn-ea"/>
              </a:rPr>
              <a:t>④其他金属材料  </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122</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123</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法国麦当劳旗舰店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38450" y="3203575"/>
            <a:ext cx="3731895" cy="2799080"/>
          </a:xfrm>
          <a:prstGeom prst="rect">
            <a:avLst/>
          </a:prstGeom>
        </p:spPr>
      </p:pic>
      <p:pic>
        <p:nvPicPr>
          <p:cNvPr id="9" name="图片 8" descr="法国麦当劳旗舰店"/>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4305" y="201295"/>
            <a:ext cx="3731895" cy="2799080"/>
          </a:xfrm>
          <a:prstGeom prst="rect">
            <a:avLst/>
          </a:prstGeom>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555625" y="1016000"/>
            <a:ext cx="5545138" cy="3313113"/>
          </a:xfrm>
        </p:spPr>
        <p:txBody>
          <a:bodyPr anchor="t"/>
          <a:lstStyle/>
          <a:p>
            <a:pPr defTabSz="914400">
              <a:buNone/>
            </a:pPr>
            <a:r>
              <a:rPr lang="zh-CN" altLang="en-US" b="0" baseline="30000" dirty="0">
                <a:sym typeface="+mn-ea"/>
              </a:rPr>
              <a:t>6)其他</a:t>
            </a:r>
          </a:p>
          <a:p>
            <a:pPr defTabSz="914400">
              <a:buNone/>
            </a:pPr>
            <a:r>
              <a:rPr lang="zh-CN" altLang="en-US" b="0" baseline="30000" dirty="0">
                <a:sym typeface="+mn-ea"/>
              </a:rPr>
              <a:t>①胶结材料</a:t>
            </a:r>
          </a:p>
          <a:p>
            <a:pPr defTabSz="914400">
              <a:buNone/>
            </a:pPr>
            <a:r>
              <a:rPr lang="zh-CN" altLang="en-US" b="0" baseline="30000" dirty="0">
                <a:sym typeface="+mn-ea"/>
              </a:rPr>
              <a:t>②塑料板材</a:t>
            </a:r>
          </a:p>
          <a:p>
            <a:pPr defTabSz="914400">
              <a:buNone/>
            </a:pPr>
            <a:r>
              <a:rPr lang="zh-CN" altLang="en-US" b="0" baseline="30000" dirty="0">
                <a:sym typeface="+mn-ea"/>
              </a:rPr>
              <a:t>③胶体溶液</a:t>
            </a:r>
          </a:p>
          <a:p>
            <a:pPr defTabSz="914400">
              <a:buNone/>
            </a:pPr>
            <a:r>
              <a:rPr lang="zh-CN" altLang="en-US" b="0" baseline="30000" dirty="0">
                <a:sym typeface="+mn-ea"/>
              </a:rPr>
              <a:t>④壁纸和壁布</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124</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125</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现代中式与法式混搭风格住宅"/>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90160" y="2138045"/>
            <a:ext cx="3869055" cy="2581275"/>
          </a:xfrm>
          <a:prstGeom prst="rect">
            <a:avLst/>
          </a:prstGeom>
        </p:spPr>
      </p:pic>
      <p:pic>
        <p:nvPicPr>
          <p:cNvPr id="9" name="图片 8" descr="美国Sailors’ Society慈善机构办公室"/>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4335" y="3183255"/>
            <a:ext cx="4572000" cy="2633345"/>
          </a:xfrm>
          <a:prstGeom prst="rect">
            <a:avLst/>
          </a:prstGeom>
        </p:spPr>
      </p:pic>
      <p:pic>
        <p:nvPicPr>
          <p:cNvPr id="10" name="图片 9" descr="美国Sailors’ Society慈善机构办公室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3540" y="452120"/>
            <a:ext cx="4572000" cy="2541905"/>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2）复合材料</a:t>
            </a:r>
          </a:p>
          <a:p>
            <a:pPr defTabSz="914400">
              <a:buNone/>
            </a:pPr>
            <a:r>
              <a:rPr lang="zh-CN" altLang="en-US" b="0" baseline="30000" dirty="0">
                <a:sym typeface="+mn-ea"/>
              </a:rPr>
              <a:t>3）高科技材料</a:t>
            </a:r>
          </a:p>
          <a:p>
            <a:pPr defTabSz="914400">
              <a:buNone/>
            </a:pPr>
            <a:r>
              <a:rPr lang="zh-CN" altLang="en-US" b="0" baseline="30000" dirty="0">
                <a:sym typeface="+mn-ea"/>
              </a:rPr>
              <a:t>4）成品和半成品</a:t>
            </a:r>
          </a:p>
          <a:p>
            <a:pPr defTabSz="914400">
              <a:buNone/>
            </a:pPr>
            <a:r>
              <a:rPr lang="zh-CN" altLang="en-US" b="0" baseline="30000" dirty="0">
                <a:sym typeface="+mn-ea"/>
              </a:rPr>
              <a:t>①重组</a:t>
            </a:r>
          </a:p>
          <a:p>
            <a:pPr defTabSz="914400">
              <a:buNone/>
            </a:pPr>
            <a:r>
              <a:rPr lang="zh-CN" altLang="en-US" b="0" baseline="30000" dirty="0">
                <a:sym typeface="+mn-ea"/>
              </a:rPr>
              <a:t>②二次处理</a:t>
            </a:r>
          </a:p>
          <a:p>
            <a:pPr defTabSz="914400">
              <a:buNone/>
            </a:pPr>
            <a:r>
              <a:rPr lang="zh-CN" altLang="en-US" b="0" baseline="30000" dirty="0">
                <a:sym typeface="+mn-ea"/>
              </a:rPr>
              <a:t>③观看角度及应用环境</a:t>
            </a:r>
          </a:p>
          <a:p>
            <a:pPr defTabSz="914400">
              <a:buNone/>
            </a:pPr>
            <a:r>
              <a:rPr lang="zh-CN" altLang="en-US" b="0" baseline="30000" dirty="0">
                <a:sym typeface="+mn-ea"/>
              </a:rPr>
              <a:t>3)标识设计</a:t>
            </a:r>
          </a:p>
          <a:p>
            <a:pPr defTabSz="914400">
              <a:buNone/>
            </a:pPr>
            <a:r>
              <a:rPr lang="zh-CN" altLang="en-US" b="0" baseline="30000" dirty="0">
                <a:sym typeface="+mn-ea"/>
              </a:rPr>
              <a:t>①横须贺美术馆标识系统 广村正彰</a:t>
            </a:r>
          </a:p>
          <a:p>
            <a:pPr defTabSz="914400">
              <a:buNone/>
            </a:pPr>
            <a:r>
              <a:rPr lang="zh-CN" altLang="en-US" b="0" baseline="30000" dirty="0">
                <a:sym typeface="+mn-ea"/>
              </a:rPr>
              <a:t>②Swatch大厦标识系统</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126</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127</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澳大利亚有机茶吧室内1"/>
          <p:cNvPicPr>
            <a:picLocks noChangeAspect="1"/>
          </p:cNvPicPr>
          <p:nvPr/>
        </p:nvPicPr>
        <p:blipFill>
          <a:blip r:embed="rId3"/>
          <a:stretch>
            <a:fillRect/>
          </a:stretch>
        </p:blipFill>
        <p:spPr>
          <a:xfrm>
            <a:off x="2380615" y="3188970"/>
            <a:ext cx="4229735" cy="2976880"/>
          </a:xfrm>
          <a:prstGeom prst="rect">
            <a:avLst/>
          </a:prstGeom>
        </p:spPr>
      </p:pic>
      <p:pic>
        <p:nvPicPr>
          <p:cNvPr id="4" name="图片 3" descr="澳大利亚有机茶吧室内"/>
          <p:cNvPicPr>
            <a:picLocks noChangeAspect="1"/>
          </p:cNvPicPr>
          <p:nvPr/>
        </p:nvPicPr>
        <p:blipFill>
          <a:blip r:embed="rId4"/>
          <a:stretch>
            <a:fillRect/>
          </a:stretch>
        </p:blipFill>
        <p:spPr>
          <a:xfrm>
            <a:off x="394335" y="449580"/>
            <a:ext cx="4229100" cy="2306955"/>
          </a:xfrm>
          <a:prstGeom prst="rect">
            <a:avLst/>
          </a:prstGeom>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128</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碳和玻璃纤维复合材料"/>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335" y="367665"/>
            <a:ext cx="2870200" cy="3827145"/>
          </a:xfrm>
          <a:prstGeom prst="rect">
            <a:avLst/>
          </a:prstGeom>
          <a:solidFill>
            <a:schemeClr val="lt1"/>
          </a:solidFill>
        </p:spPr>
      </p:pic>
      <p:pic>
        <p:nvPicPr>
          <p:cNvPr id="9" name="图片 8" descr="德国斯图加特的亭子"/>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30930" y="1982470"/>
            <a:ext cx="2869565" cy="4333875"/>
          </a:xfrm>
          <a:prstGeom prst="rect">
            <a:avLst/>
          </a:prstGeom>
          <a:solidFill>
            <a:schemeClr val="lt1"/>
          </a:solidFill>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129</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自行车二次处理艺术"/>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61740" y="4167505"/>
            <a:ext cx="2056130" cy="2056130"/>
          </a:xfrm>
          <a:prstGeom prst="rect">
            <a:avLst/>
          </a:prstGeom>
        </p:spPr>
      </p:pic>
      <p:pic>
        <p:nvPicPr>
          <p:cNvPr id="11" name="图片 10" descr="瓶塞充组"/>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05505" y="353695"/>
            <a:ext cx="2412365" cy="3591560"/>
          </a:xfrm>
          <a:prstGeom prst="rect">
            <a:avLst/>
          </a:prstGeom>
        </p:spPr>
      </p:pic>
      <p:pic>
        <p:nvPicPr>
          <p:cNvPr id="13" name="图片 12" descr="日本24 Issey Miyake服装店"/>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4335" y="4155440"/>
            <a:ext cx="3140075" cy="2092960"/>
          </a:xfrm>
          <a:prstGeom prst="rect">
            <a:avLst/>
          </a:prstGeom>
        </p:spPr>
      </p:pic>
      <p:pic>
        <p:nvPicPr>
          <p:cNvPr id="18" name="图片 17" descr="上海世博会意大利墙"/>
          <p:cNvPicPr>
            <a:picLocks noChangeAspect="1"/>
          </p:cNvPicPr>
          <p:nvPr/>
        </p:nvPicPr>
        <p:blipFill>
          <a:blip r:embed="rId6"/>
          <a:stretch>
            <a:fillRect/>
          </a:stretch>
        </p:blipFill>
        <p:spPr>
          <a:xfrm>
            <a:off x="394335" y="353695"/>
            <a:ext cx="2733040" cy="364426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1）人体工程学的产生和意义</a:t>
            </a:r>
            <a:endParaRPr b="0" baseline="30000" dirty="0">
              <a:sym typeface="+mn-ea"/>
            </a:endParaRP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人机工程学, 是一门关于人与物互动的科学, 也称作是人体工程学。起源于欧美，原先是在工业社会中，开始大量生产和使用机械设施的情况下，探求人与机械之间的协调关系。</a:t>
            </a:r>
          </a:p>
          <a:p>
            <a:pPr rtl="0"/>
            <a:endParaRPr lang="zh-CN" b="0" baseline="30000" dirty="0"/>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13</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60419"/>
          <p:cNvSpPr>
            <a:spLocks noGrp="1"/>
          </p:cNvSpPr>
          <p:nvPr/>
        </p:nvSpPr>
        <p:spPr>
          <a:xfrm>
            <a:off x="250825" y="2742565"/>
            <a:ext cx="5546725" cy="1144588"/>
          </a:xfrm>
          <a:prstGeom prst="rect">
            <a:avLst/>
          </a:prstGeom>
          <a:noFill/>
          <a:ln w="9525">
            <a:noFill/>
          </a:ln>
        </p:spPr>
        <p:txBody>
          <a:bodyPr lIns="0" rIns="0"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1"/>
                </a:solidFill>
                <a:latin typeface="+mj-lt"/>
                <a:ea typeface="+mj-ea"/>
                <a:cs typeface="+mj-cs"/>
              </a:defRPr>
            </a:lvl1pPr>
          </a:lstStyle>
          <a:p>
            <a:pPr defTabSz="914400">
              <a:buNone/>
            </a:pPr>
            <a:r>
              <a:rPr lang="zh-CN" altLang="en-US" b="0" baseline="30000" dirty="0">
                <a:sym typeface="+mn-ea"/>
              </a:rPr>
              <a:t>2）人和环境的交互作用</a:t>
            </a:r>
          </a:p>
        </p:txBody>
      </p:sp>
      <p:sp>
        <p:nvSpPr>
          <p:cNvPr id="4" name="副标题 60420"/>
          <p:cNvSpPr>
            <a:spLocks noGrp="1"/>
          </p:cNvSpPr>
          <p:nvPr/>
        </p:nvSpPr>
        <p:spPr>
          <a:xfrm>
            <a:off x="353695" y="3570605"/>
            <a:ext cx="5545138"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tx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tx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tx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tx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defTabSz="914400">
              <a:buNone/>
            </a:pPr>
            <a:r>
              <a:rPr lang="zh-CN" altLang="en-US" b="0" baseline="30000" dirty="0">
                <a:sym typeface="+mn-ea"/>
              </a:rPr>
              <a:t>设计中的人与环境空间的交互空间必须与时代、环境、文化等进行协调，这个过程本质上是相互作用的，但实际上是由于长期与缓慢的相互作用，看起来更像是一个单向的传递过程。</a:t>
            </a:r>
          </a:p>
          <a:p>
            <a:pPr rtl="0"/>
            <a:endParaRPr lang="zh-CN" b="0" baseline="30000" dirty="0"/>
          </a:p>
          <a:p>
            <a:pPr rtl="0"/>
            <a:r>
              <a:rPr lang="zh-CN" altLang="en-US" b="0" baseline="30000" dirty="0"/>
              <a:t>  </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130</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420620"/>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4" name="图片 3" descr="韩国艺术家李在孝作品"/>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8840" y="3211830"/>
            <a:ext cx="3241675" cy="2954020"/>
          </a:xfrm>
          <a:prstGeom prst="rect">
            <a:avLst/>
          </a:prstGeom>
        </p:spPr>
      </p:pic>
      <p:pic>
        <p:nvPicPr>
          <p:cNvPr id="10" name="图片 9" descr="链条雕塑"/>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4335" y="318135"/>
            <a:ext cx="2800985" cy="366585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9" name="图片 8" descr="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3095" y="264160"/>
            <a:ext cx="4018915" cy="3849370"/>
          </a:xfrm>
          <a:prstGeom prst="rect">
            <a:avLst/>
          </a:prstGeom>
        </p:spPr>
      </p:pic>
      <p:pic>
        <p:nvPicPr>
          <p:cNvPr id="11" name="图片 10" descr="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43325" y="4352290"/>
            <a:ext cx="2773680" cy="181356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15</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3935" y="549275"/>
            <a:ext cx="4759960" cy="500126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3）人机工程学与室内设计</a:t>
            </a:r>
            <a:endParaRPr b="0" baseline="30000" dirty="0">
              <a:sym typeface="+mn-ea"/>
            </a:endParaRPr>
          </a:p>
        </p:txBody>
      </p:sp>
      <p:sp>
        <p:nvSpPr>
          <p:cNvPr id="60421" name="副标题 60420"/>
          <p:cNvSpPr>
            <a:spLocks noGrp="1"/>
          </p:cNvSpPr>
          <p:nvPr>
            <p:ph type="subTitle" idx="1"/>
          </p:nvPr>
        </p:nvSpPr>
        <p:spPr>
          <a:xfrm>
            <a:off x="250825" y="1256665"/>
            <a:ext cx="5545138" cy="3313113"/>
          </a:xfrm>
        </p:spPr>
        <p:txBody>
          <a:bodyPr anchor="t"/>
          <a:lstStyle/>
          <a:p>
            <a:pPr defTabSz="914400">
              <a:buNone/>
            </a:pPr>
            <a:endParaRPr lang="zh-CN" altLang="en-US" b="0" baseline="30000" dirty="0">
              <a:sym typeface="+mn-ea"/>
            </a:endParaRPr>
          </a:p>
          <a:p>
            <a:pPr defTabSz="914400">
              <a:buNone/>
            </a:pPr>
            <a:r>
              <a:rPr lang="zh-CN" altLang="en-US" b="0" baseline="30000" dirty="0">
                <a:sym typeface="+mn-ea"/>
              </a:rPr>
              <a:t>人体工程学的研究内容分为三个方面：物理（physical）范畴、认识（cognitive）范畴、体制（organizational）范畴。</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16</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60419"/>
          <p:cNvSpPr>
            <a:spLocks noGrp="1"/>
          </p:cNvSpPr>
          <p:nvPr/>
        </p:nvSpPr>
        <p:spPr>
          <a:xfrm>
            <a:off x="250825" y="2742565"/>
            <a:ext cx="5546725" cy="1144588"/>
          </a:xfrm>
          <a:prstGeom prst="rect">
            <a:avLst/>
          </a:prstGeom>
          <a:noFill/>
          <a:ln w="9525">
            <a:noFill/>
          </a:ln>
        </p:spPr>
        <p:txBody>
          <a:bodyPr lIns="0" rIns="0"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1"/>
                </a:solidFill>
                <a:latin typeface="+mj-lt"/>
                <a:ea typeface="+mj-ea"/>
                <a:cs typeface="+mj-cs"/>
              </a:defRPr>
            </a:lvl1pPr>
          </a:lstStyle>
          <a:p>
            <a:pPr defTabSz="914400">
              <a:buNone/>
            </a:pPr>
            <a:r>
              <a:rPr lang="zh-CN" altLang="en-US" b="0" baseline="30000" dirty="0">
                <a:sym typeface="+mn-ea"/>
              </a:rPr>
              <a:t>4）环境行为科学与室内设计</a:t>
            </a:r>
          </a:p>
        </p:txBody>
      </p:sp>
      <p:sp>
        <p:nvSpPr>
          <p:cNvPr id="4" name="副标题 60420"/>
          <p:cNvSpPr>
            <a:spLocks noGrp="1"/>
          </p:cNvSpPr>
          <p:nvPr/>
        </p:nvSpPr>
        <p:spPr>
          <a:xfrm>
            <a:off x="252095" y="3364865"/>
            <a:ext cx="5545138"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tx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tx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tx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tx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defTabSz="914400">
              <a:buNone/>
            </a:pPr>
            <a:endParaRPr lang="zh-CN" altLang="en-US" b="0" baseline="30000" dirty="0">
              <a:sym typeface="+mn-ea"/>
            </a:endParaRPr>
          </a:p>
          <a:p>
            <a:pPr defTabSz="914400">
              <a:buNone/>
            </a:pPr>
            <a:r>
              <a:rPr lang="zh-CN" altLang="en-US" b="0" baseline="30000" dirty="0">
                <a:sym typeface="+mn-ea"/>
              </a:rPr>
              <a:t>今天，人类居住的形态发生了很大的变化，人类自身也发生了很大的变化，人是环境的产物，但也无意识地控制着环境，住宅对人们来说不仅是一个纯粹功能性的，实用性的空间，也是人们在与住宅的相互作用过程中，为它附加了一系列重要的行为心理上的意义和价值。</a:t>
            </a:r>
          </a:p>
          <a:p>
            <a:pPr rtl="0"/>
            <a:endParaRPr lang="zh-CN" b="0" baseline="30000" dirty="0"/>
          </a:p>
          <a:p>
            <a:pPr rtl="0"/>
            <a:r>
              <a:rPr lang="zh-CN" altLang="en-US" b="0" baseline="30000" dirty="0"/>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b="0" baseline="30000" dirty="0">
                <a:sym typeface="+mn-ea"/>
              </a:rPr>
              <a:t>3.空间的调节与建构</a:t>
            </a: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1）体量与尺度</a:t>
            </a:r>
          </a:p>
          <a:p>
            <a:pPr defTabSz="914400">
              <a:buNone/>
            </a:pPr>
            <a:r>
              <a:rPr lang="zh-CN" altLang="en-US" b="0" baseline="30000" dirty="0">
                <a:sym typeface="+mn-ea"/>
              </a:rPr>
              <a:t>2）形状与比例</a:t>
            </a:r>
          </a:p>
          <a:p>
            <a:pPr defTabSz="914400">
              <a:buNone/>
            </a:pPr>
            <a:r>
              <a:rPr lang="zh-CN" altLang="en-US" b="0" baseline="30000" dirty="0">
                <a:sym typeface="+mn-ea"/>
              </a:rPr>
              <a:t>3）围合与分离</a:t>
            </a:r>
          </a:p>
          <a:p>
            <a:pPr defTabSz="914400">
              <a:buNone/>
            </a:pPr>
            <a:r>
              <a:rPr lang="zh-CN" altLang="en-US" b="0" baseline="30000" dirty="0">
                <a:sym typeface="+mn-ea"/>
              </a:rPr>
              <a:t>4)空间的寓意与表达</a:t>
            </a:r>
          </a:p>
          <a:p>
            <a:pPr rtl="0"/>
            <a:endParaRPr lang="zh-CN" b="0" baseline="30000" dirty="0"/>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17</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1）体量与尺度</a:t>
            </a:r>
            <a:endParaRPr b="0" baseline="30000" dirty="0">
              <a:sym typeface="+mn-ea"/>
            </a:endParaRPr>
          </a:p>
        </p:txBody>
      </p:sp>
      <p:sp>
        <p:nvSpPr>
          <p:cNvPr id="60421" name="副标题 60420"/>
          <p:cNvSpPr>
            <a:spLocks noGrp="1"/>
          </p:cNvSpPr>
          <p:nvPr>
            <p:ph type="subTitle" idx="1"/>
          </p:nvPr>
        </p:nvSpPr>
        <p:spPr>
          <a:xfrm>
            <a:off x="250825" y="1256665"/>
            <a:ext cx="5545138" cy="3313113"/>
          </a:xfrm>
        </p:spPr>
        <p:txBody>
          <a:bodyPr anchor="t"/>
          <a:lstStyle/>
          <a:p>
            <a:pPr defTabSz="914400">
              <a:buNone/>
            </a:pPr>
            <a:r>
              <a:rPr lang="en-US" altLang="zh-CN" b="0" baseline="30000" dirty="0">
                <a:sym typeface="+mn-ea"/>
              </a:rPr>
              <a:t>    </a:t>
            </a:r>
            <a:r>
              <a:rPr lang="zh-CN" altLang="en-US" b="0" baseline="30000" dirty="0">
                <a:sym typeface="+mn-ea"/>
              </a:rPr>
              <a:t>空间的体量尺度不仅存在于平面的大小当中，也存在于高度当中，空间的高度对空间的体量尺度有极大的影响。</a:t>
            </a:r>
          </a:p>
          <a:p>
            <a:pPr defTabSz="914400">
              <a:buNone/>
            </a:pPr>
            <a:r>
              <a:rPr lang="zh-CN" altLang="en-US" b="0" baseline="30000" dirty="0">
                <a:sym typeface="+mn-ea"/>
              </a:rPr>
              <a:t>    从景观设计角度分析，以人的视觉体验为基本依据可将景观设计划分为非视觉尺度与视觉尺度两大类。</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18</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60419"/>
          <p:cNvSpPr>
            <a:spLocks noGrp="1"/>
          </p:cNvSpPr>
          <p:nvPr/>
        </p:nvSpPr>
        <p:spPr>
          <a:xfrm>
            <a:off x="250825" y="2742565"/>
            <a:ext cx="5546725" cy="1144588"/>
          </a:xfrm>
          <a:prstGeom prst="rect">
            <a:avLst/>
          </a:prstGeom>
          <a:noFill/>
          <a:ln w="9525">
            <a:noFill/>
          </a:ln>
        </p:spPr>
        <p:txBody>
          <a:bodyPr lIns="0" rIns="0"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1"/>
                </a:solidFill>
                <a:latin typeface="+mj-lt"/>
                <a:ea typeface="+mj-ea"/>
                <a:cs typeface="+mj-cs"/>
              </a:defRPr>
            </a:lvl1pPr>
          </a:lstStyle>
          <a:p>
            <a:pPr defTabSz="914400">
              <a:buNone/>
            </a:pPr>
            <a:r>
              <a:rPr lang="zh-CN" altLang="en-US" b="0" baseline="30000" dirty="0">
                <a:sym typeface="+mn-ea"/>
              </a:rPr>
              <a:t>2）形状与比例</a:t>
            </a:r>
          </a:p>
        </p:txBody>
      </p:sp>
      <p:sp>
        <p:nvSpPr>
          <p:cNvPr id="4" name="副标题 60420"/>
          <p:cNvSpPr>
            <a:spLocks noGrp="1"/>
          </p:cNvSpPr>
          <p:nvPr/>
        </p:nvSpPr>
        <p:spPr>
          <a:xfrm>
            <a:off x="252095" y="3580130"/>
            <a:ext cx="5545138"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tx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tx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tx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tx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defTabSz="914400">
              <a:buNone/>
            </a:pPr>
            <a:r>
              <a:rPr lang="zh-CN" altLang="en-US" b="0" baseline="30000" dirty="0">
                <a:sym typeface="+mn-ea"/>
              </a:rPr>
              <a:t>空间是由点，线，体占据、扩展或围合而成的三度虚体，而如何获取协调的数比关系之量值，是取得良好空间的关系。比例确定了物体重要尺寸之间精确的、可计量的关系（如高宽比），描述了形式构件彼此之间微妙测量尺寸的差别</a:t>
            </a:r>
            <a:r>
              <a:rPr lang="zh-CN" altLang="en-US" b="0" baseline="30000" dirty="0"/>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19</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9" name="图片 8" descr="3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27885" y="3410585"/>
            <a:ext cx="4389120" cy="2907665"/>
          </a:xfrm>
          <a:prstGeom prst="rect">
            <a:avLst/>
          </a:prstGeom>
        </p:spPr>
      </p:pic>
      <p:pic>
        <p:nvPicPr>
          <p:cNvPr id="10" name="图片 9" descr="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0825" y="238760"/>
            <a:ext cx="4189730" cy="27965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1403648" y="1821498"/>
            <a:ext cx="5545138" cy="3313113"/>
          </a:xfrm>
        </p:spPr>
        <p:txBody>
          <a:bodyPr anchor="t"/>
          <a:lstStyle/>
          <a:p>
            <a:pPr rtl="0"/>
            <a:r>
              <a:rPr lang="zh-CN" altLang="en-US" b="0" dirty="0"/>
              <a:t> </a:t>
            </a:r>
            <a:r>
              <a:rPr lang="zh-CN" altLang="en-US" b="0" baseline="30000" dirty="0"/>
              <a:t>第一节     功能与空间  </a:t>
            </a:r>
          </a:p>
          <a:p>
            <a:pPr rtl="0"/>
            <a:r>
              <a:rPr lang="zh-CN" altLang="en-US" b="0" baseline="30000" dirty="0"/>
              <a:t>  第二节     艺术与形式 </a:t>
            </a:r>
          </a:p>
          <a:p>
            <a:pPr rtl="0"/>
            <a:r>
              <a:rPr lang="zh-CN" altLang="en-US" b="0" baseline="30000" dirty="0"/>
              <a:t>  第三节     陈设与设施</a:t>
            </a:r>
          </a:p>
          <a:p>
            <a:pPr rtl="0"/>
            <a:r>
              <a:rPr lang="zh-CN" altLang="en-US" b="0" baseline="30000" dirty="0"/>
              <a:t>  第四节     材料与构造 </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20</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pic>
        <p:nvPicPr>
          <p:cNvPr id="8" name="图片 7" descr="3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4445" y="3679825"/>
            <a:ext cx="4224020" cy="2334895"/>
          </a:xfrm>
          <a:prstGeom prst="rect">
            <a:avLst/>
          </a:prstGeom>
        </p:spPr>
      </p:pic>
      <p:pic>
        <p:nvPicPr>
          <p:cNvPr id="9" name="图片 8" descr="3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70000" y="549275"/>
            <a:ext cx="4227830" cy="282257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21</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0" name="图片 9" descr="3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9450" y="549275"/>
            <a:ext cx="3993515" cy="3307715"/>
          </a:xfrm>
          <a:prstGeom prst="rect">
            <a:avLst/>
          </a:prstGeom>
        </p:spPr>
      </p:pic>
      <p:pic>
        <p:nvPicPr>
          <p:cNvPr id="11" name="图片 10" descr="3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51990" y="3999865"/>
            <a:ext cx="3990975" cy="198374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22</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3" name="图片 12" descr="3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30045" y="210820"/>
            <a:ext cx="3679190" cy="55340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23</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8" name="图片 17" descr="35"/>
          <p:cNvPicPr>
            <a:picLocks noChangeAspect="1"/>
          </p:cNvPicPr>
          <p:nvPr/>
        </p:nvPicPr>
        <p:blipFill>
          <a:blip r:embed="rId3"/>
          <a:stretch>
            <a:fillRect/>
          </a:stretch>
        </p:blipFill>
        <p:spPr>
          <a:xfrm>
            <a:off x="1634490" y="247015"/>
            <a:ext cx="3719830" cy="555879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8" name="图片 17" descr="50"/>
          <p:cNvPicPr>
            <a:picLocks noChangeAspect="1"/>
          </p:cNvPicPr>
          <p:nvPr/>
        </p:nvPicPr>
        <p:blipFill>
          <a:blip r:embed="rId3"/>
          <a:stretch>
            <a:fillRect/>
          </a:stretch>
        </p:blipFill>
        <p:spPr>
          <a:xfrm>
            <a:off x="281305" y="659765"/>
            <a:ext cx="6348730" cy="475996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3）围合与分离</a:t>
            </a:r>
            <a:br>
              <a:rPr lang="zh-CN" altLang="en-US" b="0" baseline="30000" dirty="0">
                <a:sym typeface="+mn-ea"/>
              </a:rPr>
            </a:br>
            <a:endParaRPr b="0" baseline="30000" dirty="0">
              <a:sym typeface="+mn-ea"/>
            </a:endParaRPr>
          </a:p>
        </p:txBody>
      </p:sp>
      <p:sp>
        <p:nvSpPr>
          <p:cNvPr id="60421" name="副标题 60420"/>
          <p:cNvSpPr>
            <a:spLocks noGrp="1"/>
          </p:cNvSpPr>
          <p:nvPr>
            <p:ph type="subTitle" idx="1"/>
          </p:nvPr>
        </p:nvSpPr>
        <p:spPr>
          <a:xfrm>
            <a:off x="250825" y="1256665"/>
            <a:ext cx="5545138" cy="3313113"/>
          </a:xfrm>
        </p:spPr>
        <p:txBody>
          <a:bodyPr anchor="t"/>
          <a:lstStyle/>
          <a:p>
            <a:pPr defTabSz="914400">
              <a:buNone/>
            </a:pPr>
            <a:r>
              <a:rPr lang="en-US" altLang="zh-CN" b="0" baseline="30000" dirty="0">
                <a:sym typeface="+mn-ea"/>
              </a:rPr>
              <a:t>    </a:t>
            </a:r>
            <a:r>
              <a:rPr lang="zh-CN" altLang="en-US" b="0" baseline="30000" dirty="0">
                <a:sym typeface="+mn-ea"/>
              </a:rPr>
              <a:t>空间通常要进行组合，而空间各组成部分之间的关系，主要是通过围合和分隔的方式来完成的。围合是一种基本的空间分隔方式和限定方式，一说到围，总有一个内外之分，而它至少要有多于一个方向的面才能成立</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25</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60419"/>
          <p:cNvSpPr>
            <a:spLocks noGrp="1"/>
          </p:cNvSpPr>
          <p:nvPr/>
        </p:nvSpPr>
        <p:spPr>
          <a:xfrm>
            <a:off x="250825" y="2742565"/>
            <a:ext cx="5546725" cy="1144588"/>
          </a:xfrm>
          <a:prstGeom prst="rect">
            <a:avLst/>
          </a:prstGeom>
          <a:noFill/>
          <a:ln w="9525">
            <a:noFill/>
          </a:ln>
        </p:spPr>
        <p:txBody>
          <a:bodyPr lIns="0" rIns="0"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1"/>
                </a:solidFill>
                <a:latin typeface="+mj-lt"/>
                <a:ea typeface="+mj-ea"/>
                <a:cs typeface="+mj-cs"/>
              </a:defRPr>
            </a:lvl1pPr>
          </a:lstStyle>
          <a:p>
            <a:pPr defTabSz="914400">
              <a:buNone/>
            </a:pPr>
            <a:r>
              <a:rPr lang="zh-CN" altLang="en-US" b="0" baseline="30000" dirty="0">
                <a:sym typeface="+mn-ea"/>
              </a:rPr>
              <a:t>4)空间的寓意与表达</a:t>
            </a:r>
          </a:p>
        </p:txBody>
      </p:sp>
      <p:sp>
        <p:nvSpPr>
          <p:cNvPr id="4" name="副标题 60420"/>
          <p:cNvSpPr>
            <a:spLocks noGrp="1"/>
          </p:cNvSpPr>
          <p:nvPr/>
        </p:nvSpPr>
        <p:spPr>
          <a:xfrm>
            <a:off x="252095" y="3580130"/>
            <a:ext cx="5545138"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tx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tx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tx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tx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defTabSz="914400">
              <a:buNone/>
            </a:pPr>
            <a:r>
              <a:rPr lang="zh-CN" altLang="en-US" b="0" baseline="30000" dirty="0"/>
              <a:t>①虚拟空间</a:t>
            </a:r>
          </a:p>
          <a:p>
            <a:pPr defTabSz="914400">
              <a:buNone/>
            </a:pPr>
            <a:r>
              <a:rPr lang="zh-CN" altLang="en-US" b="0" baseline="30000" dirty="0"/>
              <a:t>②室内虚拟空间的分隔形式</a:t>
            </a:r>
          </a:p>
          <a:p>
            <a:pPr defTabSz="914400">
              <a:buNone/>
            </a:pPr>
            <a:r>
              <a:rPr lang="zh-CN" altLang="en-US" b="0" baseline="30000" dirty="0"/>
              <a:t>③ 共享空间与私密空间</a:t>
            </a:r>
          </a:p>
          <a:p>
            <a:pPr defTabSz="914400">
              <a:buNone/>
            </a:pPr>
            <a:r>
              <a:rPr lang="zh-CN" altLang="en-US" b="0" baseline="30000" dirty="0"/>
              <a:t>④ 空间感的改善</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26</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201510201058227577f_550_结果"/>
          <p:cNvPicPr>
            <a:picLocks noChangeAspect="1"/>
          </p:cNvPicPr>
          <p:nvPr/>
        </p:nvPicPr>
        <p:blipFill>
          <a:blip r:embed="rId3"/>
          <a:stretch>
            <a:fillRect/>
          </a:stretch>
        </p:blipFill>
        <p:spPr>
          <a:xfrm>
            <a:off x="1268095" y="211455"/>
            <a:ext cx="3974465" cy="595439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27</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1" name="图片 10" descr="webwxgetmsgimg_结果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03270" y="2958465"/>
            <a:ext cx="3395980" cy="2048510"/>
          </a:xfrm>
          <a:prstGeom prst="rect">
            <a:avLst/>
          </a:prstGeom>
        </p:spPr>
      </p:pic>
      <p:pic>
        <p:nvPicPr>
          <p:cNvPr id="13" name="图片 12" descr="webwxgetmsgimg_结果"/>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72790" y="650240"/>
            <a:ext cx="3401695" cy="2092960"/>
          </a:xfrm>
          <a:prstGeom prst="rect">
            <a:avLst/>
          </a:prstGeom>
        </p:spPr>
      </p:pic>
      <p:pic>
        <p:nvPicPr>
          <p:cNvPr id="16" name="图片 15" descr="冷色调"/>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0825" y="650240"/>
            <a:ext cx="2786380" cy="2092960"/>
          </a:xfrm>
          <a:prstGeom prst="rect">
            <a:avLst/>
          </a:prstGeom>
        </p:spPr>
      </p:pic>
      <p:pic>
        <p:nvPicPr>
          <p:cNvPr id="18" name="图片 17" descr="webwxgetmsgimg_结果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0825" y="2927985"/>
            <a:ext cx="2786380" cy="207962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28</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3" name="图片 12" descr="07121540507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08350" y="2180590"/>
            <a:ext cx="2606040" cy="1624965"/>
          </a:xfrm>
          <a:prstGeom prst="rect">
            <a:avLst/>
          </a:prstGeom>
        </p:spPr>
      </p:pic>
      <p:pic>
        <p:nvPicPr>
          <p:cNvPr id="16" name="图片 15" descr="5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08350" y="354965"/>
            <a:ext cx="2606040" cy="1732915"/>
          </a:xfrm>
          <a:prstGeom prst="rect">
            <a:avLst/>
          </a:prstGeom>
        </p:spPr>
      </p:pic>
      <p:pic>
        <p:nvPicPr>
          <p:cNvPr id="18" name="图片 17" descr="3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08350" y="3921125"/>
            <a:ext cx="2606040" cy="1789430"/>
          </a:xfrm>
          <a:prstGeom prst="rect">
            <a:avLst/>
          </a:prstGeom>
        </p:spPr>
      </p:pic>
      <p:pic>
        <p:nvPicPr>
          <p:cNvPr id="19" name="图片 18" descr="3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9715" y="3222625"/>
            <a:ext cx="2832100" cy="1866265"/>
          </a:xfrm>
          <a:prstGeom prst="rect">
            <a:avLst/>
          </a:prstGeom>
        </p:spPr>
      </p:pic>
      <p:pic>
        <p:nvPicPr>
          <p:cNvPr id="20" name="图片 19" descr="640tur_结果"/>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9715" y="290830"/>
            <a:ext cx="2832100" cy="284035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dirty="0">
                <a:latin typeface="Arial" panose="020B0604020202020204" pitchFamily="34" charset="0"/>
                <a:ea typeface="华文中宋" pitchFamily="2" charset="-122"/>
                <a:sym typeface="+mn-ea"/>
              </a:rPr>
              <a:t>艺术与形式</a:t>
            </a:r>
            <a:endParaRPr lang="zh-CN" altLang="en-US" kern="1200" baseline="0" dirty="0">
              <a:latin typeface="Arial" panose="020B0604020202020204" pitchFamily="34" charset="0"/>
              <a:ea typeface="华文中宋" pitchFamily="2" charset="-122"/>
            </a:endParaRPr>
          </a:p>
        </p:txBody>
      </p:sp>
      <p:sp>
        <p:nvSpPr>
          <p:cNvPr id="60421" name="副标题 60420"/>
          <p:cNvSpPr>
            <a:spLocks noGrp="1"/>
          </p:cNvSpPr>
          <p:nvPr>
            <p:ph type="subTitle" idx="1"/>
          </p:nvPr>
        </p:nvSpPr>
        <p:spPr/>
        <p:txBody>
          <a:bodyPr anchor="t"/>
          <a:lstStyle/>
          <a:p>
            <a:pPr defTabSz="914400">
              <a:buNone/>
            </a:pPr>
            <a:r>
              <a:rPr lang="zh-CN" altLang="en-US" b="0" kern="1200" baseline="30000" dirty="0"/>
              <a:t>1. 室内设计的形式要素</a:t>
            </a:r>
          </a:p>
          <a:p>
            <a:pPr defTabSz="914400">
              <a:buNone/>
            </a:pPr>
            <a:r>
              <a:rPr lang="zh-CN" altLang="en-US" b="0" kern="1200" baseline="30000" dirty="0"/>
              <a:t>2. 形式美法则</a:t>
            </a:r>
          </a:p>
          <a:p>
            <a:pPr defTabSz="914400">
              <a:buNone/>
            </a:pPr>
            <a:r>
              <a:rPr lang="zh-CN" altLang="en-US" b="0" kern="1200" baseline="30000" dirty="0"/>
              <a:t>3. 环境色彩与材质</a:t>
            </a:r>
          </a:p>
          <a:p>
            <a:pPr defTabSz="914400">
              <a:buNone/>
            </a:pPr>
            <a:endParaRPr lang="zh-CN" altLang="en-US" b="0" kern="1200" baseline="30000" dirty="0"/>
          </a:p>
          <a:p>
            <a:pPr defTabSz="914400">
              <a:buNone/>
            </a:pPr>
            <a:endParaRPr lang="zh-CN" altLang="en-US" b="0" kern="1200" baseline="30000" dirty="0"/>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29</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dirty="0">
                <a:latin typeface="Arial" panose="020B0604020202020204" pitchFamily="34" charset="0"/>
                <a:ea typeface="华文中宋" pitchFamily="2" charset="-122"/>
                <a:sym typeface="+mn-ea"/>
              </a:rPr>
              <a:t>功能与空间</a:t>
            </a:r>
            <a:endParaRPr lang="zh-CN" altLang="en-US" kern="1200" baseline="0" dirty="0">
              <a:latin typeface="Arial" panose="020B0604020202020204" pitchFamily="34" charset="0"/>
              <a:ea typeface="华文中宋" pitchFamily="2" charset="-122"/>
            </a:endParaRPr>
          </a:p>
        </p:txBody>
      </p:sp>
      <p:sp>
        <p:nvSpPr>
          <p:cNvPr id="60421" name="副标题 60420"/>
          <p:cNvSpPr>
            <a:spLocks noGrp="1"/>
          </p:cNvSpPr>
          <p:nvPr>
            <p:ph type="subTitle" idx="1"/>
          </p:nvPr>
        </p:nvSpPr>
        <p:spPr>
          <a:xfrm>
            <a:off x="250825" y="1915795"/>
            <a:ext cx="5125720" cy="3313430"/>
          </a:xfrm>
        </p:spPr>
        <p:txBody>
          <a:bodyPr anchor="t"/>
          <a:lstStyle/>
          <a:p>
            <a:pPr rtl="0"/>
            <a:r>
              <a:rPr lang="en-US" b="0" baseline="30000" dirty="0"/>
              <a:t>1.</a:t>
            </a:r>
            <a:r>
              <a:rPr lang="zh-CN" altLang="en-US" b="0" baseline="30000" dirty="0">
                <a:sym typeface="+mn-ea"/>
              </a:rPr>
              <a:t>环境的功能与设计</a:t>
            </a:r>
          </a:p>
          <a:p>
            <a:pPr rtl="0"/>
            <a:r>
              <a:rPr lang="zh-CN" altLang="en-US" b="0" baseline="30000" dirty="0"/>
              <a:t>2.人机工程学与环境行为</a:t>
            </a:r>
          </a:p>
          <a:p>
            <a:pPr rtl="0"/>
            <a:r>
              <a:rPr lang="zh-CN" altLang="en-US" b="0" baseline="30000" dirty="0"/>
              <a:t>3.空间的调节与建构</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1. 室内设计的形式要素</a:t>
            </a:r>
            <a:endParaRPr b="0" baseline="30000" dirty="0">
              <a:sym typeface="+mn-ea"/>
            </a:endParaRP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1 )形体</a:t>
            </a:r>
          </a:p>
          <a:p>
            <a:pPr defTabSz="914400">
              <a:buNone/>
            </a:pPr>
            <a:r>
              <a:rPr lang="zh-CN" altLang="en-US" b="0" baseline="30000" dirty="0">
                <a:sym typeface="+mn-ea"/>
              </a:rPr>
              <a:t>2) 材质</a:t>
            </a:r>
          </a:p>
          <a:p>
            <a:pPr defTabSz="914400">
              <a:buNone/>
            </a:pPr>
            <a:r>
              <a:rPr lang="zh-CN" altLang="en-US" b="0" baseline="30000" dirty="0">
                <a:sym typeface="+mn-ea"/>
              </a:rPr>
              <a:t>①同一肌理材料的组合</a:t>
            </a:r>
          </a:p>
          <a:p>
            <a:pPr defTabSz="914400">
              <a:buNone/>
            </a:pPr>
            <a:r>
              <a:rPr lang="zh-CN" altLang="en-US" b="0" baseline="30000" dirty="0">
                <a:sym typeface="+mn-ea"/>
              </a:rPr>
              <a:t>②相似肌理材料的组合</a:t>
            </a:r>
          </a:p>
          <a:p>
            <a:pPr defTabSz="914400">
              <a:buNone/>
            </a:pPr>
            <a:r>
              <a:rPr lang="zh-CN" altLang="en-US" b="0" baseline="30000" dirty="0">
                <a:sym typeface="+mn-ea"/>
              </a:rPr>
              <a:t>③ 对比肌理的组合</a:t>
            </a:r>
          </a:p>
          <a:p>
            <a:pPr defTabSz="914400">
              <a:buNone/>
            </a:pPr>
            <a:r>
              <a:rPr lang="zh-CN" altLang="en-US" b="0" baseline="30000" dirty="0">
                <a:sym typeface="+mn-ea"/>
              </a:rPr>
              <a:t>3）色彩</a:t>
            </a:r>
            <a:endParaRPr lang="zh-CN" altLang="en-US" b="0" kern="1200" baseline="30000" dirty="0"/>
          </a:p>
          <a:p>
            <a:pPr defTabSz="914400">
              <a:buNone/>
            </a:pPr>
            <a:r>
              <a:rPr lang="zh-CN" altLang="en-US" b="0" baseline="30000" dirty="0">
                <a:sym typeface="+mn-ea"/>
              </a:rPr>
              <a:t>4)光影</a:t>
            </a:r>
          </a:p>
          <a:p>
            <a:pPr defTabSz="914400">
              <a:buNone/>
            </a:pPr>
            <a:r>
              <a:rPr lang="zh-CN" altLang="en-US" b="0" baseline="30000" dirty="0">
                <a:sym typeface="+mn-ea"/>
              </a:rPr>
              <a:t>①人与光环境</a:t>
            </a:r>
          </a:p>
          <a:p>
            <a:pPr defTabSz="914400">
              <a:buNone/>
            </a:pPr>
            <a:r>
              <a:rPr lang="zh-CN" altLang="en-US" b="0" baseline="30000" dirty="0">
                <a:sym typeface="+mn-ea"/>
              </a:rPr>
              <a:t>②采光与照明</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30</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31</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6" name="图片 15" descr="3"/>
          <p:cNvPicPr>
            <a:picLocks noChangeAspect="1"/>
          </p:cNvPicPr>
          <p:nvPr/>
        </p:nvPicPr>
        <p:blipFill>
          <a:blip r:embed="rId3"/>
          <a:stretch>
            <a:fillRect/>
          </a:stretch>
        </p:blipFill>
        <p:spPr>
          <a:xfrm>
            <a:off x="1095375" y="3208020"/>
            <a:ext cx="4103370" cy="2670175"/>
          </a:xfrm>
          <a:prstGeom prst="rect">
            <a:avLst/>
          </a:prstGeom>
        </p:spPr>
      </p:pic>
      <p:pic>
        <p:nvPicPr>
          <p:cNvPr id="18" name="图片 17" descr="1"/>
          <p:cNvPicPr>
            <a:picLocks noChangeAspect="1"/>
          </p:cNvPicPr>
          <p:nvPr/>
        </p:nvPicPr>
        <p:blipFill>
          <a:blip r:embed="rId4"/>
          <a:stretch>
            <a:fillRect/>
          </a:stretch>
        </p:blipFill>
        <p:spPr>
          <a:xfrm>
            <a:off x="1095375" y="591185"/>
            <a:ext cx="4102735" cy="242379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32</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3" name="图片 12" descr="2"/>
          <p:cNvPicPr>
            <a:picLocks noChangeAspect="1"/>
          </p:cNvPicPr>
          <p:nvPr/>
        </p:nvPicPr>
        <p:blipFill>
          <a:blip r:embed="rId3"/>
          <a:stretch>
            <a:fillRect/>
          </a:stretch>
        </p:blipFill>
        <p:spPr>
          <a:xfrm>
            <a:off x="250825" y="929005"/>
            <a:ext cx="6173470" cy="411035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33</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6"/>
          <p:cNvPicPr>
            <a:picLocks noChangeAspect="1"/>
          </p:cNvPicPr>
          <p:nvPr/>
        </p:nvPicPr>
        <p:blipFill>
          <a:blip r:embed="rId3"/>
          <a:stretch>
            <a:fillRect/>
          </a:stretch>
        </p:blipFill>
        <p:spPr>
          <a:xfrm>
            <a:off x="3721735" y="356870"/>
            <a:ext cx="4367530" cy="5459730"/>
          </a:xfrm>
          <a:prstGeom prst="rect">
            <a:avLst/>
          </a:prstGeom>
        </p:spPr>
      </p:pic>
      <p:pic>
        <p:nvPicPr>
          <p:cNvPr id="9" name="图片 8" descr="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8375" y="3827780"/>
            <a:ext cx="2520950" cy="1917065"/>
          </a:xfrm>
          <a:prstGeom prst="rect">
            <a:avLst/>
          </a:prstGeom>
        </p:spPr>
      </p:pic>
      <p:pic>
        <p:nvPicPr>
          <p:cNvPr id="10" name="图片 9" descr="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8375" y="356870"/>
            <a:ext cx="2520950" cy="321246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3" name="图片 12" descr="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825" y="361315"/>
            <a:ext cx="4209415" cy="5636260"/>
          </a:xfrm>
          <a:prstGeom prst="rect">
            <a:avLst/>
          </a:prstGeom>
        </p:spPr>
      </p:pic>
      <p:pic>
        <p:nvPicPr>
          <p:cNvPr id="19" name="图片 18" descr="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14545" y="3107055"/>
            <a:ext cx="2096770" cy="289052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35</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1" name="图片 10" descr="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58975" y="358775"/>
            <a:ext cx="3495040" cy="2736850"/>
          </a:xfrm>
          <a:prstGeom prst="rect">
            <a:avLst/>
          </a:prstGeom>
        </p:spPr>
      </p:pic>
      <p:pic>
        <p:nvPicPr>
          <p:cNvPr id="16" name="图片 15" descr="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68805" y="3357880"/>
            <a:ext cx="3610610" cy="254571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36</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9665" y="965835"/>
            <a:ext cx="2849880" cy="4269740"/>
          </a:xfrm>
          <a:prstGeom prst="rect">
            <a:avLst/>
          </a:prstGeom>
        </p:spPr>
      </p:pic>
      <p:pic>
        <p:nvPicPr>
          <p:cNvPr id="9" name="图片 8" descr="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6380" y="965835"/>
            <a:ext cx="3204210" cy="427037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1. 室内设计的形式要素</a:t>
            </a:r>
            <a:endParaRPr b="0" baseline="30000" dirty="0">
              <a:sym typeface="+mn-ea"/>
            </a:endParaRP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endParaRPr lang="zh-CN" altLang="en-US" b="0" baseline="30000" dirty="0">
              <a:sym typeface="+mn-ea"/>
            </a:endParaRPr>
          </a:p>
          <a:p>
            <a:pPr defTabSz="914400">
              <a:buNone/>
            </a:pPr>
            <a:r>
              <a:rPr lang="zh-CN" altLang="en-US" b="0" baseline="30000" dirty="0">
                <a:sym typeface="+mn-ea"/>
              </a:rPr>
              <a:t>3）色彩</a:t>
            </a:r>
            <a:endParaRPr lang="zh-CN" altLang="en-US" b="0" kern="1200" baseline="30000" dirty="0"/>
          </a:p>
          <a:p>
            <a:pPr defTabSz="914400">
              <a:buNone/>
            </a:pPr>
            <a:r>
              <a:rPr lang="zh-CN" altLang="en-US" b="0" baseline="30000" dirty="0">
                <a:sym typeface="+mn-ea"/>
              </a:rPr>
              <a:t>4)光影</a:t>
            </a:r>
          </a:p>
          <a:p>
            <a:pPr defTabSz="914400">
              <a:buNone/>
            </a:pPr>
            <a:r>
              <a:rPr lang="zh-CN" altLang="en-US" b="0" baseline="30000" dirty="0">
                <a:sym typeface="+mn-ea"/>
              </a:rPr>
              <a:t>①人与光环境</a:t>
            </a:r>
          </a:p>
          <a:p>
            <a:pPr defTabSz="914400">
              <a:buNone/>
            </a:pPr>
            <a:r>
              <a:rPr lang="zh-CN" altLang="en-US" b="0" baseline="30000" dirty="0">
                <a:sym typeface="+mn-ea"/>
              </a:rPr>
              <a:t>②采光与照明</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37</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38</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20440" y="3129280"/>
            <a:ext cx="3068320" cy="2115185"/>
          </a:xfrm>
          <a:prstGeom prst="rect">
            <a:avLst/>
          </a:prstGeom>
        </p:spPr>
      </p:pic>
      <p:pic>
        <p:nvPicPr>
          <p:cNvPr id="9" name="图片 8" descr="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2580" y="563880"/>
            <a:ext cx="2905125" cy="2938780"/>
          </a:xfrm>
          <a:prstGeom prst="rect">
            <a:avLst/>
          </a:prstGeom>
        </p:spPr>
      </p:pic>
      <p:pic>
        <p:nvPicPr>
          <p:cNvPr id="10" name="图片 9" descr="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2580" y="3708400"/>
            <a:ext cx="2905125" cy="1536065"/>
          </a:xfrm>
          <a:prstGeom prst="rect">
            <a:avLst/>
          </a:prstGeom>
        </p:spPr>
      </p:pic>
      <p:pic>
        <p:nvPicPr>
          <p:cNvPr id="11" name="图片 10" descr="1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28060" y="563880"/>
            <a:ext cx="3068320" cy="220408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39</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825" y="356870"/>
            <a:ext cx="4105275" cy="3728085"/>
          </a:xfrm>
          <a:prstGeom prst="rect">
            <a:avLst/>
          </a:prstGeom>
        </p:spPr>
      </p:pic>
      <p:pic>
        <p:nvPicPr>
          <p:cNvPr id="9" name="图片 8" descr="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9180" y="4422775"/>
            <a:ext cx="2786380" cy="17430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en-US" altLang="zh-CN" b="0" baseline="30000" dirty="0">
                <a:sym typeface="+mn-ea"/>
              </a:rPr>
              <a:t>1.</a:t>
            </a:r>
            <a:r>
              <a:rPr lang="zh-CN" altLang="en-US" b="0" baseline="30000" dirty="0">
                <a:sym typeface="+mn-ea"/>
              </a:rPr>
              <a:t>环境的功能与设计</a:t>
            </a:r>
            <a:endParaRPr lang="zh-CN" altLang="en-US" kern="1200" baseline="0" dirty="0">
              <a:latin typeface="Arial" panose="020B0604020202020204" pitchFamily="34" charset="0"/>
              <a:ea typeface="华文中宋" pitchFamily="2" charset="-122"/>
            </a:endParaRPr>
          </a:p>
        </p:txBody>
      </p:sp>
      <p:sp>
        <p:nvSpPr>
          <p:cNvPr id="60421" name="副标题 60420"/>
          <p:cNvSpPr>
            <a:spLocks noGrp="1"/>
          </p:cNvSpPr>
          <p:nvPr>
            <p:ph type="subTitle" idx="1"/>
          </p:nvPr>
        </p:nvSpPr>
        <p:spPr>
          <a:xfrm>
            <a:off x="250825" y="1543685"/>
            <a:ext cx="5545138" cy="3313113"/>
          </a:xfrm>
        </p:spPr>
        <p:txBody>
          <a:bodyPr anchor="t"/>
          <a:lstStyle/>
          <a:p>
            <a:pPr rtl="0"/>
            <a:r>
              <a:rPr b="0" baseline="30000" dirty="0"/>
              <a:t>1）</a:t>
            </a:r>
            <a:r>
              <a:rPr lang="zh-CN" altLang="en-US" b="0" baseline="30000" dirty="0"/>
              <a:t>室内设计</a:t>
            </a:r>
            <a:r>
              <a:rPr b="0" baseline="30000" dirty="0" err="1"/>
              <a:t>与使用功能</a:t>
            </a:r>
            <a:endParaRPr b="0" baseline="30000" dirty="0"/>
          </a:p>
          <a:p>
            <a:pPr rtl="0"/>
            <a:r>
              <a:rPr b="0" baseline="30000" dirty="0" err="1"/>
              <a:t>设计师首先关心的是使用功能，使用功能是</a:t>
            </a:r>
            <a:r>
              <a:rPr lang="zh-CN" altLang="en-US" b="0" baseline="30000" dirty="0"/>
              <a:t>室内设计</a:t>
            </a:r>
            <a:r>
              <a:rPr b="0" baseline="30000" dirty="0" err="1"/>
              <a:t>体现其使用价值的本质内容，简单来说就是满足使用要求</a:t>
            </a:r>
            <a:r>
              <a:rPr lang="zh-CN" b="0" baseline="30000" dirty="0"/>
              <a:t>。</a:t>
            </a:r>
          </a:p>
          <a:p>
            <a:pPr rtl="0"/>
            <a:r>
              <a:rPr lang="en-US" b="0" baseline="30000" dirty="0"/>
              <a:t>2）</a:t>
            </a:r>
            <a:r>
              <a:rPr lang="zh-CN" altLang="en-US" b="0" baseline="30000" dirty="0"/>
              <a:t>室内设计</a:t>
            </a:r>
            <a:r>
              <a:rPr lang="en-US" b="0" baseline="30000" dirty="0" err="1"/>
              <a:t>与精神功能</a:t>
            </a:r>
            <a:endParaRPr lang="en-US" b="0" baseline="30000" dirty="0"/>
          </a:p>
          <a:p>
            <a:pPr rtl="0"/>
            <a:r>
              <a:rPr lang="en-US" b="0" baseline="30000" dirty="0"/>
              <a:t>一个好的设计，首先要解决的问题是空间和实体的统一问题，使艺术和技术进一步结合，最后上升到风格性与象征性。前二者主要体现为物质功能，后者体现精神功能即</a:t>
            </a:r>
            <a:r>
              <a:rPr lang="zh-CN" altLang="en-US" b="0" baseline="30000" dirty="0"/>
              <a:t>室内设计</a:t>
            </a:r>
            <a:r>
              <a:rPr lang="en-US" b="0" baseline="30000" dirty="0" err="1"/>
              <a:t>的最高水平</a:t>
            </a:r>
            <a:r>
              <a:rPr lang="zh-CN" b="0" baseline="30000" dirty="0"/>
              <a:t>。</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40</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0" name="图片 9" descr="abcde"/>
          <p:cNvPicPr>
            <a:picLocks noChangeAspect="1"/>
          </p:cNvPicPr>
          <p:nvPr/>
        </p:nvPicPr>
        <p:blipFill>
          <a:blip r:embed="rId3"/>
          <a:stretch>
            <a:fillRect/>
          </a:stretch>
        </p:blipFill>
        <p:spPr>
          <a:xfrm>
            <a:off x="4016375" y="2095500"/>
            <a:ext cx="2674620" cy="2139315"/>
          </a:xfrm>
          <a:prstGeom prst="rect">
            <a:avLst/>
          </a:prstGeom>
        </p:spPr>
      </p:pic>
      <p:pic>
        <p:nvPicPr>
          <p:cNvPr id="11" name="图片 10" descr="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1480" y="275590"/>
            <a:ext cx="3455035" cy="2591435"/>
          </a:xfrm>
          <a:prstGeom prst="rect">
            <a:avLst/>
          </a:prstGeom>
        </p:spPr>
      </p:pic>
      <p:pic>
        <p:nvPicPr>
          <p:cNvPr id="13" name="图片 12" descr="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1480" y="3069590"/>
            <a:ext cx="3455035" cy="256921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en-US" altLang="zh-CN" b="0" baseline="30000" dirty="0">
                <a:sym typeface="+mn-ea"/>
              </a:rPr>
              <a:t>2</a:t>
            </a:r>
            <a:r>
              <a:rPr lang="zh-CN" altLang="en-US" b="0" baseline="30000" dirty="0">
                <a:sym typeface="+mn-ea"/>
              </a:rPr>
              <a:t>. 形式美法则</a:t>
            </a:r>
            <a:endParaRPr b="0" baseline="30000" dirty="0">
              <a:sym typeface="+mn-ea"/>
            </a:endParaRP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1 )形式美构成要素</a:t>
            </a:r>
          </a:p>
          <a:p>
            <a:pPr defTabSz="914400">
              <a:buNone/>
            </a:pPr>
            <a:r>
              <a:rPr lang="zh-CN" altLang="en-US" b="0" baseline="30000" dirty="0">
                <a:sym typeface="+mn-ea"/>
              </a:rPr>
              <a:t>2 )均衡与变化</a:t>
            </a:r>
          </a:p>
          <a:p>
            <a:pPr defTabSz="914400">
              <a:buNone/>
            </a:pPr>
            <a:r>
              <a:rPr lang="zh-CN" altLang="en-US" b="0" baseline="30000" dirty="0">
                <a:sym typeface="+mn-ea"/>
              </a:rPr>
              <a:t>3 )比例与尺度</a:t>
            </a:r>
          </a:p>
          <a:p>
            <a:pPr defTabSz="914400">
              <a:buNone/>
            </a:pPr>
            <a:r>
              <a:rPr lang="zh-CN" altLang="en-US" b="0" baseline="30000" dirty="0">
                <a:sym typeface="+mn-ea"/>
              </a:rPr>
              <a:t>4)  韵律与节奏</a:t>
            </a:r>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41</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42</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6" name="图片 15" descr="22"/>
          <p:cNvPicPr>
            <a:picLocks noChangeAspect="1"/>
          </p:cNvPicPr>
          <p:nvPr/>
        </p:nvPicPr>
        <p:blipFill>
          <a:blip r:embed="rId3"/>
          <a:stretch>
            <a:fillRect/>
          </a:stretch>
        </p:blipFill>
        <p:spPr>
          <a:xfrm>
            <a:off x="494030" y="334010"/>
            <a:ext cx="6022975" cy="3386455"/>
          </a:xfrm>
          <a:prstGeom prst="rect">
            <a:avLst/>
          </a:prstGeom>
        </p:spPr>
      </p:pic>
      <p:pic>
        <p:nvPicPr>
          <p:cNvPr id="21" name="图片 20" descr="2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67455" y="3910965"/>
            <a:ext cx="2749550" cy="2057400"/>
          </a:xfrm>
          <a:prstGeom prst="rect">
            <a:avLst/>
          </a:prstGeom>
        </p:spPr>
      </p:pic>
      <p:pic>
        <p:nvPicPr>
          <p:cNvPr id="22" name="图片 21" descr="2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4030" y="3910965"/>
            <a:ext cx="3202305" cy="205676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43</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8" name="图片 17" descr="23 (2)"/>
          <p:cNvPicPr>
            <a:picLocks noChangeAspect="1"/>
          </p:cNvPicPr>
          <p:nvPr/>
        </p:nvPicPr>
        <p:blipFill>
          <a:blip r:embed="rId3"/>
          <a:stretch>
            <a:fillRect/>
          </a:stretch>
        </p:blipFill>
        <p:spPr>
          <a:xfrm>
            <a:off x="205740" y="731520"/>
            <a:ext cx="6526530" cy="489267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2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4335" y="290195"/>
            <a:ext cx="4417695" cy="3441065"/>
          </a:xfrm>
          <a:prstGeom prst="rect">
            <a:avLst/>
          </a:prstGeom>
        </p:spPr>
      </p:pic>
      <p:pic>
        <p:nvPicPr>
          <p:cNvPr id="9" name="图片 8" descr="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31235" y="3897630"/>
            <a:ext cx="2985770" cy="1996440"/>
          </a:xfrm>
          <a:prstGeom prst="rect">
            <a:avLst/>
          </a:prstGeom>
        </p:spPr>
      </p:pic>
      <p:pic>
        <p:nvPicPr>
          <p:cNvPr id="10" name="图片 9" descr="2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8780" y="3897630"/>
            <a:ext cx="2987040" cy="199072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45</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1" name="图片 10" descr="3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825" y="3833495"/>
            <a:ext cx="2520950" cy="1682750"/>
          </a:xfrm>
          <a:prstGeom prst="rect">
            <a:avLst/>
          </a:prstGeom>
        </p:spPr>
      </p:pic>
      <p:pic>
        <p:nvPicPr>
          <p:cNvPr id="13" name="图片 12" descr="28"/>
          <p:cNvPicPr>
            <a:picLocks noChangeAspect="1"/>
          </p:cNvPicPr>
          <p:nvPr/>
        </p:nvPicPr>
        <p:blipFill>
          <a:blip r:embed="rId4"/>
          <a:stretch>
            <a:fillRect/>
          </a:stretch>
        </p:blipFill>
        <p:spPr>
          <a:xfrm>
            <a:off x="3067050" y="455295"/>
            <a:ext cx="3507105" cy="5060950"/>
          </a:xfrm>
          <a:prstGeom prst="rect">
            <a:avLst/>
          </a:prstGeom>
        </p:spPr>
      </p:pic>
      <p:pic>
        <p:nvPicPr>
          <p:cNvPr id="16" name="图片 15" descr="2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0825" y="455295"/>
            <a:ext cx="2520950" cy="3112135"/>
          </a:xfrm>
          <a:prstGeom prst="rect">
            <a:avLst/>
          </a:prstGeom>
        </p:spPr>
      </p:pic>
      <p:pic>
        <p:nvPicPr>
          <p:cNvPr id="18" name="图片 17" descr="3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6090" y="3833495"/>
            <a:ext cx="2520950" cy="1682750"/>
          </a:xfrm>
          <a:prstGeom prst="rect">
            <a:avLst/>
          </a:prstGeom>
        </p:spPr>
      </p:pic>
      <p:pic>
        <p:nvPicPr>
          <p:cNvPr id="19" name="图片 18" descr="2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6090" y="455295"/>
            <a:ext cx="2520950" cy="3112135"/>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46</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32"/>
          <p:cNvPicPr>
            <a:picLocks noChangeAspect="1"/>
          </p:cNvPicPr>
          <p:nvPr/>
        </p:nvPicPr>
        <p:blipFill>
          <a:blip r:embed="rId3"/>
          <a:stretch>
            <a:fillRect/>
          </a:stretch>
        </p:blipFill>
        <p:spPr>
          <a:xfrm>
            <a:off x="250825" y="465455"/>
            <a:ext cx="8221980" cy="483298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47</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9" name="图片 8" descr="31"/>
          <p:cNvPicPr>
            <a:picLocks noChangeAspect="1"/>
          </p:cNvPicPr>
          <p:nvPr/>
        </p:nvPicPr>
        <p:blipFill>
          <a:blip r:embed="rId3"/>
          <a:stretch>
            <a:fillRect/>
          </a:stretch>
        </p:blipFill>
        <p:spPr>
          <a:xfrm>
            <a:off x="250825" y="1108710"/>
            <a:ext cx="6406515" cy="353250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b="0" baseline="30000" dirty="0">
                <a:sym typeface="+mn-ea"/>
              </a:rPr>
              <a:t>3. 环境色彩与材质</a:t>
            </a: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1 )色彩本质     </a:t>
            </a:r>
            <a:br>
              <a:rPr lang="zh-CN" altLang="en-US" b="0" baseline="30000" dirty="0">
                <a:sym typeface="+mn-ea"/>
              </a:rPr>
            </a:br>
            <a:r>
              <a:rPr lang="zh-CN" altLang="en-US" b="0" baseline="30000" dirty="0">
                <a:sym typeface="+mn-ea"/>
              </a:rPr>
              <a:t>2) 材料质感</a:t>
            </a:r>
          </a:p>
          <a:p>
            <a:pPr defTabSz="914400">
              <a:buNone/>
            </a:pPr>
            <a:endParaRPr lang="zh-CN" altLang="en-US" b="0" baseline="30000" dirty="0">
              <a:sym typeface="+mn-ea"/>
            </a:endParaRPr>
          </a:p>
          <a:p>
            <a:pPr defTabSz="914400">
              <a:buNone/>
            </a:pPr>
            <a:endParaRPr lang="zh-CN" altLang="en-US" b="0" baseline="30000" dirty="0"/>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48</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49</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iuoiu"/>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950" y="307340"/>
            <a:ext cx="3373120" cy="3373120"/>
          </a:xfrm>
          <a:prstGeom prst="rect">
            <a:avLst/>
          </a:prstGeom>
        </p:spPr>
      </p:pic>
      <p:pic>
        <p:nvPicPr>
          <p:cNvPr id="10" name="图片 9" descr="33西班牙托雷维耶哈休闲公园"/>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950" y="3788410"/>
            <a:ext cx="6629400" cy="2124710"/>
          </a:xfrm>
          <a:prstGeom prst="rect">
            <a:avLst/>
          </a:prstGeom>
        </p:spPr>
      </p:pic>
      <p:pic>
        <p:nvPicPr>
          <p:cNvPr id="11" name="图片 10" descr="46树碗"/>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62680" y="1259840"/>
            <a:ext cx="3074670" cy="242062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4" name="标题 3"/>
          <p:cNvSpPr>
            <a:spLocks noGrp="1"/>
          </p:cNvSpPr>
          <p:nvPr>
            <p:ph type="ctrTitle"/>
          </p:nvPr>
        </p:nvSpPr>
        <p:spPr/>
        <p:txBody>
          <a:bodyPr/>
          <a:lstStyle/>
          <a:p>
            <a:endParaRPr lang="zh-CN" altLang="en-US"/>
          </a:p>
        </p:txBody>
      </p:sp>
      <p:pic>
        <p:nvPicPr>
          <p:cNvPr id="10" name="图片 9" descr="1"/>
          <p:cNvPicPr>
            <a:picLocks noChangeAspect="1"/>
          </p:cNvPicPr>
          <p:nvPr/>
        </p:nvPicPr>
        <p:blipFill>
          <a:blip r:embed="rId3"/>
          <a:stretch>
            <a:fillRect/>
          </a:stretch>
        </p:blipFill>
        <p:spPr>
          <a:xfrm>
            <a:off x="347345" y="549275"/>
            <a:ext cx="6150610" cy="479806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50</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3" name="图片 12" descr="4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92555" y="262255"/>
            <a:ext cx="3685540" cy="568134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51</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9" name="图片 8" descr="45色调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94505" y="513715"/>
            <a:ext cx="3038475" cy="2385060"/>
          </a:xfrm>
          <a:prstGeom prst="rect">
            <a:avLst/>
          </a:prstGeom>
        </p:spPr>
      </p:pic>
      <p:pic>
        <p:nvPicPr>
          <p:cNvPr id="16" name="图片 15" descr="43色调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4294505" y="3120390"/>
            <a:ext cx="3039110" cy="2407285"/>
          </a:xfrm>
          <a:prstGeom prst="rect">
            <a:avLst/>
          </a:prstGeom>
        </p:spPr>
      </p:pic>
      <p:pic>
        <p:nvPicPr>
          <p:cNvPr id="18" name="图片 17" descr="44"/>
          <p:cNvPicPr>
            <a:picLocks noChangeAspect="1"/>
          </p:cNvPicPr>
          <p:nvPr/>
        </p:nvPicPr>
        <p:blipFill>
          <a:blip r:embed="rId5"/>
          <a:stretch>
            <a:fillRect/>
          </a:stretch>
        </p:blipFill>
        <p:spPr>
          <a:xfrm>
            <a:off x="251460" y="513715"/>
            <a:ext cx="3764280" cy="501396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52</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webwxgetmsgimg (1)_结果"/>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56635" y="1635125"/>
            <a:ext cx="3138170" cy="4181475"/>
          </a:xfrm>
          <a:prstGeom prst="rect">
            <a:avLst/>
          </a:prstGeom>
        </p:spPr>
      </p:pic>
      <p:pic>
        <p:nvPicPr>
          <p:cNvPr id="10" name="图片 9" descr="webwxgetmsgimg_结果"/>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8780" y="390525"/>
            <a:ext cx="2987040" cy="2960370"/>
          </a:xfrm>
          <a:prstGeom prst="rect">
            <a:avLst/>
          </a:prstGeom>
        </p:spPr>
      </p:pic>
      <p:pic>
        <p:nvPicPr>
          <p:cNvPr id="11" name="图片 10" descr="5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8780" y="3585210"/>
            <a:ext cx="2986405" cy="223139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53</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9" name="图片 8" descr="5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15360" y="764540"/>
            <a:ext cx="3119120" cy="4378960"/>
          </a:xfrm>
          <a:prstGeom prst="rect">
            <a:avLst/>
          </a:prstGeom>
        </p:spPr>
      </p:pic>
      <p:pic>
        <p:nvPicPr>
          <p:cNvPr id="10" name="图片 9" descr="5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2240" y="764540"/>
            <a:ext cx="3119120" cy="4295775"/>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54"/>
          <p:cNvPicPr>
            <a:picLocks noChangeAspect="1"/>
          </p:cNvPicPr>
          <p:nvPr/>
        </p:nvPicPr>
        <p:blipFill>
          <a:blip r:embed="rId3"/>
          <a:stretch>
            <a:fillRect/>
          </a:stretch>
        </p:blipFill>
        <p:spPr>
          <a:xfrm>
            <a:off x="352425" y="729615"/>
            <a:ext cx="6350635" cy="476059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4. 标识与导视设计</a:t>
            </a:r>
            <a:endParaRPr b="0" baseline="30000" dirty="0">
              <a:sym typeface="+mn-ea"/>
            </a:endParaRP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 ）标识导视系统构成要素</a:t>
            </a:r>
          </a:p>
          <a:p>
            <a:pPr defTabSz="914400">
              <a:buNone/>
            </a:pPr>
            <a:r>
              <a:rPr lang="zh-CN" altLang="en-US" b="0" baseline="30000" dirty="0">
                <a:sym typeface="+mn-ea"/>
              </a:rPr>
              <a:t>①文字型导向标识</a:t>
            </a:r>
          </a:p>
          <a:p>
            <a:pPr defTabSz="914400">
              <a:buNone/>
            </a:pPr>
            <a:r>
              <a:rPr lang="zh-CN" altLang="en-US" b="0" baseline="30000" dirty="0">
                <a:sym typeface="+mn-ea"/>
              </a:rPr>
              <a:t>②外文设计</a:t>
            </a:r>
          </a:p>
          <a:p>
            <a:pPr defTabSz="914400">
              <a:buNone/>
            </a:pPr>
            <a:r>
              <a:rPr lang="zh-CN" altLang="en-US" b="0" baseline="30000" dirty="0">
                <a:sym typeface="+mn-ea"/>
              </a:rPr>
              <a:t>③ 数字设计</a:t>
            </a:r>
          </a:p>
          <a:p>
            <a:pPr defTabSz="914400">
              <a:buNone/>
            </a:pPr>
            <a:r>
              <a:rPr lang="zh-CN" altLang="en-US" b="0" baseline="30000" dirty="0">
                <a:sym typeface="+mn-ea"/>
              </a:rPr>
              <a:t>④ 排版定位</a:t>
            </a:r>
          </a:p>
          <a:p>
            <a:pPr defTabSz="914400">
              <a:buNone/>
            </a:pPr>
            <a:r>
              <a:rPr lang="zh-CN" altLang="en-US" b="0" baseline="30000" dirty="0">
                <a:sym typeface="+mn-ea"/>
              </a:rPr>
              <a:t>⑤色彩的运用</a:t>
            </a:r>
          </a:p>
          <a:p>
            <a:pPr defTabSz="914400">
              <a:buNone/>
            </a:pPr>
            <a:r>
              <a:rPr lang="zh-CN" altLang="en-US" b="0" baseline="30000" dirty="0">
                <a:sym typeface="+mn-ea"/>
              </a:rPr>
              <a:t>⑥材料的选择和施工维护</a:t>
            </a:r>
          </a:p>
          <a:p>
            <a:pPr defTabSz="914400">
              <a:buNone/>
            </a:pPr>
            <a:r>
              <a:rPr lang="zh-CN" altLang="en-US" b="0" baseline="30000" dirty="0">
                <a:sym typeface="+mn-ea"/>
              </a:rPr>
              <a:t>⑦强化标识设计的艺术性</a:t>
            </a:r>
          </a:p>
          <a:p>
            <a:pPr defTabSz="914400">
              <a:buNone/>
            </a:pPr>
            <a:r>
              <a:rPr lang="zh-CN" altLang="en-US" b="0" baseline="30000" dirty="0">
                <a:sym typeface="+mn-ea"/>
              </a:rPr>
              <a:t>⑧导向标识系统的人性化</a:t>
            </a:r>
          </a:p>
          <a:p>
            <a:pPr defTabSz="914400">
              <a:buNone/>
            </a:pPr>
            <a:r>
              <a:rPr lang="zh-CN" altLang="en-US" b="0" baseline="30000" dirty="0">
                <a:sym typeface="+mn-ea"/>
              </a:rPr>
              <a:t>⑨人体工程学的研究</a:t>
            </a:r>
          </a:p>
          <a:p>
            <a:pPr defTabSz="914400">
              <a:buNone/>
            </a:pPr>
            <a:endParaRPr lang="zh-CN" altLang="en-US" b="0" baseline="30000" dirty="0"/>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55</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56</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9" name="图片 8" descr="59数字"/>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6970" y="1032510"/>
            <a:ext cx="2890520" cy="2027555"/>
          </a:xfrm>
          <a:prstGeom prst="rect">
            <a:avLst/>
          </a:prstGeom>
        </p:spPr>
      </p:pic>
      <p:pic>
        <p:nvPicPr>
          <p:cNvPr id="11" name="图片 10" descr="57文字"/>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2080" y="1032510"/>
            <a:ext cx="3261360" cy="2027555"/>
          </a:xfrm>
          <a:prstGeom prst="rect">
            <a:avLst/>
          </a:prstGeom>
        </p:spPr>
      </p:pic>
      <p:sp>
        <p:nvSpPr>
          <p:cNvPr id="16" name="副标题 1"/>
          <p:cNvSpPr/>
          <p:nvPr/>
        </p:nvSpPr>
        <p:spPr>
          <a:xfrm>
            <a:off x="250825" y="177482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18" name="图片 17" descr="56人性化"/>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0035" y="3125470"/>
            <a:ext cx="2888615" cy="1973580"/>
          </a:xfrm>
          <a:prstGeom prst="rect">
            <a:avLst/>
          </a:prstGeom>
        </p:spPr>
      </p:pic>
      <p:pic>
        <p:nvPicPr>
          <p:cNvPr id="19" name="图片 18" descr="58外文"/>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05505" y="3125470"/>
            <a:ext cx="3181985" cy="197358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4. 标识与导视设计</a:t>
            </a:r>
            <a:endParaRPr b="0" baseline="30000" dirty="0">
              <a:sym typeface="+mn-ea"/>
            </a:endParaRP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2) 材料质感</a:t>
            </a:r>
          </a:p>
          <a:p>
            <a:pPr defTabSz="914400">
              <a:buNone/>
            </a:pPr>
            <a:r>
              <a:rPr lang="zh-CN" altLang="en-US" b="0" baseline="30000" dirty="0">
                <a:sym typeface="+mn-ea"/>
              </a:rPr>
              <a:t>(1) 平面式标识</a:t>
            </a:r>
          </a:p>
          <a:p>
            <a:pPr defTabSz="914400">
              <a:buNone/>
            </a:pPr>
            <a:r>
              <a:rPr lang="zh-CN" altLang="en-US" b="0" baseline="30000" dirty="0">
                <a:sym typeface="+mn-ea"/>
              </a:rPr>
              <a:t>(2) 造型式标识</a:t>
            </a:r>
          </a:p>
          <a:p>
            <a:pPr defTabSz="914400">
              <a:buNone/>
            </a:pPr>
            <a:endParaRPr lang="zh-CN" altLang="en-US" b="0" baseline="30000" dirty="0">
              <a:sym typeface="+mn-ea"/>
            </a:endParaRP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57</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58</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sp>
        <p:nvSpPr>
          <p:cNvPr id="16" name="副标题 1"/>
          <p:cNvSpPr/>
          <p:nvPr/>
        </p:nvSpPr>
        <p:spPr>
          <a:xfrm>
            <a:off x="250825" y="177482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7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48660" y="2277110"/>
            <a:ext cx="2441575" cy="1541780"/>
          </a:xfrm>
          <a:prstGeom prst="rect">
            <a:avLst/>
          </a:prstGeom>
        </p:spPr>
      </p:pic>
      <p:pic>
        <p:nvPicPr>
          <p:cNvPr id="10" name="图片 9" descr="7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48660" y="396240"/>
            <a:ext cx="2447290" cy="1622425"/>
          </a:xfrm>
          <a:prstGeom prst="rect">
            <a:avLst/>
          </a:prstGeom>
        </p:spPr>
      </p:pic>
      <p:pic>
        <p:nvPicPr>
          <p:cNvPr id="13" name="图片 12" descr="webwxgetmsgimg (2)_结果"/>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0825" y="396240"/>
            <a:ext cx="2788285" cy="3146425"/>
          </a:xfrm>
          <a:prstGeom prst="rect">
            <a:avLst/>
          </a:prstGeom>
        </p:spPr>
      </p:pic>
      <p:pic>
        <p:nvPicPr>
          <p:cNvPr id="20" name="图片 19" descr="webwxgetmsgimg_结果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48660" y="4037330"/>
            <a:ext cx="2447925" cy="1619885"/>
          </a:xfrm>
          <a:prstGeom prst="rect">
            <a:avLst/>
          </a:prstGeom>
        </p:spPr>
      </p:pic>
      <p:pic>
        <p:nvPicPr>
          <p:cNvPr id="21" name="图片 20" descr="60排版定位"/>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825" y="3702685"/>
            <a:ext cx="2788285" cy="195580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59</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sp>
        <p:nvSpPr>
          <p:cNvPr id="16" name="副标题 1"/>
          <p:cNvSpPr/>
          <p:nvPr/>
        </p:nvSpPr>
        <p:spPr>
          <a:xfrm>
            <a:off x="250825" y="177482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webwxgetmsgimg (6)_结果"/>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3515" y="4399280"/>
            <a:ext cx="2234565" cy="1680210"/>
          </a:xfrm>
          <a:prstGeom prst="rect">
            <a:avLst/>
          </a:prstGeom>
        </p:spPr>
      </p:pic>
      <p:pic>
        <p:nvPicPr>
          <p:cNvPr id="10" name="图片 9" descr="65"/>
          <p:cNvPicPr>
            <a:picLocks noChangeAspect="1"/>
          </p:cNvPicPr>
          <p:nvPr/>
        </p:nvPicPr>
        <p:blipFill>
          <a:blip r:embed="rId4"/>
          <a:stretch>
            <a:fillRect/>
          </a:stretch>
        </p:blipFill>
        <p:spPr>
          <a:xfrm>
            <a:off x="2736850" y="328930"/>
            <a:ext cx="3808730" cy="5751195"/>
          </a:xfrm>
          <a:prstGeom prst="rect">
            <a:avLst/>
          </a:prstGeom>
        </p:spPr>
      </p:pic>
      <p:pic>
        <p:nvPicPr>
          <p:cNvPr id="13" name="图片 12" descr="70"/>
          <p:cNvPicPr>
            <a:picLocks noChangeAspect="1"/>
          </p:cNvPicPr>
          <p:nvPr/>
        </p:nvPicPr>
        <p:blipFill>
          <a:blip r:embed="rId5"/>
          <a:stretch>
            <a:fillRect/>
          </a:stretch>
        </p:blipFill>
        <p:spPr>
          <a:xfrm>
            <a:off x="183515" y="2673350"/>
            <a:ext cx="2236470" cy="1525270"/>
          </a:xfrm>
          <a:prstGeom prst="rect">
            <a:avLst/>
          </a:prstGeom>
        </p:spPr>
      </p:pic>
      <p:pic>
        <p:nvPicPr>
          <p:cNvPr id="20" name="图片 19" descr="webwxgetmsgimg (5)_结果"/>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83515" y="293370"/>
            <a:ext cx="2236470" cy="22364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8" name="图片 7" descr="2"/>
          <p:cNvPicPr>
            <a:picLocks noChangeAspect="1"/>
          </p:cNvPicPr>
          <p:nvPr/>
        </p:nvPicPr>
        <p:blipFill>
          <a:blip r:embed="rId3"/>
          <a:stretch>
            <a:fillRect/>
          </a:stretch>
        </p:blipFill>
        <p:spPr>
          <a:xfrm>
            <a:off x="250825" y="621030"/>
            <a:ext cx="6390005" cy="424561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4. 标识与导视设计</a:t>
            </a:r>
            <a:endParaRPr b="0" baseline="30000" dirty="0">
              <a:sym typeface="+mn-ea"/>
            </a:endParaRP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3）标识导视系统设计原则</a:t>
            </a:r>
          </a:p>
          <a:p>
            <a:pPr defTabSz="914400">
              <a:buNone/>
            </a:pPr>
            <a:r>
              <a:rPr lang="zh-CN" altLang="en-US" b="0" baseline="30000" dirty="0">
                <a:sym typeface="+mn-ea"/>
              </a:rPr>
              <a:t>①风格匹配、动线吻合</a:t>
            </a:r>
          </a:p>
          <a:p>
            <a:pPr defTabSz="914400">
              <a:buNone/>
            </a:pPr>
            <a:r>
              <a:rPr lang="zh-CN" altLang="en-US" b="0" baseline="30000" dirty="0">
                <a:sym typeface="+mn-ea"/>
              </a:rPr>
              <a:t>②点位连续性、完整性</a:t>
            </a:r>
          </a:p>
          <a:p>
            <a:pPr defTabSz="914400">
              <a:buNone/>
            </a:pPr>
            <a:r>
              <a:rPr lang="zh-CN" altLang="en-US" b="0" baseline="30000" dirty="0">
                <a:sym typeface="+mn-ea"/>
              </a:rPr>
              <a:t>③可识别性</a:t>
            </a:r>
          </a:p>
          <a:p>
            <a:pPr defTabSz="914400">
              <a:buNone/>
            </a:pPr>
            <a:r>
              <a:rPr lang="zh-CN" altLang="en-US" b="0" baseline="30000" dirty="0">
                <a:sym typeface="+mn-ea"/>
              </a:rPr>
              <a:t>④易更换性</a:t>
            </a:r>
          </a:p>
          <a:p>
            <a:pPr defTabSz="914400">
              <a:buNone/>
            </a:pPr>
            <a:r>
              <a:rPr lang="zh-CN" altLang="en-US" b="0" baseline="30000" dirty="0">
                <a:sym typeface="+mn-ea"/>
              </a:rPr>
              <a:t>⑤展示性</a:t>
            </a:r>
          </a:p>
          <a:p>
            <a:pPr defTabSz="914400">
              <a:buNone/>
            </a:pPr>
            <a:r>
              <a:rPr lang="zh-CN" altLang="en-US" b="0" baseline="30000" dirty="0">
                <a:sym typeface="+mn-ea"/>
              </a:rPr>
              <a:t>⑥适用性</a:t>
            </a:r>
          </a:p>
          <a:p>
            <a:pPr defTabSz="914400">
              <a:buNone/>
            </a:pPr>
            <a:r>
              <a:rPr lang="zh-CN" altLang="en-US" b="0" baseline="30000" dirty="0">
                <a:sym typeface="+mn-ea"/>
              </a:rPr>
              <a:t>⑦整体性</a:t>
            </a:r>
          </a:p>
          <a:p>
            <a:pPr defTabSz="914400">
              <a:buNone/>
            </a:pPr>
            <a:r>
              <a:rPr lang="zh-CN" altLang="en-US" b="0" baseline="30000" dirty="0">
                <a:sym typeface="+mn-ea"/>
              </a:rPr>
              <a:t>⑧功能性</a:t>
            </a:r>
          </a:p>
          <a:p>
            <a:pPr defTabSz="914400">
              <a:buNone/>
            </a:pPr>
            <a:r>
              <a:rPr lang="zh-CN" altLang="en-US" b="0" baseline="30000" dirty="0">
                <a:sym typeface="+mn-ea"/>
              </a:rPr>
              <a:t>⑨文化性</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60</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61</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sp>
        <p:nvSpPr>
          <p:cNvPr id="16" name="副标题 1"/>
          <p:cNvSpPr/>
          <p:nvPr/>
        </p:nvSpPr>
        <p:spPr>
          <a:xfrm>
            <a:off x="250825" y="177482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9" name="图片 8" descr="webwxgetmsgimg (8)_结果"/>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73705" y="329565"/>
            <a:ext cx="2501900" cy="3314700"/>
          </a:xfrm>
          <a:prstGeom prst="rect">
            <a:avLst/>
          </a:prstGeom>
        </p:spPr>
      </p:pic>
      <p:pic>
        <p:nvPicPr>
          <p:cNvPr id="11" name="图片 10" descr="webwxgetmsgimg_结果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9715" y="3816985"/>
            <a:ext cx="2539365" cy="1629410"/>
          </a:xfrm>
          <a:prstGeom prst="rect">
            <a:avLst/>
          </a:prstGeom>
        </p:spPr>
      </p:pic>
      <p:pic>
        <p:nvPicPr>
          <p:cNvPr id="18" name="图片 17" descr="66"/>
          <p:cNvPicPr>
            <a:picLocks noChangeAspect="1"/>
          </p:cNvPicPr>
          <p:nvPr/>
        </p:nvPicPr>
        <p:blipFill>
          <a:blip r:embed="rId5"/>
          <a:stretch>
            <a:fillRect/>
          </a:stretch>
        </p:blipFill>
        <p:spPr>
          <a:xfrm>
            <a:off x="250825" y="329565"/>
            <a:ext cx="2515235" cy="3315335"/>
          </a:xfrm>
          <a:prstGeom prst="rect">
            <a:avLst/>
          </a:prstGeom>
        </p:spPr>
      </p:pic>
      <p:pic>
        <p:nvPicPr>
          <p:cNvPr id="19" name="图片 18" descr="7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3705" y="3816985"/>
            <a:ext cx="2482215" cy="1629410"/>
          </a:xfrm>
          <a:prstGeom prst="rect">
            <a:avLst/>
          </a:prstGeom>
        </p:spPr>
      </p:pic>
      <p:pic>
        <p:nvPicPr>
          <p:cNvPr id="21" name="图片 20" descr="20140623_86486886995a4a994059lPlo18wgVugY"/>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585460" y="2044065"/>
            <a:ext cx="3035300" cy="1600835"/>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62</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sp>
        <p:nvSpPr>
          <p:cNvPr id="16" name="副标题 1"/>
          <p:cNvSpPr/>
          <p:nvPr/>
        </p:nvSpPr>
        <p:spPr>
          <a:xfrm>
            <a:off x="250825" y="177482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1" name="图片 20" descr="20140623_86486886995a4a994059lPlo18wgVugY"/>
          <p:cNvPicPr>
            <a:picLocks noChangeAspect="1"/>
          </p:cNvPicPr>
          <p:nvPr/>
        </p:nvPicPr>
        <p:blipFill>
          <a:blip r:embed="rId3"/>
          <a:stretch>
            <a:fillRect/>
          </a:stretch>
        </p:blipFill>
        <p:spPr>
          <a:xfrm>
            <a:off x="250825" y="418465"/>
            <a:ext cx="4649470" cy="2452370"/>
          </a:xfrm>
          <a:prstGeom prst="rect">
            <a:avLst/>
          </a:prstGeom>
        </p:spPr>
      </p:pic>
      <p:pic>
        <p:nvPicPr>
          <p:cNvPr id="8" name="图片 7" descr="1-15030Z93911"/>
          <p:cNvPicPr>
            <a:picLocks noChangeAspect="1"/>
          </p:cNvPicPr>
          <p:nvPr/>
        </p:nvPicPr>
        <p:blipFill>
          <a:blip r:embed="rId4"/>
          <a:stretch>
            <a:fillRect/>
          </a:stretch>
        </p:blipFill>
        <p:spPr>
          <a:xfrm>
            <a:off x="250825" y="3060065"/>
            <a:ext cx="2577465" cy="2685415"/>
          </a:xfrm>
          <a:prstGeom prst="rect">
            <a:avLst/>
          </a:prstGeom>
        </p:spPr>
      </p:pic>
      <p:pic>
        <p:nvPicPr>
          <p:cNvPr id="10" name="图片 9" descr="62色彩运用"/>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50210" y="3060065"/>
            <a:ext cx="3829050" cy="2685415"/>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algn="l" defTabSz="914400">
              <a:buNone/>
            </a:pPr>
            <a:r>
              <a:rPr lang="zh-CN" altLang="en-US" dirty="0">
                <a:latin typeface="Arial" panose="020B0604020202020204" pitchFamily="34" charset="0"/>
                <a:ea typeface="华文中宋" pitchFamily="2" charset="-122"/>
                <a:sym typeface="+mn-ea"/>
              </a:rPr>
              <a:t>陈设与设施</a:t>
            </a:r>
            <a:endParaRPr lang="zh-CN" altLang="en-US" kern="1200" baseline="0" dirty="0">
              <a:latin typeface="Arial" panose="020B0604020202020204" pitchFamily="34" charset="0"/>
              <a:ea typeface="华文中宋" pitchFamily="2" charset="-122"/>
            </a:endParaRPr>
          </a:p>
        </p:txBody>
      </p:sp>
      <p:sp>
        <p:nvSpPr>
          <p:cNvPr id="60421" name="副标题 60420"/>
          <p:cNvSpPr>
            <a:spLocks noGrp="1"/>
          </p:cNvSpPr>
          <p:nvPr>
            <p:ph type="subTitle" idx="1"/>
          </p:nvPr>
        </p:nvSpPr>
        <p:spPr>
          <a:xfrm>
            <a:off x="252095" y="2503170"/>
            <a:ext cx="5545138" cy="3313113"/>
          </a:xfrm>
        </p:spPr>
        <p:txBody>
          <a:bodyPr anchor="t"/>
          <a:lstStyle/>
          <a:p>
            <a:pPr defTabSz="914400">
              <a:buNone/>
            </a:pPr>
            <a:r>
              <a:rPr lang="en-US" altLang="zh-CN" kern="1200" baseline="0" dirty="0">
                <a:latin typeface="Arial" panose="020B0604020202020204" pitchFamily="34" charset="0"/>
                <a:ea typeface="华文细黑" pitchFamily="2" charset="-122"/>
              </a:rPr>
              <a:t>1. </a:t>
            </a:r>
            <a:r>
              <a:rPr lang="zh-CN" altLang="en-US" kern="1200" baseline="0" dirty="0">
                <a:latin typeface="Arial" panose="020B0604020202020204" pitchFamily="34" charset="0"/>
                <a:ea typeface="华文细黑" pitchFamily="2" charset="-122"/>
              </a:rPr>
              <a:t>室内家具与陈设</a:t>
            </a:r>
            <a:r>
              <a:rPr lang="en-US" altLang="zh-CN" kern="1200" baseline="0" dirty="0">
                <a:latin typeface="Arial" panose="020B0604020202020204" pitchFamily="34" charset="0"/>
                <a:ea typeface="华文细黑" pitchFamily="2" charset="-122"/>
              </a:rPr>
              <a:t>    </a:t>
            </a:r>
          </a:p>
          <a:p>
            <a:pPr defTabSz="914400">
              <a:buNone/>
            </a:pPr>
            <a:r>
              <a:rPr lang="zh-CN" altLang="en-US" kern="1200" baseline="0" dirty="0">
                <a:latin typeface="Arial" panose="020B0604020202020204" pitchFamily="34" charset="0"/>
                <a:ea typeface="华文细黑" pitchFamily="2" charset="-122"/>
              </a:rPr>
              <a:t>2. 室内外绿化</a:t>
            </a:r>
          </a:p>
          <a:p>
            <a:pPr defTabSz="914400">
              <a:buNone/>
            </a:pPr>
            <a:r>
              <a:rPr lang="zh-CN" altLang="en-US" kern="1200" baseline="0" dirty="0">
                <a:latin typeface="Arial" panose="020B0604020202020204" pitchFamily="34" charset="0"/>
                <a:ea typeface="华文细黑" pitchFamily="2" charset="-122"/>
              </a:rPr>
              <a:t>3. 景观设施 </a:t>
            </a:r>
          </a:p>
          <a:p>
            <a:pPr defTabSz="914400">
              <a:buNone/>
            </a:pPr>
            <a:r>
              <a:rPr lang="en-US" altLang="zh-CN" kern="1200" baseline="0" dirty="0">
                <a:latin typeface="Arial" panose="020B0604020202020204" pitchFamily="34" charset="0"/>
                <a:ea typeface="华文细黑" pitchFamily="2" charset="-122"/>
              </a:rPr>
              <a:t>4.</a:t>
            </a:r>
            <a:r>
              <a:rPr lang="zh-CN" altLang="en-US" kern="1200" baseline="0" dirty="0">
                <a:latin typeface="Arial" panose="020B0604020202020204" pitchFamily="34" charset="0"/>
                <a:ea typeface="华文细黑" pitchFamily="2" charset="-122"/>
              </a:rPr>
              <a:t>公共艺术作品</a:t>
            </a:r>
          </a:p>
          <a:p>
            <a:pPr defTabSz="914400">
              <a:buNone/>
            </a:pPr>
            <a:r>
              <a:rPr lang="en-US" altLang="zh-CN" kern="1200" baseline="0" dirty="0">
                <a:latin typeface="Arial" panose="020B0604020202020204" pitchFamily="34" charset="0"/>
                <a:ea typeface="华文细黑" pitchFamily="2" charset="-122"/>
              </a:rPr>
              <a:t>5.</a:t>
            </a:r>
            <a:r>
              <a:rPr lang="zh-CN" altLang="en-US" kern="1200" baseline="0" dirty="0">
                <a:latin typeface="Arial" panose="020B0604020202020204" pitchFamily="34" charset="0"/>
                <a:ea typeface="华文细黑" pitchFamily="2" charset="-122"/>
              </a:rPr>
              <a:t>光室内设计</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63</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 家具与室内环境</a:t>
            </a:r>
          </a:p>
          <a:p>
            <a:pPr defTabSz="914400">
              <a:buNone/>
            </a:pPr>
            <a:r>
              <a:rPr lang="zh-CN" altLang="en-US" b="0" baseline="30000" dirty="0">
                <a:sym typeface="+mn-ea"/>
              </a:rPr>
              <a:t>①家具在室内空间中具有组织空间的作用。</a:t>
            </a:r>
          </a:p>
          <a:p>
            <a:pPr defTabSz="914400">
              <a:buNone/>
            </a:pPr>
            <a:r>
              <a:rPr lang="zh-CN" altLang="en-US" b="0" baseline="30000" dirty="0">
                <a:sym typeface="+mn-ea"/>
              </a:rPr>
              <a:t>②家具在室内空间中有分隔空间的作用。</a:t>
            </a:r>
          </a:p>
          <a:p>
            <a:pPr defTabSz="914400">
              <a:buNone/>
            </a:pPr>
            <a:endParaRPr lang="zh-CN" altLang="en-US" b="0" baseline="30000" dirty="0"/>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64</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pPr algn="l"/>
            <a:r>
              <a:rPr lang="zh-CN" altLang="en-US" b="0" baseline="30000" dirty="0">
                <a:sym typeface="+mn-ea"/>
              </a:rPr>
              <a:t>室内家具与陈设</a:t>
            </a:r>
            <a:endParaRPr lang="zh-CN" altLang="en-US" b="0" baseline="300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65</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250825" y="549275"/>
            <a:ext cx="6458585" cy="1543685"/>
          </a:xfrm>
        </p:spPr>
        <p:txBody>
          <a:bodyPr/>
          <a:lstStyle/>
          <a:p>
            <a:endParaRPr lang="zh-CN" altLang="en-US"/>
          </a:p>
        </p:txBody>
      </p:sp>
      <p:sp>
        <p:nvSpPr>
          <p:cNvPr id="16" name="副标题 1"/>
          <p:cNvSpPr/>
          <p:nvPr/>
        </p:nvSpPr>
        <p:spPr>
          <a:xfrm>
            <a:off x="250825" y="1774825"/>
            <a:ext cx="6458585" cy="3480435"/>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9" name="图片 8" descr="1家具与空间"/>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825" y="829310"/>
            <a:ext cx="3160395" cy="2348865"/>
          </a:xfrm>
          <a:prstGeom prst="rect">
            <a:avLst/>
          </a:prstGeom>
        </p:spPr>
      </p:pic>
      <p:pic>
        <p:nvPicPr>
          <p:cNvPr id="11" name="图片 10" descr="2木家具"/>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72205" y="3423285"/>
            <a:ext cx="2823845" cy="2116455"/>
          </a:xfrm>
          <a:prstGeom prst="rect">
            <a:avLst/>
          </a:prstGeom>
        </p:spPr>
      </p:pic>
      <p:pic>
        <p:nvPicPr>
          <p:cNvPr id="13" name="图片 12" descr="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0825" y="3423285"/>
            <a:ext cx="3134360" cy="2100580"/>
          </a:xfrm>
          <a:prstGeom prst="rect">
            <a:avLst/>
          </a:prstGeom>
        </p:spPr>
      </p:pic>
      <p:pic>
        <p:nvPicPr>
          <p:cNvPr id="18" name="图片 17" descr="6弯曲木家具"/>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72205" y="829310"/>
            <a:ext cx="2823845" cy="2348865"/>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2） 家具的功能与种类</a:t>
            </a:r>
          </a:p>
          <a:p>
            <a:pPr defTabSz="914400">
              <a:buNone/>
            </a:pPr>
            <a:r>
              <a:rPr lang="zh-CN" altLang="en-US" b="0" baseline="30000" dirty="0">
                <a:sym typeface="+mn-ea"/>
              </a:rPr>
              <a:t>①按功能可分为：</a:t>
            </a:r>
          </a:p>
          <a:p>
            <a:pPr defTabSz="914400">
              <a:buNone/>
            </a:pPr>
            <a:r>
              <a:rPr lang="zh-CN" altLang="en-US" b="0" baseline="30000" dirty="0">
                <a:sym typeface="+mn-ea"/>
              </a:rPr>
              <a:t>坐卧性家具、储存性家具、凭倚性家具、陈列性家具和装饰性家具等几类。</a:t>
            </a:r>
          </a:p>
          <a:p>
            <a:pPr defTabSz="914400">
              <a:buNone/>
            </a:pPr>
            <a:r>
              <a:rPr lang="zh-CN" altLang="en-US" b="0" baseline="30000" dirty="0">
                <a:sym typeface="+mn-ea"/>
              </a:rPr>
              <a:t>②按家具风格上可以分为：</a:t>
            </a:r>
          </a:p>
          <a:p>
            <a:pPr defTabSz="914400">
              <a:buNone/>
            </a:pPr>
            <a:r>
              <a:rPr lang="zh-CN" altLang="en-US" b="0" baseline="30000" dirty="0">
                <a:sym typeface="+mn-ea"/>
              </a:rPr>
              <a:t>现代家具、欧式古典家具、美式家具、中式古典家具和新古典家具等。</a:t>
            </a:r>
          </a:p>
          <a:p>
            <a:pPr defTabSz="914400">
              <a:buNone/>
            </a:pPr>
            <a:r>
              <a:rPr lang="zh-CN" altLang="en-US" b="0" baseline="30000" dirty="0">
                <a:sym typeface="+mn-ea"/>
              </a:rPr>
              <a:t>③按所用材料将家具分为：</a:t>
            </a:r>
          </a:p>
          <a:p>
            <a:pPr defTabSz="914400">
              <a:buNone/>
            </a:pPr>
            <a:r>
              <a:rPr lang="zh-CN" altLang="en-US" b="0" baseline="30000" dirty="0">
                <a:sym typeface="+mn-ea"/>
              </a:rPr>
              <a:t>实木家具、板式家具、弯曲木家具、聚氨酯发泡家具、玻璃钢家具、金属家具等。</a:t>
            </a:r>
            <a:endParaRPr lang="zh-CN" altLang="en-US" b="0" kern="1200" baseline="30000" dirty="0"/>
          </a:p>
          <a:p>
            <a:pPr rtl="0"/>
            <a:endParaRPr lang="zh-CN" b="0" baseline="30000" dirty="0"/>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66</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67</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sp>
        <p:nvSpPr>
          <p:cNvPr id="16" name="副标题 1"/>
          <p:cNvSpPr/>
          <p:nvPr/>
        </p:nvSpPr>
        <p:spPr>
          <a:xfrm>
            <a:off x="250825" y="177482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7发泡家具"/>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2440" y="386080"/>
            <a:ext cx="2880360" cy="2880360"/>
          </a:xfrm>
          <a:prstGeom prst="rect">
            <a:avLst/>
          </a:prstGeom>
        </p:spPr>
      </p:pic>
      <p:pic>
        <p:nvPicPr>
          <p:cNvPr id="9" name="图片 8" descr="8玻璃钢家具"/>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82440" y="3514725"/>
            <a:ext cx="2880360" cy="1859280"/>
          </a:xfrm>
          <a:prstGeom prst="rect">
            <a:avLst/>
          </a:prstGeom>
        </p:spPr>
      </p:pic>
      <p:pic>
        <p:nvPicPr>
          <p:cNvPr id="10" name="图片 9" descr="9金属家具"/>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0825" y="457835"/>
            <a:ext cx="3658235" cy="2392680"/>
          </a:xfrm>
          <a:prstGeom prst="rect">
            <a:avLst/>
          </a:prstGeom>
        </p:spPr>
      </p:pic>
      <p:pic>
        <p:nvPicPr>
          <p:cNvPr id="11" name="图片 10" descr="10字画"/>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0825" y="2922905"/>
            <a:ext cx="3660140" cy="2421255"/>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3） 室内陈设的种类与应用</a:t>
            </a:r>
          </a:p>
          <a:p>
            <a:pPr defTabSz="914400">
              <a:buNone/>
            </a:pPr>
            <a:r>
              <a:rPr lang="zh-CN" altLang="en-US" b="0" baseline="30000" dirty="0">
                <a:sym typeface="+mn-ea"/>
              </a:rPr>
              <a:t>①室内陈设艺术中按照陈设品的性质，可以将其分为两大类：</a:t>
            </a:r>
          </a:p>
          <a:p>
            <a:pPr defTabSz="914400">
              <a:buNone/>
            </a:pPr>
            <a:r>
              <a:rPr lang="zh-CN" altLang="en-US" b="0" baseline="30000" dirty="0">
                <a:sym typeface="+mn-ea"/>
              </a:rPr>
              <a:t>一是实用性陈设品。如各类家具、家电、器皿、织物等，它们以实用功能为主，同时外观设计也具有良好的装饰效果。</a:t>
            </a:r>
          </a:p>
          <a:p>
            <a:pPr defTabSz="914400">
              <a:buNone/>
            </a:pPr>
            <a:r>
              <a:rPr lang="zh-CN" altLang="en-US" b="0" baseline="30000" dirty="0">
                <a:sym typeface="+mn-ea"/>
              </a:rPr>
              <a:t>二是装饰性的陈设品。如绘画、雕塑等艺术品、部分高档手工工艺品等。纯观赏性物品不具备使用功能仅作为观赏用，它们或具有审美和装饰的作用，或具有文化和历史的意义。</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68</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3） 室内陈设的种类与应用</a:t>
            </a:r>
          </a:p>
          <a:p>
            <a:pPr defTabSz="914400">
              <a:buNone/>
            </a:pPr>
            <a:r>
              <a:rPr lang="zh-CN" altLang="en-US" b="0" baseline="30000" dirty="0">
                <a:sym typeface="+mn-ea"/>
              </a:rPr>
              <a:t>②应用原则：</a:t>
            </a:r>
          </a:p>
          <a:p>
            <a:pPr defTabSz="914400">
              <a:buNone/>
            </a:pPr>
            <a:r>
              <a:rPr lang="zh-CN" altLang="en-US" b="0" baseline="30000" dirty="0">
                <a:sym typeface="+mn-ea"/>
              </a:rPr>
              <a:t>a.室内的陈设应与室内使用功能相一致。</a:t>
            </a:r>
          </a:p>
          <a:p>
            <a:pPr defTabSz="914400">
              <a:buNone/>
            </a:pPr>
            <a:r>
              <a:rPr lang="zh-CN" altLang="en-US" b="0" baseline="30000" dirty="0">
                <a:sym typeface="+mn-ea"/>
              </a:rPr>
              <a:t>b.室内陈设品的大小、形式应与室内空间家具尺度取得良好的比例关系。</a:t>
            </a:r>
          </a:p>
          <a:p>
            <a:pPr defTabSz="914400">
              <a:buNone/>
            </a:pPr>
            <a:r>
              <a:rPr lang="zh-CN" altLang="en-US" b="0" baseline="30000" dirty="0">
                <a:sym typeface="+mn-ea"/>
              </a:rPr>
              <a:t>c.陈设品的色彩、材质也应与家具、装修统一考虑，形成一个协调的整体。</a:t>
            </a:r>
          </a:p>
          <a:p>
            <a:pPr defTabSz="914400">
              <a:buNone/>
            </a:pPr>
            <a:r>
              <a:rPr lang="zh-CN" altLang="en-US" b="0" baseline="30000" dirty="0">
                <a:sym typeface="+mn-ea"/>
              </a:rPr>
              <a:t>d.陈设品的布置应与家具布置方式紧密配合，形成统一的风格。</a:t>
            </a:r>
          </a:p>
          <a:p>
            <a:pPr defTabSz="914400">
              <a:buNone/>
            </a:pPr>
            <a:r>
              <a:rPr lang="zh-CN" altLang="en-US" b="0" baseline="30000" dirty="0">
                <a:sym typeface="+mn-ea"/>
              </a:rPr>
              <a:t>e.室内陈设的布置部位：墙面陈设；桌面摆设；落地陈设；陈设橱柜；矗挂陈设。</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69</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9" name="图片 8" descr="3"/>
          <p:cNvPicPr>
            <a:picLocks noChangeAspect="1"/>
          </p:cNvPicPr>
          <p:nvPr/>
        </p:nvPicPr>
        <p:blipFill>
          <a:blip r:embed="rId3"/>
          <a:stretch>
            <a:fillRect/>
          </a:stretch>
        </p:blipFill>
        <p:spPr>
          <a:xfrm>
            <a:off x="107950" y="549275"/>
            <a:ext cx="6530340" cy="436118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70</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13室内盆景"/>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59785" y="3288665"/>
            <a:ext cx="3235960" cy="2155190"/>
          </a:xfrm>
          <a:prstGeom prst="rect">
            <a:avLst/>
          </a:prstGeom>
        </p:spPr>
      </p:pic>
      <p:pic>
        <p:nvPicPr>
          <p:cNvPr id="9" name="图片 8" descr="14织物"/>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59785" y="886460"/>
            <a:ext cx="3259455" cy="2131060"/>
          </a:xfrm>
          <a:prstGeom prst="rect">
            <a:avLst/>
          </a:prstGeom>
        </p:spPr>
      </p:pic>
      <p:pic>
        <p:nvPicPr>
          <p:cNvPr id="10" name="图片 9" descr="11摄影作品"/>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4335" y="886460"/>
            <a:ext cx="2700655" cy="2700655"/>
          </a:xfrm>
          <a:prstGeom prst="rect">
            <a:avLst/>
          </a:prstGeom>
        </p:spPr>
      </p:pic>
      <p:pic>
        <p:nvPicPr>
          <p:cNvPr id="11" name="图片 10" descr="12雕塑"/>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4335" y="3822700"/>
            <a:ext cx="2732405" cy="1549400"/>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en-US" altLang="zh-CN" b="0" baseline="30000" dirty="0">
                <a:sym typeface="+mn-ea"/>
              </a:rPr>
              <a:t>2</a:t>
            </a:r>
            <a:r>
              <a:rPr lang="zh-CN" altLang="en-US" b="0" baseline="30000" dirty="0">
                <a:sym typeface="+mn-ea"/>
              </a:rPr>
              <a:t>） 家具与室内环境</a:t>
            </a:r>
          </a:p>
          <a:p>
            <a:pPr defTabSz="914400">
              <a:buNone/>
            </a:pPr>
            <a:r>
              <a:rPr lang="zh-CN" altLang="en-US" b="0" baseline="30000" dirty="0">
                <a:sym typeface="+mn-ea"/>
              </a:rPr>
              <a:t>①家具在室内空间中具有组织空间的作用。</a:t>
            </a:r>
          </a:p>
          <a:p>
            <a:pPr defTabSz="914400">
              <a:buNone/>
            </a:pPr>
            <a:r>
              <a:rPr lang="zh-CN" altLang="en-US" b="0" baseline="30000" dirty="0">
                <a:sym typeface="+mn-ea"/>
              </a:rPr>
              <a:t>②家具在室内空间中有分隔空间的作用。</a:t>
            </a:r>
          </a:p>
          <a:p>
            <a:pPr defTabSz="914400">
              <a:buNone/>
            </a:pPr>
            <a:endParaRPr lang="zh-CN" altLang="en-US" b="0" baseline="30000" dirty="0"/>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71</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4" name="标题 3"/>
          <p:cNvSpPr>
            <a:spLocks noGrp="1"/>
          </p:cNvSpPr>
          <p:nvPr>
            <p:ph type="ctrTitle"/>
          </p:nvPr>
        </p:nvSpPr>
        <p:spPr/>
        <p:txBody>
          <a:bodyPr/>
          <a:lstStyle/>
          <a:p>
            <a:pPr algn="l"/>
            <a:r>
              <a:rPr lang="en-US" altLang="zh-CN" b="0" baseline="30000" dirty="0">
                <a:sym typeface="+mn-ea"/>
              </a:rPr>
              <a:t>2.</a:t>
            </a:r>
            <a:r>
              <a:rPr lang="zh-CN" altLang="en-US" b="0" baseline="30000" dirty="0">
                <a:sym typeface="+mn-ea"/>
              </a:rPr>
              <a:t>室内外绿化</a:t>
            </a:r>
          </a:p>
        </p:txBody>
      </p:sp>
      <p:pic>
        <p:nvPicPr>
          <p:cNvPr id="19" name="图片 18" descr="15日用品"/>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6900" y="2695575"/>
            <a:ext cx="4678680" cy="3121025"/>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72</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13" name="图片 12" descr="16挂毯"/>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365" y="274320"/>
            <a:ext cx="4319270" cy="3258185"/>
          </a:xfrm>
          <a:prstGeom prst="rect">
            <a:avLst/>
          </a:prstGeom>
        </p:spPr>
      </p:pic>
      <p:pic>
        <p:nvPicPr>
          <p:cNvPr id="18" name="图片 17" descr="14织物"/>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4335" y="3750310"/>
            <a:ext cx="3444875" cy="2252345"/>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 绿化景观要素</a:t>
            </a:r>
          </a:p>
          <a:p>
            <a:pPr defTabSz="914400">
              <a:buNone/>
            </a:pPr>
            <a:r>
              <a:rPr lang="zh-CN" altLang="en-US" b="0" baseline="30000" dirty="0">
                <a:sym typeface="+mn-ea"/>
              </a:rPr>
              <a:t>①植物颜色</a:t>
            </a:r>
          </a:p>
          <a:p>
            <a:pPr defTabSz="914400">
              <a:buNone/>
            </a:pPr>
            <a:r>
              <a:rPr lang="zh-CN" altLang="en-US" b="0" baseline="30000" dirty="0">
                <a:sym typeface="+mn-ea"/>
              </a:rPr>
              <a:t>②植物大小</a:t>
            </a:r>
          </a:p>
          <a:p>
            <a:pPr defTabSz="914400">
              <a:buNone/>
            </a:pPr>
            <a:r>
              <a:rPr lang="zh-CN" altLang="en-US" b="0" baseline="30000" dirty="0">
                <a:sym typeface="+mn-ea"/>
              </a:rPr>
              <a:t>③植物形状与形态 </a:t>
            </a:r>
          </a:p>
          <a:p>
            <a:pPr defTabSz="914400">
              <a:buNone/>
            </a:pPr>
            <a:r>
              <a:rPr lang="zh-CN" altLang="en-US" b="0" baseline="30000" dirty="0">
                <a:sym typeface="+mn-ea"/>
              </a:rPr>
              <a:t>④植物线条　</a:t>
            </a:r>
          </a:p>
          <a:p>
            <a:pPr defTabSz="914400">
              <a:buNone/>
            </a:pPr>
            <a:r>
              <a:rPr lang="zh-CN" altLang="en-US" b="0" baseline="30000" dirty="0">
                <a:sym typeface="+mn-ea"/>
              </a:rPr>
              <a:t>⑤植物质地</a:t>
            </a:r>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73</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pic>
        <p:nvPicPr>
          <p:cNvPr id="6" name="图片 5" descr="四川成都花样年君山居住区景观外部实景图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83435" y="3074670"/>
            <a:ext cx="3509010" cy="3091180"/>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伊斯特维根集中营纪念景观外部道路实景图"/>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67230" y="433070"/>
            <a:ext cx="3571240" cy="3145790"/>
          </a:xfrm>
          <a:prstGeom prst="rect">
            <a:avLst/>
          </a:prstGeom>
        </p:spPr>
      </p:pic>
      <p:pic>
        <p:nvPicPr>
          <p:cNvPr id="9" name="图片 8" descr="伊斯特维根集中营纪念景观外部局部实景图"/>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77645" y="3883025"/>
            <a:ext cx="4549775" cy="210566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2） 室内绿植设计原则</a:t>
            </a:r>
          </a:p>
          <a:p>
            <a:pPr defTabSz="914400">
              <a:buNone/>
            </a:pPr>
            <a:r>
              <a:rPr lang="zh-CN" altLang="en-US" b="0" baseline="30000" dirty="0">
                <a:sym typeface="+mn-ea"/>
              </a:rPr>
              <a:t>①经济性与实用性相统一</a:t>
            </a:r>
          </a:p>
          <a:p>
            <a:pPr defTabSz="914400">
              <a:buNone/>
            </a:pPr>
            <a:r>
              <a:rPr lang="zh-CN" altLang="en-US" b="0" baseline="30000" dirty="0">
                <a:sym typeface="+mn-ea"/>
              </a:rPr>
              <a:t>②与室内环境的风格统一</a:t>
            </a:r>
          </a:p>
          <a:p>
            <a:pPr defTabSz="914400">
              <a:buNone/>
            </a:pPr>
            <a:r>
              <a:rPr lang="zh-CN" altLang="en-US" b="0" baseline="30000" dirty="0">
                <a:sym typeface="+mn-ea"/>
              </a:rPr>
              <a:t>③绿植的比例尺度要适宜</a:t>
            </a:r>
          </a:p>
          <a:p>
            <a:pPr defTabSz="914400">
              <a:buNone/>
            </a:pPr>
            <a:r>
              <a:rPr lang="zh-CN" altLang="en-US" b="0" baseline="30000" dirty="0">
                <a:sym typeface="+mn-ea"/>
              </a:rPr>
              <a:t>④与空间环境的功能协调</a:t>
            </a:r>
          </a:p>
          <a:p>
            <a:pPr defTabSz="914400">
              <a:buNone/>
            </a:pPr>
            <a:endParaRPr lang="zh-CN" altLang="en-US" b="0" baseline="30000" dirty="0">
              <a:sym typeface="+mn-ea"/>
            </a:endParaRP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75</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pic>
        <p:nvPicPr>
          <p:cNvPr id="4" name="图片 3" descr="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1685" y="3708400"/>
            <a:ext cx="3455035" cy="233807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76</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10" name="图片 9" descr="美国21st Street私人住宅"/>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825" y="4344670"/>
            <a:ext cx="2301240" cy="1725295"/>
          </a:xfrm>
          <a:prstGeom prst="rect">
            <a:avLst/>
          </a:prstGeom>
        </p:spPr>
      </p:pic>
      <p:pic>
        <p:nvPicPr>
          <p:cNvPr id="11" name="图片 10" descr="17室内绿化"/>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695575" y="374015"/>
            <a:ext cx="4036060" cy="569595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3） 室外绿植设计</a:t>
            </a:r>
          </a:p>
          <a:p>
            <a:pPr defTabSz="914400">
              <a:buNone/>
            </a:pPr>
            <a:r>
              <a:rPr lang="zh-CN" altLang="en-US" b="0" baseline="30000" dirty="0">
                <a:sym typeface="+mn-ea"/>
              </a:rPr>
              <a:t>景观中的植被绿化设计，还应该注意其他一些事项：</a:t>
            </a:r>
          </a:p>
          <a:p>
            <a:pPr defTabSz="914400">
              <a:buNone/>
            </a:pPr>
            <a:r>
              <a:rPr lang="zh-CN" altLang="en-US" b="0" baseline="30000" dirty="0">
                <a:sym typeface="+mn-ea"/>
              </a:rPr>
              <a:t>与景观道路、广场有关的绿化形式有：中心绿岛、回车岛等；行道树；花钵、花树坛、树阵；两侧绿化。</a:t>
            </a:r>
          </a:p>
          <a:p>
            <a:pPr rtl="0"/>
            <a:endParaRPr lang="zh-CN" b="0" baseline="30000" dirty="0"/>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77</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78</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四川成都花样年君山居住区景观外部实景图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68955" y="586740"/>
            <a:ext cx="3591560" cy="5384800"/>
          </a:xfrm>
          <a:prstGeom prst="rect">
            <a:avLst/>
          </a:prstGeom>
        </p:spPr>
      </p:pic>
      <p:pic>
        <p:nvPicPr>
          <p:cNvPr id="9" name="图片 8" descr="四川成都花样年君山居住区景观外部实景图"/>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0825" y="3990975"/>
            <a:ext cx="3134995" cy="209042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3. 景观设施</a:t>
            </a:r>
            <a:endParaRPr b="0" baseline="30000" dirty="0">
              <a:sym typeface="+mn-ea"/>
            </a:endParaRP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 硬质铺装</a:t>
            </a:r>
          </a:p>
          <a:p>
            <a:pPr defTabSz="914400">
              <a:buNone/>
            </a:pPr>
            <a:r>
              <a:rPr lang="zh-CN" altLang="en-US" b="0" baseline="30000" dirty="0">
                <a:sym typeface="+mn-ea"/>
              </a:rPr>
              <a:t>①导向功能</a:t>
            </a:r>
          </a:p>
          <a:p>
            <a:pPr defTabSz="914400">
              <a:buNone/>
            </a:pPr>
            <a:r>
              <a:rPr lang="zh-CN" altLang="en-US" b="0" baseline="30000" dirty="0">
                <a:sym typeface="+mn-ea"/>
              </a:rPr>
              <a:t>②分割空间功能</a:t>
            </a:r>
          </a:p>
          <a:p>
            <a:pPr defTabSz="914400">
              <a:buNone/>
            </a:pPr>
            <a:r>
              <a:rPr lang="zh-CN" altLang="en-US" b="0" baseline="30000" dirty="0">
                <a:sym typeface="+mn-ea"/>
              </a:rPr>
              <a:t>③造景功能</a:t>
            </a:r>
          </a:p>
          <a:p>
            <a:pPr rtl="0"/>
            <a:endParaRPr lang="zh-CN" b="0" baseline="30000" dirty="0"/>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79</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pic>
        <p:nvPicPr>
          <p:cNvPr id="4" name="图片 3" descr="江苏镇江金山湖高端别墅景观外部道路实景图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66185" y="2901950"/>
            <a:ext cx="2066925" cy="3094990"/>
          </a:xfrm>
          <a:prstGeom prst="rect">
            <a:avLst/>
          </a:prstGeom>
        </p:spPr>
      </p:pic>
      <p:pic>
        <p:nvPicPr>
          <p:cNvPr id="5" name="图片 4" descr="蒙特内哥罗观光别墅"/>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641475" y="2881630"/>
            <a:ext cx="2070735" cy="311531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b="0" baseline="30000" dirty="0">
                <a:sym typeface="+mn-ea"/>
              </a:rPr>
              <a:t>2.人机工程学与环境行为</a:t>
            </a: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1）人体工程学的产生和意义</a:t>
            </a:r>
            <a:endParaRPr lang="zh-CN" altLang="en-US" b="0" kern="1200" baseline="30000" dirty="0"/>
          </a:p>
          <a:p>
            <a:pPr defTabSz="914400">
              <a:buNone/>
            </a:pPr>
            <a:r>
              <a:rPr lang="zh-CN" altLang="en-US" b="0" baseline="30000" dirty="0">
                <a:sym typeface="+mn-ea"/>
              </a:rPr>
              <a:t>2）人和环境的交互作用</a:t>
            </a:r>
            <a:endParaRPr lang="zh-CN" altLang="en-US" b="0" kern="1200" baseline="30000" dirty="0"/>
          </a:p>
          <a:p>
            <a:pPr defTabSz="914400">
              <a:buNone/>
            </a:pPr>
            <a:r>
              <a:rPr lang="zh-CN" altLang="en-US" b="0" baseline="30000" dirty="0">
                <a:sym typeface="+mn-ea"/>
              </a:rPr>
              <a:t>3）人机工程学与室内设计</a:t>
            </a:r>
            <a:endParaRPr lang="zh-CN" altLang="en-US" b="0" kern="1200" baseline="30000" dirty="0"/>
          </a:p>
          <a:p>
            <a:pPr defTabSz="914400">
              <a:buNone/>
            </a:pPr>
            <a:r>
              <a:rPr lang="zh-CN" altLang="en-US" b="0" baseline="30000" dirty="0">
                <a:sym typeface="+mn-ea"/>
              </a:rPr>
              <a:t>4）环境行为科学与室内设计</a:t>
            </a:r>
            <a:endParaRPr lang="zh-CN" altLang="en-US" b="0" kern="1200" baseline="30000" dirty="0"/>
          </a:p>
          <a:p>
            <a:pPr rtl="0"/>
            <a:endParaRPr lang="zh-CN" b="0" baseline="30000" dirty="0"/>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80</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四川成都花样年君山居住区景观外部实景图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68955" y="586740"/>
            <a:ext cx="3591560" cy="5384800"/>
          </a:xfrm>
          <a:prstGeom prst="rect">
            <a:avLst/>
          </a:prstGeom>
        </p:spPr>
      </p:pic>
      <p:pic>
        <p:nvPicPr>
          <p:cNvPr id="9" name="图片 8" descr="四川成都花样年君山居住区景观外部实景图"/>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0825" y="3990975"/>
            <a:ext cx="3134995" cy="209042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2） 水体景现</a:t>
            </a:r>
          </a:p>
          <a:p>
            <a:pPr defTabSz="914400">
              <a:buNone/>
            </a:pPr>
            <a:r>
              <a:rPr lang="zh-CN" altLang="en-US" b="0" baseline="30000" dirty="0">
                <a:sym typeface="+mn-ea"/>
              </a:rPr>
              <a:t>①面状的水</a:t>
            </a:r>
          </a:p>
          <a:p>
            <a:pPr defTabSz="914400">
              <a:buNone/>
            </a:pPr>
            <a:r>
              <a:rPr lang="zh-CN" altLang="en-US" b="0" baseline="30000" dirty="0">
                <a:sym typeface="+mn-ea"/>
              </a:rPr>
              <a:t>②线式的水</a:t>
            </a:r>
          </a:p>
          <a:p>
            <a:pPr rtl="0"/>
            <a:endParaRPr lang="zh-CN" b="0" baseline="30000" dirty="0"/>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81</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pic>
        <p:nvPicPr>
          <p:cNvPr id="4" name="图片 3" descr="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6410" y="3105785"/>
            <a:ext cx="2552065" cy="1913890"/>
          </a:xfrm>
          <a:prstGeom prst="rect">
            <a:avLst/>
          </a:prstGeom>
        </p:spPr>
      </p:pic>
      <p:pic>
        <p:nvPicPr>
          <p:cNvPr id="9" name="图片 8" descr="19水"/>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0825" y="3105785"/>
            <a:ext cx="2552065" cy="1913890"/>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82</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10" name="图片 9" descr="23水体"/>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9020" y="4371340"/>
            <a:ext cx="2927985" cy="1936115"/>
          </a:xfrm>
          <a:prstGeom prst="rect">
            <a:avLst/>
          </a:prstGeom>
        </p:spPr>
      </p:pic>
      <p:pic>
        <p:nvPicPr>
          <p:cNvPr id="11" name="图片 10" descr="20"/>
          <p:cNvPicPr>
            <a:picLocks noChangeAspect="1"/>
          </p:cNvPicPr>
          <p:nvPr/>
        </p:nvPicPr>
        <p:blipFill>
          <a:blip r:embed="rId4"/>
          <a:stretch>
            <a:fillRect/>
          </a:stretch>
        </p:blipFill>
        <p:spPr>
          <a:xfrm>
            <a:off x="1602105" y="2126615"/>
            <a:ext cx="3237865" cy="2159000"/>
          </a:xfrm>
          <a:prstGeom prst="rect">
            <a:avLst/>
          </a:prstGeom>
        </p:spPr>
      </p:pic>
      <p:pic>
        <p:nvPicPr>
          <p:cNvPr id="13" name="图片 12" descr="2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950" y="132080"/>
            <a:ext cx="2495550" cy="1871345"/>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en-US" altLang="zh-CN" b="0" baseline="30000" dirty="0">
                <a:sym typeface="+mn-ea"/>
              </a:rPr>
              <a:t>3</a:t>
            </a:r>
            <a:r>
              <a:rPr lang="zh-CN" altLang="en-US" b="0" baseline="30000" dirty="0">
                <a:sym typeface="+mn-ea"/>
              </a:rPr>
              <a:t>） 小品设施</a:t>
            </a:r>
            <a:endParaRPr lang="en-US" altLang="zh-CN" b="0" baseline="30000" dirty="0">
              <a:sym typeface="+mn-ea"/>
            </a:endParaRP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en-US" altLang="zh-CN" b="0" baseline="30000" dirty="0">
                <a:sym typeface="+mn-ea"/>
              </a:rPr>
              <a:t>1</a:t>
            </a:r>
            <a:r>
              <a:rPr lang="zh-CN" altLang="en-US" b="0" baseline="30000" dirty="0">
                <a:sym typeface="+mn-ea"/>
              </a:rPr>
              <a:t>） 小品设施</a:t>
            </a:r>
          </a:p>
          <a:p>
            <a:pPr defTabSz="914400">
              <a:buNone/>
            </a:pPr>
            <a:r>
              <a:rPr lang="zh-CN" altLang="en-US" b="0" baseline="30000" dirty="0">
                <a:sym typeface="+mn-ea"/>
              </a:rPr>
              <a:t>按照设施景观的服务用途，可以将设施分为七类：  </a:t>
            </a:r>
          </a:p>
          <a:p>
            <a:pPr defTabSz="914400">
              <a:buNone/>
            </a:pPr>
            <a:r>
              <a:rPr lang="zh-CN" altLang="en-US" b="0" baseline="30000" dirty="0">
                <a:sym typeface="+mn-ea"/>
              </a:rPr>
              <a:t>休息设施 如座椅、野外桌等。</a:t>
            </a:r>
          </a:p>
          <a:p>
            <a:pPr defTabSz="914400">
              <a:buNone/>
            </a:pPr>
            <a:r>
              <a:rPr lang="zh-CN" altLang="en-US" b="0" baseline="30000" dirty="0">
                <a:sym typeface="+mn-ea"/>
              </a:rPr>
              <a:t>(1) 服务设施 如电话亭，滩亭、邮筒等。 </a:t>
            </a:r>
          </a:p>
          <a:p>
            <a:pPr defTabSz="914400">
              <a:buNone/>
            </a:pPr>
            <a:r>
              <a:rPr lang="zh-CN" altLang="en-US" b="0" baseline="30000" dirty="0">
                <a:sym typeface="+mn-ea"/>
              </a:rPr>
              <a:t>(2) 信息设施 如标志、指示牌等。</a:t>
            </a:r>
          </a:p>
          <a:p>
            <a:pPr defTabSz="914400">
              <a:buNone/>
            </a:pPr>
            <a:r>
              <a:rPr lang="zh-CN" altLang="en-US" b="0" baseline="30000" dirty="0">
                <a:sym typeface="+mn-ea"/>
              </a:rPr>
              <a:t>(3) 卫生设施 如饮用水栓、洗手洗脚设施、垃圾桶、公用厕所等。</a:t>
            </a:r>
          </a:p>
          <a:p>
            <a:pPr defTabSz="914400">
              <a:buNone/>
            </a:pPr>
            <a:r>
              <a:rPr lang="zh-CN" altLang="en-US" b="0" baseline="30000" dirty="0">
                <a:sym typeface="+mn-ea"/>
              </a:rPr>
              <a:t>(4) 运动设施 如各类运动场、球场、高尔夫球场等    </a:t>
            </a:r>
          </a:p>
          <a:p>
            <a:pPr defTabSz="914400">
              <a:buNone/>
            </a:pPr>
            <a:r>
              <a:rPr lang="zh-CN" altLang="en-US" b="0" baseline="30000" dirty="0">
                <a:sym typeface="+mn-ea"/>
              </a:rPr>
              <a:t>(5) 游乐设施 如儿童游戏设施等  </a:t>
            </a:r>
          </a:p>
          <a:p>
            <a:pPr defTabSz="914400">
              <a:buNone/>
            </a:pPr>
            <a:r>
              <a:rPr lang="zh-CN" altLang="en-US" b="0" baseline="30000" dirty="0">
                <a:sym typeface="+mn-ea"/>
              </a:rPr>
              <a:t>(6) 交通设施 如分隔墩、隔离墩、路障、候车亭等。</a:t>
            </a:r>
            <a:endParaRPr lang="zh-CN" altLang="en-US" b="0" baseline="30000" dirty="0"/>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83</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18" name="图片 17" descr="25座椅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24355" y="2998470"/>
            <a:ext cx="4008120" cy="3167380"/>
          </a:xfrm>
          <a:prstGeom prst="rect">
            <a:avLst/>
          </a:prstGeom>
        </p:spPr>
      </p:pic>
      <p:pic>
        <p:nvPicPr>
          <p:cNvPr id="19" name="图片 18" descr="水3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3615" y="413385"/>
            <a:ext cx="5533390" cy="236855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室外景观小品的主要功能有以下几点：  </a:t>
            </a:r>
          </a:p>
          <a:p>
            <a:pPr defTabSz="914400">
              <a:buNone/>
            </a:pPr>
            <a:r>
              <a:rPr lang="zh-CN" altLang="en-US" b="0" baseline="30000" dirty="0">
                <a:sym typeface="+mn-ea"/>
              </a:rPr>
              <a:t>①美化室内：</a:t>
            </a:r>
          </a:p>
          <a:p>
            <a:pPr defTabSz="914400">
              <a:buNone/>
            </a:pPr>
            <a:r>
              <a:rPr lang="zh-CN" altLang="en-US" b="0" baseline="30000" dirty="0">
                <a:sym typeface="+mn-ea"/>
              </a:rPr>
              <a:t>景观设施与小品的艺术特性与审美效果，加强了景观环境的艺术氛围，创造了美的环境。 </a:t>
            </a:r>
          </a:p>
          <a:p>
            <a:pPr defTabSz="914400">
              <a:buNone/>
            </a:pPr>
            <a:r>
              <a:rPr lang="zh-CN" altLang="en-US" b="0" baseline="30000" dirty="0">
                <a:sym typeface="+mn-ea"/>
              </a:rPr>
              <a:t>②标示区域特点：</a:t>
            </a:r>
          </a:p>
          <a:p>
            <a:pPr defTabSz="914400">
              <a:buNone/>
            </a:pPr>
            <a:r>
              <a:rPr lang="zh-CN" altLang="en-US" b="0" baseline="30000" dirty="0">
                <a:sym typeface="+mn-ea"/>
              </a:rPr>
              <a:t>优秀的景观设施与小品具有特定区域的特征，是该地人文文化历史、民风民情以及发展轨迹的反映。 </a:t>
            </a:r>
          </a:p>
          <a:p>
            <a:pPr defTabSz="914400">
              <a:buNone/>
            </a:pPr>
            <a:r>
              <a:rPr lang="zh-CN" altLang="en-US" b="0" baseline="30000" dirty="0">
                <a:sym typeface="+mn-ea"/>
              </a:rPr>
              <a:t>③实用功能：</a:t>
            </a:r>
          </a:p>
          <a:p>
            <a:pPr defTabSz="914400">
              <a:buNone/>
            </a:pPr>
            <a:r>
              <a:rPr lang="zh-CN" altLang="en-US" b="0" baseline="30000" dirty="0">
                <a:sym typeface="+mn-ea"/>
              </a:rPr>
              <a:t>景观小品，主要目的就是为游人提供在景观活动中所需要的生理、心理等各方面的服务，如休息、照明、观赏、导向、交通、健身等的需求。  </a:t>
            </a:r>
          </a:p>
          <a:p>
            <a:pPr defTabSz="914400">
              <a:buNone/>
            </a:pPr>
            <a:r>
              <a:rPr lang="zh-CN" altLang="en-US" b="0" baseline="30000" dirty="0">
                <a:sym typeface="+mn-ea"/>
              </a:rPr>
              <a:t>④提高整体环境品质：</a:t>
            </a:r>
          </a:p>
          <a:p>
            <a:pPr rtl="0"/>
            <a:endParaRPr lang="zh-CN" b="0" baseline="30000" dirty="0"/>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85</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86</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30垃圾桶"/>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8990" y="598805"/>
            <a:ext cx="1745615" cy="1304925"/>
          </a:xfrm>
          <a:prstGeom prst="rect">
            <a:avLst/>
          </a:prstGeom>
        </p:spPr>
      </p:pic>
      <p:pic>
        <p:nvPicPr>
          <p:cNvPr id="9" name="图片 8" descr="26电话亭"/>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8990" y="2091055"/>
            <a:ext cx="3134360" cy="3716020"/>
          </a:xfrm>
          <a:prstGeom prst="rect">
            <a:avLst/>
          </a:prstGeom>
        </p:spPr>
      </p:pic>
      <p:pic>
        <p:nvPicPr>
          <p:cNvPr id="20" name="图片 19" descr="27邮筒"/>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5990" y="3446145"/>
            <a:ext cx="2226310" cy="2360930"/>
          </a:xfrm>
          <a:prstGeom prst="rect">
            <a:avLst/>
          </a:prstGeom>
        </p:spPr>
      </p:pic>
      <p:pic>
        <p:nvPicPr>
          <p:cNvPr id="21" name="图片 20" descr="29路牌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35990" y="598805"/>
            <a:ext cx="2305685" cy="2660015"/>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en-US" altLang="zh-CN" b="0" baseline="30000" dirty="0">
                <a:sym typeface="+mn-ea"/>
              </a:rPr>
              <a:t>4</a:t>
            </a:r>
            <a:r>
              <a:rPr lang="zh-CN" altLang="en-US" b="0" baseline="30000" dirty="0">
                <a:sym typeface="+mn-ea"/>
              </a:rPr>
              <a:t>） 小品作用</a:t>
            </a:r>
            <a:endParaRPr lang="en-US" altLang="zh-CN" b="0" baseline="30000" dirty="0">
              <a:sym typeface="+mn-ea"/>
            </a:endParaRPr>
          </a:p>
        </p:txBody>
      </p:sp>
      <p:sp>
        <p:nvSpPr>
          <p:cNvPr id="60421" name="副标题 60420"/>
          <p:cNvSpPr>
            <a:spLocks noGrp="1"/>
          </p:cNvSpPr>
          <p:nvPr>
            <p:ph type="subTitle" idx="1"/>
          </p:nvPr>
        </p:nvSpPr>
        <p:spPr>
          <a:xfrm>
            <a:off x="250825" y="1327150"/>
            <a:ext cx="5545138" cy="3313113"/>
          </a:xfrm>
        </p:spPr>
        <p:txBody>
          <a:bodyPr anchor="t"/>
          <a:lstStyle/>
          <a:p>
            <a:pPr defTabSz="914400">
              <a:buNone/>
            </a:pPr>
            <a:r>
              <a:rPr lang="zh-CN" altLang="en-US" b="0" baseline="30000" dirty="0">
                <a:sym typeface="+mn-ea"/>
              </a:rPr>
              <a:t>  ①美化环境：</a:t>
            </a:r>
          </a:p>
          <a:p>
            <a:pPr defTabSz="914400">
              <a:buNone/>
            </a:pPr>
            <a:r>
              <a:rPr lang="zh-CN" altLang="en-US" b="0" baseline="30000" dirty="0">
                <a:sym typeface="+mn-ea"/>
              </a:rPr>
              <a:t>景观设施与小品的艺术特性与审美效果，加强了景观环境的艺术氛围，创造了美的环境。 </a:t>
            </a:r>
          </a:p>
          <a:p>
            <a:pPr defTabSz="914400">
              <a:buNone/>
            </a:pPr>
            <a:r>
              <a:rPr lang="zh-CN" altLang="en-US" b="0" baseline="30000" dirty="0">
                <a:sym typeface="+mn-ea"/>
              </a:rPr>
              <a:t>②标示区域特点：</a:t>
            </a:r>
          </a:p>
          <a:p>
            <a:pPr defTabSz="914400">
              <a:buNone/>
            </a:pPr>
            <a:r>
              <a:rPr lang="zh-CN" altLang="en-US" b="0" baseline="30000" dirty="0">
                <a:sym typeface="+mn-ea"/>
              </a:rPr>
              <a:t>优秀的景观设施与小品具有特定区域的特征，是该地人文文化历史、民风民情以及发展轨迹的反映。 </a:t>
            </a:r>
          </a:p>
          <a:p>
            <a:pPr defTabSz="914400">
              <a:buNone/>
            </a:pPr>
            <a:r>
              <a:rPr lang="zh-CN" altLang="en-US" b="0" baseline="30000" dirty="0">
                <a:sym typeface="+mn-ea"/>
              </a:rPr>
              <a:t>③实用功能：</a:t>
            </a:r>
          </a:p>
          <a:p>
            <a:pPr defTabSz="914400">
              <a:buNone/>
            </a:pPr>
            <a:r>
              <a:rPr lang="zh-CN" altLang="en-US" b="0" baseline="30000" dirty="0">
                <a:sym typeface="+mn-ea"/>
              </a:rPr>
              <a:t>景观小品，主要目的就是为游人提供在景观活动中所需要的生理、心理等各方面的服务，如休息、照明、观赏、导向、交通、健身等的需求。  </a:t>
            </a:r>
          </a:p>
          <a:p>
            <a:pPr defTabSz="914400">
              <a:buNone/>
            </a:pPr>
            <a:r>
              <a:rPr lang="zh-CN" altLang="en-US" b="0" baseline="30000" dirty="0">
                <a:sym typeface="+mn-ea"/>
              </a:rPr>
              <a:t>④提高整体环境品质：</a:t>
            </a:r>
          </a:p>
          <a:p>
            <a:pPr defTabSz="914400">
              <a:buNone/>
            </a:pPr>
            <a:r>
              <a:rPr lang="zh-CN" altLang="en-US" b="0" baseline="30000" dirty="0">
                <a:sym typeface="+mn-ea"/>
              </a:rPr>
              <a:t>通过这些艺术品和设施的设计来表现景观主题，可以引起人们对环境和生态等各种社会问题的关注，产生一定的社会文化意义，通过营造优良的生态环境，提高环境艺术品位和思想境界，提升整体环境品质。</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87</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88</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10" name="图片 9" descr="城市雕塑"/>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73195" y="2526030"/>
            <a:ext cx="2797175" cy="1983740"/>
          </a:xfrm>
          <a:prstGeom prst="rect">
            <a:avLst/>
          </a:prstGeom>
        </p:spPr>
      </p:pic>
      <p:pic>
        <p:nvPicPr>
          <p:cNvPr id="11" name="图片 10" descr="纪念性雕塑——彼得大帝骑马"/>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73830" y="4594225"/>
            <a:ext cx="2796540" cy="1572895"/>
          </a:xfrm>
          <a:prstGeom prst="rect">
            <a:avLst/>
          </a:prstGeom>
        </p:spPr>
      </p:pic>
      <p:pic>
        <p:nvPicPr>
          <p:cNvPr id="13" name="图片 12" descr="展览陈设性的城市雕塑"/>
          <p:cNvPicPr>
            <a:picLocks noChangeAspect="1"/>
          </p:cNvPicPr>
          <p:nvPr/>
        </p:nvPicPr>
        <p:blipFill>
          <a:blip r:embed="rId5"/>
          <a:stretch>
            <a:fillRect/>
          </a:stretch>
        </p:blipFill>
        <p:spPr>
          <a:xfrm>
            <a:off x="250825" y="343535"/>
            <a:ext cx="3616325" cy="5885815"/>
          </a:xfrm>
          <a:prstGeom prst="rect">
            <a:avLst/>
          </a:prstGeom>
        </p:spPr>
      </p:pic>
      <p:pic>
        <p:nvPicPr>
          <p:cNvPr id="18" name="图片 17" descr="主题性雕塑"/>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73830" y="343535"/>
            <a:ext cx="2797175" cy="2010410"/>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89</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a:xfrm>
            <a:off x="394335" y="979805"/>
            <a:ext cx="6265863" cy="1470025"/>
          </a:xfrm>
        </p:spPr>
        <p:txBody>
          <a:bodyPr/>
          <a:lstStyle/>
          <a:p>
            <a:endParaRPr lang="zh-CN" altLang="en-US"/>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功能性雕塑——数字圆桌"/>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82315" y="315595"/>
            <a:ext cx="3378200" cy="2531745"/>
          </a:xfrm>
          <a:prstGeom prst="rect">
            <a:avLst/>
          </a:prstGeom>
        </p:spPr>
      </p:pic>
      <p:pic>
        <p:nvPicPr>
          <p:cNvPr id="9" name="图片 8" descr="装饰性雕塑"/>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0825" y="3079750"/>
            <a:ext cx="3931285" cy="27368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副标题 1"/>
          <p:cNvSpPr>
            <a:spLocks noGrp="1"/>
          </p:cNvSpPr>
          <p:nvPr>
            <p:ph type="subTitle" idx="1"/>
          </p:nvPr>
        </p:nvSpPr>
        <p:spPr/>
        <p:txBody>
          <a:bodyPr/>
          <a:lstStyle/>
          <a:p>
            <a:endParaRPr lang="zh-CN" altLang="en-US"/>
          </a:p>
        </p:txBody>
      </p:sp>
      <p:sp>
        <p:nvSpPr>
          <p:cNvPr id="4" name="标题 3"/>
          <p:cNvSpPr>
            <a:spLocks noGrp="1"/>
          </p:cNvSpPr>
          <p:nvPr>
            <p:ph type="ctrTitle"/>
          </p:nvPr>
        </p:nvSpPr>
        <p:spPr/>
        <p:txBody>
          <a:bodyPr/>
          <a:lstStyle/>
          <a:p>
            <a:endParaRPr lang="zh-CN" altLang="en-US"/>
          </a:p>
        </p:txBody>
      </p:sp>
      <p:pic>
        <p:nvPicPr>
          <p:cNvPr id="18" name="图片 17" descr="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825" y="1351280"/>
            <a:ext cx="3134360" cy="4478655"/>
          </a:xfrm>
          <a:prstGeom prst="rect">
            <a:avLst/>
          </a:prstGeom>
        </p:spPr>
      </p:pic>
      <p:pic>
        <p:nvPicPr>
          <p:cNvPr id="19" name="图片 18" descr="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28060" y="1351280"/>
            <a:ext cx="2989580" cy="4479290"/>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4. 公共艺术作品</a:t>
            </a: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 城市雕塑</a:t>
            </a:r>
          </a:p>
          <a:p>
            <a:pPr defTabSz="914400">
              <a:buNone/>
            </a:pPr>
            <a:r>
              <a:rPr lang="zh-CN" altLang="en-US" b="0" baseline="30000" dirty="0">
                <a:sym typeface="+mn-ea"/>
              </a:rPr>
              <a:t>2） 壁画</a:t>
            </a:r>
          </a:p>
          <a:p>
            <a:pPr defTabSz="914400">
              <a:buNone/>
            </a:pPr>
            <a:r>
              <a:rPr lang="zh-CN" altLang="en-US" b="0" baseline="30000" dirty="0">
                <a:sym typeface="+mn-ea"/>
              </a:rPr>
              <a:t>①公共性</a:t>
            </a:r>
          </a:p>
          <a:p>
            <a:pPr defTabSz="914400">
              <a:buNone/>
            </a:pPr>
            <a:r>
              <a:rPr lang="zh-CN" altLang="en-US" b="0" baseline="30000" dirty="0">
                <a:sym typeface="+mn-ea"/>
              </a:rPr>
              <a:t>②审美的强制性</a:t>
            </a:r>
          </a:p>
          <a:p>
            <a:pPr defTabSz="914400">
              <a:buNone/>
            </a:pPr>
            <a:r>
              <a:rPr lang="zh-CN" altLang="en-US" b="0" baseline="30000" dirty="0">
                <a:sym typeface="+mn-ea"/>
              </a:rPr>
              <a:t>③大型艺术综合体</a:t>
            </a:r>
          </a:p>
          <a:p>
            <a:pPr defTabSz="914400">
              <a:buNone/>
            </a:pPr>
            <a:r>
              <a:rPr lang="zh-CN" altLang="en-US" b="0" baseline="30000" dirty="0">
                <a:sym typeface="+mn-ea"/>
              </a:rPr>
              <a:t>3） 装置</a:t>
            </a:r>
          </a:p>
          <a:p>
            <a:pPr rtl="0"/>
            <a:r>
              <a:rPr lang="zh-CN" altLang="en-US" b="0" baseline="30000" dirty="0"/>
              <a:t>  </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90</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91</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10" name="图片 9" descr="以雕塑为主的的大型艺术综合体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21095" y="671830"/>
            <a:ext cx="3251200" cy="2438400"/>
          </a:xfrm>
          <a:prstGeom prst="rect">
            <a:avLst/>
          </a:prstGeom>
        </p:spPr>
      </p:pic>
      <p:pic>
        <p:nvPicPr>
          <p:cNvPr id="11" name="图片 10" descr="法国里昂城市壁画对闲置立面的改造"/>
          <p:cNvPicPr>
            <a:picLocks noChangeAspect="1"/>
          </p:cNvPicPr>
          <p:nvPr/>
        </p:nvPicPr>
        <p:blipFill>
          <a:blip r:embed="rId4"/>
          <a:stretch>
            <a:fillRect/>
          </a:stretch>
        </p:blipFill>
        <p:spPr>
          <a:xfrm>
            <a:off x="2829560" y="184150"/>
            <a:ext cx="3851275" cy="3662045"/>
          </a:xfrm>
          <a:prstGeom prst="rect">
            <a:avLst/>
          </a:prstGeom>
        </p:spPr>
      </p:pic>
      <p:pic>
        <p:nvPicPr>
          <p:cNvPr id="13" name="图片 12" descr="费城街头壁画"/>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4630" y="3994785"/>
            <a:ext cx="2522855" cy="1682115"/>
          </a:xfrm>
          <a:prstGeom prst="rect">
            <a:avLst/>
          </a:prstGeom>
        </p:spPr>
      </p:pic>
      <p:pic>
        <p:nvPicPr>
          <p:cNvPr id="18" name="图片 17" descr="“站着的人” 请仔细听他们的声音"/>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95895" y="2410460"/>
            <a:ext cx="1676400" cy="1435735"/>
          </a:xfrm>
          <a:prstGeom prst="rect">
            <a:avLst/>
          </a:prstGeom>
        </p:spPr>
      </p:pic>
      <p:pic>
        <p:nvPicPr>
          <p:cNvPr id="19" name="图片 18" descr="费城景点"/>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4630" y="184150"/>
            <a:ext cx="2522220" cy="3662045"/>
          </a:xfrm>
          <a:prstGeom prst="rect">
            <a:avLst/>
          </a:prstGeom>
        </p:spPr>
      </p:pic>
      <p:pic>
        <p:nvPicPr>
          <p:cNvPr id="20" name="图片 19" descr="加拿大艺术家caitlind brown的“cloud”"/>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032125" y="4091305"/>
            <a:ext cx="3446780" cy="215392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92</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10" name="图片 9" descr="以雕塑为主的的大型艺术综合体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7635" y="2403475"/>
            <a:ext cx="2722245" cy="2041525"/>
          </a:xfrm>
          <a:prstGeom prst="rect">
            <a:avLst/>
          </a:prstGeom>
        </p:spPr>
      </p:pic>
      <p:pic>
        <p:nvPicPr>
          <p:cNvPr id="18" name="图片 17" descr="“站着的人” 请仔细听他们的声音"/>
          <p:cNvPicPr>
            <a:picLocks noChangeAspect="1"/>
          </p:cNvPicPr>
          <p:nvPr/>
        </p:nvPicPr>
        <p:blipFill>
          <a:blip r:embed="rId4"/>
          <a:stretch>
            <a:fillRect/>
          </a:stretch>
        </p:blipFill>
        <p:spPr>
          <a:xfrm>
            <a:off x="226695" y="540385"/>
            <a:ext cx="3573145" cy="3060065"/>
          </a:xfrm>
          <a:prstGeom prst="rect">
            <a:avLst/>
          </a:prstGeom>
        </p:spPr>
      </p:pic>
      <p:pic>
        <p:nvPicPr>
          <p:cNvPr id="2" name="图片 1" descr="感应喷泉"/>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35425" y="540385"/>
            <a:ext cx="2673350" cy="1779905"/>
          </a:xfrm>
          <a:prstGeom prst="rect">
            <a:avLst/>
          </a:prstGeom>
        </p:spPr>
      </p:pic>
      <p:pic>
        <p:nvPicPr>
          <p:cNvPr id="4" name="图片 3" descr="“floating lights”城市空间中的游戏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17950" y="4576445"/>
            <a:ext cx="2761615" cy="1840230"/>
          </a:xfrm>
          <a:prstGeom prst="rect">
            <a:avLst/>
          </a:prstGeom>
        </p:spPr>
      </p:pic>
      <p:pic>
        <p:nvPicPr>
          <p:cNvPr id="8" name="图片 7" descr="“站着的人”（Les Hommes Debout）"/>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0205" y="3924300"/>
            <a:ext cx="3200400" cy="213360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标题 60419"/>
          <p:cNvSpPr>
            <a:spLocks noGrp="1"/>
          </p:cNvSpPr>
          <p:nvPr>
            <p:ph type="ctrTitle"/>
          </p:nvPr>
        </p:nvSpPr>
        <p:spPr>
          <a:xfrm>
            <a:off x="250825" y="549275"/>
            <a:ext cx="5546725" cy="1144588"/>
          </a:xfrm>
        </p:spPr>
        <p:txBody>
          <a:bodyPr lIns="0" rIns="0" anchor="ctr"/>
          <a:lstStyle/>
          <a:p>
            <a:pPr defTabSz="914400">
              <a:buNone/>
            </a:pPr>
            <a:r>
              <a:rPr lang="zh-CN" altLang="en-US" b="0" baseline="30000" dirty="0">
                <a:sym typeface="+mn-ea"/>
              </a:rPr>
              <a:t>5. 光室内设计</a:t>
            </a:r>
          </a:p>
        </p:txBody>
      </p:sp>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1） 人—光—环境</a:t>
            </a:r>
          </a:p>
          <a:p>
            <a:pPr defTabSz="914400">
              <a:buNone/>
            </a:pPr>
            <a:endParaRPr lang="zh-CN" altLang="en-US" b="0" baseline="30000" dirty="0">
              <a:sym typeface="+mn-ea"/>
            </a:endParaRP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93</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pic>
        <p:nvPicPr>
          <p:cNvPr id="2" name="图片 1" descr="17光影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6720" y="2210435"/>
            <a:ext cx="4900295" cy="353441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94</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9" name="图片 8" descr="感纽约时代广场“爱心”"/>
          <p:cNvPicPr>
            <a:picLocks noChangeAspect="1"/>
          </p:cNvPicPr>
          <p:nvPr/>
        </p:nvPicPr>
        <p:blipFill>
          <a:blip r:embed="rId3"/>
          <a:stretch>
            <a:fillRect/>
          </a:stretch>
        </p:blipFill>
        <p:spPr>
          <a:xfrm>
            <a:off x="2971800" y="3257550"/>
            <a:ext cx="3663315" cy="2323465"/>
          </a:xfrm>
          <a:prstGeom prst="rect">
            <a:avLst/>
          </a:prstGeom>
        </p:spPr>
      </p:pic>
      <p:pic>
        <p:nvPicPr>
          <p:cNvPr id="11" name="图片 10" descr="感纽约时代广场“爱心”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9560" y="2030730"/>
            <a:ext cx="2447290" cy="1634490"/>
          </a:xfrm>
          <a:prstGeom prst="rect">
            <a:avLst/>
          </a:prstGeom>
        </p:spPr>
      </p:pic>
      <p:pic>
        <p:nvPicPr>
          <p:cNvPr id="19" name="图片 18" descr="二十世纪博物馆  意大利米兰"/>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0830" y="413385"/>
            <a:ext cx="2447290" cy="1414780"/>
          </a:xfrm>
          <a:prstGeom prst="rect">
            <a:avLst/>
          </a:prstGeom>
        </p:spPr>
      </p:pic>
      <p:pic>
        <p:nvPicPr>
          <p:cNvPr id="21" name="图片 20" descr="高雄捷运美丽岛站"/>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5905" y="3865245"/>
            <a:ext cx="2480945" cy="1653540"/>
          </a:xfrm>
          <a:prstGeom prst="rect">
            <a:avLst/>
          </a:prstGeom>
        </p:spPr>
      </p:pic>
      <p:pic>
        <p:nvPicPr>
          <p:cNvPr id="22" name="图片 21" descr="restaurant-lighting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10760" y="413385"/>
            <a:ext cx="1784350" cy="2381250"/>
          </a:xfrm>
          <a:prstGeom prst="rect">
            <a:avLst/>
          </a:prstGeom>
        </p:spPr>
      </p:pic>
      <p:pic>
        <p:nvPicPr>
          <p:cNvPr id="23" name="图片 22" descr="restaurant-lighting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900045" y="413385"/>
            <a:ext cx="1784350" cy="2381250"/>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2） 照明设计的原则与内容</a:t>
            </a:r>
          </a:p>
          <a:p>
            <a:pPr defTabSz="914400">
              <a:buNone/>
            </a:pPr>
            <a:r>
              <a:rPr lang="zh-CN" altLang="en-US" b="0" baseline="30000" dirty="0">
                <a:sym typeface="+mn-ea"/>
              </a:rPr>
              <a:t>①基本原则</a:t>
            </a:r>
          </a:p>
          <a:p>
            <a:pPr defTabSz="914400">
              <a:buNone/>
            </a:pPr>
            <a:r>
              <a:rPr lang="zh-CN" altLang="en-US" b="0" baseline="30000" dirty="0">
                <a:sym typeface="+mn-ea"/>
              </a:rPr>
              <a:t>a.安全</a:t>
            </a:r>
          </a:p>
          <a:p>
            <a:pPr defTabSz="914400">
              <a:buNone/>
            </a:pPr>
            <a:r>
              <a:rPr lang="zh-CN" altLang="en-US" b="0" baseline="30000" dirty="0">
                <a:sym typeface="+mn-ea"/>
              </a:rPr>
              <a:t>b.适用</a:t>
            </a:r>
          </a:p>
          <a:p>
            <a:pPr defTabSz="914400">
              <a:buNone/>
            </a:pPr>
            <a:r>
              <a:rPr lang="zh-CN" altLang="en-US" b="0" baseline="30000" dirty="0">
                <a:sym typeface="+mn-ea"/>
              </a:rPr>
              <a:t>c.经济</a:t>
            </a:r>
          </a:p>
          <a:p>
            <a:pPr defTabSz="914400">
              <a:buNone/>
            </a:pPr>
            <a:r>
              <a:rPr lang="zh-CN" altLang="en-US" b="0" baseline="30000" dirty="0">
                <a:sym typeface="+mn-ea"/>
              </a:rPr>
              <a:t>d.美观</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95</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pic>
        <p:nvPicPr>
          <p:cNvPr id="8" name="图片 7" descr="山西博物馆－圣地佛光展厅"/>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41550" y="3455035"/>
            <a:ext cx="3299460" cy="2474595"/>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96</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2" name="图片 1" descr="新加坡Jaan餐厅"/>
          <p:cNvPicPr>
            <a:picLocks noChangeAspect="1"/>
          </p:cNvPicPr>
          <p:nvPr/>
        </p:nvPicPr>
        <p:blipFill>
          <a:blip r:embed="rId3"/>
          <a:stretch>
            <a:fillRect/>
          </a:stretch>
        </p:blipFill>
        <p:spPr>
          <a:xfrm>
            <a:off x="1508760" y="2879725"/>
            <a:ext cx="4564380" cy="3046730"/>
          </a:xfrm>
          <a:prstGeom prst="rect">
            <a:avLst/>
          </a:prstGeom>
        </p:spPr>
      </p:pic>
      <p:pic>
        <p:nvPicPr>
          <p:cNvPr id="4" name="图片 3" descr="teeq餐厅"/>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24380" y="332740"/>
            <a:ext cx="3536950" cy="2357120"/>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250825" y="1543685"/>
            <a:ext cx="5545138" cy="3313113"/>
          </a:xfrm>
        </p:spPr>
        <p:txBody>
          <a:bodyPr anchor="t"/>
          <a:lstStyle/>
          <a:p>
            <a:pPr defTabSz="914400">
              <a:buNone/>
            </a:pPr>
            <a:r>
              <a:rPr lang="zh-CN" altLang="en-US" b="0" baseline="30000" dirty="0">
                <a:sym typeface="+mn-ea"/>
              </a:rPr>
              <a:t>2） 照明设计的原则与内容</a:t>
            </a:r>
          </a:p>
          <a:p>
            <a:pPr defTabSz="914400">
              <a:buNone/>
            </a:pPr>
            <a:r>
              <a:rPr lang="zh-CN" altLang="en-US" b="0" baseline="30000" dirty="0">
                <a:sym typeface="+mn-ea"/>
              </a:rPr>
              <a:t>②照明设计的内容</a:t>
            </a:r>
          </a:p>
          <a:p>
            <a:pPr defTabSz="914400">
              <a:buNone/>
            </a:pPr>
            <a:r>
              <a:rPr lang="zh-CN" altLang="en-US" b="0" baseline="30000" dirty="0">
                <a:sym typeface="+mn-ea"/>
              </a:rPr>
              <a:t>a.确定照明方式、照明的种类和照度的高低</a:t>
            </a:r>
          </a:p>
          <a:p>
            <a:pPr defTabSz="914400">
              <a:buNone/>
            </a:pPr>
            <a:r>
              <a:rPr lang="zh-CN" altLang="en-US" b="0" baseline="30000" dirty="0">
                <a:sym typeface="+mn-ea"/>
              </a:rPr>
              <a:t>b.确定灯具的位置</a:t>
            </a:r>
          </a:p>
          <a:p>
            <a:pPr defTabSz="914400">
              <a:buNone/>
            </a:pPr>
            <a:r>
              <a:rPr lang="zh-CN" altLang="en-US" b="0" baseline="30000" dirty="0">
                <a:sym typeface="+mn-ea"/>
              </a:rPr>
              <a:t>c.确定照明的范围</a:t>
            </a:r>
          </a:p>
          <a:p>
            <a:pPr defTabSz="914400">
              <a:buNone/>
            </a:pPr>
            <a:r>
              <a:rPr lang="zh-CN" altLang="en-US" b="0" baseline="30000" dirty="0">
                <a:sym typeface="+mn-ea"/>
              </a:rPr>
              <a:t>ｄ．选择与确定光色</a:t>
            </a:r>
          </a:p>
          <a:p>
            <a:pPr defTabSz="914400">
              <a:buNone/>
            </a:pPr>
            <a:r>
              <a:rPr lang="zh-CN" altLang="en-US" b="0" baseline="30000" dirty="0">
                <a:sym typeface="+mn-ea"/>
              </a:rPr>
              <a:t>ｅ．选择灯具的类型</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97</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2" name="标题 1"/>
          <p:cNvSpPr>
            <a:spLocks noGrp="1"/>
          </p:cNvSpPr>
          <p:nvPr>
            <p:ph type="ctrTitle"/>
          </p:nvPr>
        </p:nvSpPr>
        <p:spPr/>
        <p:txBody>
          <a:bodyPr/>
          <a:lstStyle/>
          <a:p>
            <a:endParaRPr lang="zh-CN" altLang="en-US"/>
          </a:p>
        </p:txBody>
      </p:sp>
      <p:pic>
        <p:nvPicPr>
          <p:cNvPr id="10" name="图片 9" descr="北京王府井希尔顿餐厅"/>
          <p:cNvPicPr>
            <a:picLocks noChangeAspect="1"/>
          </p:cNvPicPr>
          <p:nvPr/>
        </p:nvPicPr>
        <p:blipFill>
          <a:blip r:embed="rId3"/>
          <a:stretch>
            <a:fillRect/>
          </a:stretch>
        </p:blipFill>
        <p:spPr>
          <a:xfrm>
            <a:off x="2885440" y="4121785"/>
            <a:ext cx="2533650" cy="1694815"/>
          </a:xfrm>
          <a:prstGeom prst="rect">
            <a:avLst/>
          </a:prstGeom>
          <a:solidFill>
            <a:schemeClr val="lt1"/>
          </a:solidFill>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98</a:t>
            </a:fld>
            <a:endParaRPr lang="zh-CN" dirty="0">
              <a:latin typeface="Arial Black" panose="020B0A04020102020204" pitchFamily="34" charset="0"/>
            </a:endParaRPr>
          </a:p>
        </p:txBody>
      </p:sp>
      <p:sp>
        <p:nvSpPr>
          <p:cNvPr id="5" name="矩形 4"/>
          <p:cNvSpPr/>
          <p:nvPr/>
        </p:nvSpPr>
        <p:spPr>
          <a:xfrm>
            <a:off x="6866255" y="5816600"/>
            <a:ext cx="2281555"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2" name="文本框 11"/>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4" name="文本框 13"/>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5" name="文本框 14"/>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
        <p:nvSpPr>
          <p:cNvPr id="16" name="副标题 1"/>
          <p:cNvSpPr/>
          <p:nvPr/>
        </p:nvSpPr>
        <p:spPr>
          <a:xfrm>
            <a:off x="394335" y="2205355"/>
            <a:ext cx="6265863" cy="3313113"/>
          </a:xfrm>
          <a:prstGeom prst="rect">
            <a:avLst/>
          </a:prstGeom>
          <a:noFill/>
          <a:ln w="9525">
            <a:noFill/>
          </a:ln>
        </p:spPr>
        <p:txBody>
          <a:bodyPr anchor="t"/>
          <a:lstStyle>
            <a:lvl1pPr marL="0" lvl="0" indent="0" algn="l" defTabSz="914400" eaLnBrk="1" fontAlgn="base" latinLnBrk="0" hangingPunct="1">
              <a:lnSpc>
                <a:spcPct val="100000"/>
              </a:lnSpc>
              <a:spcBef>
                <a:spcPct val="20000"/>
              </a:spcBef>
              <a:spcAft>
                <a:spcPct val="0"/>
              </a:spcAft>
              <a:buNone/>
              <a:defRPr sz="2800" b="1" i="0" u="none" kern="1200" baseline="0">
                <a:solidFill>
                  <a:schemeClr val="bg1"/>
                </a:solidFill>
                <a:latin typeface="+mn-lt"/>
                <a:ea typeface="+mn-ea"/>
                <a:cs typeface="+mn-cs"/>
              </a:defRPr>
            </a:lvl1pPr>
            <a:lvl2pPr marL="457200" lvl="1" indent="-4572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2pPr>
            <a:lvl3pPr marL="914400" lvl="2" indent="-914400" algn="ctr" defTabSz="914400" eaLnBrk="1" fontAlgn="base" latinLnBrk="0" hangingPunct="1">
              <a:lnSpc>
                <a:spcPct val="100000"/>
              </a:lnSpc>
              <a:spcBef>
                <a:spcPct val="20000"/>
              </a:spcBef>
              <a:spcAft>
                <a:spcPct val="0"/>
              </a:spcAft>
              <a:buNone/>
              <a:defRPr sz="2400" b="1" i="0" u="none" kern="1200" baseline="0">
                <a:solidFill>
                  <a:schemeClr val="bg1"/>
                </a:solidFill>
                <a:latin typeface="+mn-lt"/>
                <a:ea typeface="+mn-ea"/>
                <a:cs typeface="+mn-cs"/>
              </a:defRPr>
            </a:lvl3pPr>
            <a:lvl4pPr marL="1371600" lvl="3" indent="-13716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4pPr>
            <a:lvl5pPr marL="1828800" lvl="4" indent="-1828800" algn="ctr" defTabSz="914400" eaLnBrk="1" fontAlgn="base" latinLnBrk="0" hangingPunct="1">
              <a:lnSpc>
                <a:spcPct val="100000"/>
              </a:lnSpc>
              <a:spcBef>
                <a:spcPct val="20000"/>
              </a:spcBef>
              <a:spcAft>
                <a:spcPct val="0"/>
              </a:spcAft>
              <a:buNone/>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endParaRPr lang="zh-CN" altLang="en-US"/>
          </a:p>
        </p:txBody>
      </p:sp>
      <p:pic>
        <p:nvPicPr>
          <p:cNvPr id="8" name="图片 7" descr="中央美术学院光学试验室照明设计"/>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6710" y="480695"/>
            <a:ext cx="3423285" cy="2810510"/>
          </a:xfrm>
          <a:prstGeom prst="rect">
            <a:avLst/>
          </a:prstGeom>
          <a:solidFill>
            <a:schemeClr val="lt1"/>
          </a:solidFill>
        </p:spPr>
      </p:pic>
      <p:pic>
        <p:nvPicPr>
          <p:cNvPr id="9" name="图片 8" descr="restaurant-lighting1"/>
          <p:cNvPicPr>
            <a:picLocks noChangeAspect="1"/>
          </p:cNvPicPr>
          <p:nvPr/>
        </p:nvPicPr>
        <p:blipFill>
          <a:blip r:embed="rId4"/>
          <a:stretch>
            <a:fillRect/>
          </a:stretch>
        </p:blipFill>
        <p:spPr>
          <a:xfrm>
            <a:off x="3945890" y="1421130"/>
            <a:ext cx="2703195" cy="4097655"/>
          </a:xfrm>
          <a:prstGeom prst="rect">
            <a:avLst/>
          </a:prstGeom>
          <a:solidFill>
            <a:schemeClr val="lt1"/>
          </a:solidFill>
        </p:spPr>
      </p:pic>
      <p:pic>
        <p:nvPicPr>
          <p:cNvPr id="11" name="图片 10" descr="中央美术学院光学试验室照明设计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2265" y="3640455"/>
            <a:ext cx="3427730" cy="2286000"/>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副标题 60420"/>
          <p:cNvSpPr>
            <a:spLocks noGrp="1"/>
          </p:cNvSpPr>
          <p:nvPr>
            <p:ph type="subTitle" idx="1"/>
          </p:nvPr>
        </p:nvSpPr>
        <p:spPr>
          <a:xfrm>
            <a:off x="359410" y="1291590"/>
            <a:ext cx="5545138" cy="3313113"/>
          </a:xfrm>
        </p:spPr>
        <p:txBody>
          <a:bodyPr anchor="t"/>
          <a:lstStyle/>
          <a:p>
            <a:pPr defTabSz="914400">
              <a:buNone/>
            </a:pPr>
            <a:r>
              <a:rPr lang="zh-CN" altLang="en-US" b="0" baseline="30000" dirty="0">
                <a:sym typeface="+mn-ea"/>
              </a:rPr>
              <a:t>3） 灯具的种类、造型与选型</a:t>
            </a:r>
          </a:p>
          <a:p>
            <a:pPr defTabSz="914400">
              <a:buNone/>
            </a:pPr>
            <a:r>
              <a:rPr lang="zh-CN" altLang="en-US" b="0" baseline="30000" dirty="0">
                <a:sym typeface="+mn-ea"/>
              </a:rPr>
              <a:t>①灯具的种类</a:t>
            </a:r>
          </a:p>
          <a:p>
            <a:pPr defTabSz="914400">
              <a:buNone/>
            </a:pPr>
            <a:r>
              <a:rPr lang="zh-CN" altLang="en-US" b="0" baseline="30000" dirty="0">
                <a:sym typeface="+mn-ea"/>
              </a:rPr>
              <a:t>②灯具的造型</a:t>
            </a:r>
          </a:p>
          <a:p>
            <a:pPr defTabSz="914400">
              <a:buNone/>
            </a:pPr>
            <a:r>
              <a:rPr lang="zh-CN" altLang="en-US" b="0" baseline="30000" dirty="0">
                <a:sym typeface="+mn-ea"/>
              </a:rPr>
              <a:t>a.传统式造型</a:t>
            </a:r>
          </a:p>
          <a:p>
            <a:pPr defTabSz="914400">
              <a:buNone/>
            </a:pPr>
            <a:r>
              <a:rPr lang="zh-CN" altLang="en-US" b="0" baseline="30000" dirty="0">
                <a:sym typeface="+mn-ea"/>
              </a:rPr>
              <a:t>b.现代流行造型</a:t>
            </a:r>
          </a:p>
          <a:p>
            <a:pPr defTabSz="914400">
              <a:buNone/>
            </a:pPr>
            <a:r>
              <a:rPr lang="zh-CN" altLang="en-US" b="0" baseline="30000" dirty="0">
                <a:sym typeface="+mn-ea"/>
              </a:rPr>
              <a:t>c.仿生</a:t>
            </a:r>
          </a:p>
          <a:p>
            <a:pPr defTabSz="914400">
              <a:buNone/>
            </a:pPr>
            <a:r>
              <a:rPr lang="zh-CN" altLang="en-US" b="0" baseline="30000" dirty="0">
                <a:sym typeface="+mn-ea"/>
              </a:rPr>
              <a:t>d.组合造型</a:t>
            </a:r>
          </a:p>
          <a:p>
            <a:pPr defTabSz="914400">
              <a:buNone/>
            </a:pPr>
            <a:r>
              <a:rPr lang="zh-CN" altLang="en-US" b="0" baseline="30000" dirty="0">
                <a:sym typeface="+mn-ea"/>
              </a:rPr>
              <a:t>③灯具选型</a:t>
            </a:r>
          </a:p>
          <a:p>
            <a:pPr defTabSz="914400">
              <a:buNone/>
            </a:pPr>
            <a:r>
              <a:rPr lang="zh-CN" altLang="en-US" b="0" baseline="30000" dirty="0">
                <a:sym typeface="+mn-ea"/>
              </a:rPr>
              <a:t>a.灯具选型必须与整个环境的风格相协调。</a:t>
            </a:r>
          </a:p>
          <a:p>
            <a:pPr defTabSz="914400">
              <a:buNone/>
            </a:pPr>
            <a:r>
              <a:rPr lang="zh-CN" altLang="en-US" b="0" baseline="30000" dirty="0">
                <a:sym typeface="+mn-ea"/>
              </a:rPr>
              <a:t>b.灯具的规格与大小尺度要与环境空间相配合。</a:t>
            </a:r>
          </a:p>
          <a:p>
            <a:pPr defTabSz="914400">
              <a:buNone/>
            </a:pPr>
            <a:r>
              <a:rPr lang="zh-CN" altLang="en-US" b="0" baseline="30000" dirty="0">
                <a:sym typeface="+mn-ea"/>
              </a:rPr>
              <a:t>c.灯具的材料质地要有助于增加环境艺术气氛。</a:t>
            </a:r>
          </a:p>
        </p:txBody>
      </p:sp>
      <p:sp>
        <p:nvSpPr>
          <p:cNvPr id="3" name="灯片编号占位符 2"/>
          <p:cNvSpPr>
            <a:spLocks noGrp="1"/>
          </p:cNvSpPr>
          <p:nvPr>
            <p:ph type="sldNum" sz="quarter" idx="4"/>
          </p:nvPr>
        </p:nvSpPr>
        <p:spPr/>
        <p:txBody>
          <a:bodyPr/>
          <a:lstStyle/>
          <a:p>
            <a:r>
              <a:rPr lang="en-US" altLang="zh-CN" dirty="0">
                <a:latin typeface="Arial Black" panose="020B0A04020102020204" pitchFamily="34" charset="0"/>
              </a:rPr>
              <a:t>NO.01-</a:t>
            </a:r>
            <a:fld id="{9A0DB2DC-4C9A-4742-B13C-FB6460FD3503}" type="slidenum">
              <a:rPr lang="zh-CN" altLang="zh-CN" dirty="0">
                <a:latin typeface="Arial Black" panose="020B0A04020102020204" pitchFamily="34" charset="0"/>
              </a:rPr>
              <a:t>99</a:t>
            </a:fld>
            <a:endParaRPr lang="zh-CN" dirty="0">
              <a:latin typeface="Arial Black" panose="020B0A04020102020204" pitchFamily="34" charset="0"/>
            </a:endParaRPr>
          </a:p>
        </p:txBody>
      </p:sp>
      <p:sp>
        <p:nvSpPr>
          <p:cNvPr id="7" name="矩形 6"/>
          <p:cNvSpPr/>
          <p:nvPr/>
        </p:nvSpPr>
        <p:spPr>
          <a:xfrm>
            <a:off x="5979160" y="5816600"/>
            <a:ext cx="3168650" cy="10414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525" y="6525260"/>
            <a:ext cx="9156700" cy="3327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28673"/>
          <p:cNvSpPr>
            <a:spLocks noGrp="1"/>
          </p:cNvSpPr>
          <p:nvPr/>
        </p:nvSpPr>
        <p:spPr>
          <a:xfrm>
            <a:off x="7743825" y="5744845"/>
            <a:ext cx="1368425" cy="933450"/>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4400" dirty="0">
                <a:solidFill>
                  <a:schemeClr val="bg1">
                    <a:lumMod val="75000"/>
                  </a:schemeClr>
                </a:solidFill>
                <a:latin typeface="黑体" panose="02010609060101010101" charset="-122"/>
                <a:ea typeface="黑体" panose="02010609060101010101" charset="-122"/>
                <a:cs typeface="+mn-cs"/>
                <a:sym typeface="+mn-ea"/>
              </a:rPr>
              <a:t>室内</a:t>
            </a:r>
          </a:p>
        </p:txBody>
      </p:sp>
      <p:sp>
        <p:nvSpPr>
          <p:cNvPr id="15" name="文本框 14"/>
          <p:cNvSpPr txBox="1"/>
          <p:nvPr/>
        </p:nvSpPr>
        <p:spPr>
          <a:xfrm>
            <a:off x="-332740" y="6489065"/>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rPr>
              <a:t>Environmental design</a:t>
            </a:r>
            <a:r>
              <a:rPr lang="zh-CN" altLang="en-US">
                <a:solidFill>
                  <a:schemeClr val="bg1">
                    <a:lumMod val="85000"/>
                  </a:schemeClr>
                </a:solidFill>
                <a:latin typeface="黑体" panose="02010609060101010101" charset="-122"/>
                <a:ea typeface="黑体" panose="02010609060101010101" charset="-122"/>
              </a:rPr>
              <a:t> </a:t>
            </a:r>
          </a:p>
        </p:txBody>
      </p:sp>
      <p:sp>
        <p:nvSpPr>
          <p:cNvPr id="16" name="文本框 15"/>
          <p:cNvSpPr txBox="1"/>
          <p:nvPr/>
        </p:nvSpPr>
        <p:spPr>
          <a:xfrm>
            <a:off x="2380615" y="6499225"/>
            <a:ext cx="2574925"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7" name="文本框 16"/>
          <p:cNvSpPr txBox="1"/>
          <p:nvPr/>
        </p:nvSpPr>
        <p:spPr>
          <a:xfrm>
            <a:off x="4726305" y="6489700"/>
            <a:ext cx="3069590" cy="384810"/>
          </a:xfrm>
          <a:prstGeom prst="rect">
            <a:avLst/>
          </a:prstGeom>
          <a:noFill/>
        </p:spPr>
        <p:txBody>
          <a:bodyPr wrap="square" rtlCol="0" anchor="t">
            <a:spAutoFit/>
          </a:bodyPr>
          <a:lstStyle/>
          <a:p>
            <a:r>
              <a:rPr lang="zh-CN" altLang="en-US">
                <a:solidFill>
                  <a:schemeClr val="bg1">
                    <a:lumMod val="75000"/>
                  </a:schemeClr>
                </a:solidFill>
                <a:latin typeface="微软雅黑" panose="020B0503020204020204" charset="-122"/>
                <a:ea typeface="微软雅黑" panose="020B0503020204020204" charset="-122"/>
                <a:cs typeface="+mn-ea"/>
              </a:rPr>
              <a:t>Environmental design </a:t>
            </a:r>
          </a:p>
        </p:txBody>
      </p:sp>
      <p:sp>
        <p:nvSpPr>
          <p:cNvPr id="18" name="标题 28673"/>
          <p:cNvSpPr>
            <a:spLocks noGrp="1"/>
          </p:cNvSpPr>
          <p:nvPr/>
        </p:nvSpPr>
        <p:spPr>
          <a:xfrm>
            <a:off x="7922260" y="6397625"/>
            <a:ext cx="1229995" cy="567055"/>
          </a:xfrm>
          <a:prstGeom prst="rect">
            <a:avLst/>
          </a:prstGeom>
          <a:noFill/>
          <a:ln w="9525">
            <a:noFill/>
          </a:ln>
        </p:spPr>
        <p:txBody>
          <a:bodyPr anchor="ctr"/>
          <a:lstStyle>
            <a:lvl1pPr marL="0" lvl="0" indent="0" algn="l" defTabSz="914400" eaLnBrk="1" fontAlgn="base" latinLnBrk="0" hangingPunct="1">
              <a:lnSpc>
                <a:spcPct val="100000"/>
              </a:lnSpc>
              <a:spcBef>
                <a:spcPct val="0"/>
              </a:spcBef>
              <a:spcAft>
                <a:spcPct val="0"/>
              </a:spcAft>
              <a:buClr>
                <a:srgbClr val="000000"/>
              </a:buClr>
              <a:buNone/>
              <a:defRPr sz="3600" b="1" i="0" u="none" kern="1200" baseline="0">
                <a:solidFill>
                  <a:schemeClr val="tx2"/>
                </a:solidFill>
                <a:latin typeface="+mj-lt"/>
                <a:ea typeface="+mj-ea"/>
                <a:cs typeface="+mj-cs"/>
              </a:defRPr>
            </a:lvl1pPr>
          </a:lstStyle>
          <a:p>
            <a:pPr algn="l">
              <a:buClr>
                <a:srgbClr val="000000"/>
              </a:buClr>
            </a:pPr>
            <a:r>
              <a:rPr lang="zh-CN" altLang="en-US" sz="1800" dirty="0">
                <a:solidFill>
                  <a:schemeClr val="bg1">
                    <a:lumMod val="75000"/>
                  </a:schemeClr>
                </a:solidFill>
                <a:latin typeface="黑体" panose="02010609060101010101" charset="-122"/>
                <a:ea typeface="黑体" panose="02010609060101010101" charset="-122"/>
                <a:cs typeface="+mn-cs"/>
              </a:rPr>
              <a:t>设计原理</a:t>
            </a: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华文中宋"/>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华文中宋"/>
        <a:cs typeface=""/>
      </a:majorFont>
      <a:minorFont>
        <a:latin typeface="Arial"/>
        <a:ea typeface="华文细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4877</Words>
  <Application>Microsoft Office PowerPoint</Application>
  <PresentationFormat>全屏显示(4:3)</PresentationFormat>
  <Paragraphs>1248</Paragraphs>
  <Slides>130</Slides>
  <Notes>130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130</vt:i4>
      </vt:variant>
    </vt:vector>
  </HeadingPairs>
  <TitlesOfParts>
    <vt:vector size="139" baseType="lpstr">
      <vt:lpstr>黑体</vt:lpstr>
      <vt:lpstr>华文细黑</vt:lpstr>
      <vt:lpstr>华文中宋</vt:lpstr>
      <vt:lpstr>宋体</vt:lpstr>
      <vt:lpstr>微软雅黑</vt:lpstr>
      <vt:lpstr>Arial</vt:lpstr>
      <vt:lpstr>Arial Black</vt:lpstr>
      <vt:lpstr>默认设计模板</vt:lpstr>
      <vt:lpstr>1_默认设计模板</vt:lpstr>
      <vt:lpstr>第二章 室内设计基础知识</vt:lpstr>
      <vt:lpstr>PowerPoint 演示文稿</vt:lpstr>
      <vt:lpstr>功能与空间</vt:lpstr>
      <vt:lpstr>1.环境的功能与设计</vt:lpstr>
      <vt:lpstr>PowerPoint 演示文稿</vt:lpstr>
      <vt:lpstr>PowerPoint 演示文稿</vt:lpstr>
      <vt:lpstr>PowerPoint 演示文稿</vt:lpstr>
      <vt:lpstr>2.人机工程学与环境行为</vt:lpstr>
      <vt:lpstr>PowerPoint 演示文稿</vt:lpstr>
      <vt:lpstr>PowerPoint 演示文稿</vt:lpstr>
      <vt:lpstr>PowerPoint 演示文稿</vt:lpstr>
      <vt:lpstr>PowerPoint 演示文稿</vt:lpstr>
      <vt:lpstr>1）人体工程学的产生和意义</vt:lpstr>
      <vt:lpstr>PowerPoint 演示文稿</vt:lpstr>
      <vt:lpstr>PowerPoint 演示文稿</vt:lpstr>
      <vt:lpstr>3）人机工程学与室内设计</vt:lpstr>
      <vt:lpstr>3.空间的调节与建构</vt:lpstr>
      <vt:lpstr>1）体量与尺度</vt:lpstr>
      <vt:lpstr>PowerPoint 演示文稿</vt:lpstr>
      <vt:lpstr>PowerPoint 演示文稿</vt:lpstr>
      <vt:lpstr>PowerPoint 演示文稿</vt:lpstr>
      <vt:lpstr>PowerPoint 演示文稿</vt:lpstr>
      <vt:lpstr>PowerPoint 演示文稿</vt:lpstr>
      <vt:lpstr>PowerPoint 演示文稿</vt:lpstr>
      <vt:lpstr>3）围合与分离 </vt:lpstr>
      <vt:lpstr>PowerPoint 演示文稿</vt:lpstr>
      <vt:lpstr>PowerPoint 演示文稿</vt:lpstr>
      <vt:lpstr>PowerPoint 演示文稿</vt:lpstr>
      <vt:lpstr>艺术与形式</vt:lpstr>
      <vt:lpstr>1. 室内设计的形式要素</vt:lpstr>
      <vt:lpstr>PowerPoint 演示文稿</vt:lpstr>
      <vt:lpstr>PowerPoint 演示文稿</vt:lpstr>
      <vt:lpstr>PowerPoint 演示文稿</vt:lpstr>
      <vt:lpstr>PowerPoint 演示文稿</vt:lpstr>
      <vt:lpstr>PowerPoint 演示文稿</vt:lpstr>
      <vt:lpstr>PowerPoint 演示文稿</vt:lpstr>
      <vt:lpstr>1. 室内设计的形式要素</vt:lpstr>
      <vt:lpstr>PowerPoint 演示文稿</vt:lpstr>
      <vt:lpstr>PowerPoint 演示文稿</vt:lpstr>
      <vt:lpstr>PowerPoint 演示文稿</vt:lpstr>
      <vt:lpstr>2. 形式美法则</vt:lpstr>
      <vt:lpstr>PowerPoint 演示文稿</vt:lpstr>
      <vt:lpstr>PowerPoint 演示文稿</vt:lpstr>
      <vt:lpstr>PowerPoint 演示文稿</vt:lpstr>
      <vt:lpstr>PowerPoint 演示文稿</vt:lpstr>
      <vt:lpstr>PowerPoint 演示文稿</vt:lpstr>
      <vt:lpstr>PowerPoint 演示文稿</vt:lpstr>
      <vt:lpstr>3. 环境色彩与材质</vt:lpstr>
      <vt:lpstr>PowerPoint 演示文稿</vt:lpstr>
      <vt:lpstr>PowerPoint 演示文稿</vt:lpstr>
      <vt:lpstr>PowerPoint 演示文稿</vt:lpstr>
      <vt:lpstr>PowerPoint 演示文稿</vt:lpstr>
      <vt:lpstr>PowerPoint 演示文稿</vt:lpstr>
      <vt:lpstr>PowerPoint 演示文稿</vt:lpstr>
      <vt:lpstr>4. 标识与导视设计</vt:lpstr>
      <vt:lpstr>PowerPoint 演示文稿</vt:lpstr>
      <vt:lpstr>4. 标识与导视设计</vt:lpstr>
      <vt:lpstr>PowerPoint 演示文稿</vt:lpstr>
      <vt:lpstr>PowerPoint 演示文稿</vt:lpstr>
      <vt:lpstr>4. 标识与导视设计</vt:lpstr>
      <vt:lpstr>PowerPoint 演示文稿</vt:lpstr>
      <vt:lpstr>PowerPoint 演示文稿</vt:lpstr>
      <vt:lpstr>陈设与设施</vt:lpstr>
      <vt:lpstr>室内家具与陈设</vt:lpstr>
      <vt:lpstr>PowerPoint 演示文稿</vt:lpstr>
      <vt:lpstr>PowerPoint 演示文稿</vt:lpstr>
      <vt:lpstr>PowerPoint 演示文稿</vt:lpstr>
      <vt:lpstr>PowerPoint 演示文稿</vt:lpstr>
      <vt:lpstr>PowerPoint 演示文稿</vt:lpstr>
      <vt:lpstr>PowerPoint 演示文稿</vt:lpstr>
      <vt:lpstr>2.室内外绿化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 景观设施</vt:lpstr>
      <vt:lpstr>PowerPoint 演示文稿</vt:lpstr>
      <vt:lpstr>PowerPoint 演示文稿</vt:lpstr>
      <vt:lpstr>PowerPoint 演示文稿</vt:lpstr>
      <vt:lpstr>3） 小品设施</vt:lpstr>
      <vt:lpstr>PowerPoint 演示文稿</vt:lpstr>
      <vt:lpstr>PowerPoint 演示文稿</vt:lpstr>
      <vt:lpstr>PowerPoint 演示文稿</vt:lpstr>
      <vt:lpstr>4） 小品作用</vt:lpstr>
      <vt:lpstr>PowerPoint 演示文稿</vt:lpstr>
      <vt:lpstr>PowerPoint 演示文稿</vt:lpstr>
      <vt:lpstr>4. 公共艺术作品</vt:lpstr>
      <vt:lpstr>PowerPoint 演示文稿</vt:lpstr>
      <vt:lpstr>PowerPoint 演示文稿</vt:lpstr>
      <vt:lpstr>5. 光室内设计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材料与构造 </vt:lpstr>
      <vt:lpstr>1. 材料与室内</vt:lpstr>
      <vt:lpstr>PowerPoint 演示文稿</vt:lpstr>
      <vt:lpstr>PowerPoint 演示文稿</vt:lpstr>
      <vt:lpstr>3 材料与装饰风格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DLUT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Hubox</dc:creator>
  <cp:lastModifiedBy>Hu box</cp:lastModifiedBy>
  <cp:revision>94</cp:revision>
  <dcterms:created xsi:type="dcterms:W3CDTF">2008-02-18T08:48:00Z</dcterms:created>
  <dcterms:modified xsi:type="dcterms:W3CDTF">2020-07-13T06:12:25Z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2052-10.1.0.5973</vt:lpwstr>
  </property>
</Properties>
</file>