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41"/>
  </p:notesMasterIdLst>
  <p:sldIdLst>
    <p:sldId id="259" r:id="rId3"/>
    <p:sldId id="260" r:id="rId4"/>
    <p:sldId id="261" r:id="rId5"/>
    <p:sldId id="256" r:id="rId6"/>
    <p:sldId id="268" r:id="rId7"/>
    <p:sldId id="257" r:id="rId8"/>
    <p:sldId id="301" r:id="rId9"/>
    <p:sldId id="258" r:id="rId10"/>
    <p:sldId id="263" r:id="rId11"/>
    <p:sldId id="602" r:id="rId12"/>
    <p:sldId id="262" r:id="rId13"/>
    <p:sldId id="598" r:id="rId14"/>
    <p:sldId id="608" r:id="rId15"/>
    <p:sldId id="609" r:id="rId16"/>
    <p:sldId id="611" r:id="rId17"/>
    <p:sldId id="599" r:id="rId18"/>
    <p:sldId id="600" r:id="rId19"/>
    <p:sldId id="614" r:id="rId20"/>
    <p:sldId id="273" r:id="rId21"/>
    <p:sldId id="601" r:id="rId22"/>
    <p:sldId id="603" r:id="rId23"/>
    <p:sldId id="613" r:id="rId24"/>
    <p:sldId id="604" r:id="rId25"/>
    <p:sldId id="615" r:id="rId26"/>
    <p:sldId id="616" r:id="rId27"/>
    <p:sldId id="605" r:id="rId28"/>
    <p:sldId id="606" r:id="rId29"/>
    <p:sldId id="607" r:id="rId30"/>
    <p:sldId id="621" r:id="rId31"/>
    <p:sldId id="617" r:id="rId32"/>
    <p:sldId id="618" r:id="rId33"/>
    <p:sldId id="622" r:id="rId34"/>
    <p:sldId id="624" r:id="rId35"/>
    <p:sldId id="623" r:id="rId36"/>
    <p:sldId id="625" r:id="rId37"/>
    <p:sldId id="626" r:id="rId38"/>
    <p:sldId id="627" r:id="rId39"/>
    <p:sldId id="620" r:id="rId40"/>
  </p:sldIdLst>
  <p:sldSz cx="9144000" cy="6858000" type="screen4x3"/>
  <p:notesSz cx="6858000" cy="9144000"/>
  <p:defaultTextStyle>
    <a:defPPr>
      <a:defRPr lang="zh-CN"/>
    </a:defPPr>
    <a:lvl1pPr marL="0" lvl="0"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61">
          <p15:clr>
            <a:srgbClr val="A4A3A4"/>
          </p15:clr>
        </p15:guide>
        <p15:guide id="2" pos="28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3A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55"/>
    <p:restoredTop sz="63777"/>
  </p:normalViewPr>
  <p:slideViewPr>
    <p:cSldViewPr showGuides="1">
      <p:cViewPr varScale="1">
        <p:scale>
          <a:sx n="69" d="100"/>
          <a:sy n="69" d="100"/>
        </p:scale>
        <p:origin x="2328" y="48"/>
      </p:cViewPr>
      <p:guideLst>
        <p:guide orient="horz" pos="2161"/>
        <p:guide pos="2802"/>
      </p:guideLst>
    </p:cSldViewPr>
  </p:slideViewPr>
  <p:outlineViewPr>
    <p:cViewPr>
      <p:scale>
        <a:sx n="33" d="100"/>
        <a:sy n="33" d="100"/>
      </p:scale>
      <p:origin x="0" y="0"/>
    </p:cViewPr>
  </p:outlineViewPr>
  <p:notesTextViewPr>
    <p:cViewPr>
      <p:scale>
        <a:sx n="117" d="100"/>
        <a:sy n="117"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页眉占位符 5121"/>
          <p:cNvSpPr>
            <a:spLocks noGrp="1"/>
          </p:cNvSpPr>
          <p:nvPr>
            <p:ph type="hdr" sz="quarter"/>
          </p:nvPr>
        </p:nvSpPr>
        <p:spPr>
          <a:xfrm>
            <a:off x="0" y="0"/>
            <a:ext cx="2971800" cy="457200"/>
          </a:xfrm>
          <a:prstGeom prst="rect">
            <a:avLst/>
          </a:prstGeom>
          <a:noFill/>
          <a:ln w="9525">
            <a:noFill/>
          </a:ln>
        </p:spPr>
        <p:txBody>
          <a:bodyPr/>
          <a:lstStyle/>
          <a:p>
            <a:pPr lvl="0"/>
            <a:endParaRPr lang="zh-CN" sz="1200" dirty="0"/>
          </a:p>
        </p:txBody>
      </p:sp>
      <p:sp>
        <p:nvSpPr>
          <p:cNvPr id="5123" name="日期占位符 5122"/>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p>
        </p:txBody>
      </p:sp>
      <p:sp>
        <p:nvSpPr>
          <p:cNvPr id="5124" name="幻灯片图像占位符 5123"/>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5125" name="文本占位符 5124"/>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126" name="页脚占位符 5125"/>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sz="1200" dirty="0"/>
          </a:p>
        </p:txBody>
      </p:sp>
      <p:sp>
        <p:nvSpPr>
          <p:cNvPr id="5127" name="灯片编号占位符 5126"/>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t>‹#›</a:t>
            </a:fld>
            <a:endParaRPr lang="zh-CN" sz="120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63489"/>
          <p:cNvSpPr>
            <a:spLocks noGrp="1" noRot="1" noChangeAspect="1" noTextEdit="1"/>
          </p:cNvSpPr>
          <p:nvPr>
            <p:ph type="sldImg"/>
          </p:nvPr>
        </p:nvSpPr>
        <p:spPr/>
      </p:sp>
      <p:sp>
        <p:nvSpPr>
          <p:cNvPr id="63491" name="文本占位符 63490"/>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a:t>
            </a:fld>
            <a:endParaRPr 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a:t>
            </a:fld>
            <a:endParaRPr 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32769"/>
          <p:cNvSpPr>
            <a:spLocks noGrp="1" noRot="1" noChangeAspect="1" noTextEdit="1"/>
          </p:cNvSpPr>
          <p:nvPr>
            <p:ph type="sldImg"/>
          </p:nvPr>
        </p:nvSpPr>
        <p:spPr/>
      </p:sp>
      <p:sp>
        <p:nvSpPr>
          <p:cNvPr id="32771" name="文本占位符 32770"/>
          <p:cNvSpPr>
            <a:spLocks noGrp="1"/>
          </p:cNvSpPr>
          <p:nvPr>
            <p:ph type="body" idx="1"/>
          </p:nvPr>
        </p:nvSpPr>
        <p:spPr>
          <a:xfrm>
            <a:off x="294640" y="4343400"/>
            <a:ext cx="5486400" cy="4114800"/>
          </a:xfrm>
        </p:spPr>
        <p:txBody>
          <a:bodyPr/>
          <a:lstStyle/>
          <a:p>
            <a:pPr lvl="2"/>
            <a:r>
              <a:rPr lang="zh-CN" altLang="en-US" dirty="0"/>
              <a:t>一个具体事物，总是有许许多多的性质与关系，一个事物的性质与关系叫做事物的属性。事物与属性共存，二者缺一不可，因为属性是事物的属性，事物也都是有属性的事物。两个事物的差异源于其属性的差异。正是由于事物属性的迥异才使得客观的世界中存在着不同的事物类。属性相同则被归为一类，反之，倘若属性不同则分别形成了不同的类。</a:t>
            </a:r>
          </a:p>
          <a:p>
            <a:pPr lvl="2"/>
            <a:r>
              <a:rPr lang="zh-CN" altLang="en-US" dirty="0"/>
              <a:t>室内设计作为一门学科，尽管与其他学科，如建筑学等有着很多的相似之处，但是作为一个独立的学科，室内设计有它自身的特点、规律、研究范围和对象。由于室内设计内容广泛，因此想要将室内设计的属性概括起来绝非易事，但是无论是理论还是实践，我们仍能对室内设计的属性进行大致的归纳。</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a:t>
            </a:fld>
            <a:endParaRPr 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32769"/>
          <p:cNvSpPr>
            <a:spLocks noGrp="1" noRot="1" noChangeAspect="1" noTextEdit="1"/>
          </p:cNvSpPr>
          <p:nvPr>
            <p:ph type="sldImg"/>
          </p:nvPr>
        </p:nvSpPr>
        <p:spPr/>
      </p:sp>
      <p:sp>
        <p:nvSpPr>
          <p:cNvPr id="32771" name="文本占位符 32770"/>
          <p:cNvSpPr>
            <a:spLocks noGrp="1"/>
          </p:cNvSpPr>
          <p:nvPr>
            <p:ph type="body" idx="1"/>
          </p:nvPr>
        </p:nvSpPr>
        <p:spPr/>
        <p:txBody>
          <a:bodyPr/>
          <a:lstStyle/>
          <a:p>
            <a:pPr lvl="2"/>
            <a:r>
              <a:rPr lang="zh-CN" altLang="en-US" dirty="0"/>
              <a:t>对于室内设计功能的理解，人们往往仅停留在实用（使用）的层面，但是除去实用因素外，环境还有信息传递、多学科的交叉、审美欣赏、历史文化等性质。室内设计是一种用来解决多种功能需求的方式。人类对环境功能的要求是多方面的。首先是使用功能的需求，如室内空间的大小和形状都与具体的使用相关，声音、光照、热能、空气是满足使用的基本条件。使用功能的要素就是提供方便、有效、客观实在的环境。不同的功能要求源自活动和行为的性质不同，从而需要不同形式和物理条件的环境，这是设计对使用功能考虑的变量范围。</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a:t>
            </a:fld>
            <a:endParaRPr 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13</a:t>
            </a:fld>
            <a:endParaRPr 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14</a:t>
            </a:fld>
            <a:endParaRPr 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15</a:t>
            </a:fld>
            <a:endParaRPr 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32769"/>
          <p:cNvSpPr>
            <a:spLocks noGrp="1" noRot="1" noChangeAspect="1" noTextEdit="1"/>
          </p:cNvSpPr>
          <p:nvPr>
            <p:ph type="sldImg"/>
          </p:nvPr>
        </p:nvSpPr>
        <p:spPr/>
      </p:sp>
      <p:sp>
        <p:nvSpPr>
          <p:cNvPr id="32771" name="文本占位符 32770"/>
          <p:cNvSpPr>
            <a:spLocks noGrp="1"/>
          </p:cNvSpPr>
          <p:nvPr>
            <p:ph type="body" idx="1"/>
          </p:nvPr>
        </p:nvSpPr>
        <p:spPr/>
        <p:txBody>
          <a:bodyPr/>
          <a:lstStyle/>
          <a:p>
            <a:pPr lvl="2" algn="just">
              <a:spcBef>
                <a:spcPts val="0"/>
              </a:spcBef>
            </a:pPr>
            <a:r>
              <a:rPr lang="zh-CN" altLang="en-US" dirty="0"/>
              <a:t>使用功能、地理条件、艺术文化、经济水平、科学技术等多种要素的支撑，对于环境艺术的实现是必不可少的。每一个要素又对环境的整体提出具体的要求，指定一个范畴，对室内设计进行某种程度的制约。譬如，设计项目必须建立在特定的地理环境中，这片土地的地形、地质、光照、水源等状况都会对设计造成某种影响、某种限制。经济也往往对室内设计形成很大的制约性。设计是在一定的投资范围内进行的，经济原则是花最少的钱达到最佳的效果。所有的设计都必须考虑经济承受能力。功能对设计的制约是最直接、最显著的。并不是所有的设计都是可以实现的，因为设计最终需要靠技术、施工来完成，技术上不能实现的设计就成了空中楼阁。譬如，著名的悉尼歌剧院最初的设计就受到了许多人的批评和反对，因为这个设计没有很好的考虑建筑结构与技术的问题，经过多年的努力后，终于找出了解决问题的办法，但因此这个项目拖延了许多年，并且花了超出预算好几倍的金钱才使设计最终实现。艺术和文化同样也对设计形成一定的制约。艺术和文化的观念、思潮、风格等会影响室内设计的表现，艺术与文化水平的高低从某种程度是决定室内设计的最终质量。</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16</a:t>
            </a:fld>
            <a:endParaRPr 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32769"/>
          <p:cNvSpPr>
            <a:spLocks noGrp="1" noRot="1" noChangeAspect="1" noTextEdit="1"/>
          </p:cNvSpPr>
          <p:nvPr>
            <p:ph type="sldImg"/>
          </p:nvPr>
        </p:nvSpPr>
        <p:spPr/>
      </p:sp>
      <p:sp>
        <p:nvSpPr>
          <p:cNvPr id="32771" name="文本占位符 32770"/>
          <p:cNvSpPr>
            <a:spLocks noGrp="1"/>
          </p:cNvSpPr>
          <p:nvPr>
            <p:ph type="body" idx="1"/>
          </p:nvPr>
        </p:nvSpPr>
        <p:spPr/>
        <p:txBody>
          <a:bodyPr/>
          <a:lstStyle/>
          <a:p>
            <a:pPr lvl="2"/>
            <a:r>
              <a:rPr lang="zh-CN" altLang="en-US" dirty="0"/>
              <a:t>总之，多层面的分析和考虑是室内设计的基本特征。室内设计，大到城市的整体规划，小到室内一个电器开关的造型、色彩，一件家具的摆放位置，一个门拉手的触感等等，范围及其广泛，既有极为抽象的思考内容，如文化性、民族性、含义和意味等，还有非常具象的思考对象，如空间的形态、色彩关系、家具造型等。如此多的功能要求和各种层面的关系考虑给室内设计带来了难度，从某种意义上说，室内设计是一门受限制的设计艺术，也可以说室内设计是在多重复杂的关系中寻找一种平衡，而环境艺术设计的特点正是寻找这个平衡点。</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17</a:t>
            </a:fld>
            <a:endParaRPr 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18</a:t>
            </a:fld>
            <a:endParaRPr 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19</a:t>
            </a:fld>
            <a:endParaRPr 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64513"/>
          <p:cNvSpPr>
            <a:spLocks noGrp="1" noRot="1" noChangeAspect="1" noTextEdit="1"/>
          </p:cNvSpPr>
          <p:nvPr>
            <p:ph type="sldImg"/>
          </p:nvPr>
        </p:nvSpPr>
        <p:spPr/>
      </p:sp>
      <p:sp>
        <p:nvSpPr>
          <p:cNvPr id="64515" name="文本占位符 64514"/>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a:t>
            </a:fld>
            <a:endParaRPr 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20</a:t>
            </a:fld>
            <a:endParaRPr 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21</a:t>
            </a:fld>
            <a:endParaRPr 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22</a:t>
            </a:fld>
            <a:endParaRPr 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23</a:t>
            </a:fld>
            <a:endParaRPr 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24</a:t>
            </a:fld>
            <a:endParaRPr 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25</a:t>
            </a:fld>
            <a:endParaRPr 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26</a:t>
            </a:fld>
            <a:endParaRPr 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27</a:t>
            </a:fld>
            <a:endParaRPr lang="zh-CN"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28</a:t>
            </a:fld>
            <a:endParaRPr lang="zh-CN"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29</a:t>
            </a:fld>
            <a:endParaRPr 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65537"/>
          <p:cNvSpPr>
            <a:spLocks noGrp="1" noRot="1" noChangeAspect="1" noTextEdit="1"/>
          </p:cNvSpPr>
          <p:nvPr>
            <p:ph type="sldImg"/>
          </p:nvPr>
        </p:nvSpPr>
        <p:spPr/>
      </p:sp>
      <p:sp>
        <p:nvSpPr>
          <p:cNvPr id="65539" name="文本占位符 65538"/>
          <p:cNvSpPr>
            <a:spLocks noGrp="1"/>
          </p:cNvSpPr>
          <p:nvPr>
            <p:ph type="body" idx="1"/>
          </p:nvPr>
        </p:nvSpPr>
        <p:spPr/>
        <p:txBody>
          <a:bodyPr/>
          <a:lstStyle/>
          <a:p>
            <a:pPr lvl="0"/>
            <a:r>
              <a:rPr lang="zh-CN" altLang="en-US" dirty="0"/>
              <a:t>室内设计原理课一共</a:t>
            </a:r>
            <a:r>
              <a:rPr lang="en-US" altLang="zh-CN" dirty="0"/>
              <a:t>30</a:t>
            </a:r>
            <a:r>
              <a:rPr lang="zh-CN" altLang="en-US" dirty="0"/>
              <a:t>学时，主要内容大致分为三个部分。</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a:t>
            </a:fld>
            <a:endParaRPr lang="zh-CN"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30</a:t>
            </a:fld>
            <a:endParaRPr lang="zh-CN"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31</a:t>
            </a:fld>
            <a:endParaRPr lang="zh-CN"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32</a:t>
            </a:fld>
            <a:endParaRPr lang="zh-CN"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33</a:t>
            </a:fld>
            <a:endParaRPr lang="zh-CN"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34</a:t>
            </a:fld>
            <a:endParaRPr lang="zh-CN"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35</a:t>
            </a:fld>
            <a:endParaRPr lang="zh-CN"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36</a:t>
            </a:fld>
            <a:endParaRPr lang="zh-CN"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r>
              <a:rPr lang="zh-CN" altLang="en-US" dirty="0"/>
              <a:t>如今，大气污染、水源渐枯、土壤沙化、水土流失、植被减少等问题已为世人所瞩目。</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37</a:t>
            </a:fld>
            <a:endParaRPr lang="zh-CN"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84993"/>
          <p:cNvSpPr>
            <a:spLocks noGrp="1" noRot="1" noChangeAspect="1" noTextEdit="1"/>
          </p:cNvSpPr>
          <p:nvPr>
            <p:ph type="sldImg"/>
          </p:nvPr>
        </p:nvSpPr>
        <p:spPr/>
      </p:sp>
      <p:sp>
        <p:nvSpPr>
          <p:cNvPr id="84995" name="文本占位符 84994"/>
          <p:cNvSpPr>
            <a:spLocks noGrp="1"/>
          </p:cNvSpPr>
          <p:nvPr>
            <p:ph type="body" idx="1"/>
          </p:nvPr>
        </p:nvSpPr>
        <p:spPr/>
        <p:txBody>
          <a:bodyPr/>
          <a:lstStyle/>
          <a:p>
            <a:pPr lvl="0"/>
            <a:r>
              <a:rPr lang="zh-CN" altLang="en-US" dirty="0"/>
              <a:t>室内设计与建筑设计的关系主要是</a:t>
            </a:r>
            <a:r>
              <a:rPr lang="en-US" altLang="zh-CN" dirty="0"/>
              <a:t>2</a:t>
            </a:r>
            <a:r>
              <a:rPr lang="zh-CN" altLang="en-US" dirty="0"/>
              <a:t>个方面：</a:t>
            </a:r>
          </a:p>
          <a:p>
            <a:pPr lvl="0"/>
            <a:r>
              <a:rPr lang="zh-CN" altLang="en-US" dirty="0"/>
              <a:t>室内室内设计是在已确定的建筑实体之中进行的。但是，这并不表明室内设计只能消极地、被动地跟着建筑设计跑。正相反，即使在建筑设计完成之后，室内设计师仍可以增强内部空间的艺术表现力，深刻反映空间的性格与主题；他们还可以弥补建筑设计中的某些缺陷，改善内部空间的视觉效果。</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38</a:t>
            </a:fld>
            <a:endParaRPr 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r>
              <a:rPr dirty="0" err="1"/>
              <a:t>本章主要介绍在当今我国社会发展的特殊阶段，在人类面临保护自己的生存环境和实现社会的可持续发展的重大课题之机</a:t>
            </a:r>
            <a:r>
              <a:rPr dirty="0"/>
              <a:t>，</a:t>
            </a:r>
            <a:r>
              <a:rPr lang="zh-CN" altLang="en-US" dirty="0"/>
              <a:t>室内设计</a:t>
            </a:r>
            <a:r>
              <a:rPr dirty="0"/>
              <a:t>作为一个改善人类居住环境、提高生活品质的艺术门类，作为协调人与自然关系的手段，在可持续发展和节约型社会的大背景下，应有更多的思考与举措，建立可持续发展的、生态的、人文的环境艺术将成为</a:t>
            </a:r>
            <a:r>
              <a:rPr lang="zh-CN" altLang="en-US" dirty="0"/>
              <a:t>室内设计</a:t>
            </a:r>
            <a:r>
              <a:rPr dirty="0" err="1"/>
              <a:t>和实践的发展方向。通过艺术设计的导向引导社会价值的转变，充分利用和发扬先进文化，促进新的生态文明与和谐社会</a:t>
            </a:r>
            <a:r>
              <a:rPr dirty="0"/>
              <a:t>。</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a:t>
            </a:fld>
            <a:endParaRPr 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a:t>
            </a:fld>
            <a:endParaRPr 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22529"/>
          <p:cNvSpPr>
            <a:spLocks noGrp="1" noRot="1" noChangeAspect="1" noTextEdit="1"/>
          </p:cNvSpPr>
          <p:nvPr>
            <p:ph type="sldImg"/>
          </p:nvPr>
        </p:nvSpPr>
        <p:spPr/>
      </p:sp>
      <p:sp>
        <p:nvSpPr>
          <p:cNvPr id="22531" name="文本占位符 22530"/>
          <p:cNvSpPr>
            <a:spLocks noGrp="1"/>
          </p:cNvSpPr>
          <p:nvPr>
            <p:ph type="body" idx="1"/>
          </p:nvPr>
        </p:nvSpPr>
        <p:spPr/>
        <p:txBody>
          <a:bodyPr/>
          <a:lstStyle/>
          <a:p>
            <a:pPr lvl="2"/>
            <a:r>
              <a:rPr lang="zh-CN" altLang="en-US" dirty="0"/>
              <a:t>室内设计是一个对日常生活和工作环境所必须的条件进行综合规划的过程，是对人类赖以生存的环境和空间的构思及美化设计。室内设计又被称作是环境艺术设计，只因其从头到尾都需将艺术融入在内，并用艺术的手段来改善和美化人们的生活空间。也正是由于它不断的实现着人们改善生活环境和空间的愿望，才使之得以存在并发展。</a:t>
            </a:r>
          </a:p>
          <a:p>
            <a:pPr lvl="0"/>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a:t>
            </a:fld>
            <a:endParaRPr 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141313"/>
          <p:cNvSpPr>
            <a:spLocks noGrp="1" noRot="1" noChangeAspect="1" noTextEdit="1"/>
          </p:cNvSpPr>
          <p:nvPr>
            <p:ph type="sldImg"/>
          </p:nvPr>
        </p:nvSpPr>
        <p:spPr/>
      </p:sp>
      <p:sp>
        <p:nvSpPr>
          <p:cNvPr id="141315" name="文本占位符 141314"/>
          <p:cNvSpPr>
            <a:spLocks noGrp="1"/>
          </p:cNvSpPr>
          <p:nvPr>
            <p:ph type="body" idx="1"/>
          </p:nvPr>
        </p:nvSpPr>
        <p:spPr>
          <a:xfrm>
            <a:off x="223520" y="4343400"/>
            <a:ext cx="5486400" cy="4114800"/>
          </a:xfrm>
        </p:spPr>
        <p:txBody>
          <a:bodyPr/>
          <a:lstStyle/>
          <a:p>
            <a:pPr lvl="2" algn="l"/>
            <a:r>
              <a:rPr lang="zh-CN" altLang="en-US" dirty="0"/>
              <a:t>室内设计拥有着非常广泛的内涵。人工环境、自然环境和社会环境中自然科学与社会科学的综合研究成果是其理论基础。人工环境是通过改造原生态的自然环境而改成的物质实体，从而形成次生的人造景观；自然环境则是一个客观的物质世界，是不依赖于意识而存在的无机界与有机界；社会环境是人类在历史发展进程中所形成的不同的生活习性、民俗风情、民族信仰、政治文化等所构成的不同的人文环境。而室内设计就是针对、围绕这三者所进行的设计与再设计。</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a:t>
            </a:fld>
            <a:endParaRPr 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30721"/>
          <p:cNvSpPr>
            <a:spLocks noGrp="1" noRot="1" noChangeAspect="1" noTextEdit="1"/>
          </p:cNvSpPr>
          <p:nvPr>
            <p:ph type="sldImg"/>
          </p:nvPr>
        </p:nvSpPr>
        <p:spPr/>
      </p:sp>
      <p:sp>
        <p:nvSpPr>
          <p:cNvPr id="30723" name="文本占位符 30722"/>
          <p:cNvSpPr>
            <a:spLocks noGrp="1"/>
          </p:cNvSpPr>
          <p:nvPr>
            <p:ph type="body" idx="1"/>
          </p:nvPr>
        </p:nvSpPr>
        <p:spPr/>
        <p:txBody>
          <a:bodyPr/>
          <a:lstStyle/>
          <a:p>
            <a:pPr lvl="0"/>
            <a:r>
              <a:rPr lang="en-US" altLang="zh-CN" dirty="0"/>
              <a:t>       </a:t>
            </a:r>
            <a:r>
              <a:rPr lang="zh-CN" altLang="en-US" dirty="0"/>
              <a:t>室内设计的研究对象可以简化的理解为是微观的“人居环境”。</a:t>
            </a:r>
          </a:p>
          <a:p>
            <a:pPr lvl="0"/>
            <a:r>
              <a:rPr lang="zh-CN" altLang="en-US" dirty="0"/>
              <a:t>人居环境概念自其提出以来，便对室内设计的发展起了非常重要的指导作用。然而究其含义内容，人居环境科学主要是试图建立的一种把居住环境作为研究对象、把人与环境的协调作为中心的新的学科群。其研究对象为人类聚居，研究重点为人与环境的相互关系。</a:t>
            </a:r>
          </a:p>
          <a:p>
            <a:pPr lvl="0"/>
            <a:r>
              <a:rPr lang="zh-CN" altLang="en-US" dirty="0"/>
              <a:t>      人居环境源于希腊学者道萨迪亚斯在20世纪50年代提出的人类聚居学，他不拘泥于单纯的建筑与城市的概念，强调从整体上来考察整个人类的聚居环境问题。道氏将其划分为自然环境、人、社会结构、建筑与城市、交通与通信网络5个基本构成要素，提出了研究人类生产与城乡建设活动的规律，寻求实现理想、美好的人居环境的途径。</a:t>
            </a:r>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a:t>
            </a:fld>
            <a:endParaRPr 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68609"/>
          <p:cNvSpPr>
            <a:spLocks noGrp="1" noRot="1" noChangeAspect="1" noTextEdit="1"/>
          </p:cNvSpPr>
          <p:nvPr>
            <p:ph type="sldImg"/>
          </p:nvPr>
        </p:nvSpPr>
        <p:spPr/>
      </p:sp>
      <p:sp>
        <p:nvSpPr>
          <p:cNvPr id="68611" name="文本占位符 68610"/>
          <p:cNvSpPr>
            <a:spLocks noGrp="1"/>
          </p:cNvSpPr>
          <p:nvPr>
            <p:ph type="body" idx="1"/>
          </p:nvPr>
        </p:nvSpPr>
        <p:spPr/>
        <p:txBody>
          <a:bodyPr/>
          <a:lstStyle/>
          <a:p>
            <a:pPr lvl="2"/>
            <a:endParaRPr lang="zh-CN"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a:t>
            </a:fld>
            <a:endParaRPr 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250825" y="549275"/>
            <a:ext cx="6265863" cy="1470025"/>
          </a:xfrm>
          <a:prstGeom prst="rect">
            <a:avLst/>
          </a:prstGeom>
          <a:noFill/>
          <a:ln w="9525">
            <a:noFill/>
          </a:ln>
        </p:spPr>
        <p:txBody>
          <a:bodyPr anchor="ctr"/>
          <a:lstStyle>
            <a:lvl1pPr lvl="0">
              <a:defRPr kern="1200">
                <a:solidFill>
                  <a:schemeClr val="bg1"/>
                </a:solidFill>
              </a:defRPr>
            </a:lvl1pPr>
          </a:lstStyle>
          <a:p>
            <a:pPr lvl="0"/>
            <a:r>
              <a:rPr lang="zh-CN" altLang="en-US" dirty="0"/>
              <a:t>单击此处编辑母版标题样式</a:t>
            </a:r>
          </a:p>
        </p:txBody>
      </p:sp>
      <p:sp>
        <p:nvSpPr>
          <p:cNvPr id="3075" name="副标题 3074"/>
          <p:cNvSpPr>
            <a:spLocks noGrp="1"/>
          </p:cNvSpPr>
          <p:nvPr>
            <p:ph type="subTitle" idx="1"/>
          </p:nvPr>
        </p:nvSpPr>
        <p:spPr>
          <a:xfrm>
            <a:off x="250825" y="2492375"/>
            <a:ext cx="6265863" cy="3313113"/>
          </a:xfrm>
          <a:prstGeom prst="rect">
            <a:avLst/>
          </a:prstGeom>
          <a:noFill/>
          <a:ln w="9525">
            <a:noFill/>
          </a:ln>
        </p:spPr>
        <p:txBody>
          <a:bodyPr anchor="t"/>
          <a:lstStyle>
            <a:lvl1pPr marL="0" lvl="0" indent="0">
              <a:buNone/>
              <a:defRPr kern="1200">
                <a:solidFill>
                  <a:schemeClr val="bg1"/>
                </a:solidFill>
              </a:defRPr>
            </a:lvl1pPr>
            <a:lvl2pPr marL="457200" lvl="1" indent="-457200" algn="ctr">
              <a:buNone/>
              <a:defRPr kern="1200">
                <a:solidFill>
                  <a:schemeClr val="bg1"/>
                </a:solidFill>
              </a:defRPr>
            </a:lvl2pPr>
            <a:lvl3pPr marL="914400" lvl="2" indent="-914400" algn="ctr">
              <a:buNone/>
              <a:defRPr kern="1200">
                <a:solidFill>
                  <a:schemeClr val="bg1"/>
                </a:solidFill>
              </a:defRPr>
            </a:lvl3pPr>
            <a:lvl4pPr marL="1371600" lvl="3" indent="-1371600" algn="ctr">
              <a:buNone/>
              <a:defRPr kern="1200">
                <a:solidFill>
                  <a:schemeClr val="bg1"/>
                </a:solidFill>
              </a:defRPr>
            </a:lvl4pPr>
            <a:lvl5pPr marL="1828800" lvl="4" indent="-1828800" algn="ctr">
              <a:buNone/>
              <a:defRPr kern="1200">
                <a:solidFill>
                  <a:schemeClr val="bg1"/>
                </a:solidFill>
              </a:defRPr>
            </a:lvl5pPr>
          </a:lstStyle>
          <a:p>
            <a:pPr lvl="0"/>
            <a:r>
              <a:rPr lang="zh-CN" altLang="en-US" dirty="0"/>
              <a:t>单击此处编辑母版副标题样式</a:t>
            </a:r>
          </a:p>
        </p:txBody>
      </p:sp>
      <p:sp>
        <p:nvSpPr>
          <p:cNvPr id="3076" name="日期占位符 3075"/>
          <p:cNvSpPr>
            <a:spLocks noGrp="1"/>
          </p:cNvSpPr>
          <p:nvPr>
            <p:ph type="dt" sz="half" idx="2"/>
          </p:nvPr>
        </p:nvSpPr>
        <p:spPr>
          <a:xfrm>
            <a:off x="5292725" y="6237288"/>
            <a:ext cx="1512888" cy="331787"/>
          </a:xfrm>
          <a:prstGeom prst="rect">
            <a:avLst/>
          </a:prstGeom>
          <a:noFill/>
          <a:ln w="9525">
            <a:noFill/>
          </a:ln>
        </p:spPr>
        <p:txBody>
          <a:bodyPr anchor="t"/>
          <a:lstStyle/>
          <a:p>
            <a:fld id="{BB962C8B-B14F-4D97-AF65-F5344CB8AC3E}" type="datetime1">
              <a:rPr lang="zh-CN" altLang="en-US" dirty="0">
                <a:solidFill>
                  <a:schemeClr val="bg1"/>
                </a:solidFill>
              </a:rPr>
              <a:t>2020/7/13</a:t>
            </a:fld>
            <a:endParaRPr lang="zh-CN" altLang="en-US" dirty="0">
              <a:solidFill>
                <a:schemeClr val="bg1"/>
              </a:solidFill>
            </a:endParaRPr>
          </a:p>
        </p:txBody>
      </p:sp>
      <p:sp>
        <p:nvSpPr>
          <p:cNvPr id="3077" name="灯片编号占位符 3076"/>
          <p:cNvSpPr>
            <a:spLocks noGrp="1"/>
          </p:cNvSpPr>
          <p:nvPr>
            <p:ph type="sldNum" sz="quarter" idx="4"/>
          </p:nvPr>
        </p:nvSpPr>
        <p:spPr>
          <a:xfrm>
            <a:off x="107950" y="6165850"/>
            <a:ext cx="2133600" cy="431800"/>
          </a:xfrm>
          <a:prstGeom prst="rect">
            <a:avLst/>
          </a:prstGeom>
          <a:noFill/>
          <a:ln w="9525">
            <a:noFill/>
          </a:ln>
        </p:spPr>
        <p:txBody>
          <a:bodyPr lIns="0" tIns="0" rIns="0" bIns="0" anchor="t"/>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a:t>
            </a:fld>
            <a:endParaRPr lang="zh-CN" dirty="0">
              <a:latin typeface="Arial Black" panose="020B0A04020102020204" pitchFamily="34" charset="0"/>
            </a:endParaRPr>
          </a:p>
        </p:txBody>
      </p:sp>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865019" y="274638"/>
            <a:ext cx="1802606"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530332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825625"/>
            <a:ext cx="78867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78867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half" idx="3"/>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291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标题 38913"/>
          <p:cNvSpPr>
            <a:spLocks noGrp="1"/>
          </p:cNvSpPr>
          <p:nvPr>
            <p:ph type="ctrTitle"/>
          </p:nvPr>
        </p:nvSpPr>
        <p:spPr>
          <a:xfrm>
            <a:off x="250825" y="549275"/>
            <a:ext cx="5545138" cy="1144588"/>
          </a:xfrm>
          <a:prstGeom prst="rect">
            <a:avLst/>
          </a:prstGeom>
          <a:noFill/>
          <a:ln w="9525">
            <a:noFill/>
          </a:ln>
        </p:spPr>
        <p:txBody>
          <a:bodyPr anchor="ctr"/>
          <a:lstStyle>
            <a:lvl1pPr lvl="0" algn="l">
              <a:defRPr kern="1200">
                <a:solidFill>
                  <a:schemeClr val="tx1"/>
                </a:solidFill>
              </a:defRPr>
            </a:lvl1pPr>
          </a:lstStyle>
          <a:p>
            <a:pPr lvl="0"/>
            <a:r>
              <a:rPr lang="zh-CN" altLang="en-US" dirty="0"/>
              <a:t>单击此处编辑母版标题样式</a:t>
            </a:r>
          </a:p>
        </p:txBody>
      </p:sp>
      <p:sp>
        <p:nvSpPr>
          <p:cNvPr id="38915" name="副标题 38914"/>
          <p:cNvSpPr>
            <a:spLocks noGrp="1"/>
          </p:cNvSpPr>
          <p:nvPr>
            <p:ph type="subTitle" idx="1"/>
          </p:nvPr>
        </p:nvSpPr>
        <p:spPr>
          <a:xfrm>
            <a:off x="250825" y="2492375"/>
            <a:ext cx="5545138" cy="3313113"/>
          </a:xfrm>
          <a:prstGeom prst="rect">
            <a:avLst/>
          </a:prstGeom>
          <a:noFill/>
          <a:ln w="9525">
            <a:noFill/>
          </a:ln>
        </p:spPr>
        <p:txBody>
          <a:bodyPr anchor="t"/>
          <a:lstStyle>
            <a:lvl1pPr marL="0" lvl="0" indent="0">
              <a:buNone/>
              <a:defRPr kern="1200">
                <a:solidFill>
                  <a:schemeClr val="tx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dirty="0"/>
              <a:t>单击此处编辑母版副标题样式</a:t>
            </a:r>
          </a:p>
        </p:txBody>
      </p:sp>
      <p:sp>
        <p:nvSpPr>
          <p:cNvPr id="38916" name="日期占位符 38915"/>
          <p:cNvSpPr>
            <a:spLocks noGrp="1"/>
          </p:cNvSpPr>
          <p:nvPr>
            <p:ph type="dt" sz="half" idx="2"/>
          </p:nvPr>
        </p:nvSpPr>
        <p:spPr>
          <a:xfrm>
            <a:off x="6227763" y="6237288"/>
            <a:ext cx="1512887" cy="331787"/>
          </a:xfrm>
          <a:prstGeom prst="rect">
            <a:avLst/>
          </a:prstGeom>
          <a:noFill/>
          <a:ln w="9525">
            <a:noFill/>
          </a:ln>
        </p:spPr>
        <p:txBody>
          <a:bodyPr anchor="t"/>
          <a:lstStyle/>
          <a:p>
            <a:pPr algn="r"/>
            <a:fld id="{BB962C8B-B14F-4D97-AF65-F5344CB8AC3E}" type="datetime1">
              <a:rPr lang="zh-CN" altLang="en-US" dirty="0"/>
              <a:t>2020/7/13</a:t>
            </a:fld>
            <a:endParaRPr lang="zh-CN" altLang="en-US" dirty="0"/>
          </a:p>
        </p:txBody>
      </p:sp>
      <p:sp>
        <p:nvSpPr>
          <p:cNvPr id="38917" name="灯片编号占位符 38916"/>
          <p:cNvSpPr>
            <a:spLocks noGrp="1"/>
          </p:cNvSpPr>
          <p:nvPr>
            <p:ph type="sldNum" sz="quarter" idx="4"/>
          </p:nvPr>
        </p:nvSpPr>
        <p:spPr>
          <a:xfrm>
            <a:off x="107950" y="6165850"/>
            <a:ext cx="2133600" cy="431800"/>
          </a:xfrm>
          <a:prstGeom prst="rect">
            <a:avLst/>
          </a:prstGeom>
          <a:noFill/>
          <a:ln w="9525">
            <a:noFill/>
          </a:ln>
        </p:spPr>
        <p:txBody>
          <a:bodyPr lIns="0" tIns="0" rIns="0" bIns="0" anchor="t"/>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a:t>
            </a:fld>
            <a:endParaRPr lang="zh-CN" dirty="0">
              <a:latin typeface="Arial Black" panose="020B0A04020102020204" pitchFamily="34" charset="0"/>
            </a:endParaRPr>
          </a:p>
        </p:txBody>
      </p:sp>
    </p:spTree>
  </p:cSld>
  <p:clrMapOvr>
    <a:masterClrMapping/>
  </p:clrMapOvr>
  <p:hf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476375" y="1600200"/>
            <a:ext cx="363423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258943" y="1600200"/>
            <a:ext cx="363423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4" name="灯片编号占位符 3"/>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38975" y="274638"/>
            <a:ext cx="1854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476375" y="274638"/>
            <a:ext cx="545511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half" idx="3"/>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476375" y="274638"/>
            <a:ext cx="74168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86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291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286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half" idx="3"/>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3533108"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134517" y="1600200"/>
            <a:ext cx="3533108"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4" name="灯片编号占位符 3"/>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3.jpe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7210425"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7210425"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1028" name="日期占位符 1027"/>
          <p:cNvSpPr>
            <a:spLocks noGrp="1"/>
          </p:cNvSpPr>
          <p:nvPr>
            <p:ph type="dt" sz="half" idx="2"/>
          </p:nvPr>
        </p:nvSpPr>
        <p:spPr>
          <a:xfrm>
            <a:off x="6156325" y="6308725"/>
            <a:ext cx="1511300" cy="288925"/>
          </a:xfrm>
          <a:prstGeom prst="rect">
            <a:avLst/>
          </a:prstGeom>
          <a:noFill/>
          <a:ln w="9525">
            <a:noFill/>
          </a:ln>
        </p:spPr>
        <p:txBody>
          <a:bodyPr lIns="0" tIns="0" rIns="0" bIns="0"/>
          <a:lstStyle>
            <a:lvl1pPr algn="r">
              <a:defRPr/>
            </a:lvl1pPr>
          </a:lstStyle>
          <a:p>
            <a:pPr lvl="0"/>
            <a:fld id="{BB962C8B-B14F-4D97-AF65-F5344CB8AC3E}" type="datetime1">
              <a:rPr lang="zh-CN" altLang="en-US" dirty="0"/>
              <a:t>2020/7/13</a:t>
            </a:fld>
            <a:endParaRPr lang="zh-CN" altLang="en-US" dirty="0"/>
          </a:p>
        </p:txBody>
      </p:sp>
      <p:sp>
        <p:nvSpPr>
          <p:cNvPr id="1030" name="灯片编号占位符 1029"/>
          <p:cNvSpPr>
            <a:spLocks noGrp="1"/>
          </p:cNvSpPr>
          <p:nvPr>
            <p:ph type="sldNum" sz="quarter" idx="4"/>
          </p:nvPr>
        </p:nvSpPr>
        <p:spPr>
          <a:xfrm>
            <a:off x="107950" y="6165850"/>
            <a:ext cx="2447925" cy="404813"/>
          </a:xfrm>
          <a:prstGeom prst="rect">
            <a:avLst/>
          </a:prstGeom>
          <a:noFill/>
          <a:ln w="9525">
            <a:noFill/>
          </a:ln>
        </p:spPr>
        <p:txBody>
          <a:bodyPr lIns="0" tIns="0" rIns="0" bIns="0"/>
          <a:lstStyle>
            <a:lvl1pPr>
              <a:defRPr sz="2800" b="1">
                <a:solidFill>
                  <a:schemeClr val="accent2"/>
                </a:solidFill>
                <a:latin typeface="Arial Black" panose="020B0A04020102020204" pitchFamily="34" charset="0"/>
              </a:defRPr>
            </a:lvl1p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p:txStyles>
    <p:title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7"/>
          <a:stretch>
            <a:fillRect/>
          </a:stretch>
        </a:blipFill>
        <a:effectLst/>
      </p:bgPr>
    </p:bg>
    <p:spTree>
      <p:nvGrpSpPr>
        <p:cNvPr id="1" name=""/>
        <p:cNvGrpSpPr/>
        <p:nvPr/>
      </p:nvGrpSpPr>
      <p:grpSpPr>
        <a:xfrm>
          <a:off x="0" y="0"/>
          <a:ext cx="0" cy="0"/>
          <a:chOff x="0" y="0"/>
          <a:chExt cx="0" cy="0"/>
        </a:xfrm>
      </p:grpSpPr>
      <p:sp>
        <p:nvSpPr>
          <p:cNvPr id="37890" name="标题 37889"/>
          <p:cNvSpPr>
            <a:spLocks noGrp="1"/>
          </p:cNvSpPr>
          <p:nvPr>
            <p:ph type="title"/>
          </p:nvPr>
        </p:nvSpPr>
        <p:spPr>
          <a:xfrm>
            <a:off x="1476375" y="274638"/>
            <a:ext cx="7416800" cy="1143000"/>
          </a:xfrm>
          <a:prstGeom prst="rect">
            <a:avLst/>
          </a:prstGeom>
          <a:noFill/>
          <a:ln w="9525">
            <a:noFill/>
          </a:ln>
        </p:spPr>
        <p:txBody>
          <a:bodyPr anchor="ctr"/>
          <a:lstStyle/>
          <a:p>
            <a:pPr lvl="0"/>
            <a:r>
              <a:rPr lang="zh-CN" altLang="en-US" dirty="0"/>
              <a:t>单击此处编辑母版标题样式</a:t>
            </a:r>
          </a:p>
        </p:txBody>
      </p:sp>
      <p:sp>
        <p:nvSpPr>
          <p:cNvPr id="37891" name="文本占位符 37890"/>
          <p:cNvSpPr>
            <a:spLocks noGrp="1"/>
          </p:cNvSpPr>
          <p:nvPr>
            <p:ph type="body" idx="1"/>
          </p:nvPr>
        </p:nvSpPr>
        <p:spPr>
          <a:xfrm>
            <a:off x="1476375" y="1600200"/>
            <a:ext cx="74168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37892" name="日期占位符 37891"/>
          <p:cNvSpPr>
            <a:spLocks noGrp="1"/>
          </p:cNvSpPr>
          <p:nvPr>
            <p:ph type="dt" sz="half" idx="2"/>
          </p:nvPr>
        </p:nvSpPr>
        <p:spPr>
          <a:xfrm>
            <a:off x="0" y="6308725"/>
            <a:ext cx="1331913" cy="288925"/>
          </a:xfrm>
          <a:prstGeom prst="rect">
            <a:avLst/>
          </a:prstGeom>
          <a:noFill/>
          <a:ln w="9525">
            <a:noFill/>
          </a:ln>
        </p:spPr>
        <p:txBody>
          <a:bodyPr lIns="0" tIns="0" rIns="0" bIns="0"/>
          <a:lstStyle>
            <a:lvl1pPr algn="ctr">
              <a:defRPr>
                <a:solidFill>
                  <a:schemeClr val="bg1"/>
                </a:solidFill>
              </a:defRPr>
            </a:lvl1pPr>
          </a:lstStyle>
          <a:p>
            <a:pPr lvl="0"/>
            <a:fld id="{BB962C8B-B14F-4D97-AF65-F5344CB8AC3E}" type="datetime1">
              <a:rPr lang="zh-CN" altLang="en-US" dirty="0"/>
              <a:t>2020/7/13</a:t>
            </a:fld>
            <a:endParaRPr lang="zh-CN" altLang="en-US" dirty="0"/>
          </a:p>
        </p:txBody>
      </p:sp>
      <p:sp>
        <p:nvSpPr>
          <p:cNvPr id="37893" name="灯片编号占位符 37892"/>
          <p:cNvSpPr>
            <a:spLocks noGrp="1"/>
          </p:cNvSpPr>
          <p:nvPr>
            <p:ph type="sldNum" sz="quarter" idx="4"/>
          </p:nvPr>
        </p:nvSpPr>
        <p:spPr>
          <a:xfrm>
            <a:off x="6443663" y="6165850"/>
            <a:ext cx="2447925" cy="404813"/>
          </a:xfrm>
          <a:prstGeom prst="rect">
            <a:avLst/>
          </a:prstGeom>
          <a:noFill/>
          <a:ln w="9525">
            <a:noFill/>
          </a:ln>
        </p:spPr>
        <p:txBody>
          <a:bodyPr lIns="0" tIns="0" rIns="0" bIns="0"/>
          <a:lstStyle>
            <a:lvl1pPr algn="r">
              <a:defRPr sz="2800" b="1">
                <a:solidFill>
                  <a:schemeClr val="accent2"/>
                </a:solidFill>
                <a:latin typeface="Arial Black" panose="020B0A04020102020204" pitchFamily="34" charset="0"/>
              </a:defRPr>
            </a:lvl1p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hf hdr="0" ftr="0"/>
  <p:txStyles>
    <p:title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1"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1.xml"/><Relationship Id="rId5" Type="http://schemas.openxmlformats.org/officeDocument/2006/relationships/image" Target="../media/image13.jpeg"/><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1.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21.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21.xml"/><Relationship Id="rId5" Type="http://schemas.openxmlformats.org/officeDocument/2006/relationships/image" Target="../media/image25.jpe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1.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4.xml"/><Relationship Id="rId1" Type="http://schemas.openxmlformats.org/officeDocument/2006/relationships/slideLayout" Target="../slideLayouts/slideLayout21.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21.xm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6.xml"/><Relationship Id="rId1" Type="http://schemas.openxmlformats.org/officeDocument/2006/relationships/slideLayout" Target="../slideLayouts/slideLayout21.xml"/><Relationship Id="rId5" Type="http://schemas.openxmlformats.org/officeDocument/2006/relationships/image" Target="../media/image36.jpeg"/><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2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6630" name="标题 26629"/>
          <p:cNvSpPr>
            <a:spLocks noGrp="1"/>
          </p:cNvSpPr>
          <p:nvPr>
            <p:ph type="ctrTitle"/>
          </p:nvPr>
        </p:nvSpPr>
        <p:spPr>
          <a:xfrm>
            <a:off x="250825" y="549275"/>
            <a:ext cx="6073775" cy="1470025"/>
          </a:xfrm>
        </p:spPr>
        <p:txBody>
          <a:bodyPr anchor="ctr"/>
          <a:lstStyle/>
          <a:p>
            <a:pPr defTabSz="914400">
              <a:buNone/>
            </a:pPr>
            <a:r>
              <a:rPr lang="zh-CN" altLang="en-US" kern="1200" baseline="0" dirty="0">
                <a:latin typeface="Arial" panose="020B0604020202020204" pitchFamily="34" charset="0"/>
                <a:ea typeface="华文细黑" pitchFamily="2" charset="-122"/>
                <a:cs typeface="+mn-cs"/>
              </a:rPr>
              <a:t>室内设计原理</a:t>
            </a:r>
          </a:p>
        </p:txBody>
      </p:sp>
      <p:sp>
        <p:nvSpPr>
          <p:cNvPr id="26631" name="副标题 26630"/>
          <p:cNvSpPr>
            <a:spLocks noGrp="1"/>
          </p:cNvSpPr>
          <p:nvPr>
            <p:ph type="subTitle" idx="1"/>
          </p:nvPr>
        </p:nvSpPr>
        <p:spPr>
          <a:xfrm>
            <a:off x="71438" y="2133600"/>
            <a:ext cx="4572000" cy="3671888"/>
          </a:xfrm>
        </p:spPr>
        <p:txBody>
          <a:bodyPr wrap="none" lIns="0" rIns="0" anchor="t"/>
          <a:lstStyle/>
          <a:p>
            <a:pPr algn="r" defTabSz="914400">
              <a:buNone/>
            </a:pPr>
            <a:r>
              <a:rPr lang="zh-CN" altLang="en-US" sz="2700" kern="1200" baseline="0" dirty="0">
                <a:latin typeface="Arial" panose="020B0604020202020204" pitchFamily="34" charset="0"/>
                <a:ea typeface="华文细黑" pitchFamily="2" charset="-122"/>
              </a:rPr>
              <a:t>胡沈健</a:t>
            </a:r>
          </a:p>
          <a:p>
            <a:pPr algn="r" defTabSz="914400">
              <a:buNone/>
            </a:pPr>
            <a:r>
              <a:rPr lang="zh-CN" altLang="en-US" sz="2700" kern="1200" baseline="0" dirty="0">
                <a:latin typeface="Arial" panose="020B0604020202020204" pitchFamily="34" charset="0"/>
                <a:ea typeface="华文细黑" pitchFamily="2" charset="-122"/>
              </a:rPr>
              <a:t>大连理工大学</a:t>
            </a:r>
          </a:p>
          <a:p>
            <a:pPr algn="r" defTabSz="914400">
              <a:buNone/>
            </a:pPr>
            <a:r>
              <a:rPr lang="zh-CN" altLang="en-US" sz="2700" kern="1200" baseline="0" dirty="0">
                <a:latin typeface="Arial" panose="020B0604020202020204" pitchFamily="34" charset="0"/>
                <a:ea typeface="华文细黑" pitchFamily="2" charset="-122"/>
              </a:rPr>
              <a:t>环艺设计教研室</a:t>
            </a:r>
          </a:p>
          <a:p>
            <a:pPr algn="r" defTabSz="914400">
              <a:buNone/>
            </a:pPr>
            <a:r>
              <a:rPr lang="en-US" altLang="zh-CN" sz="2700" kern="1200" baseline="0" dirty="0">
                <a:latin typeface="Arial" panose="020B0604020202020204" pitchFamily="34" charset="0"/>
                <a:ea typeface="华文细黑" pitchFamily="2" charset="-122"/>
              </a:rPr>
              <a:t>Tel</a:t>
            </a:r>
            <a:r>
              <a:rPr lang="zh-CN" altLang="en-US" sz="2700" kern="1200" baseline="0" dirty="0">
                <a:latin typeface="Arial" panose="020B0604020202020204" pitchFamily="34" charset="0"/>
                <a:ea typeface="华文细黑" pitchFamily="2" charset="-122"/>
              </a:rPr>
              <a:t>：</a:t>
            </a:r>
            <a:r>
              <a:rPr lang="en-US" altLang="zh-CN" sz="2700" kern="1200" baseline="0" dirty="0">
                <a:latin typeface="Arial" panose="020B0604020202020204" pitchFamily="34" charset="0"/>
                <a:ea typeface="华文细黑" pitchFamily="2" charset="-122"/>
              </a:rPr>
              <a:t>13130019900</a:t>
            </a:r>
          </a:p>
          <a:p>
            <a:pPr algn="r" defTabSz="914400">
              <a:buNone/>
            </a:pPr>
            <a:r>
              <a:rPr lang="en-US" altLang="zh-CN" sz="2700" kern="1200" baseline="0" dirty="0">
                <a:latin typeface="Arial" panose="020B0604020202020204" pitchFamily="34" charset="0"/>
                <a:ea typeface="华文细黑" pitchFamily="2" charset="-122"/>
              </a:rPr>
              <a:t>Email</a:t>
            </a:r>
            <a:r>
              <a:rPr lang="zh-CN" altLang="en-US" sz="2700" kern="1200" baseline="0" dirty="0">
                <a:latin typeface="Arial" panose="020B0604020202020204" pitchFamily="34" charset="0"/>
                <a:ea typeface="华文细黑" pitchFamily="2" charset="-122"/>
              </a:rPr>
              <a:t>：</a:t>
            </a:r>
            <a:r>
              <a:rPr lang="en-US" altLang="zh-CN" sz="2700" kern="1200" baseline="0" dirty="0">
                <a:latin typeface="Arial" panose="020B0604020202020204" pitchFamily="34" charset="0"/>
                <a:ea typeface="华文细黑" pitchFamily="2" charset="-122"/>
              </a:rPr>
              <a:t>Hubox@ sina.com</a:t>
            </a:r>
          </a:p>
          <a:p>
            <a:pPr algn="r" defTabSz="914400">
              <a:buNone/>
            </a:pPr>
            <a:r>
              <a:rPr lang="en-US" altLang="zh-CN" sz="2700" kern="1200" baseline="0" dirty="0">
                <a:latin typeface="Arial" panose="020B0604020202020204" pitchFamily="34" charset="0"/>
                <a:ea typeface="华文细黑" pitchFamily="2" charset="-122"/>
              </a:rPr>
              <a:t>QQ: 514136531</a:t>
            </a:r>
          </a:p>
        </p:txBody>
      </p:sp>
      <p:sp>
        <p:nvSpPr>
          <p:cNvPr id="3" name="灯片编号占位符 2"/>
          <p:cNvSpPr>
            <a:spLocks noGrp="1"/>
          </p:cNvSpPr>
          <p:nvPr>
            <p:ph type="sldNum" sz="quarter" idx="4"/>
          </p:nvPr>
        </p:nvSpPr>
        <p:spPr>
          <a:xfrm>
            <a:off x="107950" y="6022340"/>
            <a:ext cx="2133600" cy="431800"/>
          </a:xfrm>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a:t>
            </a:fld>
            <a:endParaRPr lang="zh-CN" dirty="0">
              <a:latin typeface="Arial Black" panose="020B0A04020102020204" pitchFamily="34" charset="0"/>
            </a:endParaRPr>
          </a:p>
        </p:txBody>
      </p:sp>
      <p:sp>
        <p:nvSpPr>
          <p:cNvPr id="5" name="矩形 4"/>
          <p:cNvSpPr/>
          <p:nvPr/>
        </p:nvSpPr>
        <p:spPr>
          <a:xfrm>
            <a:off x="4942205" y="5816600"/>
            <a:ext cx="420560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10</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7277100" y="589280"/>
            <a:ext cx="1530350" cy="447675"/>
          </a:xfrm>
        </p:spPr>
        <p:txBody>
          <a:bodyPr/>
          <a:lstStyle/>
          <a:p>
            <a:r>
              <a:rPr lang="zh-CN" altLang="en-US" sz="2000"/>
              <a:t>舒适的软装</a:t>
            </a:r>
          </a:p>
        </p:txBody>
      </p:sp>
      <p:pic>
        <p:nvPicPr>
          <p:cNvPr id="7" name="图片 6" descr="软装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021580" y="1121410"/>
            <a:ext cx="3847465" cy="4311650"/>
          </a:xfrm>
          <a:prstGeom prst="rect">
            <a:avLst/>
          </a:prstGeom>
        </p:spPr>
      </p:pic>
      <p:pic>
        <p:nvPicPr>
          <p:cNvPr id="8" name="图片 7" descr="软装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38935" y="1121410"/>
            <a:ext cx="3233420" cy="4311015"/>
          </a:xfrm>
          <a:prstGeom prst="rect">
            <a:avLst/>
          </a:prstGeom>
        </p:spPr>
      </p:pic>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zh-CN" altLang="en-US" dirty="0">
                <a:solidFill>
                  <a:schemeClr val="tx1"/>
                </a:solidFill>
                <a:latin typeface="Arial" panose="020B0604020202020204" pitchFamily="34" charset="0"/>
                <a:ea typeface="华文中宋" pitchFamily="2" charset="-122"/>
                <a:sym typeface="+mn-ea"/>
              </a:rPr>
              <a:t>室内设计的属性</a:t>
            </a:r>
            <a:endParaRPr lang="zh-CN" altLang="en-US" dirty="0">
              <a:solidFill>
                <a:schemeClr val="tx1"/>
              </a:solidFill>
              <a:latin typeface="Arial" panose="020B0604020202020204" pitchFamily="34" charset="0"/>
              <a:ea typeface="华文中宋" pitchFamily="2" charset="-122"/>
            </a:endParaRPr>
          </a:p>
        </p:txBody>
      </p:sp>
      <p:sp>
        <p:nvSpPr>
          <p:cNvPr id="31747" name="文本占位符 31746"/>
          <p:cNvSpPr>
            <a:spLocks noGrp="1"/>
          </p:cNvSpPr>
          <p:nvPr>
            <p:ph type="body" idx="1"/>
          </p:nvPr>
        </p:nvSpPr>
        <p:spPr>
          <a:xfrm>
            <a:off x="457200" y="1306195"/>
            <a:ext cx="7210425" cy="4525963"/>
          </a:xfrm>
        </p:spPr>
        <p:txBody>
          <a:bodyPr/>
          <a:lstStyle/>
          <a:p>
            <a:pPr marL="457200" lvl="1" indent="0">
              <a:buNone/>
            </a:pPr>
            <a:endParaRPr lang="zh-CN" altLang="en-US" dirty="0"/>
          </a:p>
          <a:p>
            <a:r>
              <a:rPr lang="zh-CN" altLang="en-US" dirty="0"/>
              <a:t>多功能的综合</a:t>
            </a:r>
            <a:endParaRPr lang="en-US" altLang="zh-CN" dirty="0"/>
          </a:p>
          <a:p>
            <a:r>
              <a:rPr lang="zh-CN" altLang="en-US" dirty="0"/>
              <a:t>受多要素的制约</a:t>
            </a:r>
          </a:p>
          <a:p>
            <a:r>
              <a:rPr lang="zh-CN" altLang="en-US" dirty="0"/>
              <a:t>公众共同参与</a:t>
            </a:r>
          </a:p>
          <a:p>
            <a:pPr lvl="1"/>
            <a:endParaRPr lang="zh-CN" altLang="en-US" dirty="0"/>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11</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zh-CN" altLang="en-US" dirty="0">
                <a:solidFill>
                  <a:schemeClr val="tx1"/>
                </a:solidFill>
                <a:latin typeface="Arial" panose="020B0604020202020204" pitchFamily="34" charset="0"/>
                <a:ea typeface="华文中宋" pitchFamily="2" charset="-122"/>
                <a:sym typeface="+mn-ea"/>
              </a:rPr>
              <a:t>室内设计的属性</a:t>
            </a:r>
            <a:endParaRPr lang="zh-CN" altLang="en-US" dirty="0">
              <a:solidFill>
                <a:schemeClr val="tx1"/>
              </a:solidFill>
              <a:latin typeface="Arial" panose="020B0604020202020204" pitchFamily="34" charset="0"/>
              <a:ea typeface="华文中宋" pitchFamily="2" charset="-122"/>
            </a:endParaRPr>
          </a:p>
        </p:txBody>
      </p:sp>
      <p:sp>
        <p:nvSpPr>
          <p:cNvPr id="31747" name="文本占位符 31746"/>
          <p:cNvSpPr>
            <a:spLocks noGrp="1"/>
          </p:cNvSpPr>
          <p:nvPr>
            <p:ph type="body" idx="1"/>
          </p:nvPr>
        </p:nvSpPr>
        <p:spPr>
          <a:xfrm>
            <a:off x="457200" y="1089660"/>
            <a:ext cx="7210425" cy="4525963"/>
          </a:xfrm>
        </p:spPr>
        <p:txBody>
          <a:bodyPr/>
          <a:lstStyle/>
          <a:p>
            <a:pPr marL="457200" lvl="1" indent="0">
              <a:buNone/>
            </a:pPr>
            <a:endParaRPr lang="zh-CN" altLang="en-US" dirty="0"/>
          </a:p>
          <a:p>
            <a:pPr>
              <a:lnSpc>
                <a:spcPct val="110000"/>
              </a:lnSpc>
            </a:pPr>
            <a:r>
              <a:rPr lang="zh-CN" altLang="en-US" dirty="0"/>
              <a:t>多功能的综合</a:t>
            </a:r>
          </a:p>
          <a:p>
            <a:pPr lvl="1" algn="l">
              <a:lnSpc>
                <a:spcPct val="110000"/>
              </a:lnSpc>
              <a:spcBef>
                <a:spcPct val="20000"/>
              </a:spcBef>
              <a:buNone/>
            </a:pPr>
            <a:r>
              <a:rPr lang="zh-CN" altLang="en-US" dirty="0">
                <a:sym typeface="+mn-ea"/>
              </a:rPr>
              <a:t>—室内设计是一种用来解决多种功能需求的             方式。</a:t>
            </a:r>
          </a:p>
          <a:p>
            <a:pPr lvl="1" algn="l">
              <a:lnSpc>
                <a:spcPct val="110000"/>
              </a:lnSpc>
              <a:spcBef>
                <a:spcPct val="20000"/>
              </a:spcBef>
              <a:buNone/>
            </a:pPr>
            <a:r>
              <a:rPr lang="en-US" altLang="zh-CN" dirty="0"/>
              <a:t>—环境的另一个不可忽视的方面是信息的传播功能。</a:t>
            </a:r>
          </a:p>
          <a:p>
            <a:pPr lvl="1" algn="l">
              <a:lnSpc>
                <a:spcPct val="110000"/>
              </a:lnSpc>
              <a:spcBef>
                <a:spcPct val="20000"/>
              </a:spcBef>
              <a:buNone/>
            </a:pPr>
            <a:r>
              <a:rPr lang="en-US" altLang="zh-CN" dirty="0"/>
              <a:t>—环境还向人们传递着心灵感受的信息。</a:t>
            </a:r>
          </a:p>
          <a:p>
            <a:pPr>
              <a:lnSpc>
                <a:spcPct val="110000"/>
              </a:lnSpc>
            </a:pPr>
            <a:r>
              <a:rPr lang="zh-CN" altLang="en-US" dirty="0"/>
              <a:t>受多要素的制约</a:t>
            </a:r>
          </a:p>
          <a:p>
            <a:pPr>
              <a:lnSpc>
                <a:spcPct val="110000"/>
              </a:lnSpc>
            </a:pPr>
            <a:r>
              <a:rPr lang="zh-CN" altLang="en-US" dirty="0"/>
              <a:t>公众共同参与</a:t>
            </a:r>
          </a:p>
          <a:p>
            <a:pPr lvl="1"/>
            <a:endParaRPr lang="zh-CN" altLang="en-US" dirty="0"/>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12</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13</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844675" y="4302760"/>
            <a:ext cx="2494280" cy="2409190"/>
          </a:xfrm>
        </p:spPr>
        <p:txBody>
          <a:bodyPr/>
          <a:lstStyle/>
          <a:p>
            <a:pPr algn="l"/>
            <a:r>
              <a:rPr lang="zh-CN" altLang="en-US" sz="1800"/>
              <a:t>      唯港荟酒店/香港</a:t>
            </a:r>
            <a:br>
              <a:rPr lang="zh-CN" altLang="en-US" sz="1800"/>
            </a:br>
            <a:r>
              <a:rPr lang="zh-CN" altLang="en-US" sz="1800"/>
              <a:t>开敞中庭，大气精致，显出高端的品质</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香港唯港荟酒店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51940" y="311150"/>
            <a:ext cx="3406140" cy="4562475"/>
          </a:xfrm>
          <a:prstGeom prst="rect">
            <a:avLst/>
          </a:prstGeom>
        </p:spPr>
      </p:pic>
      <p:sp>
        <p:nvSpPr>
          <p:cNvPr id="5" name="标题 5"/>
          <p:cNvSpPr/>
          <p:nvPr/>
        </p:nvSpPr>
        <p:spPr>
          <a:xfrm>
            <a:off x="5293360" y="4704715"/>
            <a:ext cx="3266440" cy="172529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en-US" altLang="zh-CN" sz="1800"/>
              <a:t>   </a:t>
            </a:r>
            <a:r>
              <a:rPr lang="zh-CN" altLang="en-US" sz="1800"/>
              <a:t>松菸小卖所/台湾  古朴怀旧的风格勾起人的童年回忆 </a:t>
            </a:r>
          </a:p>
        </p:txBody>
      </p:sp>
      <p:pic>
        <p:nvPicPr>
          <p:cNvPr id="9" name="图片 8" descr="松菸小賣所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71465" y="2745105"/>
            <a:ext cx="3188335" cy="2128520"/>
          </a:xfrm>
          <a:prstGeom prst="rect">
            <a:avLst/>
          </a:prstGeom>
        </p:spPr>
      </p:pic>
      <p:pic>
        <p:nvPicPr>
          <p:cNvPr id="10" name="图片 9" descr="松菸小賣所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371465" y="346710"/>
            <a:ext cx="3180715" cy="212280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14</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5416550" y="4952365"/>
            <a:ext cx="3201035" cy="619125"/>
          </a:xfrm>
        </p:spPr>
        <p:txBody>
          <a:bodyPr/>
          <a:lstStyle/>
          <a:p>
            <a:r>
              <a:rPr lang="zh-CN" altLang="en-US" sz="2000"/>
              <a:t>英雄纪念碑/上海 </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9" name="图片 8" descr="3970232_083140529000_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78330" y="320675"/>
            <a:ext cx="6952615" cy="46316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15</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6443980" y="69850"/>
            <a:ext cx="2482850" cy="6204585"/>
          </a:xfrm>
        </p:spPr>
        <p:txBody>
          <a:bodyPr/>
          <a:lstStyle/>
          <a:p>
            <a:pPr algn="l"/>
            <a:r>
              <a:rPr lang="zh-CN" altLang="en-US" sz="2000"/>
              <a:t>莫尔费塔滨海空间改造 城市与水的再相遇/意大利</a:t>
            </a:r>
            <a:br>
              <a:rPr lang="zh-CN" altLang="en-US" sz="2000"/>
            </a:br>
            <a:r>
              <a:rPr lang="zh-CN" altLang="en-US" sz="2000"/>
              <a:t>   </a:t>
            </a:r>
            <a:br>
              <a:rPr lang="zh-CN" altLang="en-US" sz="2000"/>
            </a:br>
            <a:r>
              <a:rPr lang="zh-CN" altLang="en-US" sz="2000"/>
              <a:t>    莫尔费塔是个与海洋息息相关的小城，港口、船坞、滨海长廊、日光浴场等与水相关的活动区域沿海岸线分布着。在这里，针对城市空间改造的方案都意图保留或恢复城市与水的亲密性，把城市空间交还于居民。</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14805" y="697230"/>
            <a:ext cx="4667250" cy="2173605"/>
          </a:xfrm>
          <a:prstGeom prst="rect">
            <a:avLst/>
          </a:prstGeom>
        </p:spPr>
      </p:pic>
      <p:pic>
        <p:nvPicPr>
          <p:cNvPr id="5" name="图片 4" descr="001-MOLFETTA-TERRE-E-MARE-by-Elements-Arch-lab-960x47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4805" y="3157220"/>
            <a:ext cx="4667885" cy="23006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zh-CN" altLang="en-US" dirty="0">
                <a:solidFill>
                  <a:schemeClr val="tx1"/>
                </a:solidFill>
                <a:latin typeface="Arial" panose="020B0604020202020204" pitchFamily="34" charset="0"/>
                <a:ea typeface="华文中宋" pitchFamily="2" charset="-122"/>
                <a:sym typeface="+mn-ea"/>
              </a:rPr>
              <a:t>室内设计的属性</a:t>
            </a:r>
            <a:endParaRPr lang="zh-CN" altLang="en-US" dirty="0">
              <a:solidFill>
                <a:schemeClr val="tx1"/>
              </a:solidFill>
              <a:latin typeface="Arial" panose="020B0604020202020204" pitchFamily="34" charset="0"/>
              <a:ea typeface="华文中宋" pitchFamily="2" charset="-122"/>
            </a:endParaRPr>
          </a:p>
        </p:txBody>
      </p:sp>
      <p:sp>
        <p:nvSpPr>
          <p:cNvPr id="31747" name="文本占位符 31746"/>
          <p:cNvSpPr>
            <a:spLocks noGrp="1"/>
          </p:cNvSpPr>
          <p:nvPr>
            <p:ph type="body" idx="1"/>
          </p:nvPr>
        </p:nvSpPr>
        <p:spPr>
          <a:xfrm>
            <a:off x="457200" y="1089660"/>
            <a:ext cx="7210425" cy="4525963"/>
          </a:xfrm>
        </p:spPr>
        <p:txBody>
          <a:bodyPr/>
          <a:lstStyle/>
          <a:p>
            <a:pPr marL="457200" lvl="1" indent="0">
              <a:buNone/>
            </a:pPr>
            <a:endParaRPr lang="zh-CN" altLang="en-US" dirty="0"/>
          </a:p>
          <a:p>
            <a:pPr>
              <a:lnSpc>
                <a:spcPct val="110000"/>
              </a:lnSpc>
            </a:pPr>
            <a:r>
              <a:rPr lang="zh-CN" altLang="en-US" dirty="0"/>
              <a:t>多功能的综合</a:t>
            </a:r>
            <a:endParaRPr lang="en-US" altLang="zh-CN" dirty="0"/>
          </a:p>
          <a:p>
            <a:pPr>
              <a:lnSpc>
                <a:spcPct val="110000"/>
              </a:lnSpc>
            </a:pPr>
            <a:r>
              <a:rPr lang="zh-CN" altLang="en-US" dirty="0"/>
              <a:t>受多要素的制约</a:t>
            </a:r>
          </a:p>
          <a:p>
            <a:pPr lvl="1" algn="l">
              <a:lnSpc>
                <a:spcPct val="110000"/>
              </a:lnSpc>
              <a:buNone/>
            </a:pPr>
            <a:r>
              <a:rPr lang="en-US" altLang="zh-CN" dirty="0"/>
              <a:t>—</a:t>
            </a:r>
            <a:r>
              <a:rPr lang="zh-CN" altLang="en-US" dirty="0"/>
              <a:t>使用功能、地理条件、艺术文化、经济水平、科学技术等多种要素的支撑，对于环境艺术的实现是必不可少的。</a:t>
            </a:r>
          </a:p>
          <a:p>
            <a:pPr lvl="1" algn="l">
              <a:lnSpc>
                <a:spcPct val="110000"/>
              </a:lnSpc>
              <a:buNone/>
            </a:pPr>
            <a:r>
              <a:rPr lang="en-US" altLang="zh-CN" dirty="0"/>
              <a:t>—</a:t>
            </a:r>
            <a:r>
              <a:rPr lang="zh-CN" altLang="en-US" dirty="0"/>
              <a:t>每一个要素又对环境的整体提出具体的要求，指定一个范畴，对室内设计进行某种程度的制约。</a:t>
            </a:r>
          </a:p>
          <a:p>
            <a:pPr>
              <a:lnSpc>
                <a:spcPct val="110000"/>
              </a:lnSpc>
            </a:pPr>
            <a:r>
              <a:rPr lang="zh-CN" altLang="en-US" dirty="0"/>
              <a:t>公众共同参与</a:t>
            </a:r>
          </a:p>
          <a:p>
            <a:pPr lvl="1">
              <a:lnSpc>
                <a:spcPct val="110000"/>
              </a:lnSpc>
            </a:pPr>
            <a:endParaRPr lang="zh-CN" altLang="en-US" dirty="0"/>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16</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31745"/>
          <p:cNvSpPr>
            <a:spLocks noGrp="1"/>
          </p:cNvSpPr>
          <p:nvPr>
            <p:ph type="title"/>
          </p:nvPr>
        </p:nvSpPr>
        <p:spPr/>
        <p:txBody>
          <a:bodyPr anchor="ctr"/>
          <a:lstStyle/>
          <a:p>
            <a:r>
              <a:rPr lang="zh-CN" altLang="en-US" dirty="0">
                <a:solidFill>
                  <a:schemeClr val="tx1"/>
                </a:solidFill>
                <a:latin typeface="Arial" panose="020B0604020202020204" pitchFamily="34" charset="0"/>
                <a:ea typeface="华文中宋" pitchFamily="2" charset="-122"/>
                <a:sym typeface="+mn-ea"/>
              </a:rPr>
              <a:t>室内设计的属性</a:t>
            </a:r>
            <a:endParaRPr lang="zh-CN" altLang="en-US" dirty="0">
              <a:solidFill>
                <a:schemeClr val="tx1"/>
              </a:solidFill>
              <a:latin typeface="Arial" panose="020B0604020202020204" pitchFamily="34" charset="0"/>
              <a:ea typeface="华文中宋" pitchFamily="2" charset="-122"/>
            </a:endParaRPr>
          </a:p>
        </p:txBody>
      </p:sp>
      <p:sp>
        <p:nvSpPr>
          <p:cNvPr id="31747" name="文本占位符 31746"/>
          <p:cNvSpPr>
            <a:spLocks noGrp="1"/>
          </p:cNvSpPr>
          <p:nvPr>
            <p:ph type="body" idx="1"/>
          </p:nvPr>
        </p:nvSpPr>
        <p:spPr>
          <a:xfrm>
            <a:off x="457200" y="1089660"/>
            <a:ext cx="7210425" cy="4525963"/>
          </a:xfrm>
        </p:spPr>
        <p:txBody>
          <a:bodyPr/>
          <a:lstStyle/>
          <a:p>
            <a:pPr marL="457200" lvl="1" indent="0">
              <a:buNone/>
            </a:pPr>
            <a:endParaRPr lang="zh-CN" altLang="en-US" dirty="0"/>
          </a:p>
          <a:p>
            <a:pPr>
              <a:lnSpc>
                <a:spcPct val="120000"/>
              </a:lnSpc>
            </a:pPr>
            <a:r>
              <a:rPr lang="zh-CN" altLang="en-US" dirty="0"/>
              <a:t>多功能的综合</a:t>
            </a:r>
            <a:endParaRPr lang="en-US" altLang="zh-CN" dirty="0"/>
          </a:p>
          <a:p>
            <a:pPr>
              <a:lnSpc>
                <a:spcPct val="120000"/>
              </a:lnSpc>
            </a:pPr>
            <a:r>
              <a:rPr lang="zh-CN" altLang="en-US" dirty="0"/>
              <a:t>受多要素的制约</a:t>
            </a:r>
          </a:p>
          <a:p>
            <a:pPr>
              <a:lnSpc>
                <a:spcPct val="120000"/>
              </a:lnSpc>
            </a:pPr>
            <a:r>
              <a:rPr lang="zh-CN" altLang="en-US" dirty="0"/>
              <a:t>公众共同参与</a:t>
            </a:r>
          </a:p>
          <a:p>
            <a:pPr lvl="1" algn="l">
              <a:lnSpc>
                <a:spcPct val="120000"/>
              </a:lnSpc>
              <a:buNone/>
            </a:pPr>
            <a:r>
              <a:rPr lang="en-US" altLang="zh-CN" dirty="0"/>
              <a:t>—</a:t>
            </a:r>
            <a:r>
              <a:rPr lang="en-US" altLang="zh-CN" dirty="0" err="1"/>
              <a:t>笼统地说</a:t>
            </a:r>
            <a:r>
              <a:rPr lang="zh-CN" altLang="en-US" dirty="0"/>
              <a:t>，室内设计</a:t>
            </a:r>
            <a:r>
              <a:rPr lang="en-US" altLang="zh-CN" dirty="0" err="1"/>
              <a:t>具有突出的公共性质，这与艺术创作多属个人行为有着明显的不同</a:t>
            </a:r>
            <a:r>
              <a:rPr lang="en-US" altLang="zh-CN" dirty="0"/>
              <a:t>。</a:t>
            </a:r>
          </a:p>
          <a:p>
            <a:pPr lvl="1" algn="l">
              <a:lnSpc>
                <a:spcPct val="120000"/>
              </a:lnSpc>
            </a:pPr>
            <a:endParaRPr lang="en-US" altLang="zh-CN" dirty="0"/>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17</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环境</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18</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2226310" y="4081145"/>
            <a:ext cx="5980430" cy="2515235"/>
          </a:xfrm>
        </p:spPr>
        <p:txBody>
          <a:bodyPr/>
          <a:lstStyle/>
          <a:p>
            <a:pPr algn="l"/>
            <a:r>
              <a:rPr lang="zh-CN" altLang="en-US" sz="1800"/>
              <a:t>约高线公园/美国</a:t>
            </a:r>
            <a:br>
              <a:rPr lang="zh-CN" altLang="en-US" sz="1800"/>
            </a:br>
            <a:r>
              <a:rPr lang="zh-CN" altLang="en-US" sz="1800"/>
              <a:t>最初正是附近市民自发组织的“高线之友”团体推翻了拆毁高线铁路的议案，推动了公园的规划建设，可以说高线公园从项目缘起、竞标、设计、实施，均与当地居民保持了紧密的联系，在为纽约市民带来一片美妙的公共空间同时，又承载了这座城市的记忆</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23021211153400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83460" y="446405"/>
            <a:ext cx="5923280" cy="3816350"/>
          </a:xfrm>
          <a:prstGeom prst="rect">
            <a:avLst/>
          </a:prstGeom>
          <a:solidFill>
            <a:schemeClr val="lt1"/>
          </a:solid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79873"/>
          <p:cNvSpPr>
            <a:spLocks noGrp="1"/>
          </p:cNvSpPr>
          <p:nvPr>
            <p:ph type="title"/>
          </p:nvPr>
        </p:nvSpPr>
        <p:spPr/>
        <p:txBody>
          <a:bodyPr anchor="ctr"/>
          <a:lstStyle/>
          <a:p>
            <a:r>
              <a:rPr lang="zh-CN" altLang="en-US" dirty="0">
                <a:sym typeface="+mn-ea"/>
              </a:rPr>
              <a:t>室内设计的学科特征 </a:t>
            </a:r>
            <a:endParaRPr lang="zh-CN" altLang="en-US" dirty="0"/>
          </a:p>
        </p:txBody>
      </p:sp>
      <p:sp>
        <p:nvSpPr>
          <p:cNvPr id="79875" name="文本占位符 79874"/>
          <p:cNvSpPr>
            <a:spLocks noGrp="1"/>
          </p:cNvSpPr>
          <p:nvPr>
            <p:ph type="body" idx="1"/>
          </p:nvPr>
        </p:nvSpPr>
        <p:spPr/>
        <p:txBody>
          <a:bodyPr/>
          <a:lstStyle/>
          <a:p>
            <a:r>
              <a:rPr lang="zh-CN" altLang="en-US" dirty="0"/>
              <a:t>建筑设计是室内设计的基础</a:t>
            </a:r>
          </a:p>
          <a:p>
            <a:pPr lvl="1"/>
            <a:r>
              <a:rPr lang="zh-CN" altLang="en-US" dirty="0"/>
              <a:t>在确定的建筑实体内进行</a:t>
            </a:r>
          </a:p>
          <a:p>
            <a:r>
              <a:rPr lang="zh-CN" altLang="en-US" dirty="0"/>
              <a:t>室内设计是建筑设计的继续、深化和发展</a:t>
            </a:r>
          </a:p>
        </p:txBody>
      </p:sp>
      <p:sp>
        <p:nvSpPr>
          <p:cNvPr id="3" name="灯片编号占位符 2"/>
          <p:cNvSpPr>
            <a:spLocks noGrp="1"/>
          </p:cNvSpPr>
          <p:nvPr>
            <p:ph type="sldNum" sz="quarter" idx="12"/>
          </p:nvPr>
        </p:nvSpPr>
        <p:spPr>
          <a:xfrm>
            <a:off x="107950" y="613029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19</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80020" y="5816600"/>
            <a:ext cx="1367790" cy="104140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74" name="标题 28673"/>
          <p:cNvSpPr>
            <a:spLocks noGrp="1"/>
          </p:cNvSpPr>
          <p:nvPr>
            <p:ph type="title"/>
          </p:nvPr>
        </p:nvSpPr>
        <p:spPr/>
        <p:txBody>
          <a:bodyPr anchor="ctr"/>
          <a:lstStyle/>
          <a:p>
            <a:pPr algn="l">
              <a:buClr>
                <a:srgbClr val="000000"/>
              </a:buClr>
            </a:pPr>
            <a:r>
              <a:rPr lang="zh-CN" altLang="en-US" dirty="0">
                <a:sym typeface="+mn-ea"/>
              </a:rPr>
              <a:t>室内设计</a:t>
            </a:r>
            <a:r>
              <a:rPr lang="zh-CN" altLang="en-US" dirty="0"/>
              <a:t>原理内容</a:t>
            </a:r>
          </a:p>
        </p:txBody>
      </p:sp>
      <p:sp>
        <p:nvSpPr>
          <p:cNvPr id="28675" name="文本占位符 28674"/>
          <p:cNvSpPr>
            <a:spLocks noGrp="1"/>
          </p:cNvSpPr>
          <p:nvPr>
            <p:ph type="body" idx="1"/>
          </p:nvPr>
        </p:nvSpPr>
        <p:spPr/>
        <p:txBody>
          <a:bodyPr/>
          <a:lstStyle/>
          <a:p>
            <a:r>
              <a:rPr lang="zh-CN" altLang="en-US" dirty="0"/>
              <a:t>室内设计的基本原理和知识</a:t>
            </a:r>
          </a:p>
          <a:p>
            <a:r>
              <a:rPr lang="zh-CN" altLang="en-US" dirty="0"/>
              <a:t>探讨分析与解决问题的思路</a:t>
            </a:r>
          </a:p>
          <a:p>
            <a:r>
              <a:rPr lang="zh-CN" altLang="en-US" dirty="0"/>
              <a:t>室内设计的相关规范和技术</a:t>
            </a:r>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a:t>
            </a:fld>
            <a:endParaRPr lang="zh-CN" sz="2800" b="1" dirty="0">
              <a:solidFill>
                <a:schemeClr val="accent2"/>
              </a:solidFill>
              <a:latin typeface="Arial Black" panose="020B0A04020102020204" pitchFamily="34" charset="0"/>
            </a:endParaRPr>
          </a:p>
        </p:txBody>
      </p:sp>
      <p:sp>
        <p:nvSpPr>
          <p:cNvPr id="4" name="矩形 3"/>
          <p:cNvSpPr/>
          <p:nvPr/>
        </p:nvSpPr>
        <p:spPr>
          <a:xfrm>
            <a:off x="-9525" y="6525260"/>
            <a:ext cx="7789545" cy="33274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153035" y="648906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79873"/>
          <p:cNvSpPr>
            <a:spLocks noGrp="1"/>
          </p:cNvSpPr>
          <p:nvPr>
            <p:ph type="title"/>
          </p:nvPr>
        </p:nvSpPr>
        <p:spPr/>
        <p:txBody>
          <a:bodyPr anchor="ctr"/>
          <a:lstStyle/>
          <a:p>
            <a:r>
              <a:rPr lang="zh-CN" altLang="en-US" dirty="0">
                <a:sym typeface="+mn-ea"/>
              </a:rPr>
              <a:t>室内设计的学科特征 </a:t>
            </a:r>
            <a:endParaRPr lang="zh-CN" altLang="en-US" dirty="0"/>
          </a:p>
        </p:txBody>
      </p:sp>
      <p:sp>
        <p:nvSpPr>
          <p:cNvPr id="79875" name="文本占位符 79874"/>
          <p:cNvSpPr>
            <a:spLocks noGrp="1"/>
          </p:cNvSpPr>
          <p:nvPr>
            <p:ph type="body" idx="1"/>
          </p:nvPr>
        </p:nvSpPr>
        <p:spPr/>
        <p:txBody>
          <a:bodyPr/>
          <a:lstStyle/>
          <a:p>
            <a:r>
              <a:rPr lang="zh-CN" altLang="en-US" dirty="0"/>
              <a:t>学科历史</a:t>
            </a:r>
          </a:p>
          <a:p>
            <a:r>
              <a:rPr lang="zh-CN" altLang="en-US" dirty="0"/>
              <a:t>学科现状</a:t>
            </a:r>
          </a:p>
          <a:p>
            <a:r>
              <a:rPr lang="zh-CN" altLang="en-US" dirty="0"/>
              <a:t>学科理论的发展现状</a:t>
            </a:r>
          </a:p>
          <a:p>
            <a:r>
              <a:rPr lang="zh-CN" altLang="en-US" dirty="0"/>
              <a:t>学科定位</a:t>
            </a:r>
          </a:p>
          <a:p>
            <a:r>
              <a:rPr lang="zh-CN" altLang="en-US" dirty="0"/>
              <a:t>室内设计的多学科交叉特性</a:t>
            </a:r>
          </a:p>
          <a:p>
            <a:r>
              <a:rPr lang="zh-CN" altLang="en-US" dirty="0"/>
              <a:t>室内设计交叉特性的未来发展趋势</a:t>
            </a:r>
          </a:p>
        </p:txBody>
      </p:sp>
      <p:sp>
        <p:nvSpPr>
          <p:cNvPr id="3" name="灯片编号占位符 2"/>
          <p:cNvSpPr>
            <a:spLocks noGrp="1"/>
          </p:cNvSpPr>
          <p:nvPr>
            <p:ph type="sldNum" sz="quarter" idx="12"/>
          </p:nvPr>
        </p:nvSpPr>
        <p:spPr>
          <a:xfrm>
            <a:off x="107950" y="613029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20</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t>学科历史</a:t>
            </a:r>
          </a:p>
          <a:p>
            <a:pPr marL="0" indent="0">
              <a:lnSpc>
                <a:spcPct val="120000"/>
              </a:lnSpc>
              <a:buNone/>
            </a:pPr>
            <a:r>
              <a:rPr lang="en-US" altLang="zh-CN" sz="2400" b="0" dirty="0"/>
              <a:t>—</a:t>
            </a:r>
            <a:r>
              <a:rPr lang="zh-CN" altLang="en-US" sz="2400" b="0" dirty="0"/>
              <a:t>从理论上讲，所谓“环境艺术”是指周围坏境的合理空间规划，艺术空间构想的综合规划，包括了环境与空间的规划，空间装饰，空间造型和空间构造，空间的使用功能和审美功能。室内设计是一门新兴的学科，是综合的艺术系统的工程研究，涉及了有关美术，建筑，园林，人体工程学等多个领域，是艺术类跨学科的综合型专业。</a:t>
            </a:r>
            <a:endParaRPr lang="zh-CN" altLang="en-US" b="0" dirty="0"/>
          </a:p>
          <a:p>
            <a:pPr marL="0" indent="0">
              <a:lnSpc>
                <a:spcPct val="120000"/>
              </a:lnSpc>
              <a:buNone/>
            </a:pP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21</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22</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5801360" y="589280"/>
            <a:ext cx="2949575" cy="5575935"/>
          </a:xfrm>
        </p:spPr>
        <p:txBody>
          <a:bodyPr/>
          <a:lstStyle/>
          <a:p>
            <a:pPr algn="l"/>
            <a:r>
              <a:rPr lang="zh-CN" altLang="en-US" sz="1600"/>
              <a:t>南京中山陵/中国</a:t>
            </a:r>
            <a:br>
              <a:rPr lang="zh-CN" altLang="en-US" sz="1600"/>
            </a:br>
            <a:r>
              <a:rPr lang="zh-CN" altLang="en-US" sz="1600"/>
              <a:t>中山陵面积共8万余平方米。主要建筑有：牌坊、墓道、陵门、碑亭、祭堂和墓室等。环绕中山陵的主体建筑，还有一系列纪念性建筑。从空中往下看，中山陵像一座平卧的“自由钟”。山下中山先生铜像是钟的尖顶，半月形广场是钟顶圆弧，而陵墓顶端墓室的穹隆顶，就像一颗溜圆的钟摆锤。含“唤起民众，以建民国”之意。这组建筑，在型体组合，色彩运用，材料表现和细部处理上，都取得很好的效果，色调和谐，从而更增强了庄严的气氛。既有深刻的含意，又有宏伟的气势，被誉为“中国近代建筑史上的第一陵”。</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环境</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17980" y="695325"/>
            <a:ext cx="3943985" cy="2594610"/>
          </a:xfrm>
          <a:prstGeom prst="rect">
            <a:avLst/>
          </a:prstGeom>
          <a:solidFill>
            <a:schemeClr val="lt1"/>
          </a:solidFill>
        </p:spPr>
      </p:pic>
      <p:pic>
        <p:nvPicPr>
          <p:cNvPr id="5" name="图片 4" descr="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17980" y="3390265"/>
            <a:ext cx="3943985" cy="2629535"/>
          </a:xfrm>
          <a:prstGeom prst="rect">
            <a:avLst/>
          </a:prstGeom>
          <a:solidFill>
            <a:schemeClr val="lt1"/>
          </a:solid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502285" y="1003935"/>
            <a:ext cx="7210425" cy="4525963"/>
          </a:xfrm>
        </p:spPr>
        <p:txBody>
          <a:bodyPr/>
          <a:lstStyle/>
          <a:p>
            <a:pPr>
              <a:lnSpc>
                <a:spcPct val="130000"/>
              </a:lnSpc>
            </a:pPr>
            <a:r>
              <a:rPr lang="zh-CN" altLang="en-US" dirty="0"/>
              <a:t>学科</a:t>
            </a:r>
            <a:r>
              <a:rPr lang="zh-CN" altLang="en-US" dirty="0">
                <a:sym typeface="+mn-ea"/>
              </a:rPr>
              <a:t>现状</a:t>
            </a:r>
            <a:endParaRPr lang="zh-CN" altLang="en-US" dirty="0"/>
          </a:p>
          <a:p>
            <a:pPr marL="0" indent="0">
              <a:lnSpc>
                <a:spcPct val="130000"/>
              </a:lnSpc>
              <a:buNone/>
            </a:pPr>
            <a:r>
              <a:rPr lang="en-US" altLang="zh-CN" sz="2400" b="0" dirty="0"/>
              <a:t>—</a:t>
            </a:r>
            <a:r>
              <a:rPr lang="zh-CN" altLang="en-US" sz="2400" b="0" dirty="0"/>
              <a:t>现如今室内设计在我国是一个年轻的学科，于1988年首次正式列入国家教委学科专业目录，后来发展成为艺术设计学科下的一个方向。</a:t>
            </a:r>
          </a:p>
          <a:p>
            <a:pPr marL="0" indent="0">
              <a:lnSpc>
                <a:spcPct val="130000"/>
              </a:lnSpc>
              <a:buNone/>
            </a:pPr>
            <a:r>
              <a:rPr lang="en-US" altLang="zh-CN" sz="2400" b="0" dirty="0"/>
              <a:t>—从发展的进程上看，我国艺术设计的教育是从美术教育，机械设计等延伸而成，基础薄弱。</a:t>
            </a:r>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23</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24</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6362700" y="5122545"/>
            <a:ext cx="1845945" cy="756920"/>
          </a:xfrm>
        </p:spPr>
        <p:txBody>
          <a:bodyPr/>
          <a:lstStyle/>
          <a:p>
            <a:pPr algn="l"/>
            <a:r>
              <a:rPr lang="zh-CN" altLang="en-US" sz="1600"/>
              <a:t>  LeasePlan米兰</a:t>
            </a:r>
            <a:br>
              <a:rPr lang="zh-CN" altLang="en-US" sz="1600"/>
            </a:br>
            <a:r>
              <a:rPr lang="zh-CN" altLang="en-US" sz="1600"/>
              <a:t>新办公室/意大利  </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7" name="图片 6" descr="LeasePlan米兰新办公室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32660" y="2999740"/>
            <a:ext cx="3997325" cy="2668270"/>
          </a:xfrm>
          <a:prstGeom prst="rect">
            <a:avLst/>
          </a:prstGeom>
        </p:spPr>
      </p:pic>
      <p:pic>
        <p:nvPicPr>
          <p:cNvPr id="8" name="图片 7" descr="LeasePlan米兰新办公室2"/>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232660" y="517525"/>
            <a:ext cx="4006215" cy="21526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25</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649095" y="5122545"/>
            <a:ext cx="5988685" cy="756920"/>
          </a:xfrm>
        </p:spPr>
        <p:txBody>
          <a:bodyPr/>
          <a:lstStyle/>
          <a:p>
            <a:pPr algn="l"/>
            <a:r>
              <a:rPr lang="zh-CN" altLang="en-US" sz="1600"/>
              <a:t>  C&amp;J FILMS 上海办公室/中国 </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C&amp;J FILMS 上海办公室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11655" y="926465"/>
            <a:ext cx="6556375" cy="419608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sym typeface="+mn-ea"/>
              </a:rPr>
              <a:t>学科理论的发展现状</a:t>
            </a:r>
            <a:endParaRPr lang="zh-CN" altLang="en-US" dirty="0"/>
          </a:p>
          <a:p>
            <a:pPr marL="0" indent="0">
              <a:lnSpc>
                <a:spcPct val="120000"/>
              </a:lnSpc>
              <a:buNone/>
            </a:pPr>
            <a:r>
              <a:rPr lang="en-US" altLang="zh-CN" sz="2400" b="0" dirty="0"/>
              <a:t>   </a:t>
            </a:r>
            <a:r>
              <a:rPr lang="zh-CN" altLang="en-US" sz="2400" b="0" dirty="0"/>
              <a:t>室内设计</a:t>
            </a:r>
            <a:r>
              <a:rPr lang="en-US" altLang="zh-CN" sz="2400" b="0" dirty="0"/>
              <a:t>创作的整个过程涉及学科范畴广，而且对设计的要求高，而且设计教育培养的是应用型人才，为了更好地适应社会市场需求与竞争，设计教育必须密切结合本国国情，不同的国家在不同的社会经济发展时期，对设计教育的要求有所不同，这些都需要有很好的理论指导</a:t>
            </a:r>
          </a:p>
          <a:p>
            <a:pPr marL="0" indent="0">
              <a:lnSpc>
                <a:spcPct val="120000"/>
              </a:lnSpc>
              <a:buNone/>
            </a:pP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26</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t>学科含义</a:t>
            </a:r>
          </a:p>
          <a:p>
            <a:pPr marL="0" indent="0">
              <a:lnSpc>
                <a:spcPct val="120000"/>
              </a:lnSpc>
              <a:buNone/>
            </a:pPr>
            <a:r>
              <a:rPr lang="en-US" altLang="zh-CN" sz="2400" b="0" dirty="0"/>
              <a:t>—</a:t>
            </a:r>
            <a:r>
              <a:rPr lang="zh-CN" altLang="en-US" sz="2400" b="0" dirty="0"/>
              <a:t>从理论上讲，所谓“环境艺术”是指周围坏境的合理空间规划，艺术空间构想的综合规划，包括了环境与空间的规划，空间装饰，空间造型和空间构造，空间的使用功能和审美功能。室内设计是一门新兴的学科，是综合的艺术系统的工程研究，涉及了有关美术，建筑，园林，人体工程学等多个领域，是艺术类跨学科的综合型专业。</a:t>
            </a:r>
            <a:endParaRPr lang="zh-CN" altLang="en-US" b="0" dirty="0"/>
          </a:p>
          <a:p>
            <a:pPr marL="0" indent="0">
              <a:lnSpc>
                <a:spcPct val="120000"/>
              </a:lnSpc>
              <a:buNone/>
            </a:pP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27</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85775" y="1034415"/>
            <a:ext cx="7210425" cy="5945505"/>
          </a:xfrm>
        </p:spPr>
        <p:txBody>
          <a:bodyPr/>
          <a:lstStyle/>
          <a:p>
            <a:pPr>
              <a:lnSpc>
                <a:spcPct val="120000"/>
              </a:lnSpc>
            </a:pPr>
            <a:r>
              <a:rPr lang="zh-CN" altLang="en-US" dirty="0"/>
              <a:t>学科定位</a:t>
            </a:r>
          </a:p>
          <a:p>
            <a:pPr marL="0" indent="0">
              <a:lnSpc>
                <a:spcPct val="120000"/>
              </a:lnSpc>
              <a:buNone/>
            </a:pPr>
            <a:r>
              <a:rPr lang="en-US" sz="2400" b="0" dirty="0"/>
              <a:t>—</a:t>
            </a:r>
            <a:r>
              <a:rPr sz="2400" b="0" dirty="0"/>
              <a:t>纵观各设计专业的发展历程，尽管其研究领域可以不断的拓展，研究方法可以不断的趋于多元化，但是总有一个核心词可以概括其初始的或者是基本的研究对象。</a:t>
            </a:r>
          </a:p>
          <a:p>
            <a:pPr marL="0" indent="0">
              <a:lnSpc>
                <a:spcPct val="120000"/>
              </a:lnSpc>
              <a:buNone/>
            </a:pPr>
            <a:r>
              <a:rPr lang="en-US" sz="2400" b="0" dirty="0"/>
              <a:t>—</a:t>
            </a:r>
            <a:r>
              <a:rPr sz="2400" b="0" dirty="0" err="1"/>
              <a:t>国内的</a:t>
            </a:r>
            <a:r>
              <a:rPr lang="zh-CN" altLang="en-US" sz="2400" b="0" dirty="0"/>
              <a:t>室内设计</a:t>
            </a:r>
            <a:r>
              <a:rPr sz="2400" b="0" dirty="0" err="1"/>
              <a:t>还是应该立足于艺术设计领域，寻求其定位</a:t>
            </a:r>
            <a:r>
              <a:rPr sz="2400" b="0" dirty="0"/>
              <a:t>。</a:t>
            </a: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28</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29</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649095" y="4277360"/>
            <a:ext cx="7242810" cy="1708785"/>
          </a:xfrm>
        </p:spPr>
        <p:txBody>
          <a:bodyPr/>
          <a:lstStyle/>
          <a:p>
            <a:pPr algn="l"/>
            <a:r>
              <a:rPr lang="zh-CN" altLang="en-US" sz="1600"/>
              <a:t>三维城市景观 -- 鹿特丹城市/荷兰/2011    </a:t>
            </a:r>
            <a:br>
              <a:rPr lang="zh-CN" altLang="en-US" sz="1600"/>
            </a:br>
            <a:r>
              <a:rPr lang="zh-CN" altLang="en-US" sz="1600"/>
              <a:t>整个设计促进了城市的进化。在2011年，鹿特丹市中心出现了许多空置的办公室，社会保险机构将其中一栋叫Schieblock的大楼做为城市实验室，把它改造成为一个叫Dakakker的企业孵化器，并在一层设置了商店，酒吧，餐厅，信息中心，还在屋顶设置了首个欧洲城市农业屋顶天台，让其成为一个可持续发展的原型。</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环境</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5" name="图片 4" descr="ba64b36abaa2470186c200f17603b54c"/>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49095" y="499745"/>
            <a:ext cx="3058160" cy="1630680"/>
          </a:xfrm>
          <a:prstGeom prst="rect">
            <a:avLst/>
          </a:prstGeom>
          <a:solidFill>
            <a:schemeClr val="lt1"/>
          </a:solidFill>
        </p:spPr>
      </p:pic>
      <p:pic>
        <p:nvPicPr>
          <p:cNvPr id="8" name="图片 7" descr="4dc55adf49f37ff4ef944e10502ed9ed"/>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49095" y="2130425"/>
            <a:ext cx="3058160" cy="1818640"/>
          </a:xfrm>
          <a:prstGeom prst="rect">
            <a:avLst/>
          </a:prstGeom>
          <a:solidFill>
            <a:schemeClr val="lt1"/>
          </a:solidFill>
        </p:spPr>
      </p:pic>
      <p:pic>
        <p:nvPicPr>
          <p:cNvPr id="9" name="图片 8" descr="e0793a8f5298075d33684931a292131a"/>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846955" y="1566545"/>
            <a:ext cx="4136390" cy="2382520"/>
          </a:xfrm>
          <a:prstGeom prst="rect">
            <a:avLst/>
          </a:prstGeom>
          <a:solidFill>
            <a:schemeClr val="lt1"/>
          </a:solid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p:txBody>
          <a:bodyPr anchor="ctr"/>
          <a:lstStyle/>
          <a:p>
            <a:r>
              <a:rPr lang="zh-CN" altLang="en-US" dirty="0"/>
              <a:t>室内设计原理章节</a:t>
            </a:r>
          </a:p>
        </p:txBody>
      </p:sp>
      <p:sp>
        <p:nvSpPr>
          <p:cNvPr id="29699" name="文本占位符 29698"/>
          <p:cNvSpPr>
            <a:spLocks noGrp="1"/>
          </p:cNvSpPr>
          <p:nvPr>
            <p:ph type="body" idx="1"/>
          </p:nvPr>
        </p:nvSpPr>
        <p:spPr/>
        <p:txBody>
          <a:bodyPr/>
          <a:lstStyle/>
          <a:p>
            <a:pPr>
              <a:buClr>
                <a:schemeClr val="tx1"/>
              </a:buClr>
              <a:buNone/>
            </a:pPr>
            <a:endParaRPr lang="en-US" altLang="zh-CN" dirty="0"/>
          </a:p>
          <a:p>
            <a:pPr>
              <a:buClr>
                <a:schemeClr val="tx1"/>
              </a:buClr>
              <a:buNone/>
            </a:pPr>
            <a:r>
              <a:rPr lang="en-US" altLang="zh-CN" dirty="0"/>
              <a:t>1.</a:t>
            </a:r>
            <a:r>
              <a:rPr lang="zh-CN" altLang="en-US" dirty="0"/>
              <a:t>室内设计概述      </a:t>
            </a:r>
          </a:p>
          <a:p>
            <a:pPr>
              <a:buClr>
                <a:schemeClr val="tx1"/>
              </a:buClr>
              <a:buNone/>
            </a:pPr>
            <a:r>
              <a:rPr lang="en-US" altLang="zh-CN" dirty="0"/>
              <a:t>2.</a:t>
            </a:r>
            <a:r>
              <a:rPr lang="zh-CN" altLang="en-US" dirty="0"/>
              <a:t>室内设计基础知识       </a:t>
            </a:r>
          </a:p>
          <a:p>
            <a:pPr>
              <a:buClr>
                <a:schemeClr val="tx1"/>
              </a:buClr>
              <a:buNone/>
            </a:pPr>
            <a:r>
              <a:rPr lang="en-US" altLang="zh-CN" dirty="0"/>
              <a:t>3.</a:t>
            </a:r>
            <a:r>
              <a:rPr lang="zh-CN" altLang="en-US" dirty="0"/>
              <a:t>室内设计综合实践  </a:t>
            </a:r>
          </a:p>
          <a:p>
            <a:pPr>
              <a:buClr>
                <a:schemeClr val="tx1"/>
              </a:buClr>
              <a:buNone/>
            </a:pPr>
            <a:r>
              <a:rPr lang="en-US" altLang="zh-CN" dirty="0"/>
              <a:t>4.总结与复习</a:t>
            </a:r>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153035" y="648906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30000"/>
              </a:lnSpc>
            </a:pPr>
            <a:r>
              <a:rPr lang="zh-CN" altLang="en-US" dirty="0">
                <a:sym typeface="+mn-ea"/>
              </a:rPr>
              <a:t>室内设计的多学科交叉特性</a:t>
            </a:r>
          </a:p>
          <a:p>
            <a:pPr marL="0" indent="0">
              <a:lnSpc>
                <a:spcPct val="130000"/>
              </a:lnSpc>
              <a:buNone/>
            </a:pPr>
            <a:r>
              <a:rPr lang="en-US" altLang="zh-CN" sz="2400" b="0" dirty="0"/>
              <a:t>—</a:t>
            </a:r>
            <a:r>
              <a:rPr lang="zh-CN" altLang="en-US" b="0" dirty="0"/>
              <a:t>信息全球化时代，人们研究对象的方法趋于多元化。</a:t>
            </a:r>
          </a:p>
          <a:p>
            <a:pPr marL="0" indent="0">
              <a:lnSpc>
                <a:spcPct val="130000"/>
              </a:lnSpc>
              <a:buNone/>
            </a:pPr>
            <a:r>
              <a:rPr lang="en-US" altLang="zh-CN" b="0" dirty="0"/>
              <a:t>—</a:t>
            </a:r>
            <a:r>
              <a:rPr lang="zh-CN" altLang="en-US" b="0" dirty="0"/>
              <a:t>室内设计是一门立足于艺术设计的学科，是一门集艺术、科学、文化于一体的综合性发展学科。</a:t>
            </a:r>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30</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sym typeface="+mn-ea"/>
              </a:rPr>
              <a:t>室内设计交叉特性的未来发展趋势</a:t>
            </a:r>
            <a:endParaRPr lang="zh-CN" altLang="en-US" dirty="0"/>
          </a:p>
          <a:p>
            <a:pPr marL="0" indent="0">
              <a:lnSpc>
                <a:spcPct val="120000"/>
              </a:lnSpc>
              <a:buNone/>
            </a:pPr>
            <a:r>
              <a:rPr lang="en-US" altLang="zh-CN" sz="2400" b="0" dirty="0"/>
              <a:t>①与纵向学科间的融合延伸</a:t>
            </a:r>
          </a:p>
          <a:p>
            <a:pPr marL="0" indent="0">
              <a:lnSpc>
                <a:spcPct val="120000"/>
              </a:lnSpc>
              <a:buNone/>
            </a:pPr>
            <a:r>
              <a:rPr lang="en-US" altLang="zh-CN" sz="2400" b="0" dirty="0"/>
              <a:t>—</a:t>
            </a:r>
            <a:r>
              <a:rPr lang="zh-CN" altLang="en-US" sz="2400" b="0" dirty="0"/>
              <a:t>室内设计</a:t>
            </a:r>
            <a:r>
              <a:rPr lang="en-US" altLang="zh-CN" sz="2400" b="0" dirty="0" err="1"/>
              <a:t>是在二级学科艺术设计之下设立的一个专业方向，它是与视觉传达设计、平面设计、装饰艺术设计等并列的</a:t>
            </a:r>
            <a:r>
              <a:rPr lang="en-US" altLang="zh-CN" sz="2400" b="0" dirty="0"/>
              <a:t>。</a:t>
            </a:r>
          </a:p>
          <a:p>
            <a:pPr marL="0" indent="0">
              <a:lnSpc>
                <a:spcPct val="120000"/>
              </a:lnSpc>
              <a:buNone/>
            </a:pPr>
            <a:r>
              <a:rPr lang="en-US" altLang="zh-CN" sz="2400" b="0" dirty="0"/>
              <a:t>②与横向学科间的交叉渗透</a:t>
            </a:r>
          </a:p>
          <a:p>
            <a:pPr marL="0" indent="0">
              <a:lnSpc>
                <a:spcPct val="120000"/>
              </a:lnSpc>
              <a:buNone/>
            </a:pP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31</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环境</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32</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958340" y="4911725"/>
            <a:ext cx="5988685" cy="756920"/>
          </a:xfrm>
        </p:spPr>
        <p:txBody>
          <a:bodyPr/>
          <a:lstStyle/>
          <a:p>
            <a:pPr algn="l"/>
            <a:r>
              <a:rPr lang="zh-CN" altLang="en-US" sz="1600"/>
              <a:t>  德式软装 </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德式软装设计，平静中的美感"/>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59000" y="779145"/>
            <a:ext cx="3025140" cy="2015490"/>
          </a:xfrm>
          <a:prstGeom prst="rect">
            <a:avLst/>
          </a:prstGeom>
        </p:spPr>
      </p:pic>
      <p:pic>
        <p:nvPicPr>
          <p:cNvPr id="9" name="图片 8" descr="德式软装设计，平静中的美感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47970" y="3003550"/>
            <a:ext cx="3024505" cy="2014855"/>
          </a:xfrm>
          <a:prstGeom prst="rect">
            <a:avLst/>
          </a:prstGeom>
        </p:spPr>
      </p:pic>
      <p:pic>
        <p:nvPicPr>
          <p:cNvPr id="10" name="图片 9" descr="德式软装设计，平静中的美感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159000" y="3003550"/>
            <a:ext cx="3024505" cy="2014855"/>
          </a:xfrm>
          <a:prstGeom prst="rect">
            <a:avLst/>
          </a:prstGeom>
        </p:spPr>
      </p:pic>
      <p:pic>
        <p:nvPicPr>
          <p:cNvPr id="13" name="图片 12" descr="德式软装设计，平静中的美感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348605" y="779145"/>
            <a:ext cx="3023870" cy="201485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sym typeface="+mn-ea"/>
              </a:rPr>
              <a:t>室内设计交叉特性的未来发展趋势</a:t>
            </a:r>
            <a:endParaRPr lang="zh-CN" altLang="en-US" dirty="0"/>
          </a:p>
          <a:p>
            <a:pPr marL="0" indent="0">
              <a:lnSpc>
                <a:spcPct val="120000"/>
              </a:lnSpc>
              <a:buNone/>
            </a:pPr>
            <a:r>
              <a:rPr lang="en-US" altLang="zh-CN" sz="2400" b="0" dirty="0"/>
              <a:t>①与纵向学科间的融合延伸</a:t>
            </a:r>
          </a:p>
          <a:p>
            <a:pPr marL="0" indent="0">
              <a:lnSpc>
                <a:spcPct val="120000"/>
              </a:lnSpc>
              <a:buNone/>
            </a:pPr>
            <a:r>
              <a:rPr lang="en-US" altLang="zh-CN" sz="2400" b="0" dirty="0"/>
              <a:t>②与横向学科间的交叉渗透</a:t>
            </a:r>
          </a:p>
          <a:p>
            <a:pPr marL="0" indent="0">
              <a:lnSpc>
                <a:spcPct val="120000"/>
              </a:lnSpc>
              <a:buNone/>
            </a:pPr>
            <a:r>
              <a:rPr lang="en-US" altLang="zh-CN" sz="2400" b="0" dirty="0"/>
              <a:t>—</a:t>
            </a:r>
            <a:r>
              <a:rPr lang="en-US" altLang="zh-CN" sz="2400" b="0" dirty="0" err="1"/>
              <a:t>根据不同的研究对象</a:t>
            </a:r>
            <a:r>
              <a:rPr lang="en-US" altLang="zh-CN" sz="2400" b="0" dirty="0"/>
              <a:t>，</a:t>
            </a:r>
            <a:r>
              <a:rPr lang="zh-CN" altLang="en-US" sz="2400" b="0" dirty="0"/>
              <a:t>室内设计</a:t>
            </a:r>
            <a:r>
              <a:rPr lang="en-US" altLang="zh-CN" sz="2400" b="0" dirty="0" err="1"/>
              <a:t>存在两个不同的研究倾向：一个是倾向于建筑学；另一个研究倾向于艺术设计领域</a:t>
            </a:r>
            <a:endParaRPr lang="en-US" altLang="zh-CN" sz="2400" b="0" dirty="0"/>
          </a:p>
          <a:p>
            <a:pPr marL="0" indent="0">
              <a:lnSpc>
                <a:spcPct val="120000"/>
              </a:lnSpc>
              <a:buNone/>
            </a:pPr>
            <a:r>
              <a:rPr lang="en-US" altLang="zh-CN" b="0" dirty="0"/>
              <a:t>—现代环境艺术设计的产生和发展与社会、艺术和建筑的发展密切相关。</a:t>
            </a:r>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33</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34</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560830" y="4429760"/>
            <a:ext cx="3923665" cy="1463040"/>
          </a:xfrm>
        </p:spPr>
        <p:txBody>
          <a:bodyPr/>
          <a:lstStyle/>
          <a:p>
            <a:pPr algn="l"/>
            <a:r>
              <a:rPr lang="zh-CN" altLang="en-US" sz="1600"/>
              <a:t>劳伦斯·洛克菲勒自然保护区/美国/2014</a:t>
            </a:r>
            <a:br>
              <a:rPr lang="zh-CN" altLang="en-US" sz="1600"/>
            </a:br>
            <a:r>
              <a:rPr lang="zh-CN" altLang="en-US" sz="1600"/>
              <a:t>一个简单的水站即填充了采用回收金属建造的小站，而一块当地的巨石则使得访客们回想起水资源在形成此地景观的重要作用。</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5" name="图片 4" descr="2e9e2bcc70bcf15ab72bcef9251c316a"/>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65445" y="3483610"/>
            <a:ext cx="3323590" cy="2409825"/>
          </a:xfrm>
          <a:prstGeom prst="rect">
            <a:avLst/>
          </a:prstGeom>
        </p:spPr>
      </p:pic>
      <p:pic>
        <p:nvPicPr>
          <p:cNvPr id="7" name="图片 6" descr="f996283f0beabc5cf5453735a51d74ec"/>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808480" y="650240"/>
            <a:ext cx="3427730" cy="2486660"/>
          </a:xfrm>
          <a:prstGeom prst="rect">
            <a:avLst/>
          </a:prstGeom>
        </p:spPr>
      </p:pic>
      <p:sp>
        <p:nvSpPr>
          <p:cNvPr id="8" name="文本框 7"/>
          <p:cNvSpPr txBox="1"/>
          <p:nvPr/>
        </p:nvSpPr>
        <p:spPr>
          <a:xfrm>
            <a:off x="5249545" y="2070100"/>
            <a:ext cx="3755390" cy="1066800"/>
          </a:xfrm>
          <a:prstGeom prst="rect">
            <a:avLst/>
          </a:prstGeom>
          <a:noFill/>
        </p:spPr>
        <p:txBody>
          <a:bodyPr wrap="square" rtlCol="0" anchor="t">
            <a:spAutoFit/>
          </a:bodyPr>
          <a:lstStyle/>
          <a:p>
            <a:pPr algn="l"/>
            <a:r>
              <a:rPr lang="zh-CN" altLang="en-US" sz="1600" b="1">
                <a:solidFill>
                  <a:schemeClr val="bg1"/>
                </a:solidFill>
                <a:latin typeface="+mj-lt"/>
                <a:ea typeface="+mj-ea"/>
                <a:cs typeface="+mj-cs"/>
              </a:rPr>
              <a:t>劳伦斯·洛克菲勒自然保护区/美国/2014</a:t>
            </a:r>
          </a:p>
          <a:p>
            <a:pPr algn="l"/>
            <a:r>
              <a:rPr lang="zh-CN" altLang="en-US" sz="1600" b="1">
                <a:solidFill>
                  <a:schemeClr val="bg1"/>
                </a:solidFill>
                <a:latin typeface="+mj-lt"/>
                <a:ea typeface="+mj-ea"/>
                <a:cs typeface="+mj-cs"/>
              </a:rPr>
              <a:t>建立农场池塘以便收集公路建设集料，建筑物及公用设施回填，由此得以减少非现场建造带来的影响。</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35</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7150100" y="3619500"/>
            <a:ext cx="1746250" cy="2153285"/>
          </a:xfrm>
        </p:spPr>
        <p:txBody>
          <a:bodyPr/>
          <a:lstStyle/>
          <a:p>
            <a:pPr algn="l"/>
            <a:r>
              <a:rPr lang="zh-CN" altLang="en-US" sz="1600"/>
              <a:t>波士顿邮政广场/美国/2014 </a:t>
            </a:r>
            <a:br>
              <a:rPr lang="zh-CN" altLang="en-US" sz="1600"/>
            </a:br>
            <a:r>
              <a:rPr lang="zh-CN" altLang="en-US" sz="1600"/>
              <a:t>该设计仔细研究分析了周围高楼大厦的影子，在阳光最强烈的地方定位了大草坪 。</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4" name="图片 3" descr="_c_CLCHBQZlxbRQJLq3Mrru85NXqPZLzquQ5NA3qdypwTVxxWMwCGEnSEp7L_cthFje9IDyvb17iLk7_3_KoQUyxZHbJ8dUGggY"/>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76400" y="3395345"/>
            <a:ext cx="4877435" cy="2377440"/>
          </a:xfrm>
          <a:prstGeom prst="rect">
            <a:avLst/>
          </a:prstGeom>
          <a:solidFill>
            <a:schemeClr val="lt1"/>
          </a:solidFill>
        </p:spPr>
      </p:pic>
      <p:pic>
        <p:nvPicPr>
          <p:cNvPr id="8" name="图片 7" descr="_c_8zf3leIwWeX1EWLSEheClUuX-Z5w6ZLJuHvN5jYWrvfAkmiNgsivKFkGKfBwqDpVs_zxadrtpFZIDl80BVsI-KggmyNR267_"/>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76400" y="774065"/>
            <a:ext cx="3281680" cy="2390140"/>
          </a:xfrm>
          <a:prstGeom prst="rect">
            <a:avLst/>
          </a:prstGeom>
          <a:solidFill>
            <a:schemeClr val="lt1"/>
          </a:solidFill>
        </p:spPr>
      </p:pic>
      <p:sp>
        <p:nvSpPr>
          <p:cNvPr id="9" name="标题 5"/>
          <p:cNvSpPr/>
          <p:nvPr/>
        </p:nvSpPr>
        <p:spPr>
          <a:xfrm>
            <a:off x="5125085" y="923925"/>
            <a:ext cx="3920490" cy="215328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pPr algn="l"/>
            <a:r>
              <a:rPr lang="zh-CN" altLang="en-US" sz="1600"/>
              <a:t>波士顿邮政广场/美国/2014 </a:t>
            </a:r>
          </a:p>
          <a:p>
            <a:pPr algn="l"/>
            <a:r>
              <a:rPr lang="zh-CN" altLang="en-US" sz="1600"/>
              <a:t>公园管理人员为公园游客提供便利设施，如在草坪上使用的免费垫、免费午餐时间音乐会等。</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36</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1604010" y="593725"/>
            <a:ext cx="2075180" cy="5572125"/>
          </a:xfrm>
        </p:spPr>
        <p:txBody>
          <a:bodyPr/>
          <a:lstStyle/>
          <a:p>
            <a:pPr algn="l"/>
            <a:r>
              <a:rPr lang="zh-CN" altLang="en-US" sz="1400"/>
              <a:t>查普尔特佩克文化长廊/墨西哥/2014    </a:t>
            </a:r>
            <a:br>
              <a:rPr lang="zh-CN" altLang="en-US" sz="1400"/>
            </a:br>
            <a:br>
              <a:rPr lang="zh-CN" altLang="en-US" sz="1400"/>
            </a:br>
            <a:r>
              <a:rPr lang="zh-CN" altLang="en-US" sz="1400"/>
              <a:t>该案通过重新创造和发展公共空间获得房地产价值。规划从海滨为起点，向大街深处蔓延。支持自行车，滑轮，轮椅还有婴儿车的专用道路将建成。另外为了保证人们安全的到达中央人行道还设置了多个人行横道。最终这个企划不仅将周围更加紧密的联系，还增加了近一倍的绿地，促进了城市多样性。地面的零售区和长廊被精心设计的绿化装点，为公众提供绿荫，缓解城市绿岛效应。公园收集雨水来灌溉植物。此外公园还设置了太阳能电池板为基础耗电功能的格局。</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5" name="图片 4" descr="ed89fa937d88099d9a97644a4377673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05270" y="995680"/>
            <a:ext cx="2338705" cy="1675765"/>
          </a:xfrm>
          <a:prstGeom prst="rect">
            <a:avLst/>
          </a:prstGeom>
        </p:spPr>
      </p:pic>
      <p:pic>
        <p:nvPicPr>
          <p:cNvPr id="7" name="图片 6" descr="8de0d8a5e001af0e6400f2d91124e3fa"/>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21430" y="995680"/>
            <a:ext cx="2522220" cy="1705610"/>
          </a:xfrm>
          <a:prstGeom prst="rect">
            <a:avLst/>
          </a:prstGeom>
        </p:spPr>
      </p:pic>
      <p:pic>
        <p:nvPicPr>
          <p:cNvPr id="10" name="图片 9" descr="488a8fa153506caddb900c446dc55399"/>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821430" y="2846070"/>
            <a:ext cx="5051425" cy="284099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37</a:t>
            </a:fld>
            <a:endParaRPr lang="zh-CN" sz="2800" b="1" dirty="0">
              <a:solidFill>
                <a:schemeClr val="accent2"/>
              </a:solidFill>
              <a:latin typeface="Arial Black" panose="020B0A04020102020204" pitchFamily="34" charset="0"/>
            </a:endParaRPr>
          </a:p>
        </p:txBody>
      </p:sp>
      <p:sp>
        <p:nvSpPr>
          <p:cNvPr id="6" name="标题 5"/>
          <p:cNvSpPr>
            <a:spLocks noGrp="1"/>
          </p:cNvSpPr>
          <p:nvPr>
            <p:ph type="title"/>
          </p:nvPr>
        </p:nvSpPr>
        <p:spPr>
          <a:xfrm>
            <a:off x="5725160" y="1557655"/>
            <a:ext cx="2934970" cy="4829810"/>
          </a:xfrm>
        </p:spPr>
        <p:txBody>
          <a:bodyPr/>
          <a:lstStyle/>
          <a:p>
            <a:pPr algn="l"/>
            <a:r>
              <a:rPr lang="zh-CN" altLang="en-US" sz="1600"/>
              <a:t>匹兹堡下丘区总体规划/West 8/美国   </a:t>
            </a:r>
            <a:br>
              <a:rPr lang="zh-CN" altLang="en-US" sz="1600"/>
            </a:br>
            <a:br>
              <a:rPr lang="zh-CN" altLang="en-US" sz="1600"/>
            </a:br>
            <a:r>
              <a:rPr lang="zh-CN" altLang="en-US" sz="1600"/>
              <a:t>在匹兹堡下丘区一块28英亩的用地上打造了一个跨越场地地形的无障碍城市规划区，增加新的公共区域能够极好的联系各个区域和城市，让景观与规划紧密联系在一起。</a:t>
            </a:r>
            <a:br>
              <a:rPr lang="zh-CN" altLang="en-US" sz="1600"/>
            </a:br>
            <a:r>
              <a:rPr lang="zh-CN" altLang="en-US" sz="1600"/>
              <a:t>新设计在现有基础上增设了更多的交叉网格状道路，最后形成迂回曲折的路网能让人们在场地上下坡时毫不费力。而绿色开放空间中的这种特性又与匹兹堡历史悠久的市中心不谋而合。积极结合地形的新规划乃是城市中独特的新要素。</a:t>
            </a:r>
          </a:p>
        </p:txBody>
      </p:sp>
      <p:sp>
        <p:nvSpPr>
          <p:cNvPr id="2" name="矩形 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室内</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pic>
        <p:nvPicPr>
          <p:cNvPr id="5" name="图片 4" descr="BIG-Reshapes-Pittsburgh-With-Master-Plan-For-Lower-Hill-District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05915" y="372110"/>
            <a:ext cx="3817620" cy="2479675"/>
          </a:xfrm>
          <a:prstGeom prst="rect">
            <a:avLst/>
          </a:prstGeom>
        </p:spPr>
      </p:pic>
      <p:pic>
        <p:nvPicPr>
          <p:cNvPr id="13" name="图片 12" descr="PITT_Diagram-by-BIG_03-472x36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605915" y="4565650"/>
            <a:ext cx="1861820" cy="1440815"/>
          </a:xfrm>
          <a:prstGeom prst="rect">
            <a:avLst/>
          </a:prstGeom>
        </p:spPr>
      </p:pic>
      <p:pic>
        <p:nvPicPr>
          <p:cNvPr id="14" name="图片 13" descr="PITT_Diagram-by-BIG_04-472x36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563620" y="4565015"/>
            <a:ext cx="1863725" cy="1442085"/>
          </a:xfrm>
          <a:prstGeom prst="rect">
            <a:avLst/>
          </a:prstGeom>
        </p:spPr>
      </p:pic>
      <p:pic>
        <p:nvPicPr>
          <p:cNvPr id="15" name="图片 14" descr="PITT_Diagram-by-BIG_01-472x36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605915" y="2990215"/>
            <a:ext cx="1860550" cy="1440180"/>
          </a:xfrm>
          <a:prstGeom prst="rect">
            <a:avLst/>
          </a:prstGeom>
        </p:spPr>
      </p:pic>
      <p:pic>
        <p:nvPicPr>
          <p:cNvPr id="18" name="图片 17" descr="PITT_Diagram-by-BIG_02-472x365"/>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563620" y="2990850"/>
            <a:ext cx="1859915" cy="143954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文本占位符 79874"/>
          <p:cNvSpPr>
            <a:spLocks noGrp="1"/>
          </p:cNvSpPr>
          <p:nvPr>
            <p:ph type="body" idx="1"/>
          </p:nvPr>
        </p:nvSpPr>
        <p:spPr>
          <a:xfrm>
            <a:off x="466725" y="826135"/>
            <a:ext cx="7210425" cy="4525963"/>
          </a:xfrm>
        </p:spPr>
        <p:txBody>
          <a:bodyPr/>
          <a:lstStyle/>
          <a:p>
            <a:pPr>
              <a:lnSpc>
                <a:spcPct val="120000"/>
              </a:lnSpc>
            </a:pPr>
            <a:r>
              <a:rPr lang="zh-CN" altLang="en-US" dirty="0"/>
              <a:t>学科含义</a:t>
            </a:r>
          </a:p>
          <a:p>
            <a:pPr marL="0" indent="0">
              <a:lnSpc>
                <a:spcPct val="120000"/>
              </a:lnSpc>
              <a:buNone/>
            </a:pPr>
            <a:r>
              <a:rPr lang="en-US" altLang="zh-CN" sz="2400" b="0" dirty="0"/>
              <a:t>—</a:t>
            </a:r>
            <a:r>
              <a:rPr lang="zh-CN" altLang="en-US" sz="2400" b="0" dirty="0"/>
              <a:t>从理论上讲，所谓“环境艺术”是指周围坏境的合理空间规划，艺术空间构想的综合规划，包括了环境与空间的规划，空间装饰，空间造型和空间构造，空间的使用功能和审美功能。室内设计是一门新兴的学科，是综合的艺术系统的工程研究，涉及了有关美术，建筑，园林，人体工程学等多个领域，是艺术类跨学科的综合型专业。</a:t>
            </a:r>
            <a:endParaRPr lang="zh-CN" altLang="en-US" b="0" dirty="0"/>
          </a:p>
          <a:p>
            <a:pPr marL="0" indent="0">
              <a:lnSpc>
                <a:spcPct val="120000"/>
              </a:lnSpc>
              <a:buNone/>
            </a:pPr>
            <a:endParaRPr lang="zh-CN" altLang="en-US" b="0" dirty="0"/>
          </a:p>
        </p:txBody>
      </p:sp>
      <p:sp>
        <p:nvSpPr>
          <p:cNvPr id="3" name="灯片编号占位符 2"/>
          <p:cNvSpPr>
            <a:spLocks noGrp="1"/>
          </p:cNvSpPr>
          <p:nvPr>
            <p:ph type="sldNum" sz="quarter" idx="12"/>
          </p:nvPr>
        </p:nvSpPr>
        <p:spPr>
          <a:xfrm>
            <a:off x="107950" y="6094730"/>
            <a:ext cx="2447925" cy="404813"/>
          </a:xfrm>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38</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p:nvPr>
        </p:nvSpPr>
        <p:spPr>
          <a:xfrm>
            <a:off x="546100" y="549275"/>
            <a:ext cx="5970588" cy="1470025"/>
          </a:xfrm>
        </p:spPr>
        <p:txBody>
          <a:bodyPr anchor="ctr"/>
          <a:lstStyle/>
          <a:p>
            <a:pPr defTabSz="914400">
              <a:buNone/>
            </a:pPr>
            <a:r>
              <a:rPr lang="zh-CN" altLang="en-US" kern="1200" baseline="0" dirty="0">
                <a:latin typeface="Arial" panose="020B0604020202020204" pitchFamily="34" charset="0"/>
                <a:ea typeface="华文中宋" pitchFamily="2" charset="-122"/>
              </a:rPr>
              <a:t>第一章 室内设计概述</a:t>
            </a:r>
          </a:p>
        </p:txBody>
      </p:sp>
      <p:sp>
        <p:nvSpPr>
          <p:cNvPr id="2051" name="副标题 2050"/>
          <p:cNvSpPr>
            <a:spLocks noGrp="1"/>
          </p:cNvSpPr>
          <p:nvPr>
            <p:ph type="subTitle" idx="1"/>
          </p:nvPr>
        </p:nvSpPr>
        <p:spPr/>
        <p:txBody>
          <a:bodyPr anchor="t"/>
          <a:lstStyle/>
          <a:p>
            <a:pPr defTabSz="914400">
              <a:buNone/>
            </a:pPr>
            <a:r>
              <a:rPr lang="en-US" altLang="zh-CN" kern="1200" baseline="0" dirty="0">
                <a:latin typeface="Arial" panose="020B0604020202020204" pitchFamily="34" charset="0"/>
                <a:ea typeface="华文细黑" pitchFamily="2" charset="-122"/>
              </a:rPr>
              <a:t>1.1 </a:t>
            </a:r>
            <a:r>
              <a:rPr lang="zh-CN" altLang="en-US" kern="1200" baseline="0" dirty="0">
                <a:latin typeface="Arial" panose="020B0604020202020204" pitchFamily="34" charset="0"/>
                <a:ea typeface="华文细黑" pitchFamily="2" charset="-122"/>
              </a:rPr>
              <a:t>室内设计的入门知识</a:t>
            </a:r>
          </a:p>
          <a:p>
            <a:pPr defTabSz="914400">
              <a:buNone/>
            </a:pPr>
            <a:r>
              <a:rPr lang="en-US" altLang="zh-CN" kern="1200" baseline="0" dirty="0">
                <a:latin typeface="Arial" panose="020B0604020202020204" pitchFamily="34" charset="0"/>
                <a:ea typeface="华文细黑" pitchFamily="2" charset="-122"/>
              </a:rPr>
              <a:t>1.2 </a:t>
            </a:r>
            <a:r>
              <a:rPr lang="zh-CN" altLang="en-US" kern="1200" baseline="0" dirty="0">
                <a:latin typeface="Arial" panose="020B0604020202020204" pitchFamily="34" charset="0"/>
                <a:ea typeface="华文细黑" pitchFamily="2" charset="-122"/>
              </a:rPr>
              <a:t>室内设计的理论基础</a:t>
            </a:r>
          </a:p>
          <a:p>
            <a:pPr defTabSz="914400">
              <a:buNone/>
            </a:pPr>
            <a:r>
              <a:rPr lang="en-US" altLang="zh-CN" kern="1200" baseline="0" dirty="0">
                <a:latin typeface="Arial" panose="020B0604020202020204" pitchFamily="34" charset="0"/>
                <a:ea typeface="华文细黑" pitchFamily="2" charset="-122"/>
              </a:rPr>
              <a:t>1.3 </a:t>
            </a:r>
            <a:r>
              <a:rPr lang="zh-CN" altLang="en-US" kern="1200" baseline="0" dirty="0">
                <a:latin typeface="Arial" panose="020B0604020202020204" pitchFamily="34" charset="0"/>
                <a:ea typeface="华文细黑" pitchFamily="2" charset="-122"/>
              </a:rPr>
              <a:t>多元化背景下的室内设计</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dirty="0">
                <a:latin typeface="Arial" panose="020B0604020202020204" pitchFamily="34" charset="0"/>
                <a:ea typeface="华文中宋" pitchFamily="2" charset="-122"/>
                <a:sym typeface="+mn-ea"/>
              </a:rPr>
              <a:t>室内设计的概念</a:t>
            </a: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p:txBody>
          <a:bodyPr anchor="t"/>
          <a:lstStyle/>
          <a:p>
            <a:pPr defTabSz="914400">
              <a:buNone/>
            </a:pPr>
            <a:r>
              <a:rPr lang="en-US" altLang="zh-CN" kern="1200" baseline="0" dirty="0">
                <a:latin typeface="Arial" panose="020B0604020202020204" pitchFamily="34" charset="0"/>
                <a:ea typeface="华文细黑" pitchFamily="2" charset="-122"/>
              </a:rPr>
              <a:t>1.</a:t>
            </a:r>
            <a:r>
              <a:rPr lang="zh-CN" altLang="en-US" kern="1200" baseline="0" dirty="0">
                <a:latin typeface="Arial" panose="020B0604020202020204" pitchFamily="34" charset="0"/>
                <a:ea typeface="华文细黑" pitchFamily="2" charset="-122"/>
              </a:rPr>
              <a:t>室内设计</a:t>
            </a:r>
            <a:r>
              <a:rPr lang="en-US" altLang="zh-CN" kern="1200" baseline="0" dirty="0">
                <a:latin typeface="Arial" panose="020B0604020202020204" pitchFamily="34" charset="0"/>
                <a:ea typeface="华文细黑" pitchFamily="2" charset="-122"/>
              </a:rPr>
              <a:t>的</a:t>
            </a:r>
            <a:r>
              <a:rPr lang="zh-CN" altLang="en-US" kern="1200" baseline="0" dirty="0">
                <a:latin typeface="Arial" panose="020B0604020202020204" pitchFamily="34" charset="0"/>
                <a:ea typeface="华文细黑" pitchFamily="2" charset="-122"/>
              </a:rPr>
              <a:t>入门知识</a:t>
            </a:r>
            <a:r>
              <a:rPr lang="en-US" altLang="zh-CN" kern="1200" baseline="0" dirty="0">
                <a:latin typeface="Arial" panose="020B0604020202020204" pitchFamily="34" charset="0"/>
                <a:ea typeface="华文细黑" pitchFamily="2" charset="-122"/>
              </a:rPr>
              <a:t>    </a:t>
            </a:r>
          </a:p>
          <a:p>
            <a:pPr defTabSz="914400">
              <a:buNone/>
            </a:pPr>
            <a:r>
              <a:rPr lang="zh-CN" altLang="en-US" kern="1200" baseline="0" dirty="0">
                <a:latin typeface="Arial" panose="020B0604020202020204" pitchFamily="34" charset="0"/>
                <a:ea typeface="华文细黑" pitchFamily="2" charset="-122"/>
              </a:rPr>
              <a:t>2. 室内设计的研究对象</a:t>
            </a:r>
          </a:p>
          <a:p>
            <a:pPr defTabSz="914400">
              <a:buNone/>
            </a:pPr>
            <a:r>
              <a:rPr lang="zh-CN" altLang="en-US" kern="1200" baseline="0" dirty="0">
                <a:latin typeface="Arial" panose="020B0604020202020204" pitchFamily="34" charset="0"/>
                <a:ea typeface="华文细黑" pitchFamily="2" charset="-122"/>
              </a:rPr>
              <a:t>3. 室内设计的属性       </a:t>
            </a:r>
          </a:p>
          <a:p>
            <a:pPr defTabSz="914400">
              <a:buNone/>
            </a:pPr>
            <a:r>
              <a:rPr lang="en-US" altLang="zh-CN" kern="1200" baseline="0" dirty="0">
                <a:latin typeface="Arial" panose="020B0604020202020204" pitchFamily="34" charset="0"/>
                <a:ea typeface="华文细黑" pitchFamily="2" charset="-122"/>
              </a:rPr>
              <a:t>4</a:t>
            </a:r>
            <a:r>
              <a:rPr lang="zh-CN" altLang="en-US" kern="1200" baseline="0" dirty="0">
                <a:latin typeface="Arial" panose="020B0604020202020204" pitchFamily="34" charset="0"/>
                <a:ea typeface="华文细黑" pitchFamily="2" charset="-122"/>
              </a:rPr>
              <a:t>. 室内设计的学科特征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标题 7173"/>
          <p:cNvSpPr>
            <a:spLocks noGrp="1"/>
          </p:cNvSpPr>
          <p:nvPr>
            <p:ph type="title"/>
          </p:nvPr>
        </p:nvSpPr>
        <p:spPr/>
        <p:txBody>
          <a:bodyPr anchor="ctr"/>
          <a:lstStyle/>
          <a:p>
            <a:r>
              <a:rPr lang="zh-CN" altLang="en-US" dirty="0">
                <a:solidFill>
                  <a:schemeClr val="tx1"/>
                </a:solidFill>
                <a:latin typeface="Arial" panose="020B0604020202020204" pitchFamily="34" charset="0"/>
                <a:ea typeface="华文中宋" pitchFamily="2" charset="-122"/>
                <a:sym typeface="+mn-ea"/>
              </a:rPr>
              <a:t>室内设计的入门知识</a:t>
            </a:r>
            <a:endParaRPr lang="zh-CN" altLang="en-US" dirty="0">
              <a:solidFill>
                <a:schemeClr val="tx1"/>
              </a:solidFill>
              <a:latin typeface="Arial" panose="020B0604020202020204" pitchFamily="34" charset="0"/>
              <a:ea typeface="华文中宋" pitchFamily="2" charset="-122"/>
            </a:endParaRPr>
          </a:p>
        </p:txBody>
      </p:sp>
      <p:sp>
        <p:nvSpPr>
          <p:cNvPr id="7175" name="文本占位符 7174"/>
          <p:cNvSpPr>
            <a:spLocks noGrp="1"/>
          </p:cNvSpPr>
          <p:nvPr>
            <p:ph type="body" idx="1"/>
          </p:nvPr>
        </p:nvSpPr>
        <p:spPr/>
        <p:txBody>
          <a:bodyPr/>
          <a:lstStyle/>
          <a:p>
            <a:r>
              <a:rPr lang="zh-CN" altLang="en-US" dirty="0"/>
              <a:t>什么是室内设计？</a:t>
            </a:r>
          </a:p>
          <a:p>
            <a:r>
              <a:rPr lang="zh-CN" altLang="en-US" dirty="0"/>
              <a:t>其特点是什么？</a:t>
            </a:r>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6</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文本占位符 140290"/>
          <p:cNvSpPr>
            <a:spLocks noGrp="1"/>
          </p:cNvSpPr>
          <p:nvPr>
            <p:ph type="body" sz="half" idx="1"/>
          </p:nvPr>
        </p:nvSpPr>
        <p:spPr>
          <a:xfrm>
            <a:off x="505460" y="876935"/>
            <a:ext cx="7210425" cy="2524125"/>
          </a:xfrm>
        </p:spPr>
        <p:txBody>
          <a:bodyPr/>
          <a:lstStyle/>
          <a:p>
            <a:pPr>
              <a:lnSpc>
                <a:spcPct val="120000"/>
              </a:lnSpc>
            </a:pPr>
            <a:r>
              <a:rPr lang="zh-CN" altLang="en-US" sz="2400" dirty="0">
                <a:sym typeface="+mn-ea"/>
              </a:rPr>
              <a:t>室内设计的基本概念</a:t>
            </a:r>
            <a:endParaRPr lang="zh-CN" altLang="en-US" sz="2400" dirty="0"/>
          </a:p>
          <a:p>
            <a:pPr marL="0" indent="0">
              <a:lnSpc>
                <a:spcPct val="120000"/>
              </a:lnSpc>
              <a:buNone/>
            </a:pPr>
            <a:r>
              <a:rPr lang="zh-CN" altLang="en-US" sz="2400" kern="1200" dirty="0"/>
              <a:t>室内设计是一个对日常生活和工作环境所必须的条件进行综合规划的过程，是对人类赖以生存的环境和空间的构思及美化设计。</a:t>
            </a:r>
          </a:p>
        </p:txBody>
      </p:sp>
      <p:graphicFrame>
        <p:nvGraphicFramePr>
          <p:cNvPr id="140292" name="内容占位符 140291"/>
          <p:cNvGraphicFramePr>
            <a:graphicFrameLocks noGrp="1"/>
          </p:cNvGraphicFramePr>
          <p:nvPr>
            <p:ph sz="half" idx="2"/>
          </p:nvPr>
        </p:nvGraphicFramePr>
        <p:xfrm>
          <a:off x="673735" y="3329940"/>
          <a:ext cx="6880225" cy="1806575"/>
        </p:xfrm>
        <a:graphic>
          <a:graphicData uri="http://schemas.openxmlformats.org/presentationml/2006/ole">
            <mc:AlternateContent xmlns:mc="http://schemas.openxmlformats.org/markup-compatibility/2006">
              <mc:Choice xmlns:v="urn:schemas-microsoft-com:vml" Requires="v">
                <p:oleObj spid="_x0000_s3088" r:id="rId4" imgW="6861175" imgH="1800860" progId="OrgPlusWOPX.4">
                  <p:embed/>
                </p:oleObj>
              </mc:Choice>
              <mc:Fallback>
                <p:oleObj r:id="rId4" imgW="6861175" imgH="1800860" progId="OrgPlusWOPX.4">
                  <p:embed/>
                  <p:pic>
                    <p:nvPicPr>
                      <p:cNvPr id="0" name="图片 3075"/>
                      <p:cNvPicPr/>
                      <p:nvPr/>
                    </p:nvPicPr>
                    <p:blipFill>
                      <a:blip r:embed="rId5"/>
                      <a:stretch>
                        <a:fillRect/>
                      </a:stretch>
                    </p:blipFill>
                    <p:spPr>
                      <a:xfrm>
                        <a:off x="673735" y="3329940"/>
                        <a:ext cx="6880225" cy="1806575"/>
                      </a:xfrm>
                      <a:prstGeom prst="rect">
                        <a:avLst/>
                      </a:prstGeom>
                      <a:noFill/>
                      <a:ln w="38100">
                        <a:miter/>
                      </a:ln>
                    </p:spPr>
                  </p:pic>
                </p:oleObj>
              </mc:Fallback>
            </mc:AlternateContent>
          </a:graphicData>
        </a:graphic>
      </p:graphicFrame>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7</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p:txBody>
          <a:bodyPr anchor="ctr"/>
          <a:lstStyle/>
          <a:p>
            <a:pPr algn="l">
              <a:buClr>
                <a:srgbClr val="000000"/>
              </a:buClr>
            </a:pPr>
            <a:r>
              <a:rPr lang="zh-CN" altLang="en-US" dirty="0">
                <a:solidFill>
                  <a:schemeClr val="tx1"/>
                </a:solidFill>
                <a:latin typeface="Arial" panose="020B0604020202020204" pitchFamily="34" charset="0"/>
                <a:ea typeface="华文中宋" pitchFamily="2" charset="-122"/>
                <a:sym typeface="+mn-ea"/>
              </a:rPr>
              <a:t>室内设计的研究对象</a:t>
            </a:r>
            <a:endParaRPr lang="zh-CN" altLang="en-US" dirty="0">
              <a:solidFill>
                <a:schemeClr val="tx1"/>
              </a:solidFill>
              <a:latin typeface="Arial" panose="020B0604020202020204" pitchFamily="34" charset="0"/>
              <a:ea typeface="华文中宋" pitchFamily="2" charset="-122"/>
            </a:endParaRPr>
          </a:p>
        </p:txBody>
      </p:sp>
      <p:sp>
        <p:nvSpPr>
          <p:cNvPr id="25603" name="文本占位符 25602"/>
          <p:cNvSpPr>
            <a:spLocks noGrp="1"/>
          </p:cNvSpPr>
          <p:nvPr>
            <p:ph type="body" idx="1"/>
          </p:nvPr>
        </p:nvSpPr>
        <p:spPr/>
        <p:txBody>
          <a:bodyPr/>
          <a:lstStyle/>
          <a:p>
            <a:pPr>
              <a:lnSpc>
                <a:spcPct val="120000"/>
              </a:lnSpc>
            </a:pPr>
            <a:r>
              <a:rPr lang="zh-CN" altLang="en-US" sz="2400" dirty="0"/>
              <a:t>室内设计的研究对象可以简化的理解为是微观的“人居环境”。</a:t>
            </a:r>
          </a:p>
          <a:p>
            <a:pPr>
              <a:lnSpc>
                <a:spcPct val="120000"/>
              </a:lnSpc>
            </a:pPr>
            <a:r>
              <a:rPr lang="zh-CN" altLang="en-US" sz="2400" dirty="0"/>
              <a:t>人居环境科学中，搭建人居环境科学的学术框架的核心应当是“城市规划、建筑、园林的融合”。</a:t>
            </a:r>
          </a:p>
          <a:p>
            <a:pPr>
              <a:lnSpc>
                <a:spcPct val="120000"/>
              </a:lnSpc>
            </a:pPr>
            <a:r>
              <a:rPr lang="zh-CN" altLang="en-US" sz="2400" dirty="0"/>
              <a:t>六个研究领域，分别是：①居住系统；②人类系统；③自然系统；④支持系统；⑤社会系统；⑥跨系统研究。</a:t>
            </a:r>
          </a:p>
        </p:txBody>
      </p:sp>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8</a:t>
            </a:fld>
            <a:endParaRPr lang="zh-CN" sz="2800" b="1" dirty="0">
              <a:solidFill>
                <a:schemeClr val="accent2"/>
              </a:solidFill>
              <a:latin typeface="Arial Black" panose="020B0A04020102020204" pitchFamily="34" charset="0"/>
            </a:endParaRPr>
          </a:p>
        </p:txBody>
      </p:sp>
      <p:sp>
        <p:nvSpPr>
          <p:cNvPr id="5" name="矩形 4"/>
          <p:cNvSpPr/>
          <p:nvPr/>
        </p:nvSpPr>
        <p:spPr>
          <a:xfrm>
            <a:off x="7780020" y="5816600"/>
            <a:ext cx="136779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525" y="6525260"/>
            <a:ext cx="7789545" cy="3327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28673"/>
          <p:cNvSpPr>
            <a:spLocks noGrp="1"/>
          </p:cNvSpPr>
          <p:nvPr/>
        </p:nvSpPr>
        <p:spPr>
          <a:xfrm>
            <a:off x="785177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000" dirty="0">
                <a:solidFill>
                  <a:schemeClr val="bg1"/>
                </a:solidFill>
                <a:latin typeface="黑体" panose="02010609060101010101" charset="-122"/>
                <a:ea typeface="黑体" panose="02010609060101010101" charset="-122"/>
                <a:cs typeface="+mn-cs"/>
                <a:sym typeface="+mn-ea"/>
              </a:rPr>
              <a:t>室内</a:t>
            </a:r>
          </a:p>
        </p:txBody>
      </p:sp>
      <p:sp>
        <p:nvSpPr>
          <p:cNvPr id="9" name="标题 28673"/>
          <p:cNvSpPr>
            <a:spLocks noGrp="1"/>
          </p:cNvSpPr>
          <p:nvPr/>
        </p:nvSpPr>
        <p:spPr>
          <a:xfrm>
            <a:off x="7923530" y="643445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95000"/>
                  </a:schemeClr>
                </a:solidFill>
                <a:latin typeface="黑体" panose="02010609060101010101" charset="-122"/>
                <a:ea typeface="黑体" panose="02010609060101010101" charset="-122"/>
                <a:cs typeface="+mn-cs"/>
              </a:rPr>
              <a:t>设计原理</a:t>
            </a:r>
          </a:p>
        </p:txBody>
      </p:sp>
      <p:sp>
        <p:nvSpPr>
          <p:cNvPr id="10" name="文本框 9"/>
          <p:cNvSpPr txBox="1"/>
          <p:nvPr/>
        </p:nvSpPr>
        <p:spPr>
          <a:xfrm>
            <a:off x="4448810" y="649922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1" name="文本框 10"/>
          <p:cNvSpPr txBox="1"/>
          <p:nvPr/>
        </p:nvSpPr>
        <p:spPr>
          <a:xfrm>
            <a:off x="2703195" y="649922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2" name="文本框 11"/>
          <p:cNvSpPr txBox="1"/>
          <p:nvPr/>
        </p:nvSpPr>
        <p:spPr>
          <a:xfrm>
            <a:off x="-202565" y="6505575"/>
            <a:ext cx="306959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9</a:t>
            </a:fld>
            <a:endParaRPr lang="zh-CN" sz="2800" b="1" dirty="0">
              <a:solidFill>
                <a:schemeClr val="accent2"/>
              </a:solidFill>
              <a:latin typeface="Arial Black" panose="020B0A04020102020204" pitchFamily="34" charset="0"/>
            </a:endParaRPr>
          </a:p>
        </p:txBody>
      </p:sp>
      <p:pic>
        <p:nvPicPr>
          <p:cNvPr id="9" name="图片 8" descr="软装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63160" y="1121410"/>
            <a:ext cx="4108450" cy="2982595"/>
          </a:xfrm>
          <a:prstGeom prst="rect">
            <a:avLst/>
          </a:prstGeom>
        </p:spPr>
      </p:pic>
      <p:pic>
        <p:nvPicPr>
          <p:cNvPr id="10" name="图片 9" descr="软装"/>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07795" y="1121410"/>
            <a:ext cx="3395980" cy="3395980"/>
          </a:xfrm>
          <a:prstGeom prst="rect">
            <a:avLst/>
          </a:prstGeom>
        </p:spPr>
      </p:pic>
      <p:sp>
        <p:nvSpPr>
          <p:cNvPr id="11" name="标题 10"/>
          <p:cNvSpPr>
            <a:spLocks noGrp="1"/>
          </p:cNvSpPr>
          <p:nvPr>
            <p:ph type="title"/>
          </p:nvPr>
        </p:nvSpPr>
        <p:spPr>
          <a:xfrm>
            <a:off x="7273290" y="4213225"/>
            <a:ext cx="1798320" cy="705485"/>
          </a:xfrm>
        </p:spPr>
        <p:txBody>
          <a:bodyPr/>
          <a:lstStyle/>
          <a:p>
            <a:r>
              <a:rPr lang="zh-CN" altLang="en-US" sz="2000"/>
              <a:t>冷暖色调对比</a:t>
            </a:r>
          </a:p>
        </p:txBody>
      </p:sp>
      <p:sp>
        <p:nvSpPr>
          <p:cNvPr id="12" name="矩形 11"/>
          <p:cNvSpPr/>
          <p:nvPr/>
        </p:nvSpPr>
        <p:spPr>
          <a:xfrm>
            <a:off x="22225" y="1270"/>
            <a:ext cx="1310005" cy="1016000"/>
          </a:xfrm>
          <a:prstGeom prst="rect">
            <a:avLst/>
          </a:prstGeom>
          <a:solidFill>
            <a:srgbClr val="303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标题 5"/>
          <p:cNvSpPr/>
          <p:nvPr/>
        </p:nvSpPr>
        <p:spPr>
          <a:xfrm>
            <a:off x="-191135" y="69850"/>
            <a:ext cx="1530350" cy="780415"/>
          </a:xfrm>
          <a:prstGeom prst="rect">
            <a:avLst/>
          </a:prstGeom>
          <a:noFill/>
          <a:ln w="9525">
            <a:noFill/>
          </a:ln>
        </p:spPr>
        <p:txBody>
          <a:bodyPr anchor="ctr"/>
          <a:lst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a:lstStyle>
          <a:p>
            <a:r>
              <a:rPr lang="zh-CN" altLang="en-US" sz="4400" dirty="0">
                <a:solidFill>
                  <a:schemeClr val="bg1">
                    <a:lumMod val="75000"/>
                  </a:schemeClr>
                </a:solidFill>
                <a:latin typeface="+mn-lt"/>
                <a:ea typeface="+mn-ea"/>
                <a:cs typeface="+mn-cs"/>
              </a:rPr>
              <a:t>环境</a:t>
            </a:r>
          </a:p>
        </p:txBody>
      </p:sp>
      <p:sp>
        <p:nvSpPr>
          <p:cNvPr id="16" name="矩形 15"/>
          <p:cNvSpPr/>
          <p:nvPr/>
        </p:nvSpPr>
        <p:spPr>
          <a:xfrm>
            <a:off x="7780020" y="6525895"/>
            <a:ext cx="1367790" cy="33210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525" y="6596380"/>
            <a:ext cx="9156700" cy="26098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128770" y="6534785"/>
            <a:ext cx="41643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1" name="文本框 20"/>
          <p:cNvSpPr txBox="1"/>
          <p:nvPr/>
        </p:nvSpPr>
        <p:spPr>
          <a:xfrm>
            <a:off x="2383155" y="6534785"/>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3" name="文本框 22"/>
          <p:cNvSpPr txBox="1"/>
          <p:nvPr/>
        </p:nvSpPr>
        <p:spPr>
          <a:xfrm>
            <a:off x="-116205" y="6525260"/>
            <a:ext cx="2574925"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24" name="文本框 23"/>
          <p:cNvSpPr txBox="1"/>
          <p:nvPr/>
        </p:nvSpPr>
        <p:spPr>
          <a:xfrm>
            <a:off x="6860540" y="6525260"/>
            <a:ext cx="3630930" cy="384810"/>
          </a:xfrm>
          <a:prstGeom prst="rect">
            <a:avLst/>
          </a:prstGeom>
          <a:noFill/>
        </p:spPr>
        <p:txBody>
          <a:bodyPr wrap="square" rtlCol="0" anchor="t">
            <a:spAutoFit/>
          </a:bodyPr>
          <a:lstStyle/>
          <a:p>
            <a:r>
              <a:rPr lang="zh-CN" altLang="en-US">
                <a:solidFill>
                  <a:schemeClr val="bg1">
                    <a:lumMod val="8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华文中宋"/>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华文中宋"/>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3822</Words>
  <Application>Microsoft Office PowerPoint</Application>
  <PresentationFormat>全屏显示(4:3)</PresentationFormat>
  <Paragraphs>425</Paragraphs>
  <Slides>38</Slides>
  <Notes>38</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38</vt:i4>
      </vt:variant>
    </vt:vector>
  </HeadingPairs>
  <TitlesOfParts>
    <vt:vector size="48" baseType="lpstr">
      <vt:lpstr>黑体</vt:lpstr>
      <vt:lpstr>华文细黑</vt:lpstr>
      <vt:lpstr>华文中宋</vt:lpstr>
      <vt:lpstr>宋体</vt:lpstr>
      <vt:lpstr>微软雅黑</vt:lpstr>
      <vt:lpstr>Arial</vt:lpstr>
      <vt:lpstr>Arial Black</vt:lpstr>
      <vt:lpstr>默认设计模板</vt:lpstr>
      <vt:lpstr>1_默认设计模板</vt:lpstr>
      <vt:lpstr>Organization Chart Add-in for Microsoft Office programs</vt:lpstr>
      <vt:lpstr>室内设计原理</vt:lpstr>
      <vt:lpstr>室内设计原理内容</vt:lpstr>
      <vt:lpstr>室内设计原理章节</vt:lpstr>
      <vt:lpstr>第一章 室内设计概述</vt:lpstr>
      <vt:lpstr>室内设计的概念</vt:lpstr>
      <vt:lpstr>室内设计的入门知识</vt:lpstr>
      <vt:lpstr>PowerPoint 演示文稿</vt:lpstr>
      <vt:lpstr>室内设计的研究对象</vt:lpstr>
      <vt:lpstr>冷暖色调对比</vt:lpstr>
      <vt:lpstr>舒适的软装</vt:lpstr>
      <vt:lpstr>室内设计的属性</vt:lpstr>
      <vt:lpstr>室内设计的属性</vt:lpstr>
      <vt:lpstr>      唯港荟酒店/香港 开敞中庭，大气精致，显出高端的品质</vt:lpstr>
      <vt:lpstr>英雄纪念碑/上海 </vt:lpstr>
      <vt:lpstr>莫尔费塔滨海空间改造 城市与水的再相遇/意大利         莫尔费塔是个与海洋息息相关的小城，港口、船坞、滨海长廊、日光浴场等与水相关的活动区域沿海岸线分布着。在这里，针对城市空间改造的方案都意图保留或恢复城市与水的亲密性，把城市空间交还于居民。</vt:lpstr>
      <vt:lpstr>室内设计的属性</vt:lpstr>
      <vt:lpstr>室内设计的属性</vt:lpstr>
      <vt:lpstr>约高线公园/美国 最初正是附近市民自发组织的“高线之友”团体推翻了拆毁高线铁路的议案，推动了公园的规划建设，可以说高线公园从项目缘起、竞标、设计、实施，均与当地居民保持了紧密的联系，在为纽约市民带来一片美妙的公共空间同时，又承载了这座城市的记忆</vt:lpstr>
      <vt:lpstr>室内设计的学科特征 </vt:lpstr>
      <vt:lpstr>室内设计的学科特征 </vt:lpstr>
      <vt:lpstr>PowerPoint 演示文稿</vt:lpstr>
      <vt:lpstr>南京中山陵/中国 中山陵面积共8万余平方米。主要建筑有：牌坊、墓道、陵门、碑亭、祭堂和墓室等。环绕中山陵的主体建筑，还有一系列纪念性建筑。从空中往下看，中山陵像一座平卧的“自由钟”。山下中山先生铜像是钟的尖顶，半月形广场是钟顶圆弧，而陵墓顶端墓室的穹隆顶，就像一颗溜圆的钟摆锤。含“唤起民众，以建民国”之意。这组建筑，在型体组合，色彩运用，材料表现和细部处理上，都取得很好的效果，色调和谐，从而更增强了庄严的气氛。既有深刻的含意，又有宏伟的气势，被誉为“中国近代建筑史上的第一陵”。</vt:lpstr>
      <vt:lpstr>PowerPoint 演示文稿</vt:lpstr>
      <vt:lpstr>  LeasePlan米兰 新办公室/意大利  </vt:lpstr>
      <vt:lpstr>  C&amp;J FILMS 上海办公室/中国 </vt:lpstr>
      <vt:lpstr>PowerPoint 演示文稿</vt:lpstr>
      <vt:lpstr>PowerPoint 演示文稿</vt:lpstr>
      <vt:lpstr>PowerPoint 演示文稿</vt:lpstr>
      <vt:lpstr>三维城市景观 -- 鹿特丹城市/荷兰/2011     整个设计促进了城市的进化。在2011年，鹿特丹市中心出现了许多空置的办公室，社会保险机构将其中一栋叫Schieblock的大楼做为城市实验室，把它改造成为一个叫Dakakker的企业孵化器，并在一层设置了商店，酒吧，餐厅，信息中心，还在屋顶设置了首个欧洲城市农业屋顶天台，让其成为一个可持续发展的原型。</vt:lpstr>
      <vt:lpstr>PowerPoint 演示文稿</vt:lpstr>
      <vt:lpstr>PowerPoint 演示文稿</vt:lpstr>
      <vt:lpstr>  德式软装 </vt:lpstr>
      <vt:lpstr>PowerPoint 演示文稿</vt:lpstr>
      <vt:lpstr>劳伦斯·洛克菲勒自然保护区/美国/2014 一个简单的水站即填充了采用回收金属建造的小站，而一块当地的巨石则使得访客们回想起水资源在形成此地景观的重要作用。</vt:lpstr>
      <vt:lpstr>波士顿邮政广场/美国/2014  该设计仔细研究分析了周围高楼大厦的影子，在阳光最强烈的地方定位了大草坪 。</vt:lpstr>
      <vt:lpstr>查普尔特佩克文化长廊/墨西哥/2014      该案通过重新创造和发展公共空间获得房地产价值。规划从海滨为起点，向大街深处蔓延。支持自行车，滑轮，轮椅还有婴儿车的专用道路将建成。另外为了保证人们安全的到达中央人行道还设置了多个人行横道。最终这个企划不仅将周围更加紧密的联系，还增加了近一倍的绿地，促进了城市多样性。地面的零售区和长廊被精心设计的绿化装点，为公众提供绿荫，缓解城市绿岛效应。公园收集雨水来灌溉植物。此外公园还设置了太阳能电池板为基础耗电功能的格局。</vt:lpstr>
      <vt:lpstr>匹兹堡下丘区总体规划/West 8/美国     在匹兹堡下丘区一块28英亩的用地上打造了一个跨越场地地形的无障碍城市规划区，增加新的公共区域能够极好的联系各个区域和城市，让景观与规划紧密联系在一起。 新设计在现有基础上增设了更多的交叉网格状道路，最后形成迂回曲折的路网能让人们在场地上下坡时毫不费力。而绿色开放空间中的这种特性又与匹兹堡历史悠久的市中心不谋而合。积极结合地形的新规划乃是城市中独特的新要素。</vt:lpstr>
      <vt:lpstr>PowerPoint 演示文稿</vt:lpstr>
    </vt:vector>
  </TitlesOfParts>
  <Company>DLUT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Hubox</dc:creator>
  <cp:lastModifiedBy>Hu box</cp:lastModifiedBy>
  <cp:revision>84</cp:revision>
  <dcterms:created xsi:type="dcterms:W3CDTF">2008-02-18T08:48:00Z</dcterms:created>
  <dcterms:modified xsi:type="dcterms:W3CDTF">2020-07-13T06:07:46Z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