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68"/>
  </p:notesMasterIdLst>
  <p:sldIdLst>
    <p:sldId id="812" r:id="rId3"/>
    <p:sldId id="818" r:id="rId4"/>
    <p:sldId id="839" r:id="rId5"/>
    <p:sldId id="840" r:id="rId6"/>
    <p:sldId id="841" r:id="rId7"/>
    <p:sldId id="842" r:id="rId8"/>
    <p:sldId id="822" r:id="rId9"/>
    <p:sldId id="843" r:id="rId10"/>
    <p:sldId id="844" r:id="rId11"/>
    <p:sldId id="845" r:id="rId12"/>
    <p:sldId id="846" r:id="rId13"/>
    <p:sldId id="847" r:id="rId14"/>
    <p:sldId id="850" r:id="rId15"/>
    <p:sldId id="848" r:id="rId16"/>
    <p:sldId id="851" r:id="rId17"/>
    <p:sldId id="852" r:id="rId18"/>
    <p:sldId id="853" r:id="rId19"/>
    <p:sldId id="854" r:id="rId20"/>
    <p:sldId id="823" r:id="rId21"/>
    <p:sldId id="855" r:id="rId22"/>
    <p:sldId id="856" r:id="rId23"/>
    <p:sldId id="864" r:id="rId24"/>
    <p:sldId id="857" r:id="rId25"/>
    <p:sldId id="865" r:id="rId26"/>
    <p:sldId id="858" r:id="rId27"/>
    <p:sldId id="859" r:id="rId28"/>
    <p:sldId id="860" r:id="rId29"/>
    <p:sldId id="861" r:id="rId30"/>
    <p:sldId id="862" r:id="rId31"/>
    <p:sldId id="824" r:id="rId32"/>
    <p:sldId id="863" r:id="rId33"/>
    <p:sldId id="866" r:id="rId34"/>
    <p:sldId id="867" r:id="rId35"/>
    <p:sldId id="868" r:id="rId36"/>
    <p:sldId id="869" r:id="rId37"/>
    <p:sldId id="870" r:id="rId38"/>
    <p:sldId id="873" r:id="rId39"/>
    <p:sldId id="871" r:id="rId40"/>
    <p:sldId id="819" r:id="rId41"/>
    <p:sldId id="872" r:id="rId42"/>
    <p:sldId id="849" r:id="rId43"/>
    <p:sldId id="874" r:id="rId44"/>
    <p:sldId id="881" r:id="rId45"/>
    <p:sldId id="875" r:id="rId46"/>
    <p:sldId id="825" r:id="rId47"/>
    <p:sldId id="876" r:id="rId48"/>
    <p:sldId id="877" r:id="rId49"/>
    <p:sldId id="879" r:id="rId50"/>
    <p:sldId id="826" r:id="rId51"/>
    <p:sldId id="880" r:id="rId52"/>
    <p:sldId id="820" r:id="rId53"/>
    <p:sldId id="878" r:id="rId54"/>
    <p:sldId id="827" r:id="rId55"/>
    <p:sldId id="828" r:id="rId56"/>
    <p:sldId id="882" r:id="rId57"/>
    <p:sldId id="821" r:id="rId58"/>
    <p:sldId id="829" r:id="rId59"/>
    <p:sldId id="830" r:id="rId60"/>
    <p:sldId id="831" r:id="rId61"/>
    <p:sldId id="832" r:id="rId62"/>
    <p:sldId id="834" r:id="rId63"/>
    <p:sldId id="835" r:id="rId64"/>
    <p:sldId id="836" r:id="rId65"/>
    <p:sldId id="833" r:id="rId66"/>
    <p:sldId id="837" r:id="rId67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55"/>
    <p:restoredTop sz="63777"/>
  </p:normalViewPr>
  <p:slideViewPr>
    <p:cSldViewPr showGuides="1">
      <p:cViewPr varScale="1">
        <p:scale>
          <a:sx n="69" d="100"/>
          <a:sy n="69" d="100"/>
        </p:scale>
        <p:origin x="2328" y="48"/>
      </p:cViewPr>
      <p:guideLst>
        <p:guide orient="horz" pos="2159"/>
        <p:guide pos="28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7" d="100"/>
        <a:sy n="117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512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5123" name="日期占位符 512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5124" name="幻灯片图像占位符 512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文本占位符 512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126" name="页脚占位符 512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5127" name="灯片编号占位符 512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  <a:t>‹#›</a:t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19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29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39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49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59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60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61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62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63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64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65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675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7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8</a:t>
            </a:fld>
            <a:endParaRPr 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665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  <a:t>9</a:t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6265863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</p:nvPr>
        </p:nvSpPr>
        <p:spPr>
          <a:xfrm>
            <a:off x="250825" y="2492375"/>
            <a:ext cx="6265863" cy="33131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bg1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bg1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bg1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5292725" y="6237288"/>
            <a:ext cx="1512888" cy="3317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BB962C8B-B14F-4D97-AF65-F5344CB8AC3E}" type="datetime1">
              <a:rPr lang="zh-CN" altLang="en-US" dirty="0">
                <a:solidFill>
                  <a:schemeClr val="bg1"/>
                </a:solidFill>
              </a:rPr>
              <a:t>2020/7/13</a:t>
            </a:fld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77" name="灯片编号占位符 3076"/>
          <p:cNvSpPr>
            <a:spLocks noGrp="1"/>
          </p:cNvSpPr>
          <p:nvPr>
            <p:ph type="sldNum" sz="quarter" idx="4"/>
          </p:nvPr>
        </p:nvSpPr>
        <p:spPr>
          <a:xfrm>
            <a:off x="107950" y="6165850"/>
            <a:ext cx="2133600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‹#›</a:t>
            </a:fld>
            <a:endParaRPr lang="zh-CN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65019" y="274638"/>
            <a:ext cx="1802606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30332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8867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38913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5138" cy="11445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8915" name="副标题 38914"/>
          <p:cNvSpPr>
            <a:spLocks noGrp="1"/>
          </p:cNvSpPr>
          <p:nvPr>
            <p:ph type="subTitle" idx="1"/>
          </p:nvPr>
        </p:nvSpPr>
        <p:spPr>
          <a:xfrm>
            <a:off x="250825" y="2492375"/>
            <a:ext cx="5545138" cy="33131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>
                <a:solidFill>
                  <a:schemeClr val="tx1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1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1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1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38916" name="日期占位符 38915"/>
          <p:cNvSpPr>
            <a:spLocks noGrp="1"/>
          </p:cNvSpPr>
          <p:nvPr>
            <p:ph type="dt" sz="half" idx="2"/>
          </p:nvPr>
        </p:nvSpPr>
        <p:spPr>
          <a:xfrm>
            <a:off x="6227763" y="6237288"/>
            <a:ext cx="1512887" cy="3317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38917" name="灯片编号占位符 38916"/>
          <p:cNvSpPr>
            <a:spLocks noGrp="1"/>
          </p:cNvSpPr>
          <p:nvPr>
            <p:ph type="sldNum" sz="quarter" idx="4"/>
          </p:nvPr>
        </p:nvSpPr>
        <p:spPr>
          <a:xfrm>
            <a:off x="107950" y="6165850"/>
            <a:ext cx="2133600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‹#›</a:t>
            </a:fld>
            <a:endParaRPr lang="zh-CN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3423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8943" y="1600200"/>
            <a:ext cx="363423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38975" y="274638"/>
            <a:ext cx="1854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76375" y="274638"/>
            <a:ext cx="545511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628650" y="4076700"/>
            <a:ext cx="78867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476375" y="274638"/>
            <a:ext cx="74168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33108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134517" y="1600200"/>
            <a:ext cx="3533108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1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210425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156325" y="6308725"/>
            <a:ext cx="1511300" cy="2889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r">
              <a:defRPr/>
            </a:lvl1pPr>
          </a:lstStyle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107950" y="6165850"/>
            <a:ext cx="2447925" cy="4048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>
              <a:defRPr sz="28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hdr="0" ftr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1476375" y="274638"/>
            <a:ext cx="7416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1476375" y="1600200"/>
            <a:ext cx="7416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7892" name="日期占位符 37891"/>
          <p:cNvSpPr>
            <a:spLocks noGrp="1"/>
          </p:cNvSpPr>
          <p:nvPr>
            <p:ph type="dt" sz="half" idx="2"/>
          </p:nvPr>
        </p:nvSpPr>
        <p:spPr>
          <a:xfrm>
            <a:off x="0" y="6308725"/>
            <a:ext cx="1331913" cy="2889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fld id="{BB962C8B-B14F-4D97-AF65-F5344CB8AC3E}" type="datetime1">
              <a:rPr lang="zh-CN" altLang="en-US" dirty="0"/>
              <a:t>2020/7/13</a:t>
            </a:fld>
            <a:endParaRPr lang="zh-CN" altLang="en-US" dirty="0"/>
          </a:p>
        </p:txBody>
      </p:sp>
      <p:sp>
        <p:nvSpPr>
          <p:cNvPr id="37893" name="灯片编号占位符 37892"/>
          <p:cNvSpPr>
            <a:spLocks noGrp="1"/>
          </p:cNvSpPr>
          <p:nvPr>
            <p:ph type="sldNum" sz="quarter" idx="4"/>
          </p:nvPr>
        </p:nvSpPr>
        <p:spPr>
          <a:xfrm>
            <a:off x="6443663" y="6165850"/>
            <a:ext cx="2447925" cy="4048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r">
              <a:defRPr sz="28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en-US" altLang="zh-CN" dirty="0"/>
              <a:t>NO.01-</a:t>
            </a:r>
            <a:fld id="{9A0DB2DC-4C9A-4742-B13C-FB6460FD3503}" type="slidenum">
              <a:rPr lang="zh-CN" altLang="zh-CN" sz="28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‹#›</a:t>
            </a:fld>
            <a:endParaRPr lang="zh-CN" sz="2800" b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</p:sldLayoutIdLst>
  <p:hf hdr="0" ftr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9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4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46100" y="549275"/>
            <a:ext cx="5970588" cy="1470025"/>
          </a:xfrm>
        </p:spPr>
        <p:txBody>
          <a:bodyPr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第三章 </a:t>
            </a:r>
            <a:r>
              <a:rPr lang="zh-CN" altLang="en-US" dirty="0">
                <a:sym typeface="+mn-ea"/>
              </a:rPr>
              <a:t>室内设计综合实践</a:t>
            </a:r>
            <a:endParaRPr lang="en-US" altLang="zh-CN" kern="1200" baseline="0" dirty="0">
              <a:latin typeface="Arial" panose="020B0604020202020204" pitchFamily="34" charset="0"/>
              <a:ea typeface="华文中宋" pitchFamily="2" charset="-122"/>
              <a:sym typeface="+mn-ea"/>
            </a:endParaRP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None/>
            </a:pPr>
            <a:r>
              <a:rPr lang="en-US" altLang="zh-CN" kern="1200" baseline="0" dirty="0">
                <a:latin typeface="Arial" panose="020B0604020202020204" pitchFamily="34" charset="0"/>
                <a:ea typeface="华文细黑" pitchFamily="2" charset="-122"/>
              </a:rPr>
              <a:t>3.1 </a:t>
            </a:r>
            <a:r>
              <a:rPr lang="zh-CN" altLang="en-US" kern="1200" baseline="0" dirty="0">
                <a:latin typeface="Arial" panose="020B0604020202020204" pitchFamily="34" charset="0"/>
                <a:ea typeface="华文细黑" pitchFamily="2" charset="-122"/>
              </a:rPr>
              <a:t>类型与设计</a:t>
            </a:r>
          </a:p>
          <a:p>
            <a:pPr defTabSz="914400">
              <a:buNone/>
            </a:pPr>
            <a:r>
              <a:rPr lang="en-US" altLang="zh-CN" kern="1200" baseline="0" dirty="0">
                <a:latin typeface="Arial" panose="020B0604020202020204" pitchFamily="34" charset="0"/>
                <a:ea typeface="华文细黑" pitchFamily="2" charset="-122"/>
              </a:rPr>
              <a:t>3.2 </a:t>
            </a:r>
            <a:r>
              <a:rPr lang="zh-CN" altLang="en-US" kern="1200" baseline="0" dirty="0">
                <a:latin typeface="Arial" panose="020B0604020202020204" pitchFamily="34" charset="0"/>
                <a:ea typeface="华文细黑" pitchFamily="2" charset="-122"/>
              </a:rPr>
              <a:t>设计与实践</a:t>
            </a:r>
          </a:p>
          <a:p>
            <a:pPr defTabSz="914400">
              <a:buNone/>
            </a:pPr>
            <a:r>
              <a:rPr lang="en-US" altLang="zh-CN" kern="1200" baseline="0" dirty="0">
                <a:latin typeface="Arial" panose="020B0604020202020204" pitchFamily="34" charset="0"/>
                <a:ea typeface="华文细黑" pitchFamily="2" charset="-122"/>
              </a:rPr>
              <a:t>3.3 </a:t>
            </a:r>
            <a:r>
              <a:rPr lang="zh-CN" altLang="en-US" kern="1200" baseline="0" dirty="0">
                <a:latin typeface="Arial" panose="020B0604020202020204" pitchFamily="34" charset="0"/>
                <a:ea typeface="华文细黑" pitchFamily="2" charset="-122"/>
              </a:rPr>
              <a:t>评价与鉴赏</a:t>
            </a:r>
          </a:p>
          <a:p>
            <a:pPr defTabSz="914400">
              <a:buNone/>
            </a:pPr>
            <a:r>
              <a:rPr lang="en-US" altLang="zh-CN" kern="1200" baseline="0" dirty="0">
                <a:latin typeface="Arial" panose="020B0604020202020204" pitchFamily="34" charset="0"/>
                <a:ea typeface="华文细黑" pitchFamily="2" charset="-122"/>
              </a:rPr>
              <a:t>3.4 </a:t>
            </a:r>
            <a:r>
              <a:rPr lang="zh-CN" altLang="en-US" kern="1200" baseline="0" dirty="0">
                <a:latin typeface="Arial" panose="020B0604020202020204" pitchFamily="34" charset="0"/>
                <a:ea typeface="华文细黑" pitchFamily="2" charset="-122"/>
              </a:rPr>
              <a:t>设计与创新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19传统中式-浮华若梦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" y="372110"/>
            <a:ext cx="3126105" cy="2084070"/>
          </a:xfrm>
          <a:prstGeom prst="rect">
            <a:avLst/>
          </a:prstGeom>
        </p:spPr>
      </p:pic>
      <p:pic>
        <p:nvPicPr>
          <p:cNvPr id="4" name="图片 3" descr="16湖州西西那堤住宅区（装饰）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50" y="2729865"/>
            <a:ext cx="3119755" cy="3162300"/>
          </a:xfrm>
          <a:prstGeom prst="rect">
            <a:avLst/>
          </a:prstGeom>
        </p:spPr>
      </p:pic>
      <p:pic>
        <p:nvPicPr>
          <p:cNvPr id="8" name="图片 7" descr="17法国雀巢公司总部办公楼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2729865"/>
            <a:ext cx="2947670" cy="2210435"/>
          </a:xfrm>
          <a:prstGeom prst="rect">
            <a:avLst/>
          </a:prstGeom>
        </p:spPr>
      </p:pic>
      <p:pic>
        <p:nvPicPr>
          <p:cNvPr id="9" name="图片 8" descr="18印尼雅加达3rd Avenue酒吧（光影）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0" y="372110"/>
            <a:ext cx="2946400" cy="2209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10" name="图片 9" descr="22装饰凡尔赛宫室内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700" y="317500"/>
            <a:ext cx="3824605" cy="5737860"/>
          </a:xfrm>
          <a:prstGeom prst="rect">
            <a:avLst/>
          </a:prstGeom>
        </p:spPr>
      </p:pic>
      <p:pic>
        <p:nvPicPr>
          <p:cNvPr id="11" name="图片 10" descr="21以色列荷兹利亚CA科技公司办公室室内实景图（绿化）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30" y="4411980"/>
            <a:ext cx="2790190" cy="1571625"/>
          </a:xfrm>
          <a:prstGeom prst="rect">
            <a:avLst/>
          </a:prstGeom>
        </p:spPr>
      </p:pic>
      <p:pic>
        <p:nvPicPr>
          <p:cNvPr id="13" name="图片 12" descr="19传统中式-浮华若梦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2230" y="2476500"/>
            <a:ext cx="2789555" cy="18599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26后现代风格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540" y="208280"/>
            <a:ext cx="3039745" cy="2028190"/>
          </a:xfrm>
          <a:prstGeom prst="rect">
            <a:avLst/>
          </a:prstGeom>
        </p:spPr>
      </p:pic>
      <p:pic>
        <p:nvPicPr>
          <p:cNvPr id="4" name="图片 3" descr="23传统风格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260" y="208280"/>
            <a:ext cx="2719705" cy="1760855"/>
          </a:xfrm>
          <a:prstGeom prst="rect">
            <a:avLst/>
          </a:prstGeom>
        </p:spPr>
      </p:pic>
      <p:pic>
        <p:nvPicPr>
          <p:cNvPr id="18" name="图片 17" descr="24现代风格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290" y="2314575"/>
            <a:ext cx="3007995" cy="2092960"/>
          </a:xfrm>
          <a:prstGeom prst="rect">
            <a:avLst/>
          </a:prstGeom>
        </p:spPr>
      </p:pic>
      <p:pic>
        <p:nvPicPr>
          <p:cNvPr id="19" name="图片 18" descr="24效果图表达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5300" y="4604385"/>
            <a:ext cx="3586480" cy="1793240"/>
          </a:xfrm>
          <a:prstGeom prst="rect">
            <a:avLst/>
          </a:prstGeom>
        </p:spPr>
      </p:pic>
      <p:pic>
        <p:nvPicPr>
          <p:cNvPr id="21" name="图片 20" descr="25现代风格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4290" y="2314575"/>
            <a:ext cx="2777490" cy="20840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26后现代风格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" y="1134110"/>
            <a:ext cx="3966210" cy="2645410"/>
          </a:xfrm>
          <a:prstGeom prst="rect">
            <a:avLst/>
          </a:prstGeom>
        </p:spPr>
      </p:pic>
      <p:pic>
        <p:nvPicPr>
          <p:cNvPr id="4" name="图片 3" descr="23传统风格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0310" y="1105535"/>
            <a:ext cx="4131945" cy="2673985"/>
          </a:xfrm>
          <a:prstGeom prst="rect">
            <a:avLst/>
          </a:prstGeom>
        </p:spPr>
      </p:pic>
      <p:pic>
        <p:nvPicPr>
          <p:cNvPr id="18" name="图片 17" descr="24现代风格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75" y="4121785"/>
            <a:ext cx="2630170" cy="1829435"/>
          </a:xfrm>
          <a:prstGeom prst="rect">
            <a:avLst/>
          </a:prstGeom>
        </p:spPr>
      </p:pic>
      <p:pic>
        <p:nvPicPr>
          <p:cNvPr id="19" name="图片 18" descr="24效果图表达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8070" y="5064760"/>
            <a:ext cx="3586480" cy="1793240"/>
          </a:xfrm>
          <a:prstGeom prst="rect">
            <a:avLst/>
          </a:prstGeom>
        </p:spPr>
      </p:pic>
      <p:pic>
        <p:nvPicPr>
          <p:cNvPr id="21" name="图片 20" descr="25现代风格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090" y="5481320"/>
            <a:ext cx="3568065" cy="26758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30国际风格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0" y="922020"/>
            <a:ext cx="6724015" cy="44977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29混搭风格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845" y="764540"/>
            <a:ext cx="6288405" cy="39789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31光洁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705" y="643255"/>
            <a:ext cx="6490970" cy="4825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33解构主义Iniala海滩度假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0615" y="3451860"/>
            <a:ext cx="4074160" cy="2713990"/>
          </a:xfrm>
          <a:prstGeom prst="rect">
            <a:avLst/>
          </a:prstGeom>
        </p:spPr>
      </p:pic>
      <p:pic>
        <p:nvPicPr>
          <p:cNvPr id="8" name="图片 7" descr="34超现实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5" y="334645"/>
            <a:ext cx="4385310" cy="29298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35白色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35" y="753110"/>
            <a:ext cx="6476365" cy="47237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类型与设计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5303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三、园林景观设计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景观设计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的概念与内涵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景观设计的起源与发展</a:t>
            </a: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3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景观设计的要素与类型</a:t>
            </a: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 </a:t>
            </a:r>
            <a:endParaRPr lang="zh-CN" altLang="en-US" b="0" kern="1200" baseline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19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类型与设计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5303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一</a:t>
            </a: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.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城市的定义与建筑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、城市的定义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、认识建筑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 </a:t>
            </a:r>
            <a:endParaRPr lang="zh-CN" altLang="en-US" b="0" kern="1200" baseline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21巴黎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365" y="459105"/>
            <a:ext cx="2469515" cy="3453130"/>
          </a:xfrm>
          <a:prstGeom prst="rect">
            <a:avLst/>
          </a:prstGeom>
        </p:spPr>
      </p:pic>
      <p:pic>
        <p:nvPicPr>
          <p:cNvPr id="9" name="图片 8" descr="41控规 (1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459105"/>
            <a:ext cx="3452495" cy="3452495"/>
          </a:xfrm>
          <a:prstGeom prst="rect">
            <a:avLst/>
          </a:prstGeom>
        </p:spPr>
      </p:pic>
      <p:pic>
        <p:nvPicPr>
          <p:cNvPr id="10" name="图片 9" descr="42公园平面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740" y="4076065"/>
            <a:ext cx="5023485" cy="208978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45街旁广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10" y="893445"/>
            <a:ext cx="6407785" cy="42900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50美国红崖石浪奇景 神奇地貌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045" y="773430"/>
            <a:ext cx="6296660" cy="402209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51生态植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847725"/>
            <a:ext cx="6691630" cy="44634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49后现代景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" y="1130300"/>
            <a:ext cx="6108065" cy="40436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52泰国素可泰历史公园 历史要素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80" y="300990"/>
            <a:ext cx="6086475" cy="3418840"/>
          </a:xfrm>
          <a:prstGeom prst="rect">
            <a:avLst/>
          </a:prstGeom>
        </p:spPr>
      </p:pic>
      <p:pic>
        <p:nvPicPr>
          <p:cNvPr id="4" name="图片 3" descr="53雨水花园是通过土壤的过滤和植物的根部吸附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6715" y="3888740"/>
            <a:ext cx="3469640" cy="26003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55四川九寨沟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65" y="905510"/>
            <a:ext cx="6179185" cy="46348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56吉林长白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024890"/>
            <a:ext cx="6426835" cy="46202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59北京明城墙遗址公园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340" y="2897505"/>
            <a:ext cx="2870200" cy="1973580"/>
          </a:xfrm>
          <a:prstGeom prst="rect">
            <a:avLst/>
          </a:prstGeom>
        </p:spPr>
      </p:pic>
      <p:pic>
        <p:nvPicPr>
          <p:cNvPr id="4" name="图片 3" descr="60天津七里海湿地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" y="734060"/>
            <a:ext cx="2907665" cy="1926590"/>
          </a:xfrm>
          <a:prstGeom prst="rect">
            <a:avLst/>
          </a:prstGeom>
        </p:spPr>
      </p:pic>
      <p:pic>
        <p:nvPicPr>
          <p:cNvPr id="8" name="图片 7" descr="61杭州西溪湿地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5340" y="734060"/>
            <a:ext cx="3425190" cy="1926590"/>
          </a:xfrm>
          <a:prstGeom prst="rect">
            <a:avLst/>
          </a:prstGeom>
        </p:spPr>
      </p:pic>
      <p:pic>
        <p:nvPicPr>
          <p:cNvPr id="9" name="图片 8" descr="58金石滩国家地质公园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510" y="2924810"/>
            <a:ext cx="2908300" cy="19462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29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03墨尔本的城市广场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235" y="220980"/>
            <a:ext cx="6076315" cy="4047490"/>
          </a:xfrm>
          <a:prstGeom prst="rect">
            <a:avLst/>
          </a:prstGeom>
        </p:spPr>
      </p:pic>
      <p:pic>
        <p:nvPicPr>
          <p:cNvPr id="9" name="图片 8" descr="1丽江肌理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3585" y="4386580"/>
            <a:ext cx="2005965" cy="1906270"/>
          </a:xfrm>
          <a:prstGeom prst="rect">
            <a:avLst/>
          </a:prstGeom>
        </p:spPr>
      </p:pic>
      <p:pic>
        <p:nvPicPr>
          <p:cNvPr id="10" name="图片 9" descr="2南向鸟瞰波特兰中心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615" y="4386580"/>
            <a:ext cx="1993265" cy="189357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类型与设计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5303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四、公共艺术设计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、公共艺术设计概述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、城市雕塑与壁画设计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3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、园林建筑小品设计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4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、城市照明设计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 </a:t>
            </a:r>
            <a:endParaRPr lang="zh-CN" altLang="en-US" b="0" kern="1200" baseline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62城市雕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65" y="1080135"/>
            <a:ext cx="6141085" cy="40913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64壁画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085" y="800735"/>
            <a:ext cx="4070350" cy="2713355"/>
          </a:xfrm>
          <a:prstGeom prst="rect">
            <a:avLst/>
          </a:prstGeom>
        </p:spPr>
      </p:pic>
      <p:pic>
        <p:nvPicPr>
          <p:cNvPr id="9" name="图片 8" descr="65公共艺术约翰逊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655" y="3814445"/>
            <a:ext cx="3654425" cy="22091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63城市喷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40" y="1100455"/>
            <a:ext cx="6249670" cy="44119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66公共艺术帕特丽夏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595" y="3808095"/>
            <a:ext cx="4188460" cy="2513330"/>
          </a:xfrm>
          <a:prstGeom prst="rect">
            <a:avLst/>
          </a:prstGeom>
        </p:spPr>
      </p:pic>
      <p:pic>
        <p:nvPicPr>
          <p:cNvPr id="8" name="图片 7" descr="67法国索姆河战场二战纪念碑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200" y="408305"/>
            <a:ext cx="4396105" cy="330073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69城市雕塑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95" y="236220"/>
            <a:ext cx="5791200" cy="3860800"/>
          </a:xfrm>
          <a:prstGeom prst="rect">
            <a:avLst/>
          </a:prstGeom>
        </p:spPr>
      </p:pic>
      <p:pic>
        <p:nvPicPr>
          <p:cNvPr id="4" name="图片 3" descr="70古代洞穴壁画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700" y="4207510"/>
            <a:ext cx="2461895" cy="1901825"/>
          </a:xfrm>
          <a:prstGeom prst="rect">
            <a:avLst/>
          </a:prstGeom>
        </p:spPr>
      </p:pic>
      <p:pic>
        <p:nvPicPr>
          <p:cNvPr id="8" name="图片 7" descr="68公共艺术广告牌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60" y="4356100"/>
            <a:ext cx="3122295" cy="175323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71敦煌壁画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0725" y="2994025"/>
            <a:ext cx="4623435" cy="3255645"/>
          </a:xfrm>
          <a:prstGeom prst="rect">
            <a:avLst/>
          </a:prstGeom>
        </p:spPr>
      </p:pic>
      <p:pic>
        <p:nvPicPr>
          <p:cNvPr id="9" name="图片 8" descr="72壁画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730" y="325755"/>
            <a:ext cx="3683635" cy="24771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74加拿大AROUND ABOUT园林景观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495" y="297180"/>
            <a:ext cx="3826510" cy="2869565"/>
          </a:xfrm>
          <a:prstGeom prst="rect">
            <a:avLst/>
          </a:prstGeom>
        </p:spPr>
      </p:pic>
      <p:pic>
        <p:nvPicPr>
          <p:cNvPr id="4" name="图片 3" descr="75uiliuili长凳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8305" y="1929130"/>
            <a:ext cx="4085590" cy="2711450"/>
          </a:xfrm>
          <a:prstGeom prst="rect">
            <a:avLst/>
          </a:prstGeom>
        </p:spPr>
      </p:pic>
      <p:pic>
        <p:nvPicPr>
          <p:cNvPr id="10" name="图片 9" descr="73浙江茶园竹亭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495" y="3454400"/>
            <a:ext cx="3824605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80夜景设施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586105"/>
            <a:ext cx="3121025" cy="207264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" name="图片 3" descr="77夜景景观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436620" y="586105"/>
            <a:ext cx="3357245" cy="230822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8" name="图片 7" descr="78夜景树木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6620" y="3129280"/>
            <a:ext cx="3357245" cy="188785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9" name="图片 8" descr="79景观小品照明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2915285"/>
            <a:ext cx="3131820" cy="208724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设计与实践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844040"/>
            <a:ext cx="5545138" cy="3313113"/>
          </a:xfrm>
        </p:spPr>
        <p:txBody>
          <a:bodyPr anchor="t"/>
          <a:lstStyle/>
          <a:p>
            <a:pPr algn="l"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一、室内设计的程序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、室内设计的类型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室内设计的实施过程</a:t>
            </a:r>
          </a:p>
          <a:p>
            <a:pPr algn="l" defTabSz="914400">
              <a:buNone/>
            </a:pPr>
            <a:r>
              <a:rPr lang="en-US" altLang="zh-CN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3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、室内设计的成果形成</a:t>
            </a: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39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5建筑结构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165" y="2998470"/>
            <a:ext cx="3399155" cy="3399155"/>
          </a:xfrm>
          <a:prstGeom prst="rect">
            <a:avLst/>
          </a:prstGeom>
        </p:spPr>
      </p:pic>
      <p:pic>
        <p:nvPicPr>
          <p:cNvPr id="4" name="图片 3" descr="4原始杆栏建筑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165" y="318770"/>
            <a:ext cx="3399155" cy="2549525"/>
          </a:xfrm>
          <a:prstGeom prst="rect">
            <a:avLst/>
          </a:prstGeom>
        </p:spPr>
      </p:pic>
      <p:pic>
        <p:nvPicPr>
          <p:cNvPr id="8" name="图片 7" descr="7建筑方案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70" y="2450465"/>
            <a:ext cx="2684780" cy="1677035"/>
          </a:xfrm>
          <a:prstGeom prst="rect">
            <a:avLst/>
          </a:prstGeom>
        </p:spPr>
      </p:pic>
      <p:pic>
        <p:nvPicPr>
          <p:cNvPr id="9" name="图片 8" descr="6祭祀建筑天天拿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170" y="318770"/>
            <a:ext cx="2684145" cy="194500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4西安鼓楼广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75" y="737235"/>
            <a:ext cx="6481445" cy="43230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6上海多伦社区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525" y="323850"/>
            <a:ext cx="6852285" cy="527113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5上海多伦社区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9845" y="266065"/>
            <a:ext cx="4424680" cy="589978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7描述对象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" y="278130"/>
            <a:ext cx="4704715" cy="2724150"/>
          </a:xfrm>
          <a:prstGeom prst="rect">
            <a:avLst/>
          </a:prstGeom>
        </p:spPr>
      </p:pic>
      <p:pic>
        <p:nvPicPr>
          <p:cNvPr id="9" name="图片 8" descr="8描述对象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620" y="3108960"/>
            <a:ext cx="5706745" cy="29495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11先例研究中国古典园林分析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1495" y="2959735"/>
            <a:ext cx="4757420" cy="2183765"/>
          </a:xfrm>
          <a:prstGeom prst="rect">
            <a:avLst/>
          </a:prstGeom>
        </p:spPr>
      </p:pic>
      <p:pic>
        <p:nvPicPr>
          <p:cNvPr id="8" name="图片 7" descr="9背景调研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335" y="264795"/>
            <a:ext cx="3124200" cy="2395220"/>
          </a:xfrm>
          <a:prstGeom prst="rect">
            <a:avLst/>
          </a:prstGeom>
        </p:spPr>
      </p:pic>
      <p:pic>
        <p:nvPicPr>
          <p:cNvPr id="9" name="图片 8" descr="9背景调研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20" y="264795"/>
            <a:ext cx="3129280" cy="2395220"/>
          </a:xfrm>
          <a:prstGeom prst="rect">
            <a:avLst/>
          </a:prstGeom>
        </p:spPr>
      </p:pic>
      <p:pic>
        <p:nvPicPr>
          <p:cNvPr id="10" name="图片 9" descr="10先例研究中国古典园林分析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420" y="2959735"/>
            <a:ext cx="3869690" cy="218376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设计与实践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844040"/>
            <a:ext cx="5545138" cy="3313113"/>
          </a:xfrm>
        </p:spPr>
        <p:txBody>
          <a:bodyPr anchor="t"/>
          <a:lstStyle/>
          <a:p>
            <a:pPr algn="l"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二、室内设计的专业思维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、室内设计的功能思维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室内设计的整体思维</a:t>
            </a:r>
          </a:p>
          <a:p>
            <a:pPr algn="l" defTabSz="914400">
              <a:buNone/>
            </a:pPr>
            <a:r>
              <a:rPr lang="en-US" altLang="zh-CN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3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、时空定位</a:t>
            </a:r>
          </a:p>
          <a:p>
            <a:pPr algn="l" defTabSz="914400">
              <a:buNone/>
            </a:pPr>
            <a:r>
              <a:rPr lang="en-US" altLang="zh-CN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4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、审美修养</a:t>
            </a:r>
          </a:p>
          <a:p>
            <a:pPr algn="l" defTabSz="914400">
              <a:buNone/>
            </a:pPr>
            <a:endParaRPr lang="zh-CN" altLang="en-US" b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0" name="图片 19" descr="22效果图表达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25" y="239395"/>
            <a:ext cx="2583815" cy="1667510"/>
          </a:xfrm>
          <a:prstGeom prst="rect">
            <a:avLst/>
          </a:prstGeom>
        </p:spPr>
      </p:pic>
      <p:pic>
        <p:nvPicPr>
          <p:cNvPr id="21" name="图片 20" descr="21效果图表达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25" y="2025015"/>
            <a:ext cx="2583815" cy="1292225"/>
          </a:xfrm>
          <a:prstGeom prst="rect">
            <a:avLst/>
          </a:prstGeom>
        </p:spPr>
      </p:pic>
      <p:pic>
        <p:nvPicPr>
          <p:cNvPr id="22" name="图片 21" descr="27图面表达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20" y="3451860"/>
            <a:ext cx="2547620" cy="1384935"/>
          </a:xfrm>
          <a:prstGeom prst="rect">
            <a:avLst/>
          </a:prstGeom>
        </p:spPr>
      </p:pic>
      <p:pic>
        <p:nvPicPr>
          <p:cNvPr id="23" name="图片 22" descr="24效果图表达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210" y="4529455"/>
            <a:ext cx="3037840" cy="1519555"/>
          </a:xfrm>
          <a:prstGeom prst="rect">
            <a:avLst/>
          </a:prstGeom>
        </p:spPr>
      </p:pic>
      <p:pic>
        <p:nvPicPr>
          <p:cNvPr id="24" name="图片 23" descr="26图面表达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4210" y="239395"/>
            <a:ext cx="3030855" cy="41503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8" name="图片 7" descr="25科隆教堂主厅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3850" y="226695"/>
            <a:ext cx="3938270" cy="572008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32审美修养哈尔滨群力国家城市湿地公园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10" y="346710"/>
            <a:ext cx="4104640" cy="307848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4" name="图片 3" descr="33审美修养星巴克咖啡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0850" y="3104515"/>
            <a:ext cx="2468880" cy="329311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设计与实践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844040"/>
            <a:ext cx="5545138" cy="3313113"/>
          </a:xfrm>
        </p:spPr>
        <p:txBody>
          <a:bodyPr anchor="t"/>
          <a:lstStyle/>
          <a:p>
            <a:pPr algn="l"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三、室内设计师的责任与修养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室内设计师的定位</a:t>
            </a:r>
          </a:p>
          <a:p>
            <a:pPr algn="l"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室内设计师的责任</a:t>
            </a:r>
          </a:p>
          <a:p>
            <a:pPr algn="l" defTabSz="914400">
              <a:buNone/>
            </a:pPr>
            <a:r>
              <a:rPr lang="en-US" altLang="zh-CN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3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、室内设计师的修养</a:t>
            </a:r>
          </a:p>
          <a:p>
            <a:pPr algn="l" defTabSz="914400">
              <a:buNone/>
            </a:pPr>
            <a:endParaRPr lang="zh-CN" altLang="en-US" b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  <a:sym typeface="+mn-ea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algn="l"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49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11" name="图片 10" descr="10卢浮宫金字塔室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70" y="1333500"/>
            <a:ext cx="5993130" cy="399288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49荷兰阿纳姆Partyaardvark景观雕塑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4385" y="4266565"/>
            <a:ext cx="2848610" cy="1899285"/>
          </a:xfrm>
          <a:prstGeom prst="rect">
            <a:avLst/>
          </a:prstGeom>
        </p:spPr>
      </p:pic>
      <p:pic>
        <p:nvPicPr>
          <p:cNvPr id="4" name="图片 3" descr="48荷兰阿纳姆Partyaardvark景观雕塑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70" y="335915"/>
            <a:ext cx="564832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评价与鉴赏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一、室内设计的评估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、室内设计的评价标准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、主观评价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3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、客观评价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2" name="图片 1" descr="设计师的职责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180" y="791210"/>
            <a:ext cx="6028055" cy="452056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评价与鉴赏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二、城市规划与建筑设计案例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、城市规划案例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、建筑设计案例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评价与鉴赏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三、室内设计与景观设计案例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室内设计案例</a:t>
            </a: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</a:t>
            </a:r>
            <a:r>
              <a:rPr lang="zh-CN" altLang="en-US" b="0" dirty="0">
                <a:latin typeface="Arial" panose="020B0604020202020204" pitchFamily="34" charset="0"/>
                <a:ea typeface="华文细黑" pitchFamily="2" charset="-122"/>
                <a:sym typeface="+mn-ea"/>
              </a:rPr>
              <a:t>景观设计案例</a:t>
            </a: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4" name="图片 3" descr="35那不勒斯地铁站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9875" y="748665"/>
            <a:ext cx="3808730" cy="5648960"/>
          </a:xfrm>
          <a:prstGeom prst="rect">
            <a:avLst/>
          </a:prstGeom>
        </p:spPr>
      </p:pic>
      <p:pic>
        <p:nvPicPr>
          <p:cNvPr id="8" name="图片 7" descr="34那不勒斯地铁站 (2)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748665"/>
            <a:ext cx="2632075" cy="175387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公共艺术与导视案例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/>
        <p:txBody>
          <a:bodyPr anchor="t"/>
          <a:lstStyle/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、城市雕塑案例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、壁画案例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3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、标识案例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97612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1. 设计创新的基础理论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1）创造、创新与发明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积极的求异性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敏锐的洞察能力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③ 创造性想象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灵感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2）创新是设计的本质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相关理论知识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现实依据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3）创新能力的培养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创新能力培养的内容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创新能力形成机制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2. 设计创新的思维方法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抽象思维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形象思维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发散思维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⑤ 再造想象与创造想象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⑥ 逆向思维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⑦ 集合创造性思维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⑧ 辐合思维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59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10" name="图片 9" descr="9威尼斯圣马可广场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045" y="4208145"/>
            <a:ext cx="2783840" cy="1931035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3" name="图片 12" descr="11建筑印象上海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60" y="273685"/>
            <a:ext cx="4779010" cy="3557270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16" name="图片 15" descr="8建筑的集中构成了街道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245" y="4210685"/>
            <a:ext cx="2434590" cy="1928495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2）创造性设计思维的形成过程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准备阶段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酝酿阶段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③ 顿悟阶段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验证阶段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60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2095" y="273050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3365" y="1158875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3. 设计创新的方法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1）创新设计的原则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室内设计应遵循自然美的风格，不应该违背自然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室内设计要突出民族性，表现民族文化风格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③ 室内设计，要实现传统与现代文化的完美结合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室内设计要意境感人，增强室内设计的含蓄性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61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3. 设计创新的方法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2）创新设计的一般程序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创新冲动  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目标拟定 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③ 手段选择 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创新设计  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⑤ 创新评价 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62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3. 设计创新的方法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3）创新设计的基本方法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① 联想创新方法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② 侧向创新方法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③ 直觉创新方法 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④ 移植创新方法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⑤ 图解创新方法 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63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kern="1200" baseline="0" dirty="0">
                <a:latin typeface="Arial" panose="020B0604020202020204" pitchFamily="34" charset="0"/>
                <a:ea typeface="华文中宋" pitchFamily="2" charset="-122"/>
              </a:rPr>
              <a:t>设计与创新</a:t>
            </a: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0825" y="15557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4. 面向未来的室内设计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1）思想层面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2）实践层面</a:t>
            </a: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3）教育层面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64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370840" y="967105"/>
            <a:ext cx="5041265" cy="3313430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室内设计教育观念创新的另一个方向是与国际接轨，树立室内设计教育的国际化观念。现在，我们经常会提到高等教育国际化，而高等教育培养出来的人才应该是与我国的发展步调相一致的。现在我国很多方面的发展都处于国际先进水平，因此提倡高等教育的国际化也是必然趋势。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  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65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标题 60419"/>
          <p:cNvSpPr>
            <a:spLocks noGrp="1"/>
          </p:cNvSpPr>
          <p:nvPr>
            <p:ph type="ctrTitle"/>
          </p:nvPr>
        </p:nvSpPr>
        <p:spPr>
          <a:xfrm>
            <a:off x="250825" y="549275"/>
            <a:ext cx="5546725" cy="1144588"/>
          </a:xfrm>
        </p:spPr>
        <p:txBody>
          <a:bodyPr lIns="0" rIns="0" anchor="ctr"/>
          <a:lstStyle/>
          <a:p>
            <a:pPr defTabSz="914400">
              <a:buNone/>
            </a:pPr>
            <a:r>
              <a:rPr lang="zh-CN" altLang="en-US" dirty="0">
                <a:latin typeface="Arial" panose="020B0604020202020204" pitchFamily="34" charset="0"/>
                <a:ea typeface="华文中宋" pitchFamily="2" charset="-122"/>
                <a:sym typeface="+mn-ea"/>
              </a:rPr>
              <a:t>类型与设计</a:t>
            </a:r>
            <a:endParaRPr lang="zh-CN" altLang="en-US" kern="1200" baseline="0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60421" name="副标题 60420"/>
          <p:cNvSpPr>
            <a:spLocks noGrp="1"/>
          </p:cNvSpPr>
          <p:nvPr>
            <p:ph type="subTitle" idx="1"/>
          </p:nvPr>
        </p:nvSpPr>
        <p:spPr>
          <a:xfrm>
            <a:off x="252095" y="1530350"/>
            <a:ext cx="5545138" cy="3313113"/>
          </a:xfrm>
        </p:spPr>
        <p:txBody>
          <a:bodyPr anchor="t"/>
          <a:lstStyle/>
          <a:p>
            <a:pPr defTabSz="914400">
              <a:buNone/>
            </a:pP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二、室内设计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1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、室内设计的概念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2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、室内设计的要素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3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、室内设计的风格流派</a:t>
            </a: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4</a:t>
            </a:r>
            <a:r>
              <a:rPr lang="zh-CN" altLang="en-US" b="0" kern="1200" baseline="0" dirty="0">
                <a:latin typeface="Arial" panose="020B0604020202020204" pitchFamily="34" charset="0"/>
                <a:ea typeface="华文细黑" pitchFamily="2" charset="-122"/>
              </a:rPr>
              <a:t>、室内设计的程序</a:t>
            </a: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endParaRPr lang="zh-CN" altLang="en-US" b="0" kern="1200" baseline="0" dirty="0">
              <a:latin typeface="Arial" panose="020B0604020202020204" pitchFamily="34" charset="0"/>
              <a:ea typeface="华文细黑" pitchFamily="2" charset="-122"/>
            </a:endParaRPr>
          </a:p>
          <a:p>
            <a:pPr defTabSz="914400">
              <a:buNone/>
            </a:pPr>
            <a:r>
              <a:rPr lang="en-US" altLang="zh-CN" b="0" kern="1200" baseline="0" dirty="0">
                <a:latin typeface="Arial" panose="020B0604020202020204" pitchFamily="34" charset="0"/>
                <a:ea typeface="华文细黑" pitchFamily="2" charset="-122"/>
              </a:rPr>
              <a:t> </a:t>
            </a:r>
            <a:endParaRPr lang="zh-CN" altLang="en-US" b="0" kern="1200" baseline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7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79160" y="5816600"/>
            <a:ext cx="3168650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8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8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11" name="图片 10" descr="14韩国Blossoms四季酒店室内实景图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880" y="264160"/>
            <a:ext cx="4309110" cy="57442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 pitchFamily="34" charset="0"/>
              </a:rPr>
              <a:t>NO.01-</a:t>
            </a:r>
            <a:fld id="{9A0DB2DC-4C9A-4742-B13C-FB6460FD3503}" type="slidenum">
              <a:rPr lang="zh-CN" altLang="zh-CN" dirty="0">
                <a:latin typeface="Arial Black" panose="020B0A04020102020204" pitchFamily="34" charset="0"/>
              </a:rPr>
              <a:t>9</a:t>
            </a:fld>
            <a:endParaRPr lang="zh-CN" dirty="0">
              <a:latin typeface="Arial Black" panose="020B0A040201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66255" y="5816600"/>
            <a:ext cx="2281555" cy="1041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9525" y="6525260"/>
            <a:ext cx="9156700" cy="3327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28673"/>
          <p:cNvSpPr>
            <a:spLocks noGrp="1"/>
          </p:cNvSpPr>
          <p:nvPr/>
        </p:nvSpPr>
        <p:spPr>
          <a:xfrm>
            <a:off x="7743825" y="5744845"/>
            <a:ext cx="1368425" cy="933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44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室内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-332740" y="6489065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Environmental design</a:t>
            </a: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80615" y="6499225"/>
            <a:ext cx="2574925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26305" y="6489700"/>
            <a:ext cx="3069590" cy="384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Environmental design </a:t>
            </a:r>
          </a:p>
        </p:txBody>
      </p:sp>
      <p:sp>
        <p:nvSpPr>
          <p:cNvPr id="17" name="标题 28673"/>
          <p:cNvSpPr>
            <a:spLocks noGrp="1"/>
          </p:cNvSpPr>
          <p:nvPr/>
        </p:nvSpPr>
        <p:spPr>
          <a:xfrm>
            <a:off x="7922260" y="6397625"/>
            <a:ext cx="1229995" cy="56705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1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rgbClr val="000000"/>
              </a:buClr>
            </a:pPr>
            <a:r>
              <a:rPr lang="zh-CN" altLang="en-US" sz="1800" dirty="0">
                <a:solidFill>
                  <a:schemeClr val="bg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设计原理</a:t>
            </a:r>
          </a:p>
        </p:txBody>
      </p:sp>
      <p:pic>
        <p:nvPicPr>
          <p:cNvPr id="10" name="图片 9" descr="12上海旭辉▪壹号院别墅样板间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885" y="492125"/>
            <a:ext cx="6392545" cy="479615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华文中宋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华文中宋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1523</Words>
  <Application>Microsoft Office PowerPoint</Application>
  <PresentationFormat>全屏显示(4:3)</PresentationFormat>
  <Paragraphs>589</Paragraphs>
  <Slides>65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74" baseType="lpstr">
      <vt:lpstr>黑体</vt:lpstr>
      <vt:lpstr>华文细黑</vt:lpstr>
      <vt:lpstr>华文中宋</vt:lpstr>
      <vt:lpstr>宋体</vt:lpstr>
      <vt:lpstr>微软雅黑</vt:lpstr>
      <vt:lpstr>Arial</vt:lpstr>
      <vt:lpstr>Arial Black</vt:lpstr>
      <vt:lpstr>默认设计模板</vt:lpstr>
      <vt:lpstr>1_默认设计模板</vt:lpstr>
      <vt:lpstr>第三章 室内设计综合实践</vt:lpstr>
      <vt:lpstr>类型与设计</vt:lpstr>
      <vt:lpstr>PowerPoint 演示文稿</vt:lpstr>
      <vt:lpstr>PowerPoint 演示文稿</vt:lpstr>
      <vt:lpstr>PowerPoint 演示文稿</vt:lpstr>
      <vt:lpstr>PowerPoint 演示文稿</vt:lpstr>
      <vt:lpstr>类型与设计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类型与设计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类型与设计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设计与实践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设计与实践</vt:lpstr>
      <vt:lpstr>PowerPoint 演示文稿</vt:lpstr>
      <vt:lpstr>PowerPoint 演示文稿</vt:lpstr>
      <vt:lpstr>PowerPoint 演示文稿</vt:lpstr>
      <vt:lpstr>设计与实践</vt:lpstr>
      <vt:lpstr>PowerPoint 演示文稿</vt:lpstr>
      <vt:lpstr>评价与鉴赏</vt:lpstr>
      <vt:lpstr>PowerPoint 演示文稿</vt:lpstr>
      <vt:lpstr>评价与鉴赏</vt:lpstr>
      <vt:lpstr>评价与鉴赏</vt:lpstr>
      <vt:lpstr>PowerPoint 演示文稿</vt:lpstr>
      <vt:lpstr>公共艺术与导视案例</vt:lpstr>
      <vt:lpstr>设计与创新</vt:lpstr>
      <vt:lpstr>设计与创新</vt:lpstr>
      <vt:lpstr>设计与创新</vt:lpstr>
      <vt:lpstr>设计与创新</vt:lpstr>
      <vt:lpstr>设计与创新</vt:lpstr>
      <vt:lpstr>设计与创新</vt:lpstr>
      <vt:lpstr>设计与创新</vt:lpstr>
      <vt:lpstr>设计与创新</vt:lpstr>
      <vt:lpstr>PowerPoint 演示文稿</vt:lpstr>
    </vt:vector>
  </TitlesOfParts>
  <Company>DLUT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Hubox</dc:creator>
  <cp:lastModifiedBy>Hu box</cp:lastModifiedBy>
  <cp:revision>89</cp:revision>
  <dcterms:created xsi:type="dcterms:W3CDTF">2008-02-18T08:48:00Z</dcterms:created>
  <dcterms:modified xsi:type="dcterms:W3CDTF">2020-07-13T06:11:32Z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