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63" r:id="rId3"/>
    <p:sldId id="265" r:id="rId4"/>
    <p:sldId id="286" r:id="rId5"/>
    <p:sldId id="287" r:id="rId6"/>
    <p:sldId id="266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26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62FAC4A-5248-4CE7-B34E-F77191354D6C}">
          <p14:sldIdLst>
            <p14:sldId id="256"/>
            <p14:sldId id="263"/>
            <p14:sldId id="265"/>
            <p14:sldId id="286"/>
            <p14:sldId id="287"/>
            <p14:sldId id="266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7877"/>
    <a:srgbClr val="768A89"/>
    <a:srgbClr val="7D8F8F"/>
    <a:srgbClr val="6C6864"/>
    <a:srgbClr val="5DA2B1"/>
    <a:srgbClr val="3F88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08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C73A6B-BB26-4B12-BFB8-2B873AE12267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701FA-A99B-4EA7-BD9A-49A04217BC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9836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20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614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0781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6337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1998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2204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4457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5150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026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466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67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7317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896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7681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9121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0907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50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BAB08-D03A-4FEF-8092-001CB785BBAB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28"/>
          <p:cNvSpPr txBox="1">
            <a:spLocks noChangeArrowheads="1"/>
          </p:cNvSpPr>
          <p:nvPr/>
        </p:nvSpPr>
        <p:spPr bwMode="auto">
          <a:xfrm>
            <a:off x="0" y="1903981"/>
            <a:ext cx="1219199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b="1" spc="60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中外教育史</a:t>
            </a:r>
          </a:p>
        </p:txBody>
      </p:sp>
      <p:sp>
        <p:nvSpPr>
          <p:cNvPr id="7" name="文本框 29"/>
          <p:cNvSpPr txBox="1">
            <a:spLocks noChangeArrowheads="1"/>
          </p:cNvSpPr>
          <p:nvPr/>
        </p:nvSpPr>
        <p:spPr bwMode="auto">
          <a:xfrm>
            <a:off x="1" y="2838635"/>
            <a:ext cx="121919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 spc="53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ZHONGWAI JIAOYU SHI</a:t>
            </a:r>
            <a:endParaRPr lang="zh-CN" altLang="en-US" sz="1600" b="1" spc="530" dirty="0">
              <a:solidFill>
                <a:srgbClr val="6678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27"/>
          <p:cNvCxnSpPr>
            <a:cxnSpLocks noChangeShapeType="1"/>
          </p:cNvCxnSpPr>
          <p:nvPr/>
        </p:nvCxnSpPr>
        <p:spPr bwMode="auto">
          <a:xfrm>
            <a:off x="3945699" y="3913811"/>
            <a:ext cx="4334005" cy="0"/>
          </a:xfrm>
          <a:prstGeom prst="line">
            <a:avLst/>
          </a:prstGeom>
          <a:noFill/>
          <a:ln w="19050">
            <a:solidFill>
              <a:schemeClr val="tx1">
                <a:alpha val="67842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矩形 9"/>
          <p:cNvSpPr/>
          <p:nvPr/>
        </p:nvSpPr>
        <p:spPr>
          <a:xfrm>
            <a:off x="-1" y="4039070"/>
            <a:ext cx="12192000" cy="615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rgbClr val="667877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主　编◎陈　锋</a:t>
            </a:r>
            <a:endParaRPr lang="en-US" altLang="zh-CN" sz="2000" dirty="0">
              <a:solidFill>
                <a:srgbClr val="667877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DBAC433-6659-DA4E-8DF9-042368C596F2}"/>
              </a:ext>
            </a:extLst>
          </p:cNvPr>
          <p:cNvSpPr txBox="1"/>
          <p:nvPr/>
        </p:nvSpPr>
        <p:spPr>
          <a:xfrm>
            <a:off x="4424818" y="3246548"/>
            <a:ext cx="6093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第一部分　</a:t>
            </a:r>
            <a:r>
              <a:rPr lang="zh-CN" altLang="en-US" sz="2400" b="1" dirty="0">
                <a:solidFill>
                  <a:srgbClr val="FF0000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中国教育史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5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10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688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夏商周时期的教育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536EDF4-BB1A-97BE-3C6F-6E69B6D25D96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91ED50E-5DB6-D16C-5C5D-792C96F4D2C0}"/>
              </a:ext>
            </a:extLst>
          </p:cNvPr>
          <p:cNvSpPr txBox="1"/>
          <p:nvPr/>
        </p:nvSpPr>
        <p:spPr>
          <a:xfrm>
            <a:off x="1496495" y="1551860"/>
            <a:ext cx="4492825" cy="4614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治紧密结合，教育就是为国家培养其所需要的特定人才。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（二）西周的官学系统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西周学校已有较完备的制度，大体可分为两类：一类是国学，一类是乡学。这两者在一定程度上相当于后世的中央官学和地方官学。国学是指设在王城或诸侯都城的学校，按学生的年龄和知识水平又可以分为小学和大学。乡学是指设在王都郊外或者是地方的学校，可以分为庠、序、校、塾等种类。具体内容如图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1-1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所示。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208987B-6C99-7ACA-CD18-4EFBB111B0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206" y="2010596"/>
            <a:ext cx="5260964" cy="369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819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688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夏商周时期的教育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536EDF4-BB1A-97BE-3C6F-6E69B6D25D96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0E49BE1-1E4D-367A-A05B-7E978D2B0E47}"/>
              </a:ext>
            </a:extLst>
          </p:cNvPr>
          <p:cNvSpPr/>
          <p:nvPr/>
        </p:nvSpPr>
        <p:spPr>
          <a:xfrm>
            <a:off x="5489003" y="3568270"/>
            <a:ext cx="1429893" cy="1979090"/>
          </a:xfrm>
          <a:custGeom>
            <a:avLst/>
            <a:gdLst>
              <a:gd name="connsiteX0" fmla="*/ 0 w 1429893"/>
              <a:gd name="connsiteY0" fmla="*/ 238320 h 1429893"/>
              <a:gd name="connsiteX1" fmla="*/ 238320 w 1429893"/>
              <a:gd name="connsiteY1" fmla="*/ 0 h 1429893"/>
              <a:gd name="connsiteX2" fmla="*/ 1191573 w 1429893"/>
              <a:gd name="connsiteY2" fmla="*/ 0 h 1429893"/>
              <a:gd name="connsiteX3" fmla="*/ 1429893 w 1429893"/>
              <a:gd name="connsiteY3" fmla="*/ 238320 h 1429893"/>
              <a:gd name="connsiteX4" fmla="*/ 1429893 w 1429893"/>
              <a:gd name="connsiteY4" fmla="*/ 1191573 h 1429893"/>
              <a:gd name="connsiteX5" fmla="*/ 1191573 w 1429893"/>
              <a:gd name="connsiteY5" fmla="*/ 1429893 h 1429893"/>
              <a:gd name="connsiteX6" fmla="*/ 238320 w 1429893"/>
              <a:gd name="connsiteY6" fmla="*/ 1429893 h 1429893"/>
              <a:gd name="connsiteX7" fmla="*/ 0 w 1429893"/>
              <a:gd name="connsiteY7" fmla="*/ 1191573 h 1429893"/>
              <a:gd name="connsiteX8" fmla="*/ 0 w 1429893"/>
              <a:gd name="connsiteY8" fmla="*/ 238320 h 1429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9893" h="1429893">
                <a:moveTo>
                  <a:pt x="0" y="238320"/>
                </a:moveTo>
                <a:cubicBezTo>
                  <a:pt x="0" y="106699"/>
                  <a:pt x="106699" y="0"/>
                  <a:pt x="238320" y="0"/>
                </a:cubicBezTo>
                <a:lnTo>
                  <a:pt x="1191573" y="0"/>
                </a:lnTo>
                <a:cubicBezTo>
                  <a:pt x="1323194" y="0"/>
                  <a:pt x="1429893" y="106699"/>
                  <a:pt x="1429893" y="238320"/>
                </a:cubicBezTo>
                <a:lnTo>
                  <a:pt x="1429893" y="1191573"/>
                </a:lnTo>
                <a:cubicBezTo>
                  <a:pt x="1429893" y="1323194"/>
                  <a:pt x="1323194" y="1429893"/>
                  <a:pt x="1191573" y="1429893"/>
                </a:cubicBezTo>
                <a:lnTo>
                  <a:pt x="238320" y="1429893"/>
                </a:lnTo>
                <a:cubicBezTo>
                  <a:pt x="106699" y="1429893"/>
                  <a:pt x="0" y="1323194"/>
                  <a:pt x="0" y="1191573"/>
                </a:cubicBezTo>
                <a:lnTo>
                  <a:pt x="0" y="23832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1242" tIns="161242" rIns="161242" bIns="161242" numCol="1" spcCol="1270" anchor="ctr" anchorCtr="0">
            <a:noAutofit/>
          </a:bodyPr>
          <a:lstStyle/>
          <a:p>
            <a:pPr marL="0" lvl="0" indent="0" algn="ctr" defTabSz="1600200"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dirty="0"/>
              <a:t>四 </a:t>
            </a:r>
            <a:endParaRPr lang="en-US" altLang="zh-CN" sz="2800" dirty="0"/>
          </a:p>
          <a:p>
            <a:pPr marL="0" lvl="0" indent="0" algn="ctr" defTabSz="1600200"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dirty="0"/>
              <a:t>“六艺”教育</a:t>
            </a:r>
            <a:endParaRPr lang="zh-CN" altLang="en-US" sz="2800" kern="1200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455E570-8F53-B7EB-89F7-9AD94D85C7C8}"/>
              </a:ext>
            </a:extLst>
          </p:cNvPr>
          <p:cNvGrpSpPr/>
          <p:nvPr/>
        </p:nvGrpSpPr>
        <p:grpSpPr>
          <a:xfrm>
            <a:off x="5671818" y="1607231"/>
            <a:ext cx="1064262" cy="1961039"/>
            <a:chOff x="5671818" y="1607231"/>
            <a:chExt cx="1064262" cy="196103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C442BE6-E4E4-05B8-DF4E-6400F82448A2}"/>
                </a:ext>
              </a:extLst>
            </p:cNvPr>
            <p:cNvSpPr/>
            <p:nvPr/>
          </p:nvSpPr>
          <p:spPr>
            <a:xfrm rot="16200000">
              <a:off x="5702444" y="3066765"/>
              <a:ext cx="1003010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1003010" y="0"/>
                  </a:lnTo>
                </a:path>
              </a:pathLst>
            </a:custGeom>
            <a:noFill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3880DA4-F09E-D6DA-3C65-CC15DAA3C1AD}"/>
                </a:ext>
              </a:extLst>
            </p:cNvPr>
            <p:cNvSpPr/>
            <p:nvPr/>
          </p:nvSpPr>
          <p:spPr>
            <a:xfrm>
              <a:off x="5671818" y="1607231"/>
              <a:ext cx="1064262" cy="958028"/>
            </a:xfrm>
            <a:custGeom>
              <a:avLst/>
              <a:gdLst>
                <a:gd name="connsiteX0" fmla="*/ 0 w 958028"/>
                <a:gd name="connsiteY0" fmla="*/ 159675 h 958028"/>
                <a:gd name="connsiteX1" fmla="*/ 159675 w 958028"/>
                <a:gd name="connsiteY1" fmla="*/ 0 h 958028"/>
                <a:gd name="connsiteX2" fmla="*/ 798353 w 958028"/>
                <a:gd name="connsiteY2" fmla="*/ 0 h 958028"/>
                <a:gd name="connsiteX3" fmla="*/ 958028 w 958028"/>
                <a:gd name="connsiteY3" fmla="*/ 159675 h 958028"/>
                <a:gd name="connsiteX4" fmla="*/ 958028 w 958028"/>
                <a:gd name="connsiteY4" fmla="*/ 798353 h 958028"/>
                <a:gd name="connsiteX5" fmla="*/ 798353 w 958028"/>
                <a:gd name="connsiteY5" fmla="*/ 958028 h 958028"/>
                <a:gd name="connsiteX6" fmla="*/ 159675 w 958028"/>
                <a:gd name="connsiteY6" fmla="*/ 958028 h 958028"/>
                <a:gd name="connsiteX7" fmla="*/ 0 w 958028"/>
                <a:gd name="connsiteY7" fmla="*/ 798353 h 958028"/>
                <a:gd name="connsiteX8" fmla="*/ 0 w 958028"/>
                <a:gd name="connsiteY8" fmla="*/ 159675 h 95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8028" h="958028">
                  <a:moveTo>
                    <a:pt x="0" y="159675"/>
                  </a:moveTo>
                  <a:cubicBezTo>
                    <a:pt x="0" y="71489"/>
                    <a:pt x="71489" y="0"/>
                    <a:pt x="159675" y="0"/>
                  </a:cubicBezTo>
                  <a:lnTo>
                    <a:pt x="798353" y="0"/>
                  </a:lnTo>
                  <a:cubicBezTo>
                    <a:pt x="886539" y="0"/>
                    <a:pt x="958028" y="71489"/>
                    <a:pt x="958028" y="159675"/>
                  </a:cubicBezTo>
                  <a:lnTo>
                    <a:pt x="958028" y="798353"/>
                  </a:lnTo>
                  <a:cubicBezTo>
                    <a:pt x="958028" y="886539"/>
                    <a:pt x="886539" y="958028"/>
                    <a:pt x="798353" y="958028"/>
                  </a:cubicBezTo>
                  <a:lnTo>
                    <a:pt x="159675" y="958028"/>
                  </a:lnTo>
                  <a:cubicBezTo>
                    <a:pt x="71489" y="958028"/>
                    <a:pt x="0" y="886539"/>
                    <a:pt x="0" y="798353"/>
                  </a:cubicBezTo>
                  <a:lnTo>
                    <a:pt x="0" y="15967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485121"/>
                <a:satOff val="-27976"/>
                <a:lumOff val="2876"/>
                <a:alphaOff val="0"/>
              </a:schemeClr>
            </a:fillRef>
            <a:effectRef idx="3">
              <a:schemeClr val="accent2">
                <a:hueOff val="-485121"/>
                <a:satOff val="-27976"/>
                <a:lumOff val="287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0267" tIns="110267" rIns="110267" bIns="110267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dirty="0"/>
                <a:t>（一）</a:t>
              </a:r>
              <a:endParaRPr lang="en-US" altLang="zh-CN" sz="2000" dirty="0"/>
            </a:p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dirty="0"/>
                <a:t>礼、乐</a:t>
              </a:r>
              <a:endParaRPr lang="zh-CN" altLang="en-US" sz="2000" kern="1200" dirty="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418AB98-3E92-9922-7119-D63F7227CD49}"/>
              </a:ext>
            </a:extLst>
          </p:cNvPr>
          <p:cNvGrpSpPr/>
          <p:nvPr/>
        </p:nvGrpSpPr>
        <p:grpSpPr>
          <a:xfrm>
            <a:off x="6864080" y="4900568"/>
            <a:ext cx="1746520" cy="960148"/>
            <a:chOff x="6864080" y="4900568"/>
            <a:chExt cx="1746520" cy="960148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6C7B72A-85F9-F97D-D413-BA6AB8CDA471}"/>
                </a:ext>
              </a:extLst>
            </p:cNvPr>
            <p:cNvSpPr/>
            <p:nvPr/>
          </p:nvSpPr>
          <p:spPr>
            <a:xfrm rot="1800000">
              <a:off x="6864080" y="4900568"/>
              <a:ext cx="818304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818304" y="0"/>
                  </a:lnTo>
                </a:path>
              </a:pathLst>
            </a:custGeom>
            <a:noFill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8B9AFB2-A8F8-F38A-1374-1CABF211DB63}"/>
                </a:ext>
              </a:extLst>
            </p:cNvPr>
            <p:cNvSpPr/>
            <p:nvPr/>
          </p:nvSpPr>
          <p:spPr>
            <a:xfrm>
              <a:off x="7602564" y="4902688"/>
              <a:ext cx="1008036" cy="958028"/>
            </a:xfrm>
            <a:custGeom>
              <a:avLst/>
              <a:gdLst>
                <a:gd name="connsiteX0" fmla="*/ 0 w 958028"/>
                <a:gd name="connsiteY0" fmla="*/ 159675 h 958028"/>
                <a:gd name="connsiteX1" fmla="*/ 159675 w 958028"/>
                <a:gd name="connsiteY1" fmla="*/ 0 h 958028"/>
                <a:gd name="connsiteX2" fmla="*/ 798353 w 958028"/>
                <a:gd name="connsiteY2" fmla="*/ 0 h 958028"/>
                <a:gd name="connsiteX3" fmla="*/ 958028 w 958028"/>
                <a:gd name="connsiteY3" fmla="*/ 159675 h 958028"/>
                <a:gd name="connsiteX4" fmla="*/ 958028 w 958028"/>
                <a:gd name="connsiteY4" fmla="*/ 798353 h 958028"/>
                <a:gd name="connsiteX5" fmla="*/ 798353 w 958028"/>
                <a:gd name="connsiteY5" fmla="*/ 958028 h 958028"/>
                <a:gd name="connsiteX6" fmla="*/ 159675 w 958028"/>
                <a:gd name="connsiteY6" fmla="*/ 958028 h 958028"/>
                <a:gd name="connsiteX7" fmla="*/ 0 w 958028"/>
                <a:gd name="connsiteY7" fmla="*/ 798353 h 958028"/>
                <a:gd name="connsiteX8" fmla="*/ 0 w 958028"/>
                <a:gd name="connsiteY8" fmla="*/ 159675 h 95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8028" h="958028">
                  <a:moveTo>
                    <a:pt x="0" y="159675"/>
                  </a:moveTo>
                  <a:cubicBezTo>
                    <a:pt x="0" y="71489"/>
                    <a:pt x="71489" y="0"/>
                    <a:pt x="159675" y="0"/>
                  </a:cubicBezTo>
                  <a:lnTo>
                    <a:pt x="798353" y="0"/>
                  </a:lnTo>
                  <a:cubicBezTo>
                    <a:pt x="886539" y="0"/>
                    <a:pt x="958028" y="71489"/>
                    <a:pt x="958028" y="159675"/>
                  </a:cubicBezTo>
                  <a:lnTo>
                    <a:pt x="958028" y="798353"/>
                  </a:lnTo>
                  <a:cubicBezTo>
                    <a:pt x="958028" y="886539"/>
                    <a:pt x="886539" y="958028"/>
                    <a:pt x="798353" y="958028"/>
                  </a:cubicBezTo>
                  <a:lnTo>
                    <a:pt x="159675" y="958028"/>
                  </a:lnTo>
                  <a:cubicBezTo>
                    <a:pt x="71489" y="958028"/>
                    <a:pt x="0" y="886539"/>
                    <a:pt x="0" y="798353"/>
                  </a:cubicBezTo>
                  <a:lnTo>
                    <a:pt x="0" y="15967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970242"/>
                <a:satOff val="-55952"/>
                <a:lumOff val="5752"/>
                <a:alphaOff val="0"/>
              </a:schemeClr>
            </a:fillRef>
            <a:effectRef idx="3">
              <a:schemeClr val="accent2">
                <a:hueOff val="-970242"/>
                <a:satOff val="-55952"/>
                <a:lumOff val="5752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0267" tIns="110267" rIns="110267" bIns="110267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dirty="0"/>
                <a:t>（三）</a:t>
              </a:r>
              <a:endParaRPr lang="en-US" altLang="zh-CN" sz="2000" dirty="0"/>
            </a:p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dirty="0"/>
                <a:t>书、数</a:t>
              </a:r>
              <a:endParaRPr lang="zh-CN" altLang="en-US" sz="2000" kern="1200" dirty="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43C0678-6BBB-3767-A70F-AA74B7A6BF96}"/>
              </a:ext>
            </a:extLst>
          </p:cNvPr>
          <p:cNvGrpSpPr/>
          <p:nvPr/>
        </p:nvGrpSpPr>
        <p:grpSpPr>
          <a:xfrm>
            <a:off x="3672841" y="4900568"/>
            <a:ext cx="1870978" cy="960148"/>
            <a:chOff x="3672841" y="4900568"/>
            <a:chExt cx="1870978" cy="960148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6006423-2AE6-B95B-DDF8-00061795268F}"/>
                </a:ext>
              </a:extLst>
            </p:cNvPr>
            <p:cNvSpPr/>
            <p:nvPr/>
          </p:nvSpPr>
          <p:spPr>
            <a:xfrm rot="9000000">
              <a:off x="4725515" y="4900568"/>
              <a:ext cx="818304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818304" y="0"/>
                  </a:lnTo>
                </a:path>
              </a:pathLst>
            </a:custGeom>
            <a:noFill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DF7A9C0-B943-05FD-1A7E-80269A49686C}"/>
                </a:ext>
              </a:extLst>
            </p:cNvPr>
            <p:cNvSpPr/>
            <p:nvPr/>
          </p:nvSpPr>
          <p:spPr>
            <a:xfrm>
              <a:off x="3672841" y="4902688"/>
              <a:ext cx="1107488" cy="958028"/>
            </a:xfrm>
            <a:custGeom>
              <a:avLst/>
              <a:gdLst>
                <a:gd name="connsiteX0" fmla="*/ 0 w 958028"/>
                <a:gd name="connsiteY0" fmla="*/ 159675 h 958028"/>
                <a:gd name="connsiteX1" fmla="*/ 159675 w 958028"/>
                <a:gd name="connsiteY1" fmla="*/ 0 h 958028"/>
                <a:gd name="connsiteX2" fmla="*/ 798353 w 958028"/>
                <a:gd name="connsiteY2" fmla="*/ 0 h 958028"/>
                <a:gd name="connsiteX3" fmla="*/ 958028 w 958028"/>
                <a:gd name="connsiteY3" fmla="*/ 159675 h 958028"/>
                <a:gd name="connsiteX4" fmla="*/ 958028 w 958028"/>
                <a:gd name="connsiteY4" fmla="*/ 798353 h 958028"/>
                <a:gd name="connsiteX5" fmla="*/ 798353 w 958028"/>
                <a:gd name="connsiteY5" fmla="*/ 958028 h 958028"/>
                <a:gd name="connsiteX6" fmla="*/ 159675 w 958028"/>
                <a:gd name="connsiteY6" fmla="*/ 958028 h 958028"/>
                <a:gd name="connsiteX7" fmla="*/ 0 w 958028"/>
                <a:gd name="connsiteY7" fmla="*/ 798353 h 958028"/>
                <a:gd name="connsiteX8" fmla="*/ 0 w 958028"/>
                <a:gd name="connsiteY8" fmla="*/ 159675 h 95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8028" h="958028">
                  <a:moveTo>
                    <a:pt x="0" y="159675"/>
                  </a:moveTo>
                  <a:cubicBezTo>
                    <a:pt x="0" y="71489"/>
                    <a:pt x="71489" y="0"/>
                    <a:pt x="159675" y="0"/>
                  </a:cubicBezTo>
                  <a:lnTo>
                    <a:pt x="798353" y="0"/>
                  </a:lnTo>
                  <a:cubicBezTo>
                    <a:pt x="886539" y="0"/>
                    <a:pt x="958028" y="71489"/>
                    <a:pt x="958028" y="159675"/>
                  </a:cubicBezTo>
                  <a:lnTo>
                    <a:pt x="958028" y="798353"/>
                  </a:lnTo>
                  <a:cubicBezTo>
                    <a:pt x="958028" y="886539"/>
                    <a:pt x="886539" y="958028"/>
                    <a:pt x="798353" y="958028"/>
                  </a:cubicBezTo>
                  <a:lnTo>
                    <a:pt x="159675" y="958028"/>
                  </a:lnTo>
                  <a:cubicBezTo>
                    <a:pt x="71489" y="958028"/>
                    <a:pt x="0" y="886539"/>
                    <a:pt x="0" y="798353"/>
                  </a:cubicBezTo>
                  <a:lnTo>
                    <a:pt x="0" y="15967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1455363"/>
                <a:satOff val="-83928"/>
                <a:lumOff val="8628"/>
                <a:alphaOff val="0"/>
              </a:schemeClr>
            </a:fillRef>
            <a:effectRef idx="3">
              <a:schemeClr val="accent2">
                <a:hueOff val="-1455363"/>
                <a:satOff val="-83928"/>
                <a:lumOff val="862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0267" tIns="110267" rIns="110267" bIns="110267" numCol="1" spcCol="1270" anchor="ctr" anchorCtr="0">
              <a:noAutofit/>
            </a:bodyPr>
            <a:lstStyle/>
            <a:p>
              <a:pPr marL="0" lvl="0" indent="0" algn="ctr" defTabSz="1111250"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dirty="0"/>
                <a:t>（二）射、御</a:t>
              </a:r>
              <a:endParaRPr lang="zh-CN" altLang="en-US" sz="20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829741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546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春秋战国时期的教育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536EDF4-BB1A-97BE-3C6F-6E69B6D25D96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2D4EF3C-20D1-92D0-38F1-68178C227F2F}"/>
              </a:ext>
            </a:extLst>
          </p:cNvPr>
          <p:cNvSpPr txBox="1"/>
          <p:nvPr/>
        </p:nvSpPr>
        <p:spPr>
          <a:xfrm>
            <a:off x="1496495" y="1551860"/>
            <a:ext cx="9634379" cy="12907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一、私学的兴起与发展</a:t>
            </a:r>
            <a:endParaRPr lang="en-US" altLang="zh-CN" b="1" dirty="0">
              <a:solidFill>
                <a:schemeClr val="accent4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社会的动荡并没有导致中国教育止步不前，随之而来的是私学的蓬勃兴起，在某种程度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上促进了教育的再一次发展，顺应了时代发展的潮流，开创了教育史上的新纪元。</a:t>
            </a:r>
          </a:p>
        </p:txBody>
      </p:sp>
      <p:sp>
        <p:nvSpPr>
          <p:cNvPr id="16" name="原创作者QQ：598969553            _12">
            <a:extLst>
              <a:ext uri="{FF2B5EF4-FFF2-40B4-BE49-F238E27FC236}">
                <a16:creationId xmlns:a16="http://schemas.microsoft.com/office/drawing/2014/main" id="{4BDAC961-ACBB-CDA5-27D1-BA06B524B59C}"/>
              </a:ext>
            </a:extLst>
          </p:cNvPr>
          <p:cNvSpPr/>
          <p:nvPr/>
        </p:nvSpPr>
        <p:spPr>
          <a:xfrm>
            <a:off x="5204884" y="3429000"/>
            <a:ext cx="1780644" cy="1552168"/>
          </a:xfrm>
          <a:custGeom>
            <a:avLst/>
            <a:gdLst/>
            <a:ahLst/>
            <a:cxnLst/>
            <a:rect l="l" t="t" r="r" b="b"/>
            <a:pathLst>
              <a:path w="1438297" h="1253961">
                <a:moveTo>
                  <a:pt x="709345" y="67"/>
                </a:moveTo>
                <a:cubicBezTo>
                  <a:pt x="1001692" y="-3923"/>
                  <a:pt x="1267354" y="169479"/>
                  <a:pt x="1381366" y="438707"/>
                </a:cubicBezTo>
                <a:cubicBezTo>
                  <a:pt x="1493979" y="704629"/>
                  <a:pt x="1436500" y="1011747"/>
                  <a:pt x="1235753" y="1218380"/>
                </a:cubicBezTo>
                <a:cubicBezTo>
                  <a:pt x="1228463" y="1236727"/>
                  <a:pt x="1210520" y="1249627"/>
                  <a:pt x="1189563" y="1249627"/>
                </a:cubicBezTo>
                <a:cubicBezTo>
                  <a:pt x="1161965" y="1249627"/>
                  <a:pt x="1139593" y="1227255"/>
                  <a:pt x="1139593" y="1199657"/>
                </a:cubicBezTo>
                <a:cubicBezTo>
                  <a:pt x="1139593" y="1182741"/>
                  <a:pt x="1147999" y="1167788"/>
                  <a:pt x="1161387" y="1159497"/>
                </a:cubicBezTo>
                <a:lnTo>
                  <a:pt x="1160988" y="1159099"/>
                </a:lnTo>
                <a:cubicBezTo>
                  <a:pt x="1339859" y="979468"/>
                  <a:pt x="1392172" y="709424"/>
                  <a:pt x="1293318" y="475993"/>
                </a:cubicBezTo>
                <a:cubicBezTo>
                  <a:pt x="1194465" y="242562"/>
                  <a:pt x="964125" y="92215"/>
                  <a:pt x="710649" y="95675"/>
                </a:cubicBezTo>
                <a:cubicBezTo>
                  <a:pt x="457173" y="99135"/>
                  <a:pt x="231023" y="255712"/>
                  <a:pt x="138577" y="491754"/>
                </a:cubicBezTo>
                <a:cubicBezTo>
                  <a:pt x="48191" y="722536"/>
                  <a:pt x="103211" y="984362"/>
                  <a:pt x="278147" y="1158443"/>
                </a:cubicBezTo>
                <a:cubicBezTo>
                  <a:pt x="295721" y="1166064"/>
                  <a:pt x="307932" y="1183602"/>
                  <a:pt x="307932" y="1203991"/>
                </a:cubicBezTo>
                <a:cubicBezTo>
                  <a:pt x="307932" y="1231589"/>
                  <a:pt x="285560" y="1253961"/>
                  <a:pt x="257962" y="1253961"/>
                </a:cubicBezTo>
                <a:cubicBezTo>
                  <a:pt x="244659" y="1253961"/>
                  <a:pt x="232570" y="1248763"/>
                  <a:pt x="223786" y="1240106"/>
                </a:cubicBezTo>
                <a:lnTo>
                  <a:pt x="223615" y="1240286"/>
                </a:lnTo>
                <a:lnTo>
                  <a:pt x="222931" y="1239529"/>
                </a:lnTo>
                <a:cubicBezTo>
                  <a:pt x="222653" y="1239352"/>
                  <a:pt x="222426" y="1239124"/>
                  <a:pt x="222283" y="1238813"/>
                </a:cubicBezTo>
                <a:cubicBezTo>
                  <a:pt x="11426" y="1037418"/>
                  <a:pt x="-56835" y="728509"/>
                  <a:pt x="49546" y="456885"/>
                </a:cubicBezTo>
                <a:cubicBezTo>
                  <a:pt x="156168" y="184646"/>
                  <a:pt x="416999" y="4058"/>
                  <a:pt x="709345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anchor="ctr"/>
          <a:lstStyle/>
          <a:p>
            <a:pPr algn="ctr">
              <a:defRPr/>
            </a:pPr>
            <a:endParaRPr lang="zh-CN" altLang="en-US" sz="1600" dirty="0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CBE86CE6-A20D-0204-0579-ADBD3333E69A}"/>
              </a:ext>
            </a:extLst>
          </p:cNvPr>
          <p:cNvSpPr/>
          <p:nvPr/>
        </p:nvSpPr>
        <p:spPr>
          <a:xfrm>
            <a:off x="5439006" y="3654958"/>
            <a:ext cx="1298515" cy="129851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（一）私学兴起的原因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354D537-7B63-F296-E2B4-CE4C6084DE16}"/>
              </a:ext>
            </a:extLst>
          </p:cNvPr>
          <p:cNvGrpSpPr/>
          <p:nvPr/>
        </p:nvGrpSpPr>
        <p:grpSpPr>
          <a:xfrm>
            <a:off x="1566669" y="3980877"/>
            <a:ext cx="3474596" cy="878834"/>
            <a:chOff x="2091801" y="6476141"/>
            <a:chExt cx="5419226" cy="1370691"/>
          </a:xfrm>
        </p:grpSpPr>
        <p:sp>
          <p:nvSpPr>
            <p:cNvPr id="19" name="原创作者QQ：598969553            _13">
              <a:extLst>
                <a:ext uri="{FF2B5EF4-FFF2-40B4-BE49-F238E27FC236}">
                  <a16:creationId xmlns:a16="http://schemas.microsoft.com/office/drawing/2014/main" id="{2EA67152-8CBE-B90E-578F-7F8D5E2669E1}"/>
                </a:ext>
              </a:extLst>
            </p:cNvPr>
            <p:cNvSpPr/>
            <p:nvPr/>
          </p:nvSpPr>
          <p:spPr>
            <a:xfrm>
              <a:off x="6830517" y="7047687"/>
              <a:ext cx="680510" cy="186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4" tIns="34286" rIns="68574" bIns="34286" anchor="ctr"/>
            <a:lstStyle/>
            <a:p>
              <a:pPr algn="ctr">
                <a:defRPr/>
              </a:pPr>
              <a:endParaRPr lang="zh-CN" altLang="en-US" sz="1600" dirty="0"/>
            </a:p>
          </p:txBody>
        </p:sp>
        <p:sp>
          <p:nvSpPr>
            <p:cNvPr id="20" name="流程图: 终止 19">
              <a:extLst>
                <a:ext uri="{FF2B5EF4-FFF2-40B4-BE49-F238E27FC236}">
                  <a16:creationId xmlns:a16="http://schemas.microsoft.com/office/drawing/2014/main" id="{A2AE80D0-E1B4-7864-3428-32FF30FDDC38}"/>
                </a:ext>
              </a:extLst>
            </p:cNvPr>
            <p:cNvSpPr/>
            <p:nvPr/>
          </p:nvSpPr>
          <p:spPr>
            <a:xfrm>
              <a:off x="2091801" y="6476141"/>
              <a:ext cx="4206351" cy="1370691"/>
            </a:xfrm>
            <a:prstGeom prst="flowChartTermina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1. </a:t>
              </a:r>
              <a:r>
                <a:rPr lang="zh-CN" altLang="en-US" sz="1600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学术下移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5446393-4467-304B-4AC9-D8FE9F6AF028}"/>
              </a:ext>
            </a:extLst>
          </p:cNvPr>
          <p:cNvGrpSpPr/>
          <p:nvPr/>
        </p:nvGrpSpPr>
        <p:grpSpPr>
          <a:xfrm>
            <a:off x="7149147" y="3980877"/>
            <a:ext cx="3474595" cy="878834"/>
            <a:chOff x="10798628" y="6476141"/>
            <a:chExt cx="5419225" cy="1370691"/>
          </a:xfrm>
        </p:grpSpPr>
        <p:sp>
          <p:nvSpPr>
            <p:cNvPr id="24" name="原创作者QQ：598969553            _16">
              <a:extLst>
                <a:ext uri="{FF2B5EF4-FFF2-40B4-BE49-F238E27FC236}">
                  <a16:creationId xmlns:a16="http://schemas.microsoft.com/office/drawing/2014/main" id="{15F62028-3E8E-3262-B7C0-CBAC5D6A46AB}"/>
                </a:ext>
              </a:extLst>
            </p:cNvPr>
            <p:cNvSpPr/>
            <p:nvPr/>
          </p:nvSpPr>
          <p:spPr>
            <a:xfrm>
              <a:off x="10798628" y="7068377"/>
              <a:ext cx="680510" cy="186221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4" tIns="34286" rIns="68574" bIns="34286" anchor="ctr"/>
            <a:lstStyle/>
            <a:p>
              <a:pPr algn="ctr">
                <a:defRPr/>
              </a:pPr>
              <a:endParaRPr lang="zh-CN" altLang="en-US" sz="1600" dirty="0"/>
            </a:p>
          </p:txBody>
        </p:sp>
        <p:sp>
          <p:nvSpPr>
            <p:cNvPr id="25" name="流程图: 终止 24">
              <a:extLst>
                <a:ext uri="{FF2B5EF4-FFF2-40B4-BE49-F238E27FC236}">
                  <a16:creationId xmlns:a16="http://schemas.microsoft.com/office/drawing/2014/main" id="{051EDEA5-BEF4-3228-0FCE-7E3942C12758}"/>
                </a:ext>
              </a:extLst>
            </p:cNvPr>
            <p:cNvSpPr/>
            <p:nvPr/>
          </p:nvSpPr>
          <p:spPr>
            <a:xfrm>
              <a:off x="12011502" y="6476141"/>
              <a:ext cx="4206351" cy="1370691"/>
            </a:xfrm>
            <a:prstGeom prst="flowChartTermina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2. </a:t>
              </a:r>
              <a:r>
                <a:rPr lang="zh-CN" altLang="en-US" sz="1600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士阶层崛起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3992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5" grpId="0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546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春秋战国时期的教育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536EDF4-BB1A-97BE-3C6F-6E69B6D25D96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2D4EF3C-20D1-92D0-38F1-68178C227F2F}"/>
              </a:ext>
            </a:extLst>
          </p:cNvPr>
          <p:cNvSpPr txBox="1"/>
          <p:nvPr/>
        </p:nvSpPr>
        <p:spPr>
          <a:xfrm>
            <a:off x="1496495" y="1551860"/>
            <a:ext cx="9634379" cy="875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 稷下是指齐国都城临淄（今属山东淄博）的稷门附近的地区，稷下学宫设立于此，因而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得名，也称稷下之学。它是战国时期百家争鸣的场所，也是当时私学空前发展的一个标志。</a:t>
            </a:r>
          </a:p>
        </p:txBody>
      </p:sp>
      <p:sp>
        <p:nvSpPr>
          <p:cNvPr id="16" name="原创作者QQ：598969553            _12">
            <a:extLst>
              <a:ext uri="{FF2B5EF4-FFF2-40B4-BE49-F238E27FC236}">
                <a16:creationId xmlns:a16="http://schemas.microsoft.com/office/drawing/2014/main" id="{4BDAC961-ACBB-CDA5-27D1-BA06B524B59C}"/>
              </a:ext>
            </a:extLst>
          </p:cNvPr>
          <p:cNvSpPr/>
          <p:nvPr/>
        </p:nvSpPr>
        <p:spPr>
          <a:xfrm>
            <a:off x="5204884" y="3429000"/>
            <a:ext cx="1780644" cy="1552168"/>
          </a:xfrm>
          <a:custGeom>
            <a:avLst/>
            <a:gdLst/>
            <a:ahLst/>
            <a:cxnLst/>
            <a:rect l="l" t="t" r="r" b="b"/>
            <a:pathLst>
              <a:path w="1438297" h="1253961">
                <a:moveTo>
                  <a:pt x="709345" y="67"/>
                </a:moveTo>
                <a:cubicBezTo>
                  <a:pt x="1001692" y="-3923"/>
                  <a:pt x="1267354" y="169479"/>
                  <a:pt x="1381366" y="438707"/>
                </a:cubicBezTo>
                <a:cubicBezTo>
                  <a:pt x="1493979" y="704629"/>
                  <a:pt x="1436500" y="1011747"/>
                  <a:pt x="1235753" y="1218380"/>
                </a:cubicBezTo>
                <a:cubicBezTo>
                  <a:pt x="1228463" y="1236727"/>
                  <a:pt x="1210520" y="1249627"/>
                  <a:pt x="1189563" y="1249627"/>
                </a:cubicBezTo>
                <a:cubicBezTo>
                  <a:pt x="1161965" y="1249627"/>
                  <a:pt x="1139593" y="1227255"/>
                  <a:pt x="1139593" y="1199657"/>
                </a:cubicBezTo>
                <a:cubicBezTo>
                  <a:pt x="1139593" y="1182741"/>
                  <a:pt x="1147999" y="1167788"/>
                  <a:pt x="1161387" y="1159497"/>
                </a:cubicBezTo>
                <a:lnTo>
                  <a:pt x="1160988" y="1159099"/>
                </a:lnTo>
                <a:cubicBezTo>
                  <a:pt x="1339859" y="979468"/>
                  <a:pt x="1392172" y="709424"/>
                  <a:pt x="1293318" y="475993"/>
                </a:cubicBezTo>
                <a:cubicBezTo>
                  <a:pt x="1194465" y="242562"/>
                  <a:pt x="964125" y="92215"/>
                  <a:pt x="710649" y="95675"/>
                </a:cubicBezTo>
                <a:cubicBezTo>
                  <a:pt x="457173" y="99135"/>
                  <a:pt x="231023" y="255712"/>
                  <a:pt x="138577" y="491754"/>
                </a:cubicBezTo>
                <a:cubicBezTo>
                  <a:pt x="48191" y="722536"/>
                  <a:pt x="103211" y="984362"/>
                  <a:pt x="278147" y="1158443"/>
                </a:cubicBezTo>
                <a:cubicBezTo>
                  <a:pt x="295721" y="1166064"/>
                  <a:pt x="307932" y="1183602"/>
                  <a:pt x="307932" y="1203991"/>
                </a:cubicBezTo>
                <a:cubicBezTo>
                  <a:pt x="307932" y="1231589"/>
                  <a:pt x="285560" y="1253961"/>
                  <a:pt x="257962" y="1253961"/>
                </a:cubicBezTo>
                <a:cubicBezTo>
                  <a:pt x="244659" y="1253961"/>
                  <a:pt x="232570" y="1248763"/>
                  <a:pt x="223786" y="1240106"/>
                </a:cubicBezTo>
                <a:lnTo>
                  <a:pt x="223615" y="1240286"/>
                </a:lnTo>
                <a:lnTo>
                  <a:pt x="222931" y="1239529"/>
                </a:lnTo>
                <a:cubicBezTo>
                  <a:pt x="222653" y="1239352"/>
                  <a:pt x="222426" y="1239124"/>
                  <a:pt x="222283" y="1238813"/>
                </a:cubicBezTo>
                <a:cubicBezTo>
                  <a:pt x="11426" y="1037418"/>
                  <a:pt x="-56835" y="728509"/>
                  <a:pt x="49546" y="456885"/>
                </a:cubicBezTo>
                <a:cubicBezTo>
                  <a:pt x="156168" y="184646"/>
                  <a:pt x="416999" y="4058"/>
                  <a:pt x="709345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anchor="ctr"/>
          <a:lstStyle/>
          <a:p>
            <a:pPr algn="ctr">
              <a:defRPr/>
            </a:pPr>
            <a:endParaRPr lang="zh-CN" altLang="en-US" sz="1600" dirty="0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CBE86CE6-A20D-0204-0579-ADBD3333E69A}"/>
              </a:ext>
            </a:extLst>
          </p:cNvPr>
          <p:cNvSpPr/>
          <p:nvPr/>
        </p:nvSpPr>
        <p:spPr>
          <a:xfrm>
            <a:off x="5439006" y="3654958"/>
            <a:ext cx="1298515" cy="129851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（二）齐国的稷下学宫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354D537-7B63-F296-E2B4-CE4C6084DE16}"/>
              </a:ext>
            </a:extLst>
          </p:cNvPr>
          <p:cNvGrpSpPr/>
          <p:nvPr/>
        </p:nvGrpSpPr>
        <p:grpSpPr>
          <a:xfrm>
            <a:off x="1566669" y="3980877"/>
            <a:ext cx="3474596" cy="878834"/>
            <a:chOff x="2091801" y="6476141"/>
            <a:chExt cx="5419226" cy="1370691"/>
          </a:xfrm>
        </p:grpSpPr>
        <p:sp>
          <p:nvSpPr>
            <p:cNvPr id="19" name="原创作者QQ：598969553            _13">
              <a:extLst>
                <a:ext uri="{FF2B5EF4-FFF2-40B4-BE49-F238E27FC236}">
                  <a16:creationId xmlns:a16="http://schemas.microsoft.com/office/drawing/2014/main" id="{2EA67152-8CBE-B90E-578F-7F8D5E2669E1}"/>
                </a:ext>
              </a:extLst>
            </p:cNvPr>
            <p:cNvSpPr/>
            <p:nvPr/>
          </p:nvSpPr>
          <p:spPr>
            <a:xfrm>
              <a:off x="6830517" y="7047687"/>
              <a:ext cx="680510" cy="186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4" tIns="34286" rIns="68574" bIns="34286" anchor="ctr"/>
            <a:lstStyle/>
            <a:p>
              <a:pPr algn="ctr">
                <a:defRPr/>
              </a:pPr>
              <a:endParaRPr lang="zh-CN" altLang="en-US" sz="1600" dirty="0"/>
            </a:p>
          </p:txBody>
        </p:sp>
        <p:sp>
          <p:nvSpPr>
            <p:cNvPr id="20" name="流程图: 终止 19">
              <a:extLst>
                <a:ext uri="{FF2B5EF4-FFF2-40B4-BE49-F238E27FC236}">
                  <a16:creationId xmlns:a16="http://schemas.microsoft.com/office/drawing/2014/main" id="{A2AE80D0-E1B4-7864-3428-32FF30FDDC38}"/>
                </a:ext>
              </a:extLst>
            </p:cNvPr>
            <p:cNvSpPr/>
            <p:nvPr/>
          </p:nvSpPr>
          <p:spPr>
            <a:xfrm>
              <a:off x="2091801" y="6476141"/>
              <a:ext cx="4206351" cy="1370691"/>
            </a:xfrm>
            <a:prstGeom prst="flowChartTermina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1.“</a:t>
              </a:r>
              <a:r>
                <a:rPr lang="zh-CN" altLang="en-US" sz="1600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不治而议论”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5446393-4467-304B-4AC9-D8FE9F6AF028}"/>
              </a:ext>
            </a:extLst>
          </p:cNvPr>
          <p:cNvGrpSpPr/>
          <p:nvPr/>
        </p:nvGrpSpPr>
        <p:grpSpPr>
          <a:xfrm>
            <a:off x="7149147" y="3980877"/>
            <a:ext cx="3474595" cy="878834"/>
            <a:chOff x="10798628" y="6476141"/>
            <a:chExt cx="5419225" cy="1370691"/>
          </a:xfrm>
        </p:grpSpPr>
        <p:sp>
          <p:nvSpPr>
            <p:cNvPr id="24" name="原创作者QQ：598969553            _16">
              <a:extLst>
                <a:ext uri="{FF2B5EF4-FFF2-40B4-BE49-F238E27FC236}">
                  <a16:creationId xmlns:a16="http://schemas.microsoft.com/office/drawing/2014/main" id="{15F62028-3E8E-3262-B7C0-CBAC5D6A46AB}"/>
                </a:ext>
              </a:extLst>
            </p:cNvPr>
            <p:cNvSpPr/>
            <p:nvPr/>
          </p:nvSpPr>
          <p:spPr>
            <a:xfrm>
              <a:off x="10798628" y="7068377"/>
              <a:ext cx="680510" cy="186221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4" tIns="34286" rIns="68574" bIns="34286" anchor="ctr"/>
            <a:lstStyle/>
            <a:p>
              <a:pPr algn="ctr">
                <a:defRPr/>
              </a:pPr>
              <a:endParaRPr lang="zh-CN" altLang="en-US" sz="1600" dirty="0"/>
            </a:p>
          </p:txBody>
        </p:sp>
        <p:sp>
          <p:nvSpPr>
            <p:cNvPr id="25" name="流程图: 终止 24">
              <a:extLst>
                <a:ext uri="{FF2B5EF4-FFF2-40B4-BE49-F238E27FC236}">
                  <a16:creationId xmlns:a16="http://schemas.microsoft.com/office/drawing/2014/main" id="{051EDEA5-BEF4-3228-0FCE-7E3942C12758}"/>
                </a:ext>
              </a:extLst>
            </p:cNvPr>
            <p:cNvSpPr/>
            <p:nvPr/>
          </p:nvSpPr>
          <p:spPr>
            <a:xfrm>
              <a:off x="12011502" y="6476141"/>
              <a:ext cx="4206351" cy="1370691"/>
            </a:xfrm>
            <a:prstGeom prst="flowChartTermina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2. </a:t>
              </a:r>
              <a:r>
                <a:rPr lang="zh-CN" altLang="en-US" sz="1600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规范的管理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9147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5" grpId="0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546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春秋战国时期的教育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536EDF4-BB1A-97BE-3C6F-6E69B6D25D96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2D4EF3C-20D1-92D0-38F1-68178C227F2F}"/>
              </a:ext>
            </a:extLst>
          </p:cNvPr>
          <p:cNvSpPr txBox="1"/>
          <p:nvPr/>
        </p:nvSpPr>
        <p:spPr>
          <a:xfrm>
            <a:off x="1496495" y="1789854"/>
            <a:ext cx="9463779" cy="2537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二、儒家的教育思想</a:t>
            </a:r>
            <a:endParaRPr lang="en-US" altLang="zh-CN" b="1" dirty="0">
              <a:solidFill>
                <a:schemeClr val="accent4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儒原本是奴隶制社会中的一种职业，从事该职业的人具有专门的知识和技能，通过为富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贵人家“相礼”而谋生。孔子以西周时期的宗法、礼仪等思想为基础，创造性地构建了一套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比较完整的思想体系，因为思想中倡导“礼治”，所以被后人称为“儒学”。在孔子之后，儒家的思想在后续的弟子中发生了分化，出现了很多新的主张与见解，如主张“性善论”的孟子和认可“性恶论”的荀子，在不同思想碰撞中儒家的教育思想不断完善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2AE725E-7F4B-679B-ABB2-310FB7DD1293}"/>
              </a:ext>
            </a:extLst>
          </p:cNvPr>
          <p:cNvGrpSpPr/>
          <p:nvPr/>
        </p:nvGrpSpPr>
        <p:grpSpPr>
          <a:xfrm>
            <a:off x="0" y="4132384"/>
            <a:ext cx="12192000" cy="2250943"/>
            <a:chOff x="0" y="4132384"/>
            <a:chExt cx="12192000" cy="2250943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07453BB-90F5-489F-7A91-DAE45DEF1D3B}"/>
                </a:ext>
              </a:extLst>
            </p:cNvPr>
            <p:cNvSpPr/>
            <p:nvPr/>
          </p:nvSpPr>
          <p:spPr>
            <a:xfrm>
              <a:off x="0" y="5618285"/>
              <a:ext cx="12192000" cy="202311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4">
              <a:extLst>
                <a:ext uri="{FF2B5EF4-FFF2-40B4-BE49-F238E27FC236}">
                  <a16:creationId xmlns:a16="http://schemas.microsoft.com/office/drawing/2014/main" id="{D9B3FD7F-E113-7C74-92BC-BE0D8D377129}"/>
                </a:ext>
              </a:extLst>
            </p:cNvPr>
            <p:cNvSpPr/>
            <p:nvPr/>
          </p:nvSpPr>
          <p:spPr>
            <a:xfrm>
              <a:off x="8820817" y="4706545"/>
              <a:ext cx="2222320" cy="1263432"/>
            </a:xfrm>
            <a:custGeom>
              <a:avLst/>
              <a:gdLst>
                <a:gd name="connsiteX0" fmla="*/ 0 w 1529862"/>
                <a:gd name="connsiteY0" fmla="*/ 0 h 1257300"/>
                <a:gd name="connsiteX1" fmla="*/ 1529862 w 1529862"/>
                <a:gd name="connsiteY1" fmla="*/ 0 h 1257300"/>
                <a:gd name="connsiteX2" fmla="*/ 1529862 w 1529862"/>
                <a:gd name="connsiteY2" fmla="*/ 1257300 h 1257300"/>
                <a:gd name="connsiteX3" fmla="*/ 0 w 1529862"/>
                <a:gd name="connsiteY3" fmla="*/ 1257300 h 1257300"/>
                <a:gd name="connsiteX4" fmla="*/ 0 w 1529862"/>
                <a:gd name="connsiteY4" fmla="*/ 0 h 1257300"/>
                <a:gd name="connsiteX0" fmla="*/ 70339 w 1529862"/>
                <a:gd name="connsiteY0" fmla="*/ 0 h 1345223"/>
                <a:gd name="connsiteX1" fmla="*/ 1529862 w 1529862"/>
                <a:gd name="connsiteY1" fmla="*/ 87923 h 1345223"/>
                <a:gd name="connsiteX2" fmla="*/ 1529862 w 1529862"/>
                <a:gd name="connsiteY2" fmla="*/ 1345223 h 1345223"/>
                <a:gd name="connsiteX3" fmla="*/ 0 w 1529862"/>
                <a:gd name="connsiteY3" fmla="*/ 1345223 h 1345223"/>
                <a:gd name="connsiteX4" fmla="*/ 70339 w 1529862"/>
                <a:gd name="connsiteY4" fmla="*/ 0 h 1345223"/>
                <a:gd name="connsiteX0" fmla="*/ 70339 w 1529862"/>
                <a:gd name="connsiteY0" fmla="*/ 0 h 1345223"/>
                <a:gd name="connsiteX1" fmla="*/ 1529862 w 1529862"/>
                <a:gd name="connsiteY1" fmla="*/ 87923 h 1345223"/>
                <a:gd name="connsiteX2" fmla="*/ 1529862 w 1529862"/>
                <a:gd name="connsiteY2" fmla="*/ 1345223 h 1345223"/>
                <a:gd name="connsiteX3" fmla="*/ 0 w 1529862"/>
                <a:gd name="connsiteY3" fmla="*/ 1345223 h 1345223"/>
                <a:gd name="connsiteX4" fmla="*/ 70339 w 1529862"/>
                <a:gd name="connsiteY4" fmla="*/ 0 h 1345223"/>
                <a:gd name="connsiteX0" fmla="*/ 1732 w 1707439"/>
                <a:gd name="connsiteY0" fmla="*/ 96716 h 1257300"/>
                <a:gd name="connsiteX1" fmla="*/ 1707439 w 1707439"/>
                <a:gd name="connsiteY1" fmla="*/ 0 h 1257300"/>
                <a:gd name="connsiteX2" fmla="*/ 1707439 w 1707439"/>
                <a:gd name="connsiteY2" fmla="*/ 1257300 h 1257300"/>
                <a:gd name="connsiteX3" fmla="*/ 177577 w 1707439"/>
                <a:gd name="connsiteY3" fmla="*/ 1257300 h 1257300"/>
                <a:gd name="connsiteX4" fmla="*/ 1732 w 1707439"/>
                <a:gd name="connsiteY4" fmla="*/ 96716 h 1257300"/>
                <a:gd name="connsiteX0" fmla="*/ 0 w 1705707"/>
                <a:gd name="connsiteY0" fmla="*/ 96716 h 1257300"/>
                <a:gd name="connsiteX1" fmla="*/ 1705707 w 1705707"/>
                <a:gd name="connsiteY1" fmla="*/ 0 h 1257300"/>
                <a:gd name="connsiteX2" fmla="*/ 1705707 w 1705707"/>
                <a:gd name="connsiteY2" fmla="*/ 1257300 h 1257300"/>
                <a:gd name="connsiteX3" fmla="*/ 175845 w 1705707"/>
                <a:gd name="connsiteY3" fmla="*/ 1257300 h 1257300"/>
                <a:gd name="connsiteX4" fmla="*/ 0 w 1705707"/>
                <a:gd name="connsiteY4" fmla="*/ 96716 h 1257300"/>
                <a:gd name="connsiteX0" fmla="*/ 0 w 1925514"/>
                <a:gd name="connsiteY0" fmla="*/ 79132 h 1239716"/>
                <a:gd name="connsiteX1" fmla="*/ 1925514 w 1925514"/>
                <a:gd name="connsiteY1" fmla="*/ 0 h 1239716"/>
                <a:gd name="connsiteX2" fmla="*/ 1705707 w 1925514"/>
                <a:gd name="connsiteY2" fmla="*/ 1239716 h 1239716"/>
                <a:gd name="connsiteX3" fmla="*/ 175845 w 1925514"/>
                <a:gd name="connsiteY3" fmla="*/ 1239716 h 1239716"/>
                <a:gd name="connsiteX4" fmla="*/ 0 w 1925514"/>
                <a:gd name="connsiteY4" fmla="*/ 79132 h 1239716"/>
                <a:gd name="connsiteX0" fmla="*/ 0 w 1925514"/>
                <a:gd name="connsiteY0" fmla="*/ 79132 h 1239716"/>
                <a:gd name="connsiteX1" fmla="*/ 1925514 w 1925514"/>
                <a:gd name="connsiteY1" fmla="*/ 0 h 1239716"/>
                <a:gd name="connsiteX2" fmla="*/ 1705707 w 1925514"/>
                <a:gd name="connsiteY2" fmla="*/ 1239716 h 1239716"/>
                <a:gd name="connsiteX3" fmla="*/ 175845 w 1925514"/>
                <a:gd name="connsiteY3" fmla="*/ 1239716 h 1239716"/>
                <a:gd name="connsiteX4" fmla="*/ 0 w 1925514"/>
                <a:gd name="connsiteY4" fmla="*/ 79132 h 1239716"/>
                <a:gd name="connsiteX0" fmla="*/ 0 w 2031022"/>
                <a:gd name="connsiteY0" fmla="*/ 0 h 1160584"/>
                <a:gd name="connsiteX1" fmla="*/ 2031022 w 2031022"/>
                <a:gd name="connsiteY1" fmla="*/ 8791 h 1160584"/>
                <a:gd name="connsiteX2" fmla="*/ 1705707 w 2031022"/>
                <a:gd name="connsiteY2" fmla="*/ 1160584 h 1160584"/>
                <a:gd name="connsiteX3" fmla="*/ 175845 w 2031022"/>
                <a:gd name="connsiteY3" fmla="*/ 1160584 h 1160584"/>
                <a:gd name="connsiteX4" fmla="*/ 0 w 2031022"/>
                <a:gd name="connsiteY4" fmla="*/ 0 h 1160584"/>
                <a:gd name="connsiteX0" fmla="*/ 0 w 2031022"/>
                <a:gd name="connsiteY0" fmla="*/ 0 h 1160584"/>
                <a:gd name="connsiteX1" fmla="*/ 2031022 w 2031022"/>
                <a:gd name="connsiteY1" fmla="*/ 8791 h 1160584"/>
                <a:gd name="connsiteX2" fmla="*/ 1705707 w 2031022"/>
                <a:gd name="connsiteY2" fmla="*/ 1160584 h 1160584"/>
                <a:gd name="connsiteX3" fmla="*/ 175845 w 2031022"/>
                <a:gd name="connsiteY3" fmla="*/ 1160584 h 1160584"/>
                <a:gd name="connsiteX4" fmla="*/ 0 w 2031022"/>
                <a:gd name="connsiteY4" fmla="*/ 0 h 1160584"/>
                <a:gd name="connsiteX0" fmla="*/ 0 w 2031022"/>
                <a:gd name="connsiteY0" fmla="*/ 0 h 1160584"/>
                <a:gd name="connsiteX1" fmla="*/ 2031022 w 2031022"/>
                <a:gd name="connsiteY1" fmla="*/ 8791 h 1160584"/>
                <a:gd name="connsiteX2" fmla="*/ 1705707 w 2031022"/>
                <a:gd name="connsiteY2" fmla="*/ 1160584 h 1160584"/>
                <a:gd name="connsiteX3" fmla="*/ 175845 w 2031022"/>
                <a:gd name="connsiteY3" fmla="*/ 1160584 h 1160584"/>
                <a:gd name="connsiteX4" fmla="*/ 0 w 2031022"/>
                <a:gd name="connsiteY4" fmla="*/ 0 h 1160584"/>
                <a:gd name="connsiteX0" fmla="*/ 0 w 2031022"/>
                <a:gd name="connsiteY0" fmla="*/ 26566 h 1187150"/>
                <a:gd name="connsiteX1" fmla="*/ 457199 w 2031022"/>
                <a:gd name="connsiteY1" fmla="*/ 188 h 1187150"/>
                <a:gd name="connsiteX2" fmla="*/ 2031022 w 2031022"/>
                <a:gd name="connsiteY2" fmla="*/ 35357 h 1187150"/>
                <a:gd name="connsiteX3" fmla="*/ 1705707 w 2031022"/>
                <a:gd name="connsiteY3" fmla="*/ 1187150 h 1187150"/>
                <a:gd name="connsiteX4" fmla="*/ 175845 w 2031022"/>
                <a:gd name="connsiteY4" fmla="*/ 1187150 h 1187150"/>
                <a:gd name="connsiteX5" fmla="*/ 0 w 2031022"/>
                <a:gd name="connsiteY5" fmla="*/ 26566 h 1187150"/>
                <a:gd name="connsiteX0" fmla="*/ 0 w 2031022"/>
                <a:gd name="connsiteY0" fmla="*/ 102848 h 1263432"/>
                <a:gd name="connsiteX1" fmla="*/ 457199 w 2031022"/>
                <a:gd name="connsiteY1" fmla="*/ 76470 h 1263432"/>
                <a:gd name="connsiteX2" fmla="*/ 2031022 w 2031022"/>
                <a:gd name="connsiteY2" fmla="*/ 111639 h 1263432"/>
                <a:gd name="connsiteX3" fmla="*/ 1705707 w 2031022"/>
                <a:gd name="connsiteY3" fmla="*/ 1263432 h 1263432"/>
                <a:gd name="connsiteX4" fmla="*/ 175845 w 2031022"/>
                <a:gd name="connsiteY4" fmla="*/ 1263432 h 1263432"/>
                <a:gd name="connsiteX5" fmla="*/ 0 w 2031022"/>
                <a:gd name="connsiteY5" fmla="*/ 102848 h 1263432"/>
                <a:gd name="connsiteX0" fmla="*/ 5433 w 2036455"/>
                <a:gd name="connsiteY0" fmla="*/ 102848 h 1263432"/>
                <a:gd name="connsiteX1" fmla="*/ 462632 w 2036455"/>
                <a:gd name="connsiteY1" fmla="*/ 76470 h 1263432"/>
                <a:gd name="connsiteX2" fmla="*/ 2036455 w 2036455"/>
                <a:gd name="connsiteY2" fmla="*/ 111639 h 1263432"/>
                <a:gd name="connsiteX3" fmla="*/ 1711140 w 2036455"/>
                <a:gd name="connsiteY3" fmla="*/ 1263432 h 1263432"/>
                <a:gd name="connsiteX4" fmla="*/ 181278 w 2036455"/>
                <a:gd name="connsiteY4" fmla="*/ 1263432 h 1263432"/>
                <a:gd name="connsiteX5" fmla="*/ 242824 w 2036455"/>
                <a:gd name="connsiteY5" fmla="*/ 709517 h 1263432"/>
                <a:gd name="connsiteX6" fmla="*/ 5433 w 2036455"/>
                <a:gd name="connsiteY6" fmla="*/ 102848 h 1263432"/>
                <a:gd name="connsiteX0" fmla="*/ 6660 w 2037682"/>
                <a:gd name="connsiteY0" fmla="*/ 102848 h 1263432"/>
                <a:gd name="connsiteX1" fmla="*/ 463859 w 2037682"/>
                <a:gd name="connsiteY1" fmla="*/ 76470 h 1263432"/>
                <a:gd name="connsiteX2" fmla="*/ 2037682 w 2037682"/>
                <a:gd name="connsiteY2" fmla="*/ 111639 h 1263432"/>
                <a:gd name="connsiteX3" fmla="*/ 1712367 w 2037682"/>
                <a:gd name="connsiteY3" fmla="*/ 1263432 h 1263432"/>
                <a:gd name="connsiteX4" fmla="*/ 182505 w 2037682"/>
                <a:gd name="connsiteY4" fmla="*/ 1263432 h 1263432"/>
                <a:gd name="connsiteX5" fmla="*/ 191297 w 2037682"/>
                <a:gd name="connsiteY5" fmla="*/ 990870 h 1263432"/>
                <a:gd name="connsiteX6" fmla="*/ 6660 w 2037682"/>
                <a:gd name="connsiteY6" fmla="*/ 102848 h 1263432"/>
                <a:gd name="connsiteX0" fmla="*/ 6660 w 2222320"/>
                <a:gd name="connsiteY0" fmla="*/ 102848 h 1263432"/>
                <a:gd name="connsiteX1" fmla="*/ 463859 w 2222320"/>
                <a:gd name="connsiteY1" fmla="*/ 76470 h 1263432"/>
                <a:gd name="connsiteX2" fmla="*/ 2222320 w 2222320"/>
                <a:gd name="connsiteY2" fmla="*/ 111639 h 1263432"/>
                <a:gd name="connsiteX3" fmla="*/ 1712367 w 2222320"/>
                <a:gd name="connsiteY3" fmla="*/ 1263432 h 1263432"/>
                <a:gd name="connsiteX4" fmla="*/ 182505 w 2222320"/>
                <a:gd name="connsiteY4" fmla="*/ 1263432 h 1263432"/>
                <a:gd name="connsiteX5" fmla="*/ 191297 w 2222320"/>
                <a:gd name="connsiteY5" fmla="*/ 990870 h 1263432"/>
                <a:gd name="connsiteX6" fmla="*/ 6660 w 2222320"/>
                <a:gd name="connsiteY6" fmla="*/ 102848 h 1263432"/>
                <a:gd name="connsiteX0" fmla="*/ 6660 w 2222320"/>
                <a:gd name="connsiteY0" fmla="*/ 102848 h 1263432"/>
                <a:gd name="connsiteX1" fmla="*/ 463859 w 2222320"/>
                <a:gd name="connsiteY1" fmla="*/ 76470 h 1263432"/>
                <a:gd name="connsiteX2" fmla="*/ 2222320 w 2222320"/>
                <a:gd name="connsiteY2" fmla="*/ 111639 h 1263432"/>
                <a:gd name="connsiteX3" fmla="*/ 1747536 w 2222320"/>
                <a:gd name="connsiteY3" fmla="*/ 1228263 h 1263432"/>
                <a:gd name="connsiteX4" fmla="*/ 182505 w 2222320"/>
                <a:gd name="connsiteY4" fmla="*/ 1263432 h 1263432"/>
                <a:gd name="connsiteX5" fmla="*/ 191297 w 2222320"/>
                <a:gd name="connsiteY5" fmla="*/ 990870 h 1263432"/>
                <a:gd name="connsiteX6" fmla="*/ 6660 w 2222320"/>
                <a:gd name="connsiteY6" fmla="*/ 102848 h 1263432"/>
                <a:gd name="connsiteX0" fmla="*/ 6660 w 2222320"/>
                <a:gd name="connsiteY0" fmla="*/ 102848 h 1263432"/>
                <a:gd name="connsiteX1" fmla="*/ 463859 w 2222320"/>
                <a:gd name="connsiteY1" fmla="*/ 76470 h 1263432"/>
                <a:gd name="connsiteX2" fmla="*/ 2222320 w 2222320"/>
                <a:gd name="connsiteY2" fmla="*/ 111639 h 1263432"/>
                <a:gd name="connsiteX3" fmla="*/ 1747536 w 2222320"/>
                <a:gd name="connsiteY3" fmla="*/ 1228263 h 1263432"/>
                <a:gd name="connsiteX4" fmla="*/ 182505 w 2222320"/>
                <a:gd name="connsiteY4" fmla="*/ 1263432 h 1263432"/>
                <a:gd name="connsiteX5" fmla="*/ 191297 w 2222320"/>
                <a:gd name="connsiteY5" fmla="*/ 990870 h 1263432"/>
                <a:gd name="connsiteX6" fmla="*/ 6660 w 2222320"/>
                <a:gd name="connsiteY6" fmla="*/ 102848 h 126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320" h="1263432">
                  <a:moveTo>
                    <a:pt x="6660" y="102848"/>
                  </a:moveTo>
                  <a:cubicBezTo>
                    <a:pt x="109237" y="105779"/>
                    <a:pt x="440413" y="-111099"/>
                    <a:pt x="463859" y="76470"/>
                  </a:cubicBezTo>
                  <a:lnTo>
                    <a:pt x="2222320" y="111639"/>
                  </a:lnTo>
                  <a:cubicBezTo>
                    <a:pt x="1551174" y="1105170"/>
                    <a:pt x="1548243" y="955701"/>
                    <a:pt x="1747536" y="1228263"/>
                  </a:cubicBezTo>
                  <a:lnTo>
                    <a:pt x="182505" y="1263432"/>
                  </a:lnTo>
                  <a:cubicBezTo>
                    <a:pt x="-71007" y="1181371"/>
                    <a:pt x="220605" y="1184301"/>
                    <a:pt x="191297" y="990870"/>
                  </a:cubicBezTo>
                  <a:cubicBezTo>
                    <a:pt x="161990" y="797439"/>
                    <a:pt x="-38767" y="218613"/>
                    <a:pt x="6660" y="10284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13" name="3D 模型 12" descr="Rocking Chair">
                  <a:extLst>
                    <a:ext uri="{FF2B5EF4-FFF2-40B4-BE49-F238E27FC236}">
                      <a16:creationId xmlns:a16="http://schemas.microsoft.com/office/drawing/2014/main" id="{AC6B8263-8550-3CDF-0683-3151E0EF7ACD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565881468"/>
                    </p:ext>
                  </p:extLst>
                </p:nvPr>
              </p:nvGraphicFramePr>
              <p:xfrm>
                <a:off x="8753401" y="4132384"/>
                <a:ext cx="2124890" cy="2250943"/>
              </p:xfrm>
              <a:graphic>
                <a:graphicData uri="http://schemas.microsoft.com/office/drawing/2017/model3d">
                  <am3d:model3d r:embed="rId3">
                    <am3d:spPr>
                      <a:xfrm>
                        <a:off x="0" y="0"/>
                        <a:ext cx="2124890" cy="2250943"/>
                      </a:xfrm>
                      <a:prstGeom prst="rect">
                        <a:avLst/>
                      </a:prstGeom>
                    </am3d:spPr>
                    <am3d:camera>
                      <am3d:pos x="0" y="0" z="75350358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9944957" d="1000000"/>
                      <am3d:preTrans dx="-89" dy="-18132593" dz="705998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2916241" ay="-3841716" az="-2733821"/>
                      <am3d:postTrans dx="0" dy="0" dz="0"/>
                    </am3d:trans>
                    <am3d:raster rName="Office3DRenderer" rVer="16.0.8326">
                      <am3d:blip r:embed="rId4"/>
                    </am3d:raster>
                    <am3d:objViewport viewportSz="2773162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13" name="3D 模型 12" descr="Rocking Chair">
                  <a:extLst>
                    <a:ext uri="{FF2B5EF4-FFF2-40B4-BE49-F238E27FC236}">
                      <a16:creationId xmlns:a16="http://schemas.microsoft.com/office/drawing/2014/main" id="{AC6B8263-8550-3CDF-0683-3151E0EF7ACD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753401" y="4132384"/>
                  <a:ext cx="2124890" cy="2250943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719308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546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春秋战国时期的教育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536EDF4-BB1A-97BE-3C6F-6E69B6D25D96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980CDB5-2BEA-0B8C-A811-08556000EDE7}"/>
              </a:ext>
            </a:extLst>
          </p:cNvPr>
          <p:cNvGrpSpPr/>
          <p:nvPr/>
        </p:nvGrpSpPr>
        <p:grpSpPr>
          <a:xfrm>
            <a:off x="1604602" y="4263576"/>
            <a:ext cx="3445491" cy="871472"/>
            <a:chOff x="2091801" y="6476141"/>
            <a:chExt cx="5419226" cy="1370691"/>
          </a:xfrm>
        </p:grpSpPr>
        <p:sp>
          <p:nvSpPr>
            <p:cNvPr id="13" name="原创作者QQ：598969553            _13">
              <a:extLst>
                <a:ext uri="{FF2B5EF4-FFF2-40B4-BE49-F238E27FC236}">
                  <a16:creationId xmlns:a16="http://schemas.microsoft.com/office/drawing/2014/main" id="{6C5FE653-D9FB-585F-7B8D-359BBD326EC4}"/>
                </a:ext>
              </a:extLst>
            </p:cNvPr>
            <p:cNvSpPr/>
            <p:nvPr/>
          </p:nvSpPr>
          <p:spPr>
            <a:xfrm>
              <a:off x="6830517" y="7047687"/>
              <a:ext cx="680510" cy="186220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68574" tIns="34286" rIns="68574" bIns="34286" anchor="ctr"/>
            <a:lstStyle/>
            <a:p>
              <a:pPr algn="ctr">
                <a:defRPr/>
              </a:pPr>
              <a:endPara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4" name="流程图: 终止 13">
              <a:extLst>
                <a:ext uri="{FF2B5EF4-FFF2-40B4-BE49-F238E27FC236}">
                  <a16:creationId xmlns:a16="http://schemas.microsoft.com/office/drawing/2014/main" id="{A31ADA5F-8A83-56C6-8A68-91228B83E8EA}"/>
                </a:ext>
              </a:extLst>
            </p:cNvPr>
            <p:cNvSpPr/>
            <p:nvPr/>
          </p:nvSpPr>
          <p:spPr>
            <a:xfrm>
              <a:off x="2091801" y="6476141"/>
              <a:ext cx="4206351" cy="1370691"/>
            </a:xfrm>
            <a:prstGeom prst="flowChartTerminator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1. </a:t>
              </a:r>
              <a:r>
                <a:rPr lang="zh-CN" altLang="en-US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论教育的作用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0991617-49B1-FE78-1BF6-8B5DF57DFA71}"/>
              </a:ext>
            </a:extLst>
          </p:cNvPr>
          <p:cNvGrpSpPr/>
          <p:nvPr/>
        </p:nvGrpSpPr>
        <p:grpSpPr>
          <a:xfrm>
            <a:off x="1825900" y="2870316"/>
            <a:ext cx="3113793" cy="1179272"/>
            <a:chOff x="2873301" y="4284758"/>
            <a:chExt cx="4897516" cy="1854813"/>
          </a:xfrm>
          <a:solidFill>
            <a:schemeClr val="accent2">
              <a:lumMod val="75000"/>
            </a:schemeClr>
          </a:solidFill>
        </p:grpSpPr>
        <p:sp>
          <p:nvSpPr>
            <p:cNvPr id="17" name="原创作者QQ：598969553            _14">
              <a:extLst>
                <a:ext uri="{FF2B5EF4-FFF2-40B4-BE49-F238E27FC236}">
                  <a16:creationId xmlns:a16="http://schemas.microsoft.com/office/drawing/2014/main" id="{60C8990D-60A7-D6B6-D6D0-FA9610CD9F44}"/>
                </a:ext>
              </a:extLst>
            </p:cNvPr>
            <p:cNvSpPr/>
            <p:nvPr/>
          </p:nvSpPr>
          <p:spPr>
            <a:xfrm rot="2700000">
              <a:off x="7337452" y="5706206"/>
              <a:ext cx="680510" cy="186220"/>
            </a:xfrm>
            <a:prstGeom prst="roundRect">
              <a:avLst>
                <a:gd name="adj" fmla="val 50000"/>
              </a:avLst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68574" tIns="34286" rIns="68574" bIns="34286" anchor="ctr"/>
            <a:lstStyle/>
            <a:p>
              <a:pPr algn="ctr">
                <a:defRPr/>
              </a:pPr>
              <a:endPara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8" name="流程图: 终止 17">
              <a:extLst>
                <a:ext uri="{FF2B5EF4-FFF2-40B4-BE49-F238E27FC236}">
                  <a16:creationId xmlns:a16="http://schemas.microsoft.com/office/drawing/2014/main" id="{68EC43B7-A831-1353-1359-342D7986B981}"/>
                </a:ext>
              </a:extLst>
            </p:cNvPr>
            <p:cNvSpPr/>
            <p:nvPr/>
          </p:nvSpPr>
          <p:spPr>
            <a:xfrm>
              <a:off x="2873301" y="4284758"/>
              <a:ext cx="4206351" cy="1370691"/>
            </a:xfrm>
            <a:prstGeom prst="flowChartTerminator">
              <a:avLst/>
            </a:prstGeom>
            <a:grpFill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2. </a:t>
              </a:r>
              <a:r>
                <a:rPr lang="zh-CN" altLang="en-US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论教育的对象与教育的目的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A930CA1-F947-462A-C16C-56191BE400BF}"/>
              </a:ext>
            </a:extLst>
          </p:cNvPr>
          <p:cNvGrpSpPr/>
          <p:nvPr/>
        </p:nvGrpSpPr>
        <p:grpSpPr>
          <a:xfrm>
            <a:off x="7140318" y="4263576"/>
            <a:ext cx="3445491" cy="871472"/>
            <a:chOff x="10798628" y="6476141"/>
            <a:chExt cx="5419225" cy="1370691"/>
          </a:xfrm>
        </p:grpSpPr>
        <p:sp>
          <p:nvSpPr>
            <p:cNvPr id="25" name="原创作者QQ：598969553            _16">
              <a:extLst>
                <a:ext uri="{FF2B5EF4-FFF2-40B4-BE49-F238E27FC236}">
                  <a16:creationId xmlns:a16="http://schemas.microsoft.com/office/drawing/2014/main" id="{7ADEFA4E-B0AF-7E17-A0DE-8CC891E905BF}"/>
                </a:ext>
              </a:extLst>
            </p:cNvPr>
            <p:cNvSpPr/>
            <p:nvPr/>
          </p:nvSpPr>
          <p:spPr>
            <a:xfrm>
              <a:off x="10798628" y="7068377"/>
              <a:ext cx="680510" cy="186221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68574" tIns="34286" rIns="68574" bIns="34286" anchor="ctr"/>
            <a:lstStyle/>
            <a:p>
              <a:pPr algn="ctr">
                <a:defRPr/>
              </a:pPr>
              <a:endPara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26" name="流程图: 终止 25">
              <a:extLst>
                <a:ext uri="{FF2B5EF4-FFF2-40B4-BE49-F238E27FC236}">
                  <a16:creationId xmlns:a16="http://schemas.microsoft.com/office/drawing/2014/main" id="{15C99C2F-63E4-A577-B0C3-E6CAD7746A8C}"/>
                </a:ext>
              </a:extLst>
            </p:cNvPr>
            <p:cNvSpPr/>
            <p:nvPr/>
          </p:nvSpPr>
          <p:spPr>
            <a:xfrm>
              <a:off x="12011502" y="6476141"/>
              <a:ext cx="4206351" cy="1370691"/>
            </a:xfrm>
            <a:prstGeom prst="flowChartTerminator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6. </a:t>
              </a:r>
              <a:r>
                <a:rPr lang="zh-CN" altLang="en-US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论教师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8EC7371-1636-ECB6-6007-C2A220684719}"/>
              </a:ext>
            </a:extLst>
          </p:cNvPr>
          <p:cNvGrpSpPr/>
          <p:nvPr/>
        </p:nvGrpSpPr>
        <p:grpSpPr>
          <a:xfrm>
            <a:off x="7103290" y="2870316"/>
            <a:ext cx="3271443" cy="1002408"/>
            <a:chOff x="10267553" y="4284758"/>
            <a:chExt cx="5145474" cy="1576633"/>
          </a:xfrm>
          <a:solidFill>
            <a:schemeClr val="accent2">
              <a:lumMod val="75000"/>
            </a:schemeClr>
          </a:solidFill>
        </p:grpSpPr>
        <p:sp>
          <p:nvSpPr>
            <p:cNvPr id="28" name="原创作者QQ：598969553            _15">
              <a:extLst>
                <a:ext uri="{FF2B5EF4-FFF2-40B4-BE49-F238E27FC236}">
                  <a16:creationId xmlns:a16="http://schemas.microsoft.com/office/drawing/2014/main" id="{22E0529E-4913-C1E7-8747-4DD6854F2352}"/>
                </a:ext>
              </a:extLst>
            </p:cNvPr>
            <p:cNvSpPr/>
            <p:nvPr/>
          </p:nvSpPr>
          <p:spPr>
            <a:xfrm rot="18900000" flipH="1">
              <a:off x="10267553" y="5677469"/>
              <a:ext cx="680510" cy="183922"/>
            </a:xfrm>
            <a:prstGeom prst="roundRect">
              <a:avLst>
                <a:gd name="adj" fmla="val 50000"/>
              </a:avLst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68574" tIns="34286" rIns="68574" bIns="34286" anchor="ctr"/>
            <a:lstStyle/>
            <a:p>
              <a:pPr algn="ctr">
                <a:defRPr/>
              </a:pPr>
              <a:endPara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29" name="流程图: 终止 28">
              <a:extLst>
                <a:ext uri="{FF2B5EF4-FFF2-40B4-BE49-F238E27FC236}">
                  <a16:creationId xmlns:a16="http://schemas.microsoft.com/office/drawing/2014/main" id="{EF32911C-650F-5E8D-482F-ACA28B73A612}"/>
                </a:ext>
              </a:extLst>
            </p:cNvPr>
            <p:cNvSpPr/>
            <p:nvPr/>
          </p:nvSpPr>
          <p:spPr>
            <a:xfrm>
              <a:off x="11206676" y="4284758"/>
              <a:ext cx="4206351" cy="1370691"/>
            </a:xfrm>
            <a:prstGeom prst="flowChartTerminator">
              <a:avLst/>
            </a:prstGeom>
            <a:grpFill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5. </a:t>
              </a:r>
              <a:r>
                <a:rPr lang="zh-CN" altLang="en-US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论道德教育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A4E5BAA-E6A0-8966-1528-7849B8E44F73}"/>
              </a:ext>
            </a:extLst>
          </p:cNvPr>
          <p:cNvGrpSpPr/>
          <p:nvPr/>
        </p:nvGrpSpPr>
        <p:grpSpPr>
          <a:xfrm>
            <a:off x="5160346" y="3400433"/>
            <a:ext cx="1863446" cy="2186175"/>
            <a:chOff x="5160346" y="3312751"/>
            <a:chExt cx="1863446" cy="2186175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6C1DB262-1973-7B02-7B8C-0D395F8581B7}"/>
                </a:ext>
              </a:extLst>
            </p:cNvPr>
            <p:cNvSpPr/>
            <p:nvPr/>
          </p:nvSpPr>
          <p:spPr>
            <a:xfrm>
              <a:off x="5160346" y="3312751"/>
              <a:ext cx="1863446" cy="2186175"/>
            </a:xfrm>
            <a:prstGeom prst="roundRect">
              <a:avLst>
                <a:gd name="adj" fmla="val 5240"/>
              </a:avLst>
            </a:prstGeom>
            <a:solidFill>
              <a:schemeClr val="tx2">
                <a:lumMod val="20000"/>
                <a:lumOff val="80000"/>
              </a:schemeClr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CBBB4AA-0843-8542-005E-1D2F087E50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8879" y="3446188"/>
              <a:ext cx="1590675" cy="1905000"/>
            </a:xfrm>
            <a:prstGeom prst="rect">
              <a:avLst/>
            </a:prstGeom>
          </p:spPr>
        </p:pic>
      </p:grp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776BD017-FD19-9662-5E78-D43A38BC0933}"/>
              </a:ext>
            </a:extLst>
          </p:cNvPr>
          <p:cNvSpPr/>
          <p:nvPr/>
        </p:nvSpPr>
        <p:spPr>
          <a:xfrm>
            <a:off x="4953577" y="5729638"/>
            <a:ext cx="2302035" cy="3528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（一）孔子的教育思想</a:t>
            </a:r>
            <a:endParaRPr lang="zh-CN" altLang="en-US" sz="1600" dirty="0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2365E3A-525F-067A-1C03-A98184F5D82F}"/>
              </a:ext>
            </a:extLst>
          </p:cNvPr>
          <p:cNvGrpSpPr/>
          <p:nvPr/>
        </p:nvGrpSpPr>
        <p:grpSpPr>
          <a:xfrm>
            <a:off x="3163078" y="1540298"/>
            <a:ext cx="2674357" cy="1687064"/>
            <a:chOff x="3163078" y="1540298"/>
            <a:chExt cx="2674357" cy="1687064"/>
          </a:xfrm>
          <a:solidFill>
            <a:srgbClr val="00B0F0"/>
          </a:solidFill>
        </p:grpSpPr>
        <p:sp>
          <p:nvSpPr>
            <p:cNvPr id="23" name="流程图: 终止 22">
              <a:extLst>
                <a:ext uri="{FF2B5EF4-FFF2-40B4-BE49-F238E27FC236}">
                  <a16:creationId xmlns:a16="http://schemas.microsoft.com/office/drawing/2014/main" id="{60F17A91-5939-BA85-7C37-C352EC1EC17A}"/>
                </a:ext>
              </a:extLst>
            </p:cNvPr>
            <p:cNvSpPr/>
            <p:nvPr/>
          </p:nvSpPr>
          <p:spPr>
            <a:xfrm>
              <a:off x="3163078" y="1540298"/>
              <a:ext cx="2674357" cy="871472"/>
            </a:xfrm>
            <a:prstGeom prst="flowChartTerminator">
              <a:avLst/>
            </a:prstGeom>
            <a:grpFill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3. </a:t>
              </a:r>
              <a:r>
                <a:rPr lang="zh-CN" altLang="en-US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论教育内容</a:t>
              </a:r>
            </a:p>
          </p:txBody>
        </p:sp>
        <p:sp>
          <p:nvSpPr>
            <p:cNvPr id="34" name="原创作者QQ：598969553            _17">
              <a:extLst>
                <a:ext uri="{FF2B5EF4-FFF2-40B4-BE49-F238E27FC236}">
                  <a16:creationId xmlns:a16="http://schemas.microsoft.com/office/drawing/2014/main" id="{0EBEEDA3-42E4-DD5B-6093-DF94D2013AB1}"/>
                </a:ext>
              </a:extLst>
            </p:cNvPr>
            <p:cNvSpPr/>
            <p:nvPr/>
          </p:nvSpPr>
          <p:spPr>
            <a:xfrm rot="3740640">
              <a:off x="5215474" y="2952563"/>
              <a:ext cx="432662" cy="116936"/>
            </a:xfrm>
            <a:prstGeom prst="roundRect">
              <a:avLst>
                <a:gd name="adj" fmla="val 50000"/>
              </a:avLst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68574" tIns="34286" rIns="68574" bIns="34286" anchor="ctr"/>
            <a:lstStyle/>
            <a:p>
              <a:pPr algn="ctr">
                <a:defRPr/>
              </a:pPr>
              <a:endPara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56B7D87-3607-56C4-C3FF-7F0FF29AE0E4}"/>
              </a:ext>
            </a:extLst>
          </p:cNvPr>
          <p:cNvGrpSpPr/>
          <p:nvPr/>
        </p:nvGrpSpPr>
        <p:grpSpPr>
          <a:xfrm>
            <a:off x="6354567" y="1540298"/>
            <a:ext cx="2674357" cy="1687064"/>
            <a:chOff x="6354567" y="1540298"/>
            <a:chExt cx="2674357" cy="1687064"/>
          </a:xfrm>
          <a:solidFill>
            <a:srgbClr val="00B0F0"/>
          </a:solidFill>
        </p:grpSpPr>
        <p:sp>
          <p:nvSpPr>
            <p:cNvPr id="33" name="流程图: 终止 32">
              <a:extLst>
                <a:ext uri="{FF2B5EF4-FFF2-40B4-BE49-F238E27FC236}">
                  <a16:creationId xmlns:a16="http://schemas.microsoft.com/office/drawing/2014/main" id="{5E32FEB5-C5AF-9025-5459-A3D16DEAA586}"/>
                </a:ext>
              </a:extLst>
            </p:cNvPr>
            <p:cNvSpPr/>
            <p:nvPr/>
          </p:nvSpPr>
          <p:spPr>
            <a:xfrm>
              <a:off x="6354567" y="1540298"/>
              <a:ext cx="2674357" cy="871472"/>
            </a:xfrm>
            <a:prstGeom prst="flowChartTerminator">
              <a:avLst/>
            </a:prstGeom>
            <a:grpFill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4. </a:t>
              </a:r>
              <a:r>
                <a:rPr lang="zh-CN" altLang="en-US" dirty="0"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论教学方法</a:t>
              </a:r>
            </a:p>
          </p:txBody>
        </p:sp>
        <p:sp>
          <p:nvSpPr>
            <p:cNvPr id="35" name="原创作者QQ：598969553            _17">
              <a:extLst>
                <a:ext uri="{FF2B5EF4-FFF2-40B4-BE49-F238E27FC236}">
                  <a16:creationId xmlns:a16="http://schemas.microsoft.com/office/drawing/2014/main" id="{8CE7BD4A-1D29-114A-3D1D-7FEA2C8AA735}"/>
                </a:ext>
              </a:extLst>
            </p:cNvPr>
            <p:cNvSpPr/>
            <p:nvPr/>
          </p:nvSpPr>
          <p:spPr>
            <a:xfrm rot="7452889">
              <a:off x="6597536" y="2952563"/>
              <a:ext cx="432662" cy="116936"/>
            </a:xfrm>
            <a:prstGeom prst="roundRect">
              <a:avLst>
                <a:gd name="adj" fmla="val 50000"/>
              </a:avLst>
            </a:prstGeom>
            <a:grpFill/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68574" tIns="34286" rIns="68574" bIns="34286" anchor="ctr"/>
            <a:lstStyle/>
            <a:p>
              <a:pPr algn="ctr">
                <a:defRPr/>
              </a:pPr>
              <a:endPara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8767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546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春秋战国时期的教育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536EDF4-BB1A-97BE-3C6F-6E69B6D25D96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38" name="流程图: 离页连接符 37">
            <a:extLst>
              <a:ext uri="{FF2B5EF4-FFF2-40B4-BE49-F238E27FC236}">
                <a16:creationId xmlns:a16="http://schemas.microsoft.com/office/drawing/2014/main" id="{9B62E685-86F4-5766-5661-81E560401334}"/>
              </a:ext>
            </a:extLst>
          </p:cNvPr>
          <p:cNvSpPr/>
          <p:nvPr/>
        </p:nvSpPr>
        <p:spPr>
          <a:xfrm>
            <a:off x="1031441" y="2976395"/>
            <a:ext cx="2015793" cy="2844201"/>
          </a:xfrm>
          <a:prstGeom prst="flowChartOffpage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人性问题是我国教育思想史上的一个重要议题。孔子曾提出“性相近，习相远也”，但是并没有明确人性的善恶。</a:t>
            </a:r>
          </a:p>
        </p:txBody>
      </p:sp>
      <p:sp>
        <p:nvSpPr>
          <p:cNvPr id="39" name="流程图: 离页连接符 38">
            <a:extLst>
              <a:ext uri="{FF2B5EF4-FFF2-40B4-BE49-F238E27FC236}">
                <a16:creationId xmlns:a16="http://schemas.microsoft.com/office/drawing/2014/main" id="{4838EB92-6801-E01C-2FAE-5DD7C1577B90}"/>
              </a:ext>
            </a:extLst>
          </p:cNvPr>
          <p:cNvSpPr/>
          <p:nvPr/>
        </p:nvSpPr>
        <p:spPr>
          <a:xfrm>
            <a:off x="3753504" y="2976395"/>
            <a:ext cx="2015793" cy="2844201"/>
          </a:xfrm>
          <a:prstGeom prst="flowChartOffpageConnector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关于教育的目的，孟子认为教育主要是培养“明人伦”的君子。</a:t>
            </a:r>
          </a:p>
        </p:txBody>
      </p:sp>
      <p:sp>
        <p:nvSpPr>
          <p:cNvPr id="40" name="流程图: 离页连接符 39">
            <a:extLst>
              <a:ext uri="{FF2B5EF4-FFF2-40B4-BE49-F238E27FC236}">
                <a16:creationId xmlns:a16="http://schemas.microsoft.com/office/drawing/2014/main" id="{9B4FD989-1B74-4E69-B40D-2EF3980F3333}"/>
              </a:ext>
            </a:extLst>
          </p:cNvPr>
          <p:cNvSpPr/>
          <p:nvPr/>
        </p:nvSpPr>
        <p:spPr>
          <a:xfrm>
            <a:off x="6448340" y="2976395"/>
            <a:ext cx="2015793" cy="2844201"/>
          </a:xfrm>
          <a:prstGeom prst="flowChartOffpage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孟子心目中的理想人格是“大丈夫”。</a:t>
            </a:r>
          </a:p>
        </p:txBody>
      </p:sp>
      <p:sp>
        <p:nvSpPr>
          <p:cNvPr id="41" name="流程图: 离页连接符 40">
            <a:extLst>
              <a:ext uri="{FF2B5EF4-FFF2-40B4-BE49-F238E27FC236}">
                <a16:creationId xmlns:a16="http://schemas.microsoft.com/office/drawing/2014/main" id="{9CB254FE-5B01-FAC6-0985-1A4F41C60007}"/>
              </a:ext>
            </a:extLst>
          </p:cNvPr>
          <p:cNvSpPr/>
          <p:nvPr/>
        </p:nvSpPr>
        <p:spPr>
          <a:xfrm>
            <a:off x="9143177" y="2976395"/>
            <a:ext cx="2015793" cy="2844201"/>
          </a:xfrm>
          <a:prstGeom prst="flowChartOffpageConnec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以性善论为指导，孟子在多年的教学工作基础上提出了诸多有意义的教育原则与方法。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1F0697E-0BA2-7AD7-CCAE-30298274DF28}"/>
              </a:ext>
            </a:extLst>
          </p:cNvPr>
          <p:cNvSpPr/>
          <p:nvPr/>
        </p:nvSpPr>
        <p:spPr>
          <a:xfrm>
            <a:off x="1031441" y="2304789"/>
            <a:ext cx="2015793" cy="56367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1. </a:t>
            </a:r>
            <a:r>
              <a:rPr lang="zh-CN" altLang="en-US" sz="1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论教育的作用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9CF2190C-4551-8673-2823-3BDF502C3CEA}"/>
              </a:ext>
            </a:extLst>
          </p:cNvPr>
          <p:cNvSpPr/>
          <p:nvPr/>
        </p:nvSpPr>
        <p:spPr>
          <a:xfrm>
            <a:off x="3753504" y="2304789"/>
            <a:ext cx="2015793" cy="56367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2. </a:t>
            </a:r>
            <a:r>
              <a:rPr lang="zh-CN" altLang="en-US" sz="1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论教育的目的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B0AE3383-DDE4-220A-405E-12780C13D0A7}"/>
              </a:ext>
            </a:extLst>
          </p:cNvPr>
          <p:cNvSpPr/>
          <p:nvPr/>
        </p:nvSpPr>
        <p:spPr>
          <a:xfrm>
            <a:off x="6448340" y="2304789"/>
            <a:ext cx="2015793" cy="56367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3. </a:t>
            </a:r>
            <a:r>
              <a:rPr lang="zh-CN" altLang="en-US" sz="1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论理想人格与道德教育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05F3A8C3-EFD1-E174-6654-3A3CEA0E90F5}"/>
              </a:ext>
            </a:extLst>
          </p:cNvPr>
          <p:cNvSpPr/>
          <p:nvPr/>
        </p:nvSpPr>
        <p:spPr>
          <a:xfrm>
            <a:off x="9143176" y="2304789"/>
            <a:ext cx="2015793" cy="56367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4. </a:t>
            </a:r>
            <a:r>
              <a:rPr lang="zh-CN" altLang="en-US" sz="1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论教育原则与方法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241B3336-4A9B-0D43-49C3-50401C2CCF5A}"/>
              </a:ext>
            </a:extLst>
          </p:cNvPr>
          <p:cNvSpPr txBox="1"/>
          <p:nvPr/>
        </p:nvSpPr>
        <p:spPr>
          <a:xfrm>
            <a:off x="882719" y="1570017"/>
            <a:ext cx="9463779" cy="4597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（二）孟子的教育思想</a:t>
            </a:r>
            <a:endParaRPr lang="zh-CN" altLang="en-US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7754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38" grpId="0" animBg="1"/>
      <p:bldP spid="39" grpId="0" animBg="1"/>
      <p:bldP spid="40" grpId="0" animBg="1"/>
      <p:bldP spid="41" grpId="0" animBg="1"/>
      <p:bldP spid="2" grpId="0" animBg="1"/>
      <p:bldP spid="42" grpId="0" animBg="1"/>
      <p:bldP spid="43" grpId="0" animBg="1"/>
      <p:bldP spid="44" grpId="0" animBg="1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546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春秋战国时期的教育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536EDF4-BB1A-97BE-3C6F-6E69B6D25D96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7F77F05-FA00-DCCF-D6BC-2575A1AA3DE7}"/>
              </a:ext>
            </a:extLst>
          </p:cNvPr>
          <p:cNvGrpSpPr/>
          <p:nvPr/>
        </p:nvGrpSpPr>
        <p:grpSpPr>
          <a:xfrm>
            <a:off x="5041037" y="2952958"/>
            <a:ext cx="1921324" cy="1652117"/>
            <a:chOff x="5041037" y="2952958"/>
            <a:chExt cx="1921324" cy="1652117"/>
          </a:xfrm>
        </p:grpSpPr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D29E206D-E75D-77FC-35DF-87A1A1614230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175640" y="2818355"/>
              <a:ext cx="1652117" cy="1921324"/>
            </a:xfrm>
            <a:custGeom>
              <a:avLst/>
              <a:gdLst>
                <a:gd name="T0" fmla="*/ 325 w 650"/>
                <a:gd name="T1" fmla="*/ 0 h 780"/>
                <a:gd name="T2" fmla="*/ 488 w 650"/>
                <a:gd name="T3" fmla="*/ 98 h 780"/>
                <a:gd name="T4" fmla="*/ 650 w 650"/>
                <a:gd name="T5" fmla="*/ 195 h 780"/>
                <a:gd name="T6" fmla="*/ 650 w 650"/>
                <a:gd name="T7" fmla="*/ 390 h 780"/>
                <a:gd name="T8" fmla="*/ 650 w 650"/>
                <a:gd name="T9" fmla="*/ 585 h 780"/>
                <a:gd name="T10" fmla="*/ 488 w 650"/>
                <a:gd name="T11" fmla="*/ 682 h 780"/>
                <a:gd name="T12" fmla="*/ 325 w 650"/>
                <a:gd name="T13" fmla="*/ 780 h 780"/>
                <a:gd name="T14" fmla="*/ 163 w 650"/>
                <a:gd name="T15" fmla="*/ 682 h 780"/>
                <a:gd name="T16" fmla="*/ 0 w 650"/>
                <a:gd name="T17" fmla="*/ 585 h 780"/>
                <a:gd name="T18" fmla="*/ 0 w 650"/>
                <a:gd name="T19" fmla="*/ 390 h 780"/>
                <a:gd name="T20" fmla="*/ 0 w 650"/>
                <a:gd name="T21" fmla="*/ 195 h 780"/>
                <a:gd name="T22" fmla="*/ 163 w 650"/>
                <a:gd name="T23" fmla="*/ 98 h 780"/>
                <a:gd name="T24" fmla="*/ 325 w 650"/>
                <a:gd name="T25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0" h="780">
                  <a:moveTo>
                    <a:pt x="325" y="0"/>
                  </a:moveTo>
                  <a:lnTo>
                    <a:pt x="488" y="98"/>
                  </a:lnTo>
                  <a:lnTo>
                    <a:pt x="650" y="195"/>
                  </a:lnTo>
                  <a:lnTo>
                    <a:pt x="650" y="390"/>
                  </a:lnTo>
                  <a:lnTo>
                    <a:pt x="650" y="585"/>
                  </a:lnTo>
                  <a:lnTo>
                    <a:pt x="488" y="682"/>
                  </a:lnTo>
                  <a:lnTo>
                    <a:pt x="325" y="780"/>
                  </a:lnTo>
                  <a:lnTo>
                    <a:pt x="163" y="682"/>
                  </a:lnTo>
                  <a:lnTo>
                    <a:pt x="0" y="585"/>
                  </a:lnTo>
                  <a:lnTo>
                    <a:pt x="0" y="390"/>
                  </a:lnTo>
                  <a:lnTo>
                    <a:pt x="0" y="195"/>
                  </a:lnTo>
                  <a:lnTo>
                    <a:pt x="163" y="98"/>
                  </a:lnTo>
                  <a:lnTo>
                    <a:pt x="325" y="0"/>
                  </a:lnTo>
                  <a:close/>
                </a:path>
              </a:pathLst>
            </a:cu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AF5FAC6-03DC-889D-420B-49ACFCE12E36}"/>
                </a:ext>
              </a:extLst>
            </p:cNvPr>
            <p:cNvSpPr txBox="1"/>
            <p:nvPr/>
          </p:nvSpPr>
          <p:spPr>
            <a:xfrm>
              <a:off x="5351152" y="3339500"/>
              <a:ext cx="128463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（三）</a:t>
              </a:r>
              <a:endParaRPr lang="en-US" altLang="zh-CN" sz="16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荀子的教育思想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3F60462-72C3-03D7-D6D5-4ADAAE8DC8EE}"/>
              </a:ext>
            </a:extLst>
          </p:cNvPr>
          <p:cNvGrpSpPr/>
          <p:nvPr/>
        </p:nvGrpSpPr>
        <p:grpSpPr>
          <a:xfrm>
            <a:off x="6736356" y="3878700"/>
            <a:ext cx="1918861" cy="1652117"/>
            <a:chOff x="6736356" y="3878700"/>
            <a:chExt cx="1918861" cy="1652117"/>
          </a:xfrm>
        </p:grpSpPr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EDE5E022-3080-BB69-6EF3-0A39E966F400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869728" y="3745328"/>
              <a:ext cx="1652117" cy="1918861"/>
            </a:xfrm>
            <a:custGeom>
              <a:avLst/>
              <a:gdLst>
                <a:gd name="T0" fmla="*/ 325 w 650"/>
                <a:gd name="T1" fmla="*/ 0 h 779"/>
                <a:gd name="T2" fmla="*/ 488 w 650"/>
                <a:gd name="T3" fmla="*/ 98 h 779"/>
                <a:gd name="T4" fmla="*/ 650 w 650"/>
                <a:gd name="T5" fmla="*/ 195 h 779"/>
                <a:gd name="T6" fmla="*/ 650 w 650"/>
                <a:gd name="T7" fmla="*/ 390 h 779"/>
                <a:gd name="T8" fmla="*/ 650 w 650"/>
                <a:gd name="T9" fmla="*/ 584 h 779"/>
                <a:gd name="T10" fmla="*/ 488 w 650"/>
                <a:gd name="T11" fmla="*/ 682 h 779"/>
                <a:gd name="T12" fmla="*/ 325 w 650"/>
                <a:gd name="T13" fmla="*/ 779 h 779"/>
                <a:gd name="T14" fmla="*/ 163 w 650"/>
                <a:gd name="T15" fmla="*/ 682 h 779"/>
                <a:gd name="T16" fmla="*/ 0 w 650"/>
                <a:gd name="T17" fmla="*/ 584 h 779"/>
                <a:gd name="T18" fmla="*/ 0 w 650"/>
                <a:gd name="T19" fmla="*/ 390 h 779"/>
                <a:gd name="T20" fmla="*/ 0 w 650"/>
                <a:gd name="T21" fmla="*/ 195 h 779"/>
                <a:gd name="T22" fmla="*/ 163 w 650"/>
                <a:gd name="T23" fmla="*/ 98 h 779"/>
                <a:gd name="T24" fmla="*/ 325 w 650"/>
                <a:gd name="T25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0" h="779">
                  <a:moveTo>
                    <a:pt x="325" y="0"/>
                  </a:moveTo>
                  <a:lnTo>
                    <a:pt x="488" y="98"/>
                  </a:lnTo>
                  <a:lnTo>
                    <a:pt x="650" y="195"/>
                  </a:lnTo>
                  <a:lnTo>
                    <a:pt x="650" y="390"/>
                  </a:lnTo>
                  <a:lnTo>
                    <a:pt x="650" y="584"/>
                  </a:lnTo>
                  <a:lnTo>
                    <a:pt x="488" y="682"/>
                  </a:lnTo>
                  <a:lnTo>
                    <a:pt x="325" y="779"/>
                  </a:lnTo>
                  <a:lnTo>
                    <a:pt x="163" y="682"/>
                  </a:lnTo>
                  <a:lnTo>
                    <a:pt x="0" y="584"/>
                  </a:lnTo>
                  <a:lnTo>
                    <a:pt x="0" y="390"/>
                  </a:lnTo>
                  <a:lnTo>
                    <a:pt x="0" y="195"/>
                  </a:lnTo>
                  <a:lnTo>
                    <a:pt x="163" y="98"/>
                  </a:lnTo>
                  <a:lnTo>
                    <a:pt x="325" y="0"/>
                  </a:lnTo>
                  <a:close/>
                </a:path>
              </a:pathLst>
            </a:cu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24CA2C6-68B0-6B03-22F7-504B0C62D91A}"/>
                </a:ext>
              </a:extLst>
            </p:cNvPr>
            <p:cNvSpPr txBox="1"/>
            <p:nvPr/>
          </p:nvSpPr>
          <p:spPr>
            <a:xfrm>
              <a:off x="7053467" y="4360996"/>
              <a:ext cx="128463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4</a:t>
              </a: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论教师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4018A3C-E768-BFEA-F617-F32D9EFA9FE5}"/>
              </a:ext>
            </a:extLst>
          </p:cNvPr>
          <p:cNvGrpSpPr/>
          <p:nvPr/>
        </p:nvGrpSpPr>
        <p:grpSpPr>
          <a:xfrm>
            <a:off x="6715602" y="1992296"/>
            <a:ext cx="1921324" cy="1652117"/>
            <a:chOff x="6715602" y="1992296"/>
            <a:chExt cx="1921324" cy="1652117"/>
          </a:xfrm>
        </p:grpSpPr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24D0D566-0464-FF10-6BB4-11DF0C0445AC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850205" y="1857693"/>
              <a:ext cx="1652117" cy="1921324"/>
            </a:xfrm>
            <a:custGeom>
              <a:avLst/>
              <a:gdLst>
                <a:gd name="T0" fmla="*/ 325 w 650"/>
                <a:gd name="T1" fmla="*/ 0 h 780"/>
                <a:gd name="T2" fmla="*/ 488 w 650"/>
                <a:gd name="T3" fmla="*/ 98 h 780"/>
                <a:gd name="T4" fmla="*/ 650 w 650"/>
                <a:gd name="T5" fmla="*/ 195 h 780"/>
                <a:gd name="T6" fmla="*/ 650 w 650"/>
                <a:gd name="T7" fmla="*/ 390 h 780"/>
                <a:gd name="T8" fmla="*/ 650 w 650"/>
                <a:gd name="T9" fmla="*/ 585 h 780"/>
                <a:gd name="T10" fmla="*/ 488 w 650"/>
                <a:gd name="T11" fmla="*/ 682 h 780"/>
                <a:gd name="T12" fmla="*/ 325 w 650"/>
                <a:gd name="T13" fmla="*/ 780 h 780"/>
                <a:gd name="T14" fmla="*/ 163 w 650"/>
                <a:gd name="T15" fmla="*/ 682 h 780"/>
                <a:gd name="T16" fmla="*/ 0 w 650"/>
                <a:gd name="T17" fmla="*/ 585 h 780"/>
                <a:gd name="T18" fmla="*/ 0 w 650"/>
                <a:gd name="T19" fmla="*/ 390 h 780"/>
                <a:gd name="T20" fmla="*/ 0 w 650"/>
                <a:gd name="T21" fmla="*/ 195 h 780"/>
                <a:gd name="T22" fmla="*/ 163 w 650"/>
                <a:gd name="T23" fmla="*/ 98 h 780"/>
                <a:gd name="T24" fmla="*/ 325 w 650"/>
                <a:gd name="T25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0" h="780">
                  <a:moveTo>
                    <a:pt x="325" y="0"/>
                  </a:moveTo>
                  <a:lnTo>
                    <a:pt x="488" y="98"/>
                  </a:lnTo>
                  <a:lnTo>
                    <a:pt x="650" y="195"/>
                  </a:lnTo>
                  <a:lnTo>
                    <a:pt x="650" y="390"/>
                  </a:lnTo>
                  <a:lnTo>
                    <a:pt x="650" y="585"/>
                  </a:lnTo>
                  <a:lnTo>
                    <a:pt x="488" y="682"/>
                  </a:lnTo>
                  <a:lnTo>
                    <a:pt x="325" y="780"/>
                  </a:lnTo>
                  <a:lnTo>
                    <a:pt x="163" y="682"/>
                  </a:lnTo>
                  <a:lnTo>
                    <a:pt x="0" y="585"/>
                  </a:lnTo>
                  <a:lnTo>
                    <a:pt x="0" y="390"/>
                  </a:lnTo>
                  <a:lnTo>
                    <a:pt x="0" y="195"/>
                  </a:lnTo>
                  <a:lnTo>
                    <a:pt x="163" y="98"/>
                  </a:lnTo>
                  <a:lnTo>
                    <a:pt x="325" y="0"/>
                  </a:lnTo>
                  <a:close/>
                </a:path>
              </a:pathLst>
            </a:cu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3A74D4E-EDD4-5BC0-0181-6C41F973BD1C}"/>
                </a:ext>
              </a:extLst>
            </p:cNvPr>
            <p:cNvSpPr txBox="1"/>
            <p:nvPr/>
          </p:nvSpPr>
          <p:spPr>
            <a:xfrm>
              <a:off x="7033944" y="2253559"/>
              <a:ext cx="1284637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２</a:t>
              </a:r>
              <a:endParaRPr lang="en-US" altLang="zh-CN" sz="16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 论教育的目的与教育的内容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8F6E7AB-6900-DED4-AA47-0AC08EB429BC}"/>
              </a:ext>
            </a:extLst>
          </p:cNvPr>
          <p:cNvGrpSpPr/>
          <p:nvPr/>
        </p:nvGrpSpPr>
        <p:grpSpPr>
          <a:xfrm>
            <a:off x="3348180" y="3878700"/>
            <a:ext cx="1918862" cy="1649576"/>
            <a:chOff x="3348180" y="3878700"/>
            <a:chExt cx="1918862" cy="1649576"/>
          </a:xfrm>
        </p:grpSpPr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84D6E2F5-3E01-0D1B-2B00-97EC13E4BC9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482823" y="3744057"/>
              <a:ext cx="1649576" cy="1918862"/>
            </a:xfrm>
            <a:custGeom>
              <a:avLst/>
              <a:gdLst>
                <a:gd name="T0" fmla="*/ 324 w 649"/>
                <a:gd name="T1" fmla="*/ 0 h 779"/>
                <a:gd name="T2" fmla="*/ 487 w 649"/>
                <a:gd name="T3" fmla="*/ 98 h 779"/>
                <a:gd name="T4" fmla="*/ 649 w 649"/>
                <a:gd name="T5" fmla="*/ 195 h 779"/>
                <a:gd name="T6" fmla="*/ 649 w 649"/>
                <a:gd name="T7" fmla="*/ 390 h 779"/>
                <a:gd name="T8" fmla="*/ 649 w 649"/>
                <a:gd name="T9" fmla="*/ 584 h 779"/>
                <a:gd name="T10" fmla="*/ 487 w 649"/>
                <a:gd name="T11" fmla="*/ 682 h 779"/>
                <a:gd name="T12" fmla="*/ 324 w 649"/>
                <a:gd name="T13" fmla="*/ 779 h 779"/>
                <a:gd name="T14" fmla="*/ 162 w 649"/>
                <a:gd name="T15" fmla="*/ 682 h 779"/>
                <a:gd name="T16" fmla="*/ 0 w 649"/>
                <a:gd name="T17" fmla="*/ 584 h 779"/>
                <a:gd name="T18" fmla="*/ 0 w 649"/>
                <a:gd name="T19" fmla="*/ 390 h 779"/>
                <a:gd name="T20" fmla="*/ 0 w 649"/>
                <a:gd name="T21" fmla="*/ 195 h 779"/>
                <a:gd name="T22" fmla="*/ 162 w 649"/>
                <a:gd name="T23" fmla="*/ 98 h 779"/>
                <a:gd name="T24" fmla="*/ 324 w 649"/>
                <a:gd name="T25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" h="779">
                  <a:moveTo>
                    <a:pt x="324" y="0"/>
                  </a:moveTo>
                  <a:lnTo>
                    <a:pt x="487" y="98"/>
                  </a:lnTo>
                  <a:lnTo>
                    <a:pt x="649" y="195"/>
                  </a:lnTo>
                  <a:lnTo>
                    <a:pt x="649" y="390"/>
                  </a:lnTo>
                  <a:lnTo>
                    <a:pt x="649" y="584"/>
                  </a:lnTo>
                  <a:lnTo>
                    <a:pt x="487" y="682"/>
                  </a:lnTo>
                  <a:lnTo>
                    <a:pt x="324" y="779"/>
                  </a:lnTo>
                  <a:lnTo>
                    <a:pt x="162" y="682"/>
                  </a:lnTo>
                  <a:lnTo>
                    <a:pt x="0" y="584"/>
                  </a:lnTo>
                  <a:lnTo>
                    <a:pt x="0" y="390"/>
                  </a:lnTo>
                  <a:lnTo>
                    <a:pt x="0" y="195"/>
                  </a:lnTo>
                  <a:lnTo>
                    <a:pt x="162" y="98"/>
                  </a:lnTo>
                  <a:lnTo>
                    <a:pt x="324" y="0"/>
                  </a:lnTo>
                  <a:close/>
                </a:path>
              </a:pathLst>
            </a:cu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B93DB47-E23C-7779-35E3-7FD4572C3C65}"/>
                </a:ext>
              </a:extLst>
            </p:cNvPr>
            <p:cNvSpPr txBox="1"/>
            <p:nvPr/>
          </p:nvSpPr>
          <p:spPr>
            <a:xfrm>
              <a:off x="3648577" y="4348470"/>
              <a:ext cx="128463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3</a:t>
              </a: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论学习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7F49155-C048-A43A-69BE-E7BDC0FFBBFE}"/>
              </a:ext>
            </a:extLst>
          </p:cNvPr>
          <p:cNvGrpSpPr/>
          <p:nvPr/>
        </p:nvGrpSpPr>
        <p:grpSpPr>
          <a:xfrm>
            <a:off x="3345718" y="1992296"/>
            <a:ext cx="1921324" cy="1652117"/>
            <a:chOff x="3345718" y="1992296"/>
            <a:chExt cx="1921324" cy="1652117"/>
          </a:xfrm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61BEDF2D-FF8C-4195-6374-0E59E5A80B3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480321" y="1857693"/>
              <a:ext cx="1652117" cy="1921324"/>
            </a:xfrm>
            <a:custGeom>
              <a:avLst/>
              <a:gdLst>
                <a:gd name="T0" fmla="*/ 325 w 650"/>
                <a:gd name="T1" fmla="*/ 0 h 780"/>
                <a:gd name="T2" fmla="*/ 488 w 650"/>
                <a:gd name="T3" fmla="*/ 98 h 780"/>
                <a:gd name="T4" fmla="*/ 650 w 650"/>
                <a:gd name="T5" fmla="*/ 195 h 780"/>
                <a:gd name="T6" fmla="*/ 650 w 650"/>
                <a:gd name="T7" fmla="*/ 390 h 780"/>
                <a:gd name="T8" fmla="*/ 650 w 650"/>
                <a:gd name="T9" fmla="*/ 585 h 780"/>
                <a:gd name="T10" fmla="*/ 488 w 650"/>
                <a:gd name="T11" fmla="*/ 682 h 780"/>
                <a:gd name="T12" fmla="*/ 325 w 650"/>
                <a:gd name="T13" fmla="*/ 780 h 780"/>
                <a:gd name="T14" fmla="*/ 163 w 650"/>
                <a:gd name="T15" fmla="*/ 682 h 780"/>
                <a:gd name="T16" fmla="*/ 0 w 650"/>
                <a:gd name="T17" fmla="*/ 585 h 780"/>
                <a:gd name="T18" fmla="*/ 0 w 650"/>
                <a:gd name="T19" fmla="*/ 390 h 780"/>
                <a:gd name="T20" fmla="*/ 0 w 650"/>
                <a:gd name="T21" fmla="*/ 195 h 780"/>
                <a:gd name="T22" fmla="*/ 163 w 650"/>
                <a:gd name="T23" fmla="*/ 98 h 780"/>
                <a:gd name="T24" fmla="*/ 325 w 650"/>
                <a:gd name="T25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0" h="780">
                  <a:moveTo>
                    <a:pt x="325" y="0"/>
                  </a:moveTo>
                  <a:lnTo>
                    <a:pt x="488" y="98"/>
                  </a:lnTo>
                  <a:lnTo>
                    <a:pt x="650" y="195"/>
                  </a:lnTo>
                  <a:lnTo>
                    <a:pt x="650" y="390"/>
                  </a:lnTo>
                  <a:lnTo>
                    <a:pt x="650" y="585"/>
                  </a:lnTo>
                  <a:lnTo>
                    <a:pt x="488" y="682"/>
                  </a:lnTo>
                  <a:lnTo>
                    <a:pt x="325" y="780"/>
                  </a:lnTo>
                  <a:lnTo>
                    <a:pt x="163" y="682"/>
                  </a:lnTo>
                  <a:lnTo>
                    <a:pt x="0" y="585"/>
                  </a:lnTo>
                  <a:lnTo>
                    <a:pt x="0" y="390"/>
                  </a:lnTo>
                  <a:lnTo>
                    <a:pt x="0" y="195"/>
                  </a:lnTo>
                  <a:lnTo>
                    <a:pt x="163" y="98"/>
                  </a:lnTo>
                  <a:lnTo>
                    <a:pt x="325" y="0"/>
                  </a:lnTo>
                  <a:close/>
                </a:path>
              </a:pathLst>
            </a:cu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BFC88E5-2DC9-59E5-9616-ED6E881503A6}"/>
                </a:ext>
              </a:extLst>
            </p:cNvPr>
            <p:cNvSpPr txBox="1"/>
            <p:nvPr/>
          </p:nvSpPr>
          <p:spPr>
            <a:xfrm>
              <a:off x="3641580" y="2366293"/>
              <a:ext cx="128463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1</a:t>
              </a: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论教育的作用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0572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546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春秋战国时期的教育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536EDF4-BB1A-97BE-3C6F-6E69B6D25D96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D5FFCA1-370C-480A-1B8C-566268361906}"/>
              </a:ext>
            </a:extLst>
          </p:cNvPr>
          <p:cNvSpPr/>
          <p:nvPr/>
        </p:nvSpPr>
        <p:spPr>
          <a:xfrm>
            <a:off x="813073" y="3491321"/>
            <a:ext cx="2617084" cy="407066"/>
          </a:xfrm>
          <a:custGeom>
            <a:avLst/>
            <a:gdLst>
              <a:gd name="connsiteX0" fmla="*/ 0 w 2617084"/>
              <a:gd name="connsiteY0" fmla="*/ 40707 h 407066"/>
              <a:gd name="connsiteX1" fmla="*/ 40707 w 2617084"/>
              <a:gd name="connsiteY1" fmla="*/ 0 h 407066"/>
              <a:gd name="connsiteX2" fmla="*/ 2576377 w 2617084"/>
              <a:gd name="connsiteY2" fmla="*/ 0 h 407066"/>
              <a:gd name="connsiteX3" fmla="*/ 2617084 w 2617084"/>
              <a:gd name="connsiteY3" fmla="*/ 40707 h 407066"/>
              <a:gd name="connsiteX4" fmla="*/ 2617084 w 2617084"/>
              <a:gd name="connsiteY4" fmla="*/ 366359 h 407066"/>
              <a:gd name="connsiteX5" fmla="*/ 2576377 w 2617084"/>
              <a:gd name="connsiteY5" fmla="*/ 407066 h 407066"/>
              <a:gd name="connsiteX6" fmla="*/ 40707 w 2617084"/>
              <a:gd name="connsiteY6" fmla="*/ 407066 h 407066"/>
              <a:gd name="connsiteX7" fmla="*/ 0 w 2617084"/>
              <a:gd name="connsiteY7" fmla="*/ 366359 h 407066"/>
              <a:gd name="connsiteX8" fmla="*/ 0 w 2617084"/>
              <a:gd name="connsiteY8" fmla="*/ 40707 h 40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17084" h="407066">
                <a:moveTo>
                  <a:pt x="0" y="40707"/>
                </a:moveTo>
                <a:cubicBezTo>
                  <a:pt x="0" y="18225"/>
                  <a:pt x="18225" y="0"/>
                  <a:pt x="40707" y="0"/>
                </a:cubicBezTo>
                <a:lnTo>
                  <a:pt x="2576377" y="0"/>
                </a:lnTo>
                <a:cubicBezTo>
                  <a:pt x="2598859" y="0"/>
                  <a:pt x="2617084" y="18225"/>
                  <a:pt x="2617084" y="40707"/>
                </a:cubicBezTo>
                <a:lnTo>
                  <a:pt x="2617084" y="366359"/>
                </a:lnTo>
                <a:cubicBezTo>
                  <a:pt x="2617084" y="388841"/>
                  <a:pt x="2598859" y="407066"/>
                  <a:pt x="2576377" y="407066"/>
                </a:cubicBezTo>
                <a:lnTo>
                  <a:pt x="40707" y="407066"/>
                </a:lnTo>
                <a:cubicBezTo>
                  <a:pt x="18225" y="407066"/>
                  <a:pt x="0" y="388841"/>
                  <a:pt x="0" y="366359"/>
                </a:cubicBezTo>
                <a:lnTo>
                  <a:pt x="0" y="40707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3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83" tIns="22083" rIns="22083" bIns="22083" numCol="1" spcCol="1270" anchor="ctr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600" dirty="0"/>
              <a:t>三、墨家的教育思想</a:t>
            </a:r>
            <a:endParaRPr lang="zh-CN" altLang="en-US" sz="1600" kern="1200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67C4118-84C9-6D75-9DFB-724C179949AA}"/>
              </a:ext>
            </a:extLst>
          </p:cNvPr>
          <p:cNvGrpSpPr/>
          <p:nvPr/>
        </p:nvGrpSpPr>
        <p:grpSpPr>
          <a:xfrm>
            <a:off x="3532575" y="2789132"/>
            <a:ext cx="3819256" cy="922822"/>
            <a:chOff x="3532575" y="2789132"/>
            <a:chExt cx="3819256" cy="92282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DD8F6E9-1BE4-301B-24FD-4BD72033A583}"/>
                </a:ext>
              </a:extLst>
            </p:cNvPr>
            <p:cNvSpPr/>
            <p:nvPr/>
          </p:nvSpPr>
          <p:spPr>
            <a:xfrm rot="17251866">
              <a:off x="3172871" y="3335267"/>
              <a:ext cx="736391" cy="16984"/>
            </a:xfrm>
            <a:custGeom>
              <a:avLst/>
              <a:gdLst>
                <a:gd name="connsiteX0" fmla="*/ 0 w 736391"/>
                <a:gd name="connsiteY0" fmla="*/ 8492 h 16984"/>
                <a:gd name="connsiteX1" fmla="*/ 736391 w 736391"/>
                <a:gd name="connsiteY1" fmla="*/ 8492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6391" h="16984">
                  <a:moveTo>
                    <a:pt x="0" y="8492"/>
                  </a:moveTo>
                  <a:lnTo>
                    <a:pt x="736391" y="8492"/>
                  </a:lnTo>
                </a:path>
              </a:pathLst>
            </a:custGeom>
            <a:noFill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62485" tIns="-9917" rIns="362486" bIns="-9919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600" kern="120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273CC5F-8696-D07F-7A10-81B80EA0134D}"/>
                </a:ext>
              </a:extLst>
            </p:cNvPr>
            <p:cNvSpPr/>
            <p:nvPr/>
          </p:nvSpPr>
          <p:spPr>
            <a:xfrm>
              <a:off x="3651976" y="2789132"/>
              <a:ext cx="3699855" cy="407066"/>
            </a:xfrm>
            <a:custGeom>
              <a:avLst/>
              <a:gdLst>
                <a:gd name="connsiteX0" fmla="*/ 0 w 3699855"/>
                <a:gd name="connsiteY0" fmla="*/ 40707 h 407066"/>
                <a:gd name="connsiteX1" fmla="*/ 40707 w 3699855"/>
                <a:gd name="connsiteY1" fmla="*/ 0 h 407066"/>
                <a:gd name="connsiteX2" fmla="*/ 3659148 w 3699855"/>
                <a:gd name="connsiteY2" fmla="*/ 0 h 407066"/>
                <a:gd name="connsiteX3" fmla="*/ 3699855 w 3699855"/>
                <a:gd name="connsiteY3" fmla="*/ 40707 h 407066"/>
                <a:gd name="connsiteX4" fmla="*/ 3699855 w 3699855"/>
                <a:gd name="connsiteY4" fmla="*/ 366359 h 407066"/>
                <a:gd name="connsiteX5" fmla="*/ 3659148 w 3699855"/>
                <a:gd name="connsiteY5" fmla="*/ 407066 h 407066"/>
                <a:gd name="connsiteX6" fmla="*/ 40707 w 3699855"/>
                <a:gd name="connsiteY6" fmla="*/ 407066 h 407066"/>
                <a:gd name="connsiteX7" fmla="*/ 0 w 3699855"/>
                <a:gd name="connsiteY7" fmla="*/ 366359 h 407066"/>
                <a:gd name="connsiteX8" fmla="*/ 0 w 3699855"/>
                <a:gd name="connsiteY8" fmla="*/ 40707 h 40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99855" h="407066">
                  <a:moveTo>
                    <a:pt x="0" y="40707"/>
                  </a:moveTo>
                  <a:cubicBezTo>
                    <a:pt x="0" y="18225"/>
                    <a:pt x="18225" y="0"/>
                    <a:pt x="40707" y="0"/>
                  </a:cubicBezTo>
                  <a:lnTo>
                    <a:pt x="3659148" y="0"/>
                  </a:lnTo>
                  <a:cubicBezTo>
                    <a:pt x="3681630" y="0"/>
                    <a:pt x="3699855" y="18225"/>
                    <a:pt x="3699855" y="40707"/>
                  </a:cubicBezTo>
                  <a:lnTo>
                    <a:pt x="3699855" y="366359"/>
                  </a:lnTo>
                  <a:cubicBezTo>
                    <a:pt x="3699855" y="388841"/>
                    <a:pt x="3681630" y="407066"/>
                    <a:pt x="3659148" y="407066"/>
                  </a:cubicBezTo>
                  <a:lnTo>
                    <a:pt x="40707" y="407066"/>
                  </a:lnTo>
                  <a:cubicBezTo>
                    <a:pt x="18225" y="407066"/>
                    <a:pt x="0" y="388841"/>
                    <a:pt x="0" y="366359"/>
                  </a:cubicBezTo>
                  <a:lnTo>
                    <a:pt x="0" y="40707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83" tIns="22083" rIns="22083" bIns="22083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600" dirty="0"/>
                <a:t>（一）论教育的作用</a:t>
              </a:r>
              <a:endParaRPr lang="zh-CN" altLang="en-US" sz="1600" kern="1200" dirty="0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1A0D7D2-E4BC-62F2-1010-C9E33A60DFF3}"/>
              </a:ext>
            </a:extLst>
          </p:cNvPr>
          <p:cNvGrpSpPr/>
          <p:nvPr/>
        </p:nvGrpSpPr>
        <p:grpSpPr>
          <a:xfrm>
            <a:off x="7314136" y="2555069"/>
            <a:ext cx="4063203" cy="407066"/>
            <a:chOff x="7314136" y="2555069"/>
            <a:chExt cx="4063203" cy="407066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064D131-F4FD-BB84-56B4-B1409B6C690E}"/>
                </a:ext>
              </a:extLst>
            </p:cNvPr>
            <p:cNvSpPr/>
            <p:nvPr/>
          </p:nvSpPr>
          <p:spPr>
            <a:xfrm rot="19457599">
              <a:off x="7314136" y="2867141"/>
              <a:ext cx="401042" cy="16984"/>
            </a:xfrm>
            <a:custGeom>
              <a:avLst/>
              <a:gdLst>
                <a:gd name="connsiteX0" fmla="*/ 0 w 401042"/>
                <a:gd name="connsiteY0" fmla="*/ 8492 h 16984"/>
                <a:gd name="connsiteX1" fmla="*/ 401042 w 401042"/>
                <a:gd name="connsiteY1" fmla="*/ 8492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1042" h="16984">
                  <a:moveTo>
                    <a:pt x="0" y="8492"/>
                  </a:moveTo>
                  <a:lnTo>
                    <a:pt x="401042" y="8492"/>
                  </a:lnTo>
                </a:path>
              </a:pathLst>
            </a:custGeom>
            <a:noFill/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3195" tIns="-1533" rIns="203194" bIns="-1536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600" kern="120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2F974E6-4D45-B250-0D47-535E6CB383A1}"/>
                </a:ext>
              </a:extLst>
            </p:cNvPr>
            <p:cNvSpPr/>
            <p:nvPr/>
          </p:nvSpPr>
          <p:spPr>
            <a:xfrm>
              <a:off x="7677484" y="2555069"/>
              <a:ext cx="3699855" cy="407066"/>
            </a:xfrm>
            <a:custGeom>
              <a:avLst/>
              <a:gdLst>
                <a:gd name="connsiteX0" fmla="*/ 0 w 3699855"/>
                <a:gd name="connsiteY0" fmla="*/ 40707 h 407066"/>
                <a:gd name="connsiteX1" fmla="*/ 40707 w 3699855"/>
                <a:gd name="connsiteY1" fmla="*/ 0 h 407066"/>
                <a:gd name="connsiteX2" fmla="*/ 3659148 w 3699855"/>
                <a:gd name="connsiteY2" fmla="*/ 0 h 407066"/>
                <a:gd name="connsiteX3" fmla="*/ 3699855 w 3699855"/>
                <a:gd name="connsiteY3" fmla="*/ 40707 h 407066"/>
                <a:gd name="connsiteX4" fmla="*/ 3699855 w 3699855"/>
                <a:gd name="connsiteY4" fmla="*/ 366359 h 407066"/>
                <a:gd name="connsiteX5" fmla="*/ 3659148 w 3699855"/>
                <a:gd name="connsiteY5" fmla="*/ 407066 h 407066"/>
                <a:gd name="connsiteX6" fmla="*/ 40707 w 3699855"/>
                <a:gd name="connsiteY6" fmla="*/ 407066 h 407066"/>
                <a:gd name="connsiteX7" fmla="*/ 0 w 3699855"/>
                <a:gd name="connsiteY7" fmla="*/ 366359 h 407066"/>
                <a:gd name="connsiteX8" fmla="*/ 0 w 3699855"/>
                <a:gd name="connsiteY8" fmla="*/ 40707 h 40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99855" h="407066">
                  <a:moveTo>
                    <a:pt x="0" y="40707"/>
                  </a:moveTo>
                  <a:cubicBezTo>
                    <a:pt x="0" y="18225"/>
                    <a:pt x="18225" y="0"/>
                    <a:pt x="40707" y="0"/>
                  </a:cubicBezTo>
                  <a:lnTo>
                    <a:pt x="3659148" y="0"/>
                  </a:lnTo>
                  <a:cubicBezTo>
                    <a:pt x="3681630" y="0"/>
                    <a:pt x="3699855" y="18225"/>
                    <a:pt x="3699855" y="40707"/>
                  </a:cubicBezTo>
                  <a:lnTo>
                    <a:pt x="3699855" y="366359"/>
                  </a:lnTo>
                  <a:cubicBezTo>
                    <a:pt x="3699855" y="388841"/>
                    <a:pt x="3681630" y="407066"/>
                    <a:pt x="3659148" y="407066"/>
                  </a:cubicBezTo>
                  <a:lnTo>
                    <a:pt x="40707" y="407066"/>
                  </a:lnTo>
                  <a:cubicBezTo>
                    <a:pt x="18225" y="407066"/>
                    <a:pt x="0" y="388841"/>
                    <a:pt x="0" y="366359"/>
                  </a:cubicBezTo>
                  <a:lnTo>
                    <a:pt x="0" y="40707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3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83" tIns="22083" rIns="22083" bIns="22083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1600" dirty="0"/>
                <a:t>1. </a:t>
              </a:r>
              <a:r>
                <a:rPr lang="zh-CN" altLang="en-US" sz="1600" dirty="0"/>
                <a:t>论教育的社会作用</a:t>
              </a:r>
              <a:endParaRPr lang="zh-CN" altLang="en-US" sz="1600" kern="1200" dirty="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AB54D51-18A0-ECC4-AC76-CAF5DA2D6332}"/>
              </a:ext>
            </a:extLst>
          </p:cNvPr>
          <p:cNvGrpSpPr/>
          <p:nvPr/>
        </p:nvGrpSpPr>
        <p:grpSpPr>
          <a:xfrm>
            <a:off x="7314136" y="3023195"/>
            <a:ext cx="4063203" cy="407066"/>
            <a:chOff x="7314136" y="3023195"/>
            <a:chExt cx="4063203" cy="407066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DBFF74B-011F-80F5-636F-B447A573EA29}"/>
                </a:ext>
              </a:extLst>
            </p:cNvPr>
            <p:cNvSpPr/>
            <p:nvPr/>
          </p:nvSpPr>
          <p:spPr>
            <a:xfrm rot="2142401">
              <a:off x="7314136" y="3101204"/>
              <a:ext cx="401042" cy="16984"/>
            </a:xfrm>
            <a:custGeom>
              <a:avLst/>
              <a:gdLst>
                <a:gd name="connsiteX0" fmla="*/ 0 w 401042"/>
                <a:gd name="connsiteY0" fmla="*/ 8492 h 16984"/>
                <a:gd name="connsiteX1" fmla="*/ 401042 w 401042"/>
                <a:gd name="connsiteY1" fmla="*/ 8492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1042" h="16984">
                  <a:moveTo>
                    <a:pt x="0" y="8492"/>
                  </a:moveTo>
                  <a:lnTo>
                    <a:pt x="401042" y="8492"/>
                  </a:lnTo>
                </a:path>
              </a:pathLst>
            </a:custGeom>
            <a:noFill/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3196" tIns="-1534" rIns="203193" bIns="-1535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600" kern="120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7A22D38-B32A-3E9F-7CE2-36A176E8A64A}"/>
                </a:ext>
              </a:extLst>
            </p:cNvPr>
            <p:cNvSpPr/>
            <p:nvPr/>
          </p:nvSpPr>
          <p:spPr>
            <a:xfrm>
              <a:off x="7677484" y="3023195"/>
              <a:ext cx="3699855" cy="407066"/>
            </a:xfrm>
            <a:custGeom>
              <a:avLst/>
              <a:gdLst>
                <a:gd name="connsiteX0" fmla="*/ 0 w 3699855"/>
                <a:gd name="connsiteY0" fmla="*/ 40707 h 407066"/>
                <a:gd name="connsiteX1" fmla="*/ 40707 w 3699855"/>
                <a:gd name="connsiteY1" fmla="*/ 0 h 407066"/>
                <a:gd name="connsiteX2" fmla="*/ 3659148 w 3699855"/>
                <a:gd name="connsiteY2" fmla="*/ 0 h 407066"/>
                <a:gd name="connsiteX3" fmla="*/ 3699855 w 3699855"/>
                <a:gd name="connsiteY3" fmla="*/ 40707 h 407066"/>
                <a:gd name="connsiteX4" fmla="*/ 3699855 w 3699855"/>
                <a:gd name="connsiteY4" fmla="*/ 366359 h 407066"/>
                <a:gd name="connsiteX5" fmla="*/ 3659148 w 3699855"/>
                <a:gd name="connsiteY5" fmla="*/ 407066 h 407066"/>
                <a:gd name="connsiteX6" fmla="*/ 40707 w 3699855"/>
                <a:gd name="connsiteY6" fmla="*/ 407066 h 407066"/>
                <a:gd name="connsiteX7" fmla="*/ 0 w 3699855"/>
                <a:gd name="connsiteY7" fmla="*/ 366359 h 407066"/>
                <a:gd name="connsiteX8" fmla="*/ 0 w 3699855"/>
                <a:gd name="connsiteY8" fmla="*/ 40707 h 40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99855" h="407066">
                  <a:moveTo>
                    <a:pt x="0" y="40707"/>
                  </a:moveTo>
                  <a:cubicBezTo>
                    <a:pt x="0" y="18225"/>
                    <a:pt x="18225" y="0"/>
                    <a:pt x="40707" y="0"/>
                  </a:cubicBezTo>
                  <a:lnTo>
                    <a:pt x="3659148" y="0"/>
                  </a:lnTo>
                  <a:cubicBezTo>
                    <a:pt x="3681630" y="0"/>
                    <a:pt x="3699855" y="18225"/>
                    <a:pt x="3699855" y="40707"/>
                  </a:cubicBezTo>
                  <a:lnTo>
                    <a:pt x="3699855" y="366359"/>
                  </a:lnTo>
                  <a:cubicBezTo>
                    <a:pt x="3699855" y="388841"/>
                    <a:pt x="3681630" y="407066"/>
                    <a:pt x="3659148" y="407066"/>
                  </a:cubicBezTo>
                  <a:lnTo>
                    <a:pt x="40707" y="407066"/>
                  </a:lnTo>
                  <a:cubicBezTo>
                    <a:pt x="18225" y="407066"/>
                    <a:pt x="0" y="388841"/>
                    <a:pt x="0" y="366359"/>
                  </a:cubicBezTo>
                  <a:lnTo>
                    <a:pt x="0" y="40707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3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83" tIns="22083" rIns="22083" bIns="22083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1600" dirty="0"/>
                <a:t>2. </a:t>
              </a:r>
              <a:r>
                <a:rPr lang="zh-CN" altLang="en-US" sz="1600" dirty="0"/>
                <a:t>论教育的个体作用</a:t>
              </a:r>
              <a:endParaRPr lang="zh-CN" altLang="en-US" sz="1600" kern="1200" dirty="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CE5FE54-875D-2F5C-DD5D-2A78D5FF2CE2}"/>
              </a:ext>
            </a:extLst>
          </p:cNvPr>
          <p:cNvGrpSpPr/>
          <p:nvPr/>
        </p:nvGrpSpPr>
        <p:grpSpPr>
          <a:xfrm>
            <a:off x="3532575" y="3257258"/>
            <a:ext cx="3819256" cy="481800"/>
            <a:chOff x="3532575" y="3257258"/>
            <a:chExt cx="3819256" cy="481800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3A85182-16CE-86A1-5A75-0804A2248BC7}"/>
                </a:ext>
              </a:extLst>
            </p:cNvPr>
            <p:cNvSpPr/>
            <p:nvPr/>
          </p:nvSpPr>
          <p:spPr>
            <a:xfrm rot="18807688">
              <a:off x="3379830" y="3569330"/>
              <a:ext cx="322473" cy="16984"/>
            </a:xfrm>
            <a:custGeom>
              <a:avLst/>
              <a:gdLst>
                <a:gd name="connsiteX0" fmla="*/ 0 w 322473"/>
                <a:gd name="connsiteY0" fmla="*/ 8492 h 16984"/>
                <a:gd name="connsiteX1" fmla="*/ 322473 w 322473"/>
                <a:gd name="connsiteY1" fmla="*/ 8492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473" h="16984">
                  <a:moveTo>
                    <a:pt x="0" y="8492"/>
                  </a:moveTo>
                  <a:lnTo>
                    <a:pt x="322473" y="8492"/>
                  </a:lnTo>
                </a:path>
              </a:pathLst>
            </a:custGeom>
            <a:noFill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5874" tIns="431" rIns="165875" bIns="429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600" kern="120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801A84B-0387-6057-1F81-6CBE6593FA31}"/>
                </a:ext>
              </a:extLst>
            </p:cNvPr>
            <p:cNvSpPr/>
            <p:nvPr/>
          </p:nvSpPr>
          <p:spPr>
            <a:xfrm>
              <a:off x="3651976" y="3257258"/>
              <a:ext cx="3699855" cy="407066"/>
            </a:xfrm>
            <a:custGeom>
              <a:avLst/>
              <a:gdLst>
                <a:gd name="connsiteX0" fmla="*/ 0 w 3699855"/>
                <a:gd name="connsiteY0" fmla="*/ 40707 h 407066"/>
                <a:gd name="connsiteX1" fmla="*/ 40707 w 3699855"/>
                <a:gd name="connsiteY1" fmla="*/ 0 h 407066"/>
                <a:gd name="connsiteX2" fmla="*/ 3659148 w 3699855"/>
                <a:gd name="connsiteY2" fmla="*/ 0 h 407066"/>
                <a:gd name="connsiteX3" fmla="*/ 3699855 w 3699855"/>
                <a:gd name="connsiteY3" fmla="*/ 40707 h 407066"/>
                <a:gd name="connsiteX4" fmla="*/ 3699855 w 3699855"/>
                <a:gd name="connsiteY4" fmla="*/ 366359 h 407066"/>
                <a:gd name="connsiteX5" fmla="*/ 3659148 w 3699855"/>
                <a:gd name="connsiteY5" fmla="*/ 407066 h 407066"/>
                <a:gd name="connsiteX6" fmla="*/ 40707 w 3699855"/>
                <a:gd name="connsiteY6" fmla="*/ 407066 h 407066"/>
                <a:gd name="connsiteX7" fmla="*/ 0 w 3699855"/>
                <a:gd name="connsiteY7" fmla="*/ 366359 h 407066"/>
                <a:gd name="connsiteX8" fmla="*/ 0 w 3699855"/>
                <a:gd name="connsiteY8" fmla="*/ 40707 h 40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99855" h="407066">
                  <a:moveTo>
                    <a:pt x="0" y="40707"/>
                  </a:moveTo>
                  <a:cubicBezTo>
                    <a:pt x="0" y="18225"/>
                    <a:pt x="18225" y="0"/>
                    <a:pt x="40707" y="0"/>
                  </a:cubicBezTo>
                  <a:lnTo>
                    <a:pt x="3659148" y="0"/>
                  </a:lnTo>
                  <a:cubicBezTo>
                    <a:pt x="3681630" y="0"/>
                    <a:pt x="3699855" y="18225"/>
                    <a:pt x="3699855" y="40707"/>
                  </a:cubicBezTo>
                  <a:lnTo>
                    <a:pt x="3699855" y="366359"/>
                  </a:lnTo>
                  <a:cubicBezTo>
                    <a:pt x="3699855" y="388841"/>
                    <a:pt x="3681630" y="407066"/>
                    <a:pt x="3659148" y="407066"/>
                  </a:cubicBezTo>
                  <a:lnTo>
                    <a:pt x="40707" y="407066"/>
                  </a:lnTo>
                  <a:cubicBezTo>
                    <a:pt x="18225" y="407066"/>
                    <a:pt x="0" y="388841"/>
                    <a:pt x="0" y="366359"/>
                  </a:cubicBezTo>
                  <a:lnTo>
                    <a:pt x="0" y="40707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83" tIns="22083" rIns="22083" bIns="22083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600" dirty="0"/>
                <a:t>（二）论教育的目的</a:t>
              </a:r>
              <a:endParaRPr lang="zh-CN" altLang="en-US" sz="1600" kern="1200" dirty="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36ACF2F-15EA-EB0D-6864-881522C73966}"/>
              </a:ext>
            </a:extLst>
          </p:cNvPr>
          <p:cNvGrpSpPr/>
          <p:nvPr/>
        </p:nvGrpSpPr>
        <p:grpSpPr>
          <a:xfrm>
            <a:off x="3532575" y="3650648"/>
            <a:ext cx="3819256" cy="481802"/>
            <a:chOff x="3532575" y="3650648"/>
            <a:chExt cx="3819256" cy="481802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306DDD3-61FC-D665-B8E7-FC59230519ED}"/>
                </a:ext>
              </a:extLst>
            </p:cNvPr>
            <p:cNvSpPr/>
            <p:nvPr/>
          </p:nvSpPr>
          <p:spPr>
            <a:xfrm rot="2792312">
              <a:off x="3379830" y="3803393"/>
              <a:ext cx="322473" cy="16984"/>
            </a:xfrm>
            <a:custGeom>
              <a:avLst/>
              <a:gdLst>
                <a:gd name="connsiteX0" fmla="*/ 0 w 322473"/>
                <a:gd name="connsiteY0" fmla="*/ 8492 h 16984"/>
                <a:gd name="connsiteX1" fmla="*/ 322473 w 322473"/>
                <a:gd name="connsiteY1" fmla="*/ 8492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473" h="16984">
                  <a:moveTo>
                    <a:pt x="0" y="8492"/>
                  </a:moveTo>
                  <a:lnTo>
                    <a:pt x="322473" y="8492"/>
                  </a:lnTo>
                </a:path>
              </a:pathLst>
            </a:custGeom>
            <a:noFill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5875" tIns="430" rIns="165874" bIns="43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600" kern="120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7B94BC8-3ADD-6E6F-5772-0C7A4A6CE5AC}"/>
                </a:ext>
              </a:extLst>
            </p:cNvPr>
            <p:cNvSpPr/>
            <p:nvPr/>
          </p:nvSpPr>
          <p:spPr>
            <a:xfrm>
              <a:off x="3651976" y="3725384"/>
              <a:ext cx="3699855" cy="407066"/>
            </a:xfrm>
            <a:custGeom>
              <a:avLst/>
              <a:gdLst>
                <a:gd name="connsiteX0" fmla="*/ 0 w 3699855"/>
                <a:gd name="connsiteY0" fmla="*/ 40707 h 407066"/>
                <a:gd name="connsiteX1" fmla="*/ 40707 w 3699855"/>
                <a:gd name="connsiteY1" fmla="*/ 0 h 407066"/>
                <a:gd name="connsiteX2" fmla="*/ 3659148 w 3699855"/>
                <a:gd name="connsiteY2" fmla="*/ 0 h 407066"/>
                <a:gd name="connsiteX3" fmla="*/ 3699855 w 3699855"/>
                <a:gd name="connsiteY3" fmla="*/ 40707 h 407066"/>
                <a:gd name="connsiteX4" fmla="*/ 3699855 w 3699855"/>
                <a:gd name="connsiteY4" fmla="*/ 366359 h 407066"/>
                <a:gd name="connsiteX5" fmla="*/ 3659148 w 3699855"/>
                <a:gd name="connsiteY5" fmla="*/ 407066 h 407066"/>
                <a:gd name="connsiteX6" fmla="*/ 40707 w 3699855"/>
                <a:gd name="connsiteY6" fmla="*/ 407066 h 407066"/>
                <a:gd name="connsiteX7" fmla="*/ 0 w 3699855"/>
                <a:gd name="connsiteY7" fmla="*/ 366359 h 407066"/>
                <a:gd name="connsiteX8" fmla="*/ 0 w 3699855"/>
                <a:gd name="connsiteY8" fmla="*/ 40707 h 40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99855" h="407066">
                  <a:moveTo>
                    <a:pt x="0" y="40707"/>
                  </a:moveTo>
                  <a:cubicBezTo>
                    <a:pt x="0" y="18225"/>
                    <a:pt x="18225" y="0"/>
                    <a:pt x="40707" y="0"/>
                  </a:cubicBezTo>
                  <a:lnTo>
                    <a:pt x="3659148" y="0"/>
                  </a:lnTo>
                  <a:cubicBezTo>
                    <a:pt x="3681630" y="0"/>
                    <a:pt x="3699855" y="18225"/>
                    <a:pt x="3699855" y="40707"/>
                  </a:cubicBezTo>
                  <a:lnTo>
                    <a:pt x="3699855" y="366359"/>
                  </a:lnTo>
                  <a:cubicBezTo>
                    <a:pt x="3699855" y="388841"/>
                    <a:pt x="3681630" y="407066"/>
                    <a:pt x="3659148" y="407066"/>
                  </a:cubicBezTo>
                  <a:lnTo>
                    <a:pt x="40707" y="407066"/>
                  </a:lnTo>
                  <a:cubicBezTo>
                    <a:pt x="18225" y="407066"/>
                    <a:pt x="0" y="388841"/>
                    <a:pt x="0" y="366359"/>
                  </a:cubicBezTo>
                  <a:lnTo>
                    <a:pt x="0" y="40707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83" tIns="22083" rIns="22083" bIns="22083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600" dirty="0"/>
                <a:t>（三）论教育的内容</a:t>
              </a:r>
              <a:endParaRPr lang="zh-CN" altLang="en-US" sz="1600" kern="1200" dirty="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9EBF166-BEA9-0808-22F7-05A7CEFFD580}"/>
              </a:ext>
            </a:extLst>
          </p:cNvPr>
          <p:cNvGrpSpPr/>
          <p:nvPr/>
        </p:nvGrpSpPr>
        <p:grpSpPr>
          <a:xfrm>
            <a:off x="3532575" y="3677752"/>
            <a:ext cx="3819256" cy="922824"/>
            <a:chOff x="3532575" y="3677752"/>
            <a:chExt cx="3819256" cy="922824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ADB71B1-87D9-CEF8-5323-91D2B05AFE67}"/>
                </a:ext>
              </a:extLst>
            </p:cNvPr>
            <p:cNvSpPr/>
            <p:nvPr/>
          </p:nvSpPr>
          <p:spPr>
            <a:xfrm rot="4348134">
              <a:off x="3172871" y="4037456"/>
              <a:ext cx="736391" cy="16984"/>
            </a:xfrm>
            <a:custGeom>
              <a:avLst/>
              <a:gdLst>
                <a:gd name="connsiteX0" fmla="*/ 0 w 736391"/>
                <a:gd name="connsiteY0" fmla="*/ 8492 h 16984"/>
                <a:gd name="connsiteX1" fmla="*/ 736391 w 736391"/>
                <a:gd name="connsiteY1" fmla="*/ 8492 h 1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6391" h="16984">
                  <a:moveTo>
                    <a:pt x="0" y="8492"/>
                  </a:moveTo>
                  <a:lnTo>
                    <a:pt x="736391" y="8492"/>
                  </a:lnTo>
                </a:path>
              </a:pathLst>
            </a:custGeom>
            <a:noFill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62486" tIns="-9918" rIns="362485" bIns="-9918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600" kern="1200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16447DE-0F8A-3839-C875-497DFB43AE14}"/>
                </a:ext>
              </a:extLst>
            </p:cNvPr>
            <p:cNvSpPr/>
            <p:nvPr/>
          </p:nvSpPr>
          <p:spPr>
            <a:xfrm>
              <a:off x="3651976" y="4193510"/>
              <a:ext cx="3699855" cy="407066"/>
            </a:xfrm>
            <a:custGeom>
              <a:avLst/>
              <a:gdLst>
                <a:gd name="connsiteX0" fmla="*/ 0 w 3699855"/>
                <a:gd name="connsiteY0" fmla="*/ 40707 h 407066"/>
                <a:gd name="connsiteX1" fmla="*/ 40707 w 3699855"/>
                <a:gd name="connsiteY1" fmla="*/ 0 h 407066"/>
                <a:gd name="connsiteX2" fmla="*/ 3659148 w 3699855"/>
                <a:gd name="connsiteY2" fmla="*/ 0 h 407066"/>
                <a:gd name="connsiteX3" fmla="*/ 3699855 w 3699855"/>
                <a:gd name="connsiteY3" fmla="*/ 40707 h 407066"/>
                <a:gd name="connsiteX4" fmla="*/ 3699855 w 3699855"/>
                <a:gd name="connsiteY4" fmla="*/ 366359 h 407066"/>
                <a:gd name="connsiteX5" fmla="*/ 3659148 w 3699855"/>
                <a:gd name="connsiteY5" fmla="*/ 407066 h 407066"/>
                <a:gd name="connsiteX6" fmla="*/ 40707 w 3699855"/>
                <a:gd name="connsiteY6" fmla="*/ 407066 h 407066"/>
                <a:gd name="connsiteX7" fmla="*/ 0 w 3699855"/>
                <a:gd name="connsiteY7" fmla="*/ 366359 h 407066"/>
                <a:gd name="connsiteX8" fmla="*/ 0 w 3699855"/>
                <a:gd name="connsiteY8" fmla="*/ 40707 h 40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99855" h="407066">
                  <a:moveTo>
                    <a:pt x="0" y="40707"/>
                  </a:moveTo>
                  <a:cubicBezTo>
                    <a:pt x="0" y="18225"/>
                    <a:pt x="18225" y="0"/>
                    <a:pt x="40707" y="0"/>
                  </a:cubicBezTo>
                  <a:lnTo>
                    <a:pt x="3659148" y="0"/>
                  </a:lnTo>
                  <a:cubicBezTo>
                    <a:pt x="3681630" y="0"/>
                    <a:pt x="3699855" y="18225"/>
                    <a:pt x="3699855" y="40707"/>
                  </a:cubicBezTo>
                  <a:lnTo>
                    <a:pt x="3699855" y="366359"/>
                  </a:lnTo>
                  <a:cubicBezTo>
                    <a:pt x="3699855" y="388841"/>
                    <a:pt x="3681630" y="407066"/>
                    <a:pt x="3659148" y="407066"/>
                  </a:cubicBezTo>
                  <a:lnTo>
                    <a:pt x="40707" y="407066"/>
                  </a:lnTo>
                  <a:cubicBezTo>
                    <a:pt x="18225" y="407066"/>
                    <a:pt x="0" y="388841"/>
                    <a:pt x="0" y="366359"/>
                  </a:cubicBezTo>
                  <a:lnTo>
                    <a:pt x="0" y="40707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83" tIns="22083" rIns="22083" bIns="22083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600" dirty="0"/>
                <a:t>（四）论教育的方法</a:t>
              </a:r>
              <a:endParaRPr lang="zh-CN" altLang="en-US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32544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546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春秋战国时期的教育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536EDF4-BB1A-97BE-3C6F-6E69B6D25D96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68A852D-A306-3113-3C90-710849977790}"/>
              </a:ext>
            </a:extLst>
          </p:cNvPr>
          <p:cNvSpPr txBox="1"/>
          <p:nvPr/>
        </p:nvSpPr>
        <p:spPr>
          <a:xfrm>
            <a:off x="1496495" y="1514281"/>
            <a:ext cx="9463779" cy="2952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四、道家的教育思想</a:t>
            </a:r>
            <a:endParaRPr lang="en-US" altLang="zh-CN" b="1" dirty="0">
              <a:solidFill>
                <a:schemeClr val="accent4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道家学派始于春秋而盛于战国，因以“道”为关注的中心问题而得名。创始人老子（约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公元前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571—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前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471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），又称老聃、李耳，字伯阳，楚国人（图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1-6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）。与儒、墨、法各家的“有为”思想不同，老子主张“自然”“无为”，其思想以哲学思辨为主，晚年著有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老子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。老子之后，道家最重要的代表人物是庄子，与老子并称为“老庄”。庄子（约公元前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369—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前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286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），名周，字子休，宋国人（图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1-7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）。他继承并发展了老子的人生哲学，其代表作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庄子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现存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33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篇。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20D7120-14E4-4B5A-5B5A-C2B1C1461E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812" y="4305782"/>
            <a:ext cx="1695450" cy="196215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66576D2-BB75-EBAA-CA46-985C5BC5ED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55" y="4305782"/>
            <a:ext cx="169545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742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6027538" y="1270225"/>
            <a:ext cx="1262415" cy="3715134"/>
            <a:chOff x="4701336" y="1779169"/>
            <a:chExt cx="925604" cy="2723941"/>
          </a:xfrm>
        </p:grpSpPr>
        <p:grpSp>
          <p:nvGrpSpPr>
            <p:cNvPr id="23" name="组合 22"/>
            <p:cNvGrpSpPr/>
            <p:nvPr/>
          </p:nvGrpSpPr>
          <p:grpSpPr>
            <a:xfrm rot="16200000" flipH="1">
              <a:off x="3802167" y="2678338"/>
              <a:ext cx="2723941" cy="925604"/>
              <a:chOff x="2359344" y="1876788"/>
              <a:chExt cx="3306860" cy="1123680"/>
            </a:xfrm>
          </p:grpSpPr>
          <p:sp>
            <p:nvSpPr>
              <p:cNvPr id="25" name="_14"/>
              <p:cNvSpPr txBox="1">
                <a:spLocks noChangeArrowheads="1"/>
              </p:cNvSpPr>
              <p:nvPr/>
            </p:nvSpPr>
            <p:spPr bwMode="auto">
              <a:xfrm rot="16200000">
                <a:off x="2163619" y="2072513"/>
                <a:ext cx="1123680" cy="732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28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贰</a:t>
                </a:r>
                <a:endParaRPr lang="zh-CN" altLang="zh-CN" sz="2800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 bwMode="auto">
              <a:xfrm rot="16200000">
                <a:off x="4152847" y="1190688"/>
                <a:ext cx="604550" cy="24221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秦至隋唐的教育</a:t>
                </a:r>
              </a:p>
            </p:txBody>
          </p:sp>
        </p:grpSp>
        <p:sp>
          <p:nvSpPr>
            <p:cNvPr id="24" name="椭圆 23"/>
            <p:cNvSpPr/>
            <p:nvPr/>
          </p:nvSpPr>
          <p:spPr>
            <a:xfrm>
              <a:off x="5089372" y="2349658"/>
              <a:ext cx="80322" cy="8032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131055" y="1270224"/>
            <a:ext cx="1262415" cy="3856681"/>
            <a:chOff x="4701335" y="1779168"/>
            <a:chExt cx="925604" cy="2827723"/>
          </a:xfrm>
        </p:grpSpPr>
        <p:grpSp>
          <p:nvGrpSpPr>
            <p:cNvPr id="28" name="组合 27"/>
            <p:cNvGrpSpPr/>
            <p:nvPr/>
          </p:nvGrpSpPr>
          <p:grpSpPr>
            <a:xfrm rot="16200000" flipH="1">
              <a:off x="3750275" y="2730228"/>
              <a:ext cx="2827723" cy="925604"/>
              <a:chOff x="2359344" y="1876788"/>
              <a:chExt cx="3432852" cy="1123680"/>
            </a:xfrm>
          </p:grpSpPr>
          <p:sp>
            <p:nvSpPr>
              <p:cNvPr id="30" name="_14"/>
              <p:cNvSpPr txBox="1">
                <a:spLocks noChangeArrowheads="1"/>
              </p:cNvSpPr>
              <p:nvPr/>
            </p:nvSpPr>
            <p:spPr bwMode="auto">
              <a:xfrm rot="16200000">
                <a:off x="2163619" y="2072513"/>
                <a:ext cx="1123680" cy="732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28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叁</a:t>
                </a:r>
                <a:endParaRPr lang="zh-CN" altLang="zh-CN" sz="2800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 bwMode="auto">
              <a:xfrm rot="16200000">
                <a:off x="4239584" y="1127694"/>
                <a:ext cx="557066" cy="25481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宋元至明清的教育</a:t>
                </a:r>
              </a:p>
            </p:txBody>
          </p:sp>
        </p:grpSp>
        <p:sp>
          <p:nvSpPr>
            <p:cNvPr id="29" name="椭圆 28"/>
            <p:cNvSpPr/>
            <p:nvPr/>
          </p:nvSpPr>
          <p:spPr>
            <a:xfrm>
              <a:off x="5089372" y="2349658"/>
              <a:ext cx="80322" cy="8032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234577" y="1270227"/>
            <a:ext cx="1262415" cy="3864120"/>
            <a:chOff x="4701336" y="1779170"/>
            <a:chExt cx="925604" cy="2833178"/>
          </a:xfrm>
        </p:grpSpPr>
        <p:grpSp>
          <p:nvGrpSpPr>
            <p:cNvPr id="33" name="组合 32"/>
            <p:cNvGrpSpPr/>
            <p:nvPr/>
          </p:nvGrpSpPr>
          <p:grpSpPr>
            <a:xfrm rot="16200000" flipH="1">
              <a:off x="3747549" y="2732957"/>
              <a:ext cx="2833178" cy="925604"/>
              <a:chOff x="2359344" y="1876788"/>
              <a:chExt cx="3439473" cy="1123680"/>
            </a:xfrm>
          </p:grpSpPr>
          <p:sp>
            <p:nvSpPr>
              <p:cNvPr id="35" name="_14"/>
              <p:cNvSpPr txBox="1">
                <a:spLocks noChangeArrowheads="1"/>
              </p:cNvSpPr>
              <p:nvPr/>
            </p:nvSpPr>
            <p:spPr bwMode="auto">
              <a:xfrm rot="16200000">
                <a:off x="2163619" y="2072513"/>
                <a:ext cx="1123680" cy="732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28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肆</a:t>
                </a:r>
                <a:endParaRPr lang="zh-CN" altLang="zh-CN" sz="2800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 bwMode="auto">
              <a:xfrm rot="16200000">
                <a:off x="4256554" y="1124383"/>
                <a:ext cx="529747" cy="25547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晚清至现代的教育</a:t>
                </a: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5089372" y="2349659"/>
              <a:ext cx="80322" cy="8032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924019" y="1270226"/>
            <a:ext cx="1262415" cy="3864123"/>
            <a:chOff x="4701336" y="1779170"/>
            <a:chExt cx="925604" cy="2833180"/>
          </a:xfrm>
        </p:grpSpPr>
        <p:grpSp>
          <p:nvGrpSpPr>
            <p:cNvPr id="38" name="组合 37"/>
            <p:cNvGrpSpPr/>
            <p:nvPr/>
          </p:nvGrpSpPr>
          <p:grpSpPr>
            <a:xfrm rot="16200000" flipH="1">
              <a:off x="3747548" y="2732958"/>
              <a:ext cx="2833180" cy="925604"/>
              <a:chOff x="2359344" y="1876788"/>
              <a:chExt cx="3439475" cy="1123680"/>
            </a:xfrm>
          </p:grpSpPr>
          <p:sp>
            <p:nvSpPr>
              <p:cNvPr id="40" name="_14"/>
              <p:cNvSpPr txBox="1">
                <a:spLocks noChangeArrowheads="1"/>
              </p:cNvSpPr>
              <p:nvPr/>
            </p:nvSpPr>
            <p:spPr bwMode="auto">
              <a:xfrm rot="16200000">
                <a:off x="2163619" y="2072513"/>
                <a:ext cx="1123680" cy="732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28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壹</a:t>
                </a:r>
                <a:endParaRPr lang="zh-CN" altLang="zh-CN" sz="2800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 bwMode="auto">
              <a:xfrm rot="16200000">
                <a:off x="4229430" y="1124382"/>
                <a:ext cx="583997" cy="25547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spc="3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先秦时期的教育</a:t>
                </a:r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5089372" y="2349658"/>
              <a:ext cx="80322" cy="8032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2" name="直接连接符 41"/>
          <p:cNvCxnSpPr>
            <a:cxnSpLocks/>
          </p:cNvCxnSpPr>
          <p:nvPr/>
        </p:nvCxnSpPr>
        <p:spPr>
          <a:xfrm>
            <a:off x="5185431" y="1497676"/>
            <a:ext cx="0" cy="24730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cxnSpLocks/>
          </p:cNvCxnSpPr>
          <p:nvPr/>
        </p:nvCxnSpPr>
        <p:spPr>
          <a:xfrm>
            <a:off x="6296681" y="1479657"/>
            <a:ext cx="0" cy="180216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cxnSpLocks/>
          </p:cNvCxnSpPr>
          <p:nvPr/>
        </p:nvCxnSpPr>
        <p:spPr>
          <a:xfrm>
            <a:off x="7411741" y="1478626"/>
            <a:ext cx="0" cy="245454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cxnSpLocks/>
          </p:cNvCxnSpPr>
          <p:nvPr/>
        </p:nvCxnSpPr>
        <p:spPr>
          <a:xfrm>
            <a:off x="8496321" y="1478626"/>
            <a:ext cx="0" cy="180319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MH_Others_1"/>
          <p:cNvSpPr txBox="1"/>
          <p:nvPr>
            <p:custDataLst>
              <p:tags r:id="rId1"/>
            </p:custDataLst>
          </p:nvPr>
        </p:nvSpPr>
        <p:spPr>
          <a:xfrm>
            <a:off x="3513354" y="1698307"/>
            <a:ext cx="830997" cy="2039210"/>
          </a:xfrm>
          <a:prstGeom prst="rect">
            <a:avLst/>
          </a:prstGeom>
          <a:noFill/>
        </p:spPr>
        <p:txBody>
          <a:bodyPr vert="eaVert" wrap="square" lIns="0" tIns="0" rIns="0" bIns="0"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5400" b="1" spc="600" noProof="1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50" name="MH_Others_1">
            <a:extLst>
              <a:ext uri="{FF2B5EF4-FFF2-40B4-BE49-F238E27FC236}">
                <a16:creationId xmlns:a16="http://schemas.microsoft.com/office/drawing/2014/main" id="{467E5877-4E0C-B405-4133-7D1D1B5DD19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881364" y="1735154"/>
            <a:ext cx="492443" cy="2899475"/>
          </a:xfrm>
          <a:prstGeom prst="rect">
            <a:avLst/>
          </a:prstGeom>
          <a:noFill/>
        </p:spPr>
        <p:txBody>
          <a:bodyPr vert="eaVert" wrap="square" lIns="0" tIns="0" rIns="0" bIns="0"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spc="6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中国教育史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86CABA7-0086-2E50-69D1-1B9CB4708E6F}"/>
              </a:ext>
            </a:extLst>
          </p:cNvPr>
          <p:cNvSpPr/>
          <p:nvPr/>
        </p:nvSpPr>
        <p:spPr>
          <a:xfrm>
            <a:off x="2881364" y="1519875"/>
            <a:ext cx="1406509" cy="17843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5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75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75"/>
                            </p:stCondLst>
                            <p:childTnLst>
                              <p:par>
                                <p:cTn id="2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75"/>
                            </p:stCondLst>
                            <p:childTnLst>
                              <p:par>
                                <p:cTn id="3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375"/>
                            </p:stCondLst>
                            <p:childTnLst>
                              <p:par>
                                <p:cTn id="3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75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375"/>
                            </p:stCondLst>
                            <p:childTnLst>
                              <p:par>
                                <p:cTn id="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875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375"/>
                            </p:stCondLst>
                            <p:childTnLst>
                              <p:par>
                                <p:cTn id="5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546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春秋战国时期的教育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536EDF4-BB1A-97BE-3C6F-6E69B6D25D96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3CAF6AB-AF91-C705-45DA-2FE3B9C2A462}"/>
              </a:ext>
            </a:extLst>
          </p:cNvPr>
          <p:cNvGrpSpPr/>
          <p:nvPr/>
        </p:nvGrpSpPr>
        <p:grpSpPr>
          <a:xfrm>
            <a:off x="2057052" y="2052994"/>
            <a:ext cx="7876088" cy="1038960"/>
            <a:chOff x="2057052" y="2052994"/>
            <a:chExt cx="7876088" cy="103896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D4088659-A74D-01E4-4C15-54FB3DE8327C}"/>
                </a:ext>
              </a:extLst>
            </p:cNvPr>
            <p:cNvSpPr/>
            <p:nvPr/>
          </p:nvSpPr>
          <p:spPr>
            <a:xfrm>
              <a:off x="2057052" y="2436754"/>
              <a:ext cx="7876088" cy="655200"/>
            </a:xfrm>
            <a:prstGeom prst="rect">
              <a:avLst/>
            </a:prstGeom>
          </p:spPr>
          <p:style>
            <a:lnRef idx="1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4C4441A-DCB0-E8D2-4028-9681FB84A834}"/>
                </a:ext>
              </a:extLst>
            </p:cNvPr>
            <p:cNvSpPr/>
            <p:nvPr/>
          </p:nvSpPr>
          <p:spPr>
            <a:xfrm>
              <a:off x="2450856" y="2052994"/>
              <a:ext cx="5513261" cy="767520"/>
            </a:xfrm>
            <a:custGeom>
              <a:avLst/>
              <a:gdLst>
                <a:gd name="connsiteX0" fmla="*/ 0 w 5513261"/>
                <a:gd name="connsiteY0" fmla="*/ 127923 h 767520"/>
                <a:gd name="connsiteX1" fmla="*/ 127923 w 5513261"/>
                <a:gd name="connsiteY1" fmla="*/ 0 h 767520"/>
                <a:gd name="connsiteX2" fmla="*/ 5385338 w 5513261"/>
                <a:gd name="connsiteY2" fmla="*/ 0 h 767520"/>
                <a:gd name="connsiteX3" fmla="*/ 5513261 w 5513261"/>
                <a:gd name="connsiteY3" fmla="*/ 127923 h 767520"/>
                <a:gd name="connsiteX4" fmla="*/ 5513261 w 5513261"/>
                <a:gd name="connsiteY4" fmla="*/ 639597 h 767520"/>
                <a:gd name="connsiteX5" fmla="*/ 5385338 w 5513261"/>
                <a:gd name="connsiteY5" fmla="*/ 767520 h 767520"/>
                <a:gd name="connsiteX6" fmla="*/ 127923 w 5513261"/>
                <a:gd name="connsiteY6" fmla="*/ 767520 h 767520"/>
                <a:gd name="connsiteX7" fmla="*/ 0 w 5513261"/>
                <a:gd name="connsiteY7" fmla="*/ 639597 h 767520"/>
                <a:gd name="connsiteX8" fmla="*/ 0 w 5513261"/>
                <a:gd name="connsiteY8" fmla="*/ 127923 h 76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3261" h="767520">
                  <a:moveTo>
                    <a:pt x="0" y="127923"/>
                  </a:moveTo>
                  <a:cubicBezTo>
                    <a:pt x="0" y="57273"/>
                    <a:pt x="57273" y="0"/>
                    <a:pt x="127923" y="0"/>
                  </a:cubicBezTo>
                  <a:lnTo>
                    <a:pt x="5385338" y="0"/>
                  </a:lnTo>
                  <a:cubicBezTo>
                    <a:pt x="5455988" y="0"/>
                    <a:pt x="5513261" y="57273"/>
                    <a:pt x="5513261" y="127923"/>
                  </a:cubicBezTo>
                  <a:lnTo>
                    <a:pt x="5513261" y="639597"/>
                  </a:lnTo>
                  <a:cubicBezTo>
                    <a:pt x="5513261" y="710247"/>
                    <a:pt x="5455988" y="767520"/>
                    <a:pt x="5385338" y="767520"/>
                  </a:cubicBezTo>
                  <a:lnTo>
                    <a:pt x="127923" y="767520"/>
                  </a:lnTo>
                  <a:cubicBezTo>
                    <a:pt x="57273" y="767520"/>
                    <a:pt x="0" y="710247"/>
                    <a:pt x="0" y="639597"/>
                  </a:cubicBezTo>
                  <a:lnTo>
                    <a:pt x="0" y="12792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5855" tIns="37467" rIns="245855" bIns="37467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800" dirty="0"/>
                <a:t>（一）论教育的作用</a:t>
              </a:r>
              <a:endParaRPr lang="zh-CN" altLang="en-US" sz="2600" kern="1200" dirty="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3E7320D-00A3-D381-298B-46155B47ACB4}"/>
              </a:ext>
            </a:extLst>
          </p:cNvPr>
          <p:cNvGrpSpPr/>
          <p:nvPr/>
        </p:nvGrpSpPr>
        <p:grpSpPr>
          <a:xfrm>
            <a:off x="2057052" y="3232354"/>
            <a:ext cx="7876088" cy="1038960"/>
            <a:chOff x="2057052" y="3232354"/>
            <a:chExt cx="7876088" cy="103896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1C6C69F-6732-589D-FDEB-889E7F0C1E83}"/>
                </a:ext>
              </a:extLst>
            </p:cNvPr>
            <p:cNvSpPr/>
            <p:nvPr/>
          </p:nvSpPr>
          <p:spPr>
            <a:xfrm>
              <a:off x="2057052" y="3616114"/>
              <a:ext cx="7876088" cy="655200"/>
            </a:xfrm>
            <a:prstGeom prst="rect">
              <a:avLst/>
            </a:prstGeom>
          </p:spPr>
          <p:style>
            <a:lnRef idx="1">
              <a:schemeClr val="accent3">
                <a:hueOff val="1355300"/>
                <a:satOff val="50000"/>
                <a:lumOff val="-7353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B433679-5A34-2B29-5220-C8F55D5145A9}"/>
                </a:ext>
              </a:extLst>
            </p:cNvPr>
            <p:cNvSpPr/>
            <p:nvPr/>
          </p:nvSpPr>
          <p:spPr>
            <a:xfrm>
              <a:off x="2450856" y="3232354"/>
              <a:ext cx="5513261" cy="767520"/>
            </a:xfrm>
            <a:custGeom>
              <a:avLst/>
              <a:gdLst>
                <a:gd name="connsiteX0" fmla="*/ 0 w 5513261"/>
                <a:gd name="connsiteY0" fmla="*/ 127923 h 767520"/>
                <a:gd name="connsiteX1" fmla="*/ 127923 w 5513261"/>
                <a:gd name="connsiteY1" fmla="*/ 0 h 767520"/>
                <a:gd name="connsiteX2" fmla="*/ 5385338 w 5513261"/>
                <a:gd name="connsiteY2" fmla="*/ 0 h 767520"/>
                <a:gd name="connsiteX3" fmla="*/ 5513261 w 5513261"/>
                <a:gd name="connsiteY3" fmla="*/ 127923 h 767520"/>
                <a:gd name="connsiteX4" fmla="*/ 5513261 w 5513261"/>
                <a:gd name="connsiteY4" fmla="*/ 639597 h 767520"/>
                <a:gd name="connsiteX5" fmla="*/ 5385338 w 5513261"/>
                <a:gd name="connsiteY5" fmla="*/ 767520 h 767520"/>
                <a:gd name="connsiteX6" fmla="*/ 127923 w 5513261"/>
                <a:gd name="connsiteY6" fmla="*/ 767520 h 767520"/>
                <a:gd name="connsiteX7" fmla="*/ 0 w 5513261"/>
                <a:gd name="connsiteY7" fmla="*/ 639597 h 767520"/>
                <a:gd name="connsiteX8" fmla="*/ 0 w 5513261"/>
                <a:gd name="connsiteY8" fmla="*/ 127923 h 76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3261" h="767520">
                  <a:moveTo>
                    <a:pt x="0" y="127923"/>
                  </a:moveTo>
                  <a:cubicBezTo>
                    <a:pt x="0" y="57273"/>
                    <a:pt x="57273" y="0"/>
                    <a:pt x="127923" y="0"/>
                  </a:cubicBezTo>
                  <a:lnTo>
                    <a:pt x="5385338" y="0"/>
                  </a:lnTo>
                  <a:cubicBezTo>
                    <a:pt x="5455988" y="0"/>
                    <a:pt x="5513261" y="57273"/>
                    <a:pt x="5513261" y="127923"/>
                  </a:cubicBezTo>
                  <a:lnTo>
                    <a:pt x="5513261" y="639597"/>
                  </a:lnTo>
                  <a:cubicBezTo>
                    <a:pt x="5513261" y="710247"/>
                    <a:pt x="5455988" y="767520"/>
                    <a:pt x="5385338" y="767520"/>
                  </a:cubicBezTo>
                  <a:lnTo>
                    <a:pt x="127923" y="767520"/>
                  </a:lnTo>
                  <a:cubicBezTo>
                    <a:pt x="57273" y="767520"/>
                    <a:pt x="0" y="710247"/>
                    <a:pt x="0" y="639597"/>
                  </a:cubicBezTo>
                  <a:lnTo>
                    <a:pt x="0" y="12792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1355300"/>
                <a:satOff val="50000"/>
                <a:lumOff val="-7353"/>
                <a:alphaOff val="0"/>
              </a:schemeClr>
            </a:fillRef>
            <a:effectRef idx="3">
              <a:schemeClr val="accent3">
                <a:hueOff val="1355300"/>
                <a:satOff val="50000"/>
                <a:lumOff val="-735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5855" tIns="37467" rIns="245855" bIns="37467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800" dirty="0"/>
                <a:t>（二）论理想人格</a:t>
              </a:r>
              <a:endParaRPr lang="zh-CN" altLang="en-US" sz="2600" kern="1200" dirty="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2292B0D-CA95-3D70-733D-B49AD9C95AF0}"/>
              </a:ext>
            </a:extLst>
          </p:cNvPr>
          <p:cNvGrpSpPr/>
          <p:nvPr/>
        </p:nvGrpSpPr>
        <p:grpSpPr>
          <a:xfrm>
            <a:off x="2057052" y="4411714"/>
            <a:ext cx="7876088" cy="1038960"/>
            <a:chOff x="2057052" y="4411714"/>
            <a:chExt cx="7876088" cy="103896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F7E92EB2-B09F-D04E-1A36-A3D7A943297D}"/>
                </a:ext>
              </a:extLst>
            </p:cNvPr>
            <p:cNvSpPr/>
            <p:nvPr/>
          </p:nvSpPr>
          <p:spPr>
            <a:xfrm>
              <a:off x="2057052" y="4795474"/>
              <a:ext cx="7876088" cy="655200"/>
            </a:xfrm>
            <a:prstGeom prst="rect">
              <a:avLst/>
            </a:prstGeom>
          </p:spPr>
          <p:style>
            <a:lnRef idx="1">
              <a:schemeClr val="accent3">
                <a:hueOff val="2710599"/>
                <a:satOff val="100000"/>
                <a:lumOff val="-14706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CCB0E0B-968C-7D87-6A2F-FB98478AFB4A}"/>
                </a:ext>
              </a:extLst>
            </p:cNvPr>
            <p:cNvSpPr/>
            <p:nvPr/>
          </p:nvSpPr>
          <p:spPr>
            <a:xfrm>
              <a:off x="2450856" y="4411714"/>
              <a:ext cx="5513261" cy="767520"/>
            </a:xfrm>
            <a:custGeom>
              <a:avLst/>
              <a:gdLst>
                <a:gd name="connsiteX0" fmla="*/ 0 w 5513261"/>
                <a:gd name="connsiteY0" fmla="*/ 127923 h 767520"/>
                <a:gd name="connsiteX1" fmla="*/ 127923 w 5513261"/>
                <a:gd name="connsiteY1" fmla="*/ 0 h 767520"/>
                <a:gd name="connsiteX2" fmla="*/ 5385338 w 5513261"/>
                <a:gd name="connsiteY2" fmla="*/ 0 h 767520"/>
                <a:gd name="connsiteX3" fmla="*/ 5513261 w 5513261"/>
                <a:gd name="connsiteY3" fmla="*/ 127923 h 767520"/>
                <a:gd name="connsiteX4" fmla="*/ 5513261 w 5513261"/>
                <a:gd name="connsiteY4" fmla="*/ 639597 h 767520"/>
                <a:gd name="connsiteX5" fmla="*/ 5385338 w 5513261"/>
                <a:gd name="connsiteY5" fmla="*/ 767520 h 767520"/>
                <a:gd name="connsiteX6" fmla="*/ 127923 w 5513261"/>
                <a:gd name="connsiteY6" fmla="*/ 767520 h 767520"/>
                <a:gd name="connsiteX7" fmla="*/ 0 w 5513261"/>
                <a:gd name="connsiteY7" fmla="*/ 639597 h 767520"/>
                <a:gd name="connsiteX8" fmla="*/ 0 w 5513261"/>
                <a:gd name="connsiteY8" fmla="*/ 127923 h 76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3261" h="767520">
                  <a:moveTo>
                    <a:pt x="0" y="127923"/>
                  </a:moveTo>
                  <a:cubicBezTo>
                    <a:pt x="0" y="57273"/>
                    <a:pt x="57273" y="0"/>
                    <a:pt x="127923" y="0"/>
                  </a:cubicBezTo>
                  <a:lnTo>
                    <a:pt x="5385338" y="0"/>
                  </a:lnTo>
                  <a:cubicBezTo>
                    <a:pt x="5455988" y="0"/>
                    <a:pt x="5513261" y="57273"/>
                    <a:pt x="5513261" y="127923"/>
                  </a:cubicBezTo>
                  <a:lnTo>
                    <a:pt x="5513261" y="639597"/>
                  </a:lnTo>
                  <a:cubicBezTo>
                    <a:pt x="5513261" y="710247"/>
                    <a:pt x="5455988" y="767520"/>
                    <a:pt x="5385338" y="767520"/>
                  </a:cubicBezTo>
                  <a:lnTo>
                    <a:pt x="127923" y="767520"/>
                  </a:lnTo>
                  <a:cubicBezTo>
                    <a:pt x="57273" y="767520"/>
                    <a:pt x="0" y="710247"/>
                    <a:pt x="0" y="639597"/>
                  </a:cubicBezTo>
                  <a:lnTo>
                    <a:pt x="0" y="12792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2710599"/>
                <a:satOff val="100000"/>
                <a:lumOff val="-14706"/>
                <a:alphaOff val="0"/>
              </a:schemeClr>
            </a:fillRef>
            <a:effectRef idx="3">
              <a:schemeClr val="accent3">
                <a:hueOff val="2710599"/>
                <a:satOff val="100000"/>
                <a:lumOff val="-1470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5855" tIns="37467" rIns="245855" bIns="37467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800" dirty="0"/>
                <a:t>（三）论学习方法</a:t>
              </a:r>
              <a:endParaRPr lang="zh-CN" altLang="en-US" sz="2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51514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546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春秋战国时期的教育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536EDF4-BB1A-97BE-3C6F-6E69B6D25D96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E0BC7F8-AA9E-D592-FD29-B1ADE11BEB62}"/>
              </a:ext>
            </a:extLst>
          </p:cNvPr>
          <p:cNvGrpSpPr/>
          <p:nvPr/>
        </p:nvGrpSpPr>
        <p:grpSpPr>
          <a:xfrm>
            <a:off x="2057052" y="2052994"/>
            <a:ext cx="7876088" cy="1038960"/>
            <a:chOff x="2057052" y="2052994"/>
            <a:chExt cx="7876088" cy="103896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D4088659-A74D-01E4-4C15-54FB3DE8327C}"/>
                </a:ext>
              </a:extLst>
            </p:cNvPr>
            <p:cNvSpPr/>
            <p:nvPr/>
          </p:nvSpPr>
          <p:spPr>
            <a:xfrm>
              <a:off x="2057052" y="2436754"/>
              <a:ext cx="7876088" cy="655200"/>
            </a:xfrm>
            <a:prstGeom prst="rect">
              <a:avLst/>
            </a:prstGeom>
          </p:spPr>
          <p:style>
            <a:lnRef idx="1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4C4441A-DCB0-E8D2-4028-9681FB84A834}"/>
                </a:ext>
              </a:extLst>
            </p:cNvPr>
            <p:cNvSpPr/>
            <p:nvPr/>
          </p:nvSpPr>
          <p:spPr>
            <a:xfrm>
              <a:off x="2450856" y="2052994"/>
              <a:ext cx="5513261" cy="767520"/>
            </a:xfrm>
            <a:custGeom>
              <a:avLst/>
              <a:gdLst>
                <a:gd name="connsiteX0" fmla="*/ 0 w 5513261"/>
                <a:gd name="connsiteY0" fmla="*/ 127923 h 767520"/>
                <a:gd name="connsiteX1" fmla="*/ 127923 w 5513261"/>
                <a:gd name="connsiteY1" fmla="*/ 0 h 767520"/>
                <a:gd name="connsiteX2" fmla="*/ 5385338 w 5513261"/>
                <a:gd name="connsiteY2" fmla="*/ 0 h 767520"/>
                <a:gd name="connsiteX3" fmla="*/ 5513261 w 5513261"/>
                <a:gd name="connsiteY3" fmla="*/ 127923 h 767520"/>
                <a:gd name="connsiteX4" fmla="*/ 5513261 w 5513261"/>
                <a:gd name="connsiteY4" fmla="*/ 639597 h 767520"/>
                <a:gd name="connsiteX5" fmla="*/ 5385338 w 5513261"/>
                <a:gd name="connsiteY5" fmla="*/ 767520 h 767520"/>
                <a:gd name="connsiteX6" fmla="*/ 127923 w 5513261"/>
                <a:gd name="connsiteY6" fmla="*/ 767520 h 767520"/>
                <a:gd name="connsiteX7" fmla="*/ 0 w 5513261"/>
                <a:gd name="connsiteY7" fmla="*/ 639597 h 767520"/>
                <a:gd name="connsiteX8" fmla="*/ 0 w 5513261"/>
                <a:gd name="connsiteY8" fmla="*/ 127923 h 76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3261" h="767520">
                  <a:moveTo>
                    <a:pt x="0" y="127923"/>
                  </a:moveTo>
                  <a:cubicBezTo>
                    <a:pt x="0" y="57273"/>
                    <a:pt x="57273" y="0"/>
                    <a:pt x="127923" y="0"/>
                  </a:cubicBezTo>
                  <a:lnTo>
                    <a:pt x="5385338" y="0"/>
                  </a:lnTo>
                  <a:cubicBezTo>
                    <a:pt x="5455988" y="0"/>
                    <a:pt x="5513261" y="57273"/>
                    <a:pt x="5513261" y="127923"/>
                  </a:cubicBezTo>
                  <a:lnTo>
                    <a:pt x="5513261" y="639597"/>
                  </a:lnTo>
                  <a:cubicBezTo>
                    <a:pt x="5513261" y="710247"/>
                    <a:pt x="5455988" y="767520"/>
                    <a:pt x="5385338" y="767520"/>
                  </a:cubicBezTo>
                  <a:lnTo>
                    <a:pt x="127923" y="767520"/>
                  </a:lnTo>
                  <a:cubicBezTo>
                    <a:pt x="57273" y="767520"/>
                    <a:pt x="0" y="710247"/>
                    <a:pt x="0" y="639597"/>
                  </a:cubicBezTo>
                  <a:lnTo>
                    <a:pt x="0" y="12792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5855" tIns="37467" rIns="245855" bIns="37467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800" dirty="0"/>
                <a:t>（一）论教育的作用</a:t>
              </a:r>
              <a:endParaRPr lang="zh-CN" altLang="en-US" sz="2600" kern="1200" dirty="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D5F4190-9BA4-C68F-D63B-9FDD9283C472}"/>
              </a:ext>
            </a:extLst>
          </p:cNvPr>
          <p:cNvGrpSpPr/>
          <p:nvPr/>
        </p:nvGrpSpPr>
        <p:grpSpPr>
          <a:xfrm>
            <a:off x="2057052" y="3232354"/>
            <a:ext cx="7876088" cy="1038960"/>
            <a:chOff x="2057052" y="3232354"/>
            <a:chExt cx="7876088" cy="103896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1C6C69F-6732-589D-FDEB-889E7F0C1E83}"/>
                </a:ext>
              </a:extLst>
            </p:cNvPr>
            <p:cNvSpPr/>
            <p:nvPr/>
          </p:nvSpPr>
          <p:spPr>
            <a:xfrm>
              <a:off x="2057052" y="3616114"/>
              <a:ext cx="7876088" cy="655200"/>
            </a:xfrm>
            <a:prstGeom prst="rect">
              <a:avLst/>
            </a:prstGeom>
          </p:spPr>
          <p:style>
            <a:lnRef idx="1">
              <a:schemeClr val="accent3">
                <a:hueOff val="1355300"/>
                <a:satOff val="50000"/>
                <a:lumOff val="-7353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B433679-5A34-2B29-5220-C8F55D5145A9}"/>
                </a:ext>
              </a:extLst>
            </p:cNvPr>
            <p:cNvSpPr/>
            <p:nvPr/>
          </p:nvSpPr>
          <p:spPr>
            <a:xfrm>
              <a:off x="2450856" y="3232354"/>
              <a:ext cx="5513261" cy="767520"/>
            </a:xfrm>
            <a:custGeom>
              <a:avLst/>
              <a:gdLst>
                <a:gd name="connsiteX0" fmla="*/ 0 w 5513261"/>
                <a:gd name="connsiteY0" fmla="*/ 127923 h 767520"/>
                <a:gd name="connsiteX1" fmla="*/ 127923 w 5513261"/>
                <a:gd name="connsiteY1" fmla="*/ 0 h 767520"/>
                <a:gd name="connsiteX2" fmla="*/ 5385338 w 5513261"/>
                <a:gd name="connsiteY2" fmla="*/ 0 h 767520"/>
                <a:gd name="connsiteX3" fmla="*/ 5513261 w 5513261"/>
                <a:gd name="connsiteY3" fmla="*/ 127923 h 767520"/>
                <a:gd name="connsiteX4" fmla="*/ 5513261 w 5513261"/>
                <a:gd name="connsiteY4" fmla="*/ 639597 h 767520"/>
                <a:gd name="connsiteX5" fmla="*/ 5385338 w 5513261"/>
                <a:gd name="connsiteY5" fmla="*/ 767520 h 767520"/>
                <a:gd name="connsiteX6" fmla="*/ 127923 w 5513261"/>
                <a:gd name="connsiteY6" fmla="*/ 767520 h 767520"/>
                <a:gd name="connsiteX7" fmla="*/ 0 w 5513261"/>
                <a:gd name="connsiteY7" fmla="*/ 639597 h 767520"/>
                <a:gd name="connsiteX8" fmla="*/ 0 w 5513261"/>
                <a:gd name="connsiteY8" fmla="*/ 127923 h 76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3261" h="767520">
                  <a:moveTo>
                    <a:pt x="0" y="127923"/>
                  </a:moveTo>
                  <a:cubicBezTo>
                    <a:pt x="0" y="57273"/>
                    <a:pt x="57273" y="0"/>
                    <a:pt x="127923" y="0"/>
                  </a:cubicBezTo>
                  <a:lnTo>
                    <a:pt x="5385338" y="0"/>
                  </a:lnTo>
                  <a:cubicBezTo>
                    <a:pt x="5455988" y="0"/>
                    <a:pt x="5513261" y="57273"/>
                    <a:pt x="5513261" y="127923"/>
                  </a:cubicBezTo>
                  <a:lnTo>
                    <a:pt x="5513261" y="639597"/>
                  </a:lnTo>
                  <a:cubicBezTo>
                    <a:pt x="5513261" y="710247"/>
                    <a:pt x="5455988" y="767520"/>
                    <a:pt x="5385338" y="767520"/>
                  </a:cubicBezTo>
                  <a:lnTo>
                    <a:pt x="127923" y="767520"/>
                  </a:lnTo>
                  <a:cubicBezTo>
                    <a:pt x="57273" y="767520"/>
                    <a:pt x="0" y="710247"/>
                    <a:pt x="0" y="639597"/>
                  </a:cubicBezTo>
                  <a:lnTo>
                    <a:pt x="0" y="12792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1355300"/>
                <a:satOff val="50000"/>
                <a:lumOff val="-7353"/>
                <a:alphaOff val="0"/>
              </a:schemeClr>
            </a:fillRef>
            <a:effectRef idx="3">
              <a:schemeClr val="accent3">
                <a:hueOff val="1355300"/>
                <a:satOff val="50000"/>
                <a:lumOff val="-735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5855" tIns="37467" rIns="245855" bIns="37467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800" dirty="0"/>
                <a:t>（二）禁私学与烧诗书</a:t>
              </a:r>
              <a:endParaRPr lang="zh-CN" altLang="en-US" sz="2600" kern="1200" dirty="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3DFA265-EB5C-F70C-901B-94F2E30AEADA}"/>
              </a:ext>
            </a:extLst>
          </p:cNvPr>
          <p:cNvGrpSpPr/>
          <p:nvPr/>
        </p:nvGrpSpPr>
        <p:grpSpPr>
          <a:xfrm>
            <a:off x="2057052" y="4411714"/>
            <a:ext cx="7876088" cy="1038960"/>
            <a:chOff x="2057052" y="4411714"/>
            <a:chExt cx="7876088" cy="103896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F7E92EB2-B09F-D04E-1A36-A3D7A943297D}"/>
                </a:ext>
              </a:extLst>
            </p:cNvPr>
            <p:cNvSpPr/>
            <p:nvPr/>
          </p:nvSpPr>
          <p:spPr>
            <a:xfrm>
              <a:off x="2057052" y="4795474"/>
              <a:ext cx="7876088" cy="655200"/>
            </a:xfrm>
            <a:prstGeom prst="rect">
              <a:avLst/>
            </a:prstGeom>
          </p:spPr>
          <p:style>
            <a:lnRef idx="1">
              <a:schemeClr val="accent3">
                <a:hueOff val="2710599"/>
                <a:satOff val="100000"/>
                <a:lumOff val="-14706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CCB0E0B-968C-7D87-6A2F-FB98478AFB4A}"/>
                </a:ext>
              </a:extLst>
            </p:cNvPr>
            <p:cNvSpPr/>
            <p:nvPr/>
          </p:nvSpPr>
          <p:spPr>
            <a:xfrm>
              <a:off x="2450856" y="4411714"/>
              <a:ext cx="5513261" cy="767520"/>
            </a:xfrm>
            <a:custGeom>
              <a:avLst/>
              <a:gdLst>
                <a:gd name="connsiteX0" fmla="*/ 0 w 5513261"/>
                <a:gd name="connsiteY0" fmla="*/ 127923 h 767520"/>
                <a:gd name="connsiteX1" fmla="*/ 127923 w 5513261"/>
                <a:gd name="connsiteY1" fmla="*/ 0 h 767520"/>
                <a:gd name="connsiteX2" fmla="*/ 5385338 w 5513261"/>
                <a:gd name="connsiteY2" fmla="*/ 0 h 767520"/>
                <a:gd name="connsiteX3" fmla="*/ 5513261 w 5513261"/>
                <a:gd name="connsiteY3" fmla="*/ 127923 h 767520"/>
                <a:gd name="connsiteX4" fmla="*/ 5513261 w 5513261"/>
                <a:gd name="connsiteY4" fmla="*/ 639597 h 767520"/>
                <a:gd name="connsiteX5" fmla="*/ 5385338 w 5513261"/>
                <a:gd name="connsiteY5" fmla="*/ 767520 h 767520"/>
                <a:gd name="connsiteX6" fmla="*/ 127923 w 5513261"/>
                <a:gd name="connsiteY6" fmla="*/ 767520 h 767520"/>
                <a:gd name="connsiteX7" fmla="*/ 0 w 5513261"/>
                <a:gd name="connsiteY7" fmla="*/ 639597 h 767520"/>
                <a:gd name="connsiteX8" fmla="*/ 0 w 5513261"/>
                <a:gd name="connsiteY8" fmla="*/ 127923 h 76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3261" h="767520">
                  <a:moveTo>
                    <a:pt x="0" y="127923"/>
                  </a:moveTo>
                  <a:cubicBezTo>
                    <a:pt x="0" y="57273"/>
                    <a:pt x="57273" y="0"/>
                    <a:pt x="127923" y="0"/>
                  </a:cubicBezTo>
                  <a:lnTo>
                    <a:pt x="5385338" y="0"/>
                  </a:lnTo>
                  <a:cubicBezTo>
                    <a:pt x="5455988" y="0"/>
                    <a:pt x="5513261" y="57273"/>
                    <a:pt x="5513261" y="127923"/>
                  </a:cubicBezTo>
                  <a:lnTo>
                    <a:pt x="5513261" y="639597"/>
                  </a:lnTo>
                  <a:cubicBezTo>
                    <a:pt x="5513261" y="710247"/>
                    <a:pt x="5455988" y="767520"/>
                    <a:pt x="5385338" y="767520"/>
                  </a:cubicBezTo>
                  <a:lnTo>
                    <a:pt x="127923" y="767520"/>
                  </a:lnTo>
                  <a:cubicBezTo>
                    <a:pt x="57273" y="767520"/>
                    <a:pt x="0" y="710247"/>
                    <a:pt x="0" y="639597"/>
                  </a:cubicBezTo>
                  <a:lnTo>
                    <a:pt x="0" y="12792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2710599"/>
                <a:satOff val="100000"/>
                <a:lumOff val="-14706"/>
                <a:alphaOff val="0"/>
              </a:schemeClr>
            </a:fillRef>
            <a:effectRef idx="3">
              <a:schemeClr val="accent3">
                <a:hueOff val="2710599"/>
                <a:satOff val="100000"/>
                <a:lumOff val="-1470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5855" tIns="37467" rIns="245855" bIns="37467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800" dirty="0"/>
                <a:t>（三）“以法为教”与“以吏为师”</a:t>
              </a:r>
              <a:endParaRPr lang="zh-CN" altLang="en-US" sz="2600" kern="1200" dirty="0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D9CAC062-B411-DCB5-8082-F262E0061F7F}"/>
              </a:ext>
            </a:extLst>
          </p:cNvPr>
          <p:cNvSpPr txBox="1"/>
          <p:nvPr/>
        </p:nvSpPr>
        <p:spPr>
          <a:xfrm>
            <a:off x="1496495" y="1351443"/>
            <a:ext cx="9463779" cy="4597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五、法家的教育思想</a:t>
            </a:r>
            <a:endParaRPr lang="zh-CN" altLang="en-US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2254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546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春秋战国时期的教育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536EDF4-BB1A-97BE-3C6F-6E69B6D25D96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68A852D-A306-3113-3C90-710849977790}"/>
              </a:ext>
            </a:extLst>
          </p:cNvPr>
          <p:cNvSpPr txBox="1"/>
          <p:nvPr/>
        </p:nvSpPr>
        <p:spPr>
          <a:xfrm>
            <a:off x="1754664" y="1690773"/>
            <a:ext cx="8749795" cy="4199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六、战国后期的教育论著</a:t>
            </a:r>
            <a:endParaRPr lang="en-US" altLang="zh-CN" b="1" dirty="0">
              <a:solidFill>
                <a:schemeClr val="accent4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（一）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大学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大学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是研究先秦时期儒家道德教育的第一手资料，文章中严密勾画了“大学教育”的目的、任务、途径，提出了一个完整的政治、道德教育的纲领和程序，结构紧密，逻辑自洽，被后世列为四书之首，影响深远。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大学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的主要内容包括“三纲领”和“八条目”。</a:t>
            </a:r>
            <a:endParaRPr lang="en-US" altLang="zh-CN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“三纲领”以性善论为出发点，提出了“大学之道，在明明德，在亲民，在止于至善”，对后世影响深远。明德，使天性得到发扬；亲民，将个人的善转换为社会的善；止于至善，为最终目的，“为人君止于仁，为人臣止于敬，为人子止于孝，为人父止于慈”。</a:t>
            </a:r>
          </a:p>
        </p:txBody>
      </p:sp>
    </p:spTree>
    <p:extLst>
      <p:ext uri="{BB962C8B-B14F-4D97-AF65-F5344CB8AC3E}">
        <p14:creationId xmlns:p14="http://schemas.microsoft.com/office/powerpoint/2010/main" val="764511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546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　春秋战国时期的教育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536EDF4-BB1A-97BE-3C6F-6E69B6D25D96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68A852D-A306-3113-3C90-710849977790}"/>
              </a:ext>
            </a:extLst>
          </p:cNvPr>
          <p:cNvSpPr txBox="1"/>
          <p:nvPr/>
        </p:nvSpPr>
        <p:spPr>
          <a:xfrm>
            <a:off x="739036" y="1555043"/>
            <a:ext cx="8229602" cy="4199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（二）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中庸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中庸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（图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1-9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）也属于“四书”范畴，主要阐述的是儒家伦理思想，即折中调和的中庸之道，其中也囊括了儒家的教育思想，系统地论述了学习的过程，对后世影响深远。</a:t>
            </a:r>
            <a:endParaRPr lang="en-US" altLang="zh-CN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（三）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学记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学记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虽然只有 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1200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多字，却是中国古代最早的一篇专门论述教育的著作，是一部非常珍贵的教育文献。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学记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首先简明地阐述了教育的作用与目的，即“建国君民，教学为先”“君子如欲化民成俗，其必由学乎”，认为统治者要巩固自己的地位，就要对百姓进行教化，形成良好的道德风俗，和儒家“政教合一”的观点是一致的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01B577D-7E8A-449B-9A22-98428D3C2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579" y="2101922"/>
            <a:ext cx="2074769" cy="353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27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1" y="0"/>
            <a:ext cx="12192000" cy="6858000"/>
          </a:xfrm>
          <a:prstGeom prst="rect">
            <a:avLst/>
          </a:prstGeom>
        </p:spPr>
      </p:pic>
      <p:sp>
        <p:nvSpPr>
          <p:cNvPr id="17" name="文本框 28"/>
          <p:cNvSpPr txBox="1">
            <a:spLocks noChangeArrowheads="1"/>
          </p:cNvSpPr>
          <p:nvPr/>
        </p:nvSpPr>
        <p:spPr bwMode="auto">
          <a:xfrm>
            <a:off x="3408204" y="1883498"/>
            <a:ext cx="5707175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700" b="1" spc="90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谢谢您观看</a:t>
            </a:r>
          </a:p>
        </p:txBody>
      </p:sp>
      <p:sp>
        <p:nvSpPr>
          <p:cNvPr id="18" name="文本框 29"/>
          <p:cNvSpPr txBox="1">
            <a:spLocks noChangeArrowheads="1"/>
          </p:cNvSpPr>
          <p:nvPr/>
        </p:nvSpPr>
        <p:spPr bwMode="auto">
          <a:xfrm>
            <a:off x="3507735" y="2930887"/>
            <a:ext cx="6239565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00" b="1" spc="60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XIEXIE NIN GUANKAN</a:t>
            </a:r>
            <a:endParaRPr lang="zh-CN" altLang="en-US" sz="1300" b="1" spc="600" dirty="0">
              <a:solidFill>
                <a:srgbClr val="6678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27"/>
          <p:cNvCxnSpPr>
            <a:cxnSpLocks noChangeShapeType="1"/>
          </p:cNvCxnSpPr>
          <p:nvPr/>
        </p:nvCxnSpPr>
        <p:spPr bwMode="auto">
          <a:xfrm>
            <a:off x="3512816" y="3382934"/>
            <a:ext cx="5783584" cy="0"/>
          </a:xfrm>
          <a:prstGeom prst="line">
            <a:avLst/>
          </a:prstGeom>
          <a:noFill/>
          <a:ln w="19050">
            <a:solidFill>
              <a:srgbClr val="667877">
                <a:alpha val="67842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矩形 20"/>
          <p:cNvSpPr/>
          <p:nvPr/>
        </p:nvSpPr>
        <p:spPr>
          <a:xfrm>
            <a:off x="3497576" y="3429000"/>
            <a:ext cx="7166893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spc="30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  先秦时期的教育（完）</a:t>
            </a:r>
            <a:endParaRPr lang="en-US" altLang="zh-CN" sz="1600" spc="300" dirty="0">
              <a:solidFill>
                <a:srgbClr val="6678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6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_14"/>
          <p:cNvSpPr txBox="1">
            <a:spLocks noChangeArrowheads="1"/>
          </p:cNvSpPr>
          <p:nvPr/>
        </p:nvSpPr>
        <p:spPr bwMode="auto">
          <a:xfrm>
            <a:off x="4829473" y="1259612"/>
            <a:ext cx="1211148" cy="2540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400" b="1" spc="600" dirty="0">
                <a:solidFill>
                  <a:srgbClr val="6678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  <a:endParaRPr lang="zh-CN" altLang="zh-CN" sz="4400" b="1" spc="600" dirty="0">
              <a:solidFill>
                <a:srgbClr val="6678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27"/>
          <p:cNvCxnSpPr>
            <a:cxnSpLocks noChangeShapeType="1"/>
          </p:cNvCxnSpPr>
          <p:nvPr/>
        </p:nvCxnSpPr>
        <p:spPr bwMode="auto">
          <a:xfrm>
            <a:off x="6151380" y="1127760"/>
            <a:ext cx="0" cy="3724275"/>
          </a:xfrm>
          <a:prstGeom prst="line">
            <a:avLst/>
          </a:prstGeom>
          <a:noFill/>
          <a:ln w="19050">
            <a:solidFill>
              <a:srgbClr val="667877">
                <a:alpha val="67842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矩形 14"/>
          <p:cNvSpPr/>
          <p:nvPr/>
        </p:nvSpPr>
        <p:spPr bwMode="auto">
          <a:xfrm flipH="1">
            <a:off x="6233160" y="727710"/>
            <a:ext cx="666612" cy="45624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>
              <a:spcBef>
                <a:spcPct val="50000"/>
              </a:spcBef>
            </a:pPr>
            <a:r>
              <a:rPr lang="zh-CN" altLang="en-US" sz="3600" b="1" spc="600" dirty="0">
                <a:solidFill>
                  <a:srgbClr val="FF0000"/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先秦时期的教育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F80D81E-0918-2BD0-5A80-C02431B6F4D4}"/>
              </a:ext>
            </a:extLst>
          </p:cNvPr>
          <p:cNvSpPr txBox="1"/>
          <p:nvPr/>
        </p:nvSpPr>
        <p:spPr>
          <a:xfrm>
            <a:off x="1257300" y="416453"/>
            <a:ext cx="9768840" cy="5964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+mn-ea"/>
              </a:rPr>
              <a:t>▌关键词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       学校萌芽；学在官府；六艺；私学；百家争鸣；儒家教育思想；</a:t>
            </a:r>
            <a:r>
              <a:rPr lang="en-US" altLang="zh-CN" sz="1600" dirty="0">
                <a:latin typeface="+mn-ea"/>
              </a:rPr>
              <a:t>《</a:t>
            </a:r>
            <a:r>
              <a:rPr lang="zh-CN" altLang="en-US" sz="1600" dirty="0">
                <a:latin typeface="+mn-ea"/>
              </a:rPr>
              <a:t>学记</a:t>
            </a:r>
            <a:r>
              <a:rPr lang="en-US" altLang="zh-CN" sz="1600" dirty="0">
                <a:latin typeface="+mn-ea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+mn-ea"/>
              </a:rPr>
              <a:t>▌</a:t>
            </a:r>
            <a:r>
              <a:rPr lang="zh-CN" altLang="en-US" sz="1600" b="1" dirty="0">
                <a:solidFill>
                  <a:srgbClr val="FF0000"/>
                </a:solidFill>
                <a:latin typeface="+mn-ea"/>
              </a:rPr>
              <a:t>学习目标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1. </a:t>
            </a:r>
            <a:r>
              <a:rPr lang="zh-CN" altLang="en-US" sz="1600" dirty="0">
                <a:latin typeface="+mn-ea"/>
              </a:rPr>
              <a:t>了解学校教育的起源。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2. </a:t>
            </a:r>
            <a:r>
              <a:rPr lang="zh-CN" altLang="en-US" sz="1600" dirty="0">
                <a:latin typeface="+mn-ea"/>
              </a:rPr>
              <a:t>明确西周的教育制度。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3. </a:t>
            </a:r>
            <a:r>
              <a:rPr lang="zh-CN" altLang="en-US" sz="1600" dirty="0">
                <a:latin typeface="+mn-ea"/>
              </a:rPr>
              <a:t>掌握私人讲学的兴起原因与诸子百家私学的发展。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4. </a:t>
            </a:r>
            <a:r>
              <a:rPr lang="zh-CN" altLang="en-US" sz="1600" dirty="0">
                <a:latin typeface="+mn-ea"/>
              </a:rPr>
              <a:t>了解稷下学宫的办学特点。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5. </a:t>
            </a:r>
            <a:r>
              <a:rPr lang="zh-CN" altLang="en-US" sz="1600" dirty="0">
                <a:latin typeface="+mn-ea"/>
              </a:rPr>
              <a:t>理解儒、墨、道、法学派的主要教育思想。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       6. </a:t>
            </a:r>
            <a:r>
              <a:rPr lang="zh-CN" altLang="en-US" sz="1600" dirty="0">
                <a:latin typeface="+mn-ea"/>
              </a:rPr>
              <a:t>掌握</a:t>
            </a:r>
            <a:r>
              <a:rPr lang="en-US" altLang="zh-CN" sz="1600" dirty="0">
                <a:latin typeface="+mn-ea"/>
              </a:rPr>
              <a:t>《</a:t>
            </a:r>
            <a:r>
              <a:rPr lang="zh-CN" altLang="en-US" sz="1600" dirty="0">
                <a:latin typeface="+mn-ea"/>
              </a:rPr>
              <a:t>学记</a:t>
            </a:r>
            <a:r>
              <a:rPr lang="en-US" altLang="zh-CN" sz="1600" dirty="0">
                <a:latin typeface="+mn-ea"/>
              </a:rPr>
              <a:t>》《</a:t>
            </a:r>
            <a:r>
              <a:rPr lang="zh-CN" altLang="en-US" sz="1600" dirty="0">
                <a:latin typeface="+mn-ea"/>
              </a:rPr>
              <a:t>中庸</a:t>
            </a:r>
            <a:r>
              <a:rPr lang="en-US" altLang="zh-CN" sz="1600" dirty="0">
                <a:latin typeface="+mn-ea"/>
              </a:rPr>
              <a:t>》《</a:t>
            </a:r>
            <a:r>
              <a:rPr lang="zh-CN" altLang="en-US" sz="1600" dirty="0">
                <a:latin typeface="+mn-ea"/>
              </a:rPr>
              <a:t>大学</a:t>
            </a:r>
            <a:r>
              <a:rPr lang="en-US" altLang="zh-CN" sz="1600" dirty="0">
                <a:latin typeface="+mn-ea"/>
              </a:rPr>
              <a:t>》</a:t>
            </a:r>
            <a:r>
              <a:rPr lang="zh-CN" altLang="en-US" sz="1600" dirty="0">
                <a:latin typeface="+mn-ea"/>
              </a:rPr>
              <a:t>的思想，以</a:t>
            </a:r>
            <a:r>
              <a:rPr lang="en-US" altLang="zh-CN" sz="1600" dirty="0">
                <a:latin typeface="+mn-ea"/>
              </a:rPr>
              <a:t>《</a:t>
            </a:r>
            <a:r>
              <a:rPr lang="zh-CN" altLang="en-US" sz="1600" dirty="0">
                <a:latin typeface="+mn-ea"/>
              </a:rPr>
              <a:t>学记</a:t>
            </a:r>
            <a:r>
              <a:rPr lang="en-US" altLang="zh-CN" sz="1600" dirty="0">
                <a:latin typeface="+mn-ea"/>
              </a:rPr>
              <a:t>》</a:t>
            </a:r>
            <a:r>
              <a:rPr lang="zh-CN" altLang="en-US" sz="1600" dirty="0">
                <a:latin typeface="+mn-ea"/>
              </a:rPr>
              <a:t>为重点。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+mn-ea"/>
              </a:rPr>
              <a:t>▌内容提要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       伴随着人类的出现，教育作为一种人类从事生产劳动与社会交流的需要而产生，教育可以看作人类社会所特有的一种现象。中国教育文化历史源远流长，从旧石器时代到公元前 </a:t>
            </a:r>
            <a:r>
              <a:rPr lang="en-US" altLang="zh-CN" sz="1600" dirty="0">
                <a:latin typeface="+mn-ea"/>
              </a:rPr>
              <a:t>221 </a:t>
            </a:r>
            <a:r>
              <a:rPr lang="zh-CN" altLang="en-US" sz="1600" dirty="0">
                <a:latin typeface="+mn-ea"/>
              </a:rPr>
              <a:t>年，经历了从蒙昧时代到进入文明期的夏、商、西周以及春秋、战国等历史阶段。在进入文明期长达 </a:t>
            </a:r>
            <a:r>
              <a:rPr lang="en-US" altLang="zh-CN" sz="1600" dirty="0">
                <a:latin typeface="+mn-ea"/>
              </a:rPr>
              <a:t>1800</a:t>
            </a:r>
            <a:r>
              <a:rPr lang="zh-CN" altLang="en-US" sz="1600" dirty="0">
                <a:latin typeface="+mn-ea"/>
              </a:rPr>
              <a:t>多年的历史长河中，教育领域取得了显著的成就，主要体现在两个方面：首先是从夏、商时期学校教育的萌芽到西周时期基本建立官学制度，标志着我国古代学校教育制度的基本形成；其次是在春秋战国时期官学衰落、学术下移、士阶层崛起，导致私学兴起，百家争鸣，开创了中国教育史的新纪元。</a:t>
            </a:r>
          </a:p>
        </p:txBody>
      </p:sp>
    </p:spTree>
    <p:extLst>
      <p:ext uri="{BB962C8B-B14F-4D97-AF65-F5344CB8AC3E}">
        <p14:creationId xmlns:p14="http://schemas.microsoft.com/office/powerpoint/2010/main" val="2624692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000">
        <p14:prism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9928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68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" decel="50000" autoRev="1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511F801A-DE38-363C-433A-7713BEECB1C9}"/>
              </a:ext>
            </a:extLst>
          </p:cNvPr>
          <p:cNvSpPr/>
          <p:nvPr/>
        </p:nvSpPr>
        <p:spPr>
          <a:xfrm>
            <a:off x="0" y="1060263"/>
            <a:ext cx="12192000" cy="5797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37544" y="434366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思维导图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3D0741D-AE40-FE72-D75B-C5A1938F2D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456" y="1753141"/>
            <a:ext cx="6667500" cy="4191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615AF462-3376-0A97-637A-3D2AA7DF0723}"/>
              </a:ext>
            </a:extLst>
          </p:cNvPr>
          <p:cNvSpPr/>
          <p:nvPr/>
        </p:nvSpPr>
        <p:spPr>
          <a:xfrm>
            <a:off x="1630680" y="464846"/>
            <a:ext cx="137160" cy="35439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370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688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夏商周时期的教育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7033C819-B093-C22E-E29A-55D681C57C29}"/>
              </a:ext>
            </a:extLst>
          </p:cNvPr>
          <p:cNvSpPr txBox="1"/>
          <p:nvPr/>
        </p:nvSpPr>
        <p:spPr>
          <a:xfrm>
            <a:off x="1496495" y="1551860"/>
            <a:ext cx="9634379" cy="4199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一、学校萌芽的传说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（一）成均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 很多古籍中都有对成均的记载。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周礼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·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春官宗伯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》: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“大司乐掌成均之法，以治建国之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学政，而合国之子弟焉。”东汉末年儒家学者郑玄曾引用董仲舒的话说：“五帝名大学曰成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均。”他还解释说：“均，调也。乐师主调其音。”由此可以看出，成均是乐师作乐的地方。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在五帝时代，舞蹈与音乐是部落举办宗教仪式和大型集会所不可或缺的内容。虽然没有具体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的史料去证实从事文艺活动的都是一些什么人，但是据学者推测，极有可能是部落当中的上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层阶级。因为这部分人有条件摆脱生产劳动的束缚而进行系统化的学习。所以从成均的教育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内容以及受教者状况的分析可以看出，它已具有专门化的趋向，是我国古代学校的萌芽。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DF14B37-9156-0689-7DBD-5C589781A0F4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688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夏商周时期的教育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7033C819-B093-C22E-E29A-55D681C57C29}"/>
              </a:ext>
            </a:extLst>
          </p:cNvPr>
          <p:cNvSpPr txBox="1"/>
          <p:nvPr/>
        </p:nvSpPr>
        <p:spPr>
          <a:xfrm>
            <a:off x="1496495" y="1551860"/>
            <a:ext cx="9634379" cy="2952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（二）庠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礼记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·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明堂位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：“米廪，有虞氏之庠也。”因其藏过养人之物，则发展成为“善养人”</a:t>
            </a:r>
            <a:endParaRPr lang="en-US" altLang="zh-CN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之所。庠所养为何人呢？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《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说文</a:t>
            </a: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》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指出，庠“从广羊声”，即食羊者所居之处。在原始社会，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通常只有氏族长老才有资格享用羊，故庠被称为氏族敬老、养老的地方。孟子曰：“庠者，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养也。”又因为在原始社会，教育新生一代的任务通常由老人承担，庠后来便演变成为教育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的场所。“敬老”“孝”的教育也就成为虞庠的重要内容。从庠的教育内容及施教人员的设</a:t>
            </a:r>
            <a:endParaRPr lang="en-US" altLang="zh-CN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置来看，庠学已有专门化的趋向，是我国学校教育的萌芽。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8F04EBF-D8AA-11BD-2204-3BCD8F37F501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DD028E0-6BA8-B34D-7D34-9CC7EC3A922D}"/>
              </a:ext>
            </a:extLst>
          </p:cNvPr>
          <p:cNvGrpSpPr/>
          <p:nvPr/>
        </p:nvGrpSpPr>
        <p:grpSpPr>
          <a:xfrm>
            <a:off x="0" y="4132384"/>
            <a:ext cx="12192000" cy="2250943"/>
            <a:chOff x="0" y="4132384"/>
            <a:chExt cx="12192000" cy="2250943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EDCC0361-6A35-A916-9657-8EE92912E530}"/>
                </a:ext>
              </a:extLst>
            </p:cNvPr>
            <p:cNvSpPr/>
            <p:nvPr/>
          </p:nvSpPr>
          <p:spPr>
            <a:xfrm>
              <a:off x="0" y="5618285"/>
              <a:ext cx="12192000" cy="202311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C6771D81-F72F-1AF8-F458-BAA4F2E76584}"/>
                </a:ext>
              </a:extLst>
            </p:cNvPr>
            <p:cNvSpPr/>
            <p:nvPr/>
          </p:nvSpPr>
          <p:spPr>
            <a:xfrm>
              <a:off x="8820817" y="4706545"/>
              <a:ext cx="2222320" cy="1263432"/>
            </a:xfrm>
            <a:custGeom>
              <a:avLst/>
              <a:gdLst>
                <a:gd name="connsiteX0" fmla="*/ 0 w 1529862"/>
                <a:gd name="connsiteY0" fmla="*/ 0 h 1257300"/>
                <a:gd name="connsiteX1" fmla="*/ 1529862 w 1529862"/>
                <a:gd name="connsiteY1" fmla="*/ 0 h 1257300"/>
                <a:gd name="connsiteX2" fmla="*/ 1529862 w 1529862"/>
                <a:gd name="connsiteY2" fmla="*/ 1257300 h 1257300"/>
                <a:gd name="connsiteX3" fmla="*/ 0 w 1529862"/>
                <a:gd name="connsiteY3" fmla="*/ 1257300 h 1257300"/>
                <a:gd name="connsiteX4" fmla="*/ 0 w 1529862"/>
                <a:gd name="connsiteY4" fmla="*/ 0 h 1257300"/>
                <a:gd name="connsiteX0" fmla="*/ 70339 w 1529862"/>
                <a:gd name="connsiteY0" fmla="*/ 0 h 1345223"/>
                <a:gd name="connsiteX1" fmla="*/ 1529862 w 1529862"/>
                <a:gd name="connsiteY1" fmla="*/ 87923 h 1345223"/>
                <a:gd name="connsiteX2" fmla="*/ 1529862 w 1529862"/>
                <a:gd name="connsiteY2" fmla="*/ 1345223 h 1345223"/>
                <a:gd name="connsiteX3" fmla="*/ 0 w 1529862"/>
                <a:gd name="connsiteY3" fmla="*/ 1345223 h 1345223"/>
                <a:gd name="connsiteX4" fmla="*/ 70339 w 1529862"/>
                <a:gd name="connsiteY4" fmla="*/ 0 h 1345223"/>
                <a:gd name="connsiteX0" fmla="*/ 70339 w 1529862"/>
                <a:gd name="connsiteY0" fmla="*/ 0 h 1345223"/>
                <a:gd name="connsiteX1" fmla="*/ 1529862 w 1529862"/>
                <a:gd name="connsiteY1" fmla="*/ 87923 h 1345223"/>
                <a:gd name="connsiteX2" fmla="*/ 1529862 w 1529862"/>
                <a:gd name="connsiteY2" fmla="*/ 1345223 h 1345223"/>
                <a:gd name="connsiteX3" fmla="*/ 0 w 1529862"/>
                <a:gd name="connsiteY3" fmla="*/ 1345223 h 1345223"/>
                <a:gd name="connsiteX4" fmla="*/ 70339 w 1529862"/>
                <a:gd name="connsiteY4" fmla="*/ 0 h 1345223"/>
                <a:gd name="connsiteX0" fmla="*/ 1732 w 1707439"/>
                <a:gd name="connsiteY0" fmla="*/ 96716 h 1257300"/>
                <a:gd name="connsiteX1" fmla="*/ 1707439 w 1707439"/>
                <a:gd name="connsiteY1" fmla="*/ 0 h 1257300"/>
                <a:gd name="connsiteX2" fmla="*/ 1707439 w 1707439"/>
                <a:gd name="connsiteY2" fmla="*/ 1257300 h 1257300"/>
                <a:gd name="connsiteX3" fmla="*/ 177577 w 1707439"/>
                <a:gd name="connsiteY3" fmla="*/ 1257300 h 1257300"/>
                <a:gd name="connsiteX4" fmla="*/ 1732 w 1707439"/>
                <a:gd name="connsiteY4" fmla="*/ 96716 h 1257300"/>
                <a:gd name="connsiteX0" fmla="*/ 0 w 1705707"/>
                <a:gd name="connsiteY0" fmla="*/ 96716 h 1257300"/>
                <a:gd name="connsiteX1" fmla="*/ 1705707 w 1705707"/>
                <a:gd name="connsiteY1" fmla="*/ 0 h 1257300"/>
                <a:gd name="connsiteX2" fmla="*/ 1705707 w 1705707"/>
                <a:gd name="connsiteY2" fmla="*/ 1257300 h 1257300"/>
                <a:gd name="connsiteX3" fmla="*/ 175845 w 1705707"/>
                <a:gd name="connsiteY3" fmla="*/ 1257300 h 1257300"/>
                <a:gd name="connsiteX4" fmla="*/ 0 w 1705707"/>
                <a:gd name="connsiteY4" fmla="*/ 96716 h 1257300"/>
                <a:gd name="connsiteX0" fmla="*/ 0 w 1925514"/>
                <a:gd name="connsiteY0" fmla="*/ 79132 h 1239716"/>
                <a:gd name="connsiteX1" fmla="*/ 1925514 w 1925514"/>
                <a:gd name="connsiteY1" fmla="*/ 0 h 1239716"/>
                <a:gd name="connsiteX2" fmla="*/ 1705707 w 1925514"/>
                <a:gd name="connsiteY2" fmla="*/ 1239716 h 1239716"/>
                <a:gd name="connsiteX3" fmla="*/ 175845 w 1925514"/>
                <a:gd name="connsiteY3" fmla="*/ 1239716 h 1239716"/>
                <a:gd name="connsiteX4" fmla="*/ 0 w 1925514"/>
                <a:gd name="connsiteY4" fmla="*/ 79132 h 1239716"/>
                <a:gd name="connsiteX0" fmla="*/ 0 w 1925514"/>
                <a:gd name="connsiteY0" fmla="*/ 79132 h 1239716"/>
                <a:gd name="connsiteX1" fmla="*/ 1925514 w 1925514"/>
                <a:gd name="connsiteY1" fmla="*/ 0 h 1239716"/>
                <a:gd name="connsiteX2" fmla="*/ 1705707 w 1925514"/>
                <a:gd name="connsiteY2" fmla="*/ 1239716 h 1239716"/>
                <a:gd name="connsiteX3" fmla="*/ 175845 w 1925514"/>
                <a:gd name="connsiteY3" fmla="*/ 1239716 h 1239716"/>
                <a:gd name="connsiteX4" fmla="*/ 0 w 1925514"/>
                <a:gd name="connsiteY4" fmla="*/ 79132 h 1239716"/>
                <a:gd name="connsiteX0" fmla="*/ 0 w 2031022"/>
                <a:gd name="connsiteY0" fmla="*/ 0 h 1160584"/>
                <a:gd name="connsiteX1" fmla="*/ 2031022 w 2031022"/>
                <a:gd name="connsiteY1" fmla="*/ 8791 h 1160584"/>
                <a:gd name="connsiteX2" fmla="*/ 1705707 w 2031022"/>
                <a:gd name="connsiteY2" fmla="*/ 1160584 h 1160584"/>
                <a:gd name="connsiteX3" fmla="*/ 175845 w 2031022"/>
                <a:gd name="connsiteY3" fmla="*/ 1160584 h 1160584"/>
                <a:gd name="connsiteX4" fmla="*/ 0 w 2031022"/>
                <a:gd name="connsiteY4" fmla="*/ 0 h 1160584"/>
                <a:gd name="connsiteX0" fmla="*/ 0 w 2031022"/>
                <a:gd name="connsiteY0" fmla="*/ 0 h 1160584"/>
                <a:gd name="connsiteX1" fmla="*/ 2031022 w 2031022"/>
                <a:gd name="connsiteY1" fmla="*/ 8791 h 1160584"/>
                <a:gd name="connsiteX2" fmla="*/ 1705707 w 2031022"/>
                <a:gd name="connsiteY2" fmla="*/ 1160584 h 1160584"/>
                <a:gd name="connsiteX3" fmla="*/ 175845 w 2031022"/>
                <a:gd name="connsiteY3" fmla="*/ 1160584 h 1160584"/>
                <a:gd name="connsiteX4" fmla="*/ 0 w 2031022"/>
                <a:gd name="connsiteY4" fmla="*/ 0 h 1160584"/>
                <a:gd name="connsiteX0" fmla="*/ 0 w 2031022"/>
                <a:gd name="connsiteY0" fmla="*/ 0 h 1160584"/>
                <a:gd name="connsiteX1" fmla="*/ 2031022 w 2031022"/>
                <a:gd name="connsiteY1" fmla="*/ 8791 h 1160584"/>
                <a:gd name="connsiteX2" fmla="*/ 1705707 w 2031022"/>
                <a:gd name="connsiteY2" fmla="*/ 1160584 h 1160584"/>
                <a:gd name="connsiteX3" fmla="*/ 175845 w 2031022"/>
                <a:gd name="connsiteY3" fmla="*/ 1160584 h 1160584"/>
                <a:gd name="connsiteX4" fmla="*/ 0 w 2031022"/>
                <a:gd name="connsiteY4" fmla="*/ 0 h 1160584"/>
                <a:gd name="connsiteX0" fmla="*/ 0 w 2031022"/>
                <a:gd name="connsiteY0" fmla="*/ 26566 h 1187150"/>
                <a:gd name="connsiteX1" fmla="*/ 457199 w 2031022"/>
                <a:gd name="connsiteY1" fmla="*/ 188 h 1187150"/>
                <a:gd name="connsiteX2" fmla="*/ 2031022 w 2031022"/>
                <a:gd name="connsiteY2" fmla="*/ 35357 h 1187150"/>
                <a:gd name="connsiteX3" fmla="*/ 1705707 w 2031022"/>
                <a:gd name="connsiteY3" fmla="*/ 1187150 h 1187150"/>
                <a:gd name="connsiteX4" fmla="*/ 175845 w 2031022"/>
                <a:gd name="connsiteY4" fmla="*/ 1187150 h 1187150"/>
                <a:gd name="connsiteX5" fmla="*/ 0 w 2031022"/>
                <a:gd name="connsiteY5" fmla="*/ 26566 h 1187150"/>
                <a:gd name="connsiteX0" fmla="*/ 0 w 2031022"/>
                <a:gd name="connsiteY0" fmla="*/ 102848 h 1263432"/>
                <a:gd name="connsiteX1" fmla="*/ 457199 w 2031022"/>
                <a:gd name="connsiteY1" fmla="*/ 76470 h 1263432"/>
                <a:gd name="connsiteX2" fmla="*/ 2031022 w 2031022"/>
                <a:gd name="connsiteY2" fmla="*/ 111639 h 1263432"/>
                <a:gd name="connsiteX3" fmla="*/ 1705707 w 2031022"/>
                <a:gd name="connsiteY3" fmla="*/ 1263432 h 1263432"/>
                <a:gd name="connsiteX4" fmla="*/ 175845 w 2031022"/>
                <a:gd name="connsiteY4" fmla="*/ 1263432 h 1263432"/>
                <a:gd name="connsiteX5" fmla="*/ 0 w 2031022"/>
                <a:gd name="connsiteY5" fmla="*/ 102848 h 1263432"/>
                <a:gd name="connsiteX0" fmla="*/ 5433 w 2036455"/>
                <a:gd name="connsiteY0" fmla="*/ 102848 h 1263432"/>
                <a:gd name="connsiteX1" fmla="*/ 462632 w 2036455"/>
                <a:gd name="connsiteY1" fmla="*/ 76470 h 1263432"/>
                <a:gd name="connsiteX2" fmla="*/ 2036455 w 2036455"/>
                <a:gd name="connsiteY2" fmla="*/ 111639 h 1263432"/>
                <a:gd name="connsiteX3" fmla="*/ 1711140 w 2036455"/>
                <a:gd name="connsiteY3" fmla="*/ 1263432 h 1263432"/>
                <a:gd name="connsiteX4" fmla="*/ 181278 w 2036455"/>
                <a:gd name="connsiteY4" fmla="*/ 1263432 h 1263432"/>
                <a:gd name="connsiteX5" fmla="*/ 242824 w 2036455"/>
                <a:gd name="connsiteY5" fmla="*/ 709517 h 1263432"/>
                <a:gd name="connsiteX6" fmla="*/ 5433 w 2036455"/>
                <a:gd name="connsiteY6" fmla="*/ 102848 h 1263432"/>
                <a:gd name="connsiteX0" fmla="*/ 6660 w 2037682"/>
                <a:gd name="connsiteY0" fmla="*/ 102848 h 1263432"/>
                <a:gd name="connsiteX1" fmla="*/ 463859 w 2037682"/>
                <a:gd name="connsiteY1" fmla="*/ 76470 h 1263432"/>
                <a:gd name="connsiteX2" fmla="*/ 2037682 w 2037682"/>
                <a:gd name="connsiteY2" fmla="*/ 111639 h 1263432"/>
                <a:gd name="connsiteX3" fmla="*/ 1712367 w 2037682"/>
                <a:gd name="connsiteY3" fmla="*/ 1263432 h 1263432"/>
                <a:gd name="connsiteX4" fmla="*/ 182505 w 2037682"/>
                <a:gd name="connsiteY4" fmla="*/ 1263432 h 1263432"/>
                <a:gd name="connsiteX5" fmla="*/ 191297 w 2037682"/>
                <a:gd name="connsiteY5" fmla="*/ 990870 h 1263432"/>
                <a:gd name="connsiteX6" fmla="*/ 6660 w 2037682"/>
                <a:gd name="connsiteY6" fmla="*/ 102848 h 1263432"/>
                <a:gd name="connsiteX0" fmla="*/ 6660 w 2222320"/>
                <a:gd name="connsiteY0" fmla="*/ 102848 h 1263432"/>
                <a:gd name="connsiteX1" fmla="*/ 463859 w 2222320"/>
                <a:gd name="connsiteY1" fmla="*/ 76470 h 1263432"/>
                <a:gd name="connsiteX2" fmla="*/ 2222320 w 2222320"/>
                <a:gd name="connsiteY2" fmla="*/ 111639 h 1263432"/>
                <a:gd name="connsiteX3" fmla="*/ 1712367 w 2222320"/>
                <a:gd name="connsiteY3" fmla="*/ 1263432 h 1263432"/>
                <a:gd name="connsiteX4" fmla="*/ 182505 w 2222320"/>
                <a:gd name="connsiteY4" fmla="*/ 1263432 h 1263432"/>
                <a:gd name="connsiteX5" fmla="*/ 191297 w 2222320"/>
                <a:gd name="connsiteY5" fmla="*/ 990870 h 1263432"/>
                <a:gd name="connsiteX6" fmla="*/ 6660 w 2222320"/>
                <a:gd name="connsiteY6" fmla="*/ 102848 h 1263432"/>
                <a:gd name="connsiteX0" fmla="*/ 6660 w 2222320"/>
                <a:gd name="connsiteY0" fmla="*/ 102848 h 1263432"/>
                <a:gd name="connsiteX1" fmla="*/ 463859 w 2222320"/>
                <a:gd name="connsiteY1" fmla="*/ 76470 h 1263432"/>
                <a:gd name="connsiteX2" fmla="*/ 2222320 w 2222320"/>
                <a:gd name="connsiteY2" fmla="*/ 111639 h 1263432"/>
                <a:gd name="connsiteX3" fmla="*/ 1747536 w 2222320"/>
                <a:gd name="connsiteY3" fmla="*/ 1228263 h 1263432"/>
                <a:gd name="connsiteX4" fmla="*/ 182505 w 2222320"/>
                <a:gd name="connsiteY4" fmla="*/ 1263432 h 1263432"/>
                <a:gd name="connsiteX5" fmla="*/ 191297 w 2222320"/>
                <a:gd name="connsiteY5" fmla="*/ 990870 h 1263432"/>
                <a:gd name="connsiteX6" fmla="*/ 6660 w 2222320"/>
                <a:gd name="connsiteY6" fmla="*/ 102848 h 1263432"/>
                <a:gd name="connsiteX0" fmla="*/ 6660 w 2222320"/>
                <a:gd name="connsiteY0" fmla="*/ 102848 h 1263432"/>
                <a:gd name="connsiteX1" fmla="*/ 463859 w 2222320"/>
                <a:gd name="connsiteY1" fmla="*/ 76470 h 1263432"/>
                <a:gd name="connsiteX2" fmla="*/ 2222320 w 2222320"/>
                <a:gd name="connsiteY2" fmla="*/ 111639 h 1263432"/>
                <a:gd name="connsiteX3" fmla="*/ 1747536 w 2222320"/>
                <a:gd name="connsiteY3" fmla="*/ 1228263 h 1263432"/>
                <a:gd name="connsiteX4" fmla="*/ 182505 w 2222320"/>
                <a:gd name="connsiteY4" fmla="*/ 1263432 h 1263432"/>
                <a:gd name="connsiteX5" fmla="*/ 191297 w 2222320"/>
                <a:gd name="connsiteY5" fmla="*/ 990870 h 1263432"/>
                <a:gd name="connsiteX6" fmla="*/ 6660 w 2222320"/>
                <a:gd name="connsiteY6" fmla="*/ 102848 h 126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320" h="1263432">
                  <a:moveTo>
                    <a:pt x="6660" y="102848"/>
                  </a:moveTo>
                  <a:cubicBezTo>
                    <a:pt x="109237" y="105779"/>
                    <a:pt x="440413" y="-111099"/>
                    <a:pt x="463859" y="76470"/>
                  </a:cubicBezTo>
                  <a:lnTo>
                    <a:pt x="2222320" y="111639"/>
                  </a:lnTo>
                  <a:cubicBezTo>
                    <a:pt x="1551174" y="1105170"/>
                    <a:pt x="1548243" y="955701"/>
                    <a:pt x="1747536" y="1228263"/>
                  </a:cubicBezTo>
                  <a:lnTo>
                    <a:pt x="182505" y="1263432"/>
                  </a:lnTo>
                  <a:cubicBezTo>
                    <a:pt x="-71007" y="1181371"/>
                    <a:pt x="220605" y="1184301"/>
                    <a:pt x="191297" y="990870"/>
                  </a:cubicBezTo>
                  <a:cubicBezTo>
                    <a:pt x="161990" y="797439"/>
                    <a:pt x="-38767" y="218613"/>
                    <a:pt x="6660" y="10284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3" name="3D 模型 2" descr="Rocking Chair">
                  <a:extLst>
                    <a:ext uri="{FF2B5EF4-FFF2-40B4-BE49-F238E27FC236}">
                      <a16:creationId xmlns:a16="http://schemas.microsoft.com/office/drawing/2014/main" id="{E5784A6F-B139-F24A-33E7-BF47D0DC30EE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610814481"/>
                    </p:ext>
                  </p:extLst>
                </p:nvPr>
              </p:nvGraphicFramePr>
              <p:xfrm>
                <a:off x="8753401" y="4132384"/>
                <a:ext cx="2124890" cy="2250943"/>
              </p:xfrm>
              <a:graphic>
                <a:graphicData uri="http://schemas.microsoft.com/office/drawing/2017/model3d">
                  <am3d:model3d r:embed="rId3">
                    <am3d:spPr>
                      <a:xfrm>
                        <a:off x="0" y="0"/>
                        <a:ext cx="2124890" cy="2250943"/>
                      </a:xfrm>
                      <a:prstGeom prst="rect">
                        <a:avLst/>
                      </a:prstGeom>
                    </am3d:spPr>
                    <am3d:camera>
                      <am3d:pos x="0" y="0" z="75350358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9944957" d="1000000"/>
                      <am3d:preTrans dx="-89" dy="-18132593" dz="705998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2916241" ay="-3841716" az="-2733821"/>
                      <am3d:postTrans dx="0" dy="0" dz="0"/>
                    </am3d:trans>
                    <am3d:raster rName="Office3DRenderer" rVer="16.0.8326">
                      <am3d:blip r:embed="rId4"/>
                    </am3d:raster>
                    <am3d:objViewport viewportSz="2773162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3" name="3D 模型 2" descr="Rocking Chair">
                  <a:extLst>
                    <a:ext uri="{FF2B5EF4-FFF2-40B4-BE49-F238E27FC236}">
                      <a16:creationId xmlns:a16="http://schemas.microsoft.com/office/drawing/2014/main" id="{E5784A6F-B139-F24A-33E7-BF47D0DC30EE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753401" y="4132384"/>
                  <a:ext cx="2124890" cy="2250943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321142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688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夏商周时期的教育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536EDF4-BB1A-97BE-3C6F-6E69B6D25D96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3B09AD9-3F3F-98AD-176C-EEB55B7E2F37}"/>
              </a:ext>
            </a:extLst>
          </p:cNvPr>
          <p:cNvGrpSpPr/>
          <p:nvPr/>
        </p:nvGrpSpPr>
        <p:grpSpPr>
          <a:xfrm>
            <a:off x="3906877" y="2780853"/>
            <a:ext cx="6713306" cy="865914"/>
            <a:chOff x="3906877" y="2780853"/>
            <a:chExt cx="6713306" cy="865914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310633A-F98F-1650-54A3-91378D141931}"/>
                </a:ext>
              </a:extLst>
            </p:cNvPr>
            <p:cNvSpPr/>
            <p:nvPr/>
          </p:nvSpPr>
          <p:spPr>
            <a:xfrm>
              <a:off x="3906877" y="3165704"/>
              <a:ext cx="2338969" cy="481063"/>
            </a:xfrm>
            <a:custGeom>
              <a:avLst/>
              <a:gdLst>
                <a:gd name="connsiteX0" fmla="*/ 0 w 2338969"/>
                <a:gd name="connsiteY0" fmla="*/ 481063 h 481063"/>
                <a:gd name="connsiteX1" fmla="*/ 1169484 w 2338969"/>
                <a:gd name="connsiteY1" fmla="*/ 481063 h 481063"/>
                <a:gd name="connsiteX2" fmla="*/ 1169484 w 2338969"/>
                <a:gd name="connsiteY2" fmla="*/ 0 h 481063"/>
                <a:gd name="connsiteX3" fmla="*/ 2338969 w 2338969"/>
                <a:gd name="connsiteY3" fmla="*/ 0 h 48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8969" h="481063">
                  <a:moveTo>
                    <a:pt x="0" y="481063"/>
                  </a:moveTo>
                  <a:lnTo>
                    <a:pt x="1169484" y="481063"/>
                  </a:lnTo>
                  <a:lnTo>
                    <a:pt x="1169484" y="0"/>
                  </a:lnTo>
                  <a:lnTo>
                    <a:pt x="2338969" y="0"/>
                  </a:lnTo>
                </a:path>
              </a:pathLst>
            </a:custGeom>
            <a:noFill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2486" tIns="180834" rIns="1122487" bIns="180833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800" kern="120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7D8E754-996F-E11E-03D0-506632A6F22C}"/>
                </a:ext>
              </a:extLst>
            </p:cNvPr>
            <p:cNvSpPr/>
            <p:nvPr/>
          </p:nvSpPr>
          <p:spPr>
            <a:xfrm>
              <a:off x="6245846" y="2780853"/>
              <a:ext cx="4374337" cy="769701"/>
            </a:xfrm>
            <a:custGeom>
              <a:avLst/>
              <a:gdLst>
                <a:gd name="connsiteX0" fmla="*/ 0 w 4374337"/>
                <a:gd name="connsiteY0" fmla="*/ 0 h 769701"/>
                <a:gd name="connsiteX1" fmla="*/ 4374337 w 4374337"/>
                <a:gd name="connsiteY1" fmla="*/ 0 h 769701"/>
                <a:gd name="connsiteX2" fmla="*/ 4374337 w 4374337"/>
                <a:gd name="connsiteY2" fmla="*/ 769701 h 769701"/>
                <a:gd name="connsiteX3" fmla="*/ 0 w 4374337"/>
                <a:gd name="connsiteY3" fmla="*/ 769701 h 769701"/>
                <a:gd name="connsiteX4" fmla="*/ 0 w 4374337"/>
                <a:gd name="connsiteY4" fmla="*/ 0 h 76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4337" h="769701">
                  <a:moveTo>
                    <a:pt x="0" y="0"/>
                  </a:moveTo>
                  <a:lnTo>
                    <a:pt x="4374337" y="0"/>
                  </a:lnTo>
                  <a:lnTo>
                    <a:pt x="4374337" y="769701"/>
                  </a:lnTo>
                  <a:lnTo>
                    <a:pt x="0" y="76970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kern="1200">
                  <a:latin typeface="方正书宋简体" panose="03000509000000000000" pitchFamily="65" charset="-122"/>
                  <a:ea typeface="方正书宋简体" panose="03000509000000000000" pitchFamily="65" charset="-122"/>
                </a:rPr>
                <a:t>（一）夏朝的学校教育</a:t>
              </a:r>
              <a:endParaRPr lang="zh-CN" altLang="en-US" sz="2000" kern="1200" dirty="0">
                <a:latin typeface="方正书宋简体" panose="03000509000000000000" pitchFamily="65" charset="-122"/>
                <a:ea typeface="方正书宋简体" panose="03000509000000000000" pitchFamily="65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F29CF83-4827-6F74-0015-333D4D2BE6CA}"/>
              </a:ext>
            </a:extLst>
          </p:cNvPr>
          <p:cNvGrpSpPr/>
          <p:nvPr/>
        </p:nvGrpSpPr>
        <p:grpSpPr>
          <a:xfrm>
            <a:off x="3906877" y="3717104"/>
            <a:ext cx="6713306" cy="865914"/>
            <a:chOff x="3906877" y="3717104"/>
            <a:chExt cx="6713306" cy="86591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5A31B79-5ED3-9372-61B0-2B28067619FB}"/>
                </a:ext>
              </a:extLst>
            </p:cNvPr>
            <p:cNvSpPr/>
            <p:nvPr/>
          </p:nvSpPr>
          <p:spPr>
            <a:xfrm>
              <a:off x="3906877" y="3717104"/>
              <a:ext cx="2338969" cy="481063"/>
            </a:xfrm>
            <a:custGeom>
              <a:avLst/>
              <a:gdLst>
                <a:gd name="connsiteX0" fmla="*/ 0 w 2338969"/>
                <a:gd name="connsiteY0" fmla="*/ 0 h 481063"/>
                <a:gd name="connsiteX1" fmla="*/ 1169484 w 2338969"/>
                <a:gd name="connsiteY1" fmla="*/ 0 h 481063"/>
                <a:gd name="connsiteX2" fmla="*/ 1169484 w 2338969"/>
                <a:gd name="connsiteY2" fmla="*/ 481063 h 481063"/>
                <a:gd name="connsiteX3" fmla="*/ 2338969 w 2338969"/>
                <a:gd name="connsiteY3" fmla="*/ 481063 h 48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8969" h="481063">
                  <a:moveTo>
                    <a:pt x="0" y="0"/>
                  </a:moveTo>
                  <a:lnTo>
                    <a:pt x="1169484" y="0"/>
                  </a:lnTo>
                  <a:lnTo>
                    <a:pt x="1169484" y="481063"/>
                  </a:lnTo>
                  <a:lnTo>
                    <a:pt x="2338969" y="481063"/>
                  </a:lnTo>
                </a:path>
              </a:pathLst>
            </a:custGeom>
            <a:noFill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2486" tIns="180834" rIns="1122487" bIns="180833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800" kern="120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A1D7E57-1E08-8D57-E6EA-FA4FACE89C27}"/>
                </a:ext>
              </a:extLst>
            </p:cNvPr>
            <p:cNvSpPr/>
            <p:nvPr/>
          </p:nvSpPr>
          <p:spPr>
            <a:xfrm>
              <a:off x="6245846" y="3813317"/>
              <a:ext cx="4374337" cy="769701"/>
            </a:xfrm>
            <a:custGeom>
              <a:avLst/>
              <a:gdLst>
                <a:gd name="connsiteX0" fmla="*/ 0 w 4374337"/>
                <a:gd name="connsiteY0" fmla="*/ 0 h 769701"/>
                <a:gd name="connsiteX1" fmla="*/ 4374337 w 4374337"/>
                <a:gd name="connsiteY1" fmla="*/ 0 h 769701"/>
                <a:gd name="connsiteX2" fmla="*/ 4374337 w 4374337"/>
                <a:gd name="connsiteY2" fmla="*/ 769701 h 769701"/>
                <a:gd name="connsiteX3" fmla="*/ 0 w 4374337"/>
                <a:gd name="connsiteY3" fmla="*/ 769701 h 769701"/>
                <a:gd name="connsiteX4" fmla="*/ 0 w 4374337"/>
                <a:gd name="connsiteY4" fmla="*/ 0 h 76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4337" h="769701">
                  <a:moveTo>
                    <a:pt x="0" y="0"/>
                  </a:moveTo>
                  <a:lnTo>
                    <a:pt x="4374337" y="0"/>
                  </a:lnTo>
                  <a:lnTo>
                    <a:pt x="4374337" y="769701"/>
                  </a:lnTo>
                  <a:lnTo>
                    <a:pt x="0" y="76970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kern="1200" dirty="0">
                  <a:latin typeface="方正书宋简体" panose="03000509000000000000" pitchFamily="65" charset="-122"/>
                  <a:ea typeface="方正书宋简体" panose="03000509000000000000" pitchFamily="65" charset="-122"/>
                </a:rPr>
                <a:t>（二）商朝的学校教育</a:t>
              </a:r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38A99E7-7357-4BB6-2E25-CE0D64A1D42E}"/>
              </a:ext>
            </a:extLst>
          </p:cNvPr>
          <p:cNvSpPr/>
          <p:nvPr/>
        </p:nvSpPr>
        <p:spPr>
          <a:xfrm>
            <a:off x="1496495" y="3288293"/>
            <a:ext cx="4051063" cy="769701"/>
          </a:xfrm>
          <a:custGeom>
            <a:avLst/>
            <a:gdLst>
              <a:gd name="connsiteX0" fmla="*/ 0 w 4051063"/>
              <a:gd name="connsiteY0" fmla="*/ 0 h 769701"/>
              <a:gd name="connsiteX1" fmla="*/ 4051063 w 4051063"/>
              <a:gd name="connsiteY1" fmla="*/ 0 h 769701"/>
              <a:gd name="connsiteX2" fmla="*/ 4051063 w 4051063"/>
              <a:gd name="connsiteY2" fmla="*/ 769701 h 769701"/>
              <a:gd name="connsiteX3" fmla="*/ 0 w 4051063"/>
              <a:gd name="connsiteY3" fmla="*/ 769701 h 769701"/>
              <a:gd name="connsiteX4" fmla="*/ 0 w 4051063"/>
              <a:gd name="connsiteY4" fmla="*/ 0 h 769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1063" h="769701">
                <a:moveTo>
                  <a:pt x="0" y="0"/>
                </a:moveTo>
                <a:lnTo>
                  <a:pt x="4051063" y="0"/>
                </a:lnTo>
                <a:lnTo>
                  <a:pt x="4051063" y="769701"/>
                </a:lnTo>
                <a:lnTo>
                  <a:pt x="0" y="76970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3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>
                <a:latin typeface="方正黑体简体" panose="02010601030101010101" pitchFamily="2" charset="-122"/>
                <a:ea typeface="方正黑体简体" panose="02010601030101010101" pitchFamily="2" charset="-122"/>
              </a:rPr>
              <a:t>二、学校教育的形成</a:t>
            </a:r>
            <a:endParaRPr lang="zh-CN" altLang="en-US" sz="2400" kern="12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8208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68864" y="430543"/>
            <a:ext cx="5782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第一节　夏商周时期的教育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26032-C510-334A-EC7B-4276FEB141DD}"/>
              </a:ext>
            </a:extLst>
          </p:cNvPr>
          <p:cNvGrpSpPr/>
          <p:nvPr/>
        </p:nvGrpSpPr>
        <p:grpSpPr>
          <a:xfrm>
            <a:off x="1191604" y="512679"/>
            <a:ext cx="256940" cy="252131"/>
            <a:chOff x="1053818" y="525205"/>
            <a:chExt cx="256940" cy="2521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FBD3CBA-14B5-093C-2588-28C4B2AB3C64}"/>
                </a:ext>
              </a:extLst>
            </p:cNvPr>
            <p:cNvSpPr/>
            <p:nvPr/>
          </p:nvSpPr>
          <p:spPr>
            <a:xfrm rot="18900000">
              <a:off x="1079234" y="545812"/>
              <a:ext cx="231524" cy="2315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747F9A5-B710-D0F3-00B7-F9D6280609BF}"/>
                </a:ext>
              </a:extLst>
            </p:cNvPr>
            <p:cNvSpPr/>
            <p:nvPr/>
          </p:nvSpPr>
          <p:spPr>
            <a:xfrm rot="18900000">
              <a:off x="1053818" y="525205"/>
              <a:ext cx="169275" cy="1692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536EDF4-BB1A-97BE-3C6F-6E69B6D25D96}"/>
              </a:ext>
            </a:extLst>
          </p:cNvPr>
          <p:cNvSpPr/>
          <p:nvPr/>
        </p:nvSpPr>
        <p:spPr>
          <a:xfrm flipV="1">
            <a:off x="0" y="1037404"/>
            <a:ext cx="12190413" cy="45719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F6F6F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91ED50E-5DB6-D16C-5C5D-792C96F4D2C0}"/>
              </a:ext>
            </a:extLst>
          </p:cNvPr>
          <p:cNvSpPr txBox="1"/>
          <p:nvPr/>
        </p:nvSpPr>
        <p:spPr>
          <a:xfrm>
            <a:off x="1496495" y="1551860"/>
            <a:ext cx="9634379" cy="4199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三、西周的教育制度</a:t>
            </a:r>
            <a:endParaRPr lang="en-US" altLang="zh-CN" b="1" dirty="0">
              <a:solidFill>
                <a:schemeClr val="accent4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accent4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（一）学在官府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“学在官府”是西周时期教育的突出特点，这里的“学”是指与学术有关的书籍、典籍等。西周教育制度的主要特点有“学术官守”“官师合一”“政教合一”。</a:t>
            </a:r>
            <a:endParaRPr lang="en-US" altLang="zh-CN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第一，学术官守。在西周时期，教育事业是被国家所垄断的，一切书籍都掌握在官府手里，所以形成了“惟官有书，惟官有器”的现象，官府成为传播知识的唯一途径，所以西周时期的学校教育具有高度垄断性。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第二，官师合一。当时的书籍、典籍都是由相关的官吏保管，这些官吏同时又是负责教育贵族子弟的教师，所以官吏既是教育管理者，又是教师，其中官职是教师的前提条件。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第三，政教合一。国家掌握着所有的书本、典籍，学校也直接安排在官府之中，教育与政</a:t>
            </a:r>
          </a:p>
        </p:txBody>
      </p:sp>
    </p:spTree>
    <p:extLst>
      <p:ext uri="{BB962C8B-B14F-4D97-AF65-F5344CB8AC3E}">
        <p14:creationId xmlns:p14="http://schemas.microsoft.com/office/powerpoint/2010/main" val="1444151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千图网拥有20W+精美PPT模板 更多PPT模板下载至：www.58pic.com/office/ppt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2278</Words>
  <Application>Microsoft Office PowerPoint</Application>
  <PresentationFormat>宽屏</PresentationFormat>
  <Paragraphs>175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方正黑体简体</vt:lpstr>
      <vt:lpstr>方正书宋简体</vt:lpstr>
      <vt:lpstr>微软雅黑</vt:lpstr>
      <vt:lpstr>Arial</vt:lpstr>
      <vt:lpstr>千图网拥有20W+精美PPT模板 更多PPT模板下载至：www.58pic.com/office/ppt​​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lzjljlc</dc:creator>
  <cp:lastModifiedBy>dabaofree521@outlook.com</cp:lastModifiedBy>
  <cp:revision>244</cp:revision>
  <dcterms:created xsi:type="dcterms:W3CDTF">2018-02-23T07:21:00Z</dcterms:created>
  <dcterms:modified xsi:type="dcterms:W3CDTF">2022-06-27T07:40:26Z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