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63" r:id="rId3"/>
    <p:sldId id="265" r:id="rId4"/>
    <p:sldId id="286" r:id="rId5"/>
    <p:sldId id="287" r:id="rId6"/>
    <p:sldId id="26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26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62FAC4A-5248-4CE7-B34E-F77191354D6C}">
          <p14:sldIdLst>
            <p14:sldId id="256"/>
            <p14:sldId id="263"/>
            <p14:sldId id="265"/>
            <p14:sldId id="286"/>
            <p14:sldId id="287"/>
            <p14:sldId id="26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7877"/>
    <a:srgbClr val="768A89"/>
    <a:srgbClr val="7D8F8F"/>
    <a:srgbClr val="6C6864"/>
    <a:srgbClr val="5DA2B1"/>
    <a:srgbClr val="3F88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44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73A6B-BB26-4B12-BFB8-2B873AE12267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701FA-A99B-4EA7-BD9A-49A04217BC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925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911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3493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4391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403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6969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5230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291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1448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00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8525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584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2410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4872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1422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89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983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522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323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429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0" y="1903981"/>
            <a:ext cx="121919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中外教育史</a:t>
            </a:r>
          </a:p>
        </p:txBody>
      </p:sp>
      <p:sp>
        <p:nvSpPr>
          <p:cNvPr id="7" name="文本框 29"/>
          <p:cNvSpPr txBox="1">
            <a:spLocks noChangeArrowheads="1"/>
          </p:cNvSpPr>
          <p:nvPr/>
        </p:nvSpPr>
        <p:spPr bwMode="auto">
          <a:xfrm>
            <a:off x="1" y="2838635"/>
            <a:ext cx="121919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 spc="53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ZHONGWAI JIAOYU SHI</a:t>
            </a:r>
            <a:endParaRPr lang="zh-CN" altLang="en-US" sz="1600" b="1" spc="53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27"/>
          <p:cNvCxnSpPr>
            <a:cxnSpLocks noChangeShapeType="1"/>
          </p:cNvCxnSpPr>
          <p:nvPr/>
        </p:nvCxnSpPr>
        <p:spPr bwMode="auto">
          <a:xfrm>
            <a:off x="3945699" y="3913811"/>
            <a:ext cx="4334005" cy="0"/>
          </a:xfrm>
          <a:prstGeom prst="line">
            <a:avLst/>
          </a:prstGeom>
          <a:noFill/>
          <a:ln w="19050">
            <a:solidFill>
              <a:schemeClr val="tx1">
                <a:alpha val="67842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矩形 9"/>
          <p:cNvSpPr/>
          <p:nvPr/>
        </p:nvSpPr>
        <p:spPr>
          <a:xfrm>
            <a:off x="-1" y="4039070"/>
            <a:ext cx="12192000" cy="615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rgbClr val="667877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主　编◎陈　锋</a:t>
            </a:r>
            <a:endParaRPr lang="en-US" altLang="zh-CN" sz="2000" dirty="0">
              <a:solidFill>
                <a:srgbClr val="667877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BAC433-6659-DA4E-8DF9-042368C596F2}"/>
              </a:ext>
            </a:extLst>
          </p:cNvPr>
          <p:cNvSpPr txBox="1"/>
          <p:nvPr/>
        </p:nvSpPr>
        <p:spPr>
          <a:xfrm>
            <a:off x="4424818" y="3246548"/>
            <a:ext cx="6093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第一部分　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中国教育史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10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秦汉时期的教育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2DDDDD4-A168-E7A6-05FA-AE6DC74F23EB}"/>
              </a:ext>
            </a:extLst>
          </p:cNvPr>
          <p:cNvSpPr/>
          <p:nvPr/>
        </p:nvSpPr>
        <p:spPr>
          <a:xfrm>
            <a:off x="8873826" y="2101239"/>
            <a:ext cx="1179323" cy="1179323"/>
          </a:xfrm>
          <a:custGeom>
            <a:avLst/>
            <a:gdLst>
              <a:gd name="connsiteX0" fmla="*/ 0 w 1179323"/>
              <a:gd name="connsiteY0" fmla="*/ 589662 h 1179323"/>
              <a:gd name="connsiteX1" fmla="*/ 589662 w 1179323"/>
              <a:gd name="connsiteY1" fmla="*/ 0 h 1179323"/>
              <a:gd name="connsiteX2" fmla="*/ 1179324 w 1179323"/>
              <a:gd name="connsiteY2" fmla="*/ 589662 h 1179323"/>
              <a:gd name="connsiteX3" fmla="*/ 589662 w 1179323"/>
              <a:gd name="connsiteY3" fmla="*/ 1179324 h 1179323"/>
              <a:gd name="connsiteX4" fmla="*/ 0 w 1179323"/>
              <a:gd name="connsiteY4" fmla="*/ 589662 h 1179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9323" h="1179323">
                <a:moveTo>
                  <a:pt x="0" y="589662"/>
                </a:moveTo>
                <a:cubicBezTo>
                  <a:pt x="0" y="264001"/>
                  <a:pt x="264001" y="0"/>
                  <a:pt x="589662" y="0"/>
                </a:cubicBezTo>
                <a:cubicBezTo>
                  <a:pt x="915323" y="0"/>
                  <a:pt x="1179324" y="264001"/>
                  <a:pt x="1179324" y="589662"/>
                </a:cubicBezTo>
                <a:cubicBezTo>
                  <a:pt x="1179324" y="915323"/>
                  <a:pt x="915323" y="1179324"/>
                  <a:pt x="589662" y="1179324"/>
                </a:cubicBezTo>
                <a:cubicBezTo>
                  <a:pt x="264001" y="1179324"/>
                  <a:pt x="0" y="915323"/>
                  <a:pt x="0" y="589662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728" tIns="205728" rIns="205728" bIns="205728" numCol="1" spcCol="1270" anchor="ctr" anchorCtr="0">
            <a:noAutofit/>
          </a:bodyPr>
          <a:lstStyle/>
          <a:p>
            <a:pPr marL="0" lvl="0" indent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1600" dirty="0"/>
              <a:t>1</a:t>
            </a:r>
          </a:p>
          <a:p>
            <a:pPr marL="0" lvl="0" indent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600" dirty="0"/>
              <a:t>道德教育的内容</a:t>
            </a:r>
            <a:endParaRPr lang="zh-CN" altLang="en-US" sz="1600" kern="1200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1931C87-7451-7791-C461-B9DD9B893EC9}"/>
              </a:ext>
            </a:extLst>
          </p:cNvPr>
          <p:cNvSpPr/>
          <p:nvPr/>
        </p:nvSpPr>
        <p:spPr>
          <a:xfrm>
            <a:off x="8873826" y="4156092"/>
            <a:ext cx="1179323" cy="1179323"/>
          </a:xfrm>
          <a:custGeom>
            <a:avLst/>
            <a:gdLst>
              <a:gd name="connsiteX0" fmla="*/ 0 w 1179323"/>
              <a:gd name="connsiteY0" fmla="*/ 589662 h 1179323"/>
              <a:gd name="connsiteX1" fmla="*/ 589662 w 1179323"/>
              <a:gd name="connsiteY1" fmla="*/ 0 h 1179323"/>
              <a:gd name="connsiteX2" fmla="*/ 1179324 w 1179323"/>
              <a:gd name="connsiteY2" fmla="*/ 589662 h 1179323"/>
              <a:gd name="connsiteX3" fmla="*/ 589662 w 1179323"/>
              <a:gd name="connsiteY3" fmla="*/ 1179324 h 1179323"/>
              <a:gd name="connsiteX4" fmla="*/ 0 w 1179323"/>
              <a:gd name="connsiteY4" fmla="*/ 589662 h 1179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9323" h="1179323">
                <a:moveTo>
                  <a:pt x="0" y="589662"/>
                </a:moveTo>
                <a:cubicBezTo>
                  <a:pt x="0" y="264001"/>
                  <a:pt x="264001" y="0"/>
                  <a:pt x="589662" y="0"/>
                </a:cubicBezTo>
                <a:cubicBezTo>
                  <a:pt x="915323" y="0"/>
                  <a:pt x="1179324" y="264001"/>
                  <a:pt x="1179324" y="589662"/>
                </a:cubicBezTo>
                <a:cubicBezTo>
                  <a:pt x="1179324" y="915323"/>
                  <a:pt x="915323" y="1179324"/>
                  <a:pt x="589662" y="1179324"/>
                </a:cubicBezTo>
                <a:cubicBezTo>
                  <a:pt x="264001" y="1179324"/>
                  <a:pt x="0" y="915323"/>
                  <a:pt x="0" y="589662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379271"/>
              <a:satOff val="-8710"/>
              <a:lumOff val="-5883"/>
              <a:alphaOff val="0"/>
            </a:schemeClr>
          </a:fillRef>
          <a:effectRef idx="3">
            <a:schemeClr val="accent5">
              <a:hueOff val="-3379271"/>
              <a:satOff val="-8710"/>
              <a:lumOff val="-588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728" tIns="205728" rIns="205728" bIns="205728" numCol="1" spcCol="1270" anchor="ctr" anchorCtr="0">
            <a:noAutofit/>
          </a:bodyPr>
          <a:lstStyle/>
          <a:p>
            <a:pPr marL="0" lvl="0" indent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1600" dirty="0"/>
              <a:t>2</a:t>
            </a:r>
          </a:p>
          <a:p>
            <a:pPr marL="0" lvl="0" indent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600" dirty="0"/>
              <a:t>道德教育的原则与方法</a:t>
            </a:r>
            <a:endParaRPr lang="zh-CN" altLang="en-US" sz="1600" kern="1200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A441DBA-1619-1AFD-CFD4-DAC380937082}"/>
              </a:ext>
            </a:extLst>
          </p:cNvPr>
          <p:cNvSpPr/>
          <p:nvPr/>
        </p:nvSpPr>
        <p:spPr>
          <a:xfrm flipH="1">
            <a:off x="8326545" y="3498973"/>
            <a:ext cx="547281" cy="438708"/>
          </a:xfrm>
          <a:custGeom>
            <a:avLst/>
            <a:gdLst>
              <a:gd name="connsiteX0" fmla="*/ 0 w 375024"/>
              <a:gd name="connsiteY0" fmla="*/ 87742 h 438708"/>
              <a:gd name="connsiteX1" fmla="*/ 187512 w 375024"/>
              <a:gd name="connsiteY1" fmla="*/ 87742 h 438708"/>
              <a:gd name="connsiteX2" fmla="*/ 187512 w 375024"/>
              <a:gd name="connsiteY2" fmla="*/ 0 h 438708"/>
              <a:gd name="connsiteX3" fmla="*/ 375024 w 375024"/>
              <a:gd name="connsiteY3" fmla="*/ 219354 h 438708"/>
              <a:gd name="connsiteX4" fmla="*/ 187512 w 375024"/>
              <a:gd name="connsiteY4" fmla="*/ 438708 h 438708"/>
              <a:gd name="connsiteX5" fmla="*/ 187512 w 375024"/>
              <a:gd name="connsiteY5" fmla="*/ 350966 h 438708"/>
              <a:gd name="connsiteX6" fmla="*/ 0 w 375024"/>
              <a:gd name="connsiteY6" fmla="*/ 350966 h 438708"/>
              <a:gd name="connsiteX7" fmla="*/ 0 w 375024"/>
              <a:gd name="connsiteY7" fmla="*/ 87742 h 43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024" h="438708">
                <a:moveTo>
                  <a:pt x="375024" y="350966"/>
                </a:moveTo>
                <a:lnTo>
                  <a:pt x="187512" y="350966"/>
                </a:lnTo>
                <a:lnTo>
                  <a:pt x="187512" y="438708"/>
                </a:lnTo>
                <a:lnTo>
                  <a:pt x="0" y="219354"/>
                </a:lnTo>
                <a:lnTo>
                  <a:pt x="187512" y="0"/>
                </a:lnTo>
                <a:lnTo>
                  <a:pt x="187512" y="87742"/>
                </a:lnTo>
                <a:lnTo>
                  <a:pt x="375024" y="87742"/>
                </a:lnTo>
                <a:lnTo>
                  <a:pt x="375024" y="350966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758543"/>
              <a:satOff val="-17419"/>
              <a:lumOff val="-11765"/>
              <a:alphaOff val="0"/>
            </a:schemeClr>
          </a:fillRef>
          <a:effectRef idx="3">
            <a:schemeClr val="accent5">
              <a:hueOff val="-6758543"/>
              <a:satOff val="-17419"/>
              <a:lumOff val="-1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2507" tIns="87742" rIns="0" bIns="87742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600" kern="120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E1976EA-BEC9-9CC0-13BF-743212D41C35}"/>
              </a:ext>
            </a:extLst>
          </p:cNvPr>
          <p:cNvSpPr/>
          <p:nvPr/>
        </p:nvSpPr>
        <p:spPr>
          <a:xfrm>
            <a:off x="5807585" y="2539004"/>
            <a:ext cx="2358647" cy="2358647"/>
          </a:xfrm>
          <a:custGeom>
            <a:avLst/>
            <a:gdLst>
              <a:gd name="connsiteX0" fmla="*/ 0 w 2358647"/>
              <a:gd name="connsiteY0" fmla="*/ 1179324 h 2358647"/>
              <a:gd name="connsiteX1" fmla="*/ 1179324 w 2358647"/>
              <a:gd name="connsiteY1" fmla="*/ 0 h 2358647"/>
              <a:gd name="connsiteX2" fmla="*/ 2358648 w 2358647"/>
              <a:gd name="connsiteY2" fmla="*/ 1179324 h 2358647"/>
              <a:gd name="connsiteX3" fmla="*/ 1179324 w 2358647"/>
              <a:gd name="connsiteY3" fmla="*/ 2358648 h 2358647"/>
              <a:gd name="connsiteX4" fmla="*/ 0 w 2358647"/>
              <a:gd name="connsiteY4" fmla="*/ 1179324 h 2358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8647" h="2358647">
                <a:moveTo>
                  <a:pt x="0" y="1179324"/>
                </a:moveTo>
                <a:cubicBezTo>
                  <a:pt x="0" y="528001"/>
                  <a:pt x="528001" y="0"/>
                  <a:pt x="1179324" y="0"/>
                </a:cubicBezTo>
                <a:cubicBezTo>
                  <a:pt x="1830647" y="0"/>
                  <a:pt x="2358648" y="528001"/>
                  <a:pt x="2358648" y="1179324"/>
                </a:cubicBezTo>
                <a:cubicBezTo>
                  <a:pt x="2358648" y="1830647"/>
                  <a:pt x="1830647" y="2358648"/>
                  <a:pt x="1179324" y="2358648"/>
                </a:cubicBezTo>
                <a:cubicBezTo>
                  <a:pt x="528001" y="2358648"/>
                  <a:pt x="0" y="1830647"/>
                  <a:pt x="0" y="1179324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758543"/>
              <a:satOff val="-17419"/>
              <a:lumOff val="-11765"/>
              <a:alphaOff val="0"/>
            </a:schemeClr>
          </a:fillRef>
          <a:effectRef idx="3">
            <a:schemeClr val="accent5">
              <a:hueOff val="-6758543"/>
              <a:satOff val="-17419"/>
              <a:lumOff val="-1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1456" tIns="411456" rIns="411456" bIns="411456" numCol="1" spcCol="1270" anchor="ctr" anchorCtr="0">
            <a:noAutofit/>
          </a:bodyPr>
          <a:lstStyle/>
          <a:p>
            <a:pPr marL="0" lvl="0" indent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dirty="0"/>
              <a:t>（二）</a:t>
            </a:r>
            <a:endParaRPr lang="en-US" altLang="zh-CN" sz="2800" dirty="0"/>
          </a:p>
          <a:p>
            <a:pPr marL="0" lvl="0" indent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dirty="0"/>
              <a:t>论道德教育</a:t>
            </a:r>
            <a:endParaRPr lang="zh-CN" altLang="en-US" sz="2800" kern="1200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3D8C63B2-CE13-52BF-5168-7702B4DAC2CA}"/>
              </a:ext>
            </a:extLst>
          </p:cNvPr>
          <p:cNvSpPr/>
          <p:nvPr/>
        </p:nvSpPr>
        <p:spPr>
          <a:xfrm>
            <a:off x="2312823" y="2539004"/>
            <a:ext cx="2358647" cy="2358647"/>
          </a:xfrm>
          <a:custGeom>
            <a:avLst/>
            <a:gdLst>
              <a:gd name="connsiteX0" fmla="*/ 0 w 2358647"/>
              <a:gd name="connsiteY0" fmla="*/ 1179324 h 2358647"/>
              <a:gd name="connsiteX1" fmla="*/ 1179324 w 2358647"/>
              <a:gd name="connsiteY1" fmla="*/ 0 h 2358647"/>
              <a:gd name="connsiteX2" fmla="*/ 2358648 w 2358647"/>
              <a:gd name="connsiteY2" fmla="*/ 1179324 h 2358647"/>
              <a:gd name="connsiteX3" fmla="*/ 1179324 w 2358647"/>
              <a:gd name="connsiteY3" fmla="*/ 2358648 h 2358647"/>
              <a:gd name="connsiteX4" fmla="*/ 0 w 2358647"/>
              <a:gd name="connsiteY4" fmla="*/ 1179324 h 2358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8647" h="2358647">
                <a:moveTo>
                  <a:pt x="0" y="1179324"/>
                </a:moveTo>
                <a:cubicBezTo>
                  <a:pt x="0" y="528001"/>
                  <a:pt x="528001" y="0"/>
                  <a:pt x="1179324" y="0"/>
                </a:cubicBezTo>
                <a:cubicBezTo>
                  <a:pt x="1830647" y="0"/>
                  <a:pt x="2358648" y="528001"/>
                  <a:pt x="2358648" y="1179324"/>
                </a:cubicBezTo>
                <a:cubicBezTo>
                  <a:pt x="2358648" y="1830647"/>
                  <a:pt x="1830647" y="2358648"/>
                  <a:pt x="1179324" y="2358648"/>
                </a:cubicBezTo>
                <a:cubicBezTo>
                  <a:pt x="528001" y="2358648"/>
                  <a:pt x="0" y="1830647"/>
                  <a:pt x="0" y="117932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758543"/>
              <a:satOff val="-17419"/>
              <a:lumOff val="-11765"/>
              <a:alphaOff val="0"/>
            </a:schemeClr>
          </a:fillRef>
          <a:effectRef idx="3">
            <a:schemeClr val="accent5">
              <a:hueOff val="-6758543"/>
              <a:satOff val="-17419"/>
              <a:lumOff val="-1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1456" tIns="411456" rIns="411456" bIns="411456" numCol="1" spcCol="1270" anchor="ctr" anchorCtr="0">
            <a:noAutofit/>
          </a:bodyPr>
          <a:lstStyle/>
          <a:p>
            <a:pPr marL="0" lvl="0" indent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dirty="0"/>
              <a:t>（一）</a:t>
            </a:r>
            <a:endParaRPr lang="en-US" altLang="zh-CN" sz="2800" dirty="0"/>
          </a:p>
          <a:p>
            <a:pPr marL="0" lvl="0" indent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dirty="0"/>
              <a:t>论教育的作用</a:t>
            </a:r>
            <a:endParaRPr lang="zh-CN" altLang="en-US" sz="2800" kern="1200" dirty="0"/>
          </a:p>
        </p:txBody>
      </p:sp>
    </p:spTree>
    <p:extLst>
      <p:ext uri="{BB962C8B-B14F-4D97-AF65-F5344CB8AC3E}">
        <p14:creationId xmlns:p14="http://schemas.microsoft.com/office/powerpoint/2010/main" val="4255142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6" grpId="0" animBg="1"/>
      <p:bldP spid="8" grpId="0" animBg="1"/>
      <p:bldP spid="10" grpId="0" animBg="1"/>
      <p:bldP spid="11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秦汉时期的教育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033C819-B093-C22E-E29A-55D681C57C29}"/>
              </a:ext>
            </a:extLst>
          </p:cNvPr>
          <p:cNvSpPr txBox="1"/>
          <p:nvPr/>
        </p:nvSpPr>
        <p:spPr>
          <a:xfrm>
            <a:off x="1496495" y="2303420"/>
            <a:ext cx="6758157" cy="2537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四、王充的教育思想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王充（公元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27—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约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97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），字仲任，会稽上虞（今属浙江）人，东汉时期杰出的唯物主义思想家和教育家（图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2-3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）。王充从小聪慧好学，博览群书，擅长辩论，也曾担任过一些不高的官职，但未能施展自己的才华。他以教书为生，将自己的大部分时间与精力用于著书和讲学，其代表作为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论衡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FEBF20-B149-D6EB-E155-54326D44ED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063" y="2224850"/>
            <a:ext cx="2173983" cy="291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348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秦汉时期的教育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033C819-B093-C22E-E29A-55D681C57C29}"/>
              </a:ext>
            </a:extLst>
          </p:cNvPr>
          <p:cNvSpPr txBox="1"/>
          <p:nvPr/>
        </p:nvSpPr>
        <p:spPr>
          <a:xfrm>
            <a:off x="1496495" y="1754458"/>
            <a:ext cx="9238310" cy="2537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（一）对谶纬神学的批判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在汉朝推行“独尊儒术”文教政策百年之后，儒家思想受到众人的追捧，慢慢地被偶像化。在这种大环境背景下，王充高举“疾虚妄”的旗帜，从两个方面大力地批判了当时社会的经学教育：一是“虚妄之言”，揭露充斥于五经传记的阴阳灾异和神仙鬼怪，主张用自然知识来驳斥伪说和迷信；二是“夸张增饰之言”，揭露传记中的浮夸不实之词，主张应用历史事实驳斥那些歪曲历史的伪书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DD028E0-6BA8-B34D-7D34-9CC7EC3A922D}"/>
              </a:ext>
            </a:extLst>
          </p:cNvPr>
          <p:cNvGrpSpPr/>
          <p:nvPr/>
        </p:nvGrpSpPr>
        <p:grpSpPr>
          <a:xfrm>
            <a:off x="0" y="3989718"/>
            <a:ext cx="12192000" cy="2250943"/>
            <a:chOff x="0" y="4132384"/>
            <a:chExt cx="12192000" cy="225094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DCC0361-6A35-A916-9657-8EE92912E530}"/>
                </a:ext>
              </a:extLst>
            </p:cNvPr>
            <p:cNvSpPr/>
            <p:nvPr/>
          </p:nvSpPr>
          <p:spPr>
            <a:xfrm>
              <a:off x="0" y="5618285"/>
              <a:ext cx="12192000" cy="202311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矩形 4">
              <a:extLst>
                <a:ext uri="{FF2B5EF4-FFF2-40B4-BE49-F238E27FC236}">
                  <a16:creationId xmlns:a16="http://schemas.microsoft.com/office/drawing/2014/main" id="{C6771D81-F72F-1AF8-F458-BAA4F2E76584}"/>
                </a:ext>
              </a:extLst>
            </p:cNvPr>
            <p:cNvSpPr/>
            <p:nvPr/>
          </p:nvSpPr>
          <p:spPr>
            <a:xfrm>
              <a:off x="8820817" y="4706545"/>
              <a:ext cx="2222320" cy="1263432"/>
            </a:xfrm>
            <a:custGeom>
              <a:avLst/>
              <a:gdLst>
                <a:gd name="connsiteX0" fmla="*/ 0 w 1529862"/>
                <a:gd name="connsiteY0" fmla="*/ 0 h 1257300"/>
                <a:gd name="connsiteX1" fmla="*/ 1529862 w 1529862"/>
                <a:gd name="connsiteY1" fmla="*/ 0 h 1257300"/>
                <a:gd name="connsiteX2" fmla="*/ 1529862 w 1529862"/>
                <a:gd name="connsiteY2" fmla="*/ 1257300 h 1257300"/>
                <a:gd name="connsiteX3" fmla="*/ 0 w 1529862"/>
                <a:gd name="connsiteY3" fmla="*/ 1257300 h 1257300"/>
                <a:gd name="connsiteX4" fmla="*/ 0 w 1529862"/>
                <a:gd name="connsiteY4" fmla="*/ 0 h 1257300"/>
                <a:gd name="connsiteX0" fmla="*/ 70339 w 1529862"/>
                <a:gd name="connsiteY0" fmla="*/ 0 h 1345223"/>
                <a:gd name="connsiteX1" fmla="*/ 1529862 w 1529862"/>
                <a:gd name="connsiteY1" fmla="*/ 87923 h 1345223"/>
                <a:gd name="connsiteX2" fmla="*/ 1529862 w 1529862"/>
                <a:gd name="connsiteY2" fmla="*/ 1345223 h 1345223"/>
                <a:gd name="connsiteX3" fmla="*/ 0 w 1529862"/>
                <a:gd name="connsiteY3" fmla="*/ 1345223 h 1345223"/>
                <a:gd name="connsiteX4" fmla="*/ 70339 w 1529862"/>
                <a:gd name="connsiteY4" fmla="*/ 0 h 1345223"/>
                <a:gd name="connsiteX0" fmla="*/ 70339 w 1529862"/>
                <a:gd name="connsiteY0" fmla="*/ 0 h 1345223"/>
                <a:gd name="connsiteX1" fmla="*/ 1529862 w 1529862"/>
                <a:gd name="connsiteY1" fmla="*/ 87923 h 1345223"/>
                <a:gd name="connsiteX2" fmla="*/ 1529862 w 1529862"/>
                <a:gd name="connsiteY2" fmla="*/ 1345223 h 1345223"/>
                <a:gd name="connsiteX3" fmla="*/ 0 w 1529862"/>
                <a:gd name="connsiteY3" fmla="*/ 1345223 h 1345223"/>
                <a:gd name="connsiteX4" fmla="*/ 70339 w 1529862"/>
                <a:gd name="connsiteY4" fmla="*/ 0 h 1345223"/>
                <a:gd name="connsiteX0" fmla="*/ 1732 w 1707439"/>
                <a:gd name="connsiteY0" fmla="*/ 96716 h 1257300"/>
                <a:gd name="connsiteX1" fmla="*/ 1707439 w 1707439"/>
                <a:gd name="connsiteY1" fmla="*/ 0 h 1257300"/>
                <a:gd name="connsiteX2" fmla="*/ 1707439 w 1707439"/>
                <a:gd name="connsiteY2" fmla="*/ 1257300 h 1257300"/>
                <a:gd name="connsiteX3" fmla="*/ 177577 w 1707439"/>
                <a:gd name="connsiteY3" fmla="*/ 1257300 h 1257300"/>
                <a:gd name="connsiteX4" fmla="*/ 1732 w 1707439"/>
                <a:gd name="connsiteY4" fmla="*/ 96716 h 1257300"/>
                <a:gd name="connsiteX0" fmla="*/ 0 w 1705707"/>
                <a:gd name="connsiteY0" fmla="*/ 96716 h 1257300"/>
                <a:gd name="connsiteX1" fmla="*/ 1705707 w 1705707"/>
                <a:gd name="connsiteY1" fmla="*/ 0 h 1257300"/>
                <a:gd name="connsiteX2" fmla="*/ 1705707 w 1705707"/>
                <a:gd name="connsiteY2" fmla="*/ 1257300 h 1257300"/>
                <a:gd name="connsiteX3" fmla="*/ 175845 w 1705707"/>
                <a:gd name="connsiteY3" fmla="*/ 1257300 h 1257300"/>
                <a:gd name="connsiteX4" fmla="*/ 0 w 1705707"/>
                <a:gd name="connsiteY4" fmla="*/ 96716 h 1257300"/>
                <a:gd name="connsiteX0" fmla="*/ 0 w 1925514"/>
                <a:gd name="connsiteY0" fmla="*/ 79132 h 1239716"/>
                <a:gd name="connsiteX1" fmla="*/ 1925514 w 1925514"/>
                <a:gd name="connsiteY1" fmla="*/ 0 h 1239716"/>
                <a:gd name="connsiteX2" fmla="*/ 1705707 w 1925514"/>
                <a:gd name="connsiteY2" fmla="*/ 1239716 h 1239716"/>
                <a:gd name="connsiteX3" fmla="*/ 175845 w 1925514"/>
                <a:gd name="connsiteY3" fmla="*/ 1239716 h 1239716"/>
                <a:gd name="connsiteX4" fmla="*/ 0 w 1925514"/>
                <a:gd name="connsiteY4" fmla="*/ 79132 h 1239716"/>
                <a:gd name="connsiteX0" fmla="*/ 0 w 1925514"/>
                <a:gd name="connsiteY0" fmla="*/ 79132 h 1239716"/>
                <a:gd name="connsiteX1" fmla="*/ 1925514 w 1925514"/>
                <a:gd name="connsiteY1" fmla="*/ 0 h 1239716"/>
                <a:gd name="connsiteX2" fmla="*/ 1705707 w 1925514"/>
                <a:gd name="connsiteY2" fmla="*/ 1239716 h 1239716"/>
                <a:gd name="connsiteX3" fmla="*/ 175845 w 1925514"/>
                <a:gd name="connsiteY3" fmla="*/ 1239716 h 1239716"/>
                <a:gd name="connsiteX4" fmla="*/ 0 w 1925514"/>
                <a:gd name="connsiteY4" fmla="*/ 79132 h 1239716"/>
                <a:gd name="connsiteX0" fmla="*/ 0 w 2031022"/>
                <a:gd name="connsiteY0" fmla="*/ 0 h 1160584"/>
                <a:gd name="connsiteX1" fmla="*/ 2031022 w 2031022"/>
                <a:gd name="connsiteY1" fmla="*/ 8791 h 1160584"/>
                <a:gd name="connsiteX2" fmla="*/ 1705707 w 2031022"/>
                <a:gd name="connsiteY2" fmla="*/ 1160584 h 1160584"/>
                <a:gd name="connsiteX3" fmla="*/ 175845 w 2031022"/>
                <a:gd name="connsiteY3" fmla="*/ 1160584 h 1160584"/>
                <a:gd name="connsiteX4" fmla="*/ 0 w 2031022"/>
                <a:gd name="connsiteY4" fmla="*/ 0 h 1160584"/>
                <a:gd name="connsiteX0" fmla="*/ 0 w 2031022"/>
                <a:gd name="connsiteY0" fmla="*/ 0 h 1160584"/>
                <a:gd name="connsiteX1" fmla="*/ 2031022 w 2031022"/>
                <a:gd name="connsiteY1" fmla="*/ 8791 h 1160584"/>
                <a:gd name="connsiteX2" fmla="*/ 1705707 w 2031022"/>
                <a:gd name="connsiteY2" fmla="*/ 1160584 h 1160584"/>
                <a:gd name="connsiteX3" fmla="*/ 175845 w 2031022"/>
                <a:gd name="connsiteY3" fmla="*/ 1160584 h 1160584"/>
                <a:gd name="connsiteX4" fmla="*/ 0 w 2031022"/>
                <a:gd name="connsiteY4" fmla="*/ 0 h 1160584"/>
                <a:gd name="connsiteX0" fmla="*/ 0 w 2031022"/>
                <a:gd name="connsiteY0" fmla="*/ 0 h 1160584"/>
                <a:gd name="connsiteX1" fmla="*/ 2031022 w 2031022"/>
                <a:gd name="connsiteY1" fmla="*/ 8791 h 1160584"/>
                <a:gd name="connsiteX2" fmla="*/ 1705707 w 2031022"/>
                <a:gd name="connsiteY2" fmla="*/ 1160584 h 1160584"/>
                <a:gd name="connsiteX3" fmla="*/ 175845 w 2031022"/>
                <a:gd name="connsiteY3" fmla="*/ 1160584 h 1160584"/>
                <a:gd name="connsiteX4" fmla="*/ 0 w 2031022"/>
                <a:gd name="connsiteY4" fmla="*/ 0 h 1160584"/>
                <a:gd name="connsiteX0" fmla="*/ 0 w 2031022"/>
                <a:gd name="connsiteY0" fmla="*/ 26566 h 1187150"/>
                <a:gd name="connsiteX1" fmla="*/ 457199 w 2031022"/>
                <a:gd name="connsiteY1" fmla="*/ 188 h 1187150"/>
                <a:gd name="connsiteX2" fmla="*/ 2031022 w 2031022"/>
                <a:gd name="connsiteY2" fmla="*/ 35357 h 1187150"/>
                <a:gd name="connsiteX3" fmla="*/ 1705707 w 2031022"/>
                <a:gd name="connsiteY3" fmla="*/ 1187150 h 1187150"/>
                <a:gd name="connsiteX4" fmla="*/ 175845 w 2031022"/>
                <a:gd name="connsiteY4" fmla="*/ 1187150 h 1187150"/>
                <a:gd name="connsiteX5" fmla="*/ 0 w 2031022"/>
                <a:gd name="connsiteY5" fmla="*/ 26566 h 1187150"/>
                <a:gd name="connsiteX0" fmla="*/ 0 w 2031022"/>
                <a:gd name="connsiteY0" fmla="*/ 102848 h 1263432"/>
                <a:gd name="connsiteX1" fmla="*/ 457199 w 2031022"/>
                <a:gd name="connsiteY1" fmla="*/ 76470 h 1263432"/>
                <a:gd name="connsiteX2" fmla="*/ 2031022 w 2031022"/>
                <a:gd name="connsiteY2" fmla="*/ 111639 h 1263432"/>
                <a:gd name="connsiteX3" fmla="*/ 1705707 w 2031022"/>
                <a:gd name="connsiteY3" fmla="*/ 1263432 h 1263432"/>
                <a:gd name="connsiteX4" fmla="*/ 175845 w 2031022"/>
                <a:gd name="connsiteY4" fmla="*/ 1263432 h 1263432"/>
                <a:gd name="connsiteX5" fmla="*/ 0 w 2031022"/>
                <a:gd name="connsiteY5" fmla="*/ 102848 h 1263432"/>
                <a:gd name="connsiteX0" fmla="*/ 5433 w 2036455"/>
                <a:gd name="connsiteY0" fmla="*/ 102848 h 1263432"/>
                <a:gd name="connsiteX1" fmla="*/ 462632 w 2036455"/>
                <a:gd name="connsiteY1" fmla="*/ 76470 h 1263432"/>
                <a:gd name="connsiteX2" fmla="*/ 2036455 w 2036455"/>
                <a:gd name="connsiteY2" fmla="*/ 111639 h 1263432"/>
                <a:gd name="connsiteX3" fmla="*/ 1711140 w 2036455"/>
                <a:gd name="connsiteY3" fmla="*/ 1263432 h 1263432"/>
                <a:gd name="connsiteX4" fmla="*/ 181278 w 2036455"/>
                <a:gd name="connsiteY4" fmla="*/ 1263432 h 1263432"/>
                <a:gd name="connsiteX5" fmla="*/ 242824 w 2036455"/>
                <a:gd name="connsiteY5" fmla="*/ 709517 h 1263432"/>
                <a:gd name="connsiteX6" fmla="*/ 5433 w 2036455"/>
                <a:gd name="connsiteY6" fmla="*/ 102848 h 1263432"/>
                <a:gd name="connsiteX0" fmla="*/ 6660 w 2037682"/>
                <a:gd name="connsiteY0" fmla="*/ 102848 h 1263432"/>
                <a:gd name="connsiteX1" fmla="*/ 463859 w 2037682"/>
                <a:gd name="connsiteY1" fmla="*/ 76470 h 1263432"/>
                <a:gd name="connsiteX2" fmla="*/ 2037682 w 2037682"/>
                <a:gd name="connsiteY2" fmla="*/ 111639 h 1263432"/>
                <a:gd name="connsiteX3" fmla="*/ 1712367 w 2037682"/>
                <a:gd name="connsiteY3" fmla="*/ 1263432 h 1263432"/>
                <a:gd name="connsiteX4" fmla="*/ 182505 w 2037682"/>
                <a:gd name="connsiteY4" fmla="*/ 1263432 h 1263432"/>
                <a:gd name="connsiteX5" fmla="*/ 191297 w 2037682"/>
                <a:gd name="connsiteY5" fmla="*/ 990870 h 1263432"/>
                <a:gd name="connsiteX6" fmla="*/ 6660 w 2037682"/>
                <a:gd name="connsiteY6" fmla="*/ 102848 h 1263432"/>
                <a:gd name="connsiteX0" fmla="*/ 6660 w 2222320"/>
                <a:gd name="connsiteY0" fmla="*/ 102848 h 1263432"/>
                <a:gd name="connsiteX1" fmla="*/ 463859 w 2222320"/>
                <a:gd name="connsiteY1" fmla="*/ 76470 h 1263432"/>
                <a:gd name="connsiteX2" fmla="*/ 2222320 w 2222320"/>
                <a:gd name="connsiteY2" fmla="*/ 111639 h 1263432"/>
                <a:gd name="connsiteX3" fmla="*/ 1712367 w 2222320"/>
                <a:gd name="connsiteY3" fmla="*/ 1263432 h 1263432"/>
                <a:gd name="connsiteX4" fmla="*/ 182505 w 2222320"/>
                <a:gd name="connsiteY4" fmla="*/ 1263432 h 1263432"/>
                <a:gd name="connsiteX5" fmla="*/ 191297 w 2222320"/>
                <a:gd name="connsiteY5" fmla="*/ 990870 h 1263432"/>
                <a:gd name="connsiteX6" fmla="*/ 6660 w 2222320"/>
                <a:gd name="connsiteY6" fmla="*/ 102848 h 1263432"/>
                <a:gd name="connsiteX0" fmla="*/ 6660 w 2222320"/>
                <a:gd name="connsiteY0" fmla="*/ 102848 h 1263432"/>
                <a:gd name="connsiteX1" fmla="*/ 463859 w 2222320"/>
                <a:gd name="connsiteY1" fmla="*/ 76470 h 1263432"/>
                <a:gd name="connsiteX2" fmla="*/ 2222320 w 2222320"/>
                <a:gd name="connsiteY2" fmla="*/ 111639 h 1263432"/>
                <a:gd name="connsiteX3" fmla="*/ 1747536 w 2222320"/>
                <a:gd name="connsiteY3" fmla="*/ 1228263 h 1263432"/>
                <a:gd name="connsiteX4" fmla="*/ 182505 w 2222320"/>
                <a:gd name="connsiteY4" fmla="*/ 1263432 h 1263432"/>
                <a:gd name="connsiteX5" fmla="*/ 191297 w 2222320"/>
                <a:gd name="connsiteY5" fmla="*/ 990870 h 1263432"/>
                <a:gd name="connsiteX6" fmla="*/ 6660 w 2222320"/>
                <a:gd name="connsiteY6" fmla="*/ 102848 h 1263432"/>
                <a:gd name="connsiteX0" fmla="*/ 6660 w 2222320"/>
                <a:gd name="connsiteY0" fmla="*/ 102848 h 1263432"/>
                <a:gd name="connsiteX1" fmla="*/ 463859 w 2222320"/>
                <a:gd name="connsiteY1" fmla="*/ 76470 h 1263432"/>
                <a:gd name="connsiteX2" fmla="*/ 2222320 w 2222320"/>
                <a:gd name="connsiteY2" fmla="*/ 111639 h 1263432"/>
                <a:gd name="connsiteX3" fmla="*/ 1747536 w 2222320"/>
                <a:gd name="connsiteY3" fmla="*/ 1228263 h 1263432"/>
                <a:gd name="connsiteX4" fmla="*/ 182505 w 2222320"/>
                <a:gd name="connsiteY4" fmla="*/ 1263432 h 1263432"/>
                <a:gd name="connsiteX5" fmla="*/ 191297 w 2222320"/>
                <a:gd name="connsiteY5" fmla="*/ 990870 h 1263432"/>
                <a:gd name="connsiteX6" fmla="*/ 6660 w 2222320"/>
                <a:gd name="connsiteY6" fmla="*/ 102848 h 126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320" h="1263432">
                  <a:moveTo>
                    <a:pt x="6660" y="102848"/>
                  </a:moveTo>
                  <a:cubicBezTo>
                    <a:pt x="109237" y="105779"/>
                    <a:pt x="440413" y="-111099"/>
                    <a:pt x="463859" y="76470"/>
                  </a:cubicBezTo>
                  <a:lnTo>
                    <a:pt x="2222320" y="111639"/>
                  </a:lnTo>
                  <a:cubicBezTo>
                    <a:pt x="1551174" y="1105170"/>
                    <a:pt x="1548243" y="955701"/>
                    <a:pt x="1747536" y="1228263"/>
                  </a:cubicBezTo>
                  <a:lnTo>
                    <a:pt x="182505" y="1263432"/>
                  </a:lnTo>
                  <a:cubicBezTo>
                    <a:pt x="-71007" y="1181371"/>
                    <a:pt x="220605" y="1184301"/>
                    <a:pt x="191297" y="990870"/>
                  </a:cubicBezTo>
                  <a:cubicBezTo>
                    <a:pt x="161990" y="797439"/>
                    <a:pt x="-38767" y="218613"/>
                    <a:pt x="6660" y="1028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2" name="3D 模型 11" descr="Rocking Chair">
                  <a:extLst>
                    <a:ext uri="{FF2B5EF4-FFF2-40B4-BE49-F238E27FC236}">
                      <a16:creationId xmlns:a16="http://schemas.microsoft.com/office/drawing/2014/main" id="{E5784A6F-B139-F24A-33E7-BF47D0DC30EE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8753401" y="4132384"/>
                <a:ext cx="2124890" cy="2250943"/>
              </p:xfrm>
              <a:graphic>
                <a:graphicData uri="http://schemas.microsoft.com/office/drawing/2017/model3d">
                  <am3d:model3d r:embed="rId3">
                    <am3d:spPr>
                      <a:xfrm>
                        <a:off x="0" y="0"/>
                        <a:ext cx="2124890" cy="2250943"/>
                      </a:xfrm>
                      <a:prstGeom prst="rect">
                        <a:avLst/>
                      </a:prstGeom>
                    </am3d:spPr>
                    <am3d:camera>
                      <am3d:pos x="0" y="0" z="75350358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9944957" d="1000000"/>
                      <am3d:preTrans dx="-89" dy="-18132593" dz="705998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2916241" ay="-3841716" az="-2733821"/>
                      <am3d:postTrans dx="0" dy="0" dz="0"/>
                    </am3d:trans>
                    <am3d:raster rName="Office3DRenderer" rVer="16.0.8326">
                      <am3d:blip r:embed="rId4"/>
                    </am3d:raster>
                    <am3d:objViewport viewportSz="27731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2" name="3D 模型 11" descr="Rocking Chair">
                  <a:extLst>
                    <a:ext uri="{FF2B5EF4-FFF2-40B4-BE49-F238E27FC236}">
                      <a16:creationId xmlns:a16="http://schemas.microsoft.com/office/drawing/2014/main" id="{E5784A6F-B139-F24A-33E7-BF47D0DC30EE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753401" y="3989718"/>
                  <a:ext cx="2124890" cy="2250943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018636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秦汉时期的教育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033C819-B093-C22E-E29A-55D681C57C29}"/>
              </a:ext>
            </a:extLst>
          </p:cNvPr>
          <p:cNvSpPr txBox="1"/>
          <p:nvPr/>
        </p:nvSpPr>
        <p:spPr>
          <a:xfrm>
            <a:off x="1496495" y="1789854"/>
            <a:ext cx="9238310" cy="378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（二）论教育的作用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王充与董仲舒类似，他把人性分为三种：有生来就善的，是中人以上的人；有生来就恶的，是中人以下的人；有无善无恶或者善恶混杂的人，是中人。但是他认为人性中的善与恶并不是上天的安排，而是由自然因素影响所形成的。由于人在受胎时所禀成的天性不同，因此其善恶不同，即“秉气有厚薄，故性有善恶”。王充继而认为生来就善或恶的人在整体民众中占比较小，绝大多数是中人。王充对先秦以来人性论和教育作用的关系做了唯物主义的解释，认为环境、教育可以改变人性，肯定了教育的作用，中人之性可以通过教育来进行引导。所以，他特别强调统治者应该重视教育，发挥教育在治国化民中的重要作用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921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秦汉时期的教育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D479795-48AA-C708-B30C-B045303A49F9}"/>
              </a:ext>
            </a:extLst>
          </p:cNvPr>
          <p:cNvGrpSpPr/>
          <p:nvPr/>
        </p:nvGrpSpPr>
        <p:grpSpPr>
          <a:xfrm>
            <a:off x="2389303" y="2667366"/>
            <a:ext cx="1898581" cy="1898580"/>
            <a:chOff x="4204746" y="4066865"/>
            <a:chExt cx="3017539" cy="3017539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4463FE2-0AAE-F03B-DA95-6BAE07625FC8}"/>
                </a:ext>
              </a:extLst>
            </p:cNvPr>
            <p:cNvSpPr/>
            <p:nvPr/>
          </p:nvSpPr>
          <p:spPr>
            <a:xfrm>
              <a:off x="4204746" y="4066865"/>
              <a:ext cx="3017539" cy="301753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D6F5054-B4E6-6749-265E-BDE25913DE96}"/>
                </a:ext>
              </a:extLst>
            </p:cNvPr>
            <p:cNvGrpSpPr/>
            <p:nvPr/>
          </p:nvGrpSpPr>
          <p:grpSpPr>
            <a:xfrm>
              <a:off x="5113520" y="4975637"/>
              <a:ext cx="1199992" cy="1199990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322344F-B111-AD7F-B36B-73AB372BD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8551763D-1943-28F3-1B48-70A2C60B1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B5A9CE0-F8CB-6835-F220-9FA793EA6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</p:grpSp>
      <p:sp>
        <p:nvSpPr>
          <p:cNvPr id="15" name="文本框 33">
            <a:extLst>
              <a:ext uri="{FF2B5EF4-FFF2-40B4-BE49-F238E27FC236}">
                <a16:creationId xmlns:a16="http://schemas.microsoft.com/office/drawing/2014/main" id="{3175054E-131B-3FAE-5302-C380748F5CC7}"/>
              </a:ext>
            </a:extLst>
          </p:cNvPr>
          <p:cNvSpPr txBox="1"/>
          <p:nvPr/>
        </p:nvSpPr>
        <p:spPr>
          <a:xfrm>
            <a:off x="2131983" y="4701210"/>
            <a:ext cx="2323188" cy="713641"/>
          </a:xfrm>
          <a:prstGeom prst="rect">
            <a:avLst/>
          </a:prstGeom>
          <a:noFill/>
        </p:spPr>
        <p:txBody>
          <a:bodyPr wrap="none" anchor="b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Source Han Serif SC" panose="02020400000000000000" pitchFamily="18" charset="-122"/>
              </a:rPr>
              <a:t>1.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Source Han Serif SC" panose="02020400000000000000" pitchFamily="18" charset="-122"/>
              </a:rPr>
              <a:t>知识来源：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Source Han Serif SC" panose="02020400000000000000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Source Han Serif SC" panose="02020400000000000000" pitchFamily="18" charset="-122"/>
              </a:rPr>
              <a:t>“学之乃知，不问不识”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3F0F725-CF0B-7F6D-0CC9-78E74146FD36}"/>
              </a:ext>
            </a:extLst>
          </p:cNvPr>
          <p:cNvGrpSpPr/>
          <p:nvPr/>
        </p:nvGrpSpPr>
        <p:grpSpPr>
          <a:xfrm>
            <a:off x="5307057" y="2673392"/>
            <a:ext cx="1898581" cy="1898580"/>
            <a:chOff x="7922176" y="4076442"/>
            <a:chExt cx="3017539" cy="3017539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E028F89-B7CC-0A55-A0BE-A0940B0C14F4}"/>
                </a:ext>
              </a:extLst>
            </p:cNvPr>
            <p:cNvSpPr/>
            <p:nvPr/>
          </p:nvSpPr>
          <p:spPr>
            <a:xfrm>
              <a:off x="7922176" y="4076442"/>
              <a:ext cx="3017539" cy="3017539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B74E1A6-E3F5-3F1C-6F67-D570DBD857E8}"/>
                </a:ext>
              </a:extLst>
            </p:cNvPr>
            <p:cNvGrpSpPr/>
            <p:nvPr/>
          </p:nvGrpSpPr>
          <p:grpSpPr>
            <a:xfrm>
              <a:off x="9018446" y="4985215"/>
              <a:ext cx="824994" cy="1199990"/>
              <a:chOff x="4838700" y="2774950"/>
              <a:chExt cx="279400" cy="406400"/>
            </a:xfrm>
            <a:solidFill>
              <a:schemeClr val="bg1"/>
            </a:solidFill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C5D8A696-2B17-D028-7C76-D4E5865DB5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0" y="2774950"/>
                <a:ext cx="279400" cy="40640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54" y="6"/>
                  </a:cxn>
                  <a:cxn ang="0">
                    <a:pos x="26" y="26"/>
                  </a:cxn>
                  <a:cxn ang="0">
                    <a:pos x="6" y="54"/>
                  </a:cxn>
                  <a:cxn ang="0">
                    <a:pos x="0" y="88"/>
                  </a:cxn>
                  <a:cxn ang="0">
                    <a:pos x="2" y="100"/>
                  </a:cxn>
                  <a:cxn ang="0">
                    <a:pos x="16" y="138"/>
                  </a:cxn>
                  <a:cxn ang="0">
                    <a:pos x="40" y="184"/>
                  </a:cxn>
                  <a:cxn ang="0">
                    <a:pos x="50" y="214"/>
                  </a:cxn>
                  <a:cxn ang="0">
                    <a:pos x="62" y="246"/>
                  </a:cxn>
                  <a:cxn ang="0">
                    <a:pos x="76" y="254"/>
                  </a:cxn>
                  <a:cxn ang="0">
                    <a:pos x="88" y="256"/>
                  </a:cxn>
                  <a:cxn ang="0">
                    <a:pos x="108" y="252"/>
                  </a:cxn>
                  <a:cxn ang="0">
                    <a:pos x="118" y="238"/>
                  </a:cxn>
                  <a:cxn ang="0">
                    <a:pos x="136" y="184"/>
                  </a:cxn>
                  <a:cxn ang="0">
                    <a:pos x="146" y="162"/>
                  </a:cxn>
                  <a:cxn ang="0">
                    <a:pos x="172" y="112"/>
                  </a:cxn>
                  <a:cxn ang="0">
                    <a:pos x="176" y="88"/>
                  </a:cxn>
                  <a:cxn ang="0">
                    <a:pos x="174" y="70"/>
                  </a:cxn>
                  <a:cxn ang="0">
                    <a:pos x="160" y="38"/>
                  </a:cxn>
                  <a:cxn ang="0">
                    <a:pos x="138" y="16"/>
                  </a:cxn>
                  <a:cxn ang="0">
                    <a:pos x="106" y="2"/>
                  </a:cxn>
                  <a:cxn ang="0">
                    <a:pos x="108" y="218"/>
                  </a:cxn>
                  <a:cxn ang="0">
                    <a:pos x="70" y="222"/>
                  </a:cxn>
                  <a:cxn ang="0">
                    <a:pos x="64" y="208"/>
                  </a:cxn>
                  <a:cxn ang="0">
                    <a:pos x="114" y="200"/>
                  </a:cxn>
                  <a:cxn ang="0">
                    <a:pos x="112" y="208"/>
                  </a:cxn>
                  <a:cxn ang="0">
                    <a:pos x="108" y="218"/>
                  </a:cxn>
                  <a:cxn ang="0">
                    <a:pos x="62" y="200"/>
                  </a:cxn>
                  <a:cxn ang="0">
                    <a:pos x="120" y="184"/>
                  </a:cxn>
                  <a:cxn ang="0">
                    <a:pos x="116" y="192"/>
                  </a:cxn>
                  <a:cxn ang="0">
                    <a:pos x="88" y="240"/>
                  </a:cxn>
                  <a:cxn ang="0">
                    <a:pos x="82" y="240"/>
                  </a:cxn>
                  <a:cxn ang="0">
                    <a:pos x="76" y="236"/>
                  </a:cxn>
                  <a:cxn ang="0">
                    <a:pos x="106" y="226"/>
                  </a:cxn>
                  <a:cxn ang="0">
                    <a:pos x="102" y="234"/>
                  </a:cxn>
                  <a:cxn ang="0">
                    <a:pos x="94" y="240"/>
                  </a:cxn>
                  <a:cxn ang="0">
                    <a:pos x="126" y="168"/>
                  </a:cxn>
                  <a:cxn ang="0">
                    <a:pos x="50" y="168"/>
                  </a:cxn>
                  <a:cxn ang="0">
                    <a:pos x="38" y="142"/>
                  </a:cxn>
                  <a:cxn ang="0">
                    <a:pos x="18" y="100"/>
                  </a:cxn>
                  <a:cxn ang="0">
                    <a:pos x="16" y="88"/>
                  </a:cxn>
                  <a:cxn ang="0">
                    <a:pos x="22" y="60"/>
                  </a:cxn>
                  <a:cxn ang="0">
                    <a:pos x="38" y="38"/>
                  </a:cxn>
                  <a:cxn ang="0">
                    <a:pos x="60" y="22"/>
                  </a:cxn>
                  <a:cxn ang="0">
                    <a:pos x="88" y="16"/>
                  </a:cxn>
                  <a:cxn ang="0">
                    <a:pos x="102" y="18"/>
                  </a:cxn>
                  <a:cxn ang="0">
                    <a:pos x="128" y="28"/>
                  </a:cxn>
                  <a:cxn ang="0">
                    <a:pos x="148" y="48"/>
                  </a:cxn>
                  <a:cxn ang="0">
                    <a:pos x="158" y="74"/>
                  </a:cxn>
                  <a:cxn ang="0">
                    <a:pos x="160" y="88"/>
                  </a:cxn>
                  <a:cxn ang="0">
                    <a:pos x="154" y="114"/>
                  </a:cxn>
                  <a:cxn ang="0">
                    <a:pos x="138" y="142"/>
                  </a:cxn>
                </a:cxnLst>
                <a:rect l="0" t="0" r="r" b="b"/>
                <a:pathLst>
                  <a:path w="176" h="25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6"/>
                    </a:lnTo>
                    <a:lnTo>
                      <a:pt x="38" y="16"/>
                    </a:lnTo>
                    <a:lnTo>
                      <a:pt x="26" y="26"/>
                    </a:lnTo>
                    <a:lnTo>
                      <a:pt x="16" y="38"/>
                    </a:lnTo>
                    <a:lnTo>
                      <a:pt x="6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0"/>
                    </a:lnTo>
                    <a:lnTo>
                      <a:pt x="4" y="112"/>
                    </a:lnTo>
                    <a:lnTo>
                      <a:pt x="16" y="138"/>
                    </a:lnTo>
                    <a:lnTo>
                      <a:pt x="30" y="162"/>
                    </a:lnTo>
                    <a:lnTo>
                      <a:pt x="40" y="184"/>
                    </a:lnTo>
                    <a:lnTo>
                      <a:pt x="40" y="184"/>
                    </a:lnTo>
                    <a:lnTo>
                      <a:pt x="50" y="214"/>
                    </a:lnTo>
                    <a:lnTo>
                      <a:pt x="58" y="238"/>
                    </a:lnTo>
                    <a:lnTo>
                      <a:pt x="62" y="246"/>
                    </a:lnTo>
                    <a:lnTo>
                      <a:pt x="68" y="252"/>
                    </a:lnTo>
                    <a:lnTo>
                      <a:pt x="76" y="254"/>
                    </a:lnTo>
                    <a:lnTo>
                      <a:pt x="88" y="256"/>
                    </a:lnTo>
                    <a:lnTo>
                      <a:pt x="88" y="256"/>
                    </a:lnTo>
                    <a:lnTo>
                      <a:pt x="100" y="254"/>
                    </a:lnTo>
                    <a:lnTo>
                      <a:pt x="108" y="252"/>
                    </a:lnTo>
                    <a:lnTo>
                      <a:pt x="114" y="246"/>
                    </a:lnTo>
                    <a:lnTo>
                      <a:pt x="118" y="238"/>
                    </a:lnTo>
                    <a:lnTo>
                      <a:pt x="126" y="214"/>
                    </a:lnTo>
                    <a:lnTo>
                      <a:pt x="136" y="184"/>
                    </a:lnTo>
                    <a:lnTo>
                      <a:pt x="136" y="184"/>
                    </a:lnTo>
                    <a:lnTo>
                      <a:pt x="146" y="162"/>
                    </a:lnTo>
                    <a:lnTo>
                      <a:pt x="160" y="138"/>
                    </a:lnTo>
                    <a:lnTo>
                      <a:pt x="172" y="112"/>
                    </a:lnTo>
                    <a:lnTo>
                      <a:pt x="174" y="100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70" y="54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close/>
                    <a:moveTo>
                      <a:pt x="108" y="218"/>
                    </a:moveTo>
                    <a:lnTo>
                      <a:pt x="70" y="222"/>
                    </a:lnTo>
                    <a:lnTo>
                      <a:pt x="70" y="222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4" y="206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8"/>
                    </a:lnTo>
                    <a:lnTo>
                      <a:pt x="112" y="208"/>
                    </a:lnTo>
                    <a:lnTo>
                      <a:pt x="108" y="218"/>
                    </a:lnTo>
                    <a:close/>
                    <a:moveTo>
                      <a:pt x="62" y="200"/>
                    </a:moveTo>
                    <a:lnTo>
                      <a:pt x="62" y="200"/>
                    </a:lnTo>
                    <a:lnTo>
                      <a:pt x="56" y="184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116" y="192"/>
                    </a:lnTo>
                    <a:lnTo>
                      <a:pt x="62" y="200"/>
                    </a:lnTo>
                    <a:close/>
                    <a:moveTo>
                      <a:pt x="88" y="240"/>
                    </a:moveTo>
                    <a:lnTo>
                      <a:pt x="88" y="240"/>
                    </a:lnTo>
                    <a:lnTo>
                      <a:pt x="82" y="240"/>
                    </a:lnTo>
                    <a:lnTo>
                      <a:pt x="78" y="238"/>
                    </a:lnTo>
                    <a:lnTo>
                      <a:pt x="76" y="236"/>
                    </a:lnTo>
                    <a:lnTo>
                      <a:pt x="72" y="230"/>
                    </a:lnTo>
                    <a:lnTo>
                      <a:pt x="106" y="226"/>
                    </a:lnTo>
                    <a:lnTo>
                      <a:pt x="106" y="226"/>
                    </a:lnTo>
                    <a:lnTo>
                      <a:pt x="102" y="234"/>
                    </a:lnTo>
                    <a:lnTo>
                      <a:pt x="98" y="238"/>
                    </a:lnTo>
                    <a:lnTo>
                      <a:pt x="94" y="240"/>
                    </a:lnTo>
                    <a:lnTo>
                      <a:pt x="88" y="240"/>
                    </a:lnTo>
                    <a:close/>
                    <a:moveTo>
                      <a:pt x="126" y="168"/>
                    </a:moveTo>
                    <a:lnTo>
                      <a:pt x="50" y="168"/>
                    </a:lnTo>
                    <a:lnTo>
                      <a:pt x="50" y="168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22" y="114"/>
                    </a:lnTo>
                    <a:lnTo>
                      <a:pt x="18" y="10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74"/>
                    </a:lnTo>
                    <a:lnTo>
                      <a:pt x="22" y="60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48" y="28"/>
                    </a:lnTo>
                    <a:lnTo>
                      <a:pt x="60" y="22"/>
                    </a:lnTo>
                    <a:lnTo>
                      <a:pt x="74" y="18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102" y="18"/>
                    </a:lnTo>
                    <a:lnTo>
                      <a:pt x="116" y="22"/>
                    </a:lnTo>
                    <a:lnTo>
                      <a:pt x="128" y="28"/>
                    </a:lnTo>
                    <a:lnTo>
                      <a:pt x="138" y="38"/>
                    </a:lnTo>
                    <a:lnTo>
                      <a:pt x="148" y="48"/>
                    </a:lnTo>
                    <a:lnTo>
                      <a:pt x="154" y="60"/>
                    </a:lnTo>
                    <a:lnTo>
                      <a:pt x="158" y="74"/>
                    </a:lnTo>
                    <a:lnTo>
                      <a:pt x="160" y="88"/>
                    </a:lnTo>
                    <a:lnTo>
                      <a:pt x="160" y="88"/>
                    </a:lnTo>
                    <a:lnTo>
                      <a:pt x="158" y="100"/>
                    </a:lnTo>
                    <a:lnTo>
                      <a:pt x="154" y="114"/>
                    </a:lnTo>
                    <a:lnTo>
                      <a:pt x="138" y="142"/>
                    </a:lnTo>
                    <a:lnTo>
                      <a:pt x="138" y="142"/>
                    </a:lnTo>
                    <a:lnTo>
                      <a:pt x="126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0E54CFA4-CC58-47C6-D0DD-97B11EDA1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BD267D75-C2D8-B0CE-06A8-5ECA731CC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0D19E7C-4C6E-A72F-7FF8-53E43653112D}"/>
              </a:ext>
            </a:extLst>
          </p:cNvPr>
          <p:cNvGrpSpPr/>
          <p:nvPr/>
        </p:nvGrpSpPr>
        <p:grpSpPr>
          <a:xfrm>
            <a:off x="8189642" y="2665182"/>
            <a:ext cx="1898581" cy="1898580"/>
            <a:chOff x="11594776" y="4063394"/>
            <a:chExt cx="3017539" cy="3017539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7A967C7-34FB-52E8-4162-A2E1A272B8F2}"/>
                </a:ext>
              </a:extLst>
            </p:cNvPr>
            <p:cNvSpPr/>
            <p:nvPr/>
          </p:nvSpPr>
          <p:spPr>
            <a:xfrm>
              <a:off x="11594776" y="4063394"/>
              <a:ext cx="3017539" cy="3017539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09EA5CE-CBAF-057C-347C-2EBBFEFC7FDD}"/>
                </a:ext>
              </a:extLst>
            </p:cNvPr>
            <p:cNvGrpSpPr/>
            <p:nvPr/>
          </p:nvGrpSpPr>
          <p:grpSpPr>
            <a:xfrm>
              <a:off x="12579238" y="4973858"/>
              <a:ext cx="1048494" cy="1198278"/>
              <a:chOff x="4800600" y="1962150"/>
              <a:chExt cx="355600" cy="406400"/>
            </a:xfrm>
            <a:solidFill>
              <a:schemeClr val="bg1"/>
            </a:solidFill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0C12D553-10F5-3B75-0CE1-B6265D0B9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C7D4714-F791-E551-B58A-FAD7DDE82D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F2DF569-198B-829B-B015-4B0FDE96F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9AB5B9A-7A81-5FD0-D514-428956009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9F3EB86-1CB3-E225-EF5B-ACDDF855B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C2D8458-0482-46FB-584B-4FA31DF0B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E409BA3-57E4-9970-01DD-3E5E84C0E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0600" y="1962150"/>
                <a:ext cx="355600" cy="406400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10" y="28"/>
                  </a:cxn>
                  <a:cxn ang="0">
                    <a:pos x="0" y="204"/>
                  </a:cxn>
                  <a:cxn ang="0">
                    <a:pos x="10" y="228"/>
                  </a:cxn>
                  <a:cxn ang="0">
                    <a:pos x="72" y="252"/>
                  </a:cxn>
                  <a:cxn ang="0">
                    <a:pos x="132" y="256"/>
                  </a:cxn>
                  <a:cxn ang="0">
                    <a:pos x="202" y="236"/>
                  </a:cxn>
                  <a:cxn ang="0">
                    <a:pos x="224" y="204"/>
                  </a:cxn>
                  <a:cxn ang="0">
                    <a:pos x="222" y="40"/>
                  </a:cxn>
                  <a:cxn ang="0">
                    <a:pos x="172" y="8"/>
                  </a:cxn>
                  <a:cxn ang="0">
                    <a:pos x="208" y="204"/>
                  </a:cxn>
                  <a:cxn ang="0">
                    <a:pos x="192" y="224"/>
                  </a:cxn>
                  <a:cxn ang="0">
                    <a:pos x="132" y="240"/>
                  </a:cxn>
                  <a:cxn ang="0">
                    <a:pos x="74" y="238"/>
                  </a:cxn>
                  <a:cxn ang="0">
                    <a:pos x="24" y="218"/>
                  </a:cxn>
                  <a:cxn ang="0">
                    <a:pos x="16" y="174"/>
                  </a:cxn>
                  <a:cxn ang="0">
                    <a:pos x="56" y="194"/>
                  </a:cxn>
                  <a:cxn ang="0">
                    <a:pos x="142" y="198"/>
                  </a:cxn>
                  <a:cxn ang="0">
                    <a:pos x="200" y="180"/>
                  </a:cxn>
                  <a:cxn ang="0">
                    <a:pos x="208" y="156"/>
                  </a:cxn>
                  <a:cxn ang="0">
                    <a:pos x="206" y="164"/>
                  </a:cxn>
                  <a:cxn ang="0">
                    <a:pos x="166" y="186"/>
                  </a:cxn>
                  <a:cxn ang="0">
                    <a:pos x="112" y="192"/>
                  </a:cxn>
                  <a:cxn ang="0">
                    <a:pos x="44" y="182"/>
                  </a:cxn>
                  <a:cxn ang="0">
                    <a:pos x="16" y="156"/>
                  </a:cxn>
                  <a:cxn ang="0">
                    <a:pos x="16" y="126"/>
                  </a:cxn>
                  <a:cxn ang="0">
                    <a:pos x="44" y="142"/>
                  </a:cxn>
                  <a:cxn ang="0">
                    <a:pos x="112" y="152"/>
                  </a:cxn>
                  <a:cxn ang="0">
                    <a:pos x="192" y="138"/>
                  </a:cxn>
                  <a:cxn ang="0">
                    <a:pos x="208" y="108"/>
                  </a:cxn>
                  <a:cxn ang="0">
                    <a:pos x="208" y="108"/>
                  </a:cxn>
                  <a:cxn ang="0">
                    <a:pos x="180" y="134"/>
                  </a:cxn>
                  <a:cxn ang="0">
                    <a:pos x="112" y="144"/>
                  </a:cxn>
                  <a:cxn ang="0">
                    <a:pos x="58" y="138"/>
                  </a:cxn>
                  <a:cxn ang="0">
                    <a:pos x="18" y="116"/>
                  </a:cxn>
                  <a:cxn ang="0">
                    <a:pos x="16" y="108"/>
                  </a:cxn>
                  <a:cxn ang="0">
                    <a:pos x="34" y="90"/>
                  </a:cxn>
                  <a:cxn ang="0">
                    <a:pos x="112" y="104"/>
                  </a:cxn>
                  <a:cxn ang="0">
                    <a:pos x="200" y="86"/>
                  </a:cxn>
                  <a:cxn ang="0">
                    <a:pos x="112" y="88"/>
                  </a:cxn>
                  <a:cxn ang="0">
                    <a:pos x="44" y="78"/>
                  </a:cxn>
                  <a:cxn ang="0">
                    <a:pos x="16" y="52"/>
                  </a:cxn>
                  <a:cxn ang="0">
                    <a:pos x="32" y="32"/>
                  </a:cxn>
                  <a:cxn ang="0">
                    <a:pos x="92" y="16"/>
                  </a:cxn>
                  <a:cxn ang="0">
                    <a:pos x="150" y="18"/>
                  </a:cxn>
                  <a:cxn ang="0">
                    <a:pos x="200" y="38"/>
                  </a:cxn>
                  <a:cxn ang="0">
                    <a:pos x="206" y="60"/>
                  </a:cxn>
                  <a:cxn ang="0">
                    <a:pos x="166" y="82"/>
                  </a:cxn>
                </a:cxnLst>
                <a:rect l="0" t="0" r="r" b="b"/>
                <a:pathLst>
                  <a:path w="224" h="256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0"/>
                    </a:lnTo>
                    <a:lnTo>
                      <a:pt x="72" y="4"/>
                    </a:lnTo>
                    <a:lnTo>
                      <a:pt x="52" y="8"/>
                    </a:lnTo>
                    <a:lnTo>
                      <a:pt x="36" y="12"/>
                    </a:lnTo>
                    <a:lnTo>
                      <a:pt x="22" y="20"/>
                    </a:lnTo>
                    <a:lnTo>
                      <a:pt x="10" y="28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10"/>
                    </a:lnTo>
                    <a:lnTo>
                      <a:pt x="2" y="216"/>
                    </a:lnTo>
                    <a:lnTo>
                      <a:pt x="10" y="228"/>
                    </a:lnTo>
                    <a:lnTo>
                      <a:pt x="22" y="236"/>
                    </a:lnTo>
                    <a:lnTo>
                      <a:pt x="36" y="244"/>
                    </a:lnTo>
                    <a:lnTo>
                      <a:pt x="52" y="248"/>
                    </a:lnTo>
                    <a:lnTo>
                      <a:pt x="72" y="252"/>
                    </a:lnTo>
                    <a:lnTo>
                      <a:pt x="92" y="256"/>
                    </a:lnTo>
                    <a:lnTo>
                      <a:pt x="112" y="256"/>
                    </a:lnTo>
                    <a:lnTo>
                      <a:pt x="112" y="256"/>
                    </a:lnTo>
                    <a:lnTo>
                      <a:pt x="132" y="256"/>
                    </a:lnTo>
                    <a:lnTo>
                      <a:pt x="152" y="252"/>
                    </a:lnTo>
                    <a:lnTo>
                      <a:pt x="172" y="248"/>
                    </a:lnTo>
                    <a:lnTo>
                      <a:pt x="188" y="244"/>
                    </a:lnTo>
                    <a:lnTo>
                      <a:pt x="202" y="236"/>
                    </a:lnTo>
                    <a:lnTo>
                      <a:pt x="214" y="228"/>
                    </a:lnTo>
                    <a:lnTo>
                      <a:pt x="222" y="216"/>
                    </a:lnTo>
                    <a:lnTo>
                      <a:pt x="224" y="210"/>
                    </a:lnTo>
                    <a:lnTo>
                      <a:pt x="224" y="204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46"/>
                    </a:lnTo>
                    <a:lnTo>
                      <a:pt x="222" y="40"/>
                    </a:lnTo>
                    <a:lnTo>
                      <a:pt x="214" y="28"/>
                    </a:lnTo>
                    <a:lnTo>
                      <a:pt x="202" y="20"/>
                    </a:lnTo>
                    <a:lnTo>
                      <a:pt x="188" y="12"/>
                    </a:lnTo>
                    <a:lnTo>
                      <a:pt x="172" y="8"/>
                    </a:lnTo>
                    <a:lnTo>
                      <a:pt x="152" y="4"/>
                    </a:lnTo>
                    <a:lnTo>
                      <a:pt x="132" y="0"/>
                    </a:lnTo>
                    <a:lnTo>
                      <a:pt x="112" y="0"/>
                    </a:lnTo>
                    <a:close/>
                    <a:moveTo>
                      <a:pt x="208" y="204"/>
                    </a:moveTo>
                    <a:lnTo>
                      <a:pt x="208" y="204"/>
                    </a:lnTo>
                    <a:lnTo>
                      <a:pt x="206" y="212"/>
                    </a:lnTo>
                    <a:lnTo>
                      <a:pt x="200" y="218"/>
                    </a:lnTo>
                    <a:lnTo>
                      <a:pt x="192" y="224"/>
                    </a:lnTo>
                    <a:lnTo>
                      <a:pt x="180" y="230"/>
                    </a:lnTo>
                    <a:lnTo>
                      <a:pt x="166" y="234"/>
                    </a:lnTo>
                    <a:lnTo>
                      <a:pt x="150" y="238"/>
                    </a:lnTo>
                    <a:lnTo>
                      <a:pt x="132" y="240"/>
                    </a:lnTo>
                    <a:lnTo>
                      <a:pt x="112" y="240"/>
                    </a:lnTo>
                    <a:lnTo>
                      <a:pt x="112" y="240"/>
                    </a:lnTo>
                    <a:lnTo>
                      <a:pt x="92" y="240"/>
                    </a:lnTo>
                    <a:lnTo>
                      <a:pt x="74" y="238"/>
                    </a:lnTo>
                    <a:lnTo>
                      <a:pt x="58" y="234"/>
                    </a:lnTo>
                    <a:lnTo>
                      <a:pt x="44" y="230"/>
                    </a:lnTo>
                    <a:lnTo>
                      <a:pt x="32" y="224"/>
                    </a:lnTo>
                    <a:lnTo>
                      <a:pt x="24" y="218"/>
                    </a:lnTo>
                    <a:lnTo>
                      <a:pt x="18" y="212"/>
                    </a:lnTo>
                    <a:lnTo>
                      <a:pt x="16" y="204"/>
                    </a:lnTo>
                    <a:lnTo>
                      <a:pt x="16" y="174"/>
                    </a:lnTo>
                    <a:lnTo>
                      <a:pt x="16" y="174"/>
                    </a:lnTo>
                    <a:lnTo>
                      <a:pt x="24" y="180"/>
                    </a:lnTo>
                    <a:lnTo>
                      <a:pt x="32" y="186"/>
                    </a:lnTo>
                    <a:lnTo>
                      <a:pt x="44" y="190"/>
                    </a:lnTo>
                    <a:lnTo>
                      <a:pt x="56" y="194"/>
                    </a:lnTo>
                    <a:lnTo>
                      <a:pt x="82" y="198"/>
                    </a:lnTo>
                    <a:lnTo>
                      <a:pt x="112" y="200"/>
                    </a:lnTo>
                    <a:lnTo>
                      <a:pt x="112" y="200"/>
                    </a:lnTo>
                    <a:lnTo>
                      <a:pt x="142" y="198"/>
                    </a:lnTo>
                    <a:lnTo>
                      <a:pt x="168" y="194"/>
                    </a:lnTo>
                    <a:lnTo>
                      <a:pt x="180" y="190"/>
                    </a:lnTo>
                    <a:lnTo>
                      <a:pt x="192" y="186"/>
                    </a:lnTo>
                    <a:lnTo>
                      <a:pt x="200" y="180"/>
                    </a:lnTo>
                    <a:lnTo>
                      <a:pt x="208" y="174"/>
                    </a:lnTo>
                    <a:lnTo>
                      <a:pt x="208" y="204"/>
                    </a:lnTo>
                    <a:close/>
                    <a:moveTo>
                      <a:pt x="208" y="156"/>
                    </a:move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6" y="164"/>
                    </a:lnTo>
                    <a:lnTo>
                      <a:pt x="200" y="170"/>
                    </a:lnTo>
                    <a:lnTo>
                      <a:pt x="192" y="176"/>
                    </a:lnTo>
                    <a:lnTo>
                      <a:pt x="180" y="182"/>
                    </a:lnTo>
                    <a:lnTo>
                      <a:pt x="166" y="186"/>
                    </a:lnTo>
                    <a:lnTo>
                      <a:pt x="150" y="190"/>
                    </a:lnTo>
                    <a:lnTo>
                      <a:pt x="132" y="192"/>
                    </a:lnTo>
                    <a:lnTo>
                      <a:pt x="112" y="192"/>
                    </a:lnTo>
                    <a:lnTo>
                      <a:pt x="112" y="192"/>
                    </a:lnTo>
                    <a:lnTo>
                      <a:pt x="92" y="192"/>
                    </a:lnTo>
                    <a:lnTo>
                      <a:pt x="74" y="190"/>
                    </a:lnTo>
                    <a:lnTo>
                      <a:pt x="58" y="186"/>
                    </a:lnTo>
                    <a:lnTo>
                      <a:pt x="44" y="182"/>
                    </a:lnTo>
                    <a:lnTo>
                      <a:pt x="32" y="176"/>
                    </a:lnTo>
                    <a:lnTo>
                      <a:pt x="24" y="170"/>
                    </a:lnTo>
                    <a:lnTo>
                      <a:pt x="18" y="164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24" y="132"/>
                    </a:lnTo>
                    <a:lnTo>
                      <a:pt x="32" y="138"/>
                    </a:lnTo>
                    <a:lnTo>
                      <a:pt x="44" y="142"/>
                    </a:lnTo>
                    <a:lnTo>
                      <a:pt x="56" y="146"/>
                    </a:lnTo>
                    <a:lnTo>
                      <a:pt x="82" y="150"/>
                    </a:lnTo>
                    <a:lnTo>
                      <a:pt x="112" y="152"/>
                    </a:lnTo>
                    <a:lnTo>
                      <a:pt x="112" y="152"/>
                    </a:lnTo>
                    <a:lnTo>
                      <a:pt x="142" y="150"/>
                    </a:lnTo>
                    <a:lnTo>
                      <a:pt x="168" y="146"/>
                    </a:lnTo>
                    <a:lnTo>
                      <a:pt x="180" y="142"/>
                    </a:lnTo>
                    <a:lnTo>
                      <a:pt x="192" y="138"/>
                    </a:lnTo>
                    <a:lnTo>
                      <a:pt x="200" y="132"/>
                    </a:lnTo>
                    <a:lnTo>
                      <a:pt x="208" y="126"/>
                    </a:lnTo>
                    <a:lnTo>
                      <a:pt x="208" y="156"/>
                    </a:lnTo>
                    <a:close/>
                    <a:moveTo>
                      <a:pt x="208" y="108"/>
                    </a:move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6" y="116"/>
                    </a:lnTo>
                    <a:lnTo>
                      <a:pt x="200" y="122"/>
                    </a:lnTo>
                    <a:lnTo>
                      <a:pt x="192" y="128"/>
                    </a:lnTo>
                    <a:lnTo>
                      <a:pt x="180" y="134"/>
                    </a:lnTo>
                    <a:lnTo>
                      <a:pt x="166" y="138"/>
                    </a:lnTo>
                    <a:lnTo>
                      <a:pt x="150" y="142"/>
                    </a:lnTo>
                    <a:lnTo>
                      <a:pt x="132" y="144"/>
                    </a:lnTo>
                    <a:lnTo>
                      <a:pt x="112" y="144"/>
                    </a:lnTo>
                    <a:lnTo>
                      <a:pt x="112" y="144"/>
                    </a:lnTo>
                    <a:lnTo>
                      <a:pt x="92" y="144"/>
                    </a:lnTo>
                    <a:lnTo>
                      <a:pt x="74" y="142"/>
                    </a:lnTo>
                    <a:lnTo>
                      <a:pt x="58" y="138"/>
                    </a:lnTo>
                    <a:lnTo>
                      <a:pt x="44" y="134"/>
                    </a:lnTo>
                    <a:lnTo>
                      <a:pt x="32" y="128"/>
                    </a:lnTo>
                    <a:lnTo>
                      <a:pt x="24" y="122"/>
                    </a:lnTo>
                    <a:lnTo>
                      <a:pt x="18" y="116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58" y="98"/>
                    </a:lnTo>
                    <a:lnTo>
                      <a:pt x="84" y="10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40" y="102"/>
                    </a:lnTo>
                    <a:lnTo>
                      <a:pt x="166" y="98"/>
                    </a:lnTo>
                    <a:lnTo>
                      <a:pt x="190" y="90"/>
                    </a:lnTo>
                    <a:lnTo>
                      <a:pt x="200" y="86"/>
                    </a:lnTo>
                    <a:lnTo>
                      <a:pt x="208" y="80"/>
                    </a:lnTo>
                    <a:lnTo>
                      <a:pt x="208" y="108"/>
                    </a:lnTo>
                    <a:close/>
                    <a:moveTo>
                      <a:pt x="112" y="88"/>
                    </a:moveTo>
                    <a:lnTo>
                      <a:pt x="112" y="88"/>
                    </a:lnTo>
                    <a:lnTo>
                      <a:pt x="92" y="88"/>
                    </a:lnTo>
                    <a:lnTo>
                      <a:pt x="74" y="86"/>
                    </a:lnTo>
                    <a:lnTo>
                      <a:pt x="58" y="82"/>
                    </a:lnTo>
                    <a:lnTo>
                      <a:pt x="44" y="78"/>
                    </a:lnTo>
                    <a:lnTo>
                      <a:pt x="32" y="72"/>
                    </a:lnTo>
                    <a:lnTo>
                      <a:pt x="24" y="66"/>
                    </a:lnTo>
                    <a:lnTo>
                      <a:pt x="18" y="6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8" y="44"/>
                    </a:lnTo>
                    <a:lnTo>
                      <a:pt x="24" y="38"/>
                    </a:lnTo>
                    <a:lnTo>
                      <a:pt x="32" y="32"/>
                    </a:lnTo>
                    <a:lnTo>
                      <a:pt x="44" y="26"/>
                    </a:lnTo>
                    <a:lnTo>
                      <a:pt x="58" y="22"/>
                    </a:lnTo>
                    <a:lnTo>
                      <a:pt x="74" y="18"/>
                    </a:lnTo>
                    <a:lnTo>
                      <a:pt x="9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32" y="16"/>
                    </a:lnTo>
                    <a:lnTo>
                      <a:pt x="150" y="18"/>
                    </a:lnTo>
                    <a:lnTo>
                      <a:pt x="166" y="22"/>
                    </a:lnTo>
                    <a:lnTo>
                      <a:pt x="180" y="26"/>
                    </a:lnTo>
                    <a:lnTo>
                      <a:pt x="192" y="32"/>
                    </a:lnTo>
                    <a:lnTo>
                      <a:pt x="200" y="38"/>
                    </a:lnTo>
                    <a:lnTo>
                      <a:pt x="206" y="44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6" y="60"/>
                    </a:lnTo>
                    <a:lnTo>
                      <a:pt x="200" y="66"/>
                    </a:lnTo>
                    <a:lnTo>
                      <a:pt x="192" y="72"/>
                    </a:lnTo>
                    <a:lnTo>
                      <a:pt x="180" y="78"/>
                    </a:lnTo>
                    <a:lnTo>
                      <a:pt x="166" y="82"/>
                    </a:lnTo>
                    <a:lnTo>
                      <a:pt x="150" y="86"/>
                    </a:lnTo>
                    <a:lnTo>
                      <a:pt x="132" y="88"/>
                    </a:lnTo>
                    <a:lnTo>
                      <a:pt x="112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</p:grpSp>
      <p:sp>
        <p:nvSpPr>
          <p:cNvPr id="36" name="文本框 33">
            <a:extLst>
              <a:ext uri="{FF2B5EF4-FFF2-40B4-BE49-F238E27FC236}">
                <a16:creationId xmlns:a16="http://schemas.microsoft.com/office/drawing/2014/main" id="{77909B52-4492-21F4-B3DD-86C63FA70439}"/>
              </a:ext>
            </a:extLst>
          </p:cNvPr>
          <p:cNvSpPr txBox="1"/>
          <p:nvPr/>
        </p:nvSpPr>
        <p:spPr>
          <a:xfrm>
            <a:off x="5071380" y="4701210"/>
            <a:ext cx="2323188" cy="713641"/>
          </a:xfrm>
          <a:prstGeom prst="rect">
            <a:avLst/>
          </a:prstGeom>
          <a:noFill/>
        </p:spPr>
        <p:txBody>
          <a:bodyPr wrap="none" anchor="b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Source Han Serif SC" panose="02020400000000000000" pitchFamily="18" charset="-122"/>
              </a:rPr>
              <a:t>2.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Source Han Serif SC" panose="02020400000000000000" pitchFamily="18" charset="-122"/>
              </a:rPr>
              <a:t>教学过程：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Source Han Serif SC" panose="02020400000000000000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Source Han Serif SC" panose="02020400000000000000" pitchFamily="18" charset="-122"/>
              </a:rPr>
              <a:t>“见闻为”与“开心意”</a:t>
            </a:r>
          </a:p>
        </p:txBody>
      </p:sp>
      <p:sp>
        <p:nvSpPr>
          <p:cNvPr id="37" name="文本框 33">
            <a:extLst>
              <a:ext uri="{FF2B5EF4-FFF2-40B4-BE49-F238E27FC236}">
                <a16:creationId xmlns:a16="http://schemas.microsoft.com/office/drawing/2014/main" id="{FA6AB58B-40AD-6979-C9F8-C9BE069F2797}"/>
              </a:ext>
            </a:extLst>
          </p:cNvPr>
          <p:cNvSpPr txBox="1"/>
          <p:nvPr/>
        </p:nvSpPr>
        <p:spPr>
          <a:xfrm>
            <a:off x="7977300" y="4701210"/>
            <a:ext cx="2323188" cy="713641"/>
          </a:xfrm>
          <a:prstGeom prst="rect">
            <a:avLst/>
          </a:prstGeom>
          <a:noFill/>
        </p:spPr>
        <p:txBody>
          <a:bodyPr wrap="none" anchor="b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Source Han Serif SC" panose="02020400000000000000" pitchFamily="18" charset="-122"/>
              </a:rPr>
              <a:t>3.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Source Han Serif SC" panose="02020400000000000000" pitchFamily="18" charset="-122"/>
              </a:rPr>
              <a:t>教学效果：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Source Han Serif SC" panose="02020400000000000000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Source Han Serif SC" panose="02020400000000000000" pitchFamily="18" charset="-122"/>
              </a:rPr>
              <a:t>“效验”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A155EC0-BEAC-B791-16A9-6F86509C38BD}"/>
              </a:ext>
            </a:extLst>
          </p:cNvPr>
          <p:cNvSpPr txBox="1"/>
          <p:nvPr/>
        </p:nvSpPr>
        <p:spPr>
          <a:xfrm>
            <a:off x="4833386" y="1733002"/>
            <a:ext cx="6093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（三）论教学思想</a:t>
            </a:r>
          </a:p>
        </p:txBody>
      </p:sp>
    </p:spTree>
    <p:extLst>
      <p:ext uri="{BB962C8B-B14F-4D97-AF65-F5344CB8AC3E}">
        <p14:creationId xmlns:p14="http://schemas.microsoft.com/office/powerpoint/2010/main" val="1836099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魏晋南北朝时期的教育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39" name="矩形 259">
            <a:extLst>
              <a:ext uri="{FF2B5EF4-FFF2-40B4-BE49-F238E27FC236}">
                <a16:creationId xmlns:a16="http://schemas.microsoft.com/office/drawing/2014/main" id="{77367DF0-17B8-97AA-079C-77FB1BA52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3044" y="2978053"/>
            <a:ext cx="4824323" cy="488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400" spc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一、魏晋南北朝的官学教育</a:t>
            </a:r>
            <a:endParaRPr lang="en-US" altLang="zh-CN" sz="2400" spc="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4F8C59E9-BD2C-3A59-7EE9-305E1B303CBE}"/>
              </a:ext>
            </a:extLst>
          </p:cNvPr>
          <p:cNvSpPr>
            <a:spLocks/>
          </p:cNvSpPr>
          <p:nvPr/>
        </p:nvSpPr>
        <p:spPr bwMode="auto">
          <a:xfrm>
            <a:off x="6489594" y="4683854"/>
            <a:ext cx="4370046" cy="831148"/>
          </a:xfrm>
          <a:custGeom>
            <a:avLst/>
            <a:gdLst>
              <a:gd name="T0" fmla="*/ 155 w 1401"/>
              <a:gd name="T1" fmla="*/ 0 h 441"/>
              <a:gd name="T2" fmla="*/ 0 w 1401"/>
              <a:gd name="T3" fmla="*/ 441 h 441"/>
              <a:gd name="T4" fmla="*/ 1230 w 1401"/>
              <a:gd name="T5" fmla="*/ 441 h 441"/>
              <a:gd name="T6" fmla="*/ 1401 w 1401"/>
              <a:gd name="T7" fmla="*/ 0 h 441"/>
              <a:gd name="T8" fmla="*/ 155 w 1401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1" h="441">
                <a:moveTo>
                  <a:pt x="155" y="0"/>
                </a:moveTo>
                <a:lnTo>
                  <a:pt x="0" y="441"/>
                </a:lnTo>
                <a:lnTo>
                  <a:pt x="1230" y="441"/>
                </a:lnTo>
                <a:lnTo>
                  <a:pt x="1401" y="0"/>
                </a:lnTo>
                <a:lnTo>
                  <a:pt x="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1600" dirty="0">
              <a:solidFill>
                <a:schemeClr val="bg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（四）北朝的学校教育</a:t>
            </a:r>
          </a:p>
        </p:txBody>
      </p:sp>
      <p:sp>
        <p:nvSpPr>
          <p:cNvPr id="41" name="Freeform 6">
            <a:extLst>
              <a:ext uri="{FF2B5EF4-FFF2-40B4-BE49-F238E27FC236}">
                <a16:creationId xmlns:a16="http://schemas.microsoft.com/office/drawing/2014/main" id="{045AF1D3-1B3B-3085-70E3-4AA8B705C17A}"/>
              </a:ext>
            </a:extLst>
          </p:cNvPr>
          <p:cNvSpPr>
            <a:spLocks/>
          </p:cNvSpPr>
          <p:nvPr/>
        </p:nvSpPr>
        <p:spPr bwMode="auto">
          <a:xfrm>
            <a:off x="1156545" y="1891430"/>
            <a:ext cx="3602186" cy="863293"/>
          </a:xfrm>
          <a:custGeom>
            <a:avLst/>
            <a:gdLst>
              <a:gd name="T0" fmla="*/ 171 w 1806"/>
              <a:gd name="T1" fmla="*/ 0 h 410"/>
              <a:gd name="T2" fmla="*/ 0 w 1806"/>
              <a:gd name="T3" fmla="*/ 410 h 410"/>
              <a:gd name="T4" fmla="*/ 1650 w 1806"/>
              <a:gd name="T5" fmla="*/ 410 h 410"/>
              <a:gd name="T6" fmla="*/ 1806 w 1806"/>
              <a:gd name="T7" fmla="*/ 0 h 410"/>
              <a:gd name="T8" fmla="*/ 171 w 1806"/>
              <a:gd name="T9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6" h="410">
                <a:moveTo>
                  <a:pt x="171" y="0"/>
                </a:moveTo>
                <a:lnTo>
                  <a:pt x="0" y="410"/>
                </a:lnTo>
                <a:lnTo>
                  <a:pt x="1650" y="410"/>
                </a:lnTo>
                <a:lnTo>
                  <a:pt x="1806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1600" dirty="0">
              <a:solidFill>
                <a:schemeClr val="bg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（一）三国时期的官学教育</a:t>
            </a:r>
          </a:p>
        </p:txBody>
      </p:sp>
      <p:sp>
        <p:nvSpPr>
          <p:cNvPr id="42" name="Freeform 8">
            <a:extLst>
              <a:ext uri="{FF2B5EF4-FFF2-40B4-BE49-F238E27FC236}">
                <a16:creationId xmlns:a16="http://schemas.microsoft.com/office/drawing/2014/main" id="{D5A88178-5D64-3FA0-E344-1379EDE34CC1}"/>
              </a:ext>
            </a:extLst>
          </p:cNvPr>
          <p:cNvSpPr>
            <a:spLocks/>
          </p:cNvSpPr>
          <p:nvPr/>
        </p:nvSpPr>
        <p:spPr bwMode="auto">
          <a:xfrm>
            <a:off x="1560761" y="4177548"/>
            <a:ext cx="3852752" cy="1012612"/>
          </a:xfrm>
          <a:custGeom>
            <a:avLst/>
            <a:gdLst>
              <a:gd name="T0" fmla="*/ 233 w 1869"/>
              <a:gd name="T1" fmla="*/ 0 h 598"/>
              <a:gd name="T2" fmla="*/ 0 w 1869"/>
              <a:gd name="T3" fmla="*/ 598 h 598"/>
              <a:gd name="T4" fmla="*/ 1635 w 1869"/>
              <a:gd name="T5" fmla="*/ 598 h 598"/>
              <a:gd name="T6" fmla="*/ 1869 w 1869"/>
              <a:gd name="T7" fmla="*/ 0 h 598"/>
              <a:gd name="T8" fmla="*/ 233 w 1869"/>
              <a:gd name="T9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9" h="598">
                <a:moveTo>
                  <a:pt x="233" y="0"/>
                </a:moveTo>
                <a:lnTo>
                  <a:pt x="0" y="598"/>
                </a:lnTo>
                <a:lnTo>
                  <a:pt x="1635" y="598"/>
                </a:lnTo>
                <a:lnTo>
                  <a:pt x="1869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1600" dirty="0">
              <a:solidFill>
                <a:schemeClr val="bg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（三）南朝的学校教育</a:t>
            </a:r>
          </a:p>
        </p:txBody>
      </p:sp>
      <p:sp>
        <p:nvSpPr>
          <p:cNvPr id="43" name="Freeform 8">
            <a:extLst>
              <a:ext uri="{FF2B5EF4-FFF2-40B4-BE49-F238E27FC236}">
                <a16:creationId xmlns:a16="http://schemas.microsoft.com/office/drawing/2014/main" id="{0E196E90-0232-0815-B898-D0DA9CAFB7F7}"/>
              </a:ext>
            </a:extLst>
          </p:cNvPr>
          <p:cNvSpPr>
            <a:spLocks/>
          </p:cNvSpPr>
          <p:nvPr/>
        </p:nvSpPr>
        <p:spPr bwMode="auto">
          <a:xfrm>
            <a:off x="8024192" y="1760334"/>
            <a:ext cx="3136498" cy="831148"/>
          </a:xfrm>
          <a:custGeom>
            <a:avLst/>
            <a:gdLst>
              <a:gd name="T0" fmla="*/ 233 w 1869"/>
              <a:gd name="T1" fmla="*/ 0 h 598"/>
              <a:gd name="T2" fmla="*/ 0 w 1869"/>
              <a:gd name="T3" fmla="*/ 598 h 598"/>
              <a:gd name="T4" fmla="*/ 1635 w 1869"/>
              <a:gd name="T5" fmla="*/ 598 h 598"/>
              <a:gd name="T6" fmla="*/ 1869 w 1869"/>
              <a:gd name="T7" fmla="*/ 0 h 598"/>
              <a:gd name="T8" fmla="*/ 233 w 1869"/>
              <a:gd name="T9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9" h="598">
                <a:moveTo>
                  <a:pt x="233" y="0"/>
                </a:moveTo>
                <a:lnTo>
                  <a:pt x="0" y="598"/>
                </a:lnTo>
                <a:lnTo>
                  <a:pt x="1635" y="598"/>
                </a:lnTo>
                <a:lnTo>
                  <a:pt x="1869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1600" dirty="0">
              <a:solidFill>
                <a:schemeClr val="bg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（二）两晋时期的官学教育</a:t>
            </a:r>
          </a:p>
        </p:txBody>
      </p:sp>
    </p:spTree>
    <p:extLst>
      <p:ext uri="{BB962C8B-B14F-4D97-AF65-F5344CB8AC3E}">
        <p14:creationId xmlns:p14="http://schemas.microsoft.com/office/powerpoint/2010/main" val="3201289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39" grpId="0"/>
      <p:bldP spid="40" grpId="0" animBg="1"/>
      <p:bldP spid="41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魏晋南北朝时期的教育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0BFA8B-4011-F110-7586-080D67F214E3}"/>
              </a:ext>
            </a:extLst>
          </p:cNvPr>
          <p:cNvSpPr txBox="1"/>
          <p:nvPr/>
        </p:nvSpPr>
        <p:spPr>
          <a:xfrm>
            <a:off x="1395938" y="1990269"/>
            <a:ext cx="6758157" cy="3368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二、颜之推的教育思想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颜之推（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531—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约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595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），字介，琅邪临沂（今山东临沂）人，生活年代跨越南北朝至隋朝，著名历史学家、教育学家（图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2-4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）。他出身于士族家庭，早年受到知识的良好熏陶，奠定了一生的学术思想基础。颜之推从士大夫的立场出发，写出了我国首部家教名著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颜氏家训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，书中他用大量的历史和现实的事例阐发深刻的道理，总结了士大夫立身、治家、处事、为学的经验，在封建家庭教育发展史上有重要影响，被后世誉为“家教规范”。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2940FB6-E266-8893-94F4-EABB22AF6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778" y="2328470"/>
            <a:ext cx="2108284" cy="290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65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魏晋南北朝时期的教育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0BFA8B-4011-F110-7586-080D67F214E3}"/>
              </a:ext>
            </a:extLst>
          </p:cNvPr>
          <p:cNvSpPr txBox="1"/>
          <p:nvPr/>
        </p:nvSpPr>
        <p:spPr>
          <a:xfrm>
            <a:off x="1471094" y="1865009"/>
            <a:ext cx="9176029" cy="3368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（一）论士大夫教育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颜之推从人性论的角度来论述教育的作用，他将人性分为三品，“上智不教而成，下愚虽教无益，中庸之人，不教不知也”，即人性的品级与教育之间是有联系的。由于绝大多数人都属于中庸之人，他们只有通过接受教育才能获得知识，教育是与个人的前途相联系的，强调了受教育的必要性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与此同时，颜之推强调知识教育的重要性，认为知识也是一种谋生的手段。他批评了士族子弟们的不学无术、碌碌无为、脱离实际，主张学习的目的在于“行道以利世”，要掌握“应世经务”的能力。</a:t>
            </a:r>
          </a:p>
        </p:txBody>
      </p:sp>
    </p:spTree>
    <p:extLst>
      <p:ext uri="{BB962C8B-B14F-4D97-AF65-F5344CB8AC3E}">
        <p14:creationId xmlns:p14="http://schemas.microsoft.com/office/powerpoint/2010/main" val="2175289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魏晋南北朝时期的教育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865B6DE-1BB8-2E17-AFC8-511977242FA3}"/>
              </a:ext>
            </a:extLst>
          </p:cNvPr>
          <p:cNvGrpSpPr/>
          <p:nvPr/>
        </p:nvGrpSpPr>
        <p:grpSpPr>
          <a:xfrm>
            <a:off x="1924104" y="4085594"/>
            <a:ext cx="1169500" cy="651074"/>
            <a:chOff x="2201529" y="5837097"/>
            <a:chExt cx="1929937" cy="1045351"/>
          </a:xfrm>
        </p:grpSpPr>
        <p:grpSp>
          <p:nvGrpSpPr>
            <p:cNvPr id="39" name="Group 1257">
              <a:extLst>
                <a:ext uri="{FF2B5EF4-FFF2-40B4-BE49-F238E27FC236}">
                  <a16:creationId xmlns:a16="http://schemas.microsoft.com/office/drawing/2014/main" id="{7C5B4A26-98C1-EDFD-2D9E-08F25A6E8CDE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 flipH="1">
              <a:off x="2201529" y="5837097"/>
              <a:ext cx="1929937" cy="1045351"/>
              <a:chOff x="0" y="0"/>
              <a:chExt cx="3154022" cy="1635267"/>
            </a:xfrm>
            <a:solidFill>
              <a:schemeClr val="accent2"/>
            </a:solidFill>
          </p:grpSpPr>
          <p:sp>
            <p:nvSpPr>
              <p:cNvPr id="41" name="Shape 1255">
                <a:extLst>
                  <a:ext uri="{FF2B5EF4-FFF2-40B4-BE49-F238E27FC236}">
                    <a16:creationId xmlns:a16="http://schemas.microsoft.com/office/drawing/2014/main" id="{DA63D288-B7BC-940A-139C-1BAF364C685F}"/>
                  </a:ext>
                </a:extLst>
              </p:cNvPr>
              <p:cNvSpPr/>
              <p:nvPr/>
            </p:nvSpPr>
            <p:spPr>
              <a:xfrm rot="21600000">
                <a:off x="0" y="0"/>
                <a:ext cx="775809" cy="1150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97" h="20561" extrusionOk="0">
                    <a:moveTo>
                      <a:pt x="14114" y="20561"/>
                    </a:moveTo>
                    <a:cubicBezTo>
                      <a:pt x="4792" y="19243"/>
                      <a:pt x="-1403" y="13631"/>
                      <a:pt x="274" y="8032"/>
                    </a:cubicBezTo>
                    <a:cubicBezTo>
                      <a:pt x="1956" y="2433"/>
                      <a:pt x="10875" y="-1039"/>
                      <a:pt x="20197" y="279"/>
                    </a:cubicBezTo>
                    <a:cubicBezTo>
                      <a:pt x="20197" y="279"/>
                      <a:pt x="14114" y="20561"/>
                      <a:pt x="14114" y="2056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2257" tIns="52257" rIns="52257" bIns="52257" numCol="1" anchor="ctr">
                <a:noAutofit/>
              </a:bodyPr>
              <a:lstStyle/>
              <a:p>
                <a:pPr defTabSz="914377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799" dirty="0">
                  <a:solidFill>
                    <a:srgbClr val="FFFFFF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2" name="Shape 1256">
                <a:extLst>
                  <a:ext uri="{FF2B5EF4-FFF2-40B4-BE49-F238E27FC236}">
                    <a16:creationId xmlns:a16="http://schemas.microsoft.com/office/drawing/2014/main" id="{548E2157-1AA3-5444-109C-D4199D6FD4F0}"/>
                  </a:ext>
                </a:extLst>
              </p:cNvPr>
              <p:cNvSpPr/>
              <p:nvPr/>
            </p:nvSpPr>
            <p:spPr>
              <a:xfrm>
                <a:off x="839287" y="60428"/>
                <a:ext cx="2314736" cy="1574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46" h="21274" extrusionOk="0">
                    <a:moveTo>
                      <a:pt x="0" y="16030"/>
                    </a:moveTo>
                    <a:cubicBezTo>
                      <a:pt x="5" y="16003"/>
                      <a:pt x="2233" y="17535"/>
                      <a:pt x="5230" y="18906"/>
                    </a:cubicBezTo>
                    <a:cubicBezTo>
                      <a:pt x="8206" y="20294"/>
                      <a:pt x="11949" y="21521"/>
                      <a:pt x="14514" y="21231"/>
                    </a:cubicBezTo>
                    <a:cubicBezTo>
                      <a:pt x="18450" y="20817"/>
                      <a:pt x="20412" y="18334"/>
                      <a:pt x="20968" y="14141"/>
                    </a:cubicBezTo>
                    <a:cubicBezTo>
                      <a:pt x="20974" y="14091"/>
                      <a:pt x="20982" y="14038"/>
                      <a:pt x="20989" y="13985"/>
                    </a:cubicBezTo>
                    <a:cubicBezTo>
                      <a:pt x="21600" y="9813"/>
                      <a:pt x="20460" y="6384"/>
                      <a:pt x="16957" y="3703"/>
                    </a:cubicBezTo>
                    <a:cubicBezTo>
                      <a:pt x="14676" y="1937"/>
                      <a:pt x="10910" y="877"/>
                      <a:pt x="7805" y="412"/>
                    </a:cubicBezTo>
                    <a:cubicBezTo>
                      <a:pt x="4688" y="-79"/>
                      <a:pt x="2230" y="25"/>
                      <a:pt x="2233" y="0"/>
                    </a:cubicBezTo>
                    <a:cubicBezTo>
                      <a:pt x="1356" y="6292"/>
                      <a:pt x="745" y="10673"/>
                      <a:pt x="0" y="1603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2257" tIns="52257" rIns="52257" bIns="52257" numCol="1" anchor="ctr">
                <a:noAutofit/>
              </a:bodyPr>
              <a:lstStyle/>
              <a:p>
                <a:pPr defTabSz="914377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799" dirty="0">
                  <a:solidFill>
                    <a:srgbClr val="FFFFFF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0" name="Rectangle 72">
              <a:extLst>
                <a:ext uri="{FF2B5EF4-FFF2-40B4-BE49-F238E27FC236}">
                  <a16:creationId xmlns:a16="http://schemas.microsoft.com/office/drawing/2014/main" id="{E77100C5-1A94-FF9B-25B4-3F604EDA40E6}"/>
                </a:ext>
              </a:extLst>
            </p:cNvPr>
            <p:cNvSpPr>
              <a:spLocks noChangeAspect="1"/>
            </p:cNvSpPr>
            <p:nvPr/>
          </p:nvSpPr>
          <p:spPr>
            <a:xfrm rot="20935423">
              <a:off x="2898513" y="6124395"/>
              <a:ext cx="1173393" cy="432123"/>
            </a:xfrm>
            <a:prstGeom prst="rect">
              <a:avLst/>
            </a:prstGeom>
          </p:spPr>
          <p:txBody>
            <a:bodyPr wrap="square" lIns="62183" tIns="31092" rIns="62183" bIns="31092">
              <a:spAutoFit/>
            </a:bodyPr>
            <a:lstStyle/>
            <a:p>
              <a:pPr algn="ctr" defTabSz="914377"/>
              <a:r>
                <a:rPr lang="en-US" sz="2400" b="1" dirty="0">
                  <a:solidFill>
                    <a:prstClr val="white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rPr>
                <a:t>1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23D1B74-D92B-C724-B96D-FBE43F314BBC}"/>
              </a:ext>
            </a:extLst>
          </p:cNvPr>
          <p:cNvGrpSpPr/>
          <p:nvPr/>
        </p:nvGrpSpPr>
        <p:grpSpPr>
          <a:xfrm>
            <a:off x="3855677" y="3598935"/>
            <a:ext cx="1169500" cy="651074"/>
            <a:chOff x="5389056" y="5055727"/>
            <a:chExt cx="1929937" cy="1045351"/>
          </a:xfrm>
        </p:grpSpPr>
        <p:grpSp>
          <p:nvGrpSpPr>
            <p:cNvPr id="35" name="Group 1262">
              <a:extLst>
                <a:ext uri="{FF2B5EF4-FFF2-40B4-BE49-F238E27FC236}">
                  <a16:creationId xmlns:a16="http://schemas.microsoft.com/office/drawing/2014/main" id="{C786FAAA-53CF-A3AC-4C2B-8B9C92E1A8B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89056" y="5055727"/>
              <a:ext cx="1929937" cy="1045351"/>
              <a:chOff x="0" y="0"/>
              <a:chExt cx="3154022" cy="1635267"/>
            </a:xfrm>
            <a:solidFill>
              <a:schemeClr val="accent2"/>
            </a:solidFill>
          </p:grpSpPr>
          <p:sp>
            <p:nvSpPr>
              <p:cNvPr id="37" name="Shape 1260">
                <a:extLst>
                  <a:ext uri="{FF2B5EF4-FFF2-40B4-BE49-F238E27FC236}">
                    <a16:creationId xmlns:a16="http://schemas.microsoft.com/office/drawing/2014/main" id="{A3227313-0477-7EF6-5A98-114672264F96}"/>
                  </a:ext>
                </a:extLst>
              </p:cNvPr>
              <p:cNvSpPr/>
              <p:nvPr/>
            </p:nvSpPr>
            <p:spPr>
              <a:xfrm rot="21600000">
                <a:off x="0" y="0"/>
                <a:ext cx="775809" cy="1150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97" h="20561" extrusionOk="0">
                    <a:moveTo>
                      <a:pt x="14114" y="20561"/>
                    </a:moveTo>
                    <a:cubicBezTo>
                      <a:pt x="4792" y="19243"/>
                      <a:pt x="-1403" y="13631"/>
                      <a:pt x="274" y="8032"/>
                    </a:cubicBezTo>
                    <a:cubicBezTo>
                      <a:pt x="1956" y="2433"/>
                      <a:pt x="10875" y="-1039"/>
                      <a:pt x="20197" y="279"/>
                    </a:cubicBezTo>
                    <a:cubicBezTo>
                      <a:pt x="20197" y="279"/>
                      <a:pt x="14114" y="20561"/>
                      <a:pt x="14114" y="2056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2257" tIns="52257" rIns="52257" bIns="52257" numCol="1" anchor="ctr">
                <a:noAutofit/>
              </a:bodyPr>
              <a:lstStyle/>
              <a:p>
                <a:pPr defTabSz="914377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799" dirty="0">
                  <a:solidFill>
                    <a:srgbClr val="FFFFFF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38" name="Shape 1261">
                <a:extLst>
                  <a:ext uri="{FF2B5EF4-FFF2-40B4-BE49-F238E27FC236}">
                    <a16:creationId xmlns:a16="http://schemas.microsoft.com/office/drawing/2014/main" id="{ACF2EC96-F263-6409-B609-192F73E820BA}"/>
                  </a:ext>
                </a:extLst>
              </p:cNvPr>
              <p:cNvSpPr/>
              <p:nvPr/>
            </p:nvSpPr>
            <p:spPr>
              <a:xfrm>
                <a:off x="839287" y="60428"/>
                <a:ext cx="2314736" cy="1574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46" h="21274" extrusionOk="0">
                    <a:moveTo>
                      <a:pt x="0" y="16030"/>
                    </a:moveTo>
                    <a:cubicBezTo>
                      <a:pt x="5" y="16003"/>
                      <a:pt x="2233" y="17535"/>
                      <a:pt x="5230" y="18906"/>
                    </a:cubicBezTo>
                    <a:cubicBezTo>
                      <a:pt x="8206" y="20294"/>
                      <a:pt x="11949" y="21521"/>
                      <a:pt x="14514" y="21231"/>
                    </a:cubicBezTo>
                    <a:cubicBezTo>
                      <a:pt x="18450" y="20817"/>
                      <a:pt x="20412" y="18334"/>
                      <a:pt x="20968" y="14141"/>
                    </a:cubicBezTo>
                    <a:cubicBezTo>
                      <a:pt x="20974" y="14091"/>
                      <a:pt x="20982" y="14038"/>
                      <a:pt x="20989" y="13985"/>
                    </a:cubicBezTo>
                    <a:cubicBezTo>
                      <a:pt x="21600" y="9813"/>
                      <a:pt x="20460" y="6384"/>
                      <a:pt x="16957" y="3703"/>
                    </a:cubicBezTo>
                    <a:cubicBezTo>
                      <a:pt x="14676" y="1937"/>
                      <a:pt x="10910" y="877"/>
                      <a:pt x="7805" y="412"/>
                    </a:cubicBezTo>
                    <a:cubicBezTo>
                      <a:pt x="4688" y="-79"/>
                      <a:pt x="2230" y="25"/>
                      <a:pt x="2233" y="0"/>
                    </a:cubicBezTo>
                    <a:cubicBezTo>
                      <a:pt x="1356" y="6292"/>
                      <a:pt x="745" y="10673"/>
                      <a:pt x="0" y="16030"/>
                    </a:cubicBez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2257" tIns="52257" rIns="52257" bIns="52257" numCol="1" anchor="ctr">
                <a:noAutofit/>
              </a:bodyPr>
              <a:lstStyle/>
              <a:p>
                <a:pPr defTabSz="914377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799" dirty="0">
                  <a:solidFill>
                    <a:srgbClr val="FFFFFF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36" name="Rectangle 137">
              <a:extLst>
                <a:ext uri="{FF2B5EF4-FFF2-40B4-BE49-F238E27FC236}">
                  <a16:creationId xmlns:a16="http://schemas.microsoft.com/office/drawing/2014/main" id="{8A603D65-B11B-CCAC-536F-BAA6EDCF677E}"/>
                </a:ext>
              </a:extLst>
            </p:cNvPr>
            <p:cNvSpPr>
              <a:spLocks noChangeAspect="1"/>
            </p:cNvSpPr>
            <p:nvPr/>
          </p:nvSpPr>
          <p:spPr>
            <a:xfrm rot="594578">
              <a:off x="6046659" y="5394343"/>
              <a:ext cx="1173393" cy="432123"/>
            </a:xfrm>
            <a:prstGeom prst="rect">
              <a:avLst/>
            </a:prstGeom>
          </p:spPr>
          <p:txBody>
            <a:bodyPr wrap="square" lIns="62183" tIns="31092" rIns="62183" bIns="31092">
              <a:spAutoFit/>
            </a:bodyPr>
            <a:lstStyle/>
            <a:p>
              <a:pPr algn="ctr" defTabSz="914377"/>
              <a:r>
                <a:rPr lang="en-US" sz="2400" b="1" dirty="0">
                  <a:solidFill>
                    <a:prstClr val="white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rPr>
                <a:t>2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EAB7BC0-819E-6DC7-9513-31DAB56BB50A}"/>
              </a:ext>
            </a:extLst>
          </p:cNvPr>
          <p:cNvGrpSpPr/>
          <p:nvPr/>
        </p:nvGrpSpPr>
        <p:grpSpPr>
          <a:xfrm>
            <a:off x="5570261" y="4085598"/>
            <a:ext cx="1169500" cy="651074"/>
            <a:chOff x="8218504" y="5837103"/>
            <a:chExt cx="1929937" cy="1045351"/>
          </a:xfrm>
        </p:grpSpPr>
        <p:grpSp>
          <p:nvGrpSpPr>
            <p:cNvPr id="31" name="Group 1267">
              <a:extLst>
                <a:ext uri="{FF2B5EF4-FFF2-40B4-BE49-F238E27FC236}">
                  <a16:creationId xmlns:a16="http://schemas.microsoft.com/office/drawing/2014/main" id="{F4EC8B66-F546-7E9A-85B7-DCEC90CF5545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 flipH="1">
              <a:off x="8218504" y="5837103"/>
              <a:ext cx="1929937" cy="1045351"/>
              <a:chOff x="0" y="0"/>
              <a:chExt cx="3154022" cy="1635267"/>
            </a:xfrm>
            <a:solidFill>
              <a:schemeClr val="accent1"/>
            </a:solidFill>
          </p:grpSpPr>
          <p:sp>
            <p:nvSpPr>
              <p:cNvPr id="33" name="Shape 1265">
                <a:extLst>
                  <a:ext uri="{FF2B5EF4-FFF2-40B4-BE49-F238E27FC236}">
                    <a16:creationId xmlns:a16="http://schemas.microsoft.com/office/drawing/2014/main" id="{2D160FF7-406D-3CFF-BF60-6B5D75BFFB83}"/>
                  </a:ext>
                </a:extLst>
              </p:cNvPr>
              <p:cNvSpPr/>
              <p:nvPr/>
            </p:nvSpPr>
            <p:spPr>
              <a:xfrm rot="21600000">
                <a:off x="0" y="0"/>
                <a:ext cx="775809" cy="1150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97" h="20561" extrusionOk="0">
                    <a:moveTo>
                      <a:pt x="14114" y="20561"/>
                    </a:moveTo>
                    <a:cubicBezTo>
                      <a:pt x="4792" y="19243"/>
                      <a:pt x="-1403" y="13631"/>
                      <a:pt x="274" y="8032"/>
                    </a:cubicBezTo>
                    <a:cubicBezTo>
                      <a:pt x="1956" y="2433"/>
                      <a:pt x="10875" y="-1039"/>
                      <a:pt x="20197" y="279"/>
                    </a:cubicBezTo>
                    <a:cubicBezTo>
                      <a:pt x="20197" y="279"/>
                      <a:pt x="14114" y="20561"/>
                      <a:pt x="14114" y="2056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2257" tIns="52257" rIns="52257" bIns="52257" numCol="1" anchor="ctr">
                <a:noAutofit/>
              </a:bodyPr>
              <a:lstStyle/>
              <a:p>
                <a:pPr defTabSz="914377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799" dirty="0">
                  <a:solidFill>
                    <a:srgbClr val="FFFFFF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34" name="Shape 1266">
                <a:extLst>
                  <a:ext uri="{FF2B5EF4-FFF2-40B4-BE49-F238E27FC236}">
                    <a16:creationId xmlns:a16="http://schemas.microsoft.com/office/drawing/2014/main" id="{E44887FA-B78C-A6D2-FDB4-F7A561C310D8}"/>
                  </a:ext>
                </a:extLst>
              </p:cNvPr>
              <p:cNvSpPr/>
              <p:nvPr/>
            </p:nvSpPr>
            <p:spPr>
              <a:xfrm>
                <a:off x="839287" y="60428"/>
                <a:ext cx="2314736" cy="1574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46" h="21274" extrusionOk="0">
                    <a:moveTo>
                      <a:pt x="0" y="16030"/>
                    </a:moveTo>
                    <a:cubicBezTo>
                      <a:pt x="5" y="16003"/>
                      <a:pt x="2233" y="17535"/>
                      <a:pt x="5230" y="18906"/>
                    </a:cubicBezTo>
                    <a:cubicBezTo>
                      <a:pt x="8206" y="20294"/>
                      <a:pt x="11949" y="21521"/>
                      <a:pt x="14514" y="21231"/>
                    </a:cubicBezTo>
                    <a:cubicBezTo>
                      <a:pt x="18450" y="20817"/>
                      <a:pt x="20412" y="18334"/>
                      <a:pt x="20968" y="14141"/>
                    </a:cubicBezTo>
                    <a:cubicBezTo>
                      <a:pt x="20974" y="14091"/>
                      <a:pt x="20982" y="14038"/>
                      <a:pt x="20989" y="13985"/>
                    </a:cubicBezTo>
                    <a:cubicBezTo>
                      <a:pt x="21600" y="9813"/>
                      <a:pt x="20460" y="6384"/>
                      <a:pt x="16957" y="3703"/>
                    </a:cubicBezTo>
                    <a:cubicBezTo>
                      <a:pt x="14676" y="1937"/>
                      <a:pt x="10910" y="877"/>
                      <a:pt x="7805" y="412"/>
                    </a:cubicBezTo>
                    <a:cubicBezTo>
                      <a:pt x="4688" y="-79"/>
                      <a:pt x="2230" y="25"/>
                      <a:pt x="2233" y="0"/>
                    </a:cubicBezTo>
                    <a:cubicBezTo>
                      <a:pt x="1356" y="6292"/>
                      <a:pt x="745" y="10673"/>
                      <a:pt x="0" y="1603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2257" tIns="52257" rIns="52257" bIns="52257" numCol="1" anchor="ctr">
                <a:noAutofit/>
              </a:bodyPr>
              <a:lstStyle/>
              <a:p>
                <a:pPr defTabSz="914377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799" dirty="0">
                  <a:solidFill>
                    <a:srgbClr val="FFFFFF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32" name="Rectangle 142">
              <a:extLst>
                <a:ext uri="{FF2B5EF4-FFF2-40B4-BE49-F238E27FC236}">
                  <a16:creationId xmlns:a16="http://schemas.microsoft.com/office/drawing/2014/main" id="{9F9ABC12-81BF-8F7B-DBAD-DA2E86931B83}"/>
                </a:ext>
              </a:extLst>
            </p:cNvPr>
            <p:cNvSpPr>
              <a:spLocks noChangeAspect="1"/>
            </p:cNvSpPr>
            <p:nvPr/>
          </p:nvSpPr>
          <p:spPr>
            <a:xfrm rot="20856684">
              <a:off x="8899211" y="6116341"/>
              <a:ext cx="1173393" cy="432123"/>
            </a:xfrm>
            <a:prstGeom prst="rect">
              <a:avLst/>
            </a:prstGeom>
          </p:spPr>
          <p:txBody>
            <a:bodyPr wrap="square" lIns="62183" tIns="31092" rIns="62183" bIns="31092">
              <a:spAutoFit/>
            </a:bodyPr>
            <a:lstStyle/>
            <a:p>
              <a:pPr algn="ctr" defTabSz="914377"/>
              <a:r>
                <a:rPr lang="en-US" sz="2400" b="1" dirty="0">
                  <a:solidFill>
                    <a:prstClr val="white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rPr>
                <a:t>3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749615A-31EA-BF55-27A7-EBFE20051CBE}"/>
              </a:ext>
            </a:extLst>
          </p:cNvPr>
          <p:cNvGrpSpPr/>
          <p:nvPr/>
        </p:nvGrpSpPr>
        <p:grpSpPr>
          <a:xfrm>
            <a:off x="7481084" y="3556575"/>
            <a:ext cx="1169500" cy="651074"/>
            <a:chOff x="11371789" y="4987715"/>
            <a:chExt cx="1929937" cy="1045351"/>
          </a:xfrm>
        </p:grpSpPr>
        <p:grpSp>
          <p:nvGrpSpPr>
            <p:cNvPr id="26" name="Group 1272">
              <a:extLst>
                <a:ext uri="{FF2B5EF4-FFF2-40B4-BE49-F238E27FC236}">
                  <a16:creationId xmlns:a16="http://schemas.microsoft.com/office/drawing/2014/main" id="{4A8620BF-D7DF-A0F4-46B6-56E4BB28405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371789" y="4987715"/>
              <a:ext cx="1929937" cy="1045351"/>
              <a:chOff x="0" y="0"/>
              <a:chExt cx="3154022" cy="1635267"/>
            </a:xfrm>
            <a:solidFill>
              <a:schemeClr val="accent2"/>
            </a:solidFill>
          </p:grpSpPr>
          <p:sp>
            <p:nvSpPr>
              <p:cNvPr id="29" name="Shape 1270">
                <a:extLst>
                  <a:ext uri="{FF2B5EF4-FFF2-40B4-BE49-F238E27FC236}">
                    <a16:creationId xmlns:a16="http://schemas.microsoft.com/office/drawing/2014/main" id="{DA91E8DD-015F-C295-B438-0C8155DA9907}"/>
                  </a:ext>
                </a:extLst>
              </p:cNvPr>
              <p:cNvSpPr/>
              <p:nvPr/>
            </p:nvSpPr>
            <p:spPr>
              <a:xfrm rot="21600000">
                <a:off x="0" y="0"/>
                <a:ext cx="775809" cy="1150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97" h="20561" extrusionOk="0">
                    <a:moveTo>
                      <a:pt x="14114" y="20561"/>
                    </a:moveTo>
                    <a:cubicBezTo>
                      <a:pt x="4792" y="19243"/>
                      <a:pt x="-1403" y="13631"/>
                      <a:pt x="274" y="8032"/>
                    </a:cubicBezTo>
                    <a:cubicBezTo>
                      <a:pt x="1956" y="2433"/>
                      <a:pt x="10875" y="-1039"/>
                      <a:pt x="20197" y="279"/>
                    </a:cubicBezTo>
                    <a:cubicBezTo>
                      <a:pt x="20197" y="279"/>
                      <a:pt x="14114" y="20561"/>
                      <a:pt x="14114" y="2056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2257" tIns="52257" rIns="52257" bIns="52257" numCol="1" anchor="ctr">
                <a:noAutofit/>
              </a:bodyPr>
              <a:lstStyle/>
              <a:p>
                <a:pPr defTabSz="914377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799" dirty="0">
                  <a:solidFill>
                    <a:srgbClr val="FFFFFF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30" name="Shape 1271">
                <a:extLst>
                  <a:ext uri="{FF2B5EF4-FFF2-40B4-BE49-F238E27FC236}">
                    <a16:creationId xmlns:a16="http://schemas.microsoft.com/office/drawing/2014/main" id="{9DC065A5-DAE3-F50B-A699-8EEE40835EDD}"/>
                  </a:ext>
                </a:extLst>
              </p:cNvPr>
              <p:cNvSpPr/>
              <p:nvPr/>
            </p:nvSpPr>
            <p:spPr>
              <a:xfrm>
                <a:off x="839287" y="60428"/>
                <a:ext cx="2314736" cy="1574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46" h="21274" extrusionOk="0">
                    <a:moveTo>
                      <a:pt x="0" y="16030"/>
                    </a:moveTo>
                    <a:cubicBezTo>
                      <a:pt x="5" y="16003"/>
                      <a:pt x="2233" y="17535"/>
                      <a:pt x="5230" y="18906"/>
                    </a:cubicBezTo>
                    <a:cubicBezTo>
                      <a:pt x="8206" y="20294"/>
                      <a:pt x="11949" y="21521"/>
                      <a:pt x="14514" y="21231"/>
                    </a:cubicBezTo>
                    <a:cubicBezTo>
                      <a:pt x="18450" y="20817"/>
                      <a:pt x="20412" y="18334"/>
                      <a:pt x="20968" y="14141"/>
                    </a:cubicBezTo>
                    <a:cubicBezTo>
                      <a:pt x="20974" y="14091"/>
                      <a:pt x="20982" y="14038"/>
                      <a:pt x="20989" y="13985"/>
                    </a:cubicBezTo>
                    <a:cubicBezTo>
                      <a:pt x="21600" y="9813"/>
                      <a:pt x="20460" y="6384"/>
                      <a:pt x="16957" y="3703"/>
                    </a:cubicBezTo>
                    <a:cubicBezTo>
                      <a:pt x="14676" y="1937"/>
                      <a:pt x="10910" y="877"/>
                      <a:pt x="7805" y="412"/>
                    </a:cubicBezTo>
                    <a:cubicBezTo>
                      <a:pt x="4688" y="-79"/>
                      <a:pt x="2230" y="25"/>
                      <a:pt x="2233" y="0"/>
                    </a:cubicBezTo>
                    <a:cubicBezTo>
                      <a:pt x="1356" y="6292"/>
                      <a:pt x="745" y="10673"/>
                      <a:pt x="0" y="16030"/>
                    </a:cubicBezTo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2257" tIns="52257" rIns="52257" bIns="52257" numCol="1" anchor="ctr">
                <a:noAutofit/>
              </a:bodyPr>
              <a:lstStyle/>
              <a:p>
                <a:pPr defTabSz="914377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799" dirty="0">
                  <a:solidFill>
                    <a:srgbClr val="FFFFFF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28" name="Rectangle 143">
              <a:extLst>
                <a:ext uri="{FF2B5EF4-FFF2-40B4-BE49-F238E27FC236}">
                  <a16:creationId xmlns:a16="http://schemas.microsoft.com/office/drawing/2014/main" id="{43EA2EFC-6F11-2EC5-53E3-FB362AAF45E0}"/>
                </a:ext>
              </a:extLst>
            </p:cNvPr>
            <p:cNvSpPr>
              <a:spLocks noChangeAspect="1"/>
            </p:cNvSpPr>
            <p:nvPr/>
          </p:nvSpPr>
          <p:spPr>
            <a:xfrm rot="630609">
              <a:off x="12035891" y="5309969"/>
              <a:ext cx="1173393" cy="432123"/>
            </a:xfrm>
            <a:prstGeom prst="rect">
              <a:avLst/>
            </a:prstGeom>
          </p:spPr>
          <p:txBody>
            <a:bodyPr wrap="square" lIns="62183" tIns="31092" rIns="62183" bIns="31092">
              <a:spAutoFit/>
            </a:bodyPr>
            <a:lstStyle/>
            <a:p>
              <a:pPr algn="ctr" defTabSz="914377"/>
              <a:r>
                <a:rPr lang="en-US" sz="2400" b="1" dirty="0">
                  <a:solidFill>
                    <a:prstClr val="white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rPr>
                <a:t>4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FED4B1F-46F3-C45C-F541-B8173D212F68}"/>
              </a:ext>
            </a:extLst>
          </p:cNvPr>
          <p:cNvGrpSpPr/>
          <p:nvPr/>
        </p:nvGrpSpPr>
        <p:grpSpPr>
          <a:xfrm>
            <a:off x="9141716" y="4085594"/>
            <a:ext cx="1169500" cy="651074"/>
            <a:chOff x="14112202" y="5837097"/>
            <a:chExt cx="1929937" cy="1045351"/>
          </a:xfrm>
        </p:grpSpPr>
        <p:grpSp>
          <p:nvGrpSpPr>
            <p:cNvPr id="20" name="Group 1277">
              <a:extLst>
                <a:ext uri="{FF2B5EF4-FFF2-40B4-BE49-F238E27FC236}">
                  <a16:creationId xmlns:a16="http://schemas.microsoft.com/office/drawing/2014/main" id="{E5DA1FB7-B91B-D879-AC2A-B42B271CDE9B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 flipH="1">
              <a:off x="14112202" y="5837097"/>
              <a:ext cx="1929937" cy="1045351"/>
              <a:chOff x="0" y="0"/>
              <a:chExt cx="3154022" cy="1635267"/>
            </a:xfrm>
            <a:solidFill>
              <a:schemeClr val="accent1"/>
            </a:solidFill>
          </p:grpSpPr>
          <p:sp>
            <p:nvSpPr>
              <p:cNvPr id="24" name="Shape 1275">
                <a:extLst>
                  <a:ext uri="{FF2B5EF4-FFF2-40B4-BE49-F238E27FC236}">
                    <a16:creationId xmlns:a16="http://schemas.microsoft.com/office/drawing/2014/main" id="{A1FFFA42-1F07-448B-6EC2-D2C394399E9F}"/>
                  </a:ext>
                </a:extLst>
              </p:cNvPr>
              <p:cNvSpPr/>
              <p:nvPr/>
            </p:nvSpPr>
            <p:spPr>
              <a:xfrm rot="21600000">
                <a:off x="0" y="0"/>
                <a:ext cx="775809" cy="1150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97" h="20561" extrusionOk="0">
                    <a:moveTo>
                      <a:pt x="14114" y="20561"/>
                    </a:moveTo>
                    <a:cubicBezTo>
                      <a:pt x="4792" y="19243"/>
                      <a:pt x="-1403" y="13631"/>
                      <a:pt x="274" y="8032"/>
                    </a:cubicBezTo>
                    <a:cubicBezTo>
                      <a:pt x="1956" y="2433"/>
                      <a:pt x="10875" y="-1039"/>
                      <a:pt x="20197" y="279"/>
                    </a:cubicBezTo>
                    <a:cubicBezTo>
                      <a:pt x="20197" y="279"/>
                      <a:pt x="14114" y="20561"/>
                      <a:pt x="14114" y="2056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2257" tIns="52257" rIns="52257" bIns="52257" numCol="1" anchor="ctr">
                <a:noAutofit/>
              </a:bodyPr>
              <a:lstStyle/>
              <a:p>
                <a:pPr defTabSz="914377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799" dirty="0">
                  <a:solidFill>
                    <a:srgbClr val="FFFFFF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25" name="Shape 1276">
                <a:extLst>
                  <a:ext uri="{FF2B5EF4-FFF2-40B4-BE49-F238E27FC236}">
                    <a16:creationId xmlns:a16="http://schemas.microsoft.com/office/drawing/2014/main" id="{F001C499-01B3-3235-27A6-25D7E8449937}"/>
                  </a:ext>
                </a:extLst>
              </p:cNvPr>
              <p:cNvSpPr/>
              <p:nvPr/>
            </p:nvSpPr>
            <p:spPr>
              <a:xfrm>
                <a:off x="839287" y="60428"/>
                <a:ext cx="2314736" cy="1574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46" h="21274" extrusionOk="0">
                    <a:moveTo>
                      <a:pt x="0" y="16030"/>
                    </a:moveTo>
                    <a:cubicBezTo>
                      <a:pt x="5" y="16003"/>
                      <a:pt x="2233" y="17535"/>
                      <a:pt x="5230" y="18906"/>
                    </a:cubicBezTo>
                    <a:cubicBezTo>
                      <a:pt x="8206" y="20294"/>
                      <a:pt x="11949" y="21521"/>
                      <a:pt x="14514" y="21231"/>
                    </a:cubicBezTo>
                    <a:cubicBezTo>
                      <a:pt x="18450" y="20817"/>
                      <a:pt x="20412" y="18334"/>
                      <a:pt x="20968" y="14141"/>
                    </a:cubicBezTo>
                    <a:cubicBezTo>
                      <a:pt x="20974" y="14091"/>
                      <a:pt x="20982" y="14038"/>
                      <a:pt x="20989" y="13985"/>
                    </a:cubicBezTo>
                    <a:cubicBezTo>
                      <a:pt x="21600" y="9813"/>
                      <a:pt x="20460" y="6384"/>
                      <a:pt x="16957" y="3703"/>
                    </a:cubicBezTo>
                    <a:cubicBezTo>
                      <a:pt x="14676" y="1937"/>
                      <a:pt x="10910" y="877"/>
                      <a:pt x="7805" y="412"/>
                    </a:cubicBezTo>
                    <a:cubicBezTo>
                      <a:pt x="4688" y="-79"/>
                      <a:pt x="2230" y="25"/>
                      <a:pt x="2233" y="0"/>
                    </a:cubicBezTo>
                    <a:cubicBezTo>
                      <a:pt x="1356" y="6292"/>
                      <a:pt x="745" y="10673"/>
                      <a:pt x="0" y="16030"/>
                    </a:cubicBez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2257" tIns="52257" rIns="52257" bIns="52257" numCol="1" anchor="ctr">
                <a:noAutofit/>
              </a:bodyPr>
              <a:lstStyle/>
              <a:p>
                <a:pPr defTabSz="914377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2799" dirty="0">
                  <a:solidFill>
                    <a:srgbClr val="FFFFFF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23" name="Rectangle 144">
              <a:extLst>
                <a:ext uri="{FF2B5EF4-FFF2-40B4-BE49-F238E27FC236}">
                  <a16:creationId xmlns:a16="http://schemas.microsoft.com/office/drawing/2014/main" id="{3EFA70B2-3262-98FB-BC41-DEDA87074BE2}"/>
                </a:ext>
              </a:extLst>
            </p:cNvPr>
            <p:cNvSpPr>
              <a:spLocks noChangeAspect="1"/>
            </p:cNvSpPr>
            <p:nvPr/>
          </p:nvSpPr>
          <p:spPr>
            <a:xfrm rot="20816511">
              <a:off x="14835490" y="6106515"/>
              <a:ext cx="1173393" cy="432123"/>
            </a:xfrm>
            <a:prstGeom prst="rect">
              <a:avLst/>
            </a:prstGeom>
          </p:spPr>
          <p:txBody>
            <a:bodyPr wrap="square" lIns="62183" tIns="31092" rIns="62183" bIns="31092">
              <a:spAutoFit/>
            </a:bodyPr>
            <a:lstStyle/>
            <a:p>
              <a:pPr algn="ctr" defTabSz="914377"/>
              <a:r>
                <a:rPr lang="en-US" sz="2400" b="1" dirty="0">
                  <a:solidFill>
                    <a:prstClr val="white"/>
                  </a:solidFill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rPr>
                <a:t>5</a:t>
              </a:r>
            </a:p>
          </p:txBody>
        </p:sp>
      </p:grpSp>
      <p:sp>
        <p:nvSpPr>
          <p:cNvPr id="16" name="iSlíďè">
            <a:extLst>
              <a:ext uri="{FF2B5EF4-FFF2-40B4-BE49-F238E27FC236}">
                <a16:creationId xmlns:a16="http://schemas.microsoft.com/office/drawing/2014/main" id="{E3F0473E-FF87-2D76-446F-AE9752FE503B}"/>
              </a:ext>
            </a:extLst>
          </p:cNvPr>
          <p:cNvSpPr txBox="1"/>
          <p:nvPr/>
        </p:nvSpPr>
        <p:spPr bwMode="auto">
          <a:xfrm>
            <a:off x="1879195" y="5011957"/>
            <a:ext cx="1976482" cy="33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7500" lnSpcReduction="20000"/>
          </a:bodyPr>
          <a:lstStyle/>
          <a:p>
            <a:pPr defTabSz="913742">
              <a:spcBef>
                <a:spcPct val="0"/>
              </a:spcBef>
              <a:defRPr/>
            </a:pPr>
            <a:r>
              <a:rPr lang="en-US" altLang="zh-CN" sz="2400" dirty="0">
                <a:solidFill>
                  <a:srgbClr val="E7E6E6">
                    <a:lumMod val="10000"/>
                  </a:srgb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  <a:cs typeface="+mn-ea"/>
                <a:sym typeface="Source Han Serif SC" panose="02020400000000000000" pitchFamily="18" charset="-122"/>
              </a:rPr>
              <a:t>1. </a:t>
            </a:r>
            <a:r>
              <a:rPr lang="zh-CN" altLang="en-US" sz="2400" dirty="0">
                <a:solidFill>
                  <a:srgbClr val="E7E6E6">
                    <a:lumMod val="10000"/>
                  </a:srgb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  <a:cs typeface="+mn-ea"/>
                <a:sym typeface="Source Han Serif SC" panose="02020400000000000000" pitchFamily="18" charset="-122"/>
              </a:rPr>
              <a:t>固须早教</a:t>
            </a:r>
          </a:p>
        </p:txBody>
      </p:sp>
      <p:sp>
        <p:nvSpPr>
          <p:cNvPr id="17" name="iSlíďè">
            <a:extLst>
              <a:ext uri="{FF2B5EF4-FFF2-40B4-BE49-F238E27FC236}">
                <a16:creationId xmlns:a16="http://schemas.microsoft.com/office/drawing/2014/main" id="{D95FA121-79E2-6CF1-61F2-702A1A26003B}"/>
              </a:ext>
            </a:extLst>
          </p:cNvPr>
          <p:cNvSpPr txBox="1"/>
          <p:nvPr/>
        </p:nvSpPr>
        <p:spPr bwMode="auto">
          <a:xfrm>
            <a:off x="3835439" y="3068316"/>
            <a:ext cx="1976482" cy="33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7500" lnSpcReduction="20000"/>
          </a:bodyPr>
          <a:lstStyle/>
          <a:p>
            <a:pPr defTabSz="913742">
              <a:spcBef>
                <a:spcPct val="0"/>
              </a:spcBef>
              <a:defRPr/>
            </a:pPr>
            <a:r>
              <a:rPr lang="en-US" altLang="zh-CN" sz="2400" dirty="0">
                <a:solidFill>
                  <a:srgbClr val="E7E6E6">
                    <a:lumMod val="10000"/>
                  </a:srgb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  <a:cs typeface="+mn-ea"/>
                <a:sym typeface="Source Han Serif SC" panose="02020400000000000000" pitchFamily="18" charset="-122"/>
              </a:rPr>
              <a:t>2. </a:t>
            </a:r>
            <a:r>
              <a:rPr lang="zh-CN" altLang="en-US" sz="2400" dirty="0">
                <a:solidFill>
                  <a:srgbClr val="E7E6E6">
                    <a:lumMod val="10000"/>
                  </a:srgb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  <a:cs typeface="+mn-ea"/>
                <a:sym typeface="Source Han Serif SC" panose="02020400000000000000" pitchFamily="18" charset="-122"/>
              </a:rPr>
              <a:t>威严有慈</a:t>
            </a:r>
          </a:p>
        </p:txBody>
      </p:sp>
      <p:sp>
        <p:nvSpPr>
          <p:cNvPr id="18" name="iSlíďè">
            <a:extLst>
              <a:ext uri="{FF2B5EF4-FFF2-40B4-BE49-F238E27FC236}">
                <a16:creationId xmlns:a16="http://schemas.microsoft.com/office/drawing/2014/main" id="{400D853E-D427-08ED-2977-A5B42C51B860}"/>
              </a:ext>
            </a:extLst>
          </p:cNvPr>
          <p:cNvSpPr txBox="1"/>
          <p:nvPr/>
        </p:nvSpPr>
        <p:spPr bwMode="auto">
          <a:xfrm>
            <a:off x="5526178" y="4944513"/>
            <a:ext cx="1976482" cy="33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7500" lnSpcReduction="20000"/>
          </a:bodyPr>
          <a:lstStyle/>
          <a:p>
            <a:pPr defTabSz="913742">
              <a:spcBef>
                <a:spcPct val="0"/>
              </a:spcBef>
              <a:defRPr/>
            </a:pPr>
            <a:r>
              <a:rPr lang="en-US" altLang="zh-CN" sz="2400">
                <a:solidFill>
                  <a:srgbClr val="E7E6E6">
                    <a:lumMod val="10000"/>
                  </a:srgb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  <a:cs typeface="+mn-ea"/>
                <a:sym typeface="Source Han Serif SC" panose="02020400000000000000" pitchFamily="18" charset="-122"/>
              </a:rPr>
              <a:t>3. </a:t>
            </a:r>
            <a:r>
              <a:rPr lang="zh-CN" altLang="en-US" sz="2400">
                <a:solidFill>
                  <a:srgbClr val="E7E6E6">
                    <a:lumMod val="10000"/>
                  </a:srgb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  <a:cs typeface="+mn-ea"/>
                <a:sym typeface="Source Han Serif SC" panose="02020400000000000000" pitchFamily="18" charset="-122"/>
              </a:rPr>
              <a:t>均爱勿偏</a:t>
            </a:r>
            <a:endParaRPr lang="zh-CN" altLang="en-US" sz="2400" dirty="0">
              <a:solidFill>
                <a:srgbClr val="E7E6E6">
                  <a:lumMod val="10000"/>
                </a:srgbClr>
              </a:solidFill>
              <a:latin typeface="方正书宋简体" panose="03000509000000000000" pitchFamily="65" charset="-122"/>
              <a:ea typeface="方正书宋简体" panose="03000509000000000000" pitchFamily="65" charset="-122"/>
              <a:cs typeface="+mn-ea"/>
              <a:sym typeface="Source Han Serif SC" panose="02020400000000000000" pitchFamily="18" charset="-122"/>
            </a:endParaRPr>
          </a:p>
        </p:txBody>
      </p:sp>
      <p:sp>
        <p:nvSpPr>
          <p:cNvPr id="19" name="iSlíďè">
            <a:extLst>
              <a:ext uri="{FF2B5EF4-FFF2-40B4-BE49-F238E27FC236}">
                <a16:creationId xmlns:a16="http://schemas.microsoft.com/office/drawing/2014/main" id="{D28C2C9B-E272-BE11-9D35-FD9CFE15666E}"/>
              </a:ext>
            </a:extLst>
          </p:cNvPr>
          <p:cNvSpPr txBox="1"/>
          <p:nvPr/>
        </p:nvSpPr>
        <p:spPr bwMode="auto">
          <a:xfrm>
            <a:off x="7170566" y="3018143"/>
            <a:ext cx="1976482" cy="33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7500" lnSpcReduction="20000"/>
          </a:bodyPr>
          <a:lstStyle/>
          <a:p>
            <a:pPr defTabSz="913742">
              <a:spcBef>
                <a:spcPct val="0"/>
              </a:spcBef>
              <a:defRPr/>
            </a:pPr>
            <a:r>
              <a:rPr lang="en-US" altLang="zh-CN" sz="2400">
                <a:solidFill>
                  <a:srgbClr val="E7E6E6">
                    <a:lumMod val="10000"/>
                  </a:srgb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  <a:cs typeface="+mn-ea"/>
                <a:sym typeface="Source Han Serif SC" panose="02020400000000000000" pitchFamily="18" charset="-122"/>
              </a:rPr>
              <a:t>4. </a:t>
            </a:r>
            <a:r>
              <a:rPr lang="zh-CN" altLang="en-US" sz="2400">
                <a:solidFill>
                  <a:srgbClr val="E7E6E6">
                    <a:lumMod val="10000"/>
                  </a:srgb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  <a:cs typeface="+mn-ea"/>
                <a:sym typeface="Source Han Serif SC" panose="02020400000000000000" pitchFamily="18" charset="-122"/>
              </a:rPr>
              <a:t>重视语言规范</a:t>
            </a:r>
            <a:endParaRPr lang="zh-CN" altLang="en-US" sz="2400" dirty="0">
              <a:solidFill>
                <a:srgbClr val="E7E6E6">
                  <a:lumMod val="10000"/>
                </a:srgbClr>
              </a:solidFill>
              <a:latin typeface="方正书宋简体" panose="03000509000000000000" pitchFamily="65" charset="-122"/>
              <a:ea typeface="方正书宋简体" panose="03000509000000000000" pitchFamily="65" charset="-122"/>
              <a:cs typeface="+mn-ea"/>
              <a:sym typeface="Source Han Serif SC" panose="02020400000000000000" pitchFamily="18" charset="-122"/>
            </a:endParaRP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id="{FACFBA3D-1BFE-1037-DCE1-8D76354E78BF}"/>
              </a:ext>
            </a:extLst>
          </p:cNvPr>
          <p:cNvSpPr txBox="1"/>
          <p:nvPr/>
        </p:nvSpPr>
        <p:spPr bwMode="auto">
          <a:xfrm>
            <a:off x="8773898" y="4944512"/>
            <a:ext cx="1976482" cy="33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7500" lnSpcReduction="20000"/>
          </a:bodyPr>
          <a:lstStyle/>
          <a:p>
            <a:pPr defTabSz="913742">
              <a:spcBef>
                <a:spcPct val="0"/>
              </a:spcBef>
              <a:defRPr/>
            </a:pPr>
            <a:r>
              <a:rPr lang="en-US" altLang="zh-CN" sz="2400">
                <a:solidFill>
                  <a:srgbClr val="E7E6E6">
                    <a:lumMod val="10000"/>
                  </a:srgb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  <a:cs typeface="+mn-ea"/>
                <a:sym typeface="Source Han Serif SC" panose="02020400000000000000" pitchFamily="18" charset="-122"/>
              </a:rPr>
              <a:t>5. </a:t>
            </a:r>
            <a:r>
              <a:rPr lang="zh-CN" altLang="en-US" sz="2400">
                <a:solidFill>
                  <a:srgbClr val="E7E6E6">
                    <a:lumMod val="10000"/>
                  </a:srgb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  <a:cs typeface="+mn-ea"/>
                <a:sym typeface="Source Han Serif SC" panose="02020400000000000000" pitchFamily="18" charset="-122"/>
              </a:rPr>
              <a:t>重视风化陶染</a:t>
            </a:r>
            <a:endParaRPr lang="zh-CN" altLang="en-US" sz="2400" dirty="0">
              <a:solidFill>
                <a:srgbClr val="E7E6E6">
                  <a:lumMod val="10000"/>
                </a:srgbClr>
              </a:solidFill>
              <a:latin typeface="方正书宋简体" panose="03000509000000000000" pitchFamily="65" charset="-122"/>
              <a:ea typeface="方正书宋简体" panose="03000509000000000000" pitchFamily="65" charset="-122"/>
              <a:cs typeface="+mn-ea"/>
              <a:sym typeface="Source Han Serif SC" panose="02020400000000000000" pitchFamily="18" charset="-122"/>
            </a:endParaRPr>
          </a:p>
        </p:txBody>
      </p:sp>
      <p:sp>
        <p:nvSpPr>
          <p:cNvPr id="3" name="矩形: 单圆角 2">
            <a:extLst>
              <a:ext uri="{FF2B5EF4-FFF2-40B4-BE49-F238E27FC236}">
                <a16:creationId xmlns:a16="http://schemas.microsoft.com/office/drawing/2014/main" id="{52F47B77-2EAF-58B3-B48C-A7932843E76E}"/>
              </a:ext>
            </a:extLst>
          </p:cNvPr>
          <p:cNvSpPr/>
          <p:nvPr/>
        </p:nvSpPr>
        <p:spPr>
          <a:xfrm>
            <a:off x="1741118" y="1878904"/>
            <a:ext cx="2642992" cy="556473"/>
          </a:xfrm>
          <a:prstGeom prst="round1Rect">
            <a:avLst>
              <a:gd name="adj" fmla="val 50000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（二）论家庭教育</a:t>
            </a:r>
          </a:p>
        </p:txBody>
      </p:sp>
    </p:spTree>
    <p:extLst>
      <p:ext uri="{BB962C8B-B14F-4D97-AF65-F5344CB8AC3E}">
        <p14:creationId xmlns:p14="http://schemas.microsoft.com/office/powerpoint/2010/main" val="2376206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6" grpId="0"/>
      <p:bldP spid="17" grpId="0"/>
      <p:bldP spid="18" grpId="0"/>
      <p:bldP spid="19" grpId="0"/>
      <p:bldP spid="43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隋唐时期的教育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0BFA8B-4011-F110-7586-080D67F214E3}"/>
              </a:ext>
            </a:extLst>
          </p:cNvPr>
          <p:cNvSpPr txBox="1"/>
          <p:nvPr/>
        </p:nvSpPr>
        <p:spPr>
          <a:xfrm>
            <a:off x="1395939" y="1990269"/>
            <a:ext cx="6069574" cy="295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206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魏晋南北朝时期的连年战乱以及玄学、佛教、道教的逐渐兴起使得儒学衰退。隋唐时期，国家重新统一，经济的繁荣促进了教育的快速发展，儒、道、佛也都得到了快速发展，在文教政策方面形成了以崇儒尊孔为基本，以佛、道二教为辅助的模式，儒学教育在这一时期呈现出总体复兴的趋势。隋唐时期的教育制度也取得了显著的进步，对后世影响巨大。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模型 1" descr="Purple flower patch">
                <a:extLst>
                  <a:ext uri="{FF2B5EF4-FFF2-40B4-BE49-F238E27FC236}">
                    <a16:creationId xmlns:a16="http://schemas.microsoft.com/office/drawing/2014/main" id="{6BFCC493-1DB8-C391-DD20-78D6B530690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26246209"/>
                  </p:ext>
                </p:extLst>
              </p:nvPr>
            </p:nvGraphicFramePr>
            <p:xfrm>
              <a:off x="7914178" y="2763450"/>
              <a:ext cx="2969565" cy="262692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969565" cy="2626922"/>
                    </a:xfrm>
                    <a:prstGeom prst="rect">
                      <a:avLst/>
                    </a:prstGeom>
                  </am3d:spPr>
                  <am3d:camera>
                    <am3d:pos x="0" y="0" z="760800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188785" d="1000000"/>
                    <am3d:preTrans dx="0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6200000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31095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模型 1" descr="Purple flower patch">
                <a:extLst>
                  <a:ext uri="{FF2B5EF4-FFF2-40B4-BE49-F238E27FC236}">
                    <a16:creationId xmlns:a16="http://schemas.microsoft.com/office/drawing/2014/main" id="{6BFCC493-1DB8-C391-DD20-78D6B53069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14178" y="2763450"/>
                <a:ext cx="2969565" cy="26269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0990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027538" y="1270225"/>
            <a:ext cx="1262415" cy="3715134"/>
            <a:chOff x="4701336" y="1779169"/>
            <a:chExt cx="925604" cy="2723941"/>
          </a:xfrm>
        </p:grpSpPr>
        <p:grpSp>
          <p:nvGrpSpPr>
            <p:cNvPr id="23" name="组合 22"/>
            <p:cNvGrpSpPr/>
            <p:nvPr/>
          </p:nvGrpSpPr>
          <p:grpSpPr>
            <a:xfrm rot="16200000" flipH="1">
              <a:off x="3802167" y="2678338"/>
              <a:ext cx="2723941" cy="925604"/>
              <a:chOff x="2359344" y="1876788"/>
              <a:chExt cx="3306860" cy="1123680"/>
            </a:xfrm>
          </p:grpSpPr>
          <p:sp>
            <p:nvSpPr>
              <p:cNvPr id="25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贰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 bwMode="auto">
              <a:xfrm rot="16200000">
                <a:off x="4152847" y="1190688"/>
                <a:ext cx="604550" cy="24221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秦至隋唐的教育</a:t>
                </a: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31055" y="1270224"/>
            <a:ext cx="1262415" cy="3856681"/>
            <a:chOff x="4701335" y="1779168"/>
            <a:chExt cx="925604" cy="2827723"/>
          </a:xfrm>
        </p:grpSpPr>
        <p:grpSp>
          <p:nvGrpSpPr>
            <p:cNvPr id="28" name="组合 27"/>
            <p:cNvGrpSpPr/>
            <p:nvPr/>
          </p:nvGrpSpPr>
          <p:grpSpPr>
            <a:xfrm rot="16200000" flipH="1">
              <a:off x="3750275" y="2730228"/>
              <a:ext cx="2827723" cy="925604"/>
              <a:chOff x="2359344" y="1876788"/>
              <a:chExt cx="3432852" cy="1123680"/>
            </a:xfrm>
          </p:grpSpPr>
          <p:sp>
            <p:nvSpPr>
              <p:cNvPr id="30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叁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 rot="16200000">
                <a:off x="4239584" y="1127694"/>
                <a:ext cx="557066" cy="25481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宋元至明清的教育</a:t>
                </a: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34577" y="1270227"/>
            <a:ext cx="1262415" cy="3864120"/>
            <a:chOff x="4701336" y="1779170"/>
            <a:chExt cx="925604" cy="2833178"/>
          </a:xfrm>
        </p:grpSpPr>
        <p:grpSp>
          <p:nvGrpSpPr>
            <p:cNvPr id="33" name="组合 32"/>
            <p:cNvGrpSpPr/>
            <p:nvPr/>
          </p:nvGrpSpPr>
          <p:grpSpPr>
            <a:xfrm rot="16200000" flipH="1">
              <a:off x="3747549" y="2732957"/>
              <a:ext cx="2833178" cy="925604"/>
              <a:chOff x="2359344" y="1876788"/>
              <a:chExt cx="3439473" cy="1123680"/>
            </a:xfrm>
          </p:grpSpPr>
          <p:sp>
            <p:nvSpPr>
              <p:cNvPr id="35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肆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 rot="16200000">
                <a:off x="4256554" y="1124383"/>
                <a:ext cx="529747" cy="25547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晚清至现代的教育</a:t>
                </a: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5089372" y="2349659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24019" y="1270226"/>
            <a:ext cx="1262415" cy="3864123"/>
            <a:chOff x="4701336" y="1779170"/>
            <a:chExt cx="925604" cy="2833180"/>
          </a:xfrm>
        </p:grpSpPr>
        <p:grpSp>
          <p:nvGrpSpPr>
            <p:cNvPr id="38" name="组合 37"/>
            <p:cNvGrpSpPr/>
            <p:nvPr/>
          </p:nvGrpSpPr>
          <p:grpSpPr>
            <a:xfrm rot="16200000" flipH="1">
              <a:off x="3747548" y="2732958"/>
              <a:ext cx="2833180" cy="925604"/>
              <a:chOff x="2359344" y="1876788"/>
              <a:chExt cx="3439475" cy="1123680"/>
            </a:xfrm>
          </p:grpSpPr>
          <p:sp>
            <p:nvSpPr>
              <p:cNvPr id="40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壹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 bwMode="auto">
              <a:xfrm rot="16200000">
                <a:off x="4229430" y="1124382"/>
                <a:ext cx="583997" cy="25547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先秦时期的教育</a:t>
                </a: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2" name="直接连接符 41"/>
          <p:cNvCxnSpPr>
            <a:cxnSpLocks/>
          </p:cNvCxnSpPr>
          <p:nvPr/>
        </p:nvCxnSpPr>
        <p:spPr>
          <a:xfrm>
            <a:off x="5185431" y="1497676"/>
            <a:ext cx="0" cy="24730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>
            <a:off x="6296681" y="1479657"/>
            <a:ext cx="0" cy="18021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>
            <a:off x="7411741" y="1478626"/>
            <a:ext cx="0" cy="245454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>
            <a:off x="8496321" y="1478626"/>
            <a:ext cx="0" cy="180319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3513354" y="1698307"/>
            <a:ext cx="830997" cy="2039210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5400" b="1" spc="600" noProof="1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50" name="MH_Others_1">
            <a:extLst>
              <a:ext uri="{FF2B5EF4-FFF2-40B4-BE49-F238E27FC236}">
                <a16:creationId xmlns:a16="http://schemas.microsoft.com/office/drawing/2014/main" id="{467E5877-4E0C-B405-4133-7D1D1B5DD19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81364" y="1735154"/>
            <a:ext cx="492443" cy="2899475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6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中国教育史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86CABA7-0086-2E50-69D1-1B9CB4708E6F}"/>
              </a:ext>
            </a:extLst>
          </p:cNvPr>
          <p:cNvSpPr/>
          <p:nvPr/>
        </p:nvSpPr>
        <p:spPr>
          <a:xfrm>
            <a:off x="2881364" y="1519875"/>
            <a:ext cx="1406509" cy="1784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5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75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75"/>
                            </p:stCondLst>
                            <p:childTnLst>
                              <p:par>
                                <p:cTn id="2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75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75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75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75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75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375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隋唐时期的教育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E3A4FC4-9E12-EF9C-89F4-63CE52952B10}"/>
              </a:ext>
            </a:extLst>
          </p:cNvPr>
          <p:cNvSpPr/>
          <p:nvPr/>
        </p:nvSpPr>
        <p:spPr>
          <a:xfrm>
            <a:off x="4863795" y="1728134"/>
            <a:ext cx="2348799" cy="823937"/>
          </a:xfrm>
          <a:custGeom>
            <a:avLst/>
            <a:gdLst>
              <a:gd name="connsiteX0" fmla="*/ 0 w 1186023"/>
              <a:gd name="connsiteY0" fmla="*/ 593012 h 1186023"/>
              <a:gd name="connsiteX1" fmla="*/ 593012 w 1186023"/>
              <a:gd name="connsiteY1" fmla="*/ 0 h 1186023"/>
              <a:gd name="connsiteX2" fmla="*/ 1186024 w 1186023"/>
              <a:gd name="connsiteY2" fmla="*/ 593012 h 1186023"/>
              <a:gd name="connsiteX3" fmla="*/ 593012 w 1186023"/>
              <a:gd name="connsiteY3" fmla="*/ 1186024 h 1186023"/>
              <a:gd name="connsiteX4" fmla="*/ 0 w 1186023"/>
              <a:gd name="connsiteY4" fmla="*/ 593012 h 118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023" h="1186023">
                <a:moveTo>
                  <a:pt x="0" y="593012"/>
                </a:moveTo>
                <a:cubicBezTo>
                  <a:pt x="0" y="265501"/>
                  <a:pt x="265501" y="0"/>
                  <a:pt x="593012" y="0"/>
                </a:cubicBezTo>
                <a:cubicBezTo>
                  <a:pt x="920523" y="0"/>
                  <a:pt x="1186024" y="265501"/>
                  <a:pt x="1186024" y="593012"/>
                </a:cubicBezTo>
                <a:cubicBezTo>
                  <a:pt x="1186024" y="920523"/>
                  <a:pt x="920523" y="1186024"/>
                  <a:pt x="593012" y="1186024"/>
                </a:cubicBezTo>
                <a:cubicBezTo>
                  <a:pt x="265501" y="1186024"/>
                  <a:pt x="0" y="920523"/>
                  <a:pt x="0" y="593012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629" tIns="201629" rIns="201629" bIns="201629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altLang="zh-CN" dirty="0"/>
          </a:p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/>
              <a:t>（一）隋唐时期的文教政策</a:t>
            </a:r>
            <a:endParaRPr lang="zh-CN" altLang="en-US" kern="1200" dirty="0"/>
          </a:p>
          <a:p>
            <a:pPr marL="171450" lvl="1" indent="-171450" algn="ctr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kern="1200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A45BDE8-4109-4ABC-5A13-6DDB901B4BFC}"/>
              </a:ext>
            </a:extLst>
          </p:cNvPr>
          <p:cNvSpPr/>
          <p:nvPr/>
        </p:nvSpPr>
        <p:spPr>
          <a:xfrm rot="21566463" flipH="1">
            <a:off x="4382961" y="3463580"/>
            <a:ext cx="214064" cy="217973"/>
          </a:xfrm>
          <a:custGeom>
            <a:avLst/>
            <a:gdLst>
              <a:gd name="connsiteX0" fmla="*/ 0 w 244012"/>
              <a:gd name="connsiteY0" fmla="*/ 88240 h 441200"/>
              <a:gd name="connsiteX1" fmla="*/ 122006 w 244012"/>
              <a:gd name="connsiteY1" fmla="*/ 88240 h 441200"/>
              <a:gd name="connsiteX2" fmla="*/ 122006 w 244012"/>
              <a:gd name="connsiteY2" fmla="*/ 0 h 441200"/>
              <a:gd name="connsiteX3" fmla="*/ 244012 w 244012"/>
              <a:gd name="connsiteY3" fmla="*/ 220600 h 441200"/>
              <a:gd name="connsiteX4" fmla="*/ 122006 w 244012"/>
              <a:gd name="connsiteY4" fmla="*/ 441200 h 441200"/>
              <a:gd name="connsiteX5" fmla="*/ 122006 w 244012"/>
              <a:gd name="connsiteY5" fmla="*/ 352960 h 441200"/>
              <a:gd name="connsiteX6" fmla="*/ 0 w 244012"/>
              <a:gd name="connsiteY6" fmla="*/ 352960 h 441200"/>
              <a:gd name="connsiteX7" fmla="*/ 0 w 244012"/>
              <a:gd name="connsiteY7" fmla="*/ 88240 h 44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012" h="441200">
                <a:moveTo>
                  <a:pt x="244011" y="352960"/>
                </a:moveTo>
                <a:lnTo>
                  <a:pt x="122006" y="352960"/>
                </a:lnTo>
                <a:lnTo>
                  <a:pt x="122006" y="441200"/>
                </a:lnTo>
                <a:lnTo>
                  <a:pt x="1" y="220600"/>
                </a:lnTo>
                <a:lnTo>
                  <a:pt x="122006" y="0"/>
                </a:lnTo>
                <a:lnTo>
                  <a:pt x="122006" y="88240"/>
                </a:lnTo>
                <a:lnTo>
                  <a:pt x="244011" y="88240"/>
                </a:lnTo>
                <a:lnTo>
                  <a:pt x="244011" y="352960"/>
                </a:lnTo>
                <a:close/>
              </a:path>
            </a:pathLst>
          </a:custGeom>
          <a:solidFill>
            <a:srgbClr val="FF00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9800891"/>
              <a:satOff val="-40777"/>
              <a:lumOff val="9608"/>
              <a:alphaOff val="0"/>
            </a:schemeClr>
          </a:fillRef>
          <a:effectRef idx="3">
            <a:schemeClr val="accent4">
              <a:hueOff val="9800891"/>
              <a:satOff val="-40777"/>
              <a:lumOff val="960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3203" tIns="88240" rIns="0" bIns="88239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600" kern="120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BB02430-CB4A-B6D5-B9B1-8DC34E3F569B}"/>
              </a:ext>
            </a:extLst>
          </p:cNvPr>
          <p:cNvSpPr/>
          <p:nvPr/>
        </p:nvSpPr>
        <p:spPr>
          <a:xfrm>
            <a:off x="1776676" y="2986617"/>
            <a:ext cx="2402167" cy="1171900"/>
          </a:xfrm>
          <a:custGeom>
            <a:avLst/>
            <a:gdLst>
              <a:gd name="connsiteX0" fmla="*/ 0 w 2372047"/>
              <a:gd name="connsiteY0" fmla="*/ 1186024 h 2372047"/>
              <a:gd name="connsiteX1" fmla="*/ 1186024 w 2372047"/>
              <a:gd name="connsiteY1" fmla="*/ 0 h 2372047"/>
              <a:gd name="connsiteX2" fmla="*/ 2372048 w 2372047"/>
              <a:gd name="connsiteY2" fmla="*/ 1186024 h 2372047"/>
              <a:gd name="connsiteX3" fmla="*/ 1186024 w 2372047"/>
              <a:gd name="connsiteY3" fmla="*/ 2372048 h 2372047"/>
              <a:gd name="connsiteX4" fmla="*/ 0 w 2372047"/>
              <a:gd name="connsiteY4" fmla="*/ 1186024 h 2372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2047" h="2372047">
                <a:moveTo>
                  <a:pt x="0" y="1186024"/>
                </a:moveTo>
                <a:cubicBezTo>
                  <a:pt x="0" y="531001"/>
                  <a:pt x="531001" y="0"/>
                  <a:pt x="1186024" y="0"/>
                </a:cubicBezTo>
                <a:cubicBezTo>
                  <a:pt x="1841047" y="0"/>
                  <a:pt x="2372048" y="531001"/>
                  <a:pt x="2372048" y="1186024"/>
                </a:cubicBezTo>
                <a:cubicBezTo>
                  <a:pt x="2372048" y="1841047"/>
                  <a:pt x="1841047" y="2372048"/>
                  <a:pt x="1186024" y="2372048"/>
                </a:cubicBezTo>
                <a:cubicBezTo>
                  <a:pt x="531001" y="2372048"/>
                  <a:pt x="0" y="1841047"/>
                  <a:pt x="0" y="1186024"/>
                </a:cubicBezTo>
                <a:close/>
              </a:path>
            </a:pathLst>
          </a:custGeom>
          <a:solidFill>
            <a:srgbClr val="0070C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9800891"/>
              <a:satOff val="-40777"/>
              <a:lumOff val="9608"/>
              <a:alphaOff val="0"/>
            </a:schemeClr>
          </a:fillRef>
          <a:effectRef idx="3">
            <a:schemeClr val="accent4">
              <a:hueOff val="9800891"/>
              <a:satOff val="-40777"/>
              <a:lumOff val="960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3418" tIns="413418" rIns="413418" bIns="413418" numCol="1" spcCol="1270" anchor="ctr" anchorCtr="0">
            <a:noAutofit/>
          </a:bodyPr>
          <a:lstStyle/>
          <a:p>
            <a:pPr marL="0" lvl="0" indent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dirty="0"/>
              <a:t>一、教育体系的完备</a:t>
            </a:r>
            <a:endParaRPr lang="zh-CN" altLang="en-US" sz="2000" kern="1200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2E7DC84-77E6-8D36-57C8-06924499F0FE}"/>
              </a:ext>
            </a:extLst>
          </p:cNvPr>
          <p:cNvSpPr/>
          <p:nvPr/>
        </p:nvSpPr>
        <p:spPr>
          <a:xfrm>
            <a:off x="8099347" y="1327131"/>
            <a:ext cx="1996631" cy="675375"/>
          </a:xfrm>
          <a:custGeom>
            <a:avLst/>
            <a:gdLst>
              <a:gd name="connsiteX0" fmla="*/ 0 w 1186023"/>
              <a:gd name="connsiteY0" fmla="*/ 593012 h 1186023"/>
              <a:gd name="connsiteX1" fmla="*/ 593012 w 1186023"/>
              <a:gd name="connsiteY1" fmla="*/ 0 h 1186023"/>
              <a:gd name="connsiteX2" fmla="*/ 1186024 w 1186023"/>
              <a:gd name="connsiteY2" fmla="*/ 593012 h 1186023"/>
              <a:gd name="connsiteX3" fmla="*/ 593012 w 1186023"/>
              <a:gd name="connsiteY3" fmla="*/ 1186024 h 1186023"/>
              <a:gd name="connsiteX4" fmla="*/ 0 w 1186023"/>
              <a:gd name="connsiteY4" fmla="*/ 593012 h 118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023" h="1186023">
                <a:moveTo>
                  <a:pt x="0" y="593012"/>
                </a:moveTo>
                <a:cubicBezTo>
                  <a:pt x="0" y="265501"/>
                  <a:pt x="265501" y="0"/>
                  <a:pt x="593012" y="0"/>
                </a:cubicBezTo>
                <a:cubicBezTo>
                  <a:pt x="920523" y="0"/>
                  <a:pt x="1186024" y="265501"/>
                  <a:pt x="1186024" y="593012"/>
                </a:cubicBezTo>
                <a:cubicBezTo>
                  <a:pt x="1186024" y="920523"/>
                  <a:pt x="920523" y="1186024"/>
                  <a:pt x="593012" y="1186024"/>
                </a:cubicBezTo>
                <a:cubicBezTo>
                  <a:pt x="265501" y="1186024"/>
                  <a:pt x="0" y="920523"/>
                  <a:pt x="0" y="593012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629" tIns="201629" rIns="201629" bIns="201629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altLang="zh-CN" dirty="0"/>
          </a:p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dirty="0"/>
              <a:t>1. </a:t>
            </a:r>
            <a:r>
              <a:rPr lang="zh-CN" altLang="en-US" dirty="0"/>
              <a:t>崇儒兴学</a:t>
            </a:r>
            <a:endParaRPr lang="zh-CN" altLang="en-US" kern="1200" dirty="0"/>
          </a:p>
          <a:p>
            <a:pPr marL="171450" lvl="1" indent="-171450" algn="ctr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kern="1200" dirty="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D57291E-5F98-CB44-329E-48A5F0AE12BD}"/>
              </a:ext>
            </a:extLst>
          </p:cNvPr>
          <p:cNvSpPr/>
          <p:nvPr/>
        </p:nvSpPr>
        <p:spPr>
          <a:xfrm>
            <a:off x="8099347" y="2259435"/>
            <a:ext cx="1996631" cy="675375"/>
          </a:xfrm>
          <a:custGeom>
            <a:avLst/>
            <a:gdLst>
              <a:gd name="connsiteX0" fmla="*/ 0 w 1186023"/>
              <a:gd name="connsiteY0" fmla="*/ 593012 h 1186023"/>
              <a:gd name="connsiteX1" fmla="*/ 593012 w 1186023"/>
              <a:gd name="connsiteY1" fmla="*/ 0 h 1186023"/>
              <a:gd name="connsiteX2" fmla="*/ 1186024 w 1186023"/>
              <a:gd name="connsiteY2" fmla="*/ 593012 h 1186023"/>
              <a:gd name="connsiteX3" fmla="*/ 593012 w 1186023"/>
              <a:gd name="connsiteY3" fmla="*/ 1186024 h 1186023"/>
              <a:gd name="connsiteX4" fmla="*/ 0 w 1186023"/>
              <a:gd name="connsiteY4" fmla="*/ 593012 h 118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023" h="1186023">
                <a:moveTo>
                  <a:pt x="0" y="593012"/>
                </a:moveTo>
                <a:cubicBezTo>
                  <a:pt x="0" y="265501"/>
                  <a:pt x="265501" y="0"/>
                  <a:pt x="593012" y="0"/>
                </a:cubicBezTo>
                <a:cubicBezTo>
                  <a:pt x="920523" y="0"/>
                  <a:pt x="1186024" y="265501"/>
                  <a:pt x="1186024" y="593012"/>
                </a:cubicBezTo>
                <a:cubicBezTo>
                  <a:pt x="1186024" y="920523"/>
                  <a:pt x="920523" y="1186024"/>
                  <a:pt x="593012" y="1186024"/>
                </a:cubicBezTo>
                <a:cubicBezTo>
                  <a:pt x="265501" y="1186024"/>
                  <a:pt x="0" y="920523"/>
                  <a:pt x="0" y="593012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4900445"/>
              <a:satOff val="-20388"/>
              <a:lumOff val="4804"/>
              <a:alphaOff val="0"/>
            </a:schemeClr>
          </a:fillRef>
          <a:effectRef idx="3">
            <a:schemeClr val="accent4">
              <a:hueOff val="4900445"/>
              <a:satOff val="-20388"/>
              <a:lumOff val="480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629" tIns="201629" rIns="201629" bIns="201629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dirty="0"/>
              <a:t>2. </a:t>
            </a:r>
            <a:r>
              <a:rPr lang="zh-CN" altLang="en-US" dirty="0"/>
              <a:t>兼用佛道</a:t>
            </a:r>
            <a:endParaRPr lang="zh-CN" altLang="en-US" kern="1200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3F161BE-7A18-6F71-4C4A-DE0AC8088C91}"/>
              </a:ext>
            </a:extLst>
          </p:cNvPr>
          <p:cNvSpPr/>
          <p:nvPr/>
        </p:nvSpPr>
        <p:spPr>
          <a:xfrm>
            <a:off x="4863795" y="4625074"/>
            <a:ext cx="2348799" cy="823937"/>
          </a:xfrm>
          <a:custGeom>
            <a:avLst/>
            <a:gdLst>
              <a:gd name="connsiteX0" fmla="*/ 0 w 1186023"/>
              <a:gd name="connsiteY0" fmla="*/ 593012 h 1186023"/>
              <a:gd name="connsiteX1" fmla="*/ 593012 w 1186023"/>
              <a:gd name="connsiteY1" fmla="*/ 0 h 1186023"/>
              <a:gd name="connsiteX2" fmla="*/ 1186024 w 1186023"/>
              <a:gd name="connsiteY2" fmla="*/ 593012 h 1186023"/>
              <a:gd name="connsiteX3" fmla="*/ 593012 w 1186023"/>
              <a:gd name="connsiteY3" fmla="*/ 1186024 h 1186023"/>
              <a:gd name="connsiteX4" fmla="*/ 0 w 1186023"/>
              <a:gd name="connsiteY4" fmla="*/ 593012 h 118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023" h="1186023">
                <a:moveTo>
                  <a:pt x="0" y="593012"/>
                </a:moveTo>
                <a:cubicBezTo>
                  <a:pt x="0" y="265501"/>
                  <a:pt x="265501" y="0"/>
                  <a:pt x="593012" y="0"/>
                </a:cubicBezTo>
                <a:cubicBezTo>
                  <a:pt x="920523" y="0"/>
                  <a:pt x="1186024" y="265501"/>
                  <a:pt x="1186024" y="593012"/>
                </a:cubicBezTo>
                <a:cubicBezTo>
                  <a:pt x="1186024" y="920523"/>
                  <a:pt x="920523" y="1186024"/>
                  <a:pt x="593012" y="1186024"/>
                </a:cubicBezTo>
                <a:cubicBezTo>
                  <a:pt x="265501" y="1186024"/>
                  <a:pt x="0" y="920523"/>
                  <a:pt x="0" y="593012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629" tIns="201629" rIns="201629" bIns="201629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altLang="zh-CN" dirty="0"/>
          </a:p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/>
              <a:t>（二）隋唐时期的教育发展</a:t>
            </a:r>
            <a:endParaRPr lang="zh-CN" altLang="en-US" kern="1200" dirty="0"/>
          </a:p>
          <a:p>
            <a:pPr marL="171450" lvl="1" indent="-171450" algn="ctr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kern="1200" dirty="0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EF39E458-0C49-A41B-E005-2EED6B98E8B6}"/>
              </a:ext>
            </a:extLst>
          </p:cNvPr>
          <p:cNvSpPr/>
          <p:nvPr/>
        </p:nvSpPr>
        <p:spPr>
          <a:xfrm>
            <a:off x="8099347" y="3773135"/>
            <a:ext cx="1996631" cy="675375"/>
          </a:xfrm>
          <a:custGeom>
            <a:avLst/>
            <a:gdLst>
              <a:gd name="connsiteX0" fmla="*/ 0 w 1186023"/>
              <a:gd name="connsiteY0" fmla="*/ 593012 h 1186023"/>
              <a:gd name="connsiteX1" fmla="*/ 593012 w 1186023"/>
              <a:gd name="connsiteY1" fmla="*/ 0 h 1186023"/>
              <a:gd name="connsiteX2" fmla="*/ 1186024 w 1186023"/>
              <a:gd name="connsiteY2" fmla="*/ 593012 h 1186023"/>
              <a:gd name="connsiteX3" fmla="*/ 593012 w 1186023"/>
              <a:gd name="connsiteY3" fmla="*/ 1186024 h 1186023"/>
              <a:gd name="connsiteX4" fmla="*/ 0 w 1186023"/>
              <a:gd name="connsiteY4" fmla="*/ 593012 h 118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023" h="1186023">
                <a:moveTo>
                  <a:pt x="0" y="593012"/>
                </a:moveTo>
                <a:cubicBezTo>
                  <a:pt x="0" y="265501"/>
                  <a:pt x="265501" y="0"/>
                  <a:pt x="593012" y="0"/>
                </a:cubicBezTo>
                <a:cubicBezTo>
                  <a:pt x="920523" y="0"/>
                  <a:pt x="1186024" y="265501"/>
                  <a:pt x="1186024" y="593012"/>
                </a:cubicBezTo>
                <a:cubicBezTo>
                  <a:pt x="1186024" y="920523"/>
                  <a:pt x="920523" y="1186024"/>
                  <a:pt x="593012" y="1186024"/>
                </a:cubicBezTo>
                <a:cubicBezTo>
                  <a:pt x="265501" y="1186024"/>
                  <a:pt x="0" y="920523"/>
                  <a:pt x="0" y="593012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629" tIns="201629" rIns="201629" bIns="201629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altLang="zh-CN" dirty="0"/>
          </a:p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dirty="0"/>
              <a:t>1. </a:t>
            </a:r>
            <a:r>
              <a:rPr lang="zh-CN" altLang="en-US" dirty="0"/>
              <a:t>中央官学</a:t>
            </a:r>
            <a:endParaRPr lang="zh-CN" altLang="en-US" kern="1200" dirty="0"/>
          </a:p>
          <a:p>
            <a:pPr marL="171450" lvl="1" indent="-171450" algn="ctr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kern="1200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447C846-6499-F6D9-6AD6-9FA35AD839A7}"/>
              </a:ext>
            </a:extLst>
          </p:cNvPr>
          <p:cNvSpPr/>
          <p:nvPr/>
        </p:nvSpPr>
        <p:spPr>
          <a:xfrm>
            <a:off x="8099347" y="4705439"/>
            <a:ext cx="1996631" cy="675375"/>
          </a:xfrm>
          <a:custGeom>
            <a:avLst/>
            <a:gdLst>
              <a:gd name="connsiteX0" fmla="*/ 0 w 1186023"/>
              <a:gd name="connsiteY0" fmla="*/ 593012 h 1186023"/>
              <a:gd name="connsiteX1" fmla="*/ 593012 w 1186023"/>
              <a:gd name="connsiteY1" fmla="*/ 0 h 1186023"/>
              <a:gd name="connsiteX2" fmla="*/ 1186024 w 1186023"/>
              <a:gd name="connsiteY2" fmla="*/ 593012 h 1186023"/>
              <a:gd name="connsiteX3" fmla="*/ 593012 w 1186023"/>
              <a:gd name="connsiteY3" fmla="*/ 1186024 h 1186023"/>
              <a:gd name="connsiteX4" fmla="*/ 0 w 1186023"/>
              <a:gd name="connsiteY4" fmla="*/ 593012 h 118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023" h="1186023">
                <a:moveTo>
                  <a:pt x="0" y="593012"/>
                </a:moveTo>
                <a:cubicBezTo>
                  <a:pt x="0" y="265501"/>
                  <a:pt x="265501" y="0"/>
                  <a:pt x="593012" y="0"/>
                </a:cubicBezTo>
                <a:cubicBezTo>
                  <a:pt x="920523" y="0"/>
                  <a:pt x="1186024" y="265501"/>
                  <a:pt x="1186024" y="593012"/>
                </a:cubicBezTo>
                <a:cubicBezTo>
                  <a:pt x="1186024" y="920523"/>
                  <a:pt x="920523" y="1186024"/>
                  <a:pt x="593012" y="1186024"/>
                </a:cubicBezTo>
                <a:cubicBezTo>
                  <a:pt x="265501" y="1186024"/>
                  <a:pt x="0" y="920523"/>
                  <a:pt x="0" y="593012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4900445"/>
              <a:satOff val="-20388"/>
              <a:lumOff val="4804"/>
              <a:alphaOff val="0"/>
            </a:schemeClr>
          </a:fillRef>
          <a:effectRef idx="3">
            <a:schemeClr val="accent4">
              <a:hueOff val="4900445"/>
              <a:satOff val="-20388"/>
              <a:lumOff val="480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629" tIns="201629" rIns="201629" bIns="201629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dirty="0"/>
              <a:t>2. </a:t>
            </a:r>
            <a:r>
              <a:rPr lang="zh-CN" altLang="en-US" dirty="0"/>
              <a:t>地方官学</a:t>
            </a:r>
            <a:endParaRPr lang="zh-CN" altLang="en-US" kern="1200" dirty="0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27073FC-BEBA-2883-DD80-980AFBC154C4}"/>
              </a:ext>
            </a:extLst>
          </p:cNvPr>
          <p:cNvSpPr/>
          <p:nvPr/>
        </p:nvSpPr>
        <p:spPr>
          <a:xfrm rot="21566463" flipH="1">
            <a:off x="7378796" y="2069424"/>
            <a:ext cx="214064" cy="217973"/>
          </a:xfrm>
          <a:custGeom>
            <a:avLst/>
            <a:gdLst>
              <a:gd name="connsiteX0" fmla="*/ 0 w 244012"/>
              <a:gd name="connsiteY0" fmla="*/ 88240 h 441200"/>
              <a:gd name="connsiteX1" fmla="*/ 122006 w 244012"/>
              <a:gd name="connsiteY1" fmla="*/ 88240 h 441200"/>
              <a:gd name="connsiteX2" fmla="*/ 122006 w 244012"/>
              <a:gd name="connsiteY2" fmla="*/ 0 h 441200"/>
              <a:gd name="connsiteX3" fmla="*/ 244012 w 244012"/>
              <a:gd name="connsiteY3" fmla="*/ 220600 h 441200"/>
              <a:gd name="connsiteX4" fmla="*/ 122006 w 244012"/>
              <a:gd name="connsiteY4" fmla="*/ 441200 h 441200"/>
              <a:gd name="connsiteX5" fmla="*/ 122006 w 244012"/>
              <a:gd name="connsiteY5" fmla="*/ 352960 h 441200"/>
              <a:gd name="connsiteX6" fmla="*/ 0 w 244012"/>
              <a:gd name="connsiteY6" fmla="*/ 352960 h 441200"/>
              <a:gd name="connsiteX7" fmla="*/ 0 w 244012"/>
              <a:gd name="connsiteY7" fmla="*/ 88240 h 44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012" h="441200">
                <a:moveTo>
                  <a:pt x="244011" y="352960"/>
                </a:moveTo>
                <a:lnTo>
                  <a:pt x="122006" y="352960"/>
                </a:lnTo>
                <a:lnTo>
                  <a:pt x="122006" y="441200"/>
                </a:lnTo>
                <a:lnTo>
                  <a:pt x="1" y="220600"/>
                </a:lnTo>
                <a:lnTo>
                  <a:pt x="122006" y="0"/>
                </a:lnTo>
                <a:lnTo>
                  <a:pt x="122006" y="88240"/>
                </a:lnTo>
                <a:lnTo>
                  <a:pt x="244011" y="88240"/>
                </a:lnTo>
                <a:lnTo>
                  <a:pt x="244011" y="352960"/>
                </a:lnTo>
                <a:close/>
              </a:path>
            </a:pathLst>
          </a:custGeom>
          <a:solidFill>
            <a:srgbClr val="FF00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9800891"/>
              <a:satOff val="-40777"/>
              <a:lumOff val="9608"/>
              <a:alphaOff val="0"/>
            </a:schemeClr>
          </a:fillRef>
          <a:effectRef idx="3">
            <a:schemeClr val="accent4">
              <a:hueOff val="9800891"/>
              <a:satOff val="-40777"/>
              <a:lumOff val="960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3203" tIns="88240" rIns="0" bIns="88239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600" kern="120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7AC071C-DDD6-5B75-98CC-F6FA84EF9DE8}"/>
              </a:ext>
            </a:extLst>
          </p:cNvPr>
          <p:cNvSpPr/>
          <p:nvPr/>
        </p:nvSpPr>
        <p:spPr>
          <a:xfrm rot="21566463" flipH="1">
            <a:off x="7378796" y="4949414"/>
            <a:ext cx="214064" cy="217973"/>
          </a:xfrm>
          <a:custGeom>
            <a:avLst/>
            <a:gdLst>
              <a:gd name="connsiteX0" fmla="*/ 0 w 244012"/>
              <a:gd name="connsiteY0" fmla="*/ 88240 h 441200"/>
              <a:gd name="connsiteX1" fmla="*/ 122006 w 244012"/>
              <a:gd name="connsiteY1" fmla="*/ 88240 h 441200"/>
              <a:gd name="connsiteX2" fmla="*/ 122006 w 244012"/>
              <a:gd name="connsiteY2" fmla="*/ 0 h 441200"/>
              <a:gd name="connsiteX3" fmla="*/ 244012 w 244012"/>
              <a:gd name="connsiteY3" fmla="*/ 220600 h 441200"/>
              <a:gd name="connsiteX4" fmla="*/ 122006 w 244012"/>
              <a:gd name="connsiteY4" fmla="*/ 441200 h 441200"/>
              <a:gd name="connsiteX5" fmla="*/ 122006 w 244012"/>
              <a:gd name="connsiteY5" fmla="*/ 352960 h 441200"/>
              <a:gd name="connsiteX6" fmla="*/ 0 w 244012"/>
              <a:gd name="connsiteY6" fmla="*/ 352960 h 441200"/>
              <a:gd name="connsiteX7" fmla="*/ 0 w 244012"/>
              <a:gd name="connsiteY7" fmla="*/ 88240 h 44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012" h="441200">
                <a:moveTo>
                  <a:pt x="244011" y="352960"/>
                </a:moveTo>
                <a:lnTo>
                  <a:pt x="122006" y="352960"/>
                </a:lnTo>
                <a:lnTo>
                  <a:pt x="122006" y="441200"/>
                </a:lnTo>
                <a:lnTo>
                  <a:pt x="1" y="220600"/>
                </a:lnTo>
                <a:lnTo>
                  <a:pt x="122006" y="0"/>
                </a:lnTo>
                <a:lnTo>
                  <a:pt x="122006" y="88240"/>
                </a:lnTo>
                <a:lnTo>
                  <a:pt x="244011" y="88240"/>
                </a:lnTo>
                <a:lnTo>
                  <a:pt x="244011" y="352960"/>
                </a:lnTo>
                <a:close/>
              </a:path>
            </a:pathLst>
          </a:custGeom>
          <a:solidFill>
            <a:srgbClr val="FF00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9800891"/>
              <a:satOff val="-40777"/>
              <a:lumOff val="9608"/>
              <a:alphaOff val="0"/>
            </a:schemeClr>
          </a:fillRef>
          <a:effectRef idx="3">
            <a:schemeClr val="accent4">
              <a:hueOff val="9800891"/>
              <a:satOff val="-40777"/>
              <a:lumOff val="960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3203" tIns="88240" rIns="0" bIns="88239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600" kern="1200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E29E65F-F31C-6FD1-869C-787FC555C83D}"/>
              </a:ext>
            </a:extLst>
          </p:cNvPr>
          <p:cNvSpPr/>
          <p:nvPr/>
        </p:nvSpPr>
        <p:spPr>
          <a:xfrm>
            <a:off x="8099347" y="5637743"/>
            <a:ext cx="1996631" cy="675375"/>
          </a:xfrm>
          <a:custGeom>
            <a:avLst/>
            <a:gdLst>
              <a:gd name="connsiteX0" fmla="*/ 0 w 1186023"/>
              <a:gd name="connsiteY0" fmla="*/ 593012 h 1186023"/>
              <a:gd name="connsiteX1" fmla="*/ 593012 w 1186023"/>
              <a:gd name="connsiteY1" fmla="*/ 0 h 1186023"/>
              <a:gd name="connsiteX2" fmla="*/ 1186024 w 1186023"/>
              <a:gd name="connsiteY2" fmla="*/ 593012 h 1186023"/>
              <a:gd name="connsiteX3" fmla="*/ 593012 w 1186023"/>
              <a:gd name="connsiteY3" fmla="*/ 1186024 h 1186023"/>
              <a:gd name="connsiteX4" fmla="*/ 0 w 1186023"/>
              <a:gd name="connsiteY4" fmla="*/ 593012 h 118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023" h="1186023">
                <a:moveTo>
                  <a:pt x="0" y="593012"/>
                </a:moveTo>
                <a:cubicBezTo>
                  <a:pt x="0" y="265501"/>
                  <a:pt x="265501" y="0"/>
                  <a:pt x="593012" y="0"/>
                </a:cubicBezTo>
                <a:cubicBezTo>
                  <a:pt x="920523" y="0"/>
                  <a:pt x="1186024" y="265501"/>
                  <a:pt x="1186024" y="593012"/>
                </a:cubicBezTo>
                <a:cubicBezTo>
                  <a:pt x="1186024" y="920523"/>
                  <a:pt x="920523" y="1186024"/>
                  <a:pt x="593012" y="1186024"/>
                </a:cubicBezTo>
                <a:cubicBezTo>
                  <a:pt x="265501" y="1186024"/>
                  <a:pt x="0" y="920523"/>
                  <a:pt x="0" y="593012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4900445"/>
              <a:satOff val="-20388"/>
              <a:lumOff val="4804"/>
              <a:alphaOff val="0"/>
            </a:schemeClr>
          </a:fillRef>
          <a:effectRef idx="3">
            <a:schemeClr val="accent4">
              <a:hueOff val="4900445"/>
              <a:satOff val="-20388"/>
              <a:lumOff val="480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629" tIns="201629" rIns="201629" bIns="201629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/>
              <a:t>3. </a:t>
            </a:r>
            <a:r>
              <a:rPr lang="zh-CN" altLang="en-US"/>
              <a:t>教育发展的特点</a:t>
            </a:r>
            <a:endParaRPr lang="zh-CN" altLang="en-US" kern="1200" dirty="0"/>
          </a:p>
        </p:txBody>
      </p:sp>
    </p:spTree>
    <p:extLst>
      <p:ext uri="{BB962C8B-B14F-4D97-AF65-F5344CB8AC3E}">
        <p14:creationId xmlns:p14="http://schemas.microsoft.com/office/powerpoint/2010/main" val="2148682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6" grpId="0" animBg="1"/>
      <p:bldP spid="10" grpId="0" animBg="1"/>
      <p:bldP spid="11" grpId="0" animBg="1"/>
      <p:bldP spid="16" grpId="0" animBg="1"/>
      <p:bldP spid="17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隋唐时期的教育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AEE8E11-570E-2C52-A17E-154BD14AFD3A}"/>
              </a:ext>
            </a:extLst>
          </p:cNvPr>
          <p:cNvSpPr/>
          <p:nvPr/>
        </p:nvSpPr>
        <p:spPr>
          <a:xfrm>
            <a:off x="1319625" y="3281713"/>
            <a:ext cx="2505204" cy="848226"/>
          </a:xfrm>
          <a:custGeom>
            <a:avLst/>
            <a:gdLst>
              <a:gd name="connsiteX0" fmla="*/ 0 w 2505204"/>
              <a:gd name="connsiteY0" fmla="*/ 84823 h 848226"/>
              <a:gd name="connsiteX1" fmla="*/ 84823 w 2505204"/>
              <a:gd name="connsiteY1" fmla="*/ 0 h 848226"/>
              <a:gd name="connsiteX2" fmla="*/ 2420381 w 2505204"/>
              <a:gd name="connsiteY2" fmla="*/ 0 h 848226"/>
              <a:gd name="connsiteX3" fmla="*/ 2505204 w 2505204"/>
              <a:gd name="connsiteY3" fmla="*/ 84823 h 848226"/>
              <a:gd name="connsiteX4" fmla="*/ 2505204 w 2505204"/>
              <a:gd name="connsiteY4" fmla="*/ 763403 h 848226"/>
              <a:gd name="connsiteX5" fmla="*/ 2420381 w 2505204"/>
              <a:gd name="connsiteY5" fmla="*/ 848226 h 848226"/>
              <a:gd name="connsiteX6" fmla="*/ 84823 w 2505204"/>
              <a:gd name="connsiteY6" fmla="*/ 848226 h 848226"/>
              <a:gd name="connsiteX7" fmla="*/ 0 w 2505204"/>
              <a:gd name="connsiteY7" fmla="*/ 763403 h 848226"/>
              <a:gd name="connsiteX8" fmla="*/ 0 w 2505204"/>
              <a:gd name="connsiteY8" fmla="*/ 84823 h 84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5204" h="848226">
                <a:moveTo>
                  <a:pt x="0" y="84823"/>
                </a:moveTo>
                <a:cubicBezTo>
                  <a:pt x="0" y="37977"/>
                  <a:pt x="37977" y="0"/>
                  <a:pt x="84823" y="0"/>
                </a:cubicBezTo>
                <a:lnTo>
                  <a:pt x="2420381" y="0"/>
                </a:lnTo>
                <a:cubicBezTo>
                  <a:pt x="2467227" y="0"/>
                  <a:pt x="2505204" y="37977"/>
                  <a:pt x="2505204" y="84823"/>
                </a:cubicBezTo>
                <a:lnTo>
                  <a:pt x="2505204" y="763403"/>
                </a:lnTo>
                <a:cubicBezTo>
                  <a:pt x="2505204" y="810249"/>
                  <a:pt x="2467227" y="848226"/>
                  <a:pt x="2420381" y="848226"/>
                </a:cubicBezTo>
                <a:lnTo>
                  <a:pt x="84823" y="848226"/>
                </a:lnTo>
                <a:cubicBezTo>
                  <a:pt x="37977" y="848226"/>
                  <a:pt x="0" y="810249"/>
                  <a:pt x="0" y="763403"/>
                </a:cubicBezTo>
                <a:lnTo>
                  <a:pt x="0" y="84823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544" tIns="37544" rIns="37544" bIns="37544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kern="1200" dirty="0"/>
              <a:t>二、科举制度的建立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AD2CBA8-F66A-75A8-CF1E-E78CCA5D83F2}"/>
              </a:ext>
            </a:extLst>
          </p:cNvPr>
          <p:cNvGrpSpPr/>
          <p:nvPr/>
        </p:nvGrpSpPr>
        <p:grpSpPr>
          <a:xfrm>
            <a:off x="4137295" y="2306252"/>
            <a:ext cx="3710232" cy="1505981"/>
            <a:chOff x="4137295" y="2306252"/>
            <a:chExt cx="3710232" cy="150598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5466ABA-3BA2-77B5-9AB0-9AAC6720B076}"/>
                </a:ext>
              </a:extLst>
            </p:cNvPr>
            <p:cNvSpPr/>
            <p:nvPr/>
          </p:nvSpPr>
          <p:spPr>
            <a:xfrm rot="18289469">
              <a:off x="3569982" y="3191272"/>
              <a:ext cx="1188274" cy="53648"/>
            </a:xfrm>
            <a:custGeom>
              <a:avLst/>
              <a:gdLst>
                <a:gd name="connsiteX0" fmla="*/ 0 w 1188274"/>
                <a:gd name="connsiteY0" fmla="*/ 26824 h 53648"/>
                <a:gd name="connsiteX1" fmla="*/ 1188274 w 1188274"/>
                <a:gd name="connsiteY1" fmla="*/ 26824 h 5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8274" h="53648">
                  <a:moveTo>
                    <a:pt x="0" y="26824"/>
                  </a:moveTo>
                  <a:lnTo>
                    <a:pt x="1188274" y="26824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7131" tIns="-2883" rIns="577129" bIns="-2883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230C021-4065-9247-2532-F0332C373375}"/>
                </a:ext>
              </a:extLst>
            </p:cNvPr>
            <p:cNvSpPr/>
            <p:nvPr/>
          </p:nvSpPr>
          <p:spPr>
            <a:xfrm>
              <a:off x="4503410" y="2306252"/>
              <a:ext cx="3344117" cy="848226"/>
            </a:xfrm>
            <a:custGeom>
              <a:avLst/>
              <a:gdLst>
                <a:gd name="connsiteX0" fmla="*/ 0 w 3344117"/>
                <a:gd name="connsiteY0" fmla="*/ 84823 h 848226"/>
                <a:gd name="connsiteX1" fmla="*/ 84823 w 3344117"/>
                <a:gd name="connsiteY1" fmla="*/ 0 h 848226"/>
                <a:gd name="connsiteX2" fmla="*/ 3259294 w 3344117"/>
                <a:gd name="connsiteY2" fmla="*/ 0 h 848226"/>
                <a:gd name="connsiteX3" fmla="*/ 3344117 w 3344117"/>
                <a:gd name="connsiteY3" fmla="*/ 84823 h 848226"/>
                <a:gd name="connsiteX4" fmla="*/ 3344117 w 3344117"/>
                <a:gd name="connsiteY4" fmla="*/ 763403 h 848226"/>
                <a:gd name="connsiteX5" fmla="*/ 3259294 w 3344117"/>
                <a:gd name="connsiteY5" fmla="*/ 848226 h 848226"/>
                <a:gd name="connsiteX6" fmla="*/ 84823 w 3344117"/>
                <a:gd name="connsiteY6" fmla="*/ 848226 h 848226"/>
                <a:gd name="connsiteX7" fmla="*/ 0 w 3344117"/>
                <a:gd name="connsiteY7" fmla="*/ 763403 h 848226"/>
                <a:gd name="connsiteX8" fmla="*/ 0 w 3344117"/>
                <a:gd name="connsiteY8" fmla="*/ 84823 h 84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4117" h="848226">
                  <a:moveTo>
                    <a:pt x="0" y="84823"/>
                  </a:moveTo>
                  <a:cubicBezTo>
                    <a:pt x="0" y="37977"/>
                    <a:pt x="37977" y="0"/>
                    <a:pt x="84823" y="0"/>
                  </a:cubicBezTo>
                  <a:lnTo>
                    <a:pt x="3259294" y="0"/>
                  </a:lnTo>
                  <a:cubicBezTo>
                    <a:pt x="3306140" y="0"/>
                    <a:pt x="3344117" y="37977"/>
                    <a:pt x="3344117" y="84823"/>
                  </a:cubicBezTo>
                  <a:lnTo>
                    <a:pt x="3344117" y="763403"/>
                  </a:lnTo>
                  <a:cubicBezTo>
                    <a:pt x="3344117" y="810249"/>
                    <a:pt x="3306140" y="848226"/>
                    <a:pt x="3259294" y="848226"/>
                  </a:cubicBezTo>
                  <a:lnTo>
                    <a:pt x="84823" y="848226"/>
                  </a:lnTo>
                  <a:cubicBezTo>
                    <a:pt x="37977" y="848226"/>
                    <a:pt x="0" y="810249"/>
                    <a:pt x="0" y="763403"/>
                  </a:cubicBezTo>
                  <a:lnTo>
                    <a:pt x="0" y="848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544" tIns="37544" rIns="37544" bIns="37544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/>
                <a:t>（一）科举制度的产生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AEEAFD8-0360-A81B-F1A4-3B23A450B7F6}"/>
              </a:ext>
            </a:extLst>
          </p:cNvPr>
          <p:cNvGrpSpPr/>
          <p:nvPr/>
        </p:nvGrpSpPr>
        <p:grpSpPr>
          <a:xfrm>
            <a:off x="3824829" y="3281713"/>
            <a:ext cx="4672508" cy="848226"/>
            <a:chOff x="3824829" y="3281713"/>
            <a:chExt cx="4672508" cy="84822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6A74209-0245-2CDB-700C-2EFBA647049D}"/>
                </a:ext>
              </a:extLst>
            </p:cNvPr>
            <p:cNvSpPr/>
            <p:nvPr/>
          </p:nvSpPr>
          <p:spPr>
            <a:xfrm>
              <a:off x="3824829" y="3679002"/>
              <a:ext cx="678581" cy="53648"/>
            </a:xfrm>
            <a:custGeom>
              <a:avLst/>
              <a:gdLst>
                <a:gd name="connsiteX0" fmla="*/ 0 w 678581"/>
                <a:gd name="connsiteY0" fmla="*/ 26824 h 53648"/>
                <a:gd name="connsiteX1" fmla="*/ 678581 w 678581"/>
                <a:gd name="connsiteY1" fmla="*/ 26824 h 5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8581" h="53648">
                  <a:moveTo>
                    <a:pt x="0" y="26824"/>
                  </a:moveTo>
                  <a:lnTo>
                    <a:pt x="678581" y="26824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5026" tIns="9860" rIns="335026" bIns="9859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1800478-20F7-DD51-CB0A-EF8B3A15EB7C}"/>
                </a:ext>
              </a:extLst>
            </p:cNvPr>
            <p:cNvSpPr/>
            <p:nvPr/>
          </p:nvSpPr>
          <p:spPr>
            <a:xfrm>
              <a:off x="4503410" y="3281713"/>
              <a:ext cx="3993927" cy="848226"/>
            </a:xfrm>
            <a:custGeom>
              <a:avLst/>
              <a:gdLst>
                <a:gd name="connsiteX0" fmla="*/ 0 w 3993927"/>
                <a:gd name="connsiteY0" fmla="*/ 84823 h 848226"/>
                <a:gd name="connsiteX1" fmla="*/ 84823 w 3993927"/>
                <a:gd name="connsiteY1" fmla="*/ 0 h 848226"/>
                <a:gd name="connsiteX2" fmla="*/ 3909104 w 3993927"/>
                <a:gd name="connsiteY2" fmla="*/ 0 h 848226"/>
                <a:gd name="connsiteX3" fmla="*/ 3993927 w 3993927"/>
                <a:gd name="connsiteY3" fmla="*/ 84823 h 848226"/>
                <a:gd name="connsiteX4" fmla="*/ 3993927 w 3993927"/>
                <a:gd name="connsiteY4" fmla="*/ 763403 h 848226"/>
                <a:gd name="connsiteX5" fmla="*/ 3909104 w 3993927"/>
                <a:gd name="connsiteY5" fmla="*/ 848226 h 848226"/>
                <a:gd name="connsiteX6" fmla="*/ 84823 w 3993927"/>
                <a:gd name="connsiteY6" fmla="*/ 848226 h 848226"/>
                <a:gd name="connsiteX7" fmla="*/ 0 w 3993927"/>
                <a:gd name="connsiteY7" fmla="*/ 763403 h 848226"/>
                <a:gd name="connsiteX8" fmla="*/ 0 w 3993927"/>
                <a:gd name="connsiteY8" fmla="*/ 84823 h 84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93927" h="848226">
                  <a:moveTo>
                    <a:pt x="0" y="84823"/>
                  </a:moveTo>
                  <a:cubicBezTo>
                    <a:pt x="0" y="37977"/>
                    <a:pt x="37977" y="0"/>
                    <a:pt x="84823" y="0"/>
                  </a:cubicBezTo>
                  <a:lnTo>
                    <a:pt x="3909104" y="0"/>
                  </a:lnTo>
                  <a:cubicBezTo>
                    <a:pt x="3955950" y="0"/>
                    <a:pt x="3993927" y="37977"/>
                    <a:pt x="3993927" y="84823"/>
                  </a:cubicBezTo>
                  <a:lnTo>
                    <a:pt x="3993927" y="763403"/>
                  </a:lnTo>
                  <a:cubicBezTo>
                    <a:pt x="3993927" y="810249"/>
                    <a:pt x="3955950" y="848226"/>
                    <a:pt x="3909104" y="848226"/>
                  </a:cubicBezTo>
                  <a:lnTo>
                    <a:pt x="84823" y="848226"/>
                  </a:lnTo>
                  <a:cubicBezTo>
                    <a:pt x="37977" y="848226"/>
                    <a:pt x="0" y="810249"/>
                    <a:pt x="0" y="763403"/>
                  </a:cubicBezTo>
                  <a:lnTo>
                    <a:pt x="0" y="848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544" tIns="37544" rIns="37544" bIns="37544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/>
                <a:t>（二）科举考试的程序、科目、内容与方法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1BAB0CE-7A2E-26CE-320F-62D612BD3773}"/>
              </a:ext>
            </a:extLst>
          </p:cNvPr>
          <p:cNvGrpSpPr/>
          <p:nvPr/>
        </p:nvGrpSpPr>
        <p:grpSpPr>
          <a:xfrm>
            <a:off x="8809804" y="2306252"/>
            <a:ext cx="2062569" cy="1505981"/>
            <a:chOff x="8809804" y="2306252"/>
            <a:chExt cx="2062569" cy="150598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3CA1479-5571-DB76-A08D-3C6C741CF64B}"/>
                </a:ext>
              </a:extLst>
            </p:cNvPr>
            <p:cNvSpPr/>
            <p:nvPr/>
          </p:nvSpPr>
          <p:spPr>
            <a:xfrm rot="18289469">
              <a:off x="8242491" y="3191272"/>
              <a:ext cx="1188274" cy="53648"/>
            </a:xfrm>
            <a:custGeom>
              <a:avLst/>
              <a:gdLst>
                <a:gd name="connsiteX0" fmla="*/ 0 w 1188274"/>
                <a:gd name="connsiteY0" fmla="*/ 26824 h 53648"/>
                <a:gd name="connsiteX1" fmla="*/ 1188274 w 1188274"/>
                <a:gd name="connsiteY1" fmla="*/ 26824 h 5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8274" h="53648">
                  <a:moveTo>
                    <a:pt x="0" y="26824"/>
                  </a:moveTo>
                  <a:lnTo>
                    <a:pt x="1188274" y="26824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7131" tIns="-2883" rIns="577129" bIns="-2883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600" kern="120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2A8E91B-371E-B187-A34F-0DC847794BEF}"/>
                </a:ext>
              </a:extLst>
            </p:cNvPr>
            <p:cNvSpPr/>
            <p:nvPr/>
          </p:nvSpPr>
          <p:spPr>
            <a:xfrm>
              <a:off x="9175920" y="2306252"/>
              <a:ext cx="1696453" cy="848226"/>
            </a:xfrm>
            <a:custGeom>
              <a:avLst/>
              <a:gdLst>
                <a:gd name="connsiteX0" fmla="*/ 0 w 1696453"/>
                <a:gd name="connsiteY0" fmla="*/ 84823 h 848226"/>
                <a:gd name="connsiteX1" fmla="*/ 84823 w 1696453"/>
                <a:gd name="connsiteY1" fmla="*/ 0 h 848226"/>
                <a:gd name="connsiteX2" fmla="*/ 1611630 w 1696453"/>
                <a:gd name="connsiteY2" fmla="*/ 0 h 848226"/>
                <a:gd name="connsiteX3" fmla="*/ 1696453 w 1696453"/>
                <a:gd name="connsiteY3" fmla="*/ 84823 h 848226"/>
                <a:gd name="connsiteX4" fmla="*/ 1696453 w 1696453"/>
                <a:gd name="connsiteY4" fmla="*/ 763403 h 848226"/>
                <a:gd name="connsiteX5" fmla="*/ 1611630 w 1696453"/>
                <a:gd name="connsiteY5" fmla="*/ 848226 h 848226"/>
                <a:gd name="connsiteX6" fmla="*/ 84823 w 1696453"/>
                <a:gd name="connsiteY6" fmla="*/ 848226 h 848226"/>
                <a:gd name="connsiteX7" fmla="*/ 0 w 1696453"/>
                <a:gd name="connsiteY7" fmla="*/ 763403 h 848226"/>
                <a:gd name="connsiteX8" fmla="*/ 0 w 1696453"/>
                <a:gd name="connsiteY8" fmla="*/ 84823 h 84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6453" h="848226">
                  <a:moveTo>
                    <a:pt x="0" y="84823"/>
                  </a:moveTo>
                  <a:cubicBezTo>
                    <a:pt x="0" y="37977"/>
                    <a:pt x="37977" y="0"/>
                    <a:pt x="84823" y="0"/>
                  </a:cubicBezTo>
                  <a:lnTo>
                    <a:pt x="1611630" y="0"/>
                  </a:lnTo>
                  <a:cubicBezTo>
                    <a:pt x="1658476" y="0"/>
                    <a:pt x="1696453" y="37977"/>
                    <a:pt x="1696453" y="84823"/>
                  </a:cubicBezTo>
                  <a:lnTo>
                    <a:pt x="1696453" y="763403"/>
                  </a:lnTo>
                  <a:cubicBezTo>
                    <a:pt x="1696453" y="810249"/>
                    <a:pt x="1658476" y="848226"/>
                    <a:pt x="1611630" y="848226"/>
                  </a:cubicBezTo>
                  <a:lnTo>
                    <a:pt x="84823" y="848226"/>
                  </a:lnTo>
                  <a:cubicBezTo>
                    <a:pt x="37977" y="848226"/>
                    <a:pt x="0" y="810249"/>
                    <a:pt x="0" y="763403"/>
                  </a:cubicBezTo>
                  <a:lnTo>
                    <a:pt x="0" y="848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274" tIns="36274" rIns="36274" bIns="3627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en-US" sz="1600" kern="1200" dirty="0"/>
                <a:t>1. </a:t>
              </a:r>
              <a:r>
                <a:rPr lang="zh-CN" altLang="en-US" sz="1600" kern="1200" dirty="0"/>
                <a:t>科举考试的程序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1F682C1-CC51-8909-3DEF-261CA6A62E97}"/>
              </a:ext>
            </a:extLst>
          </p:cNvPr>
          <p:cNvGrpSpPr/>
          <p:nvPr/>
        </p:nvGrpSpPr>
        <p:grpSpPr>
          <a:xfrm>
            <a:off x="8497338" y="3281713"/>
            <a:ext cx="2375035" cy="848226"/>
            <a:chOff x="8497338" y="3281713"/>
            <a:chExt cx="2375035" cy="84822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47E453F-61DC-7A56-5DE7-FDA58DD8A428}"/>
                </a:ext>
              </a:extLst>
            </p:cNvPr>
            <p:cNvSpPr/>
            <p:nvPr/>
          </p:nvSpPr>
          <p:spPr>
            <a:xfrm>
              <a:off x="8497338" y="3679002"/>
              <a:ext cx="678581" cy="53648"/>
            </a:xfrm>
            <a:custGeom>
              <a:avLst/>
              <a:gdLst>
                <a:gd name="connsiteX0" fmla="*/ 0 w 678581"/>
                <a:gd name="connsiteY0" fmla="*/ 26824 h 53648"/>
                <a:gd name="connsiteX1" fmla="*/ 678581 w 678581"/>
                <a:gd name="connsiteY1" fmla="*/ 26824 h 5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8581" h="53648">
                  <a:moveTo>
                    <a:pt x="0" y="26824"/>
                  </a:moveTo>
                  <a:lnTo>
                    <a:pt x="678581" y="26824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5026" tIns="9860" rIns="335026" bIns="9859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600" kern="120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42AFBE5-074F-45AF-FD2D-6F49EDBFC254}"/>
                </a:ext>
              </a:extLst>
            </p:cNvPr>
            <p:cNvSpPr/>
            <p:nvPr/>
          </p:nvSpPr>
          <p:spPr>
            <a:xfrm>
              <a:off x="9175920" y="3281713"/>
              <a:ext cx="1696453" cy="848226"/>
            </a:xfrm>
            <a:custGeom>
              <a:avLst/>
              <a:gdLst>
                <a:gd name="connsiteX0" fmla="*/ 0 w 1696453"/>
                <a:gd name="connsiteY0" fmla="*/ 84823 h 848226"/>
                <a:gd name="connsiteX1" fmla="*/ 84823 w 1696453"/>
                <a:gd name="connsiteY1" fmla="*/ 0 h 848226"/>
                <a:gd name="connsiteX2" fmla="*/ 1611630 w 1696453"/>
                <a:gd name="connsiteY2" fmla="*/ 0 h 848226"/>
                <a:gd name="connsiteX3" fmla="*/ 1696453 w 1696453"/>
                <a:gd name="connsiteY3" fmla="*/ 84823 h 848226"/>
                <a:gd name="connsiteX4" fmla="*/ 1696453 w 1696453"/>
                <a:gd name="connsiteY4" fmla="*/ 763403 h 848226"/>
                <a:gd name="connsiteX5" fmla="*/ 1611630 w 1696453"/>
                <a:gd name="connsiteY5" fmla="*/ 848226 h 848226"/>
                <a:gd name="connsiteX6" fmla="*/ 84823 w 1696453"/>
                <a:gd name="connsiteY6" fmla="*/ 848226 h 848226"/>
                <a:gd name="connsiteX7" fmla="*/ 0 w 1696453"/>
                <a:gd name="connsiteY7" fmla="*/ 763403 h 848226"/>
                <a:gd name="connsiteX8" fmla="*/ 0 w 1696453"/>
                <a:gd name="connsiteY8" fmla="*/ 84823 h 84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6453" h="848226">
                  <a:moveTo>
                    <a:pt x="0" y="84823"/>
                  </a:moveTo>
                  <a:cubicBezTo>
                    <a:pt x="0" y="37977"/>
                    <a:pt x="37977" y="0"/>
                    <a:pt x="84823" y="0"/>
                  </a:cubicBezTo>
                  <a:lnTo>
                    <a:pt x="1611630" y="0"/>
                  </a:lnTo>
                  <a:cubicBezTo>
                    <a:pt x="1658476" y="0"/>
                    <a:pt x="1696453" y="37977"/>
                    <a:pt x="1696453" y="84823"/>
                  </a:cubicBezTo>
                  <a:lnTo>
                    <a:pt x="1696453" y="763403"/>
                  </a:lnTo>
                  <a:cubicBezTo>
                    <a:pt x="1696453" y="810249"/>
                    <a:pt x="1658476" y="848226"/>
                    <a:pt x="1611630" y="848226"/>
                  </a:cubicBezTo>
                  <a:lnTo>
                    <a:pt x="84823" y="848226"/>
                  </a:lnTo>
                  <a:cubicBezTo>
                    <a:pt x="37977" y="848226"/>
                    <a:pt x="0" y="810249"/>
                    <a:pt x="0" y="763403"/>
                  </a:cubicBezTo>
                  <a:lnTo>
                    <a:pt x="0" y="848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274" tIns="36274" rIns="36274" bIns="3627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en-US" sz="1600" kern="1200" dirty="0"/>
                <a:t>2. </a:t>
              </a:r>
              <a:r>
                <a:rPr lang="zh-CN" altLang="en-US" sz="1600" kern="1200" dirty="0"/>
                <a:t>科举考试的科目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0E270FA-E951-1E09-AAA5-93B9D17F1C66}"/>
              </a:ext>
            </a:extLst>
          </p:cNvPr>
          <p:cNvGrpSpPr/>
          <p:nvPr/>
        </p:nvGrpSpPr>
        <p:grpSpPr>
          <a:xfrm>
            <a:off x="8809804" y="3599420"/>
            <a:ext cx="2062569" cy="1505980"/>
            <a:chOff x="8809804" y="3599420"/>
            <a:chExt cx="2062569" cy="1505980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B1CEBAF-67EF-5570-C91B-3822F3D81CE8}"/>
                </a:ext>
              </a:extLst>
            </p:cNvPr>
            <p:cNvSpPr/>
            <p:nvPr/>
          </p:nvSpPr>
          <p:spPr>
            <a:xfrm rot="3310531">
              <a:off x="8242491" y="4166733"/>
              <a:ext cx="1188274" cy="53648"/>
            </a:xfrm>
            <a:custGeom>
              <a:avLst/>
              <a:gdLst>
                <a:gd name="connsiteX0" fmla="*/ 0 w 1188274"/>
                <a:gd name="connsiteY0" fmla="*/ 26824 h 53648"/>
                <a:gd name="connsiteX1" fmla="*/ 1188274 w 1188274"/>
                <a:gd name="connsiteY1" fmla="*/ 26824 h 5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8274" h="53648">
                  <a:moveTo>
                    <a:pt x="0" y="26824"/>
                  </a:moveTo>
                  <a:lnTo>
                    <a:pt x="1188274" y="26824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7130" tIns="-2884" rIns="577130" bIns="-2882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600" kern="120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F22EFE0-2D40-523D-9309-A5BEA30636AC}"/>
                </a:ext>
              </a:extLst>
            </p:cNvPr>
            <p:cNvSpPr/>
            <p:nvPr/>
          </p:nvSpPr>
          <p:spPr>
            <a:xfrm>
              <a:off x="9175920" y="4257174"/>
              <a:ext cx="1696453" cy="848226"/>
            </a:xfrm>
            <a:custGeom>
              <a:avLst/>
              <a:gdLst>
                <a:gd name="connsiteX0" fmla="*/ 0 w 1696453"/>
                <a:gd name="connsiteY0" fmla="*/ 84823 h 848226"/>
                <a:gd name="connsiteX1" fmla="*/ 84823 w 1696453"/>
                <a:gd name="connsiteY1" fmla="*/ 0 h 848226"/>
                <a:gd name="connsiteX2" fmla="*/ 1611630 w 1696453"/>
                <a:gd name="connsiteY2" fmla="*/ 0 h 848226"/>
                <a:gd name="connsiteX3" fmla="*/ 1696453 w 1696453"/>
                <a:gd name="connsiteY3" fmla="*/ 84823 h 848226"/>
                <a:gd name="connsiteX4" fmla="*/ 1696453 w 1696453"/>
                <a:gd name="connsiteY4" fmla="*/ 763403 h 848226"/>
                <a:gd name="connsiteX5" fmla="*/ 1611630 w 1696453"/>
                <a:gd name="connsiteY5" fmla="*/ 848226 h 848226"/>
                <a:gd name="connsiteX6" fmla="*/ 84823 w 1696453"/>
                <a:gd name="connsiteY6" fmla="*/ 848226 h 848226"/>
                <a:gd name="connsiteX7" fmla="*/ 0 w 1696453"/>
                <a:gd name="connsiteY7" fmla="*/ 763403 h 848226"/>
                <a:gd name="connsiteX8" fmla="*/ 0 w 1696453"/>
                <a:gd name="connsiteY8" fmla="*/ 84823 h 84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6453" h="848226">
                  <a:moveTo>
                    <a:pt x="0" y="84823"/>
                  </a:moveTo>
                  <a:cubicBezTo>
                    <a:pt x="0" y="37977"/>
                    <a:pt x="37977" y="0"/>
                    <a:pt x="84823" y="0"/>
                  </a:cubicBezTo>
                  <a:lnTo>
                    <a:pt x="1611630" y="0"/>
                  </a:lnTo>
                  <a:cubicBezTo>
                    <a:pt x="1658476" y="0"/>
                    <a:pt x="1696453" y="37977"/>
                    <a:pt x="1696453" y="84823"/>
                  </a:cubicBezTo>
                  <a:lnTo>
                    <a:pt x="1696453" y="763403"/>
                  </a:lnTo>
                  <a:cubicBezTo>
                    <a:pt x="1696453" y="810249"/>
                    <a:pt x="1658476" y="848226"/>
                    <a:pt x="1611630" y="848226"/>
                  </a:cubicBezTo>
                  <a:lnTo>
                    <a:pt x="84823" y="848226"/>
                  </a:lnTo>
                  <a:cubicBezTo>
                    <a:pt x="37977" y="848226"/>
                    <a:pt x="0" y="810249"/>
                    <a:pt x="0" y="763403"/>
                  </a:cubicBezTo>
                  <a:lnTo>
                    <a:pt x="0" y="848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274" tIns="36274" rIns="36274" bIns="3627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en-US" sz="1600" kern="1200" dirty="0"/>
                <a:t>3. </a:t>
              </a:r>
              <a:r>
                <a:rPr lang="zh-CN" altLang="en-US" sz="1600" kern="1200" dirty="0"/>
                <a:t>科举考试的内容与方法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0A266D2-A5E9-B584-9C16-D1982D77F4E5}"/>
              </a:ext>
            </a:extLst>
          </p:cNvPr>
          <p:cNvGrpSpPr/>
          <p:nvPr/>
        </p:nvGrpSpPr>
        <p:grpSpPr>
          <a:xfrm>
            <a:off x="4137295" y="3599420"/>
            <a:ext cx="3710232" cy="1505980"/>
            <a:chOff x="4137295" y="3599420"/>
            <a:chExt cx="3710232" cy="150598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88126C3-BAE6-EBDF-E2E4-526AD06CFED0}"/>
                </a:ext>
              </a:extLst>
            </p:cNvPr>
            <p:cNvSpPr/>
            <p:nvPr/>
          </p:nvSpPr>
          <p:spPr>
            <a:xfrm rot="3310531">
              <a:off x="3569982" y="4166733"/>
              <a:ext cx="1188274" cy="53648"/>
            </a:xfrm>
            <a:custGeom>
              <a:avLst/>
              <a:gdLst>
                <a:gd name="connsiteX0" fmla="*/ 0 w 1188274"/>
                <a:gd name="connsiteY0" fmla="*/ 26824 h 53648"/>
                <a:gd name="connsiteX1" fmla="*/ 1188274 w 1188274"/>
                <a:gd name="connsiteY1" fmla="*/ 26824 h 5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8274" h="53648">
                  <a:moveTo>
                    <a:pt x="0" y="26824"/>
                  </a:moveTo>
                  <a:lnTo>
                    <a:pt x="1188274" y="26824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7130" tIns="-2884" rIns="577130" bIns="-2882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BF03F6F-43C8-E166-44D1-8D216AF6724C}"/>
                </a:ext>
              </a:extLst>
            </p:cNvPr>
            <p:cNvSpPr/>
            <p:nvPr/>
          </p:nvSpPr>
          <p:spPr>
            <a:xfrm>
              <a:off x="4503410" y="4257174"/>
              <a:ext cx="3344117" cy="848226"/>
            </a:xfrm>
            <a:custGeom>
              <a:avLst/>
              <a:gdLst>
                <a:gd name="connsiteX0" fmla="*/ 0 w 3344117"/>
                <a:gd name="connsiteY0" fmla="*/ 84823 h 848226"/>
                <a:gd name="connsiteX1" fmla="*/ 84823 w 3344117"/>
                <a:gd name="connsiteY1" fmla="*/ 0 h 848226"/>
                <a:gd name="connsiteX2" fmla="*/ 3259294 w 3344117"/>
                <a:gd name="connsiteY2" fmla="*/ 0 h 848226"/>
                <a:gd name="connsiteX3" fmla="*/ 3344117 w 3344117"/>
                <a:gd name="connsiteY3" fmla="*/ 84823 h 848226"/>
                <a:gd name="connsiteX4" fmla="*/ 3344117 w 3344117"/>
                <a:gd name="connsiteY4" fmla="*/ 763403 h 848226"/>
                <a:gd name="connsiteX5" fmla="*/ 3259294 w 3344117"/>
                <a:gd name="connsiteY5" fmla="*/ 848226 h 848226"/>
                <a:gd name="connsiteX6" fmla="*/ 84823 w 3344117"/>
                <a:gd name="connsiteY6" fmla="*/ 848226 h 848226"/>
                <a:gd name="connsiteX7" fmla="*/ 0 w 3344117"/>
                <a:gd name="connsiteY7" fmla="*/ 763403 h 848226"/>
                <a:gd name="connsiteX8" fmla="*/ 0 w 3344117"/>
                <a:gd name="connsiteY8" fmla="*/ 84823 h 84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4117" h="848226">
                  <a:moveTo>
                    <a:pt x="0" y="84823"/>
                  </a:moveTo>
                  <a:cubicBezTo>
                    <a:pt x="0" y="37977"/>
                    <a:pt x="37977" y="0"/>
                    <a:pt x="84823" y="0"/>
                  </a:cubicBezTo>
                  <a:lnTo>
                    <a:pt x="3259294" y="0"/>
                  </a:lnTo>
                  <a:cubicBezTo>
                    <a:pt x="3306140" y="0"/>
                    <a:pt x="3344117" y="37977"/>
                    <a:pt x="3344117" y="84823"/>
                  </a:cubicBezTo>
                  <a:lnTo>
                    <a:pt x="3344117" y="763403"/>
                  </a:lnTo>
                  <a:cubicBezTo>
                    <a:pt x="3344117" y="810249"/>
                    <a:pt x="3306140" y="848226"/>
                    <a:pt x="3259294" y="848226"/>
                  </a:cubicBezTo>
                  <a:lnTo>
                    <a:pt x="84823" y="848226"/>
                  </a:lnTo>
                  <a:cubicBezTo>
                    <a:pt x="37977" y="848226"/>
                    <a:pt x="0" y="810249"/>
                    <a:pt x="0" y="763403"/>
                  </a:cubicBezTo>
                  <a:lnTo>
                    <a:pt x="0" y="848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544" tIns="37544" rIns="37544" bIns="37544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/>
                <a:t>（三）科举制度的影响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5191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隋唐时期的教育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570E52-5BE9-F347-9C01-5D300F536DAB}"/>
              </a:ext>
            </a:extLst>
          </p:cNvPr>
          <p:cNvSpPr txBox="1"/>
          <p:nvPr/>
        </p:nvSpPr>
        <p:spPr>
          <a:xfrm>
            <a:off x="1395938" y="2140581"/>
            <a:ext cx="6758157" cy="2537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三、韩愈的教育思想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韩愈（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768—824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），字退之，河南河阳（今河南孟州南）人，唐朝著名的文学家、思想家、教育家，著有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韩昌黎集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2-5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）。他在政治上反对藩镇割据，在思想上尊儒排佛。他多次担任官职，做过四门博士、国子博士和国子祭酒，在此期间提出了不少教育主张，其思想在唐朝有很大影响。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D3B0455-E333-C80A-FE58-A53F23A56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4129" y="2231695"/>
            <a:ext cx="1930052" cy="270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83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隋唐时期的教育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570E52-5BE9-F347-9C01-5D300F536DAB}"/>
              </a:ext>
            </a:extLst>
          </p:cNvPr>
          <p:cNvSpPr txBox="1"/>
          <p:nvPr/>
        </p:nvSpPr>
        <p:spPr>
          <a:xfrm>
            <a:off x="1621407" y="1764801"/>
            <a:ext cx="8925508" cy="378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（一）论教育的作用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韩愈认为教育的作用主要体现在三个方面。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人性决定教育所起的作用。对于上品的人，“上之性就学而愈明”，教育能使其先天具有的仁善之性得到发扬，使其行动都符合道德原则；对于中品的人，“中焉者可导而上下”，教育可引导其往上也可引导其向下，这类人存在着被改造的可能性，也最需要接受教育；对于下品的人，“下之性畏罪而寡罪”，这类人的行为总是违反道德标准，对他们只有用刑罚来避免其犯罪，以此来保证社会秩序稳定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）人性规定着教育的权利。教育的实施只限一定范围内，没有必要照顾到每一个人。“上者可教，而下者可制也。”因此，只有上层统治阶级才有享受学校教育的权利，</a:t>
            </a:r>
          </a:p>
        </p:txBody>
      </p:sp>
    </p:spTree>
    <p:extLst>
      <p:ext uri="{BB962C8B-B14F-4D97-AF65-F5344CB8AC3E}">
        <p14:creationId xmlns:p14="http://schemas.microsoft.com/office/powerpoint/2010/main" val="796563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隋唐时期的教育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570E52-5BE9-F347-9C01-5D300F536DAB}"/>
              </a:ext>
            </a:extLst>
          </p:cNvPr>
          <p:cNvSpPr txBox="1"/>
          <p:nvPr/>
        </p:nvSpPr>
        <p:spPr>
          <a:xfrm>
            <a:off x="1621407" y="1789853"/>
            <a:ext cx="8925508" cy="378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而被统治阶级则被剥夺了教育的权利。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）人性决定教育的主要内容。由于人性的内容是以仁、义、礼、智、信为主，教育要发挥人内在的善行，应当以“五常”道德教育为主，最好的教育就应该是儒家的五经。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韩愈认识到人才的培养有赖于教育，认为要采取一系列措施来推动教育的发展。韩愈主张学校教育的任务在于训练和培养官吏，应该选拔最优秀的人来培养。他将教育作为维护政治的首要工具，要对民众进行道德与礼仪的思想教育，同时要求整顿国学，改革招生制度，以扩大招生范围，不拘一格地选拔人才。韩愈的一系列改革促进了当时教育的发展，为隋唐时期提供了一大批人才。</a:t>
            </a:r>
          </a:p>
        </p:txBody>
      </p:sp>
    </p:spTree>
    <p:extLst>
      <p:ext uri="{BB962C8B-B14F-4D97-AF65-F5344CB8AC3E}">
        <p14:creationId xmlns:p14="http://schemas.microsoft.com/office/powerpoint/2010/main" val="2810039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第三节　隋唐时期的教育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0" name="原创作者QQ：598969553            _12">
            <a:extLst>
              <a:ext uri="{FF2B5EF4-FFF2-40B4-BE49-F238E27FC236}">
                <a16:creationId xmlns:a16="http://schemas.microsoft.com/office/drawing/2014/main" id="{4C1D9FA9-D3F9-1BEE-497E-6B68B3286BD2}"/>
              </a:ext>
            </a:extLst>
          </p:cNvPr>
          <p:cNvSpPr/>
          <p:nvPr/>
        </p:nvSpPr>
        <p:spPr>
          <a:xfrm>
            <a:off x="5479587" y="4078224"/>
            <a:ext cx="1442862" cy="1241331"/>
          </a:xfrm>
          <a:custGeom>
            <a:avLst/>
            <a:gdLst/>
            <a:ahLst/>
            <a:cxnLst/>
            <a:rect l="l" t="t" r="r" b="b"/>
            <a:pathLst>
              <a:path w="1438297" h="1253961">
                <a:moveTo>
                  <a:pt x="709345" y="67"/>
                </a:moveTo>
                <a:cubicBezTo>
                  <a:pt x="1001692" y="-3923"/>
                  <a:pt x="1267354" y="169479"/>
                  <a:pt x="1381366" y="438707"/>
                </a:cubicBezTo>
                <a:cubicBezTo>
                  <a:pt x="1493979" y="704629"/>
                  <a:pt x="1436500" y="1011747"/>
                  <a:pt x="1235753" y="1218380"/>
                </a:cubicBezTo>
                <a:cubicBezTo>
                  <a:pt x="1228463" y="1236727"/>
                  <a:pt x="1210520" y="1249627"/>
                  <a:pt x="1189563" y="1249627"/>
                </a:cubicBezTo>
                <a:cubicBezTo>
                  <a:pt x="1161965" y="1249627"/>
                  <a:pt x="1139593" y="1227255"/>
                  <a:pt x="1139593" y="1199657"/>
                </a:cubicBezTo>
                <a:cubicBezTo>
                  <a:pt x="1139593" y="1182741"/>
                  <a:pt x="1147999" y="1167788"/>
                  <a:pt x="1161387" y="1159497"/>
                </a:cubicBezTo>
                <a:lnTo>
                  <a:pt x="1160988" y="1159099"/>
                </a:lnTo>
                <a:cubicBezTo>
                  <a:pt x="1339859" y="979468"/>
                  <a:pt x="1392172" y="709424"/>
                  <a:pt x="1293318" y="475993"/>
                </a:cubicBezTo>
                <a:cubicBezTo>
                  <a:pt x="1194465" y="242562"/>
                  <a:pt x="964125" y="92215"/>
                  <a:pt x="710649" y="95675"/>
                </a:cubicBezTo>
                <a:cubicBezTo>
                  <a:pt x="457173" y="99135"/>
                  <a:pt x="231023" y="255712"/>
                  <a:pt x="138577" y="491754"/>
                </a:cubicBezTo>
                <a:cubicBezTo>
                  <a:pt x="48191" y="722536"/>
                  <a:pt x="103211" y="984362"/>
                  <a:pt x="278147" y="1158443"/>
                </a:cubicBezTo>
                <a:cubicBezTo>
                  <a:pt x="295721" y="1166064"/>
                  <a:pt x="307932" y="1183602"/>
                  <a:pt x="307932" y="1203991"/>
                </a:cubicBezTo>
                <a:cubicBezTo>
                  <a:pt x="307932" y="1231589"/>
                  <a:pt x="285560" y="1253961"/>
                  <a:pt x="257962" y="1253961"/>
                </a:cubicBezTo>
                <a:cubicBezTo>
                  <a:pt x="244659" y="1253961"/>
                  <a:pt x="232570" y="1248763"/>
                  <a:pt x="223786" y="1240106"/>
                </a:cubicBezTo>
                <a:lnTo>
                  <a:pt x="223615" y="1240286"/>
                </a:lnTo>
                <a:lnTo>
                  <a:pt x="222931" y="1239529"/>
                </a:lnTo>
                <a:cubicBezTo>
                  <a:pt x="222653" y="1239352"/>
                  <a:pt x="222426" y="1239124"/>
                  <a:pt x="222283" y="1238813"/>
                </a:cubicBezTo>
                <a:cubicBezTo>
                  <a:pt x="11426" y="1037418"/>
                  <a:pt x="-56835" y="728509"/>
                  <a:pt x="49546" y="456885"/>
                </a:cubicBezTo>
                <a:cubicBezTo>
                  <a:pt x="156168" y="184646"/>
                  <a:pt x="416999" y="4058"/>
                  <a:pt x="709345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C77D69-1AD5-9F78-0787-59828A20E538}"/>
              </a:ext>
            </a:extLst>
          </p:cNvPr>
          <p:cNvGrpSpPr/>
          <p:nvPr/>
        </p:nvGrpSpPr>
        <p:grpSpPr>
          <a:xfrm>
            <a:off x="2321491" y="4519582"/>
            <a:ext cx="3025516" cy="702839"/>
            <a:chOff x="1687522" y="6476141"/>
            <a:chExt cx="5823505" cy="1370691"/>
          </a:xfrm>
        </p:grpSpPr>
        <p:sp>
          <p:nvSpPr>
            <p:cNvPr id="13" name="原创作者QQ：598969553            _13">
              <a:extLst>
                <a:ext uri="{FF2B5EF4-FFF2-40B4-BE49-F238E27FC236}">
                  <a16:creationId xmlns:a16="http://schemas.microsoft.com/office/drawing/2014/main" id="{69AE3245-B0C5-091B-765E-BF841A4CA64C}"/>
                </a:ext>
              </a:extLst>
            </p:cNvPr>
            <p:cNvSpPr/>
            <p:nvPr/>
          </p:nvSpPr>
          <p:spPr>
            <a:xfrm>
              <a:off x="6830517" y="7047687"/>
              <a:ext cx="680510" cy="186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sp>
          <p:nvSpPr>
            <p:cNvPr id="14" name="流程图: 终止 13">
              <a:extLst>
                <a:ext uri="{FF2B5EF4-FFF2-40B4-BE49-F238E27FC236}">
                  <a16:creationId xmlns:a16="http://schemas.microsoft.com/office/drawing/2014/main" id="{13BED11F-4E8F-8723-E43B-F42490E667CD}"/>
                </a:ext>
              </a:extLst>
            </p:cNvPr>
            <p:cNvSpPr/>
            <p:nvPr/>
          </p:nvSpPr>
          <p:spPr>
            <a:xfrm>
              <a:off x="1687522" y="6476141"/>
              <a:ext cx="4610630" cy="1370691"/>
            </a:xfrm>
            <a:prstGeom prst="flowChartTermina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2. </a:t>
              </a:r>
              <a:r>
                <a:rPr lang="zh-CN" altLang="en-US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教师的任务是“传道、授业、解惑”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D3C8A15-6570-79B9-4C52-DF3504BA5361}"/>
              </a:ext>
            </a:extLst>
          </p:cNvPr>
          <p:cNvGrpSpPr/>
          <p:nvPr/>
        </p:nvGrpSpPr>
        <p:grpSpPr>
          <a:xfrm>
            <a:off x="5115450" y="2708759"/>
            <a:ext cx="2185347" cy="1268083"/>
            <a:chOff x="5115450" y="2708759"/>
            <a:chExt cx="2185347" cy="1268083"/>
          </a:xfrm>
        </p:grpSpPr>
        <p:sp>
          <p:nvSpPr>
            <p:cNvPr id="16" name="原创作者QQ：598969553            _17">
              <a:extLst>
                <a:ext uri="{FF2B5EF4-FFF2-40B4-BE49-F238E27FC236}">
                  <a16:creationId xmlns:a16="http://schemas.microsoft.com/office/drawing/2014/main" id="{1E7C566F-4F99-BD58-EC24-DF1C026D71BA}"/>
                </a:ext>
              </a:extLst>
            </p:cNvPr>
            <p:cNvSpPr/>
            <p:nvPr/>
          </p:nvSpPr>
          <p:spPr>
            <a:xfrm rot="5400000">
              <a:off x="6031327" y="3754595"/>
              <a:ext cx="348940" cy="9555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sp>
          <p:nvSpPr>
            <p:cNvPr id="17" name="流程图: 终止 16">
              <a:extLst>
                <a:ext uri="{FF2B5EF4-FFF2-40B4-BE49-F238E27FC236}">
                  <a16:creationId xmlns:a16="http://schemas.microsoft.com/office/drawing/2014/main" id="{53461D41-66C5-BEDC-F9F0-26B1DAEDB08D}"/>
                </a:ext>
              </a:extLst>
            </p:cNvPr>
            <p:cNvSpPr/>
            <p:nvPr/>
          </p:nvSpPr>
          <p:spPr>
            <a:xfrm>
              <a:off x="5115450" y="2708759"/>
              <a:ext cx="2185347" cy="702838"/>
            </a:xfrm>
            <a:prstGeom prst="flowChartTermina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1.“</a:t>
              </a:r>
              <a:r>
                <a:rPr lang="zh-CN" altLang="en-US" sz="160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学者必有师”</a:t>
              </a:r>
              <a:endPara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9CF5CEC-B328-01AF-CAB0-0FD841001A40}"/>
              </a:ext>
            </a:extLst>
          </p:cNvPr>
          <p:cNvGrpSpPr/>
          <p:nvPr/>
        </p:nvGrpSpPr>
        <p:grpSpPr>
          <a:xfrm>
            <a:off x="7055030" y="4519582"/>
            <a:ext cx="2953265" cy="702839"/>
            <a:chOff x="10798628" y="6476141"/>
            <a:chExt cx="5684438" cy="1370691"/>
          </a:xfrm>
        </p:grpSpPr>
        <p:sp>
          <p:nvSpPr>
            <p:cNvPr id="19" name="原创作者QQ：598969553            _16">
              <a:extLst>
                <a:ext uri="{FF2B5EF4-FFF2-40B4-BE49-F238E27FC236}">
                  <a16:creationId xmlns:a16="http://schemas.microsoft.com/office/drawing/2014/main" id="{6BD1BBA4-F307-B4F7-66AD-93B80CB2B08B}"/>
                </a:ext>
              </a:extLst>
            </p:cNvPr>
            <p:cNvSpPr/>
            <p:nvPr/>
          </p:nvSpPr>
          <p:spPr>
            <a:xfrm>
              <a:off x="10798628" y="7068377"/>
              <a:ext cx="680510" cy="18622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sp>
          <p:nvSpPr>
            <p:cNvPr id="20" name="流程图: 终止 19">
              <a:extLst>
                <a:ext uri="{FF2B5EF4-FFF2-40B4-BE49-F238E27FC236}">
                  <a16:creationId xmlns:a16="http://schemas.microsoft.com/office/drawing/2014/main" id="{02B5289D-6218-BA5F-F6AB-85982AA3C38F}"/>
                </a:ext>
              </a:extLst>
            </p:cNvPr>
            <p:cNvSpPr/>
            <p:nvPr/>
          </p:nvSpPr>
          <p:spPr>
            <a:xfrm>
              <a:off x="12011503" y="6476141"/>
              <a:ext cx="4471563" cy="1370691"/>
            </a:xfrm>
            <a:prstGeom prst="flowChartTermina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3. </a:t>
              </a:r>
              <a:r>
                <a:rPr lang="zh-CN" altLang="en-US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建立合理的师生关系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737B4483-31B7-B766-440A-CEA3F4CFBE1D}"/>
              </a:ext>
            </a:extLst>
          </p:cNvPr>
          <p:cNvSpPr txBox="1"/>
          <p:nvPr/>
        </p:nvSpPr>
        <p:spPr>
          <a:xfrm>
            <a:off x="7142713" y="5319555"/>
            <a:ext cx="436162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       当时的士大夫不愿意相互学习，这让韩愈深以为忧。韩愈认为应该矫正“耻学于师”的 风气，不仅同辈朋友之间要相互学习，师生之间也要相互学习交流。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2A61EBF-04D8-056E-38E3-61025533A330}"/>
              </a:ext>
            </a:extLst>
          </p:cNvPr>
          <p:cNvSpPr txBox="1"/>
          <p:nvPr/>
        </p:nvSpPr>
        <p:spPr>
          <a:xfrm>
            <a:off x="985384" y="5319555"/>
            <a:ext cx="436162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       关于教师的任务，前人的说法不一。韩愈总结了历史上关于教师工作的经验和说法，提出了“师者，所以传道、授业、解惑也”。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D805DBA-1522-38B0-DD33-B77B5441AE69}"/>
              </a:ext>
            </a:extLst>
          </p:cNvPr>
          <p:cNvSpPr txBox="1"/>
          <p:nvPr/>
        </p:nvSpPr>
        <p:spPr>
          <a:xfrm>
            <a:off x="3977208" y="1637608"/>
            <a:ext cx="43616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       韩愈反对儒家传统的“生而知之”的说法，认为“人非生而知之”“人不可不就师”，强调后天学习的重要性，每个人要想进步必须要通过学习，而学习必须要通过教师的指导，教师是社会所必需的。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AFC9FE5-CD7A-2DF0-A9A5-3EE1AE6EEB47}"/>
              </a:ext>
            </a:extLst>
          </p:cNvPr>
          <p:cNvGrpSpPr/>
          <p:nvPr/>
        </p:nvGrpSpPr>
        <p:grpSpPr>
          <a:xfrm>
            <a:off x="5666026" y="4258931"/>
            <a:ext cx="1083502" cy="1038475"/>
            <a:chOff x="5666026" y="4258931"/>
            <a:chExt cx="1083502" cy="103847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47129CE-DAE3-07B2-1631-79BDC2748C22}"/>
                </a:ext>
              </a:extLst>
            </p:cNvPr>
            <p:cNvSpPr/>
            <p:nvPr/>
          </p:nvSpPr>
          <p:spPr>
            <a:xfrm>
              <a:off x="5669298" y="4258931"/>
              <a:ext cx="1052192" cy="1038475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8100CC7-2393-C8B3-A8B2-DD99FC762A5D}"/>
                </a:ext>
              </a:extLst>
            </p:cNvPr>
            <p:cNvSpPr txBox="1"/>
            <p:nvPr/>
          </p:nvSpPr>
          <p:spPr>
            <a:xfrm>
              <a:off x="5666026" y="4442476"/>
              <a:ext cx="108350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（二）</a:t>
              </a:r>
              <a:endParaRPr lang="en-US" altLang="zh-CN" sz="18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论教师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1791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0" grpId="0" animBg="1"/>
      <p:bldP spid="23" grpId="0"/>
      <p:bldP spid="24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1" y="0"/>
            <a:ext cx="12192000" cy="6858000"/>
          </a:xfrm>
          <a:prstGeom prst="rect">
            <a:avLst/>
          </a:prstGeom>
        </p:spPr>
      </p:pic>
      <p:sp>
        <p:nvSpPr>
          <p:cNvPr id="17" name="文本框 28"/>
          <p:cNvSpPr txBox="1">
            <a:spLocks noChangeArrowheads="1"/>
          </p:cNvSpPr>
          <p:nvPr/>
        </p:nvSpPr>
        <p:spPr bwMode="auto">
          <a:xfrm>
            <a:off x="3408204" y="1883498"/>
            <a:ext cx="5707175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700" b="1" spc="9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谢谢您观看</a:t>
            </a:r>
          </a:p>
        </p:txBody>
      </p:sp>
      <p:sp>
        <p:nvSpPr>
          <p:cNvPr id="18" name="文本框 29"/>
          <p:cNvSpPr txBox="1">
            <a:spLocks noChangeArrowheads="1"/>
          </p:cNvSpPr>
          <p:nvPr/>
        </p:nvSpPr>
        <p:spPr bwMode="auto">
          <a:xfrm>
            <a:off x="3507735" y="2930887"/>
            <a:ext cx="623956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XIEXIE NIN GUANKAN</a:t>
            </a:r>
            <a:endParaRPr lang="zh-CN" altLang="en-US" sz="1300" b="1" spc="6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27"/>
          <p:cNvCxnSpPr>
            <a:cxnSpLocks noChangeShapeType="1"/>
          </p:cNvCxnSpPr>
          <p:nvPr/>
        </p:nvCxnSpPr>
        <p:spPr bwMode="auto">
          <a:xfrm>
            <a:off x="3512816" y="3382934"/>
            <a:ext cx="5783584" cy="0"/>
          </a:xfrm>
          <a:prstGeom prst="line">
            <a:avLst/>
          </a:prstGeom>
          <a:noFill/>
          <a:ln w="19050">
            <a:solidFill>
              <a:srgbClr val="667877">
                <a:alpha val="67842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矩形 20"/>
          <p:cNvSpPr/>
          <p:nvPr/>
        </p:nvSpPr>
        <p:spPr>
          <a:xfrm>
            <a:off x="3497576" y="3429000"/>
            <a:ext cx="7166893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秦至隋唐的教育（完）</a:t>
            </a:r>
            <a:endParaRPr lang="en-US" altLang="zh-CN" sz="1600" spc="3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_14"/>
          <p:cNvSpPr txBox="1">
            <a:spLocks noChangeArrowheads="1"/>
          </p:cNvSpPr>
          <p:nvPr/>
        </p:nvSpPr>
        <p:spPr bwMode="auto">
          <a:xfrm>
            <a:off x="4829473" y="1259612"/>
            <a:ext cx="1211148" cy="254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zh-CN" altLang="zh-CN" sz="4400" b="1" spc="6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27"/>
          <p:cNvCxnSpPr>
            <a:cxnSpLocks noChangeShapeType="1"/>
          </p:cNvCxnSpPr>
          <p:nvPr/>
        </p:nvCxnSpPr>
        <p:spPr bwMode="auto">
          <a:xfrm>
            <a:off x="6151380" y="1127760"/>
            <a:ext cx="0" cy="3724275"/>
          </a:xfrm>
          <a:prstGeom prst="line">
            <a:avLst/>
          </a:prstGeom>
          <a:noFill/>
          <a:ln w="19050">
            <a:solidFill>
              <a:srgbClr val="667877">
                <a:alpha val="67842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矩形 14"/>
          <p:cNvSpPr/>
          <p:nvPr/>
        </p:nvSpPr>
        <p:spPr bwMode="auto">
          <a:xfrm flipH="1">
            <a:off x="6233160" y="727710"/>
            <a:ext cx="666612" cy="4562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>
              <a:spcBef>
                <a:spcPct val="50000"/>
              </a:spcBef>
            </a:pPr>
            <a:r>
              <a:rPr lang="zh-CN" altLang="en-US" sz="3600" b="1" spc="600" dirty="0">
                <a:solidFill>
                  <a:srgbClr val="FF0000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秦至隋唐的教育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F80D81E-0918-2BD0-5A80-C02431B6F4D4}"/>
              </a:ext>
            </a:extLst>
          </p:cNvPr>
          <p:cNvSpPr txBox="1"/>
          <p:nvPr/>
        </p:nvSpPr>
        <p:spPr>
          <a:xfrm>
            <a:off x="1257300" y="416453"/>
            <a:ext cx="9768840" cy="4856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▌关键词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       独尊儒术；董仲舒；王充；颜之推；科举制度；韩愈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+mn-ea"/>
              </a:rPr>
              <a:t>▌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学习目标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1. </a:t>
            </a:r>
            <a:r>
              <a:rPr lang="zh-CN" altLang="en-US" sz="1600" dirty="0">
                <a:latin typeface="+mn-ea"/>
              </a:rPr>
              <a:t>了解秦汉时期文教政策的确立过程。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2. </a:t>
            </a:r>
            <a:r>
              <a:rPr lang="zh-CN" altLang="en-US" sz="1600" dirty="0">
                <a:latin typeface="+mn-ea"/>
              </a:rPr>
              <a:t>掌握董仲舒的教育思想。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3. </a:t>
            </a:r>
            <a:r>
              <a:rPr lang="zh-CN" altLang="en-US" sz="1600" dirty="0">
                <a:latin typeface="+mn-ea"/>
              </a:rPr>
              <a:t>理解王充的教育理念。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4. </a:t>
            </a:r>
            <a:r>
              <a:rPr lang="zh-CN" altLang="en-US" sz="1600" dirty="0">
                <a:latin typeface="+mn-ea"/>
              </a:rPr>
              <a:t>了解魏晋南北朝时期教育制度的发展。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5. </a:t>
            </a:r>
            <a:r>
              <a:rPr lang="zh-CN" altLang="en-US" sz="1600" dirty="0">
                <a:latin typeface="+mn-ea"/>
              </a:rPr>
              <a:t>掌握隋唐时期科举制度的产生与发展。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6. </a:t>
            </a:r>
            <a:r>
              <a:rPr lang="zh-CN" altLang="en-US" sz="1600" dirty="0">
                <a:latin typeface="+mn-ea"/>
              </a:rPr>
              <a:t>了解韩愈的教育理念。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▌内容提要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       公元前 </a:t>
            </a:r>
            <a:r>
              <a:rPr lang="en-US" altLang="zh-CN" sz="1600" dirty="0">
                <a:latin typeface="+mn-ea"/>
              </a:rPr>
              <a:t>221 </a:t>
            </a:r>
            <a:r>
              <a:rPr lang="zh-CN" altLang="en-US" sz="1600" dirty="0">
                <a:latin typeface="+mn-ea"/>
              </a:rPr>
              <a:t>年，秦朝实现大一统，建立了中国历史上第一个统一的封建王朝。在清末之前，这片土地上经历了数次朝代的更迭。从汉代“独尊儒术”文教政策的确立，到隋唐时期教育体系的完善、科举制度的建立；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从董仲舒道德教育的形成，到汉语再造儒学的努力，中华文明一直延续不断，对后世影响深远。</a:t>
            </a:r>
          </a:p>
        </p:txBody>
      </p:sp>
    </p:spTree>
    <p:extLst>
      <p:ext uri="{BB962C8B-B14F-4D97-AF65-F5344CB8AC3E}">
        <p14:creationId xmlns:p14="http://schemas.microsoft.com/office/powerpoint/2010/main" val="2624692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9928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11F801A-DE38-363C-433A-7713BEECB1C9}"/>
              </a:ext>
            </a:extLst>
          </p:cNvPr>
          <p:cNvSpPr/>
          <p:nvPr/>
        </p:nvSpPr>
        <p:spPr>
          <a:xfrm>
            <a:off x="0" y="1060263"/>
            <a:ext cx="12192000" cy="579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37544" y="434366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思维导图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15AF462-3376-0A97-637A-3D2AA7DF0723}"/>
              </a:ext>
            </a:extLst>
          </p:cNvPr>
          <p:cNvSpPr/>
          <p:nvPr/>
        </p:nvSpPr>
        <p:spPr>
          <a:xfrm>
            <a:off x="1630680" y="464846"/>
            <a:ext cx="137160" cy="35439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52020D9-77DE-222C-80F0-B15D74C74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203" y="1888917"/>
            <a:ext cx="7022005" cy="381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370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秦汉时期的教育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033C819-B093-C22E-E29A-55D681C57C29}"/>
              </a:ext>
            </a:extLst>
          </p:cNvPr>
          <p:cNvSpPr txBox="1"/>
          <p:nvPr/>
        </p:nvSpPr>
        <p:spPr>
          <a:xfrm>
            <a:off x="1496495" y="1551860"/>
            <a:ext cx="9238310" cy="2121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一、秦汉的文教政策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（一）秦朝的文教政策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战国时期的秦国采用法家学说，重视耕战，逐渐强大了起来。公元前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221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年，秦灭六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国，结束了长期以来诸侯割据的局面，建立了我国历史上第一个统一的中央集权制封建王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朝。为了维护国家的统一，秦朝以法家思想为指导，进行了一系列改革实践。     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C1A794B-3C7C-5428-2542-C29FBAC42306}"/>
              </a:ext>
            </a:extLst>
          </p:cNvPr>
          <p:cNvGrpSpPr/>
          <p:nvPr/>
        </p:nvGrpSpPr>
        <p:grpSpPr>
          <a:xfrm>
            <a:off x="-87682" y="4153359"/>
            <a:ext cx="12325611" cy="1748596"/>
            <a:chOff x="-87682" y="4153359"/>
            <a:chExt cx="12325611" cy="1748596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4043DA5-EDFA-4ADD-5EC4-EC135759E4C0}"/>
                </a:ext>
              </a:extLst>
            </p:cNvPr>
            <p:cNvSpPr/>
            <p:nvPr/>
          </p:nvSpPr>
          <p:spPr>
            <a:xfrm>
              <a:off x="-87682" y="4405829"/>
              <a:ext cx="12325611" cy="1496126"/>
            </a:xfrm>
            <a:custGeom>
              <a:avLst/>
              <a:gdLst>
                <a:gd name="connsiteX0" fmla="*/ 0 w 12325611"/>
                <a:gd name="connsiteY0" fmla="*/ 842576 h 1496126"/>
                <a:gd name="connsiteX1" fmla="*/ 1665961 w 12325611"/>
                <a:gd name="connsiteY1" fmla="*/ 15859 h 1496126"/>
                <a:gd name="connsiteX2" fmla="*/ 4083485 w 12325611"/>
                <a:gd name="connsiteY2" fmla="*/ 1493930 h 1496126"/>
                <a:gd name="connsiteX3" fmla="*/ 5824603 w 12325611"/>
                <a:gd name="connsiteY3" fmla="*/ 366587 h 1496126"/>
                <a:gd name="connsiteX4" fmla="*/ 7628350 w 12325611"/>
                <a:gd name="connsiteY4" fmla="*/ 1143201 h 1496126"/>
                <a:gd name="connsiteX5" fmla="*/ 9319364 w 12325611"/>
                <a:gd name="connsiteY5" fmla="*/ 253853 h 1496126"/>
                <a:gd name="connsiteX6" fmla="*/ 12325611 w 12325611"/>
                <a:gd name="connsiteY6" fmla="*/ 1105623 h 149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25611" h="1496126">
                  <a:moveTo>
                    <a:pt x="0" y="842576"/>
                  </a:moveTo>
                  <a:cubicBezTo>
                    <a:pt x="492690" y="374938"/>
                    <a:pt x="985380" y="-92700"/>
                    <a:pt x="1665961" y="15859"/>
                  </a:cubicBezTo>
                  <a:cubicBezTo>
                    <a:pt x="2346542" y="124418"/>
                    <a:pt x="3390378" y="1435475"/>
                    <a:pt x="4083485" y="1493930"/>
                  </a:cubicBezTo>
                  <a:cubicBezTo>
                    <a:pt x="4776592" y="1552385"/>
                    <a:pt x="5233792" y="425042"/>
                    <a:pt x="5824603" y="366587"/>
                  </a:cubicBezTo>
                  <a:cubicBezTo>
                    <a:pt x="6415414" y="308132"/>
                    <a:pt x="7045890" y="1161990"/>
                    <a:pt x="7628350" y="1143201"/>
                  </a:cubicBezTo>
                  <a:cubicBezTo>
                    <a:pt x="8210810" y="1124412"/>
                    <a:pt x="8536487" y="260116"/>
                    <a:pt x="9319364" y="253853"/>
                  </a:cubicBezTo>
                  <a:cubicBezTo>
                    <a:pt x="10102241" y="247590"/>
                    <a:pt x="11213926" y="676606"/>
                    <a:pt x="12325611" y="1105623"/>
                  </a:cubicBezTo>
                </a:path>
              </a:pathLst>
            </a:custGeom>
            <a:noFill/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2486C18-189F-1193-4A1D-D5C1973C891E}"/>
                </a:ext>
              </a:extLst>
            </p:cNvPr>
            <p:cNvSpPr/>
            <p:nvPr/>
          </p:nvSpPr>
          <p:spPr>
            <a:xfrm>
              <a:off x="-87682" y="4153359"/>
              <a:ext cx="12325611" cy="1496126"/>
            </a:xfrm>
            <a:custGeom>
              <a:avLst/>
              <a:gdLst>
                <a:gd name="connsiteX0" fmla="*/ 0 w 12325611"/>
                <a:gd name="connsiteY0" fmla="*/ 842576 h 1496126"/>
                <a:gd name="connsiteX1" fmla="*/ 1665961 w 12325611"/>
                <a:gd name="connsiteY1" fmla="*/ 15859 h 1496126"/>
                <a:gd name="connsiteX2" fmla="*/ 4083485 w 12325611"/>
                <a:gd name="connsiteY2" fmla="*/ 1493930 h 1496126"/>
                <a:gd name="connsiteX3" fmla="*/ 5824603 w 12325611"/>
                <a:gd name="connsiteY3" fmla="*/ 366587 h 1496126"/>
                <a:gd name="connsiteX4" fmla="*/ 7628350 w 12325611"/>
                <a:gd name="connsiteY4" fmla="*/ 1143201 h 1496126"/>
                <a:gd name="connsiteX5" fmla="*/ 9319364 w 12325611"/>
                <a:gd name="connsiteY5" fmla="*/ 253853 h 1496126"/>
                <a:gd name="connsiteX6" fmla="*/ 12325611 w 12325611"/>
                <a:gd name="connsiteY6" fmla="*/ 1105623 h 149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25611" h="1496126">
                  <a:moveTo>
                    <a:pt x="0" y="842576"/>
                  </a:moveTo>
                  <a:cubicBezTo>
                    <a:pt x="492690" y="374938"/>
                    <a:pt x="985380" y="-92700"/>
                    <a:pt x="1665961" y="15859"/>
                  </a:cubicBezTo>
                  <a:cubicBezTo>
                    <a:pt x="2346542" y="124418"/>
                    <a:pt x="3390378" y="1435475"/>
                    <a:pt x="4083485" y="1493930"/>
                  </a:cubicBezTo>
                  <a:cubicBezTo>
                    <a:pt x="4776592" y="1552385"/>
                    <a:pt x="5233792" y="425042"/>
                    <a:pt x="5824603" y="366587"/>
                  </a:cubicBezTo>
                  <a:cubicBezTo>
                    <a:pt x="6415414" y="308132"/>
                    <a:pt x="7045890" y="1161990"/>
                    <a:pt x="7628350" y="1143201"/>
                  </a:cubicBezTo>
                  <a:cubicBezTo>
                    <a:pt x="8210810" y="1124412"/>
                    <a:pt x="8536487" y="260116"/>
                    <a:pt x="9319364" y="253853"/>
                  </a:cubicBezTo>
                  <a:cubicBezTo>
                    <a:pt x="10102241" y="247590"/>
                    <a:pt x="11213926" y="676606"/>
                    <a:pt x="12325611" y="1105623"/>
                  </a:cubicBezTo>
                </a:path>
              </a:pathLst>
            </a:custGeom>
            <a:noFill/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3C9EFAC1-2FD9-2BC1-DBC2-7BAEBF0158F2}"/>
              </a:ext>
            </a:extLst>
          </p:cNvPr>
          <p:cNvSpPr/>
          <p:nvPr/>
        </p:nvSpPr>
        <p:spPr>
          <a:xfrm>
            <a:off x="8530225" y="3820438"/>
            <a:ext cx="1745447" cy="2121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形 30" descr="文档 纯色填充">
            <a:extLst>
              <a:ext uri="{FF2B5EF4-FFF2-40B4-BE49-F238E27FC236}">
                <a16:creationId xmlns:a16="http://schemas.microsoft.com/office/drawing/2014/main" id="{ABBBFC42-8778-1BDC-98FC-5502E0DBF7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7741" y="3820438"/>
            <a:ext cx="2030414" cy="20304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秦汉时期的教育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3453B48-D354-79F4-0E84-E49DACB49815}"/>
              </a:ext>
            </a:extLst>
          </p:cNvPr>
          <p:cNvSpPr/>
          <p:nvPr/>
        </p:nvSpPr>
        <p:spPr>
          <a:xfrm>
            <a:off x="4667238" y="2051137"/>
            <a:ext cx="2855935" cy="123131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（二）</a:t>
            </a:r>
            <a:endParaRPr lang="en-US" altLang="zh-CN" dirty="0"/>
          </a:p>
          <a:p>
            <a:pPr algn="ctr"/>
            <a:r>
              <a:rPr lang="zh-CN" altLang="en-US" dirty="0"/>
              <a:t>汉朝的文教政策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564845F-A19E-398D-C65B-CFCDB681DD9C}"/>
              </a:ext>
            </a:extLst>
          </p:cNvPr>
          <p:cNvGrpSpPr/>
          <p:nvPr/>
        </p:nvGrpSpPr>
        <p:grpSpPr>
          <a:xfrm>
            <a:off x="1219173" y="3102127"/>
            <a:ext cx="3866307" cy="2222064"/>
            <a:chOff x="1219173" y="3102127"/>
            <a:chExt cx="3866307" cy="222206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99A24F3-3B3B-16F2-6ECC-81059B347523}"/>
                </a:ext>
              </a:extLst>
            </p:cNvPr>
            <p:cNvSpPr/>
            <p:nvPr/>
          </p:nvSpPr>
          <p:spPr>
            <a:xfrm>
              <a:off x="1219173" y="4092880"/>
              <a:ext cx="2855935" cy="1231311"/>
            </a:xfrm>
            <a:prstGeom prst="ellips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</a:p>
            <a:p>
              <a:pPr algn="ctr"/>
              <a:r>
                <a:rPr lang="zh-CN" altLang="en-US" dirty="0"/>
                <a:t>罢黜百家，独尊儒术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018C5F11-2018-7E5F-61C9-FEC4909BFC0F}"/>
                </a:ext>
              </a:extLst>
            </p:cNvPr>
            <p:cNvCxnSpPr>
              <a:stCxn id="2" idx="3"/>
              <a:endCxn id="14" idx="0"/>
            </p:cNvCxnSpPr>
            <p:nvPr/>
          </p:nvCxnSpPr>
          <p:spPr>
            <a:xfrm flipH="1">
              <a:off x="2647141" y="3102127"/>
              <a:ext cx="2438339" cy="990753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1261F4-E15C-B0CB-C627-3DF755A1ECB8}"/>
              </a:ext>
            </a:extLst>
          </p:cNvPr>
          <p:cNvGrpSpPr/>
          <p:nvPr/>
        </p:nvGrpSpPr>
        <p:grpSpPr>
          <a:xfrm>
            <a:off x="4667237" y="3282448"/>
            <a:ext cx="2855935" cy="2041743"/>
            <a:chOff x="4667237" y="3282448"/>
            <a:chExt cx="2855935" cy="204174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0FDBE2E-6073-CF55-8CF3-83BE0B88EF60}"/>
                </a:ext>
              </a:extLst>
            </p:cNvPr>
            <p:cNvSpPr/>
            <p:nvPr/>
          </p:nvSpPr>
          <p:spPr>
            <a:xfrm>
              <a:off x="4667237" y="4092880"/>
              <a:ext cx="2855935" cy="1231311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</a:p>
            <a:p>
              <a:pPr algn="ctr"/>
              <a:r>
                <a:rPr lang="zh-CN" altLang="en-US" dirty="0"/>
                <a:t>兴太学以养士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AC177441-13FF-B1AC-2CE3-0C94B20E331D}"/>
                </a:ext>
              </a:extLst>
            </p:cNvPr>
            <p:cNvCxnSpPr>
              <a:stCxn id="2" idx="4"/>
              <a:endCxn id="15" idx="0"/>
            </p:cNvCxnSpPr>
            <p:nvPr/>
          </p:nvCxnSpPr>
          <p:spPr>
            <a:xfrm flipH="1">
              <a:off x="6095205" y="3282448"/>
              <a:ext cx="1" cy="810432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CB4AEA8-ED5A-01BD-4B94-2B63B805851E}"/>
              </a:ext>
            </a:extLst>
          </p:cNvPr>
          <p:cNvGrpSpPr/>
          <p:nvPr/>
        </p:nvGrpSpPr>
        <p:grpSpPr>
          <a:xfrm>
            <a:off x="7104931" y="3102127"/>
            <a:ext cx="3866305" cy="2222064"/>
            <a:chOff x="7104931" y="3102127"/>
            <a:chExt cx="3866305" cy="222206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D42376E-5FD4-20A7-2083-8F6E7E684A80}"/>
                </a:ext>
              </a:extLst>
            </p:cNvPr>
            <p:cNvSpPr/>
            <p:nvPr/>
          </p:nvSpPr>
          <p:spPr>
            <a:xfrm>
              <a:off x="8115301" y="4092880"/>
              <a:ext cx="2855935" cy="1231311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</a:p>
            <a:p>
              <a:pPr algn="ctr"/>
              <a:r>
                <a:rPr lang="zh-CN" altLang="en-US" dirty="0"/>
                <a:t>重选举以取士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42C98A1-32CA-691F-F0B2-AC8DED1CA2F3}"/>
                </a:ext>
              </a:extLst>
            </p:cNvPr>
            <p:cNvCxnSpPr>
              <a:stCxn id="2" idx="5"/>
              <a:endCxn id="16" idx="0"/>
            </p:cNvCxnSpPr>
            <p:nvPr/>
          </p:nvCxnSpPr>
          <p:spPr>
            <a:xfrm>
              <a:off x="7104931" y="3102127"/>
              <a:ext cx="2438338" cy="990753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1507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秦汉时期的教育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033C819-B093-C22E-E29A-55D681C57C29}"/>
              </a:ext>
            </a:extLst>
          </p:cNvPr>
          <p:cNvSpPr txBox="1"/>
          <p:nvPr/>
        </p:nvSpPr>
        <p:spPr>
          <a:xfrm>
            <a:off x="1496495" y="1551860"/>
            <a:ext cx="9238310" cy="459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二、汉代的学校教育</a:t>
            </a:r>
            <a:endParaRPr lang="zh-CN" altLang="en-US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1C2A44D-4508-7EEC-F3B4-52DB60970AB1}"/>
              </a:ext>
            </a:extLst>
          </p:cNvPr>
          <p:cNvSpPr/>
          <p:nvPr/>
        </p:nvSpPr>
        <p:spPr>
          <a:xfrm>
            <a:off x="1954060" y="2843408"/>
            <a:ext cx="2367419" cy="36325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（一）太学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64B7AA5-5D71-2A50-4B6B-9046AE4A89C6}"/>
              </a:ext>
            </a:extLst>
          </p:cNvPr>
          <p:cNvSpPr/>
          <p:nvPr/>
        </p:nvSpPr>
        <p:spPr>
          <a:xfrm>
            <a:off x="4931940" y="2843408"/>
            <a:ext cx="2367419" cy="36325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（二）鸿都门学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D1E34DD9-8215-00EF-A751-AC9A9930FE90}"/>
              </a:ext>
            </a:extLst>
          </p:cNvPr>
          <p:cNvSpPr/>
          <p:nvPr/>
        </p:nvSpPr>
        <p:spPr>
          <a:xfrm>
            <a:off x="7909820" y="2843408"/>
            <a:ext cx="2367419" cy="36325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（三）郡国学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EC65298-CF17-B774-D3C4-AFBC289BD0DB}"/>
              </a:ext>
            </a:extLst>
          </p:cNvPr>
          <p:cNvSpPr txBox="1"/>
          <p:nvPr/>
        </p:nvSpPr>
        <p:spPr>
          <a:xfrm>
            <a:off x="2124726" y="3670128"/>
            <a:ext cx="202608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   太学的设立标志着我国官立大学制度的确立，太学也是我国最早的以传授知识、研究学问为主要任务的最高学府。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8F7604-05FA-C99C-9C49-49393C7250EE}"/>
              </a:ext>
            </a:extLst>
          </p:cNvPr>
          <p:cNvSpPr txBox="1"/>
          <p:nvPr/>
        </p:nvSpPr>
        <p:spPr>
          <a:xfrm>
            <a:off x="5102606" y="3670128"/>
            <a:ext cx="219675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   鸿都门学创设于东汉灵帝时（公元前 </a:t>
            </a:r>
            <a:r>
              <a:rPr lang="en-US" altLang="zh-CN" dirty="0"/>
              <a:t>178 </a:t>
            </a:r>
            <a:r>
              <a:rPr lang="zh-CN" altLang="en-US" dirty="0"/>
              <a:t>年），因其校址位于当时的鸿都门附近而得名，</a:t>
            </a:r>
          </a:p>
          <a:p>
            <a:r>
              <a:rPr lang="zh-CN" altLang="en-US" dirty="0"/>
              <a:t>主要传授书法、绘画等艺术类课程。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9826420-81F3-1DE0-D7C5-B071C9BDE484}"/>
              </a:ext>
            </a:extLst>
          </p:cNvPr>
          <p:cNvSpPr txBox="1"/>
          <p:nvPr/>
        </p:nvSpPr>
        <p:spPr>
          <a:xfrm>
            <a:off x="8080486" y="3670128"/>
            <a:ext cx="202608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      在汉景帝末年，受当时“文翁兴学”的影响，设立了郡国学，又因为其所在位置的不同而被称为不同的名字。</a:t>
            </a:r>
          </a:p>
        </p:txBody>
      </p:sp>
    </p:spTree>
    <p:extLst>
      <p:ext uri="{BB962C8B-B14F-4D97-AF65-F5344CB8AC3E}">
        <p14:creationId xmlns:p14="http://schemas.microsoft.com/office/powerpoint/2010/main" val="3827781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 animBg="1"/>
      <p:bldP spid="2" grpId="0" animBg="1"/>
      <p:bldP spid="14" grpId="0" animBg="1"/>
      <p:bldP spid="15" grpId="0" animBg="1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秦汉时期的教育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033C819-B093-C22E-E29A-55D681C57C29}"/>
              </a:ext>
            </a:extLst>
          </p:cNvPr>
          <p:cNvSpPr txBox="1"/>
          <p:nvPr/>
        </p:nvSpPr>
        <p:spPr>
          <a:xfrm>
            <a:off x="1496495" y="1940166"/>
            <a:ext cx="6758157" cy="3368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三、董仲舒的教育思想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董仲舒（公元前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179—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104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），广川（今河北景县）人，西汉时期著名的思想家、政治家、教育家（图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2-2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）。董仲舒自幼好学不倦，遍览家中藏书，学识渊博。公元前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140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年，董仲舒接受汉武帝的策问，依次回答了汉武帝关于管治国家的三个问题，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受到汉武帝的欣赏，被封为中大夫。汉景帝执政后期，董仲舒被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封为博士，从事讲学，其教育思想被后世统治者采纳，使儒学成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为社会正统思想。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18F55AD-21AC-59B0-1A25-2C4332D1E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855" y="2191044"/>
            <a:ext cx="2141950" cy="302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630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2413</Words>
  <Application>Microsoft Office PowerPoint</Application>
  <PresentationFormat>宽屏</PresentationFormat>
  <Paragraphs>186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Source Han Serif SC</vt:lpstr>
      <vt:lpstr>等线</vt:lpstr>
      <vt:lpstr>等线 Light</vt:lpstr>
      <vt:lpstr>方正黑体简体</vt:lpstr>
      <vt:lpstr>方正书宋简体</vt:lpstr>
      <vt:lpstr>微软雅黑</vt:lpstr>
      <vt:lpstr>Arial</vt:lpstr>
      <vt:lpstr>千图网拥有20W+精美PPT模板 更多PPT模板下载至：www.58pic.com/office/ppt​​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lzjljlc</dc:creator>
  <cp:lastModifiedBy>dabaofree521@outlook.com</cp:lastModifiedBy>
  <cp:revision>250</cp:revision>
  <dcterms:created xsi:type="dcterms:W3CDTF">2018-02-23T07:21:00Z</dcterms:created>
  <dcterms:modified xsi:type="dcterms:W3CDTF">2022-06-27T08:17:33Z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