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256" r:id="rId2"/>
    <p:sldId id="263" r:id="rId3"/>
    <p:sldId id="265" r:id="rId4"/>
    <p:sldId id="286" r:id="rId5"/>
    <p:sldId id="287" r:id="rId6"/>
    <p:sldId id="326" r:id="rId7"/>
    <p:sldId id="460" r:id="rId8"/>
    <p:sldId id="462" r:id="rId9"/>
    <p:sldId id="463" r:id="rId10"/>
    <p:sldId id="464" r:id="rId11"/>
    <p:sldId id="465" r:id="rId12"/>
    <p:sldId id="466" r:id="rId13"/>
    <p:sldId id="467" r:id="rId14"/>
    <p:sldId id="468" r:id="rId15"/>
    <p:sldId id="469" r:id="rId16"/>
    <p:sldId id="470" r:id="rId17"/>
    <p:sldId id="471" r:id="rId18"/>
    <p:sldId id="473" r:id="rId19"/>
    <p:sldId id="474" r:id="rId20"/>
    <p:sldId id="475" r:id="rId21"/>
    <p:sldId id="476" r:id="rId22"/>
    <p:sldId id="477" r:id="rId23"/>
    <p:sldId id="479" r:id="rId24"/>
    <p:sldId id="478" r:id="rId25"/>
    <p:sldId id="480" r:id="rId26"/>
    <p:sldId id="481" r:id="rId27"/>
    <p:sldId id="483" r:id="rId28"/>
    <p:sldId id="482" r:id="rId29"/>
    <p:sldId id="484" r:id="rId30"/>
    <p:sldId id="485" r:id="rId31"/>
    <p:sldId id="486" r:id="rId32"/>
    <p:sldId id="487" r:id="rId33"/>
    <p:sldId id="489" r:id="rId34"/>
    <p:sldId id="488" r:id="rId35"/>
    <p:sldId id="490" r:id="rId36"/>
    <p:sldId id="491" r:id="rId37"/>
    <p:sldId id="492" r:id="rId38"/>
    <p:sldId id="264"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62FAC4A-5248-4CE7-B34E-F77191354D6C}">
          <p14:sldIdLst>
            <p14:sldId id="256"/>
            <p14:sldId id="263"/>
            <p14:sldId id="265"/>
            <p14:sldId id="286"/>
            <p14:sldId id="287"/>
            <p14:sldId id="326"/>
            <p14:sldId id="460"/>
            <p14:sldId id="462"/>
            <p14:sldId id="463"/>
            <p14:sldId id="464"/>
            <p14:sldId id="465"/>
            <p14:sldId id="466"/>
            <p14:sldId id="467"/>
            <p14:sldId id="468"/>
            <p14:sldId id="469"/>
            <p14:sldId id="470"/>
            <p14:sldId id="471"/>
            <p14:sldId id="473"/>
            <p14:sldId id="474"/>
            <p14:sldId id="475"/>
            <p14:sldId id="476"/>
            <p14:sldId id="477"/>
            <p14:sldId id="479"/>
            <p14:sldId id="478"/>
            <p14:sldId id="480"/>
            <p14:sldId id="481"/>
            <p14:sldId id="483"/>
            <p14:sldId id="482"/>
            <p14:sldId id="484"/>
            <p14:sldId id="485"/>
            <p14:sldId id="486"/>
            <p14:sldId id="487"/>
            <p14:sldId id="489"/>
            <p14:sldId id="488"/>
            <p14:sldId id="490"/>
            <p14:sldId id="491"/>
            <p14:sldId id="492"/>
            <p14:sldId id="26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88FB"/>
    <a:srgbClr val="667877"/>
    <a:srgbClr val="768A89"/>
    <a:srgbClr val="7D8F8F"/>
    <a:srgbClr val="6C6864"/>
    <a:srgbClr val="5DA2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34" autoAdjust="0"/>
    <p:restoredTop sz="94660"/>
  </p:normalViewPr>
  <p:slideViewPr>
    <p:cSldViewPr snapToGrid="0">
      <p:cViewPr varScale="1">
        <p:scale>
          <a:sx n="110" d="100"/>
          <a:sy n="110" d="100"/>
        </p:scale>
        <p:origin x="126" y="18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2022/6/30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1819017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3660857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13</a:t>
            </a:fld>
            <a:endParaRPr lang="zh-CN" altLang="en-US"/>
          </a:p>
        </p:txBody>
      </p:sp>
    </p:spTree>
    <p:extLst>
      <p:ext uri="{BB962C8B-B14F-4D97-AF65-F5344CB8AC3E}">
        <p14:creationId xmlns:p14="http://schemas.microsoft.com/office/powerpoint/2010/main" val="1531988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14</a:t>
            </a:fld>
            <a:endParaRPr lang="zh-CN" altLang="en-US"/>
          </a:p>
        </p:txBody>
      </p:sp>
    </p:spTree>
    <p:extLst>
      <p:ext uri="{BB962C8B-B14F-4D97-AF65-F5344CB8AC3E}">
        <p14:creationId xmlns:p14="http://schemas.microsoft.com/office/powerpoint/2010/main" val="1039024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15</a:t>
            </a:fld>
            <a:endParaRPr lang="zh-CN" altLang="en-US"/>
          </a:p>
        </p:txBody>
      </p:sp>
    </p:spTree>
    <p:extLst>
      <p:ext uri="{BB962C8B-B14F-4D97-AF65-F5344CB8AC3E}">
        <p14:creationId xmlns:p14="http://schemas.microsoft.com/office/powerpoint/2010/main" val="2556451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16</a:t>
            </a:fld>
            <a:endParaRPr lang="zh-CN" altLang="en-US"/>
          </a:p>
        </p:txBody>
      </p:sp>
    </p:spTree>
    <p:extLst>
      <p:ext uri="{BB962C8B-B14F-4D97-AF65-F5344CB8AC3E}">
        <p14:creationId xmlns:p14="http://schemas.microsoft.com/office/powerpoint/2010/main" val="18770298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17</a:t>
            </a:fld>
            <a:endParaRPr lang="zh-CN" altLang="en-US"/>
          </a:p>
        </p:txBody>
      </p:sp>
    </p:spTree>
    <p:extLst>
      <p:ext uri="{BB962C8B-B14F-4D97-AF65-F5344CB8AC3E}">
        <p14:creationId xmlns:p14="http://schemas.microsoft.com/office/powerpoint/2010/main" val="312862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16812494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19</a:t>
            </a:fld>
            <a:endParaRPr lang="zh-CN" altLang="en-US"/>
          </a:p>
        </p:txBody>
      </p:sp>
    </p:spTree>
    <p:extLst>
      <p:ext uri="{BB962C8B-B14F-4D97-AF65-F5344CB8AC3E}">
        <p14:creationId xmlns:p14="http://schemas.microsoft.com/office/powerpoint/2010/main" val="730077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20</a:t>
            </a:fld>
            <a:endParaRPr lang="zh-CN" altLang="en-US"/>
          </a:p>
        </p:txBody>
      </p:sp>
    </p:spTree>
    <p:extLst>
      <p:ext uri="{BB962C8B-B14F-4D97-AF65-F5344CB8AC3E}">
        <p14:creationId xmlns:p14="http://schemas.microsoft.com/office/powerpoint/2010/main" val="1016249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21</a:t>
            </a:fld>
            <a:endParaRPr lang="zh-CN" altLang="en-US"/>
          </a:p>
        </p:txBody>
      </p:sp>
    </p:spTree>
    <p:extLst>
      <p:ext uri="{BB962C8B-B14F-4D97-AF65-F5344CB8AC3E}">
        <p14:creationId xmlns:p14="http://schemas.microsoft.com/office/powerpoint/2010/main" val="703666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22</a:t>
            </a:fld>
            <a:endParaRPr lang="zh-CN" altLang="en-US"/>
          </a:p>
        </p:txBody>
      </p:sp>
    </p:spTree>
    <p:extLst>
      <p:ext uri="{BB962C8B-B14F-4D97-AF65-F5344CB8AC3E}">
        <p14:creationId xmlns:p14="http://schemas.microsoft.com/office/powerpoint/2010/main" val="8186767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23</a:t>
            </a:fld>
            <a:endParaRPr lang="zh-CN" altLang="en-US"/>
          </a:p>
        </p:txBody>
      </p:sp>
    </p:spTree>
    <p:extLst>
      <p:ext uri="{BB962C8B-B14F-4D97-AF65-F5344CB8AC3E}">
        <p14:creationId xmlns:p14="http://schemas.microsoft.com/office/powerpoint/2010/main" val="4878265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24</a:t>
            </a:fld>
            <a:endParaRPr lang="zh-CN" altLang="en-US"/>
          </a:p>
        </p:txBody>
      </p:sp>
    </p:spTree>
    <p:extLst>
      <p:ext uri="{BB962C8B-B14F-4D97-AF65-F5344CB8AC3E}">
        <p14:creationId xmlns:p14="http://schemas.microsoft.com/office/powerpoint/2010/main" val="4283244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25</a:t>
            </a:fld>
            <a:endParaRPr lang="zh-CN" altLang="en-US"/>
          </a:p>
        </p:txBody>
      </p:sp>
    </p:spTree>
    <p:extLst>
      <p:ext uri="{BB962C8B-B14F-4D97-AF65-F5344CB8AC3E}">
        <p14:creationId xmlns:p14="http://schemas.microsoft.com/office/powerpoint/2010/main" val="22534509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26</a:t>
            </a:fld>
            <a:endParaRPr lang="zh-CN" altLang="en-US"/>
          </a:p>
        </p:txBody>
      </p:sp>
    </p:spTree>
    <p:extLst>
      <p:ext uri="{BB962C8B-B14F-4D97-AF65-F5344CB8AC3E}">
        <p14:creationId xmlns:p14="http://schemas.microsoft.com/office/powerpoint/2010/main" val="8108163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27</a:t>
            </a:fld>
            <a:endParaRPr lang="zh-CN" altLang="en-US"/>
          </a:p>
        </p:txBody>
      </p:sp>
    </p:spTree>
    <p:extLst>
      <p:ext uri="{BB962C8B-B14F-4D97-AF65-F5344CB8AC3E}">
        <p14:creationId xmlns:p14="http://schemas.microsoft.com/office/powerpoint/2010/main" val="40925757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28</a:t>
            </a:fld>
            <a:endParaRPr lang="zh-CN" altLang="en-US"/>
          </a:p>
        </p:txBody>
      </p:sp>
    </p:spTree>
    <p:extLst>
      <p:ext uri="{BB962C8B-B14F-4D97-AF65-F5344CB8AC3E}">
        <p14:creationId xmlns:p14="http://schemas.microsoft.com/office/powerpoint/2010/main" val="1727289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29</a:t>
            </a:fld>
            <a:endParaRPr lang="zh-CN" altLang="en-US"/>
          </a:p>
        </p:txBody>
      </p:sp>
    </p:spTree>
    <p:extLst>
      <p:ext uri="{BB962C8B-B14F-4D97-AF65-F5344CB8AC3E}">
        <p14:creationId xmlns:p14="http://schemas.microsoft.com/office/powerpoint/2010/main" val="31560706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30</a:t>
            </a:fld>
            <a:endParaRPr lang="zh-CN" altLang="en-US"/>
          </a:p>
        </p:txBody>
      </p:sp>
    </p:spTree>
    <p:extLst>
      <p:ext uri="{BB962C8B-B14F-4D97-AF65-F5344CB8AC3E}">
        <p14:creationId xmlns:p14="http://schemas.microsoft.com/office/powerpoint/2010/main" val="1030165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31</a:t>
            </a:fld>
            <a:endParaRPr lang="zh-CN" altLang="en-US"/>
          </a:p>
        </p:txBody>
      </p:sp>
    </p:spTree>
    <p:extLst>
      <p:ext uri="{BB962C8B-B14F-4D97-AF65-F5344CB8AC3E}">
        <p14:creationId xmlns:p14="http://schemas.microsoft.com/office/powerpoint/2010/main" val="39744334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32</a:t>
            </a:fld>
            <a:endParaRPr lang="zh-CN" altLang="en-US"/>
          </a:p>
        </p:txBody>
      </p:sp>
    </p:spTree>
    <p:extLst>
      <p:ext uri="{BB962C8B-B14F-4D97-AF65-F5344CB8AC3E}">
        <p14:creationId xmlns:p14="http://schemas.microsoft.com/office/powerpoint/2010/main" val="2361120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33</a:t>
            </a:fld>
            <a:endParaRPr lang="zh-CN" altLang="en-US"/>
          </a:p>
        </p:txBody>
      </p:sp>
    </p:spTree>
    <p:extLst>
      <p:ext uri="{BB962C8B-B14F-4D97-AF65-F5344CB8AC3E}">
        <p14:creationId xmlns:p14="http://schemas.microsoft.com/office/powerpoint/2010/main" val="8647311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34</a:t>
            </a:fld>
            <a:endParaRPr lang="zh-CN" altLang="en-US"/>
          </a:p>
        </p:txBody>
      </p:sp>
    </p:spTree>
    <p:extLst>
      <p:ext uri="{BB962C8B-B14F-4D97-AF65-F5344CB8AC3E}">
        <p14:creationId xmlns:p14="http://schemas.microsoft.com/office/powerpoint/2010/main" val="36666374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35</a:t>
            </a:fld>
            <a:endParaRPr lang="zh-CN" altLang="en-US"/>
          </a:p>
        </p:txBody>
      </p:sp>
    </p:spTree>
    <p:extLst>
      <p:ext uri="{BB962C8B-B14F-4D97-AF65-F5344CB8AC3E}">
        <p14:creationId xmlns:p14="http://schemas.microsoft.com/office/powerpoint/2010/main" val="16230325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36</a:t>
            </a:fld>
            <a:endParaRPr lang="zh-CN" altLang="en-US"/>
          </a:p>
        </p:txBody>
      </p:sp>
    </p:spTree>
    <p:extLst>
      <p:ext uri="{BB962C8B-B14F-4D97-AF65-F5344CB8AC3E}">
        <p14:creationId xmlns:p14="http://schemas.microsoft.com/office/powerpoint/2010/main" val="38596095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37</a:t>
            </a:fld>
            <a:endParaRPr lang="zh-CN" altLang="en-US"/>
          </a:p>
        </p:txBody>
      </p:sp>
    </p:spTree>
    <p:extLst>
      <p:ext uri="{BB962C8B-B14F-4D97-AF65-F5344CB8AC3E}">
        <p14:creationId xmlns:p14="http://schemas.microsoft.com/office/powerpoint/2010/main" val="17428177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943896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2660356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1119740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2980602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3691783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1357757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86BAB08-D03A-4FEF-8092-001CB785BBAB}"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t>‹#›</a:t>
            </a:fld>
            <a:endParaRPr lang="zh-CN" altLang="en-US"/>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2022/6/30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2.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28"/>
          <p:cNvSpPr txBox="1">
            <a:spLocks noChangeArrowheads="1"/>
          </p:cNvSpPr>
          <p:nvPr/>
        </p:nvSpPr>
        <p:spPr bwMode="auto">
          <a:xfrm>
            <a:off x="0" y="1903981"/>
            <a:ext cx="1219199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000" b="1" spc="600" dirty="0">
                <a:solidFill>
                  <a:srgbClr val="667877"/>
                </a:solidFill>
                <a:latin typeface="微软雅黑" panose="020B0503020204020204" pitchFamily="34" charset="-122"/>
                <a:ea typeface="微软雅黑" panose="020B0503020204020204" pitchFamily="34" charset="-122"/>
              </a:rPr>
              <a:t>中外教育史</a:t>
            </a:r>
          </a:p>
        </p:txBody>
      </p:sp>
      <p:sp>
        <p:nvSpPr>
          <p:cNvPr id="7" name="文本框 29"/>
          <p:cNvSpPr txBox="1">
            <a:spLocks noChangeArrowheads="1"/>
          </p:cNvSpPr>
          <p:nvPr/>
        </p:nvSpPr>
        <p:spPr bwMode="auto">
          <a:xfrm>
            <a:off x="1" y="2838635"/>
            <a:ext cx="121919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spc="530" dirty="0">
                <a:solidFill>
                  <a:srgbClr val="667877"/>
                </a:solidFill>
                <a:latin typeface="微软雅黑" panose="020B0503020204020204" pitchFamily="34" charset="-122"/>
                <a:ea typeface="微软雅黑" panose="020B0503020204020204" pitchFamily="34" charset="-122"/>
              </a:rPr>
              <a:t>ZHONGWAI JIAOYU SHI</a:t>
            </a:r>
            <a:endParaRPr lang="zh-CN" altLang="en-US" sz="1600" b="1" spc="530" dirty="0">
              <a:solidFill>
                <a:srgbClr val="667877"/>
              </a:solidFill>
              <a:latin typeface="微软雅黑" panose="020B0503020204020204" pitchFamily="34" charset="-122"/>
              <a:ea typeface="微软雅黑" panose="020B0503020204020204" pitchFamily="34" charset="-122"/>
            </a:endParaRPr>
          </a:p>
        </p:txBody>
      </p:sp>
      <p:cxnSp>
        <p:nvCxnSpPr>
          <p:cNvPr id="8" name="直接连接符 27"/>
          <p:cNvCxnSpPr>
            <a:cxnSpLocks noChangeShapeType="1"/>
          </p:cNvCxnSpPr>
          <p:nvPr/>
        </p:nvCxnSpPr>
        <p:spPr bwMode="auto">
          <a:xfrm>
            <a:off x="3945699" y="3913811"/>
            <a:ext cx="4334005" cy="0"/>
          </a:xfrm>
          <a:prstGeom prst="line">
            <a:avLst/>
          </a:prstGeom>
          <a:noFill/>
          <a:ln w="19050">
            <a:solidFill>
              <a:schemeClr val="tx1">
                <a:alpha val="67842"/>
              </a:schemeClr>
            </a:solidFill>
            <a:round/>
          </a:ln>
          <a:extLst>
            <a:ext uri="{909E8E84-426E-40DD-AFC4-6F175D3DCCD1}">
              <a14:hiddenFill xmlns:a14="http://schemas.microsoft.com/office/drawing/2010/main">
                <a:noFill/>
              </a14:hiddenFill>
            </a:ext>
          </a:extLst>
        </p:spPr>
      </p:cxnSp>
      <p:sp>
        <p:nvSpPr>
          <p:cNvPr id="10" name="矩形 9"/>
          <p:cNvSpPr/>
          <p:nvPr/>
        </p:nvSpPr>
        <p:spPr>
          <a:xfrm>
            <a:off x="-1" y="4039070"/>
            <a:ext cx="12192000" cy="615938"/>
          </a:xfrm>
          <a:prstGeom prst="rect">
            <a:avLst/>
          </a:prstGeom>
        </p:spPr>
        <p:txBody>
          <a:bodyPr wrap="square">
            <a:spAutoFit/>
          </a:bodyPr>
          <a:lstStyle/>
          <a:p>
            <a:pPr algn="ctr">
              <a:lnSpc>
                <a:spcPct val="200000"/>
              </a:lnSpc>
            </a:pPr>
            <a:r>
              <a:rPr lang="zh-CN" altLang="en-US" sz="2000" dirty="0">
                <a:solidFill>
                  <a:srgbClr val="667877"/>
                </a:solidFill>
                <a:latin typeface="方正黑体简体" panose="02010601030101010101" pitchFamily="2" charset="-122"/>
                <a:ea typeface="方正黑体简体" panose="02010601030101010101" pitchFamily="2" charset="-122"/>
              </a:rPr>
              <a:t>主　编◎陈　锋</a:t>
            </a:r>
            <a:endParaRPr lang="en-US" altLang="zh-CN" sz="2000" dirty="0">
              <a:solidFill>
                <a:srgbClr val="667877"/>
              </a:solidFill>
              <a:latin typeface="方正黑体简体" panose="02010601030101010101" pitchFamily="2" charset="-122"/>
              <a:ea typeface="方正黑体简体" panose="02010601030101010101" pitchFamily="2" charset="-122"/>
            </a:endParaRPr>
          </a:p>
        </p:txBody>
      </p:sp>
      <p:sp>
        <p:nvSpPr>
          <p:cNvPr id="9" name="文本框 8">
            <a:extLst>
              <a:ext uri="{FF2B5EF4-FFF2-40B4-BE49-F238E27FC236}">
                <a16:creationId xmlns:a16="http://schemas.microsoft.com/office/drawing/2014/main" id="{7DBAC433-6659-DA4E-8DF9-042368C596F2}"/>
              </a:ext>
            </a:extLst>
          </p:cNvPr>
          <p:cNvSpPr txBox="1"/>
          <p:nvPr/>
        </p:nvSpPr>
        <p:spPr>
          <a:xfrm>
            <a:off x="4424818" y="3246548"/>
            <a:ext cx="6093912" cy="461665"/>
          </a:xfrm>
          <a:prstGeom prst="rect">
            <a:avLst/>
          </a:prstGeom>
          <a:noFill/>
        </p:spPr>
        <p:txBody>
          <a:bodyPr wrap="square">
            <a:spAutoFit/>
          </a:bodyPr>
          <a:lstStyle/>
          <a:p>
            <a:r>
              <a:rPr lang="zh-CN" altLang="en-US" sz="2400" b="1" dirty="0">
                <a:latin typeface="方正黑体简体" panose="02010601030101010101" pitchFamily="2" charset="-122"/>
                <a:ea typeface="方正黑体简体" panose="02010601030101010101" pitchFamily="2" charset="-122"/>
              </a:rPr>
              <a:t>第二部分　</a:t>
            </a:r>
            <a:r>
              <a:rPr lang="zh-CN" altLang="en-US" sz="2400" b="1" dirty="0">
                <a:solidFill>
                  <a:srgbClr val="0070C0"/>
                </a:solidFill>
                <a:latin typeface="方正黑体简体" panose="02010601030101010101" pitchFamily="2" charset="-122"/>
                <a:ea typeface="方正黑体简体" panose="02010601030101010101" pitchFamily="2" charset="-122"/>
              </a:rPr>
              <a:t>外国教育史</a:t>
            </a: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750"/>
                                        <p:tgtEl>
                                          <p:spTgt spid="8"/>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p:tgtEl>
                                          <p:spTgt spid="6"/>
                                        </p:tgtEl>
                                        <p:attrNameLst>
                                          <p:attrName>ppt_y</p:attrName>
                                        </p:attrNameLst>
                                      </p:cBhvr>
                                      <p:tavLst>
                                        <p:tav tm="0">
                                          <p:val>
                                            <p:strVal val="#ppt_y+#ppt_h*1.125000"/>
                                          </p:val>
                                        </p:tav>
                                        <p:tav tm="100000">
                                          <p:val>
                                            <p:strVal val="#ppt_y"/>
                                          </p:val>
                                        </p:tav>
                                      </p:tavLst>
                                    </p:anim>
                                    <p:animEffect transition="in" filter="wipe(up)">
                                      <p:cBhvr>
                                        <p:cTn id="12" dur="750"/>
                                        <p:tgtEl>
                                          <p:spTgt spid="6"/>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29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750" fill="hold"/>
                                        <p:tgtEl>
                                          <p:spTgt spid="10"/>
                                        </p:tgtEl>
                                        <p:attrNameLst>
                                          <p:attrName>ppt_w</p:attrName>
                                        </p:attrNameLst>
                                      </p:cBhvr>
                                      <p:tavLst>
                                        <p:tav tm="0">
                                          <p:val>
                                            <p:fltVal val="0"/>
                                          </p:val>
                                        </p:tav>
                                        <p:tav tm="100000">
                                          <p:val>
                                            <p:strVal val="#ppt_w"/>
                                          </p:val>
                                        </p:tav>
                                      </p:tavLst>
                                    </p:anim>
                                    <p:anim calcmode="lin" valueType="num">
                                      <p:cBhvr>
                                        <p:cTn id="31" dur="750" fill="hold"/>
                                        <p:tgtEl>
                                          <p:spTgt spid="10"/>
                                        </p:tgtEl>
                                        <p:attrNameLst>
                                          <p:attrName>ppt_h</p:attrName>
                                        </p:attrNameLst>
                                      </p:cBhvr>
                                      <p:tavLst>
                                        <p:tav tm="0">
                                          <p:val>
                                            <p:fltVal val="0"/>
                                          </p:val>
                                        </p:tav>
                                        <p:tav tm="100000">
                                          <p:val>
                                            <p:strVal val="#ppt_h"/>
                                          </p:val>
                                        </p:tav>
                                      </p:tavLst>
                                    </p:anim>
                                    <p:animEffect transition="in" filter="fade">
                                      <p:cBhvr>
                                        <p:cTn id="32" dur="750"/>
                                        <p:tgtEl>
                                          <p:spTgt spid="10"/>
                                        </p:tgtEl>
                                      </p:cBhvr>
                                    </p:animEffect>
                                  </p:childTnLst>
                                </p:cTn>
                              </p:par>
                            </p:childTnLst>
                          </p:cTn>
                        </p:par>
                        <p:par>
                          <p:cTn id="33" fill="hold">
                            <p:stCondLst>
                              <p:cond delay="3650"/>
                            </p:stCondLst>
                            <p:childTnLst>
                              <p:par>
                                <p:cTn id="34" presetID="26" presetClass="emph" presetSubtype="0" fill="hold" grpId="1" nodeType="afterEffect">
                                  <p:stCondLst>
                                    <p:cond delay="0"/>
                                  </p:stCondLst>
                                  <p:childTnLst>
                                    <p:animEffect transition="out" filter="fade">
                                      <p:cBhvr>
                                        <p:cTn id="35" dur="500" tmFilter="0, 0; .2, .5; .8, .5; 1, 0"/>
                                        <p:tgtEl>
                                          <p:spTgt spid="6"/>
                                        </p:tgtEl>
                                      </p:cBhvr>
                                    </p:animEffect>
                                    <p:animScale>
                                      <p:cBhvr>
                                        <p:cTn id="3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10"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蒙台梭利和杜威的教育思想</a:t>
            </a:r>
          </a:p>
        </p:txBody>
      </p:sp>
      <p:grpSp>
        <p:nvGrpSpPr>
          <p:cNvPr id="2" name="组合 1">
            <a:extLst>
              <a:ext uri="{FF2B5EF4-FFF2-40B4-BE49-F238E27FC236}">
                <a16:creationId xmlns:a16="http://schemas.microsoft.com/office/drawing/2014/main" id="{CDACCD0D-B031-9D26-9F10-B560020C08EE}"/>
              </a:ext>
            </a:extLst>
          </p:cNvPr>
          <p:cNvGrpSpPr/>
          <p:nvPr/>
        </p:nvGrpSpPr>
        <p:grpSpPr>
          <a:xfrm>
            <a:off x="6335011" y="2031391"/>
            <a:ext cx="1234016" cy="970586"/>
            <a:chOff x="6335011" y="2031391"/>
            <a:chExt cx="1234016" cy="970586"/>
          </a:xfrm>
        </p:grpSpPr>
        <p:sp>
          <p:nvSpPr>
            <p:cNvPr id="7" name="任意多边形: 形状 6">
              <a:extLst>
                <a:ext uri="{FF2B5EF4-FFF2-40B4-BE49-F238E27FC236}">
                  <a16:creationId xmlns:a16="http://schemas.microsoft.com/office/drawing/2014/main" id="{7ED473DD-DC2E-EB92-9B7B-5EA6EBF8E182}"/>
                </a:ext>
              </a:extLst>
            </p:cNvPr>
            <p:cNvSpPr/>
            <p:nvPr/>
          </p:nvSpPr>
          <p:spPr>
            <a:xfrm rot="19036498">
              <a:off x="6335011" y="2961064"/>
              <a:ext cx="487901" cy="40913"/>
            </a:xfrm>
            <a:custGeom>
              <a:avLst/>
              <a:gdLst/>
              <a:ahLst/>
              <a:cxnLst/>
              <a:rect l="0" t="0" r="0" b="0"/>
              <a:pathLst>
                <a:path>
                  <a:moveTo>
                    <a:pt x="0" y="20456"/>
                  </a:moveTo>
                  <a:lnTo>
                    <a:pt x="487901" y="20456"/>
                  </a:lnTo>
                </a:path>
              </a:pathLst>
            </a:custGeom>
            <a:noFill/>
          </p:spPr>
          <p:style>
            <a:lnRef idx="2">
              <a:schemeClr val="accent1">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11" name="任意多边形: 形状 10">
              <a:extLst>
                <a:ext uri="{FF2B5EF4-FFF2-40B4-BE49-F238E27FC236}">
                  <a16:creationId xmlns:a16="http://schemas.microsoft.com/office/drawing/2014/main" id="{8B85D258-1164-E427-AB90-DDFE211EEDE5}"/>
                </a:ext>
              </a:extLst>
            </p:cNvPr>
            <p:cNvSpPr/>
            <p:nvPr/>
          </p:nvSpPr>
          <p:spPr>
            <a:xfrm>
              <a:off x="6634119" y="2031391"/>
              <a:ext cx="934908" cy="934908"/>
            </a:xfrm>
            <a:custGeom>
              <a:avLst/>
              <a:gdLst>
                <a:gd name="connsiteX0" fmla="*/ 0 w 934908"/>
                <a:gd name="connsiteY0" fmla="*/ 467454 h 934908"/>
                <a:gd name="connsiteX1" fmla="*/ 467454 w 934908"/>
                <a:gd name="connsiteY1" fmla="*/ 0 h 934908"/>
                <a:gd name="connsiteX2" fmla="*/ 934908 w 934908"/>
                <a:gd name="connsiteY2" fmla="*/ 467454 h 934908"/>
                <a:gd name="connsiteX3" fmla="*/ 467454 w 934908"/>
                <a:gd name="connsiteY3" fmla="*/ 934908 h 934908"/>
                <a:gd name="connsiteX4" fmla="*/ 0 w 934908"/>
                <a:gd name="connsiteY4" fmla="*/ 467454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908" h="934908">
                  <a:moveTo>
                    <a:pt x="0" y="467454"/>
                  </a:moveTo>
                  <a:cubicBezTo>
                    <a:pt x="0" y="209286"/>
                    <a:pt x="209286" y="0"/>
                    <a:pt x="467454" y="0"/>
                  </a:cubicBezTo>
                  <a:cubicBezTo>
                    <a:pt x="725622" y="0"/>
                    <a:pt x="934908" y="209286"/>
                    <a:pt x="934908" y="467454"/>
                  </a:cubicBezTo>
                  <a:cubicBezTo>
                    <a:pt x="934908" y="725622"/>
                    <a:pt x="725622" y="934908"/>
                    <a:pt x="467454" y="934908"/>
                  </a:cubicBezTo>
                  <a:cubicBezTo>
                    <a:pt x="209286" y="934908"/>
                    <a:pt x="0" y="725622"/>
                    <a:pt x="0" y="467454"/>
                  </a:cubicBez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147074" tIns="147074" rIns="147074" bIns="147074" numCol="1" spcCol="1270" anchor="ctr" anchorCtr="0">
              <a:noAutofit/>
            </a:bodyPr>
            <a:lstStyle/>
            <a:p>
              <a:pPr marL="0" lvl="0" indent="0" algn="ctr" defTabSz="711200">
                <a:lnSpc>
                  <a:spcPct val="90000"/>
                </a:lnSpc>
                <a:spcBef>
                  <a:spcPct val="0"/>
                </a:spcBef>
                <a:spcAft>
                  <a:spcPct val="35000"/>
                </a:spcAft>
                <a:buNone/>
              </a:pPr>
              <a:r>
                <a:rPr lang="zh-CN" altLang="en-US" sz="1600" dirty="0"/>
                <a:t>自由</a:t>
              </a:r>
              <a:endParaRPr lang="zh-CN" altLang="en-US" sz="1600" kern="1200" dirty="0"/>
            </a:p>
          </p:txBody>
        </p:sp>
      </p:grpSp>
      <p:sp>
        <p:nvSpPr>
          <p:cNvPr id="12" name="任意多边形: 形状 11">
            <a:extLst>
              <a:ext uri="{FF2B5EF4-FFF2-40B4-BE49-F238E27FC236}">
                <a16:creationId xmlns:a16="http://schemas.microsoft.com/office/drawing/2014/main" id="{D241B73D-4A6C-61D6-4E6A-BFC7D0B422AB}"/>
              </a:ext>
            </a:extLst>
          </p:cNvPr>
          <p:cNvSpPr/>
          <p:nvPr/>
        </p:nvSpPr>
        <p:spPr>
          <a:xfrm>
            <a:off x="7662518" y="2031391"/>
            <a:ext cx="2752214" cy="934908"/>
          </a:xfrm>
          <a:custGeom>
            <a:avLst/>
            <a:gdLst>
              <a:gd name="connsiteX0" fmla="*/ 0 w 1402362"/>
              <a:gd name="connsiteY0" fmla="*/ 0 h 934908"/>
              <a:gd name="connsiteX1" fmla="*/ 1402362 w 1402362"/>
              <a:gd name="connsiteY1" fmla="*/ 0 h 934908"/>
              <a:gd name="connsiteX2" fmla="*/ 1402362 w 1402362"/>
              <a:gd name="connsiteY2" fmla="*/ 934908 h 934908"/>
              <a:gd name="connsiteX3" fmla="*/ 0 w 1402362"/>
              <a:gd name="connsiteY3" fmla="*/ 934908 h 934908"/>
              <a:gd name="connsiteX4" fmla="*/ 0 w 1402362"/>
              <a:gd name="connsiteY4" fmla="*/ 0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362" h="934908">
                <a:moveTo>
                  <a:pt x="0" y="0"/>
                </a:moveTo>
                <a:lnTo>
                  <a:pt x="1402362" y="0"/>
                </a:lnTo>
                <a:lnTo>
                  <a:pt x="1402362" y="934908"/>
                </a:lnTo>
                <a:lnTo>
                  <a:pt x="0" y="9349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t>       蒙台梭利指出，真正科学的教育学的基本原则是给学生自由，即允许儿童按其本性个别地、自发地表现。</a:t>
            </a:r>
          </a:p>
        </p:txBody>
      </p:sp>
      <p:grpSp>
        <p:nvGrpSpPr>
          <p:cNvPr id="3" name="组合 2">
            <a:extLst>
              <a:ext uri="{FF2B5EF4-FFF2-40B4-BE49-F238E27FC236}">
                <a16:creationId xmlns:a16="http://schemas.microsoft.com/office/drawing/2014/main" id="{96DB0B5D-54F8-CE63-37E3-E47B62338D50}"/>
              </a:ext>
            </a:extLst>
          </p:cNvPr>
          <p:cNvGrpSpPr/>
          <p:nvPr/>
        </p:nvGrpSpPr>
        <p:grpSpPr>
          <a:xfrm>
            <a:off x="6399751" y="3183270"/>
            <a:ext cx="1477921" cy="934908"/>
            <a:chOff x="6399751" y="3183270"/>
            <a:chExt cx="1477921" cy="934908"/>
          </a:xfrm>
        </p:grpSpPr>
        <p:sp>
          <p:nvSpPr>
            <p:cNvPr id="6" name="任意多边形: 形状 5">
              <a:extLst>
                <a:ext uri="{FF2B5EF4-FFF2-40B4-BE49-F238E27FC236}">
                  <a16:creationId xmlns:a16="http://schemas.microsoft.com/office/drawing/2014/main" id="{6F6182F4-A6BA-297D-E448-6AF449E1B203}"/>
                </a:ext>
              </a:extLst>
            </p:cNvPr>
            <p:cNvSpPr/>
            <p:nvPr/>
          </p:nvSpPr>
          <p:spPr>
            <a:xfrm>
              <a:off x="6399751" y="3630267"/>
              <a:ext cx="543012" cy="40913"/>
            </a:xfrm>
            <a:custGeom>
              <a:avLst/>
              <a:gdLst/>
              <a:ahLst/>
              <a:cxnLst/>
              <a:rect l="0" t="0" r="0" b="0"/>
              <a:pathLst>
                <a:path>
                  <a:moveTo>
                    <a:pt x="0" y="20456"/>
                  </a:moveTo>
                  <a:lnTo>
                    <a:pt x="543012" y="20456"/>
                  </a:lnTo>
                </a:path>
              </a:pathLst>
            </a:custGeom>
            <a:noFill/>
          </p:spPr>
          <p:style>
            <a:lnRef idx="2">
              <a:schemeClr val="accent1">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13" name="任意多边形: 形状 12">
              <a:extLst>
                <a:ext uri="{FF2B5EF4-FFF2-40B4-BE49-F238E27FC236}">
                  <a16:creationId xmlns:a16="http://schemas.microsoft.com/office/drawing/2014/main" id="{57394522-0573-ABBB-525D-7E4BC05E1DA3}"/>
                </a:ext>
              </a:extLst>
            </p:cNvPr>
            <p:cNvSpPr/>
            <p:nvPr/>
          </p:nvSpPr>
          <p:spPr>
            <a:xfrm>
              <a:off x="6942764" y="3183270"/>
              <a:ext cx="934908" cy="934908"/>
            </a:xfrm>
            <a:custGeom>
              <a:avLst/>
              <a:gdLst>
                <a:gd name="connsiteX0" fmla="*/ 0 w 934908"/>
                <a:gd name="connsiteY0" fmla="*/ 467454 h 934908"/>
                <a:gd name="connsiteX1" fmla="*/ 467454 w 934908"/>
                <a:gd name="connsiteY1" fmla="*/ 0 h 934908"/>
                <a:gd name="connsiteX2" fmla="*/ 934908 w 934908"/>
                <a:gd name="connsiteY2" fmla="*/ 467454 h 934908"/>
                <a:gd name="connsiteX3" fmla="*/ 467454 w 934908"/>
                <a:gd name="connsiteY3" fmla="*/ 934908 h 934908"/>
                <a:gd name="connsiteX4" fmla="*/ 0 w 934908"/>
                <a:gd name="connsiteY4" fmla="*/ 467454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908" h="934908">
                  <a:moveTo>
                    <a:pt x="0" y="467454"/>
                  </a:moveTo>
                  <a:cubicBezTo>
                    <a:pt x="0" y="209286"/>
                    <a:pt x="209286" y="0"/>
                    <a:pt x="467454" y="0"/>
                  </a:cubicBezTo>
                  <a:cubicBezTo>
                    <a:pt x="725622" y="0"/>
                    <a:pt x="934908" y="209286"/>
                    <a:pt x="934908" y="467454"/>
                  </a:cubicBezTo>
                  <a:cubicBezTo>
                    <a:pt x="934908" y="725622"/>
                    <a:pt x="725622" y="934908"/>
                    <a:pt x="467454" y="934908"/>
                  </a:cubicBezTo>
                  <a:cubicBezTo>
                    <a:pt x="209286" y="934908"/>
                    <a:pt x="0" y="725622"/>
                    <a:pt x="0" y="467454"/>
                  </a:cubicBez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147074" tIns="147074" rIns="147074" bIns="147074" numCol="1" spcCol="1270" anchor="ctr" anchorCtr="0">
              <a:noAutofit/>
            </a:bodyPr>
            <a:lstStyle/>
            <a:p>
              <a:pPr marL="0" lvl="0" indent="0" algn="ctr" defTabSz="711200">
                <a:lnSpc>
                  <a:spcPct val="90000"/>
                </a:lnSpc>
                <a:spcBef>
                  <a:spcPct val="0"/>
                </a:spcBef>
                <a:spcAft>
                  <a:spcPct val="35000"/>
                </a:spcAft>
                <a:buNone/>
              </a:pPr>
              <a:r>
                <a:rPr lang="zh-CN" altLang="en-US" sz="1600" dirty="0"/>
                <a:t>纪律</a:t>
              </a:r>
              <a:endParaRPr lang="zh-CN" altLang="en-US" sz="1600" kern="1200" dirty="0"/>
            </a:p>
          </p:txBody>
        </p:sp>
      </p:grpSp>
      <p:sp>
        <p:nvSpPr>
          <p:cNvPr id="14" name="任意多边形: 形状 13">
            <a:extLst>
              <a:ext uri="{FF2B5EF4-FFF2-40B4-BE49-F238E27FC236}">
                <a16:creationId xmlns:a16="http://schemas.microsoft.com/office/drawing/2014/main" id="{0F16ADEE-1E68-813A-9BD8-A31D44AEC249}"/>
              </a:ext>
            </a:extLst>
          </p:cNvPr>
          <p:cNvSpPr/>
          <p:nvPr/>
        </p:nvSpPr>
        <p:spPr>
          <a:xfrm>
            <a:off x="7971162" y="3183270"/>
            <a:ext cx="2290555" cy="934908"/>
          </a:xfrm>
          <a:custGeom>
            <a:avLst/>
            <a:gdLst>
              <a:gd name="connsiteX0" fmla="*/ 0 w 1402362"/>
              <a:gd name="connsiteY0" fmla="*/ 0 h 934908"/>
              <a:gd name="connsiteX1" fmla="*/ 1402362 w 1402362"/>
              <a:gd name="connsiteY1" fmla="*/ 0 h 934908"/>
              <a:gd name="connsiteX2" fmla="*/ 1402362 w 1402362"/>
              <a:gd name="connsiteY2" fmla="*/ 934908 h 934908"/>
              <a:gd name="connsiteX3" fmla="*/ 0 w 1402362"/>
              <a:gd name="connsiteY3" fmla="*/ 934908 h 934908"/>
              <a:gd name="connsiteX4" fmla="*/ 0 w 1402362"/>
              <a:gd name="connsiteY4" fmla="*/ 0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362" h="934908">
                <a:moveTo>
                  <a:pt x="0" y="0"/>
                </a:moveTo>
                <a:lnTo>
                  <a:pt x="1402362" y="0"/>
                </a:lnTo>
                <a:lnTo>
                  <a:pt x="1402362" y="934908"/>
                </a:lnTo>
                <a:lnTo>
                  <a:pt x="0" y="9349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t>       蒙台梭利认为，“儿童之家”是要纪律的，而且在“儿童之家”里儿童也是要守纪律的。</a:t>
            </a:r>
          </a:p>
        </p:txBody>
      </p:sp>
      <p:grpSp>
        <p:nvGrpSpPr>
          <p:cNvPr id="9" name="组合 8">
            <a:extLst>
              <a:ext uri="{FF2B5EF4-FFF2-40B4-BE49-F238E27FC236}">
                <a16:creationId xmlns:a16="http://schemas.microsoft.com/office/drawing/2014/main" id="{8D17B640-C889-B252-E338-FE41DB006C26}"/>
              </a:ext>
            </a:extLst>
          </p:cNvPr>
          <p:cNvGrpSpPr/>
          <p:nvPr/>
        </p:nvGrpSpPr>
        <p:grpSpPr>
          <a:xfrm>
            <a:off x="6335011" y="4299471"/>
            <a:ext cx="1234016" cy="970585"/>
            <a:chOff x="6335011" y="4299471"/>
            <a:chExt cx="1234016" cy="970585"/>
          </a:xfrm>
        </p:grpSpPr>
        <p:sp>
          <p:nvSpPr>
            <p:cNvPr id="5" name="任意多边形: 形状 4">
              <a:extLst>
                <a:ext uri="{FF2B5EF4-FFF2-40B4-BE49-F238E27FC236}">
                  <a16:creationId xmlns:a16="http://schemas.microsoft.com/office/drawing/2014/main" id="{71731D7A-5BFD-B245-DB24-E08B412630BC}"/>
                </a:ext>
              </a:extLst>
            </p:cNvPr>
            <p:cNvSpPr/>
            <p:nvPr/>
          </p:nvSpPr>
          <p:spPr>
            <a:xfrm rot="2563502">
              <a:off x="6335011" y="4299471"/>
              <a:ext cx="487901" cy="40913"/>
            </a:xfrm>
            <a:custGeom>
              <a:avLst/>
              <a:gdLst/>
              <a:ahLst/>
              <a:cxnLst/>
              <a:rect l="0" t="0" r="0" b="0"/>
              <a:pathLst>
                <a:path>
                  <a:moveTo>
                    <a:pt x="0" y="20456"/>
                  </a:moveTo>
                  <a:lnTo>
                    <a:pt x="487901" y="20456"/>
                  </a:lnTo>
                </a:path>
              </a:pathLst>
            </a:custGeom>
            <a:noFill/>
          </p:spPr>
          <p:style>
            <a:lnRef idx="2">
              <a:schemeClr val="accent1">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15" name="任意多边形: 形状 14">
              <a:extLst>
                <a:ext uri="{FF2B5EF4-FFF2-40B4-BE49-F238E27FC236}">
                  <a16:creationId xmlns:a16="http://schemas.microsoft.com/office/drawing/2014/main" id="{C1E2B518-0A8C-499F-21C0-CB41A7EB1DD4}"/>
                </a:ext>
              </a:extLst>
            </p:cNvPr>
            <p:cNvSpPr/>
            <p:nvPr/>
          </p:nvSpPr>
          <p:spPr>
            <a:xfrm>
              <a:off x="6634119" y="4335148"/>
              <a:ext cx="934908" cy="934908"/>
            </a:xfrm>
            <a:custGeom>
              <a:avLst/>
              <a:gdLst>
                <a:gd name="connsiteX0" fmla="*/ 0 w 934908"/>
                <a:gd name="connsiteY0" fmla="*/ 467454 h 934908"/>
                <a:gd name="connsiteX1" fmla="*/ 467454 w 934908"/>
                <a:gd name="connsiteY1" fmla="*/ 0 h 934908"/>
                <a:gd name="connsiteX2" fmla="*/ 934908 w 934908"/>
                <a:gd name="connsiteY2" fmla="*/ 467454 h 934908"/>
                <a:gd name="connsiteX3" fmla="*/ 467454 w 934908"/>
                <a:gd name="connsiteY3" fmla="*/ 934908 h 934908"/>
                <a:gd name="connsiteX4" fmla="*/ 0 w 934908"/>
                <a:gd name="connsiteY4" fmla="*/ 467454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908" h="934908">
                  <a:moveTo>
                    <a:pt x="0" y="467454"/>
                  </a:moveTo>
                  <a:cubicBezTo>
                    <a:pt x="0" y="209286"/>
                    <a:pt x="209286" y="0"/>
                    <a:pt x="467454" y="0"/>
                  </a:cubicBezTo>
                  <a:cubicBezTo>
                    <a:pt x="725622" y="0"/>
                    <a:pt x="934908" y="209286"/>
                    <a:pt x="934908" y="467454"/>
                  </a:cubicBezTo>
                  <a:cubicBezTo>
                    <a:pt x="934908" y="725622"/>
                    <a:pt x="725622" y="934908"/>
                    <a:pt x="467454" y="934908"/>
                  </a:cubicBezTo>
                  <a:cubicBezTo>
                    <a:pt x="209286" y="934908"/>
                    <a:pt x="0" y="725622"/>
                    <a:pt x="0" y="467454"/>
                  </a:cubicBez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147074" tIns="147074" rIns="147074" bIns="147074" numCol="1" spcCol="1270" anchor="ctr" anchorCtr="0">
              <a:noAutofit/>
            </a:bodyPr>
            <a:lstStyle/>
            <a:p>
              <a:pPr marL="0" lvl="0" indent="0" algn="ctr" defTabSz="711200">
                <a:lnSpc>
                  <a:spcPct val="90000"/>
                </a:lnSpc>
                <a:spcBef>
                  <a:spcPct val="0"/>
                </a:spcBef>
                <a:spcAft>
                  <a:spcPct val="35000"/>
                </a:spcAft>
                <a:buNone/>
              </a:pPr>
              <a:r>
                <a:rPr lang="zh-CN" altLang="en-US" sz="1600" dirty="0"/>
                <a:t>工作</a:t>
              </a:r>
              <a:endParaRPr lang="zh-CN" altLang="en-US" sz="1600" kern="1200" dirty="0"/>
            </a:p>
          </p:txBody>
        </p:sp>
      </p:grpSp>
      <p:sp>
        <p:nvSpPr>
          <p:cNvPr id="16" name="任意多边形: 形状 15">
            <a:extLst>
              <a:ext uri="{FF2B5EF4-FFF2-40B4-BE49-F238E27FC236}">
                <a16:creationId xmlns:a16="http://schemas.microsoft.com/office/drawing/2014/main" id="{713A09CF-669E-8EBF-229D-39B9B822FAE3}"/>
              </a:ext>
            </a:extLst>
          </p:cNvPr>
          <p:cNvSpPr/>
          <p:nvPr/>
        </p:nvSpPr>
        <p:spPr>
          <a:xfrm>
            <a:off x="7662517" y="4399316"/>
            <a:ext cx="2845063" cy="1262784"/>
          </a:xfrm>
          <a:custGeom>
            <a:avLst/>
            <a:gdLst>
              <a:gd name="connsiteX0" fmla="*/ 0 w 1402362"/>
              <a:gd name="connsiteY0" fmla="*/ 0 h 934908"/>
              <a:gd name="connsiteX1" fmla="*/ 1402362 w 1402362"/>
              <a:gd name="connsiteY1" fmla="*/ 0 h 934908"/>
              <a:gd name="connsiteX2" fmla="*/ 1402362 w 1402362"/>
              <a:gd name="connsiteY2" fmla="*/ 934908 h 934908"/>
              <a:gd name="connsiteX3" fmla="*/ 0 w 1402362"/>
              <a:gd name="connsiteY3" fmla="*/ 934908 h 934908"/>
              <a:gd name="connsiteX4" fmla="*/ 0 w 1402362"/>
              <a:gd name="connsiteY4" fmla="*/ 0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362" h="934908">
                <a:moveTo>
                  <a:pt x="0" y="0"/>
                </a:moveTo>
                <a:lnTo>
                  <a:pt x="1402362" y="0"/>
                </a:lnTo>
                <a:lnTo>
                  <a:pt x="1402362" y="934908"/>
                </a:lnTo>
                <a:lnTo>
                  <a:pt x="0" y="9349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t>       蒙台梭利认为，工作是人类的本能与人性的特征，儿童喜欢操作教具，并从中得到满足和乐趣，毫无厌恶与疲倦的表情。</a:t>
            </a:r>
          </a:p>
        </p:txBody>
      </p:sp>
      <p:sp>
        <p:nvSpPr>
          <p:cNvPr id="32" name="矩形: 圆角 31">
            <a:extLst>
              <a:ext uri="{FF2B5EF4-FFF2-40B4-BE49-F238E27FC236}">
                <a16:creationId xmlns:a16="http://schemas.microsoft.com/office/drawing/2014/main" id="{84DEE891-9CF5-EF39-FDF0-9778773BFD8A}"/>
              </a:ext>
            </a:extLst>
          </p:cNvPr>
          <p:cNvSpPr/>
          <p:nvPr/>
        </p:nvSpPr>
        <p:spPr>
          <a:xfrm>
            <a:off x="1063235" y="1790996"/>
            <a:ext cx="3878606" cy="531261"/>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zh-CN" altLang="en-US" dirty="0"/>
              <a:t>（二）蒙台梭利的幼儿教育思想</a:t>
            </a:r>
          </a:p>
        </p:txBody>
      </p:sp>
      <p:sp>
        <p:nvSpPr>
          <p:cNvPr id="8" name="椭圆 7">
            <a:extLst>
              <a:ext uri="{FF2B5EF4-FFF2-40B4-BE49-F238E27FC236}">
                <a16:creationId xmlns:a16="http://schemas.microsoft.com/office/drawing/2014/main" id="{7B708A6E-99BB-53DD-72A8-9B0EFD46BBB4}"/>
              </a:ext>
            </a:extLst>
          </p:cNvPr>
          <p:cNvSpPr/>
          <p:nvPr/>
        </p:nvSpPr>
        <p:spPr>
          <a:xfrm>
            <a:off x="5075297" y="2871634"/>
            <a:ext cx="1558180" cy="1558180"/>
          </a:xfrm>
          <a:prstGeom prst="ellipse">
            <a:avLst/>
          </a:pr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wrap="none" lIns="0" tIns="0" rIns="0" bIns="0" anchor="ctr" anchorCtr="1"/>
          <a:lstStyle/>
          <a:p>
            <a:pPr algn="ctr"/>
            <a:r>
              <a:rPr lang="en-US" altLang="zh-CN" dirty="0"/>
              <a:t>1</a:t>
            </a:r>
          </a:p>
          <a:p>
            <a:pPr algn="ctr"/>
            <a:r>
              <a:rPr lang="zh-CN" altLang="en-US" dirty="0"/>
              <a:t>论自由、纪</a:t>
            </a:r>
            <a:endParaRPr lang="en-US" altLang="zh-CN" dirty="0"/>
          </a:p>
          <a:p>
            <a:pPr algn="ctr"/>
            <a:r>
              <a:rPr lang="zh-CN" altLang="en-US" dirty="0"/>
              <a:t>律与工作</a:t>
            </a:r>
          </a:p>
        </p:txBody>
      </p:sp>
    </p:spTree>
    <p:extLst>
      <p:ext uri="{BB962C8B-B14F-4D97-AF65-F5344CB8AC3E}">
        <p14:creationId xmlns:p14="http://schemas.microsoft.com/office/powerpoint/2010/main" val="329918361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1000" fill="hold"/>
                                        <p:tgtEl>
                                          <p:spTgt spid="32"/>
                                        </p:tgtEl>
                                        <p:attrNameLst>
                                          <p:attrName>ppt_w</p:attrName>
                                        </p:attrNameLst>
                                      </p:cBhvr>
                                      <p:tavLst>
                                        <p:tav tm="0">
                                          <p:val>
                                            <p:fltVal val="0"/>
                                          </p:val>
                                        </p:tav>
                                        <p:tav tm="100000">
                                          <p:val>
                                            <p:strVal val="#ppt_w"/>
                                          </p:val>
                                        </p:tav>
                                      </p:tavLst>
                                    </p:anim>
                                    <p:anim calcmode="lin" valueType="num">
                                      <p:cBhvr>
                                        <p:cTn id="27" dur="1000" fill="hold"/>
                                        <p:tgtEl>
                                          <p:spTgt spid="32"/>
                                        </p:tgtEl>
                                        <p:attrNameLst>
                                          <p:attrName>ppt_h</p:attrName>
                                        </p:attrNameLst>
                                      </p:cBhvr>
                                      <p:tavLst>
                                        <p:tav tm="0">
                                          <p:val>
                                            <p:fltVal val="0"/>
                                          </p:val>
                                        </p:tav>
                                        <p:tav tm="100000">
                                          <p:val>
                                            <p:strVal val="#ppt_h"/>
                                          </p:val>
                                        </p:tav>
                                      </p:tavLst>
                                    </p:anim>
                                    <p:anim calcmode="lin" valueType="num">
                                      <p:cBhvr>
                                        <p:cTn id="28"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left)">
                                      <p:cBhvr>
                                        <p:cTn id="41" dur="500"/>
                                        <p:tgtEl>
                                          <p:spTgt spid="2"/>
                                        </p:tgtEl>
                                      </p:cBhvr>
                                    </p:animEffect>
                                  </p:childTnLst>
                                </p:cTn>
                              </p:par>
                            </p:childTnLst>
                          </p:cTn>
                        </p:par>
                        <p:par>
                          <p:cTn id="42" fill="hold">
                            <p:stCondLst>
                              <p:cond delay="5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childTnLst>
                          </p:cTn>
                        </p:par>
                        <p:par>
                          <p:cTn id="53" fill="hold">
                            <p:stCondLst>
                              <p:cond delay="500"/>
                            </p:stCondLst>
                            <p:childTnLst>
                              <p:par>
                                <p:cTn id="54" presetID="53" presetClass="entr" presetSubtype="16"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left)">
                                      <p:cBhvr>
                                        <p:cTn id="63" dur="500"/>
                                        <p:tgtEl>
                                          <p:spTgt spid="9"/>
                                        </p:tgtEl>
                                      </p:cBhvr>
                                    </p:animEffect>
                                  </p:childTnLst>
                                </p:cTn>
                              </p:par>
                            </p:childTnLst>
                          </p:cTn>
                        </p:par>
                        <p:par>
                          <p:cTn id="64" fill="hold">
                            <p:stCondLst>
                              <p:cond delay="1500"/>
                            </p:stCondLst>
                            <p:childTnLst>
                              <p:par>
                                <p:cTn id="65" presetID="53" presetClass="entr" presetSubtype="16"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12" grpId="0"/>
      <p:bldP spid="14" grpId="0"/>
      <p:bldP spid="16" grpId="0"/>
      <p:bldP spid="32"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蒙台梭利和杜威的教育思想</a:t>
            </a:r>
          </a:p>
        </p:txBody>
      </p:sp>
      <p:sp>
        <p:nvSpPr>
          <p:cNvPr id="23" name="椭圆 22">
            <a:extLst>
              <a:ext uri="{FF2B5EF4-FFF2-40B4-BE49-F238E27FC236}">
                <a16:creationId xmlns:a16="http://schemas.microsoft.com/office/drawing/2014/main" id="{E5791BF0-AFE6-7F23-0110-E718046AAC62}"/>
              </a:ext>
            </a:extLst>
          </p:cNvPr>
          <p:cNvSpPr/>
          <p:nvPr/>
        </p:nvSpPr>
        <p:spPr>
          <a:xfrm>
            <a:off x="2604698" y="2944907"/>
            <a:ext cx="1558180" cy="1558180"/>
          </a:xfrm>
          <a:prstGeom prst="ellipse">
            <a:avLst/>
          </a:pr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wrap="none" lIns="0" tIns="0" rIns="0" bIns="0" anchor="ctr" anchorCtr="1"/>
          <a:lstStyle/>
          <a:p>
            <a:pPr algn="ctr"/>
            <a:r>
              <a:rPr lang="en-US" altLang="zh-CN" dirty="0"/>
              <a:t>2</a:t>
            </a:r>
          </a:p>
          <a:p>
            <a:pPr algn="ctr"/>
            <a:r>
              <a:rPr lang="zh-CN" altLang="en-US" dirty="0"/>
              <a:t>幼儿教育的</a:t>
            </a:r>
            <a:endParaRPr lang="en-US" altLang="zh-CN" dirty="0"/>
          </a:p>
          <a:p>
            <a:pPr algn="ctr"/>
            <a:r>
              <a:rPr lang="zh-CN" altLang="en-US" dirty="0"/>
              <a:t>内容</a:t>
            </a:r>
          </a:p>
        </p:txBody>
      </p:sp>
      <p:grpSp>
        <p:nvGrpSpPr>
          <p:cNvPr id="2" name="组合 1">
            <a:extLst>
              <a:ext uri="{FF2B5EF4-FFF2-40B4-BE49-F238E27FC236}">
                <a16:creationId xmlns:a16="http://schemas.microsoft.com/office/drawing/2014/main" id="{505D5752-EED8-2721-9004-0EB318351896}"/>
              </a:ext>
            </a:extLst>
          </p:cNvPr>
          <p:cNvGrpSpPr/>
          <p:nvPr/>
        </p:nvGrpSpPr>
        <p:grpSpPr>
          <a:xfrm>
            <a:off x="3864412" y="2104664"/>
            <a:ext cx="1234016" cy="970586"/>
            <a:chOff x="3864412" y="2104664"/>
            <a:chExt cx="1234016" cy="970586"/>
          </a:xfrm>
        </p:grpSpPr>
        <p:sp>
          <p:nvSpPr>
            <p:cNvPr id="20" name="任意多边形: 形状 19">
              <a:extLst>
                <a:ext uri="{FF2B5EF4-FFF2-40B4-BE49-F238E27FC236}">
                  <a16:creationId xmlns:a16="http://schemas.microsoft.com/office/drawing/2014/main" id="{33694209-2D55-4FAB-0775-872C4D066122}"/>
                </a:ext>
              </a:extLst>
            </p:cNvPr>
            <p:cNvSpPr/>
            <p:nvPr/>
          </p:nvSpPr>
          <p:spPr>
            <a:xfrm rot="19036498">
              <a:off x="3864412" y="3034337"/>
              <a:ext cx="487901" cy="40913"/>
            </a:xfrm>
            <a:custGeom>
              <a:avLst/>
              <a:gdLst/>
              <a:ahLst/>
              <a:cxnLst/>
              <a:rect l="0" t="0" r="0" b="0"/>
              <a:pathLst>
                <a:path>
                  <a:moveTo>
                    <a:pt x="0" y="20456"/>
                  </a:moveTo>
                  <a:lnTo>
                    <a:pt x="487901" y="20456"/>
                  </a:lnTo>
                </a:path>
              </a:pathLst>
            </a:custGeom>
            <a:noFill/>
          </p:spPr>
          <p:style>
            <a:lnRef idx="2">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sp>
        <p:sp>
          <p:nvSpPr>
            <p:cNvPr id="24" name="任意多边形: 形状 23">
              <a:extLst>
                <a:ext uri="{FF2B5EF4-FFF2-40B4-BE49-F238E27FC236}">
                  <a16:creationId xmlns:a16="http://schemas.microsoft.com/office/drawing/2014/main" id="{DD298F3B-FF69-F94F-C8A3-C0B00FA32D69}"/>
                </a:ext>
              </a:extLst>
            </p:cNvPr>
            <p:cNvSpPr/>
            <p:nvPr/>
          </p:nvSpPr>
          <p:spPr>
            <a:xfrm>
              <a:off x="4163520" y="2104664"/>
              <a:ext cx="934908" cy="934908"/>
            </a:xfrm>
            <a:custGeom>
              <a:avLst/>
              <a:gdLst>
                <a:gd name="connsiteX0" fmla="*/ 0 w 934908"/>
                <a:gd name="connsiteY0" fmla="*/ 467454 h 934908"/>
                <a:gd name="connsiteX1" fmla="*/ 467454 w 934908"/>
                <a:gd name="connsiteY1" fmla="*/ 0 h 934908"/>
                <a:gd name="connsiteX2" fmla="*/ 934908 w 934908"/>
                <a:gd name="connsiteY2" fmla="*/ 467454 h 934908"/>
                <a:gd name="connsiteX3" fmla="*/ 467454 w 934908"/>
                <a:gd name="connsiteY3" fmla="*/ 934908 h 934908"/>
                <a:gd name="connsiteX4" fmla="*/ 0 w 934908"/>
                <a:gd name="connsiteY4" fmla="*/ 467454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908" h="934908">
                  <a:moveTo>
                    <a:pt x="0" y="467454"/>
                  </a:moveTo>
                  <a:cubicBezTo>
                    <a:pt x="0" y="209286"/>
                    <a:pt x="209286" y="0"/>
                    <a:pt x="467454" y="0"/>
                  </a:cubicBezTo>
                  <a:cubicBezTo>
                    <a:pt x="725622" y="0"/>
                    <a:pt x="934908" y="209286"/>
                    <a:pt x="934908" y="467454"/>
                  </a:cubicBezTo>
                  <a:cubicBezTo>
                    <a:pt x="934908" y="725622"/>
                    <a:pt x="725622" y="934908"/>
                    <a:pt x="467454" y="934908"/>
                  </a:cubicBezTo>
                  <a:cubicBezTo>
                    <a:pt x="209286" y="934908"/>
                    <a:pt x="0" y="725622"/>
                    <a:pt x="0" y="467454"/>
                  </a:cubicBezTo>
                  <a:close/>
                </a:path>
              </a:pathLst>
            </a:custGeom>
          </p:spPr>
          <p:style>
            <a:lnRef idx="0">
              <a:schemeClr val="lt1">
                <a:hueOff val="0"/>
                <a:satOff val="0"/>
                <a:lumOff val="0"/>
                <a:alphaOff val="0"/>
              </a:schemeClr>
            </a:lnRef>
            <a:fillRef idx="3">
              <a:schemeClr val="accent5">
                <a:hueOff val="-2252848"/>
                <a:satOff val="-5806"/>
                <a:lumOff val="-3922"/>
                <a:alphaOff val="0"/>
              </a:schemeClr>
            </a:fillRef>
            <a:effectRef idx="3">
              <a:schemeClr val="accent5">
                <a:hueOff val="-2252848"/>
                <a:satOff val="-5806"/>
                <a:lumOff val="-3922"/>
                <a:alphaOff val="0"/>
              </a:schemeClr>
            </a:effectRef>
            <a:fontRef idx="minor">
              <a:schemeClr val="lt1"/>
            </a:fontRef>
          </p:style>
          <p:txBody>
            <a:bodyPr spcFirstLastPara="0" vert="horz" wrap="square" lIns="147074" tIns="147074" rIns="147074" bIns="147074" numCol="1" spcCol="1270" anchor="ctr" anchorCtr="0">
              <a:noAutofit/>
            </a:bodyPr>
            <a:lstStyle/>
            <a:p>
              <a:pPr marL="0" lvl="0" indent="0" algn="ctr" defTabSz="711200">
                <a:lnSpc>
                  <a:spcPct val="90000"/>
                </a:lnSpc>
                <a:spcBef>
                  <a:spcPct val="0"/>
                </a:spcBef>
                <a:spcAft>
                  <a:spcPct val="35000"/>
                </a:spcAft>
                <a:buNone/>
              </a:pPr>
              <a:r>
                <a:rPr lang="zh-CN" altLang="en-US" sz="1600" dirty="0"/>
                <a:t>感官教育</a:t>
              </a:r>
              <a:endParaRPr lang="zh-CN" altLang="en-US" sz="1600" kern="1200" dirty="0"/>
            </a:p>
          </p:txBody>
        </p:sp>
      </p:grpSp>
      <p:sp>
        <p:nvSpPr>
          <p:cNvPr id="25" name="任意多边形: 形状 24">
            <a:extLst>
              <a:ext uri="{FF2B5EF4-FFF2-40B4-BE49-F238E27FC236}">
                <a16:creationId xmlns:a16="http://schemas.microsoft.com/office/drawing/2014/main" id="{6FC6A783-21A9-A1C0-77FF-A8DD2DEEA2C5}"/>
              </a:ext>
            </a:extLst>
          </p:cNvPr>
          <p:cNvSpPr/>
          <p:nvPr/>
        </p:nvSpPr>
        <p:spPr>
          <a:xfrm>
            <a:off x="5312949" y="1876559"/>
            <a:ext cx="1910155" cy="934908"/>
          </a:xfrm>
          <a:custGeom>
            <a:avLst/>
            <a:gdLst>
              <a:gd name="connsiteX0" fmla="*/ 0 w 1402362"/>
              <a:gd name="connsiteY0" fmla="*/ 0 h 934908"/>
              <a:gd name="connsiteX1" fmla="*/ 1402362 w 1402362"/>
              <a:gd name="connsiteY1" fmla="*/ 0 h 934908"/>
              <a:gd name="connsiteX2" fmla="*/ 1402362 w 1402362"/>
              <a:gd name="connsiteY2" fmla="*/ 934908 h 934908"/>
              <a:gd name="connsiteX3" fmla="*/ 0 w 1402362"/>
              <a:gd name="connsiteY3" fmla="*/ 934908 h 934908"/>
              <a:gd name="connsiteX4" fmla="*/ 0 w 1402362"/>
              <a:gd name="connsiteY4" fmla="*/ 0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362" h="934908">
                <a:moveTo>
                  <a:pt x="0" y="0"/>
                </a:moveTo>
                <a:lnTo>
                  <a:pt x="1402362" y="0"/>
                </a:lnTo>
                <a:lnTo>
                  <a:pt x="1402362" y="934908"/>
                </a:lnTo>
                <a:lnTo>
                  <a:pt x="0" y="9349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t>        蒙台梭利较为重视感官教育。</a:t>
            </a:r>
          </a:p>
        </p:txBody>
      </p:sp>
      <p:grpSp>
        <p:nvGrpSpPr>
          <p:cNvPr id="3" name="组合 2">
            <a:extLst>
              <a:ext uri="{FF2B5EF4-FFF2-40B4-BE49-F238E27FC236}">
                <a16:creationId xmlns:a16="http://schemas.microsoft.com/office/drawing/2014/main" id="{D6A5ABA3-E3A2-358C-E0EE-90C46337AD41}"/>
              </a:ext>
            </a:extLst>
          </p:cNvPr>
          <p:cNvGrpSpPr/>
          <p:nvPr/>
        </p:nvGrpSpPr>
        <p:grpSpPr>
          <a:xfrm>
            <a:off x="3929152" y="3256543"/>
            <a:ext cx="1477921" cy="934908"/>
            <a:chOff x="3929152" y="3256543"/>
            <a:chExt cx="1477921" cy="934908"/>
          </a:xfrm>
        </p:grpSpPr>
        <p:sp>
          <p:nvSpPr>
            <p:cNvPr id="19" name="任意多边形: 形状 18">
              <a:extLst>
                <a:ext uri="{FF2B5EF4-FFF2-40B4-BE49-F238E27FC236}">
                  <a16:creationId xmlns:a16="http://schemas.microsoft.com/office/drawing/2014/main" id="{8DA8DC3B-708B-30B3-BC17-4C9560C1731B}"/>
                </a:ext>
              </a:extLst>
            </p:cNvPr>
            <p:cNvSpPr/>
            <p:nvPr/>
          </p:nvSpPr>
          <p:spPr>
            <a:xfrm>
              <a:off x="3929152" y="3703540"/>
              <a:ext cx="543012" cy="40913"/>
            </a:xfrm>
            <a:custGeom>
              <a:avLst/>
              <a:gdLst/>
              <a:ahLst/>
              <a:cxnLst/>
              <a:rect l="0" t="0" r="0" b="0"/>
              <a:pathLst>
                <a:path>
                  <a:moveTo>
                    <a:pt x="0" y="20456"/>
                  </a:moveTo>
                  <a:lnTo>
                    <a:pt x="543012" y="20456"/>
                  </a:lnTo>
                </a:path>
              </a:pathLst>
            </a:custGeom>
            <a:noFill/>
          </p:spPr>
          <p:style>
            <a:lnRef idx="2">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sp>
        <p:sp>
          <p:nvSpPr>
            <p:cNvPr id="26" name="任意多边形: 形状 25">
              <a:extLst>
                <a:ext uri="{FF2B5EF4-FFF2-40B4-BE49-F238E27FC236}">
                  <a16:creationId xmlns:a16="http://schemas.microsoft.com/office/drawing/2014/main" id="{DEBC5FE8-8600-B7B4-174F-B014C1C8047A}"/>
                </a:ext>
              </a:extLst>
            </p:cNvPr>
            <p:cNvSpPr/>
            <p:nvPr/>
          </p:nvSpPr>
          <p:spPr>
            <a:xfrm>
              <a:off x="4472165" y="3256543"/>
              <a:ext cx="934908" cy="934908"/>
            </a:xfrm>
            <a:custGeom>
              <a:avLst/>
              <a:gdLst>
                <a:gd name="connsiteX0" fmla="*/ 0 w 934908"/>
                <a:gd name="connsiteY0" fmla="*/ 467454 h 934908"/>
                <a:gd name="connsiteX1" fmla="*/ 467454 w 934908"/>
                <a:gd name="connsiteY1" fmla="*/ 0 h 934908"/>
                <a:gd name="connsiteX2" fmla="*/ 934908 w 934908"/>
                <a:gd name="connsiteY2" fmla="*/ 467454 h 934908"/>
                <a:gd name="connsiteX3" fmla="*/ 467454 w 934908"/>
                <a:gd name="connsiteY3" fmla="*/ 934908 h 934908"/>
                <a:gd name="connsiteX4" fmla="*/ 0 w 934908"/>
                <a:gd name="connsiteY4" fmla="*/ 467454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908" h="934908">
                  <a:moveTo>
                    <a:pt x="0" y="467454"/>
                  </a:moveTo>
                  <a:cubicBezTo>
                    <a:pt x="0" y="209286"/>
                    <a:pt x="209286" y="0"/>
                    <a:pt x="467454" y="0"/>
                  </a:cubicBezTo>
                  <a:cubicBezTo>
                    <a:pt x="725622" y="0"/>
                    <a:pt x="934908" y="209286"/>
                    <a:pt x="934908" y="467454"/>
                  </a:cubicBezTo>
                  <a:cubicBezTo>
                    <a:pt x="934908" y="725622"/>
                    <a:pt x="725622" y="934908"/>
                    <a:pt x="467454" y="934908"/>
                  </a:cubicBezTo>
                  <a:cubicBezTo>
                    <a:pt x="209286" y="934908"/>
                    <a:pt x="0" y="725622"/>
                    <a:pt x="0" y="467454"/>
                  </a:cubicBezTo>
                  <a:close/>
                </a:path>
              </a:pathLst>
            </a:custGeom>
          </p:spPr>
          <p:style>
            <a:lnRef idx="0">
              <a:schemeClr val="lt1">
                <a:hueOff val="0"/>
                <a:satOff val="0"/>
                <a:lumOff val="0"/>
                <a:alphaOff val="0"/>
              </a:schemeClr>
            </a:lnRef>
            <a:fillRef idx="3">
              <a:schemeClr val="accent5">
                <a:hueOff val="-4505695"/>
                <a:satOff val="-11613"/>
                <a:lumOff val="-7843"/>
                <a:alphaOff val="0"/>
              </a:schemeClr>
            </a:fillRef>
            <a:effectRef idx="3">
              <a:schemeClr val="accent5">
                <a:hueOff val="-4505695"/>
                <a:satOff val="-11613"/>
                <a:lumOff val="-7843"/>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zh-CN" altLang="en-US" sz="1600" dirty="0"/>
                <a:t>   读、写、算练习</a:t>
              </a:r>
              <a:endParaRPr lang="zh-CN" altLang="en-US" sz="1600" kern="1200" dirty="0"/>
            </a:p>
          </p:txBody>
        </p:sp>
      </p:grpSp>
      <p:sp>
        <p:nvSpPr>
          <p:cNvPr id="28" name="任意多边形: 形状 27">
            <a:extLst>
              <a:ext uri="{FF2B5EF4-FFF2-40B4-BE49-F238E27FC236}">
                <a16:creationId xmlns:a16="http://schemas.microsoft.com/office/drawing/2014/main" id="{8AF3F7A1-CD6B-5E82-C75D-778A370C645A}"/>
              </a:ext>
            </a:extLst>
          </p:cNvPr>
          <p:cNvSpPr/>
          <p:nvPr/>
        </p:nvSpPr>
        <p:spPr>
          <a:xfrm>
            <a:off x="5473452" y="2756788"/>
            <a:ext cx="4316724" cy="2086786"/>
          </a:xfrm>
          <a:custGeom>
            <a:avLst/>
            <a:gdLst>
              <a:gd name="connsiteX0" fmla="*/ 0 w 1402362"/>
              <a:gd name="connsiteY0" fmla="*/ 0 h 934908"/>
              <a:gd name="connsiteX1" fmla="*/ 1402362 w 1402362"/>
              <a:gd name="connsiteY1" fmla="*/ 0 h 934908"/>
              <a:gd name="connsiteX2" fmla="*/ 1402362 w 1402362"/>
              <a:gd name="connsiteY2" fmla="*/ 934908 h 934908"/>
              <a:gd name="connsiteX3" fmla="*/ 0 w 1402362"/>
              <a:gd name="connsiteY3" fmla="*/ 934908 h 934908"/>
              <a:gd name="connsiteX4" fmla="*/ 0 w 1402362"/>
              <a:gd name="connsiteY4" fmla="*/ 0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362" h="934908">
                <a:moveTo>
                  <a:pt x="0" y="0"/>
                </a:moveTo>
                <a:lnTo>
                  <a:pt x="1402362" y="0"/>
                </a:lnTo>
                <a:lnTo>
                  <a:pt x="1402362" y="934908"/>
                </a:lnTo>
                <a:lnTo>
                  <a:pt x="0" y="9349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t>       蒙台梭利认为，</a:t>
            </a:r>
            <a:r>
              <a:rPr lang="en-US" altLang="zh-CN" sz="1600" kern="1200" dirty="0"/>
              <a:t>3~6 </a:t>
            </a:r>
            <a:r>
              <a:rPr lang="zh-CN" altLang="en-US" sz="1600" kern="1200" dirty="0"/>
              <a:t>岁儿童已具备学习文化知识的能力，这种能力是与具有吸收力的儿</a:t>
            </a:r>
          </a:p>
          <a:p>
            <a:pPr marL="171450" lvl="1" indent="-171450" algn="l" defTabSz="711200">
              <a:lnSpc>
                <a:spcPct val="90000"/>
              </a:lnSpc>
              <a:spcBef>
                <a:spcPct val="0"/>
              </a:spcBef>
              <a:spcAft>
                <a:spcPct val="15000"/>
              </a:spcAft>
              <a:buChar char="•"/>
            </a:pPr>
            <a:r>
              <a:rPr lang="zh-CN" altLang="en-US" sz="1600" kern="1200" dirty="0"/>
              <a:t>童心理特点一致的；教育者应当利用这种能力为儿童准备适当的教材、教具，并提供正确的学习途径。</a:t>
            </a:r>
          </a:p>
        </p:txBody>
      </p:sp>
      <p:grpSp>
        <p:nvGrpSpPr>
          <p:cNvPr id="5" name="组合 4">
            <a:extLst>
              <a:ext uri="{FF2B5EF4-FFF2-40B4-BE49-F238E27FC236}">
                <a16:creationId xmlns:a16="http://schemas.microsoft.com/office/drawing/2014/main" id="{8AA98E87-7811-26DD-E305-EF5FA11FBA32}"/>
              </a:ext>
            </a:extLst>
          </p:cNvPr>
          <p:cNvGrpSpPr/>
          <p:nvPr/>
        </p:nvGrpSpPr>
        <p:grpSpPr>
          <a:xfrm>
            <a:off x="3864412" y="4372744"/>
            <a:ext cx="1234016" cy="970585"/>
            <a:chOff x="3864412" y="4372744"/>
            <a:chExt cx="1234016" cy="970585"/>
          </a:xfrm>
        </p:grpSpPr>
        <p:sp>
          <p:nvSpPr>
            <p:cNvPr id="18" name="任意多边形: 形状 17">
              <a:extLst>
                <a:ext uri="{FF2B5EF4-FFF2-40B4-BE49-F238E27FC236}">
                  <a16:creationId xmlns:a16="http://schemas.microsoft.com/office/drawing/2014/main" id="{1272DAAC-60D1-B1F2-A93D-13F66860EA12}"/>
                </a:ext>
              </a:extLst>
            </p:cNvPr>
            <p:cNvSpPr/>
            <p:nvPr/>
          </p:nvSpPr>
          <p:spPr>
            <a:xfrm rot="2563502">
              <a:off x="3864412" y="4372744"/>
              <a:ext cx="487901" cy="40913"/>
            </a:xfrm>
            <a:custGeom>
              <a:avLst/>
              <a:gdLst/>
              <a:ahLst/>
              <a:cxnLst/>
              <a:rect l="0" t="0" r="0" b="0"/>
              <a:pathLst>
                <a:path>
                  <a:moveTo>
                    <a:pt x="0" y="20456"/>
                  </a:moveTo>
                  <a:lnTo>
                    <a:pt x="487901" y="20456"/>
                  </a:lnTo>
                </a:path>
              </a:pathLst>
            </a:custGeom>
            <a:noFill/>
          </p:spPr>
          <p:style>
            <a:lnRef idx="2">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sp>
        <p:sp>
          <p:nvSpPr>
            <p:cNvPr id="29" name="任意多边形: 形状 28">
              <a:extLst>
                <a:ext uri="{FF2B5EF4-FFF2-40B4-BE49-F238E27FC236}">
                  <a16:creationId xmlns:a16="http://schemas.microsoft.com/office/drawing/2014/main" id="{1DC21266-40A4-156E-EA61-666D780D6568}"/>
                </a:ext>
              </a:extLst>
            </p:cNvPr>
            <p:cNvSpPr/>
            <p:nvPr/>
          </p:nvSpPr>
          <p:spPr>
            <a:xfrm>
              <a:off x="4163520" y="4408421"/>
              <a:ext cx="934908" cy="934908"/>
            </a:xfrm>
            <a:custGeom>
              <a:avLst/>
              <a:gdLst>
                <a:gd name="connsiteX0" fmla="*/ 0 w 934908"/>
                <a:gd name="connsiteY0" fmla="*/ 467454 h 934908"/>
                <a:gd name="connsiteX1" fmla="*/ 467454 w 934908"/>
                <a:gd name="connsiteY1" fmla="*/ 0 h 934908"/>
                <a:gd name="connsiteX2" fmla="*/ 934908 w 934908"/>
                <a:gd name="connsiteY2" fmla="*/ 467454 h 934908"/>
                <a:gd name="connsiteX3" fmla="*/ 467454 w 934908"/>
                <a:gd name="connsiteY3" fmla="*/ 934908 h 934908"/>
                <a:gd name="connsiteX4" fmla="*/ 0 w 934908"/>
                <a:gd name="connsiteY4" fmla="*/ 467454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4908" h="934908">
                  <a:moveTo>
                    <a:pt x="0" y="467454"/>
                  </a:moveTo>
                  <a:cubicBezTo>
                    <a:pt x="0" y="209286"/>
                    <a:pt x="209286" y="0"/>
                    <a:pt x="467454" y="0"/>
                  </a:cubicBezTo>
                  <a:cubicBezTo>
                    <a:pt x="725622" y="0"/>
                    <a:pt x="934908" y="209286"/>
                    <a:pt x="934908" y="467454"/>
                  </a:cubicBezTo>
                  <a:cubicBezTo>
                    <a:pt x="934908" y="725622"/>
                    <a:pt x="725622" y="934908"/>
                    <a:pt x="467454" y="934908"/>
                  </a:cubicBezTo>
                  <a:cubicBezTo>
                    <a:pt x="209286" y="934908"/>
                    <a:pt x="0" y="725622"/>
                    <a:pt x="0" y="467454"/>
                  </a:cubicBezTo>
                  <a:close/>
                </a:path>
              </a:pathLst>
            </a:custGeom>
          </p:spPr>
          <p:style>
            <a:lnRef idx="0">
              <a:schemeClr val="lt1">
                <a:hueOff val="0"/>
                <a:satOff val="0"/>
                <a:lumOff val="0"/>
                <a:alphaOff val="0"/>
              </a:schemeClr>
            </a:lnRef>
            <a:fillRef idx="3">
              <a:schemeClr val="accent5">
                <a:hueOff val="-6758543"/>
                <a:satOff val="-17419"/>
                <a:lumOff val="-11765"/>
                <a:alphaOff val="0"/>
              </a:schemeClr>
            </a:fillRef>
            <a:effectRef idx="3">
              <a:schemeClr val="accent5">
                <a:hueOff val="-6758543"/>
                <a:satOff val="-17419"/>
                <a:lumOff val="-11765"/>
                <a:alphaOff val="0"/>
              </a:schemeClr>
            </a:effectRef>
            <a:fontRef idx="minor">
              <a:schemeClr val="lt1"/>
            </a:fontRef>
          </p:style>
          <p:txBody>
            <a:bodyPr spcFirstLastPara="0" vert="horz" wrap="square" lIns="147074" tIns="147074" rIns="147074" bIns="147074" numCol="1" spcCol="1270" anchor="ctr" anchorCtr="0">
              <a:noAutofit/>
            </a:bodyPr>
            <a:lstStyle/>
            <a:p>
              <a:pPr marL="0" lvl="0" indent="0" algn="ctr" defTabSz="711200">
                <a:lnSpc>
                  <a:spcPct val="90000"/>
                </a:lnSpc>
                <a:spcBef>
                  <a:spcPct val="0"/>
                </a:spcBef>
                <a:spcAft>
                  <a:spcPct val="35000"/>
                </a:spcAft>
                <a:buNone/>
              </a:pPr>
              <a:r>
                <a:rPr lang="zh-CN" altLang="en-US" sz="1600" dirty="0"/>
                <a:t>实际生活练习</a:t>
              </a:r>
              <a:endParaRPr lang="zh-CN" altLang="en-US" sz="1600" kern="1200" dirty="0"/>
            </a:p>
          </p:txBody>
        </p:sp>
      </p:grpSp>
      <p:sp>
        <p:nvSpPr>
          <p:cNvPr id="30" name="任意多边形: 形状 29">
            <a:extLst>
              <a:ext uri="{FF2B5EF4-FFF2-40B4-BE49-F238E27FC236}">
                <a16:creationId xmlns:a16="http://schemas.microsoft.com/office/drawing/2014/main" id="{1169E09C-7C03-C12E-02F5-4CE3E1196377}"/>
              </a:ext>
            </a:extLst>
          </p:cNvPr>
          <p:cNvSpPr/>
          <p:nvPr/>
        </p:nvSpPr>
        <p:spPr>
          <a:xfrm>
            <a:off x="5250775" y="5054795"/>
            <a:ext cx="2421429" cy="934908"/>
          </a:xfrm>
          <a:custGeom>
            <a:avLst/>
            <a:gdLst>
              <a:gd name="connsiteX0" fmla="*/ 0 w 1402362"/>
              <a:gd name="connsiteY0" fmla="*/ 0 h 934908"/>
              <a:gd name="connsiteX1" fmla="*/ 1402362 w 1402362"/>
              <a:gd name="connsiteY1" fmla="*/ 0 h 934908"/>
              <a:gd name="connsiteX2" fmla="*/ 1402362 w 1402362"/>
              <a:gd name="connsiteY2" fmla="*/ 934908 h 934908"/>
              <a:gd name="connsiteX3" fmla="*/ 0 w 1402362"/>
              <a:gd name="connsiteY3" fmla="*/ 934908 h 934908"/>
              <a:gd name="connsiteX4" fmla="*/ 0 w 1402362"/>
              <a:gd name="connsiteY4" fmla="*/ 0 h 934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362" h="934908">
                <a:moveTo>
                  <a:pt x="0" y="0"/>
                </a:moveTo>
                <a:lnTo>
                  <a:pt x="1402362" y="0"/>
                </a:lnTo>
                <a:lnTo>
                  <a:pt x="1402362" y="934908"/>
                </a:lnTo>
                <a:lnTo>
                  <a:pt x="0" y="93490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t>       蒙台梭利的感觉训练以及读、写、算的练习属于蒙台梭利教育体系中“发展的练习”。</a:t>
            </a:r>
          </a:p>
        </p:txBody>
      </p:sp>
    </p:spTree>
    <p:extLst>
      <p:ext uri="{BB962C8B-B14F-4D97-AF65-F5344CB8AC3E}">
        <p14:creationId xmlns:p14="http://schemas.microsoft.com/office/powerpoint/2010/main" val="355835495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left)">
                                      <p:cBhvr>
                                        <p:cTn id="44" dur="500"/>
                                        <p:tgtEl>
                                          <p:spTgt spid="3"/>
                                        </p:tgtEl>
                                      </p:cBhvr>
                                    </p:animEffect>
                                  </p:childTnLst>
                                </p:cTn>
                              </p:par>
                            </p:childTnLst>
                          </p:cTn>
                        </p:par>
                        <p:par>
                          <p:cTn id="45" fill="hold">
                            <p:stCondLst>
                              <p:cond delay="5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par>
                          <p:cTn id="56" fill="hold">
                            <p:stCondLst>
                              <p:cond delay="1500"/>
                            </p:stCondLst>
                            <p:childTnLst>
                              <p:par>
                                <p:cTn id="57" presetID="53" presetClass="entr" presetSubtype="16"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3" grpId="0" animBg="1"/>
      <p:bldP spid="25" grpId="0"/>
      <p:bldP spid="28"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蒙台梭利和杜威的教育思想</a:t>
            </a:r>
          </a:p>
        </p:txBody>
      </p:sp>
      <p:sp>
        <p:nvSpPr>
          <p:cNvPr id="17" name="文本框 16">
            <a:extLst>
              <a:ext uri="{FF2B5EF4-FFF2-40B4-BE49-F238E27FC236}">
                <a16:creationId xmlns:a16="http://schemas.microsoft.com/office/drawing/2014/main" id="{B100785B-C76D-6DE3-E5C0-10E18DC471DF}"/>
              </a:ext>
            </a:extLst>
          </p:cNvPr>
          <p:cNvSpPr txBox="1"/>
          <p:nvPr/>
        </p:nvSpPr>
        <p:spPr>
          <a:xfrm>
            <a:off x="4491789" y="2142515"/>
            <a:ext cx="5807243" cy="2952731"/>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二、杜威的教育思想</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（一）教育的内涵</a:t>
            </a:r>
          </a:p>
          <a:p>
            <a:pPr>
              <a:lnSpc>
                <a:spcPct val="150000"/>
              </a:lnSpc>
            </a:pPr>
            <a:r>
              <a:rPr lang="zh-CN" altLang="en-US" dirty="0">
                <a:latin typeface="方正黑体简体" panose="02010601030101010101" pitchFamily="2" charset="-122"/>
                <a:ea typeface="方正黑体简体" panose="02010601030101010101" pitchFamily="2" charset="-122"/>
              </a:rPr>
              <a:t>       什么是教育？这是任何一位教育家首先必须回答的问题。杜威（图 </a:t>
            </a:r>
            <a:r>
              <a:rPr lang="en-US" altLang="zh-CN" dirty="0">
                <a:latin typeface="方正黑体简体" panose="02010601030101010101" pitchFamily="2" charset="-122"/>
                <a:ea typeface="方正黑体简体" panose="02010601030101010101" pitchFamily="2" charset="-122"/>
              </a:rPr>
              <a:t>4-3</a:t>
            </a:r>
            <a:r>
              <a:rPr lang="zh-CN" altLang="en-US" dirty="0">
                <a:latin typeface="方正黑体简体" panose="02010601030101010101" pitchFamily="2" charset="-122"/>
                <a:ea typeface="方正黑体简体" panose="02010601030101010101" pitchFamily="2" charset="-122"/>
              </a:rPr>
              <a:t>）的回答是：教育即生活，教育即生长，教育即经验的改造。这三个命题表示出杜威的教育观不同于以往教育家的教育学说，是一种崭新的教育观。</a:t>
            </a:r>
          </a:p>
        </p:txBody>
      </p:sp>
      <p:pic>
        <p:nvPicPr>
          <p:cNvPr id="3" name="图片 2">
            <a:extLst>
              <a:ext uri="{FF2B5EF4-FFF2-40B4-BE49-F238E27FC236}">
                <a16:creationId xmlns:a16="http://schemas.microsoft.com/office/drawing/2014/main" id="{C376AEE5-37C8-1872-5D58-447761B33B8F}"/>
              </a:ext>
            </a:extLst>
          </p:cNvPr>
          <p:cNvPicPr>
            <a:picLocks noChangeAspect="1"/>
          </p:cNvPicPr>
          <p:nvPr/>
        </p:nvPicPr>
        <p:blipFill>
          <a:blip r:embed="rId3"/>
          <a:stretch>
            <a:fillRect/>
          </a:stretch>
        </p:blipFill>
        <p:spPr>
          <a:xfrm>
            <a:off x="1892968" y="2278684"/>
            <a:ext cx="2042682" cy="2618471"/>
          </a:xfrm>
          <a:prstGeom prst="rect">
            <a:avLst/>
          </a:prstGeom>
        </p:spPr>
      </p:pic>
    </p:spTree>
    <p:extLst>
      <p:ext uri="{BB962C8B-B14F-4D97-AF65-F5344CB8AC3E}">
        <p14:creationId xmlns:p14="http://schemas.microsoft.com/office/powerpoint/2010/main" val="116774423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蒙台梭利和杜威的教育思想</a:t>
            </a:r>
          </a:p>
        </p:txBody>
      </p:sp>
      <p:sp>
        <p:nvSpPr>
          <p:cNvPr id="17" name="文本框 16">
            <a:extLst>
              <a:ext uri="{FF2B5EF4-FFF2-40B4-BE49-F238E27FC236}">
                <a16:creationId xmlns:a16="http://schemas.microsoft.com/office/drawing/2014/main" id="{B100785B-C76D-6DE3-E5C0-10E18DC471DF}"/>
              </a:ext>
            </a:extLst>
          </p:cNvPr>
          <p:cNvSpPr txBox="1"/>
          <p:nvPr/>
        </p:nvSpPr>
        <p:spPr>
          <a:xfrm>
            <a:off x="1322038" y="1470340"/>
            <a:ext cx="9546336" cy="4199226"/>
          </a:xfrm>
          <a:prstGeom prst="rect">
            <a:avLst/>
          </a:prstGeom>
          <a:noFill/>
        </p:spPr>
        <p:txBody>
          <a:bodyPr wrap="square">
            <a:spAutoFit/>
          </a:bodyPr>
          <a:lstStyle/>
          <a:p>
            <a:pPr>
              <a:lnSpc>
                <a:spcPct val="150000"/>
              </a:lnSpc>
            </a:pPr>
            <a:r>
              <a:rPr lang="en-US" altLang="zh-CN" dirty="0">
                <a:latin typeface="方正黑体简体" panose="02010601030101010101" pitchFamily="2" charset="-122"/>
                <a:ea typeface="方正黑体简体" panose="02010601030101010101" pitchFamily="2" charset="-122"/>
              </a:rPr>
              <a:t>       1. </a:t>
            </a:r>
            <a:r>
              <a:rPr lang="zh-CN" altLang="en-US" dirty="0">
                <a:latin typeface="方正黑体简体" panose="02010601030101010101" pitchFamily="2" charset="-122"/>
                <a:ea typeface="方正黑体简体" panose="02010601030101010101" pitchFamily="2" charset="-122"/>
              </a:rPr>
              <a:t>教育即生活</a:t>
            </a:r>
          </a:p>
          <a:p>
            <a:pPr>
              <a:lnSpc>
                <a:spcPct val="150000"/>
              </a:lnSpc>
            </a:pPr>
            <a:r>
              <a:rPr lang="zh-CN" altLang="en-US" dirty="0">
                <a:latin typeface="方正黑体简体" panose="02010601030101010101" pitchFamily="2" charset="-122"/>
                <a:ea typeface="方正黑体简体" panose="02010601030101010101" pitchFamily="2" charset="-122"/>
              </a:rPr>
              <a:t>       杜威认为教育是生活的过程，学校生活也是生活的一种形式。怎样的学校生活才算是理想的呢？杜威认为：首先，学校生活应与儿童自己的生活相契合，满足儿童的需要和兴趣。其次，学校生活应与学校以外的社会生活相契合，适应现代社会变化的趋势，成为推动社会发展的重要力量。校园不应是世外桃源，而应积极参与社会生活。</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en-US" altLang="zh-CN" dirty="0">
                <a:latin typeface="方正黑体简体" panose="02010601030101010101" pitchFamily="2" charset="-122"/>
                <a:ea typeface="方正黑体简体" panose="02010601030101010101" pitchFamily="2" charset="-122"/>
              </a:rPr>
              <a:t>       2. </a:t>
            </a:r>
            <a:r>
              <a:rPr lang="zh-CN" altLang="en-US" dirty="0">
                <a:latin typeface="方正黑体简体" panose="02010601030101010101" pitchFamily="2" charset="-122"/>
                <a:ea typeface="方正黑体简体" panose="02010601030101010101" pitchFamily="2" charset="-122"/>
              </a:rPr>
              <a:t>教育即生长</a:t>
            </a:r>
          </a:p>
          <a:p>
            <a:pPr>
              <a:lnSpc>
                <a:spcPct val="150000"/>
              </a:lnSpc>
            </a:pPr>
            <a:r>
              <a:rPr lang="zh-CN" altLang="en-US" dirty="0">
                <a:latin typeface="方正黑体简体" panose="02010601030101010101" pitchFamily="2" charset="-122"/>
                <a:ea typeface="方正黑体简体" panose="02010601030101010101" pitchFamily="2" charset="-122"/>
              </a:rPr>
              <a:t>     “教育即生长”命题也是针对教育时弊而提出的。杜威认为当时的教育无视教育天性，消极地对待儿童，不考虑儿童的需要和兴趣，以成人的标准去要求儿童，让现世的儿童为遥不可测的未来做准备，全然不顾儿童自身的感受和期待。“教育即生长”则要求摒除压制、阻碍儿童自由发展之物，使一切教育和教学适合儿童的心理发展水平和兴趣、需要的要求。</a:t>
            </a:r>
          </a:p>
        </p:txBody>
      </p:sp>
    </p:spTree>
    <p:extLst>
      <p:ext uri="{BB962C8B-B14F-4D97-AF65-F5344CB8AC3E}">
        <p14:creationId xmlns:p14="http://schemas.microsoft.com/office/powerpoint/2010/main" val="2105078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蒙台梭利和杜威的教育思想</a:t>
            </a:r>
          </a:p>
        </p:txBody>
      </p:sp>
      <p:sp>
        <p:nvSpPr>
          <p:cNvPr id="17" name="文本框 16">
            <a:extLst>
              <a:ext uri="{FF2B5EF4-FFF2-40B4-BE49-F238E27FC236}">
                <a16:creationId xmlns:a16="http://schemas.microsoft.com/office/drawing/2014/main" id="{B100785B-C76D-6DE3-E5C0-10E18DC471DF}"/>
              </a:ext>
            </a:extLst>
          </p:cNvPr>
          <p:cNvSpPr txBox="1"/>
          <p:nvPr/>
        </p:nvSpPr>
        <p:spPr>
          <a:xfrm>
            <a:off x="1322038" y="1762948"/>
            <a:ext cx="9546336" cy="3783728"/>
          </a:xfrm>
          <a:prstGeom prst="rect">
            <a:avLst/>
          </a:prstGeom>
          <a:noFill/>
        </p:spPr>
        <p:txBody>
          <a:bodyPr wrap="square">
            <a:spAutoFit/>
          </a:bodyPr>
          <a:lstStyle/>
          <a:p>
            <a:pPr>
              <a:lnSpc>
                <a:spcPct val="150000"/>
              </a:lnSpc>
            </a:pPr>
            <a:r>
              <a:rPr lang="en-US" altLang="zh-CN" dirty="0">
                <a:latin typeface="方正黑体简体" panose="02010601030101010101" pitchFamily="2" charset="-122"/>
                <a:ea typeface="方正黑体简体" panose="02010601030101010101" pitchFamily="2" charset="-122"/>
              </a:rPr>
              <a:t>        3. </a:t>
            </a:r>
            <a:r>
              <a:rPr lang="zh-CN" altLang="en-US" dirty="0">
                <a:latin typeface="方正黑体简体" panose="02010601030101010101" pitchFamily="2" charset="-122"/>
                <a:ea typeface="方正黑体简体" panose="02010601030101010101" pitchFamily="2" charset="-122"/>
              </a:rPr>
              <a:t>教育即经验的改造</a:t>
            </a:r>
          </a:p>
          <a:p>
            <a:pPr>
              <a:lnSpc>
                <a:spcPct val="150000"/>
              </a:lnSpc>
            </a:pPr>
            <a:r>
              <a:rPr lang="zh-CN" altLang="en-US" dirty="0">
                <a:latin typeface="方正黑体简体" panose="02010601030101010101" pitchFamily="2" charset="-122"/>
                <a:ea typeface="方正黑体简体" panose="02010601030101010101" pitchFamily="2" charset="-122"/>
              </a:rPr>
              <a:t>       杜威理论中“经验”的意义与前人有异，杜威对其做了若干改造。首先，克服了经验与</a:t>
            </a:r>
          </a:p>
          <a:p>
            <a:pPr>
              <a:lnSpc>
                <a:spcPct val="150000"/>
              </a:lnSpc>
            </a:pPr>
            <a:r>
              <a:rPr lang="zh-CN" altLang="en-US" dirty="0">
                <a:latin typeface="方正黑体简体" panose="02010601030101010101" pitchFamily="2" charset="-122"/>
                <a:ea typeface="方正黑体简体" panose="02010601030101010101" pitchFamily="2" charset="-122"/>
              </a:rPr>
              <a:t>理性的对立。在杜威看来，经验不再是通过感官被动获得的一些散乱的感觉印象，而是机体</a:t>
            </a:r>
          </a:p>
          <a:p>
            <a:pPr>
              <a:lnSpc>
                <a:spcPct val="150000"/>
              </a:lnSpc>
            </a:pPr>
            <a:r>
              <a:rPr lang="zh-CN" altLang="en-US" dirty="0">
                <a:latin typeface="方正黑体简体" panose="02010601030101010101" pitchFamily="2" charset="-122"/>
                <a:ea typeface="方正黑体简体" panose="02010601030101010101" pitchFamily="2" charset="-122"/>
              </a:rPr>
              <a:t>与环境相互作用的过程。理性不再是一个抽象的体系，而是寓于经验之中，并在经验中不断</a:t>
            </a:r>
          </a:p>
          <a:p>
            <a:pPr>
              <a:lnSpc>
                <a:spcPct val="150000"/>
              </a:lnSpc>
            </a:pPr>
            <a:r>
              <a:rPr lang="zh-CN" altLang="en-US" dirty="0">
                <a:latin typeface="方正黑体简体" panose="02010601030101010101" pitchFamily="2" charset="-122"/>
                <a:ea typeface="方正黑体简体" panose="02010601030101010101" pitchFamily="2" charset="-122"/>
              </a:rPr>
              <a:t>修正。经验的过程就是一个实验的过程、运用智慧的过程、理性的过程。其次，拓宽了经验</a:t>
            </a:r>
          </a:p>
          <a:p>
            <a:pPr>
              <a:lnSpc>
                <a:spcPct val="150000"/>
              </a:lnSpc>
            </a:pPr>
            <a:r>
              <a:rPr lang="zh-CN" altLang="en-US" dirty="0">
                <a:latin typeface="方正黑体简体" panose="02010601030101010101" pitchFamily="2" charset="-122"/>
                <a:ea typeface="方正黑体简体" panose="02010601030101010101" pitchFamily="2" charset="-122"/>
              </a:rPr>
              <a:t>的外延，经验不再被视为感觉作用和感性认识，而是一种行为、行动，它当然含有认知的因</a:t>
            </a:r>
          </a:p>
          <a:p>
            <a:pPr>
              <a:lnSpc>
                <a:spcPct val="150000"/>
              </a:lnSpc>
            </a:pPr>
            <a:r>
              <a:rPr lang="zh-CN" altLang="en-US" dirty="0">
                <a:latin typeface="方正黑体简体" panose="02010601030101010101" pitchFamily="2" charset="-122"/>
                <a:ea typeface="方正黑体简体" panose="02010601030101010101" pitchFamily="2" charset="-122"/>
              </a:rPr>
              <a:t>素，但除此之外，喜怒哀乐、酸甜苦辣等因素也是经验的构成部分。最后，强调经验过程中</a:t>
            </a:r>
          </a:p>
          <a:p>
            <a:pPr>
              <a:lnSpc>
                <a:spcPct val="150000"/>
              </a:lnSpc>
            </a:pPr>
            <a:r>
              <a:rPr lang="zh-CN" altLang="en-US" dirty="0">
                <a:latin typeface="方正黑体简体" panose="02010601030101010101" pitchFamily="2" charset="-122"/>
                <a:ea typeface="方正黑体简体" panose="02010601030101010101" pitchFamily="2" charset="-122"/>
              </a:rPr>
              <a:t>人的主动性。杜威认为经验的过程是一个主动的过程，不单是有机体受着环境塑造，还存在</a:t>
            </a:r>
          </a:p>
          <a:p>
            <a:pPr>
              <a:lnSpc>
                <a:spcPct val="150000"/>
              </a:lnSpc>
            </a:pPr>
            <a:r>
              <a:rPr lang="zh-CN" altLang="en-US" dirty="0">
                <a:latin typeface="方正黑体简体" panose="02010601030101010101" pitchFamily="2" charset="-122"/>
                <a:ea typeface="方正黑体简体" panose="02010601030101010101" pitchFamily="2" charset="-122"/>
              </a:rPr>
              <a:t>有机体对环境的主动改造。</a:t>
            </a:r>
          </a:p>
        </p:txBody>
      </p:sp>
    </p:spTree>
    <p:extLst>
      <p:ext uri="{BB962C8B-B14F-4D97-AF65-F5344CB8AC3E}">
        <p14:creationId xmlns:p14="http://schemas.microsoft.com/office/powerpoint/2010/main" val="371735034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蒙台梭利和杜威的教育思想</a:t>
            </a:r>
          </a:p>
        </p:txBody>
      </p:sp>
      <p:sp>
        <p:nvSpPr>
          <p:cNvPr id="2" name="矩形: 圆角 1">
            <a:extLst>
              <a:ext uri="{FF2B5EF4-FFF2-40B4-BE49-F238E27FC236}">
                <a16:creationId xmlns:a16="http://schemas.microsoft.com/office/drawing/2014/main" id="{22780682-C6A0-B0D0-D88F-D40A34FAB8F5}"/>
              </a:ext>
            </a:extLst>
          </p:cNvPr>
          <p:cNvSpPr/>
          <p:nvPr/>
        </p:nvSpPr>
        <p:spPr>
          <a:xfrm>
            <a:off x="1597152" y="2267712"/>
            <a:ext cx="2621280" cy="505970"/>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zh-CN" altLang="en-US" dirty="0"/>
              <a:t>（二）教育的目的</a:t>
            </a:r>
          </a:p>
        </p:txBody>
      </p:sp>
      <p:sp>
        <p:nvSpPr>
          <p:cNvPr id="9" name="矩形: 圆角 8">
            <a:extLst>
              <a:ext uri="{FF2B5EF4-FFF2-40B4-BE49-F238E27FC236}">
                <a16:creationId xmlns:a16="http://schemas.microsoft.com/office/drawing/2014/main" id="{48C4450E-A51B-A354-70C3-B608E82B8976}"/>
              </a:ext>
            </a:extLst>
          </p:cNvPr>
          <p:cNvSpPr/>
          <p:nvPr/>
        </p:nvSpPr>
        <p:spPr>
          <a:xfrm>
            <a:off x="4784566" y="2267712"/>
            <a:ext cx="2621280" cy="505970"/>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zh-CN" altLang="en-US" dirty="0"/>
              <a:t>（三）课程与教材</a:t>
            </a:r>
          </a:p>
        </p:txBody>
      </p:sp>
      <p:sp>
        <p:nvSpPr>
          <p:cNvPr id="11" name="矩形: 圆角 10">
            <a:extLst>
              <a:ext uri="{FF2B5EF4-FFF2-40B4-BE49-F238E27FC236}">
                <a16:creationId xmlns:a16="http://schemas.microsoft.com/office/drawing/2014/main" id="{89EADC58-D4FB-8F07-7B89-6B853C814228}"/>
              </a:ext>
            </a:extLst>
          </p:cNvPr>
          <p:cNvSpPr/>
          <p:nvPr/>
        </p:nvSpPr>
        <p:spPr>
          <a:xfrm>
            <a:off x="7971980" y="2267712"/>
            <a:ext cx="2621280" cy="505970"/>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zh-CN" altLang="en-US" dirty="0"/>
              <a:t>（四）思维与教学方法</a:t>
            </a:r>
          </a:p>
        </p:txBody>
      </p:sp>
      <p:grpSp>
        <p:nvGrpSpPr>
          <p:cNvPr id="5" name="组合 4">
            <a:extLst>
              <a:ext uri="{FF2B5EF4-FFF2-40B4-BE49-F238E27FC236}">
                <a16:creationId xmlns:a16="http://schemas.microsoft.com/office/drawing/2014/main" id="{39662A48-B09A-7756-C6A6-6ADFF8A998C6}"/>
              </a:ext>
            </a:extLst>
          </p:cNvPr>
          <p:cNvGrpSpPr/>
          <p:nvPr/>
        </p:nvGrpSpPr>
        <p:grpSpPr>
          <a:xfrm>
            <a:off x="1895334" y="2773682"/>
            <a:ext cx="1012458" cy="3046914"/>
            <a:chOff x="1895334" y="2773682"/>
            <a:chExt cx="1012458" cy="3046914"/>
          </a:xfrm>
        </p:grpSpPr>
        <p:cxnSp>
          <p:nvCxnSpPr>
            <p:cNvPr id="6" name="直接连接符 5">
              <a:extLst>
                <a:ext uri="{FF2B5EF4-FFF2-40B4-BE49-F238E27FC236}">
                  <a16:creationId xmlns:a16="http://schemas.microsoft.com/office/drawing/2014/main" id="{D1F138A4-6680-9D73-1C50-625247168F1D}"/>
                </a:ext>
              </a:extLst>
            </p:cNvPr>
            <p:cNvCxnSpPr>
              <a:stCxn id="2" idx="2"/>
              <a:endCxn id="3" idx="0"/>
            </p:cNvCxnSpPr>
            <p:nvPr/>
          </p:nvCxnSpPr>
          <p:spPr>
            <a:xfrm flipH="1">
              <a:off x="2157462" y="2773682"/>
              <a:ext cx="750330" cy="779202"/>
            </a:xfrm>
            <a:prstGeom prst="line">
              <a:avLst/>
            </a:prstGeom>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F0D633DD-BAA8-D9B2-B1EC-E84242EBDECA}"/>
                </a:ext>
              </a:extLst>
            </p:cNvPr>
            <p:cNvSpPr/>
            <p:nvPr/>
          </p:nvSpPr>
          <p:spPr>
            <a:xfrm>
              <a:off x="1895334" y="3552884"/>
              <a:ext cx="524256" cy="2267712"/>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400" dirty="0"/>
                <a:t>生长作为教育的目的 </a:t>
              </a:r>
            </a:p>
          </p:txBody>
        </p:sp>
      </p:grpSp>
      <p:grpSp>
        <p:nvGrpSpPr>
          <p:cNvPr id="7" name="组合 6">
            <a:extLst>
              <a:ext uri="{FF2B5EF4-FFF2-40B4-BE49-F238E27FC236}">
                <a16:creationId xmlns:a16="http://schemas.microsoft.com/office/drawing/2014/main" id="{B6A76C96-D62F-050B-2D06-CFEBAFCAC21B}"/>
              </a:ext>
            </a:extLst>
          </p:cNvPr>
          <p:cNvGrpSpPr/>
          <p:nvPr/>
        </p:nvGrpSpPr>
        <p:grpSpPr>
          <a:xfrm>
            <a:off x="2907792" y="2773682"/>
            <a:ext cx="779766" cy="3046914"/>
            <a:chOff x="2907792" y="2773682"/>
            <a:chExt cx="779766" cy="3046914"/>
          </a:xfrm>
        </p:grpSpPr>
        <p:cxnSp>
          <p:nvCxnSpPr>
            <p:cNvPr id="8" name="直接连接符 7">
              <a:extLst>
                <a:ext uri="{FF2B5EF4-FFF2-40B4-BE49-F238E27FC236}">
                  <a16:creationId xmlns:a16="http://schemas.microsoft.com/office/drawing/2014/main" id="{71FDA5A7-792C-A307-B019-720FFBA0B51D}"/>
                </a:ext>
              </a:extLst>
            </p:cNvPr>
            <p:cNvCxnSpPr>
              <a:stCxn id="2" idx="2"/>
              <a:endCxn id="12" idx="0"/>
            </p:cNvCxnSpPr>
            <p:nvPr/>
          </p:nvCxnSpPr>
          <p:spPr>
            <a:xfrm>
              <a:off x="2907792" y="2773682"/>
              <a:ext cx="517638" cy="779202"/>
            </a:xfrm>
            <a:prstGeom prst="line">
              <a:avLst/>
            </a:prstGeom>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D3CDFA41-D930-9937-1751-F88DEA5A7DBF}"/>
                </a:ext>
              </a:extLst>
            </p:cNvPr>
            <p:cNvSpPr/>
            <p:nvPr/>
          </p:nvSpPr>
          <p:spPr>
            <a:xfrm>
              <a:off x="3163302" y="3552884"/>
              <a:ext cx="524256" cy="2267712"/>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400" dirty="0"/>
                <a:t>杜威的教育目的</a:t>
              </a:r>
            </a:p>
          </p:txBody>
        </p:sp>
      </p:grpSp>
      <p:grpSp>
        <p:nvGrpSpPr>
          <p:cNvPr id="17" name="组合 16">
            <a:extLst>
              <a:ext uri="{FF2B5EF4-FFF2-40B4-BE49-F238E27FC236}">
                <a16:creationId xmlns:a16="http://schemas.microsoft.com/office/drawing/2014/main" id="{B7BE30C9-01F7-ED6F-9CB2-5DD83120D27E}"/>
              </a:ext>
            </a:extLst>
          </p:cNvPr>
          <p:cNvGrpSpPr/>
          <p:nvPr/>
        </p:nvGrpSpPr>
        <p:grpSpPr>
          <a:xfrm>
            <a:off x="4784566" y="2773682"/>
            <a:ext cx="1310640" cy="3046914"/>
            <a:chOff x="4784566" y="2773682"/>
            <a:chExt cx="1310640" cy="3046914"/>
          </a:xfrm>
        </p:grpSpPr>
        <p:cxnSp>
          <p:nvCxnSpPr>
            <p:cNvPr id="23" name="直接连接符 22">
              <a:extLst>
                <a:ext uri="{FF2B5EF4-FFF2-40B4-BE49-F238E27FC236}">
                  <a16:creationId xmlns:a16="http://schemas.microsoft.com/office/drawing/2014/main" id="{8DF2A557-8207-856C-2B53-94D2B8B8D43B}"/>
                </a:ext>
              </a:extLst>
            </p:cNvPr>
            <p:cNvCxnSpPr>
              <a:stCxn id="9" idx="2"/>
              <a:endCxn id="13" idx="0"/>
            </p:cNvCxnSpPr>
            <p:nvPr/>
          </p:nvCxnSpPr>
          <p:spPr>
            <a:xfrm flipH="1">
              <a:off x="5046694" y="2773682"/>
              <a:ext cx="1048512" cy="779202"/>
            </a:xfrm>
            <a:prstGeom prst="line">
              <a:avLst/>
            </a:prstGeom>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E5B8686A-A7EE-3211-C7BF-0E3EB1C08C35}"/>
                </a:ext>
              </a:extLst>
            </p:cNvPr>
            <p:cNvSpPr/>
            <p:nvPr/>
          </p:nvSpPr>
          <p:spPr>
            <a:xfrm>
              <a:off x="4784566" y="3552884"/>
              <a:ext cx="524256" cy="2267712"/>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400" dirty="0"/>
                <a:t>对传统课程的批判</a:t>
              </a:r>
            </a:p>
          </p:txBody>
        </p:sp>
      </p:grpSp>
      <p:grpSp>
        <p:nvGrpSpPr>
          <p:cNvPr id="20" name="组合 19">
            <a:extLst>
              <a:ext uri="{FF2B5EF4-FFF2-40B4-BE49-F238E27FC236}">
                <a16:creationId xmlns:a16="http://schemas.microsoft.com/office/drawing/2014/main" id="{578FEC94-048B-685F-66E0-CD55B82B0898}"/>
              </a:ext>
            </a:extLst>
          </p:cNvPr>
          <p:cNvGrpSpPr/>
          <p:nvPr/>
        </p:nvGrpSpPr>
        <p:grpSpPr>
          <a:xfrm>
            <a:off x="5833078" y="2773682"/>
            <a:ext cx="524256" cy="3046914"/>
            <a:chOff x="5833078" y="2773682"/>
            <a:chExt cx="524256" cy="3046914"/>
          </a:xfrm>
        </p:grpSpPr>
        <p:cxnSp>
          <p:nvCxnSpPr>
            <p:cNvPr id="25" name="直接连接符 24">
              <a:extLst>
                <a:ext uri="{FF2B5EF4-FFF2-40B4-BE49-F238E27FC236}">
                  <a16:creationId xmlns:a16="http://schemas.microsoft.com/office/drawing/2014/main" id="{5128E362-18A2-1426-8005-2C3F412ED764}"/>
                </a:ext>
              </a:extLst>
            </p:cNvPr>
            <p:cNvCxnSpPr>
              <a:stCxn id="9" idx="2"/>
              <a:endCxn id="14" idx="0"/>
            </p:cNvCxnSpPr>
            <p:nvPr/>
          </p:nvCxnSpPr>
          <p:spPr>
            <a:xfrm>
              <a:off x="6095206" y="2773682"/>
              <a:ext cx="0" cy="779202"/>
            </a:xfrm>
            <a:prstGeom prst="line">
              <a:avLst/>
            </a:prstGeom>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A3E861B7-CB09-CD61-A1C3-448D5D535D21}"/>
                </a:ext>
              </a:extLst>
            </p:cNvPr>
            <p:cNvSpPr/>
            <p:nvPr/>
          </p:nvSpPr>
          <p:spPr>
            <a:xfrm>
              <a:off x="5833078" y="3552884"/>
              <a:ext cx="524256" cy="2267712"/>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400" dirty="0"/>
                <a:t>从做中学</a:t>
              </a:r>
            </a:p>
          </p:txBody>
        </p:sp>
      </p:grpSp>
      <p:grpSp>
        <p:nvGrpSpPr>
          <p:cNvPr id="24" name="组合 23">
            <a:extLst>
              <a:ext uri="{FF2B5EF4-FFF2-40B4-BE49-F238E27FC236}">
                <a16:creationId xmlns:a16="http://schemas.microsoft.com/office/drawing/2014/main" id="{ADD1FDAC-D7CD-C506-7AA7-EDA95B5004A0}"/>
              </a:ext>
            </a:extLst>
          </p:cNvPr>
          <p:cNvGrpSpPr/>
          <p:nvPr/>
        </p:nvGrpSpPr>
        <p:grpSpPr>
          <a:xfrm>
            <a:off x="6095206" y="2773682"/>
            <a:ext cx="1310640" cy="3046914"/>
            <a:chOff x="6095206" y="2773682"/>
            <a:chExt cx="1310640" cy="3046914"/>
          </a:xfrm>
        </p:grpSpPr>
        <p:cxnSp>
          <p:nvCxnSpPr>
            <p:cNvPr id="27" name="直接连接符 26">
              <a:extLst>
                <a:ext uri="{FF2B5EF4-FFF2-40B4-BE49-F238E27FC236}">
                  <a16:creationId xmlns:a16="http://schemas.microsoft.com/office/drawing/2014/main" id="{E6F0A1B4-AE16-354A-69DF-36FA26A04E83}"/>
                </a:ext>
              </a:extLst>
            </p:cNvPr>
            <p:cNvCxnSpPr>
              <a:stCxn id="9" idx="2"/>
              <a:endCxn id="15" idx="0"/>
            </p:cNvCxnSpPr>
            <p:nvPr/>
          </p:nvCxnSpPr>
          <p:spPr>
            <a:xfrm>
              <a:off x="6095206" y="2773682"/>
              <a:ext cx="1048512" cy="779202"/>
            </a:xfrm>
            <a:prstGeom prst="line">
              <a:avLst/>
            </a:prstGeom>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3118F478-0736-E3AF-C5E3-4B012F05B9B2}"/>
                </a:ext>
              </a:extLst>
            </p:cNvPr>
            <p:cNvSpPr/>
            <p:nvPr/>
          </p:nvSpPr>
          <p:spPr>
            <a:xfrm>
              <a:off x="6881590" y="3552884"/>
              <a:ext cx="524256" cy="2267712"/>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400" dirty="0"/>
                <a:t>课程论的不足之处</a:t>
              </a:r>
            </a:p>
          </p:txBody>
        </p:sp>
      </p:grpSp>
      <p:grpSp>
        <p:nvGrpSpPr>
          <p:cNvPr id="26" name="组合 25">
            <a:extLst>
              <a:ext uri="{FF2B5EF4-FFF2-40B4-BE49-F238E27FC236}">
                <a16:creationId xmlns:a16="http://schemas.microsoft.com/office/drawing/2014/main" id="{A58022E1-D961-E0CC-6F8E-CC69057995F2}"/>
              </a:ext>
            </a:extLst>
          </p:cNvPr>
          <p:cNvGrpSpPr/>
          <p:nvPr/>
        </p:nvGrpSpPr>
        <p:grpSpPr>
          <a:xfrm>
            <a:off x="7971980" y="2773682"/>
            <a:ext cx="1310640" cy="3046914"/>
            <a:chOff x="7971980" y="2773682"/>
            <a:chExt cx="1310640" cy="3046914"/>
          </a:xfrm>
        </p:grpSpPr>
        <p:cxnSp>
          <p:nvCxnSpPr>
            <p:cNvPr id="29" name="直接连接符 28">
              <a:extLst>
                <a:ext uri="{FF2B5EF4-FFF2-40B4-BE49-F238E27FC236}">
                  <a16:creationId xmlns:a16="http://schemas.microsoft.com/office/drawing/2014/main" id="{E9EA8494-1E18-A835-7C69-A0B562B5A4EE}"/>
                </a:ext>
              </a:extLst>
            </p:cNvPr>
            <p:cNvCxnSpPr>
              <a:stCxn id="11" idx="2"/>
              <a:endCxn id="16" idx="0"/>
            </p:cNvCxnSpPr>
            <p:nvPr/>
          </p:nvCxnSpPr>
          <p:spPr>
            <a:xfrm flipH="1">
              <a:off x="8234108" y="2773682"/>
              <a:ext cx="1048512" cy="779202"/>
            </a:xfrm>
            <a:prstGeom prst="line">
              <a:avLst/>
            </a:prstGeom>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EF814717-ABE9-5115-19C9-E93BC31CA4F8}"/>
                </a:ext>
              </a:extLst>
            </p:cNvPr>
            <p:cNvSpPr/>
            <p:nvPr/>
          </p:nvSpPr>
          <p:spPr>
            <a:xfrm>
              <a:off x="7971980" y="3552884"/>
              <a:ext cx="524256" cy="2267712"/>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400" dirty="0"/>
                <a:t>反省思维与教学方法的改变</a:t>
              </a:r>
            </a:p>
          </p:txBody>
        </p:sp>
      </p:grpSp>
      <p:grpSp>
        <p:nvGrpSpPr>
          <p:cNvPr id="28" name="组合 27">
            <a:extLst>
              <a:ext uri="{FF2B5EF4-FFF2-40B4-BE49-F238E27FC236}">
                <a16:creationId xmlns:a16="http://schemas.microsoft.com/office/drawing/2014/main" id="{CFA315C9-ECF8-2398-CF40-F5759FE605F8}"/>
              </a:ext>
            </a:extLst>
          </p:cNvPr>
          <p:cNvGrpSpPr/>
          <p:nvPr/>
        </p:nvGrpSpPr>
        <p:grpSpPr>
          <a:xfrm>
            <a:off x="9020492" y="2773682"/>
            <a:ext cx="524256" cy="3046914"/>
            <a:chOff x="9020492" y="2773682"/>
            <a:chExt cx="524256" cy="3046914"/>
          </a:xfrm>
        </p:grpSpPr>
        <p:cxnSp>
          <p:nvCxnSpPr>
            <p:cNvPr id="31" name="直接连接符 30">
              <a:extLst>
                <a:ext uri="{FF2B5EF4-FFF2-40B4-BE49-F238E27FC236}">
                  <a16:creationId xmlns:a16="http://schemas.microsoft.com/office/drawing/2014/main" id="{2F5A21D3-76A9-DFD3-4B1F-5D10F2F16C2E}"/>
                </a:ext>
              </a:extLst>
            </p:cNvPr>
            <p:cNvCxnSpPr>
              <a:stCxn id="11" idx="2"/>
              <a:endCxn id="18" idx="0"/>
            </p:cNvCxnSpPr>
            <p:nvPr/>
          </p:nvCxnSpPr>
          <p:spPr>
            <a:xfrm>
              <a:off x="9282620" y="2773682"/>
              <a:ext cx="0" cy="779202"/>
            </a:xfrm>
            <a:prstGeom prst="line">
              <a:avLst/>
            </a:prstGeom>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9D4962BE-95B7-23AF-E77F-36CEB550DD45}"/>
                </a:ext>
              </a:extLst>
            </p:cNvPr>
            <p:cNvSpPr/>
            <p:nvPr/>
          </p:nvSpPr>
          <p:spPr>
            <a:xfrm>
              <a:off x="9020492" y="3552884"/>
              <a:ext cx="524256" cy="2267712"/>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r>
                <a:rPr lang="zh-CN" altLang="en-US" sz="1400" dirty="0"/>
                <a:t>思维方法的社会价值</a:t>
              </a:r>
            </a:p>
          </p:txBody>
        </p:sp>
      </p:grpSp>
      <p:grpSp>
        <p:nvGrpSpPr>
          <p:cNvPr id="30" name="组合 29">
            <a:extLst>
              <a:ext uri="{FF2B5EF4-FFF2-40B4-BE49-F238E27FC236}">
                <a16:creationId xmlns:a16="http://schemas.microsoft.com/office/drawing/2014/main" id="{62026409-4F87-23C4-F1B2-AD5D9C58D255}"/>
              </a:ext>
            </a:extLst>
          </p:cNvPr>
          <p:cNvGrpSpPr/>
          <p:nvPr/>
        </p:nvGrpSpPr>
        <p:grpSpPr>
          <a:xfrm>
            <a:off x="9282620" y="2773682"/>
            <a:ext cx="1310640" cy="3046914"/>
            <a:chOff x="9282620" y="2773682"/>
            <a:chExt cx="1310640" cy="3046914"/>
          </a:xfrm>
        </p:grpSpPr>
        <p:cxnSp>
          <p:nvCxnSpPr>
            <p:cNvPr id="33" name="直接连接符 32">
              <a:extLst>
                <a:ext uri="{FF2B5EF4-FFF2-40B4-BE49-F238E27FC236}">
                  <a16:creationId xmlns:a16="http://schemas.microsoft.com/office/drawing/2014/main" id="{059D85DE-B86D-97B4-59DC-ECCB2795930A}"/>
                </a:ext>
              </a:extLst>
            </p:cNvPr>
            <p:cNvCxnSpPr>
              <a:stCxn id="11" idx="2"/>
              <a:endCxn id="19" idx="0"/>
            </p:cNvCxnSpPr>
            <p:nvPr/>
          </p:nvCxnSpPr>
          <p:spPr>
            <a:xfrm>
              <a:off x="9282620" y="2773682"/>
              <a:ext cx="1048512" cy="779202"/>
            </a:xfrm>
            <a:prstGeom prst="line">
              <a:avLst/>
            </a:prstGeom>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70C1E4D2-6CA8-211E-6D19-A8FECB430FF7}"/>
                </a:ext>
              </a:extLst>
            </p:cNvPr>
            <p:cNvSpPr/>
            <p:nvPr/>
          </p:nvSpPr>
          <p:spPr>
            <a:xfrm>
              <a:off x="10069004" y="3552884"/>
              <a:ext cx="524256" cy="2267712"/>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400" dirty="0"/>
                <a:t>教学方法论的不足</a:t>
              </a:r>
            </a:p>
          </p:txBody>
        </p:sp>
      </p:grpSp>
    </p:spTree>
    <p:extLst>
      <p:ext uri="{BB962C8B-B14F-4D97-AF65-F5344CB8AC3E}">
        <p14:creationId xmlns:p14="http://schemas.microsoft.com/office/powerpoint/2010/main" val="127367501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up)">
                                      <p:cBhvr>
                                        <p:cTn id="60" dur="500"/>
                                        <p:tgtEl>
                                          <p:spTgt spid="24"/>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up)">
                                      <p:cBhvr>
                                        <p:cTn id="72" dur="5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ipe(up)">
                                      <p:cBhvr>
                                        <p:cTn id="8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 grpId="0" animBg="1"/>
      <p:bldP spid="9"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26" name="文本框 25">
            <a:extLst>
              <a:ext uri="{FF2B5EF4-FFF2-40B4-BE49-F238E27FC236}">
                <a16:creationId xmlns:a16="http://schemas.microsoft.com/office/drawing/2014/main" id="{696EC6F6-96E1-C994-D71B-2C672C91ED3A}"/>
              </a:ext>
            </a:extLst>
          </p:cNvPr>
          <p:cNvSpPr txBox="1"/>
          <p:nvPr/>
        </p:nvSpPr>
        <p:spPr>
          <a:xfrm>
            <a:off x="2046332" y="1952634"/>
            <a:ext cx="8461248" cy="2952731"/>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一、</a:t>
            </a:r>
            <a:r>
              <a:rPr lang="en-US" altLang="zh-CN" b="1" dirty="0">
                <a:solidFill>
                  <a:srgbClr val="0070C0"/>
                </a:solidFill>
                <a:latin typeface="方正黑体简体" panose="02010601030101010101" pitchFamily="2" charset="-122"/>
                <a:ea typeface="方正黑体简体" panose="02010601030101010101" pitchFamily="2" charset="-122"/>
              </a:rPr>
              <a:t>20 </a:t>
            </a:r>
            <a:r>
              <a:rPr lang="zh-CN" altLang="en-US" b="1" dirty="0">
                <a:solidFill>
                  <a:srgbClr val="0070C0"/>
                </a:solidFill>
                <a:latin typeface="方正黑体简体" panose="02010601030101010101" pitchFamily="2" charset="-122"/>
                <a:ea typeface="方正黑体简体" panose="02010601030101010101" pitchFamily="2" charset="-122"/>
              </a:rPr>
              <a:t>世纪英国的教育</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（一）</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世纪上半叶英国的教育</a:t>
            </a:r>
          </a:p>
          <a:p>
            <a:pPr>
              <a:lnSpc>
                <a:spcPct val="150000"/>
              </a:lnSpc>
            </a:pPr>
            <a:r>
              <a:rPr lang="zh-CN" altLang="en-US" dirty="0">
                <a:latin typeface="方正黑体简体" panose="02010601030101010101" pitchFamily="2" charset="-122"/>
                <a:ea typeface="方正黑体简体" panose="02010601030101010101" pitchFamily="2" charset="-122"/>
              </a:rPr>
              <a:t>       英国是西欧最早进行资产阶级革命和第一次工业革命的国家，其经济的发展提供了教育发展的基础。</a:t>
            </a:r>
            <a:r>
              <a:rPr lang="en-US" altLang="zh-CN" dirty="0">
                <a:latin typeface="方正黑体简体" panose="02010601030101010101" pitchFamily="2" charset="-122"/>
                <a:ea typeface="方正黑体简体" panose="02010601030101010101" pitchFamily="2" charset="-122"/>
              </a:rPr>
              <a:t>19 </a:t>
            </a:r>
            <a:r>
              <a:rPr lang="zh-CN" altLang="en-US" dirty="0">
                <a:latin typeface="方正黑体简体" panose="02010601030101010101" pitchFamily="2" charset="-122"/>
                <a:ea typeface="方正黑体简体" panose="02010601030101010101" pitchFamily="2" charset="-122"/>
              </a:rPr>
              <a:t>世纪后期到 </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世纪初期，英国多次颁布教育法令和提出教育改革报告，加快了教育改革的步伐。英国在教育上一贯采取放任的自由主义政策，并把教育发展的重点放在统治阶级人才的培养上。因而，这一时期，教育行政管理体制和公共教育制度的建立成为英国教育改革的重点。</a:t>
            </a:r>
          </a:p>
        </p:txBody>
      </p:sp>
    </p:spTree>
    <p:extLst>
      <p:ext uri="{BB962C8B-B14F-4D97-AF65-F5344CB8AC3E}">
        <p14:creationId xmlns:p14="http://schemas.microsoft.com/office/powerpoint/2010/main" val="343296908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5" name="任意多边形: 形状 4">
            <a:extLst>
              <a:ext uri="{FF2B5EF4-FFF2-40B4-BE49-F238E27FC236}">
                <a16:creationId xmlns:a16="http://schemas.microsoft.com/office/drawing/2014/main" id="{2BB3757F-F949-0717-8C8F-9DE44D8993DA}"/>
              </a:ext>
            </a:extLst>
          </p:cNvPr>
          <p:cNvSpPr/>
          <p:nvPr/>
        </p:nvSpPr>
        <p:spPr>
          <a:xfrm>
            <a:off x="938784" y="3714116"/>
            <a:ext cx="3254549" cy="812370"/>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5224" tIns="35224" rIns="35224" bIns="35224" numCol="1" spcCol="1270" anchor="ctr" anchorCtr="0">
            <a:noAutofit/>
          </a:bodyPr>
          <a:lstStyle/>
          <a:p>
            <a:pPr marL="0" lvl="0" indent="0" algn="ctr" defTabSz="800100">
              <a:lnSpc>
                <a:spcPct val="90000"/>
              </a:lnSpc>
              <a:spcBef>
                <a:spcPct val="0"/>
              </a:spcBef>
              <a:spcAft>
                <a:spcPct val="35000"/>
              </a:spcAft>
              <a:buNone/>
            </a:pPr>
            <a:r>
              <a:rPr lang="zh-CN" altLang="en-US" sz="1600" dirty="0"/>
              <a:t>（二）</a:t>
            </a:r>
            <a:r>
              <a:rPr lang="en-US" altLang="zh-CN" sz="1600" dirty="0"/>
              <a:t>20 </a:t>
            </a:r>
            <a:r>
              <a:rPr lang="zh-CN" altLang="en-US" sz="1600" dirty="0"/>
              <a:t>世纪下半叶英国的教育</a:t>
            </a:r>
            <a:endParaRPr lang="zh-CN" altLang="en-US" sz="1600" kern="1200" dirty="0"/>
          </a:p>
        </p:txBody>
      </p:sp>
      <p:grpSp>
        <p:nvGrpSpPr>
          <p:cNvPr id="2" name="组合 1">
            <a:extLst>
              <a:ext uri="{FF2B5EF4-FFF2-40B4-BE49-F238E27FC236}">
                <a16:creationId xmlns:a16="http://schemas.microsoft.com/office/drawing/2014/main" id="{B9804E14-AA3D-6B95-F7C0-4BB9CF2B0CF0}"/>
              </a:ext>
            </a:extLst>
          </p:cNvPr>
          <p:cNvGrpSpPr/>
          <p:nvPr/>
        </p:nvGrpSpPr>
        <p:grpSpPr>
          <a:xfrm>
            <a:off x="4502219" y="2546333"/>
            <a:ext cx="3049893" cy="1658298"/>
            <a:chOff x="4502219" y="2546333"/>
            <a:chExt cx="3049893" cy="1658298"/>
          </a:xfrm>
        </p:grpSpPr>
        <p:sp>
          <p:nvSpPr>
            <p:cNvPr id="6" name="任意多边形: 形状 5">
              <a:extLst>
                <a:ext uri="{FF2B5EF4-FFF2-40B4-BE49-F238E27FC236}">
                  <a16:creationId xmlns:a16="http://schemas.microsoft.com/office/drawing/2014/main" id="{1CCBE62F-446C-A2D9-25AE-B3074598AB12}"/>
                </a:ext>
              </a:extLst>
            </p:cNvPr>
            <p:cNvSpPr/>
            <p:nvPr/>
          </p:nvSpPr>
          <p:spPr>
            <a:xfrm rot="17945813">
              <a:off x="3850059" y="3520348"/>
              <a:ext cx="1336443" cy="32124"/>
            </a:xfrm>
            <a:custGeom>
              <a:avLst/>
              <a:gdLst>
                <a:gd name="connsiteX0" fmla="*/ 0 w 1336443"/>
                <a:gd name="connsiteY0" fmla="*/ 16062 h 32124"/>
                <a:gd name="connsiteX1" fmla="*/ 1336443 w 1336443"/>
                <a:gd name="connsiteY1" fmla="*/ 16062 h 32124"/>
              </a:gdLst>
              <a:ahLst/>
              <a:cxnLst>
                <a:cxn ang="0">
                  <a:pos x="connsiteX0" y="connsiteY0"/>
                </a:cxn>
                <a:cxn ang="0">
                  <a:pos x="connsiteX1" y="connsiteY1"/>
                </a:cxn>
              </a:cxnLst>
              <a:rect l="l" t="t" r="r" b="b"/>
              <a:pathLst>
                <a:path w="1336443" h="32124">
                  <a:moveTo>
                    <a:pt x="0" y="16062"/>
                  </a:moveTo>
                  <a:lnTo>
                    <a:pt x="1336443" y="16062"/>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47510" tIns="-17349" rIns="647510" bIns="-17350"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7" name="任意多边形: 形状 6">
              <a:extLst>
                <a:ext uri="{FF2B5EF4-FFF2-40B4-BE49-F238E27FC236}">
                  <a16:creationId xmlns:a16="http://schemas.microsoft.com/office/drawing/2014/main" id="{9121BA99-62C1-4309-5A3C-5AE1A2BB7247}"/>
                </a:ext>
              </a:extLst>
            </p:cNvPr>
            <p:cNvSpPr/>
            <p:nvPr/>
          </p:nvSpPr>
          <p:spPr>
            <a:xfrm>
              <a:off x="4843230" y="2546333"/>
              <a:ext cx="2708882" cy="812370"/>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en-US" altLang="zh-CN" sz="1600" dirty="0"/>
                <a:t>1. 20 </a:t>
              </a:r>
              <a:r>
                <a:rPr lang="zh-CN" altLang="en-US" sz="1600" dirty="0"/>
                <a:t>世纪 </a:t>
              </a:r>
              <a:r>
                <a:rPr lang="en-US" altLang="zh-CN" sz="1600" dirty="0"/>
                <a:t>60—70 </a:t>
              </a:r>
              <a:r>
                <a:rPr lang="zh-CN" altLang="en-US" sz="1600" dirty="0"/>
                <a:t>年代</a:t>
              </a:r>
              <a:endParaRPr lang="zh-CN" altLang="en-US" sz="1600" kern="1200" dirty="0"/>
            </a:p>
          </p:txBody>
        </p:sp>
      </p:grpSp>
      <p:grpSp>
        <p:nvGrpSpPr>
          <p:cNvPr id="23" name="组合 22">
            <a:extLst>
              <a:ext uri="{FF2B5EF4-FFF2-40B4-BE49-F238E27FC236}">
                <a16:creationId xmlns:a16="http://schemas.microsoft.com/office/drawing/2014/main" id="{55283806-87ED-EB3F-182C-A52252D2F41B}"/>
              </a:ext>
            </a:extLst>
          </p:cNvPr>
          <p:cNvGrpSpPr/>
          <p:nvPr/>
        </p:nvGrpSpPr>
        <p:grpSpPr>
          <a:xfrm>
            <a:off x="7860999" y="1612107"/>
            <a:ext cx="3049892" cy="1442321"/>
            <a:chOff x="7860999" y="1612107"/>
            <a:chExt cx="3049892" cy="1442321"/>
          </a:xfrm>
        </p:grpSpPr>
        <p:sp>
          <p:nvSpPr>
            <p:cNvPr id="8" name="任意多边形: 形状 7">
              <a:extLst>
                <a:ext uri="{FF2B5EF4-FFF2-40B4-BE49-F238E27FC236}">
                  <a16:creationId xmlns:a16="http://schemas.microsoft.com/office/drawing/2014/main" id="{AF07038A-8C95-F105-308E-127298F14F13}"/>
                </a:ext>
              </a:extLst>
            </p:cNvPr>
            <p:cNvSpPr/>
            <p:nvPr/>
          </p:nvSpPr>
          <p:spPr>
            <a:xfrm rot="18289469">
              <a:off x="7308039" y="2469344"/>
              <a:ext cx="1138044" cy="32124"/>
            </a:xfrm>
            <a:custGeom>
              <a:avLst/>
              <a:gdLst>
                <a:gd name="connsiteX0" fmla="*/ 0 w 1138044"/>
                <a:gd name="connsiteY0" fmla="*/ 16062 h 32124"/>
                <a:gd name="connsiteX1" fmla="*/ 1138044 w 1138044"/>
                <a:gd name="connsiteY1" fmla="*/ 16062 h 32124"/>
              </a:gdLst>
              <a:ahLst/>
              <a:cxnLst>
                <a:cxn ang="0">
                  <a:pos x="connsiteX0" y="connsiteY0"/>
                </a:cxn>
                <a:cxn ang="0">
                  <a:pos x="connsiteX1" y="connsiteY1"/>
                </a:cxn>
              </a:cxnLst>
              <a:rect l="l" t="t" r="r" b="b"/>
              <a:pathLst>
                <a:path w="1138044" h="32124">
                  <a:moveTo>
                    <a:pt x="0" y="16062"/>
                  </a:moveTo>
                  <a:lnTo>
                    <a:pt x="1138044" y="16062"/>
                  </a:lnTo>
                </a:path>
              </a:pathLst>
            </a:custGeom>
            <a:noFill/>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553271" tIns="-12391" rIns="553270" bIns="-12388"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9" name="任意多边形: 形状 8">
              <a:extLst>
                <a:ext uri="{FF2B5EF4-FFF2-40B4-BE49-F238E27FC236}">
                  <a16:creationId xmlns:a16="http://schemas.microsoft.com/office/drawing/2014/main" id="{938F64ED-4A5B-314B-25C3-21C34E313499}"/>
                </a:ext>
              </a:extLst>
            </p:cNvPr>
            <p:cNvSpPr/>
            <p:nvPr/>
          </p:nvSpPr>
          <p:spPr>
            <a:xfrm>
              <a:off x="8202009" y="1612107"/>
              <a:ext cx="2708882" cy="812370"/>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zh-CN" altLang="en-US" sz="1600" dirty="0"/>
                <a:t>中等教育改革</a:t>
              </a:r>
              <a:endParaRPr lang="zh-CN" altLang="en-US" sz="1600" kern="1200" dirty="0"/>
            </a:p>
          </p:txBody>
        </p:sp>
      </p:grpSp>
      <p:grpSp>
        <p:nvGrpSpPr>
          <p:cNvPr id="24" name="组合 23">
            <a:extLst>
              <a:ext uri="{FF2B5EF4-FFF2-40B4-BE49-F238E27FC236}">
                <a16:creationId xmlns:a16="http://schemas.microsoft.com/office/drawing/2014/main" id="{7575684A-093F-FEA0-8AA0-9768F6B458DF}"/>
              </a:ext>
            </a:extLst>
          </p:cNvPr>
          <p:cNvGrpSpPr/>
          <p:nvPr/>
        </p:nvGrpSpPr>
        <p:grpSpPr>
          <a:xfrm>
            <a:off x="7552112" y="2546333"/>
            <a:ext cx="3358779" cy="812370"/>
            <a:chOff x="7552112" y="2546333"/>
            <a:chExt cx="3358779" cy="812370"/>
          </a:xfrm>
        </p:grpSpPr>
        <p:sp>
          <p:nvSpPr>
            <p:cNvPr id="11" name="任意多边形: 形状 10">
              <a:extLst>
                <a:ext uri="{FF2B5EF4-FFF2-40B4-BE49-F238E27FC236}">
                  <a16:creationId xmlns:a16="http://schemas.microsoft.com/office/drawing/2014/main" id="{6EDBAB17-D65E-064E-ED43-E809247C6E55}"/>
                </a:ext>
              </a:extLst>
            </p:cNvPr>
            <p:cNvSpPr/>
            <p:nvPr/>
          </p:nvSpPr>
          <p:spPr>
            <a:xfrm>
              <a:off x="7552112" y="2936457"/>
              <a:ext cx="649896" cy="32124"/>
            </a:xfrm>
            <a:custGeom>
              <a:avLst/>
              <a:gdLst>
                <a:gd name="connsiteX0" fmla="*/ 0 w 649896"/>
                <a:gd name="connsiteY0" fmla="*/ 16062 h 32124"/>
                <a:gd name="connsiteX1" fmla="*/ 649896 w 649896"/>
                <a:gd name="connsiteY1" fmla="*/ 16062 h 32124"/>
              </a:gdLst>
              <a:ahLst/>
              <a:cxnLst>
                <a:cxn ang="0">
                  <a:pos x="connsiteX0" y="connsiteY0"/>
                </a:cxn>
                <a:cxn ang="0">
                  <a:pos x="connsiteX1" y="connsiteY1"/>
                </a:cxn>
              </a:cxnLst>
              <a:rect l="l" t="t" r="r" b="b"/>
              <a:pathLst>
                <a:path w="649896" h="32124">
                  <a:moveTo>
                    <a:pt x="0" y="16062"/>
                  </a:moveTo>
                  <a:lnTo>
                    <a:pt x="649896" y="16062"/>
                  </a:lnTo>
                </a:path>
              </a:pathLst>
            </a:custGeom>
            <a:noFill/>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321401" tIns="-186" rIns="321401" bIns="-184"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12" name="任意多边形: 形状 11">
              <a:extLst>
                <a:ext uri="{FF2B5EF4-FFF2-40B4-BE49-F238E27FC236}">
                  <a16:creationId xmlns:a16="http://schemas.microsoft.com/office/drawing/2014/main" id="{8835410A-0391-27BF-578E-5F15BFD22A9E}"/>
                </a:ext>
              </a:extLst>
            </p:cNvPr>
            <p:cNvSpPr/>
            <p:nvPr/>
          </p:nvSpPr>
          <p:spPr>
            <a:xfrm>
              <a:off x="8202009" y="2546333"/>
              <a:ext cx="2708882" cy="812370"/>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zh-CN" altLang="en-US" sz="1600" dirty="0"/>
                <a:t>高等教育改革</a:t>
              </a:r>
              <a:endParaRPr lang="zh-CN" altLang="en-US" sz="1600" kern="1200" dirty="0"/>
            </a:p>
          </p:txBody>
        </p:sp>
      </p:grpSp>
      <p:grpSp>
        <p:nvGrpSpPr>
          <p:cNvPr id="25" name="组合 24">
            <a:extLst>
              <a:ext uri="{FF2B5EF4-FFF2-40B4-BE49-F238E27FC236}">
                <a16:creationId xmlns:a16="http://schemas.microsoft.com/office/drawing/2014/main" id="{791A2811-2D9E-9F54-338C-B8D29DF6271F}"/>
              </a:ext>
            </a:extLst>
          </p:cNvPr>
          <p:cNvGrpSpPr/>
          <p:nvPr/>
        </p:nvGrpSpPr>
        <p:grpSpPr>
          <a:xfrm>
            <a:off x="7860999" y="2850610"/>
            <a:ext cx="3049892" cy="1442320"/>
            <a:chOff x="7860999" y="2850610"/>
            <a:chExt cx="3049892" cy="1442320"/>
          </a:xfrm>
        </p:grpSpPr>
        <p:sp>
          <p:nvSpPr>
            <p:cNvPr id="13" name="任意多边形: 形状 12">
              <a:extLst>
                <a:ext uri="{FF2B5EF4-FFF2-40B4-BE49-F238E27FC236}">
                  <a16:creationId xmlns:a16="http://schemas.microsoft.com/office/drawing/2014/main" id="{1BE2AA50-1480-52E2-BBD4-BBA86F47FA58}"/>
                </a:ext>
              </a:extLst>
            </p:cNvPr>
            <p:cNvSpPr/>
            <p:nvPr/>
          </p:nvSpPr>
          <p:spPr>
            <a:xfrm rot="3310531">
              <a:off x="7308039" y="3403570"/>
              <a:ext cx="1138044" cy="32124"/>
            </a:xfrm>
            <a:custGeom>
              <a:avLst/>
              <a:gdLst>
                <a:gd name="connsiteX0" fmla="*/ 0 w 1138044"/>
                <a:gd name="connsiteY0" fmla="*/ 16062 h 32124"/>
                <a:gd name="connsiteX1" fmla="*/ 1138044 w 1138044"/>
                <a:gd name="connsiteY1" fmla="*/ 16062 h 32124"/>
              </a:gdLst>
              <a:ahLst/>
              <a:cxnLst>
                <a:cxn ang="0">
                  <a:pos x="connsiteX0" y="connsiteY0"/>
                </a:cxn>
                <a:cxn ang="0">
                  <a:pos x="connsiteX1" y="connsiteY1"/>
                </a:cxn>
              </a:cxnLst>
              <a:rect l="l" t="t" r="r" b="b"/>
              <a:pathLst>
                <a:path w="1138044" h="32124">
                  <a:moveTo>
                    <a:pt x="0" y="16062"/>
                  </a:moveTo>
                  <a:lnTo>
                    <a:pt x="1138044" y="16062"/>
                  </a:lnTo>
                </a:path>
              </a:pathLst>
            </a:custGeom>
            <a:noFill/>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553270" tIns="-12389" rIns="553271" bIns="-12390"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14" name="任意多边形: 形状 13">
              <a:extLst>
                <a:ext uri="{FF2B5EF4-FFF2-40B4-BE49-F238E27FC236}">
                  <a16:creationId xmlns:a16="http://schemas.microsoft.com/office/drawing/2014/main" id="{7CE4B863-8223-041F-B898-7F314E9F2F41}"/>
                </a:ext>
              </a:extLst>
            </p:cNvPr>
            <p:cNvSpPr/>
            <p:nvPr/>
          </p:nvSpPr>
          <p:spPr>
            <a:xfrm>
              <a:off x="8202009" y="3480560"/>
              <a:ext cx="2708882" cy="812370"/>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zh-CN" altLang="en-US" sz="1600" dirty="0"/>
                <a:t>师范教育改革</a:t>
              </a:r>
              <a:r>
                <a:rPr lang="en-US" altLang="zh-CN" sz="1600" dirty="0"/>
                <a:t>——《</a:t>
              </a:r>
              <a:r>
                <a:rPr lang="zh-CN" altLang="en-US" sz="1600" dirty="0"/>
                <a:t>詹姆斯报告</a:t>
              </a:r>
              <a:r>
                <a:rPr lang="en-US" altLang="zh-CN" sz="1600" dirty="0"/>
                <a:t>》</a:t>
              </a:r>
              <a:endParaRPr lang="zh-CN" altLang="en-US" sz="1600" kern="1200" dirty="0"/>
            </a:p>
          </p:txBody>
        </p:sp>
      </p:grpSp>
      <p:grpSp>
        <p:nvGrpSpPr>
          <p:cNvPr id="3" name="组合 2">
            <a:extLst>
              <a:ext uri="{FF2B5EF4-FFF2-40B4-BE49-F238E27FC236}">
                <a16:creationId xmlns:a16="http://schemas.microsoft.com/office/drawing/2014/main" id="{E3014297-D122-73DE-8EE3-F4450ADB6156}"/>
              </a:ext>
            </a:extLst>
          </p:cNvPr>
          <p:cNvGrpSpPr/>
          <p:nvPr/>
        </p:nvGrpSpPr>
        <p:grpSpPr>
          <a:xfrm>
            <a:off x="4502219" y="4035971"/>
            <a:ext cx="3049893" cy="1658298"/>
            <a:chOff x="4502219" y="4035971"/>
            <a:chExt cx="3049893" cy="1658298"/>
          </a:xfrm>
        </p:grpSpPr>
        <p:sp>
          <p:nvSpPr>
            <p:cNvPr id="15" name="任意多边形: 形状 14">
              <a:extLst>
                <a:ext uri="{FF2B5EF4-FFF2-40B4-BE49-F238E27FC236}">
                  <a16:creationId xmlns:a16="http://schemas.microsoft.com/office/drawing/2014/main" id="{02913C06-D369-E031-33B9-3C141D123E8D}"/>
                </a:ext>
              </a:extLst>
            </p:cNvPr>
            <p:cNvSpPr/>
            <p:nvPr/>
          </p:nvSpPr>
          <p:spPr>
            <a:xfrm rot="3654187">
              <a:off x="3850059" y="4688131"/>
              <a:ext cx="1336443" cy="32124"/>
            </a:xfrm>
            <a:custGeom>
              <a:avLst/>
              <a:gdLst>
                <a:gd name="connsiteX0" fmla="*/ 0 w 1336443"/>
                <a:gd name="connsiteY0" fmla="*/ 16062 h 32124"/>
                <a:gd name="connsiteX1" fmla="*/ 1336443 w 1336443"/>
                <a:gd name="connsiteY1" fmla="*/ 16062 h 32124"/>
              </a:gdLst>
              <a:ahLst/>
              <a:cxnLst>
                <a:cxn ang="0">
                  <a:pos x="connsiteX0" y="connsiteY0"/>
                </a:cxn>
                <a:cxn ang="0">
                  <a:pos x="connsiteX1" y="connsiteY1"/>
                </a:cxn>
              </a:cxnLst>
              <a:rect l="l" t="t" r="r" b="b"/>
              <a:pathLst>
                <a:path w="1336443" h="32124">
                  <a:moveTo>
                    <a:pt x="0" y="16062"/>
                  </a:moveTo>
                  <a:lnTo>
                    <a:pt x="1336443" y="16062"/>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47510" tIns="-17350" rIns="647510" bIns="-17349"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16" name="任意多边形: 形状 15">
              <a:extLst>
                <a:ext uri="{FF2B5EF4-FFF2-40B4-BE49-F238E27FC236}">
                  <a16:creationId xmlns:a16="http://schemas.microsoft.com/office/drawing/2014/main" id="{035AB43F-2093-8FFE-9989-2848F8331700}"/>
                </a:ext>
              </a:extLst>
            </p:cNvPr>
            <p:cNvSpPr/>
            <p:nvPr/>
          </p:nvSpPr>
          <p:spPr>
            <a:xfrm>
              <a:off x="4843230" y="4881899"/>
              <a:ext cx="2708882" cy="812370"/>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en-US" altLang="zh-CN" sz="1600" dirty="0"/>
                <a:t>2. 20 </a:t>
              </a:r>
              <a:r>
                <a:rPr lang="zh-CN" altLang="en-US" sz="1600" dirty="0"/>
                <a:t>世纪 </a:t>
              </a:r>
              <a:r>
                <a:rPr lang="en-US" altLang="zh-CN" sz="1600" dirty="0"/>
                <a:t>80 </a:t>
              </a:r>
              <a:r>
                <a:rPr lang="zh-CN" altLang="en-US" sz="1600" dirty="0"/>
                <a:t>年代</a:t>
              </a:r>
              <a:endParaRPr lang="zh-CN" altLang="en-US" sz="1600" kern="1200" dirty="0"/>
            </a:p>
          </p:txBody>
        </p:sp>
      </p:grpSp>
      <p:grpSp>
        <p:nvGrpSpPr>
          <p:cNvPr id="26" name="组合 25">
            <a:extLst>
              <a:ext uri="{FF2B5EF4-FFF2-40B4-BE49-F238E27FC236}">
                <a16:creationId xmlns:a16="http://schemas.microsoft.com/office/drawing/2014/main" id="{56E961FC-B3E0-296D-E2A3-AFC19501017E}"/>
              </a:ext>
            </a:extLst>
          </p:cNvPr>
          <p:cNvGrpSpPr/>
          <p:nvPr/>
        </p:nvGrpSpPr>
        <p:grpSpPr>
          <a:xfrm>
            <a:off x="7476886" y="4414786"/>
            <a:ext cx="3434005" cy="812370"/>
            <a:chOff x="7476886" y="4414786"/>
            <a:chExt cx="3434005" cy="812370"/>
          </a:xfrm>
        </p:grpSpPr>
        <p:sp>
          <p:nvSpPr>
            <p:cNvPr id="17" name="任意多边形: 形状 16">
              <a:extLst>
                <a:ext uri="{FF2B5EF4-FFF2-40B4-BE49-F238E27FC236}">
                  <a16:creationId xmlns:a16="http://schemas.microsoft.com/office/drawing/2014/main" id="{D6914F1F-B786-0B2A-E5B1-BC2260959DC6}"/>
                </a:ext>
              </a:extLst>
            </p:cNvPr>
            <p:cNvSpPr/>
            <p:nvPr/>
          </p:nvSpPr>
          <p:spPr>
            <a:xfrm rot="19457599">
              <a:off x="7476886" y="5038466"/>
              <a:ext cx="800350" cy="32124"/>
            </a:xfrm>
            <a:custGeom>
              <a:avLst/>
              <a:gdLst>
                <a:gd name="connsiteX0" fmla="*/ 0 w 800350"/>
                <a:gd name="connsiteY0" fmla="*/ 16062 h 32124"/>
                <a:gd name="connsiteX1" fmla="*/ 800350 w 800350"/>
                <a:gd name="connsiteY1" fmla="*/ 16062 h 32124"/>
              </a:gdLst>
              <a:ahLst/>
              <a:cxnLst>
                <a:cxn ang="0">
                  <a:pos x="connsiteX0" y="connsiteY0"/>
                </a:cxn>
                <a:cxn ang="0">
                  <a:pos x="connsiteX1" y="connsiteY1"/>
                </a:cxn>
              </a:cxnLst>
              <a:rect l="l" t="t" r="r" b="b"/>
              <a:pathLst>
                <a:path w="800350" h="32124">
                  <a:moveTo>
                    <a:pt x="0" y="16062"/>
                  </a:moveTo>
                  <a:lnTo>
                    <a:pt x="800350" y="16062"/>
                  </a:lnTo>
                </a:path>
              </a:pathLst>
            </a:custGeom>
            <a:noFill/>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392866" tIns="-3948" rIns="392866" bIns="-3946"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18" name="任意多边形: 形状 17">
              <a:extLst>
                <a:ext uri="{FF2B5EF4-FFF2-40B4-BE49-F238E27FC236}">
                  <a16:creationId xmlns:a16="http://schemas.microsoft.com/office/drawing/2014/main" id="{46E4FD62-1BE2-9662-7562-71354BE822DC}"/>
                </a:ext>
              </a:extLst>
            </p:cNvPr>
            <p:cNvSpPr/>
            <p:nvPr/>
          </p:nvSpPr>
          <p:spPr>
            <a:xfrm>
              <a:off x="8202009" y="4414786"/>
              <a:ext cx="2708882" cy="812370"/>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en-US" altLang="zh-CN" sz="1600" dirty="0"/>
                <a:t>《</a:t>
              </a:r>
              <a:r>
                <a:rPr lang="zh-CN" altLang="en-US" sz="1600" dirty="0"/>
                <a:t>雷弗休姆报告</a:t>
              </a:r>
              <a:r>
                <a:rPr lang="en-US" altLang="zh-CN" sz="1600" dirty="0"/>
                <a:t>》</a:t>
              </a:r>
              <a:endParaRPr lang="zh-CN" altLang="en-US" sz="1600" kern="1200" dirty="0"/>
            </a:p>
          </p:txBody>
        </p:sp>
      </p:grpSp>
      <p:grpSp>
        <p:nvGrpSpPr>
          <p:cNvPr id="27" name="组合 26">
            <a:extLst>
              <a:ext uri="{FF2B5EF4-FFF2-40B4-BE49-F238E27FC236}">
                <a16:creationId xmlns:a16="http://schemas.microsoft.com/office/drawing/2014/main" id="{4133CDD4-4359-59C1-91AE-3941722D4CBF}"/>
              </a:ext>
            </a:extLst>
          </p:cNvPr>
          <p:cNvGrpSpPr/>
          <p:nvPr/>
        </p:nvGrpSpPr>
        <p:grpSpPr>
          <a:xfrm>
            <a:off x="7476886" y="5349012"/>
            <a:ext cx="3434005" cy="812370"/>
            <a:chOff x="7476886" y="5349012"/>
            <a:chExt cx="3434005" cy="812370"/>
          </a:xfrm>
        </p:grpSpPr>
        <p:sp>
          <p:nvSpPr>
            <p:cNvPr id="19" name="任意多边形: 形状 18">
              <a:extLst>
                <a:ext uri="{FF2B5EF4-FFF2-40B4-BE49-F238E27FC236}">
                  <a16:creationId xmlns:a16="http://schemas.microsoft.com/office/drawing/2014/main" id="{5A4DD0E2-4752-EE23-D0AD-F59F31F75F21}"/>
                </a:ext>
              </a:extLst>
            </p:cNvPr>
            <p:cNvSpPr/>
            <p:nvPr/>
          </p:nvSpPr>
          <p:spPr>
            <a:xfrm rot="2142401">
              <a:off x="7476886" y="5505579"/>
              <a:ext cx="800350" cy="32124"/>
            </a:xfrm>
            <a:custGeom>
              <a:avLst/>
              <a:gdLst>
                <a:gd name="connsiteX0" fmla="*/ 0 w 800350"/>
                <a:gd name="connsiteY0" fmla="*/ 16062 h 32124"/>
                <a:gd name="connsiteX1" fmla="*/ 800350 w 800350"/>
                <a:gd name="connsiteY1" fmla="*/ 16062 h 32124"/>
              </a:gdLst>
              <a:ahLst/>
              <a:cxnLst>
                <a:cxn ang="0">
                  <a:pos x="connsiteX0" y="connsiteY0"/>
                </a:cxn>
                <a:cxn ang="0">
                  <a:pos x="connsiteX1" y="connsiteY1"/>
                </a:cxn>
              </a:cxnLst>
              <a:rect l="l" t="t" r="r" b="b"/>
              <a:pathLst>
                <a:path w="800350" h="32124">
                  <a:moveTo>
                    <a:pt x="0" y="16062"/>
                  </a:moveTo>
                  <a:lnTo>
                    <a:pt x="800350" y="16062"/>
                  </a:lnTo>
                </a:path>
              </a:pathLst>
            </a:custGeom>
            <a:noFill/>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spcFirstLastPara="0" vert="horz" wrap="square" lIns="392865" tIns="-3947" rIns="392867" bIns="-3947"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20" name="任意多边形: 形状 19">
              <a:extLst>
                <a:ext uri="{FF2B5EF4-FFF2-40B4-BE49-F238E27FC236}">
                  <a16:creationId xmlns:a16="http://schemas.microsoft.com/office/drawing/2014/main" id="{3BBC43E2-37A4-5451-242E-5C79AB51F85E}"/>
                </a:ext>
              </a:extLst>
            </p:cNvPr>
            <p:cNvSpPr/>
            <p:nvPr/>
          </p:nvSpPr>
          <p:spPr>
            <a:xfrm>
              <a:off x="8202009" y="5349012"/>
              <a:ext cx="2708882" cy="812370"/>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en-US" altLang="zh-CN" sz="1600" dirty="0"/>
                <a:t>《1988 </a:t>
              </a:r>
              <a:r>
                <a:rPr lang="zh-CN" altLang="en-US" sz="1600" dirty="0"/>
                <a:t>年教育改革法</a:t>
              </a:r>
              <a:r>
                <a:rPr lang="en-US" altLang="zh-CN" sz="1600" dirty="0"/>
                <a:t>》</a:t>
              </a:r>
              <a:endParaRPr lang="zh-CN" altLang="en-US" sz="1600" kern="1200" dirty="0"/>
            </a:p>
          </p:txBody>
        </p:sp>
      </p:grpSp>
    </p:spTree>
    <p:extLst>
      <p:ext uri="{BB962C8B-B14F-4D97-AF65-F5344CB8AC3E}">
        <p14:creationId xmlns:p14="http://schemas.microsoft.com/office/powerpoint/2010/main" val="239890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500"/>
                                        <p:tgtEl>
                                          <p:spTgt spid="2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ipe(left)">
                                      <p:cBhvr>
                                        <p:cTn id="53" dur="500"/>
                                        <p:tgtEl>
                                          <p:spTgt spid="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5" name="任意多边形: 形状 4">
            <a:extLst>
              <a:ext uri="{FF2B5EF4-FFF2-40B4-BE49-F238E27FC236}">
                <a16:creationId xmlns:a16="http://schemas.microsoft.com/office/drawing/2014/main" id="{2BB3757F-F949-0717-8C8F-9DE44D8993DA}"/>
              </a:ext>
            </a:extLst>
          </p:cNvPr>
          <p:cNvSpPr/>
          <p:nvPr/>
        </p:nvSpPr>
        <p:spPr>
          <a:xfrm>
            <a:off x="834552" y="3353530"/>
            <a:ext cx="3254549" cy="812370"/>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5224" tIns="35224" rIns="35224" bIns="35224" numCol="1" spcCol="1270" anchor="ctr" anchorCtr="0">
            <a:noAutofit/>
          </a:bodyPr>
          <a:lstStyle/>
          <a:p>
            <a:pPr marL="0" lvl="0" indent="0" algn="ctr" defTabSz="800100">
              <a:lnSpc>
                <a:spcPct val="90000"/>
              </a:lnSpc>
              <a:spcBef>
                <a:spcPct val="0"/>
              </a:spcBef>
              <a:spcAft>
                <a:spcPct val="35000"/>
              </a:spcAft>
              <a:buNone/>
            </a:pPr>
            <a:r>
              <a:rPr lang="zh-CN" altLang="en-US" sz="1600"/>
              <a:t>二、</a:t>
            </a:r>
            <a:r>
              <a:rPr lang="en-US" altLang="zh-CN" sz="1600"/>
              <a:t>20 </a:t>
            </a:r>
            <a:r>
              <a:rPr lang="zh-CN" altLang="en-US" sz="1600"/>
              <a:t>世纪法国的教育</a:t>
            </a:r>
            <a:endParaRPr lang="zh-CN" altLang="en-US" sz="1600" kern="1200" dirty="0"/>
          </a:p>
        </p:txBody>
      </p:sp>
      <p:sp>
        <p:nvSpPr>
          <p:cNvPr id="7" name="任意多边形: 形状 6">
            <a:extLst>
              <a:ext uri="{FF2B5EF4-FFF2-40B4-BE49-F238E27FC236}">
                <a16:creationId xmlns:a16="http://schemas.microsoft.com/office/drawing/2014/main" id="{9121BA99-62C1-4309-5A3C-5AE1A2BB7247}"/>
              </a:ext>
            </a:extLst>
          </p:cNvPr>
          <p:cNvSpPr/>
          <p:nvPr/>
        </p:nvSpPr>
        <p:spPr>
          <a:xfrm>
            <a:off x="4624096" y="2217531"/>
            <a:ext cx="3008418" cy="585289"/>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zh-CN" altLang="en-US" sz="1600"/>
              <a:t>（一）</a:t>
            </a:r>
            <a:r>
              <a:rPr lang="en-US" altLang="zh-CN" sz="1600"/>
              <a:t>20 </a:t>
            </a:r>
            <a:r>
              <a:rPr lang="zh-CN" altLang="en-US" sz="1600"/>
              <a:t>世纪上半叶法国的教育</a:t>
            </a:r>
            <a:endParaRPr lang="zh-CN" altLang="en-US" sz="1600" kern="1200" dirty="0"/>
          </a:p>
        </p:txBody>
      </p:sp>
      <p:sp>
        <p:nvSpPr>
          <p:cNvPr id="9" name="任意多边形: 形状 8">
            <a:extLst>
              <a:ext uri="{FF2B5EF4-FFF2-40B4-BE49-F238E27FC236}">
                <a16:creationId xmlns:a16="http://schemas.microsoft.com/office/drawing/2014/main" id="{938F64ED-4A5B-314B-25C3-21C34E313499}"/>
              </a:ext>
            </a:extLst>
          </p:cNvPr>
          <p:cNvSpPr/>
          <p:nvPr/>
        </p:nvSpPr>
        <p:spPr>
          <a:xfrm>
            <a:off x="8202008" y="1429227"/>
            <a:ext cx="3254549" cy="419229"/>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zh-CN" altLang="en-US" sz="1600" dirty="0"/>
              <a:t>加强国家对教育的控制</a:t>
            </a:r>
            <a:endParaRPr lang="zh-CN" altLang="en-US" sz="1600" kern="1200" dirty="0"/>
          </a:p>
        </p:txBody>
      </p:sp>
      <p:sp>
        <p:nvSpPr>
          <p:cNvPr id="12" name="任意多边形: 形状 11">
            <a:extLst>
              <a:ext uri="{FF2B5EF4-FFF2-40B4-BE49-F238E27FC236}">
                <a16:creationId xmlns:a16="http://schemas.microsoft.com/office/drawing/2014/main" id="{8835410A-0391-27BF-578E-5F15BFD22A9E}"/>
              </a:ext>
            </a:extLst>
          </p:cNvPr>
          <p:cNvSpPr/>
          <p:nvPr/>
        </p:nvSpPr>
        <p:spPr>
          <a:xfrm>
            <a:off x="8202008" y="2546006"/>
            <a:ext cx="3254549" cy="419229"/>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zh-CN" altLang="en-US" sz="1600" dirty="0"/>
              <a:t>中学课程改革</a:t>
            </a:r>
            <a:endParaRPr lang="zh-CN" altLang="en-US" sz="1600" kern="1200" dirty="0"/>
          </a:p>
        </p:txBody>
      </p:sp>
      <p:sp>
        <p:nvSpPr>
          <p:cNvPr id="14" name="任意多边形: 形状 13">
            <a:extLst>
              <a:ext uri="{FF2B5EF4-FFF2-40B4-BE49-F238E27FC236}">
                <a16:creationId xmlns:a16="http://schemas.microsoft.com/office/drawing/2014/main" id="{7CE4B863-8223-041F-B898-7F314E9F2F41}"/>
              </a:ext>
            </a:extLst>
          </p:cNvPr>
          <p:cNvSpPr/>
          <p:nvPr/>
        </p:nvSpPr>
        <p:spPr>
          <a:xfrm>
            <a:off x="8202008" y="3633917"/>
            <a:ext cx="3254549" cy="419229"/>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en-US" altLang="zh-CN" sz="1600" dirty="0"/>
              <a:t>20 </a:t>
            </a:r>
            <a:r>
              <a:rPr lang="zh-CN" altLang="en-US" sz="1600" dirty="0"/>
              <a:t>世纪 </a:t>
            </a:r>
            <a:r>
              <a:rPr lang="en-US" altLang="zh-CN" sz="1600" dirty="0"/>
              <a:t>40 </a:t>
            </a:r>
            <a:r>
              <a:rPr lang="zh-CN" altLang="en-US" sz="1600" dirty="0"/>
              <a:t>年代</a:t>
            </a:r>
            <a:r>
              <a:rPr lang="en-US" altLang="zh-CN" sz="1600" dirty="0"/>
              <a:t>——《</a:t>
            </a:r>
            <a:r>
              <a:rPr lang="zh-CN" altLang="en-US" sz="1600" dirty="0"/>
              <a:t>郎之万</a:t>
            </a:r>
            <a:r>
              <a:rPr lang="en-US" altLang="zh-CN" sz="1600" dirty="0"/>
              <a:t>-</a:t>
            </a:r>
            <a:r>
              <a:rPr lang="zh-CN" altLang="en-US" sz="1600" dirty="0"/>
              <a:t>瓦隆教育改革方案</a:t>
            </a:r>
            <a:r>
              <a:rPr lang="en-US" altLang="zh-CN" sz="1600" dirty="0"/>
              <a:t>》</a:t>
            </a:r>
            <a:endParaRPr lang="zh-CN" altLang="en-US" sz="1600" kern="1200" dirty="0"/>
          </a:p>
        </p:txBody>
      </p:sp>
      <p:sp>
        <p:nvSpPr>
          <p:cNvPr id="16" name="任意多边形: 形状 15">
            <a:extLst>
              <a:ext uri="{FF2B5EF4-FFF2-40B4-BE49-F238E27FC236}">
                <a16:creationId xmlns:a16="http://schemas.microsoft.com/office/drawing/2014/main" id="{035AB43F-2093-8FFE-9989-2848F8331700}"/>
              </a:ext>
            </a:extLst>
          </p:cNvPr>
          <p:cNvSpPr/>
          <p:nvPr/>
        </p:nvSpPr>
        <p:spPr>
          <a:xfrm>
            <a:off x="4624096" y="4726866"/>
            <a:ext cx="3008418" cy="585289"/>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zh-CN" altLang="en-US" sz="1600"/>
              <a:t>（二）</a:t>
            </a:r>
            <a:r>
              <a:rPr lang="en-US" altLang="zh-CN" sz="1600"/>
              <a:t>20 </a:t>
            </a:r>
            <a:r>
              <a:rPr lang="zh-CN" altLang="en-US" sz="1600"/>
              <a:t>世纪下半叶法国的教育</a:t>
            </a:r>
            <a:endParaRPr lang="zh-CN" altLang="en-US" sz="1600" kern="1200" dirty="0"/>
          </a:p>
        </p:txBody>
      </p:sp>
      <p:sp>
        <p:nvSpPr>
          <p:cNvPr id="18" name="任意多边形: 形状 17">
            <a:extLst>
              <a:ext uri="{FF2B5EF4-FFF2-40B4-BE49-F238E27FC236}">
                <a16:creationId xmlns:a16="http://schemas.microsoft.com/office/drawing/2014/main" id="{46E4FD62-1BE2-9662-7562-71354BE822DC}"/>
              </a:ext>
            </a:extLst>
          </p:cNvPr>
          <p:cNvSpPr/>
          <p:nvPr/>
        </p:nvSpPr>
        <p:spPr>
          <a:xfrm>
            <a:off x="8202008" y="4231906"/>
            <a:ext cx="3254549" cy="419229"/>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en-US" altLang="zh-CN" sz="1600" dirty="0"/>
              <a:t>20 </a:t>
            </a:r>
            <a:r>
              <a:rPr lang="zh-CN" altLang="en-US" sz="1600" dirty="0"/>
              <a:t>世纪 </a:t>
            </a:r>
            <a:r>
              <a:rPr lang="en-US" altLang="zh-CN" sz="1600" dirty="0"/>
              <a:t>50 </a:t>
            </a:r>
            <a:r>
              <a:rPr lang="zh-CN" altLang="en-US" sz="1600" dirty="0"/>
              <a:t>年代</a:t>
            </a:r>
            <a:endParaRPr lang="zh-CN" altLang="en-US" sz="1600" kern="1200" dirty="0"/>
          </a:p>
        </p:txBody>
      </p:sp>
      <p:sp>
        <p:nvSpPr>
          <p:cNvPr id="20" name="任意多边形: 形状 19">
            <a:extLst>
              <a:ext uri="{FF2B5EF4-FFF2-40B4-BE49-F238E27FC236}">
                <a16:creationId xmlns:a16="http://schemas.microsoft.com/office/drawing/2014/main" id="{3BBC43E2-37A4-5451-242E-5C79AB51F85E}"/>
              </a:ext>
            </a:extLst>
          </p:cNvPr>
          <p:cNvSpPr/>
          <p:nvPr/>
        </p:nvSpPr>
        <p:spPr>
          <a:xfrm>
            <a:off x="8202008" y="5375746"/>
            <a:ext cx="3254549" cy="419229"/>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en-US" altLang="zh-CN" sz="1600" dirty="0"/>
              <a:t>20 </a:t>
            </a:r>
            <a:r>
              <a:rPr lang="zh-CN" altLang="en-US" sz="1600" dirty="0"/>
              <a:t>世纪 </a:t>
            </a:r>
            <a:r>
              <a:rPr lang="en-US" altLang="zh-CN" sz="1600" dirty="0"/>
              <a:t>70 </a:t>
            </a:r>
            <a:r>
              <a:rPr lang="zh-CN" altLang="en-US" sz="1600" dirty="0"/>
              <a:t>年代</a:t>
            </a:r>
            <a:r>
              <a:rPr lang="en-US" altLang="zh-CN" sz="1600" dirty="0"/>
              <a:t>——《</a:t>
            </a:r>
            <a:r>
              <a:rPr lang="zh-CN" altLang="en-US" sz="1600" dirty="0"/>
              <a:t>哈比改革</a:t>
            </a:r>
            <a:r>
              <a:rPr lang="en-US" altLang="zh-CN" sz="1600" dirty="0"/>
              <a:t>》</a:t>
            </a:r>
            <a:endParaRPr lang="zh-CN" altLang="en-US" sz="1600" kern="1200" dirty="0"/>
          </a:p>
        </p:txBody>
      </p:sp>
      <p:sp>
        <p:nvSpPr>
          <p:cNvPr id="23" name="任意多边形: 形状 22">
            <a:extLst>
              <a:ext uri="{FF2B5EF4-FFF2-40B4-BE49-F238E27FC236}">
                <a16:creationId xmlns:a16="http://schemas.microsoft.com/office/drawing/2014/main" id="{2E43F2C7-045E-D170-CB7B-1D09AB795665}"/>
              </a:ext>
            </a:extLst>
          </p:cNvPr>
          <p:cNvSpPr/>
          <p:nvPr/>
        </p:nvSpPr>
        <p:spPr>
          <a:xfrm>
            <a:off x="8202008" y="4800836"/>
            <a:ext cx="3254549" cy="419229"/>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en-US" altLang="zh-CN" sz="1600" dirty="0"/>
              <a:t>20 </a:t>
            </a:r>
            <a:r>
              <a:rPr lang="zh-CN" altLang="en-US" sz="1600" dirty="0"/>
              <a:t>世纪 </a:t>
            </a:r>
            <a:r>
              <a:rPr lang="en-US" altLang="zh-CN" sz="1600" dirty="0"/>
              <a:t>60 </a:t>
            </a:r>
            <a:r>
              <a:rPr lang="zh-CN" altLang="en-US" sz="1600" dirty="0"/>
              <a:t>年代</a:t>
            </a:r>
            <a:r>
              <a:rPr lang="en-US" altLang="zh-CN" sz="1600" dirty="0"/>
              <a:t>——《</a:t>
            </a:r>
            <a:r>
              <a:rPr lang="zh-CN" altLang="en-US" sz="1600" dirty="0"/>
              <a:t>富尔法案</a:t>
            </a:r>
            <a:r>
              <a:rPr lang="en-US" altLang="zh-CN" sz="1600" dirty="0"/>
              <a:t>》</a:t>
            </a:r>
            <a:endParaRPr lang="zh-CN" altLang="en-US" sz="1600" kern="1200" dirty="0"/>
          </a:p>
        </p:txBody>
      </p:sp>
      <p:sp>
        <p:nvSpPr>
          <p:cNvPr id="24" name="任意多边形: 形状 23">
            <a:extLst>
              <a:ext uri="{FF2B5EF4-FFF2-40B4-BE49-F238E27FC236}">
                <a16:creationId xmlns:a16="http://schemas.microsoft.com/office/drawing/2014/main" id="{EA0F99E9-3A27-FA08-025B-37F2555A7221}"/>
              </a:ext>
            </a:extLst>
          </p:cNvPr>
          <p:cNvSpPr/>
          <p:nvPr/>
        </p:nvSpPr>
        <p:spPr>
          <a:xfrm>
            <a:off x="8202008" y="5950656"/>
            <a:ext cx="3254549" cy="419229"/>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en-US" altLang="zh-CN" sz="1600" dirty="0"/>
              <a:t>20 </a:t>
            </a:r>
            <a:r>
              <a:rPr lang="zh-CN" altLang="en-US" sz="1600" dirty="0"/>
              <a:t>世纪 </a:t>
            </a:r>
            <a:r>
              <a:rPr lang="en-US" altLang="zh-CN" sz="1600" dirty="0"/>
              <a:t>90 </a:t>
            </a:r>
            <a:r>
              <a:rPr lang="zh-CN" altLang="en-US" sz="1600" dirty="0"/>
              <a:t>年代</a:t>
            </a:r>
            <a:r>
              <a:rPr lang="en-US" altLang="zh-CN" sz="1600" dirty="0"/>
              <a:t>——《</a:t>
            </a:r>
            <a:r>
              <a:rPr lang="zh-CN" altLang="en-US" sz="1600" dirty="0"/>
              <a:t>课程宪章</a:t>
            </a:r>
            <a:r>
              <a:rPr lang="en-US" altLang="zh-CN" sz="1600" dirty="0"/>
              <a:t>》</a:t>
            </a:r>
            <a:endParaRPr lang="zh-CN" altLang="en-US" sz="1600" kern="1200" dirty="0"/>
          </a:p>
        </p:txBody>
      </p:sp>
      <p:sp>
        <p:nvSpPr>
          <p:cNvPr id="25" name="任意多边形: 形状 24">
            <a:extLst>
              <a:ext uri="{FF2B5EF4-FFF2-40B4-BE49-F238E27FC236}">
                <a16:creationId xmlns:a16="http://schemas.microsoft.com/office/drawing/2014/main" id="{67319686-EC49-930D-97F1-6423C22EEAC1}"/>
              </a:ext>
            </a:extLst>
          </p:cNvPr>
          <p:cNvSpPr/>
          <p:nvPr/>
        </p:nvSpPr>
        <p:spPr>
          <a:xfrm>
            <a:off x="8202008" y="1998157"/>
            <a:ext cx="3254549" cy="419229"/>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en-US" altLang="zh-CN" sz="1600" dirty="0"/>
              <a:t>“</a:t>
            </a:r>
            <a:r>
              <a:rPr lang="zh-CN" altLang="en-US" sz="1600" dirty="0"/>
              <a:t>统一学校运动”与学制改革</a:t>
            </a:r>
            <a:endParaRPr lang="zh-CN" altLang="en-US" sz="1600" kern="1200" dirty="0"/>
          </a:p>
        </p:txBody>
      </p:sp>
      <p:sp>
        <p:nvSpPr>
          <p:cNvPr id="26" name="任意多边形: 形状 25">
            <a:extLst>
              <a:ext uri="{FF2B5EF4-FFF2-40B4-BE49-F238E27FC236}">
                <a16:creationId xmlns:a16="http://schemas.microsoft.com/office/drawing/2014/main" id="{5C501A11-CF65-0905-DAEE-88A04AD6449C}"/>
              </a:ext>
            </a:extLst>
          </p:cNvPr>
          <p:cNvSpPr/>
          <p:nvPr/>
        </p:nvSpPr>
        <p:spPr>
          <a:xfrm>
            <a:off x="8202008" y="3059007"/>
            <a:ext cx="3254549" cy="419229"/>
          </a:xfrm>
          <a:custGeom>
            <a:avLst/>
            <a:gdLst>
              <a:gd name="connsiteX0" fmla="*/ 0 w 2708882"/>
              <a:gd name="connsiteY0" fmla="*/ 81237 h 812370"/>
              <a:gd name="connsiteX1" fmla="*/ 81237 w 2708882"/>
              <a:gd name="connsiteY1" fmla="*/ 0 h 812370"/>
              <a:gd name="connsiteX2" fmla="*/ 2627645 w 2708882"/>
              <a:gd name="connsiteY2" fmla="*/ 0 h 812370"/>
              <a:gd name="connsiteX3" fmla="*/ 2708882 w 2708882"/>
              <a:gd name="connsiteY3" fmla="*/ 81237 h 812370"/>
              <a:gd name="connsiteX4" fmla="*/ 2708882 w 2708882"/>
              <a:gd name="connsiteY4" fmla="*/ 731133 h 812370"/>
              <a:gd name="connsiteX5" fmla="*/ 2627645 w 2708882"/>
              <a:gd name="connsiteY5" fmla="*/ 812370 h 812370"/>
              <a:gd name="connsiteX6" fmla="*/ 81237 w 2708882"/>
              <a:gd name="connsiteY6" fmla="*/ 812370 h 812370"/>
              <a:gd name="connsiteX7" fmla="*/ 0 w 2708882"/>
              <a:gd name="connsiteY7" fmla="*/ 731133 h 812370"/>
              <a:gd name="connsiteX8" fmla="*/ 0 w 2708882"/>
              <a:gd name="connsiteY8" fmla="*/ 81237 h 81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882" h="812370">
                <a:moveTo>
                  <a:pt x="0" y="81237"/>
                </a:moveTo>
                <a:cubicBezTo>
                  <a:pt x="0" y="36371"/>
                  <a:pt x="36371" y="0"/>
                  <a:pt x="81237" y="0"/>
                </a:cubicBezTo>
                <a:lnTo>
                  <a:pt x="2627645" y="0"/>
                </a:lnTo>
                <a:cubicBezTo>
                  <a:pt x="2672511" y="0"/>
                  <a:pt x="2708882" y="36371"/>
                  <a:pt x="2708882" y="81237"/>
                </a:cubicBezTo>
                <a:lnTo>
                  <a:pt x="2708882" y="731133"/>
                </a:lnTo>
                <a:cubicBezTo>
                  <a:pt x="2708882" y="775999"/>
                  <a:pt x="2672511" y="812370"/>
                  <a:pt x="2627645" y="812370"/>
                </a:cubicBezTo>
                <a:lnTo>
                  <a:pt x="81237" y="812370"/>
                </a:lnTo>
                <a:cubicBezTo>
                  <a:pt x="36371" y="812370"/>
                  <a:pt x="0" y="775999"/>
                  <a:pt x="0" y="731133"/>
                </a:cubicBezTo>
                <a:lnTo>
                  <a:pt x="0" y="81237"/>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3954" tIns="33954" rIns="33954" bIns="33954" numCol="1" spcCol="1270" anchor="ctr" anchorCtr="0">
            <a:noAutofit/>
          </a:bodyPr>
          <a:lstStyle/>
          <a:p>
            <a:pPr marL="0" lvl="0" indent="0" algn="ctr" defTabSz="711200">
              <a:lnSpc>
                <a:spcPct val="90000"/>
              </a:lnSpc>
              <a:spcBef>
                <a:spcPct val="0"/>
              </a:spcBef>
              <a:spcAft>
                <a:spcPct val="35000"/>
              </a:spcAft>
              <a:buNone/>
            </a:pPr>
            <a:r>
              <a:rPr lang="en-US" altLang="zh-CN" sz="1600" dirty="0"/>
              <a:t>《</a:t>
            </a:r>
            <a:r>
              <a:rPr lang="zh-CN" altLang="en-US" sz="1600" dirty="0"/>
              <a:t>阿斯蒂埃法</a:t>
            </a:r>
            <a:r>
              <a:rPr lang="en-US" altLang="zh-CN" sz="1600" dirty="0"/>
              <a:t>》</a:t>
            </a:r>
            <a:r>
              <a:rPr lang="zh-CN" altLang="en-US" sz="1600" dirty="0"/>
              <a:t>与职业技术教育的发展</a:t>
            </a:r>
            <a:endParaRPr lang="zh-CN" altLang="en-US" sz="1600" kern="1200" dirty="0"/>
          </a:p>
        </p:txBody>
      </p:sp>
    </p:spTree>
    <p:extLst>
      <p:ext uri="{BB962C8B-B14F-4D97-AF65-F5344CB8AC3E}">
        <p14:creationId xmlns:p14="http://schemas.microsoft.com/office/powerpoint/2010/main" val="17521841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1+#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1+#ppt_w/2"/>
                                          </p:val>
                                        </p:tav>
                                        <p:tav tm="100000">
                                          <p:val>
                                            <p:strVal val="#ppt_x"/>
                                          </p:val>
                                        </p:tav>
                                      </p:tavLst>
                                    </p:anim>
                                    <p:anim calcmode="lin" valueType="num">
                                      <p:cBhvr additive="base">
                                        <p:cTn id="51"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1+#ppt_w/2"/>
                                          </p:val>
                                        </p:tav>
                                        <p:tav tm="100000">
                                          <p:val>
                                            <p:strVal val="#ppt_x"/>
                                          </p:val>
                                        </p:tav>
                                      </p:tavLst>
                                    </p:anim>
                                    <p:anim calcmode="lin" valueType="num">
                                      <p:cBhvr additive="base">
                                        <p:cTn id="57"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fill="hold"/>
                                        <p:tgtEl>
                                          <p:spTgt spid="26"/>
                                        </p:tgtEl>
                                        <p:attrNameLst>
                                          <p:attrName>ppt_x</p:attrName>
                                        </p:attrNameLst>
                                      </p:cBhvr>
                                      <p:tavLst>
                                        <p:tav tm="0">
                                          <p:val>
                                            <p:strVal val="1+#ppt_w/2"/>
                                          </p:val>
                                        </p:tav>
                                        <p:tav tm="100000">
                                          <p:val>
                                            <p:strVal val="#ppt_x"/>
                                          </p:val>
                                        </p:tav>
                                      </p:tavLst>
                                    </p:anim>
                                    <p:anim calcmode="lin" valueType="num">
                                      <p:cBhvr additive="base">
                                        <p:cTn id="63"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1+#ppt_w/2"/>
                                          </p:val>
                                        </p:tav>
                                        <p:tav tm="100000">
                                          <p:val>
                                            <p:strVal val="#ppt_x"/>
                                          </p:val>
                                        </p:tav>
                                      </p:tavLst>
                                    </p:anim>
                                    <p:anim calcmode="lin" valueType="num">
                                      <p:cBhvr additive="base">
                                        <p:cTn id="69"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grpId="0" nodeType="click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fill="hold"/>
                                        <p:tgtEl>
                                          <p:spTgt spid="18"/>
                                        </p:tgtEl>
                                        <p:attrNameLst>
                                          <p:attrName>ppt_x</p:attrName>
                                        </p:attrNameLst>
                                      </p:cBhvr>
                                      <p:tavLst>
                                        <p:tav tm="0">
                                          <p:val>
                                            <p:strVal val="1+#ppt_w/2"/>
                                          </p:val>
                                        </p:tav>
                                        <p:tav tm="100000">
                                          <p:val>
                                            <p:strVal val="#ppt_x"/>
                                          </p:val>
                                        </p:tav>
                                      </p:tavLst>
                                    </p:anim>
                                    <p:anim calcmode="lin" valueType="num">
                                      <p:cBhvr additive="base">
                                        <p:cTn id="75"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fill="hold"/>
                                        <p:tgtEl>
                                          <p:spTgt spid="23"/>
                                        </p:tgtEl>
                                        <p:attrNameLst>
                                          <p:attrName>ppt_x</p:attrName>
                                        </p:attrNameLst>
                                      </p:cBhvr>
                                      <p:tavLst>
                                        <p:tav tm="0">
                                          <p:val>
                                            <p:strVal val="1+#ppt_w/2"/>
                                          </p:val>
                                        </p:tav>
                                        <p:tav tm="100000">
                                          <p:val>
                                            <p:strVal val="#ppt_x"/>
                                          </p:val>
                                        </p:tav>
                                      </p:tavLst>
                                    </p:anim>
                                    <p:anim calcmode="lin" valueType="num">
                                      <p:cBhvr additive="base">
                                        <p:cTn id="81"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2" fill="hold" grpId="0" nodeType="click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500" fill="hold"/>
                                        <p:tgtEl>
                                          <p:spTgt spid="20"/>
                                        </p:tgtEl>
                                        <p:attrNameLst>
                                          <p:attrName>ppt_x</p:attrName>
                                        </p:attrNameLst>
                                      </p:cBhvr>
                                      <p:tavLst>
                                        <p:tav tm="0">
                                          <p:val>
                                            <p:strVal val="1+#ppt_w/2"/>
                                          </p:val>
                                        </p:tav>
                                        <p:tav tm="100000">
                                          <p:val>
                                            <p:strVal val="#ppt_x"/>
                                          </p:val>
                                        </p:tav>
                                      </p:tavLst>
                                    </p:anim>
                                    <p:anim calcmode="lin" valueType="num">
                                      <p:cBhvr additive="base">
                                        <p:cTn id="8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2"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500" fill="hold"/>
                                        <p:tgtEl>
                                          <p:spTgt spid="24"/>
                                        </p:tgtEl>
                                        <p:attrNameLst>
                                          <p:attrName>ppt_x</p:attrName>
                                        </p:attrNameLst>
                                      </p:cBhvr>
                                      <p:tavLst>
                                        <p:tav tm="0">
                                          <p:val>
                                            <p:strVal val="1+#ppt_w/2"/>
                                          </p:val>
                                        </p:tav>
                                        <p:tav tm="100000">
                                          <p:val>
                                            <p:strVal val="#ppt_x"/>
                                          </p:val>
                                        </p:tav>
                                      </p:tavLst>
                                    </p:anim>
                                    <p:anim calcmode="lin" valueType="num">
                                      <p:cBhvr additive="base">
                                        <p:cTn id="9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5" grpId="0" animBg="1"/>
      <p:bldP spid="7" grpId="0" animBg="1"/>
      <p:bldP spid="9" grpId="0" animBg="1"/>
      <p:bldP spid="12" grpId="0" animBg="1"/>
      <p:bldP spid="14" grpId="0" animBg="1"/>
      <p:bldP spid="16" grpId="0" animBg="1"/>
      <p:bldP spid="18" grpId="0" animBg="1"/>
      <p:bldP spid="20" grpId="0" animBg="1"/>
      <p:bldP spid="23" grpId="0" animBg="1"/>
      <p:bldP spid="24" grpId="0" animBg="1"/>
      <p:bldP spid="25" grpId="0" animBg="1"/>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2" name="椭圆 1">
            <a:extLst>
              <a:ext uri="{FF2B5EF4-FFF2-40B4-BE49-F238E27FC236}">
                <a16:creationId xmlns:a16="http://schemas.microsoft.com/office/drawing/2014/main" id="{02CEADAC-FB4A-FAA3-6B35-7AAB0AE9EBA3}"/>
              </a:ext>
            </a:extLst>
          </p:cNvPr>
          <p:cNvSpPr/>
          <p:nvPr/>
        </p:nvSpPr>
        <p:spPr>
          <a:xfrm>
            <a:off x="5065776" y="1502665"/>
            <a:ext cx="2060448" cy="2060448"/>
          </a:xfrm>
          <a:prstGeom prst="ellipse">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zh-CN" altLang="en-US" dirty="0"/>
              <a:t>三</a:t>
            </a:r>
            <a:endParaRPr lang="en-US" altLang="zh-CN" dirty="0"/>
          </a:p>
          <a:p>
            <a:pPr algn="ctr"/>
            <a:r>
              <a:rPr lang="en-US" altLang="zh-CN" dirty="0"/>
              <a:t>20 </a:t>
            </a:r>
            <a:r>
              <a:rPr lang="zh-CN" altLang="en-US" dirty="0"/>
              <a:t>世纪德国的教育</a:t>
            </a:r>
          </a:p>
        </p:txBody>
      </p:sp>
      <p:sp>
        <p:nvSpPr>
          <p:cNvPr id="3" name="矩形: 圆角 2">
            <a:extLst>
              <a:ext uri="{FF2B5EF4-FFF2-40B4-BE49-F238E27FC236}">
                <a16:creationId xmlns:a16="http://schemas.microsoft.com/office/drawing/2014/main" id="{46A12123-800F-8A55-9159-F951E759017A}"/>
              </a:ext>
            </a:extLst>
          </p:cNvPr>
          <p:cNvSpPr/>
          <p:nvPr/>
        </p:nvSpPr>
        <p:spPr>
          <a:xfrm>
            <a:off x="1395938" y="1853184"/>
            <a:ext cx="2993182" cy="551689"/>
          </a:xfrm>
          <a:prstGeom prst="roundRect">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zh-CN" altLang="en-US" sz="1600" dirty="0"/>
              <a:t>（一）</a:t>
            </a:r>
            <a:r>
              <a:rPr lang="en-US" altLang="zh-CN" sz="1600" dirty="0"/>
              <a:t>20 </a:t>
            </a:r>
            <a:r>
              <a:rPr lang="zh-CN" altLang="en-US" sz="1600" dirty="0"/>
              <a:t>世纪上半叶德国的教育</a:t>
            </a:r>
          </a:p>
        </p:txBody>
      </p:sp>
      <p:sp>
        <p:nvSpPr>
          <p:cNvPr id="27" name="矩形: 圆角 26">
            <a:extLst>
              <a:ext uri="{FF2B5EF4-FFF2-40B4-BE49-F238E27FC236}">
                <a16:creationId xmlns:a16="http://schemas.microsoft.com/office/drawing/2014/main" id="{9063D835-A59A-6131-64F0-71AF90005668}"/>
              </a:ext>
            </a:extLst>
          </p:cNvPr>
          <p:cNvSpPr/>
          <p:nvPr/>
        </p:nvSpPr>
        <p:spPr>
          <a:xfrm>
            <a:off x="7802880" y="1853184"/>
            <a:ext cx="2993182" cy="551689"/>
          </a:xfrm>
          <a:prstGeom prst="roundRect">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zh-CN" altLang="en-US" sz="1600" dirty="0"/>
              <a:t>（二）</a:t>
            </a:r>
            <a:r>
              <a:rPr lang="en-US" altLang="zh-CN" sz="1600" dirty="0"/>
              <a:t>20 </a:t>
            </a:r>
            <a:r>
              <a:rPr lang="zh-CN" altLang="en-US" sz="1600" dirty="0"/>
              <a:t>世纪下半叶德国的教育</a:t>
            </a:r>
          </a:p>
        </p:txBody>
      </p:sp>
      <p:sp>
        <p:nvSpPr>
          <p:cNvPr id="28" name="文本框 27">
            <a:extLst>
              <a:ext uri="{FF2B5EF4-FFF2-40B4-BE49-F238E27FC236}">
                <a16:creationId xmlns:a16="http://schemas.microsoft.com/office/drawing/2014/main" id="{9E9916D9-E1B8-4E41-751D-8F5654FB7156}"/>
              </a:ext>
            </a:extLst>
          </p:cNvPr>
          <p:cNvSpPr txBox="1"/>
          <p:nvPr/>
        </p:nvSpPr>
        <p:spPr>
          <a:xfrm>
            <a:off x="1332782" y="2685055"/>
            <a:ext cx="2993182" cy="1815882"/>
          </a:xfrm>
          <a:prstGeom prst="rect">
            <a:avLst/>
          </a:prstGeom>
          <a:noFill/>
        </p:spPr>
        <p:txBody>
          <a:bodyPr wrap="square">
            <a:spAutoFit/>
          </a:bodyPr>
          <a:lstStyle/>
          <a:p>
            <a:r>
              <a:rPr lang="zh-CN" altLang="en-US" sz="1600" dirty="0"/>
              <a:t>       德国自 </a:t>
            </a:r>
            <a:r>
              <a:rPr lang="en-US" altLang="zh-CN" sz="1600" dirty="0"/>
              <a:t>1871 </a:t>
            </a:r>
            <a:r>
              <a:rPr lang="zh-CN" altLang="en-US" sz="1600" dirty="0"/>
              <a:t>年统一以后至第二次世界大战期间，其教育史可以分为三个时期：德意志帝国时期（</a:t>
            </a:r>
            <a:r>
              <a:rPr lang="en-US" altLang="zh-CN" sz="1600" dirty="0"/>
              <a:t>1870—1918 </a:t>
            </a:r>
            <a:r>
              <a:rPr lang="zh-CN" altLang="en-US" sz="1600" dirty="0"/>
              <a:t>年）、魏玛共和时期（</a:t>
            </a:r>
            <a:r>
              <a:rPr lang="en-US" altLang="zh-CN" sz="1600" dirty="0"/>
              <a:t>1919—1933 </a:t>
            </a:r>
            <a:r>
              <a:rPr lang="zh-CN" altLang="en-US" sz="1600" dirty="0"/>
              <a:t>年）、纳粹统治时期（</a:t>
            </a:r>
            <a:r>
              <a:rPr lang="en-US" altLang="zh-CN" sz="1600" dirty="0"/>
              <a:t>1933—1945 </a:t>
            </a:r>
            <a:r>
              <a:rPr lang="zh-CN" altLang="en-US" sz="1600" dirty="0"/>
              <a:t>年）。</a:t>
            </a:r>
          </a:p>
        </p:txBody>
      </p:sp>
      <p:sp>
        <p:nvSpPr>
          <p:cNvPr id="29" name="文本框 28">
            <a:extLst>
              <a:ext uri="{FF2B5EF4-FFF2-40B4-BE49-F238E27FC236}">
                <a16:creationId xmlns:a16="http://schemas.microsoft.com/office/drawing/2014/main" id="{07788E41-E0E4-12CC-A1D9-B16A12FE4958}"/>
              </a:ext>
            </a:extLst>
          </p:cNvPr>
          <p:cNvSpPr txBox="1"/>
          <p:nvPr/>
        </p:nvSpPr>
        <p:spPr>
          <a:xfrm>
            <a:off x="7866036" y="2685055"/>
            <a:ext cx="2993182" cy="2800767"/>
          </a:xfrm>
          <a:prstGeom prst="rect">
            <a:avLst/>
          </a:prstGeom>
          <a:noFill/>
        </p:spPr>
        <p:txBody>
          <a:bodyPr wrap="square">
            <a:spAutoFit/>
          </a:bodyPr>
          <a:lstStyle/>
          <a:p>
            <a:r>
              <a:rPr lang="en-US" altLang="zh-CN" sz="1600" dirty="0"/>
              <a:t>      《</a:t>
            </a:r>
            <a:r>
              <a:rPr lang="zh-CN" altLang="en-US" sz="1600" dirty="0"/>
              <a:t>总纲计划</a:t>
            </a:r>
            <a:r>
              <a:rPr lang="en-US" altLang="zh-CN" sz="1600" dirty="0"/>
              <a:t>》</a:t>
            </a:r>
            <a:r>
              <a:rPr lang="zh-CN" altLang="en-US" sz="1600" dirty="0"/>
              <a:t>集中探讨了普通初等和中等教育的改进问题，并提出所有儿童均应接受四年的基础学校教育，然后再接受两年促进阶段的教育。促进阶段教育旨在给予学生充分发展</a:t>
            </a:r>
          </a:p>
          <a:p>
            <a:r>
              <a:rPr lang="zh-CN" altLang="en-US" sz="1600" dirty="0"/>
              <a:t>能力和特长的机会，以便通过考试遴选进入不同类型的中等教育机构。</a:t>
            </a:r>
            <a:r>
              <a:rPr lang="en-US" altLang="zh-CN" sz="1600" dirty="0"/>
              <a:t>《</a:t>
            </a:r>
            <a:r>
              <a:rPr lang="zh-CN" altLang="en-US" sz="1600" dirty="0"/>
              <a:t>总纲计划</a:t>
            </a:r>
            <a:r>
              <a:rPr lang="en-US" altLang="zh-CN" sz="1600" dirty="0"/>
              <a:t>》</a:t>
            </a:r>
            <a:r>
              <a:rPr lang="zh-CN" altLang="en-US" sz="1600" dirty="0"/>
              <a:t>建议设置三种中学，即主要学校、实科学校和高级中学。</a:t>
            </a:r>
          </a:p>
        </p:txBody>
      </p:sp>
    </p:spTree>
    <p:extLst>
      <p:ext uri="{BB962C8B-B14F-4D97-AF65-F5344CB8AC3E}">
        <p14:creationId xmlns:p14="http://schemas.microsoft.com/office/powerpoint/2010/main" val="6069711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randombar(horizontal)">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1"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randombar(horizontal)">
                                      <p:cBhvr>
                                        <p:cTn id="5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 grpId="0" animBg="1"/>
      <p:bldP spid="3" grpId="0" animBg="1"/>
      <p:bldP spid="27" grpId="0" animBg="1"/>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22" name="组合 21"/>
          <p:cNvGrpSpPr/>
          <p:nvPr/>
        </p:nvGrpSpPr>
        <p:grpSpPr>
          <a:xfrm>
            <a:off x="6027538" y="1270225"/>
            <a:ext cx="1262415" cy="3987574"/>
            <a:chOff x="4701336" y="1779169"/>
            <a:chExt cx="925604" cy="2923694"/>
          </a:xfrm>
        </p:grpSpPr>
        <p:grpSp>
          <p:nvGrpSpPr>
            <p:cNvPr id="23" name="组合 22"/>
            <p:cNvGrpSpPr/>
            <p:nvPr/>
          </p:nvGrpSpPr>
          <p:grpSpPr>
            <a:xfrm rot="16200000" flipH="1">
              <a:off x="3702291" y="2778214"/>
              <a:ext cx="2923694" cy="925604"/>
              <a:chOff x="2359344" y="1876788"/>
              <a:chExt cx="3549360" cy="1123680"/>
            </a:xfrm>
          </p:grpSpPr>
          <p:sp>
            <p:nvSpPr>
              <p:cNvPr id="25"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贰</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26" name="矩形 25"/>
              <p:cNvSpPr/>
              <p:nvPr/>
            </p:nvSpPr>
            <p:spPr bwMode="auto">
              <a:xfrm rot="16200000">
                <a:off x="4274097" y="1069438"/>
                <a:ext cx="604550" cy="2664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中世纪时期的教育</a:t>
                </a:r>
              </a:p>
            </p:txBody>
          </p:sp>
        </p:grpSp>
        <p:sp>
          <p:nvSpPr>
            <p:cNvPr id="24" name="椭圆 23"/>
            <p:cNvSpPr/>
            <p:nvPr/>
          </p:nvSpPr>
          <p:spPr>
            <a:xfrm>
              <a:off x="5089372" y="2349658"/>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rgbClr val="FF000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7131055" y="1270224"/>
            <a:ext cx="1262415" cy="3856681"/>
            <a:chOff x="4701335" y="1779168"/>
            <a:chExt cx="925604" cy="2827723"/>
          </a:xfrm>
        </p:grpSpPr>
        <p:grpSp>
          <p:nvGrpSpPr>
            <p:cNvPr id="28" name="组合 27"/>
            <p:cNvGrpSpPr/>
            <p:nvPr/>
          </p:nvGrpSpPr>
          <p:grpSpPr>
            <a:xfrm rot="16200000" flipH="1">
              <a:off x="3750275" y="2730228"/>
              <a:ext cx="2827723" cy="925604"/>
              <a:chOff x="2359344" y="1876788"/>
              <a:chExt cx="3432852" cy="1123680"/>
            </a:xfrm>
          </p:grpSpPr>
          <p:sp>
            <p:nvSpPr>
              <p:cNvPr id="30"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叁</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31" name="矩形 30"/>
              <p:cNvSpPr/>
              <p:nvPr/>
            </p:nvSpPr>
            <p:spPr bwMode="auto">
              <a:xfrm rot="16200000">
                <a:off x="4239584" y="1127694"/>
                <a:ext cx="557066" cy="25481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西方近代的教育</a:t>
                </a:r>
              </a:p>
            </p:txBody>
          </p:sp>
        </p:grpSp>
        <p:sp>
          <p:nvSpPr>
            <p:cNvPr id="29" name="椭圆 28"/>
            <p:cNvSpPr/>
            <p:nvPr/>
          </p:nvSpPr>
          <p:spPr>
            <a:xfrm>
              <a:off x="5089372" y="2349658"/>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234577" y="1270227"/>
            <a:ext cx="1262415" cy="3864120"/>
            <a:chOff x="4701336" y="1779170"/>
            <a:chExt cx="925604" cy="2833178"/>
          </a:xfrm>
        </p:grpSpPr>
        <p:grpSp>
          <p:nvGrpSpPr>
            <p:cNvPr id="33" name="组合 32"/>
            <p:cNvGrpSpPr/>
            <p:nvPr/>
          </p:nvGrpSpPr>
          <p:grpSpPr>
            <a:xfrm rot="16200000" flipH="1">
              <a:off x="3747549" y="2732957"/>
              <a:ext cx="2833178" cy="925604"/>
              <a:chOff x="2359344" y="1876788"/>
              <a:chExt cx="3439473" cy="1123680"/>
            </a:xfrm>
          </p:grpSpPr>
          <p:sp>
            <p:nvSpPr>
              <p:cNvPr id="35"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肆</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36" name="矩形 35"/>
              <p:cNvSpPr/>
              <p:nvPr/>
            </p:nvSpPr>
            <p:spPr bwMode="auto">
              <a:xfrm rot="16200000">
                <a:off x="4256554" y="1124383"/>
                <a:ext cx="529747" cy="25547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西方现当代的教育</a:t>
                </a:r>
              </a:p>
            </p:txBody>
          </p:sp>
        </p:grpSp>
        <p:sp>
          <p:nvSpPr>
            <p:cNvPr id="34" name="椭圆 33"/>
            <p:cNvSpPr/>
            <p:nvPr/>
          </p:nvSpPr>
          <p:spPr>
            <a:xfrm>
              <a:off x="5089372" y="2349659"/>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924019" y="1270226"/>
            <a:ext cx="1262415" cy="3864123"/>
            <a:chOff x="4701336" y="1779170"/>
            <a:chExt cx="925604" cy="2833180"/>
          </a:xfrm>
        </p:grpSpPr>
        <p:grpSp>
          <p:nvGrpSpPr>
            <p:cNvPr id="38" name="组合 37"/>
            <p:cNvGrpSpPr/>
            <p:nvPr/>
          </p:nvGrpSpPr>
          <p:grpSpPr>
            <a:xfrm rot="16200000" flipH="1">
              <a:off x="3747548" y="2732958"/>
              <a:ext cx="2833180" cy="925604"/>
              <a:chOff x="2359344" y="1876788"/>
              <a:chExt cx="3439475" cy="1123680"/>
            </a:xfrm>
          </p:grpSpPr>
          <p:sp>
            <p:nvSpPr>
              <p:cNvPr id="40" name="_14"/>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2800" spc="300" dirty="0">
                    <a:solidFill>
                      <a:schemeClr val="tx1"/>
                    </a:solidFill>
                    <a:latin typeface="微软雅黑" panose="020B0503020204020204" pitchFamily="34" charset="-122"/>
                    <a:ea typeface="微软雅黑" panose="020B0503020204020204" pitchFamily="34" charset="-122"/>
                  </a:rPr>
                  <a:t>壹</a:t>
                </a:r>
                <a:endParaRPr lang="zh-CN" altLang="zh-CN" sz="2800" spc="300" dirty="0">
                  <a:solidFill>
                    <a:schemeClr val="tx1"/>
                  </a:solidFill>
                  <a:latin typeface="微软雅黑" panose="020B0503020204020204" pitchFamily="34" charset="-122"/>
                  <a:ea typeface="微软雅黑" panose="020B0503020204020204" pitchFamily="34" charset="-122"/>
                </a:endParaRPr>
              </a:p>
            </p:txBody>
          </p:sp>
          <p:sp>
            <p:nvSpPr>
              <p:cNvPr id="41" name="矩形 40"/>
              <p:cNvSpPr/>
              <p:nvPr/>
            </p:nvSpPr>
            <p:spPr bwMode="auto">
              <a:xfrm rot="16200000">
                <a:off x="4229430" y="1124382"/>
                <a:ext cx="583997" cy="25547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400" spc="300" dirty="0">
                    <a:solidFill>
                      <a:schemeClr val="tx1"/>
                    </a:solidFill>
                    <a:latin typeface="微软雅黑" panose="020B0503020204020204" pitchFamily="34" charset="-122"/>
                    <a:ea typeface="微软雅黑" panose="020B0503020204020204" pitchFamily="34" charset="-122"/>
                  </a:rPr>
                  <a:t>古典时代的教育</a:t>
                </a:r>
              </a:p>
            </p:txBody>
          </p:sp>
        </p:grpSp>
        <p:sp>
          <p:nvSpPr>
            <p:cNvPr id="39" name="椭圆 38"/>
            <p:cNvSpPr/>
            <p:nvPr/>
          </p:nvSpPr>
          <p:spPr>
            <a:xfrm>
              <a:off x="5089372" y="2349658"/>
              <a:ext cx="80322" cy="8032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dirty="0">
                <a:solidFill>
                  <a:schemeClr val="tx1"/>
                </a:solidFill>
                <a:latin typeface="微软雅黑" panose="020B0503020204020204" pitchFamily="34" charset="-122"/>
                <a:ea typeface="微软雅黑" panose="020B0503020204020204" pitchFamily="34" charset="-122"/>
              </a:endParaRPr>
            </a:p>
          </p:txBody>
        </p:sp>
      </p:grpSp>
      <p:cxnSp>
        <p:nvCxnSpPr>
          <p:cNvPr id="42" name="直接连接符 41"/>
          <p:cNvCxnSpPr>
            <a:cxnSpLocks/>
          </p:cNvCxnSpPr>
          <p:nvPr/>
        </p:nvCxnSpPr>
        <p:spPr>
          <a:xfrm>
            <a:off x="5185431" y="1497676"/>
            <a:ext cx="0" cy="2473075"/>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cxnSpLocks/>
          </p:cNvCxnSpPr>
          <p:nvPr/>
        </p:nvCxnSpPr>
        <p:spPr>
          <a:xfrm>
            <a:off x="6296681" y="1479657"/>
            <a:ext cx="0" cy="180216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cxnSpLocks/>
          </p:cNvCxnSpPr>
          <p:nvPr/>
        </p:nvCxnSpPr>
        <p:spPr>
          <a:xfrm>
            <a:off x="7411741" y="1478626"/>
            <a:ext cx="0" cy="2454547"/>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cxnSpLocks/>
          </p:cNvCxnSpPr>
          <p:nvPr/>
        </p:nvCxnSpPr>
        <p:spPr>
          <a:xfrm>
            <a:off x="8496321" y="1478626"/>
            <a:ext cx="0" cy="1803193"/>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46" name="MH_Others_1"/>
          <p:cNvSpPr txBox="1"/>
          <p:nvPr>
            <p:custDataLst>
              <p:tags r:id="rId1"/>
            </p:custDataLst>
          </p:nvPr>
        </p:nvSpPr>
        <p:spPr>
          <a:xfrm>
            <a:off x="3513354" y="1698307"/>
            <a:ext cx="830997" cy="2039210"/>
          </a:xfrm>
          <a:prstGeom prst="rect">
            <a:avLst/>
          </a:prstGeom>
          <a:noFill/>
        </p:spPr>
        <p:txBody>
          <a:bodyPr vert="eaVert" wrap="square" lIns="0" tIns="0" rIns="0" bIns="0" anchor="ctr">
            <a:spAutoFit/>
          </a:bodyPr>
          <a:lstStyle/>
          <a:p>
            <a:pPr algn="ctr" eaLnBrk="1" hangingPunct="1">
              <a:defRPr/>
            </a:pPr>
            <a:r>
              <a:rPr lang="zh-CN" altLang="en-US" sz="5400" b="1" spc="600" noProof="1">
                <a:solidFill>
                  <a:srgbClr val="667877"/>
                </a:solidFill>
                <a:latin typeface="微软雅黑" panose="020B0503020204020204" pitchFamily="34" charset="-122"/>
                <a:ea typeface="微软雅黑" panose="020B0503020204020204" pitchFamily="34" charset="-122"/>
                <a:sym typeface="Arial" panose="020B0604020202020204" pitchFamily="34" charset="0"/>
              </a:rPr>
              <a:t>目录</a:t>
            </a:r>
          </a:p>
        </p:txBody>
      </p:sp>
      <p:sp>
        <p:nvSpPr>
          <p:cNvPr id="50" name="MH_Others_1">
            <a:extLst>
              <a:ext uri="{FF2B5EF4-FFF2-40B4-BE49-F238E27FC236}">
                <a16:creationId xmlns:a16="http://schemas.microsoft.com/office/drawing/2014/main" id="{467E5877-4E0C-B405-4133-7D1D1B5DD194}"/>
              </a:ext>
            </a:extLst>
          </p:cNvPr>
          <p:cNvSpPr txBox="1"/>
          <p:nvPr>
            <p:custDataLst>
              <p:tags r:id="rId2"/>
            </p:custDataLst>
          </p:nvPr>
        </p:nvSpPr>
        <p:spPr>
          <a:xfrm>
            <a:off x="2881364" y="1735154"/>
            <a:ext cx="492443" cy="2899475"/>
          </a:xfrm>
          <a:prstGeom prst="rect">
            <a:avLst/>
          </a:prstGeom>
          <a:noFill/>
        </p:spPr>
        <p:txBody>
          <a:bodyPr vert="eaVert" wrap="square" lIns="0" tIns="0" rIns="0" bIns="0" anchor="ctr">
            <a:spAutoFit/>
          </a:bodyPr>
          <a:lstStyle/>
          <a:p>
            <a:pPr algn="ctr" eaLnBrk="1" hangingPunct="1">
              <a:defRPr/>
            </a:pPr>
            <a:r>
              <a:rPr lang="zh-CN" altLang="en-US" sz="3200" b="1" spc="600" noProof="1">
                <a:solidFill>
                  <a:srgbClr val="0070C0"/>
                </a:solidFill>
                <a:latin typeface="微软雅黑" panose="020B0503020204020204" pitchFamily="34" charset="-122"/>
                <a:ea typeface="微软雅黑" panose="020B0503020204020204" pitchFamily="34" charset="-122"/>
                <a:sym typeface="Arial" panose="020B0604020202020204" pitchFamily="34" charset="0"/>
              </a:rPr>
              <a:t>外国教育史</a:t>
            </a:r>
          </a:p>
        </p:txBody>
      </p:sp>
      <p:sp>
        <p:nvSpPr>
          <p:cNvPr id="2" name="矩形 1">
            <a:extLst>
              <a:ext uri="{FF2B5EF4-FFF2-40B4-BE49-F238E27FC236}">
                <a16:creationId xmlns:a16="http://schemas.microsoft.com/office/drawing/2014/main" id="{386CABA7-0086-2E50-69D1-1B9CB4708E6F}"/>
              </a:ext>
            </a:extLst>
          </p:cNvPr>
          <p:cNvSpPr/>
          <p:nvPr/>
        </p:nvSpPr>
        <p:spPr>
          <a:xfrm>
            <a:off x="2881364" y="1519875"/>
            <a:ext cx="1406509" cy="1784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0"/>
                                        </p:tgtEl>
                                        <p:attrNameLst>
                                          <p:attrName>style.visibility</p:attrName>
                                        </p:attrNameLst>
                                      </p:cBhvr>
                                      <p:to>
                                        <p:strVal val="visible"/>
                                      </p:to>
                                    </p:set>
                                    <p:anim by="(-#ppt_w*2)" calcmode="lin" valueType="num">
                                      <p:cBhvr rctx="PPT">
                                        <p:cTn id="13" dur="375" autoRev="1" fill="hold">
                                          <p:stCondLst>
                                            <p:cond delay="0"/>
                                          </p:stCondLst>
                                        </p:cTn>
                                        <p:tgtEl>
                                          <p:spTgt spid="50"/>
                                        </p:tgtEl>
                                        <p:attrNameLst>
                                          <p:attrName>ppt_w</p:attrName>
                                        </p:attrNameLst>
                                      </p:cBhvr>
                                    </p:anim>
                                    <p:anim by="(#ppt_w*0.50)" calcmode="lin" valueType="num">
                                      <p:cBhvr>
                                        <p:cTn id="14" dur="375" decel="50000" autoRev="1" fill="hold">
                                          <p:stCondLst>
                                            <p:cond delay="0"/>
                                          </p:stCondLst>
                                        </p:cTn>
                                        <p:tgtEl>
                                          <p:spTgt spid="50"/>
                                        </p:tgtEl>
                                        <p:attrNameLst>
                                          <p:attrName>ppt_x</p:attrName>
                                        </p:attrNameLst>
                                      </p:cBhvr>
                                    </p:anim>
                                    <p:anim from="(-#ppt_h/2)" to="(#ppt_y)" calcmode="lin" valueType="num">
                                      <p:cBhvr>
                                        <p:cTn id="15" dur="750" fill="hold">
                                          <p:stCondLst>
                                            <p:cond delay="0"/>
                                          </p:stCondLst>
                                        </p:cTn>
                                        <p:tgtEl>
                                          <p:spTgt spid="50"/>
                                        </p:tgtEl>
                                        <p:attrNameLst>
                                          <p:attrName>ppt_y</p:attrName>
                                        </p:attrNameLst>
                                      </p:cBhvr>
                                    </p:anim>
                                    <p:animRot by="21600000">
                                      <p:cBhvr>
                                        <p:cTn id="16" dur="750" fill="hold">
                                          <p:stCondLst>
                                            <p:cond delay="0"/>
                                          </p:stCondLst>
                                        </p:cTn>
                                        <p:tgtEl>
                                          <p:spTgt spid="50"/>
                                        </p:tgtEl>
                                        <p:attrNameLst>
                                          <p:attrName>r</p:attrName>
                                        </p:attrNameLst>
                                      </p:cBhvr>
                                    </p:animRot>
                                  </p:childTnLst>
                                </p:cTn>
                              </p:par>
                            </p:childTnLst>
                          </p:cTn>
                        </p:par>
                        <p:par>
                          <p:cTn id="17" fill="hold">
                            <p:stCondLst>
                              <p:cond delay="20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6"/>
                                        </p:tgtEl>
                                        <p:attrNameLst>
                                          <p:attrName>style.visibility</p:attrName>
                                        </p:attrNameLst>
                                      </p:cBhvr>
                                      <p:to>
                                        <p:strVal val="visible"/>
                                      </p:to>
                                    </p:set>
                                    <p:anim by="(-#ppt_w*2)" calcmode="lin" valueType="num">
                                      <p:cBhvr rctx="PPT">
                                        <p:cTn id="20" dur="375" autoRev="1" fill="hold">
                                          <p:stCondLst>
                                            <p:cond delay="0"/>
                                          </p:stCondLst>
                                        </p:cTn>
                                        <p:tgtEl>
                                          <p:spTgt spid="46"/>
                                        </p:tgtEl>
                                        <p:attrNameLst>
                                          <p:attrName>ppt_w</p:attrName>
                                        </p:attrNameLst>
                                      </p:cBhvr>
                                    </p:anim>
                                    <p:anim by="(#ppt_w*0.50)" calcmode="lin" valueType="num">
                                      <p:cBhvr>
                                        <p:cTn id="21" dur="375" decel="50000" autoRev="1" fill="hold">
                                          <p:stCondLst>
                                            <p:cond delay="0"/>
                                          </p:stCondLst>
                                        </p:cTn>
                                        <p:tgtEl>
                                          <p:spTgt spid="46"/>
                                        </p:tgtEl>
                                        <p:attrNameLst>
                                          <p:attrName>ppt_x</p:attrName>
                                        </p:attrNameLst>
                                      </p:cBhvr>
                                    </p:anim>
                                    <p:anim from="(-#ppt_h/2)" to="(#ppt_y)" calcmode="lin" valueType="num">
                                      <p:cBhvr>
                                        <p:cTn id="22" dur="750" fill="hold">
                                          <p:stCondLst>
                                            <p:cond delay="0"/>
                                          </p:stCondLst>
                                        </p:cTn>
                                        <p:tgtEl>
                                          <p:spTgt spid="46"/>
                                        </p:tgtEl>
                                        <p:attrNameLst>
                                          <p:attrName>ppt_y</p:attrName>
                                        </p:attrNameLst>
                                      </p:cBhvr>
                                    </p:anim>
                                    <p:animRot by="21600000">
                                      <p:cBhvr>
                                        <p:cTn id="23" dur="750" fill="hold">
                                          <p:stCondLst>
                                            <p:cond delay="0"/>
                                          </p:stCondLst>
                                        </p:cTn>
                                        <p:tgtEl>
                                          <p:spTgt spid="46"/>
                                        </p:tgtEl>
                                        <p:attrNameLst>
                                          <p:attrName>r</p:attrName>
                                        </p:attrNameLst>
                                      </p:cBhvr>
                                    </p:animRot>
                                  </p:childTnLst>
                                </p:cTn>
                              </p:par>
                            </p:childTnLst>
                          </p:cTn>
                        </p:par>
                        <p:par>
                          <p:cTn id="24" fill="hold">
                            <p:stCondLst>
                              <p:cond delay="2875"/>
                            </p:stCondLst>
                            <p:childTnLst>
                              <p:par>
                                <p:cTn id="25" presetID="16" presetClass="entr" presetSubtype="42"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arn(outHorizontal)">
                                      <p:cBhvr>
                                        <p:cTn id="27" dur="500"/>
                                        <p:tgtEl>
                                          <p:spTgt spid="42"/>
                                        </p:tgtEl>
                                      </p:cBhvr>
                                    </p:animEffect>
                                  </p:childTnLst>
                                </p:cTn>
                              </p:par>
                            </p:childTnLst>
                          </p:cTn>
                        </p:par>
                        <p:par>
                          <p:cTn id="28" fill="hold">
                            <p:stCondLst>
                              <p:cond delay="3375"/>
                            </p:stCondLst>
                            <p:childTnLst>
                              <p:par>
                                <p:cTn id="29" presetID="16" presetClass="entr" presetSubtype="4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outHorizontal)">
                                      <p:cBhvr>
                                        <p:cTn id="31" dur="500"/>
                                        <p:tgtEl>
                                          <p:spTgt spid="43"/>
                                        </p:tgtEl>
                                      </p:cBhvr>
                                    </p:animEffect>
                                  </p:childTnLst>
                                </p:cTn>
                              </p:par>
                            </p:childTnLst>
                          </p:cTn>
                        </p:par>
                        <p:par>
                          <p:cTn id="32" fill="hold">
                            <p:stCondLst>
                              <p:cond delay="3875"/>
                            </p:stCondLst>
                            <p:childTnLst>
                              <p:par>
                                <p:cTn id="33" presetID="16" presetClass="entr" presetSubtype="42"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barn(outHorizontal)">
                                      <p:cBhvr>
                                        <p:cTn id="35" dur="500"/>
                                        <p:tgtEl>
                                          <p:spTgt spid="44"/>
                                        </p:tgtEl>
                                      </p:cBhvr>
                                    </p:animEffect>
                                  </p:childTnLst>
                                </p:cTn>
                              </p:par>
                            </p:childTnLst>
                          </p:cTn>
                        </p:par>
                        <p:par>
                          <p:cTn id="36" fill="hold">
                            <p:stCondLst>
                              <p:cond delay="4375"/>
                            </p:stCondLst>
                            <p:childTnLst>
                              <p:par>
                                <p:cTn id="37" presetID="16" presetClass="entr" presetSubtype="42"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barn(outHorizontal)">
                                      <p:cBhvr>
                                        <p:cTn id="39" dur="500"/>
                                        <p:tgtEl>
                                          <p:spTgt spid="45"/>
                                        </p:tgtEl>
                                      </p:cBhvr>
                                    </p:animEffect>
                                  </p:childTnLst>
                                </p:cTn>
                              </p:par>
                            </p:childTnLst>
                          </p:cTn>
                        </p:par>
                        <p:par>
                          <p:cTn id="40" fill="hold">
                            <p:stCondLst>
                              <p:cond delay="4875"/>
                            </p:stCondLst>
                            <p:childTnLst>
                              <p:par>
                                <p:cTn id="41" presetID="2" presetClass="entr" presetSubtype="4"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childTnLst>
                          </p:cTn>
                        </p:par>
                        <p:par>
                          <p:cTn id="45" fill="hold">
                            <p:stCondLst>
                              <p:cond delay="5375"/>
                            </p:stCondLst>
                            <p:childTnLst>
                              <p:par>
                                <p:cTn id="46" presetID="2" presetClass="entr" presetSubtype="1"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ppt_x"/>
                                          </p:val>
                                        </p:tav>
                                        <p:tav tm="100000">
                                          <p:val>
                                            <p:strVal val="#ppt_x"/>
                                          </p:val>
                                        </p:tav>
                                      </p:tavLst>
                                    </p:anim>
                                    <p:anim calcmode="lin" valueType="num">
                                      <p:cBhvr additive="base">
                                        <p:cTn id="49" dur="500" fill="hold"/>
                                        <p:tgtEl>
                                          <p:spTgt spid="22"/>
                                        </p:tgtEl>
                                        <p:attrNameLst>
                                          <p:attrName>ppt_y</p:attrName>
                                        </p:attrNameLst>
                                      </p:cBhvr>
                                      <p:tavLst>
                                        <p:tav tm="0">
                                          <p:val>
                                            <p:strVal val="0-#ppt_h/2"/>
                                          </p:val>
                                        </p:tav>
                                        <p:tav tm="100000">
                                          <p:val>
                                            <p:strVal val="#ppt_y"/>
                                          </p:val>
                                        </p:tav>
                                      </p:tavLst>
                                    </p:anim>
                                  </p:childTnLst>
                                </p:cTn>
                              </p:par>
                            </p:childTnLst>
                          </p:cTn>
                        </p:par>
                        <p:par>
                          <p:cTn id="50" fill="hold">
                            <p:stCondLst>
                              <p:cond delay="5875"/>
                            </p:stCondLst>
                            <p:childTnLst>
                              <p:par>
                                <p:cTn id="51" presetID="2" presetClass="entr" presetSubtype="4"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childTnLst>
                          </p:cTn>
                        </p:par>
                        <p:par>
                          <p:cTn id="55" fill="hold">
                            <p:stCondLst>
                              <p:cond delay="6375"/>
                            </p:stCondLst>
                            <p:childTnLst>
                              <p:par>
                                <p:cTn id="56" presetID="2" presetClass="entr" presetSubtype="1"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ppt_x"/>
                                          </p:val>
                                        </p:tav>
                                        <p:tav tm="100000">
                                          <p:val>
                                            <p:strVal val="#ppt_x"/>
                                          </p:val>
                                        </p:tav>
                                      </p:tavLst>
                                    </p:anim>
                                    <p:anim calcmode="lin" valueType="num">
                                      <p:cBhvr additive="base">
                                        <p:cTn id="59"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2" name="椭圆 1">
            <a:extLst>
              <a:ext uri="{FF2B5EF4-FFF2-40B4-BE49-F238E27FC236}">
                <a16:creationId xmlns:a16="http://schemas.microsoft.com/office/drawing/2014/main" id="{02CEADAC-FB4A-FAA3-6B35-7AAB0AE9EBA3}"/>
              </a:ext>
            </a:extLst>
          </p:cNvPr>
          <p:cNvSpPr/>
          <p:nvPr/>
        </p:nvSpPr>
        <p:spPr>
          <a:xfrm>
            <a:off x="5065776" y="1502665"/>
            <a:ext cx="2060448" cy="2060448"/>
          </a:xfrm>
          <a:prstGeom prst="ellipse">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zh-CN" altLang="en-US" dirty="0"/>
              <a:t>四</a:t>
            </a:r>
            <a:endParaRPr lang="en-US" altLang="zh-CN" dirty="0"/>
          </a:p>
          <a:p>
            <a:pPr algn="ctr"/>
            <a:r>
              <a:rPr lang="en-US" altLang="zh-CN" dirty="0"/>
              <a:t>20 </a:t>
            </a:r>
            <a:r>
              <a:rPr lang="zh-CN" altLang="en-US" dirty="0"/>
              <a:t>世纪美国的教育</a:t>
            </a:r>
          </a:p>
        </p:txBody>
      </p:sp>
      <p:sp>
        <p:nvSpPr>
          <p:cNvPr id="3" name="矩形: 圆角 2">
            <a:extLst>
              <a:ext uri="{FF2B5EF4-FFF2-40B4-BE49-F238E27FC236}">
                <a16:creationId xmlns:a16="http://schemas.microsoft.com/office/drawing/2014/main" id="{46A12123-800F-8A55-9159-F951E759017A}"/>
              </a:ext>
            </a:extLst>
          </p:cNvPr>
          <p:cNvSpPr/>
          <p:nvPr/>
        </p:nvSpPr>
        <p:spPr>
          <a:xfrm>
            <a:off x="1395938" y="1463040"/>
            <a:ext cx="2993182" cy="551689"/>
          </a:xfrm>
          <a:prstGeom prst="roundRect">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zh-CN" altLang="en-US" sz="1600"/>
              <a:t>（一）</a:t>
            </a:r>
            <a:r>
              <a:rPr lang="en-US" altLang="zh-CN" sz="1600"/>
              <a:t>20 </a:t>
            </a:r>
            <a:r>
              <a:rPr lang="zh-CN" altLang="en-US" sz="1600"/>
              <a:t>世纪上半叶美国的教育</a:t>
            </a:r>
            <a:endParaRPr lang="zh-CN" altLang="en-US" sz="1600" dirty="0"/>
          </a:p>
        </p:txBody>
      </p:sp>
      <p:sp>
        <p:nvSpPr>
          <p:cNvPr id="27" name="矩形: 圆角 26">
            <a:extLst>
              <a:ext uri="{FF2B5EF4-FFF2-40B4-BE49-F238E27FC236}">
                <a16:creationId xmlns:a16="http://schemas.microsoft.com/office/drawing/2014/main" id="{9063D835-A59A-6131-64F0-71AF90005668}"/>
              </a:ext>
            </a:extLst>
          </p:cNvPr>
          <p:cNvSpPr/>
          <p:nvPr/>
        </p:nvSpPr>
        <p:spPr>
          <a:xfrm>
            <a:off x="7802880" y="1463040"/>
            <a:ext cx="2993182" cy="551689"/>
          </a:xfrm>
          <a:prstGeom prst="roundRect">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zh-CN" altLang="en-US" sz="1600"/>
              <a:t>（二）</a:t>
            </a:r>
            <a:r>
              <a:rPr lang="en-US" altLang="zh-CN" sz="1600"/>
              <a:t>20 </a:t>
            </a:r>
            <a:r>
              <a:rPr lang="zh-CN" altLang="en-US" sz="1600"/>
              <a:t>世纪下半叶美国的教育</a:t>
            </a:r>
            <a:endParaRPr lang="zh-CN" altLang="en-US" sz="1600" dirty="0"/>
          </a:p>
        </p:txBody>
      </p:sp>
      <p:grpSp>
        <p:nvGrpSpPr>
          <p:cNvPr id="7" name="组合 6">
            <a:extLst>
              <a:ext uri="{FF2B5EF4-FFF2-40B4-BE49-F238E27FC236}">
                <a16:creationId xmlns:a16="http://schemas.microsoft.com/office/drawing/2014/main" id="{8DE3A8C2-4F64-0D6E-F9BA-C54A7B5651CE}"/>
              </a:ext>
            </a:extLst>
          </p:cNvPr>
          <p:cNvGrpSpPr/>
          <p:nvPr/>
        </p:nvGrpSpPr>
        <p:grpSpPr>
          <a:xfrm>
            <a:off x="1559213" y="2331991"/>
            <a:ext cx="452799" cy="3568937"/>
            <a:chOff x="1559213" y="2331991"/>
            <a:chExt cx="452799" cy="3568937"/>
          </a:xfrm>
        </p:grpSpPr>
        <p:sp>
          <p:nvSpPr>
            <p:cNvPr id="6" name="矩形 5">
              <a:extLst>
                <a:ext uri="{FF2B5EF4-FFF2-40B4-BE49-F238E27FC236}">
                  <a16:creationId xmlns:a16="http://schemas.microsoft.com/office/drawing/2014/main" id="{BD9DE3B5-6048-61A8-2197-46D26139E3FC}"/>
                </a:ext>
              </a:extLst>
            </p:cNvPr>
            <p:cNvSpPr/>
            <p:nvPr/>
          </p:nvSpPr>
          <p:spPr>
            <a:xfrm>
              <a:off x="1559213" y="2609088"/>
              <a:ext cx="452799" cy="3291840"/>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en-US" altLang="zh-CN" sz="1200" dirty="0"/>
                <a:t>《</a:t>
              </a:r>
              <a:r>
                <a:rPr lang="zh-CN" altLang="en-US" sz="1200" dirty="0"/>
                <a:t>中等教育的基本原则</a:t>
              </a:r>
              <a:r>
                <a:rPr lang="en-US" altLang="zh-CN" sz="1200" dirty="0"/>
                <a:t>》</a:t>
              </a:r>
              <a:r>
                <a:rPr lang="zh-CN" altLang="en-US" sz="1200" dirty="0"/>
                <a:t>与中学职能的转变</a:t>
              </a:r>
            </a:p>
          </p:txBody>
        </p:sp>
        <p:sp>
          <p:nvSpPr>
            <p:cNvPr id="5" name="椭圆 4">
              <a:extLst>
                <a:ext uri="{FF2B5EF4-FFF2-40B4-BE49-F238E27FC236}">
                  <a16:creationId xmlns:a16="http://schemas.microsoft.com/office/drawing/2014/main" id="{7FF2FAF2-AB31-AF64-8369-4562074FE207}"/>
                </a:ext>
              </a:extLst>
            </p:cNvPr>
            <p:cNvSpPr/>
            <p:nvPr/>
          </p:nvSpPr>
          <p:spPr>
            <a:xfrm>
              <a:off x="1559213" y="2331991"/>
              <a:ext cx="452799" cy="452799"/>
            </a:xfrm>
            <a:prstGeom prst="ellipse">
              <a:avLst/>
            </a:prstGeom>
            <a:ln/>
          </p:spPr>
          <p:style>
            <a:lnRef idx="0">
              <a:schemeClr val="accent2"/>
            </a:lnRef>
            <a:fillRef idx="3">
              <a:schemeClr val="accent2"/>
            </a:fillRef>
            <a:effectRef idx="3">
              <a:schemeClr val="accent2"/>
            </a:effectRef>
            <a:fontRef idx="minor">
              <a:schemeClr val="lt1"/>
            </a:fontRef>
          </p:style>
          <p:txBody>
            <a:bodyPr lIns="0" tIns="0" rIns="0" bIns="0" rtlCol="0" anchor="ctr" anchorCtr="1"/>
            <a:lstStyle/>
            <a:p>
              <a:pPr algn="ctr"/>
              <a:r>
                <a:rPr lang="en-US" altLang="zh-CN" dirty="0"/>
                <a:t>1</a:t>
              </a:r>
              <a:endParaRPr lang="zh-CN" altLang="en-US" dirty="0"/>
            </a:p>
          </p:txBody>
        </p:sp>
      </p:grpSp>
      <p:grpSp>
        <p:nvGrpSpPr>
          <p:cNvPr id="8" name="组合 7">
            <a:extLst>
              <a:ext uri="{FF2B5EF4-FFF2-40B4-BE49-F238E27FC236}">
                <a16:creationId xmlns:a16="http://schemas.microsoft.com/office/drawing/2014/main" id="{092DD75F-C827-BF0F-26EC-C239F74AE54E}"/>
              </a:ext>
            </a:extLst>
          </p:cNvPr>
          <p:cNvGrpSpPr/>
          <p:nvPr/>
        </p:nvGrpSpPr>
        <p:grpSpPr>
          <a:xfrm>
            <a:off x="2299025" y="2331991"/>
            <a:ext cx="452799" cy="3568937"/>
            <a:chOff x="2299025" y="2331991"/>
            <a:chExt cx="452799" cy="3568937"/>
          </a:xfrm>
        </p:grpSpPr>
        <p:sp>
          <p:nvSpPr>
            <p:cNvPr id="23" name="矩形 22">
              <a:extLst>
                <a:ext uri="{FF2B5EF4-FFF2-40B4-BE49-F238E27FC236}">
                  <a16:creationId xmlns:a16="http://schemas.microsoft.com/office/drawing/2014/main" id="{ECD764C9-87C6-78F8-B19D-2EA266985D97}"/>
                </a:ext>
              </a:extLst>
            </p:cNvPr>
            <p:cNvSpPr/>
            <p:nvPr/>
          </p:nvSpPr>
          <p:spPr>
            <a:xfrm>
              <a:off x="2299025" y="2609088"/>
              <a:ext cx="452799" cy="3291840"/>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200" dirty="0"/>
                <a:t>“八年研究”的实施</a:t>
              </a:r>
            </a:p>
          </p:txBody>
        </p:sp>
        <p:sp>
          <p:nvSpPr>
            <p:cNvPr id="13" name="椭圆 12">
              <a:extLst>
                <a:ext uri="{FF2B5EF4-FFF2-40B4-BE49-F238E27FC236}">
                  <a16:creationId xmlns:a16="http://schemas.microsoft.com/office/drawing/2014/main" id="{6D8B41EA-614C-9076-8009-959663A22A43}"/>
                </a:ext>
              </a:extLst>
            </p:cNvPr>
            <p:cNvSpPr/>
            <p:nvPr/>
          </p:nvSpPr>
          <p:spPr>
            <a:xfrm>
              <a:off x="2299025" y="2331991"/>
              <a:ext cx="452799" cy="452799"/>
            </a:xfrm>
            <a:prstGeom prst="ellipse">
              <a:avLst/>
            </a:prstGeom>
            <a:ln/>
          </p:spPr>
          <p:style>
            <a:lnRef idx="0">
              <a:schemeClr val="accent2"/>
            </a:lnRef>
            <a:fillRef idx="3">
              <a:schemeClr val="accent2"/>
            </a:fillRef>
            <a:effectRef idx="3">
              <a:schemeClr val="accent2"/>
            </a:effectRef>
            <a:fontRef idx="minor">
              <a:schemeClr val="lt1"/>
            </a:fontRef>
          </p:style>
          <p:txBody>
            <a:bodyPr lIns="0" tIns="0" rIns="0" bIns="0" rtlCol="0" anchor="ctr" anchorCtr="1"/>
            <a:lstStyle/>
            <a:p>
              <a:pPr algn="ctr"/>
              <a:r>
                <a:rPr lang="en-US" altLang="zh-CN" dirty="0"/>
                <a:t>2</a:t>
              </a:r>
              <a:endParaRPr lang="zh-CN" altLang="en-US" dirty="0"/>
            </a:p>
          </p:txBody>
        </p:sp>
      </p:grpSp>
      <p:grpSp>
        <p:nvGrpSpPr>
          <p:cNvPr id="9" name="组合 8">
            <a:extLst>
              <a:ext uri="{FF2B5EF4-FFF2-40B4-BE49-F238E27FC236}">
                <a16:creationId xmlns:a16="http://schemas.microsoft.com/office/drawing/2014/main" id="{C668BBED-EF71-8FD3-EC7F-071484A7C229}"/>
              </a:ext>
            </a:extLst>
          </p:cNvPr>
          <p:cNvGrpSpPr/>
          <p:nvPr/>
        </p:nvGrpSpPr>
        <p:grpSpPr>
          <a:xfrm>
            <a:off x="3016133" y="2331991"/>
            <a:ext cx="454479" cy="3568937"/>
            <a:chOff x="3016133" y="2331991"/>
            <a:chExt cx="454479" cy="3568937"/>
          </a:xfrm>
        </p:grpSpPr>
        <p:sp>
          <p:nvSpPr>
            <p:cNvPr id="24" name="矩形 23">
              <a:extLst>
                <a:ext uri="{FF2B5EF4-FFF2-40B4-BE49-F238E27FC236}">
                  <a16:creationId xmlns:a16="http://schemas.microsoft.com/office/drawing/2014/main" id="{89C92DCA-A8CA-949E-5BA3-09633C5AE6E4}"/>
                </a:ext>
              </a:extLst>
            </p:cNvPr>
            <p:cNvSpPr/>
            <p:nvPr/>
          </p:nvSpPr>
          <p:spPr>
            <a:xfrm>
              <a:off x="3017813" y="2609088"/>
              <a:ext cx="452799" cy="3291840"/>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200" dirty="0"/>
                <a:t>初级学院运动</a:t>
              </a:r>
            </a:p>
          </p:txBody>
        </p:sp>
        <p:sp>
          <p:nvSpPr>
            <p:cNvPr id="14" name="椭圆 13">
              <a:extLst>
                <a:ext uri="{FF2B5EF4-FFF2-40B4-BE49-F238E27FC236}">
                  <a16:creationId xmlns:a16="http://schemas.microsoft.com/office/drawing/2014/main" id="{57F32C84-13F6-A40C-6DF9-6E3DFFCF77F9}"/>
                </a:ext>
              </a:extLst>
            </p:cNvPr>
            <p:cNvSpPr/>
            <p:nvPr/>
          </p:nvSpPr>
          <p:spPr>
            <a:xfrm>
              <a:off x="3016133" y="2331991"/>
              <a:ext cx="452799" cy="452799"/>
            </a:xfrm>
            <a:prstGeom prst="ellipse">
              <a:avLst/>
            </a:prstGeom>
            <a:ln/>
          </p:spPr>
          <p:style>
            <a:lnRef idx="0">
              <a:schemeClr val="accent2"/>
            </a:lnRef>
            <a:fillRef idx="3">
              <a:schemeClr val="accent2"/>
            </a:fillRef>
            <a:effectRef idx="3">
              <a:schemeClr val="accent2"/>
            </a:effectRef>
            <a:fontRef idx="minor">
              <a:schemeClr val="lt1"/>
            </a:fontRef>
          </p:style>
          <p:txBody>
            <a:bodyPr lIns="0" tIns="0" rIns="0" bIns="0" rtlCol="0" anchor="ctr" anchorCtr="1"/>
            <a:lstStyle/>
            <a:p>
              <a:pPr algn="ctr"/>
              <a:r>
                <a:rPr lang="en-US" altLang="zh-CN" dirty="0"/>
                <a:t>3</a:t>
              </a:r>
              <a:endParaRPr lang="zh-CN" altLang="en-US" dirty="0"/>
            </a:p>
          </p:txBody>
        </p:sp>
      </p:grpSp>
      <p:grpSp>
        <p:nvGrpSpPr>
          <p:cNvPr id="11" name="组合 10">
            <a:extLst>
              <a:ext uri="{FF2B5EF4-FFF2-40B4-BE49-F238E27FC236}">
                <a16:creationId xmlns:a16="http://schemas.microsoft.com/office/drawing/2014/main" id="{730033F5-BB34-5F8C-486C-D34988A9E365}"/>
              </a:ext>
            </a:extLst>
          </p:cNvPr>
          <p:cNvGrpSpPr/>
          <p:nvPr/>
        </p:nvGrpSpPr>
        <p:grpSpPr>
          <a:xfrm>
            <a:off x="3754265" y="2331991"/>
            <a:ext cx="454479" cy="3568937"/>
            <a:chOff x="3754265" y="2331991"/>
            <a:chExt cx="454479" cy="3568937"/>
          </a:xfrm>
        </p:grpSpPr>
        <p:sp>
          <p:nvSpPr>
            <p:cNvPr id="25" name="矩形 24">
              <a:extLst>
                <a:ext uri="{FF2B5EF4-FFF2-40B4-BE49-F238E27FC236}">
                  <a16:creationId xmlns:a16="http://schemas.microsoft.com/office/drawing/2014/main" id="{5669DF0C-C016-9815-5EC7-4E9A331E9113}"/>
                </a:ext>
              </a:extLst>
            </p:cNvPr>
            <p:cNvSpPr/>
            <p:nvPr/>
          </p:nvSpPr>
          <p:spPr>
            <a:xfrm>
              <a:off x="3754265" y="2609088"/>
              <a:ext cx="452799" cy="3291840"/>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200" dirty="0"/>
                <a:t>职业技术教育的发展</a:t>
              </a:r>
            </a:p>
          </p:txBody>
        </p:sp>
        <p:sp>
          <p:nvSpPr>
            <p:cNvPr id="15" name="椭圆 14">
              <a:extLst>
                <a:ext uri="{FF2B5EF4-FFF2-40B4-BE49-F238E27FC236}">
                  <a16:creationId xmlns:a16="http://schemas.microsoft.com/office/drawing/2014/main" id="{AD254907-BB53-9A82-6F8C-AAA5C9AF024B}"/>
                </a:ext>
              </a:extLst>
            </p:cNvPr>
            <p:cNvSpPr/>
            <p:nvPr/>
          </p:nvSpPr>
          <p:spPr>
            <a:xfrm>
              <a:off x="3755945" y="2331991"/>
              <a:ext cx="452799" cy="452799"/>
            </a:xfrm>
            <a:prstGeom prst="ellipse">
              <a:avLst/>
            </a:prstGeom>
            <a:ln/>
          </p:spPr>
          <p:style>
            <a:lnRef idx="0">
              <a:schemeClr val="accent2"/>
            </a:lnRef>
            <a:fillRef idx="3">
              <a:schemeClr val="accent2"/>
            </a:fillRef>
            <a:effectRef idx="3">
              <a:schemeClr val="accent2"/>
            </a:effectRef>
            <a:fontRef idx="minor">
              <a:schemeClr val="lt1"/>
            </a:fontRef>
          </p:style>
          <p:txBody>
            <a:bodyPr lIns="0" tIns="0" rIns="0" bIns="0" rtlCol="0" anchor="ctr" anchorCtr="1"/>
            <a:lstStyle/>
            <a:p>
              <a:pPr algn="ctr"/>
              <a:r>
                <a:rPr lang="en-US" altLang="zh-CN" dirty="0"/>
                <a:t>4</a:t>
              </a:r>
              <a:endParaRPr lang="zh-CN" altLang="en-US" dirty="0"/>
            </a:p>
          </p:txBody>
        </p:sp>
      </p:grpSp>
      <p:grpSp>
        <p:nvGrpSpPr>
          <p:cNvPr id="12" name="组合 11">
            <a:extLst>
              <a:ext uri="{FF2B5EF4-FFF2-40B4-BE49-F238E27FC236}">
                <a16:creationId xmlns:a16="http://schemas.microsoft.com/office/drawing/2014/main" id="{57A5EC78-D912-D9AD-0CD5-4156CA9ADCD6}"/>
              </a:ext>
            </a:extLst>
          </p:cNvPr>
          <p:cNvGrpSpPr/>
          <p:nvPr/>
        </p:nvGrpSpPr>
        <p:grpSpPr>
          <a:xfrm>
            <a:off x="7983256" y="2331991"/>
            <a:ext cx="452799" cy="3568937"/>
            <a:chOff x="7983256" y="2331991"/>
            <a:chExt cx="452799" cy="3568937"/>
          </a:xfrm>
        </p:grpSpPr>
        <p:sp>
          <p:nvSpPr>
            <p:cNvPr id="26" name="矩形 25">
              <a:extLst>
                <a:ext uri="{FF2B5EF4-FFF2-40B4-BE49-F238E27FC236}">
                  <a16:creationId xmlns:a16="http://schemas.microsoft.com/office/drawing/2014/main" id="{50AE3758-8E51-3C8D-3AA1-330728ED88A7}"/>
                </a:ext>
              </a:extLst>
            </p:cNvPr>
            <p:cNvSpPr/>
            <p:nvPr/>
          </p:nvSpPr>
          <p:spPr>
            <a:xfrm>
              <a:off x="7983256" y="2609088"/>
              <a:ext cx="452799" cy="3291840"/>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200"/>
                <a:t>美国总统批准颁布了</a:t>
              </a:r>
              <a:r>
                <a:rPr lang="en-US" altLang="zh-CN" sz="1200"/>
                <a:t>《</a:t>
              </a:r>
              <a:r>
                <a:rPr lang="zh-CN" altLang="en-US" sz="1200"/>
                <a:t>国防教育法</a:t>
              </a:r>
              <a:r>
                <a:rPr lang="en-US" altLang="zh-CN" sz="1200"/>
                <a:t>》</a:t>
              </a:r>
              <a:endParaRPr lang="zh-CN" altLang="en-US" sz="1200" dirty="0"/>
            </a:p>
          </p:txBody>
        </p:sp>
        <p:sp>
          <p:nvSpPr>
            <p:cNvPr id="16" name="椭圆 15">
              <a:extLst>
                <a:ext uri="{FF2B5EF4-FFF2-40B4-BE49-F238E27FC236}">
                  <a16:creationId xmlns:a16="http://schemas.microsoft.com/office/drawing/2014/main" id="{648C1901-F4B5-2BCA-A221-D0D8BEFA0D00}"/>
                </a:ext>
              </a:extLst>
            </p:cNvPr>
            <p:cNvSpPr/>
            <p:nvPr/>
          </p:nvSpPr>
          <p:spPr>
            <a:xfrm>
              <a:off x="7983256" y="2331991"/>
              <a:ext cx="452799" cy="452799"/>
            </a:xfrm>
            <a:prstGeom prst="ellipse">
              <a:avLst/>
            </a:prstGeom>
            <a:ln/>
          </p:spPr>
          <p:style>
            <a:lnRef idx="0">
              <a:schemeClr val="accent2"/>
            </a:lnRef>
            <a:fillRef idx="3">
              <a:schemeClr val="accent2"/>
            </a:fillRef>
            <a:effectRef idx="3">
              <a:schemeClr val="accent2"/>
            </a:effectRef>
            <a:fontRef idx="minor">
              <a:schemeClr val="lt1"/>
            </a:fontRef>
          </p:style>
          <p:txBody>
            <a:bodyPr lIns="0" tIns="0" rIns="0" bIns="0" rtlCol="0" anchor="ctr" anchorCtr="1"/>
            <a:lstStyle/>
            <a:p>
              <a:pPr algn="ctr"/>
              <a:r>
                <a:rPr lang="en-US" altLang="zh-CN" dirty="0"/>
                <a:t>1</a:t>
              </a:r>
              <a:endParaRPr lang="zh-CN" altLang="en-US" dirty="0"/>
            </a:p>
          </p:txBody>
        </p:sp>
      </p:grpSp>
      <p:grpSp>
        <p:nvGrpSpPr>
          <p:cNvPr id="20" name="组合 19">
            <a:extLst>
              <a:ext uri="{FF2B5EF4-FFF2-40B4-BE49-F238E27FC236}">
                <a16:creationId xmlns:a16="http://schemas.microsoft.com/office/drawing/2014/main" id="{384BCAB2-35DA-4818-3817-77B400E3F4C8}"/>
              </a:ext>
            </a:extLst>
          </p:cNvPr>
          <p:cNvGrpSpPr/>
          <p:nvPr/>
        </p:nvGrpSpPr>
        <p:grpSpPr>
          <a:xfrm>
            <a:off x="8723068" y="2331991"/>
            <a:ext cx="452799" cy="4135865"/>
            <a:chOff x="8723068" y="2331991"/>
            <a:chExt cx="452799" cy="4135865"/>
          </a:xfrm>
        </p:grpSpPr>
        <p:sp>
          <p:nvSpPr>
            <p:cNvPr id="30" name="矩形 29">
              <a:extLst>
                <a:ext uri="{FF2B5EF4-FFF2-40B4-BE49-F238E27FC236}">
                  <a16:creationId xmlns:a16="http://schemas.microsoft.com/office/drawing/2014/main" id="{0005E989-4DEA-C571-EFCD-C6FB0CF497EC}"/>
                </a:ext>
              </a:extLst>
            </p:cNvPr>
            <p:cNvSpPr/>
            <p:nvPr/>
          </p:nvSpPr>
          <p:spPr>
            <a:xfrm>
              <a:off x="8723068" y="2609088"/>
              <a:ext cx="452799" cy="3858768"/>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zh-CN" altLang="en-US" sz="1200" dirty="0"/>
                <a:t>小学课程改革、解决教育机会不平等、发展高等教育</a:t>
              </a:r>
            </a:p>
          </p:txBody>
        </p:sp>
        <p:sp>
          <p:nvSpPr>
            <p:cNvPr id="17" name="椭圆 16">
              <a:extLst>
                <a:ext uri="{FF2B5EF4-FFF2-40B4-BE49-F238E27FC236}">
                  <a16:creationId xmlns:a16="http://schemas.microsoft.com/office/drawing/2014/main" id="{A0F3B175-D55E-C601-6010-4D24C5B49C66}"/>
                </a:ext>
              </a:extLst>
            </p:cNvPr>
            <p:cNvSpPr/>
            <p:nvPr/>
          </p:nvSpPr>
          <p:spPr>
            <a:xfrm>
              <a:off x="8723068" y="2331991"/>
              <a:ext cx="452799" cy="452799"/>
            </a:xfrm>
            <a:prstGeom prst="ellipse">
              <a:avLst/>
            </a:prstGeom>
            <a:ln/>
          </p:spPr>
          <p:style>
            <a:lnRef idx="0">
              <a:schemeClr val="accent2"/>
            </a:lnRef>
            <a:fillRef idx="3">
              <a:schemeClr val="accent2"/>
            </a:fillRef>
            <a:effectRef idx="3">
              <a:schemeClr val="accent2"/>
            </a:effectRef>
            <a:fontRef idx="minor">
              <a:schemeClr val="lt1"/>
            </a:fontRef>
          </p:style>
          <p:txBody>
            <a:bodyPr lIns="0" tIns="0" rIns="0" bIns="0" rtlCol="0" anchor="ctr" anchorCtr="1"/>
            <a:lstStyle/>
            <a:p>
              <a:pPr algn="ctr"/>
              <a:r>
                <a:rPr lang="en-US" altLang="zh-CN" dirty="0"/>
                <a:t>2</a:t>
              </a:r>
              <a:endParaRPr lang="zh-CN" altLang="en-US" dirty="0"/>
            </a:p>
          </p:txBody>
        </p:sp>
      </p:grpSp>
      <p:grpSp>
        <p:nvGrpSpPr>
          <p:cNvPr id="28" name="组合 27">
            <a:extLst>
              <a:ext uri="{FF2B5EF4-FFF2-40B4-BE49-F238E27FC236}">
                <a16:creationId xmlns:a16="http://schemas.microsoft.com/office/drawing/2014/main" id="{6DBF5B14-F87A-7264-9E87-876389582D47}"/>
              </a:ext>
            </a:extLst>
          </p:cNvPr>
          <p:cNvGrpSpPr/>
          <p:nvPr/>
        </p:nvGrpSpPr>
        <p:grpSpPr>
          <a:xfrm>
            <a:off x="9440176" y="2331991"/>
            <a:ext cx="464151" cy="3568937"/>
            <a:chOff x="9440176" y="2331991"/>
            <a:chExt cx="464151" cy="3568937"/>
          </a:xfrm>
        </p:grpSpPr>
        <p:sp>
          <p:nvSpPr>
            <p:cNvPr id="31" name="矩形 30">
              <a:extLst>
                <a:ext uri="{FF2B5EF4-FFF2-40B4-BE49-F238E27FC236}">
                  <a16:creationId xmlns:a16="http://schemas.microsoft.com/office/drawing/2014/main" id="{5E3F4C3A-36F0-31D2-DB16-BD7C47FA8B86}"/>
                </a:ext>
              </a:extLst>
            </p:cNvPr>
            <p:cNvSpPr/>
            <p:nvPr/>
          </p:nvSpPr>
          <p:spPr>
            <a:xfrm>
              <a:off x="9451528" y="2609088"/>
              <a:ext cx="452799" cy="3291840"/>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en-US" altLang="zh-CN" sz="1200"/>
                <a:t>20 </a:t>
              </a:r>
              <a:r>
                <a:rPr lang="zh-CN" altLang="en-US" sz="1200"/>
                <a:t>世纪 </a:t>
              </a:r>
              <a:r>
                <a:rPr lang="en-US" altLang="zh-CN" sz="1200"/>
                <a:t>70 </a:t>
              </a:r>
              <a:r>
                <a:rPr lang="zh-CN" altLang="en-US" sz="1200"/>
                <a:t>年代的教育改革</a:t>
              </a:r>
              <a:endParaRPr lang="zh-CN" altLang="en-US" sz="1200" dirty="0"/>
            </a:p>
          </p:txBody>
        </p:sp>
        <p:sp>
          <p:nvSpPr>
            <p:cNvPr id="18" name="椭圆 17">
              <a:extLst>
                <a:ext uri="{FF2B5EF4-FFF2-40B4-BE49-F238E27FC236}">
                  <a16:creationId xmlns:a16="http://schemas.microsoft.com/office/drawing/2014/main" id="{49D4C091-9551-664F-36B5-CAD236C1466C}"/>
                </a:ext>
              </a:extLst>
            </p:cNvPr>
            <p:cNvSpPr/>
            <p:nvPr/>
          </p:nvSpPr>
          <p:spPr>
            <a:xfrm>
              <a:off x="9440176" y="2331991"/>
              <a:ext cx="452799" cy="452799"/>
            </a:xfrm>
            <a:prstGeom prst="ellipse">
              <a:avLst/>
            </a:prstGeom>
            <a:ln/>
          </p:spPr>
          <p:style>
            <a:lnRef idx="0">
              <a:schemeClr val="accent2"/>
            </a:lnRef>
            <a:fillRef idx="3">
              <a:schemeClr val="accent2"/>
            </a:fillRef>
            <a:effectRef idx="3">
              <a:schemeClr val="accent2"/>
            </a:effectRef>
            <a:fontRef idx="minor">
              <a:schemeClr val="lt1"/>
            </a:fontRef>
          </p:style>
          <p:txBody>
            <a:bodyPr lIns="0" tIns="0" rIns="0" bIns="0" rtlCol="0" anchor="ctr" anchorCtr="1"/>
            <a:lstStyle/>
            <a:p>
              <a:pPr algn="ctr"/>
              <a:r>
                <a:rPr lang="en-US" altLang="zh-CN" dirty="0"/>
                <a:t>3</a:t>
              </a:r>
              <a:endParaRPr lang="zh-CN" altLang="en-US" dirty="0"/>
            </a:p>
          </p:txBody>
        </p:sp>
      </p:grpSp>
      <p:grpSp>
        <p:nvGrpSpPr>
          <p:cNvPr id="29" name="组合 28">
            <a:extLst>
              <a:ext uri="{FF2B5EF4-FFF2-40B4-BE49-F238E27FC236}">
                <a16:creationId xmlns:a16="http://schemas.microsoft.com/office/drawing/2014/main" id="{8F3F5354-471D-582D-E54D-1125E365F08C}"/>
              </a:ext>
            </a:extLst>
          </p:cNvPr>
          <p:cNvGrpSpPr/>
          <p:nvPr/>
        </p:nvGrpSpPr>
        <p:grpSpPr>
          <a:xfrm>
            <a:off x="10179988" y="2331991"/>
            <a:ext cx="464151" cy="3568937"/>
            <a:chOff x="10179988" y="2331991"/>
            <a:chExt cx="464151" cy="3568937"/>
          </a:xfrm>
        </p:grpSpPr>
        <p:sp>
          <p:nvSpPr>
            <p:cNvPr id="32" name="矩形 31">
              <a:extLst>
                <a:ext uri="{FF2B5EF4-FFF2-40B4-BE49-F238E27FC236}">
                  <a16:creationId xmlns:a16="http://schemas.microsoft.com/office/drawing/2014/main" id="{0956E891-3926-1F42-F1F4-A490B703C3FB}"/>
                </a:ext>
              </a:extLst>
            </p:cNvPr>
            <p:cNvSpPr/>
            <p:nvPr/>
          </p:nvSpPr>
          <p:spPr>
            <a:xfrm>
              <a:off x="10191340" y="2609088"/>
              <a:ext cx="452799" cy="3291840"/>
            </a:xfrm>
            <a:prstGeom prst="rect">
              <a:avLst/>
            </a:prstGeom>
            <a:ln/>
          </p:spPr>
          <p:style>
            <a:lnRef idx="0">
              <a:schemeClr val="accent4"/>
            </a:lnRef>
            <a:fillRef idx="3">
              <a:schemeClr val="accent4"/>
            </a:fillRef>
            <a:effectRef idx="3">
              <a:schemeClr val="accent4"/>
            </a:effectRef>
            <a:fontRef idx="minor">
              <a:schemeClr val="lt1"/>
            </a:fontRef>
          </p:style>
          <p:txBody>
            <a:bodyPr vert="eaVert" lIns="0" tIns="0" rIns="0" bIns="0" rtlCol="0" anchor="ctr" anchorCtr="1"/>
            <a:lstStyle/>
            <a:p>
              <a:pPr algn="ctr"/>
              <a:r>
                <a:rPr lang="en-US" altLang="zh-CN" sz="1200" dirty="0"/>
                <a:t>20 </a:t>
              </a:r>
              <a:r>
                <a:rPr lang="zh-CN" altLang="en-US" sz="1200" dirty="0"/>
                <a:t>世纪八九十年代的教育改革</a:t>
              </a:r>
            </a:p>
          </p:txBody>
        </p:sp>
        <p:sp>
          <p:nvSpPr>
            <p:cNvPr id="19" name="椭圆 18">
              <a:extLst>
                <a:ext uri="{FF2B5EF4-FFF2-40B4-BE49-F238E27FC236}">
                  <a16:creationId xmlns:a16="http://schemas.microsoft.com/office/drawing/2014/main" id="{E568F434-F345-0853-FF68-91FB2302A90D}"/>
                </a:ext>
              </a:extLst>
            </p:cNvPr>
            <p:cNvSpPr/>
            <p:nvPr/>
          </p:nvSpPr>
          <p:spPr>
            <a:xfrm>
              <a:off x="10179988" y="2331991"/>
              <a:ext cx="452799" cy="452799"/>
            </a:xfrm>
            <a:prstGeom prst="ellipse">
              <a:avLst/>
            </a:prstGeom>
            <a:ln/>
          </p:spPr>
          <p:style>
            <a:lnRef idx="0">
              <a:schemeClr val="accent2"/>
            </a:lnRef>
            <a:fillRef idx="3">
              <a:schemeClr val="accent2"/>
            </a:fillRef>
            <a:effectRef idx="3">
              <a:schemeClr val="accent2"/>
            </a:effectRef>
            <a:fontRef idx="minor">
              <a:schemeClr val="lt1"/>
            </a:fontRef>
          </p:style>
          <p:txBody>
            <a:bodyPr lIns="0" tIns="0" rIns="0" bIns="0" rtlCol="0" anchor="ctr" anchorCtr="1"/>
            <a:lstStyle/>
            <a:p>
              <a:pPr algn="ctr"/>
              <a:r>
                <a:rPr lang="en-US" altLang="zh-CN" dirty="0"/>
                <a:t>4</a:t>
              </a:r>
              <a:endParaRPr lang="zh-CN" altLang="en-US" dirty="0"/>
            </a:p>
          </p:txBody>
        </p:sp>
      </p:grpSp>
    </p:spTree>
    <p:extLst>
      <p:ext uri="{BB962C8B-B14F-4D97-AF65-F5344CB8AC3E}">
        <p14:creationId xmlns:p14="http://schemas.microsoft.com/office/powerpoint/2010/main" val="182694526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grpId="0" nodeType="click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1000"/>
                                        <p:tgtEl>
                                          <p:spTgt spid="27"/>
                                        </p:tgtEl>
                                      </p:cBhvr>
                                    </p:animEffect>
                                    <p:anim calcmode="lin" valueType="num">
                                      <p:cBhvr>
                                        <p:cTn id="69" dur="1000" fill="hold"/>
                                        <p:tgtEl>
                                          <p:spTgt spid="27"/>
                                        </p:tgtEl>
                                        <p:attrNameLst>
                                          <p:attrName>ppt_x</p:attrName>
                                        </p:attrNameLst>
                                      </p:cBhvr>
                                      <p:tavLst>
                                        <p:tav tm="0">
                                          <p:val>
                                            <p:strVal val="#ppt_x"/>
                                          </p:val>
                                        </p:tav>
                                        <p:tav tm="100000">
                                          <p:val>
                                            <p:strVal val="#ppt_x"/>
                                          </p:val>
                                        </p:tav>
                                      </p:tavLst>
                                    </p:anim>
                                    <p:anim calcmode="lin" valueType="num">
                                      <p:cBhvr>
                                        <p:cTn id="7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1000"/>
                                        <p:tgtEl>
                                          <p:spTgt spid="12"/>
                                        </p:tgtEl>
                                      </p:cBhvr>
                                    </p:animEffect>
                                    <p:anim calcmode="lin" valueType="num">
                                      <p:cBhvr>
                                        <p:cTn id="76" dur="1000" fill="hold"/>
                                        <p:tgtEl>
                                          <p:spTgt spid="12"/>
                                        </p:tgtEl>
                                        <p:attrNameLst>
                                          <p:attrName>ppt_x</p:attrName>
                                        </p:attrNameLst>
                                      </p:cBhvr>
                                      <p:tavLst>
                                        <p:tav tm="0">
                                          <p:val>
                                            <p:strVal val="#ppt_x"/>
                                          </p:val>
                                        </p:tav>
                                        <p:tav tm="100000">
                                          <p:val>
                                            <p:strVal val="#ppt_x"/>
                                          </p:val>
                                        </p:tav>
                                      </p:tavLst>
                                    </p:anim>
                                    <p:anim calcmode="lin" valueType="num">
                                      <p:cBhvr>
                                        <p:cTn id="7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1000"/>
                                        <p:tgtEl>
                                          <p:spTgt spid="20"/>
                                        </p:tgtEl>
                                      </p:cBhvr>
                                    </p:animEffect>
                                    <p:anim calcmode="lin" valueType="num">
                                      <p:cBhvr>
                                        <p:cTn id="83" dur="1000" fill="hold"/>
                                        <p:tgtEl>
                                          <p:spTgt spid="20"/>
                                        </p:tgtEl>
                                        <p:attrNameLst>
                                          <p:attrName>ppt_x</p:attrName>
                                        </p:attrNameLst>
                                      </p:cBhvr>
                                      <p:tavLst>
                                        <p:tav tm="0">
                                          <p:val>
                                            <p:strVal val="#ppt_x"/>
                                          </p:val>
                                        </p:tav>
                                        <p:tav tm="100000">
                                          <p:val>
                                            <p:strVal val="#ppt_x"/>
                                          </p:val>
                                        </p:tav>
                                      </p:tavLst>
                                    </p:anim>
                                    <p:anim calcmode="lin" valueType="num">
                                      <p:cBhvr>
                                        <p:cTn id="8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1000"/>
                                        <p:tgtEl>
                                          <p:spTgt spid="28"/>
                                        </p:tgtEl>
                                      </p:cBhvr>
                                    </p:animEffect>
                                    <p:anim calcmode="lin" valueType="num">
                                      <p:cBhvr>
                                        <p:cTn id="90" dur="1000" fill="hold"/>
                                        <p:tgtEl>
                                          <p:spTgt spid="28"/>
                                        </p:tgtEl>
                                        <p:attrNameLst>
                                          <p:attrName>ppt_x</p:attrName>
                                        </p:attrNameLst>
                                      </p:cBhvr>
                                      <p:tavLst>
                                        <p:tav tm="0">
                                          <p:val>
                                            <p:strVal val="#ppt_x"/>
                                          </p:val>
                                        </p:tav>
                                        <p:tav tm="100000">
                                          <p:val>
                                            <p:strVal val="#ppt_x"/>
                                          </p:val>
                                        </p:tav>
                                      </p:tavLst>
                                    </p:anim>
                                    <p:anim calcmode="lin" valueType="num">
                                      <p:cBhvr>
                                        <p:cTn id="9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nodeType="click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fade">
                                      <p:cBhvr>
                                        <p:cTn id="96" dur="1000"/>
                                        <p:tgtEl>
                                          <p:spTgt spid="29"/>
                                        </p:tgtEl>
                                      </p:cBhvr>
                                    </p:animEffect>
                                    <p:anim calcmode="lin" valueType="num">
                                      <p:cBhvr>
                                        <p:cTn id="97" dur="1000" fill="hold"/>
                                        <p:tgtEl>
                                          <p:spTgt spid="29"/>
                                        </p:tgtEl>
                                        <p:attrNameLst>
                                          <p:attrName>ppt_x</p:attrName>
                                        </p:attrNameLst>
                                      </p:cBhvr>
                                      <p:tavLst>
                                        <p:tav tm="0">
                                          <p:val>
                                            <p:strVal val="#ppt_x"/>
                                          </p:val>
                                        </p:tav>
                                        <p:tav tm="100000">
                                          <p:val>
                                            <p:strVal val="#ppt_x"/>
                                          </p:val>
                                        </p:tav>
                                      </p:tavLst>
                                    </p:anim>
                                    <p:anim calcmode="lin" valueType="num">
                                      <p:cBhvr>
                                        <p:cTn id="9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 grpId="0" animBg="1"/>
      <p:bldP spid="3" grpId="0" animBg="1"/>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28" name="文本框 27">
            <a:extLst>
              <a:ext uri="{FF2B5EF4-FFF2-40B4-BE49-F238E27FC236}">
                <a16:creationId xmlns:a16="http://schemas.microsoft.com/office/drawing/2014/main" id="{4BEC2E04-DDBA-7521-ED2C-BB417547C558}"/>
              </a:ext>
            </a:extLst>
          </p:cNvPr>
          <p:cNvSpPr txBox="1"/>
          <p:nvPr/>
        </p:nvSpPr>
        <p:spPr>
          <a:xfrm>
            <a:off x="1496494" y="1623450"/>
            <a:ext cx="9232465" cy="4614725"/>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五、</a:t>
            </a:r>
            <a:r>
              <a:rPr lang="en-US" altLang="zh-CN" b="1" dirty="0">
                <a:solidFill>
                  <a:srgbClr val="0070C0"/>
                </a:solidFill>
                <a:latin typeface="方正黑体简体" panose="02010601030101010101" pitchFamily="2" charset="-122"/>
                <a:ea typeface="方正黑体简体" panose="02010601030101010101" pitchFamily="2" charset="-122"/>
              </a:rPr>
              <a:t>20 </a:t>
            </a:r>
            <a:r>
              <a:rPr lang="zh-CN" altLang="en-US" b="1" dirty="0">
                <a:solidFill>
                  <a:srgbClr val="0070C0"/>
                </a:solidFill>
                <a:latin typeface="方正黑体简体" panose="02010601030101010101" pitchFamily="2" charset="-122"/>
                <a:ea typeface="方正黑体简体" panose="02010601030101010101" pitchFamily="2" charset="-122"/>
              </a:rPr>
              <a:t>世纪日本的教育</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（一）</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世纪上半叶日本的教育</a:t>
            </a:r>
          </a:p>
          <a:p>
            <a:pPr>
              <a:lnSpc>
                <a:spcPct val="150000"/>
              </a:lnSpc>
            </a:pPr>
            <a:r>
              <a:rPr lang="en-US" altLang="zh-CN" dirty="0">
                <a:latin typeface="方正黑体简体" panose="02010601030101010101" pitchFamily="2" charset="-122"/>
                <a:ea typeface="方正黑体简体" panose="02010601030101010101" pitchFamily="2" charset="-122"/>
              </a:rPr>
              <a:t>       1.20 </a:t>
            </a:r>
            <a:r>
              <a:rPr lang="zh-CN" altLang="en-US" dirty="0">
                <a:latin typeface="方正黑体简体" panose="02010601030101010101" pitchFamily="2" charset="-122"/>
                <a:ea typeface="方正黑体简体" panose="02010601030101010101" pitchFamily="2" charset="-122"/>
              </a:rPr>
              <a:t>世纪初期至 </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年代末的教育改革与发展</a:t>
            </a:r>
          </a:p>
          <a:p>
            <a:pPr>
              <a:lnSpc>
                <a:spcPct val="150000"/>
              </a:lnSpc>
            </a:pPr>
            <a:r>
              <a:rPr lang="en-US" altLang="zh-CN" dirty="0">
                <a:latin typeface="方正黑体简体" panose="02010601030101010101" pitchFamily="2" charset="-122"/>
                <a:ea typeface="方正黑体简体" panose="02010601030101010101" pitchFamily="2" charset="-122"/>
              </a:rPr>
              <a:t>       1</a:t>
            </a:r>
            <a:r>
              <a:rPr lang="zh-CN" altLang="en-US" dirty="0">
                <a:latin typeface="方正黑体简体" panose="02010601030101010101" pitchFamily="2" charset="-122"/>
                <a:ea typeface="方正黑体简体" panose="02010601030101010101" pitchFamily="2" charset="-122"/>
              </a:rPr>
              <a:t>）</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教育敕语</a:t>
            </a:r>
            <a:r>
              <a:rPr lang="en-US" altLang="zh-CN" dirty="0">
                <a:latin typeface="方正黑体简体" panose="02010601030101010101" pitchFamily="2" charset="-122"/>
                <a:ea typeface="方正黑体简体" panose="02010601030101010101" pitchFamily="2" charset="-122"/>
              </a:rPr>
              <a:t>》</a:t>
            </a:r>
          </a:p>
          <a:p>
            <a:pPr>
              <a:lnSpc>
                <a:spcPct val="150000"/>
              </a:lnSpc>
            </a:pPr>
            <a:r>
              <a:rPr lang="en-US" altLang="zh-CN" dirty="0">
                <a:latin typeface="方正黑体简体" panose="02010601030101010101" pitchFamily="2" charset="-122"/>
                <a:ea typeface="方正黑体简体" panose="02010601030101010101" pitchFamily="2" charset="-122"/>
              </a:rPr>
              <a:t>       19 </a:t>
            </a:r>
            <a:r>
              <a:rPr lang="zh-CN" altLang="en-US" dirty="0">
                <a:latin typeface="方正黑体简体" panose="02010601030101010101" pitchFamily="2" charset="-122"/>
                <a:ea typeface="方正黑体简体" panose="02010601030101010101" pitchFamily="2" charset="-122"/>
              </a:rPr>
              <a:t>世纪末，日本社会在发展的同时也受到了来自西方各种文化的影响。为了寻找一条继承日本传统文化，抵御西方文化影响的途径，</a:t>
            </a:r>
            <a:r>
              <a:rPr lang="en-US" altLang="zh-CN" dirty="0">
                <a:latin typeface="方正黑体简体" panose="02010601030101010101" pitchFamily="2" charset="-122"/>
                <a:ea typeface="方正黑体简体" panose="02010601030101010101" pitchFamily="2" charset="-122"/>
              </a:rPr>
              <a:t>1890 </a:t>
            </a:r>
            <a:r>
              <a:rPr lang="zh-CN" altLang="en-US" dirty="0">
                <a:latin typeface="方正黑体简体" panose="02010601030101010101" pitchFamily="2" charset="-122"/>
                <a:ea typeface="方正黑体简体" panose="02010601030101010101" pitchFamily="2" charset="-122"/>
              </a:rPr>
              <a:t>年，日本制定了由天皇颁布的</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教育敕语</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。其主要内容是重申忠孝为日本国体之精华，日本教育之渊源。</a:t>
            </a:r>
          </a:p>
          <a:p>
            <a:pPr>
              <a:lnSpc>
                <a:spcPct val="150000"/>
              </a:lnSpc>
            </a:pPr>
            <a:r>
              <a:rPr lang="en-US" altLang="zh-CN" dirty="0">
                <a:latin typeface="方正黑体简体" panose="02010601030101010101" pitchFamily="2" charset="-122"/>
                <a:ea typeface="方正黑体简体" panose="02010601030101010101" pitchFamily="2" charset="-122"/>
              </a:rPr>
              <a:t>       《</a:t>
            </a:r>
            <a:r>
              <a:rPr lang="zh-CN" altLang="en-US" dirty="0">
                <a:latin typeface="方正黑体简体" panose="02010601030101010101" pitchFamily="2" charset="-122"/>
                <a:ea typeface="方正黑体简体" panose="02010601030101010101" pitchFamily="2" charset="-122"/>
              </a:rPr>
              <a:t>教育敕语</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的颁布表明日本教育开始把儒家伦理道德规范与日本民族意识的培养结合起来，反映了日本政府统一思想和规范教育的要求。从此，日本各级教育的发展被纳入以强调民族主义和加强国家对教育控制的轨道上。</a:t>
            </a:r>
          </a:p>
          <a:p>
            <a:pPr>
              <a:lnSpc>
                <a:spcPct val="150000"/>
              </a:lnSpc>
            </a:pPr>
            <a:r>
              <a:rPr lang="en-US" altLang="zh-CN" dirty="0">
                <a:latin typeface="方正黑体简体" panose="02010601030101010101" pitchFamily="2" charset="-122"/>
                <a:ea typeface="方正黑体简体" panose="02010601030101010101" pitchFamily="2" charset="-122"/>
              </a:rPr>
              <a:t>        </a:t>
            </a:r>
            <a:endParaRPr lang="zh-CN" altLang="en-US" dirty="0">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val="45590225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Effect transition="in" filter="fade">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28" name="文本框 27">
            <a:extLst>
              <a:ext uri="{FF2B5EF4-FFF2-40B4-BE49-F238E27FC236}">
                <a16:creationId xmlns:a16="http://schemas.microsoft.com/office/drawing/2014/main" id="{4BEC2E04-DDBA-7521-ED2C-BB417547C558}"/>
              </a:ext>
            </a:extLst>
          </p:cNvPr>
          <p:cNvSpPr txBox="1"/>
          <p:nvPr/>
        </p:nvSpPr>
        <p:spPr>
          <a:xfrm>
            <a:off x="1496494" y="1623450"/>
            <a:ext cx="9232465" cy="4199226"/>
          </a:xfrm>
          <a:prstGeom prst="rect">
            <a:avLst/>
          </a:prstGeom>
          <a:noFill/>
        </p:spPr>
        <p:txBody>
          <a:bodyPr wrap="square">
            <a:spAutoFit/>
          </a:bodyPr>
          <a:lstStyle/>
          <a:p>
            <a:pPr>
              <a:lnSpc>
                <a:spcPct val="150000"/>
              </a:lnSpc>
            </a:pPr>
            <a:r>
              <a:rPr lang="en-US" altLang="zh-CN" dirty="0">
                <a:latin typeface="方正黑体简体" panose="02010601030101010101" pitchFamily="2" charset="-122"/>
                <a:ea typeface="方正黑体简体" panose="02010601030101010101" pitchFamily="2" charset="-122"/>
              </a:rPr>
              <a:t>        2</a:t>
            </a:r>
            <a:r>
              <a:rPr lang="zh-CN" altLang="en-US" dirty="0">
                <a:latin typeface="方正黑体简体" panose="02010601030101010101" pitchFamily="2" charset="-122"/>
                <a:ea typeface="方正黑体简体" panose="02010601030101010101" pitchFamily="2" charset="-122"/>
              </a:rPr>
              <a:t>）初等教育</a:t>
            </a:r>
          </a:p>
          <a:p>
            <a:pPr>
              <a:lnSpc>
                <a:spcPct val="150000"/>
              </a:lnSpc>
            </a:pPr>
            <a:r>
              <a:rPr lang="en-US" altLang="zh-CN" dirty="0">
                <a:latin typeface="方正黑体简体" panose="02010601030101010101" pitchFamily="2" charset="-122"/>
                <a:ea typeface="方正黑体简体" panose="02010601030101010101" pitchFamily="2" charset="-122"/>
              </a:rPr>
              <a:t>        20 </a:t>
            </a:r>
            <a:r>
              <a:rPr lang="zh-CN" altLang="en-US" dirty="0">
                <a:latin typeface="方正黑体简体" panose="02010601030101010101" pitchFamily="2" charset="-122"/>
                <a:ea typeface="方正黑体简体" panose="02010601030101010101" pitchFamily="2" charset="-122"/>
              </a:rPr>
              <a:t>世纪初期，日本加强了对初等教育的控制。</a:t>
            </a:r>
            <a:r>
              <a:rPr lang="en-US" altLang="zh-CN" dirty="0">
                <a:latin typeface="方正黑体简体" panose="02010601030101010101" pitchFamily="2" charset="-122"/>
                <a:ea typeface="方正黑体简体" panose="02010601030101010101" pitchFamily="2" charset="-122"/>
              </a:rPr>
              <a:t>1907 </a:t>
            </a:r>
            <a:r>
              <a:rPr lang="zh-CN" altLang="en-US" dirty="0">
                <a:latin typeface="方正黑体简体" panose="02010601030101010101" pitchFamily="2" charset="-122"/>
                <a:ea typeface="方正黑体简体" panose="02010601030101010101" pitchFamily="2" charset="-122"/>
              </a:rPr>
              <a:t>年，日本颁布了</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再改正小学校令</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。该法规定，废除全部私立小学，一律改为公立小学。新的小学修业年限延长为 </a:t>
            </a:r>
            <a:r>
              <a:rPr lang="en-US" altLang="zh-CN" dirty="0">
                <a:latin typeface="方正黑体简体" panose="02010601030101010101" pitchFamily="2" charset="-122"/>
                <a:ea typeface="方正黑体简体" panose="02010601030101010101" pitchFamily="2" charset="-122"/>
              </a:rPr>
              <a:t>6 </a:t>
            </a:r>
            <a:r>
              <a:rPr lang="zh-CN" altLang="en-US" dirty="0">
                <a:latin typeface="方正黑体简体" panose="02010601030101010101" pitchFamily="2" charset="-122"/>
                <a:ea typeface="方正黑体简体" panose="02010601030101010101" pitchFamily="2" charset="-122"/>
              </a:rPr>
              <a:t>年，属于义务教育阶段。从此，日本确立了六年义务教育体制。在改革初等教育的过程中，日本也加强了对初等教育课程的改革。</a:t>
            </a:r>
          </a:p>
          <a:p>
            <a:pPr>
              <a:lnSpc>
                <a:spcPct val="150000"/>
              </a:lnSpc>
            </a:pPr>
            <a:r>
              <a:rPr lang="en-US" altLang="zh-CN" dirty="0">
                <a:latin typeface="方正黑体简体" panose="02010601030101010101" pitchFamily="2" charset="-122"/>
                <a:ea typeface="方正黑体简体" panose="02010601030101010101" pitchFamily="2" charset="-122"/>
              </a:rPr>
              <a:t>        3</a:t>
            </a:r>
            <a:r>
              <a:rPr lang="zh-CN" altLang="en-US" dirty="0">
                <a:latin typeface="方正黑体简体" panose="02010601030101010101" pitchFamily="2" charset="-122"/>
                <a:ea typeface="方正黑体简体" panose="02010601030101010101" pitchFamily="2" charset="-122"/>
              </a:rPr>
              <a:t>）中等教育</a:t>
            </a:r>
          </a:p>
          <a:p>
            <a:pPr>
              <a:lnSpc>
                <a:spcPct val="150000"/>
              </a:lnSpc>
            </a:pPr>
            <a:r>
              <a:rPr lang="zh-CN" altLang="en-US" dirty="0">
                <a:latin typeface="方正黑体简体" panose="02010601030101010101" pitchFamily="2" charset="-122"/>
                <a:ea typeface="方正黑体简体" panose="02010601030101010101" pitchFamily="2" charset="-122"/>
              </a:rPr>
              <a:t>       日本中等教育在这一时期也处于一个整顿和发展的阶段，其重点是大力发展高中，加强中等教育和初等教育的衔接，同时也重视女子中等教育、中等师范和中等职业教育的发展。日本政府颁布了</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高级中学令</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修订中学校令</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高等女子学校令</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修订实业学校令</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等。</a:t>
            </a:r>
          </a:p>
        </p:txBody>
      </p:sp>
    </p:spTree>
    <p:extLst>
      <p:ext uri="{BB962C8B-B14F-4D97-AF65-F5344CB8AC3E}">
        <p14:creationId xmlns:p14="http://schemas.microsoft.com/office/powerpoint/2010/main" val="316146386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Effect transition="in" filter="fade">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28" name="文本框 27">
            <a:extLst>
              <a:ext uri="{FF2B5EF4-FFF2-40B4-BE49-F238E27FC236}">
                <a16:creationId xmlns:a16="http://schemas.microsoft.com/office/drawing/2014/main" id="{4BEC2E04-DDBA-7521-ED2C-BB417547C558}"/>
              </a:ext>
            </a:extLst>
          </p:cNvPr>
          <p:cNvSpPr txBox="1"/>
          <p:nvPr/>
        </p:nvSpPr>
        <p:spPr>
          <a:xfrm>
            <a:off x="1496494" y="1623450"/>
            <a:ext cx="9232465" cy="4199226"/>
          </a:xfrm>
          <a:prstGeom prst="rect">
            <a:avLst/>
          </a:prstGeom>
          <a:noFill/>
        </p:spPr>
        <p:txBody>
          <a:bodyPr wrap="square">
            <a:spAutoFit/>
          </a:bodyPr>
          <a:lstStyle/>
          <a:p>
            <a:pPr>
              <a:lnSpc>
                <a:spcPct val="150000"/>
              </a:lnSpc>
            </a:pPr>
            <a:r>
              <a:rPr lang="en-US" altLang="zh-CN" dirty="0">
                <a:latin typeface="方正黑体简体" panose="02010601030101010101" pitchFamily="2" charset="-122"/>
                <a:ea typeface="方正黑体简体" panose="02010601030101010101" pitchFamily="2" charset="-122"/>
              </a:rPr>
              <a:t>       4</a:t>
            </a:r>
            <a:r>
              <a:rPr lang="zh-CN" altLang="en-US" dirty="0">
                <a:latin typeface="方正黑体简体" panose="02010601030101010101" pitchFamily="2" charset="-122"/>
                <a:ea typeface="方正黑体简体" panose="02010601030101010101" pitchFamily="2" charset="-122"/>
              </a:rPr>
              <a:t>）高等教育</a:t>
            </a:r>
          </a:p>
          <a:p>
            <a:pPr>
              <a:lnSpc>
                <a:spcPct val="150000"/>
              </a:lnSpc>
            </a:pPr>
            <a:r>
              <a:rPr lang="zh-CN" altLang="en-US" dirty="0">
                <a:latin typeface="方正黑体简体" panose="02010601030101010101" pitchFamily="2" charset="-122"/>
                <a:ea typeface="方正黑体简体" panose="02010601030101010101" pitchFamily="2" charset="-122"/>
              </a:rPr>
              <a:t>       为适应日本社会对培养高级人才的需要，日本政府于 </a:t>
            </a:r>
            <a:r>
              <a:rPr lang="en-US" altLang="zh-CN" dirty="0">
                <a:latin typeface="方正黑体简体" panose="02010601030101010101" pitchFamily="2" charset="-122"/>
                <a:ea typeface="方正黑体简体" panose="02010601030101010101" pitchFamily="2" charset="-122"/>
              </a:rPr>
              <a:t>1918 </a:t>
            </a:r>
            <a:r>
              <a:rPr lang="zh-CN" altLang="en-US" dirty="0">
                <a:latin typeface="方正黑体简体" panose="02010601030101010101" pitchFamily="2" charset="-122"/>
                <a:ea typeface="方正黑体简体" panose="02010601030101010101" pitchFamily="2" charset="-122"/>
              </a:rPr>
              <a:t>年颁布了</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大学令</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其主要内容有：大学教育的目的“旨在教授国家所需的学术理论及其应用，并探索其奥秘，同时注意人格的陶冶和国家思想的涵养”；除国立大学外，允许设立私立大学和地方公立大学；大学可以由几个学部组成，也可设立单科大学，修业年限为 </a:t>
            </a:r>
            <a:r>
              <a:rPr lang="en-US" altLang="zh-CN" dirty="0">
                <a:latin typeface="方正黑体简体" panose="02010601030101010101" pitchFamily="2" charset="-122"/>
                <a:ea typeface="方正黑体简体" panose="02010601030101010101" pitchFamily="2" charset="-122"/>
              </a:rPr>
              <a:t>3~4 </a:t>
            </a:r>
            <a:r>
              <a:rPr lang="zh-CN" altLang="en-US" dirty="0">
                <a:latin typeface="方正黑体简体" panose="02010601030101010101" pitchFamily="2" charset="-122"/>
                <a:ea typeface="方正黑体简体" panose="02010601030101010101" pitchFamily="2" charset="-122"/>
              </a:rPr>
              <a:t>年；大学的招生对象主要是预科或高级中学高等部的毕业生，经过考核后方可录取。</a:t>
            </a:r>
            <a:endParaRPr lang="en-US" altLang="zh-CN" dirty="0">
              <a:latin typeface="方正黑体简体" panose="02010601030101010101" pitchFamily="2" charset="-122"/>
              <a:ea typeface="方正黑体简体" panose="02010601030101010101" pitchFamily="2" charset="-122"/>
            </a:endParaRPr>
          </a:p>
          <a:p>
            <a:pPr>
              <a:lnSpc>
                <a:spcPct val="150000"/>
              </a:lnSpc>
            </a:pPr>
            <a:r>
              <a:rPr lang="en-US" altLang="zh-CN" dirty="0">
                <a:latin typeface="方正黑体简体" panose="02010601030101010101" pitchFamily="2" charset="-122"/>
                <a:ea typeface="方正黑体简体" panose="02010601030101010101" pitchFamily="2" charset="-122"/>
              </a:rPr>
              <a:t>       2. </a:t>
            </a:r>
            <a:r>
              <a:rPr lang="zh-CN" altLang="en-US" dirty="0">
                <a:latin typeface="方正黑体简体" panose="02010601030101010101" pitchFamily="2" charset="-122"/>
                <a:ea typeface="方正黑体简体" panose="02010601030101010101" pitchFamily="2" charset="-122"/>
              </a:rPr>
              <a:t>军国主义教育体制的形成与变化</a:t>
            </a:r>
          </a:p>
          <a:p>
            <a:pPr>
              <a:lnSpc>
                <a:spcPct val="150000"/>
              </a:lnSpc>
            </a:pPr>
            <a:r>
              <a:rPr lang="en-US" altLang="zh-CN" dirty="0">
                <a:latin typeface="方正黑体简体" panose="02010601030101010101" pitchFamily="2" charset="-122"/>
                <a:ea typeface="方正黑体简体" panose="02010601030101010101" pitchFamily="2" charset="-122"/>
              </a:rPr>
              <a:t>       1926 </a:t>
            </a:r>
            <a:r>
              <a:rPr lang="zh-CN" altLang="en-US" dirty="0">
                <a:latin typeface="方正黑体简体" panose="02010601030101010101" pitchFamily="2" charset="-122"/>
                <a:ea typeface="方正黑体简体" panose="02010601030101010101" pitchFamily="2" charset="-122"/>
              </a:rPr>
              <a:t>年，日本裕仁天皇即位后，更加重视道德教育和民族主义精神的教育，大肆鼓吹</a:t>
            </a:r>
          </a:p>
          <a:p>
            <a:pPr>
              <a:lnSpc>
                <a:spcPct val="150000"/>
              </a:lnSpc>
            </a:pPr>
            <a:r>
              <a:rPr lang="zh-CN" altLang="en-US" dirty="0">
                <a:latin typeface="方正黑体简体" panose="02010601030101010101" pitchFamily="2" charset="-122"/>
                <a:ea typeface="方正黑体简体" panose="02010601030101010101" pitchFamily="2" charset="-122"/>
              </a:rPr>
              <a:t>军国主义和对外扩张的思想。从此，日本开始由 </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世纪 </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年代初期民族沙文主义转向军国主义，并逐步完成了侵略战争的准备。日本的教育为适应这一体制的变化，也开始军国</a:t>
            </a:r>
          </a:p>
        </p:txBody>
      </p:sp>
    </p:spTree>
    <p:extLst>
      <p:ext uri="{BB962C8B-B14F-4D97-AF65-F5344CB8AC3E}">
        <p14:creationId xmlns:p14="http://schemas.microsoft.com/office/powerpoint/2010/main" val="161164597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Effect transition="in" filter="fade">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28" name="文本框 27">
            <a:extLst>
              <a:ext uri="{FF2B5EF4-FFF2-40B4-BE49-F238E27FC236}">
                <a16:creationId xmlns:a16="http://schemas.microsoft.com/office/drawing/2014/main" id="{4BEC2E04-DDBA-7521-ED2C-BB417547C558}"/>
              </a:ext>
            </a:extLst>
          </p:cNvPr>
          <p:cNvSpPr txBox="1"/>
          <p:nvPr/>
        </p:nvSpPr>
        <p:spPr>
          <a:xfrm>
            <a:off x="1496494" y="1623450"/>
            <a:ext cx="9232465" cy="4199226"/>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主义化、法西斯化，成为服务日本战争机器的工具。</a:t>
            </a:r>
          </a:p>
          <a:p>
            <a:pPr>
              <a:lnSpc>
                <a:spcPct val="150000"/>
              </a:lnSpc>
            </a:pPr>
            <a:r>
              <a:rPr lang="en-US" altLang="zh-CN" dirty="0">
                <a:latin typeface="方正黑体简体" panose="02010601030101010101" pitchFamily="2" charset="-122"/>
                <a:ea typeface="方正黑体简体" panose="02010601030101010101" pitchFamily="2" charset="-122"/>
              </a:rPr>
              <a:t>       3. </a:t>
            </a:r>
            <a:r>
              <a:rPr lang="zh-CN" altLang="en-US" dirty="0">
                <a:latin typeface="方正黑体简体" panose="02010601030101010101" pitchFamily="2" charset="-122"/>
                <a:ea typeface="方正黑体简体" panose="02010601030101010101" pitchFamily="2" charset="-122"/>
              </a:rPr>
              <a:t>战时各级教育的调整和变化</a:t>
            </a:r>
          </a:p>
          <a:p>
            <a:pPr>
              <a:lnSpc>
                <a:spcPct val="150000"/>
              </a:lnSpc>
            </a:pPr>
            <a:r>
              <a:rPr lang="zh-CN" altLang="en-US" dirty="0">
                <a:latin typeface="方正黑体简体" panose="02010601030101010101" pitchFamily="2" charset="-122"/>
                <a:ea typeface="方正黑体简体" panose="02010601030101010101" pitchFamily="2" charset="-122"/>
              </a:rPr>
              <a:t>      从 </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世纪 </a:t>
            </a:r>
            <a:r>
              <a:rPr lang="en-US" altLang="zh-CN" dirty="0">
                <a:latin typeface="方正黑体简体" panose="02010601030101010101" pitchFamily="2" charset="-122"/>
                <a:ea typeface="方正黑体简体" panose="02010601030101010101" pitchFamily="2" charset="-122"/>
              </a:rPr>
              <a:t>40 </a:t>
            </a:r>
            <a:r>
              <a:rPr lang="zh-CN" altLang="en-US" dirty="0">
                <a:latin typeface="方正黑体简体" panose="02010601030101010101" pitchFamily="2" charset="-122"/>
                <a:ea typeface="方正黑体简体" panose="02010601030101010101" pitchFamily="2" charset="-122"/>
              </a:rPr>
              <a:t>年代开始，日本为了适应战争的需要，对各级教育进行调整，更加强化了军国主义教育的实施。在初等教育方面，</a:t>
            </a:r>
            <a:r>
              <a:rPr lang="en-US" altLang="zh-CN" dirty="0">
                <a:latin typeface="方正黑体简体" panose="02010601030101010101" pitchFamily="2" charset="-122"/>
                <a:ea typeface="方正黑体简体" panose="02010601030101010101" pitchFamily="2" charset="-122"/>
              </a:rPr>
              <a:t>1941 </a:t>
            </a:r>
            <a:r>
              <a:rPr lang="zh-CN" altLang="en-US" dirty="0">
                <a:latin typeface="方正黑体简体" panose="02010601030101010101" pitchFamily="2" charset="-122"/>
                <a:ea typeface="方正黑体简体" panose="02010601030101010101" pitchFamily="2" charset="-122"/>
              </a:rPr>
              <a:t>年，日本颁布了</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国民学校令</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，将过去的小学改为国民学校。规定国民学校的教育目的是以皇国之道为准则，给国民以基础训练。在中等教育方面，</a:t>
            </a:r>
            <a:r>
              <a:rPr lang="en-US" altLang="zh-CN" dirty="0">
                <a:latin typeface="方正黑体简体" panose="02010601030101010101" pitchFamily="2" charset="-122"/>
                <a:ea typeface="方正黑体简体" panose="02010601030101010101" pitchFamily="2" charset="-122"/>
              </a:rPr>
              <a:t>1943 </a:t>
            </a:r>
            <a:r>
              <a:rPr lang="zh-CN" altLang="en-US" dirty="0">
                <a:latin typeface="方正黑体简体" panose="02010601030101010101" pitchFamily="2" charset="-122"/>
                <a:ea typeface="方正黑体简体" panose="02010601030101010101" pitchFamily="2" charset="-122"/>
              </a:rPr>
              <a:t>年，日本实行中等教育综合制度，将中学、高等女子学校和实业学校统称为中等学校。在师范教育方面，</a:t>
            </a:r>
            <a:r>
              <a:rPr lang="en-US" altLang="zh-CN" dirty="0">
                <a:latin typeface="方正黑体简体" panose="02010601030101010101" pitchFamily="2" charset="-122"/>
                <a:ea typeface="方正黑体简体" panose="02010601030101010101" pitchFamily="2" charset="-122"/>
              </a:rPr>
              <a:t>1943 </a:t>
            </a:r>
            <a:r>
              <a:rPr lang="zh-CN" altLang="en-US" dirty="0">
                <a:latin typeface="方正黑体简体" panose="02010601030101010101" pitchFamily="2" charset="-122"/>
                <a:ea typeface="方正黑体简体" panose="02010601030101010101" pitchFamily="2" charset="-122"/>
              </a:rPr>
              <a:t>年，日本修改了</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师范学校令</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要求师范学校必须彻底灌输军国主义思想，绝对信奉天皇，信奉军国主义政策，为日本帝国培养合格的国民。日本高等教育在这一时期也进行了改革。大学改革的重点是把军国主义国家意识的灌输和宣传作为学校各项工作的基础。</a:t>
            </a:r>
          </a:p>
        </p:txBody>
      </p:sp>
    </p:spTree>
    <p:extLst>
      <p:ext uri="{BB962C8B-B14F-4D97-AF65-F5344CB8AC3E}">
        <p14:creationId xmlns:p14="http://schemas.microsoft.com/office/powerpoint/2010/main" val="152604413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Effect transition="in" filter="fade">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2" name="矩形: 圆角 1">
            <a:extLst>
              <a:ext uri="{FF2B5EF4-FFF2-40B4-BE49-F238E27FC236}">
                <a16:creationId xmlns:a16="http://schemas.microsoft.com/office/drawing/2014/main" id="{EACF30E2-B9F3-2BD5-4501-E0EC1594BDD3}"/>
              </a:ext>
            </a:extLst>
          </p:cNvPr>
          <p:cNvSpPr/>
          <p:nvPr/>
        </p:nvSpPr>
        <p:spPr>
          <a:xfrm>
            <a:off x="4455382" y="1926336"/>
            <a:ext cx="3279648" cy="420638"/>
          </a:xfrm>
          <a:prstGeom prst="roundRect">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zh-CN" altLang="en-US" sz="1600" dirty="0"/>
              <a:t>（二）</a:t>
            </a:r>
            <a:r>
              <a:rPr lang="en-US" altLang="zh-CN" sz="1600" dirty="0"/>
              <a:t>20 </a:t>
            </a:r>
            <a:r>
              <a:rPr lang="zh-CN" altLang="en-US" sz="1600" dirty="0"/>
              <a:t>世纪下半叶日本的教育</a:t>
            </a:r>
          </a:p>
        </p:txBody>
      </p:sp>
      <p:sp>
        <p:nvSpPr>
          <p:cNvPr id="9" name="矩形: 圆角 8">
            <a:extLst>
              <a:ext uri="{FF2B5EF4-FFF2-40B4-BE49-F238E27FC236}">
                <a16:creationId xmlns:a16="http://schemas.microsoft.com/office/drawing/2014/main" id="{3A6CCC81-7697-1689-05D0-31AF8043AA91}"/>
              </a:ext>
            </a:extLst>
          </p:cNvPr>
          <p:cNvSpPr/>
          <p:nvPr/>
        </p:nvSpPr>
        <p:spPr>
          <a:xfrm>
            <a:off x="1496495" y="2979868"/>
            <a:ext cx="3279648" cy="420638"/>
          </a:xfrm>
          <a:prstGeom prst="roundRect">
            <a:avLst/>
          </a:prstGeom>
          <a:ln/>
        </p:spPr>
        <p:style>
          <a:lnRef idx="0">
            <a:schemeClr val="accent4"/>
          </a:lnRef>
          <a:fillRef idx="3">
            <a:schemeClr val="accent4"/>
          </a:fillRef>
          <a:effectRef idx="3">
            <a:schemeClr val="accent4"/>
          </a:effectRef>
          <a:fontRef idx="minor">
            <a:schemeClr val="lt1"/>
          </a:fontRef>
        </p:style>
        <p:txBody>
          <a:bodyPr lIns="0" tIns="0" rIns="0" bIns="0" rtlCol="0" anchor="ctr" anchorCtr="1"/>
          <a:lstStyle/>
          <a:p>
            <a:pPr algn="ctr"/>
            <a:r>
              <a:rPr lang="en-US" altLang="zh-CN" sz="1600"/>
              <a:t>1.《</a:t>
            </a:r>
            <a:r>
              <a:rPr lang="zh-CN" altLang="en-US" sz="1600"/>
              <a:t>教育基本法</a:t>
            </a:r>
            <a:r>
              <a:rPr lang="en-US" altLang="zh-CN" sz="1600"/>
              <a:t>》</a:t>
            </a:r>
            <a:r>
              <a:rPr lang="zh-CN" altLang="en-US" sz="1600"/>
              <a:t>和</a:t>
            </a:r>
            <a:r>
              <a:rPr lang="en-US" altLang="zh-CN" sz="1600"/>
              <a:t>《</a:t>
            </a:r>
            <a:r>
              <a:rPr lang="zh-CN" altLang="en-US" sz="1600"/>
              <a:t>学校教育法</a:t>
            </a:r>
            <a:r>
              <a:rPr lang="en-US" altLang="zh-CN" sz="1600"/>
              <a:t>》</a:t>
            </a:r>
            <a:endParaRPr lang="zh-CN" altLang="en-US" sz="1600" dirty="0"/>
          </a:p>
        </p:txBody>
      </p:sp>
      <p:sp>
        <p:nvSpPr>
          <p:cNvPr id="11" name="矩形: 圆角 10">
            <a:extLst>
              <a:ext uri="{FF2B5EF4-FFF2-40B4-BE49-F238E27FC236}">
                <a16:creationId xmlns:a16="http://schemas.microsoft.com/office/drawing/2014/main" id="{FE01AFF5-E6ED-8FBA-84F2-5EDB2C9BE94B}"/>
              </a:ext>
            </a:extLst>
          </p:cNvPr>
          <p:cNvSpPr/>
          <p:nvPr/>
        </p:nvSpPr>
        <p:spPr>
          <a:xfrm>
            <a:off x="7415857" y="2979868"/>
            <a:ext cx="3279648" cy="420638"/>
          </a:xfrm>
          <a:prstGeom prst="roundRect">
            <a:avLst/>
          </a:prstGeom>
          <a:ln/>
        </p:spPr>
        <p:style>
          <a:lnRef idx="0">
            <a:schemeClr val="accent4"/>
          </a:lnRef>
          <a:fillRef idx="3">
            <a:schemeClr val="accent4"/>
          </a:fillRef>
          <a:effectRef idx="3">
            <a:schemeClr val="accent4"/>
          </a:effectRef>
          <a:fontRef idx="minor">
            <a:schemeClr val="lt1"/>
          </a:fontRef>
        </p:style>
        <p:txBody>
          <a:bodyPr lIns="0" tIns="0" rIns="0" bIns="0" rtlCol="0" anchor="ctr" anchorCtr="1"/>
          <a:lstStyle/>
          <a:p>
            <a:pPr algn="ctr"/>
            <a:r>
              <a:rPr lang="en-US" altLang="zh-CN" sz="1600"/>
              <a:t>2.20 </a:t>
            </a:r>
            <a:r>
              <a:rPr lang="zh-CN" altLang="en-US" sz="1600"/>
              <a:t>世纪七八十年代的教育改革</a:t>
            </a:r>
            <a:endParaRPr lang="zh-CN" altLang="en-US" sz="1600" dirty="0"/>
          </a:p>
        </p:txBody>
      </p:sp>
      <p:grpSp>
        <p:nvGrpSpPr>
          <p:cNvPr id="3" name="组合 2">
            <a:extLst>
              <a:ext uri="{FF2B5EF4-FFF2-40B4-BE49-F238E27FC236}">
                <a16:creationId xmlns:a16="http://schemas.microsoft.com/office/drawing/2014/main" id="{FC50C170-A68A-21D2-47A2-CAF9E35CA4E3}"/>
              </a:ext>
            </a:extLst>
          </p:cNvPr>
          <p:cNvGrpSpPr/>
          <p:nvPr/>
        </p:nvGrpSpPr>
        <p:grpSpPr>
          <a:xfrm>
            <a:off x="1584120" y="3645408"/>
            <a:ext cx="3042695" cy="2175188"/>
            <a:chOff x="1584120" y="3645408"/>
            <a:chExt cx="3042695" cy="2175188"/>
          </a:xfrm>
        </p:grpSpPr>
        <p:sp>
          <p:nvSpPr>
            <p:cNvPr id="5" name="矩形: 圆角 4">
              <a:extLst>
                <a:ext uri="{FF2B5EF4-FFF2-40B4-BE49-F238E27FC236}">
                  <a16:creationId xmlns:a16="http://schemas.microsoft.com/office/drawing/2014/main" id="{884B8778-B2EE-830D-03D2-1E1B4EC47D67}"/>
                </a:ext>
              </a:extLst>
            </p:cNvPr>
            <p:cNvSpPr/>
            <p:nvPr/>
          </p:nvSpPr>
          <p:spPr>
            <a:xfrm>
              <a:off x="1584120" y="3645408"/>
              <a:ext cx="3042695" cy="2175188"/>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endParaRPr lang="zh-CN" altLang="en-US" dirty="0"/>
            </a:p>
          </p:txBody>
        </p:sp>
        <p:sp>
          <p:nvSpPr>
            <p:cNvPr id="12" name="文本框 11">
              <a:extLst>
                <a:ext uri="{FF2B5EF4-FFF2-40B4-BE49-F238E27FC236}">
                  <a16:creationId xmlns:a16="http://schemas.microsoft.com/office/drawing/2014/main" id="{9854366A-0010-986B-75F5-33CF0E50ADA8}"/>
                </a:ext>
              </a:extLst>
            </p:cNvPr>
            <p:cNvSpPr txBox="1"/>
            <p:nvPr/>
          </p:nvSpPr>
          <p:spPr>
            <a:xfrm>
              <a:off x="1651548" y="4033400"/>
              <a:ext cx="2907838" cy="1323439"/>
            </a:xfrm>
            <a:prstGeom prst="rect">
              <a:avLst/>
            </a:prstGeom>
            <a:noFill/>
          </p:spPr>
          <p:txBody>
            <a:bodyPr wrap="square">
              <a:spAutoFit/>
            </a:bodyPr>
            <a:lstStyle/>
            <a:p>
              <a:r>
                <a:rPr lang="en-US" altLang="zh-CN" sz="1600" dirty="0">
                  <a:solidFill>
                    <a:schemeClr val="bg1"/>
                  </a:solidFill>
                </a:rPr>
                <a:t>        1947 </a:t>
              </a:r>
              <a:r>
                <a:rPr lang="zh-CN" altLang="en-US" sz="1600" dirty="0">
                  <a:solidFill>
                    <a:schemeClr val="bg1"/>
                  </a:solidFill>
                </a:rPr>
                <a:t>年 </a:t>
              </a:r>
              <a:r>
                <a:rPr lang="en-US" altLang="zh-CN" sz="1600" dirty="0">
                  <a:solidFill>
                    <a:schemeClr val="bg1"/>
                  </a:solidFill>
                </a:rPr>
                <a:t>3 </a:t>
              </a:r>
              <a:r>
                <a:rPr lang="zh-CN" altLang="en-US" sz="1600" dirty="0">
                  <a:solidFill>
                    <a:schemeClr val="bg1"/>
                  </a:solidFill>
                </a:rPr>
                <a:t>月 </a:t>
              </a:r>
              <a:r>
                <a:rPr lang="en-US" altLang="zh-CN" sz="1600" dirty="0">
                  <a:solidFill>
                    <a:schemeClr val="bg1"/>
                  </a:solidFill>
                </a:rPr>
                <a:t>31 </a:t>
              </a:r>
              <a:r>
                <a:rPr lang="zh-CN" altLang="en-US" sz="1600" dirty="0">
                  <a:solidFill>
                    <a:schemeClr val="bg1"/>
                  </a:solidFill>
                </a:rPr>
                <a:t>日，日本国会公布了</a:t>
              </a:r>
              <a:r>
                <a:rPr lang="en-US" altLang="zh-CN" sz="1600" dirty="0">
                  <a:solidFill>
                    <a:schemeClr val="bg1"/>
                  </a:solidFill>
                </a:rPr>
                <a:t>《</a:t>
              </a:r>
              <a:r>
                <a:rPr lang="zh-CN" altLang="en-US" sz="1600" dirty="0">
                  <a:solidFill>
                    <a:schemeClr val="bg1"/>
                  </a:solidFill>
                </a:rPr>
                <a:t>教育基本法</a:t>
              </a:r>
              <a:r>
                <a:rPr lang="en-US" altLang="zh-CN" sz="1600" dirty="0">
                  <a:solidFill>
                    <a:schemeClr val="bg1"/>
                  </a:solidFill>
                </a:rPr>
                <a:t>》</a:t>
              </a:r>
              <a:r>
                <a:rPr lang="zh-CN" altLang="en-US" sz="1600" dirty="0">
                  <a:solidFill>
                    <a:schemeClr val="bg1"/>
                  </a:solidFill>
                </a:rPr>
                <a:t>和</a:t>
              </a:r>
              <a:r>
                <a:rPr lang="en-US" altLang="zh-CN" sz="1600" dirty="0">
                  <a:solidFill>
                    <a:schemeClr val="bg1"/>
                  </a:solidFill>
                </a:rPr>
                <a:t>《</a:t>
              </a:r>
              <a:r>
                <a:rPr lang="zh-CN" altLang="en-US" sz="1600" dirty="0">
                  <a:solidFill>
                    <a:schemeClr val="bg1"/>
                  </a:solidFill>
                </a:rPr>
                <a:t>学校教育法</a:t>
              </a:r>
              <a:r>
                <a:rPr lang="en-US" altLang="zh-CN" sz="1600" dirty="0">
                  <a:solidFill>
                    <a:schemeClr val="bg1"/>
                  </a:solidFill>
                </a:rPr>
                <a:t>》</a:t>
              </a:r>
              <a:r>
                <a:rPr lang="zh-CN" altLang="en-US" sz="1600" dirty="0">
                  <a:solidFill>
                    <a:schemeClr val="bg1"/>
                  </a:solidFill>
                </a:rPr>
                <a:t>，否定了战时军国 主义教育政策，为二战后教育指明了发展方向。</a:t>
              </a:r>
            </a:p>
          </p:txBody>
        </p:sp>
      </p:grpSp>
      <p:grpSp>
        <p:nvGrpSpPr>
          <p:cNvPr id="6" name="组合 5">
            <a:extLst>
              <a:ext uri="{FF2B5EF4-FFF2-40B4-BE49-F238E27FC236}">
                <a16:creationId xmlns:a16="http://schemas.microsoft.com/office/drawing/2014/main" id="{182E3FB6-F61D-04FD-A378-0BBFDA727204}"/>
              </a:ext>
            </a:extLst>
          </p:cNvPr>
          <p:cNvGrpSpPr/>
          <p:nvPr/>
        </p:nvGrpSpPr>
        <p:grpSpPr>
          <a:xfrm>
            <a:off x="7534333" y="3645408"/>
            <a:ext cx="3042695" cy="2175188"/>
            <a:chOff x="7534333" y="3645408"/>
            <a:chExt cx="3042695" cy="2175188"/>
          </a:xfrm>
        </p:grpSpPr>
        <p:sp>
          <p:nvSpPr>
            <p:cNvPr id="15" name="矩形: 圆角 14">
              <a:extLst>
                <a:ext uri="{FF2B5EF4-FFF2-40B4-BE49-F238E27FC236}">
                  <a16:creationId xmlns:a16="http://schemas.microsoft.com/office/drawing/2014/main" id="{52E7BDD2-B03D-F07B-598A-7A3FAA5D5A95}"/>
                </a:ext>
              </a:extLst>
            </p:cNvPr>
            <p:cNvSpPr/>
            <p:nvPr/>
          </p:nvSpPr>
          <p:spPr>
            <a:xfrm>
              <a:off x="7534333" y="3645408"/>
              <a:ext cx="3042695" cy="2175188"/>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endParaRPr lang="zh-CN" altLang="en-US" dirty="0"/>
            </a:p>
          </p:txBody>
        </p:sp>
        <p:sp>
          <p:nvSpPr>
            <p:cNvPr id="13" name="文本框 12">
              <a:extLst>
                <a:ext uri="{FF2B5EF4-FFF2-40B4-BE49-F238E27FC236}">
                  <a16:creationId xmlns:a16="http://schemas.microsoft.com/office/drawing/2014/main" id="{7702F065-CEC7-B950-9BB5-34B7096C15BB}"/>
                </a:ext>
              </a:extLst>
            </p:cNvPr>
            <p:cNvSpPr txBox="1"/>
            <p:nvPr/>
          </p:nvSpPr>
          <p:spPr>
            <a:xfrm>
              <a:off x="7632614" y="3825061"/>
              <a:ext cx="2907838" cy="1815882"/>
            </a:xfrm>
            <a:prstGeom prst="rect">
              <a:avLst/>
            </a:prstGeom>
            <a:noFill/>
          </p:spPr>
          <p:txBody>
            <a:bodyPr wrap="square">
              <a:spAutoFit/>
            </a:bodyPr>
            <a:lstStyle/>
            <a:p>
              <a:r>
                <a:rPr lang="en-US" altLang="zh-CN" sz="1600" dirty="0">
                  <a:solidFill>
                    <a:schemeClr val="bg1"/>
                  </a:solidFill>
                </a:rPr>
                <a:t>        1971 </a:t>
              </a:r>
              <a:r>
                <a:rPr lang="zh-CN" altLang="en-US" sz="1600" dirty="0">
                  <a:solidFill>
                    <a:schemeClr val="bg1"/>
                  </a:solidFill>
                </a:rPr>
                <a:t>年 </a:t>
              </a:r>
              <a:r>
                <a:rPr lang="en-US" altLang="zh-CN" sz="1600" dirty="0">
                  <a:solidFill>
                    <a:schemeClr val="bg1"/>
                  </a:solidFill>
                </a:rPr>
                <a:t>6 </a:t>
              </a:r>
              <a:r>
                <a:rPr lang="zh-CN" altLang="en-US" sz="1600" dirty="0">
                  <a:solidFill>
                    <a:schemeClr val="bg1"/>
                  </a:solidFill>
                </a:rPr>
                <a:t>月，日本中央教育审议会向文部大臣提交了一份</a:t>
              </a:r>
              <a:r>
                <a:rPr lang="en-US" altLang="zh-CN" sz="1600" dirty="0">
                  <a:solidFill>
                    <a:schemeClr val="bg1"/>
                  </a:solidFill>
                </a:rPr>
                <a:t>《</a:t>
              </a:r>
              <a:r>
                <a:rPr lang="zh-CN" altLang="en-US" sz="1600" dirty="0">
                  <a:solidFill>
                    <a:schemeClr val="bg1"/>
                  </a:solidFill>
                </a:rPr>
                <a:t>关于今后学校教育综合扩充、整顿的基本措施</a:t>
              </a:r>
              <a:r>
                <a:rPr lang="en-US" altLang="zh-CN" sz="1600" dirty="0">
                  <a:solidFill>
                    <a:schemeClr val="bg1"/>
                  </a:solidFill>
                </a:rPr>
                <a:t>》</a:t>
              </a:r>
              <a:r>
                <a:rPr lang="zh-CN" altLang="en-US" sz="1600" dirty="0">
                  <a:solidFill>
                    <a:schemeClr val="bg1"/>
                  </a:solidFill>
                </a:rPr>
                <a:t>咨询报告。咨询报告涉及各级各类教育，尤其重视日本中小学教育和高等教育改革。</a:t>
              </a:r>
            </a:p>
          </p:txBody>
        </p:sp>
      </p:grpSp>
    </p:spTree>
    <p:extLst>
      <p:ext uri="{BB962C8B-B14F-4D97-AF65-F5344CB8AC3E}">
        <p14:creationId xmlns:p14="http://schemas.microsoft.com/office/powerpoint/2010/main" val="119010116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fltVal val="0"/>
                                          </p:val>
                                        </p:tav>
                                        <p:tav tm="100000">
                                          <p:val>
                                            <p:strVal val="#ppt_w"/>
                                          </p:val>
                                        </p:tav>
                                      </p:tavLst>
                                    </p:anim>
                                    <p:anim calcmode="lin" valueType="num">
                                      <p:cBhvr>
                                        <p:cTn id="27" dur="1000" fill="hold"/>
                                        <p:tgtEl>
                                          <p:spTgt spid="2"/>
                                        </p:tgtEl>
                                        <p:attrNameLst>
                                          <p:attrName>ppt_h</p:attrName>
                                        </p:attrNameLst>
                                      </p:cBhvr>
                                      <p:tavLst>
                                        <p:tav tm="0">
                                          <p:val>
                                            <p:fltVal val="0"/>
                                          </p:val>
                                        </p:tav>
                                        <p:tav tm="100000">
                                          <p:val>
                                            <p:strVal val="#ppt_h"/>
                                          </p:val>
                                        </p:tav>
                                      </p:tavLst>
                                    </p:anim>
                                    <p:anim calcmode="lin" valueType="num">
                                      <p:cBhvr>
                                        <p:cTn id="2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1000" fill="hold"/>
                                        <p:tgtEl>
                                          <p:spTgt spid="9"/>
                                        </p:tgtEl>
                                        <p:attrNameLst>
                                          <p:attrName>ppt_w</p:attrName>
                                        </p:attrNameLst>
                                      </p:cBhvr>
                                      <p:tavLst>
                                        <p:tav tm="0">
                                          <p:val>
                                            <p:fltVal val="0"/>
                                          </p:val>
                                        </p:tav>
                                        <p:tav tm="100000">
                                          <p:val>
                                            <p:strVal val="#ppt_w"/>
                                          </p:val>
                                        </p:tav>
                                      </p:tavLst>
                                    </p:anim>
                                    <p:anim calcmode="lin" valueType="num">
                                      <p:cBhvr>
                                        <p:cTn id="35" dur="1000" fill="hold"/>
                                        <p:tgtEl>
                                          <p:spTgt spid="9"/>
                                        </p:tgtEl>
                                        <p:attrNameLst>
                                          <p:attrName>ppt_h</p:attrName>
                                        </p:attrNameLst>
                                      </p:cBhvr>
                                      <p:tavLst>
                                        <p:tav tm="0">
                                          <p:val>
                                            <p:fltVal val="0"/>
                                          </p:val>
                                        </p:tav>
                                        <p:tav tm="100000">
                                          <p:val>
                                            <p:strVal val="#ppt_h"/>
                                          </p:val>
                                        </p:tav>
                                      </p:tavLst>
                                    </p:anim>
                                    <p:anim calcmode="lin" valueType="num">
                                      <p:cBhvr>
                                        <p:cTn id="36"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randombar(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1000" fill="hold"/>
                                        <p:tgtEl>
                                          <p:spTgt spid="11"/>
                                        </p:tgtEl>
                                        <p:attrNameLst>
                                          <p:attrName>ppt_w</p:attrName>
                                        </p:attrNameLst>
                                      </p:cBhvr>
                                      <p:tavLst>
                                        <p:tav tm="0">
                                          <p:val>
                                            <p:fltVal val="0"/>
                                          </p:val>
                                        </p:tav>
                                        <p:tav tm="100000">
                                          <p:val>
                                            <p:strVal val="#ppt_w"/>
                                          </p:val>
                                        </p:tav>
                                      </p:tavLst>
                                    </p:anim>
                                    <p:anim calcmode="lin" valueType="num">
                                      <p:cBhvr>
                                        <p:cTn id="48" dur="1000" fill="hold"/>
                                        <p:tgtEl>
                                          <p:spTgt spid="11"/>
                                        </p:tgtEl>
                                        <p:attrNameLst>
                                          <p:attrName>ppt_h</p:attrName>
                                        </p:attrNameLst>
                                      </p:cBhvr>
                                      <p:tavLst>
                                        <p:tav tm="0">
                                          <p:val>
                                            <p:fltVal val="0"/>
                                          </p:val>
                                        </p:tav>
                                        <p:tav tm="100000">
                                          <p:val>
                                            <p:strVal val="#ppt_h"/>
                                          </p:val>
                                        </p:tav>
                                      </p:tavLst>
                                    </p:anim>
                                    <p:anim calcmode="lin" valueType="num">
                                      <p:cBhvr>
                                        <p:cTn id="4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randombar(horizontal)">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 grpId="0" animBg="1"/>
      <p:bldP spid="9"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14" name="文本框 13">
            <a:extLst>
              <a:ext uri="{FF2B5EF4-FFF2-40B4-BE49-F238E27FC236}">
                <a16:creationId xmlns:a16="http://schemas.microsoft.com/office/drawing/2014/main" id="{264C659B-40D7-9048-A222-BED3E051405F}"/>
              </a:ext>
            </a:extLst>
          </p:cNvPr>
          <p:cNvSpPr txBox="1"/>
          <p:nvPr/>
        </p:nvSpPr>
        <p:spPr>
          <a:xfrm>
            <a:off x="1478973" y="1382820"/>
            <a:ext cx="9232465" cy="459741"/>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六、</a:t>
            </a:r>
            <a:r>
              <a:rPr lang="en-US" altLang="zh-CN" b="1" dirty="0">
                <a:solidFill>
                  <a:srgbClr val="0070C0"/>
                </a:solidFill>
                <a:latin typeface="方正黑体简体" panose="02010601030101010101" pitchFamily="2" charset="-122"/>
                <a:ea typeface="方正黑体简体" panose="02010601030101010101" pitchFamily="2" charset="-122"/>
              </a:rPr>
              <a:t>20 </a:t>
            </a:r>
            <a:r>
              <a:rPr lang="zh-CN" altLang="en-US" b="1" dirty="0">
                <a:solidFill>
                  <a:srgbClr val="0070C0"/>
                </a:solidFill>
                <a:latin typeface="方正黑体简体" panose="02010601030101010101" pitchFamily="2" charset="-122"/>
                <a:ea typeface="方正黑体简体" panose="02010601030101010101" pitchFamily="2" charset="-122"/>
              </a:rPr>
              <a:t>世纪苏联的教育</a:t>
            </a:r>
            <a:endParaRPr lang="zh-CN" altLang="en-US" dirty="0">
              <a:latin typeface="方正黑体简体" panose="02010601030101010101" pitchFamily="2" charset="-122"/>
              <a:ea typeface="方正黑体简体" panose="02010601030101010101" pitchFamily="2" charset="-122"/>
            </a:endParaRPr>
          </a:p>
        </p:txBody>
      </p:sp>
      <p:sp>
        <p:nvSpPr>
          <p:cNvPr id="6" name="任意多边形: 形状 5">
            <a:extLst>
              <a:ext uri="{FF2B5EF4-FFF2-40B4-BE49-F238E27FC236}">
                <a16:creationId xmlns:a16="http://schemas.microsoft.com/office/drawing/2014/main" id="{5AF9DE8B-E935-F1A6-6999-D312C1180A39}"/>
              </a:ext>
            </a:extLst>
          </p:cNvPr>
          <p:cNvSpPr/>
          <p:nvPr/>
        </p:nvSpPr>
        <p:spPr>
          <a:xfrm>
            <a:off x="1773414" y="2544530"/>
            <a:ext cx="9217152" cy="2942132"/>
          </a:xfrm>
          <a:custGeom>
            <a:avLst/>
            <a:gdLst>
              <a:gd name="connsiteX0" fmla="*/ 0 w 9217152"/>
              <a:gd name="connsiteY0" fmla="*/ 1635893 h 3953159"/>
              <a:gd name="connsiteX1" fmla="*/ 1865376 w 9217152"/>
              <a:gd name="connsiteY1" fmla="*/ 355733 h 3953159"/>
              <a:gd name="connsiteX2" fmla="*/ 3304032 w 9217152"/>
              <a:gd name="connsiteY2" fmla="*/ 3952373 h 3953159"/>
              <a:gd name="connsiteX3" fmla="*/ 6217920 w 9217152"/>
              <a:gd name="connsiteY3" fmla="*/ 2165 h 3953159"/>
              <a:gd name="connsiteX4" fmla="*/ 9217152 w 9217152"/>
              <a:gd name="connsiteY4" fmla="*/ 3513461 h 3953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17152" h="3953159">
                <a:moveTo>
                  <a:pt x="0" y="1635893"/>
                </a:moveTo>
                <a:cubicBezTo>
                  <a:pt x="657352" y="802773"/>
                  <a:pt x="1314704" y="-30347"/>
                  <a:pt x="1865376" y="355733"/>
                </a:cubicBezTo>
                <a:cubicBezTo>
                  <a:pt x="2416048" y="741813"/>
                  <a:pt x="2578608" y="4011301"/>
                  <a:pt x="3304032" y="3952373"/>
                </a:cubicBezTo>
                <a:cubicBezTo>
                  <a:pt x="4029456" y="3893445"/>
                  <a:pt x="5232400" y="75317"/>
                  <a:pt x="6217920" y="2165"/>
                </a:cubicBezTo>
                <a:cubicBezTo>
                  <a:pt x="7203440" y="-70987"/>
                  <a:pt x="8210296" y="1721237"/>
                  <a:pt x="9217152" y="3513461"/>
                </a:cubicBezTo>
              </a:path>
            </a:pathLst>
          </a:custGeom>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A62405F6-9B27-A810-8D92-C230C0085BD4}"/>
              </a:ext>
            </a:extLst>
          </p:cNvPr>
          <p:cNvSpPr/>
          <p:nvPr/>
        </p:nvSpPr>
        <p:spPr>
          <a:xfrm>
            <a:off x="853440" y="2901696"/>
            <a:ext cx="1633728" cy="1633728"/>
          </a:xfrm>
          <a:prstGeom prst="ellipse">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zh-CN" altLang="en-US" dirty="0"/>
              <a:t>（一）</a:t>
            </a:r>
            <a:endParaRPr lang="en-US" altLang="zh-CN" dirty="0"/>
          </a:p>
          <a:p>
            <a:pPr algn="ctr"/>
            <a:r>
              <a:rPr lang="en-US" altLang="zh-CN" dirty="0"/>
              <a:t>20 </a:t>
            </a:r>
            <a:r>
              <a:rPr lang="zh-CN" altLang="en-US" dirty="0"/>
              <a:t>世纪上半叶苏联的教育</a:t>
            </a:r>
          </a:p>
        </p:txBody>
      </p:sp>
      <p:sp>
        <p:nvSpPr>
          <p:cNvPr id="7" name="矩形 6">
            <a:extLst>
              <a:ext uri="{FF2B5EF4-FFF2-40B4-BE49-F238E27FC236}">
                <a16:creationId xmlns:a16="http://schemas.microsoft.com/office/drawing/2014/main" id="{DEF0885D-6783-A97A-44E6-A41C63E034EF}"/>
              </a:ext>
            </a:extLst>
          </p:cNvPr>
          <p:cNvSpPr/>
          <p:nvPr/>
        </p:nvSpPr>
        <p:spPr>
          <a:xfrm>
            <a:off x="2803365" y="2544530"/>
            <a:ext cx="3291840" cy="414528"/>
          </a:xfrm>
          <a:prstGeom prst="rect">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en-US" altLang="zh-CN" sz="1400" dirty="0"/>
              <a:t>1. </a:t>
            </a:r>
            <a:r>
              <a:rPr lang="zh-CN" altLang="en-US" sz="1400" dirty="0"/>
              <a:t>建国初期的教育改革（</a:t>
            </a:r>
            <a:r>
              <a:rPr lang="en-US" altLang="zh-CN" sz="1400" dirty="0"/>
              <a:t>1917—1920 </a:t>
            </a:r>
            <a:r>
              <a:rPr lang="zh-CN" altLang="en-US" sz="1400" dirty="0"/>
              <a:t>年）</a:t>
            </a:r>
          </a:p>
        </p:txBody>
      </p:sp>
      <p:sp>
        <p:nvSpPr>
          <p:cNvPr id="18" name="矩形 17">
            <a:extLst>
              <a:ext uri="{FF2B5EF4-FFF2-40B4-BE49-F238E27FC236}">
                <a16:creationId xmlns:a16="http://schemas.microsoft.com/office/drawing/2014/main" id="{3151DDFA-3C1B-9749-54DA-04BB91C544F6}"/>
              </a:ext>
            </a:extLst>
          </p:cNvPr>
          <p:cNvSpPr/>
          <p:nvPr/>
        </p:nvSpPr>
        <p:spPr>
          <a:xfrm>
            <a:off x="3494833" y="5395520"/>
            <a:ext cx="3291840" cy="414528"/>
          </a:xfrm>
          <a:prstGeom prst="rect">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en-US" altLang="zh-CN" sz="1400" dirty="0"/>
              <a:t>2.20 </a:t>
            </a:r>
            <a:r>
              <a:rPr lang="zh-CN" altLang="en-US" sz="1400" dirty="0"/>
              <a:t>年代的学制调整和教学改革试验（</a:t>
            </a:r>
            <a:r>
              <a:rPr lang="en-US" altLang="zh-CN" sz="1400" dirty="0"/>
              <a:t>1921—1930 </a:t>
            </a:r>
            <a:r>
              <a:rPr lang="zh-CN" altLang="en-US" sz="1400" dirty="0"/>
              <a:t>年）</a:t>
            </a:r>
          </a:p>
        </p:txBody>
      </p:sp>
      <p:sp>
        <p:nvSpPr>
          <p:cNvPr id="19" name="矩形 18">
            <a:extLst>
              <a:ext uri="{FF2B5EF4-FFF2-40B4-BE49-F238E27FC236}">
                <a16:creationId xmlns:a16="http://schemas.microsoft.com/office/drawing/2014/main" id="{85458A33-39CA-C3B9-867D-8C2FB6B89116}"/>
              </a:ext>
            </a:extLst>
          </p:cNvPr>
          <p:cNvSpPr/>
          <p:nvPr/>
        </p:nvSpPr>
        <p:spPr>
          <a:xfrm>
            <a:off x="7419598" y="2373806"/>
            <a:ext cx="3291840" cy="414528"/>
          </a:xfrm>
          <a:prstGeom prst="rect">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en-US" altLang="zh-CN" sz="1400" dirty="0"/>
              <a:t>3.20 </a:t>
            </a:r>
            <a:r>
              <a:rPr lang="zh-CN" altLang="en-US" sz="1400" dirty="0"/>
              <a:t>世纪 </a:t>
            </a:r>
            <a:r>
              <a:rPr lang="en-US" altLang="zh-CN" sz="1400" dirty="0"/>
              <a:t>30 </a:t>
            </a:r>
            <a:r>
              <a:rPr lang="zh-CN" altLang="en-US" sz="1400" dirty="0"/>
              <a:t>年代教育的调整、巩固和发展（</a:t>
            </a:r>
            <a:r>
              <a:rPr lang="en-US" altLang="zh-CN" sz="1400" dirty="0"/>
              <a:t>1931—1941 </a:t>
            </a:r>
            <a:r>
              <a:rPr lang="zh-CN" altLang="en-US" sz="1400" dirty="0"/>
              <a:t>年）</a:t>
            </a:r>
          </a:p>
        </p:txBody>
      </p:sp>
      <p:sp>
        <p:nvSpPr>
          <p:cNvPr id="20" name="矩形 19">
            <a:extLst>
              <a:ext uri="{FF2B5EF4-FFF2-40B4-BE49-F238E27FC236}">
                <a16:creationId xmlns:a16="http://schemas.microsoft.com/office/drawing/2014/main" id="{A969946E-FE43-8271-17E2-95E4BACB9D23}"/>
              </a:ext>
            </a:extLst>
          </p:cNvPr>
          <p:cNvSpPr/>
          <p:nvPr/>
        </p:nvSpPr>
        <p:spPr>
          <a:xfrm>
            <a:off x="9224372" y="4907542"/>
            <a:ext cx="2566416" cy="414528"/>
          </a:xfrm>
          <a:prstGeom prst="rect">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en-US" altLang="zh-CN" sz="1400" dirty="0"/>
              <a:t>4. </a:t>
            </a:r>
            <a:r>
              <a:rPr lang="zh-CN" altLang="en-US" sz="1400" dirty="0"/>
              <a:t>马卡连柯的教育思想</a:t>
            </a:r>
          </a:p>
        </p:txBody>
      </p:sp>
    </p:spTree>
    <p:extLst>
      <p:ext uri="{BB962C8B-B14F-4D97-AF65-F5344CB8AC3E}">
        <p14:creationId xmlns:p14="http://schemas.microsoft.com/office/powerpoint/2010/main" val="232132818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p:stCondLst>
                              <p:cond delay="50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ppt_w</p:attrName>
                                        </p:attrNameLst>
                                      </p:cBhvr>
                                      <p:tavLst>
                                        <p:tav tm="0">
                                          <p:val>
                                            <p:fltVal val="0"/>
                                          </p:val>
                                        </p:tav>
                                        <p:tav tm="100000">
                                          <p:val>
                                            <p:strVal val="#ppt_w"/>
                                          </p:val>
                                        </p:tav>
                                      </p:tavLst>
                                    </p:anim>
                                    <p:anim calcmode="lin" valueType="num">
                                      <p:cBhvr>
                                        <p:cTn id="65" dur="500" fill="hold"/>
                                        <p:tgtEl>
                                          <p:spTgt spid="20"/>
                                        </p:tgtEl>
                                        <p:attrNameLst>
                                          <p:attrName>ppt_h</p:attrName>
                                        </p:attrNameLst>
                                      </p:cBhvr>
                                      <p:tavLst>
                                        <p:tav tm="0">
                                          <p:val>
                                            <p:fltVal val="0"/>
                                          </p:val>
                                        </p:tav>
                                        <p:tav tm="100000">
                                          <p:val>
                                            <p:strVal val="#ppt_h"/>
                                          </p:val>
                                        </p:tav>
                                      </p:tavLst>
                                    </p:anim>
                                    <p:animEffect transition="in" filter="fade">
                                      <p:cBhvr>
                                        <p:cTn id="6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14" grpId="0"/>
      <p:bldP spid="6" grpId="0" animBg="1"/>
      <p:bldP spid="3" grpId="0" animBg="1"/>
      <p:bldP spid="7" grpId="0" animBg="1"/>
      <p:bldP spid="18" grpId="0" animBg="1"/>
      <p:bldP spid="19" grpId="0" animBg="1"/>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2" name="矩形: 圆角 1">
            <a:extLst>
              <a:ext uri="{FF2B5EF4-FFF2-40B4-BE49-F238E27FC236}">
                <a16:creationId xmlns:a16="http://schemas.microsoft.com/office/drawing/2014/main" id="{73172733-95AE-7A0A-439D-56A7C8F2DB0C}"/>
              </a:ext>
            </a:extLst>
          </p:cNvPr>
          <p:cNvSpPr/>
          <p:nvPr/>
        </p:nvSpPr>
        <p:spPr>
          <a:xfrm>
            <a:off x="4284694" y="1560575"/>
            <a:ext cx="3621024" cy="490729"/>
          </a:xfrm>
          <a:prstGeom prst="roundRect">
            <a:avLst/>
          </a:prstGeom>
          <a:ln/>
        </p:spPr>
        <p:style>
          <a:lnRef idx="0">
            <a:schemeClr val="accent6"/>
          </a:lnRef>
          <a:fillRef idx="3">
            <a:schemeClr val="accent6"/>
          </a:fillRef>
          <a:effectRef idx="3">
            <a:schemeClr val="accent6"/>
          </a:effectRef>
          <a:fontRef idx="minor">
            <a:schemeClr val="lt1"/>
          </a:fontRef>
        </p:style>
        <p:txBody>
          <a:bodyPr lIns="0" tIns="0" rIns="0" bIns="0" rtlCol="0" anchor="ctr" anchorCtr="1"/>
          <a:lstStyle/>
          <a:p>
            <a:pPr algn="ctr"/>
            <a:r>
              <a:rPr lang="zh-CN" altLang="en-US" dirty="0"/>
              <a:t>（二）</a:t>
            </a:r>
            <a:r>
              <a:rPr lang="en-US" altLang="zh-CN" dirty="0"/>
              <a:t>20 </a:t>
            </a:r>
            <a:r>
              <a:rPr lang="zh-CN" altLang="en-US" dirty="0"/>
              <a:t>世纪下半叶苏联的教育</a:t>
            </a:r>
          </a:p>
        </p:txBody>
      </p:sp>
      <p:sp>
        <p:nvSpPr>
          <p:cNvPr id="15" name="矩形: 圆角 14">
            <a:extLst>
              <a:ext uri="{FF2B5EF4-FFF2-40B4-BE49-F238E27FC236}">
                <a16:creationId xmlns:a16="http://schemas.microsoft.com/office/drawing/2014/main" id="{AA642714-5CE2-A34B-DF3E-CEE82E6D173B}"/>
              </a:ext>
            </a:extLst>
          </p:cNvPr>
          <p:cNvSpPr/>
          <p:nvPr/>
        </p:nvSpPr>
        <p:spPr>
          <a:xfrm>
            <a:off x="1992598" y="2511551"/>
            <a:ext cx="2457482" cy="490729"/>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en-US" altLang="zh-CN" sz="1600" dirty="0"/>
              <a:t>1.1958 </a:t>
            </a:r>
            <a:r>
              <a:rPr lang="zh-CN" altLang="en-US" sz="1600" dirty="0"/>
              <a:t>年的教育改革</a:t>
            </a:r>
          </a:p>
        </p:txBody>
      </p:sp>
      <p:sp>
        <p:nvSpPr>
          <p:cNvPr id="16" name="矩形: 圆角 15">
            <a:extLst>
              <a:ext uri="{FF2B5EF4-FFF2-40B4-BE49-F238E27FC236}">
                <a16:creationId xmlns:a16="http://schemas.microsoft.com/office/drawing/2014/main" id="{74020BC2-F1F2-2FE2-632C-7F27A5E13382}"/>
              </a:ext>
            </a:extLst>
          </p:cNvPr>
          <p:cNvSpPr/>
          <p:nvPr/>
        </p:nvSpPr>
        <p:spPr>
          <a:xfrm>
            <a:off x="4808950" y="2528756"/>
            <a:ext cx="2457482" cy="490729"/>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en-US" altLang="zh-CN" sz="1600" dirty="0"/>
              <a:t>2.1966 </a:t>
            </a:r>
            <a:r>
              <a:rPr lang="zh-CN" altLang="en-US" sz="1600" dirty="0"/>
              <a:t>年的教育改革</a:t>
            </a:r>
          </a:p>
        </p:txBody>
      </p:sp>
      <p:sp>
        <p:nvSpPr>
          <p:cNvPr id="17" name="矩形: 圆角 16">
            <a:extLst>
              <a:ext uri="{FF2B5EF4-FFF2-40B4-BE49-F238E27FC236}">
                <a16:creationId xmlns:a16="http://schemas.microsoft.com/office/drawing/2014/main" id="{307CCBCA-FDAD-5F03-0FCE-B3ACF194FD4B}"/>
              </a:ext>
            </a:extLst>
          </p:cNvPr>
          <p:cNvSpPr/>
          <p:nvPr/>
        </p:nvSpPr>
        <p:spPr>
          <a:xfrm>
            <a:off x="7625302" y="2528756"/>
            <a:ext cx="2457482" cy="490729"/>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en-US" altLang="zh-CN" sz="1600" dirty="0"/>
              <a:t>3.1977 </a:t>
            </a:r>
            <a:r>
              <a:rPr lang="zh-CN" altLang="en-US" sz="1600" dirty="0"/>
              <a:t>年以后的教育改革</a:t>
            </a:r>
          </a:p>
        </p:txBody>
      </p:sp>
      <p:sp>
        <p:nvSpPr>
          <p:cNvPr id="25" name="文本框 24">
            <a:extLst>
              <a:ext uri="{FF2B5EF4-FFF2-40B4-BE49-F238E27FC236}">
                <a16:creationId xmlns:a16="http://schemas.microsoft.com/office/drawing/2014/main" id="{ABD5C645-FDA6-792D-ECE2-FAA8A746F90D}"/>
              </a:ext>
            </a:extLst>
          </p:cNvPr>
          <p:cNvSpPr txBox="1"/>
          <p:nvPr/>
        </p:nvSpPr>
        <p:spPr>
          <a:xfrm>
            <a:off x="7604363" y="3429000"/>
            <a:ext cx="2645664" cy="2031325"/>
          </a:xfrm>
          <a:prstGeom prst="rect">
            <a:avLst/>
          </a:prstGeom>
          <a:noFill/>
        </p:spPr>
        <p:txBody>
          <a:bodyPr wrap="square">
            <a:spAutoFit/>
          </a:bodyPr>
          <a:lstStyle/>
          <a:p>
            <a:r>
              <a:rPr lang="en-US" altLang="zh-CN" sz="1400" dirty="0"/>
              <a:t>       1977 </a:t>
            </a:r>
            <a:r>
              <a:rPr lang="zh-CN" altLang="en-US" sz="1400" dirty="0"/>
              <a:t>年 </a:t>
            </a:r>
            <a:r>
              <a:rPr lang="en-US" altLang="zh-CN" sz="1400" dirty="0"/>
              <a:t>12 </a:t>
            </a:r>
            <a:r>
              <a:rPr lang="zh-CN" altLang="en-US" sz="1400" dirty="0"/>
              <a:t>月 </a:t>
            </a:r>
            <a:r>
              <a:rPr lang="en-US" altLang="zh-CN" sz="1400" dirty="0"/>
              <a:t>22 </a:t>
            </a:r>
            <a:r>
              <a:rPr lang="zh-CN" altLang="en-US" sz="1400" dirty="0"/>
              <a:t>日，苏联通过了</a:t>
            </a:r>
            <a:r>
              <a:rPr lang="en-US" altLang="zh-CN" sz="1400" dirty="0"/>
              <a:t>《</a:t>
            </a:r>
            <a:r>
              <a:rPr lang="zh-CN" altLang="en-US" sz="1400" dirty="0"/>
              <a:t>关于进一步完善普通学校学生的教学、教育和劳动</a:t>
            </a:r>
          </a:p>
          <a:p>
            <a:r>
              <a:rPr lang="zh-CN" altLang="en-US" sz="1400" dirty="0"/>
              <a:t>训练的决议</a:t>
            </a:r>
            <a:r>
              <a:rPr lang="en-US" altLang="zh-CN" sz="1400" dirty="0"/>
              <a:t>》</a:t>
            </a:r>
            <a:r>
              <a:rPr lang="zh-CN" altLang="en-US" sz="1400" dirty="0"/>
              <a:t>，该决议确定普通中学是统一的劳动综合技术学校，并指出普通中学的主要任务是使学生深入掌握科学基础知识和在国民经济部门工作的劳动技能。</a:t>
            </a:r>
          </a:p>
        </p:txBody>
      </p:sp>
      <p:sp>
        <p:nvSpPr>
          <p:cNvPr id="26" name="文本框 25">
            <a:extLst>
              <a:ext uri="{FF2B5EF4-FFF2-40B4-BE49-F238E27FC236}">
                <a16:creationId xmlns:a16="http://schemas.microsoft.com/office/drawing/2014/main" id="{9E0CF597-D28B-A633-D2F1-71F34634108B}"/>
              </a:ext>
            </a:extLst>
          </p:cNvPr>
          <p:cNvSpPr txBox="1"/>
          <p:nvPr/>
        </p:nvSpPr>
        <p:spPr>
          <a:xfrm>
            <a:off x="4775819" y="3429000"/>
            <a:ext cx="2645664" cy="1600438"/>
          </a:xfrm>
          <a:prstGeom prst="rect">
            <a:avLst/>
          </a:prstGeom>
          <a:noFill/>
        </p:spPr>
        <p:txBody>
          <a:bodyPr wrap="square">
            <a:spAutoFit/>
          </a:bodyPr>
          <a:lstStyle/>
          <a:p>
            <a:r>
              <a:rPr lang="en-US" altLang="zh-CN" sz="1400" dirty="0"/>
              <a:t>       20 </a:t>
            </a:r>
            <a:r>
              <a:rPr lang="zh-CN" altLang="en-US" sz="1400" dirty="0"/>
              <a:t>世纪 </a:t>
            </a:r>
            <a:r>
              <a:rPr lang="en-US" altLang="zh-CN" sz="1400" dirty="0"/>
              <a:t>60 </a:t>
            </a:r>
            <a:r>
              <a:rPr lang="zh-CN" altLang="en-US" sz="1400" dirty="0"/>
              <a:t>年代以后的苏联教育改革主要围绕以下方面进行：加强基础知识教学；强调物理、数学、自然科学等学科的教学；重视教学、科研和生产一体化；加强普通教育与职业技术教育的协调发展。</a:t>
            </a:r>
          </a:p>
        </p:txBody>
      </p:sp>
      <p:sp>
        <p:nvSpPr>
          <p:cNvPr id="27" name="文本框 26">
            <a:extLst>
              <a:ext uri="{FF2B5EF4-FFF2-40B4-BE49-F238E27FC236}">
                <a16:creationId xmlns:a16="http://schemas.microsoft.com/office/drawing/2014/main" id="{3E436FEF-7253-B381-DC78-A8154D7728B5}"/>
              </a:ext>
            </a:extLst>
          </p:cNvPr>
          <p:cNvSpPr txBox="1"/>
          <p:nvPr/>
        </p:nvSpPr>
        <p:spPr>
          <a:xfrm>
            <a:off x="1947275" y="3429000"/>
            <a:ext cx="2645664" cy="1384995"/>
          </a:xfrm>
          <a:prstGeom prst="rect">
            <a:avLst/>
          </a:prstGeom>
          <a:noFill/>
        </p:spPr>
        <p:txBody>
          <a:bodyPr wrap="square">
            <a:spAutoFit/>
          </a:bodyPr>
          <a:lstStyle/>
          <a:p>
            <a:r>
              <a:rPr lang="zh-CN" altLang="en-US" sz="1400" dirty="0"/>
              <a:t>       为了解决升学和就业之间的矛盾，</a:t>
            </a:r>
            <a:r>
              <a:rPr lang="en-US" altLang="zh-CN" sz="1400" dirty="0"/>
              <a:t>1958 </a:t>
            </a:r>
            <a:r>
              <a:rPr lang="zh-CN" altLang="en-US" sz="1400" dirty="0"/>
              <a:t>年 </a:t>
            </a:r>
            <a:r>
              <a:rPr lang="en-US" altLang="zh-CN" sz="1400" dirty="0"/>
              <a:t>12 </a:t>
            </a:r>
            <a:r>
              <a:rPr lang="zh-CN" altLang="en-US" sz="1400" dirty="0"/>
              <a:t>月 </a:t>
            </a:r>
            <a:r>
              <a:rPr lang="en-US" altLang="zh-CN" sz="1400" dirty="0"/>
              <a:t>24 </a:t>
            </a:r>
            <a:r>
              <a:rPr lang="zh-CN" altLang="en-US" sz="1400" dirty="0"/>
              <a:t>日，苏维埃主席团颁布了</a:t>
            </a:r>
            <a:r>
              <a:rPr lang="en-US" altLang="zh-CN" sz="1400" dirty="0"/>
              <a:t>《</a:t>
            </a:r>
            <a:r>
              <a:rPr lang="zh-CN" altLang="en-US" sz="1400" dirty="0"/>
              <a:t>关于加</a:t>
            </a:r>
          </a:p>
          <a:p>
            <a:r>
              <a:rPr lang="zh-CN" altLang="en-US" sz="1400" dirty="0"/>
              <a:t>强学校同生活的联系和进一步发展苏联国民教育制度的法律</a:t>
            </a:r>
            <a:r>
              <a:rPr lang="en-US" altLang="zh-CN" sz="1400" dirty="0"/>
              <a:t>》</a:t>
            </a:r>
            <a:r>
              <a:rPr lang="zh-CN" altLang="en-US" sz="1400" dirty="0"/>
              <a:t>。</a:t>
            </a:r>
          </a:p>
        </p:txBody>
      </p:sp>
    </p:spTree>
    <p:extLst>
      <p:ext uri="{BB962C8B-B14F-4D97-AF65-F5344CB8AC3E}">
        <p14:creationId xmlns:p14="http://schemas.microsoft.com/office/powerpoint/2010/main" val="261164719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randombar(horizontal)">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childTnLst>
                          </p:cTn>
                        </p:par>
                        <p:par>
                          <p:cTn id="47" fill="hold">
                            <p:stCondLst>
                              <p:cond delay="500"/>
                            </p:stCondLst>
                            <p:childTnLst>
                              <p:par>
                                <p:cTn id="48" presetID="14" presetClass="entr" presetSubtype="1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randombar(horizontal)">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1500"/>
                            </p:stCondLst>
                            <p:childTnLst>
                              <p:par>
                                <p:cTn id="59" presetID="14" presetClass="entr" presetSubtype="1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randombar(horizontal)">
                                      <p:cBhvr>
                                        <p:cTn id="6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 grpId="0" animBg="1"/>
      <p:bldP spid="15" grpId="0" animBg="1"/>
      <p:bldP spid="16" grpId="0" animBg="1"/>
      <p:bldP spid="17" grpId="0" animBg="1"/>
      <p:bldP spid="25"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第三节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世纪欧美主要国家、日本及苏联的教育</a:t>
            </a:r>
          </a:p>
        </p:txBody>
      </p:sp>
      <p:sp>
        <p:nvSpPr>
          <p:cNvPr id="15" name="矩形: 圆角 14">
            <a:extLst>
              <a:ext uri="{FF2B5EF4-FFF2-40B4-BE49-F238E27FC236}">
                <a16:creationId xmlns:a16="http://schemas.microsoft.com/office/drawing/2014/main" id="{AA642714-5CE2-A34B-DF3E-CEE82E6D173B}"/>
              </a:ext>
            </a:extLst>
          </p:cNvPr>
          <p:cNvSpPr/>
          <p:nvPr/>
        </p:nvSpPr>
        <p:spPr>
          <a:xfrm>
            <a:off x="627094" y="2023871"/>
            <a:ext cx="2457482" cy="490729"/>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en-US" altLang="zh-CN" sz="1600"/>
              <a:t>4. </a:t>
            </a:r>
            <a:r>
              <a:rPr lang="zh-CN" altLang="en-US" sz="1600"/>
              <a:t>凯洛夫的教育思想</a:t>
            </a:r>
            <a:endParaRPr lang="zh-CN" altLang="en-US" sz="1600" dirty="0"/>
          </a:p>
        </p:txBody>
      </p:sp>
      <p:sp>
        <p:nvSpPr>
          <p:cNvPr id="16" name="矩形: 圆角 15">
            <a:extLst>
              <a:ext uri="{FF2B5EF4-FFF2-40B4-BE49-F238E27FC236}">
                <a16:creationId xmlns:a16="http://schemas.microsoft.com/office/drawing/2014/main" id="{74020BC2-F1F2-2FE2-632C-7F27A5E13382}"/>
              </a:ext>
            </a:extLst>
          </p:cNvPr>
          <p:cNvSpPr/>
          <p:nvPr/>
        </p:nvSpPr>
        <p:spPr>
          <a:xfrm>
            <a:off x="3443446" y="2041076"/>
            <a:ext cx="2457482" cy="490729"/>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en-US" altLang="zh-CN" sz="1600"/>
              <a:t>5. </a:t>
            </a:r>
            <a:r>
              <a:rPr lang="zh-CN" altLang="en-US" sz="1600"/>
              <a:t>赞可夫的教育思想</a:t>
            </a:r>
            <a:endParaRPr lang="zh-CN" altLang="en-US" sz="1600" dirty="0"/>
          </a:p>
        </p:txBody>
      </p:sp>
      <p:sp>
        <p:nvSpPr>
          <p:cNvPr id="17" name="矩形: 圆角 16">
            <a:extLst>
              <a:ext uri="{FF2B5EF4-FFF2-40B4-BE49-F238E27FC236}">
                <a16:creationId xmlns:a16="http://schemas.microsoft.com/office/drawing/2014/main" id="{307CCBCA-FDAD-5F03-0FCE-B3ACF194FD4B}"/>
              </a:ext>
            </a:extLst>
          </p:cNvPr>
          <p:cNvSpPr/>
          <p:nvPr/>
        </p:nvSpPr>
        <p:spPr>
          <a:xfrm>
            <a:off x="6259798" y="2041076"/>
            <a:ext cx="2457482" cy="490729"/>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en-US" altLang="zh-CN" sz="1600"/>
              <a:t>6. </a:t>
            </a:r>
            <a:r>
              <a:rPr lang="zh-CN" altLang="en-US" sz="1600"/>
              <a:t>巴班斯基的教育思想</a:t>
            </a:r>
            <a:endParaRPr lang="zh-CN" altLang="en-US" sz="1600" dirty="0"/>
          </a:p>
        </p:txBody>
      </p:sp>
      <p:sp>
        <p:nvSpPr>
          <p:cNvPr id="23" name="矩形: 圆角 22">
            <a:extLst>
              <a:ext uri="{FF2B5EF4-FFF2-40B4-BE49-F238E27FC236}">
                <a16:creationId xmlns:a16="http://schemas.microsoft.com/office/drawing/2014/main" id="{DF71587B-A5FF-832B-A417-5AC857BCFD89}"/>
              </a:ext>
            </a:extLst>
          </p:cNvPr>
          <p:cNvSpPr/>
          <p:nvPr/>
        </p:nvSpPr>
        <p:spPr>
          <a:xfrm>
            <a:off x="9076150" y="2041076"/>
            <a:ext cx="2628170" cy="490729"/>
          </a:xfrm>
          <a:prstGeom prst="roundRect">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r>
              <a:rPr lang="en-US" altLang="zh-CN" sz="1600"/>
              <a:t>7. </a:t>
            </a:r>
            <a:r>
              <a:rPr lang="zh-CN" altLang="en-US" sz="1600"/>
              <a:t>苏霍姆林斯基的教育思想</a:t>
            </a:r>
            <a:endParaRPr lang="zh-CN" altLang="en-US" sz="1600" dirty="0"/>
          </a:p>
        </p:txBody>
      </p:sp>
      <p:sp>
        <p:nvSpPr>
          <p:cNvPr id="24" name="文本框 23">
            <a:extLst>
              <a:ext uri="{FF2B5EF4-FFF2-40B4-BE49-F238E27FC236}">
                <a16:creationId xmlns:a16="http://schemas.microsoft.com/office/drawing/2014/main" id="{D4AACAE0-78D1-8A0D-7E88-D5B8842095A0}"/>
              </a:ext>
            </a:extLst>
          </p:cNvPr>
          <p:cNvSpPr txBox="1"/>
          <p:nvPr/>
        </p:nvSpPr>
        <p:spPr>
          <a:xfrm>
            <a:off x="627094" y="2941320"/>
            <a:ext cx="2645664" cy="2462213"/>
          </a:xfrm>
          <a:prstGeom prst="rect">
            <a:avLst/>
          </a:prstGeom>
          <a:noFill/>
        </p:spPr>
        <p:txBody>
          <a:bodyPr wrap="square">
            <a:spAutoFit/>
          </a:bodyPr>
          <a:lstStyle/>
          <a:p>
            <a:r>
              <a:rPr lang="zh-CN" altLang="en-US" sz="1400" dirty="0"/>
              <a:t>       凯洛夫是 </a:t>
            </a:r>
            <a:r>
              <a:rPr lang="en-US" altLang="zh-CN" sz="1400" dirty="0"/>
              <a:t>20 </a:t>
            </a:r>
            <a:r>
              <a:rPr lang="zh-CN" altLang="en-US" sz="1400" dirty="0"/>
              <a:t>世纪四五十年代苏联教育界最有影响的一位教育家。他的代表作是</a:t>
            </a:r>
            <a:r>
              <a:rPr lang="en-US" altLang="zh-CN" sz="1400" dirty="0"/>
              <a:t>《</a:t>
            </a:r>
            <a:r>
              <a:rPr lang="zh-CN" altLang="en-US" sz="1400" dirty="0"/>
              <a:t>教育 学</a:t>
            </a:r>
            <a:r>
              <a:rPr lang="en-US" altLang="zh-CN" sz="1400" dirty="0"/>
              <a:t>》</a:t>
            </a:r>
            <a:r>
              <a:rPr lang="zh-CN" altLang="en-US" sz="1400" dirty="0"/>
              <a:t>。凯洛夫认为，教学首先是指教师在学生自觉与自动参与下以知识、技能和熟练技巧体 系武装学生的过程，但它还负担着以科学原理和共产主义世界观武装学生与有计划地发展学 生智力、培养学生道德品质的任务。</a:t>
            </a:r>
          </a:p>
        </p:txBody>
      </p:sp>
      <p:sp>
        <p:nvSpPr>
          <p:cNvPr id="25" name="文本框 24">
            <a:extLst>
              <a:ext uri="{FF2B5EF4-FFF2-40B4-BE49-F238E27FC236}">
                <a16:creationId xmlns:a16="http://schemas.microsoft.com/office/drawing/2014/main" id="{ABD5C645-FDA6-792D-ECE2-FAA8A746F90D}"/>
              </a:ext>
            </a:extLst>
          </p:cNvPr>
          <p:cNvSpPr txBox="1"/>
          <p:nvPr/>
        </p:nvSpPr>
        <p:spPr>
          <a:xfrm>
            <a:off x="6238859" y="2941320"/>
            <a:ext cx="2645664" cy="1815882"/>
          </a:xfrm>
          <a:prstGeom prst="rect">
            <a:avLst/>
          </a:prstGeom>
          <a:noFill/>
        </p:spPr>
        <p:txBody>
          <a:bodyPr wrap="square">
            <a:spAutoFit/>
          </a:bodyPr>
          <a:lstStyle/>
          <a:p>
            <a:r>
              <a:rPr lang="zh-CN" altLang="en-US" sz="1400" dirty="0"/>
              <a:t>       教学过程最优化：根据社会所确定的培养目标和具体的教学任务，考虑师生的具体情</a:t>
            </a:r>
          </a:p>
          <a:p>
            <a:r>
              <a:rPr lang="zh-CN" altLang="en-US" sz="1400" dirty="0"/>
              <a:t>况和所处的教学环境与条件，按照教学的规律性和教学原则要求，选择适当的教学形式、方式和方法来制定一个最佳的工作方案。</a:t>
            </a:r>
          </a:p>
        </p:txBody>
      </p:sp>
      <p:sp>
        <p:nvSpPr>
          <p:cNvPr id="26" name="文本框 25">
            <a:extLst>
              <a:ext uri="{FF2B5EF4-FFF2-40B4-BE49-F238E27FC236}">
                <a16:creationId xmlns:a16="http://schemas.microsoft.com/office/drawing/2014/main" id="{9E0CF597-D28B-A633-D2F1-71F34634108B}"/>
              </a:ext>
            </a:extLst>
          </p:cNvPr>
          <p:cNvSpPr txBox="1"/>
          <p:nvPr/>
        </p:nvSpPr>
        <p:spPr>
          <a:xfrm>
            <a:off x="3410315" y="2941320"/>
            <a:ext cx="2645664" cy="2462213"/>
          </a:xfrm>
          <a:prstGeom prst="rect">
            <a:avLst/>
          </a:prstGeom>
          <a:noFill/>
        </p:spPr>
        <p:txBody>
          <a:bodyPr wrap="square">
            <a:spAutoFit/>
          </a:bodyPr>
          <a:lstStyle/>
          <a:p>
            <a:r>
              <a:rPr lang="zh-CN" altLang="en-US" sz="1400" dirty="0"/>
              <a:t>       赞科夫强调，一般发展既不同于特殊发展（数学、语言、音乐等某一方面才能的发展），</a:t>
            </a:r>
          </a:p>
          <a:p>
            <a:r>
              <a:rPr lang="zh-CN" altLang="en-US" sz="1400" dirty="0"/>
              <a:t>又有别于智力发展，但一般发展和特殊发展并不是人的形成的两条彼此隔绝的道路。他认为一般发展不仅包括智力发展，而且包括情感、意志、道德品质、个性特点和集体主义精神的发展，一般发展还应当包括身体的发展。</a:t>
            </a:r>
          </a:p>
        </p:txBody>
      </p:sp>
      <p:sp>
        <p:nvSpPr>
          <p:cNvPr id="28" name="文本框 27">
            <a:extLst>
              <a:ext uri="{FF2B5EF4-FFF2-40B4-BE49-F238E27FC236}">
                <a16:creationId xmlns:a16="http://schemas.microsoft.com/office/drawing/2014/main" id="{45DAAA5E-BEC5-FAE8-BE70-D644479F1F87}"/>
              </a:ext>
            </a:extLst>
          </p:cNvPr>
          <p:cNvSpPr txBox="1"/>
          <p:nvPr/>
        </p:nvSpPr>
        <p:spPr>
          <a:xfrm>
            <a:off x="9124918" y="2941320"/>
            <a:ext cx="2645664" cy="1815882"/>
          </a:xfrm>
          <a:prstGeom prst="rect">
            <a:avLst/>
          </a:prstGeom>
          <a:noFill/>
        </p:spPr>
        <p:txBody>
          <a:bodyPr wrap="square">
            <a:spAutoFit/>
          </a:bodyPr>
          <a:lstStyle/>
          <a:p>
            <a:r>
              <a:rPr lang="zh-CN" altLang="en-US" sz="1400" dirty="0"/>
              <a:t>       苏霍姆林斯基是苏联著名的教育实践家和教育理论家，除了卫国战争初期参军和养伤的短暂岁月外，他始终没有离开过教育教学工作的第一线，以无私奉献的精神创建了一所世界闻名的模范教育机构</a:t>
            </a:r>
            <a:r>
              <a:rPr lang="en-US" altLang="zh-CN" sz="1400" dirty="0"/>
              <a:t>——</a:t>
            </a:r>
            <a:r>
              <a:rPr lang="zh-CN" altLang="en-US" sz="1400" dirty="0"/>
              <a:t>帕夫雷什中学。</a:t>
            </a:r>
          </a:p>
        </p:txBody>
      </p:sp>
    </p:spTree>
    <p:extLst>
      <p:ext uri="{BB962C8B-B14F-4D97-AF65-F5344CB8AC3E}">
        <p14:creationId xmlns:p14="http://schemas.microsoft.com/office/powerpoint/2010/main" val="74348272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par>
                          <p:cTn id="29" fill="hold">
                            <p:stCondLst>
                              <p:cond delay="500"/>
                            </p:stCondLst>
                            <p:childTnLst>
                              <p:par>
                                <p:cTn id="30" presetID="14" presetClass="entr" presetSubtype="1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randombar(horizontal)">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500"/>
                            </p:stCondLst>
                            <p:childTnLst>
                              <p:par>
                                <p:cTn id="41" presetID="14" presetClass="entr" presetSubtype="1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randombar(horizontal)">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p:stCondLst>
                              <p:cond delay="500"/>
                            </p:stCondLst>
                            <p:childTnLst>
                              <p:par>
                                <p:cTn id="52" presetID="14" presetClass="entr" presetSubtype="1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randombar(horizontal)">
                                      <p:cBhvr>
                                        <p:cTn id="54" dur="500"/>
                                        <p:tgtEl>
                                          <p:spTgt spid="25"/>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childTnLst>
                          </p:cTn>
                        </p:par>
                        <p:par>
                          <p:cTn id="62" fill="hold">
                            <p:stCondLst>
                              <p:cond delay="2000"/>
                            </p:stCondLst>
                            <p:childTnLst>
                              <p:par>
                                <p:cTn id="63" presetID="14" presetClass="entr" presetSubtype="10"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randombar(horizontal)">
                                      <p:cBhvr>
                                        <p:cTn id="6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15" grpId="0" animBg="1"/>
      <p:bldP spid="16" grpId="0" animBg="1"/>
      <p:bldP spid="17" grpId="0" animBg="1"/>
      <p:bldP spid="23" grpId="0" animBg="1"/>
      <p:bldP spid="24" grpId="0"/>
      <p:bldP spid="25" grpId="0"/>
      <p:bldP spid="26"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现代欧美教育思潮</a:t>
            </a:r>
          </a:p>
        </p:txBody>
      </p:sp>
      <p:sp>
        <p:nvSpPr>
          <p:cNvPr id="6" name="空心弧 5">
            <a:extLst>
              <a:ext uri="{FF2B5EF4-FFF2-40B4-BE49-F238E27FC236}">
                <a16:creationId xmlns:a16="http://schemas.microsoft.com/office/drawing/2014/main" id="{5566410F-F773-9BD6-D731-13CCFD245C92}"/>
              </a:ext>
            </a:extLst>
          </p:cNvPr>
          <p:cNvSpPr/>
          <p:nvPr/>
        </p:nvSpPr>
        <p:spPr>
          <a:xfrm>
            <a:off x="1418908" y="1664118"/>
            <a:ext cx="4303971" cy="4303971"/>
          </a:xfrm>
          <a:prstGeom prst="blockArc">
            <a:avLst>
              <a:gd name="adj1" fmla="val 18900000"/>
              <a:gd name="adj2" fmla="val 2700000"/>
              <a:gd name="adj3" fmla="val 502"/>
            </a:avLst>
          </a:prstGeom>
        </p:spPr>
        <p:style>
          <a:lnRef idx="2">
            <a:schemeClr val="accent3">
              <a:hueOff val="0"/>
              <a:satOff val="0"/>
              <a:lumOff val="0"/>
              <a:alphaOff val="0"/>
            </a:schemeClr>
          </a:lnRef>
          <a:fillRef idx="0">
            <a:schemeClr val="accent2">
              <a:tint val="90000"/>
              <a:hueOff val="0"/>
              <a:satOff val="0"/>
              <a:lumOff val="0"/>
              <a:alphaOff val="0"/>
            </a:schemeClr>
          </a:fillRef>
          <a:effectRef idx="0">
            <a:schemeClr val="accent2">
              <a:tint val="90000"/>
              <a:hueOff val="0"/>
              <a:satOff val="0"/>
              <a:lumOff val="0"/>
              <a:alphaOff val="0"/>
            </a:schemeClr>
          </a:effectRef>
          <a:fontRef idx="minor">
            <a:schemeClr val="tx1">
              <a:hueOff val="0"/>
              <a:satOff val="0"/>
              <a:lumOff val="0"/>
              <a:alphaOff val="0"/>
            </a:schemeClr>
          </a:fontRef>
        </p:style>
      </p:sp>
      <p:sp>
        <p:nvSpPr>
          <p:cNvPr id="7" name="任意多边形: 形状 6">
            <a:extLst>
              <a:ext uri="{FF2B5EF4-FFF2-40B4-BE49-F238E27FC236}">
                <a16:creationId xmlns:a16="http://schemas.microsoft.com/office/drawing/2014/main" id="{723881BA-15CA-328B-E7C6-8E5B1F2530D9}"/>
              </a:ext>
            </a:extLst>
          </p:cNvPr>
          <p:cNvSpPr/>
          <p:nvPr/>
        </p:nvSpPr>
        <p:spPr>
          <a:xfrm>
            <a:off x="5475310" y="2538373"/>
            <a:ext cx="4990818" cy="638864"/>
          </a:xfrm>
          <a:custGeom>
            <a:avLst/>
            <a:gdLst>
              <a:gd name="connsiteX0" fmla="*/ 0 w 4990818"/>
              <a:gd name="connsiteY0" fmla="*/ 0 h 638864"/>
              <a:gd name="connsiteX1" fmla="*/ 4990818 w 4990818"/>
              <a:gd name="connsiteY1" fmla="*/ 0 h 638864"/>
              <a:gd name="connsiteX2" fmla="*/ 4990818 w 4990818"/>
              <a:gd name="connsiteY2" fmla="*/ 638864 h 638864"/>
              <a:gd name="connsiteX3" fmla="*/ 0 w 4990818"/>
              <a:gd name="connsiteY3" fmla="*/ 638864 h 638864"/>
              <a:gd name="connsiteX4" fmla="*/ 0 w 4990818"/>
              <a:gd name="connsiteY4" fmla="*/ 0 h 638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818" h="638864">
                <a:moveTo>
                  <a:pt x="0" y="0"/>
                </a:moveTo>
                <a:lnTo>
                  <a:pt x="4990818" y="0"/>
                </a:lnTo>
                <a:lnTo>
                  <a:pt x="4990818" y="638864"/>
                </a:lnTo>
                <a:lnTo>
                  <a:pt x="0" y="638864"/>
                </a:lnTo>
                <a:lnTo>
                  <a:pt x="0" y="0"/>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507099" tIns="40640" rIns="40640" bIns="40640" numCol="1" spcCol="1270" anchor="ctr" anchorCtr="0">
            <a:noAutofit/>
          </a:bodyPr>
          <a:lstStyle/>
          <a:p>
            <a:pPr marL="0" lvl="0" indent="0" algn="l" defTabSz="711200">
              <a:lnSpc>
                <a:spcPct val="90000"/>
              </a:lnSpc>
              <a:spcBef>
                <a:spcPct val="0"/>
              </a:spcBef>
              <a:spcAft>
                <a:spcPct val="35000"/>
              </a:spcAft>
              <a:buNone/>
            </a:pPr>
            <a:r>
              <a:rPr lang="zh-CN" altLang="en-US" sz="1600" dirty="0"/>
              <a:t>改造主义教育的产生</a:t>
            </a:r>
            <a:endParaRPr lang="zh-CN" altLang="en-US" sz="1600" kern="1200" dirty="0"/>
          </a:p>
        </p:txBody>
      </p:sp>
      <p:sp>
        <p:nvSpPr>
          <p:cNvPr id="8" name="椭圆 7">
            <a:extLst>
              <a:ext uri="{FF2B5EF4-FFF2-40B4-BE49-F238E27FC236}">
                <a16:creationId xmlns:a16="http://schemas.microsoft.com/office/drawing/2014/main" id="{8759A6DB-CDB6-3E3C-6398-84EBDC607CDC}"/>
              </a:ext>
            </a:extLst>
          </p:cNvPr>
          <p:cNvSpPr/>
          <p:nvPr/>
        </p:nvSpPr>
        <p:spPr>
          <a:xfrm>
            <a:off x="5076020" y="2458515"/>
            <a:ext cx="798581" cy="798581"/>
          </a:xfrm>
          <a:prstGeom prst="ellipse">
            <a:avLst/>
          </a:prstGeom>
        </p:spPr>
        <p:style>
          <a:lnRef idx="1">
            <a:schemeClr val="accent2">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pPr algn="ctr"/>
            <a:r>
              <a:rPr lang="en-US" altLang="zh-CN" sz="2400" b="1" dirty="0"/>
              <a:t>1</a:t>
            </a:r>
            <a:endParaRPr lang="zh-CN" altLang="en-US" sz="2400" b="1" dirty="0"/>
          </a:p>
        </p:txBody>
      </p:sp>
      <p:sp>
        <p:nvSpPr>
          <p:cNvPr id="9" name="任意多边形: 形状 8">
            <a:extLst>
              <a:ext uri="{FF2B5EF4-FFF2-40B4-BE49-F238E27FC236}">
                <a16:creationId xmlns:a16="http://schemas.microsoft.com/office/drawing/2014/main" id="{396CC3D8-3B9E-C48B-26AB-AC76F57E16C8}"/>
              </a:ext>
            </a:extLst>
          </p:cNvPr>
          <p:cNvSpPr/>
          <p:nvPr/>
        </p:nvSpPr>
        <p:spPr>
          <a:xfrm>
            <a:off x="5707538" y="3496670"/>
            <a:ext cx="4758590" cy="638864"/>
          </a:xfrm>
          <a:custGeom>
            <a:avLst/>
            <a:gdLst>
              <a:gd name="connsiteX0" fmla="*/ 0 w 4758590"/>
              <a:gd name="connsiteY0" fmla="*/ 0 h 638864"/>
              <a:gd name="connsiteX1" fmla="*/ 4758590 w 4758590"/>
              <a:gd name="connsiteY1" fmla="*/ 0 h 638864"/>
              <a:gd name="connsiteX2" fmla="*/ 4758590 w 4758590"/>
              <a:gd name="connsiteY2" fmla="*/ 638864 h 638864"/>
              <a:gd name="connsiteX3" fmla="*/ 0 w 4758590"/>
              <a:gd name="connsiteY3" fmla="*/ 638864 h 638864"/>
              <a:gd name="connsiteX4" fmla="*/ 0 w 4758590"/>
              <a:gd name="connsiteY4" fmla="*/ 0 h 638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8590" h="638864">
                <a:moveTo>
                  <a:pt x="0" y="0"/>
                </a:moveTo>
                <a:lnTo>
                  <a:pt x="4758590" y="0"/>
                </a:lnTo>
                <a:lnTo>
                  <a:pt x="4758590" y="638864"/>
                </a:lnTo>
                <a:lnTo>
                  <a:pt x="0" y="638864"/>
                </a:lnTo>
                <a:lnTo>
                  <a:pt x="0" y="0"/>
                </a:lnTo>
                <a:close/>
              </a:path>
            </a:pathLst>
          </a:custGeom>
        </p:spPr>
        <p:style>
          <a:lnRef idx="0">
            <a:schemeClr val="lt1">
              <a:hueOff val="0"/>
              <a:satOff val="0"/>
              <a:lumOff val="0"/>
              <a:alphaOff val="0"/>
            </a:schemeClr>
          </a:lnRef>
          <a:fillRef idx="3">
            <a:schemeClr val="accent2">
              <a:hueOff val="-727682"/>
              <a:satOff val="-41964"/>
              <a:lumOff val="4314"/>
              <a:alphaOff val="0"/>
            </a:schemeClr>
          </a:fillRef>
          <a:effectRef idx="3">
            <a:schemeClr val="accent2">
              <a:hueOff val="-727682"/>
              <a:satOff val="-41964"/>
              <a:lumOff val="4314"/>
              <a:alphaOff val="0"/>
            </a:schemeClr>
          </a:effectRef>
          <a:fontRef idx="minor">
            <a:schemeClr val="lt1"/>
          </a:fontRef>
        </p:style>
        <p:txBody>
          <a:bodyPr spcFirstLastPara="0" vert="horz" wrap="square" lIns="507099" tIns="40640" rIns="40640" bIns="40640" numCol="1" spcCol="1270" anchor="ctr" anchorCtr="0">
            <a:noAutofit/>
          </a:bodyPr>
          <a:lstStyle/>
          <a:p>
            <a:pPr marL="0" lvl="0" indent="0" algn="l" defTabSz="711200">
              <a:lnSpc>
                <a:spcPct val="90000"/>
              </a:lnSpc>
              <a:spcBef>
                <a:spcPct val="0"/>
              </a:spcBef>
              <a:spcAft>
                <a:spcPct val="35000"/>
              </a:spcAft>
              <a:buNone/>
            </a:pPr>
            <a:r>
              <a:rPr lang="zh-CN" altLang="en-US" sz="1600" dirty="0"/>
              <a:t>改造主义教育的基本观点</a:t>
            </a:r>
            <a:endParaRPr lang="zh-CN" altLang="en-US" sz="1600" kern="1200" dirty="0"/>
          </a:p>
        </p:txBody>
      </p:sp>
      <p:sp>
        <p:nvSpPr>
          <p:cNvPr id="11" name="椭圆 10">
            <a:extLst>
              <a:ext uri="{FF2B5EF4-FFF2-40B4-BE49-F238E27FC236}">
                <a16:creationId xmlns:a16="http://schemas.microsoft.com/office/drawing/2014/main" id="{FC370123-F0AD-675B-396F-B33C5C337029}"/>
              </a:ext>
            </a:extLst>
          </p:cNvPr>
          <p:cNvSpPr/>
          <p:nvPr/>
        </p:nvSpPr>
        <p:spPr>
          <a:xfrm>
            <a:off x="5308247" y="3416812"/>
            <a:ext cx="798581" cy="798581"/>
          </a:xfrm>
          <a:prstGeom prst="ellipse">
            <a:avLst/>
          </a:prstGeom>
        </p:spPr>
        <p:style>
          <a:lnRef idx="1">
            <a:schemeClr val="accent2">
              <a:hueOff val="-727682"/>
              <a:satOff val="-41964"/>
              <a:lumOff val="4314"/>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pPr algn="ctr"/>
            <a:r>
              <a:rPr lang="en-US" altLang="zh-CN" sz="2400" b="1" dirty="0"/>
              <a:t>2</a:t>
            </a:r>
            <a:endParaRPr lang="zh-CN" altLang="en-US" sz="2400" b="1" dirty="0"/>
          </a:p>
        </p:txBody>
      </p:sp>
      <p:sp>
        <p:nvSpPr>
          <p:cNvPr id="12" name="任意多边形: 形状 11">
            <a:extLst>
              <a:ext uri="{FF2B5EF4-FFF2-40B4-BE49-F238E27FC236}">
                <a16:creationId xmlns:a16="http://schemas.microsoft.com/office/drawing/2014/main" id="{433560BD-78A1-1A29-B5D5-112ADEA87A86}"/>
              </a:ext>
            </a:extLst>
          </p:cNvPr>
          <p:cNvSpPr/>
          <p:nvPr/>
        </p:nvSpPr>
        <p:spPr>
          <a:xfrm>
            <a:off x="5475310" y="4454967"/>
            <a:ext cx="4990818" cy="638864"/>
          </a:xfrm>
          <a:custGeom>
            <a:avLst/>
            <a:gdLst>
              <a:gd name="connsiteX0" fmla="*/ 0 w 4990818"/>
              <a:gd name="connsiteY0" fmla="*/ 0 h 638864"/>
              <a:gd name="connsiteX1" fmla="*/ 4990818 w 4990818"/>
              <a:gd name="connsiteY1" fmla="*/ 0 h 638864"/>
              <a:gd name="connsiteX2" fmla="*/ 4990818 w 4990818"/>
              <a:gd name="connsiteY2" fmla="*/ 638864 h 638864"/>
              <a:gd name="connsiteX3" fmla="*/ 0 w 4990818"/>
              <a:gd name="connsiteY3" fmla="*/ 638864 h 638864"/>
              <a:gd name="connsiteX4" fmla="*/ 0 w 4990818"/>
              <a:gd name="connsiteY4" fmla="*/ 0 h 638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818" h="638864">
                <a:moveTo>
                  <a:pt x="0" y="0"/>
                </a:moveTo>
                <a:lnTo>
                  <a:pt x="4990818" y="0"/>
                </a:lnTo>
                <a:lnTo>
                  <a:pt x="4990818" y="638864"/>
                </a:lnTo>
                <a:lnTo>
                  <a:pt x="0" y="638864"/>
                </a:lnTo>
                <a:lnTo>
                  <a:pt x="0" y="0"/>
                </a:lnTo>
                <a:close/>
              </a:path>
            </a:pathLst>
          </a:custGeom>
        </p:spPr>
        <p:style>
          <a:lnRef idx="0">
            <a:schemeClr val="lt1">
              <a:hueOff val="0"/>
              <a:satOff val="0"/>
              <a:lumOff val="0"/>
              <a:alphaOff val="0"/>
            </a:schemeClr>
          </a:lnRef>
          <a:fillRef idx="3">
            <a:schemeClr val="accent2">
              <a:hueOff val="-1455363"/>
              <a:satOff val="-83928"/>
              <a:lumOff val="8628"/>
              <a:alphaOff val="0"/>
            </a:schemeClr>
          </a:fillRef>
          <a:effectRef idx="3">
            <a:schemeClr val="accent2">
              <a:hueOff val="-1455363"/>
              <a:satOff val="-83928"/>
              <a:lumOff val="8628"/>
              <a:alphaOff val="0"/>
            </a:schemeClr>
          </a:effectRef>
          <a:fontRef idx="minor">
            <a:schemeClr val="lt1"/>
          </a:fontRef>
        </p:style>
        <p:txBody>
          <a:bodyPr spcFirstLastPara="0" vert="horz" wrap="square" lIns="507099" tIns="40640" rIns="40640" bIns="40640" numCol="1" spcCol="1270" anchor="ctr" anchorCtr="0">
            <a:noAutofit/>
          </a:bodyPr>
          <a:lstStyle/>
          <a:p>
            <a:pPr marL="0" lvl="0" indent="0" algn="l" defTabSz="711200">
              <a:lnSpc>
                <a:spcPct val="90000"/>
              </a:lnSpc>
              <a:spcBef>
                <a:spcPct val="0"/>
              </a:spcBef>
              <a:spcAft>
                <a:spcPct val="35000"/>
              </a:spcAft>
              <a:buNone/>
            </a:pPr>
            <a:r>
              <a:rPr lang="zh-CN" altLang="en-US" sz="1600" dirty="0"/>
              <a:t>改造主义教育的特点和影响</a:t>
            </a:r>
            <a:endParaRPr lang="zh-CN" altLang="en-US" sz="1600" kern="1200" dirty="0"/>
          </a:p>
        </p:txBody>
      </p:sp>
      <p:sp>
        <p:nvSpPr>
          <p:cNvPr id="13" name="椭圆 12">
            <a:extLst>
              <a:ext uri="{FF2B5EF4-FFF2-40B4-BE49-F238E27FC236}">
                <a16:creationId xmlns:a16="http://schemas.microsoft.com/office/drawing/2014/main" id="{DF372EFC-4813-A167-3949-D521975B83CB}"/>
              </a:ext>
            </a:extLst>
          </p:cNvPr>
          <p:cNvSpPr/>
          <p:nvPr/>
        </p:nvSpPr>
        <p:spPr>
          <a:xfrm>
            <a:off x="5076020" y="4375109"/>
            <a:ext cx="798581" cy="798581"/>
          </a:xfrm>
          <a:prstGeom prst="ellipse">
            <a:avLst/>
          </a:prstGeom>
        </p:spPr>
        <p:style>
          <a:lnRef idx="1">
            <a:schemeClr val="accent2">
              <a:hueOff val="-1455363"/>
              <a:satOff val="-83928"/>
              <a:lumOff val="8628"/>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pPr algn="ctr"/>
            <a:r>
              <a:rPr lang="en-US" altLang="zh-CN" sz="2400" b="1" dirty="0"/>
              <a:t>3</a:t>
            </a:r>
            <a:endParaRPr lang="zh-CN" altLang="en-US" sz="2400" b="1" dirty="0"/>
          </a:p>
        </p:txBody>
      </p:sp>
      <p:sp>
        <p:nvSpPr>
          <p:cNvPr id="3" name="椭圆 2">
            <a:extLst>
              <a:ext uri="{FF2B5EF4-FFF2-40B4-BE49-F238E27FC236}">
                <a16:creationId xmlns:a16="http://schemas.microsoft.com/office/drawing/2014/main" id="{D819F880-3CE4-477C-4DB5-576A84E85686}"/>
              </a:ext>
            </a:extLst>
          </p:cNvPr>
          <p:cNvSpPr/>
          <p:nvPr/>
        </p:nvSpPr>
        <p:spPr>
          <a:xfrm>
            <a:off x="1749030" y="2584704"/>
            <a:ext cx="2535936" cy="2535936"/>
          </a:xfrm>
          <a:prstGeom prst="ellipse">
            <a:avLst/>
          </a:prstGeom>
          <a:ln/>
        </p:spPr>
        <p:style>
          <a:lnRef idx="0">
            <a:schemeClr val="accent4"/>
          </a:lnRef>
          <a:fillRef idx="3">
            <a:schemeClr val="accent4"/>
          </a:fillRef>
          <a:effectRef idx="3">
            <a:schemeClr val="accent4"/>
          </a:effectRef>
          <a:fontRef idx="minor">
            <a:schemeClr val="lt1"/>
          </a:fontRef>
        </p:style>
        <p:txBody>
          <a:bodyPr lIns="0" tIns="0" rIns="0" bIns="0" rtlCol="0" anchor="ctr" anchorCtr="1"/>
          <a:lstStyle/>
          <a:p>
            <a:pPr algn="ctr"/>
            <a:r>
              <a:rPr lang="zh-CN" altLang="en-US" sz="2000" b="1" dirty="0"/>
              <a:t>一</a:t>
            </a:r>
            <a:endParaRPr lang="en-US" altLang="zh-CN" sz="2000" b="1" dirty="0"/>
          </a:p>
          <a:p>
            <a:pPr algn="ctr"/>
            <a:r>
              <a:rPr lang="zh-CN" altLang="en-US" sz="2000" b="1" dirty="0"/>
              <a:t>改造主义教育</a:t>
            </a:r>
          </a:p>
        </p:txBody>
      </p:sp>
    </p:spTree>
    <p:extLst>
      <p:ext uri="{BB962C8B-B14F-4D97-AF65-F5344CB8AC3E}">
        <p14:creationId xmlns:p14="http://schemas.microsoft.com/office/powerpoint/2010/main" val="296303371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left)">
                                      <p:cBhvr>
                                        <p:cTn id="6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7" grpId="0" animBg="1"/>
      <p:bldP spid="8" grpId="0" animBg="1"/>
      <p:bldP spid="9" grpId="0" animBg="1"/>
      <p:bldP spid="11" grpId="0" animBg="1"/>
      <p:bldP spid="12" grpId="0" animBg="1"/>
      <p:bldP spid="13"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_14"/>
          <p:cNvSpPr txBox="1">
            <a:spLocks noChangeArrowheads="1"/>
          </p:cNvSpPr>
          <p:nvPr/>
        </p:nvSpPr>
        <p:spPr bwMode="auto">
          <a:xfrm>
            <a:off x="4829473" y="1259612"/>
            <a:ext cx="1211148" cy="25403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4400" b="1" spc="600" dirty="0">
                <a:solidFill>
                  <a:srgbClr val="667877"/>
                </a:solidFill>
                <a:latin typeface="微软雅黑" panose="020B0503020204020204" pitchFamily="34" charset="-122"/>
                <a:ea typeface="微软雅黑" panose="020B0503020204020204" pitchFamily="34" charset="-122"/>
              </a:rPr>
              <a:t>第四章</a:t>
            </a:r>
            <a:endParaRPr lang="zh-CN" altLang="zh-CN" sz="4400" b="1" spc="600" dirty="0">
              <a:solidFill>
                <a:srgbClr val="667877"/>
              </a:solidFill>
              <a:latin typeface="微软雅黑" panose="020B0503020204020204" pitchFamily="34" charset="-122"/>
              <a:ea typeface="微软雅黑" panose="020B0503020204020204" pitchFamily="34" charset="-122"/>
            </a:endParaRPr>
          </a:p>
        </p:txBody>
      </p:sp>
      <p:cxnSp>
        <p:nvCxnSpPr>
          <p:cNvPr id="11" name="直接连接符 27"/>
          <p:cNvCxnSpPr>
            <a:cxnSpLocks noChangeShapeType="1"/>
          </p:cNvCxnSpPr>
          <p:nvPr/>
        </p:nvCxnSpPr>
        <p:spPr bwMode="auto">
          <a:xfrm>
            <a:off x="6151380" y="1127760"/>
            <a:ext cx="0" cy="3717372"/>
          </a:xfrm>
          <a:prstGeom prst="line">
            <a:avLst/>
          </a:prstGeom>
          <a:noFill/>
          <a:ln w="19050">
            <a:solidFill>
              <a:srgbClr val="667877">
                <a:alpha val="67842"/>
              </a:srgbClr>
            </a:solidFill>
            <a:round/>
          </a:ln>
          <a:extLst>
            <a:ext uri="{909E8E84-426E-40DD-AFC4-6F175D3DCCD1}">
              <a14:hiddenFill xmlns:a14="http://schemas.microsoft.com/office/drawing/2010/main">
                <a:noFill/>
              </a14:hiddenFill>
            </a:ext>
          </a:extLst>
        </p:spPr>
      </p:cxnSp>
      <p:sp>
        <p:nvSpPr>
          <p:cNvPr id="15" name="矩形 14"/>
          <p:cNvSpPr/>
          <p:nvPr/>
        </p:nvSpPr>
        <p:spPr bwMode="auto">
          <a:xfrm flipH="1">
            <a:off x="6233160" y="925783"/>
            <a:ext cx="666612" cy="4562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spcBef>
                <a:spcPct val="50000"/>
              </a:spcBef>
            </a:pPr>
            <a:r>
              <a:rPr lang="zh-CN" altLang="en-US" sz="3600" b="1" spc="600" dirty="0">
                <a:solidFill>
                  <a:srgbClr val="0070C0"/>
                </a:solidFill>
                <a:latin typeface="方正书宋简体" panose="03000509000000000000" pitchFamily="65" charset="-122"/>
                <a:ea typeface="方正书宋简体" panose="03000509000000000000" pitchFamily="65" charset="-122"/>
              </a:rPr>
              <a:t>西方现当代的教育</a:t>
            </a: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50"/>
                                        <p:tgtEl>
                                          <p:spTgt spid="11"/>
                                        </p:tgtEl>
                                      </p:cBhvr>
                                    </p:animEffect>
                                  </p:childTnLst>
                                </p:cTn>
                              </p:par>
                            </p:childTnLst>
                          </p:cTn>
                        </p:par>
                        <p:par>
                          <p:cTn id="8" fill="hold">
                            <p:stCondLst>
                              <p:cond delay="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500" autoRev="1" fill="hold">
                                          <p:stCondLst>
                                            <p:cond delay="0"/>
                                          </p:stCondLst>
                                        </p:cTn>
                                        <p:tgtEl>
                                          <p:spTgt spid="10"/>
                                        </p:tgtEl>
                                        <p:attrNameLst>
                                          <p:attrName>ppt_w</p:attrName>
                                        </p:attrNameLst>
                                      </p:cBhvr>
                                    </p:anim>
                                    <p:anim by="(#ppt_w*0.50)" calcmode="lin" valueType="num">
                                      <p:cBhvr>
                                        <p:cTn id="12" dur="500" decel="50000" autoRev="1" fill="hold">
                                          <p:stCondLst>
                                            <p:cond delay="0"/>
                                          </p:stCondLst>
                                        </p:cTn>
                                        <p:tgtEl>
                                          <p:spTgt spid="10"/>
                                        </p:tgtEl>
                                        <p:attrNameLst>
                                          <p:attrName>ppt_x</p:attrName>
                                        </p:attrNameLst>
                                      </p:cBhvr>
                                    </p:anim>
                                    <p:anim from="(-#ppt_h/2)" to="(#ppt_y)" calcmode="lin" valueType="num">
                                      <p:cBhvr>
                                        <p:cTn id="13" dur="1000" fill="hold">
                                          <p:stCondLst>
                                            <p:cond delay="0"/>
                                          </p:stCondLst>
                                        </p:cTn>
                                        <p:tgtEl>
                                          <p:spTgt spid="10"/>
                                        </p:tgtEl>
                                        <p:attrNameLst>
                                          <p:attrName>ppt_y</p:attrName>
                                        </p:attrNameLst>
                                      </p:cBhvr>
                                    </p:anim>
                                    <p:animRot by="21600000">
                                      <p:cBhvr>
                                        <p:cTn id="14" dur="1000" fill="hold">
                                          <p:stCondLst>
                                            <p:cond delay="0"/>
                                          </p:stCondLst>
                                        </p:cTn>
                                        <p:tgtEl>
                                          <p:spTgt spid="10"/>
                                        </p:tgtEl>
                                        <p:attrNameLst>
                                          <p:attrName>r</p:attrName>
                                        </p:attrNameLst>
                                      </p:cBhvr>
                                    </p:animRot>
                                  </p:childTnLst>
                                </p:cTn>
                              </p:par>
                            </p:childTnLst>
                          </p:cTn>
                        </p:par>
                        <p:par>
                          <p:cTn id="15" fill="hold">
                            <p:stCondLst>
                              <p:cond delay="1450"/>
                            </p:stCondLst>
                            <p:childTnLst>
                              <p:par>
                                <p:cTn id="16" presetID="42"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现代欧美教育思潮</a:t>
            </a:r>
          </a:p>
        </p:txBody>
      </p:sp>
      <p:sp>
        <p:nvSpPr>
          <p:cNvPr id="7" name="任意多边形: 形状 6">
            <a:extLst>
              <a:ext uri="{FF2B5EF4-FFF2-40B4-BE49-F238E27FC236}">
                <a16:creationId xmlns:a16="http://schemas.microsoft.com/office/drawing/2014/main" id="{723881BA-15CA-328B-E7C6-8E5B1F2530D9}"/>
              </a:ext>
            </a:extLst>
          </p:cNvPr>
          <p:cNvSpPr/>
          <p:nvPr/>
        </p:nvSpPr>
        <p:spPr>
          <a:xfrm>
            <a:off x="5475310" y="1764169"/>
            <a:ext cx="4990818" cy="638864"/>
          </a:xfrm>
          <a:custGeom>
            <a:avLst/>
            <a:gdLst>
              <a:gd name="connsiteX0" fmla="*/ 0 w 4990818"/>
              <a:gd name="connsiteY0" fmla="*/ 0 h 638864"/>
              <a:gd name="connsiteX1" fmla="*/ 4990818 w 4990818"/>
              <a:gd name="connsiteY1" fmla="*/ 0 h 638864"/>
              <a:gd name="connsiteX2" fmla="*/ 4990818 w 4990818"/>
              <a:gd name="connsiteY2" fmla="*/ 638864 h 638864"/>
              <a:gd name="connsiteX3" fmla="*/ 0 w 4990818"/>
              <a:gd name="connsiteY3" fmla="*/ 638864 h 638864"/>
              <a:gd name="connsiteX4" fmla="*/ 0 w 4990818"/>
              <a:gd name="connsiteY4" fmla="*/ 0 h 638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818" h="638864">
                <a:moveTo>
                  <a:pt x="0" y="0"/>
                </a:moveTo>
                <a:lnTo>
                  <a:pt x="4990818" y="0"/>
                </a:lnTo>
                <a:lnTo>
                  <a:pt x="4990818" y="638864"/>
                </a:lnTo>
                <a:lnTo>
                  <a:pt x="0" y="638864"/>
                </a:lnTo>
                <a:lnTo>
                  <a:pt x="0" y="0"/>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507099" tIns="40640" rIns="40640" bIns="40640" numCol="1" spcCol="1270" anchor="ctr" anchorCtr="0">
            <a:noAutofit/>
          </a:bodyPr>
          <a:lstStyle/>
          <a:p>
            <a:pPr marL="0" lvl="0" indent="0" algn="l" defTabSz="711200">
              <a:lnSpc>
                <a:spcPct val="90000"/>
              </a:lnSpc>
              <a:spcBef>
                <a:spcPct val="0"/>
              </a:spcBef>
              <a:spcAft>
                <a:spcPct val="35000"/>
              </a:spcAft>
              <a:buNone/>
            </a:pPr>
            <a:r>
              <a:rPr lang="zh-CN" altLang="en-US" sz="1600"/>
              <a:t>（一）要素主义教育的产生</a:t>
            </a:r>
            <a:endParaRPr lang="zh-CN" altLang="en-US" sz="1600" kern="1200" dirty="0"/>
          </a:p>
        </p:txBody>
      </p:sp>
      <p:sp>
        <p:nvSpPr>
          <p:cNvPr id="12" name="任意多边形: 形状 11">
            <a:extLst>
              <a:ext uri="{FF2B5EF4-FFF2-40B4-BE49-F238E27FC236}">
                <a16:creationId xmlns:a16="http://schemas.microsoft.com/office/drawing/2014/main" id="{433560BD-78A1-1A29-B5D5-112ADEA87A86}"/>
              </a:ext>
            </a:extLst>
          </p:cNvPr>
          <p:cNvSpPr/>
          <p:nvPr/>
        </p:nvSpPr>
        <p:spPr>
          <a:xfrm>
            <a:off x="5475310" y="4162359"/>
            <a:ext cx="4990818" cy="638864"/>
          </a:xfrm>
          <a:custGeom>
            <a:avLst/>
            <a:gdLst>
              <a:gd name="connsiteX0" fmla="*/ 0 w 4990818"/>
              <a:gd name="connsiteY0" fmla="*/ 0 h 638864"/>
              <a:gd name="connsiteX1" fmla="*/ 4990818 w 4990818"/>
              <a:gd name="connsiteY1" fmla="*/ 0 h 638864"/>
              <a:gd name="connsiteX2" fmla="*/ 4990818 w 4990818"/>
              <a:gd name="connsiteY2" fmla="*/ 638864 h 638864"/>
              <a:gd name="connsiteX3" fmla="*/ 0 w 4990818"/>
              <a:gd name="connsiteY3" fmla="*/ 638864 h 638864"/>
              <a:gd name="connsiteX4" fmla="*/ 0 w 4990818"/>
              <a:gd name="connsiteY4" fmla="*/ 0 h 638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818" h="638864">
                <a:moveTo>
                  <a:pt x="0" y="0"/>
                </a:moveTo>
                <a:lnTo>
                  <a:pt x="4990818" y="0"/>
                </a:lnTo>
                <a:lnTo>
                  <a:pt x="4990818" y="638864"/>
                </a:lnTo>
                <a:lnTo>
                  <a:pt x="0" y="638864"/>
                </a:lnTo>
                <a:lnTo>
                  <a:pt x="0" y="0"/>
                </a:lnTo>
                <a:close/>
              </a:path>
            </a:pathLst>
          </a:custGeom>
        </p:spPr>
        <p:style>
          <a:lnRef idx="0">
            <a:schemeClr val="lt1">
              <a:hueOff val="0"/>
              <a:satOff val="0"/>
              <a:lumOff val="0"/>
              <a:alphaOff val="0"/>
            </a:schemeClr>
          </a:lnRef>
          <a:fillRef idx="3">
            <a:schemeClr val="accent2">
              <a:hueOff val="-1455363"/>
              <a:satOff val="-83928"/>
              <a:lumOff val="8628"/>
              <a:alphaOff val="0"/>
            </a:schemeClr>
          </a:fillRef>
          <a:effectRef idx="3">
            <a:schemeClr val="accent2">
              <a:hueOff val="-1455363"/>
              <a:satOff val="-83928"/>
              <a:lumOff val="8628"/>
              <a:alphaOff val="0"/>
            </a:schemeClr>
          </a:effectRef>
          <a:fontRef idx="minor">
            <a:schemeClr val="lt1"/>
          </a:fontRef>
        </p:style>
        <p:txBody>
          <a:bodyPr spcFirstLastPara="0" vert="horz" wrap="square" lIns="507099" tIns="40640" rIns="40640" bIns="40640" numCol="1" spcCol="1270" anchor="ctr" anchorCtr="0">
            <a:noAutofit/>
          </a:bodyPr>
          <a:lstStyle/>
          <a:p>
            <a:pPr marL="0" lvl="0" indent="0" algn="l" defTabSz="711200">
              <a:lnSpc>
                <a:spcPct val="90000"/>
              </a:lnSpc>
              <a:spcBef>
                <a:spcPct val="0"/>
              </a:spcBef>
              <a:spcAft>
                <a:spcPct val="35000"/>
              </a:spcAft>
              <a:buNone/>
            </a:pPr>
            <a:r>
              <a:rPr lang="zh-CN" altLang="en-US" sz="1600"/>
              <a:t>（二）要素主义教育的基本观点</a:t>
            </a:r>
            <a:endParaRPr lang="zh-CN" altLang="en-US" sz="1600" kern="1200" dirty="0"/>
          </a:p>
        </p:txBody>
      </p:sp>
      <p:sp>
        <p:nvSpPr>
          <p:cNvPr id="3" name="椭圆 2">
            <a:extLst>
              <a:ext uri="{FF2B5EF4-FFF2-40B4-BE49-F238E27FC236}">
                <a16:creationId xmlns:a16="http://schemas.microsoft.com/office/drawing/2014/main" id="{D819F880-3CE4-477C-4DB5-576A84E85686}"/>
              </a:ext>
            </a:extLst>
          </p:cNvPr>
          <p:cNvSpPr/>
          <p:nvPr/>
        </p:nvSpPr>
        <p:spPr>
          <a:xfrm>
            <a:off x="1749030" y="2584704"/>
            <a:ext cx="2535936" cy="2535936"/>
          </a:xfrm>
          <a:prstGeom prst="ellipse">
            <a:avLst/>
          </a:prstGeom>
          <a:ln/>
        </p:spPr>
        <p:style>
          <a:lnRef idx="0">
            <a:schemeClr val="accent4"/>
          </a:lnRef>
          <a:fillRef idx="3">
            <a:schemeClr val="accent4"/>
          </a:fillRef>
          <a:effectRef idx="3">
            <a:schemeClr val="accent4"/>
          </a:effectRef>
          <a:fontRef idx="minor">
            <a:schemeClr val="lt1"/>
          </a:fontRef>
        </p:style>
        <p:txBody>
          <a:bodyPr lIns="0" tIns="0" rIns="0" bIns="0" rtlCol="0" anchor="ctr" anchorCtr="1"/>
          <a:lstStyle/>
          <a:p>
            <a:pPr algn="ctr"/>
            <a:r>
              <a:rPr lang="zh-CN" altLang="en-US" sz="2000" b="1" dirty="0"/>
              <a:t>二</a:t>
            </a:r>
            <a:endParaRPr lang="en-US" altLang="zh-CN" sz="2000" b="1" dirty="0"/>
          </a:p>
          <a:p>
            <a:pPr algn="ctr"/>
            <a:r>
              <a:rPr lang="zh-CN" altLang="en-US" sz="2000" b="1" dirty="0"/>
              <a:t>要素主义教育</a:t>
            </a:r>
          </a:p>
        </p:txBody>
      </p:sp>
      <p:sp>
        <p:nvSpPr>
          <p:cNvPr id="16" name="文本框 15">
            <a:extLst>
              <a:ext uri="{FF2B5EF4-FFF2-40B4-BE49-F238E27FC236}">
                <a16:creationId xmlns:a16="http://schemas.microsoft.com/office/drawing/2014/main" id="{6C1BF728-8855-5DBD-59E4-5EBE8CAD7016}"/>
              </a:ext>
            </a:extLst>
          </p:cNvPr>
          <p:cNvSpPr txBox="1"/>
          <p:nvPr/>
        </p:nvSpPr>
        <p:spPr>
          <a:xfrm>
            <a:off x="5452028" y="2564844"/>
            <a:ext cx="6096000" cy="954107"/>
          </a:xfrm>
          <a:prstGeom prst="rect">
            <a:avLst/>
          </a:prstGeom>
          <a:noFill/>
        </p:spPr>
        <p:txBody>
          <a:bodyPr wrap="square">
            <a:spAutoFit/>
          </a:bodyPr>
          <a:lstStyle/>
          <a:p>
            <a:r>
              <a:rPr lang="zh-CN" altLang="en-US" sz="1400" dirty="0"/>
              <a:t>       要素主义教育是 </a:t>
            </a:r>
            <a:r>
              <a:rPr lang="en-US" altLang="zh-CN" sz="1400" dirty="0"/>
              <a:t>20 </a:t>
            </a:r>
            <a:r>
              <a:rPr lang="zh-CN" altLang="en-US" sz="1400" dirty="0"/>
              <a:t>世纪 </a:t>
            </a:r>
            <a:r>
              <a:rPr lang="en-US" altLang="zh-CN" sz="1400" dirty="0"/>
              <a:t>30 </a:t>
            </a:r>
            <a:r>
              <a:rPr lang="zh-CN" altLang="en-US" sz="1400" dirty="0"/>
              <a:t>年代末作为实用主义教育和“进步教育”的对立面而出现的， 在 </a:t>
            </a:r>
            <a:r>
              <a:rPr lang="en-US" altLang="zh-CN" sz="1400" dirty="0"/>
              <a:t>20 </a:t>
            </a:r>
            <a:r>
              <a:rPr lang="zh-CN" altLang="en-US" sz="1400" dirty="0"/>
              <a:t>世纪 </a:t>
            </a:r>
            <a:r>
              <a:rPr lang="en-US" altLang="zh-CN" sz="1400" dirty="0"/>
              <a:t>50 </a:t>
            </a:r>
            <a:r>
              <a:rPr lang="zh-CN" altLang="en-US" sz="1400" dirty="0"/>
              <a:t>年代中期、</a:t>
            </a:r>
            <a:r>
              <a:rPr lang="en-US" altLang="zh-CN" sz="1400" dirty="0"/>
              <a:t>60 </a:t>
            </a:r>
            <a:r>
              <a:rPr lang="zh-CN" altLang="en-US" sz="1400" dirty="0"/>
              <a:t>年代初达到发展的顶峰。</a:t>
            </a:r>
            <a:r>
              <a:rPr lang="en-US" altLang="zh-CN" sz="1400" dirty="0"/>
              <a:t>1938 </a:t>
            </a:r>
            <a:r>
              <a:rPr lang="zh-CN" altLang="en-US" sz="1400" dirty="0"/>
              <a:t>年成立“要素主义者促进美国教 育委员会”，在成立大会上巴格莱发表了</a:t>
            </a:r>
            <a:r>
              <a:rPr lang="en-US" altLang="zh-CN" sz="1400" dirty="0"/>
              <a:t>《</a:t>
            </a:r>
            <a:r>
              <a:rPr lang="zh-CN" altLang="en-US" sz="1400" dirty="0"/>
              <a:t>要素主义者促进美国教育的纲领</a:t>
            </a:r>
            <a:r>
              <a:rPr lang="en-US" altLang="zh-CN" sz="1400" dirty="0"/>
              <a:t>》</a:t>
            </a:r>
            <a:r>
              <a:rPr lang="zh-CN" altLang="en-US" sz="1400" dirty="0"/>
              <a:t>。这标志着要素 主义教育的形成。</a:t>
            </a:r>
          </a:p>
        </p:txBody>
      </p:sp>
      <p:sp>
        <p:nvSpPr>
          <p:cNvPr id="17" name="文本框 16">
            <a:extLst>
              <a:ext uri="{FF2B5EF4-FFF2-40B4-BE49-F238E27FC236}">
                <a16:creationId xmlns:a16="http://schemas.microsoft.com/office/drawing/2014/main" id="{C9351137-320E-858F-01AE-7746829C88CA}"/>
              </a:ext>
            </a:extLst>
          </p:cNvPr>
          <p:cNvSpPr txBox="1"/>
          <p:nvPr/>
        </p:nvSpPr>
        <p:spPr>
          <a:xfrm>
            <a:off x="5452028" y="4973667"/>
            <a:ext cx="6096000" cy="954107"/>
          </a:xfrm>
          <a:prstGeom prst="rect">
            <a:avLst/>
          </a:prstGeom>
          <a:noFill/>
        </p:spPr>
        <p:txBody>
          <a:bodyPr wrap="square">
            <a:spAutoFit/>
          </a:bodyPr>
          <a:lstStyle/>
          <a:p>
            <a:r>
              <a:rPr lang="zh-CN" altLang="en-US" sz="1400" dirty="0"/>
              <a:t>       第一，与美国“进步教育”思想尖锐对立；第二，学校课程的核心是人类文化遗产的共同要素；第三，教学过程必须是一个严格的训练智慧的过程；第四，强调学生在学习上必须努力和专心；第五，强调教师应该是整个教育过程的权威人物。</a:t>
            </a:r>
          </a:p>
        </p:txBody>
      </p:sp>
    </p:spTree>
    <p:extLst>
      <p:ext uri="{BB962C8B-B14F-4D97-AF65-F5344CB8AC3E}">
        <p14:creationId xmlns:p14="http://schemas.microsoft.com/office/powerpoint/2010/main" val="147587049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randombar(horizontal)">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Effect transition="in" filter="fade">
                                      <p:cBhvr>
                                        <p:cTn id="46" dur="500"/>
                                        <p:tgtEl>
                                          <p:spTgt spid="12"/>
                                        </p:tgtEl>
                                      </p:cBhvr>
                                    </p:animEffect>
                                  </p:childTnLst>
                                </p:cTn>
                              </p:par>
                            </p:childTnLst>
                          </p:cTn>
                        </p:par>
                        <p:par>
                          <p:cTn id="47" fill="hold">
                            <p:stCondLst>
                              <p:cond delay="500"/>
                            </p:stCondLst>
                            <p:childTnLst>
                              <p:par>
                                <p:cTn id="48" presetID="14" presetClass="entr" presetSubtype="1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randombar(horizontal)">
                                      <p:cBhvr>
                                        <p:cTn id="5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7" grpId="0" animBg="1"/>
      <p:bldP spid="12" grpId="0" animBg="1"/>
      <p:bldP spid="3" grpId="0" animBg="1"/>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现代欧美教育思潮</a:t>
            </a:r>
          </a:p>
        </p:txBody>
      </p:sp>
      <p:sp>
        <p:nvSpPr>
          <p:cNvPr id="13" name="文本框 12">
            <a:extLst>
              <a:ext uri="{FF2B5EF4-FFF2-40B4-BE49-F238E27FC236}">
                <a16:creationId xmlns:a16="http://schemas.microsoft.com/office/drawing/2014/main" id="{19D45FB9-5309-AA29-386A-A8C6E18F0307}"/>
              </a:ext>
            </a:extLst>
          </p:cNvPr>
          <p:cNvSpPr txBox="1"/>
          <p:nvPr/>
        </p:nvSpPr>
        <p:spPr>
          <a:xfrm>
            <a:off x="3520367" y="1879482"/>
            <a:ext cx="7306130" cy="3368230"/>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三、永恒主义教育</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（一）永恒主义教育的产生</a:t>
            </a:r>
          </a:p>
          <a:p>
            <a:pPr>
              <a:lnSpc>
                <a:spcPct val="150000"/>
              </a:lnSpc>
            </a:pPr>
            <a:r>
              <a:rPr lang="zh-CN" altLang="en-US" dirty="0">
                <a:latin typeface="方正黑体简体" panose="02010601030101010101" pitchFamily="2" charset="-122"/>
                <a:ea typeface="方正黑体简体" panose="02010601030101010101" pitchFamily="2" charset="-122"/>
              </a:rPr>
              <a:t>       在现代欧美教育思潮中，永恒主义教育（又称“新古典主义教育”）是提倡复古的一种教育理论。它形成于 </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世纪 </a:t>
            </a:r>
            <a:r>
              <a:rPr lang="en-US" altLang="zh-CN" dirty="0">
                <a:latin typeface="方正黑体简体" panose="02010601030101010101" pitchFamily="2" charset="-122"/>
                <a:ea typeface="方正黑体简体" panose="02010601030101010101" pitchFamily="2" charset="-122"/>
              </a:rPr>
              <a:t>30 </a:t>
            </a:r>
            <a:r>
              <a:rPr lang="zh-CN" altLang="en-US" dirty="0">
                <a:latin typeface="方正黑体简体" panose="02010601030101010101" pitchFamily="2" charset="-122"/>
                <a:ea typeface="方正黑体简体" panose="02010601030101010101" pitchFamily="2" charset="-122"/>
              </a:rPr>
              <a:t>年代，其主要代表人物有美国的赫钦斯（又译“哈钦斯”）（图 </a:t>
            </a:r>
            <a:r>
              <a:rPr lang="en-US" altLang="zh-CN" dirty="0">
                <a:latin typeface="方正黑体简体" panose="02010601030101010101" pitchFamily="2" charset="-122"/>
                <a:ea typeface="方正黑体简体" panose="02010601030101010101" pitchFamily="2" charset="-122"/>
              </a:rPr>
              <a:t>4-5</a:t>
            </a:r>
            <a:r>
              <a:rPr lang="zh-CN" altLang="en-US" dirty="0">
                <a:latin typeface="方正黑体简体" panose="02010601030101010101" pitchFamily="2" charset="-122"/>
                <a:ea typeface="方正黑体简体" panose="02010601030101010101" pitchFamily="2" charset="-122"/>
              </a:rPr>
              <a:t>）、阿德勒，英国的利文斯通和法国的阿兰等。这一思潮的代表作有赫钦斯的</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美国高等教育</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、阿德勒的</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怎样读一本书</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、利文斯通的</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保卫古典教育</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、阿兰的</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教育漫谈</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a:t>
            </a:r>
            <a:r>
              <a:rPr lang="en-US" altLang="zh-CN" dirty="0">
                <a:latin typeface="方正黑体简体" panose="02010601030101010101" pitchFamily="2" charset="-122"/>
                <a:ea typeface="方正黑体简体" panose="02010601030101010101" pitchFamily="2" charset="-122"/>
              </a:rPr>
              <a:t>        </a:t>
            </a:r>
            <a:endParaRPr lang="zh-CN" altLang="en-US" dirty="0">
              <a:latin typeface="方正黑体简体" panose="02010601030101010101" pitchFamily="2" charset="-122"/>
              <a:ea typeface="方正黑体简体" panose="02010601030101010101" pitchFamily="2" charset="-122"/>
            </a:endParaRPr>
          </a:p>
        </p:txBody>
      </p:sp>
      <p:pic>
        <p:nvPicPr>
          <p:cNvPr id="5" name="图片 4">
            <a:extLst>
              <a:ext uri="{FF2B5EF4-FFF2-40B4-BE49-F238E27FC236}">
                <a16:creationId xmlns:a16="http://schemas.microsoft.com/office/drawing/2014/main" id="{A4B5C5E4-A445-4A64-9B44-8B7A4590D49E}"/>
              </a:ext>
            </a:extLst>
          </p:cNvPr>
          <p:cNvPicPr>
            <a:picLocks noChangeAspect="1"/>
          </p:cNvPicPr>
          <p:nvPr/>
        </p:nvPicPr>
        <p:blipFill>
          <a:blip r:embed="rId3"/>
          <a:stretch>
            <a:fillRect/>
          </a:stretch>
        </p:blipFill>
        <p:spPr>
          <a:xfrm>
            <a:off x="1276241" y="2364426"/>
            <a:ext cx="1892473" cy="2698301"/>
          </a:xfrm>
          <a:prstGeom prst="rect">
            <a:avLst/>
          </a:prstGeom>
        </p:spPr>
      </p:pic>
    </p:spTree>
    <p:extLst>
      <p:ext uri="{BB962C8B-B14F-4D97-AF65-F5344CB8AC3E}">
        <p14:creationId xmlns:p14="http://schemas.microsoft.com/office/powerpoint/2010/main" val="235566989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现代欧美教育思潮</a:t>
            </a:r>
          </a:p>
        </p:txBody>
      </p:sp>
      <p:sp>
        <p:nvSpPr>
          <p:cNvPr id="13" name="文本框 12">
            <a:extLst>
              <a:ext uri="{FF2B5EF4-FFF2-40B4-BE49-F238E27FC236}">
                <a16:creationId xmlns:a16="http://schemas.microsoft.com/office/drawing/2014/main" id="{19D45FB9-5309-AA29-386A-A8C6E18F0307}"/>
              </a:ext>
            </a:extLst>
          </p:cNvPr>
          <p:cNvSpPr txBox="1"/>
          <p:nvPr/>
        </p:nvSpPr>
        <p:spPr>
          <a:xfrm>
            <a:off x="1667182" y="1903866"/>
            <a:ext cx="8793553" cy="3368230"/>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（二）永恒主义教育的基本观点</a:t>
            </a:r>
          </a:p>
          <a:p>
            <a:pPr>
              <a:lnSpc>
                <a:spcPct val="150000"/>
              </a:lnSpc>
            </a:pPr>
            <a:r>
              <a:rPr lang="zh-CN" altLang="en-US" dirty="0">
                <a:latin typeface="方正黑体简体" panose="02010601030101010101" pitchFamily="2" charset="-122"/>
                <a:ea typeface="方正黑体简体" panose="02010601030101010101" pitchFamily="2" charset="-122"/>
              </a:rPr>
              <a:t>        第一，教育的性质是永恒不变的；第二，教育的主要目的是培养永恒的理性，即“教育的目的是引出人类天性中共同的要素”；第三，认为永恒的古典学科应该在学校课程中占有中心地位；第四，提倡通过教师的教学进行学习。</a:t>
            </a:r>
          </a:p>
          <a:p>
            <a:pPr>
              <a:lnSpc>
                <a:spcPct val="150000"/>
              </a:lnSpc>
            </a:pPr>
            <a:r>
              <a:rPr lang="zh-CN" altLang="en-US" dirty="0">
                <a:latin typeface="方正黑体简体" panose="02010601030101010101" pitchFamily="2" charset="-122"/>
                <a:ea typeface="方正黑体简体" panose="02010601030101010101" pitchFamily="2" charset="-122"/>
              </a:rPr>
              <a:t>      （三）永恒主义教育的特点与影响</a:t>
            </a:r>
          </a:p>
          <a:p>
            <a:pPr>
              <a:lnSpc>
                <a:spcPct val="150000"/>
              </a:lnSpc>
            </a:pPr>
            <a:r>
              <a:rPr lang="zh-CN" altLang="en-US" dirty="0">
                <a:latin typeface="方正黑体简体" panose="02010601030101010101" pitchFamily="2" charset="-122"/>
                <a:ea typeface="方正黑体简体" panose="02010601030101010101" pitchFamily="2" charset="-122"/>
              </a:rPr>
              <a:t>      永恒主义并未提出什么新的价值判断标准，但对进步主义的批评比要素主义更为激进。其主要特点有：第一，强调人的理性；第二，强调培养理性的途径是学习古典名著；第三，有着较为突出的复古主义倾向。</a:t>
            </a:r>
          </a:p>
        </p:txBody>
      </p:sp>
    </p:spTree>
    <p:extLst>
      <p:ext uri="{BB962C8B-B14F-4D97-AF65-F5344CB8AC3E}">
        <p14:creationId xmlns:p14="http://schemas.microsoft.com/office/powerpoint/2010/main" val="140678459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话气泡: 矩形 1">
            <a:extLst>
              <a:ext uri="{FF2B5EF4-FFF2-40B4-BE49-F238E27FC236}">
                <a16:creationId xmlns:a16="http://schemas.microsoft.com/office/drawing/2014/main" id="{F28A9872-4C53-3BEC-DBD3-44EE080E6355}"/>
              </a:ext>
            </a:extLst>
          </p:cNvPr>
          <p:cNvSpPr/>
          <p:nvPr/>
        </p:nvSpPr>
        <p:spPr>
          <a:xfrm>
            <a:off x="4565766" y="1466883"/>
            <a:ext cx="3450336" cy="530702"/>
          </a:xfrm>
          <a:prstGeom prst="wedgeRectCallout">
            <a:avLst>
              <a:gd name="adj1" fmla="val -44155"/>
              <a:gd name="adj2" fmla="val 90068"/>
            </a:avLst>
          </a:prstGeom>
          <a:ln/>
        </p:spPr>
        <p:style>
          <a:lnRef idx="0">
            <a:schemeClr val="accent5"/>
          </a:lnRef>
          <a:fillRef idx="3">
            <a:schemeClr val="accent5"/>
          </a:fillRef>
          <a:effectRef idx="3">
            <a:schemeClr val="accent5"/>
          </a:effectRef>
          <a:fontRef idx="minor">
            <a:schemeClr val="lt1"/>
          </a:fontRef>
        </p:style>
        <p:txBody>
          <a:bodyPr lIns="0" tIns="0" rIns="0" bIns="0" rtlCol="0" anchor="ctr" anchorCtr="1"/>
          <a:lstStyle/>
          <a:p>
            <a:pPr algn="ctr"/>
            <a:endParaRPr lang="en-US" altLang="zh-CN" b="1" dirty="0">
              <a:solidFill>
                <a:schemeClr val="bg1"/>
              </a:solidFill>
              <a:latin typeface="方正黑体简体" panose="02010601030101010101" pitchFamily="2" charset="-122"/>
              <a:ea typeface="方正黑体简体" panose="02010601030101010101" pitchFamily="2" charset="-122"/>
            </a:endParaRPr>
          </a:p>
          <a:p>
            <a:pPr algn="ctr"/>
            <a:r>
              <a:rPr lang="zh-CN" altLang="en-US" b="1" dirty="0">
                <a:solidFill>
                  <a:schemeClr val="bg1"/>
                </a:solidFill>
                <a:latin typeface="方正黑体简体" panose="02010601030101010101" pitchFamily="2" charset="-122"/>
                <a:ea typeface="方正黑体简体" panose="02010601030101010101" pitchFamily="2" charset="-122"/>
              </a:rPr>
              <a:t>四、其他教育思潮</a:t>
            </a:r>
          </a:p>
          <a:p>
            <a:pPr algn="ctr"/>
            <a:endParaRPr lang="zh-CN" altLang="en-US" dirty="0"/>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现代欧美教育思潮</a:t>
            </a:r>
          </a:p>
        </p:txBody>
      </p:sp>
      <p:sp>
        <p:nvSpPr>
          <p:cNvPr id="8" name="矩形 7">
            <a:extLst>
              <a:ext uri="{FF2B5EF4-FFF2-40B4-BE49-F238E27FC236}">
                <a16:creationId xmlns:a16="http://schemas.microsoft.com/office/drawing/2014/main" id="{54173CBC-0373-369F-92FA-6AA9FAB47A9A}"/>
              </a:ext>
            </a:extLst>
          </p:cNvPr>
          <p:cNvSpPr/>
          <p:nvPr/>
        </p:nvSpPr>
        <p:spPr>
          <a:xfrm>
            <a:off x="1156545" y="2963040"/>
            <a:ext cx="9999580" cy="655200"/>
          </a:xfrm>
          <a:prstGeom prst="rect">
            <a:avLst/>
          </a:prstGeom>
        </p:spPr>
        <p:style>
          <a:lnRef idx="1">
            <a:schemeClr val="accent2">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任意多边形: 形状 8">
            <a:extLst>
              <a:ext uri="{FF2B5EF4-FFF2-40B4-BE49-F238E27FC236}">
                <a16:creationId xmlns:a16="http://schemas.microsoft.com/office/drawing/2014/main" id="{468CCF2B-4792-1731-8A68-3C622054D60A}"/>
              </a:ext>
            </a:extLst>
          </p:cNvPr>
          <p:cNvSpPr/>
          <p:nvPr/>
        </p:nvSpPr>
        <p:spPr>
          <a:xfrm>
            <a:off x="1425743" y="2579280"/>
            <a:ext cx="3646130" cy="767520"/>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zh-CN" altLang="en-US" sz="1600"/>
              <a:t>（一）存在主义教育</a:t>
            </a:r>
            <a:endParaRPr lang="zh-CN" altLang="en-US" sz="1600" kern="1200" dirty="0"/>
          </a:p>
        </p:txBody>
      </p:sp>
      <p:sp>
        <p:nvSpPr>
          <p:cNvPr id="11" name="矩形 10">
            <a:extLst>
              <a:ext uri="{FF2B5EF4-FFF2-40B4-BE49-F238E27FC236}">
                <a16:creationId xmlns:a16="http://schemas.microsoft.com/office/drawing/2014/main" id="{397A2345-0986-00B1-9945-2A1384F46A90}"/>
              </a:ext>
            </a:extLst>
          </p:cNvPr>
          <p:cNvSpPr/>
          <p:nvPr/>
        </p:nvSpPr>
        <p:spPr>
          <a:xfrm>
            <a:off x="1156545" y="4142400"/>
            <a:ext cx="9999580" cy="655200"/>
          </a:xfrm>
          <a:prstGeom prst="rect">
            <a:avLst/>
          </a:prstGeom>
        </p:spPr>
        <p:style>
          <a:lnRef idx="1">
            <a:schemeClr val="accent3">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2" name="任意多边形: 形状 11">
            <a:extLst>
              <a:ext uri="{FF2B5EF4-FFF2-40B4-BE49-F238E27FC236}">
                <a16:creationId xmlns:a16="http://schemas.microsoft.com/office/drawing/2014/main" id="{C292F34A-CE57-093B-DAFB-2B417E28CF08}"/>
              </a:ext>
            </a:extLst>
          </p:cNvPr>
          <p:cNvSpPr/>
          <p:nvPr/>
        </p:nvSpPr>
        <p:spPr>
          <a:xfrm>
            <a:off x="1425743" y="3758640"/>
            <a:ext cx="3646130" cy="767520"/>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zh-CN" altLang="en-US" sz="1600"/>
              <a:t>（二）分析教育哲学</a:t>
            </a:r>
            <a:endParaRPr lang="zh-CN" altLang="en-US" sz="1600" kern="1200" dirty="0"/>
          </a:p>
        </p:txBody>
      </p:sp>
      <p:sp>
        <p:nvSpPr>
          <p:cNvPr id="14" name="矩形 13">
            <a:extLst>
              <a:ext uri="{FF2B5EF4-FFF2-40B4-BE49-F238E27FC236}">
                <a16:creationId xmlns:a16="http://schemas.microsoft.com/office/drawing/2014/main" id="{6E235862-5568-2DE1-923E-DACAAD0DA3FA}"/>
              </a:ext>
            </a:extLst>
          </p:cNvPr>
          <p:cNvSpPr/>
          <p:nvPr/>
        </p:nvSpPr>
        <p:spPr>
          <a:xfrm>
            <a:off x="1156545" y="5321760"/>
            <a:ext cx="9999580" cy="655200"/>
          </a:xfrm>
          <a:prstGeom prst="rect">
            <a:avLst/>
          </a:prstGeom>
        </p:spPr>
        <p:style>
          <a:lnRef idx="1">
            <a:schemeClr val="accent4">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5" name="任意多边形: 形状 14">
            <a:extLst>
              <a:ext uri="{FF2B5EF4-FFF2-40B4-BE49-F238E27FC236}">
                <a16:creationId xmlns:a16="http://schemas.microsoft.com/office/drawing/2014/main" id="{910B205E-A309-5C97-1684-9AC7886F0E23}"/>
              </a:ext>
            </a:extLst>
          </p:cNvPr>
          <p:cNvSpPr/>
          <p:nvPr/>
        </p:nvSpPr>
        <p:spPr>
          <a:xfrm>
            <a:off x="1425743" y="4938000"/>
            <a:ext cx="3646130" cy="767520"/>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zh-CN" altLang="en-US" sz="1600"/>
              <a:t>（三）新行为主义教育</a:t>
            </a:r>
            <a:endParaRPr lang="zh-CN" altLang="en-US" sz="1600" kern="1200" dirty="0"/>
          </a:p>
        </p:txBody>
      </p:sp>
      <p:sp>
        <p:nvSpPr>
          <p:cNvPr id="18" name="任意多边形: 形状 17">
            <a:extLst>
              <a:ext uri="{FF2B5EF4-FFF2-40B4-BE49-F238E27FC236}">
                <a16:creationId xmlns:a16="http://schemas.microsoft.com/office/drawing/2014/main" id="{5CAF1D64-472D-3C5E-56B5-7416816ED259}"/>
              </a:ext>
            </a:extLst>
          </p:cNvPr>
          <p:cNvSpPr/>
          <p:nvPr/>
        </p:nvSpPr>
        <p:spPr>
          <a:xfrm>
            <a:off x="5852160" y="2716242"/>
            <a:ext cx="2487168"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1. </a:t>
            </a:r>
            <a:r>
              <a:rPr lang="zh-CN" altLang="en-US" sz="1400"/>
              <a:t>存在主义教育的产生</a:t>
            </a:r>
            <a:endParaRPr lang="zh-CN" altLang="en-US" sz="1400" kern="1200" dirty="0"/>
          </a:p>
        </p:txBody>
      </p:sp>
      <p:sp>
        <p:nvSpPr>
          <p:cNvPr id="19" name="任意多边形: 形状 18">
            <a:extLst>
              <a:ext uri="{FF2B5EF4-FFF2-40B4-BE49-F238E27FC236}">
                <a16:creationId xmlns:a16="http://schemas.microsoft.com/office/drawing/2014/main" id="{B728A4EA-57B8-62F1-E8B8-BFB824D58EC4}"/>
              </a:ext>
            </a:extLst>
          </p:cNvPr>
          <p:cNvSpPr/>
          <p:nvPr/>
        </p:nvSpPr>
        <p:spPr>
          <a:xfrm>
            <a:off x="7629678" y="3361775"/>
            <a:ext cx="2877902"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2. </a:t>
            </a:r>
            <a:r>
              <a:rPr lang="zh-CN" altLang="en-US" sz="1400"/>
              <a:t>存在主义教育的基本观点</a:t>
            </a:r>
            <a:endParaRPr lang="zh-CN" altLang="en-US" sz="1400" kern="1200" dirty="0"/>
          </a:p>
        </p:txBody>
      </p:sp>
      <p:sp>
        <p:nvSpPr>
          <p:cNvPr id="23" name="任意多边形: 形状 22">
            <a:extLst>
              <a:ext uri="{FF2B5EF4-FFF2-40B4-BE49-F238E27FC236}">
                <a16:creationId xmlns:a16="http://schemas.microsoft.com/office/drawing/2014/main" id="{49B1988C-E4DD-AD0D-694D-219DC71A8014}"/>
              </a:ext>
            </a:extLst>
          </p:cNvPr>
          <p:cNvSpPr/>
          <p:nvPr/>
        </p:nvSpPr>
        <p:spPr>
          <a:xfrm>
            <a:off x="5387899" y="4033434"/>
            <a:ext cx="2504465"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1. </a:t>
            </a:r>
            <a:r>
              <a:rPr lang="zh-CN" altLang="en-US" sz="1400"/>
              <a:t>分析教育哲学的产生</a:t>
            </a:r>
            <a:endParaRPr lang="zh-CN" altLang="en-US" sz="1400" kern="1200" dirty="0"/>
          </a:p>
        </p:txBody>
      </p:sp>
      <p:sp>
        <p:nvSpPr>
          <p:cNvPr id="24" name="任意多边形: 形状 23">
            <a:extLst>
              <a:ext uri="{FF2B5EF4-FFF2-40B4-BE49-F238E27FC236}">
                <a16:creationId xmlns:a16="http://schemas.microsoft.com/office/drawing/2014/main" id="{CB60D9E2-4ED4-B86B-3BA7-FDC2BF6CD78F}"/>
              </a:ext>
            </a:extLst>
          </p:cNvPr>
          <p:cNvSpPr/>
          <p:nvPr/>
        </p:nvSpPr>
        <p:spPr>
          <a:xfrm>
            <a:off x="6799770" y="4613442"/>
            <a:ext cx="3443972"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3. </a:t>
            </a:r>
            <a:r>
              <a:rPr lang="zh-CN" altLang="en-US" sz="1400"/>
              <a:t>分析教育哲学的主要特点与影响</a:t>
            </a:r>
            <a:endParaRPr lang="zh-CN" altLang="en-US" sz="1400" kern="1200" dirty="0"/>
          </a:p>
        </p:txBody>
      </p:sp>
      <p:sp>
        <p:nvSpPr>
          <p:cNvPr id="29" name="任意多边形: 形状 28">
            <a:extLst>
              <a:ext uri="{FF2B5EF4-FFF2-40B4-BE49-F238E27FC236}">
                <a16:creationId xmlns:a16="http://schemas.microsoft.com/office/drawing/2014/main" id="{6290D6E8-832C-7462-F798-B922FD820391}"/>
              </a:ext>
            </a:extLst>
          </p:cNvPr>
          <p:cNvSpPr/>
          <p:nvPr/>
        </p:nvSpPr>
        <p:spPr>
          <a:xfrm>
            <a:off x="8168640" y="4033434"/>
            <a:ext cx="2816797"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2. </a:t>
            </a:r>
            <a:r>
              <a:rPr lang="zh-CN" altLang="en-US" sz="1400"/>
              <a:t>分析教育哲学的基本观点</a:t>
            </a:r>
            <a:endParaRPr lang="zh-CN" altLang="en-US" sz="1400" kern="1200" dirty="0"/>
          </a:p>
        </p:txBody>
      </p:sp>
      <p:sp>
        <p:nvSpPr>
          <p:cNvPr id="30" name="任意多边形: 形状 29">
            <a:extLst>
              <a:ext uri="{FF2B5EF4-FFF2-40B4-BE49-F238E27FC236}">
                <a16:creationId xmlns:a16="http://schemas.microsoft.com/office/drawing/2014/main" id="{7CD5AD5F-EB6C-6C78-AA1C-9E178E9C9448}"/>
              </a:ext>
            </a:extLst>
          </p:cNvPr>
          <p:cNvSpPr/>
          <p:nvPr/>
        </p:nvSpPr>
        <p:spPr>
          <a:xfrm>
            <a:off x="7502670" y="5837724"/>
            <a:ext cx="3443972"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2. </a:t>
            </a:r>
            <a:r>
              <a:rPr lang="zh-CN" altLang="en-US" sz="1400"/>
              <a:t>新行为主义教育的基本观点</a:t>
            </a:r>
            <a:endParaRPr lang="zh-CN" altLang="en-US" sz="1400" kern="1200" dirty="0"/>
          </a:p>
        </p:txBody>
      </p:sp>
      <p:sp>
        <p:nvSpPr>
          <p:cNvPr id="31" name="任意多边形: 形状 30">
            <a:extLst>
              <a:ext uri="{FF2B5EF4-FFF2-40B4-BE49-F238E27FC236}">
                <a16:creationId xmlns:a16="http://schemas.microsoft.com/office/drawing/2014/main" id="{B44B0EF1-5E6C-9553-29B7-0C7882DA88C5}"/>
              </a:ext>
            </a:extLst>
          </p:cNvPr>
          <p:cNvSpPr/>
          <p:nvPr/>
        </p:nvSpPr>
        <p:spPr>
          <a:xfrm>
            <a:off x="5624657" y="5219538"/>
            <a:ext cx="3443972"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1. </a:t>
            </a:r>
            <a:r>
              <a:rPr lang="zh-CN" altLang="en-US" sz="1400"/>
              <a:t>新行为主义教育的产生</a:t>
            </a:r>
            <a:endParaRPr lang="zh-CN" altLang="en-US" sz="1400" kern="1200" dirty="0"/>
          </a:p>
        </p:txBody>
      </p:sp>
    </p:spTree>
    <p:extLst>
      <p:ext uri="{BB962C8B-B14F-4D97-AF65-F5344CB8AC3E}">
        <p14:creationId xmlns:p14="http://schemas.microsoft.com/office/powerpoint/2010/main" val="288244657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up)">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2000"/>
                                        <p:tgtEl>
                                          <p:spTgt spid="8"/>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1"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heel(1)">
                                      <p:cBhvr>
                                        <p:cTn id="56" dur="2000"/>
                                        <p:tgtEl>
                                          <p:spTgt spid="11"/>
                                        </p:tgtEl>
                                      </p:cBhvr>
                                    </p:animEffect>
                                  </p:childTnLst>
                                </p:cTn>
                              </p:par>
                            </p:childTnLst>
                          </p:cTn>
                        </p:par>
                        <p:par>
                          <p:cTn id="57" fill="hold">
                            <p:stCondLst>
                              <p:cond delay="2000"/>
                            </p:stCondLst>
                            <p:childTnLst>
                              <p:par>
                                <p:cTn id="58" presetID="53" presetClass="entr" presetSubtype="16"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Effect transition="in" filter="fade">
                                      <p:cBhvr>
                                        <p:cTn id="69" dur="500"/>
                                        <p:tgtEl>
                                          <p:spTgt spid="23"/>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p:cTn id="74" dur="500" fill="hold"/>
                                        <p:tgtEl>
                                          <p:spTgt spid="29"/>
                                        </p:tgtEl>
                                        <p:attrNameLst>
                                          <p:attrName>ppt_w</p:attrName>
                                        </p:attrNameLst>
                                      </p:cBhvr>
                                      <p:tavLst>
                                        <p:tav tm="0">
                                          <p:val>
                                            <p:fltVal val="0"/>
                                          </p:val>
                                        </p:tav>
                                        <p:tav tm="100000">
                                          <p:val>
                                            <p:strVal val="#ppt_w"/>
                                          </p:val>
                                        </p:tav>
                                      </p:tavLst>
                                    </p:anim>
                                    <p:anim calcmode="lin" valueType="num">
                                      <p:cBhvr>
                                        <p:cTn id="75" dur="500" fill="hold"/>
                                        <p:tgtEl>
                                          <p:spTgt spid="29"/>
                                        </p:tgtEl>
                                        <p:attrNameLst>
                                          <p:attrName>ppt_h</p:attrName>
                                        </p:attrNameLst>
                                      </p:cBhvr>
                                      <p:tavLst>
                                        <p:tav tm="0">
                                          <p:val>
                                            <p:fltVal val="0"/>
                                          </p:val>
                                        </p:tav>
                                        <p:tav tm="100000">
                                          <p:val>
                                            <p:strVal val="#ppt_h"/>
                                          </p:val>
                                        </p:tav>
                                      </p:tavLst>
                                    </p:anim>
                                    <p:animEffect transition="in" filter="fade">
                                      <p:cBhvr>
                                        <p:cTn id="76" dur="500"/>
                                        <p:tgtEl>
                                          <p:spTgt spid="29"/>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animEffect transition="in" filter="fade">
                                      <p:cBhvr>
                                        <p:cTn id="83" dur="500"/>
                                        <p:tgtEl>
                                          <p:spTgt spid="24"/>
                                        </p:tgtEl>
                                      </p:cBhvr>
                                    </p:animEffect>
                                  </p:childTnLst>
                                </p:cTn>
                              </p:par>
                            </p:childTnLst>
                          </p:cTn>
                        </p:par>
                      </p:childTnLst>
                    </p:cTn>
                  </p:par>
                  <p:par>
                    <p:cTn id="84" fill="hold">
                      <p:stCondLst>
                        <p:cond delay="indefinite"/>
                      </p:stCondLst>
                      <p:childTnLst>
                        <p:par>
                          <p:cTn id="85" fill="hold">
                            <p:stCondLst>
                              <p:cond delay="0"/>
                            </p:stCondLst>
                            <p:childTnLst>
                              <p:par>
                                <p:cTn id="86" presetID="21" presetClass="entr" presetSubtype="1" fill="hold" nodeType="click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heel(1)">
                                      <p:cBhvr>
                                        <p:cTn id="88" dur="2000"/>
                                        <p:tgtEl>
                                          <p:spTgt spid="14"/>
                                        </p:tgtEl>
                                      </p:cBhvr>
                                    </p:animEffect>
                                  </p:childTnLst>
                                </p:cTn>
                              </p:par>
                            </p:childTnLst>
                          </p:cTn>
                        </p:par>
                        <p:par>
                          <p:cTn id="89" fill="hold">
                            <p:stCondLst>
                              <p:cond delay="2000"/>
                            </p:stCondLst>
                            <p:childTnLst>
                              <p:par>
                                <p:cTn id="90" presetID="53" presetClass="entr" presetSubtype="16"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 calcmode="lin" valueType="num">
                                      <p:cBhvr>
                                        <p:cTn id="92" dur="500" fill="hold"/>
                                        <p:tgtEl>
                                          <p:spTgt spid="15"/>
                                        </p:tgtEl>
                                        <p:attrNameLst>
                                          <p:attrName>ppt_w</p:attrName>
                                        </p:attrNameLst>
                                      </p:cBhvr>
                                      <p:tavLst>
                                        <p:tav tm="0">
                                          <p:val>
                                            <p:fltVal val="0"/>
                                          </p:val>
                                        </p:tav>
                                        <p:tav tm="100000">
                                          <p:val>
                                            <p:strVal val="#ppt_w"/>
                                          </p:val>
                                        </p:tav>
                                      </p:tavLst>
                                    </p:anim>
                                    <p:anim calcmode="lin" valueType="num">
                                      <p:cBhvr>
                                        <p:cTn id="93" dur="500" fill="hold"/>
                                        <p:tgtEl>
                                          <p:spTgt spid="15"/>
                                        </p:tgtEl>
                                        <p:attrNameLst>
                                          <p:attrName>ppt_h</p:attrName>
                                        </p:attrNameLst>
                                      </p:cBhvr>
                                      <p:tavLst>
                                        <p:tav tm="0">
                                          <p:val>
                                            <p:fltVal val="0"/>
                                          </p:val>
                                        </p:tav>
                                        <p:tav tm="100000">
                                          <p:val>
                                            <p:strVal val="#ppt_h"/>
                                          </p:val>
                                        </p:tav>
                                      </p:tavLst>
                                    </p:anim>
                                    <p:animEffect transition="in" filter="fade">
                                      <p:cBhvr>
                                        <p:cTn id="94" dur="500"/>
                                        <p:tgtEl>
                                          <p:spTgt spid="15"/>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grpId="0" nodeType="click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p:cTn id="99" dur="500" fill="hold"/>
                                        <p:tgtEl>
                                          <p:spTgt spid="31"/>
                                        </p:tgtEl>
                                        <p:attrNameLst>
                                          <p:attrName>ppt_w</p:attrName>
                                        </p:attrNameLst>
                                      </p:cBhvr>
                                      <p:tavLst>
                                        <p:tav tm="0">
                                          <p:val>
                                            <p:fltVal val="0"/>
                                          </p:val>
                                        </p:tav>
                                        <p:tav tm="100000">
                                          <p:val>
                                            <p:strVal val="#ppt_w"/>
                                          </p:val>
                                        </p:tav>
                                      </p:tavLst>
                                    </p:anim>
                                    <p:anim calcmode="lin" valueType="num">
                                      <p:cBhvr>
                                        <p:cTn id="100" dur="500" fill="hold"/>
                                        <p:tgtEl>
                                          <p:spTgt spid="31"/>
                                        </p:tgtEl>
                                        <p:attrNameLst>
                                          <p:attrName>ppt_h</p:attrName>
                                        </p:attrNameLst>
                                      </p:cBhvr>
                                      <p:tavLst>
                                        <p:tav tm="0">
                                          <p:val>
                                            <p:fltVal val="0"/>
                                          </p:val>
                                        </p:tav>
                                        <p:tav tm="100000">
                                          <p:val>
                                            <p:strVal val="#ppt_h"/>
                                          </p:val>
                                        </p:tav>
                                      </p:tavLst>
                                    </p:anim>
                                    <p:animEffect transition="in" filter="fade">
                                      <p:cBhvr>
                                        <p:cTn id="101" dur="500"/>
                                        <p:tgtEl>
                                          <p:spTgt spid="31"/>
                                        </p:tgtEl>
                                      </p:cBhvr>
                                    </p:animEffect>
                                  </p:childTnLst>
                                </p:cTn>
                              </p:par>
                            </p:childTnLst>
                          </p:cTn>
                        </p:par>
                      </p:childTnLst>
                    </p:cTn>
                  </p:par>
                  <p:par>
                    <p:cTn id="102" fill="hold">
                      <p:stCondLst>
                        <p:cond delay="indefinite"/>
                      </p:stCondLst>
                      <p:childTnLst>
                        <p:par>
                          <p:cTn id="103" fill="hold">
                            <p:stCondLst>
                              <p:cond delay="0"/>
                            </p:stCondLst>
                            <p:childTnLst>
                              <p:par>
                                <p:cTn id="104" presetID="53" presetClass="entr" presetSubtype="16" fill="hold" grpId="0" nodeType="clickEffect">
                                  <p:stCondLst>
                                    <p:cond delay="0"/>
                                  </p:stCondLst>
                                  <p:childTnLst>
                                    <p:set>
                                      <p:cBhvr>
                                        <p:cTn id="105" dur="1" fill="hold">
                                          <p:stCondLst>
                                            <p:cond delay="0"/>
                                          </p:stCondLst>
                                        </p:cTn>
                                        <p:tgtEl>
                                          <p:spTgt spid="30"/>
                                        </p:tgtEl>
                                        <p:attrNameLst>
                                          <p:attrName>style.visibility</p:attrName>
                                        </p:attrNameLst>
                                      </p:cBhvr>
                                      <p:to>
                                        <p:strVal val="visible"/>
                                      </p:to>
                                    </p:set>
                                    <p:anim calcmode="lin" valueType="num">
                                      <p:cBhvr>
                                        <p:cTn id="106" dur="500" fill="hold"/>
                                        <p:tgtEl>
                                          <p:spTgt spid="30"/>
                                        </p:tgtEl>
                                        <p:attrNameLst>
                                          <p:attrName>ppt_w</p:attrName>
                                        </p:attrNameLst>
                                      </p:cBhvr>
                                      <p:tavLst>
                                        <p:tav tm="0">
                                          <p:val>
                                            <p:fltVal val="0"/>
                                          </p:val>
                                        </p:tav>
                                        <p:tav tm="100000">
                                          <p:val>
                                            <p:strVal val="#ppt_w"/>
                                          </p:val>
                                        </p:tav>
                                      </p:tavLst>
                                    </p:anim>
                                    <p:anim calcmode="lin" valueType="num">
                                      <p:cBhvr>
                                        <p:cTn id="107" dur="500" fill="hold"/>
                                        <p:tgtEl>
                                          <p:spTgt spid="30"/>
                                        </p:tgtEl>
                                        <p:attrNameLst>
                                          <p:attrName>ppt_h</p:attrName>
                                        </p:attrNameLst>
                                      </p:cBhvr>
                                      <p:tavLst>
                                        <p:tav tm="0">
                                          <p:val>
                                            <p:fltVal val="0"/>
                                          </p:val>
                                        </p:tav>
                                        <p:tav tm="100000">
                                          <p:val>
                                            <p:strVal val="#ppt_h"/>
                                          </p:val>
                                        </p:tav>
                                      </p:tavLst>
                                    </p:anim>
                                    <p:animEffect transition="in" filter="fade">
                                      <p:cBhvr>
                                        <p:cTn id="10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43" grpId="0"/>
      <p:bldP spid="9" grpId="0" animBg="1"/>
      <p:bldP spid="12" grpId="0" animBg="1"/>
      <p:bldP spid="15" grpId="0" animBg="1"/>
      <p:bldP spid="18" grpId="0" animBg="1"/>
      <p:bldP spid="19" grpId="0" animBg="1"/>
      <p:bldP spid="23" grpId="0" animBg="1"/>
      <p:bldP spid="24" grpId="0" animBg="1"/>
      <p:bldP spid="29" grpId="0" animBg="1"/>
      <p:bldP spid="30" grpId="0" animBg="1"/>
      <p:bldP spid="3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第四节  现代欧美教育思潮</a:t>
            </a:r>
          </a:p>
        </p:txBody>
      </p:sp>
      <p:sp>
        <p:nvSpPr>
          <p:cNvPr id="8" name="矩形 7">
            <a:extLst>
              <a:ext uri="{FF2B5EF4-FFF2-40B4-BE49-F238E27FC236}">
                <a16:creationId xmlns:a16="http://schemas.microsoft.com/office/drawing/2014/main" id="{54173CBC-0373-369F-92FA-6AA9FAB47A9A}"/>
              </a:ext>
            </a:extLst>
          </p:cNvPr>
          <p:cNvSpPr/>
          <p:nvPr/>
        </p:nvSpPr>
        <p:spPr>
          <a:xfrm>
            <a:off x="1156545" y="1926720"/>
            <a:ext cx="9999580" cy="655200"/>
          </a:xfrm>
          <a:prstGeom prst="rect">
            <a:avLst/>
          </a:prstGeom>
        </p:spPr>
        <p:style>
          <a:lnRef idx="1">
            <a:schemeClr val="accent2">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任意多边形: 形状 8">
            <a:extLst>
              <a:ext uri="{FF2B5EF4-FFF2-40B4-BE49-F238E27FC236}">
                <a16:creationId xmlns:a16="http://schemas.microsoft.com/office/drawing/2014/main" id="{468CCF2B-4792-1731-8A68-3C622054D60A}"/>
              </a:ext>
            </a:extLst>
          </p:cNvPr>
          <p:cNvSpPr/>
          <p:nvPr/>
        </p:nvSpPr>
        <p:spPr>
          <a:xfrm>
            <a:off x="1425743" y="1542960"/>
            <a:ext cx="3646130" cy="767520"/>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zh-CN" altLang="en-US" sz="1600"/>
              <a:t>（四）结构主义教育</a:t>
            </a:r>
            <a:endParaRPr lang="zh-CN" altLang="en-US" sz="1600" kern="1200" dirty="0"/>
          </a:p>
        </p:txBody>
      </p:sp>
      <p:sp>
        <p:nvSpPr>
          <p:cNvPr id="11" name="矩形 10">
            <a:extLst>
              <a:ext uri="{FF2B5EF4-FFF2-40B4-BE49-F238E27FC236}">
                <a16:creationId xmlns:a16="http://schemas.microsoft.com/office/drawing/2014/main" id="{397A2345-0986-00B1-9945-2A1384F46A90}"/>
              </a:ext>
            </a:extLst>
          </p:cNvPr>
          <p:cNvSpPr/>
          <p:nvPr/>
        </p:nvSpPr>
        <p:spPr>
          <a:xfrm>
            <a:off x="1156545" y="3106080"/>
            <a:ext cx="9999580" cy="655200"/>
          </a:xfrm>
          <a:prstGeom prst="rect">
            <a:avLst/>
          </a:prstGeom>
        </p:spPr>
        <p:style>
          <a:lnRef idx="1">
            <a:schemeClr val="accent3">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2" name="任意多边形: 形状 11">
            <a:extLst>
              <a:ext uri="{FF2B5EF4-FFF2-40B4-BE49-F238E27FC236}">
                <a16:creationId xmlns:a16="http://schemas.microsoft.com/office/drawing/2014/main" id="{C292F34A-CE57-093B-DAFB-2B417E28CF08}"/>
              </a:ext>
            </a:extLst>
          </p:cNvPr>
          <p:cNvSpPr/>
          <p:nvPr/>
        </p:nvSpPr>
        <p:spPr>
          <a:xfrm>
            <a:off x="1425743" y="2722320"/>
            <a:ext cx="3646130" cy="767520"/>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zh-CN" altLang="en-US" sz="1600"/>
              <a:t>（五）人本主义教育</a:t>
            </a:r>
            <a:endParaRPr lang="zh-CN" altLang="en-US" sz="1600" kern="1200" dirty="0"/>
          </a:p>
        </p:txBody>
      </p:sp>
      <p:sp>
        <p:nvSpPr>
          <p:cNvPr id="14" name="矩形 13">
            <a:extLst>
              <a:ext uri="{FF2B5EF4-FFF2-40B4-BE49-F238E27FC236}">
                <a16:creationId xmlns:a16="http://schemas.microsoft.com/office/drawing/2014/main" id="{6E235862-5568-2DE1-923E-DACAAD0DA3FA}"/>
              </a:ext>
            </a:extLst>
          </p:cNvPr>
          <p:cNvSpPr/>
          <p:nvPr/>
        </p:nvSpPr>
        <p:spPr>
          <a:xfrm>
            <a:off x="1156545" y="4285440"/>
            <a:ext cx="9999580" cy="655200"/>
          </a:xfrm>
          <a:prstGeom prst="rect">
            <a:avLst/>
          </a:prstGeom>
        </p:spPr>
        <p:style>
          <a:lnRef idx="1">
            <a:schemeClr val="accent4">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5" name="任意多边形: 形状 14">
            <a:extLst>
              <a:ext uri="{FF2B5EF4-FFF2-40B4-BE49-F238E27FC236}">
                <a16:creationId xmlns:a16="http://schemas.microsoft.com/office/drawing/2014/main" id="{910B205E-A309-5C97-1684-9AC7886F0E23}"/>
              </a:ext>
            </a:extLst>
          </p:cNvPr>
          <p:cNvSpPr/>
          <p:nvPr/>
        </p:nvSpPr>
        <p:spPr>
          <a:xfrm>
            <a:off x="1425743" y="3901680"/>
            <a:ext cx="3646130" cy="767520"/>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zh-CN" altLang="en-US" sz="1600"/>
              <a:t>（六）终身教育思潮</a:t>
            </a:r>
            <a:endParaRPr lang="zh-CN" altLang="en-US" sz="1600" kern="1200" dirty="0"/>
          </a:p>
        </p:txBody>
      </p:sp>
      <p:sp>
        <p:nvSpPr>
          <p:cNvPr id="16" name="矩形 15">
            <a:extLst>
              <a:ext uri="{FF2B5EF4-FFF2-40B4-BE49-F238E27FC236}">
                <a16:creationId xmlns:a16="http://schemas.microsoft.com/office/drawing/2014/main" id="{84FED7A3-6F44-B387-D03C-EDFA81A71640}"/>
              </a:ext>
            </a:extLst>
          </p:cNvPr>
          <p:cNvSpPr/>
          <p:nvPr/>
        </p:nvSpPr>
        <p:spPr>
          <a:xfrm>
            <a:off x="1156545" y="5464801"/>
            <a:ext cx="9999580" cy="655200"/>
          </a:xfrm>
          <a:prstGeom prst="rect">
            <a:avLst/>
          </a:prstGeom>
        </p:spPr>
        <p:style>
          <a:lnRef idx="1">
            <a:schemeClr val="accent5">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7" name="任意多边形: 形状 16">
            <a:extLst>
              <a:ext uri="{FF2B5EF4-FFF2-40B4-BE49-F238E27FC236}">
                <a16:creationId xmlns:a16="http://schemas.microsoft.com/office/drawing/2014/main" id="{8AB7A5E8-47B3-99D9-4E95-33DD23D06500}"/>
              </a:ext>
            </a:extLst>
          </p:cNvPr>
          <p:cNvSpPr/>
          <p:nvPr/>
        </p:nvSpPr>
        <p:spPr>
          <a:xfrm>
            <a:off x="1425743" y="5081041"/>
            <a:ext cx="3646130" cy="767520"/>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zh-CN" altLang="en-US" sz="1600"/>
              <a:t>（七）多元文化教育</a:t>
            </a:r>
            <a:endParaRPr lang="zh-CN" altLang="en-US" sz="1600" kern="1200" dirty="0"/>
          </a:p>
        </p:txBody>
      </p:sp>
      <p:sp>
        <p:nvSpPr>
          <p:cNvPr id="18" name="任意多边形: 形状 17">
            <a:extLst>
              <a:ext uri="{FF2B5EF4-FFF2-40B4-BE49-F238E27FC236}">
                <a16:creationId xmlns:a16="http://schemas.microsoft.com/office/drawing/2014/main" id="{5CAF1D64-472D-3C5E-56B5-7416816ED259}"/>
              </a:ext>
            </a:extLst>
          </p:cNvPr>
          <p:cNvSpPr/>
          <p:nvPr/>
        </p:nvSpPr>
        <p:spPr>
          <a:xfrm>
            <a:off x="5699845" y="1679922"/>
            <a:ext cx="2414154"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1. </a:t>
            </a:r>
            <a:r>
              <a:rPr lang="zh-CN" altLang="en-US" sz="1400"/>
              <a:t>结构主义教育的产生</a:t>
            </a:r>
            <a:endParaRPr lang="zh-CN" altLang="en-US" sz="1400" kern="1200" dirty="0"/>
          </a:p>
        </p:txBody>
      </p:sp>
      <p:sp>
        <p:nvSpPr>
          <p:cNvPr id="19" name="任意多边形: 形状 18">
            <a:extLst>
              <a:ext uri="{FF2B5EF4-FFF2-40B4-BE49-F238E27FC236}">
                <a16:creationId xmlns:a16="http://schemas.microsoft.com/office/drawing/2014/main" id="{B728A4EA-57B8-62F1-E8B8-BFB824D58EC4}"/>
              </a:ext>
            </a:extLst>
          </p:cNvPr>
          <p:cNvSpPr/>
          <p:nvPr/>
        </p:nvSpPr>
        <p:spPr>
          <a:xfrm>
            <a:off x="7730045" y="2325455"/>
            <a:ext cx="2877902"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2. </a:t>
            </a:r>
            <a:r>
              <a:rPr lang="zh-CN" altLang="en-US" sz="1400"/>
              <a:t>结构主义教育的基本观点</a:t>
            </a:r>
            <a:endParaRPr lang="zh-CN" altLang="en-US" sz="1400" kern="1200" dirty="0"/>
          </a:p>
        </p:txBody>
      </p:sp>
      <p:sp>
        <p:nvSpPr>
          <p:cNvPr id="23" name="任意多边形: 形状 22">
            <a:extLst>
              <a:ext uri="{FF2B5EF4-FFF2-40B4-BE49-F238E27FC236}">
                <a16:creationId xmlns:a16="http://schemas.microsoft.com/office/drawing/2014/main" id="{49B1988C-E4DD-AD0D-694D-219DC71A8014}"/>
              </a:ext>
            </a:extLst>
          </p:cNvPr>
          <p:cNvSpPr/>
          <p:nvPr/>
        </p:nvSpPr>
        <p:spPr>
          <a:xfrm>
            <a:off x="5867896" y="2997114"/>
            <a:ext cx="2504465"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1. </a:t>
            </a:r>
            <a:r>
              <a:rPr lang="zh-CN" altLang="en-US" sz="1400"/>
              <a:t>人本主义教育的产生</a:t>
            </a:r>
            <a:endParaRPr lang="zh-CN" altLang="en-US" sz="1400" kern="1200" dirty="0"/>
          </a:p>
        </p:txBody>
      </p:sp>
      <p:sp>
        <p:nvSpPr>
          <p:cNvPr id="24" name="任意多边形: 形状 23">
            <a:extLst>
              <a:ext uri="{FF2B5EF4-FFF2-40B4-BE49-F238E27FC236}">
                <a16:creationId xmlns:a16="http://schemas.microsoft.com/office/drawing/2014/main" id="{CB60D9E2-4ED4-B86B-3BA7-FDC2BF6CD78F}"/>
              </a:ext>
            </a:extLst>
          </p:cNvPr>
          <p:cNvSpPr/>
          <p:nvPr/>
        </p:nvSpPr>
        <p:spPr>
          <a:xfrm>
            <a:off x="8113999" y="3495817"/>
            <a:ext cx="2754901"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2. </a:t>
            </a:r>
            <a:r>
              <a:rPr lang="zh-CN" altLang="en-US" sz="1400"/>
              <a:t>人本主义教育的主要观点</a:t>
            </a:r>
            <a:endParaRPr lang="zh-CN" altLang="en-US" sz="1400" kern="1200" dirty="0"/>
          </a:p>
        </p:txBody>
      </p:sp>
      <p:sp>
        <p:nvSpPr>
          <p:cNvPr id="29" name="任意多边形: 形状 28">
            <a:extLst>
              <a:ext uri="{FF2B5EF4-FFF2-40B4-BE49-F238E27FC236}">
                <a16:creationId xmlns:a16="http://schemas.microsoft.com/office/drawing/2014/main" id="{013D0727-C6D9-37D9-6CCF-0C42118D7356}"/>
              </a:ext>
            </a:extLst>
          </p:cNvPr>
          <p:cNvSpPr/>
          <p:nvPr/>
        </p:nvSpPr>
        <p:spPr>
          <a:xfrm>
            <a:off x="5571744" y="4074033"/>
            <a:ext cx="2068554"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1. </a:t>
            </a:r>
            <a:r>
              <a:rPr lang="zh-CN" altLang="en-US" sz="1400"/>
              <a:t>终身教育的产生</a:t>
            </a:r>
            <a:endParaRPr lang="zh-CN" altLang="en-US" sz="1400" kern="1200" dirty="0"/>
          </a:p>
        </p:txBody>
      </p:sp>
      <p:sp>
        <p:nvSpPr>
          <p:cNvPr id="30" name="任意多边形: 形状 29">
            <a:extLst>
              <a:ext uri="{FF2B5EF4-FFF2-40B4-BE49-F238E27FC236}">
                <a16:creationId xmlns:a16="http://schemas.microsoft.com/office/drawing/2014/main" id="{79F85A13-9ACC-CF10-693D-C9597CF8D891}"/>
              </a:ext>
            </a:extLst>
          </p:cNvPr>
          <p:cNvSpPr/>
          <p:nvPr/>
        </p:nvSpPr>
        <p:spPr>
          <a:xfrm>
            <a:off x="8223617" y="4089191"/>
            <a:ext cx="2754901"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2. </a:t>
            </a:r>
            <a:r>
              <a:rPr lang="zh-CN" altLang="en-US" sz="1400"/>
              <a:t>终身教育思潮的主要观点</a:t>
            </a:r>
            <a:endParaRPr lang="zh-CN" altLang="en-US" sz="1400" kern="1200" dirty="0"/>
          </a:p>
        </p:txBody>
      </p:sp>
      <p:sp>
        <p:nvSpPr>
          <p:cNvPr id="31" name="任意多边形: 形状 30">
            <a:extLst>
              <a:ext uri="{FF2B5EF4-FFF2-40B4-BE49-F238E27FC236}">
                <a16:creationId xmlns:a16="http://schemas.microsoft.com/office/drawing/2014/main" id="{8CAE9FE2-214C-411E-A683-00F0B242C718}"/>
              </a:ext>
            </a:extLst>
          </p:cNvPr>
          <p:cNvSpPr/>
          <p:nvPr/>
        </p:nvSpPr>
        <p:spPr>
          <a:xfrm>
            <a:off x="6479708" y="4732291"/>
            <a:ext cx="3487818" cy="392497"/>
          </a:xfrm>
          <a:custGeom>
            <a:avLst/>
            <a:gdLst>
              <a:gd name="connsiteX0" fmla="*/ 0 w 4155515"/>
              <a:gd name="connsiteY0" fmla="*/ 127923 h 767520"/>
              <a:gd name="connsiteX1" fmla="*/ 127923 w 4155515"/>
              <a:gd name="connsiteY1" fmla="*/ 0 h 767520"/>
              <a:gd name="connsiteX2" fmla="*/ 4027592 w 4155515"/>
              <a:gd name="connsiteY2" fmla="*/ 0 h 767520"/>
              <a:gd name="connsiteX3" fmla="*/ 4155515 w 4155515"/>
              <a:gd name="connsiteY3" fmla="*/ 127923 h 767520"/>
              <a:gd name="connsiteX4" fmla="*/ 4155515 w 4155515"/>
              <a:gd name="connsiteY4" fmla="*/ 639597 h 767520"/>
              <a:gd name="connsiteX5" fmla="*/ 4027592 w 4155515"/>
              <a:gd name="connsiteY5" fmla="*/ 767520 h 767520"/>
              <a:gd name="connsiteX6" fmla="*/ 127923 w 4155515"/>
              <a:gd name="connsiteY6" fmla="*/ 767520 h 767520"/>
              <a:gd name="connsiteX7" fmla="*/ 0 w 4155515"/>
              <a:gd name="connsiteY7" fmla="*/ 639597 h 767520"/>
              <a:gd name="connsiteX8" fmla="*/ 0 w 4155515"/>
              <a:gd name="connsiteY8" fmla="*/ 127923 h 7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5515" h="767520">
                <a:moveTo>
                  <a:pt x="0" y="127923"/>
                </a:moveTo>
                <a:cubicBezTo>
                  <a:pt x="0" y="57273"/>
                  <a:pt x="57273" y="0"/>
                  <a:pt x="127923" y="0"/>
                </a:cubicBezTo>
                <a:lnTo>
                  <a:pt x="4027592" y="0"/>
                </a:lnTo>
                <a:cubicBezTo>
                  <a:pt x="4098242" y="0"/>
                  <a:pt x="4155515" y="57273"/>
                  <a:pt x="4155515" y="127923"/>
                </a:cubicBezTo>
                <a:lnTo>
                  <a:pt x="4155515" y="639597"/>
                </a:lnTo>
                <a:cubicBezTo>
                  <a:pt x="4155515" y="710247"/>
                  <a:pt x="4098242" y="767520"/>
                  <a:pt x="4027592" y="767520"/>
                </a:cubicBezTo>
                <a:lnTo>
                  <a:pt x="127923" y="767520"/>
                </a:lnTo>
                <a:cubicBezTo>
                  <a:pt x="57273" y="767520"/>
                  <a:pt x="0" y="710247"/>
                  <a:pt x="0" y="639597"/>
                </a:cubicBezTo>
                <a:lnTo>
                  <a:pt x="0" y="127923"/>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302039" tIns="37467" rIns="302039" bIns="37467" numCol="1" spcCol="1270" anchor="ctr" anchorCtr="0">
            <a:noAutofit/>
          </a:bodyPr>
          <a:lstStyle/>
          <a:p>
            <a:pPr marL="0" lvl="0" indent="0" algn="ctr" defTabSz="800100">
              <a:lnSpc>
                <a:spcPct val="90000"/>
              </a:lnSpc>
              <a:spcBef>
                <a:spcPct val="0"/>
              </a:spcBef>
              <a:spcAft>
                <a:spcPct val="35000"/>
              </a:spcAft>
              <a:buNone/>
            </a:pPr>
            <a:r>
              <a:rPr lang="en-US" altLang="zh-CN" sz="1400"/>
              <a:t>3. </a:t>
            </a:r>
            <a:r>
              <a:rPr lang="zh-CN" altLang="en-US" sz="1400"/>
              <a:t>终身教育思潮的主要特点与影响</a:t>
            </a:r>
            <a:endParaRPr lang="zh-CN" altLang="en-US" sz="1400" kern="1200" dirty="0"/>
          </a:p>
        </p:txBody>
      </p:sp>
      <p:sp>
        <p:nvSpPr>
          <p:cNvPr id="32" name="文本框 31">
            <a:extLst>
              <a:ext uri="{FF2B5EF4-FFF2-40B4-BE49-F238E27FC236}">
                <a16:creationId xmlns:a16="http://schemas.microsoft.com/office/drawing/2014/main" id="{5ABD0AD2-1038-3CEF-EAFE-531F49F45387}"/>
              </a:ext>
            </a:extLst>
          </p:cNvPr>
          <p:cNvSpPr txBox="1"/>
          <p:nvPr/>
        </p:nvSpPr>
        <p:spPr>
          <a:xfrm>
            <a:off x="5263785" y="5469235"/>
            <a:ext cx="5700427" cy="646331"/>
          </a:xfrm>
          <a:prstGeom prst="rect">
            <a:avLst/>
          </a:prstGeom>
          <a:noFill/>
        </p:spPr>
        <p:txBody>
          <a:bodyPr wrap="square">
            <a:spAutoFit/>
          </a:bodyPr>
          <a:lstStyle/>
          <a:p>
            <a:r>
              <a:rPr lang="zh-CN" altLang="en-US" sz="1200" dirty="0"/>
              <a:t>       多元文化教育植根于哲学上的平等、自由、正义、尊严等概念，希望通过学校及其他教 育机构提供给学生不同文化团体的历史、文化及贡献等方面的知识，使学生了解并认同自己 的文化，并能欣赏及尊重他人的文化。</a:t>
            </a:r>
          </a:p>
        </p:txBody>
      </p:sp>
    </p:spTree>
    <p:extLst>
      <p:ext uri="{BB962C8B-B14F-4D97-AF65-F5344CB8AC3E}">
        <p14:creationId xmlns:p14="http://schemas.microsoft.com/office/powerpoint/2010/main" val="203982919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2000"/>
                                        <p:tgtEl>
                                          <p:spTgt spid="8"/>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heel(1)">
                                      <p:cBhvr>
                                        <p:cTn id="51" dur="2000"/>
                                        <p:tgtEl>
                                          <p:spTgt spid="11"/>
                                        </p:tgtEl>
                                      </p:cBhvr>
                                    </p:animEffect>
                                  </p:childTnLst>
                                </p:cTn>
                              </p:par>
                            </p:childTnLst>
                          </p:cTn>
                        </p:par>
                        <p:par>
                          <p:cTn id="52" fill="hold">
                            <p:stCondLst>
                              <p:cond delay="2000"/>
                            </p:stCondLst>
                            <p:childTnLst>
                              <p:par>
                                <p:cTn id="53" presetID="53" presetClass="entr" presetSubtype="16"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childTnLst>
                    </p:cTn>
                  </p:par>
                  <p:par>
                    <p:cTn id="72" fill="hold">
                      <p:stCondLst>
                        <p:cond delay="indefinite"/>
                      </p:stCondLst>
                      <p:childTnLst>
                        <p:par>
                          <p:cTn id="73" fill="hold">
                            <p:stCondLst>
                              <p:cond delay="0"/>
                            </p:stCondLst>
                            <p:childTnLst>
                              <p:par>
                                <p:cTn id="74" presetID="21" presetClass="entr" presetSubtype="1" fill="hold" nodeType="click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wheel(1)">
                                      <p:cBhvr>
                                        <p:cTn id="76" dur="2000"/>
                                        <p:tgtEl>
                                          <p:spTgt spid="14"/>
                                        </p:tgtEl>
                                      </p:cBhvr>
                                    </p:animEffect>
                                  </p:childTnLst>
                                </p:cTn>
                              </p:par>
                            </p:childTnLst>
                          </p:cTn>
                        </p:par>
                        <p:par>
                          <p:cTn id="77" fill="hold">
                            <p:stCondLst>
                              <p:cond delay="2000"/>
                            </p:stCondLst>
                            <p:childTnLst>
                              <p:par>
                                <p:cTn id="78" presetID="53" presetClass="entr" presetSubtype="16"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p:cTn id="80" dur="500" fill="hold"/>
                                        <p:tgtEl>
                                          <p:spTgt spid="15"/>
                                        </p:tgtEl>
                                        <p:attrNameLst>
                                          <p:attrName>ppt_w</p:attrName>
                                        </p:attrNameLst>
                                      </p:cBhvr>
                                      <p:tavLst>
                                        <p:tav tm="0">
                                          <p:val>
                                            <p:fltVal val="0"/>
                                          </p:val>
                                        </p:tav>
                                        <p:tav tm="100000">
                                          <p:val>
                                            <p:strVal val="#ppt_w"/>
                                          </p:val>
                                        </p:tav>
                                      </p:tavLst>
                                    </p:anim>
                                    <p:anim calcmode="lin" valueType="num">
                                      <p:cBhvr>
                                        <p:cTn id="81" dur="500" fill="hold"/>
                                        <p:tgtEl>
                                          <p:spTgt spid="15"/>
                                        </p:tgtEl>
                                        <p:attrNameLst>
                                          <p:attrName>ppt_h</p:attrName>
                                        </p:attrNameLst>
                                      </p:cBhvr>
                                      <p:tavLst>
                                        <p:tav tm="0">
                                          <p:val>
                                            <p:fltVal val="0"/>
                                          </p:val>
                                        </p:tav>
                                        <p:tav tm="100000">
                                          <p:val>
                                            <p:strVal val="#ppt_h"/>
                                          </p:val>
                                        </p:tav>
                                      </p:tavLst>
                                    </p:anim>
                                    <p:animEffect transition="in" filter="fade">
                                      <p:cBhvr>
                                        <p:cTn id="82" dur="500"/>
                                        <p:tgtEl>
                                          <p:spTgt spid="15"/>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p:cTn id="87" dur="500" fill="hold"/>
                                        <p:tgtEl>
                                          <p:spTgt spid="29"/>
                                        </p:tgtEl>
                                        <p:attrNameLst>
                                          <p:attrName>ppt_w</p:attrName>
                                        </p:attrNameLst>
                                      </p:cBhvr>
                                      <p:tavLst>
                                        <p:tav tm="0">
                                          <p:val>
                                            <p:fltVal val="0"/>
                                          </p:val>
                                        </p:tav>
                                        <p:tav tm="100000">
                                          <p:val>
                                            <p:strVal val="#ppt_w"/>
                                          </p:val>
                                        </p:tav>
                                      </p:tavLst>
                                    </p:anim>
                                    <p:anim calcmode="lin" valueType="num">
                                      <p:cBhvr>
                                        <p:cTn id="88" dur="500" fill="hold"/>
                                        <p:tgtEl>
                                          <p:spTgt spid="29"/>
                                        </p:tgtEl>
                                        <p:attrNameLst>
                                          <p:attrName>ppt_h</p:attrName>
                                        </p:attrNameLst>
                                      </p:cBhvr>
                                      <p:tavLst>
                                        <p:tav tm="0">
                                          <p:val>
                                            <p:fltVal val="0"/>
                                          </p:val>
                                        </p:tav>
                                        <p:tav tm="100000">
                                          <p:val>
                                            <p:strVal val="#ppt_h"/>
                                          </p:val>
                                        </p:tav>
                                      </p:tavLst>
                                    </p:anim>
                                    <p:animEffect transition="in" filter="fade">
                                      <p:cBhvr>
                                        <p:cTn id="89" dur="500"/>
                                        <p:tgtEl>
                                          <p:spTgt spid="29"/>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30"/>
                                        </p:tgtEl>
                                        <p:attrNameLst>
                                          <p:attrName>style.visibility</p:attrName>
                                        </p:attrNameLst>
                                      </p:cBhvr>
                                      <p:to>
                                        <p:strVal val="visible"/>
                                      </p:to>
                                    </p:set>
                                    <p:anim calcmode="lin" valueType="num">
                                      <p:cBhvr>
                                        <p:cTn id="94" dur="500" fill="hold"/>
                                        <p:tgtEl>
                                          <p:spTgt spid="30"/>
                                        </p:tgtEl>
                                        <p:attrNameLst>
                                          <p:attrName>ppt_w</p:attrName>
                                        </p:attrNameLst>
                                      </p:cBhvr>
                                      <p:tavLst>
                                        <p:tav tm="0">
                                          <p:val>
                                            <p:fltVal val="0"/>
                                          </p:val>
                                        </p:tav>
                                        <p:tav tm="100000">
                                          <p:val>
                                            <p:strVal val="#ppt_w"/>
                                          </p:val>
                                        </p:tav>
                                      </p:tavLst>
                                    </p:anim>
                                    <p:anim calcmode="lin" valueType="num">
                                      <p:cBhvr>
                                        <p:cTn id="95" dur="500" fill="hold"/>
                                        <p:tgtEl>
                                          <p:spTgt spid="30"/>
                                        </p:tgtEl>
                                        <p:attrNameLst>
                                          <p:attrName>ppt_h</p:attrName>
                                        </p:attrNameLst>
                                      </p:cBhvr>
                                      <p:tavLst>
                                        <p:tav tm="0">
                                          <p:val>
                                            <p:fltVal val="0"/>
                                          </p:val>
                                        </p:tav>
                                        <p:tav tm="100000">
                                          <p:val>
                                            <p:strVal val="#ppt_h"/>
                                          </p:val>
                                        </p:tav>
                                      </p:tavLst>
                                    </p:anim>
                                    <p:animEffect transition="in" filter="fade">
                                      <p:cBhvr>
                                        <p:cTn id="96" dur="500"/>
                                        <p:tgtEl>
                                          <p:spTgt spid="30"/>
                                        </p:tgtEl>
                                      </p:cBhvr>
                                    </p:animEffect>
                                  </p:childTnLst>
                                </p:cTn>
                              </p:par>
                            </p:childTnLst>
                          </p:cTn>
                        </p:par>
                      </p:childTnLst>
                    </p:cTn>
                  </p:par>
                  <p:par>
                    <p:cTn id="97" fill="hold">
                      <p:stCondLst>
                        <p:cond delay="indefinite"/>
                      </p:stCondLst>
                      <p:childTnLst>
                        <p:par>
                          <p:cTn id="98" fill="hold">
                            <p:stCondLst>
                              <p:cond delay="0"/>
                            </p:stCondLst>
                            <p:childTnLst>
                              <p:par>
                                <p:cTn id="99" presetID="53" presetClass="entr" presetSubtype="16" fill="hold" grpId="0" nodeType="click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childTnLst>
                          </p:cTn>
                        </p:par>
                      </p:childTnLst>
                    </p:cTn>
                  </p:par>
                  <p:par>
                    <p:cTn id="104" fill="hold">
                      <p:stCondLst>
                        <p:cond delay="indefinite"/>
                      </p:stCondLst>
                      <p:childTnLst>
                        <p:par>
                          <p:cTn id="105" fill="hold">
                            <p:stCondLst>
                              <p:cond delay="0"/>
                            </p:stCondLst>
                            <p:childTnLst>
                              <p:par>
                                <p:cTn id="106" presetID="21" presetClass="entr" presetSubtype="1" fill="hold" nodeType="clickEffect">
                                  <p:stCondLst>
                                    <p:cond delay="0"/>
                                  </p:stCondLst>
                                  <p:childTnLst>
                                    <p:set>
                                      <p:cBhvr>
                                        <p:cTn id="107" dur="1" fill="hold">
                                          <p:stCondLst>
                                            <p:cond delay="0"/>
                                          </p:stCondLst>
                                        </p:cTn>
                                        <p:tgtEl>
                                          <p:spTgt spid="16"/>
                                        </p:tgtEl>
                                        <p:attrNameLst>
                                          <p:attrName>style.visibility</p:attrName>
                                        </p:attrNameLst>
                                      </p:cBhvr>
                                      <p:to>
                                        <p:strVal val="visible"/>
                                      </p:to>
                                    </p:set>
                                    <p:animEffect transition="in" filter="wheel(1)">
                                      <p:cBhvr>
                                        <p:cTn id="108" dur="2000"/>
                                        <p:tgtEl>
                                          <p:spTgt spid="16"/>
                                        </p:tgtEl>
                                      </p:cBhvr>
                                    </p:animEffect>
                                  </p:childTnLst>
                                </p:cTn>
                              </p:par>
                            </p:childTnLst>
                          </p:cTn>
                        </p:par>
                        <p:par>
                          <p:cTn id="109" fill="hold">
                            <p:stCondLst>
                              <p:cond delay="2000"/>
                            </p:stCondLst>
                            <p:childTnLst>
                              <p:par>
                                <p:cTn id="110" presetID="53" presetClass="entr" presetSubtype="16" fill="hold" grpId="0" nodeType="afterEffect">
                                  <p:stCondLst>
                                    <p:cond delay="0"/>
                                  </p:stCondLst>
                                  <p:childTnLst>
                                    <p:set>
                                      <p:cBhvr>
                                        <p:cTn id="111" dur="1" fill="hold">
                                          <p:stCondLst>
                                            <p:cond delay="0"/>
                                          </p:stCondLst>
                                        </p:cTn>
                                        <p:tgtEl>
                                          <p:spTgt spid="17"/>
                                        </p:tgtEl>
                                        <p:attrNameLst>
                                          <p:attrName>style.visibility</p:attrName>
                                        </p:attrNameLst>
                                      </p:cBhvr>
                                      <p:to>
                                        <p:strVal val="visible"/>
                                      </p:to>
                                    </p:set>
                                    <p:anim calcmode="lin" valueType="num">
                                      <p:cBhvr>
                                        <p:cTn id="112" dur="500" fill="hold"/>
                                        <p:tgtEl>
                                          <p:spTgt spid="17"/>
                                        </p:tgtEl>
                                        <p:attrNameLst>
                                          <p:attrName>ppt_w</p:attrName>
                                        </p:attrNameLst>
                                      </p:cBhvr>
                                      <p:tavLst>
                                        <p:tav tm="0">
                                          <p:val>
                                            <p:fltVal val="0"/>
                                          </p:val>
                                        </p:tav>
                                        <p:tav tm="100000">
                                          <p:val>
                                            <p:strVal val="#ppt_w"/>
                                          </p:val>
                                        </p:tav>
                                      </p:tavLst>
                                    </p:anim>
                                    <p:anim calcmode="lin" valueType="num">
                                      <p:cBhvr>
                                        <p:cTn id="113" dur="500" fill="hold"/>
                                        <p:tgtEl>
                                          <p:spTgt spid="17"/>
                                        </p:tgtEl>
                                        <p:attrNameLst>
                                          <p:attrName>ppt_h</p:attrName>
                                        </p:attrNameLst>
                                      </p:cBhvr>
                                      <p:tavLst>
                                        <p:tav tm="0">
                                          <p:val>
                                            <p:fltVal val="0"/>
                                          </p:val>
                                        </p:tav>
                                        <p:tav tm="100000">
                                          <p:val>
                                            <p:strVal val="#ppt_h"/>
                                          </p:val>
                                        </p:tav>
                                      </p:tavLst>
                                    </p:anim>
                                    <p:animEffect transition="in" filter="fade">
                                      <p:cBhvr>
                                        <p:cTn id="114" dur="500"/>
                                        <p:tgtEl>
                                          <p:spTgt spid="17"/>
                                        </p:tgtEl>
                                      </p:cBhvr>
                                    </p:animEffect>
                                  </p:childTnLst>
                                </p:cTn>
                              </p:par>
                            </p:childTnLst>
                          </p:cTn>
                        </p:par>
                      </p:childTnLst>
                    </p:cTn>
                  </p:par>
                  <p:par>
                    <p:cTn id="115" fill="hold">
                      <p:stCondLst>
                        <p:cond delay="indefinite"/>
                      </p:stCondLst>
                      <p:childTnLst>
                        <p:par>
                          <p:cTn id="116" fill="hold">
                            <p:stCondLst>
                              <p:cond delay="0"/>
                            </p:stCondLst>
                            <p:childTnLst>
                              <p:par>
                                <p:cTn id="117" presetID="14" presetClass="entr" presetSubtype="10" fill="hold" grpId="0" nodeType="clickEffect">
                                  <p:stCondLst>
                                    <p:cond delay="0"/>
                                  </p:stCondLst>
                                  <p:childTnLst>
                                    <p:set>
                                      <p:cBhvr>
                                        <p:cTn id="118" dur="1" fill="hold">
                                          <p:stCondLst>
                                            <p:cond delay="0"/>
                                          </p:stCondLst>
                                        </p:cTn>
                                        <p:tgtEl>
                                          <p:spTgt spid="32"/>
                                        </p:tgtEl>
                                        <p:attrNameLst>
                                          <p:attrName>style.visibility</p:attrName>
                                        </p:attrNameLst>
                                      </p:cBhvr>
                                      <p:to>
                                        <p:strVal val="visible"/>
                                      </p:to>
                                    </p:set>
                                    <p:animEffect transition="in" filter="randombar(horizontal)">
                                      <p:cBhvr>
                                        <p:cTn id="1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9" grpId="0" animBg="1"/>
      <p:bldP spid="12" grpId="0" animBg="1"/>
      <p:bldP spid="15" grpId="0" animBg="1"/>
      <p:bldP spid="17" grpId="0" animBg="1"/>
      <p:bldP spid="18" grpId="0" animBg="1"/>
      <p:bldP spid="19" grpId="0" animBg="1"/>
      <p:bldP spid="23" grpId="0" animBg="1"/>
      <p:bldP spid="24" grpId="0" animBg="1"/>
      <p:bldP spid="29" grpId="0" animBg="1"/>
      <p:bldP spid="30" grpId="0" animBg="1"/>
      <p:bldP spid="31" grpId="0" animBg="1"/>
      <p:bldP spid="3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id="{AB6AB467-4CCB-B765-3B3D-37E0D9903DF4}"/>
              </a:ext>
            </a:extLst>
          </p:cNvPr>
          <p:cNvSpPr txBox="1"/>
          <p:nvPr/>
        </p:nvSpPr>
        <p:spPr>
          <a:xfrm>
            <a:off x="4517136" y="593541"/>
            <a:ext cx="3157728" cy="369332"/>
          </a:xfrm>
          <a:prstGeom prst="rect">
            <a:avLst/>
          </a:prstGeom>
          <a:noFill/>
        </p:spPr>
        <p:txBody>
          <a:bodyPr wrap="square">
            <a:spAutoFit/>
          </a:bodyPr>
          <a:lstStyle/>
          <a:p>
            <a:r>
              <a:rPr lang="zh-CN" altLang="en-US" b="1" dirty="0">
                <a:solidFill>
                  <a:srgbClr val="C00000"/>
                </a:solidFill>
              </a:rPr>
              <a:t>参 考 文 献</a:t>
            </a:r>
            <a:r>
              <a:rPr lang="en-US" altLang="zh-CN" b="1" dirty="0">
                <a:solidFill>
                  <a:srgbClr val="C00000"/>
                </a:solidFill>
              </a:rPr>
              <a:t>-</a:t>
            </a:r>
            <a:r>
              <a:rPr lang="zh-CN" altLang="en-US" b="1" dirty="0">
                <a:solidFill>
                  <a:srgbClr val="C00000"/>
                </a:solidFill>
              </a:rPr>
              <a:t>中国教育史部分</a:t>
            </a:r>
          </a:p>
        </p:txBody>
      </p:sp>
      <p:sp>
        <p:nvSpPr>
          <p:cNvPr id="3" name="矩形: 圆角 2">
            <a:extLst>
              <a:ext uri="{FF2B5EF4-FFF2-40B4-BE49-F238E27FC236}">
                <a16:creationId xmlns:a16="http://schemas.microsoft.com/office/drawing/2014/main" id="{CD4F719E-5CB5-65A4-652A-F5960EB8C583}"/>
              </a:ext>
            </a:extLst>
          </p:cNvPr>
          <p:cNvSpPr/>
          <p:nvPr/>
        </p:nvSpPr>
        <p:spPr>
          <a:xfrm>
            <a:off x="1694688" y="1072836"/>
            <a:ext cx="8802624" cy="97536"/>
          </a:xfrm>
          <a:prstGeom prst="round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p>
            <a:pPr algn="ctr"/>
            <a:endParaRPr lang="zh-CN" altLang="en-US" dirty="0"/>
          </a:p>
        </p:txBody>
      </p:sp>
      <p:sp>
        <p:nvSpPr>
          <p:cNvPr id="27" name="文本框 26">
            <a:extLst>
              <a:ext uri="{FF2B5EF4-FFF2-40B4-BE49-F238E27FC236}">
                <a16:creationId xmlns:a16="http://schemas.microsoft.com/office/drawing/2014/main" id="{096DA48F-0F3E-B705-7685-7C1163CC22AF}"/>
              </a:ext>
            </a:extLst>
          </p:cNvPr>
          <p:cNvSpPr txBox="1"/>
          <p:nvPr/>
        </p:nvSpPr>
        <p:spPr>
          <a:xfrm>
            <a:off x="1897366" y="1465001"/>
            <a:ext cx="9041878" cy="4893647"/>
          </a:xfrm>
          <a:prstGeom prst="rect">
            <a:avLst/>
          </a:prstGeom>
          <a:noFill/>
        </p:spPr>
        <p:txBody>
          <a:bodyPr wrap="square">
            <a:spAutoFit/>
          </a:bodyPr>
          <a:lstStyle/>
          <a:p>
            <a:r>
              <a:rPr lang="en-US" altLang="zh-CN" sz="1200" dirty="0"/>
              <a:t>[1] </a:t>
            </a:r>
            <a:r>
              <a:rPr lang="zh-CN" altLang="en-US" sz="1200" dirty="0"/>
              <a:t>孙培青 </a:t>
            </a:r>
            <a:r>
              <a:rPr lang="en-US" altLang="zh-CN" sz="1200" dirty="0"/>
              <a:t>. </a:t>
            </a:r>
            <a:r>
              <a:rPr lang="zh-CN" altLang="en-US" sz="1200" dirty="0"/>
              <a:t>中国教育史 </a:t>
            </a:r>
            <a:r>
              <a:rPr lang="en-US" altLang="zh-CN" sz="1200" dirty="0"/>
              <a:t>[M]. </a:t>
            </a:r>
            <a:r>
              <a:rPr lang="zh-CN" altLang="en-US" sz="1200" dirty="0"/>
              <a:t>上海：华东师范大学出版社，</a:t>
            </a:r>
            <a:r>
              <a:rPr lang="en-US" altLang="zh-CN" sz="1200" dirty="0"/>
              <a:t>2000.</a:t>
            </a:r>
          </a:p>
          <a:p>
            <a:r>
              <a:rPr lang="en-US" altLang="zh-CN" sz="1200" dirty="0"/>
              <a:t>[2] </a:t>
            </a:r>
            <a:r>
              <a:rPr lang="zh-CN" altLang="en-US" sz="1200" dirty="0"/>
              <a:t>单中惠，杜成宪 </a:t>
            </a:r>
            <a:r>
              <a:rPr lang="en-US" altLang="zh-CN" sz="1200" dirty="0"/>
              <a:t>. </a:t>
            </a:r>
            <a:r>
              <a:rPr lang="zh-CN" altLang="en-US" sz="1200" dirty="0"/>
              <a:t>中外教育简史 </a:t>
            </a:r>
            <a:r>
              <a:rPr lang="en-US" altLang="zh-CN" sz="1200" dirty="0"/>
              <a:t>[M]. </a:t>
            </a:r>
            <a:r>
              <a:rPr lang="zh-CN" altLang="en-US" sz="1200" dirty="0"/>
              <a:t>北京：北京师范大学出版社，</a:t>
            </a:r>
            <a:r>
              <a:rPr lang="en-US" altLang="zh-CN" sz="1200" dirty="0"/>
              <a:t>2002.</a:t>
            </a:r>
          </a:p>
          <a:p>
            <a:r>
              <a:rPr lang="en-US" altLang="zh-CN" sz="1200" dirty="0"/>
              <a:t>[3] </a:t>
            </a:r>
            <a:r>
              <a:rPr lang="zh-CN" altLang="en-US" sz="1200" dirty="0"/>
              <a:t>张瑞璠 </a:t>
            </a:r>
            <a:r>
              <a:rPr lang="en-US" altLang="zh-CN" sz="1200" dirty="0"/>
              <a:t>. </a:t>
            </a:r>
            <a:r>
              <a:rPr lang="zh-CN" altLang="en-US" sz="1200" dirty="0"/>
              <a:t>中国教育史研究</a:t>
            </a:r>
            <a:r>
              <a:rPr lang="en-US" altLang="zh-CN" sz="1200" dirty="0"/>
              <a:t>·</a:t>
            </a:r>
            <a:r>
              <a:rPr lang="zh-CN" altLang="en-US" sz="1200" dirty="0"/>
              <a:t>先秦分卷 </a:t>
            </a:r>
            <a:r>
              <a:rPr lang="en-US" altLang="zh-CN" sz="1200" dirty="0"/>
              <a:t>[M]. </a:t>
            </a:r>
            <a:r>
              <a:rPr lang="zh-CN" altLang="en-US" sz="1200" dirty="0"/>
              <a:t>上海：华东师范大学出版社，</a:t>
            </a:r>
            <a:r>
              <a:rPr lang="en-US" altLang="zh-CN" sz="1200" dirty="0"/>
              <a:t>1991.</a:t>
            </a:r>
          </a:p>
          <a:p>
            <a:r>
              <a:rPr lang="en-US" altLang="zh-CN" sz="1200" dirty="0"/>
              <a:t>[4] </a:t>
            </a:r>
            <a:r>
              <a:rPr lang="zh-CN" altLang="en-US" sz="1200" dirty="0"/>
              <a:t>广少奎 </a:t>
            </a:r>
            <a:r>
              <a:rPr lang="en-US" altLang="zh-CN" sz="1200" dirty="0"/>
              <a:t>. </a:t>
            </a:r>
            <a:r>
              <a:rPr lang="zh-CN" altLang="en-US" sz="1200" dirty="0"/>
              <a:t>中国教育活动通史（第一卷）</a:t>
            </a:r>
            <a:r>
              <a:rPr lang="en-US" altLang="zh-CN" sz="1200" dirty="0"/>
              <a:t>[M]. </a:t>
            </a:r>
            <a:r>
              <a:rPr lang="zh-CN" altLang="en-US" sz="1200" dirty="0"/>
              <a:t>济南：山东教育出版社，</a:t>
            </a:r>
            <a:r>
              <a:rPr lang="en-US" altLang="zh-CN" sz="1200" dirty="0"/>
              <a:t>2017.</a:t>
            </a:r>
          </a:p>
          <a:p>
            <a:r>
              <a:rPr lang="en-US" altLang="zh-CN" sz="1200" dirty="0"/>
              <a:t>[5] </a:t>
            </a:r>
            <a:r>
              <a:rPr lang="zh-CN" altLang="en-US" sz="1200" dirty="0"/>
              <a:t>黄绍箕 </a:t>
            </a:r>
            <a:r>
              <a:rPr lang="en-US" altLang="zh-CN" sz="1200" dirty="0"/>
              <a:t>. </a:t>
            </a:r>
            <a:r>
              <a:rPr lang="zh-CN" altLang="en-US" sz="1200" dirty="0"/>
              <a:t>中国教育史 </a:t>
            </a:r>
            <a:r>
              <a:rPr lang="en-US" altLang="zh-CN" sz="1200" dirty="0"/>
              <a:t>[M]. </a:t>
            </a:r>
            <a:r>
              <a:rPr lang="zh-CN" altLang="en-US" sz="1200" dirty="0"/>
              <a:t>福州：福建教育出版社，</a:t>
            </a:r>
            <a:r>
              <a:rPr lang="en-US" altLang="zh-CN" sz="1200" dirty="0"/>
              <a:t>2011.</a:t>
            </a:r>
          </a:p>
          <a:p>
            <a:r>
              <a:rPr lang="en-US" altLang="zh-CN" sz="1200" dirty="0"/>
              <a:t>[6] </a:t>
            </a:r>
            <a:r>
              <a:rPr lang="zh-CN" altLang="en-US" sz="1200" dirty="0"/>
              <a:t>孙培青，郑登云 </a:t>
            </a:r>
            <a:r>
              <a:rPr lang="en-US" altLang="zh-CN" sz="1200" dirty="0"/>
              <a:t>. </a:t>
            </a:r>
            <a:r>
              <a:rPr lang="zh-CN" altLang="en-US" sz="1200" dirty="0"/>
              <a:t>杨贤江教育思想研究 </a:t>
            </a:r>
            <a:r>
              <a:rPr lang="en-US" altLang="zh-CN" sz="1200" dirty="0"/>
              <a:t>[M]. </a:t>
            </a:r>
            <a:r>
              <a:rPr lang="zh-CN" altLang="en-US" sz="1200" dirty="0"/>
              <a:t>上海：华东师范大学出版社，</a:t>
            </a:r>
            <a:r>
              <a:rPr lang="en-US" altLang="zh-CN" sz="1200" dirty="0"/>
              <a:t>1989.</a:t>
            </a:r>
          </a:p>
          <a:p>
            <a:r>
              <a:rPr lang="en-US" altLang="zh-CN" sz="1200" dirty="0"/>
              <a:t>[7] </a:t>
            </a:r>
            <a:r>
              <a:rPr lang="zh-CN" altLang="en-US" sz="1200" dirty="0"/>
              <a:t>沈灌群，毛礼锐 </a:t>
            </a:r>
            <a:r>
              <a:rPr lang="en-US" altLang="zh-CN" sz="1200" dirty="0"/>
              <a:t>. </a:t>
            </a:r>
            <a:r>
              <a:rPr lang="zh-CN" altLang="en-US" sz="1200" dirty="0"/>
              <a:t>中国教育家评传：第一卷 </a:t>
            </a:r>
            <a:r>
              <a:rPr lang="en-US" altLang="zh-CN" sz="1200" dirty="0"/>
              <a:t>[M]. </a:t>
            </a:r>
            <a:r>
              <a:rPr lang="zh-CN" altLang="en-US" sz="1200" dirty="0"/>
              <a:t>上海：上海教育出版社，</a:t>
            </a:r>
            <a:r>
              <a:rPr lang="en-US" altLang="zh-CN" sz="1200" dirty="0"/>
              <a:t>1988.</a:t>
            </a:r>
          </a:p>
          <a:p>
            <a:r>
              <a:rPr lang="en-US" altLang="zh-CN" sz="1200" dirty="0"/>
              <a:t>[8] </a:t>
            </a:r>
            <a:r>
              <a:rPr lang="zh-CN" altLang="en-US" sz="1200" dirty="0"/>
              <a:t>杜成宪，邓明言 </a:t>
            </a:r>
            <a:r>
              <a:rPr lang="en-US" altLang="zh-CN" sz="1200" dirty="0"/>
              <a:t>. </a:t>
            </a:r>
            <a:r>
              <a:rPr lang="zh-CN" altLang="en-US" sz="1200" dirty="0"/>
              <a:t>教育史学 </a:t>
            </a:r>
            <a:r>
              <a:rPr lang="en-US" altLang="zh-CN" sz="1200" dirty="0"/>
              <a:t>[M]. </a:t>
            </a:r>
            <a:r>
              <a:rPr lang="zh-CN" altLang="en-US" sz="1200" dirty="0"/>
              <a:t>北京：人民教育出版社，</a:t>
            </a:r>
            <a:r>
              <a:rPr lang="en-US" altLang="zh-CN" sz="1200" dirty="0"/>
              <a:t>2014.</a:t>
            </a:r>
          </a:p>
          <a:p>
            <a:r>
              <a:rPr lang="en-US" altLang="zh-CN" sz="1200" dirty="0"/>
              <a:t>[9] </a:t>
            </a:r>
            <a:r>
              <a:rPr lang="zh-CN" altLang="en-US" sz="1200" dirty="0"/>
              <a:t>陈学恂 </a:t>
            </a:r>
            <a:r>
              <a:rPr lang="en-US" altLang="zh-CN" sz="1200" dirty="0"/>
              <a:t>. </a:t>
            </a:r>
            <a:r>
              <a:rPr lang="zh-CN" altLang="en-US" sz="1200" dirty="0"/>
              <a:t>中国教育史研究 </a:t>
            </a:r>
            <a:r>
              <a:rPr lang="en-US" altLang="zh-CN" sz="1200" dirty="0"/>
              <a:t>[M]. </a:t>
            </a:r>
            <a:r>
              <a:rPr lang="zh-CN" altLang="en-US" sz="1200" dirty="0"/>
              <a:t>上海：华东师范大学出版社，</a:t>
            </a:r>
            <a:r>
              <a:rPr lang="en-US" altLang="zh-CN" sz="1200" dirty="0"/>
              <a:t>2010.</a:t>
            </a:r>
          </a:p>
          <a:p>
            <a:r>
              <a:rPr lang="en-US" altLang="zh-CN" sz="1200" dirty="0"/>
              <a:t>[10] </a:t>
            </a:r>
            <a:r>
              <a:rPr lang="zh-CN" altLang="en-US" sz="1200" dirty="0"/>
              <a:t>广少奎，孔祥爱 </a:t>
            </a:r>
            <a:r>
              <a:rPr lang="en-US" altLang="zh-CN" sz="1200" dirty="0"/>
              <a:t>. </a:t>
            </a:r>
            <a:r>
              <a:rPr lang="zh-CN" altLang="en-US" sz="1200" dirty="0"/>
              <a:t>中国古代儒家教育生活及教育思想研究 </a:t>
            </a:r>
            <a:r>
              <a:rPr lang="en-US" altLang="zh-CN" sz="1200" dirty="0"/>
              <a:t>[M]. </a:t>
            </a:r>
            <a:r>
              <a:rPr lang="zh-CN" altLang="en-US" sz="1200" dirty="0"/>
              <a:t>北京：北京师范大学出版社，</a:t>
            </a:r>
            <a:r>
              <a:rPr lang="en-US" altLang="zh-CN" sz="1200" dirty="0"/>
              <a:t>2018.</a:t>
            </a:r>
          </a:p>
          <a:p>
            <a:r>
              <a:rPr lang="en-US" altLang="zh-CN" sz="1200" dirty="0"/>
              <a:t>[11] </a:t>
            </a:r>
            <a:r>
              <a:rPr lang="zh-CN" altLang="en-US" sz="1200" dirty="0"/>
              <a:t>陈来 </a:t>
            </a:r>
            <a:r>
              <a:rPr lang="en-US" altLang="zh-CN" sz="1200" dirty="0"/>
              <a:t>. </a:t>
            </a:r>
            <a:r>
              <a:rPr lang="zh-CN" altLang="en-US" sz="1200" dirty="0"/>
              <a:t>论儒家教育思想的基本理念 </a:t>
            </a:r>
            <a:r>
              <a:rPr lang="en-US" altLang="zh-CN" sz="1200" dirty="0"/>
              <a:t>[J]. </a:t>
            </a:r>
            <a:r>
              <a:rPr lang="zh-CN" altLang="en-US" sz="1200" dirty="0"/>
              <a:t>北京大学学报（哲学社会科学版），</a:t>
            </a:r>
            <a:r>
              <a:rPr lang="en-US" altLang="zh-CN" sz="1200" dirty="0"/>
              <a:t>2005</a:t>
            </a:r>
            <a:r>
              <a:rPr lang="zh-CN" altLang="en-US" sz="1200" dirty="0"/>
              <a:t>（</a:t>
            </a:r>
            <a:r>
              <a:rPr lang="en-US" altLang="zh-CN" sz="1200" dirty="0"/>
              <a:t>5</a:t>
            </a:r>
            <a:r>
              <a:rPr lang="zh-CN" altLang="en-US" sz="1200" dirty="0"/>
              <a:t>）：</a:t>
            </a:r>
            <a:r>
              <a:rPr lang="en-US" altLang="zh-CN" sz="1200" dirty="0"/>
              <a:t>198-205.</a:t>
            </a:r>
          </a:p>
          <a:p>
            <a:r>
              <a:rPr lang="en-US" altLang="zh-CN" sz="1200" dirty="0"/>
              <a:t>[12] </a:t>
            </a:r>
            <a:r>
              <a:rPr lang="zh-CN" altLang="en-US" sz="1200" dirty="0"/>
              <a:t>许梦瀛 </a:t>
            </a:r>
            <a:r>
              <a:rPr lang="en-US" altLang="zh-CN" sz="1200" dirty="0"/>
              <a:t>. </a:t>
            </a:r>
            <a:r>
              <a:rPr lang="zh-CN" altLang="en-US" sz="1200" dirty="0"/>
              <a:t>孟子对孔子教育思想的继承与发展 </a:t>
            </a:r>
            <a:r>
              <a:rPr lang="en-US" altLang="zh-CN" sz="1200" dirty="0"/>
              <a:t>[J]. </a:t>
            </a:r>
            <a:r>
              <a:rPr lang="zh-CN" altLang="en-US" sz="1200" dirty="0"/>
              <a:t>河南师范大学学报（哲学社会科学版），</a:t>
            </a:r>
            <a:r>
              <a:rPr lang="en-US" altLang="zh-CN" sz="1200" dirty="0"/>
              <a:t>2000</a:t>
            </a:r>
            <a:r>
              <a:rPr lang="zh-CN" altLang="en-US" sz="1200" dirty="0"/>
              <a:t>（</a:t>
            </a:r>
            <a:r>
              <a:rPr lang="en-US" altLang="zh-CN" sz="1200" dirty="0"/>
              <a:t>1</a:t>
            </a:r>
            <a:r>
              <a:rPr lang="zh-CN" altLang="en-US" sz="1200" dirty="0"/>
              <a:t>）：</a:t>
            </a:r>
            <a:r>
              <a:rPr lang="en-US" altLang="zh-CN" sz="1200" dirty="0"/>
              <a:t>101-104.</a:t>
            </a:r>
          </a:p>
          <a:p>
            <a:r>
              <a:rPr lang="en-US" altLang="zh-CN" sz="1200" dirty="0"/>
              <a:t>[13] </a:t>
            </a:r>
            <a:r>
              <a:rPr lang="zh-CN" altLang="en-US" sz="1200" dirty="0"/>
              <a:t>李金枝，梁永平 </a:t>
            </a:r>
            <a:r>
              <a:rPr lang="en-US" altLang="zh-CN" sz="1200" dirty="0"/>
              <a:t>. </a:t>
            </a:r>
            <a:r>
              <a:rPr lang="zh-CN" altLang="en-US" sz="1200" dirty="0"/>
              <a:t>孔子教育思想的当代诠释 </a:t>
            </a:r>
            <a:r>
              <a:rPr lang="en-US" altLang="zh-CN" sz="1200" dirty="0"/>
              <a:t>[J]. </a:t>
            </a:r>
            <a:r>
              <a:rPr lang="zh-CN" altLang="en-US" sz="1200" dirty="0"/>
              <a:t>教育理论与实践，</a:t>
            </a:r>
            <a:r>
              <a:rPr lang="en-US" altLang="zh-CN" sz="1200" dirty="0"/>
              <a:t>2008</a:t>
            </a:r>
            <a:r>
              <a:rPr lang="zh-CN" altLang="en-US" sz="1200" dirty="0"/>
              <a:t>，</a:t>
            </a:r>
            <a:r>
              <a:rPr lang="en-US" altLang="zh-CN" sz="1200" dirty="0"/>
              <a:t>28</a:t>
            </a:r>
            <a:r>
              <a:rPr lang="zh-CN" altLang="en-US" sz="1200" dirty="0"/>
              <a:t>（</a:t>
            </a:r>
            <a:r>
              <a:rPr lang="en-US" altLang="zh-CN" sz="1200" dirty="0"/>
              <a:t>34</a:t>
            </a:r>
            <a:r>
              <a:rPr lang="zh-CN" altLang="en-US" sz="1200" dirty="0"/>
              <a:t>）：</a:t>
            </a:r>
            <a:r>
              <a:rPr lang="en-US" altLang="zh-CN" sz="1200" dirty="0"/>
              <a:t>12-14.</a:t>
            </a:r>
          </a:p>
          <a:p>
            <a:r>
              <a:rPr lang="en-US" altLang="zh-CN" sz="1200" dirty="0"/>
              <a:t>[14] </a:t>
            </a:r>
            <a:r>
              <a:rPr lang="zh-CN" altLang="en-US" sz="1200" dirty="0"/>
              <a:t>焦爱民 </a:t>
            </a:r>
            <a:r>
              <a:rPr lang="en-US" altLang="zh-CN" sz="1200" dirty="0"/>
              <a:t>. </a:t>
            </a:r>
            <a:r>
              <a:rPr lang="zh-CN" altLang="en-US" sz="1200" dirty="0"/>
              <a:t>墨子教育思想简析 </a:t>
            </a:r>
            <a:r>
              <a:rPr lang="en-US" altLang="zh-CN" sz="1200" dirty="0"/>
              <a:t>[J]. </a:t>
            </a:r>
            <a:r>
              <a:rPr lang="zh-CN" altLang="en-US" sz="1200" dirty="0"/>
              <a:t>当代教育科学，</a:t>
            </a:r>
            <a:r>
              <a:rPr lang="en-US" altLang="zh-CN" sz="1200" dirty="0"/>
              <a:t>2007</a:t>
            </a:r>
            <a:r>
              <a:rPr lang="zh-CN" altLang="en-US" sz="1200" dirty="0"/>
              <a:t>（</a:t>
            </a:r>
            <a:r>
              <a:rPr lang="en-US" altLang="zh-CN" sz="1200" dirty="0"/>
              <a:t>16</a:t>
            </a:r>
            <a:r>
              <a:rPr lang="zh-CN" altLang="en-US" sz="1200" dirty="0"/>
              <a:t>）：</a:t>
            </a:r>
            <a:r>
              <a:rPr lang="en-US" altLang="zh-CN" sz="1200" dirty="0"/>
              <a:t>57.</a:t>
            </a:r>
          </a:p>
          <a:p>
            <a:r>
              <a:rPr lang="en-US" altLang="zh-CN" sz="1200" dirty="0"/>
              <a:t>[15] </a:t>
            </a:r>
            <a:r>
              <a:rPr lang="zh-CN" altLang="en-US" sz="1200" dirty="0"/>
              <a:t>李希聪，吴文平 </a:t>
            </a:r>
            <a:r>
              <a:rPr lang="en-US" altLang="zh-CN" sz="1200" dirty="0"/>
              <a:t>. </a:t>
            </a:r>
            <a:r>
              <a:rPr lang="zh-CN" altLang="en-US" sz="1200" dirty="0"/>
              <a:t>法家思想对我国高等教育管理的启示 </a:t>
            </a:r>
            <a:r>
              <a:rPr lang="en-US" altLang="zh-CN" sz="1200" dirty="0"/>
              <a:t>[J]. </a:t>
            </a:r>
            <a:r>
              <a:rPr lang="zh-CN" altLang="en-US" sz="1200" dirty="0"/>
              <a:t>高教探索，</a:t>
            </a:r>
            <a:r>
              <a:rPr lang="en-US" altLang="zh-CN" sz="1200" dirty="0"/>
              <a:t>2014</a:t>
            </a:r>
            <a:r>
              <a:rPr lang="zh-CN" altLang="en-US" sz="1200" dirty="0"/>
              <a:t>（</a:t>
            </a:r>
            <a:r>
              <a:rPr lang="en-US" altLang="zh-CN" sz="1200" dirty="0"/>
              <a:t>5</a:t>
            </a:r>
            <a:r>
              <a:rPr lang="zh-CN" altLang="en-US" sz="1200" dirty="0"/>
              <a:t>）：</a:t>
            </a:r>
            <a:r>
              <a:rPr lang="en-US" altLang="zh-CN" sz="1200" dirty="0"/>
              <a:t>54-57.</a:t>
            </a:r>
          </a:p>
          <a:p>
            <a:r>
              <a:rPr lang="en-US" altLang="zh-CN" sz="1200" dirty="0"/>
              <a:t>[16] </a:t>
            </a:r>
            <a:r>
              <a:rPr lang="zh-CN" altLang="en-US" sz="1200" dirty="0"/>
              <a:t>张如珍 </a:t>
            </a:r>
            <a:r>
              <a:rPr lang="en-US" altLang="zh-CN" sz="1200" dirty="0"/>
              <a:t>. </a:t>
            </a:r>
            <a:r>
              <a:rPr lang="zh-CN" altLang="en-US" sz="1200" dirty="0"/>
              <a:t>汉代儒学奠基人</a:t>
            </a:r>
            <a:r>
              <a:rPr lang="en-US" altLang="zh-CN" sz="1200" dirty="0"/>
              <a:t>——</a:t>
            </a:r>
            <a:r>
              <a:rPr lang="zh-CN" altLang="en-US" sz="1200" dirty="0"/>
              <a:t>董仲舒的教育思想 </a:t>
            </a:r>
            <a:r>
              <a:rPr lang="en-US" altLang="zh-CN" sz="1200" dirty="0"/>
              <a:t>[J]. </a:t>
            </a:r>
            <a:r>
              <a:rPr lang="zh-CN" altLang="en-US" sz="1200" dirty="0"/>
              <a:t>西北师大学报（社会科学版），</a:t>
            </a:r>
            <a:r>
              <a:rPr lang="en-US" altLang="zh-CN" sz="1200" dirty="0"/>
              <a:t>1993</a:t>
            </a:r>
            <a:r>
              <a:rPr lang="zh-CN" altLang="en-US" sz="1200" dirty="0"/>
              <a:t>（</a:t>
            </a:r>
            <a:r>
              <a:rPr lang="en-US" altLang="zh-CN" sz="1200" dirty="0"/>
              <a:t>6</a:t>
            </a:r>
            <a:r>
              <a:rPr lang="zh-CN" altLang="en-US" sz="1200" dirty="0"/>
              <a:t>）：</a:t>
            </a:r>
            <a:r>
              <a:rPr lang="en-US" altLang="zh-CN" sz="1200" dirty="0"/>
              <a:t>77-83.</a:t>
            </a:r>
          </a:p>
          <a:p>
            <a:r>
              <a:rPr lang="en-US" altLang="zh-CN" sz="1200" dirty="0"/>
              <a:t>[17] </a:t>
            </a:r>
            <a:r>
              <a:rPr lang="zh-CN" altLang="en-US" sz="1200" dirty="0"/>
              <a:t>葛敏，缪建东 </a:t>
            </a:r>
            <a:r>
              <a:rPr lang="en-US" altLang="zh-CN" sz="1200" dirty="0"/>
              <a:t>. </a:t>
            </a:r>
            <a:r>
              <a:rPr lang="zh-CN" altLang="en-US" sz="1200" dirty="0"/>
              <a:t>颜之推家庭教育思想述略 </a:t>
            </a:r>
            <a:r>
              <a:rPr lang="en-US" altLang="zh-CN" sz="1200" dirty="0"/>
              <a:t>[J]. </a:t>
            </a:r>
            <a:r>
              <a:rPr lang="zh-CN" altLang="en-US" sz="1200" dirty="0"/>
              <a:t>中国成人教育，</a:t>
            </a:r>
            <a:r>
              <a:rPr lang="en-US" altLang="zh-CN" sz="1200" dirty="0"/>
              <a:t>2017</a:t>
            </a:r>
            <a:r>
              <a:rPr lang="zh-CN" altLang="en-US" sz="1200" dirty="0"/>
              <a:t>（</a:t>
            </a:r>
            <a:r>
              <a:rPr lang="en-US" altLang="zh-CN" sz="1200" dirty="0"/>
              <a:t>11</a:t>
            </a:r>
            <a:r>
              <a:rPr lang="zh-CN" altLang="en-US" sz="1200" dirty="0"/>
              <a:t>）：</a:t>
            </a:r>
            <a:r>
              <a:rPr lang="en-US" altLang="zh-CN" sz="1200" dirty="0"/>
              <a:t>150-154.</a:t>
            </a:r>
          </a:p>
          <a:p>
            <a:r>
              <a:rPr lang="en-US" altLang="zh-CN" sz="1200" dirty="0"/>
              <a:t>[18] </a:t>
            </a:r>
            <a:r>
              <a:rPr lang="zh-CN" altLang="en-US" sz="1200" dirty="0"/>
              <a:t>王丽英 </a:t>
            </a:r>
            <a:r>
              <a:rPr lang="en-US" altLang="zh-CN" sz="1200" dirty="0"/>
              <a:t>.“</a:t>
            </a:r>
            <a:r>
              <a:rPr lang="zh-CN" altLang="en-US" sz="1200" dirty="0"/>
              <a:t>百代文宗”韩愈</a:t>
            </a:r>
            <a:r>
              <a:rPr lang="en-US" altLang="zh-CN" sz="1200" dirty="0"/>
              <a:t>《</a:t>
            </a:r>
            <a:r>
              <a:rPr lang="zh-CN" altLang="en-US" sz="1200" dirty="0"/>
              <a:t>师说</a:t>
            </a:r>
            <a:r>
              <a:rPr lang="en-US" altLang="zh-CN" sz="1200" dirty="0"/>
              <a:t>》</a:t>
            </a:r>
            <a:r>
              <a:rPr lang="zh-CN" altLang="en-US" sz="1200" dirty="0"/>
              <a:t>中的教育思想 </a:t>
            </a:r>
            <a:r>
              <a:rPr lang="en-US" altLang="zh-CN" sz="1200" dirty="0"/>
              <a:t>[J]. </a:t>
            </a:r>
            <a:r>
              <a:rPr lang="zh-CN" altLang="en-US" sz="1200" dirty="0"/>
              <a:t>兰台世界，</a:t>
            </a:r>
            <a:r>
              <a:rPr lang="en-US" altLang="zh-CN" sz="1200" dirty="0"/>
              <a:t>2013</a:t>
            </a:r>
            <a:r>
              <a:rPr lang="zh-CN" altLang="en-US" sz="1200" dirty="0"/>
              <a:t>（</a:t>
            </a:r>
            <a:r>
              <a:rPr lang="en-US" altLang="zh-CN" sz="1200" dirty="0"/>
              <a:t>18</a:t>
            </a:r>
            <a:r>
              <a:rPr lang="zh-CN" altLang="en-US" sz="1200" dirty="0"/>
              <a:t>）：</a:t>
            </a:r>
            <a:r>
              <a:rPr lang="en-US" altLang="zh-CN" sz="1200" dirty="0"/>
              <a:t>115-116.</a:t>
            </a:r>
          </a:p>
          <a:p>
            <a:r>
              <a:rPr lang="en-US" altLang="zh-CN" sz="1200" dirty="0"/>
              <a:t>[19] </a:t>
            </a:r>
            <a:r>
              <a:rPr lang="zh-CN" altLang="en-US" sz="1200" dirty="0"/>
              <a:t>张琛，李珂 </a:t>
            </a:r>
            <a:r>
              <a:rPr lang="en-US" altLang="zh-CN" sz="1200" dirty="0"/>
              <a:t>. </a:t>
            </a:r>
            <a:r>
              <a:rPr lang="zh-CN" altLang="en-US" sz="1200" dirty="0"/>
              <a:t>论黄炎培劳动教育思想的丰富内涵与当代启示 </a:t>
            </a:r>
            <a:r>
              <a:rPr lang="en-US" altLang="zh-CN" sz="1200" dirty="0"/>
              <a:t>[J]. </a:t>
            </a:r>
            <a:r>
              <a:rPr lang="zh-CN" altLang="en-US" sz="1200" dirty="0"/>
              <a:t>教育与职业，</a:t>
            </a:r>
            <a:r>
              <a:rPr lang="en-US" altLang="zh-CN" sz="1200" dirty="0"/>
              <a:t>2019</a:t>
            </a:r>
            <a:r>
              <a:rPr lang="zh-CN" altLang="en-US" sz="1200" dirty="0"/>
              <a:t>（</a:t>
            </a:r>
            <a:r>
              <a:rPr lang="en-US" altLang="zh-CN" sz="1200" dirty="0"/>
              <a:t>2</a:t>
            </a:r>
            <a:r>
              <a:rPr lang="zh-CN" altLang="en-US" sz="1200" dirty="0"/>
              <a:t>）：</a:t>
            </a:r>
            <a:r>
              <a:rPr lang="en-US" altLang="zh-CN" sz="1200" dirty="0"/>
              <a:t>93-97.</a:t>
            </a:r>
          </a:p>
          <a:p>
            <a:r>
              <a:rPr lang="en-US" altLang="zh-CN" sz="1200" dirty="0"/>
              <a:t>[20] </a:t>
            </a:r>
            <a:r>
              <a:rPr lang="zh-CN" altLang="en-US" sz="1200" dirty="0"/>
              <a:t>魏波 </a:t>
            </a:r>
            <a:r>
              <a:rPr lang="en-US" altLang="zh-CN" sz="1200" dirty="0"/>
              <a:t>. </a:t>
            </a:r>
            <a:r>
              <a:rPr lang="zh-CN" altLang="en-US" sz="1200" dirty="0"/>
              <a:t>民主教育：陶行知教育思想的内核 </a:t>
            </a:r>
            <a:r>
              <a:rPr lang="en-US" altLang="zh-CN" sz="1200" dirty="0"/>
              <a:t>[J]. </a:t>
            </a:r>
            <a:r>
              <a:rPr lang="zh-CN" altLang="en-US" sz="1200" dirty="0"/>
              <a:t>清华大学教育研究，</a:t>
            </a:r>
            <a:r>
              <a:rPr lang="en-US" altLang="zh-CN" sz="1200" dirty="0"/>
              <a:t>2015</a:t>
            </a:r>
            <a:r>
              <a:rPr lang="zh-CN" altLang="en-US" sz="1200" dirty="0"/>
              <a:t>，</a:t>
            </a:r>
            <a:r>
              <a:rPr lang="en-US" altLang="zh-CN" sz="1200" dirty="0"/>
              <a:t>36</a:t>
            </a:r>
            <a:r>
              <a:rPr lang="zh-CN" altLang="en-US" sz="1200" dirty="0"/>
              <a:t>（</a:t>
            </a:r>
            <a:r>
              <a:rPr lang="en-US" altLang="zh-CN" sz="1200" dirty="0"/>
              <a:t>4</a:t>
            </a:r>
            <a:r>
              <a:rPr lang="zh-CN" altLang="en-US" sz="1200" dirty="0"/>
              <a:t>）：</a:t>
            </a:r>
            <a:r>
              <a:rPr lang="en-US" altLang="zh-CN" sz="1200" dirty="0"/>
              <a:t>97-104.</a:t>
            </a:r>
          </a:p>
          <a:p>
            <a:r>
              <a:rPr lang="en-US" altLang="zh-CN" sz="1200" dirty="0"/>
              <a:t>[21] </a:t>
            </a:r>
            <a:r>
              <a:rPr lang="zh-CN" altLang="en-US" sz="1200" dirty="0"/>
              <a:t>赵婧怡 </a:t>
            </a:r>
            <a:r>
              <a:rPr lang="en-US" altLang="zh-CN" sz="1200" dirty="0"/>
              <a:t>. </a:t>
            </a:r>
            <a:r>
              <a:rPr lang="zh-CN" altLang="en-US" sz="1200" dirty="0"/>
              <a:t>张之洞教育思想研究述评 </a:t>
            </a:r>
            <a:r>
              <a:rPr lang="en-US" altLang="zh-CN" sz="1200" dirty="0"/>
              <a:t>[J]. </a:t>
            </a:r>
            <a:r>
              <a:rPr lang="zh-CN" altLang="en-US" sz="1200" dirty="0"/>
              <a:t>齐鲁学刊，</a:t>
            </a:r>
            <a:r>
              <a:rPr lang="en-US" altLang="zh-CN" sz="1200" dirty="0"/>
              <a:t>2014</a:t>
            </a:r>
            <a:r>
              <a:rPr lang="zh-CN" altLang="en-US" sz="1200" dirty="0"/>
              <a:t>（</a:t>
            </a:r>
            <a:r>
              <a:rPr lang="en-US" altLang="zh-CN" sz="1200" dirty="0"/>
              <a:t>6</a:t>
            </a:r>
            <a:r>
              <a:rPr lang="zh-CN" altLang="en-US" sz="1200" dirty="0"/>
              <a:t>）：</a:t>
            </a:r>
            <a:r>
              <a:rPr lang="en-US" altLang="zh-CN" sz="1200" dirty="0"/>
              <a:t>86-89.</a:t>
            </a:r>
          </a:p>
          <a:p>
            <a:r>
              <a:rPr lang="en-US" altLang="zh-CN" sz="1200" dirty="0"/>
              <a:t>[22] </a:t>
            </a:r>
            <a:r>
              <a:rPr lang="zh-CN" altLang="en-US" sz="1200" dirty="0"/>
              <a:t>徐静 </a:t>
            </a:r>
            <a:r>
              <a:rPr lang="en-US" altLang="zh-CN" sz="1200" dirty="0"/>
              <a:t>. </a:t>
            </a:r>
            <a:r>
              <a:rPr lang="zh-CN" altLang="en-US" sz="1200" dirty="0"/>
              <a:t>王守仁儿童教育思想浅析 </a:t>
            </a:r>
            <a:r>
              <a:rPr lang="en-US" altLang="zh-CN" sz="1200" dirty="0"/>
              <a:t>[J]. </a:t>
            </a:r>
            <a:r>
              <a:rPr lang="zh-CN" altLang="en-US" sz="1200" dirty="0"/>
              <a:t>现代教育科学，</a:t>
            </a:r>
            <a:r>
              <a:rPr lang="en-US" altLang="zh-CN" sz="1200" dirty="0"/>
              <a:t>2008</a:t>
            </a:r>
            <a:r>
              <a:rPr lang="zh-CN" altLang="en-US" sz="1200" dirty="0"/>
              <a:t>（</a:t>
            </a:r>
            <a:r>
              <a:rPr lang="en-US" altLang="zh-CN" sz="1200" dirty="0"/>
              <a:t>2</a:t>
            </a:r>
            <a:r>
              <a:rPr lang="zh-CN" altLang="en-US" sz="1200" dirty="0"/>
              <a:t>）：</a:t>
            </a:r>
            <a:r>
              <a:rPr lang="en-US" altLang="zh-CN" sz="1200" dirty="0"/>
              <a:t>75-76.</a:t>
            </a:r>
          </a:p>
          <a:p>
            <a:r>
              <a:rPr lang="en-US" altLang="zh-CN" sz="1200" dirty="0"/>
              <a:t>[23] </a:t>
            </a:r>
            <a:r>
              <a:rPr lang="zh-CN" altLang="en-US" sz="1200" dirty="0"/>
              <a:t>梁柱 </a:t>
            </a:r>
            <a:r>
              <a:rPr lang="en-US" altLang="zh-CN" sz="1200" dirty="0"/>
              <a:t>. </a:t>
            </a:r>
            <a:r>
              <a:rPr lang="zh-CN" altLang="en-US" sz="1200" dirty="0"/>
              <a:t>蔡元培教育思想的渊源与特点 </a:t>
            </a:r>
            <a:r>
              <a:rPr lang="en-US" altLang="zh-CN" sz="1200" dirty="0"/>
              <a:t>[J]. </a:t>
            </a:r>
            <a:r>
              <a:rPr lang="zh-CN" altLang="en-US" sz="1200" dirty="0"/>
              <a:t>高校理论战线，</a:t>
            </a:r>
            <a:r>
              <a:rPr lang="en-US" altLang="zh-CN" sz="1200" dirty="0"/>
              <a:t>2007</a:t>
            </a:r>
            <a:r>
              <a:rPr lang="zh-CN" altLang="en-US" sz="1200" dirty="0"/>
              <a:t>（</a:t>
            </a:r>
            <a:r>
              <a:rPr lang="en-US" altLang="zh-CN" sz="1200" dirty="0"/>
              <a:t>4</a:t>
            </a:r>
            <a:r>
              <a:rPr lang="zh-CN" altLang="en-US" sz="1200" dirty="0"/>
              <a:t>）：</a:t>
            </a:r>
            <a:r>
              <a:rPr lang="en-US" altLang="zh-CN" sz="1200" dirty="0"/>
              <a:t>36-42.324</a:t>
            </a:r>
          </a:p>
          <a:p>
            <a:r>
              <a:rPr lang="en-US" altLang="zh-CN" sz="1200" dirty="0"/>
              <a:t>[24] </a:t>
            </a:r>
            <a:r>
              <a:rPr lang="zh-CN" altLang="en-US" sz="1200" dirty="0"/>
              <a:t>于述胜 </a:t>
            </a:r>
            <a:r>
              <a:rPr lang="en-US" altLang="zh-CN" sz="1200" dirty="0"/>
              <a:t>. </a:t>
            </a:r>
            <a:r>
              <a:rPr lang="zh-CN" altLang="en-US" sz="1200" dirty="0"/>
              <a:t>礼</a:t>
            </a:r>
            <a:r>
              <a:rPr lang="en-US" altLang="zh-CN" sz="1200" dirty="0"/>
              <a:t>·</a:t>
            </a:r>
            <a:r>
              <a:rPr lang="zh-CN" altLang="en-US" sz="1200" dirty="0"/>
              <a:t>教育内容</a:t>
            </a:r>
            <a:r>
              <a:rPr lang="en-US" altLang="zh-CN" sz="1200" dirty="0"/>
              <a:t>·</a:t>
            </a:r>
            <a:r>
              <a:rPr lang="zh-CN" altLang="en-US" sz="1200" dirty="0"/>
              <a:t>教材结构</a:t>
            </a:r>
            <a:r>
              <a:rPr lang="en-US" altLang="zh-CN" sz="1200" dirty="0"/>
              <a:t>——</a:t>
            </a:r>
            <a:r>
              <a:rPr lang="zh-CN" altLang="en-US" sz="1200" dirty="0"/>
              <a:t>朱熹教育思想的一个侧面 </a:t>
            </a:r>
            <a:r>
              <a:rPr lang="en-US" altLang="zh-CN" sz="1200" dirty="0"/>
              <a:t>[J]. </a:t>
            </a:r>
            <a:r>
              <a:rPr lang="zh-CN" altLang="en-US" sz="1200" dirty="0"/>
              <a:t>华东师范大学学报（教育科学版），</a:t>
            </a:r>
            <a:r>
              <a:rPr lang="en-US" altLang="zh-CN" sz="1200" dirty="0"/>
              <a:t>1992</a:t>
            </a:r>
            <a:r>
              <a:rPr lang="zh-CN" altLang="en-US" sz="1200" dirty="0"/>
              <a:t>（</a:t>
            </a:r>
            <a:r>
              <a:rPr lang="en-US" altLang="zh-CN" sz="1200" dirty="0"/>
              <a:t>3</a:t>
            </a:r>
            <a:r>
              <a:rPr lang="zh-CN" altLang="en-US" sz="1200" dirty="0"/>
              <a:t>）：</a:t>
            </a:r>
            <a:r>
              <a:rPr lang="en-US" altLang="zh-CN" sz="1200" dirty="0"/>
              <a:t>39-47.</a:t>
            </a:r>
          </a:p>
          <a:p>
            <a:r>
              <a:rPr lang="en-US" altLang="zh-CN" sz="1200" dirty="0"/>
              <a:t>[25] </a:t>
            </a:r>
            <a:r>
              <a:rPr lang="zh-CN" altLang="en-US" sz="1200" dirty="0"/>
              <a:t>陈华 </a:t>
            </a:r>
            <a:r>
              <a:rPr lang="en-US" altLang="zh-CN" sz="1200" dirty="0"/>
              <a:t>. </a:t>
            </a:r>
            <a:r>
              <a:rPr lang="zh-CN" altLang="en-US" sz="1200" dirty="0"/>
              <a:t>严复与梁启超的公民教育思想比较 </a:t>
            </a:r>
            <a:r>
              <a:rPr lang="en-US" altLang="zh-CN" sz="1200" dirty="0"/>
              <a:t>[J]. </a:t>
            </a:r>
            <a:r>
              <a:rPr lang="zh-CN" altLang="en-US" sz="1200" dirty="0"/>
              <a:t>教育学术月刊，</a:t>
            </a:r>
            <a:r>
              <a:rPr lang="en-US" altLang="zh-CN" sz="1200" dirty="0"/>
              <a:t>2013</a:t>
            </a:r>
            <a:r>
              <a:rPr lang="zh-CN" altLang="en-US" sz="1200" dirty="0"/>
              <a:t>（</a:t>
            </a:r>
            <a:r>
              <a:rPr lang="en-US" altLang="zh-CN" sz="1200" dirty="0"/>
              <a:t>12</a:t>
            </a:r>
            <a:r>
              <a:rPr lang="zh-CN" altLang="en-US" sz="1200" dirty="0"/>
              <a:t>）：</a:t>
            </a:r>
            <a:r>
              <a:rPr lang="en-US" altLang="zh-CN" sz="1200" dirty="0"/>
              <a:t>22-26.</a:t>
            </a:r>
            <a:endParaRPr lang="zh-CN" altLang="en-US" sz="1200" dirty="0"/>
          </a:p>
        </p:txBody>
      </p:sp>
    </p:spTree>
    <p:extLst>
      <p:ext uri="{BB962C8B-B14F-4D97-AF65-F5344CB8AC3E}">
        <p14:creationId xmlns:p14="http://schemas.microsoft.com/office/powerpoint/2010/main" val="78877205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randombar(horizontal)">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animBg="1"/>
      <p:bldP spid="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id="{AB6AB467-4CCB-B765-3B3D-37E0D9903DF4}"/>
              </a:ext>
            </a:extLst>
          </p:cNvPr>
          <p:cNvSpPr txBox="1"/>
          <p:nvPr/>
        </p:nvSpPr>
        <p:spPr>
          <a:xfrm>
            <a:off x="4517136" y="593541"/>
            <a:ext cx="3157728" cy="369332"/>
          </a:xfrm>
          <a:prstGeom prst="rect">
            <a:avLst/>
          </a:prstGeom>
          <a:noFill/>
        </p:spPr>
        <p:txBody>
          <a:bodyPr wrap="square">
            <a:spAutoFit/>
          </a:bodyPr>
          <a:lstStyle/>
          <a:p>
            <a:r>
              <a:rPr lang="zh-CN" altLang="en-US" b="1" dirty="0">
                <a:solidFill>
                  <a:srgbClr val="C00000"/>
                </a:solidFill>
              </a:rPr>
              <a:t>参 考 文 献</a:t>
            </a:r>
            <a:r>
              <a:rPr lang="en-US" altLang="zh-CN" b="1" dirty="0">
                <a:solidFill>
                  <a:srgbClr val="C00000"/>
                </a:solidFill>
              </a:rPr>
              <a:t>-</a:t>
            </a:r>
            <a:r>
              <a:rPr lang="zh-CN" altLang="en-US" b="1" dirty="0">
                <a:solidFill>
                  <a:srgbClr val="C00000"/>
                </a:solidFill>
              </a:rPr>
              <a:t>外国教育史部分</a:t>
            </a:r>
          </a:p>
        </p:txBody>
      </p:sp>
      <p:sp>
        <p:nvSpPr>
          <p:cNvPr id="3" name="矩形: 圆角 2">
            <a:extLst>
              <a:ext uri="{FF2B5EF4-FFF2-40B4-BE49-F238E27FC236}">
                <a16:creationId xmlns:a16="http://schemas.microsoft.com/office/drawing/2014/main" id="{CD4F719E-5CB5-65A4-652A-F5960EB8C583}"/>
              </a:ext>
            </a:extLst>
          </p:cNvPr>
          <p:cNvSpPr/>
          <p:nvPr/>
        </p:nvSpPr>
        <p:spPr>
          <a:xfrm>
            <a:off x="1694688" y="1072836"/>
            <a:ext cx="8802624" cy="97536"/>
          </a:xfrm>
          <a:prstGeom prst="round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p>
            <a:pPr algn="ctr"/>
            <a:endParaRPr lang="zh-CN" altLang="en-US" dirty="0"/>
          </a:p>
        </p:txBody>
      </p:sp>
      <p:sp>
        <p:nvSpPr>
          <p:cNvPr id="27" name="文本框 26">
            <a:extLst>
              <a:ext uri="{FF2B5EF4-FFF2-40B4-BE49-F238E27FC236}">
                <a16:creationId xmlns:a16="http://schemas.microsoft.com/office/drawing/2014/main" id="{096DA48F-0F3E-B705-7685-7C1163CC22AF}"/>
              </a:ext>
            </a:extLst>
          </p:cNvPr>
          <p:cNvSpPr txBox="1"/>
          <p:nvPr/>
        </p:nvSpPr>
        <p:spPr>
          <a:xfrm>
            <a:off x="1897365" y="1465001"/>
            <a:ext cx="9813665" cy="4524315"/>
          </a:xfrm>
          <a:prstGeom prst="rect">
            <a:avLst/>
          </a:prstGeom>
          <a:noFill/>
        </p:spPr>
        <p:txBody>
          <a:bodyPr wrap="square">
            <a:spAutoFit/>
          </a:bodyPr>
          <a:lstStyle/>
          <a:p>
            <a:r>
              <a:rPr lang="en-US" altLang="zh-CN" sz="1200" dirty="0"/>
              <a:t>[1] </a:t>
            </a:r>
            <a:r>
              <a:rPr lang="zh-CN" altLang="en-US" sz="1200" dirty="0"/>
              <a:t>吴式颖，李明德 </a:t>
            </a:r>
            <a:r>
              <a:rPr lang="en-US" altLang="zh-CN" sz="1200" dirty="0"/>
              <a:t>. </a:t>
            </a:r>
            <a:r>
              <a:rPr lang="zh-CN" altLang="en-US" sz="1200" dirty="0"/>
              <a:t>外国教育史教程 </a:t>
            </a:r>
            <a:r>
              <a:rPr lang="en-US" altLang="zh-CN" sz="1200" dirty="0"/>
              <a:t>[M].3 </a:t>
            </a:r>
            <a:r>
              <a:rPr lang="zh-CN" altLang="en-US" sz="1200" dirty="0"/>
              <a:t>版 </a:t>
            </a:r>
            <a:r>
              <a:rPr lang="en-US" altLang="zh-CN" sz="1200" dirty="0"/>
              <a:t>. </a:t>
            </a:r>
            <a:r>
              <a:rPr lang="zh-CN" altLang="en-US" sz="1200" dirty="0"/>
              <a:t>北京：人民教育出版社，</a:t>
            </a:r>
            <a:r>
              <a:rPr lang="en-US" altLang="zh-CN" sz="1200" dirty="0"/>
              <a:t>2015.</a:t>
            </a:r>
          </a:p>
          <a:p>
            <a:r>
              <a:rPr lang="en-US" altLang="zh-CN" sz="1200" dirty="0"/>
              <a:t>[2] </a:t>
            </a:r>
            <a:r>
              <a:rPr lang="zh-CN" altLang="en-US" sz="1200" dirty="0"/>
              <a:t>吴式颖，李明德 </a:t>
            </a:r>
            <a:r>
              <a:rPr lang="en-US" altLang="zh-CN" sz="1200" dirty="0"/>
              <a:t>. </a:t>
            </a:r>
            <a:r>
              <a:rPr lang="zh-CN" altLang="en-US" sz="1200" dirty="0"/>
              <a:t>外国教育史教程 </a:t>
            </a:r>
            <a:r>
              <a:rPr lang="en-US" altLang="zh-CN" sz="1200" dirty="0"/>
              <a:t>[M]. </a:t>
            </a:r>
            <a:r>
              <a:rPr lang="zh-CN" altLang="en-US" sz="1200" dirty="0"/>
              <a:t>北京：人民教育出版社，</a:t>
            </a:r>
            <a:r>
              <a:rPr lang="en-US" altLang="zh-CN" sz="1200" dirty="0"/>
              <a:t>1999.</a:t>
            </a:r>
          </a:p>
          <a:p>
            <a:r>
              <a:rPr lang="en-US" altLang="zh-CN" sz="1200" dirty="0"/>
              <a:t>[3] </a:t>
            </a:r>
            <a:r>
              <a:rPr lang="zh-CN" altLang="en-US" sz="1200" dirty="0"/>
              <a:t>周采 </a:t>
            </a:r>
            <a:r>
              <a:rPr lang="en-US" altLang="zh-CN" sz="1200" dirty="0"/>
              <a:t>. </a:t>
            </a:r>
            <a:r>
              <a:rPr lang="zh-CN" altLang="en-US" sz="1200" dirty="0"/>
              <a:t>外国教育史 </a:t>
            </a:r>
            <a:r>
              <a:rPr lang="en-US" altLang="zh-CN" sz="1200" dirty="0"/>
              <a:t>[M]. </a:t>
            </a:r>
            <a:r>
              <a:rPr lang="zh-CN" altLang="en-US" sz="1200" dirty="0"/>
              <a:t>上海：华东师范大学出版社，</a:t>
            </a:r>
            <a:r>
              <a:rPr lang="en-US" altLang="zh-CN" sz="1200" dirty="0"/>
              <a:t>2008.</a:t>
            </a:r>
          </a:p>
          <a:p>
            <a:r>
              <a:rPr lang="en-US" altLang="zh-CN" sz="1200" dirty="0"/>
              <a:t>[4] </a:t>
            </a:r>
            <a:r>
              <a:rPr lang="zh-CN" altLang="en-US" sz="1200" dirty="0"/>
              <a:t>张斌贤 </a:t>
            </a:r>
            <a:r>
              <a:rPr lang="en-US" altLang="zh-CN" sz="1200" dirty="0"/>
              <a:t>. </a:t>
            </a:r>
            <a:r>
              <a:rPr lang="zh-CN" altLang="en-US" sz="1200" dirty="0"/>
              <a:t>外国教育史 </a:t>
            </a:r>
            <a:r>
              <a:rPr lang="en-US" altLang="zh-CN" sz="1200" dirty="0"/>
              <a:t>[M].2 </a:t>
            </a:r>
            <a:r>
              <a:rPr lang="zh-CN" altLang="en-US" sz="1200" dirty="0"/>
              <a:t>版 </a:t>
            </a:r>
            <a:r>
              <a:rPr lang="en-US" altLang="zh-CN" sz="1200" dirty="0"/>
              <a:t>. </a:t>
            </a:r>
            <a:r>
              <a:rPr lang="zh-CN" altLang="en-US" sz="1200" dirty="0"/>
              <a:t>北京：教育科学出版社，</a:t>
            </a:r>
            <a:r>
              <a:rPr lang="en-US" altLang="zh-CN" sz="1200" dirty="0"/>
              <a:t>2008.</a:t>
            </a:r>
          </a:p>
          <a:p>
            <a:r>
              <a:rPr lang="en-US" altLang="zh-CN" sz="1200" dirty="0"/>
              <a:t>[5] </a:t>
            </a:r>
            <a:r>
              <a:rPr lang="zh-CN" altLang="en-US" sz="1200" dirty="0"/>
              <a:t>王保星 </a:t>
            </a:r>
            <a:r>
              <a:rPr lang="en-US" altLang="zh-CN" sz="1200" dirty="0"/>
              <a:t>. </a:t>
            </a:r>
            <a:r>
              <a:rPr lang="zh-CN" altLang="en-US" sz="1200" dirty="0"/>
              <a:t>外国教育史 </a:t>
            </a:r>
            <a:r>
              <a:rPr lang="en-US" altLang="zh-CN" sz="1200" dirty="0"/>
              <a:t>[M]. </a:t>
            </a:r>
            <a:r>
              <a:rPr lang="zh-CN" altLang="en-US" sz="1200" dirty="0"/>
              <a:t>北京：北京师范大学出版社，</a:t>
            </a:r>
            <a:r>
              <a:rPr lang="en-US" altLang="zh-CN" sz="1200" dirty="0"/>
              <a:t>2008.</a:t>
            </a:r>
          </a:p>
          <a:p>
            <a:r>
              <a:rPr lang="en-US" altLang="zh-CN" sz="1200" dirty="0"/>
              <a:t>[6] </a:t>
            </a:r>
            <a:r>
              <a:rPr lang="zh-CN" altLang="en-US" sz="1200" dirty="0"/>
              <a:t>贺国庆，于洪波，朱文富 </a:t>
            </a:r>
            <a:r>
              <a:rPr lang="en-US" altLang="zh-CN" sz="1200" dirty="0"/>
              <a:t>. </a:t>
            </a:r>
            <a:r>
              <a:rPr lang="zh-CN" altLang="en-US" sz="1200" dirty="0"/>
              <a:t>外国教育史 </a:t>
            </a:r>
            <a:r>
              <a:rPr lang="en-US" altLang="zh-CN" sz="1200" dirty="0"/>
              <a:t>[M]. </a:t>
            </a:r>
            <a:r>
              <a:rPr lang="zh-CN" altLang="en-US" sz="1200" dirty="0"/>
              <a:t>北京：高等教育出版社，</a:t>
            </a:r>
            <a:r>
              <a:rPr lang="en-US" altLang="zh-CN" sz="1200" dirty="0"/>
              <a:t>2009.</a:t>
            </a:r>
          </a:p>
          <a:p>
            <a:r>
              <a:rPr lang="en-US" altLang="zh-CN" sz="1200" dirty="0"/>
              <a:t>[7] </a:t>
            </a:r>
            <a:r>
              <a:rPr lang="zh-CN" altLang="en-US" sz="1200" dirty="0"/>
              <a:t>王天一，夏之莲，朱美玉 </a:t>
            </a:r>
            <a:r>
              <a:rPr lang="en-US" altLang="zh-CN" sz="1200" dirty="0"/>
              <a:t>. </a:t>
            </a:r>
            <a:r>
              <a:rPr lang="zh-CN" altLang="en-US" sz="1200" dirty="0"/>
              <a:t>外国教育史（修订本）</a:t>
            </a:r>
            <a:r>
              <a:rPr lang="en-US" altLang="zh-CN" sz="1200" dirty="0"/>
              <a:t>[M]. </a:t>
            </a:r>
            <a:r>
              <a:rPr lang="zh-CN" altLang="en-US" sz="1200" dirty="0"/>
              <a:t>北京：北京师范大学出版社，</a:t>
            </a:r>
            <a:r>
              <a:rPr lang="en-US" altLang="zh-CN" sz="1200" dirty="0"/>
              <a:t>1993.</a:t>
            </a:r>
          </a:p>
          <a:p>
            <a:r>
              <a:rPr lang="en-US" altLang="zh-CN" sz="1200" dirty="0"/>
              <a:t>[8] </a:t>
            </a:r>
            <a:r>
              <a:rPr lang="zh-CN" altLang="en-US" sz="1200" dirty="0"/>
              <a:t>陈锋 </a:t>
            </a:r>
            <a:r>
              <a:rPr lang="en-US" altLang="zh-CN" sz="1200" dirty="0"/>
              <a:t>. </a:t>
            </a:r>
            <a:r>
              <a:rPr lang="zh-CN" altLang="en-US" sz="1200" dirty="0"/>
              <a:t>外国教育史 </a:t>
            </a:r>
            <a:r>
              <a:rPr lang="en-US" altLang="zh-CN" sz="1200" dirty="0"/>
              <a:t>[M]. </a:t>
            </a:r>
            <a:r>
              <a:rPr lang="zh-CN" altLang="en-US" sz="1200" dirty="0"/>
              <a:t>北京：北京大学出版社，</a:t>
            </a:r>
            <a:r>
              <a:rPr lang="en-US" altLang="zh-CN" sz="1200" dirty="0"/>
              <a:t>2012.</a:t>
            </a:r>
          </a:p>
          <a:p>
            <a:r>
              <a:rPr lang="en-US" altLang="zh-CN" sz="1200" dirty="0"/>
              <a:t>[9] </a:t>
            </a:r>
            <a:r>
              <a:rPr lang="zh-CN" altLang="en-US" sz="1200" dirty="0"/>
              <a:t>赵祥麟，任钟印 </a:t>
            </a:r>
            <a:r>
              <a:rPr lang="en-US" altLang="zh-CN" sz="1200" dirty="0"/>
              <a:t>. </a:t>
            </a:r>
            <a:r>
              <a:rPr lang="zh-CN" altLang="en-US" sz="1200" dirty="0"/>
              <a:t>外国教育家评传：第一卷 </a:t>
            </a:r>
            <a:r>
              <a:rPr lang="en-US" altLang="zh-CN" sz="1200" dirty="0"/>
              <a:t>[M]. </a:t>
            </a:r>
            <a:r>
              <a:rPr lang="zh-CN" altLang="en-US" sz="1200" dirty="0"/>
              <a:t>上海：上海教育出版社，</a:t>
            </a:r>
            <a:r>
              <a:rPr lang="en-US" altLang="zh-CN" sz="1200" dirty="0"/>
              <a:t>2003.</a:t>
            </a:r>
          </a:p>
          <a:p>
            <a:r>
              <a:rPr lang="en-US" altLang="zh-CN" sz="1200" dirty="0"/>
              <a:t>[10] </a:t>
            </a:r>
            <a:r>
              <a:rPr lang="zh-CN" altLang="en-US" sz="1200" dirty="0"/>
              <a:t>赵祥麟，任钟印 </a:t>
            </a:r>
            <a:r>
              <a:rPr lang="en-US" altLang="zh-CN" sz="1200" dirty="0"/>
              <a:t>. </a:t>
            </a:r>
            <a:r>
              <a:rPr lang="zh-CN" altLang="en-US" sz="1200" dirty="0"/>
              <a:t>外国教育家评传：第二卷 </a:t>
            </a:r>
            <a:r>
              <a:rPr lang="en-US" altLang="zh-CN" sz="1200" dirty="0"/>
              <a:t>[M]. </a:t>
            </a:r>
            <a:r>
              <a:rPr lang="zh-CN" altLang="en-US" sz="1200" dirty="0"/>
              <a:t>上海：上海教育出版社，</a:t>
            </a:r>
            <a:r>
              <a:rPr lang="en-US" altLang="zh-CN" sz="1200" dirty="0"/>
              <a:t>2003.</a:t>
            </a:r>
          </a:p>
          <a:p>
            <a:r>
              <a:rPr lang="en-US" altLang="zh-CN" sz="1200" dirty="0"/>
              <a:t>[11] </a:t>
            </a:r>
            <a:r>
              <a:rPr lang="zh-CN" altLang="en-US" sz="1200" dirty="0"/>
              <a:t>赵祥麟，任钟印 </a:t>
            </a:r>
            <a:r>
              <a:rPr lang="en-US" altLang="zh-CN" sz="1200" dirty="0"/>
              <a:t>. </a:t>
            </a:r>
            <a:r>
              <a:rPr lang="zh-CN" altLang="en-US" sz="1200" dirty="0"/>
              <a:t>外国教育家评传：第三卷 </a:t>
            </a:r>
            <a:r>
              <a:rPr lang="en-US" altLang="zh-CN" sz="1200" dirty="0"/>
              <a:t>[M]. </a:t>
            </a:r>
            <a:r>
              <a:rPr lang="zh-CN" altLang="en-US" sz="1200" dirty="0"/>
              <a:t>上海：上海教育出版社，</a:t>
            </a:r>
            <a:r>
              <a:rPr lang="en-US" altLang="zh-CN" sz="1200" dirty="0"/>
              <a:t>2003.</a:t>
            </a:r>
          </a:p>
          <a:p>
            <a:r>
              <a:rPr lang="en-US" altLang="zh-CN" sz="1200" dirty="0"/>
              <a:t>[12] </a:t>
            </a:r>
            <a:r>
              <a:rPr lang="zh-CN" altLang="en-US" sz="1200" dirty="0"/>
              <a:t>赵祥麟，任钟印 </a:t>
            </a:r>
            <a:r>
              <a:rPr lang="en-US" altLang="zh-CN" sz="1200" dirty="0"/>
              <a:t>. </a:t>
            </a:r>
            <a:r>
              <a:rPr lang="zh-CN" altLang="en-US" sz="1200" dirty="0"/>
              <a:t>外国教育家评传：第四卷 </a:t>
            </a:r>
            <a:r>
              <a:rPr lang="en-US" altLang="zh-CN" sz="1200" dirty="0"/>
              <a:t>[M]. </a:t>
            </a:r>
            <a:r>
              <a:rPr lang="zh-CN" altLang="en-US" sz="1200" dirty="0"/>
              <a:t>上海：上海教育出版社，</a:t>
            </a:r>
            <a:r>
              <a:rPr lang="en-US" altLang="zh-CN" sz="1200" dirty="0"/>
              <a:t>2003.</a:t>
            </a:r>
          </a:p>
          <a:p>
            <a:r>
              <a:rPr lang="en-US" altLang="zh-CN" sz="1200" dirty="0"/>
              <a:t>[13] </a:t>
            </a:r>
            <a:r>
              <a:rPr lang="zh-CN" altLang="en-US" sz="1200" dirty="0"/>
              <a:t>夸美纽斯 </a:t>
            </a:r>
            <a:r>
              <a:rPr lang="en-US" altLang="zh-CN" sz="1200" dirty="0"/>
              <a:t>. </a:t>
            </a:r>
            <a:r>
              <a:rPr lang="zh-CN" altLang="en-US" sz="1200" dirty="0"/>
              <a:t>大教学论 </a:t>
            </a:r>
            <a:r>
              <a:rPr lang="en-US" altLang="zh-CN" sz="1200" dirty="0"/>
              <a:t>[M]. </a:t>
            </a:r>
            <a:r>
              <a:rPr lang="zh-CN" altLang="en-US" sz="1200" dirty="0"/>
              <a:t>傅任敢，译 </a:t>
            </a:r>
            <a:r>
              <a:rPr lang="en-US" altLang="zh-CN" sz="1200" dirty="0"/>
              <a:t>. </a:t>
            </a:r>
            <a:r>
              <a:rPr lang="zh-CN" altLang="en-US" sz="1200" dirty="0"/>
              <a:t>北京：人民教育出版社，</a:t>
            </a:r>
            <a:r>
              <a:rPr lang="en-US" altLang="zh-CN" sz="1200" dirty="0"/>
              <a:t>1984.</a:t>
            </a:r>
          </a:p>
          <a:p>
            <a:r>
              <a:rPr lang="en-US" altLang="zh-CN" sz="1200" dirty="0"/>
              <a:t>[14] </a:t>
            </a:r>
            <a:r>
              <a:rPr lang="zh-CN" altLang="en-US" sz="1200" dirty="0"/>
              <a:t>博伊德，金 </a:t>
            </a:r>
            <a:r>
              <a:rPr lang="en-US" altLang="zh-CN" sz="1200" dirty="0"/>
              <a:t>. </a:t>
            </a:r>
            <a:r>
              <a:rPr lang="zh-CN" altLang="en-US" sz="1200" dirty="0"/>
              <a:t>西方教育史 </a:t>
            </a:r>
            <a:r>
              <a:rPr lang="en-US" altLang="zh-CN" sz="1200" dirty="0"/>
              <a:t>[M]. </a:t>
            </a:r>
            <a:r>
              <a:rPr lang="zh-CN" altLang="en-US" sz="1200" dirty="0"/>
              <a:t>任宝祥，吴元训，译 </a:t>
            </a:r>
            <a:r>
              <a:rPr lang="en-US" altLang="zh-CN" sz="1200" dirty="0"/>
              <a:t>. </a:t>
            </a:r>
            <a:r>
              <a:rPr lang="zh-CN" altLang="en-US" sz="1200" dirty="0"/>
              <a:t>北京：人民教育出版社，</a:t>
            </a:r>
            <a:r>
              <a:rPr lang="en-US" altLang="zh-CN" sz="1200" dirty="0"/>
              <a:t>1985.</a:t>
            </a:r>
          </a:p>
          <a:p>
            <a:r>
              <a:rPr lang="en-US" altLang="zh-CN" sz="1200" dirty="0"/>
              <a:t>[15] </a:t>
            </a:r>
            <a:r>
              <a:rPr lang="zh-CN" altLang="en-US" sz="1200" dirty="0"/>
              <a:t>卢梭 </a:t>
            </a:r>
            <a:r>
              <a:rPr lang="en-US" altLang="zh-CN" sz="1200" dirty="0"/>
              <a:t>. </a:t>
            </a:r>
            <a:r>
              <a:rPr lang="zh-CN" altLang="en-US" sz="1200" dirty="0"/>
              <a:t>爱弥儿 </a:t>
            </a:r>
            <a:r>
              <a:rPr lang="en-US" altLang="zh-CN" sz="1200" dirty="0"/>
              <a:t>[M]. </a:t>
            </a:r>
            <a:r>
              <a:rPr lang="zh-CN" altLang="en-US" sz="1200" dirty="0"/>
              <a:t>李平沤，译 </a:t>
            </a:r>
            <a:r>
              <a:rPr lang="en-US" altLang="zh-CN" sz="1200" dirty="0"/>
              <a:t>. </a:t>
            </a:r>
            <a:r>
              <a:rPr lang="zh-CN" altLang="en-US" sz="1200" dirty="0"/>
              <a:t>北京：商务印书馆，</a:t>
            </a:r>
            <a:r>
              <a:rPr lang="en-US" altLang="zh-CN" sz="1200" dirty="0"/>
              <a:t>1978.</a:t>
            </a:r>
          </a:p>
          <a:p>
            <a:r>
              <a:rPr lang="en-US" altLang="zh-CN" sz="1200" dirty="0"/>
              <a:t>[16] </a:t>
            </a:r>
            <a:r>
              <a:rPr lang="zh-CN" altLang="en-US" sz="1200" dirty="0"/>
              <a:t>裴斯泰洛齐 </a:t>
            </a:r>
            <a:r>
              <a:rPr lang="en-US" altLang="zh-CN" sz="1200" dirty="0"/>
              <a:t>. </a:t>
            </a:r>
            <a:r>
              <a:rPr lang="zh-CN" altLang="en-US" sz="1200" dirty="0"/>
              <a:t>裴斯泰洛齐教育论著选 </a:t>
            </a:r>
            <a:r>
              <a:rPr lang="en-US" altLang="zh-CN" sz="1200" dirty="0"/>
              <a:t>[M]. </a:t>
            </a:r>
            <a:r>
              <a:rPr lang="zh-CN" altLang="en-US" sz="1200" dirty="0"/>
              <a:t>夏之莲，译 </a:t>
            </a:r>
            <a:r>
              <a:rPr lang="en-US" altLang="zh-CN" sz="1200" dirty="0"/>
              <a:t>. </a:t>
            </a:r>
            <a:r>
              <a:rPr lang="zh-CN" altLang="en-US" sz="1200" dirty="0"/>
              <a:t>北京：人民教育出版社，</a:t>
            </a:r>
            <a:r>
              <a:rPr lang="en-US" altLang="zh-CN" sz="1200" dirty="0"/>
              <a:t>1992.</a:t>
            </a:r>
          </a:p>
          <a:p>
            <a:r>
              <a:rPr lang="en-US" altLang="zh-CN" sz="1200" dirty="0"/>
              <a:t>[17] </a:t>
            </a:r>
            <a:r>
              <a:rPr lang="zh-CN" altLang="en-US" sz="1200" dirty="0"/>
              <a:t>赫尔巴特 </a:t>
            </a:r>
            <a:r>
              <a:rPr lang="en-US" altLang="zh-CN" sz="1200" dirty="0"/>
              <a:t>. </a:t>
            </a:r>
            <a:r>
              <a:rPr lang="zh-CN" altLang="en-US" sz="1200" dirty="0"/>
              <a:t>普通教育学：教育学讲授纲要 </a:t>
            </a:r>
            <a:r>
              <a:rPr lang="en-US" altLang="zh-CN" sz="1200" dirty="0"/>
              <a:t>[M]. </a:t>
            </a:r>
            <a:r>
              <a:rPr lang="zh-CN" altLang="en-US" sz="1200" dirty="0"/>
              <a:t>李其龙，译 </a:t>
            </a:r>
            <a:r>
              <a:rPr lang="en-US" altLang="zh-CN" sz="1200" dirty="0"/>
              <a:t>. </a:t>
            </a:r>
            <a:r>
              <a:rPr lang="zh-CN" altLang="en-US" sz="1200" dirty="0"/>
              <a:t>北京：人民教育出版社，</a:t>
            </a:r>
            <a:r>
              <a:rPr lang="en-US" altLang="zh-CN" sz="1200" dirty="0"/>
              <a:t>1989.</a:t>
            </a:r>
          </a:p>
          <a:p>
            <a:r>
              <a:rPr lang="en-US" altLang="zh-CN" sz="1200" dirty="0"/>
              <a:t>[18] </a:t>
            </a:r>
            <a:r>
              <a:rPr lang="zh-CN" altLang="en-US" sz="1200" dirty="0"/>
              <a:t>福禄贝尔 </a:t>
            </a:r>
            <a:r>
              <a:rPr lang="en-US" altLang="zh-CN" sz="1200" dirty="0"/>
              <a:t>. </a:t>
            </a:r>
            <a:r>
              <a:rPr lang="zh-CN" altLang="en-US" sz="1200" dirty="0"/>
              <a:t>人的教育 </a:t>
            </a:r>
            <a:r>
              <a:rPr lang="en-US" altLang="zh-CN" sz="1200" dirty="0"/>
              <a:t>[M]. </a:t>
            </a:r>
            <a:r>
              <a:rPr lang="zh-CN" altLang="en-US" sz="1200" dirty="0"/>
              <a:t>孙祖复，译 </a:t>
            </a:r>
            <a:r>
              <a:rPr lang="en-US" altLang="zh-CN" sz="1200" dirty="0"/>
              <a:t>. </a:t>
            </a:r>
            <a:r>
              <a:rPr lang="zh-CN" altLang="en-US" sz="1200" dirty="0"/>
              <a:t>北京：人民教育出版社，</a:t>
            </a:r>
            <a:r>
              <a:rPr lang="en-US" altLang="zh-CN" sz="1200" dirty="0"/>
              <a:t>2001.</a:t>
            </a:r>
          </a:p>
          <a:p>
            <a:r>
              <a:rPr lang="en-US" altLang="zh-CN" sz="1200" dirty="0"/>
              <a:t>[19] </a:t>
            </a:r>
            <a:r>
              <a:rPr lang="zh-CN" altLang="en-US" sz="1200" dirty="0"/>
              <a:t>蒙台梭利 </a:t>
            </a:r>
            <a:r>
              <a:rPr lang="en-US" altLang="zh-CN" sz="1200" dirty="0"/>
              <a:t>. </a:t>
            </a:r>
            <a:r>
              <a:rPr lang="zh-CN" altLang="en-US" sz="1200" dirty="0"/>
              <a:t>蒙台梭利幼儿教育科学方法 </a:t>
            </a:r>
            <a:r>
              <a:rPr lang="en-US" altLang="zh-CN" sz="1200" dirty="0"/>
              <a:t>[M]. </a:t>
            </a:r>
            <a:r>
              <a:rPr lang="zh-CN" altLang="en-US" sz="1200" dirty="0"/>
              <a:t>任代文，译 </a:t>
            </a:r>
            <a:r>
              <a:rPr lang="en-US" altLang="zh-CN" sz="1200" dirty="0"/>
              <a:t>. </a:t>
            </a:r>
            <a:r>
              <a:rPr lang="zh-CN" altLang="en-US" sz="1200" dirty="0"/>
              <a:t>北京：人民教育出版社，</a:t>
            </a:r>
            <a:r>
              <a:rPr lang="en-US" altLang="zh-CN" sz="1200" dirty="0"/>
              <a:t>2001.</a:t>
            </a:r>
          </a:p>
          <a:p>
            <a:r>
              <a:rPr lang="en-US" altLang="zh-CN" sz="1200" dirty="0"/>
              <a:t>[20] </a:t>
            </a:r>
            <a:r>
              <a:rPr lang="zh-CN" altLang="en-US" sz="1200" dirty="0"/>
              <a:t>杜威 </a:t>
            </a:r>
            <a:r>
              <a:rPr lang="en-US" altLang="zh-CN" sz="1200" dirty="0"/>
              <a:t>. </a:t>
            </a:r>
            <a:r>
              <a:rPr lang="zh-CN" altLang="en-US" sz="1200" dirty="0"/>
              <a:t>民主主义与教育 </a:t>
            </a:r>
            <a:r>
              <a:rPr lang="en-US" altLang="zh-CN" sz="1200" dirty="0"/>
              <a:t>[M]. </a:t>
            </a:r>
            <a:r>
              <a:rPr lang="zh-CN" altLang="en-US" sz="1200" dirty="0"/>
              <a:t>王承绪，译 </a:t>
            </a:r>
            <a:r>
              <a:rPr lang="en-US" altLang="zh-CN" sz="1200" dirty="0"/>
              <a:t>. </a:t>
            </a:r>
            <a:r>
              <a:rPr lang="zh-CN" altLang="en-US" sz="1200" dirty="0"/>
              <a:t>北京：人民教育出版社，</a:t>
            </a:r>
            <a:r>
              <a:rPr lang="en-US" altLang="zh-CN" sz="1200" dirty="0"/>
              <a:t>1990.</a:t>
            </a:r>
          </a:p>
          <a:p>
            <a:r>
              <a:rPr lang="en-US" altLang="zh-CN" sz="1200" dirty="0"/>
              <a:t>[21] </a:t>
            </a:r>
            <a:r>
              <a:rPr lang="zh-CN" altLang="en-US" sz="1200" dirty="0"/>
              <a:t>杜威 </a:t>
            </a:r>
            <a:r>
              <a:rPr lang="en-US" altLang="zh-CN" sz="1200" dirty="0"/>
              <a:t>. </a:t>
            </a:r>
            <a:r>
              <a:rPr lang="zh-CN" altLang="en-US" sz="1200" dirty="0"/>
              <a:t>杜威教育论著选 </a:t>
            </a:r>
            <a:r>
              <a:rPr lang="en-US" altLang="zh-CN" sz="1200" dirty="0"/>
              <a:t>[M]. </a:t>
            </a:r>
            <a:r>
              <a:rPr lang="zh-CN" altLang="en-US" sz="1200" dirty="0"/>
              <a:t>赵祥麟，王承绪，译 </a:t>
            </a:r>
            <a:r>
              <a:rPr lang="en-US" altLang="zh-CN" sz="1200" dirty="0"/>
              <a:t>. </a:t>
            </a:r>
            <a:r>
              <a:rPr lang="zh-CN" altLang="en-US" sz="1200" dirty="0"/>
              <a:t>上海：上海教育出版社，</a:t>
            </a:r>
            <a:r>
              <a:rPr lang="en-US" altLang="zh-CN" sz="1200" dirty="0"/>
              <a:t>2003.</a:t>
            </a:r>
          </a:p>
          <a:p>
            <a:r>
              <a:rPr lang="en-US" altLang="zh-CN" sz="1200" dirty="0"/>
              <a:t>[22] </a:t>
            </a:r>
            <a:r>
              <a:rPr lang="zh-CN" altLang="en-US" sz="1200" dirty="0"/>
              <a:t>邓特 </a:t>
            </a:r>
            <a:r>
              <a:rPr lang="en-US" altLang="zh-CN" sz="1200" dirty="0"/>
              <a:t>. </a:t>
            </a:r>
            <a:r>
              <a:rPr lang="zh-CN" altLang="en-US" sz="1200" dirty="0"/>
              <a:t>英国教育 </a:t>
            </a:r>
            <a:r>
              <a:rPr lang="en-US" altLang="zh-CN" sz="1200" dirty="0"/>
              <a:t>[M]. </a:t>
            </a:r>
            <a:r>
              <a:rPr lang="zh-CN" altLang="en-US" sz="1200" dirty="0"/>
              <a:t>杭州大学教育系外国教育研究室，译 </a:t>
            </a:r>
            <a:r>
              <a:rPr lang="en-US" altLang="zh-CN" sz="1200" dirty="0"/>
              <a:t>. </a:t>
            </a:r>
            <a:r>
              <a:rPr lang="zh-CN" altLang="en-US" sz="1200" dirty="0"/>
              <a:t>杭州：浙江教育出版社，</a:t>
            </a:r>
            <a:r>
              <a:rPr lang="en-US" altLang="zh-CN" sz="1200" dirty="0"/>
              <a:t>1987.</a:t>
            </a:r>
          </a:p>
          <a:p>
            <a:r>
              <a:rPr lang="en-US" altLang="zh-CN" sz="1200" dirty="0"/>
              <a:t>[23] </a:t>
            </a:r>
            <a:r>
              <a:rPr lang="zh-CN" altLang="en-US" sz="1200" dirty="0"/>
              <a:t>滕大春 </a:t>
            </a:r>
            <a:r>
              <a:rPr lang="en-US" altLang="zh-CN" sz="1200" dirty="0"/>
              <a:t>. </a:t>
            </a:r>
            <a:r>
              <a:rPr lang="zh-CN" altLang="en-US" sz="1200" dirty="0"/>
              <a:t>外国教育通史：第一卷 </a:t>
            </a:r>
            <a:r>
              <a:rPr lang="en-US" altLang="zh-CN" sz="1200" dirty="0"/>
              <a:t>[M]. </a:t>
            </a:r>
            <a:r>
              <a:rPr lang="zh-CN" altLang="en-US" sz="1200" dirty="0"/>
              <a:t>济南：山东教育出版社，</a:t>
            </a:r>
            <a:r>
              <a:rPr lang="en-US" altLang="zh-CN" sz="1200" dirty="0"/>
              <a:t>1990.</a:t>
            </a:r>
          </a:p>
          <a:p>
            <a:r>
              <a:rPr lang="en-US" altLang="zh-CN" sz="1200" dirty="0"/>
              <a:t>[24] </a:t>
            </a:r>
            <a:r>
              <a:rPr lang="zh-CN" altLang="en-US" sz="1200" dirty="0"/>
              <a:t>滕大春 </a:t>
            </a:r>
            <a:r>
              <a:rPr lang="en-US" altLang="zh-CN" sz="1200" dirty="0"/>
              <a:t>. </a:t>
            </a:r>
            <a:r>
              <a:rPr lang="zh-CN" altLang="en-US" sz="1200" dirty="0"/>
              <a:t>外国教育通史：第二卷 </a:t>
            </a:r>
            <a:r>
              <a:rPr lang="en-US" altLang="zh-CN" sz="1200" dirty="0"/>
              <a:t>[M]. </a:t>
            </a:r>
            <a:r>
              <a:rPr lang="zh-CN" altLang="en-US" sz="1200" dirty="0"/>
              <a:t>济南：山东教育出版社，</a:t>
            </a:r>
            <a:r>
              <a:rPr lang="en-US" altLang="zh-CN" sz="1200" dirty="0"/>
              <a:t>1990.</a:t>
            </a:r>
          </a:p>
        </p:txBody>
      </p:sp>
    </p:spTree>
    <p:extLst>
      <p:ext uri="{BB962C8B-B14F-4D97-AF65-F5344CB8AC3E}">
        <p14:creationId xmlns:p14="http://schemas.microsoft.com/office/powerpoint/2010/main" val="341068439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randombar(horizontal)">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animBg="1"/>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id="{AB6AB467-4CCB-B765-3B3D-37E0D9903DF4}"/>
              </a:ext>
            </a:extLst>
          </p:cNvPr>
          <p:cNvSpPr txBox="1"/>
          <p:nvPr/>
        </p:nvSpPr>
        <p:spPr>
          <a:xfrm>
            <a:off x="4517136" y="593541"/>
            <a:ext cx="3157728" cy="369332"/>
          </a:xfrm>
          <a:prstGeom prst="rect">
            <a:avLst/>
          </a:prstGeom>
          <a:noFill/>
        </p:spPr>
        <p:txBody>
          <a:bodyPr wrap="square">
            <a:spAutoFit/>
          </a:bodyPr>
          <a:lstStyle/>
          <a:p>
            <a:r>
              <a:rPr lang="zh-CN" altLang="en-US" b="1" dirty="0">
                <a:solidFill>
                  <a:srgbClr val="C00000"/>
                </a:solidFill>
              </a:rPr>
              <a:t>参 考 文 献</a:t>
            </a:r>
            <a:r>
              <a:rPr lang="en-US" altLang="zh-CN" b="1" dirty="0">
                <a:solidFill>
                  <a:srgbClr val="C00000"/>
                </a:solidFill>
              </a:rPr>
              <a:t>-</a:t>
            </a:r>
            <a:r>
              <a:rPr lang="zh-CN" altLang="en-US" b="1" dirty="0">
                <a:solidFill>
                  <a:srgbClr val="C00000"/>
                </a:solidFill>
              </a:rPr>
              <a:t>外国教育史部分</a:t>
            </a:r>
          </a:p>
        </p:txBody>
      </p:sp>
      <p:sp>
        <p:nvSpPr>
          <p:cNvPr id="3" name="矩形: 圆角 2">
            <a:extLst>
              <a:ext uri="{FF2B5EF4-FFF2-40B4-BE49-F238E27FC236}">
                <a16:creationId xmlns:a16="http://schemas.microsoft.com/office/drawing/2014/main" id="{CD4F719E-5CB5-65A4-652A-F5960EB8C583}"/>
              </a:ext>
            </a:extLst>
          </p:cNvPr>
          <p:cNvSpPr/>
          <p:nvPr/>
        </p:nvSpPr>
        <p:spPr>
          <a:xfrm>
            <a:off x="1694688" y="1072836"/>
            <a:ext cx="8802624" cy="97536"/>
          </a:xfrm>
          <a:prstGeom prst="roundRect">
            <a:avLst/>
          </a:prstGeom>
          <a:ln/>
        </p:spPr>
        <p:style>
          <a:lnRef idx="1">
            <a:schemeClr val="accent5"/>
          </a:lnRef>
          <a:fillRef idx="3">
            <a:schemeClr val="accent5"/>
          </a:fillRef>
          <a:effectRef idx="2">
            <a:schemeClr val="accent5"/>
          </a:effectRef>
          <a:fontRef idx="minor">
            <a:schemeClr val="lt1"/>
          </a:fontRef>
        </p:style>
        <p:txBody>
          <a:bodyPr lIns="0" tIns="0" rIns="0" bIns="0" rtlCol="0" anchor="ctr" anchorCtr="1"/>
          <a:lstStyle/>
          <a:p>
            <a:pPr algn="ctr"/>
            <a:endParaRPr lang="zh-CN" altLang="en-US" dirty="0"/>
          </a:p>
        </p:txBody>
      </p:sp>
      <p:sp>
        <p:nvSpPr>
          <p:cNvPr id="27" name="文本框 26">
            <a:extLst>
              <a:ext uri="{FF2B5EF4-FFF2-40B4-BE49-F238E27FC236}">
                <a16:creationId xmlns:a16="http://schemas.microsoft.com/office/drawing/2014/main" id="{096DA48F-0F3E-B705-7685-7C1163CC22AF}"/>
              </a:ext>
            </a:extLst>
          </p:cNvPr>
          <p:cNvSpPr txBox="1"/>
          <p:nvPr/>
        </p:nvSpPr>
        <p:spPr>
          <a:xfrm>
            <a:off x="1897365" y="1465001"/>
            <a:ext cx="9813665" cy="2492990"/>
          </a:xfrm>
          <a:prstGeom prst="rect">
            <a:avLst/>
          </a:prstGeom>
          <a:noFill/>
        </p:spPr>
        <p:txBody>
          <a:bodyPr wrap="square">
            <a:spAutoFit/>
          </a:bodyPr>
          <a:lstStyle/>
          <a:p>
            <a:r>
              <a:rPr lang="en-US" altLang="zh-CN" sz="1200" dirty="0"/>
              <a:t>[25] </a:t>
            </a:r>
            <a:r>
              <a:rPr lang="zh-CN" altLang="en-US" sz="1200" dirty="0"/>
              <a:t>滕大春 </a:t>
            </a:r>
            <a:r>
              <a:rPr lang="en-US" altLang="zh-CN" sz="1200" dirty="0"/>
              <a:t>. </a:t>
            </a:r>
            <a:r>
              <a:rPr lang="zh-CN" altLang="en-US" sz="1200" dirty="0"/>
              <a:t>外国教育通史：第三卷 </a:t>
            </a:r>
            <a:r>
              <a:rPr lang="en-US" altLang="zh-CN" sz="1200" dirty="0"/>
              <a:t>[M]. </a:t>
            </a:r>
            <a:r>
              <a:rPr lang="zh-CN" altLang="en-US" sz="1200" dirty="0"/>
              <a:t>济南：山东教育出版社，</a:t>
            </a:r>
            <a:r>
              <a:rPr lang="en-US" altLang="zh-CN" sz="1200" dirty="0"/>
              <a:t>1990.</a:t>
            </a:r>
          </a:p>
          <a:p>
            <a:r>
              <a:rPr lang="en-US" altLang="zh-CN" sz="1200" dirty="0"/>
              <a:t>[26] </a:t>
            </a:r>
            <a:r>
              <a:rPr lang="zh-CN" altLang="en-US" sz="1200" dirty="0"/>
              <a:t>滕大春 </a:t>
            </a:r>
            <a:r>
              <a:rPr lang="en-US" altLang="zh-CN" sz="1200" dirty="0"/>
              <a:t>. </a:t>
            </a:r>
            <a:r>
              <a:rPr lang="zh-CN" altLang="en-US" sz="1200" dirty="0"/>
              <a:t>外国教育通史：第四卷 </a:t>
            </a:r>
            <a:r>
              <a:rPr lang="en-US" altLang="zh-CN" sz="1200" dirty="0"/>
              <a:t>[M]. </a:t>
            </a:r>
            <a:r>
              <a:rPr lang="zh-CN" altLang="en-US" sz="1200" dirty="0"/>
              <a:t>济南：山东教育出版社，</a:t>
            </a:r>
            <a:r>
              <a:rPr lang="en-US" altLang="zh-CN" sz="1200" dirty="0"/>
              <a:t>1990.</a:t>
            </a:r>
          </a:p>
          <a:p>
            <a:r>
              <a:rPr lang="en-US" altLang="zh-CN" sz="1200" dirty="0"/>
              <a:t>[27] Baker M C. Foundations of John Dewey’s educational theory[M]. New York</a:t>
            </a:r>
            <a:r>
              <a:rPr lang="zh-CN" altLang="en-US" sz="1200" dirty="0"/>
              <a:t>：</a:t>
            </a:r>
            <a:r>
              <a:rPr lang="en-US" altLang="zh-CN" sz="1200" dirty="0"/>
              <a:t>King’s Crown Press</a:t>
            </a:r>
            <a:r>
              <a:rPr lang="zh-CN" altLang="en-US" sz="1200" dirty="0"/>
              <a:t>， </a:t>
            </a:r>
            <a:r>
              <a:rPr lang="en-US" altLang="zh-CN" sz="1200" dirty="0"/>
              <a:t>1955.325</a:t>
            </a:r>
          </a:p>
          <a:p>
            <a:r>
              <a:rPr lang="en-US" altLang="zh-CN" sz="1200" dirty="0"/>
              <a:t>[28] Binder F M. Education in the history of western civilization </a:t>
            </a:r>
            <a:r>
              <a:rPr lang="zh-CN" altLang="en-US" sz="1200" dirty="0"/>
              <a:t>：</a:t>
            </a:r>
            <a:r>
              <a:rPr lang="en-US" altLang="zh-CN" sz="1200" dirty="0"/>
              <a:t>selected readings[M]. London</a:t>
            </a:r>
            <a:r>
              <a:rPr lang="zh-CN" altLang="en-US" sz="1200" dirty="0"/>
              <a:t>：</a:t>
            </a:r>
            <a:r>
              <a:rPr lang="en-US" altLang="zh-CN" sz="1200" dirty="0"/>
              <a:t>Macmillan Company</a:t>
            </a:r>
            <a:r>
              <a:rPr lang="zh-CN" altLang="en-US" sz="1200" dirty="0"/>
              <a:t>，</a:t>
            </a:r>
            <a:r>
              <a:rPr lang="en-US" altLang="zh-CN" sz="1200" dirty="0"/>
              <a:t>1972.</a:t>
            </a:r>
          </a:p>
          <a:p>
            <a:r>
              <a:rPr lang="en-US" altLang="zh-CN" sz="1200" dirty="0"/>
              <a:t>[29] Bowen J. A history of western education </a:t>
            </a:r>
            <a:r>
              <a:rPr lang="en-US" altLang="zh-CN" sz="1200" dirty="0" err="1"/>
              <a:t>Vol.I</a:t>
            </a:r>
            <a:r>
              <a:rPr lang="en-US" altLang="zh-CN" sz="1200" dirty="0"/>
              <a:t>[M]. London and New York </a:t>
            </a:r>
            <a:r>
              <a:rPr lang="zh-CN" altLang="en-US" sz="1200" dirty="0"/>
              <a:t>：</a:t>
            </a:r>
            <a:r>
              <a:rPr lang="en-US" altLang="zh-CN" sz="1200" dirty="0"/>
              <a:t>Routledge</a:t>
            </a:r>
            <a:r>
              <a:rPr lang="zh-CN" altLang="en-US" sz="1200" dirty="0"/>
              <a:t>，</a:t>
            </a:r>
            <a:r>
              <a:rPr lang="en-US" altLang="zh-CN" sz="1200" dirty="0"/>
              <a:t>2003.</a:t>
            </a:r>
          </a:p>
          <a:p>
            <a:r>
              <a:rPr lang="en-US" altLang="zh-CN" sz="1200" dirty="0"/>
              <a:t>[30] Bowen J. A history of western education Vol.2[M]. London</a:t>
            </a:r>
            <a:r>
              <a:rPr lang="zh-CN" altLang="en-US" sz="1200" dirty="0"/>
              <a:t>：</a:t>
            </a:r>
            <a:r>
              <a:rPr lang="en-US" altLang="zh-CN" sz="1200" dirty="0"/>
              <a:t>Methuen &amp;</a:t>
            </a:r>
            <a:r>
              <a:rPr lang="en-US" altLang="zh-CN" sz="1200" dirty="0" err="1"/>
              <a:t>Co.Ltd</a:t>
            </a:r>
            <a:r>
              <a:rPr lang="en-US" altLang="zh-CN" sz="1200" dirty="0"/>
              <a:t>., 1981.</a:t>
            </a:r>
          </a:p>
          <a:p>
            <a:r>
              <a:rPr lang="en-US" altLang="zh-CN" sz="1200" dirty="0"/>
              <a:t>[31] Butts R F. A cultural history of western education </a:t>
            </a:r>
            <a:r>
              <a:rPr lang="zh-CN" altLang="en-US" sz="1200" dirty="0"/>
              <a:t>：</a:t>
            </a:r>
            <a:r>
              <a:rPr lang="en-US" altLang="zh-CN" sz="1200" dirty="0"/>
              <a:t>its social and intellectual foundations[M]. New York</a:t>
            </a:r>
            <a:r>
              <a:rPr lang="zh-CN" altLang="en-US" sz="1200" dirty="0"/>
              <a:t>：</a:t>
            </a:r>
            <a:r>
              <a:rPr lang="en-US" altLang="zh-CN" sz="1200" dirty="0"/>
              <a:t>McGraw-Hill Company</a:t>
            </a:r>
            <a:r>
              <a:rPr lang="zh-CN" altLang="en-US" sz="1200" dirty="0"/>
              <a:t>，</a:t>
            </a:r>
            <a:r>
              <a:rPr lang="en-US" altLang="zh-CN" sz="1200" dirty="0"/>
              <a:t>1955.</a:t>
            </a:r>
          </a:p>
          <a:p>
            <a:r>
              <a:rPr lang="en-US" altLang="zh-CN" sz="1200" dirty="0"/>
              <a:t>[32] Connell W F. A history of education in twentieth century world[M]. New York </a:t>
            </a:r>
            <a:r>
              <a:rPr lang="zh-CN" altLang="en-US" sz="1200" dirty="0"/>
              <a:t>：</a:t>
            </a:r>
            <a:r>
              <a:rPr lang="en-US" altLang="zh-CN" sz="1200" dirty="0"/>
              <a:t>Teachers College Press</a:t>
            </a:r>
            <a:r>
              <a:rPr lang="zh-CN" altLang="en-US" sz="1200" dirty="0"/>
              <a:t>，</a:t>
            </a:r>
            <a:r>
              <a:rPr lang="en-US" altLang="zh-CN" sz="1200" dirty="0"/>
              <a:t>1980.</a:t>
            </a:r>
          </a:p>
          <a:p>
            <a:r>
              <a:rPr lang="en-US" altLang="zh-CN" sz="1200" dirty="0"/>
              <a:t>[33] </a:t>
            </a:r>
            <a:r>
              <a:rPr lang="en-US" altLang="zh-CN" sz="1200" dirty="0" err="1"/>
              <a:t>Cremin</a:t>
            </a:r>
            <a:r>
              <a:rPr lang="en-US" altLang="zh-CN" sz="1200" dirty="0"/>
              <a:t> L A. Dewey on education[M]. New York</a:t>
            </a:r>
            <a:r>
              <a:rPr lang="zh-CN" altLang="en-US" sz="1200" dirty="0"/>
              <a:t>：</a:t>
            </a:r>
            <a:r>
              <a:rPr lang="en-US" altLang="zh-CN" sz="1200" dirty="0"/>
              <a:t>Teachers College Press</a:t>
            </a:r>
            <a:r>
              <a:rPr lang="zh-CN" altLang="en-US" sz="1200" dirty="0"/>
              <a:t>，</a:t>
            </a:r>
            <a:r>
              <a:rPr lang="en-US" altLang="zh-CN" sz="1200" dirty="0"/>
              <a:t>1959.</a:t>
            </a:r>
          </a:p>
          <a:p>
            <a:r>
              <a:rPr lang="en-US" altLang="zh-CN" sz="1200" dirty="0"/>
              <a:t>[34] Monroe P. A textbook in the history of education[M]. London</a:t>
            </a:r>
            <a:r>
              <a:rPr lang="zh-CN" altLang="en-US" sz="1200" dirty="0"/>
              <a:t>：</a:t>
            </a:r>
            <a:r>
              <a:rPr lang="en-US" altLang="zh-CN" sz="1200" dirty="0"/>
              <a:t>Macmillan Company</a:t>
            </a:r>
            <a:r>
              <a:rPr lang="zh-CN" altLang="en-US" sz="1200" dirty="0"/>
              <a:t>， </a:t>
            </a:r>
            <a:r>
              <a:rPr lang="en-US" altLang="zh-CN" sz="1200" dirty="0"/>
              <a:t>1929.</a:t>
            </a:r>
          </a:p>
          <a:p>
            <a:r>
              <a:rPr lang="en-US" altLang="zh-CN" sz="1200" dirty="0"/>
              <a:t>[35] </a:t>
            </a:r>
            <a:r>
              <a:rPr lang="en-US" altLang="zh-CN" sz="1200" dirty="0" err="1"/>
              <a:t>Nipperday</a:t>
            </a:r>
            <a:r>
              <a:rPr lang="en-US" altLang="zh-CN" sz="1200" dirty="0"/>
              <a:t> T. Deutsche </a:t>
            </a:r>
            <a:r>
              <a:rPr lang="en-US" altLang="zh-CN" sz="1200" dirty="0" err="1"/>
              <a:t>geschichte</a:t>
            </a:r>
            <a:r>
              <a:rPr lang="en-US" altLang="zh-CN" sz="1200" dirty="0"/>
              <a:t> 1800—1866 </a:t>
            </a:r>
            <a:r>
              <a:rPr lang="zh-CN" altLang="en-US" sz="1200" dirty="0"/>
              <a:t>：</a:t>
            </a:r>
            <a:r>
              <a:rPr lang="en-US" altLang="zh-CN" sz="1200" dirty="0" err="1"/>
              <a:t>büergerwelt</a:t>
            </a:r>
            <a:r>
              <a:rPr lang="en-US" altLang="zh-CN" sz="1200" dirty="0"/>
              <a:t> und starker </a:t>
            </a:r>
            <a:r>
              <a:rPr lang="en-US" altLang="zh-CN" sz="1200" dirty="0" err="1"/>
              <a:t>staat</a:t>
            </a:r>
            <a:r>
              <a:rPr lang="en-US" altLang="zh-CN" sz="1200" dirty="0"/>
              <a:t>[M]. </a:t>
            </a:r>
            <a:r>
              <a:rPr lang="en-US" altLang="zh-CN" sz="1200" dirty="0" err="1"/>
              <a:t>Muenchen</a:t>
            </a:r>
            <a:r>
              <a:rPr lang="zh-CN" altLang="en-US" sz="1200" dirty="0"/>
              <a:t>：</a:t>
            </a:r>
            <a:r>
              <a:rPr lang="en-US" altLang="zh-CN" sz="1200" dirty="0"/>
              <a:t>Beck</a:t>
            </a:r>
            <a:r>
              <a:rPr lang="zh-CN" altLang="en-US" sz="1200" dirty="0"/>
              <a:t>，</a:t>
            </a:r>
            <a:r>
              <a:rPr lang="en-US" altLang="zh-CN" sz="1200" dirty="0"/>
              <a:t>1991.</a:t>
            </a:r>
          </a:p>
          <a:p>
            <a:r>
              <a:rPr lang="en-US" altLang="zh-CN" sz="1200" dirty="0"/>
              <a:t>[36] Sherman R </a:t>
            </a:r>
            <a:r>
              <a:rPr lang="en-US" altLang="zh-CN" sz="1200" dirty="0" err="1"/>
              <a:t>R</a:t>
            </a:r>
            <a:r>
              <a:rPr lang="en-US" altLang="zh-CN" sz="1200" dirty="0"/>
              <a:t>. Understanding history of education[M]. Mass. </a:t>
            </a:r>
            <a:r>
              <a:rPr lang="zh-CN" altLang="en-US" sz="1200" dirty="0"/>
              <a:t>：</a:t>
            </a:r>
            <a:r>
              <a:rPr lang="en-US" altLang="zh-CN" sz="1200" dirty="0" err="1"/>
              <a:t>Schenkman</a:t>
            </a:r>
            <a:r>
              <a:rPr lang="en-US" altLang="zh-CN" sz="1200" dirty="0"/>
              <a:t> Publishing Company Inc.</a:t>
            </a:r>
            <a:r>
              <a:rPr lang="zh-CN" altLang="en-US" sz="1200" dirty="0"/>
              <a:t>，</a:t>
            </a:r>
            <a:r>
              <a:rPr lang="en-US" altLang="zh-CN" sz="1200" dirty="0"/>
              <a:t>1984.</a:t>
            </a:r>
          </a:p>
          <a:p>
            <a:r>
              <a:rPr lang="en-US" altLang="zh-CN" sz="1200" dirty="0"/>
              <a:t>[37] Woodward W </a:t>
            </a:r>
            <a:r>
              <a:rPr lang="en-US" altLang="zh-CN" sz="1200" dirty="0" err="1"/>
              <a:t>H.Studies</a:t>
            </a:r>
            <a:r>
              <a:rPr lang="en-US" altLang="zh-CN" sz="1200" dirty="0"/>
              <a:t> in education during the age of the renaissance[M].Cambridge </a:t>
            </a:r>
            <a:r>
              <a:rPr lang="zh-CN" altLang="en-US" sz="1200" dirty="0"/>
              <a:t>：</a:t>
            </a:r>
            <a:r>
              <a:rPr lang="en-US" altLang="zh-CN" sz="1200" dirty="0"/>
              <a:t>Cambridge University Press</a:t>
            </a:r>
            <a:r>
              <a:rPr lang="zh-CN" altLang="en-US" sz="1200" dirty="0"/>
              <a:t>，</a:t>
            </a:r>
            <a:r>
              <a:rPr lang="en-US" altLang="zh-CN" sz="1200" dirty="0"/>
              <a:t>1906.</a:t>
            </a:r>
          </a:p>
        </p:txBody>
      </p:sp>
    </p:spTree>
    <p:extLst>
      <p:ext uri="{BB962C8B-B14F-4D97-AF65-F5344CB8AC3E}">
        <p14:creationId xmlns:p14="http://schemas.microsoft.com/office/powerpoint/2010/main" val="140062236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randombar(horizontal)">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animBg="1"/>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01" y="0"/>
            <a:ext cx="12192000" cy="6858000"/>
          </a:xfrm>
          <a:prstGeom prst="rect">
            <a:avLst/>
          </a:prstGeom>
        </p:spPr>
      </p:pic>
      <p:sp>
        <p:nvSpPr>
          <p:cNvPr id="17" name="文本框 28"/>
          <p:cNvSpPr txBox="1">
            <a:spLocks noChangeArrowheads="1"/>
          </p:cNvSpPr>
          <p:nvPr/>
        </p:nvSpPr>
        <p:spPr bwMode="auto">
          <a:xfrm>
            <a:off x="3408204" y="1883498"/>
            <a:ext cx="5707175"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5700" b="1" spc="900" dirty="0">
                <a:solidFill>
                  <a:srgbClr val="667877"/>
                </a:solidFill>
                <a:latin typeface="微软雅黑" panose="020B0503020204020204" pitchFamily="34" charset="-122"/>
                <a:ea typeface="微软雅黑" panose="020B0503020204020204" pitchFamily="34" charset="-122"/>
              </a:rPr>
              <a:t>谢谢您观看</a:t>
            </a:r>
          </a:p>
        </p:txBody>
      </p:sp>
      <p:sp>
        <p:nvSpPr>
          <p:cNvPr id="18" name="文本框 29"/>
          <p:cNvSpPr txBox="1">
            <a:spLocks noChangeArrowheads="1"/>
          </p:cNvSpPr>
          <p:nvPr/>
        </p:nvSpPr>
        <p:spPr bwMode="auto">
          <a:xfrm>
            <a:off x="3507735" y="2930887"/>
            <a:ext cx="623956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300" b="1" spc="600" dirty="0">
                <a:solidFill>
                  <a:srgbClr val="667877"/>
                </a:solidFill>
                <a:latin typeface="微软雅黑" panose="020B0503020204020204" pitchFamily="34" charset="-122"/>
                <a:ea typeface="微软雅黑" panose="020B0503020204020204" pitchFamily="34" charset="-122"/>
              </a:rPr>
              <a:t>XIEXIE NIN GUANKAN</a:t>
            </a:r>
            <a:endParaRPr lang="zh-CN" altLang="en-US" sz="1300" b="1" spc="600" dirty="0">
              <a:solidFill>
                <a:srgbClr val="667877"/>
              </a:solidFill>
              <a:latin typeface="微软雅黑" panose="020B0503020204020204" pitchFamily="34" charset="-122"/>
              <a:ea typeface="微软雅黑" panose="020B0503020204020204" pitchFamily="34" charset="-122"/>
            </a:endParaRPr>
          </a:p>
        </p:txBody>
      </p:sp>
      <p:cxnSp>
        <p:nvCxnSpPr>
          <p:cNvPr id="19" name="直接连接符 27"/>
          <p:cNvCxnSpPr>
            <a:cxnSpLocks noChangeShapeType="1"/>
          </p:cNvCxnSpPr>
          <p:nvPr/>
        </p:nvCxnSpPr>
        <p:spPr bwMode="auto">
          <a:xfrm>
            <a:off x="3512816" y="3382934"/>
            <a:ext cx="5783584" cy="0"/>
          </a:xfrm>
          <a:prstGeom prst="line">
            <a:avLst/>
          </a:prstGeom>
          <a:noFill/>
          <a:ln w="19050">
            <a:solidFill>
              <a:srgbClr val="667877">
                <a:alpha val="67842"/>
              </a:srgbClr>
            </a:solidFill>
            <a:round/>
          </a:ln>
          <a:extLst>
            <a:ext uri="{909E8E84-426E-40DD-AFC4-6F175D3DCCD1}">
              <a14:hiddenFill xmlns:a14="http://schemas.microsoft.com/office/drawing/2010/main">
                <a:noFill/>
              </a14:hiddenFill>
            </a:ext>
          </a:extLst>
        </p:spPr>
      </p:cxnSp>
      <p:sp>
        <p:nvSpPr>
          <p:cNvPr id="21" name="矩形 20"/>
          <p:cNvSpPr/>
          <p:nvPr/>
        </p:nvSpPr>
        <p:spPr>
          <a:xfrm>
            <a:off x="3497576" y="3429000"/>
            <a:ext cx="7166893" cy="510524"/>
          </a:xfrm>
          <a:prstGeom prst="rect">
            <a:avLst/>
          </a:prstGeom>
        </p:spPr>
        <p:txBody>
          <a:bodyPr wrap="square">
            <a:spAutoFit/>
          </a:bodyPr>
          <a:lstStyle/>
          <a:p>
            <a:pPr>
              <a:lnSpc>
                <a:spcPct val="200000"/>
              </a:lnSpc>
            </a:pPr>
            <a:r>
              <a:rPr lang="zh-CN" altLang="en-US" sz="1600" spc="300" dirty="0">
                <a:solidFill>
                  <a:srgbClr val="667877"/>
                </a:solidFill>
                <a:latin typeface="微软雅黑" panose="020B0503020204020204" pitchFamily="34" charset="-122"/>
                <a:ea typeface="微软雅黑" panose="020B0503020204020204" pitchFamily="34" charset="-122"/>
              </a:rPr>
              <a:t>第四章  西方现当代的教育（完）</a:t>
            </a:r>
            <a:endParaRPr lang="en-US" altLang="zh-CN" sz="1600" spc="300" dirty="0">
              <a:solidFill>
                <a:srgbClr val="66787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750"/>
                                        <p:tgtEl>
                                          <p:spTgt spid="19"/>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p:tgtEl>
                                          <p:spTgt spid="17"/>
                                        </p:tgtEl>
                                        <p:attrNameLst>
                                          <p:attrName>ppt_y</p:attrName>
                                        </p:attrNameLst>
                                      </p:cBhvr>
                                      <p:tavLst>
                                        <p:tav tm="0">
                                          <p:val>
                                            <p:strVal val="#ppt_y+#ppt_h*1.125000"/>
                                          </p:val>
                                        </p:tav>
                                        <p:tav tm="100000">
                                          <p:val>
                                            <p:strVal val="#ppt_y"/>
                                          </p:val>
                                        </p:tav>
                                      </p:tavLst>
                                    </p:anim>
                                    <p:animEffect transition="in" filter="wipe(up)">
                                      <p:cBhvr>
                                        <p:cTn id="12" dur="750"/>
                                        <p:tgtEl>
                                          <p:spTgt spid="1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750"/>
                                        <p:tgtEl>
                                          <p:spTgt spid="18"/>
                                        </p:tgtEl>
                                      </p:cBhvr>
                                    </p:animEffect>
                                  </p:childTnLst>
                                </p:cTn>
                              </p:par>
                            </p:childTnLst>
                          </p:cTn>
                        </p:par>
                        <p:par>
                          <p:cTn id="17" fill="hold">
                            <p:stCondLst>
                              <p:cond delay="2250"/>
                            </p:stCondLst>
                            <p:childTnLst>
                              <p:par>
                                <p:cTn id="18" presetID="10" presetClass="entr" presetSubtype="0" fill="hold" grpId="0" nodeType="afterEffect">
                                  <p:stCondLst>
                                    <p:cond delay="0"/>
                                  </p:stCondLst>
                                  <p:iterate type="wd">
                                    <p:tmPct val="10000"/>
                                  </p:iterate>
                                  <p:childTnLst>
                                    <p:set>
                                      <p:cBhvr>
                                        <p:cTn id="19" dur="1" fill="hold">
                                          <p:stCondLst>
                                            <p:cond delay="0"/>
                                          </p:stCondLst>
                                        </p:cTn>
                                        <p:tgtEl>
                                          <p:spTgt spid="21"/>
                                        </p:tgtEl>
                                        <p:attrNameLst>
                                          <p:attrName>style.visibility</p:attrName>
                                        </p:attrNameLst>
                                      </p:cBhvr>
                                      <p:to>
                                        <p:strVal val="visible"/>
                                      </p:to>
                                    </p:set>
                                    <p:animEffect transition="in" filter="fade">
                                      <p:cBhvr>
                                        <p:cTn id="20" dur="750"/>
                                        <p:tgtEl>
                                          <p:spTgt spid="21"/>
                                        </p:tgtEl>
                                      </p:cBhvr>
                                    </p:animEffect>
                                  </p:childTnLst>
                                </p:cTn>
                              </p:par>
                            </p:childTnLst>
                          </p:cTn>
                        </p:par>
                        <p:par>
                          <p:cTn id="21" fill="hold">
                            <p:stCondLst>
                              <p:cond delay="3675"/>
                            </p:stCondLst>
                            <p:childTnLst>
                              <p:par>
                                <p:cTn id="22" presetID="26" presetClass="emph" presetSubtype="0" fill="hold" grpId="1" nodeType="afterEffect">
                                  <p:stCondLst>
                                    <p:cond delay="0"/>
                                  </p:stCondLst>
                                  <p:childTnLst>
                                    <p:animEffect transition="out" filter="fade">
                                      <p:cBhvr>
                                        <p:cTn id="23" dur="500" tmFilter="0, 0; .2, .5; .8, .5; 1, 0"/>
                                        <p:tgtEl>
                                          <p:spTgt spid="17"/>
                                        </p:tgtEl>
                                      </p:cBhvr>
                                    </p:animEffect>
                                    <p:animScale>
                                      <p:cBhvr>
                                        <p:cTn id="24"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F80D81E-0918-2BD0-5A80-C02431B6F4D4}"/>
              </a:ext>
            </a:extLst>
          </p:cNvPr>
          <p:cNvSpPr txBox="1"/>
          <p:nvPr/>
        </p:nvSpPr>
        <p:spPr>
          <a:xfrm>
            <a:off x="1257300" y="416453"/>
            <a:ext cx="9768840" cy="5225469"/>
          </a:xfrm>
          <a:prstGeom prst="rect">
            <a:avLst/>
          </a:prstGeom>
          <a:noFill/>
        </p:spPr>
        <p:txBody>
          <a:bodyPr wrap="square">
            <a:spAutoFit/>
          </a:bodyPr>
          <a:lstStyle/>
          <a:p>
            <a:pPr>
              <a:lnSpc>
                <a:spcPct val="150000"/>
              </a:lnSpc>
            </a:pPr>
            <a:r>
              <a:rPr lang="zh-CN" altLang="en-US" sz="1600" b="1" dirty="0">
                <a:solidFill>
                  <a:srgbClr val="0070C0"/>
                </a:solidFill>
                <a:latin typeface="+mn-ea"/>
              </a:rPr>
              <a:t>▌关键词</a:t>
            </a:r>
          </a:p>
          <a:p>
            <a:pPr>
              <a:lnSpc>
                <a:spcPct val="150000"/>
              </a:lnSpc>
            </a:pPr>
            <a:r>
              <a:rPr lang="zh-CN" altLang="en-US" sz="1600" dirty="0">
                <a:latin typeface="+mn-ea"/>
              </a:rPr>
              <a:t>        新教育运动；进步教育运动；蒙台梭利；杜威；改造主义；要素主义；</a:t>
            </a:r>
            <a:endParaRPr lang="en-US" altLang="zh-CN" sz="1600" dirty="0">
              <a:latin typeface="+mn-ea"/>
            </a:endParaRPr>
          </a:p>
          <a:p>
            <a:pPr>
              <a:lnSpc>
                <a:spcPct val="150000"/>
              </a:lnSpc>
            </a:pPr>
            <a:r>
              <a:rPr lang="en-US" altLang="zh-CN" sz="1600" b="1" dirty="0">
                <a:solidFill>
                  <a:srgbClr val="0070C0"/>
                </a:solidFill>
                <a:latin typeface="+mn-ea"/>
              </a:rPr>
              <a:t>▌</a:t>
            </a:r>
            <a:r>
              <a:rPr lang="zh-CN" altLang="en-US" sz="1600" b="1" dirty="0">
                <a:solidFill>
                  <a:srgbClr val="0070C0"/>
                </a:solidFill>
                <a:latin typeface="+mn-ea"/>
              </a:rPr>
              <a:t>学习目标</a:t>
            </a:r>
          </a:p>
          <a:p>
            <a:pPr>
              <a:lnSpc>
                <a:spcPct val="150000"/>
              </a:lnSpc>
            </a:pPr>
            <a:r>
              <a:rPr lang="en-US" altLang="zh-CN" sz="1600" dirty="0">
                <a:latin typeface="+mn-ea"/>
              </a:rPr>
              <a:t>        1. </a:t>
            </a:r>
            <a:r>
              <a:rPr lang="zh-CN" altLang="en-US" sz="1600" dirty="0">
                <a:latin typeface="+mn-ea"/>
              </a:rPr>
              <a:t>理解 </a:t>
            </a:r>
            <a:r>
              <a:rPr lang="en-US" altLang="zh-CN" sz="1600" dirty="0">
                <a:latin typeface="+mn-ea"/>
              </a:rPr>
              <a:t>19 </a:t>
            </a:r>
            <a:r>
              <a:rPr lang="zh-CN" altLang="en-US" sz="1600" dirty="0">
                <a:latin typeface="+mn-ea"/>
              </a:rPr>
              <a:t>世纪末 </a:t>
            </a:r>
            <a:r>
              <a:rPr lang="en-US" altLang="zh-CN" sz="1600" dirty="0">
                <a:latin typeface="+mn-ea"/>
              </a:rPr>
              <a:t>20 </a:t>
            </a:r>
            <a:r>
              <a:rPr lang="zh-CN" altLang="en-US" sz="1600" dirty="0">
                <a:latin typeface="+mn-ea"/>
              </a:rPr>
              <a:t>世纪初欧美教育思潮和教育实验。</a:t>
            </a:r>
          </a:p>
          <a:p>
            <a:pPr>
              <a:lnSpc>
                <a:spcPct val="150000"/>
              </a:lnSpc>
            </a:pPr>
            <a:r>
              <a:rPr lang="en-US" altLang="zh-CN" sz="1600" dirty="0">
                <a:latin typeface="+mn-ea"/>
              </a:rPr>
              <a:t>        2. </a:t>
            </a:r>
            <a:r>
              <a:rPr lang="zh-CN" altLang="en-US" sz="1600" dirty="0">
                <a:latin typeface="+mn-ea"/>
              </a:rPr>
              <a:t>理解并区分新教育运动与进步教育运动的特点。</a:t>
            </a:r>
          </a:p>
          <a:p>
            <a:pPr>
              <a:lnSpc>
                <a:spcPct val="150000"/>
              </a:lnSpc>
            </a:pPr>
            <a:r>
              <a:rPr lang="en-US" altLang="zh-CN" sz="1600" dirty="0">
                <a:latin typeface="+mn-ea"/>
              </a:rPr>
              <a:t>        3. </a:t>
            </a:r>
            <a:r>
              <a:rPr lang="zh-CN" altLang="en-US" sz="1600" dirty="0">
                <a:latin typeface="+mn-ea"/>
              </a:rPr>
              <a:t>理解 </a:t>
            </a:r>
            <a:r>
              <a:rPr lang="en-US" altLang="zh-CN" sz="1600" dirty="0">
                <a:latin typeface="+mn-ea"/>
              </a:rPr>
              <a:t>20 </a:t>
            </a:r>
            <a:r>
              <a:rPr lang="zh-CN" altLang="en-US" sz="1600" dirty="0">
                <a:latin typeface="+mn-ea"/>
              </a:rPr>
              <a:t>世纪欧美主要国家及日本的教育。</a:t>
            </a:r>
          </a:p>
          <a:p>
            <a:pPr>
              <a:lnSpc>
                <a:spcPct val="150000"/>
              </a:lnSpc>
            </a:pPr>
            <a:r>
              <a:rPr lang="en-US" altLang="zh-CN" sz="1600" dirty="0">
                <a:latin typeface="+mn-ea"/>
              </a:rPr>
              <a:t>        4. </a:t>
            </a:r>
            <a:r>
              <a:rPr lang="zh-CN" altLang="en-US" sz="1600" dirty="0">
                <a:latin typeface="+mn-ea"/>
              </a:rPr>
              <a:t>理解现代欧美兴起的各种教育思潮。</a:t>
            </a:r>
          </a:p>
          <a:p>
            <a:pPr>
              <a:lnSpc>
                <a:spcPct val="150000"/>
              </a:lnSpc>
            </a:pPr>
            <a:r>
              <a:rPr lang="en-US" altLang="zh-CN" sz="1600" dirty="0">
                <a:latin typeface="+mn-ea"/>
              </a:rPr>
              <a:t>        5. </a:t>
            </a:r>
            <a:r>
              <a:rPr lang="zh-CN" altLang="en-US" sz="1600" dirty="0">
                <a:latin typeface="+mn-ea"/>
              </a:rPr>
              <a:t>理解蒙台梭利和杜威的教育思想。</a:t>
            </a:r>
            <a:endParaRPr lang="en-US" altLang="zh-CN" sz="1600" dirty="0">
              <a:latin typeface="+mn-ea"/>
            </a:endParaRPr>
          </a:p>
          <a:p>
            <a:pPr>
              <a:lnSpc>
                <a:spcPct val="150000"/>
              </a:lnSpc>
            </a:pPr>
            <a:r>
              <a:rPr lang="zh-CN" altLang="en-US" sz="1600" b="1" dirty="0">
                <a:solidFill>
                  <a:srgbClr val="0070C0"/>
                </a:solidFill>
                <a:latin typeface="+mn-ea"/>
              </a:rPr>
              <a:t>▌内容提要</a:t>
            </a:r>
          </a:p>
          <a:p>
            <a:pPr>
              <a:lnSpc>
                <a:spcPct val="150000"/>
              </a:lnSpc>
            </a:pPr>
            <a:r>
              <a:rPr lang="zh-CN" altLang="en-US" sz="1600" dirty="0">
                <a:latin typeface="+mn-ea"/>
              </a:rPr>
              <a:t>       </a:t>
            </a:r>
            <a:r>
              <a:rPr lang="en-US" altLang="zh-CN" sz="1600" dirty="0">
                <a:latin typeface="+mn-ea"/>
              </a:rPr>
              <a:t>19 </a:t>
            </a:r>
            <a:r>
              <a:rPr lang="zh-CN" altLang="en-US" sz="1600" dirty="0">
                <a:latin typeface="+mn-ea"/>
              </a:rPr>
              <a:t>世纪末 </a:t>
            </a:r>
            <a:r>
              <a:rPr lang="en-US" altLang="zh-CN" sz="1600" dirty="0">
                <a:latin typeface="+mn-ea"/>
              </a:rPr>
              <a:t>20 </a:t>
            </a:r>
            <a:r>
              <a:rPr lang="zh-CN" altLang="en-US" sz="1600" dirty="0">
                <a:latin typeface="+mn-ea"/>
              </a:rPr>
              <a:t>世纪初，在欧美国家经济、政治以及科学文化等方面发展变化的背景下，欧美一些国家开始出现各种新的教育思潮，并逐步汇集成一场范围广泛的教育革新运动，蒙台梭利与杜威是这一时期两个重要的代表人物。</a:t>
            </a:r>
            <a:r>
              <a:rPr lang="en-US" altLang="zh-CN" sz="1600" dirty="0">
                <a:latin typeface="+mn-ea"/>
              </a:rPr>
              <a:t>20 </a:t>
            </a:r>
            <a:r>
              <a:rPr lang="zh-CN" altLang="en-US" sz="1600" dirty="0">
                <a:latin typeface="+mn-ea"/>
              </a:rPr>
              <a:t>世纪欧美、日本及苏联的教育改革在现代教育发展中占有重要的地位。</a:t>
            </a:r>
            <a:r>
              <a:rPr lang="en-US" altLang="zh-CN" sz="1600" dirty="0">
                <a:latin typeface="+mn-ea"/>
              </a:rPr>
              <a:t>20 </a:t>
            </a:r>
            <a:r>
              <a:rPr lang="zh-CN" altLang="en-US" sz="1600" dirty="0">
                <a:latin typeface="+mn-ea"/>
              </a:rPr>
              <a:t>世纪五六十年代以后，由于社会的急剧变革以及当代教育发展所面临的空前复杂的社会环境，因此对于教育的探索呈现出异常丰富多元的格局。</a:t>
            </a:r>
          </a:p>
        </p:txBody>
      </p:sp>
    </p:spTree>
    <p:extLst>
      <p:ext uri="{BB962C8B-B14F-4D97-AF65-F5344CB8AC3E}">
        <p14:creationId xmlns:p14="http://schemas.microsoft.com/office/powerpoint/2010/main" val="262469208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49928"/>
                                  </p:iterate>
                                  <p:childTnLst>
                                    <p:set>
                                      <p:cBhvr>
                                        <p:cTn id="6" dur="1" fill="hold">
                                          <p:stCondLst>
                                            <p:cond delay="0"/>
                                          </p:stCondLst>
                                        </p:cTn>
                                        <p:tgtEl>
                                          <p:spTgt spid="5"/>
                                        </p:tgtEl>
                                        <p:attrNameLst>
                                          <p:attrName>style.visibility</p:attrName>
                                        </p:attrNameLst>
                                      </p:cBhvr>
                                      <p:to>
                                        <p:strVal val="visible"/>
                                      </p:to>
                                    </p:set>
                                    <p:set>
                                      <p:cBhvr>
                                        <p:cTn id="7" dur="68" fill="hold">
                                          <p:stCondLst>
                                            <p:cond delay="0"/>
                                          </p:stCondLst>
                                        </p:cTn>
                                        <p:tgtEl>
                                          <p:spTgt spid="5"/>
                                        </p:tgtEl>
                                        <p:attrNameLst>
                                          <p:attrName>style.rotation</p:attrName>
                                        </p:attrNameLst>
                                      </p:cBhvr>
                                      <p:to>
                                        <p:strVal val="-45.0"/>
                                      </p:to>
                                    </p:set>
                                    <p:anim calcmode="lin" valueType="num">
                                      <p:cBhvr>
                                        <p:cTn id="8" dur="68" fill="hold">
                                          <p:stCondLst>
                                            <p:cond delay="68"/>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68"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 decel="50000" autoRev="1" fill="hold">
                                          <p:stCondLst>
                                            <p:cond delay="68"/>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 fill="hold">
                                          <p:stCondLst>
                                            <p:cond delay="149"/>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11F801A-DE38-363C-433A-7713BEECB1C9}"/>
              </a:ext>
            </a:extLst>
          </p:cNvPr>
          <p:cNvSpPr/>
          <p:nvPr/>
        </p:nvSpPr>
        <p:spPr>
          <a:xfrm>
            <a:off x="0" y="1060263"/>
            <a:ext cx="12192000" cy="5797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9" name="TextBox 8"/>
          <p:cNvSpPr txBox="1">
            <a:spLocks noChangeArrowheads="1"/>
          </p:cNvSpPr>
          <p:nvPr/>
        </p:nvSpPr>
        <p:spPr bwMode="auto">
          <a:xfrm>
            <a:off x="1937544" y="434366"/>
            <a:ext cx="57828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思维导图</a:t>
            </a:r>
          </a:p>
        </p:txBody>
      </p:sp>
      <p:sp>
        <p:nvSpPr>
          <p:cNvPr id="7" name="矩形 6">
            <a:extLst>
              <a:ext uri="{FF2B5EF4-FFF2-40B4-BE49-F238E27FC236}">
                <a16:creationId xmlns:a16="http://schemas.microsoft.com/office/drawing/2014/main" id="{615AF462-3376-0A97-637A-3D2AA7DF0723}"/>
              </a:ext>
            </a:extLst>
          </p:cNvPr>
          <p:cNvSpPr/>
          <p:nvPr/>
        </p:nvSpPr>
        <p:spPr>
          <a:xfrm>
            <a:off x="1630680" y="464846"/>
            <a:ext cx="137160" cy="3543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759C376F-91AD-DFD6-5423-D316B636C202}"/>
              </a:ext>
            </a:extLst>
          </p:cNvPr>
          <p:cNvPicPr>
            <a:picLocks noChangeAspect="1"/>
          </p:cNvPicPr>
          <p:nvPr/>
        </p:nvPicPr>
        <p:blipFill>
          <a:blip r:embed="rId3"/>
          <a:stretch>
            <a:fillRect/>
          </a:stretch>
        </p:blipFill>
        <p:spPr>
          <a:xfrm>
            <a:off x="2567042" y="1529976"/>
            <a:ext cx="6757116" cy="4685110"/>
          </a:xfrm>
          <a:prstGeom prst="rect">
            <a:avLst/>
          </a:prstGeom>
        </p:spPr>
      </p:pic>
    </p:spTree>
    <p:extLst>
      <p:ext uri="{BB962C8B-B14F-4D97-AF65-F5344CB8AC3E}">
        <p14:creationId xmlns:p14="http://schemas.microsoft.com/office/powerpoint/2010/main" val="247237058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19</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世纪末</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世纪初欧美教育思潮和教育实验</a:t>
            </a:r>
          </a:p>
        </p:txBody>
      </p:sp>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11" name="椭圆 10">
            <a:extLst>
              <a:ext uri="{FF2B5EF4-FFF2-40B4-BE49-F238E27FC236}">
                <a16:creationId xmlns:a16="http://schemas.microsoft.com/office/drawing/2014/main" id="{95573194-88E3-C9B2-D57B-BB22B3C3AAF9}"/>
              </a:ext>
            </a:extLst>
          </p:cNvPr>
          <p:cNvSpPr/>
          <p:nvPr/>
        </p:nvSpPr>
        <p:spPr>
          <a:xfrm>
            <a:off x="1606954" y="2506172"/>
            <a:ext cx="2261804" cy="2261804"/>
          </a:xfrm>
          <a:prstGeom prst="ellipse">
            <a:avLst/>
          </a:pr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anchor="ctr" anchorCtr="1"/>
          <a:lstStyle/>
          <a:p>
            <a:pPr algn="ctr"/>
            <a:r>
              <a:rPr lang="zh-CN" altLang="en-US" sz="2000" b="1" dirty="0"/>
              <a:t>一</a:t>
            </a:r>
            <a:endParaRPr lang="en-US" altLang="zh-CN" sz="2000" b="1" dirty="0"/>
          </a:p>
          <a:p>
            <a:pPr algn="ctr"/>
            <a:r>
              <a:rPr lang="zh-CN" altLang="en-US" sz="2000" b="1" dirty="0"/>
              <a:t>新教育运动</a:t>
            </a:r>
          </a:p>
        </p:txBody>
      </p:sp>
      <p:grpSp>
        <p:nvGrpSpPr>
          <p:cNvPr id="6" name="组合 5">
            <a:extLst>
              <a:ext uri="{FF2B5EF4-FFF2-40B4-BE49-F238E27FC236}">
                <a16:creationId xmlns:a16="http://schemas.microsoft.com/office/drawing/2014/main" id="{346DB73A-65DC-6EC1-6012-6DD52CE85120}"/>
              </a:ext>
            </a:extLst>
          </p:cNvPr>
          <p:cNvGrpSpPr/>
          <p:nvPr/>
        </p:nvGrpSpPr>
        <p:grpSpPr>
          <a:xfrm>
            <a:off x="6975789" y="1751913"/>
            <a:ext cx="1449073" cy="1134937"/>
            <a:chOff x="6975789" y="1751913"/>
            <a:chExt cx="1449073" cy="1134937"/>
          </a:xfrm>
        </p:grpSpPr>
        <p:sp>
          <p:nvSpPr>
            <p:cNvPr id="25" name="任意多边形: 形状 24">
              <a:extLst>
                <a:ext uri="{FF2B5EF4-FFF2-40B4-BE49-F238E27FC236}">
                  <a16:creationId xmlns:a16="http://schemas.microsoft.com/office/drawing/2014/main" id="{9EECE0A5-B94B-19B5-40A9-10EFFF8B4431}"/>
                </a:ext>
              </a:extLst>
            </p:cNvPr>
            <p:cNvSpPr/>
            <p:nvPr/>
          </p:nvSpPr>
          <p:spPr>
            <a:xfrm rot="19036660">
              <a:off x="6975789" y="2848003"/>
              <a:ext cx="573216" cy="38847"/>
            </a:xfrm>
            <a:custGeom>
              <a:avLst/>
              <a:gdLst/>
              <a:ahLst/>
              <a:cxnLst/>
              <a:rect l="0" t="0" r="0" b="0"/>
              <a:pathLst>
                <a:path>
                  <a:moveTo>
                    <a:pt x="0" y="19423"/>
                  </a:moveTo>
                  <a:lnTo>
                    <a:pt x="573216" y="19423"/>
                  </a:lnTo>
                </a:path>
              </a:pathLst>
            </a:custGeom>
            <a:noFill/>
          </p:spPr>
          <p:style>
            <a:lnRef idx="2">
              <a:schemeClr val="accent1">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26" name="任意多边形: 形状 25">
              <a:extLst>
                <a:ext uri="{FF2B5EF4-FFF2-40B4-BE49-F238E27FC236}">
                  <a16:creationId xmlns:a16="http://schemas.microsoft.com/office/drawing/2014/main" id="{8EE7EFEF-D446-A75C-7D4E-82ECAC621281}"/>
                </a:ext>
              </a:extLst>
            </p:cNvPr>
            <p:cNvSpPr/>
            <p:nvPr/>
          </p:nvSpPr>
          <p:spPr>
            <a:xfrm>
              <a:off x="7327341" y="1751913"/>
              <a:ext cx="1097521" cy="1097521"/>
            </a:xfrm>
            <a:custGeom>
              <a:avLst/>
              <a:gdLst>
                <a:gd name="connsiteX0" fmla="*/ 0 w 1097521"/>
                <a:gd name="connsiteY0" fmla="*/ 548761 h 1097521"/>
                <a:gd name="connsiteX1" fmla="*/ 548761 w 1097521"/>
                <a:gd name="connsiteY1" fmla="*/ 0 h 1097521"/>
                <a:gd name="connsiteX2" fmla="*/ 1097522 w 1097521"/>
                <a:gd name="connsiteY2" fmla="*/ 548761 h 1097521"/>
                <a:gd name="connsiteX3" fmla="*/ 548761 w 1097521"/>
                <a:gd name="connsiteY3" fmla="*/ 1097522 h 1097521"/>
                <a:gd name="connsiteX4" fmla="*/ 0 w 1097521"/>
                <a:gd name="connsiteY4" fmla="*/ 548761 h 1097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21" h="1097521">
                  <a:moveTo>
                    <a:pt x="0" y="548761"/>
                  </a:moveTo>
                  <a:cubicBezTo>
                    <a:pt x="0" y="245689"/>
                    <a:pt x="245689" y="0"/>
                    <a:pt x="548761" y="0"/>
                  </a:cubicBezTo>
                  <a:cubicBezTo>
                    <a:pt x="851833" y="0"/>
                    <a:pt x="1097522" y="245689"/>
                    <a:pt x="1097522" y="548761"/>
                  </a:cubicBezTo>
                  <a:cubicBezTo>
                    <a:pt x="1097522" y="851833"/>
                    <a:pt x="851833" y="1097522"/>
                    <a:pt x="548761" y="1097522"/>
                  </a:cubicBezTo>
                  <a:cubicBezTo>
                    <a:pt x="245689" y="1097522"/>
                    <a:pt x="0" y="851833"/>
                    <a:pt x="0" y="548761"/>
                  </a:cubicBez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176603" tIns="176603" rIns="176603" bIns="176603" numCol="1" spcCol="1270" anchor="ctr" anchorCtr="0">
              <a:noAutofit/>
            </a:bodyPr>
            <a:lstStyle/>
            <a:p>
              <a:pPr marL="0" lvl="0" indent="0" algn="ctr" defTabSz="1111250">
                <a:lnSpc>
                  <a:spcPct val="90000"/>
                </a:lnSpc>
                <a:spcBef>
                  <a:spcPct val="0"/>
                </a:spcBef>
                <a:spcAft>
                  <a:spcPct val="35000"/>
                </a:spcAft>
                <a:buNone/>
              </a:pPr>
              <a:r>
                <a:rPr lang="en-US" altLang="zh-CN" sz="1600" dirty="0"/>
                <a:t>1</a:t>
              </a:r>
            </a:p>
            <a:p>
              <a:pPr marL="0" lvl="0" indent="0" algn="ctr" defTabSz="1111250">
                <a:lnSpc>
                  <a:spcPct val="90000"/>
                </a:lnSpc>
                <a:spcBef>
                  <a:spcPct val="0"/>
                </a:spcBef>
                <a:spcAft>
                  <a:spcPct val="35000"/>
                </a:spcAft>
                <a:buNone/>
              </a:pPr>
              <a:r>
                <a:rPr lang="zh-CN" altLang="en-US" sz="1600" dirty="0"/>
                <a:t>爱伦</a:t>
              </a:r>
              <a:r>
                <a:rPr lang="en-US" altLang="zh-CN" sz="1600" dirty="0"/>
                <a:t>·</a:t>
              </a:r>
              <a:r>
                <a:rPr lang="zh-CN" altLang="en-US" sz="1600" dirty="0"/>
                <a:t>凯</a:t>
              </a:r>
              <a:endParaRPr lang="zh-CN" altLang="en-US" sz="1600" kern="1200" dirty="0"/>
            </a:p>
          </p:txBody>
        </p:sp>
      </p:grpSp>
      <p:grpSp>
        <p:nvGrpSpPr>
          <p:cNvPr id="7" name="组合 6">
            <a:extLst>
              <a:ext uri="{FF2B5EF4-FFF2-40B4-BE49-F238E27FC236}">
                <a16:creationId xmlns:a16="http://schemas.microsoft.com/office/drawing/2014/main" id="{9D353861-C068-557A-DE13-5530A0AABDBF}"/>
              </a:ext>
            </a:extLst>
          </p:cNvPr>
          <p:cNvGrpSpPr/>
          <p:nvPr/>
        </p:nvGrpSpPr>
        <p:grpSpPr>
          <a:xfrm>
            <a:off x="7051841" y="3104356"/>
            <a:ext cx="1735407" cy="1097521"/>
            <a:chOff x="7051841" y="3104356"/>
            <a:chExt cx="1735407" cy="1097521"/>
          </a:xfrm>
        </p:grpSpPr>
        <p:sp>
          <p:nvSpPr>
            <p:cNvPr id="24" name="任意多边形: 形状 23">
              <a:extLst>
                <a:ext uri="{FF2B5EF4-FFF2-40B4-BE49-F238E27FC236}">
                  <a16:creationId xmlns:a16="http://schemas.microsoft.com/office/drawing/2014/main" id="{222F29DF-721C-7B55-6FF0-095D06FDB196}"/>
                </a:ext>
              </a:extLst>
            </p:cNvPr>
            <p:cNvSpPr/>
            <p:nvPr/>
          </p:nvSpPr>
          <p:spPr>
            <a:xfrm>
              <a:off x="7051841" y="3633693"/>
              <a:ext cx="637886" cy="38847"/>
            </a:xfrm>
            <a:custGeom>
              <a:avLst/>
              <a:gdLst/>
              <a:ahLst/>
              <a:cxnLst/>
              <a:rect l="0" t="0" r="0" b="0"/>
              <a:pathLst>
                <a:path>
                  <a:moveTo>
                    <a:pt x="0" y="19423"/>
                  </a:moveTo>
                  <a:lnTo>
                    <a:pt x="637886" y="19423"/>
                  </a:lnTo>
                </a:path>
              </a:pathLst>
            </a:custGeom>
            <a:noFill/>
          </p:spPr>
          <p:style>
            <a:lnRef idx="2">
              <a:schemeClr val="accent1">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27" name="任意多边形: 形状 26">
              <a:extLst>
                <a:ext uri="{FF2B5EF4-FFF2-40B4-BE49-F238E27FC236}">
                  <a16:creationId xmlns:a16="http://schemas.microsoft.com/office/drawing/2014/main" id="{603B20DF-48EA-962A-A490-5C26D7D16A5D}"/>
                </a:ext>
              </a:extLst>
            </p:cNvPr>
            <p:cNvSpPr/>
            <p:nvPr/>
          </p:nvSpPr>
          <p:spPr>
            <a:xfrm>
              <a:off x="7689727" y="3104356"/>
              <a:ext cx="1097521" cy="1097521"/>
            </a:xfrm>
            <a:custGeom>
              <a:avLst/>
              <a:gdLst>
                <a:gd name="connsiteX0" fmla="*/ 0 w 1097521"/>
                <a:gd name="connsiteY0" fmla="*/ 548761 h 1097521"/>
                <a:gd name="connsiteX1" fmla="*/ 548761 w 1097521"/>
                <a:gd name="connsiteY1" fmla="*/ 0 h 1097521"/>
                <a:gd name="connsiteX2" fmla="*/ 1097522 w 1097521"/>
                <a:gd name="connsiteY2" fmla="*/ 548761 h 1097521"/>
                <a:gd name="connsiteX3" fmla="*/ 548761 w 1097521"/>
                <a:gd name="connsiteY3" fmla="*/ 1097522 h 1097521"/>
                <a:gd name="connsiteX4" fmla="*/ 0 w 1097521"/>
                <a:gd name="connsiteY4" fmla="*/ 548761 h 1097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21" h="1097521">
                  <a:moveTo>
                    <a:pt x="0" y="548761"/>
                  </a:moveTo>
                  <a:cubicBezTo>
                    <a:pt x="0" y="245689"/>
                    <a:pt x="245689" y="0"/>
                    <a:pt x="548761" y="0"/>
                  </a:cubicBezTo>
                  <a:cubicBezTo>
                    <a:pt x="851833" y="0"/>
                    <a:pt x="1097522" y="245689"/>
                    <a:pt x="1097522" y="548761"/>
                  </a:cubicBezTo>
                  <a:cubicBezTo>
                    <a:pt x="1097522" y="851833"/>
                    <a:pt x="851833" y="1097522"/>
                    <a:pt x="548761" y="1097522"/>
                  </a:cubicBezTo>
                  <a:cubicBezTo>
                    <a:pt x="245689" y="1097522"/>
                    <a:pt x="0" y="851833"/>
                    <a:pt x="0" y="548761"/>
                  </a:cubicBez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r>
                <a:rPr lang="en-US" altLang="zh-CN" sz="1600" dirty="0"/>
                <a:t>2</a:t>
              </a:r>
            </a:p>
            <a:p>
              <a:pPr marL="0" lvl="0" indent="0" algn="ctr" defTabSz="1111250">
                <a:lnSpc>
                  <a:spcPct val="90000"/>
                </a:lnSpc>
                <a:spcBef>
                  <a:spcPct val="0"/>
                </a:spcBef>
                <a:spcAft>
                  <a:spcPct val="35000"/>
                </a:spcAft>
                <a:buNone/>
              </a:pPr>
              <a:r>
                <a:rPr lang="zh-CN" altLang="en-US" sz="1600" dirty="0"/>
                <a:t>德可乐利</a:t>
              </a:r>
              <a:endParaRPr lang="zh-CN" altLang="en-US" sz="1600" kern="1200" dirty="0"/>
            </a:p>
          </p:txBody>
        </p:sp>
      </p:grpSp>
      <p:grpSp>
        <p:nvGrpSpPr>
          <p:cNvPr id="8" name="组合 7">
            <a:extLst>
              <a:ext uri="{FF2B5EF4-FFF2-40B4-BE49-F238E27FC236}">
                <a16:creationId xmlns:a16="http://schemas.microsoft.com/office/drawing/2014/main" id="{2A95681D-1574-AE34-52F1-9ACCD6E14E1A}"/>
              </a:ext>
            </a:extLst>
          </p:cNvPr>
          <p:cNvGrpSpPr/>
          <p:nvPr/>
        </p:nvGrpSpPr>
        <p:grpSpPr>
          <a:xfrm>
            <a:off x="6975789" y="4419382"/>
            <a:ext cx="1449073" cy="1134937"/>
            <a:chOff x="6975789" y="4419382"/>
            <a:chExt cx="1449073" cy="1134937"/>
          </a:xfrm>
        </p:grpSpPr>
        <p:sp>
          <p:nvSpPr>
            <p:cNvPr id="23" name="任意多边形: 形状 22">
              <a:extLst>
                <a:ext uri="{FF2B5EF4-FFF2-40B4-BE49-F238E27FC236}">
                  <a16:creationId xmlns:a16="http://schemas.microsoft.com/office/drawing/2014/main" id="{34C35BC1-2409-4F59-43B8-1BDE56292F73}"/>
                </a:ext>
              </a:extLst>
            </p:cNvPr>
            <p:cNvSpPr/>
            <p:nvPr/>
          </p:nvSpPr>
          <p:spPr>
            <a:xfrm rot="2563340">
              <a:off x="6975789" y="4419382"/>
              <a:ext cx="573216" cy="38847"/>
            </a:xfrm>
            <a:custGeom>
              <a:avLst/>
              <a:gdLst/>
              <a:ahLst/>
              <a:cxnLst/>
              <a:rect l="0" t="0" r="0" b="0"/>
              <a:pathLst>
                <a:path>
                  <a:moveTo>
                    <a:pt x="0" y="19423"/>
                  </a:moveTo>
                  <a:lnTo>
                    <a:pt x="573216" y="19423"/>
                  </a:lnTo>
                </a:path>
              </a:pathLst>
            </a:custGeom>
            <a:noFill/>
          </p:spPr>
          <p:style>
            <a:lnRef idx="2">
              <a:schemeClr val="accent1">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28" name="任意多边形: 形状 27">
              <a:extLst>
                <a:ext uri="{FF2B5EF4-FFF2-40B4-BE49-F238E27FC236}">
                  <a16:creationId xmlns:a16="http://schemas.microsoft.com/office/drawing/2014/main" id="{7D8A9192-DA77-CDE7-1857-512A2A97C080}"/>
                </a:ext>
              </a:extLst>
            </p:cNvPr>
            <p:cNvSpPr/>
            <p:nvPr/>
          </p:nvSpPr>
          <p:spPr>
            <a:xfrm>
              <a:off x="7327341" y="4456798"/>
              <a:ext cx="1097521" cy="1097521"/>
            </a:xfrm>
            <a:custGeom>
              <a:avLst/>
              <a:gdLst>
                <a:gd name="connsiteX0" fmla="*/ 0 w 1097521"/>
                <a:gd name="connsiteY0" fmla="*/ 548761 h 1097521"/>
                <a:gd name="connsiteX1" fmla="*/ 548761 w 1097521"/>
                <a:gd name="connsiteY1" fmla="*/ 0 h 1097521"/>
                <a:gd name="connsiteX2" fmla="*/ 1097522 w 1097521"/>
                <a:gd name="connsiteY2" fmla="*/ 548761 h 1097521"/>
                <a:gd name="connsiteX3" fmla="*/ 548761 w 1097521"/>
                <a:gd name="connsiteY3" fmla="*/ 1097522 h 1097521"/>
                <a:gd name="connsiteX4" fmla="*/ 0 w 1097521"/>
                <a:gd name="connsiteY4" fmla="*/ 548761 h 1097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21" h="1097521">
                  <a:moveTo>
                    <a:pt x="0" y="548761"/>
                  </a:moveTo>
                  <a:cubicBezTo>
                    <a:pt x="0" y="245689"/>
                    <a:pt x="245689" y="0"/>
                    <a:pt x="548761" y="0"/>
                  </a:cubicBezTo>
                  <a:cubicBezTo>
                    <a:pt x="851833" y="0"/>
                    <a:pt x="1097522" y="245689"/>
                    <a:pt x="1097522" y="548761"/>
                  </a:cubicBezTo>
                  <a:cubicBezTo>
                    <a:pt x="1097522" y="851833"/>
                    <a:pt x="851833" y="1097522"/>
                    <a:pt x="548761" y="1097522"/>
                  </a:cubicBezTo>
                  <a:cubicBezTo>
                    <a:pt x="245689" y="1097522"/>
                    <a:pt x="0" y="851833"/>
                    <a:pt x="0" y="548761"/>
                  </a:cubicBez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176603" tIns="176603" rIns="176603" bIns="176603" numCol="1" spcCol="1270" anchor="ctr" anchorCtr="0">
              <a:noAutofit/>
            </a:bodyPr>
            <a:lstStyle/>
            <a:p>
              <a:pPr marL="0" lvl="0" indent="0" algn="ctr" defTabSz="1111250">
                <a:lnSpc>
                  <a:spcPct val="90000"/>
                </a:lnSpc>
                <a:spcBef>
                  <a:spcPct val="0"/>
                </a:spcBef>
                <a:spcAft>
                  <a:spcPct val="35000"/>
                </a:spcAft>
                <a:buNone/>
              </a:pPr>
              <a:r>
                <a:rPr lang="en-US" altLang="zh-CN" sz="1600" dirty="0"/>
                <a:t>3</a:t>
              </a:r>
            </a:p>
            <a:p>
              <a:pPr marL="0" lvl="0" indent="0" algn="ctr" defTabSz="1111250">
                <a:lnSpc>
                  <a:spcPct val="90000"/>
                </a:lnSpc>
                <a:spcBef>
                  <a:spcPct val="0"/>
                </a:spcBef>
                <a:spcAft>
                  <a:spcPct val="35000"/>
                </a:spcAft>
                <a:buNone/>
              </a:pPr>
              <a:r>
                <a:rPr lang="zh-CN" altLang="en-US" sz="1600" dirty="0"/>
                <a:t>罗素</a:t>
              </a:r>
              <a:endParaRPr lang="zh-CN" altLang="en-US" sz="1600" kern="1200" dirty="0"/>
            </a:p>
          </p:txBody>
        </p:sp>
      </p:grpSp>
      <p:grpSp>
        <p:nvGrpSpPr>
          <p:cNvPr id="5" name="组合 4">
            <a:extLst>
              <a:ext uri="{FF2B5EF4-FFF2-40B4-BE49-F238E27FC236}">
                <a16:creationId xmlns:a16="http://schemas.microsoft.com/office/drawing/2014/main" id="{13FA7529-2740-9E7E-9591-0E66ED630ABE}"/>
              </a:ext>
            </a:extLst>
          </p:cNvPr>
          <p:cNvGrpSpPr/>
          <p:nvPr/>
        </p:nvGrpSpPr>
        <p:grpSpPr>
          <a:xfrm>
            <a:off x="3868758" y="2847788"/>
            <a:ext cx="3378451" cy="1578574"/>
            <a:chOff x="3868758" y="2847788"/>
            <a:chExt cx="3378451" cy="1578574"/>
          </a:xfrm>
        </p:grpSpPr>
        <p:sp>
          <p:nvSpPr>
            <p:cNvPr id="14" name="任意多边形: 形状 13">
              <a:extLst>
                <a:ext uri="{FF2B5EF4-FFF2-40B4-BE49-F238E27FC236}">
                  <a16:creationId xmlns:a16="http://schemas.microsoft.com/office/drawing/2014/main" id="{40DDDFE7-484B-3663-3F6B-BC2ECD6A6A7F}"/>
                </a:ext>
              </a:extLst>
            </p:cNvPr>
            <p:cNvSpPr/>
            <p:nvPr/>
          </p:nvSpPr>
          <p:spPr>
            <a:xfrm>
              <a:off x="5668635" y="2847788"/>
              <a:ext cx="1578574" cy="1578574"/>
            </a:xfrm>
            <a:custGeom>
              <a:avLst/>
              <a:gdLst>
                <a:gd name="connsiteX0" fmla="*/ 0 w 1097521"/>
                <a:gd name="connsiteY0" fmla="*/ 548761 h 1097521"/>
                <a:gd name="connsiteX1" fmla="*/ 548761 w 1097521"/>
                <a:gd name="connsiteY1" fmla="*/ 0 h 1097521"/>
                <a:gd name="connsiteX2" fmla="*/ 1097522 w 1097521"/>
                <a:gd name="connsiteY2" fmla="*/ 548761 h 1097521"/>
                <a:gd name="connsiteX3" fmla="*/ 548761 w 1097521"/>
                <a:gd name="connsiteY3" fmla="*/ 1097522 h 1097521"/>
                <a:gd name="connsiteX4" fmla="*/ 0 w 1097521"/>
                <a:gd name="connsiteY4" fmla="*/ 548761 h 1097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21" h="1097521">
                  <a:moveTo>
                    <a:pt x="0" y="548761"/>
                  </a:moveTo>
                  <a:cubicBezTo>
                    <a:pt x="0" y="245689"/>
                    <a:pt x="245689" y="0"/>
                    <a:pt x="548761" y="0"/>
                  </a:cubicBezTo>
                  <a:cubicBezTo>
                    <a:pt x="851833" y="0"/>
                    <a:pt x="1097522" y="245689"/>
                    <a:pt x="1097522" y="548761"/>
                  </a:cubicBezTo>
                  <a:cubicBezTo>
                    <a:pt x="1097522" y="851833"/>
                    <a:pt x="851833" y="1097522"/>
                    <a:pt x="548761" y="1097522"/>
                  </a:cubicBezTo>
                  <a:cubicBezTo>
                    <a:pt x="245689" y="1097522"/>
                    <a:pt x="0" y="851833"/>
                    <a:pt x="0" y="548761"/>
                  </a:cubicBez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176603" tIns="176603" rIns="176603" bIns="176603" numCol="1" spcCol="1270" anchor="ctr" anchorCtr="0">
              <a:noAutofit/>
            </a:bodyPr>
            <a:lstStyle/>
            <a:p>
              <a:pPr marL="0" lvl="0" indent="0" algn="ctr" defTabSz="1111250">
                <a:lnSpc>
                  <a:spcPct val="90000"/>
                </a:lnSpc>
                <a:spcBef>
                  <a:spcPct val="0"/>
                </a:spcBef>
                <a:spcAft>
                  <a:spcPct val="35000"/>
                </a:spcAft>
                <a:buNone/>
              </a:pPr>
              <a:r>
                <a:rPr lang="zh-CN" altLang="en-US" sz="1600" dirty="0"/>
                <a:t>（三）</a:t>
              </a:r>
              <a:endParaRPr lang="en-US" altLang="zh-CN" sz="1600" dirty="0"/>
            </a:p>
            <a:p>
              <a:pPr marL="0" lvl="0" indent="0" algn="ctr" defTabSz="1111250">
                <a:lnSpc>
                  <a:spcPct val="90000"/>
                </a:lnSpc>
                <a:spcBef>
                  <a:spcPct val="0"/>
                </a:spcBef>
                <a:spcAft>
                  <a:spcPct val="35000"/>
                </a:spcAft>
                <a:buNone/>
              </a:pPr>
              <a:r>
                <a:rPr lang="zh-CN" altLang="en-US" sz="1600" dirty="0"/>
                <a:t>教育思想</a:t>
              </a:r>
              <a:endParaRPr lang="zh-CN" altLang="en-US" sz="1600" kern="1200" dirty="0"/>
            </a:p>
          </p:txBody>
        </p:sp>
        <p:cxnSp>
          <p:nvCxnSpPr>
            <p:cNvPr id="20" name="直接连接符 19">
              <a:extLst>
                <a:ext uri="{FF2B5EF4-FFF2-40B4-BE49-F238E27FC236}">
                  <a16:creationId xmlns:a16="http://schemas.microsoft.com/office/drawing/2014/main" id="{DAD04B1A-A60D-81C9-472C-A588EABD2C04}"/>
                </a:ext>
              </a:extLst>
            </p:cNvPr>
            <p:cNvCxnSpPr>
              <a:cxnSpLocks/>
              <a:stCxn id="11" idx="6"/>
              <a:endCxn id="14" idx="0"/>
            </p:cNvCxnSpPr>
            <p:nvPr/>
          </p:nvCxnSpPr>
          <p:spPr>
            <a:xfrm>
              <a:off x="3868758" y="3637074"/>
              <a:ext cx="1799877" cy="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08E1348F-9F5E-5480-41EE-279194053930}"/>
              </a:ext>
            </a:extLst>
          </p:cNvPr>
          <p:cNvGrpSpPr/>
          <p:nvPr/>
        </p:nvGrpSpPr>
        <p:grpSpPr>
          <a:xfrm>
            <a:off x="3537524" y="1453556"/>
            <a:ext cx="2025509" cy="1662152"/>
            <a:chOff x="3537524" y="1453556"/>
            <a:chExt cx="2025509" cy="1662152"/>
          </a:xfrm>
        </p:grpSpPr>
        <p:sp>
          <p:nvSpPr>
            <p:cNvPr id="12" name="任意多边形: 形状 11">
              <a:extLst>
                <a:ext uri="{FF2B5EF4-FFF2-40B4-BE49-F238E27FC236}">
                  <a16:creationId xmlns:a16="http://schemas.microsoft.com/office/drawing/2014/main" id="{08326DA8-E312-E87C-8174-A1FEC9508FCF}"/>
                </a:ext>
              </a:extLst>
            </p:cNvPr>
            <p:cNvSpPr/>
            <p:nvPr/>
          </p:nvSpPr>
          <p:spPr>
            <a:xfrm>
              <a:off x="3900881" y="1453556"/>
              <a:ext cx="1662152" cy="1662152"/>
            </a:xfrm>
            <a:custGeom>
              <a:avLst/>
              <a:gdLst>
                <a:gd name="connsiteX0" fmla="*/ 0 w 1097521"/>
                <a:gd name="connsiteY0" fmla="*/ 548761 h 1097521"/>
                <a:gd name="connsiteX1" fmla="*/ 548761 w 1097521"/>
                <a:gd name="connsiteY1" fmla="*/ 0 h 1097521"/>
                <a:gd name="connsiteX2" fmla="*/ 1097522 w 1097521"/>
                <a:gd name="connsiteY2" fmla="*/ 548761 h 1097521"/>
                <a:gd name="connsiteX3" fmla="*/ 548761 w 1097521"/>
                <a:gd name="connsiteY3" fmla="*/ 1097522 h 1097521"/>
                <a:gd name="connsiteX4" fmla="*/ 0 w 1097521"/>
                <a:gd name="connsiteY4" fmla="*/ 548761 h 1097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21" h="1097521">
                  <a:moveTo>
                    <a:pt x="0" y="548761"/>
                  </a:moveTo>
                  <a:cubicBezTo>
                    <a:pt x="0" y="245689"/>
                    <a:pt x="245689" y="0"/>
                    <a:pt x="548761" y="0"/>
                  </a:cubicBezTo>
                  <a:cubicBezTo>
                    <a:pt x="851833" y="0"/>
                    <a:pt x="1097522" y="245689"/>
                    <a:pt x="1097522" y="548761"/>
                  </a:cubicBezTo>
                  <a:cubicBezTo>
                    <a:pt x="1097522" y="851833"/>
                    <a:pt x="851833" y="1097522"/>
                    <a:pt x="548761" y="1097522"/>
                  </a:cubicBezTo>
                  <a:cubicBezTo>
                    <a:pt x="245689" y="1097522"/>
                    <a:pt x="0" y="851833"/>
                    <a:pt x="0" y="548761"/>
                  </a:cubicBez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176603" tIns="176603" rIns="176603" bIns="176603" numCol="1" spcCol="1270" anchor="ctr" anchorCtr="0">
              <a:noAutofit/>
            </a:bodyPr>
            <a:lstStyle/>
            <a:p>
              <a:pPr marL="0" lvl="0" indent="0" algn="ctr" defTabSz="1111250">
                <a:lnSpc>
                  <a:spcPct val="90000"/>
                </a:lnSpc>
                <a:spcBef>
                  <a:spcPct val="0"/>
                </a:spcBef>
                <a:spcAft>
                  <a:spcPct val="35000"/>
                </a:spcAft>
                <a:buNone/>
              </a:pPr>
              <a:r>
                <a:rPr lang="zh-CN" altLang="en-US" sz="1600" dirty="0"/>
                <a:t>（一）</a:t>
              </a:r>
              <a:endParaRPr lang="en-US" altLang="zh-CN" sz="1600" dirty="0"/>
            </a:p>
            <a:p>
              <a:pPr marL="0" lvl="0" indent="0" algn="ctr" defTabSz="1111250">
                <a:lnSpc>
                  <a:spcPct val="90000"/>
                </a:lnSpc>
                <a:spcBef>
                  <a:spcPct val="0"/>
                </a:spcBef>
                <a:spcAft>
                  <a:spcPct val="35000"/>
                </a:spcAft>
                <a:buNone/>
              </a:pPr>
              <a:r>
                <a:rPr lang="zh-CN" altLang="en-US" sz="1600" dirty="0"/>
                <a:t>历史背景</a:t>
              </a:r>
              <a:endParaRPr lang="zh-CN" altLang="en-US" sz="1600" kern="1200" dirty="0"/>
            </a:p>
          </p:txBody>
        </p:sp>
        <p:cxnSp>
          <p:nvCxnSpPr>
            <p:cNvPr id="32" name="直接连接符 31">
              <a:extLst>
                <a:ext uri="{FF2B5EF4-FFF2-40B4-BE49-F238E27FC236}">
                  <a16:creationId xmlns:a16="http://schemas.microsoft.com/office/drawing/2014/main" id="{295D1471-B2DD-77E3-474F-D3423C8ED00E}"/>
                </a:ext>
              </a:extLst>
            </p:cNvPr>
            <p:cNvCxnSpPr>
              <a:stCxn id="11" idx="7"/>
              <a:endCxn id="12" idx="0"/>
            </p:cNvCxnSpPr>
            <p:nvPr/>
          </p:nvCxnSpPr>
          <p:spPr>
            <a:xfrm flipV="1">
              <a:off x="3537524" y="2284633"/>
              <a:ext cx="363357" cy="552773"/>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179D6FF9-22E4-7129-1F8A-276F14B25E2C}"/>
              </a:ext>
            </a:extLst>
          </p:cNvPr>
          <p:cNvGrpSpPr/>
          <p:nvPr/>
        </p:nvGrpSpPr>
        <p:grpSpPr>
          <a:xfrm>
            <a:off x="3537524" y="4158441"/>
            <a:ext cx="2025509" cy="1662152"/>
            <a:chOff x="3537524" y="4158441"/>
            <a:chExt cx="2025509" cy="1662152"/>
          </a:xfrm>
        </p:grpSpPr>
        <p:sp>
          <p:nvSpPr>
            <p:cNvPr id="17" name="任意多边形: 形状 16">
              <a:extLst>
                <a:ext uri="{FF2B5EF4-FFF2-40B4-BE49-F238E27FC236}">
                  <a16:creationId xmlns:a16="http://schemas.microsoft.com/office/drawing/2014/main" id="{D689647E-0C6E-7D4B-F797-D3101CF2DCF2}"/>
                </a:ext>
              </a:extLst>
            </p:cNvPr>
            <p:cNvSpPr/>
            <p:nvPr/>
          </p:nvSpPr>
          <p:spPr>
            <a:xfrm>
              <a:off x="3900881" y="4158441"/>
              <a:ext cx="1662152" cy="1662152"/>
            </a:xfrm>
            <a:custGeom>
              <a:avLst/>
              <a:gdLst>
                <a:gd name="connsiteX0" fmla="*/ 0 w 1097521"/>
                <a:gd name="connsiteY0" fmla="*/ 548761 h 1097521"/>
                <a:gd name="connsiteX1" fmla="*/ 548761 w 1097521"/>
                <a:gd name="connsiteY1" fmla="*/ 0 h 1097521"/>
                <a:gd name="connsiteX2" fmla="*/ 1097522 w 1097521"/>
                <a:gd name="connsiteY2" fmla="*/ 548761 h 1097521"/>
                <a:gd name="connsiteX3" fmla="*/ 548761 w 1097521"/>
                <a:gd name="connsiteY3" fmla="*/ 1097522 h 1097521"/>
                <a:gd name="connsiteX4" fmla="*/ 0 w 1097521"/>
                <a:gd name="connsiteY4" fmla="*/ 548761 h 1097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21" h="1097521">
                  <a:moveTo>
                    <a:pt x="0" y="548761"/>
                  </a:moveTo>
                  <a:cubicBezTo>
                    <a:pt x="0" y="245689"/>
                    <a:pt x="245689" y="0"/>
                    <a:pt x="548761" y="0"/>
                  </a:cubicBezTo>
                  <a:cubicBezTo>
                    <a:pt x="851833" y="0"/>
                    <a:pt x="1097522" y="245689"/>
                    <a:pt x="1097522" y="548761"/>
                  </a:cubicBezTo>
                  <a:cubicBezTo>
                    <a:pt x="1097522" y="851833"/>
                    <a:pt x="851833" y="1097522"/>
                    <a:pt x="548761" y="1097522"/>
                  </a:cubicBezTo>
                  <a:cubicBezTo>
                    <a:pt x="245689" y="1097522"/>
                    <a:pt x="0" y="851833"/>
                    <a:pt x="0" y="548761"/>
                  </a:cubicBez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176603" tIns="176603" rIns="176603" bIns="176603" numCol="1" spcCol="1270" anchor="ctr" anchorCtr="0">
              <a:noAutofit/>
            </a:bodyPr>
            <a:lstStyle/>
            <a:p>
              <a:pPr marL="0" lvl="0" indent="0" algn="ctr" defTabSz="1111250">
                <a:lnSpc>
                  <a:spcPct val="90000"/>
                </a:lnSpc>
                <a:spcBef>
                  <a:spcPct val="0"/>
                </a:spcBef>
                <a:spcAft>
                  <a:spcPct val="35000"/>
                </a:spcAft>
                <a:buNone/>
              </a:pPr>
              <a:r>
                <a:rPr lang="zh-CN" altLang="en-US" sz="1600" dirty="0"/>
                <a:t>（二）</a:t>
              </a:r>
              <a:endParaRPr lang="en-US" altLang="zh-CN" sz="1600" dirty="0"/>
            </a:p>
            <a:p>
              <a:pPr marL="0" lvl="0" indent="0" algn="ctr" defTabSz="1111250">
                <a:lnSpc>
                  <a:spcPct val="90000"/>
                </a:lnSpc>
                <a:spcBef>
                  <a:spcPct val="0"/>
                </a:spcBef>
                <a:spcAft>
                  <a:spcPct val="35000"/>
                </a:spcAft>
                <a:buNone/>
              </a:pPr>
              <a:r>
                <a:rPr lang="zh-CN" altLang="en-US" sz="1600" dirty="0"/>
                <a:t>新教育运动的由来及发展</a:t>
              </a:r>
              <a:endParaRPr lang="zh-CN" altLang="en-US" sz="1600" kern="1200" dirty="0"/>
            </a:p>
          </p:txBody>
        </p:sp>
        <p:cxnSp>
          <p:nvCxnSpPr>
            <p:cNvPr id="34" name="直接连接符 33">
              <a:extLst>
                <a:ext uri="{FF2B5EF4-FFF2-40B4-BE49-F238E27FC236}">
                  <a16:creationId xmlns:a16="http://schemas.microsoft.com/office/drawing/2014/main" id="{03D5F807-4750-84AA-FAE2-73434502BF06}"/>
                </a:ext>
              </a:extLst>
            </p:cNvPr>
            <p:cNvCxnSpPr>
              <a:stCxn id="11" idx="5"/>
              <a:endCxn id="17" idx="0"/>
            </p:cNvCxnSpPr>
            <p:nvPr/>
          </p:nvCxnSpPr>
          <p:spPr>
            <a:xfrm>
              <a:off x="3537524" y="4436742"/>
              <a:ext cx="363357" cy="552776"/>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36" name="图片 35">
            <a:extLst>
              <a:ext uri="{FF2B5EF4-FFF2-40B4-BE49-F238E27FC236}">
                <a16:creationId xmlns:a16="http://schemas.microsoft.com/office/drawing/2014/main" id="{0903AA56-05FE-B909-7B47-BB97398E8336}"/>
              </a:ext>
            </a:extLst>
          </p:cNvPr>
          <p:cNvPicPr>
            <a:picLocks noChangeAspect="1"/>
          </p:cNvPicPr>
          <p:nvPr/>
        </p:nvPicPr>
        <p:blipFill>
          <a:blip r:embed="rId3"/>
          <a:stretch>
            <a:fillRect/>
          </a:stretch>
        </p:blipFill>
        <p:spPr>
          <a:xfrm>
            <a:off x="9250440" y="1462578"/>
            <a:ext cx="1885714" cy="1676190"/>
          </a:xfrm>
          <a:prstGeom prst="rect">
            <a:avLst/>
          </a:prstGeom>
        </p:spPr>
      </p:pic>
      <p:sp>
        <p:nvSpPr>
          <p:cNvPr id="38" name="文本框 37">
            <a:extLst>
              <a:ext uri="{FF2B5EF4-FFF2-40B4-BE49-F238E27FC236}">
                <a16:creationId xmlns:a16="http://schemas.microsoft.com/office/drawing/2014/main" id="{30D99A5D-7336-2474-F063-BDD8D464F9E6}"/>
              </a:ext>
            </a:extLst>
          </p:cNvPr>
          <p:cNvSpPr txBox="1"/>
          <p:nvPr/>
        </p:nvSpPr>
        <p:spPr>
          <a:xfrm>
            <a:off x="9250440" y="3247140"/>
            <a:ext cx="2107371" cy="2800767"/>
          </a:xfrm>
          <a:prstGeom prst="rect">
            <a:avLst/>
          </a:prstGeom>
          <a:noFill/>
        </p:spPr>
        <p:txBody>
          <a:bodyPr wrap="square">
            <a:spAutoFit/>
          </a:bodyPr>
          <a:lstStyle/>
          <a:p>
            <a:r>
              <a:rPr lang="zh-CN" altLang="en-US" sz="1600" dirty="0"/>
              <a:t>       罗素（图 </a:t>
            </a:r>
            <a:r>
              <a:rPr lang="en-US" altLang="zh-CN" sz="1600" dirty="0"/>
              <a:t>4-1</a:t>
            </a:r>
            <a:r>
              <a:rPr lang="zh-CN" altLang="en-US" sz="1600" dirty="0"/>
              <a:t>）是英国哲学家、数学家、逻辑学家和教育家。</a:t>
            </a:r>
            <a:r>
              <a:rPr lang="en-US" altLang="zh-CN" sz="1600" dirty="0"/>
              <a:t>1927—1934 </a:t>
            </a:r>
            <a:r>
              <a:rPr lang="zh-CN" altLang="en-US" sz="1600" dirty="0"/>
              <a:t>年，他与妻子开办了皮肯希尔学校，学校招收 </a:t>
            </a:r>
            <a:r>
              <a:rPr lang="en-US" altLang="zh-CN" sz="1600" dirty="0"/>
              <a:t>2~10 </a:t>
            </a:r>
            <a:r>
              <a:rPr lang="zh-CN" altLang="en-US" sz="1600" dirty="0"/>
              <a:t>岁的儿童，并按不同年龄分组进行教育，强调“自由教育”“爱的教育”和更多地发展个人主义。</a:t>
            </a:r>
          </a:p>
        </p:txBody>
      </p:sp>
    </p:spTree>
    <p:extLst>
      <p:ext uri="{BB962C8B-B14F-4D97-AF65-F5344CB8AC3E}">
        <p14:creationId xmlns:p14="http://schemas.microsoft.com/office/powerpoint/2010/main" val="418893306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randombar(horizontal)">
                                      <p:cBhvr>
                                        <p:cTn id="63" dur="500"/>
                                        <p:tgtEl>
                                          <p:spTgt spid="36"/>
                                        </p:tgtEl>
                                      </p:cBhvr>
                                    </p:animEffect>
                                  </p:childTnLst>
                                </p:cTn>
                              </p:par>
                            </p:childTnLst>
                          </p:cTn>
                        </p:par>
                        <p:par>
                          <p:cTn id="64" fill="hold">
                            <p:stCondLst>
                              <p:cond delay="500"/>
                            </p:stCondLst>
                            <p:childTnLst>
                              <p:par>
                                <p:cTn id="65" presetID="53" presetClass="entr" presetSubtype="16"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Effect transition="in" filter="fade">
                                      <p:cBhvr>
                                        <p:cTn id="6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5" name="任意多边形: 形状 4">
            <a:extLst>
              <a:ext uri="{FF2B5EF4-FFF2-40B4-BE49-F238E27FC236}">
                <a16:creationId xmlns:a16="http://schemas.microsoft.com/office/drawing/2014/main" id="{BC0FA3F0-A53C-FF4C-DC90-0441645230EF}"/>
              </a:ext>
            </a:extLst>
          </p:cNvPr>
          <p:cNvSpPr/>
          <p:nvPr/>
        </p:nvSpPr>
        <p:spPr>
          <a:xfrm>
            <a:off x="1497781" y="3403563"/>
            <a:ext cx="1739354" cy="389963"/>
          </a:xfrm>
          <a:custGeom>
            <a:avLst/>
            <a:gdLst>
              <a:gd name="connsiteX0" fmla="*/ 0 w 1739354"/>
              <a:gd name="connsiteY0" fmla="*/ 38996 h 389963"/>
              <a:gd name="connsiteX1" fmla="*/ 38996 w 1739354"/>
              <a:gd name="connsiteY1" fmla="*/ 0 h 389963"/>
              <a:gd name="connsiteX2" fmla="*/ 1700358 w 1739354"/>
              <a:gd name="connsiteY2" fmla="*/ 0 h 389963"/>
              <a:gd name="connsiteX3" fmla="*/ 1739354 w 1739354"/>
              <a:gd name="connsiteY3" fmla="*/ 38996 h 389963"/>
              <a:gd name="connsiteX4" fmla="*/ 1739354 w 1739354"/>
              <a:gd name="connsiteY4" fmla="*/ 350967 h 389963"/>
              <a:gd name="connsiteX5" fmla="*/ 1700358 w 1739354"/>
              <a:gd name="connsiteY5" fmla="*/ 389963 h 389963"/>
              <a:gd name="connsiteX6" fmla="*/ 38996 w 1739354"/>
              <a:gd name="connsiteY6" fmla="*/ 389963 h 389963"/>
              <a:gd name="connsiteX7" fmla="*/ 0 w 1739354"/>
              <a:gd name="connsiteY7" fmla="*/ 350967 h 389963"/>
              <a:gd name="connsiteX8" fmla="*/ 0 w 1739354"/>
              <a:gd name="connsiteY8" fmla="*/ 38996 h 38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9354" h="389963">
                <a:moveTo>
                  <a:pt x="0" y="38996"/>
                </a:moveTo>
                <a:cubicBezTo>
                  <a:pt x="0" y="17459"/>
                  <a:pt x="17459" y="0"/>
                  <a:pt x="38996" y="0"/>
                </a:cubicBezTo>
                <a:lnTo>
                  <a:pt x="1700358" y="0"/>
                </a:lnTo>
                <a:cubicBezTo>
                  <a:pt x="1721895" y="0"/>
                  <a:pt x="1739354" y="17459"/>
                  <a:pt x="1739354" y="38996"/>
                </a:cubicBezTo>
                <a:lnTo>
                  <a:pt x="1739354" y="350967"/>
                </a:lnTo>
                <a:cubicBezTo>
                  <a:pt x="1739354" y="372504"/>
                  <a:pt x="1721895" y="389963"/>
                  <a:pt x="1700358" y="389963"/>
                </a:cubicBezTo>
                <a:lnTo>
                  <a:pt x="38996" y="389963"/>
                </a:lnTo>
                <a:cubicBezTo>
                  <a:pt x="17459" y="389963"/>
                  <a:pt x="0" y="372504"/>
                  <a:pt x="0" y="350967"/>
                </a:cubicBezTo>
                <a:lnTo>
                  <a:pt x="0" y="38996"/>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1582" tIns="21582" rIns="21582" bIns="21582" numCol="1" spcCol="1270" anchor="ctr" anchorCtr="0">
            <a:noAutofit/>
          </a:bodyPr>
          <a:lstStyle/>
          <a:p>
            <a:pPr marL="0" lvl="0" indent="0" algn="ctr" defTabSz="711200">
              <a:lnSpc>
                <a:spcPct val="90000"/>
              </a:lnSpc>
              <a:spcBef>
                <a:spcPct val="0"/>
              </a:spcBef>
              <a:spcAft>
                <a:spcPct val="35000"/>
              </a:spcAft>
              <a:buNone/>
            </a:pPr>
            <a:r>
              <a:rPr lang="zh-CN" altLang="en-US" sz="1600" dirty="0"/>
              <a:t>二、进步教育运动</a:t>
            </a:r>
            <a:endParaRPr lang="zh-CN" altLang="en-US" sz="1600" kern="1200" dirty="0"/>
          </a:p>
        </p:txBody>
      </p:sp>
      <p:grpSp>
        <p:nvGrpSpPr>
          <p:cNvPr id="2" name="组合 1">
            <a:extLst>
              <a:ext uri="{FF2B5EF4-FFF2-40B4-BE49-F238E27FC236}">
                <a16:creationId xmlns:a16="http://schemas.microsoft.com/office/drawing/2014/main" id="{F3A2E2E1-C116-C975-CFE1-A722ECF30E90}"/>
              </a:ext>
            </a:extLst>
          </p:cNvPr>
          <p:cNvGrpSpPr/>
          <p:nvPr/>
        </p:nvGrpSpPr>
        <p:grpSpPr>
          <a:xfrm>
            <a:off x="3386441" y="1827194"/>
            <a:ext cx="3615762" cy="1786638"/>
            <a:chOff x="3386441" y="1827194"/>
            <a:chExt cx="3615762" cy="1786638"/>
          </a:xfrm>
        </p:grpSpPr>
        <p:sp>
          <p:nvSpPr>
            <p:cNvPr id="6" name="任意多边形: 形状 5">
              <a:extLst>
                <a:ext uri="{FF2B5EF4-FFF2-40B4-BE49-F238E27FC236}">
                  <a16:creationId xmlns:a16="http://schemas.microsoft.com/office/drawing/2014/main" id="{509D50D6-6465-DB8F-488D-92C5658F4393}"/>
                </a:ext>
              </a:extLst>
            </p:cNvPr>
            <p:cNvSpPr/>
            <p:nvPr/>
          </p:nvSpPr>
          <p:spPr>
            <a:xfrm rot="16871667">
              <a:off x="2589650" y="2803681"/>
              <a:ext cx="1606942" cy="13359"/>
            </a:xfrm>
            <a:custGeom>
              <a:avLst/>
              <a:gdLst>
                <a:gd name="connsiteX0" fmla="*/ 0 w 1606942"/>
                <a:gd name="connsiteY0" fmla="*/ 6679 h 13359"/>
                <a:gd name="connsiteX1" fmla="*/ 1606942 w 1606942"/>
                <a:gd name="connsiteY1" fmla="*/ 6679 h 13359"/>
              </a:gdLst>
              <a:ahLst/>
              <a:cxnLst>
                <a:cxn ang="0">
                  <a:pos x="connsiteX0" y="connsiteY0"/>
                </a:cxn>
                <a:cxn ang="0">
                  <a:pos x="connsiteX1" y="connsiteY1"/>
                </a:cxn>
              </a:cxnLst>
              <a:rect l="l" t="t" r="r" b="b"/>
              <a:pathLst>
                <a:path w="1606942" h="13359">
                  <a:moveTo>
                    <a:pt x="0" y="6679"/>
                  </a:moveTo>
                  <a:lnTo>
                    <a:pt x="1606942" y="6679"/>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775997" tIns="-33494" rIns="775997" bIns="-33495"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7" name="任意多边形: 形状 6">
              <a:extLst>
                <a:ext uri="{FF2B5EF4-FFF2-40B4-BE49-F238E27FC236}">
                  <a16:creationId xmlns:a16="http://schemas.microsoft.com/office/drawing/2014/main" id="{48447CAE-CB22-4DD8-F942-C74F34524C88}"/>
                </a:ext>
              </a:extLst>
            </p:cNvPr>
            <p:cNvSpPr/>
            <p:nvPr/>
          </p:nvSpPr>
          <p:spPr>
            <a:xfrm>
              <a:off x="3549107" y="1827194"/>
              <a:ext cx="3453096" cy="389963"/>
            </a:xfrm>
            <a:custGeom>
              <a:avLst/>
              <a:gdLst>
                <a:gd name="connsiteX0" fmla="*/ 0 w 3453096"/>
                <a:gd name="connsiteY0" fmla="*/ 38996 h 389963"/>
                <a:gd name="connsiteX1" fmla="*/ 38996 w 3453096"/>
                <a:gd name="connsiteY1" fmla="*/ 0 h 389963"/>
                <a:gd name="connsiteX2" fmla="*/ 3414100 w 3453096"/>
                <a:gd name="connsiteY2" fmla="*/ 0 h 389963"/>
                <a:gd name="connsiteX3" fmla="*/ 3453096 w 3453096"/>
                <a:gd name="connsiteY3" fmla="*/ 38996 h 389963"/>
                <a:gd name="connsiteX4" fmla="*/ 3453096 w 3453096"/>
                <a:gd name="connsiteY4" fmla="*/ 350967 h 389963"/>
                <a:gd name="connsiteX5" fmla="*/ 3414100 w 3453096"/>
                <a:gd name="connsiteY5" fmla="*/ 389963 h 389963"/>
                <a:gd name="connsiteX6" fmla="*/ 38996 w 3453096"/>
                <a:gd name="connsiteY6" fmla="*/ 389963 h 389963"/>
                <a:gd name="connsiteX7" fmla="*/ 0 w 3453096"/>
                <a:gd name="connsiteY7" fmla="*/ 350967 h 389963"/>
                <a:gd name="connsiteX8" fmla="*/ 0 w 3453096"/>
                <a:gd name="connsiteY8" fmla="*/ 38996 h 38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3096" h="389963">
                  <a:moveTo>
                    <a:pt x="0" y="38996"/>
                  </a:moveTo>
                  <a:cubicBezTo>
                    <a:pt x="0" y="17459"/>
                    <a:pt x="17459" y="0"/>
                    <a:pt x="38996" y="0"/>
                  </a:cubicBezTo>
                  <a:lnTo>
                    <a:pt x="3414100" y="0"/>
                  </a:lnTo>
                  <a:cubicBezTo>
                    <a:pt x="3435637" y="0"/>
                    <a:pt x="3453096" y="17459"/>
                    <a:pt x="3453096" y="38996"/>
                  </a:cubicBezTo>
                  <a:lnTo>
                    <a:pt x="3453096" y="350967"/>
                  </a:lnTo>
                  <a:cubicBezTo>
                    <a:pt x="3453096" y="372504"/>
                    <a:pt x="3435637" y="389963"/>
                    <a:pt x="3414100" y="389963"/>
                  </a:cubicBezTo>
                  <a:lnTo>
                    <a:pt x="38996" y="389963"/>
                  </a:lnTo>
                  <a:cubicBezTo>
                    <a:pt x="17459" y="389963"/>
                    <a:pt x="0" y="372504"/>
                    <a:pt x="0" y="350967"/>
                  </a:cubicBezTo>
                  <a:lnTo>
                    <a:pt x="0" y="38996"/>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1582" tIns="21582" rIns="21582" bIns="21582" numCol="1" spcCol="1270" anchor="ctr" anchorCtr="0">
              <a:noAutofit/>
            </a:bodyPr>
            <a:lstStyle/>
            <a:p>
              <a:pPr marL="0" lvl="0" indent="0" algn="ctr" defTabSz="711200">
                <a:lnSpc>
                  <a:spcPct val="90000"/>
                </a:lnSpc>
                <a:spcBef>
                  <a:spcPct val="0"/>
                </a:spcBef>
                <a:spcAft>
                  <a:spcPct val="35000"/>
                </a:spcAft>
                <a:buNone/>
              </a:pPr>
              <a:r>
                <a:rPr lang="zh-CN" altLang="en-US" sz="1600" dirty="0"/>
                <a:t>（一）历史背景</a:t>
              </a:r>
              <a:endParaRPr lang="zh-CN" altLang="en-US" sz="1600" kern="1200" dirty="0"/>
            </a:p>
          </p:txBody>
        </p:sp>
      </p:grpSp>
      <p:grpSp>
        <p:nvGrpSpPr>
          <p:cNvPr id="9" name="组合 8">
            <a:extLst>
              <a:ext uri="{FF2B5EF4-FFF2-40B4-BE49-F238E27FC236}">
                <a16:creationId xmlns:a16="http://schemas.microsoft.com/office/drawing/2014/main" id="{2DDB7F5A-A24E-8BAB-AC6A-3CF8BA7600B3}"/>
              </a:ext>
            </a:extLst>
          </p:cNvPr>
          <p:cNvGrpSpPr/>
          <p:nvPr/>
        </p:nvGrpSpPr>
        <p:grpSpPr>
          <a:xfrm>
            <a:off x="3386442" y="2955105"/>
            <a:ext cx="3615761" cy="692359"/>
            <a:chOff x="3386442" y="2955105"/>
            <a:chExt cx="3615761" cy="692359"/>
          </a:xfrm>
        </p:grpSpPr>
        <p:sp>
          <p:nvSpPr>
            <p:cNvPr id="8" name="任意多边形: 形状 7">
              <a:extLst>
                <a:ext uri="{FF2B5EF4-FFF2-40B4-BE49-F238E27FC236}">
                  <a16:creationId xmlns:a16="http://schemas.microsoft.com/office/drawing/2014/main" id="{F4A3DD29-D551-6827-FF77-880BF6D9EC89}"/>
                </a:ext>
              </a:extLst>
            </p:cNvPr>
            <p:cNvSpPr/>
            <p:nvPr/>
          </p:nvSpPr>
          <p:spPr>
            <a:xfrm rot="18289469">
              <a:off x="3119973" y="3367636"/>
              <a:ext cx="546297" cy="13359"/>
            </a:xfrm>
            <a:custGeom>
              <a:avLst/>
              <a:gdLst>
                <a:gd name="connsiteX0" fmla="*/ 0 w 546297"/>
                <a:gd name="connsiteY0" fmla="*/ 6679 h 13359"/>
                <a:gd name="connsiteX1" fmla="*/ 546297 w 546297"/>
                <a:gd name="connsiteY1" fmla="*/ 6679 h 13359"/>
              </a:gdLst>
              <a:ahLst/>
              <a:cxnLst>
                <a:cxn ang="0">
                  <a:pos x="connsiteX0" y="connsiteY0"/>
                </a:cxn>
                <a:cxn ang="0">
                  <a:pos x="connsiteX1" y="connsiteY1"/>
                </a:cxn>
              </a:cxnLst>
              <a:rect l="l" t="t" r="r" b="b"/>
              <a:pathLst>
                <a:path w="546297" h="13359">
                  <a:moveTo>
                    <a:pt x="0" y="6679"/>
                  </a:moveTo>
                  <a:lnTo>
                    <a:pt x="546297" y="6679"/>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72190" tIns="-6978" rIns="272191" bIns="-6977"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13" name="任意多边形: 形状 12">
              <a:extLst>
                <a:ext uri="{FF2B5EF4-FFF2-40B4-BE49-F238E27FC236}">
                  <a16:creationId xmlns:a16="http://schemas.microsoft.com/office/drawing/2014/main" id="{29BE7BCA-EA34-F102-8F0B-10F2F84E5CE1}"/>
                </a:ext>
              </a:extLst>
            </p:cNvPr>
            <p:cNvSpPr/>
            <p:nvPr/>
          </p:nvSpPr>
          <p:spPr>
            <a:xfrm>
              <a:off x="3549107" y="2955105"/>
              <a:ext cx="3453096" cy="389963"/>
            </a:xfrm>
            <a:custGeom>
              <a:avLst/>
              <a:gdLst>
                <a:gd name="connsiteX0" fmla="*/ 0 w 3453096"/>
                <a:gd name="connsiteY0" fmla="*/ 38996 h 389963"/>
                <a:gd name="connsiteX1" fmla="*/ 38996 w 3453096"/>
                <a:gd name="connsiteY1" fmla="*/ 0 h 389963"/>
                <a:gd name="connsiteX2" fmla="*/ 3414100 w 3453096"/>
                <a:gd name="connsiteY2" fmla="*/ 0 h 389963"/>
                <a:gd name="connsiteX3" fmla="*/ 3453096 w 3453096"/>
                <a:gd name="connsiteY3" fmla="*/ 38996 h 389963"/>
                <a:gd name="connsiteX4" fmla="*/ 3453096 w 3453096"/>
                <a:gd name="connsiteY4" fmla="*/ 350967 h 389963"/>
                <a:gd name="connsiteX5" fmla="*/ 3414100 w 3453096"/>
                <a:gd name="connsiteY5" fmla="*/ 389963 h 389963"/>
                <a:gd name="connsiteX6" fmla="*/ 38996 w 3453096"/>
                <a:gd name="connsiteY6" fmla="*/ 389963 h 389963"/>
                <a:gd name="connsiteX7" fmla="*/ 0 w 3453096"/>
                <a:gd name="connsiteY7" fmla="*/ 350967 h 389963"/>
                <a:gd name="connsiteX8" fmla="*/ 0 w 3453096"/>
                <a:gd name="connsiteY8" fmla="*/ 38996 h 38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3096" h="389963">
                  <a:moveTo>
                    <a:pt x="0" y="38996"/>
                  </a:moveTo>
                  <a:cubicBezTo>
                    <a:pt x="0" y="17459"/>
                    <a:pt x="17459" y="0"/>
                    <a:pt x="38996" y="0"/>
                  </a:cubicBezTo>
                  <a:lnTo>
                    <a:pt x="3414100" y="0"/>
                  </a:lnTo>
                  <a:cubicBezTo>
                    <a:pt x="3435637" y="0"/>
                    <a:pt x="3453096" y="17459"/>
                    <a:pt x="3453096" y="38996"/>
                  </a:cubicBezTo>
                  <a:lnTo>
                    <a:pt x="3453096" y="350967"/>
                  </a:lnTo>
                  <a:cubicBezTo>
                    <a:pt x="3453096" y="372504"/>
                    <a:pt x="3435637" y="389963"/>
                    <a:pt x="3414100" y="389963"/>
                  </a:cubicBezTo>
                  <a:lnTo>
                    <a:pt x="38996" y="389963"/>
                  </a:lnTo>
                  <a:cubicBezTo>
                    <a:pt x="17459" y="389963"/>
                    <a:pt x="0" y="372504"/>
                    <a:pt x="0" y="350967"/>
                  </a:cubicBezTo>
                  <a:lnTo>
                    <a:pt x="0" y="38996"/>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1582" tIns="21582" rIns="21582" bIns="21582" numCol="1" spcCol="1270" anchor="ctr" anchorCtr="0">
              <a:noAutofit/>
            </a:bodyPr>
            <a:lstStyle/>
            <a:p>
              <a:pPr marL="0" lvl="0" indent="0" algn="ctr" defTabSz="711200">
                <a:lnSpc>
                  <a:spcPct val="90000"/>
                </a:lnSpc>
                <a:spcBef>
                  <a:spcPct val="0"/>
                </a:spcBef>
                <a:spcAft>
                  <a:spcPct val="35000"/>
                </a:spcAft>
                <a:buNone/>
              </a:pPr>
              <a:r>
                <a:rPr lang="zh-CN" altLang="en-US" sz="1600" dirty="0"/>
                <a:t>（二）进步教育运动的始末</a:t>
              </a:r>
              <a:endParaRPr lang="zh-CN" altLang="en-US" sz="1600" kern="1200" dirty="0"/>
            </a:p>
          </p:txBody>
        </p:sp>
      </p:grpSp>
      <p:grpSp>
        <p:nvGrpSpPr>
          <p:cNvPr id="12" name="组合 11">
            <a:extLst>
              <a:ext uri="{FF2B5EF4-FFF2-40B4-BE49-F238E27FC236}">
                <a16:creationId xmlns:a16="http://schemas.microsoft.com/office/drawing/2014/main" id="{5D9EDFB3-9875-4B7A-97C6-619268FAED58}"/>
              </a:ext>
            </a:extLst>
          </p:cNvPr>
          <p:cNvGrpSpPr/>
          <p:nvPr/>
        </p:nvGrpSpPr>
        <p:grpSpPr>
          <a:xfrm>
            <a:off x="6966092" y="2730876"/>
            <a:ext cx="3801178" cy="389963"/>
            <a:chOff x="6966092" y="2730876"/>
            <a:chExt cx="3801178" cy="389963"/>
          </a:xfrm>
        </p:grpSpPr>
        <p:sp>
          <p:nvSpPr>
            <p:cNvPr id="15" name="任意多边形: 形状 14">
              <a:extLst>
                <a:ext uri="{FF2B5EF4-FFF2-40B4-BE49-F238E27FC236}">
                  <a16:creationId xmlns:a16="http://schemas.microsoft.com/office/drawing/2014/main" id="{D8845F8D-687D-347F-612B-6016B1796255}"/>
                </a:ext>
              </a:extLst>
            </p:cNvPr>
            <p:cNvSpPr/>
            <p:nvPr/>
          </p:nvSpPr>
          <p:spPr>
            <a:xfrm rot="19457599">
              <a:off x="6966092" y="3031293"/>
              <a:ext cx="384193" cy="13359"/>
            </a:xfrm>
            <a:custGeom>
              <a:avLst/>
              <a:gdLst>
                <a:gd name="connsiteX0" fmla="*/ 0 w 384193"/>
                <a:gd name="connsiteY0" fmla="*/ 6679 h 13359"/>
                <a:gd name="connsiteX1" fmla="*/ 384193 w 384193"/>
                <a:gd name="connsiteY1" fmla="*/ 6679 h 13359"/>
              </a:gdLst>
              <a:ahLst/>
              <a:cxnLst>
                <a:cxn ang="0">
                  <a:pos x="connsiteX0" y="connsiteY0"/>
                </a:cxn>
                <a:cxn ang="0">
                  <a:pos x="connsiteX1" y="connsiteY1"/>
                </a:cxn>
              </a:cxnLst>
              <a:rect l="l" t="t" r="r" b="b"/>
              <a:pathLst>
                <a:path w="384193" h="13359">
                  <a:moveTo>
                    <a:pt x="0" y="6679"/>
                  </a:moveTo>
                  <a:lnTo>
                    <a:pt x="384193" y="6679"/>
                  </a:lnTo>
                </a:path>
              </a:pathLst>
            </a:custGeom>
            <a:noFill/>
          </p:spPr>
          <p:style>
            <a:lnRef idx="2">
              <a:schemeClr val="accent5">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195191" tIns="-2927" rIns="195192" bIns="-2924"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16" name="任意多边形: 形状 15">
              <a:extLst>
                <a:ext uri="{FF2B5EF4-FFF2-40B4-BE49-F238E27FC236}">
                  <a16:creationId xmlns:a16="http://schemas.microsoft.com/office/drawing/2014/main" id="{C476F585-4196-B26C-0D6F-48638E2DA2B8}"/>
                </a:ext>
              </a:extLst>
            </p:cNvPr>
            <p:cNvSpPr/>
            <p:nvPr/>
          </p:nvSpPr>
          <p:spPr>
            <a:xfrm>
              <a:off x="7314174" y="2730876"/>
              <a:ext cx="3453096" cy="389963"/>
            </a:xfrm>
            <a:custGeom>
              <a:avLst/>
              <a:gdLst>
                <a:gd name="connsiteX0" fmla="*/ 0 w 3453096"/>
                <a:gd name="connsiteY0" fmla="*/ 38996 h 389963"/>
                <a:gd name="connsiteX1" fmla="*/ 38996 w 3453096"/>
                <a:gd name="connsiteY1" fmla="*/ 0 h 389963"/>
                <a:gd name="connsiteX2" fmla="*/ 3414100 w 3453096"/>
                <a:gd name="connsiteY2" fmla="*/ 0 h 389963"/>
                <a:gd name="connsiteX3" fmla="*/ 3453096 w 3453096"/>
                <a:gd name="connsiteY3" fmla="*/ 38996 h 389963"/>
                <a:gd name="connsiteX4" fmla="*/ 3453096 w 3453096"/>
                <a:gd name="connsiteY4" fmla="*/ 350967 h 389963"/>
                <a:gd name="connsiteX5" fmla="*/ 3414100 w 3453096"/>
                <a:gd name="connsiteY5" fmla="*/ 389963 h 389963"/>
                <a:gd name="connsiteX6" fmla="*/ 38996 w 3453096"/>
                <a:gd name="connsiteY6" fmla="*/ 389963 h 389963"/>
                <a:gd name="connsiteX7" fmla="*/ 0 w 3453096"/>
                <a:gd name="connsiteY7" fmla="*/ 350967 h 389963"/>
                <a:gd name="connsiteX8" fmla="*/ 0 w 3453096"/>
                <a:gd name="connsiteY8" fmla="*/ 38996 h 38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3096" h="389963">
                  <a:moveTo>
                    <a:pt x="0" y="38996"/>
                  </a:moveTo>
                  <a:cubicBezTo>
                    <a:pt x="0" y="17459"/>
                    <a:pt x="17459" y="0"/>
                    <a:pt x="38996" y="0"/>
                  </a:cubicBezTo>
                  <a:lnTo>
                    <a:pt x="3414100" y="0"/>
                  </a:lnTo>
                  <a:cubicBezTo>
                    <a:pt x="3435637" y="0"/>
                    <a:pt x="3453096" y="17459"/>
                    <a:pt x="3453096" y="38996"/>
                  </a:cubicBezTo>
                  <a:lnTo>
                    <a:pt x="3453096" y="350967"/>
                  </a:lnTo>
                  <a:cubicBezTo>
                    <a:pt x="3453096" y="372504"/>
                    <a:pt x="3435637" y="389963"/>
                    <a:pt x="3414100" y="389963"/>
                  </a:cubicBezTo>
                  <a:lnTo>
                    <a:pt x="38996" y="389963"/>
                  </a:lnTo>
                  <a:cubicBezTo>
                    <a:pt x="17459" y="389963"/>
                    <a:pt x="0" y="372504"/>
                    <a:pt x="0" y="350967"/>
                  </a:cubicBezTo>
                  <a:lnTo>
                    <a:pt x="0" y="38996"/>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1582" tIns="21582" rIns="21582" bIns="21582" numCol="1" spcCol="1270" anchor="ctr" anchorCtr="0">
              <a:noAutofit/>
            </a:bodyPr>
            <a:lstStyle/>
            <a:p>
              <a:pPr marL="0" lvl="0" indent="0" algn="ctr" defTabSz="711200">
                <a:lnSpc>
                  <a:spcPct val="90000"/>
                </a:lnSpc>
                <a:spcBef>
                  <a:spcPct val="0"/>
                </a:spcBef>
                <a:spcAft>
                  <a:spcPct val="35000"/>
                </a:spcAft>
                <a:buNone/>
              </a:pPr>
              <a:r>
                <a:rPr lang="en-US" altLang="zh-CN" sz="1600" dirty="0"/>
                <a:t>1. </a:t>
              </a:r>
              <a:r>
                <a:rPr lang="zh-CN" altLang="en-US" sz="1600" dirty="0"/>
                <a:t>进步教育运动发展的四个阶段</a:t>
              </a:r>
              <a:endParaRPr lang="zh-CN" altLang="en-US" sz="1600" kern="1200" dirty="0"/>
            </a:p>
          </p:txBody>
        </p:sp>
      </p:grpSp>
      <p:grpSp>
        <p:nvGrpSpPr>
          <p:cNvPr id="14" name="组合 13">
            <a:extLst>
              <a:ext uri="{FF2B5EF4-FFF2-40B4-BE49-F238E27FC236}">
                <a16:creationId xmlns:a16="http://schemas.microsoft.com/office/drawing/2014/main" id="{0704B54B-5AC2-80B0-0D0E-190A10FCD448}"/>
              </a:ext>
            </a:extLst>
          </p:cNvPr>
          <p:cNvGrpSpPr/>
          <p:nvPr/>
        </p:nvGrpSpPr>
        <p:grpSpPr>
          <a:xfrm>
            <a:off x="6966092" y="3179334"/>
            <a:ext cx="3801178" cy="389963"/>
            <a:chOff x="6966092" y="3179334"/>
            <a:chExt cx="3801178" cy="389963"/>
          </a:xfrm>
        </p:grpSpPr>
        <p:sp>
          <p:nvSpPr>
            <p:cNvPr id="18" name="任意多边形: 形状 17">
              <a:extLst>
                <a:ext uri="{FF2B5EF4-FFF2-40B4-BE49-F238E27FC236}">
                  <a16:creationId xmlns:a16="http://schemas.microsoft.com/office/drawing/2014/main" id="{1A65FA00-EE37-0564-B37C-DF08A2D1CA80}"/>
                </a:ext>
              </a:extLst>
            </p:cNvPr>
            <p:cNvSpPr/>
            <p:nvPr/>
          </p:nvSpPr>
          <p:spPr>
            <a:xfrm rot="2142401">
              <a:off x="6966092" y="3255522"/>
              <a:ext cx="384193" cy="13359"/>
            </a:xfrm>
            <a:custGeom>
              <a:avLst/>
              <a:gdLst>
                <a:gd name="connsiteX0" fmla="*/ 0 w 384193"/>
                <a:gd name="connsiteY0" fmla="*/ 6679 h 13359"/>
                <a:gd name="connsiteX1" fmla="*/ 384193 w 384193"/>
                <a:gd name="connsiteY1" fmla="*/ 6679 h 13359"/>
              </a:gdLst>
              <a:ahLst/>
              <a:cxnLst>
                <a:cxn ang="0">
                  <a:pos x="connsiteX0" y="connsiteY0"/>
                </a:cxn>
                <a:cxn ang="0">
                  <a:pos x="connsiteX1" y="connsiteY1"/>
                </a:cxn>
              </a:cxnLst>
              <a:rect l="l" t="t" r="r" b="b"/>
              <a:pathLst>
                <a:path w="384193" h="13359">
                  <a:moveTo>
                    <a:pt x="0" y="6679"/>
                  </a:moveTo>
                  <a:lnTo>
                    <a:pt x="384193" y="6679"/>
                  </a:lnTo>
                </a:path>
              </a:pathLst>
            </a:custGeom>
            <a:noFill/>
          </p:spPr>
          <p:style>
            <a:lnRef idx="2">
              <a:schemeClr val="accent5">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195191" tIns="-2925" rIns="195192" bIns="-2926"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19" name="任意多边形: 形状 18">
              <a:extLst>
                <a:ext uri="{FF2B5EF4-FFF2-40B4-BE49-F238E27FC236}">
                  <a16:creationId xmlns:a16="http://schemas.microsoft.com/office/drawing/2014/main" id="{F3B4E8A1-D9FB-A1DA-A92B-606F4A41E144}"/>
                </a:ext>
              </a:extLst>
            </p:cNvPr>
            <p:cNvSpPr/>
            <p:nvPr/>
          </p:nvSpPr>
          <p:spPr>
            <a:xfrm>
              <a:off x="7314174" y="3179334"/>
              <a:ext cx="3453096" cy="389963"/>
            </a:xfrm>
            <a:custGeom>
              <a:avLst/>
              <a:gdLst>
                <a:gd name="connsiteX0" fmla="*/ 0 w 3453096"/>
                <a:gd name="connsiteY0" fmla="*/ 38996 h 389963"/>
                <a:gd name="connsiteX1" fmla="*/ 38996 w 3453096"/>
                <a:gd name="connsiteY1" fmla="*/ 0 h 389963"/>
                <a:gd name="connsiteX2" fmla="*/ 3414100 w 3453096"/>
                <a:gd name="connsiteY2" fmla="*/ 0 h 389963"/>
                <a:gd name="connsiteX3" fmla="*/ 3453096 w 3453096"/>
                <a:gd name="connsiteY3" fmla="*/ 38996 h 389963"/>
                <a:gd name="connsiteX4" fmla="*/ 3453096 w 3453096"/>
                <a:gd name="connsiteY4" fmla="*/ 350967 h 389963"/>
                <a:gd name="connsiteX5" fmla="*/ 3414100 w 3453096"/>
                <a:gd name="connsiteY5" fmla="*/ 389963 h 389963"/>
                <a:gd name="connsiteX6" fmla="*/ 38996 w 3453096"/>
                <a:gd name="connsiteY6" fmla="*/ 389963 h 389963"/>
                <a:gd name="connsiteX7" fmla="*/ 0 w 3453096"/>
                <a:gd name="connsiteY7" fmla="*/ 350967 h 389963"/>
                <a:gd name="connsiteX8" fmla="*/ 0 w 3453096"/>
                <a:gd name="connsiteY8" fmla="*/ 38996 h 38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3096" h="389963">
                  <a:moveTo>
                    <a:pt x="0" y="38996"/>
                  </a:moveTo>
                  <a:cubicBezTo>
                    <a:pt x="0" y="17459"/>
                    <a:pt x="17459" y="0"/>
                    <a:pt x="38996" y="0"/>
                  </a:cubicBezTo>
                  <a:lnTo>
                    <a:pt x="3414100" y="0"/>
                  </a:lnTo>
                  <a:cubicBezTo>
                    <a:pt x="3435637" y="0"/>
                    <a:pt x="3453096" y="17459"/>
                    <a:pt x="3453096" y="38996"/>
                  </a:cubicBezTo>
                  <a:lnTo>
                    <a:pt x="3453096" y="350967"/>
                  </a:lnTo>
                  <a:cubicBezTo>
                    <a:pt x="3453096" y="372504"/>
                    <a:pt x="3435637" y="389963"/>
                    <a:pt x="3414100" y="389963"/>
                  </a:cubicBezTo>
                  <a:lnTo>
                    <a:pt x="38996" y="389963"/>
                  </a:lnTo>
                  <a:cubicBezTo>
                    <a:pt x="17459" y="389963"/>
                    <a:pt x="0" y="372504"/>
                    <a:pt x="0" y="350967"/>
                  </a:cubicBezTo>
                  <a:lnTo>
                    <a:pt x="0" y="38996"/>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1582" tIns="21582" rIns="21582" bIns="21582" numCol="1" spcCol="1270" anchor="ctr" anchorCtr="0">
              <a:noAutofit/>
            </a:bodyPr>
            <a:lstStyle/>
            <a:p>
              <a:pPr marL="0" lvl="0" indent="0" algn="ctr" defTabSz="711200">
                <a:lnSpc>
                  <a:spcPct val="90000"/>
                </a:lnSpc>
                <a:spcBef>
                  <a:spcPct val="0"/>
                </a:spcBef>
                <a:spcAft>
                  <a:spcPct val="35000"/>
                </a:spcAft>
                <a:buNone/>
              </a:pPr>
              <a:r>
                <a:rPr lang="en-US" altLang="zh-CN" sz="1600" dirty="0"/>
                <a:t>2. </a:t>
              </a:r>
              <a:r>
                <a:rPr lang="zh-CN" altLang="en-US" sz="1600" dirty="0"/>
                <a:t>进步教育衰落的原因</a:t>
              </a:r>
              <a:endParaRPr lang="zh-CN" altLang="en-US" sz="1600" kern="1200" dirty="0"/>
            </a:p>
          </p:txBody>
        </p:sp>
      </p:grpSp>
      <p:grpSp>
        <p:nvGrpSpPr>
          <p:cNvPr id="11" name="组合 10">
            <a:extLst>
              <a:ext uri="{FF2B5EF4-FFF2-40B4-BE49-F238E27FC236}">
                <a16:creationId xmlns:a16="http://schemas.microsoft.com/office/drawing/2014/main" id="{2C5573B2-474D-ECF8-7E60-37710C0F3285}"/>
              </a:ext>
            </a:extLst>
          </p:cNvPr>
          <p:cNvGrpSpPr/>
          <p:nvPr/>
        </p:nvGrpSpPr>
        <p:grpSpPr>
          <a:xfrm>
            <a:off x="3386441" y="3584474"/>
            <a:ext cx="3615762" cy="1924116"/>
            <a:chOff x="3386441" y="3584474"/>
            <a:chExt cx="3615762" cy="1924116"/>
          </a:xfrm>
        </p:grpSpPr>
        <p:sp>
          <p:nvSpPr>
            <p:cNvPr id="29" name="任意多边形: 形状 28">
              <a:extLst>
                <a:ext uri="{FF2B5EF4-FFF2-40B4-BE49-F238E27FC236}">
                  <a16:creationId xmlns:a16="http://schemas.microsoft.com/office/drawing/2014/main" id="{FD0C879B-C8C1-7F95-789C-E7F765DCC76A}"/>
                </a:ext>
              </a:extLst>
            </p:cNvPr>
            <p:cNvSpPr/>
            <p:nvPr/>
          </p:nvSpPr>
          <p:spPr>
            <a:xfrm rot="4781435">
              <a:off x="2521518" y="4449397"/>
              <a:ext cx="1743206" cy="13359"/>
            </a:xfrm>
            <a:custGeom>
              <a:avLst/>
              <a:gdLst>
                <a:gd name="connsiteX0" fmla="*/ 0 w 1743206"/>
                <a:gd name="connsiteY0" fmla="*/ 6679 h 13359"/>
                <a:gd name="connsiteX1" fmla="*/ 1743206 w 1743206"/>
                <a:gd name="connsiteY1" fmla="*/ 6679 h 13359"/>
              </a:gdLst>
              <a:ahLst/>
              <a:cxnLst>
                <a:cxn ang="0">
                  <a:pos x="connsiteX0" y="connsiteY0"/>
                </a:cxn>
                <a:cxn ang="0">
                  <a:pos x="connsiteX1" y="connsiteY1"/>
                </a:cxn>
              </a:cxnLst>
              <a:rect l="l" t="t" r="r" b="b"/>
              <a:pathLst>
                <a:path w="1743206" h="13359">
                  <a:moveTo>
                    <a:pt x="0" y="6679"/>
                  </a:moveTo>
                  <a:lnTo>
                    <a:pt x="1743206" y="6679"/>
                  </a:lnTo>
                </a:path>
              </a:pathLst>
            </a:custGeom>
            <a:noFill/>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840723" tIns="-36901" rIns="840722" bIns="-36901"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30" name="任意多边形: 形状 29">
              <a:extLst>
                <a:ext uri="{FF2B5EF4-FFF2-40B4-BE49-F238E27FC236}">
                  <a16:creationId xmlns:a16="http://schemas.microsoft.com/office/drawing/2014/main" id="{2BE29366-D789-4586-3D0C-80C9FD42EAD9}"/>
                </a:ext>
              </a:extLst>
            </p:cNvPr>
            <p:cNvSpPr/>
            <p:nvPr/>
          </p:nvSpPr>
          <p:spPr>
            <a:xfrm>
              <a:off x="3549107" y="5118627"/>
              <a:ext cx="3453096" cy="389963"/>
            </a:xfrm>
            <a:custGeom>
              <a:avLst/>
              <a:gdLst>
                <a:gd name="connsiteX0" fmla="*/ 0 w 3453096"/>
                <a:gd name="connsiteY0" fmla="*/ 38996 h 389963"/>
                <a:gd name="connsiteX1" fmla="*/ 38996 w 3453096"/>
                <a:gd name="connsiteY1" fmla="*/ 0 h 389963"/>
                <a:gd name="connsiteX2" fmla="*/ 3414100 w 3453096"/>
                <a:gd name="connsiteY2" fmla="*/ 0 h 389963"/>
                <a:gd name="connsiteX3" fmla="*/ 3453096 w 3453096"/>
                <a:gd name="connsiteY3" fmla="*/ 38996 h 389963"/>
                <a:gd name="connsiteX4" fmla="*/ 3453096 w 3453096"/>
                <a:gd name="connsiteY4" fmla="*/ 350967 h 389963"/>
                <a:gd name="connsiteX5" fmla="*/ 3414100 w 3453096"/>
                <a:gd name="connsiteY5" fmla="*/ 389963 h 389963"/>
                <a:gd name="connsiteX6" fmla="*/ 38996 w 3453096"/>
                <a:gd name="connsiteY6" fmla="*/ 389963 h 389963"/>
                <a:gd name="connsiteX7" fmla="*/ 0 w 3453096"/>
                <a:gd name="connsiteY7" fmla="*/ 350967 h 389963"/>
                <a:gd name="connsiteX8" fmla="*/ 0 w 3453096"/>
                <a:gd name="connsiteY8" fmla="*/ 38996 h 38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3096" h="389963">
                  <a:moveTo>
                    <a:pt x="0" y="38996"/>
                  </a:moveTo>
                  <a:cubicBezTo>
                    <a:pt x="0" y="17459"/>
                    <a:pt x="17459" y="0"/>
                    <a:pt x="38996" y="0"/>
                  </a:cubicBezTo>
                  <a:lnTo>
                    <a:pt x="3414100" y="0"/>
                  </a:lnTo>
                  <a:cubicBezTo>
                    <a:pt x="3435637" y="0"/>
                    <a:pt x="3453096" y="17459"/>
                    <a:pt x="3453096" y="38996"/>
                  </a:cubicBezTo>
                  <a:lnTo>
                    <a:pt x="3453096" y="350967"/>
                  </a:lnTo>
                  <a:cubicBezTo>
                    <a:pt x="3453096" y="372504"/>
                    <a:pt x="3435637" y="389963"/>
                    <a:pt x="3414100" y="389963"/>
                  </a:cubicBezTo>
                  <a:lnTo>
                    <a:pt x="38996" y="389963"/>
                  </a:lnTo>
                  <a:cubicBezTo>
                    <a:pt x="17459" y="389963"/>
                    <a:pt x="0" y="372504"/>
                    <a:pt x="0" y="350967"/>
                  </a:cubicBezTo>
                  <a:lnTo>
                    <a:pt x="0" y="38996"/>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1582" tIns="21582" rIns="21582" bIns="21582" numCol="1" spcCol="1270" anchor="ctr" anchorCtr="0">
              <a:noAutofit/>
            </a:bodyPr>
            <a:lstStyle/>
            <a:p>
              <a:pPr marL="0" lvl="0" indent="0" algn="ctr" defTabSz="711200">
                <a:lnSpc>
                  <a:spcPct val="90000"/>
                </a:lnSpc>
                <a:spcBef>
                  <a:spcPct val="0"/>
                </a:spcBef>
                <a:spcAft>
                  <a:spcPct val="35000"/>
                </a:spcAft>
                <a:buNone/>
              </a:pPr>
              <a:r>
                <a:rPr lang="zh-CN" altLang="en-US" sz="1600" dirty="0"/>
                <a:t>（三）教育革新措施</a:t>
              </a:r>
              <a:endParaRPr lang="zh-CN" altLang="en-US" sz="1600" kern="1200" dirty="0"/>
            </a:p>
          </p:txBody>
        </p:sp>
      </p:grpSp>
      <p:grpSp>
        <p:nvGrpSpPr>
          <p:cNvPr id="17" name="组合 16">
            <a:extLst>
              <a:ext uri="{FF2B5EF4-FFF2-40B4-BE49-F238E27FC236}">
                <a16:creationId xmlns:a16="http://schemas.microsoft.com/office/drawing/2014/main" id="{D05338B3-DFBF-EE2A-B7E9-20E7A8F1B48C}"/>
              </a:ext>
            </a:extLst>
          </p:cNvPr>
          <p:cNvGrpSpPr/>
          <p:nvPr/>
        </p:nvGrpSpPr>
        <p:grpSpPr>
          <a:xfrm>
            <a:off x="7151508" y="4452826"/>
            <a:ext cx="3615762" cy="895515"/>
            <a:chOff x="7151508" y="4452826"/>
            <a:chExt cx="3615762" cy="895515"/>
          </a:xfrm>
        </p:grpSpPr>
        <p:sp>
          <p:nvSpPr>
            <p:cNvPr id="31" name="任意多边形: 形状 30">
              <a:extLst>
                <a:ext uri="{FF2B5EF4-FFF2-40B4-BE49-F238E27FC236}">
                  <a16:creationId xmlns:a16="http://schemas.microsoft.com/office/drawing/2014/main" id="{42F8A1B3-4F7B-CF7C-F931-3340087A2DCF}"/>
                </a:ext>
              </a:extLst>
            </p:cNvPr>
            <p:cNvSpPr/>
            <p:nvPr/>
          </p:nvSpPr>
          <p:spPr>
            <a:xfrm rot="17706369">
              <a:off x="6790555" y="4974029"/>
              <a:ext cx="735265" cy="13359"/>
            </a:xfrm>
            <a:custGeom>
              <a:avLst/>
              <a:gdLst>
                <a:gd name="connsiteX0" fmla="*/ 0 w 735265"/>
                <a:gd name="connsiteY0" fmla="*/ 6679 h 13359"/>
                <a:gd name="connsiteX1" fmla="*/ 735265 w 735265"/>
                <a:gd name="connsiteY1" fmla="*/ 6679 h 13359"/>
              </a:gdLst>
              <a:ahLst/>
              <a:cxnLst>
                <a:cxn ang="0">
                  <a:pos x="connsiteX0" y="connsiteY0"/>
                </a:cxn>
                <a:cxn ang="0">
                  <a:pos x="connsiteX1" y="connsiteY1"/>
                </a:cxn>
              </a:cxnLst>
              <a:rect l="l" t="t" r="r" b="b"/>
              <a:pathLst>
                <a:path w="735265" h="13359">
                  <a:moveTo>
                    <a:pt x="0" y="6679"/>
                  </a:moveTo>
                  <a:lnTo>
                    <a:pt x="735265" y="6679"/>
                  </a:lnTo>
                </a:path>
              </a:pathLst>
            </a:custGeom>
            <a:noFill/>
          </p:spPr>
          <p:style>
            <a:lnRef idx="2">
              <a:schemeClr val="accent5">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361950" tIns="-11701" rIns="361951" bIns="-11704"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33" name="任意多边形: 形状 32">
              <a:extLst>
                <a:ext uri="{FF2B5EF4-FFF2-40B4-BE49-F238E27FC236}">
                  <a16:creationId xmlns:a16="http://schemas.microsoft.com/office/drawing/2014/main" id="{67424071-2462-C1F8-9AD1-C70FF7FDDBCF}"/>
                </a:ext>
              </a:extLst>
            </p:cNvPr>
            <p:cNvSpPr/>
            <p:nvPr/>
          </p:nvSpPr>
          <p:spPr>
            <a:xfrm>
              <a:off x="7314174" y="4452826"/>
              <a:ext cx="3453096" cy="389963"/>
            </a:xfrm>
            <a:custGeom>
              <a:avLst/>
              <a:gdLst>
                <a:gd name="connsiteX0" fmla="*/ 0 w 3453096"/>
                <a:gd name="connsiteY0" fmla="*/ 38996 h 389963"/>
                <a:gd name="connsiteX1" fmla="*/ 38996 w 3453096"/>
                <a:gd name="connsiteY1" fmla="*/ 0 h 389963"/>
                <a:gd name="connsiteX2" fmla="*/ 3414100 w 3453096"/>
                <a:gd name="connsiteY2" fmla="*/ 0 h 389963"/>
                <a:gd name="connsiteX3" fmla="*/ 3453096 w 3453096"/>
                <a:gd name="connsiteY3" fmla="*/ 38996 h 389963"/>
                <a:gd name="connsiteX4" fmla="*/ 3453096 w 3453096"/>
                <a:gd name="connsiteY4" fmla="*/ 350967 h 389963"/>
                <a:gd name="connsiteX5" fmla="*/ 3414100 w 3453096"/>
                <a:gd name="connsiteY5" fmla="*/ 389963 h 389963"/>
                <a:gd name="connsiteX6" fmla="*/ 38996 w 3453096"/>
                <a:gd name="connsiteY6" fmla="*/ 389963 h 389963"/>
                <a:gd name="connsiteX7" fmla="*/ 0 w 3453096"/>
                <a:gd name="connsiteY7" fmla="*/ 350967 h 389963"/>
                <a:gd name="connsiteX8" fmla="*/ 0 w 3453096"/>
                <a:gd name="connsiteY8" fmla="*/ 38996 h 38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3096" h="389963">
                  <a:moveTo>
                    <a:pt x="0" y="38996"/>
                  </a:moveTo>
                  <a:cubicBezTo>
                    <a:pt x="0" y="17459"/>
                    <a:pt x="17459" y="0"/>
                    <a:pt x="38996" y="0"/>
                  </a:cubicBezTo>
                  <a:lnTo>
                    <a:pt x="3414100" y="0"/>
                  </a:lnTo>
                  <a:cubicBezTo>
                    <a:pt x="3435637" y="0"/>
                    <a:pt x="3453096" y="17459"/>
                    <a:pt x="3453096" y="38996"/>
                  </a:cubicBezTo>
                  <a:lnTo>
                    <a:pt x="3453096" y="350967"/>
                  </a:lnTo>
                  <a:cubicBezTo>
                    <a:pt x="3453096" y="372504"/>
                    <a:pt x="3435637" y="389963"/>
                    <a:pt x="3414100" y="389963"/>
                  </a:cubicBezTo>
                  <a:lnTo>
                    <a:pt x="38996" y="389963"/>
                  </a:lnTo>
                  <a:cubicBezTo>
                    <a:pt x="17459" y="389963"/>
                    <a:pt x="0" y="372504"/>
                    <a:pt x="0" y="350967"/>
                  </a:cubicBezTo>
                  <a:lnTo>
                    <a:pt x="0" y="38996"/>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1582" tIns="21582" rIns="21582" bIns="21582" numCol="1" spcCol="1270" anchor="ctr" anchorCtr="0">
              <a:noAutofit/>
            </a:bodyPr>
            <a:lstStyle/>
            <a:p>
              <a:pPr marL="0" lvl="0" indent="0" algn="ctr" defTabSz="711200">
                <a:lnSpc>
                  <a:spcPct val="90000"/>
                </a:lnSpc>
                <a:spcBef>
                  <a:spcPct val="0"/>
                </a:spcBef>
                <a:spcAft>
                  <a:spcPct val="35000"/>
                </a:spcAft>
                <a:buNone/>
              </a:pPr>
              <a:r>
                <a:rPr lang="en-US" altLang="zh-CN" sz="1600" dirty="0"/>
                <a:t>1. </a:t>
              </a:r>
              <a:r>
                <a:rPr lang="zh-CN" altLang="en-US" sz="1600" dirty="0"/>
                <a:t>昆西教学法</a:t>
              </a:r>
              <a:endParaRPr lang="zh-CN" altLang="en-US" sz="1600" kern="1200" dirty="0"/>
            </a:p>
          </p:txBody>
        </p:sp>
      </p:grpSp>
      <p:grpSp>
        <p:nvGrpSpPr>
          <p:cNvPr id="20" name="组合 19">
            <a:extLst>
              <a:ext uri="{FF2B5EF4-FFF2-40B4-BE49-F238E27FC236}">
                <a16:creationId xmlns:a16="http://schemas.microsoft.com/office/drawing/2014/main" id="{3675AC54-B941-BA71-1AD9-83813B72CDE6}"/>
              </a:ext>
            </a:extLst>
          </p:cNvPr>
          <p:cNvGrpSpPr/>
          <p:nvPr/>
        </p:nvGrpSpPr>
        <p:grpSpPr>
          <a:xfrm>
            <a:off x="6968081" y="4901285"/>
            <a:ext cx="3799189" cy="389963"/>
            <a:chOff x="6968081" y="4901285"/>
            <a:chExt cx="3799189" cy="389963"/>
          </a:xfrm>
        </p:grpSpPr>
        <p:sp>
          <p:nvSpPr>
            <p:cNvPr id="35" name="任意多边形: 形状 34">
              <a:extLst>
                <a:ext uri="{FF2B5EF4-FFF2-40B4-BE49-F238E27FC236}">
                  <a16:creationId xmlns:a16="http://schemas.microsoft.com/office/drawing/2014/main" id="{157BD954-A629-0F41-0A02-F60E754BECC6}"/>
                </a:ext>
              </a:extLst>
            </p:cNvPr>
            <p:cNvSpPr/>
            <p:nvPr/>
          </p:nvSpPr>
          <p:spPr>
            <a:xfrm rot="19508162">
              <a:off x="6968081" y="5198258"/>
              <a:ext cx="380215" cy="13359"/>
            </a:xfrm>
            <a:custGeom>
              <a:avLst/>
              <a:gdLst>
                <a:gd name="connsiteX0" fmla="*/ 0 w 380215"/>
                <a:gd name="connsiteY0" fmla="*/ 6679 h 13359"/>
                <a:gd name="connsiteX1" fmla="*/ 380215 w 380215"/>
                <a:gd name="connsiteY1" fmla="*/ 6679 h 13359"/>
              </a:gdLst>
              <a:ahLst/>
              <a:cxnLst>
                <a:cxn ang="0">
                  <a:pos x="connsiteX0" y="connsiteY0"/>
                </a:cxn>
                <a:cxn ang="0">
                  <a:pos x="connsiteX1" y="connsiteY1"/>
                </a:cxn>
              </a:cxnLst>
              <a:rect l="l" t="t" r="r" b="b"/>
              <a:pathLst>
                <a:path w="380215" h="13359">
                  <a:moveTo>
                    <a:pt x="0" y="6679"/>
                  </a:moveTo>
                  <a:lnTo>
                    <a:pt x="380215" y="6679"/>
                  </a:lnTo>
                </a:path>
              </a:pathLst>
            </a:custGeom>
            <a:noFill/>
          </p:spPr>
          <p:style>
            <a:lnRef idx="2">
              <a:schemeClr val="accent5">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193302" tIns="-2826" rIns="193303" bIns="-2825"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37" name="任意多边形: 形状 36">
              <a:extLst>
                <a:ext uri="{FF2B5EF4-FFF2-40B4-BE49-F238E27FC236}">
                  <a16:creationId xmlns:a16="http://schemas.microsoft.com/office/drawing/2014/main" id="{AF96D001-D8F8-6212-869B-739C01114D97}"/>
                </a:ext>
              </a:extLst>
            </p:cNvPr>
            <p:cNvSpPr/>
            <p:nvPr/>
          </p:nvSpPr>
          <p:spPr>
            <a:xfrm>
              <a:off x="7314174" y="4901285"/>
              <a:ext cx="3453096" cy="389963"/>
            </a:xfrm>
            <a:custGeom>
              <a:avLst/>
              <a:gdLst>
                <a:gd name="connsiteX0" fmla="*/ 0 w 3453096"/>
                <a:gd name="connsiteY0" fmla="*/ 38996 h 389963"/>
                <a:gd name="connsiteX1" fmla="*/ 38996 w 3453096"/>
                <a:gd name="connsiteY1" fmla="*/ 0 h 389963"/>
                <a:gd name="connsiteX2" fmla="*/ 3414100 w 3453096"/>
                <a:gd name="connsiteY2" fmla="*/ 0 h 389963"/>
                <a:gd name="connsiteX3" fmla="*/ 3453096 w 3453096"/>
                <a:gd name="connsiteY3" fmla="*/ 38996 h 389963"/>
                <a:gd name="connsiteX4" fmla="*/ 3453096 w 3453096"/>
                <a:gd name="connsiteY4" fmla="*/ 350967 h 389963"/>
                <a:gd name="connsiteX5" fmla="*/ 3414100 w 3453096"/>
                <a:gd name="connsiteY5" fmla="*/ 389963 h 389963"/>
                <a:gd name="connsiteX6" fmla="*/ 38996 w 3453096"/>
                <a:gd name="connsiteY6" fmla="*/ 389963 h 389963"/>
                <a:gd name="connsiteX7" fmla="*/ 0 w 3453096"/>
                <a:gd name="connsiteY7" fmla="*/ 350967 h 389963"/>
                <a:gd name="connsiteX8" fmla="*/ 0 w 3453096"/>
                <a:gd name="connsiteY8" fmla="*/ 38996 h 38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3096" h="389963">
                  <a:moveTo>
                    <a:pt x="0" y="38996"/>
                  </a:moveTo>
                  <a:cubicBezTo>
                    <a:pt x="0" y="17459"/>
                    <a:pt x="17459" y="0"/>
                    <a:pt x="38996" y="0"/>
                  </a:cubicBezTo>
                  <a:lnTo>
                    <a:pt x="3414100" y="0"/>
                  </a:lnTo>
                  <a:cubicBezTo>
                    <a:pt x="3435637" y="0"/>
                    <a:pt x="3453096" y="17459"/>
                    <a:pt x="3453096" y="38996"/>
                  </a:cubicBezTo>
                  <a:lnTo>
                    <a:pt x="3453096" y="350967"/>
                  </a:lnTo>
                  <a:cubicBezTo>
                    <a:pt x="3453096" y="372504"/>
                    <a:pt x="3435637" y="389963"/>
                    <a:pt x="3414100" y="389963"/>
                  </a:cubicBezTo>
                  <a:lnTo>
                    <a:pt x="38996" y="389963"/>
                  </a:lnTo>
                  <a:cubicBezTo>
                    <a:pt x="17459" y="389963"/>
                    <a:pt x="0" y="372504"/>
                    <a:pt x="0" y="350967"/>
                  </a:cubicBezTo>
                  <a:lnTo>
                    <a:pt x="0" y="38996"/>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1582" tIns="21582" rIns="21582" bIns="21582" numCol="1" spcCol="1270" anchor="ctr" anchorCtr="0">
              <a:noAutofit/>
            </a:bodyPr>
            <a:lstStyle/>
            <a:p>
              <a:pPr marL="0" lvl="0" indent="0" algn="ctr" defTabSz="711200">
                <a:lnSpc>
                  <a:spcPct val="90000"/>
                </a:lnSpc>
                <a:spcBef>
                  <a:spcPct val="0"/>
                </a:spcBef>
                <a:spcAft>
                  <a:spcPct val="35000"/>
                </a:spcAft>
                <a:buNone/>
              </a:pPr>
              <a:r>
                <a:rPr lang="en-US" altLang="zh-CN" sz="1600" dirty="0"/>
                <a:t>2. </a:t>
              </a:r>
              <a:r>
                <a:rPr lang="zh-CN" altLang="en-US" sz="1600" dirty="0"/>
                <a:t>有机教育学校</a:t>
              </a:r>
              <a:endParaRPr lang="zh-CN" altLang="en-US" sz="1600" kern="1200" dirty="0"/>
            </a:p>
          </p:txBody>
        </p:sp>
      </p:grpSp>
      <p:grpSp>
        <p:nvGrpSpPr>
          <p:cNvPr id="23" name="组合 22">
            <a:extLst>
              <a:ext uri="{FF2B5EF4-FFF2-40B4-BE49-F238E27FC236}">
                <a16:creationId xmlns:a16="http://schemas.microsoft.com/office/drawing/2014/main" id="{CFC8F416-7908-9B5E-CBC9-577F053764D3}"/>
              </a:ext>
            </a:extLst>
          </p:cNvPr>
          <p:cNvGrpSpPr/>
          <p:nvPr/>
        </p:nvGrpSpPr>
        <p:grpSpPr>
          <a:xfrm>
            <a:off x="6964062" y="5349743"/>
            <a:ext cx="3803208" cy="389963"/>
            <a:chOff x="6964062" y="5349743"/>
            <a:chExt cx="3803208" cy="389963"/>
          </a:xfrm>
        </p:grpSpPr>
        <p:sp>
          <p:nvSpPr>
            <p:cNvPr id="39" name="任意多边形: 形状 38">
              <a:extLst>
                <a:ext uri="{FF2B5EF4-FFF2-40B4-BE49-F238E27FC236}">
                  <a16:creationId xmlns:a16="http://schemas.microsoft.com/office/drawing/2014/main" id="{2D9240A9-57DF-1DAB-E737-364CC8CE0E01}"/>
                </a:ext>
              </a:extLst>
            </p:cNvPr>
            <p:cNvSpPr/>
            <p:nvPr/>
          </p:nvSpPr>
          <p:spPr>
            <a:xfrm rot="2191918">
              <a:off x="6964062" y="5422487"/>
              <a:ext cx="388252" cy="13359"/>
            </a:xfrm>
            <a:custGeom>
              <a:avLst/>
              <a:gdLst>
                <a:gd name="connsiteX0" fmla="*/ 0 w 388252"/>
                <a:gd name="connsiteY0" fmla="*/ 6679 h 13359"/>
                <a:gd name="connsiteX1" fmla="*/ 388252 w 388252"/>
                <a:gd name="connsiteY1" fmla="*/ 6679 h 13359"/>
              </a:gdLst>
              <a:ahLst/>
              <a:cxnLst>
                <a:cxn ang="0">
                  <a:pos x="connsiteX0" y="connsiteY0"/>
                </a:cxn>
                <a:cxn ang="0">
                  <a:pos x="connsiteX1" y="connsiteY1"/>
                </a:cxn>
              </a:cxnLst>
              <a:rect l="l" t="t" r="r" b="b"/>
              <a:pathLst>
                <a:path w="388252" h="13359">
                  <a:moveTo>
                    <a:pt x="0" y="6679"/>
                  </a:moveTo>
                  <a:lnTo>
                    <a:pt x="388252" y="6679"/>
                  </a:lnTo>
                </a:path>
              </a:pathLst>
            </a:custGeom>
            <a:noFill/>
          </p:spPr>
          <p:style>
            <a:lnRef idx="2">
              <a:schemeClr val="accent5">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197120" tIns="-3027" rIns="197120" bIns="-3027"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40" name="任意多边形: 形状 39">
              <a:extLst>
                <a:ext uri="{FF2B5EF4-FFF2-40B4-BE49-F238E27FC236}">
                  <a16:creationId xmlns:a16="http://schemas.microsoft.com/office/drawing/2014/main" id="{44227DEE-E13C-FA51-3211-269EE6DB64F2}"/>
                </a:ext>
              </a:extLst>
            </p:cNvPr>
            <p:cNvSpPr/>
            <p:nvPr/>
          </p:nvSpPr>
          <p:spPr>
            <a:xfrm>
              <a:off x="7314174" y="5349743"/>
              <a:ext cx="3453096" cy="389963"/>
            </a:xfrm>
            <a:custGeom>
              <a:avLst/>
              <a:gdLst>
                <a:gd name="connsiteX0" fmla="*/ 0 w 3453096"/>
                <a:gd name="connsiteY0" fmla="*/ 38996 h 389963"/>
                <a:gd name="connsiteX1" fmla="*/ 38996 w 3453096"/>
                <a:gd name="connsiteY1" fmla="*/ 0 h 389963"/>
                <a:gd name="connsiteX2" fmla="*/ 3414100 w 3453096"/>
                <a:gd name="connsiteY2" fmla="*/ 0 h 389963"/>
                <a:gd name="connsiteX3" fmla="*/ 3453096 w 3453096"/>
                <a:gd name="connsiteY3" fmla="*/ 38996 h 389963"/>
                <a:gd name="connsiteX4" fmla="*/ 3453096 w 3453096"/>
                <a:gd name="connsiteY4" fmla="*/ 350967 h 389963"/>
                <a:gd name="connsiteX5" fmla="*/ 3414100 w 3453096"/>
                <a:gd name="connsiteY5" fmla="*/ 389963 h 389963"/>
                <a:gd name="connsiteX6" fmla="*/ 38996 w 3453096"/>
                <a:gd name="connsiteY6" fmla="*/ 389963 h 389963"/>
                <a:gd name="connsiteX7" fmla="*/ 0 w 3453096"/>
                <a:gd name="connsiteY7" fmla="*/ 350967 h 389963"/>
                <a:gd name="connsiteX8" fmla="*/ 0 w 3453096"/>
                <a:gd name="connsiteY8" fmla="*/ 38996 h 38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3096" h="389963">
                  <a:moveTo>
                    <a:pt x="0" y="38996"/>
                  </a:moveTo>
                  <a:cubicBezTo>
                    <a:pt x="0" y="17459"/>
                    <a:pt x="17459" y="0"/>
                    <a:pt x="38996" y="0"/>
                  </a:cubicBezTo>
                  <a:lnTo>
                    <a:pt x="3414100" y="0"/>
                  </a:lnTo>
                  <a:cubicBezTo>
                    <a:pt x="3435637" y="0"/>
                    <a:pt x="3453096" y="17459"/>
                    <a:pt x="3453096" y="38996"/>
                  </a:cubicBezTo>
                  <a:lnTo>
                    <a:pt x="3453096" y="350967"/>
                  </a:lnTo>
                  <a:cubicBezTo>
                    <a:pt x="3453096" y="372504"/>
                    <a:pt x="3435637" y="389963"/>
                    <a:pt x="3414100" y="389963"/>
                  </a:cubicBezTo>
                  <a:lnTo>
                    <a:pt x="38996" y="389963"/>
                  </a:lnTo>
                  <a:cubicBezTo>
                    <a:pt x="17459" y="389963"/>
                    <a:pt x="0" y="372504"/>
                    <a:pt x="0" y="350967"/>
                  </a:cubicBezTo>
                  <a:lnTo>
                    <a:pt x="0" y="38996"/>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1582" tIns="21582" rIns="21582" bIns="21582" numCol="1" spcCol="1270" anchor="ctr" anchorCtr="0">
              <a:noAutofit/>
            </a:bodyPr>
            <a:lstStyle/>
            <a:p>
              <a:pPr marL="0" lvl="0" indent="0" algn="ctr" defTabSz="711200">
                <a:lnSpc>
                  <a:spcPct val="90000"/>
                </a:lnSpc>
                <a:spcBef>
                  <a:spcPct val="0"/>
                </a:spcBef>
                <a:spcAft>
                  <a:spcPct val="35000"/>
                </a:spcAft>
                <a:buNone/>
              </a:pPr>
              <a:r>
                <a:rPr lang="en-US" altLang="zh-CN" sz="1600" dirty="0"/>
                <a:t>3. </a:t>
              </a:r>
              <a:r>
                <a:rPr lang="zh-CN" altLang="en-US" sz="1600" dirty="0"/>
                <a:t>葛雷制</a:t>
              </a:r>
              <a:endParaRPr lang="zh-CN" altLang="en-US" sz="1600" kern="1200" dirty="0"/>
            </a:p>
          </p:txBody>
        </p:sp>
      </p:grpSp>
      <p:grpSp>
        <p:nvGrpSpPr>
          <p:cNvPr id="24" name="组合 23">
            <a:extLst>
              <a:ext uri="{FF2B5EF4-FFF2-40B4-BE49-F238E27FC236}">
                <a16:creationId xmlns:a16="http://schemas.microsoft.com/office/drawing/2014/main" id="{3A28F38E-D1D7-5A4E-1373-7AFCD4FCB6F9}"/>
              </a:ext>
            </a:extLst>
          </p:cNvPr>
          <p:cNvGrpSpPr/>
          <p:nvPr/>
        </p:nvGrpSpPr>
        <p:grpSpPr>
          <a:xfrm>
            <a:off x="7151508" y="5275889"/>
            <a:ext cx="3615762" cy="840046"/>
            <a:chOff x="7151508" y="5275889"/>
            <a:chExt cx="3615762" cy="840046"/>
          </a:xfrm>
        </p:grpSpPr>
        <p:sp>
          <p:nvSpPr>
            <p:cNvPr id="41" name="任意多边形: 形状 40">
              <a:extLst>
                <a:ext uri="{FF2B5EF4-FFF2-40B4-BE49-F238E27FC236}">
                  <a16:creationId xmlns:a16="http://schemas.microsoft.com/office/drawing/2014/main" id="{93FD49B0-08FE-EAF5-7791-9E15FDFD9C98}"/>
                </a:ext>
              </a:extLst>
            </p:cNvPr>
            <p:cNvSpPr/>
            <p:nvPr/>
          </p:nvSpPr>
          <p:spPr>
            <a:xfrm rot="3768725">
              <a:off x="6816796" y="5610601"/>
              <a:ext cx="682783" cy="13359"/>
            </a:xfrm>
            <a:custGeom>
              <a:avLst/>
              <a:gdLst>
                <a:gd name="connsiteX0" fmla="*/ 0 w 682783"/>
                <a:gd name="connsiteY0" fmla="*/ 6679 h 13359"/>
                <a:gd name="connsiteX1" fmla="*/ 682783 w 682783"/>
                <a:gd name="connsiteY1" fmla="*/ 6679 h 13359"/>
              </a:gdLst>
              <a:ahLst/>
              <a:cxnLst>
                <a:cxn ang="0">
                  <a:pos x="connsiteX0" y="connsiteY0"/>
                </a:cxn>
                <a:cxn ang="0">
                  <a:pos x="connsiteX1" y="connsiteY1"/>
                </a:cxn>
              </a:cxnLst>
              <a:rect l="l" t="t" r="r" b="b"/>
              <a:pathLst>
                <a:path w="682783" h="13359">
                  <a:moveTo>
                    <a:pt x="0" y="6679"/>
                  </a:moveTo>
                  <a:lnTo>
                    <a:pt x="682783" y="6679"/>
                  </a:lnTo>
                </a:path>
              </a:pathLst>
            </a:custGeom>
            <a:noFill/>
          </p:spPr>
          <p:style>
            <a:lnRef idx="2">
              <a:schemeClr val="accent5">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337022" tIns="-10392" rIns="337021" bIns="-10389" numCol="1" spcCol="1270" anchor="ctr" anchorCtr="0">
              <a:noAutofit/>
            </a:bodyPr>
            <a:lstStyle/>
            <a:p>
              <a:pPr marL="0" lvl="0" indent="0" algn="ctr" defTabSz="711200">
                <a:lnSpc>
                  <a:spcPct val="90000"/>
                </a:lnSpc>
                <a:spcBef>
                  <a:spcPct val="0"/>
                </a:spcBef>
                <a:spcAft>
                  <a:spcPct val="35000"/>
                </a:spcAft>
                <a:buNone/>
              </a:pPr>
              <a:endParaRPr lang="zh-CN" altLang="en-US" sz="1600" kern="1200"/>
            </a:p>
          </p:txBody>
        </p:sp>
        <p:sp>
          <p:nvSpPr>
            <p:cNvPr id="42" name="任意多边形: 形状 41">
              <a:extLst>
                <a:ext uri="{FF2B5EF4-FFF2-40B4-BE49-F238E27FC236}">
                  <a16:creationId xmlns:a16="http://schemas.microsoft.com/office/drawing/2014/main" id="{6617F4FD-C164-F9D5-8647-46426B1786CB}"/>
                </a:ext>
              </a:extLst>
            </p:cNvPr>
            <p:cNvSpPr/>
            <p:nvPr/>
          </p:nvSpPr>
          <p:spPr>
            <a:xfrm>
              <a:off x="7314174" y="5725972"/>
              <a:ext cx="3453096" cy="389963"/>
            </a:xfrm>
            <a:custGeom>
              <a:avLst/>
              <a:gdLst>
                <a:gd name="connsiteX0" fmla="*/ 0 w 3453096"/>
                <a:gd name="connsiteY0" fmla="*/ 38996 h 389963"/>
                <a:gd name="connsiteX1" fmla="*/ 38996 w 3453096"/>
                <a:gd name="connsiteY1" fmla="*/ 0 h 389963"/>
                <a:gd name="connsiteX2" fmla="*/ 3414100 w 3453096"/>
                <a:gd name="connsiteY2" fmla="*/ 0 h 389963"/>
                <a:gd name="connsiteX3" fmla="*/ 3453096 w 3453096"/>
                <a:gd name="connsiteY3" fmla="*/ 38996 h 389963"/>
                <a:gd name="connsiteX4" fmla="*/ 3453096 w 3453096"/>
                <a:gd name="connsiteY4" fmla="*/ 350967 h 389963"/>
                <a:gd name="connsiteX5" fmla="*/ 3414100 w 3453096"/>
                <a:gd name="connsiteY5" fmla="*/ 389963 h 389963"/>
                <a:gd name="connsiteX6" fmla="*/ 38996 w 3453096"/>
                <a:gd name="connsiteY6" fmla="*/ 389963 h 389963"/>
                <a:gd name="connsiteX7" fmla="*/ 0 w 3453096"/>
                <a:gd name="connsiteY7" fmla="*/ 350967 h 389963"/>
                <a:gd name="connsiteX8" fmla="*/ 0 w 3453096"/>
                <a:gd name="connsiteY8" fmla="*/ 38996 h 38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3096" h="389963">
                  <a:moveTo>
                    <a:pt x="0" y="38996"/>
                  </a:moveTo>
                  <a:cubicBezTo>
                    <a:pt x="0" y="17459"/>
                    <a:pt x="17459" y="0"/>
                    <a:pt x="38996" y="0"/>
                  </a:cubicBezTo>
                  <a:lnTo>
                    <a:pt x="3414100" y="0"/>
                  </a:lnTo>
                  <a:cubicBezTo>
                    <a:pt x="3435637" y="0"/>
                    <a:pt x="3453096" y="17459"/>
                    <a:pt x="3453096" y="38996"/>
                  </a:cubicBezTo>
                  <a:lnTo>
                    <a:pt x="3453096" y="350967"/>
                  </a:lnTo>
                  <a:cubicBezTo>
                    <a:pt x="3453096" y="372504"/>
                    <a:pt x="3435637" y="389963"/>
                    <a:pt x="3414100" y="389963"/>
                  </a:cubicBezTo>
                  <a:lnTo>
                    <a:pt x="38996" y="389963"/>
                  </a:lnTo>
                  <a:cubicBezTo>
                    <a:pt x="17459" y="389963"/>
                    <a:pt x="0" y="372504"/>
                    <a:pt x="0" y="350967"/>
                  </a:cubicBezTo>
                  <a:lnTo>
                    <a:pt x="0" y="38996"/>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1582" tIns="21582" rIns="21582" bIns="21582" numCol="1" spcCol="1270" anchor="ctr" anchorCtr="0">
              <a:noAutofit/>
            </a:bodyPr>
            <a:lstStyle/>
            <a:p>
              <a:pPr marL="0" lvl="0" indent="0" algn="ctr" defTabSz="711200">
                <a:lnSpc>
                  <a:spcPct val="90000"/>
                </a:lnSpc>
                <a:spcBef>
                  <a:spcPct val="0"/>
                </a:spcBef>
                <a:spcAft>
                  <a:spcPct val="35000"/>
                </a:spcAft>
                <a:buNone/>
              </a:pPr>
              <a:r>
                <a:rPr lang="en-US" altLang="zh-CN" sz="1600" dirty="0"/>
                <a:t>4. </a:t>
              </a:r>
              <a:r>
                <a:rPr lang="zh-CN" altLang="en-US" sz="1600" dirty="0"/>
                <a:t>道尔顿制</a:t>
              </a:r>
              <a:endParaRPr lang="zh-CN" altLang="en-US" sz="1600" kern="1200" dirty="0"/>
            </a:p>
          </p:txBody>
        </p:sp>
      </p:gr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第一节　</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19</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世纪末</a:t>
            </a:r>
            <a:r>
              <a:rPr lang="en-US" altLang="zh-CN"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20</a:t>
            </a:r>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世纪初欧美教育思潮和教育实验</a:t>
            </a:r>
          </a:p>
        </p:txBody>
      </p:sp>
    </p:spTree>
    <p:extLst>
      <p:ext uri="{BB962C8B-B14F-4D97-AF65-F5344CB8AC3E}">
        <p14:creationId xmlns:p14="http://schemas.microsoft.com/office/powerpoint/2010/main" val="90105557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left)">
                                      <p:cBhvr>
                                        <p:cTn id="68" dur="5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left)">
                                      <p:cBhvr>
                                        <p:cTn id="7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蒙台梭利和杜威的教育思想</a:t>
            </a:r>
          </a:p>
        </p:txBody>
      </p:sp>
      <p:sp>
        <p:nvSpPr>
          <p:cNvPr id="27" name="文本框 26">
            <a:extLst>
              <a:ext uri="{FF2B5EF4-FFF2-40B4-BE49-F238E27FC236}">
                <a16:creationId xmlns:a16="http://schemas.microsoft.com/office/drawing/2014/main" id="{F4E505DF-612C-3C62-D0FD-A47B4FE4DA51}"/>
              </a:ext>
            </a:extLst>
          </p:cNvPr>
          <p:cNvSpPr txBox="1"/>
          <p:nvPr/>
        </p:nvSpPr>
        <p:spPr>
          <a:xfrm>
            <a:off x="4491789" y="2142515"/>
            <a:ext cx="5807243" cy="2952731"/>
          </a:xfrm>
          <a:prstGeom prst="rect">
            <a:avLst/>
          </a:prstGeom>
          <a:noFill/>
        </p:spPr>
        <p:txBody>
          <a:bodyPr wrap="square">
            <a:spAutoFit/>
          </a:bodyPr>
          <a:lstStyle/>
          <a:p>
            <a:pPr>
              <a:lnSpc>
                <a:spcPct val="150000"/>
              </a:lnSpc>
            </a:pPr>
            <a:r>
              <a:rPr lang="zh-CN" altLang="en-US" b="1" dirty="0">
                <a:solidFill>
                  <a:srgbClr val="0070C0"/>
                </a:solidFill>
                <a:latin typeface="方正黑体简体" panose="02010601030101010101" pitchFamily="2" charset="-122"/>
                <a:ea typeface="方正黑体简体" panose="02010601030101010101" pitchFamily="2" charset="-122"/>
              </a:rPr>
              <a:t>一、蒙台梭利的教育思想</a:t>
            </a:r>
            <a:endParaRPr lang="en-US" altLang="zh-CN" b="1" dirty="0">
              <a:solidFill>
                <a:srgbClr val="0070C0"/>
              </a:solidFill>
              <a:latin typeface="方正黑体简体" panose="02010601030101010101" pitchFamily="2" charset="-122"/>
              <a:ea typeface="方正黑体简体" panose="02010601030101010101" pitchFamily="2" charset="-122"/>
            </a:endParaRPr>
          </a:p>
          <a:p>
            <a:pPr>
              <a:lnSpc>
                <a:spcPct val="150000"/>
              </a:lnSpc>
            </a:pPr>
            <a:r>
              <a:rPr lang="zh-CN" altLang="en-US" dirty="0">
                <a:latin typeface="方正黑体简体" panose="02010601030101010101" pitchFamily="2" charset="-122"/>
                <a:ea typeface="方正黑体简体" panose="02010601030101010101" pitchFamily="2" charset="-122"/>
              </a:rPr>
              <a:t>       蒙台梭利（图 </a:t>
            </a:r>
            <a:r>
              <a:rPr lang="en-US" altLang="zh-CN" dirty="0">
                <a:latin typeface="方正黑体简体" panose="02010601030101010101" pitchFamily="2" charset="-122"/>
                <a:ea typeface="方正黑体简体" panose="02010601030101010101" pitchFamily="2" charset="-122"/>
              </a:rPr>
              <a:t>4-2</a:t>
            </a:r>
            <a:r>
              <a:rPr lang="zh-CN" altLang="en-US" dirty="0">
                <a:latin typeface="方正黑体简体" panose="02010601030101010101" pitchFamily="2" charset="-122"/>
                <a:ea typeface="方正黑体简体" panose="02010601030101010101" pitchFamily="2" charset="-122"/>
              </a:rPr>
              <a:t>）是 </a:t>
            </a:r>
            <a:r>
              <a:rPr lang="en-US" altLang="zh-CN" dirty="0">
                <a:latin typeface="方正黑体简体" panose="02010601030101010101" pitchFamily="2" charset="-122"/>
                <a:ea typeface="方正黑体简体" panose="02010601030101010101" pitchFamily="2" charset="-122"/>
              </a:rPr>
              <a:t>20 </a:t>
            </a:r>
            <a:r>
              <a:rPr lang="zh-CN" altLang="en-US" dirty="0">
                <a:latin typeface="方正黑体简体" panose="02010601030101010101" pitchFamily="2" charset="-122"/>
                <a:ea typeface="方正黑体简体" panose="02010601030101010101" pitchFamily="2" charset="-122"/>
              </a:rPr>
              <a:t>世纪杰出的幼儿教育家，也是西方教育史上与福禄贝尔齐名的两大幼儿教育家之一。她以自己辛勤的劳动与不懈努力推动了新教育运动及儿童教育的发展，并为“儿童的世纪”涂上了浓墨重彩的一笔，其代表作有</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蒙台梭利方法</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童年的秘密</a:t>
            </a:r>
            <a:r>
              <a:rPr lang="en-US" altLang="zh-CN" dirty="0">
                <a:latin typeface="方正黑体简体" panose="02010601030101010101" pitchFamily="2" charset="-122"/>
                <a:ea typeface="方正黑体简体" panose="02010601030101010101" pitchFamily="2" charset="-122"/>
              </a:rPr>
              <a:t>》</a:t>
            </a:r>
            <a:r>
              <a:rPr lang="zh-CN" altLang="en-US" dirty="0">
                <a:latin typeface="方正黑体简体" panose="02010601030101010101" pitchFamily="2" charset="-122"/>
                <a:ea typeface="方正黑体简体" panose="02010601030101010101" pitchFamily="2" charset="-122"/>
              </a:rPr>
              <a:t>等。</a:t>
            </a:r>
          </a:p>
        </p:txBody>
      </p:sp>
      <p:pic>
        <p:nvPicPr>
          <p:cNvPr id="9" name="图片 8">
            <a:extLst>
              <a:ext uri="{FF2B5EF4-FFF2-40B4-BE49-F238E27FC236}">
                <a16:creationId xmlns:a16="http://schemas.microsoft.com/office/drawing/2014/main" id="{F0CDC24A-B3C0-7948-4E1F-DA0B5024CB2C}"/>
              </a:ext>
            </a:extLst>
          </p:cNvPr>
          <p:cNvPicPr>
            <a:picLocks noChangeAspect="1"/>
          </p:cNvPicPr>
          <p:nvPr/>
        </p:nvPicPr>
        <p:blipFill>
          <a:blip r:embed="rId3"/>
          <a:stretch>
            <a:fillRect/>
          </a:stretch>
        </p:blipFill>
        <p:spPr>
          <a:xfrm>
            <a:off x="1749030" y="2142515"/>
            <a:ext cx="2245454" cy="3113016"/>
          </a:xfrm>
          <a:prstGeom prst="rect">
            <a:avLst/>
          </a:prstGeom>
        </p:spPr>
      </p:pic>
    </p:spTree>
    <p:extLst>
      <p:ext uri="{BB962C8B-B14F-4D97-AF65-F5344CB8AC3E}">
        <p14:creationId xmlns:p14="http://schemas.microsoft.com/office/powerpoint/2010/main" val="629526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FC26032-C510-334A-EC7B-4276FEB141DD}"/>
              </a:ext>
            </a:extLst>
          </p:cNvPr>
          <p:cNvGrpSpPr/>
          <p:nvPr/>
        </p:nvGrpSpPr>
        <p:grpSpPr>
          <a:xfrm>
            <a:off x="1191604" y="512679"/>
            <a:ext cx="256940" cy="252131"/>
            <a:chOff x="1053818" y="525205"/>
            <a:chExt cx="256940" cy="252131"/>
          </a:xfrm>
        </p:grpSpPr>
        <p:sp>
          <p:nvSpPr>
            <p:cNvPr id="21" name="矩形 20">
              <a:extLst>
                <a:ext uri="{FF2B5EF4-FFF2-40B4-BE49-F238E27FC236}">
                  <a16:creationId xmlns:a16="http://schemas.microsoft.com/office/drawing/2014/main" id="{DFBD3CBA-14B5-093C-2588-28C4B2AB3C64}"/>
                </a:ext>
              </a:extLst>
            </p:cNvPr>
            <p:cNvSpPr/>
            <p:nvPr/>
          </p:nvSpPr>
          <p:spPr>
            <a:xfrm rot="18900000">
              <a:off x="1079234" y="545812"/>
              <a:ext cx="231524" cy="2315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 name="矩形 3">
              <a:extLst>
                <a:ext uri="{FF2B5EF4-FFF2-40B4-BE49-F238E27FC236}">
                  <a16:creationId xmlns:a16="http://schemas.microsoft.com/office/drawing/2014/main" id="{2747F9A5-B710-D0F3-00B7-F9D6280609BF}"/>
                </a:ext>
              </a:extLst>
            </p:cNvPr>
            <p:cNvSpPr/>
            <p:nvPr/>
          </p:nvSpPr>
          <p:spPr>
            <a:xfrm rot="18900000">
              <a:off x="1053818" y="525205"/>
              <a:ext cx="169275" cy="16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5AA67027-A982-3D0A-CB2F-9FB54A6B28AA}"/>
              </a:ext>
            </a:extLst>
          </p:cNvPr>
          <p:cNvSpPr/>
          <p:nvPr/>
        </p:nvSpPr>
        <p:spPr>
          <a:xfrm flipV="1">
            <a:off x="0" y="1037404"/>
            <a:ext cx="12190413" cy="45719"/>
          </a:xfrm>
          <a:prstGeom prst="rect">
            <a:avLst/>
          </a:prstGeom>
          <a:gradFill flip="none" rotWithShape="1">
            <a:gsLst>
              <a:gs pos="0">
                <a:srgbClr val="0070C0"/>
              </a:gs>
              <a:gs pos="50000">
                <a:schemeClr val="accent1">
                  <a:lumMod val="40000"/>
                  <a:lumOff val="60000"/>
                </a:schemeClr>
              </a:gs>
              <a:gs pos="100000">
                <a:schemeClr val="accent5">
                  <a:lumMod val="20000"/>
                  <a:lumOff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6F6F"/>
              </a:solidFill>
            </a:endParaRPr>
          </a:p>
        </p:txBody>
      </p:sp>
      <p:sp>
        <p:nvSpPr>
          <p:cNvPr id="43" name="TextBox 8">
            <a:extLst>
              <a:ext uri="{FF2B5EF4-FFF2-40B4-BE49-F238E27FC236}">
                <a16:creationId xmlns:a16="http://schemas.microsoft.com/office/drawing/2014/main" id="{987D522C-AC29-E8D2-6FC4-247E1D63CE39}"/>
              </a:ext>
            </a:extLst>
          </p:cNvPr>
          <p:cNvSpPr txBox="1">
            <a:spLocks noChangeArrowheads="1"/>
          </p:cNvSpPr>
          <p:nvPr/>
        </p:nvSpPr>
        <p:spPr bwMode="auto">
          <a:xfrm>
            <a:off x="1749030" y="430543"/>
            <a:ext cx="8758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2600" b="1" spc="3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第二节　蒙台梭利和杜威的教育思想</a:t>
            </a:r>
          </a:p>
        </p:txBody>
      </p:sp>
      <p:sp>
        <p:nvSpPr>
          <p:cNvPr id="27" name="文本框 26">
            <a:extLst>
              <a:ext uri="{FF2B5EF4-FFF2-40B4-BE49-F238E27FC236}">
                <a16:creationId xmlns:a16="http://schemas.microsoft.com/office/drawing/2014/main" id="{F4E505DF-612C-3C62-D0FD-A47B4FE4DA51}"/>
              </a:ext>
            </a:extLst>
          </p:cNvPr>
          <p:cNvSpPr txBox="1"/>
          <p:nvPr/>
        </p:nvSpPr>
        <p:spPr>
          <a:xfrm>
            <a:off x="1941315" y="1741463"/>
            <a:ext cx="8373979" cy="3783728"/>
          </a:xfrm>
          <a:prstGeom prst="rect">
            <a:avLst/>
          </a:prstGeom>
          <a:noFill/>
        </p:spPr>
        <p:txBody>
          <a:bodyPr wrap="square">
            <a:spAutoFit/>
          </a:bodyPr>
          <a:lstStyle/>
          <a:p>
            <a:pPr>
              <a:lnSpc>
                <a:spcPct val="150000"/>
              </a:lnSpc>
            </a:pPr>
            <a:r>
              <a:rPr lang="zh-CN" altLang="en-US" dirty="0">
                <a:latin typeface="方正黑体简体" panose="02010601030101010101" pitchFamily="2" charset="-122"/>
                <a:ea typeface="方正黑体简体" panose="02010601030101010101" pitchFamily="2" charset="-122"/>
              </a:rPr>
              <a:t>      （一）蒙台梭利的儿童观</a:t>
            </a:r>
          </a:p>
          <a:p>
            <a:pPr>
              <a:lnSpc>
                <a:spcPct val="150000"/>
              </a:lnSpc>
            </a:pPr>
            <a:r>
              <a:rPr lang="en-US" altLang="zh-CN" dirty="0">
                <a:latin typeface="方正黑体简体" panose="02010601030101010101" pitchFamily="2" charset="-122"/>
                <a:ea typeface="方正黑体简体" panose="02010601030101010101" pitchFamily="2" charset="-122"/>
              </a:rPr>
              <a:t>       1. </a:t>
            </a:r>
            <a:r>
              <a:rPr lang="zh-CN" altLang="en-US" dirty="0">
                <a:latin typeface="方正黑体简体" panose="02010601030101010101" pitchFamily="2" charset="-122"/>
                <a:ea typeface="方正黑体简体" panose="02010601030101010101" pitchFamily="2" charset="-122"/>
              </a:rPr>
              <a:t>儿童心理发展与遗传、环境的关系</a:t>
            </a:r>
          </a:p>
          <a:p>
            <a:pPr>
              <a:lnSpc>
                <a:spcPct val="150000"/>
              </a:lnSpc>
            </a:pPr>
            <a:r>
              <a:rPr lang="zh-CN" altLang="en-US" dirty="0">
                <a:latin typeface="方正黑体简体" panose="02010601030101010101" pitchFamily="2" charset="-122"/>
                <a:ea typeface="方正黑体简体" panose="02010601030101010101" pitchFamily="2" charset="-122"/>
              </a:rPr>
              <a:t>       蒙台梭利重视早期教育，认为儿童心理的发展具有节律性、阶段性和规律性的特性。她强调生命的冲动是儿童心理发展的原动力，同时又强调儿童心理的正常发展必须依靠环境和教育及时、合理的安排。可以说，蒙台梭利在以遗传（天性）为中心的前提下，把遗传与环境、教育这些影响儿童发展的因素统一起来了。</a:t>
            </a:r>
          </a:p>
          <a:p>
            <a:pPr>
              <a:lnSpc>
                <a:spcPct val="150000"/>
              </a:lnSpc>
            </a:pPr>
            <a:r>
              <a:rPr lang="en-US" altLang="zh-CN" dirty="0">
                <a:latin typeface="方正黑体简体" panose="02010601030101010101" pitchFamily="2" charset="-122"/>
                <a:ea typeface="方正黑体简体" panose="02010601030101010101" pitchFamily="2" charset="-122"/>
              </a:rPr>
              <a:t>        2. </a:t>
            </a:r>
            <a:r>
              <a:rPr lang="zh-CN" altLang="en-US" dirty="0">
                <a:latin typeface="方正黑体简体" panose="02010601030101010101" pitchFamily="2" charset="-122"/>
                <a:ea typeface="方正黑体简体" panose="02010601030101010101" pitchFamily="2" charset="-122"/>
              </a:rPr>
              <a:t>儿童心理发展的具体特征</a:t>
            </a:r>
          </a:p>
          <a:p>
            <a:pPr>
              <a:lnSpc>
                <a:spcPct val="150000"/>
              </a:lnSpc>
            </a:pPr>
            <a:r>
              <a:rPr lang="zh-CN" altLang="en-US" dirty="0">
                <a:latin typeface="方正黑体简体" panose="02010601030101010101" pitchFamily="2" charset="-122"/>
                <a:ea typeface="方正黑体简体" panose="02010601030101010101" pitchFamily="2" charset="-122"/>
              </a:rPr>
              <a:t>蒙台梭利认为，儿童心理发展具有四个存在着内在联系的显著特点：具有独特的心理胚胎期；心理具有吸收力；发展具有敏感期；发展具有阶段性。</a:t>
            </a:r>
          </a:p>
        </p:txBody>
      </p:sp>
    </p:spTree>
    <p:extLst>
      <p:ext uri="{BB962C8B-B14F-4D97-AF65-F5344CB8AC3E}">
        <p14:creationId xmlns:p14="http://schemas.microsoft.com/office/powerpoint/2010/main" val="112499060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animEffect transition="in" filter="fade">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3"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pPr>
      <a:bodyPr lIns="0" tIns="0" rIns="0" bIns="0" rtlCol="0" anchor="ctr" anchorCtr="1"/>
      <a:lstStyle>
        <a:defPPr algn="ctr">
          <a:defRPr dirty="0" smtClean="0"/>
        </a:defPPr>
      </a:lstStyle>
      <a:style>
        <a:lnRef idx="0">
          <a:schemeClr val="accent5"/>
        </a:lnRef>
        <a:fillRef idx="3">
          <a:schemeClr val="accent5"/>
        </a:fillRef>
        <a:effectRef idx="3">
          <a:schemeClr val="accent5"/>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TotalTime>
  <Words>5839</Words>
  <Application>Microsoft Office PowerPoint</Application>
  <PresentationFormat>宽屏</PresentationFormat>
  <Paragraphs>385</Paragraphs>
  <Slides>38</Slides>
  <Notes>37</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38</vt:i4>
      </vt:variant>
    </vt:vector>
  </HeadingPairs>
  <TitlesOfParts>
    <vt:vector size="45" baseType="lpstr">
      <vt:lpstr>等线</vt:lpstr>
      <vt:lpstr>等线 Light</vt:lpstr>
      <vt:lpstr>方正黑体简体</vt:lpstr>
      <vt:lpstr>方正书宋简体</vt:lpstr>
      <vt:lpstr>微软雅黑</vt:lpstr>
      <vt:lpstr>Arial</vt:lpstr>
      <vt:lpstr>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dabaofree521@outlook.com</cp:lastModifiedBy>
  <cp:revision>313</cp:revision>
  <dcterms:created xsi:type="dcterms:W3CDTF">2018-02-23T07:21:00Z</dcterms:created>
  <dcterms:modified xsi:type="dcterms:W3CDTF">2022-06-30T02:04:04Z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