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9"/>
  </p:notesMasterIdLst>
  <p:sldIdLst>
    <p:sldId id="256" r:id="rId2"/>
    <p:sldId id="263" r:id="rId3"/>
    <p:sldId id="265" r:id="rId4"/>
    <p:sldId id="286" r:id="rId5"/>
    <p:sldId id="287" r:id="rId6"/>
    <p:sldId id="326" r:id="rId7"/>
    <p:sldId id="351" r:id="rId8"/>
    <p:sldId id="352" r:id="rId9"/>
    <p:sldId id="353" r:id="rId10"/>
    <p:sldId id="354" r:id="rId11"/>
    <p:sldId id="355" r:id="rId12"/>
    <p:sldId id="356" r:id="rId13"/>
    <p:sldId id="357" r:id="rId14"/>
    <p:sldId id="358" r:id="rId15"/>
    <p:sldId id="359" r:id="rId16"/>
    <p:sldId id="360" r:id="rId17"/>
    <p:sldId id="361" r:id="rId18"/>
    <p:sldId id="362" r:id="rId19"/>
    <p:sldId id="363" r:id="rId20"/>
    <p:sldId id="364" r:id="rId21"/>
    <p:sldId id="365" r:id="rId22"/>
    <p:sldId id="366" r:id="rId23"/>
    <p:sldId id="367" r:id="rId24"/>
    <p:sldId id="368" r:id="rId25"/>
    <p:sldId id="369" r:id="rId26"/>
    <p:sldId id="370" r:id="rId27"/>
    <p:sldId id="371" r:id="rId28"/>
    <p:sldId id="372" r:id="rId29"/>
    <p:sldId id="373" r:id="rId30"/>
    <p:sldId id="374" r:id="rId31"/>
    <p:sldId id="375" r:id="rId32"/>
    <p:sldId id="376" r:id="rId33"/>
    <p:sldId id="377" r:id="rId34"/>
    <p:sldId id="378" r:id="rId35"/>
    <p:sldId id="379" r:id="rId36"/>
    <p:sldId id="380" r:id="rId37"/>
    <p:sldId id="381" r:id="rId38"/>
    <p:sldId id="382" r:id="rId39"/>
    <p:sldId id="383" r:id="rId40"/>
    <p:sldId id="384" r:id="rId41"/>
    <p:sldId id="385" r:id="rId42"/>
    <p:sldId id="386" r:id="rId43"/>
    <p:sldId id="387" r:id="rId44"/>
    <p:sldId id="388" r:id="rId45"/>
    <p:sldId id="389" r:id="rId46"/>
    <p:sldId id="390" r:id="rId47"/>
    <p:sldId id="264" r:id="rId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62FAC4A-5248-4CE7-B34E-F77191354D6C}">
          <p14:sldIdLst>
            <p14:sldId id="256"/>
            <p14:sldId id="263"/>
            <p14:sldId id="265"/>
            <p14:sldId id="286"/>
            <p14:sldId id="287"/>
            <p14:sldId id="326"/>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26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88FB"/>
    <a:srgbClr val="667877"/>
    <a:srgbClr val="768A89"/>
    <a:srgbClr val="7D8F8F"/>
    <a:srgbClr val="6C6864"/>
    <a:srgbClr val="5DA2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87" autoAdjust="0"/>
    <p:restoredTop sz="94660"/>
  </p:normalViewPr>
  <p:slideViewPr>
    <p:cSldViewPr snapToGrid="0">
      <p:cViewPr varScale="1">
        <p:scale>
          <a:sx n="114" d="100"/>
          <a:sy n="114" d="100"/>
        </p:scale>
        <p:origin x="732" y="9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73A6B-BB26-4B12-BFB8-2B873AE12267}" type="datetimeFigureOut">
              <a:rPr lang="zh-CN" altLang="en-US" smtClean="0"/>
              <a:t>2022/6/30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701FA-A99B-4EA7-BD9A-49A04217BC0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11</a:t>
            </a:fld>
            <a:endParaRPr lang="zh-CN" altLang="en-US"/>
          </a:p>
        </p:txBody>
      </p:sp>
    </p:spTree>
    <p:extLst>
      <p:ext uri="{BB962C8B-B14F-4D97-AF65-F5344CB8AC3E}">
        <p14:creationId xmlns:p14="http://schemas.microsoft.com/office/powerpoint/2010/main" val="2101032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12</a:t>
            </a:fld>
            <a:endParaRPr lang="zh-CN" altLang="en-US"/>
          </a:p>
        </p:txBody>
      </p:sp>
    </p:spTree>
    <p:extLst>
      <p:ext uri="{BB962C8B-B14F-4D97-AF65-F5344CB8AC3E}">
        <p14:creationId xmlns:p14="http://schemas.microsoft.com/office/powerpoint/2010/main" val="23626381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13</a:t>
            </a:fld>
            <a:endParaRPr lang="zh-CN" altLang="en-US"/>
          </a:p>
        </p:txBody>
      </p:sp>
    </p:spTree>
    <p:extLst>
      <p:ext uri="{BB962C8B-B14F-4D97-AF65-F5344CB8AC3E}">
        <p14:creationId xmlns:p14="http://schemas.microsoft.com/office/powerpoint/2010/main" val="4101954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14</a:t>
            </a:fld>
            <a:endParaRPr lang="zh-CN" altLang="en-US"/>
          </a:p>
        </p:txBody>
      </p:sp>
    </p:spTree>
    <p:extLst>
      <p:ext uri="{BB962C8B-B14F-4D97-AF65-F5344CB8AC3E}">
        <p14:creationId xmlns:p14="http://schemas.microsoft.com/office/powerpoint/2010/main" val="1247922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15</a:t>
            </a:fld>
            <a:endParaRPr lang="zh-CN" altLang="en-US"/>
          </a:p>
        </p:txBody>
      </p:sp>
    </p:spTree>
    <p:extLst>
      <p:ext uri="{BB962C8B-B14F-4D97-AF65-F5344CB8AC3E}">
        <p14:creationId xmlns:p14="http://schemas.microsoft.com/office/powerpoint/2010/main" val="17579311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16</a:t>
            </a:fld>
            <a:endParaRPr lang="zh-CN" altLang="en-US"/>
          </a:p>
        </p:txBody>
      </p:sp>
    </p:spTree>
    <p:extLst>
      <p:ext uri="{BB962C8B-B14F-4D97-AF65-F5344CB8AC3E}">
        <p14:creationId xmlns:p14="http://schemas.microsoft.com/office/powerpoint/2010/main" val="2732934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17</a:t>
            </a:fld>
            <a:endParaRPr lang="zh-CN" altLang="en-US"/>
          </a:p>
        </p:txBody>
      </p:sp>
    </p:spTree>
    <p:extLst>
      <p:ext uri="{BB962C8B-B14F-4D97-AF65-F5344CB8AC3E}">
        <p14:creationId xmlns:p14="http://schemas.microsoft.com/office/powerpoint/2010/main" val="30494143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18</a:t>
            </a:fld>
            <a:endParaRPr lang="zh-CN" altLang="en-US"/>
          </a:p>
        </p:txBody>
      </p:sp>
    </p:spTree>
    <p:extLst>
      <p:ext uri="{BB962C8B-B14F-4D97-AF65-F5344CB8AC3E}">
        <p14:creationId xmlns:p14="http://schemas.microsoft.com/office/powerpoint/2010/main" val="6579326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19</a:t>
            </a:fld>
            <a:endParaRPr lang="zh-CN" altLang="en-US"/>
          </a:p>
        </p:txBody>
      </p:sp>
    </p:spTree>
    <p:extLst>
      <p:ext uri="{BB962C8B-B14F-4D97-AF65-F5344CB8AC3E}">
        <p14:creationId xmlns:p14="http://schemas.microsoft.com/office/powerpoint/2010/main" val="3063075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20</a:t>
            </a:fld>
            <a:endParaRPr lang="zh-CN" altLang="en-US"/>
          </a:p>
        </p:txBody>
      </p:sp>
    </p:spTree>
    <p:extLst>
      <p:ext uri="{BB962C8B-B14F-4D97-AF65-F5344CB8AC3E}">
        <p14:creationId xmlns:p14="http://schemas.microsoft.com/office/powerpoint/2010/main" val="3709081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21</a:t>
            </a:fld>
            <a:endParaRPr lang="zh-CN" altLang="en-US"/>
          </a:p>
        </p:txBody>
      </p:sp>
    </p:spTree>
    <p:extLst>
      <p:ext uri="{BB962C8B-B14F-4D97-AF65-F5344CB8AC3E}">
        <p14:creationId xmlns:p14="http://schemas.microsoft.com/office/powerpoint/2010/main" val="2388950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22</a:t>
            </a:fld>
            <a:endParaRPr lang="zh-CN" altLang="en-US"/>
          </a:p>
        </p:txBody>
      </p:sp>
    </p:spTree>
    <p:extLst>
      <p:ext uri="{BB962C8B-B14F-4D97-AF65-F5344CB8AC3E}">
        <p14:creationId xmlns:p14="http://schemas.microsoft.com/office/powerpoint/2010/main" val="7799730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23</a:t>
            </a:fld>
            <a:endParaRPr lang="zh-CN" altLang="en-US"/>
          </a:p>
        </p:txBody>
      </p:sp>
    </p:spTree>
    <p:extLst>
      <p:ext uri="{BB962C8B-B14F-4D97-AF65-F5344CB8AC3E}">
        <p14:creationId xmlns:p14="http://schemas.microsoft.com/office/powerpoint/2010/main" val="11879832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24</a:t>
            </a:fld>
            <a:endParaRPr lang="zh-CN" altLang="en-US"/>
          </a:p>
        </p:txBody>
      </p:sp>
    </p:spTree>
    <p:extLst>
      <p:ext uri="{BB962C8B-B14F-4D97-AF65-F5344CB8AC3E}">
        <p14:creationId xmlns:p14="http://schemas.microsoft.com/office/powerpoint/2010/main" val="31976819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25</a:t>
            </a:fld>
            <a:endParaRPr lang="zh-CN" altLang="en-US"/>
          </a:p>
        </p:txBody>
      </p:sp>
    </p:spTree>
    <p:extLst>
      <p:ext uri="{BB962C8B-B14F-4D97-AF65-F5344CB8AC3E}">
        <p14:creationId xmlns:p14="http://schemas.microsoft.com/office/powerpoint/2010/main" val="18919025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26</a:t>
            </a:fld>
            <a:endParaRPr lang="zh-CN" altLang="en-US"/>
          </a:p>
        </p:txBody>
      </p:sp>
    </p:spTree>
    <p:extLst>
      <p:ext uri="{BB962C8B-B14F-4D97-AF65-F5344CB8AC3E}">
        <p14:creationId xmlns:p14="http://schemas.microsoft.com/office/powerpoint/2010/main" val="36254139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27</a:t>
            </a:fld>
            <a:endParaRPr lang="zh-CN" altLang="en-US"/>
          </a:p>
        </p:txBody>
      </p:sp>
    </p:spTree>
    <p:extLst>
      <p:ext uri="{BB962C8B-B14F-4D97-AF65-F5344CB8AC3E}">
        <p14:creationId xmlns:p14="http://schemas.microsoft.com/office/powerpoint/2010/main" val="38167476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28</a:t>
            </a:fld>
            <a:endParaRPr lang="zh-CN" altLang="en-US"/>
          </a:p>
        </p:txBody>
      </p:sp>
    </p:spTree>
    <p:extLst>
      <p:ext uri="{BB962C8B-B14F-4D97-AF65-F5344CB8AC3E}">
        <p14:creationId xmlns:p14="http://schemas.microsoft.com/office/powerpoint/2010/main" val="458844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29</a:t>
            </a:fld>
            <a:endParaRPr lang="zh-CN" altLang="en-US"/>
          </a:p>
        </p:txBody>
      </p:sp>
    </p:spTree>
    <p:extLst>
      <p:ext uri="{BB962C8B-B14F-4D97-AF65-F5344CB8AC3E}">
        <p14:creationId xmlns:p14="http://schemas.microsoft.com/office/powerpoint/2010/main" val="32360897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30</a:t>
            </a:fld>
            <a:endParaRPr lang="zh-CN" altLang="en-US"/>
          </a:p>
        </p:txBody>
      </p:sp>
    </p:spTree>
    <p:extLst>
      <p:ext uri="{BB962C8B-B14F-4D97-AF65-F5344CB8AC3E}">
        <p14:creationId xmlns:p14="http://schemas.microsoft.com/office/powerpoint/2010/main" val="1626686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31</a:t>
            </a:fld>
            <a:endParaRPr lang="zh-CN" altLang="en-US"/>
          </a:p>
        </p:txBody>
      </p:sp>
    </p:spTree>
    <p:extLst>
      <p:ext uri="{BB962C8B-B14F-4D97-AF65-F5344CB8AC3E}">
        <p14:creationId xmlns:p14="http://schemas.microsoft.com/office/powerpoint/2010/main" val="19121618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32</a:t>
            </a:fld>
            <a:endParaRPr lang="zh-CN" altLang="en-US"/>
          </a:p>
        </p:txBody>
      </p:sp>
    </p:spTree>
    <p:extLst>
      <p:ext uri="{BB962C8B-B14F-4D97-AF65-F5344CB8AC3E}">
        <p14:creationId xmlns:p14="http://schemas.microsoft.com/office/powerpoint/2010/main" val="11378384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33</a:t>
            </a:fld>
            <a:endParaRPr lang="zh-CN" altLang="en-US"/>
          </a:p>
        </p:txBody>
      </p:sp>
    </p:spTree>
    <p:extLst>
      <p:ext uri="{BB962C8B-B14F-4D97-AF65-F5344CB8AC3E}">
        <p14:creationId xmlns:p14="http://schemas.microsoft.com/office/powerpoint/2010/main" val="30660597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34</a:t>
            </a:fld>
            <a:endParaRPr lang="zh-CN" altLang="en-US"/>
          </a:p>
        </p:txBody>
      </p:sp>
    </p:spTree>
    <p:extLst>
      <p:ext uri="{BB962C8B-B14F-4D97-AF65-F5344CB8AC3E}">
        <p14:creationId xmlns:p14="http://schemas.microsoft.com/office/powerpoint/2010/main" val="2538667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35</a:t>
            </a:fld>
            <a:endParaRPr lang="zh-CN" altLang="en-US"/>
          </a:p>
        </p:txBody>
      </p:sp>
    </p:spTree>
    <p:extLst>
      <p:ext uri="{BB962C8B-B14F-4D97-AF65-F5344CB8AC3E}">
        <p14:creationId xmlns:p14="http://schemas.microsoft.com/office/powerpoint/2010/main" val="5330503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36</a:t>
            </a:fld>
            <a:endParaRPr lang="zh-CN" altLang="en-US"/>
          </a:p>
        </p:txBody>
      </p:sp>
    </p:spTree>
    <p:extLst>
      <p:ext uri="{BB962C8B-B14F-4D97-AF65-F5344CB8AC3E}">
        <p14:creationId xmlns:p14="http://schemas.microsoft.com/office/powerpoint/2010/main" val="25972158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37</a:t>
            </a:fld>
            <a:endParaRPr lang="zh-CN" altLang="en-US"/>
          </a:p>
        </p:txBody>
      </p:sp>
    </p:spTree>
    <p:extLst>
      <p:ext uri="{BB962C8B-B14F-4D97-AF65-F5344CB8AC3E}">
        <p14:creationId xmlns:p14="http://schemas.microsoft.com/office/powerpoint/2010/main" val="42209695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38</a:t>
            </a:fld>
            <a:endParaRPr lang="zh-CN" altLang="en-US"/>
          </a:p>
        </p:txBody>
      </p:sp>
    </p:spTree>
    <p:extLst>
      <p:ext uri="{BB962C8B-B14F-4D97-AF65-F5344CB8AC3E}">
        <p14:creationId xmlns:p14="http://schemas.microsoft.com/office/powerpoint/2010/main" val="25052406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39</a:t>
            </a:fld>
            <a:endParaRPr lang="zh-CN" altLang="en-US"/>
          </a:p>
        </p:txBody>
      </p:sp>
    </p:spTree>
    <p:extLst>
      <p:ext uri="{BB962C8B-B14F-4D97-AF65-F5344CB8AC3E}">
        <p14:creationId xmlns:p14="http://schemas.microsoft.com/office/powerpoint/2010/main" val="8881288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40</a:t>
            </a:fld>
            <a:endParaRPr lang="zh-CN" altLang="en-US"/>
          </a:p>
        </p:txBody>
      </p:sp>
    </p:spTree>
    <p:extLst>
      <p:ext uri="{BB962C8B-B14F-4D97-AF65-F5344CB8AC3E}">
        <p14:creationId xmlns:p14="http://schemas.microsoft.com/office/powerpoint/2010/main" val="2458560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5</a:t>
            </a:fld>
            <a:endParaRPr lang="zh-CN" altLang="en-US"/>
          </a:p>
        </p:txBody>
      </p:sp>
    </p:spTree>
    <p:extLst>
      <p:ext uri="{BB962C8B-B14F-4D97-AF65-F5344CB8AC3E}">
        <p14:creationId xmlns:p14="http://schemas.microsoft.com/office/powerpoint/2010/main" val="9438969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41</a:t>
            </a:fld>
            <a:endParaRPr lang="zh-CN" altLang="en-US"/>
          </a:p>
        </p:txBody>
      </p:sp>
    </p:spTree>
    <p:extLst>
      <p:ext uri="{BB962C8B-B14F-4D97-AF65-F5344CB8AC3E}">
        <p14:creationId xmlns:p14="http://schemas.microsoft.com/office/powerpoint/2010/main" val="20764243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42</a:t>
            </a:fld>
            <a:endParaRPr lang="zh-CN" altLang="en-US"/>
          </a:p>
        </p:txBody>
      </p:sp>
    </p:spTree>
    <p:extLst>
      <p:ext uri="{BB962C8B-B14F-4D97-AF65-F5344CB8AC3E}">
        <p14:creationId xmlns:p14="http://schemas.microsoft.com/office/powerpoint/2010/main" val="27670341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43</a:t>
            </a:fld>
            <a:endParaRPr lang="zh-CN" altLang="en-US"/>
          </a:p>
        </p:txBody>
      </p:sp>
    </p:spTree>
    <p:extLst>
      <p:ext uri="{BB962C8B-B14F-4D97-AF65-F5344CB8AC3E}">
        <p14:creationId xmlns:p14="http://schemas.microsoft.com/office/powerpoint/2010/main" val="38847087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44</a:t>
            </a:fld>
            <a:endParaRPr lang="zh-CN" altLang="en-US"/>
          </a:p>
        </p:txBody>
      </p:sp>
    </p:spTree>
    <p:extLst>
      <p:ext uri="{BB962C8B-B14F-4D97-AF65-F5344CB8AC3E}">
        <p14:creationId xmlns:p14="http://schemas.microsoft.com/office/powerpoint/2010/main" val="27873291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45</a:t>
            </a:fld>
            <a:endParaRPr lang="zh-CN" altLang="en-US"/>
          </a:p>
        </p:txBody>
      </p:sp>
    </p:spTree>
    <p:extLst>
      <p:ext uri="{BB962C8B-B14F-4D97-AF65-F5344CB8AC3E}">
        <p14:creationId xmlns:p14="http://schemas.microsoft.com/office/powerpoint/2010/main" val="32962415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46</a:t>
            </a:fld>
            <a:endParaRPr lang="zh-CN" altLang="en-US"/>
          </a:p>
        </p:txBody>
      </p:sp>
    </p:spTree>
    <p:extLst>
      <p:ext uri="{BB962C8B-B14F-4D97-AF65-F5344CB8AC3E}">
        <p14:creationId xmlns:p14="http://schemas.microsoft.com/office/powerpoint/2010/main" val="10742024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6</a:t>
            </a:fld>
            <a:endParaRPr lang="zh-CN" altLang="en-US"/>
          </a:p>
        </p:txBody>
      </p:sp>
    </p:spTree>
    <p:extLst>
      <p:ext uri="{BB962C8B-B14F-4D97-AF65-F5344CB8AC3E}">
        <p14:creationId xmlns:p14="http://schemas.microsoft.com/office/powerpoint/2010/main" val="2660356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7</a:t>
            </a:fld>
            <a:endParaRPr lang="zh-CN" altLang="en-US"/>
          </a:p>
        </p:txBody>
      </p:sp>
    </p:spTree>
    <p:extLst>
      <p:ext uri="{BB962C8B-B14F-4D97-AF65-F5344CB8AC3E}">
        <p14:creationId xmlns:p14="http://schemas.microsoft.com/office/powerpoint/2010/main" val="870753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8</a:t>
            </a:fld>
            <a:endParaRPr lang="zh-CN" altLang="en-US"/>
          </a:p>
        </p:txBody>
      </p:sp>
    </p:spTree>
    <p:extLst>
      <p:ext uri="{BB962C8B-B14F-4D97-AF65-F5344CB8AC3E}">
        <p14:creationId xmlns:p14="http://schemas.microsoft.com/office/powerpoint/2010/main" val="2558970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9</a:t>
            </a:fld>
            <a:endParaRPr lang="zh-CN" altLang="en-US"/>
          </a:p>
        </p:txBody>
      </p:sp>
    </p:spTree>
    <p:extLst>
      <p:ext uri="{BB962C8B-B14F-4D97-AF65-F5344CB8AC3E}">
        <p14:creationId xmlns:p14="http://schemas.microsoft.com/office/powerpoint/2010/main" val="21059114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10</a:t>
            </a:fld>
            <a:endParaRPr lang="zh-CN" altLang="en-US"/>
          </a:p>
        </p:txBody>
      </p:sp>
    </p:spTree>
    <p:extLst>
      <p:ext uri="{BB962C8B-B14F-4D97-AF65-F5344CB8AC3E}">
        <p14:creationId xmlns:p14="http://schemas.microsoft.com/office/powerpoint/2010/main" val="153425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2.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sv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9.sv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28"/>
          <p:cNvSpPr txBox="1">
            <a:spLocks noChangeArrowheads="1"/>
          </p:cNvSpPr>
          <p:nvPr/>
        </p:nvSpPr>
        <p:spPr bwMode="auto">
          <a:xfrm>
            <a:off x="0" y="1903981"/>
            <a:ext cx="1219199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6000" b="1" spc="600" dirty="0">
                <a:solidFill>
                  <a:srgbClr val="667877"/>
                </a:solidFill>
                <a:latin typeface="微软雅黑" panose="020B0503020204020204" pitchFamily="34" charset="-122"/>
                <a:ea typeface="微软雅黑" panose="020B0503020204020204" pitchFamily="34" charset="-122"/>
              </a:rPr>
              <a:t>中外教育史</a:t>
            </a:r>
          </a:p>
        </p:txBody>
      </p:sp>
      <p:sp>
        <p:nvSpPr>
          <p:cNvPr id="7" name="文本框 29"/>
          <p:cNvSpPr txBox="1">
            <a:spLocks noChangeArrowheads="1"/>
          </p:cNvSpPr>
          <p:nvPr/>
        </p:nvSpPr>
        <p:spPr bwMode="auto">
          <a:xfrm>
            <a:off x="1" y="2838635"/>
            <a:ext cx="121919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spc="530" dirty="0">
                <a:solidFill>
                  <a:srgbClr val="667877"/>
                </a:solidFill>
                <a:latin typeface="微软雅黑" panose="020B0503020204020204" pitchFamily="34" charset="-122"/>
                <a:ea typeface="微软雅黑" panose="020B0503020204020204" pitchFamily="34" charset="-122"/>
              </a:rPr>
              <a:t>ZHONGWAI JIAOYU SHI</a:t>
            </a:r>
            <a:endParaRPr lang="zh-CN" altLang="en-US" sz="1600" b="1" spc="530" dirty="0">
              <a:solidFill>
                <a:srgbClr val="667877"/>
              </a:solidFill>
              <a:latin typeface="微软雅黑" panose="020B0503020204020204" pitchFamily="34" charset="-122"/>
              <a:ea typeface="微软雅黑" panose="020B0503020204020204" pitchFamily="34" charset="-122"/>
            </a:endParaRPr>
          </a:p>
        </p:txBody>
      </p:sp>
      <p:cxnSp>
        <p:nvCxnSpPr>
          <p:cNvPr id="8" name="直接连接符 27"/>
          <p:cNvCxnSpPr>
            <a:cxnSpLocks noChangeShapeType="1"/>
          </p:cNvCxnSpPr>
          <p:nvPr/>
        </p:nvCxnSpPr>
        <p:spPr bwMode="auto">
          <a:xfrm>
            <a:off x="3945699" y="3913811"/>
            <a:ext cx="4334005" cy="0"/>
          </a:xfrm>
          <a:prstGeom prst="line">
            <a:avLst/>
          </a:prstGeom>
          <a:noFill/>
          <a:ln w="19050">
            <a:solidFill>
              <a:schemeClr val="tx1">
                <a:alpha val="67842"/>
              </a:schemeClr>
            </a:solidFill>
            <a:round/>
          </a:ln>
          <a:extLst>
            <a:ext uri="{909E8E84-426E-40DD-AFC4-6F175D3DCCD1}">
              <a14:hiddenFill xmlns:a14="http://schemas.microsoft.com/office/drawing/2010/main">
                <a:noFill/>
              </a14:hiddenFill>
            </a:ext>
          </a:extLst>
        </p:spPr>
      </p:cxnSp>
      <p:sp>
        <p:nvSpPr>
          <p:cNvPr id="10" name="矩形 9"/>
          <p:cNvSpPr/>
          <p:nvPr/>
        </p:nvSpPr>
        <p:spPr>
          <a:xfrm>
            <a:off x="-1" y="4039070"/>
            <a:ext cx="12192000" cy="615938"/>
          </a:xfrm>
          <a:prstGeom prst="rect">
            <a:avLst/>
          </a:prstGeom>
        </p:spPr>
        <p:txBody>
          <a:bodyPr wrap="square">
            <a:spAutoFit/>
          </a:bodyPr>
          <a:lstStyle/>
          <a:p>
            <a:pPr algn="ctr">
              <a:lnSpc>
                <a:spcPct val="200000"/>
              </a:lnSpc>
            </a:pPr>
            <a:r>
              <a:rPr lang="zh-CN" altLang="en-US" sz="2000" dirty="0">
                <a:solidFill>
                  <a:srgbClr val="667877"/>
                </a:solidFill>
                <a:latin typeface="方正黑体简体" panose="02010601030101010101" pitchFamily="2" charset="-122"/>
                <a:ea typeface="方正黑体简体" panose="02010601030101010101" pitchFamily="2" charset="-122"/>
              </a:rPr>
              <a:t>主　编◎陈　锋</a:t>
            </a:r>
            <a:endParaRPr lang="en-US" altLang="zh-CN" sz="2000" dirty="0">
              <a:solidFill>
                <a:srgbClr val="667877"/>
              </a:solidFill>
              <a:latin typeface="方正黑体简体" panose="02010601030101010101" pitchFamily="2" charset="-122"/>
              <a:ea typeface="方正黑体简体" panose="02010601030101010101" pitchFamily="2" charset="-122"/>
            </a:endParaRPr>
          </a:p>
        </p:txBody>
      </p:sp>
      <p:sp>
        <p:nvSpPr>
          <p:cNvPr id="9" name="文本框 8">
            <a:extLst>
              <a:ext uri="{FF2B5EF4-FFF2-40B4-BE49-F238E27FC236}">
                <a16:creationId xmlns:a16="http://schemas.microsoft.com/office/drawing/2014/main" id="{7DBAC433-6659-DA4E-8DF9-042368C596F2}"/>
              </a:ext>
            </a:extLst>
          </p:cNvPr>
          <p:cNvSpPr txBox="1"/>
          <p:nvPr/>
        </p:nvSpPr>
        <p:spPr>
          <a:xfrm>
            <a:off x="4424818" y="3246548"/>
            <a:ext cx="6093912" cy="461665"/>
          </a:xfrm>
          <a:prstGeom prst="rect">
            <a:avLst/>
          </a:prstGeom>
          <a:noFill/>
        </p:spPr>
        <p:txBody>
          <a:bodyPr wrap="square">
            <a:spAutoFit/>
          </a:bodyPr>
          <a:lstStyle/>
          <a:p>
            <a:r>
              <a:rPr lang="zh-CN" altLang="en-US" sz="2400" b="1" dirty="0">
                <a:latin typeface="方正黑体简体" panose="02010601030101010101" pitchFamily="2" charset="-122"/>
                <a:ea typeface="方正黑体简体" panose="02010601030101010101" pitchFamily="2" charset="-122"/>
              </a:rPr>
              <a:t>第一部分　</a:t>
            </a:r>
            <a:r>
              <a:rPr lang="zh-CN" altLang="en-US" sz="2400" b="1" dirty="0">
                <a:solidFill>
                  <a:srgbClr val="FF0000"/>
                </a:solidFill>
                <a:latin typeface="方正黑体简体" panose="02010601030101010101" pitchFamily="2" charset="-122"/>
                <a:ea typeface="方正黑体简体" panose="02010601030101010101" pitchFamily="2" charset="-122"/>
              </a:rPr>
              <a:t>中国教育史</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750"/>
                                        <p:tgtEl>
                                          <p:spTgt spid="8"/>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p:tgtEl>
                                          <p:spTgt spid="6"/>
                                        </p:tgtEl>
                                        <p:attrNameLst>
                                          <p:attrName>ppt_y</p:attrName>
                                        </p:attrNameLst>
                                      </p:cBhvr>
                                      <p:tavLst>
                                        <p:tav tm="0">
                                          <p:val>
                                            <p:strVal val="#ppt_y+#ppt_h*1.125000"/>
                                          </p:val>
                                        </p:tav>
                                        <p:tav tm="100000">
                                          <p:val>
                                            <p:strVal val="#ppt_y"/>
                                          </p:val>
                                        </p:tav>
                                      </p:tavLst>
                                    </p:anim>
                                    <p:animEffect transition="in" filter="wipe(up)">
                                      <p:cBhvr>
                                        <p:cTn id="12" dur="750"/>
                                        <p:tgtEl>
                                          <p:spTgt spid="6"/>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29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750" fill="hold"/>
                                        <p:tgtEl>
                                          <p:spTgt spid="10"/>
                                        </p:tgtEl>
                                        <p:attrNameLst>
                                          <p:attrName>ppt_w</p:attrName>
                                        </p:attrNameLst>
                                      </p:cBhvr>
                                      <p:tavLst>
                                        <p:tav tm="0">
                                          <p:val>
                                            <p:fltVal val="0"/>
                                          </p:val>
                                        </p:tav>
                                        <p:tav tm="100000">
                                          <p:val>
                                            <p:strVal val="#ppt_w"/>
                                          </p:val>
                                        </p:tav>
                                      </p:tavLst>
                                    </p:anim>
                                    <p:anim calcmode="lin" valueType="num">
                                      <p:cBhvr>
                                        <p:cTn id="31" dur="750" fill="hold"/>
                                        <p:tgtEl>
                                          <p:spTgt spid="10"/>
                                        </p:tgtEl>
                                        <p:attrNameLst>
                                          <p:attrName>ppt_h</p:attrName>
                                        </p:attrNameLst>
                                      </p:cBhvr>
                                      <p:tavLst>
                                        <p:tav tm="0">
                                          <p:val>
                                            <p:fltVal val="0"/>
                                          </p:val>
                                        </p:tav>
                                        <p:tav tm="100000">
                                          <p:val>
                                            <p:strVal val="#ppt_h"/>
                                          </p:val>
                                        </p:tav>
                                      </p:tavLst>
                                    </p:anim>
                                    <p:animEffect transition="in" filter="fade">
                                      <p:cBhvr>
                                        <p:cTn id="32" dur="750"/>
                                        <p:tgtEl>
                                          <p:spTgt spid="10"/>
                                        </p:tgtEl>
                                      </p:cBhvr>
                                    </p:animEffect>
                                  </p:childTnLst>
                                </p:cTn>
                              </p:par>
                            </p:childTnLst>
                          </p:cTn>
                        </p:par>
                        <p:par>
                          <p:cTn id="33" fill="hold">
                            <p:stCondLst>
                              <p:cond delay="3650"/>
                            </p:stCondLst>
                            <p:childTnLst>
                              <p:par>
                                <p:cTn id="34" presetID="26" presetClass="emph" presetSubtype="0" fill="hold" grpId="1" nodeType="afterEffect">
                                  <p:stCondLst>
                                    <p:cond delay="0"/>
                                  </p:stCondLst>
                                  <p:childTnLst>
                                    <p:animEffect transition="out" filter="fade">
                                      <p:cBhvr>
                                        <p:cTn id="35" dur="500" tmFilter="0, 0; .2, .5; .8, .5; 1, 0"/>
                                        <p:tgtEl>
                                          <p:spTgt spid="6"/>
                                        </p:tgtEl>
                                      </p:cBhvr>
                                    </p:animEffect>
                                    <p:animScale>
                                      <p:cBhvr>
                                        <p:cTn id="3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10"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8C4CD58E-5B9D-9E84-25F4-5320D56B2F3F}"/>
              </a:ext>
            </a:extLst>
          </p:cNvPr>
          <p:cNvSpPr txBox="1"/>
          <p:nvPr/>
        </p:nvSpPr>
        <p:spPr>
          <a:xfrm>
            <a:off x="1496495" y="1551860"/>
            <a:ext cx="9238310" cy="3783728"/>
          </a:xfrm>
          <a:prstGeom prst="rect">
            <a:avLst/>
          </a:prstGeom>
          <a:noFill/>
        </p:spPr>
        <p:txBody>
          <a:bodyPr wrap="square">
            <a:spAutoFit/>
          </a:bodyPr>
          <a:lstStyle/>
          <a:p>
            <a:pPr>
              <a:lnSpc>
                <a:spcPct val="150000"/>
              </a:lnSpc>
            </a:pPr>
            <a:r>
              <a:rPr lang="zh-CN" altLang="en-US" b="1" dirty="0">
                <a:solidFill>
                  <a:schemeClr val="accent4">
                    <a:lumMod val="50000"/>
                  </a:schemeClr>
                </a:solidFill>
                <a:latin typeface="方正黑体简体" panose="02010601030101010101" pitchFamily="2" charset="-122"/>
                <a:ea typeface="方正黑体简体" panose="02010601030101010101" pitchFamily="2" charset="-122"/>
              </a:rPr>
              <a:t>二、维新运动时期的教育</a:t>
            </a:r>
            <a:endParaRPr lang="en-US" altLang="zh-CN" b="1" dirty="0">
              <a:solidFill>
                <a:schemeClr val="accent4">
                  <a:lumMod val="50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甲午中日战争之后，西方列强掀起了瓜分中国的热潮，中国面临着巨大的民族危机，激起了全国上下人民的愤慨，早期资产阶级改良主义思潮转变为救亡图存的新社会思潮，他们以西方资产阶级的进化论和社会政治学说为武器，尖锐地抨击了封建专制制度和纲常伦理。为了挽救民族危机，在康有为、梁启超、严复、谭嗣同等维新派的主导下，最终于 </a:t>
            </a:r>
            <a:r>
              <a:rPr lang="en-US" altLang="zh-CN" dirty="0">
                <a:latin typeface="方正黑体简体" panose="02010601030101010101" pitchFamily="2" charset="-122"/>
                <a:ea typeface="方正黑体简体" panose="02010601030101010101" pitchFamily="2" charset="-122"/>
              </a:rPr>
              <a:t>1898 </a:t>
            </a:r>
            <a:r>
              <a:rPr lang="zh-CN" altLang="en-US" dirty="0">
                <a:latin typeface="方正黑体简体" panose="02010601030101010101" pitchFamily="2" charset="-122"/>
                <a:ea typeface="方正黑体简体" panose="02010601030101010101" pitchFamily="2" charset="-122"/>
              </a:rPr>
              <a:t>年 </a:t>
            </a:r>
            <a:r>
              <a:rPr lang="en-US" altLang="zh-CN" dirty="0">
                <a:latin typeface="方正黑体简体" panose="02010601030101010101" pitchFamily="2" charset="-122"/>
                <a:ea typeface="方正黑体简体" panose="02010601030101010101" pitchFamily="2" charset="-122"/>
              </a:rPr>
              <a:t>6</a:t>
            </a:r>
            <a:r>
              <a:rPr lang="zh-CN" altLang="en-US" dirty="0">
                <a:latin typeface="方正黑体简体" panose="02010601030101010101" pitchFamily="2" charset="-122"/>
                <a:ea typeface="方正黑体简体" panose="02010601030101010101" pitchFamily="2" charset="-122"/>
              </a:rPr>
              <a:t>月 </a:t>
            </a:r>
            <a:r>
              <a:rPr lang="en-US" altLang="zh-CN" dirty="0">
                <a:latin typeface="方正黑体简体" panose="02010601030101010101" pitchFamily="2" charset="-122"/>
                <a:ea typeface="方正黑体简体" panose="02010601030101010101" pitchFamily="2" charset="-122"/>
              </a:rPr>
              <a:t>11 </a:t>
            </a:r>
            <a:r>
              <a:rPr lang="zh-CN" altLang="en-US" dirty="0">
                <a:latin typeface="方正黑体简体" panose="02010601030101010101" pitchFamily="2" charset="-122"/>
                <a:ea typeface="方正黑体简体" panose="02010601030101010101" pitchFamily="2" charset="-122"/>
              </a:rPr>
              <a:t>日至 </a:t>
            </a:r>
            <a:r>
              <a:rPr lang="en-US" altLang="zh-CN" dirty="0">
                <a:latin typeface="方正黑体简体" panose="02010601030101010101" pitchFamily="2" charset="-122"/>
                <a:ea typeface="方正黑体简体" panose="02010601030101010101" pitchFamily="2" charset="-122"/>
              </a:rPr>
              <a:t>9 </a:t>
            </a:r>
            <a:r>
              <a:rPr lang="zh-CN" altLang="en-US" dirty="0">
                <a:latin typeface="方正黑体简体" panose="02010601030101010101" pitchFamily="2" charset="-122"/>
                <a:ea typeface="方正黑体简体" panose="02010601030101010101" pitchFamily="2" charset="-122"/>
              </a:rPr>
              <a:t>月 </a:t>
            </a:r>
            <a:r>
              <a:rPr lang="en-US" altLang="zh-CN" dirty="0">
                <a:latin typeface="方正黑体简体" panose="02010601030101010101" pitchFamily="2" charset="-122"/>
                <a:ea typeface="方正黑体简体" panose="02010601030101010101" pitchFamily="2" charset="-122"/>
              </a:rPr>
              <a:t>21 </a:t>
            </a:r>
            <a:r>
              <a:rPr lang="zh-CN" altLang="en-US" dirty="0">
                <a:latin typeface="方正黑体简体" panose="02010601030101010101" pitchFamily="2" charset="-122"/>
                <a:ea typeface="方正黑体简体" panose="02010601030101010101" pitchFamily="2" charset="-122"/>
              </a:rPr>
              <a:t>日的百天中催生了一场声势浩大的维新变法的政治运动，颁布了一系列变法律令，这即是“戊戌变法”，史称“百日维新”。尽管维新变法在以慈禧太后为首的守旧势力的绞杀下失败了，但是清廷下发的教育改革诏令以及维新派的教育主张和教育实践依然推动中国近代教育进入了一个新的发展阶段。</a:t>
            </a:r>
          </a:p>
        </p:txBody>
      </p:sp>
    </p:spTree>
    <p:extLst>
      <p:ext uri="{BB962C8B-B14F-4D97-AF65-F5344CB8AC3E}">
        <p14:creationId xmlns:p14="http://schemas.microsoft.com/office/powerpoint/2010/main" val="33276729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矩形: 圆角 1">
            <a:extLst>
              <a:ext uri="{FF2B5EF4-FFF2-40B4-BE49-F238E27FC236}">
                <a16:creationId xmlns:a16="http://schemas.microsoft.com/office/drawing/2014/main" id="{0FDB33E2-0C98-20D1-D7EF-ED23F36441ED}"/>
              </a:ext>
            </a:extLst>
          </p:cNvPr>
          <p:cNvSpPr/>
          <p:nvPr/>
        </p:nvSpPr>
        <p:spPr>
          <a:xfrm>
            <a:off x="4242343" y="1611026"/>
            <a:ext cx="3705726" cy="435544"/>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a:t>（一）维新派的教育实践</a:t>
            </a:r>
          </a:p>
        </p:txBody>
      </p:sp>
      <p:sp>
        <p:nvSpPr>
          <p:cNvPr id="10" name="矩形: 圆角 9">
            <a:extLst>
              <a:ext uri="{FF2B5EF4-FFF2-40B4-BE49-F238E27FC236}">
                <a16:creationId xmlns:a16="http://schemas.microsoft.com/office/drawing/2014/main" id="{9026513D-C354-453D-122A-6BD36B3B2A5A}"/>
              </a:ext>
            </a:extLst>
          </p:cNvPr>
          <p:cNvSpPr/>
          <p:nvPr/>
        </p:nvSpPr>
        <p:spPr>
          <a:xfrm>
            <a:off x="7665929" y="2610843"/>
            <a:ext cx="2320282" cy="363355"/>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altLang="zh-CN" sz="1600" dirty="0"/>
              <a:t>2. </a:t>
            </a:r>
            <a:r>
              <a:rPr lang="zh-CN" altLang="en-US" sz="1600" dirty="0"/>
              <a:t>兴办学会与发行报刊</a:t>
            </a:r>
          </a:p>
        </p:txBody>
      </p:sp>
      <p:sp>
        <p:nvSpPr>
          <p:cNvPr id="11" name="矩形: 圆角 10">
            <a:extLst>
              <a:ext uri="{FF2B5EF4-FFF2-40B4-BE49-F238E27FC236}">
                <a16:creationId xmlns:a16="http://schemas.microsoft.com/office/drawing/2014/main" id="{36A46717-4B67-2DBF-5F52-250D746AC3B3}"/>
              </a:ext>
            </a:extLst>
          </p:cNvPr>
          <p:cNvSpPr/>
          <p:nvPr/>
        </p:nvSpPr>
        <p:spPr>
          <a:xfrm>
            <a:off x="2336324" y="2610843"/>
            <a:ext cx="2189747" cy="363355"/>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altLang="zh-CN" sz="1600" dirty="0"/>
              <a:t>1. </a:t>
            </a:r>
            <a:r>
              <a:rPr lang="zh-CN" altLang="en-US" sz="1600" dirty="0"/>
              <a:t>兴办学堂</a:t>
            </a:r>
          </a:p>
        </p:txBody>
      </p:sp>
      <p:sp>
        <p:nvSpPr>
          <p:cNvPr id="13" name="文本框 12">
            <a:extLst>
              <a:ext uri="{FF2B5EF4-FFF2-40B4-BE49-F238E27FC236}">
                <a16:creationId xmlns:a16="http://schemas.microsoft.com/office/drawing/2014/main" id="{F75A246D-62F9-78D1-C3C3-12C4F7A8BEC6}"/>
              </a:ext>
            </a:extLst>
          </p:cNvPr>
          <p:cNvSpPr txBox="1"/>
          <p:nvPr/>
        </p:nvSpPr>
        <p:spPr>
          <a:xfrm>
            <a:off x="1707735" y="3172793"/>
            <a:ext cx="3446924" cy="954107"/>
          </a:xfrm>
          <a:prstGeom prst="rect">
            <a:avLst/>
          </a:prstGeom>
          <a:noFill/>
        </p:spPr>
        <p:txBody>
          <a:bodyPr wrap="square">
            <a:spAutoFit/>
          </a:bodyPr>
          <a:lstStyle/>
          <a:p>
            <a:r>
              <a:rPr lang="zh-CN" altLang="en-US" sz="1400" dirty="0"/>
              <a:t>       维新性质的学堂包括两类。第一类是维新运动的代表人物为培养维新骨干、传播维新思想而设立的学堂， 著名的有广州万木草堂（图 </a:t>
            </a:r>
            <a:r>
              <a:rPr lang="en-US" altLang="zh-CN" sz="1400" dirty="0"/>
              <a:t>4-5</a:t>
            </a:r>
            <a:r>
              <a:rPr lang="zh-CN" altLang="en-US" sz="1400" dirty="0"/>
              <a:t>）和湖南时务学堂。</a:t>
            </a:r>
          </a:p>
        </p:txBody>
      </p:sp>
      <p:sp>
        <p:nvSpPr>
          <p:cNvPr id="15" name="文本框 14">
            <a:extLst>
              <a:ext uri="{FF2B5EF4-FFF2-40B4-BE49-F238E27FC236}">
                <a16:creationId xmlns:a16="http://schemas.microsoft.com/office/drawing/2014/main" id="{9BBE77A9-10DB-282D-5DCB-F6E96298F801}"/>
              </a:ext>
            </a:extLst>
          </p:cNvPr>
          <p:cNvSpPr txBox="1"/>
          <p:nvPr/>
        </p:nvSpPr>
        <p:spPr>
          <a:xfrm>
            <a:off x="7269937" y="3172793"/>
            <a:ext cx="3214327" cy="738664"/>
          </a:xfrm>
          <a:prstGeom prst="rect">
            <a:avLst/>
          </a:prstGeom>
          <a:noFill/>
        </p:spPr>
        <p:txBody>
          <a:bodyPr wrap="square">
            <a:spAutoFit/>
          </a:bodyPr>
          <a:lstStyle/>
          <a:p>
            <a:r>
              <a:rPr lang="en-US" altLang="zh-CN" sz="1400" dirty="0"/>
              <a:t>       1895 </a:t>
            </a:r>
            <a:r>
              <a:rPr lang="zh-CN" altLang="en-US" sz="1400" dirty="0"/>
              <a:t>年 </a:t>
            </a:r>
            <a:r>
              <a:rPr lang="en-US" altLang="zh-CN" sz="1400" dirty="0"/>
              <a:t>8 </a:t>
            </a:r>
            <a:r>
              <a:rPr lang="zh-CN" altLang="en-US" sz="1400" dirty="0"/>
              <a:t>月，康有为与陈炽在北京创办</a:t>
            </a:r>
            <a:r>
              <a:rPr lang="en-US" altLang="zh-CN" sz="1400" dirty="0"/>
              <a:t>《</a:t>
            </a:r>
            <a:r>
              <a:rPr lang="zh-CN" altLang="en-US" sz="1400" dirty="0"/>
              <a:t>万国公报</a:t>
            </a:r>
            <a:r>
              <a:rPr lang="en-US" altLang="zh-CN" sz="1400" dirty="0"/>
              <a:t>》</a:t>
            </a:r>
            <a:r>
              <a:rPr lang="zh-CN" altLang="en-US" sz="1400" dirty="0"/>
              <a:t>（图 </a:t>
            </a:r>
            <a:r>
              <a:rPr lang="en-US" altLang="zh-CN" sz="1400" dirty="0"/>
              <a:t>4-6</a:t>
            </a:r>
            <a:r>
              <a:rPr lang="zh-CN" altLang="en-US" sz="1400" dirty="0"/>
              <a:t>），后更名为</a:t>
            </a:r>
            <a:r>
              <a:rPr lang="en-US" altLang="zh-CN" sz="1400" dirty="0"/>
              <a:t>《</a:t>
            </a:r>
            <a:r>
              <a:rPr lang="zh-CN" altLang="en-US" sz="1400" dirty="0"/>
              <a:t>中外纪闻</a:t>
            </a:r>
            <a:r>
              <a:rPr lang="en-US" altLang="zh-CN" sz="1400" dirty="0"/>
              <a:t>》</a:t>
            </a:r>
            <a:r>
              <a:rPr lang="zh-CN" altLang="en-US" sz="1400" dirty="0"/>
              <a:t>。 </a:t>
            </a:r>
          </a:p>
        </p:txBody>
      </p:sp>
      <p:pic>
        <p:nvPicPr>
          <p:cNvPr id="8" name="图片 7">
            <a:extLst>
              <a:ext uri="{FF2B5EF4-FFF2-40B4-BE49-F238E27FC236}">
                <a16:creationId xmlns:a16="http://schemas.microsoft.com/office/drawing/2014/main" id="{060D4438-A992-8C10-0854-9B11B5ACB8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8869" y="4100421"/>
            <a:ext cx="2277342" cy="2000251"/>
          </a:xfrm>
          <a:prstGeom prst="rect">
            <a:avLst/>
          </a:prstGeom>
        </p:spPr>
      </p:pic>
      <p:pic>
        <p:nvPicPr>
          <p:cNvPr id="16" name="图片 15">
            <a:extLst>
              <a:ext uri="{FF2B5EF4-FFF2-40B4-BE49-F238E27FC236}">
                <a16:creationId xmlns:a16="http://schemas.microsoft.com/office/drawing/2014/main" id="{3799EAC2-8D1E-C8C0-1D71-F139D8B7B7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82946" y="4220156"/>
            <a:ext cx="2143125" cy="2000250"/>
          </a:xfrm>
          <a:prstGeom prst="rect">
            <a:avLst/>
          </a:prstGeom>
        </p:spPr>
      </p:pic>
    </p:spTree>
    <p:extLst>
      <p:ext uri="{BB962C8B-B14F-4D97-AF65-F5344CB8AC3E}">
        <p14:creationId xmlns:p14="http://schemas.microsoft.com/office/powerpoint/2010/main" val="39823737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par>
                          <p:cTn id="43" fill="hold">
                            <p:stCondLst>
                              <p:cond delay="1000"/>
                            </p:stCondLst>
                            <p:childTnLst>
                              <p:par>
                                <p:cTn id="44" presetID="42" presetClass="entr" presetSubtype="0"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par>
                          <p:cTn id="63" fill="hold">
                            <p:stCondLst>
                              <p:cond delay="1000"/>
                            </p:stCondLst>
                            <p:childTnLst>
                              <p:par>
                                <p:cTn id="64" presetID="42" presetClass="entr" presetSubtype="0"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1000"/>
                                        <p:tgtEl>
                                          <p:spTgt spid="8"/>
                                        </p:tgtEl>
                                      </p:cBhvr>
                                    </p:animEffect>
                                    <p:anim calcmode="lin" valueType="num">
                                      <p:cBhvr>
                                        <p:cTn id="67" dur="1000" fill="hold"/>
                                        <p:tgtEl>
                                          <p:spTgt spid="8"/>
                                        </p:tgtEl>
                                        <p:attrNameLst>
                                          <p:attrName>ppt_x</p:attrName>
                                        </p:attrNameLst>
                                      </p:cBhvr>
                                      <p:tavLst>
                                        <p:tav tm="0">
                                          <p:val>
                                            <p:strVal val="#ppt_x"/>
                                          </p:val>
                                        </p:tav>
                                        <p:tav tm="100000">
                                          <p:val>
                                            <p:strVal val="#ppt_x"/>
                                          </p:val>
                                        </p:tav>
                                      </p:tavLst>
                                    </p:anim>
                                    <p:anim calcmode="lin" valueType="num">
                                      <p:cBhvr>
                                        <p:cTn id="6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2" grpId="0" animBg="1"/>
      <p:bldP spid="10" grpId="0" animBg="1"/>
      <p:bldP spid="11" grpId="0" animBg="1"/>
      <p:bldP spid="13"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3" name="椭圆 2">
            <a:extLst>
              <a:ext uri="{FF2B5EF4-FFF2-40B4-BE49-F238E27FC236}">
                <a16:creationId xmlns:a16="http://schemas.microsoft.com/office/drawing/2014/main" id="{CA49AF93-F8DB-F5FA-F498-D32D47A00555}"/>
              </a:ext>
            </a:extLst>
          </p:cNvPr>
          <p:cNvSpPr/>
          <p:nvPr/>
        </p:nvSpPr>
        <p:spPr>
          <a:xfrm>
            <a:off x="4803731" y="2598821"/>
            <a:ext cx="2430378" cy="2430378"/>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a:t>（二）</a:t>
            </a:r>
            <a:endParaRPr lang="en-US" altLang="zh-CN" dirty="0"/>
          </a:p>
          <a:p>
            <a:pPr algn="ctr"/>
            <a:r>
              <a:rPr lang="zh-CN" altLang="en-US" dirty="0"/>
              <a:t>维新派的教育改革</a:t>
            </a:r>
          </a:p>
        </p:txBody>
      </p:sp>
      <p:sp>
        <p:nvSpPr>
          <p:cNvPr id="5" name="对话气泡: 椭圆形 4">
            <a:extLst>
              <a:ext uri="{FF2B5EF4-FFF2-40B4-BE49-F238E27FC236}">
                <a16:creationId xmlns:a16="http://schemas.microsoft.com/office/drawing/2014/main" id="{3F1A98AB-D18D-F58F-A419-A2C116543A3C}"/>
              </a:ext>
            </a:extLst>
          </p:cNvPr>
          <p:cNvSpPr/>
          <p:nvPr/>
        </p:nvSpPr>
        <p:spPr>
          <a:xfrm>
            <a:off x="7310395" y="1515979"/>
            <a:ext cx="2827421" cy="962526"/>
          </a:xfrm>
          <a:prstGeom prst="wedgeEllipseCallout">
            <a:avLst>
              <a:gd name="adj1" fmla="val -44237"/>
              <a:gd name="adj2" fmla="val 76250"/>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dirty="0"/>
              <a:t>2. </a:t>
            </a:r>
            <a:r>
              <a:rPr lang="zh-CN" altLang="en-US" dirty="0"/>
              <a:t>倡西学，兴办各级各类学校</a:t>
            </a:r>
          </a:p>
        </p:txBody>
      </p:sp>
      <p:sp>
        <p:nvSpPr>
          <p:cNvPr id="17" name="对话气泡: 椭圆形 16">
            <a:extLst>
              <a:ext uri="{FF2B5EF4-FFF2-40B4-BE49-F238E27FC236}">
                <a16:creationId xmlns:a16="http://schemas.microsoft.com/office/drawing/2014/main" id="{4112D872-BF64-D652-2913-543C87767D41}"/>
              </a:ext>
            </a:extLst>
          </p:cNvPr>
          <p:cNvSpPr/>
          <p:nvPr/>
        </p:nvSpPr>
        <p:spPr>
          <a:xfrm flipH="1">
            <a:off x="1332782" y="2719137"/>
            <a:ext cx="2827422" cy="962526"/>
          </a:xfrm>
          <a:prstGeom prst="wedgeEllipseCallout">
            <a:avLst>
              <a:gd name="adj1" fmla="val -53599"/>
              <a:gd name="adj2" fmla="val 63750"/>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dirty="0"/>
              <a:t>1. </a:t>
            </a:r>
            <a:r>
              <a:rPr lang="zh-CN" altLang="en-US" dirty="0"/>
              <a:t>废八股，改革科举制度</a:t>
            </a:r>
          </a:p>
        </p:txBody>
      </p:sp>
      <p:sp>
        <p:nvSpPr>
          <p:cNvPr id="19" name="对话气泡: 椭圆形 18">
            <a:extLst>
              <a:ext uri="{FF2B5EF4-FFF2-40B4-BE49-F238E27FC236}">
                <a16:creationId xmlns:a16="http://schemas.microsoft.com/office/drawing/2014/main" id="{1C5F3235-098A-5A9E-029F-5D88A4B1342C}"/>
              </a:ext>
            </a:extLst>
          </p:cNvPr>
          <p:cNvSpPr/>
          <p:nvPr/>
        </p:nvSpPr>
        <p:spPr>
          <a:xfrm>
            <a:off x="7924006" y="4740442"/>
            <a:ext cx="2964573" cy="962526"/>
          </a:xfrm>
          <a:prstGeom prst="wedgeEllipseCallout">
            <a:avLst>
              <a:gd name="adj1" fmla="val -64237"/>
              <a:gd name="adj2" fmla="val -83750"/>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dirty="0"/>
              <a:t>3. </a:t>
            </a:r>
            <a:r>
              <a:rPr lang="zh-CN" altLang="en-US" dirty="0"/>
              <a:t>设立京师大学堂</a:t>
            </a:r>
          </a:p>
        </p:txBody>
      </p:sp>
    </p:spTree>
    <p:extLst>
      <p:ext uri="{BB962C8B-B14F-4D97-AF65-F5344CB8AC3E}">
        <p14:creationId xmlns:p14="http://schemas.microsoft.com/office/powerpoint/2010/main" val="656168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1000" fill="hold"/>
                                        <p:tgtEl>
                                          <p:spTgt spid="3"/>
                                        </p:tgtEl>
                                        <p:attrNameLst>
                                          <p:attrName>ppt_w</p:attrName>
                                        </p:attrNameLst>
                                      </p:cBhvr>
                                      <p:tavLst>
                                        <p:tav tm="0">
                                          <p:val>
                                            <p:fltVal val="0"/>
                                          </p:val>
                                        </p:tav>
                                        <p:tav tm="100000">
                                          <p:val>
                                            <p:strVal val="#ppt_w"/>
                                          </p:val>
                                        </p:tav>
                                      </p:tavLst>
                                    </p:anim>
                                    <p:anim calcmode="lin" valueType="num">
                                      <p:cBhvr>
                                        <p:cTn id="27" dur="1000" fill="hold"/>
                                        <p:tgtEl>
                                          <p:spTgt spid="3"/>
                                        </p:tgtEl>
                                        <p:attrNameLst>
                                          <p:attrName>ppt_h</p:attrName>
                                        </p:attrNameLst>
                                      </p:cBhvr>
                                      <p:tavLst>
                                        <p:tav tm="0">
                                          <p:val>
                                            <p:fltVal val="0"/>
                                          </p:val>
                                        </p:tav>
                                        <p:tav tm="100000">
                                          <p:val>
                                            <p:strVal val="#ppt_h"/>
                                          </p:val>
                                        </p:tav>
                                      </p:tavLst>
                                    </p:anim>
                                    <p:anim calcmode="lin" valueType="num">
                                      <p:cBhvr>
                                        <p:cTn id="28"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right)">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3" grpId="0" animBg="1"/>
      <p:bldP spid="5" grpId="0" animBg="1"/>
      <p:bldP spid="17"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8C4CD58E-5B9D-9E84-25F4-5320D56B2F3F}"/>
              </a:ext>
            </a:extLst>
          </p:cNvPr>
          <p:cNvSpPr txBox="1"/>
          <p:nvPr/>
        </p:nvSpPr>
        <p:spPr>
          <a:xfrm>
            <a:off x="1496495" y="1551860"/>
            <a:ext cx="9238310" cy="2537233"/>
          </a:xfrm>
          <a:prstGeom prst="rect">
            <a:avLst/>
          </a:prstGeom>
          <a:noFill/>
        </p:spPr>
        <p:txBody>
          <a:bodyPr wrap="square">
            <a:spAutoFit/>
          </a:bodyPr>
          <a:lstStyle/>
          <a:p>
            <a:pPr>
              <a:lnSpc>
                <a:spcPct val="150000"/>
              </a:lnSpc>
            </a:pPr>
            <a:r>
              <a:rPr lang="zh-CN" altLang="en-US" b="1" dirty="0">
                <a:solidFill>
                  <a:schemeClr val="accent4">
                    <a:lumMod val="50000"/>
                  </a:schemeClr>
                </a:solidFill>
                <a:latin typeface="方正黑体简体" panose="02010601030101010101" pitchFamily="2" charset="-122"/>
                <a:ea typeface="方正黑体简体" panose="02010601030101010101" pitchFamily="2" charset="-122"/>
              </a:rPr>
              <a:t>三、清末新政时期的教育改革</a:t>
            </a:r>
            <a:endParaRPr lang="en-US" altLang="zh-CN" b="1" dirty="0">
              <a:solidFill>
                <a:schemeClr val="accent4">
                  <a:lumMod val="50000"/>
                </a:schemeClr>
              </a:solidFill>
              <a:latin typeface="方正黑体简体" panose="02010601030101010101" pitchFamily="2" charset="-122"/>
              <a:ea typeface="方正黑体简体" panose="02010601030101010101" pitchFamily="2" charset="-122"/>
            </a:endParaRPr>
          </a:p>
          <a:p>
            <a:pPr>
              <a:lnSpc>
                <a:spcPct val="150000"/>
              </a:lnSpc>
            </a:pPr>
            <a:r>
              <a:rPr lang="en-US" altLang="zh-CN" dirty="0">
                <a:latin typeface="方正黑体简体" panose="02010601030101010101" pitchFamily="2" charset="-122"/>
                <a:ea typeface="方正黑体简体" panose="02010601030101010101" pitchFamily="2" charset="-122"/>
              </a:rPr>
              <a:t>       1900 </a:t>
            </a:r>
            <a:r>
              <a:rPr lang="zh-CN" altLang="en-US" dirty="0">
                <a:latin typeface="方正黑体简体" panose="02010601030101010101" pitchFamily="2" charset="-122"/>
                <a:ea typeface="方正黑体简体" panose="02010601030101010101" pitchFamily="2" charset="-122"/>
              </a:rPr>
              <a:t>年，八国联军发动侵华战争，爆发了义和团反帝爱国运动，国内外矛盾进一步激</a:t>
            </a:r>
          </a:p>
          <a:p>
            <a:pPr>
              <a:lnSpc>
                <a:spcPct val="150000"/>
              </a:lnSpc>
            </a:pPr>
            <a:r>
              <a:rPr lang="zh-CN" altLang="en-US" dirty="0">
                <a:latin typeface="方正黑体简体" panose="02010601030101010101" pitchFamily="2" charset="-122"/>
                <a:ea typeface="方正黑体简体" panose="02010601030101010101" pitchFamily="2" charset="-122"/>
              </a:rPr>
              <a:t>化。为了维护摇摇欲坠的统治，</a:t>
            </a:r>
            <a:r>
              <a:rPr lang="en-US" altLang="zh-CN" dirty="0">
                <a:latin typeface="方正黑体简体" panose="02010601030101010101" pitchFamily="2" charset="-122"/>
                <a:ea typeface="方正黑体简体" panose="02010601030101010101" pitchFamily="2" charset="-122"/>
              </a:rPr>
              <a:t>1901 </a:t>
            </a:r>
            <a:r>
              <a:rPr lang="zh-CN" altLang="en-US" dirty="0">
                <a:latin typeface="方正黑体简体" panose="02010601030101010101" pitchFamily="2" charset="-122"/>
                <a:ea typeface="方正黑体简体" panose="02010601030101010101" pitchFamily="2" charset="-122"/>
              </a:rPr>
              <a:t>年，清政府宣布实行“新政”，要求各级官吏“就现在情弊，参酌中西政治，举凡朝章国政，吏治民生，学校科举，军制财政，当因当革，当省当并，如何而国势始兴，如何而人才始盛，如何而度支始裕，如何而武备始精，各举所知，各抒所见”。在这次“新政”中，教育领域也进行了多方面的改革。</a:t>
            </a:r>
          </a:p>
        </p:txBody>
      </p:sp>
      <p:sp>
        <p:nvSpPr>
          <p:cNvPr id="8" name="矩形 7">
            <a:extLst>
              <a:ext uri="{FF2B5EF4-FFF2-40B4-BE49-F238E27FC236}">
                <a16:creationId xmlns:a16="http://schemas.microsoft.com/office/drawing/2014/main" id="{882D67D5-D1BD-466D-7A91-B33A45523018}"/>
              </a:ext>
            </a:extLst>
          </p:cNvPr>
          <p:cNvSpPr/>
          <p:nvPr/>
        </p:nvSpPr>
        <p:spPr>
          <a:xfrm>
            <a:off x="-60542" y="5356377"/>
            <a:ext cx="12313085" cy="552153"/>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3632734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矩形 1">
            <a:extLst>
              <a:ext uri="{FF2B5EF4-FFF2-40B4-BE49-F238E27FC236}">
                <a16:creationId xmlns:a16="http://schemas.microsoft.com/office/drawing/2014/main" id="{F7A6260C-BA46-2D97-F356-F482C5415012}"/>
              </a:ext>
            </a:extLst>
          </p:cNvPr>
          <p:cNvSpPr/>
          <p:nvPr/>
        </p:nvSpPr>
        <p:spPr>
          <a:xfrm>
            <a:off x="1496495" y="2117557"/>
            <a:ext cx="445039" cy="3214839"/>
          </a:xfrm>
          <a:prstGeom prst="rect">
            <a:avLst/>
          </a:prstGeom>
        </p:spPr>
        <p:style>
          <a:lnRef idx="0">
            <a:schemeClr val="accent3"/>
          </a:lnRef>
          <a:fillRef idx="3">
            <a:schemeClr val="accent3"/>
          </a:fillRef>
          <a:effectRef idx="3">
            <a:schemeClr val="accent3"/>
          </a:effectRef>
          <a:fontRef idx="minor">
            <a:schemeClr val="lt1"/>
          </a:fontRef>
        </p:style>
        <p:txBody>
          <a:bodyPr vert="eaVert" rtlCol="0" anchor="ctr"/>
          <a:lstStyle/>
          <a:p>
            <a:pPr algn="ctr"/>
            <a:r>
              <a:rPr lang="zh-CN" altLang="en-US" dirty="0"/>
              <a:t>（一）近代学制的初步建立</a:t>
            </a:r>
          </a:p>
        </p:txBody>
      </p:sp>
      <p:sp>
        <p:nvSpPr>
          <p:cNvPr id="3" name="矩形 2">
            <a:extLst>
              <a:ext uri="{FF2B5EF4-FFF2-40B4-BE49-F238E27FC236}">
                <a16:creationId xmlns:a16="http://schemas.microsoft.com/office/drawing/2014/main" id="{2C65AF6D-4D6D-207D-61E5-AA494180484B}"/>
              </a:ext>
            </a:extLst>
          </p:cNvPr>
          <p:cNvSpPr/>
          <p:nvPr/>
        </p:nvSpPr>
        <p:spPr>
          <a:xfrm>
            <a:off x="2863516" y="1552074"/>
            <a:ext cx="348916" cy="198761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dirty="0"/>
              <a:t>1</a:t>
            </a:r>
            <a:r>
              <a:rPr lang="zh-CN" altLang="en-US" dirty="0"/>
              <a:t>壬寅学制</a:t>
            </a:r>
          </a:p>
        </p:txBody>
      </p:sp>
      <p:sp>
        <p:nvSpPr>
          <p:cNvPr id="10" name="矩形 9">
            <a:extLst>
              <a:ext uri="{FF2B5EF4-FFF2-40B4-BE49-F238E27FC236}">
                <a16:creationId xmlns:a16="http://schemas.microsoft.com/office/drawing/2014/main" id="{EA32ED9D-11B5-E8B7-F70B-2A619A637126}"/>
              </a:ext>
            </a:extLst>
          </p:cNvPr>
          <p:cNvSpPr/>
          <p:nvPr/>
        </p:nvSpPr>
        <p:spPr>
          <a:xfrm>
            <a:off x="2863516" y="4312117"/>
            <a:ext cx="348916" cy="198761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dirty="0"/>
              <a:t>2 </a:t>
            </a:r>
            <a:r>
              <a:rPr lang="zh-CN" altLang="en-US" dirty="0"/>
              <a:t>癸卯学制</a:t>
            </a:r>
          </a:p>
        </p:txBody>
      </p:sp>
      <p:sp>
        <p:nvSpPr>
          <p:cNvPr id="13" name="文本框 12">
            <a:extLst>
              <a:ext uri="{FF2B5EF4-FFF2-40B4-BE49-F238E27FC236}">
                <a16:creationId xmlns:a16="http://schemas.microsoft.com/office/drawing/2014/main" id="{E39E9B1F-6B37-494F-FF01-2A048981B6C8}"/>
              </a:ext>
            </a:extLst>
          </p:cNvPr>
          <p:cNvSpPr txBox="1"/>
          <p:nvPr/>
        </p:nvSpPr>
        <p:spPr>
          <a:xfrm>
            <a:off x="3672639" y="1529424"/>
            <a:ext cx="6093994" cy="738664"/>
          </a:xfrm>
          <a:prstGeom prst="rect">
            <a:avLst/>
          </a:prstGeom>
          <a:noFill/>
        </p:spPr>
        <p:txBody>
          <a:bodyPr wrap="square">
            <a:spAutoFit/>
          </a:bodyPr>
          <a:lstStyle/>
          <a:p>
            <a:r>
              <a:rPr lang="en-US" altLang="zh-CN" sz="1400" dirty="0"/>
              <a:t>       1901 </a:t>
            </a:r>
            <a:r>
              <a:rPr lang="zh-CN" altLang="en-US" sz="1400" dirty="0"/>
              <a:t>年，各地相继建立大批新式学堂，但这些学堂各自为政，管理、教学零乱。于是， 规范全国各级各类学校教育在学业程度、课程设置、学习年限等方面的标准，制定全国统一 的学制系统也就成为应时之需。</a:t>
            </a:r>
          </a:p>
        </p:txBody>
      </p:sp>
      <p:sp>
        <p:nvSpPr>
          <p:cNvPr id="14" name="文本框 13">
            <a:extLst>
              <a:ext uri="{FF2B5EF4-FFF2-40B4-BE49-F238E27FC236}">
                <a16:creationId xmlns:a16="http://schemas.microsoft.com/office/drawing/2014/main" id="{D0F2707B-E98B-0F0A-9CC7-8B080157D1C7}"/>
              </a:ext>
            </a:extLst>
          </p:cNvPr>
          <p:cNvSpPr txBox="1"/>
          <p:nvPr/>
        </p:nvSpPr>
        <p:spPr>
          <a:xfrm>
            <a:off x="3672639" y="3749801"/>
            <a:ext cx="2980824" cy="2677656"/>
          </a:xfrm>
          <a:prstGeom prst="rect">
            <a:avLst/>
          </a:prstGeom>
          <a:noFill/>
        </p:spPr>
        <p:txBody>
          <a:bodyPr wrap="square">
            <a:spAutoFit/>
          </a:bodyPr>
          <a:lstStyle/>
          <a:p>
            <a:r>
              <a:rPr lang="en-US" altLang="zh-CN" sz="1400" dirty="0"/>
              <a:t>       1903 </a:t>
            </a:r>
            <a:r>
              <a:rPr lang="zh-CN" altLang="en-US" sz="1400" dirty="0"/>
              <a:t>年，张百熙、张之洞、荣庆等在“壬寅学制”的基础上重新拟定了一个新的学制系 统</a:t>
            </a:r>
            <a:r>
              <a:rPr lang="en-US" altLang="zh-CN" sz="1400" dirty="0"/>
              <a:t>《</a:t>
            </a:r>
            <a:r>
              <a:rPr lang="zh-CN" altLang="en-US" sz="1400" dirty="0"/>
              <a:t>奏定学堂章程</a:t>
            </a:r>
            <a:r>
              <a:rPr lang="en-US" altLang="zh-CN" sz="1400" dirty="0"/>
              <a:t>》</a:t>
            </a:r>
            <a:r>
              <a:rPr lang="zh-CN" altLang="en-US" sz="1400" dirty="0"/>
              <a:t>，包括</a:t>
            </a:r>
            <a:r>
              <a:rPr lang="en-US" altLang="zh-CN" sz="1400" dirty="0"/>
              <a:t>《</a:t>
            </a:r>
            <a:r>
              <a:rPr lang="zh-CN" altLang="en-US" sz="1400" dirty="0"/>
              <a:t>奏定学务纲要</a:t>
            </a:r>
            <a:r>
              <a:rPr lang="en-US" altLang="zh-CN" sz="1400" dirty="0"/>
              <a:t>》《</a:t>
            </a:r>
            <a:r>
              <a:rPr lang="zh-CN" altLang="en-US" sz="1400" dirty="0"/>
              <a:t>奏定各学堂管理通则</a:t>
            </a:r>
            <a:r>
              <a:rPr lang="en-US" altLang="zh-CN" sz="1400" dirty="0"/>
              <a:t>》《</a:t>
            </a:r>
            <a:r>
              <a:rPr lang="zh-CN" altLang="en-US" sz="1400" dirty="0"/>
              <a:t>奏定各学堂考试章程</a:t>
            </a:r>
            <a:r>
              <a:rPr lang="en-US" altLang="zh-CN" sz="1400" dirty="0"/>
              <a:t>》 </a:t>
            </a:r>
            <a:r>
              <a:rPr lang="zh-CN" altLang="en-US" sz="1400" dirty="0"/>
              <a:t>和各级各类学堂章程以及译学馆、进士馆等 </a:t>
            </a:r>
            <a:r>
              <a:rPr lang="en-US" altLang="zh-CN" sz="1400" dirty="0"/>
              <a:t>22 </a:t>
            </a:r>
            <a:r>
              <a:rPr lang="zh-CN" altLang="en-US" sz="1400" dirty="0"/>
              <a:t>件，</a:t>
            </a:r>
            <a:r>
              <a:rPr lang="en-US" altLang="zh-CN" sz="1400" dirty="0"/>
              <a:t>1904 </a:t>
            </a:r>
            <a:r>
              <a:rPr lang="zh-CN" altLang="en-US" sz="1400" dirty="0"/>
              <a:t>年 </a:t>
            </a:r>
            <a:r>
              <a:rPr lang="en-US" altLang="zh-CN" sz="1400" dirty="0"/>
              <a:t>1 </a:t>
            </a:r>
            <a:r>
              <a:rPr lang="zh-CN" altLang="en-US" sz="1400" dirty="0"/>
              <a:t>月公布，因该年为旧历癸卯年， 又称“癸卯学制”（图 </a:t>
            </a:r>
            <a:r>
              <a:rPr lang="en-US" altLang="zh-CN" sz="1400" dirty="0"/>
              <a:t>4-7</a:t>
            </a:r>
            <a:r>
              <a:rPr lang="zh-CN" altLang="en-US" sz="1400" dirty="0"/>
              <a:t>）。这是中国近代史上第一个正式颁布并在全国范围内实际推行的 学制。从纵向来看，“癸卯学制”分为三段七级。</a:t>
            </a:r>
          </a:p>
        </p:txBody>
      </p:sp>
      <p:pic>
        <p:nvPicPr>
          <p:cNvPr id="7" name="图片 6">
            <a:extLst>
              <a:ext uri="{FF2B5EF4-FFF2-40B4-BE49-F238E27FC236}">
                <a16:creationId xmlns:a16="http://schemas.microsoft.com/office/drawing/2014/main" id="{375BFC87-5FF7-A186-B4AB-CFF568FEDB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3670" y="2999277"/>
            <a:ext cx="3702719" cy="3351935"/>
          </a:xfrm>
          <a:prstGeom prst="rect">
            <a:avLst/>
          </a:prstGeom>
        </p:spPr>
      </p:pic>
    </p:spTree>
    <p:extLst>
      <p:ext uri="{BB962C8B-B14F-4D97-AF65-F5344CB8AC3E}">
        <p14:creationId xmlns:p14="http://schemas.microsoft.com/office/powerpoint/2010/main" val="29930186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500"/>
                            </p:stCondLst>
                            <p:childTnLst>
                              <p:par>
                                <p:cTn id="51" presetID="14" presetClass="entr" presetSubtype="10"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randombar(horizontal)">
                                      <p:cBhvr>
                                        <p:cTn id="5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2" grpId="0" animBg="1"/>
      <p:bldP spid="3" grpId="0" animBg="1"/>
      <p:bldP spid="10" grpId="0" animBg="1"/>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5" name="文本框 14">
            <a:extLst>
              <a:ext uri="{FF2B5EF4-FFF2-40B4-BE49-F238E27FC236}">
                <a16:creationId xmlns:a16="http://schemas.microsoft.com/office/drawing/2014/main" id="{CAEE2BF8-838D-DC75-F1F1-FF8263069541}"/>
              </a:ext>
            </a:extLst>
          </p:cNvPr>
          <p:cNvSpPr txBox="1"/>
          <p:nvPr/>
        </p:nvSpPr>
        <p:spPr>
          <a:xfrm>
            <a:off x="1496495" y="1551860"/>
            <a:ext cx="9238310" cy="4614725"/>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（二）废除科举制度</a:t>
            </a:r>
          </a:p>
          <a:p>
            <a:pPr>
              <a:lnSpc>
                <a:spcPct val="150000"/>
              </a:lnSpc>
            </a:pPr>
            <a:r>
              <a:rPr lang="zh-CN" altLang="en-US" dirty="0">
                <a:latin typeface="方正黑体简体" panose="02010601030101010101" pitchFamily="2" charset="-122"/>
                <a:ea typeface="方正黑体简体" panose="02010601030101010101" pitchFamily="2" charset="-122"/>
              </a:rPr>
              <a:t>       近代学制的建立促使各级各类新式学校在规模和质量上都有了很大的发展，但是科举制度却成为兴建新式学校的重大障碍。自鸦片战争以来，科举制度受到不断的批评，改革和废止的呼声持续高涨。</a:t>
            </a:r>
            <a:r>
              <a:rPr lang="en-US" altLang="zh-CN" dirty="0">
                <a:latin typeface="方正黑体简体" panose="02010601030101010101" pitchFamily="2" charset="-122"/>
                <a:ea typeface="方正黑体简体" panose="02010601030101010101" pitchFamily="2" charset="-122"/>
              </a:rPr>
              <a:t>1905 </a:t>
            </a:r>
            <a:r>
              <a:rPr lang="zh-CN" altLang="en-US" dirty="0">
                <a:latin typeface="方正黑体简体" panose="02010601030101010101" pitchFamily="2" charset="-122"/>
                <a:ea typeface="方正黑体简体" panose="02010601030101010101" pitchFamily="2" charset="-122"/>
              </a:rPr>
              <a:t>年，袁世凯、张之洞等人会奏立停科举以推广学校。</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（三）建立教育行政制度，厘定教育宗旨</a:t>
            </a:r>
          </a:p>
          <a:p>
            <a:pPr>
              <a:lnSpc>
                <a:spcPct val="150000"/>
              </a:lnSpc>
            </a:pPr>
            <a:r>
              <a:rPr lang="zh-CN" altLang="en-US" dirty="0">
                <a:latin typeface="方正黑体简体" panose="02010601030101010101" pitchFamily="2" charset="-122"/>
                <a:ea typeface="方正黑体简体" panose="02010601030101010101" pitchFamily="2" charset="-122"/>
              </a:rPr>
              <a:t>       学制颁布后，为了保障兴学政策的真正落实，有必要加强全国教育的统一管理，改革教育行政体制。</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（四）清末的留学教育</a:t>
            </a:r>
          </a:p>
          <a:p>
            <a:pPr>
              <a:lnSpc>
                <a:spcPct val="150000"/>
              </a:lnSpc>
            </a:pPr>
            <a:r>
              <a:rPr lang="zh-CN" altLang="en-US" dirty="0">
                <a:latin typeface="方正黑体简体" panose="02010601030101010101" pitchFamily="2" charset="-122"/>
                <a:ea typeface="方正黑体简体" panose="02010601030101010101" pitchFamily="2" charset="-122"/>
              </a:rPr>
              <a:t>       在清末“新政”的激励下，近代留学教育在进入 </a:t>
            </a:r>
            <a:r>
              <a:rPr lang="en-US" altLang="zh-CN" dirty="0">
                <a:latin typeface="方正黑体简体" panose="02010601030101010101" pitchFamily="2" charset="-122"/>
                <a:ea typeface="方正黑体简体" panose="02010601030101010101" pitchFamily="2" charset="-122"/>
              </a:rPr>
              <a:t>20 </a:t>
            </a:r>
            <a:r>
              <a:rPr lang="zh-CN" altLang="en-US" dirty="0">
                <a:latin typeface="方正黑体简体" panose="02010601030101010101" pitchFamily="2" charset="-122"/>
                <a:ea typeface="方正黑体简体" panose="02010601030101010101" pitchFamily="2" charset="-122"/>
              </a:rPr>
              <a:t>世纪后骤然勃兴，首先是在 </a:t>
            </a:r>
            <a:r>
              <a:rPr lang="en-US" altLang="zh-CN" dirty="0">
                <a:latin typeface="方正黑体简体" panose="02010601030101010101" pitchFamily="2" charset="-122"/>
                <a:ea typeface="方正黑体简体" panose="02010601030101010101" pitchFamily="2" charset="-122"/>
              </a:rPr>
              <a:t>1906 </a:t>
            </a:r>
            <a:r>
              <a:rPr lang="zh-CN" altLang="en-US" dirty="0">
                <a:latin typeface="方正黑体简体" panose="02010601030101010101" pitchFamily="2" charset="-122"/>
                <a:ea typeface="方正黑体简体" panose="02010601030101010101" pitchFamily="2" charset="-122"/>
              </a:rPr>
              <a:t>年前后形成了规模盛大的留日高潮，其次是在 </a:t>
            </a:r>
            <a:r>
              <a:rPr lang="en-US" altLang="zh-CN" dirty="0">
                <a:latin typeface="方正黑体简体" panose="02010601030101010101" pitchFamily="2" charset="-122"/>
                <a:ea typeface="方正黑体简体" panose="02010601030101010101" pitchFamily="2" charset="-122"/>
              </a:rPr>
              <a:t>1908 </a:t>
            </a:r>
            <a:r>
              <a:rPr lang="zh-CN" altLang="en-US" dirty="0">
                <a:latin typeface="方正黑体简体" panose="02010601030101010101" pitchFamily="2" charset="-122"/>
                <a:ea typeface="方正黑体简体" panose="02010601030101010101" pitchFamily="2" charset="-122"/>
              </a:rPr>
              <a:t>年美国实行的“庚款兴学”政策后留美潮流逐渐兴起。</a:t>
            </a:r>
          </a:p>
        </p:txBody>
      </p:sp>
    </p:spTree>
    <p:extLst>
      <p:ext uri="{BB962C8B-B14F-4D97-AF65-F5344CB8AC3E}">
        <p14:creationId xmlns:p14="http://schemas.microsoft.com/office/powerpoint/2010/main" val="6711585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矩形: 圆角 1">
            <a:extLst>
              <a:ext uri="{FF2B5EF4-FFF2-40B4-BE49-F238E27FC236}">
                <a16:creationId xmlns:a16="http://schemas.microsoft.com/office/drawing/2014/main" id="{8CA5F4BA-9322-D125-0FAF-E2F91B27F1FD}"/>
              </a:ext>
            </a:extLst>
          </p:cNvPr>
          <p:cNvSpPr/>
          <p:nvPr/>
        </p:nvSpPr>
        <p:spPr>
          <a:xfrm>
            <a:off x="2562725" y="1777985"/>
            <a:ext cx="2875548" cy="4259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dirty="0"/>
              <a:t>1. </a:t>
            </a:r>
            <a:r>
              <a:rPr lang="zh-CN" altLang="en-US" dirty="0"/>
              <a:t>留日教育</a:t>
            </a:r>
          </a:p>
        </p:txBody>
      </p:sp>
      <p:sp>
        <p:nvSpPr>
          <p:cNvPr id="10" name="矩形: 圆角 9">
            <a:extLst>
              <a:ext uri="{FF2B5EF4-FFF2-40B4-BE49-F238E27FC236}">
                <a16:creationId xmlns:a16="http://schemas.microsoft.com/office/drawing/2014/main" id="{EEC02A65-686A-439A-0225-5D12D5E9023E}"/>
              </a:ext>
            </a:extLst>
          </p:cNvPr>
          <p:cNvSpPr/>
          <p:nvPr/>
        </p:nvSpPr>
        <p:spPr>
          <a:xfrm>
            <a:off x="7038473" y="1777985"/>
            <a:ext cx="2767263" cy="42592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altLang="zh-CN" dirty="0"/>
              <a:t>2.“</a:t>
            </a:r>
            <a:r>
              <a:rPr lang="zh-CN" altLang="en-US" dirty="0"/>
              <a:t>庚款兴学”与留美教育</a:t>
            </a:r>
          </a:p>
        </p:txBody>
      </p:sp>
      <p:sp>
        <p:nvSpPr>
          <p:cNvPr id="3" name="矩形: 圆角 2">
            <a:extLst>
              <a:ext uri="{FF2B5EF4-FFF2-40B4-BE49-F238E27FC236}">
                <a16:creationId xmlns:a16="http://schemas.microsoft.com/office/drawing/2014/main" id="{1B6A5308-E5DA-6585-99F3-835A29B8FBF5}"/>
              </a:ext>
            </a:extLst>
          </p:cNvPr>
          <p:cNvSpPr/>
          <p:nvPr/>
        </p:nvSpPr>
        <p:spPr>
          <a:xfrm>
            <a:off x="2562726" y="2596132"/>
            <a:ext cx="2875547" cy="3224464"/>
          </a:xfrm>
          <a:prstGeom prst="roundRect">
            <a:avLst>
              <a:gd name="adj" fmla="val 5008"/>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altLang="zh-CN" sz="1600" dirty="0"/>
              <a:t>       1896 </a:t>
            </a:r>
            <a:r>
              <a:rPr lang="zh-CN" altLang="en-US" sz="1600" dirty="0"/>
              <a:t>年，中国驻日公使裕庚因使馆缺乏熟练的日文翻译，征得总理衙门同意，派唐宝锷等</a:t>
            </a:r>
            <a:r>
              <a:rPr lang="en-US" altLang="zh-CN" sz="1600" dirty="0"/>
              <a:t>13</a:t>
            </a:r>
            <a:r>
              <a:rPr lang="zh-CN" altLang="en-US" sz="1600" dirty="0"/>
              <a:t>人前往日本学校附读，学习日本语言文字、外交知识和历史、地理、数学、物理等科目，但仅有</a:t>
            </a:r>
            <a:r>
              <a:rPr lang="en-US" altLang="zh-CN" sz="1600" dirty="0"/>
              <a:t>7</a:t>
            </a:r>
            <a:r>
              <a:rPr lang="zh-CN" altLang="en-US" sz="1600" dirty="0"/>
              <a:t>人完成了预定 </a:t>
            </a:r>
            <a:r>
              <a:rPr lang="en-US" altLang="zh-CN" sz="1600" dirty="0"/>
              <a:t>3 </a:t>
            </a:r>
            <a:r>
              <a:rPr lang="zh-CN" altLang="en-US" sz="1600" dirty="0"/>
              <a:t>年的学业，其余 </a:t>
            </a:r>
            <a:r>
              <a:rPr lang="en-US" altLang="zh-CN" sz="1600" dirty="0"/>
              <a:t>6 </a:t>
            </a:r>
            <a:r>
              <a:rPr lang="zh-CN" altLang="en-US" sz="1600" dirty="0"/>
              <a:t>人中途回国。这是中国最早具有官派性质的留日学生。</a:t>
            </a:r>
          </a:p>
        </p:txBody>
      </p:sp>
      <p:sp>
        <p:nvSpPr>
          <p:cNvPr id="11" name="矩形: 圆角 10">
            <a:extLst>
              <a:ext uri="{FF2B5EF4-FFF2-40B4-BE49-F238E27FC236}">
                <a16:creationId xmlns:a16="http://schemas.microsoft.com/office/drawing/2014/main" id="{CFE6E5E4-177B-D8B6-BE08-7F2A3BDDCA0B}"/>
              </a:ext>
            </a:extLst>
          </p:cNvPr>
          <p:cNvSpPr/>
          <p:nvPr/>
        </p:nvSpPr>
        <p:spPr>
          <a:xfrm>
            <a:off x="7038473" y="2596132"/>
            <a:ext cx="2767263" cy="3224464"/>
          </a:xfrm>
          <a:prstGeom prst="roundRect">
            <a:avLst>
              <a:gd name="adj" fmla="val 5008"/>
            </a:avLst>
          </a:prstGeom>
        </p:spPr>
        <p:style>
          <a:lnRef idx="0">
            <a:schemeClr val="accent5"/>
          </a:lnRef>
          <a:fillRef idx="3">
            <a:schemeClr val="accent5"/>
          </a:fillRef>
          <a:effectRef idx="3">
            <a:schemeClr val="accent5"/>
          </a:effectRef>
          <a:fontRef idx="minor">
            <a:schemeClr val="lt1"/>
          </a:fontRef>
        </p:style>
        <p:txBody>
          <a:bodyPr rtlCol="0" anchor="ctr"/>
          <a:lstStyle/>
          <a:p>
            <a:r>
              <a:rPr lang="en-US" altLang="zh-CN" sz="1600" dirty="0"/>
              <a:t>       1901 </a:t>
            </a:r>
            <a:r>
              <a:rPr lang="zh-CN" altLang="en-US" sz="1600" dirty="0"/>
              <a:t>年，</a:t>
            </a:r>
            <a:r>
              <a:rPr lang="en-US" altLang="zh-CN" sz="1600" dirty="0"/>
              <a:t>《</a:t>
            </a:r>
            <a:r>
              <a:rPr lang="zh-CN" altLang="en-US" sz="1600" dirty="0"/>
              <a:t>辛丑条约</a:t>
            </a:r>
            <a:r>
              <a:rPr lang="en-US" altLang="zh-CN" sz="1600" dirty="0"/>
              <a:t>》</a:t>
            </a:r>
            <a:r>
              <a:rPr lang="zh-CN" altLang="en-US" sz="1600" dirty="0"/>
              <a:t>规定，清政府支付各国战争赔款共计白银 </a:t>
            </a:r>
            <a:r>
              <a:rPr lang="en-US" altLang="zh-CN" sz="1600" dirty="0"/>
              <a:t>4.5 </a:t>
            </a:r>
            <a:r>
              <a:rPr lang="zh-CN" altLang="en-US" sz="1600" dirty="0"/>
              <a:t>亿两，从 </a:t>
            </a:r>
            <a:r>
              <a:rPr lang="en-US" altLang="zh-CN" sz="1600" dirty="0"/>
              <a:t>1902 </a:t>
            </a:r>
            <a:r>
              <a:rPr lang="zh-CN" altLang="en-US" sz="1600" dirty="0"/>
              <a:t>年到 </a:t>
            </a:r>
            <a:r>
              <a:rPr lang="en-US" altLang="zh-CN" sz="1600" dirty="0"/>
              <a:t>1940 </a:t>
            </a:r>
            <a:r>
              <a:rPr lang="zh-CN" altLang="en-US" sz="1600" dirty="0"/>
              <a:t>年分 </a:t>
            </a:r>
            <a:r>
              <a:rPr lang="en-US" altLang="zh-CN" sz="1600" dirty="0"/>
              <a:t>39 </a:t>
            </a:r>
            <a:r>
              <a:rPr lang="zh-CN" altLang="en-US" sz="1600" dirty="0"/>
              <a:t>年还清，本息合计达 </a:t>
            </a:r>
            <a:r>
              <a:rPr lang="en-US" altLang="zh-CN" sz="1600" dirty="0"/>
              <a:t>9 </a:t>
            </a:r>
            <a:r>
              <a:rPr lang="zh-CN" altLang="en-US" sz="1600" dirty="0"/>
              <a:t>亿多两，因事出中国庚子年，史称“庚子赔款”。</a:t>
            </a:r>
            <a:r>
              <a:rPr lang="en-US" altLang="zh-CN" sz="1600" dirty="0"/>
              <a:t>1905 </a:t>
            </a:r>
            <a:r>
              <a:rPr lang="zh-CN" altLang="en-US" sz="1600" dirty="0"/>
              <a:t>年前后，针对美国 </a:t>
            </a:r>
            <a:r>
              <a:rPr lang="en-US" altLang="zh-CN" sz="1600" dirty="0"/>
              <a:t>19 </a:t>
            </a:r>
            <a:r>
              <a:rPr lang="zh-CN" altLang="en-US" sz="1600" dirty="0"/>
              <a:t>世纪末以来的排斥华工政策，中国沿海各地掀起了广泛的抵制美货运 动，使美国的在华经济利益受到损失。</a:t>
            </a:r>
          </a:p>
        </p:txBody>
      </p:sp>
    </p:spTree>
    <p:extLst>
      <p:ext uri="{BB962C8B-B14F-4D97-AF65-F5344CB8AC3E}">
        <p14:creationId xmlns:p14="http://schemas.microsoft.com/office/powerpoint/2010/main" val="13277404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2" grpId="0" animBg="1"/>
      <p:bldP spid="10" grpId="0" animBg="1"/>
      <p:bldP spid="3"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C91880E7-BF5E-A698-BAC9-0E47F8880C39}"/>
              </a:ext>
            </a:extLst>
          </p:cNvPr>
          <p:cNvSpPr txBox="1"/>
          <p:nvPr/>
        </p:nvSpPr>
        <p:spPr>
          <a:xfrm>
            <a:off x="1496495" y="1551860"/>
            <a:ext cx="7984389" cy="3783728"/>
          </a:xfrm>
          <a:prstGeom prst="rect">
            <a:avLst/>
          </a:prstGeom>
          <a:noFill/>
        </p:spPr>
        <p:txBody>
          <a:bodyPr wrap="square">
            <a:spAutoFit/>
          </a:bodyPr>
          <a:lstStyle/>
          <a:p>
            <a:pPr>
              <a:lnSpc>
                <a:spcPct val="150000"/>
              </a:lnSpc>
            </a:pPr>
            <a:r>
              <a:rPr lang="zh-CN" altLang="en-US" b="1" dirty="0">
                <a:solidFill>
                  <a:schemeClr val="accent4">
                    <a:lumMod val="50000"/>
                  </a:schemeClr>
                </a:solidFill>
                <a:latin typeface="方正黑体简体" panose="02010601030101010101" pitchFamily="2" charset="-122"/>
                <a:ea typeface="方正黑体简体" panose="02010601030101010101" pitchFamily="2" charset="-122"/>
              </a:rPr>
              <a:t>四、张之洞的教育思想</a:t>
            </a:r>
            <a:endParaRPr lang="en-US" altLang="zh-CN" b="1" dirty="0">
              <a:solidFill>
                <a:schemeClr val="accent4">
                  <a:lumMod val="50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张之洞（</a:t>
            </a:r>
            <a:r>
              <a:rPr lang="en-US" altLang="zh-CN" dirty="0">
                <a:latin typeface="方正黑体简体" panose="02010601030101010101" pitchFamily="2" charset="-122"/>
                <a:ea typeface="方正黑体简体" panose="02010601030101010101" pitchFamily="2" charset="-122"/>
              </a:rPr>
              <a:t>1837—1909</a:t>
            </a:r>
            <a:r>
              <a:rPr lang="zh-CN" altLang="en-US" dirty="0">
                <a:latin typeface="方正黑体简体" panose="02010601030101010101" pitchFamily="2" charset="-122"/>
                <a:ea typeface="方正黑体简体" panose="02010601030101010101" pitchFamily="2" charset="-122"/>
              </a:rPr>
              <a:t>），字孝达，号香涛，晚年自号抱冰老人，卒谥号文襄，直隶南皮（今属河北）人（图 </a:t>
            </a:r>
            <a:r>
              <a:rPr lang="en-US" altLang="zh-CN" dirty="0">
                <a:latin typeface="方正黑体简体" panose="02010601030101010101" pitchFamily="2" charset="-122"/>
                <a:ea typeface="方正黑体简体" panose="02010601030101010101" pitchFamily="2" charset="-122"/>
              </a:rPr>
              <a:t>4-9</a:t>
            </a:r>
            <a:r>
              <a:rPr lang="zh-CN" altLang="en-US" dirty="0">
                <a:latin typeface="方正黑体简体" panose="02010601030101010101" pitchFamily="2" charset="-122"/>
                <a:ea typeface="方正黑体简体" panose="02010601030101010101" pitchFamily="2" charset="-122"/>
              </a:rPr>
              <a:t>）。他出身于封建官僚家庭，自幼习礼教，有神童之誉，</a:t>
            </a:r>
            <a:r>
              <a:rPr lang="en-US" altLang="zh-CN" dirty="0">
                <a:latin typeface="方正黑体简体" panose="02010601030101010101" pitchFamily="2" charset="-122"/>
                <a:ea typeface="方正黑体简体" panose="02010601030101010101" pitchFamily="2" charset="-122"/>
              </a:rPr>
              <a:t>14 </a:t>
            </a:r>
            <a:r>
              <a:rPr lang="zh-CN" altLang="en-US" dirty="0">
                <a:latin typeface="方正黑体简体" panose="02010601030101010101" pitchFamily="2" charset="-122"/>
                <a:ea typeface="方正黑体简体" panose="02010601030101010101" pitchFamily="2" charset="-122"/>
              </a:rPr>
              <a:t>岁中秀才，</a:t>
            </a:r>
            <a:r>
              <a:rPr lang="en-US" altLang="zh-CN" dirty="0">
                <a:latin typeface="方正黑体简体" panose="02010601030101010101" pitchFamily="2" charset="-122"/>
                <a:ea typeface="方正黑体简体" panose="02010601030101010101" pitchFamily="2" charset="-122"/>
              </a:rPr>
              <a:t>16 </a:t>
            </a:r>
            <a:r>
              <a:rPr lang="zh-CN" altLang="en-US" dirty="0">
                <a:latin typeface="方正黑体简体" panose="02010601030101010101" pitchFamily="2" charset="-122"/>
                <a:ea typeface="方正黑体简体" panose="02010601030101010101" pitchFamily="2" charset="-122"/>
              </a:rPr>
              <a:t>岁中举人，</a:t>
            </a:r>
            <a:r>
              <a:rPr lang="en-US" altLang="zh-CN" dirty="0">
                <a:latin typeface="方正黑体简体" panose="02010601030101010101" pitchFamily="2" charset="-122"/>
                <a:ea typeface="方正黑体简体" panose="02010601030101010101" pitchFamily="2" charset="-122"/>
              </a:rPr>
              <a:t>27 </a:t>
            </a:r>
            <a:r>
              <a:rPr lang="zh-CN" altLang="en-US" dirty="0">
                <a:latin typeface="方正黑体简体" panose="02010601030101010101" pitchFamily="2" charset="-122"/>
                <a:ea typeface="方正黑体简体" panose="02010601030101010101" pitchFamily="2" charset="-122"/>
              </a:rPr>
              <a:t>岁中进士，任翰林院编修，此后走上仕途生活，历任浙江乡试副考官、四川学政、国子监司业、山西巡抚、两广总督、湖广总督、两江总督、军机大臣等要职，是清廷的重臣之一。他积极参加洋务活动，开办洋务企业，兴办洋务教育，是“中学为体，西学为用”教育思想的主要阐述者，成为晚清洋务派重要代表人物，其代表作为</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轩语</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书目答问</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抱冰堂弟子记</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，还有比较著名的</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劝学篇</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a:t>
            </a:r>
          </a:p>
        </p:txBody>
      </p:sp>
      <p:pic>
        <p:nvPicPr>
          <p:cNvPr id="6" name="图片 5">
            <a:extLst>
              <a:ext uri="{FF2B5EF4-FFF2-40B4-BE49-F238E27FC236}">
                <a16:creationId xmlns:a16="http://schemas.microsoft.com/office/drawing/2014/main" id="{1EC3EECA-2E9C-ACFD-A9D1-4CB4E25CF9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5106" y="2157654"/>
            <a:ext cx="1532581" cy="2542691"/>
          </a:xfrm>
          <a:prstGeom prst="rect">
            <a:avLst/>
          </a:prstGeom>
        </p:spPr>
      </p:pic>
    </p:spTree>
    <p:extLst>
      <p:ext uri="{BB962C8B-B14F-4D97-AF65-F5344CB8AC3E}">
        <p14:creationId xmlns:p14="http://schemas.microsoft.com/office/powerpoint/2010/main" val="39911984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randombar(horizontal)">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矩形: 一个圆顶角，剪去另一个顶角 1">
            <a:extLst>
              <a:ext uri="{FF2B5EF4-FFF2-40B4-BE49-F238E27FC236}">
                <a16:creationId xmlns:a16="http://schemas.microsoft.com/office/drawing/2014/main" id="{830B3331-DE3D-1DA8-1723-D52C09D862C3}"/>
              </a:ext>
            </a:extLst>
          </p:cNvPr>
          <p:cNvSpPr/>
          <p:nvPr/>
        </p:nvSpPr>
        <p:spPr>
          <a:xfrm>
            <a:off x="1263589" y="2271560"/>
            <a:ext cx="2572751" cy="2687857"/>
          </a:xfrm>
          <a:prstGeom prst="snip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zh-CN" altLang="en-US" sz="1600" b="1" dirty="0">
                <a:latin typeface="方正黑体简体" panose="02010601030101010101" pitchFamily="2" charset="-122"/>
                <a:ea typeface="方正黑体简体" panose="02010601030101010101" pitchFamily="2" charset="-122"/>
              </a:rPr>
              <a:t>（一）“中体西用”思想的 形成与发展 </a:t>
            </a:r>
            <a:endParaRPr lang="en-US" altLang="zh-CN" sz="1600" b="1" dirty="0">
              <a:latin typeface="方正黑体简体" panose="02010601030101010101" pitchFamily="2" charset="-122"/>
              <a:ea typeface="方正黑体简体" panose="02010601030101010101" pitchFamily="2" charset="-122"/>
            </a:endParaRPr>
          </a:p>
          <a:p>
            <a:r>
              <a:rPr lang="en-US" altLang="zh-CN" sz="1600" dirty="0"/>
              <a:t>       </a:t>
            </a:r>
          </a:p>
          <a:p>
            <a:r>
              <a:rPr lang="en-US" altLang="zh-CN" sz="1600" dirty="0"/>
              <a:t>       </a:t>
            </a:r>
            <a:r>
              <a:rPr lang="zh-CN" altLang="en-US" sz="1600" dirty="0"/>
              <a:t>自鸦片战争以来，“西学”与“中学”两者关系的问题一直是关注点。</a:t>
            </a:r>
          </a:p>
        </p:txBody>
      </p:sp>
      <p:sp>
        <p:nvSpPr>
          <p:cNvPr id="13" name="矩形: 一个圆顶角，剪去另一个顶角 12">
            <a:extLst>
              <a:ext uri="{FF2B5EF4-FFF2-40B4-BE49-F238E27FC236}">
                <a16:creationId xmlns:a16="http://schemas.microsoft.com/office/drawing/2014/main" id="{D2CA27D8-8628-238F-5B61-B41CDB0607B5}"/>
              </a:ext>
            </a:extLst>
          </p:cNvPr>
          <p:cNvSpPr/>
          <p:nvPr/>
        </p:nvSpPr>
        <p:spPr>
          <a:xfrm>
            <a:off x="4800873" y="1389074"/>
            <a:ext cx="2572751" cy="4848732"/>
          </a:xfrm>
          <a:prstGeom prst="snip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zh-CN" altLang="en-US" sz="1600" b="1" dirty="0">
                <a:latin typeface="方正黑体简体" panose="02010601030101010101" pitchFamily="2" charset="-122"/>
                <a:ea typeface="方正黑体简体" panose="02010601030101010101" pitchFamily="2" charset="-122"/>
              </a:rPr>
              <a:t>（二）张之洞在</a:t>
            </a:r>
            <a:r>
              <a:rPr lang="en-US" altLang="zh-CN" sz="1600" b="1" dirty="0">
                <a:latin typeface="方正黑体简体" panose="02010601030101010101" pitchFamily="2" charset="-122"/>
                <a:ea typeface="方正黑体简体" panose="02010601030101010101" pitchFamily="2" charset="-122"/>
              </a:rPr>
              <a:t>《</a:t>
            </a:r>
            <a:r>
              <a:rPr lang="zh-CN" altLang="en-US" sz="1600" b="1" dirty="0">
                <a:latin typeface="方正黑体简体" panose="02010601030101010101" pitchFamily="2" charset="-122"/>
                <a:ea typeface="方正黑体简体" panose="02010601030101010101" pitchFamily="2" charset="-122"/>
              </a:rPr>
              <a:t>劝学篇</a:t>
            </a:r>
            <a:r>
              <a:rPr lang="en-US" altLang="zh-CN" sz="1600" b="1" dirty="0">
                <a:latin typeface="方正黑体简体" panose="02010601030101010101" pitchFamily="2" charset="-122"/>
                <a:ea typeface="方正黑体简体" panose="02010601030101010101" pitchFamily="2" charset="-122"/>
              </a:rPr>
              <a:t>》</a:t>
            </a:r>
            <a:r>
              <a:rPr lang="zh-CN" altLang="en-US" sz="1600" b="1" dirty="0">
                <a:latin typeface="方正黑体简体" panose="02010601030101010101" pitchFamily="2" charset="-122"/>
                <a:ea typeface="方正黑体简体" panose="02010601030101010101" pitchFamily="2" charset="-122"/>
              </a:rPr>
              <a:t>中对“中体西用”思想的阐释</a:t>
            </a:r>
            <a:endParaRPr lang="en-US" altLang="zh-CN" sz="1600" b="1" dirty="0">
              <a:latin typeface="方正黑体简体" panose="02010601030101010101" pitchFamily="2" charset="-122"/>
              <a:ea typeface="方正黑体简体" panose="02010601030101010101" pitchFamily="2" charset="-122"/>
            </a:endParaRPr>
          </a:p>
          <a:p>
            <a:endParaRPr lang="en-US" altLang="zh-CN" sz="1600" dirty="0"/>
          </a:p>
          <a:p>
            <a:r>
              <a:rPr lang="zh-CN" altLang="en-US" sz="1600" dirty="0"/>
              <a:t>       张之洞在各地主持地方政务时都致力于兴办教育事业，其中既有传统式的书院，如四川</a:t>
            </a:r>
          </a:p>
          <a:p>
            <a:r>
              <a:rPr lang="zh-CN" altLang="en-US" sz="1600" dirty="0"/>
              <a:t>经心书院、山西令德堂、广州广雅书院、湖北两湖书院等；更有许多新式学堂，如广东水陆师学堂、湖北武备学堂、商务学堂、自强学堂、江南铁路专门学堂以及湖北师范学堂、南京三江师范学堂等，并大力倡导留学教育。</a:t>
            </a:r>
          </a:p>
        </p:txBody>
      </p:sp>
      <p:sp>
        <p:nvSpPr>
          <p:cNvPr id="14" name="矩形: 一个圆顶角，剪去另一个顶角 13">
            <a:extLst>
              <a:ext uri="{FF2B5EF4-FFF2-40B4-BE49-F238E27FC236}">
                <a16:creationId xmlns:a16="http://schemas.microsoft.com/office/drawing/2014/main" id="{89E14E93-9055-C685-E841-9D5F1AE2AFB7}"/>
              </a:ext>
            </a:extLst>
          </p:cNvPr>
          <p:cNvSpPr/>
          <p:nvPr/>
        </p:nvSpPr>
        <p:spPr>
          <a:xfrm>
            <a:off x="8338157" y="1621853"/>
            <a:ext cx="2572751" cy="4381903"/>
          </a:xfrm>
          <a:prstGeom prst="snip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zh-CN" altLang="en-US" sz="1600" b="1" dirty="0">
                <a:latin typeface="方正黑体简体" panose="02010601030101010101" pitchFamily="2" charset="-122"/>
                <a:ea typeface="方正黑体简体" panose="02010601030101010101" pitchFamily="2" charset="-122"/>
              </a:rPr>
              <a:t>（三）“中体西用”的历史作用和局限</a:t>
            </a:r>
            <a:endParaRPr lang="en-US" altLang="zh-CN" sz="1600" b="1" dirty="0">
              <a:latin typeface="方正黑体简体" panose="02010601030101010101" pitchFamily="2" charset="-122"/>
              <a:ea typeface="方正黑体简体" panose="02010601030101010101" pitchFamily="2" charset="-122"/>
            </a:endParaRPr>
          </a:p>
          <a:p>
            <a:endParaRPr lang="en-US" altLang="zh-CN" sz="1600" dirty="0"/>
          </a:p>
          <a:p>
            <a:r>
              <a:rPr lang="zh-CN" altLang="en-US" sz="1600" dirty="0"/>
              <a:t>在当时中国封建主义儒学占绝对统治地位的时代，“中体西用”思想的提出是一个不小</a:t>
            </a:r>
          </a:p>
          <a:p>
            <a:r>
              <a:rPr lang="zh-CN" altLang="en-US" sz="1600" dirty="0"/>
              <a:t>的进步，是中西文化在当时的一种特殊的结合方式，虽然其根基仍为“中学”，但毕竟给僵</a:t>
            </a:r>
          </a:p>
          <a:p>
            <a:r>
              <a:rPr lang="zh-CN" altLang="en-US" sz="1600" dirty="0"/>
              <a:t>化的封建传统文化打开了一个缺口，推动了近代教育的改革和新式教育的产生，清末学制就</a:t>
            </a:r>
          </a:p>
          <a:p>
            <a:r>
              <a:rPr lang="zh-CN" altLang="en-US" sz="1600" dirty="0"/>
              <a:t>是“中体西用”的产物。</a:t>
            </a:r>
          </a:p>
        </p:txBody>
      </p:sp>
    </p:spTree>
    <p:extLst>
      <p:ext uri="{BB962C8B-B14F-4D97-AF65-F5344CB8AC3E}">
        <p14:creationId xmlns:p14="http://schemas.microsoft.com/office/powerpoint/2010/main" val="18138790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80">
                                          <p:stCondLst>
                                            <p:cond delay="0"/>
                                          </p:stCondLst>
                                        </p:cTn>
                                        <p:tgtEl>
                                          <p:spTgt spid="2"/>
                                        </p:tgtEl>
                                      </p:cBhvr>
                                    </p:animEffect>
                                    <p:anim calcmode="lin" valueType="num">
                                      <p:cBhvr>
                                        <p:cTn id="27"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2" dur="26">
                                          <p:stCondLst>
                                            <p:cond delay="650"/>
                                          </p:stCondLst>
                                        </p:cTn>
                                        <p:tgtEl>
                                          <p:spTgt spid="2"/>
                                        </p:tgtEl>
                                      </p:cBhvr>
                                      <p:to x="100000" y="60000"/>
                                    </p:animScale>
                                    <p:animScale>
                                      <p:cBhvr>
                                        <p:cTn id="33" dur="166" decel="50000">
                                          <p:stCondLst>
                                            <p:cond delay="676"/>
                                          </p:stCondLst>
                                        </p:cTn>
                                        <p:tgtEl>
                                          <p:spTgt spid="2"/>
                                        </p:tgtEl>
                                      </p:cBhvr>
                                      <p:to x="100000" y="100000"/>
                                    </p:animScale>
                                    <p:animScale>
                                      <p:cBhvr>
                                        <p:cTn id="34" dur="26">
                                          <p:stCondLst>
                                            <p:cond delay="1312"/>
                                          </p:stCondLst>
                                        </p:cTn>
                                        <p:tgtEl>
                                          <p:spTgt spid="2"/>
                                        </p:tgtEl>
                                      </p:cBhvr>
                                      <p:to x="100000" y="80000"/>
                                    </p:animScale>
                                    <p:animScale>
                                      <p:cBhvr>
                                        <p:cTn id="35" dur="166" decel="50000">
                                          <p:stCondLst>
                                            <p:cond delay="1338"/>
                                          </p:stCondLst>
                                        </p:cTn>
                                        <p:tgtEl>
                                          <p:spTgt spid="2"/>
                                        </p:tgtEl>
                                      </p:cBhvr>
                                      <p:to x="100000" y="100000"/>
                                    </p:animScale>
                                    <p:animScale>
                                      <p:cBhvr>
                                        <p:cTn id="36" dur="26">
                                          <p:stCondLst>
                                            <p:cond delay="1642"/>
                                          </p:stCondLst>
                                        </p:cTn>
                                        <p:tgtEl>
                                          <p:spTgt spid="2"/>
                                        </p:tgtEl>
                                      </p:cBhvr>
                                      <p:to x="100000" y="90000"/>
                                    </p:animScale>
                                    <p:animScale>
                                      <p:cBhvr>
                                        <p:cTn id="37" dur="166" decel="50000">
                                          <p:stCondLst>
                                            <p:cond delay="1668"/>
                                          </p:stCondLst>
                                        </p:cTn>
                                        <p:tgtEl>
                                          <p:spTgt spid="2"/>
                                        </p:tgtEl>
                                      </p:cBhvr>
                                      <p:to x="100000" y="100000"/>
                                    </p:animScale>
                                    <p:animScale>
                                      <p:cBhvr>
                                        <p:cTn id="38" dur="26">
                                          <p:stCondLst>
                                            <p:cond delay="1808"/>
                                          </p:stCondLst>
                                        </p:cTn>
                                        <p:tgtEl>
                                          <p:spTgt spid="2"/>
                                        </p:tgtEl>
                                      </p:cBhvr>
                                      <p:to x="100000" y="95000"/>
                                    </p:animScale>
                                    <p:animScale>
                                      <p:cBhvr>
                                        <p:cTn id="39" dur="166" decel="50000">
                                          <p:stCondLst>
                                            <p:cond delay="1834"/>
                                          </p:stCondLst>
                                        </p:cTn>
                                        <p:tgtEl>
                                          <p:spTgt spid="2"/>
                                        </p:tgtEl>
                                      </p:cBhvr>
                                      <p:to x="100000" y="100000"/>
                                    </p:animScale>
                                  </p:childTnLst>
                                </p:cTn>
                              </p:par>
                            </p:childTnLst>
                          </p:cTn>
                        </p:par>
                      </p:childTnLst>
                    </p:cTn>
                  </p:par>
                  <p:par>
                    <p:cTn id="40" fill="hold">
                      <p:stCondLst>
                        <p:cond delay="indefinite"/>
                      </p:stCondLst>
                      <p:childTnLst>
                        <p:par>
                          <p:cTn id="41" fill="hold">
                            <p:stCondLst>
                              <p:cond delay="0"/>
                            </p:stCondLst>
                            <p:childTnLst>
                              <p:par>
                                <p:cTn id="42" presetID="26"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80">
                                          <p:stCondLst>
                                            <p:cond delay="0"/>
                                          </p:stCondLst>
                                        </p:cTn>
                                        <p:tgtEl>
                                          <p:spTgt spid="13"/>
                                        </p:tgtEl>
                                      </p:cBhvr>
                                    </p:animEffect>
                                    <p:anim calcmode="lin" valueType="num">
                                      <p:cBhvr>
                                        <p:cTn id="45"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0" dur="26">
                                          <p:stCondLst>
                                            <p:cond delay="650"/>
                                          </p:stCondLst>
                                        </p:cTn>
                                        <p:tgtEl>
                                          <p:spTgt spid="13"/>
                                        </p:tgtEl>
                                      </p:cBhvr>
                                      <p:to x="100000" y="60000"/>
                                    </p:animScale>
                                    <p:animScale>
                                      <p:cBhvr>
                                        <p:cTn id="51" dur="166" decel="50000">
                                          <p:stCondLst>
                                            <p:cond delay="676"/>
                                          </p:stCondLst>
                                        </p:cTn>
                                        <p:tgtEl>
                                          <p:spTgt spid="13"/>
                                        </p:tgtEl>
                                      </p:cBhvr>
                                      <p:to x="100000" y="100000"/>
                                    </p:animScale>
                                    <p:animScale>
                                      <p:cBhvr>
                                        <p:cTn id="52" dur="26">
                                          <p:stCondLst>
                                            <p:cond delay="1312"/>
                                          </p:stCondLst>
                                        </p:cTn>
                                        <p:tgtEl>
                                          <p:spTgt spid="13"/>
                                        </p:tgtEl>
                                      </p:cBhvr>
                                      <p:to x="100000" y="80000"/>
                                    </p:animScale>
                                    <p:animScale>
                                      <p:cBhvr>
                                        <p:cTn id="53" dur="166" decel="50000">
                                          <p:stCondLst>
                                            <p:cond delay="1338"/>
                                          </p:stCondLst>
                                        </p:cTn>
                                        <p:tgtEl>
                                          <p:spTgt spid="13"/>
                                        </p:tgtEl>
                                      </p:cBhvr>
                                      <p:to x="100000" y="100000"/>
                                    </p:animScale>
                                    <p:animScale>
                                      <p:cBhvr>
                                        <p:cTn id="54" dur="26">
                                          <p:stCondLst>
                                            <p:cond delay="1642"/>
                                          </p:stCondLst>
                                        </p:cTn>
                                        <p:tgtEl>
                                          <p:spTgt spid="13"/>
                                        </p:tgtEl>
                                      </p:cBhvr>
                                      <p:to x="100000" y="90000"/>
                                    </p:animScale>
                                    <p:animScale>
                                      <p:cBhvr>
                                        <p:cTn id="55" dur="166" decel="50000">
                                          <p:stCondLst>
                                            <p:cond delay="1668"/>
                                          </p:stCondLst>
                                        </p:cTn>
                                        <p:tgtEl>
                                          <p:spTgt spid="13"/>
                                        </p:tgtEl>
                                      </p:cBhvr>
                                      <p:to x="100000" y="100000"/>
                                    </p:animScale>
                                    <p:animScale>
                                      <p:cBhvr>
                                        <p:cTn id="56" dur="26">
                                          <p:stCondLst>
                                            <p:cond delay="1808"/>
                                          </p:stCondLst>
                                        </p:cTn>
                                        <p:tgtEl>
                                          <p:spTgt spid="13"/>
                                        </p:tgtEl>
                                      </p:cBhvr>
                                      <p:to x="100000" y="95000"/>
                                    </p:animScale>
                                    <p:animScale>
                                      <p:cBhvr>
                                        <p:cTn id="57" dur="166" decel="50000">
                                          <p:stCondLst>
                                            <p:cond delay="1834"/>
                                          </p:stCondLst>
                                        </p:cTn>
                                        <p:tgtEl>
                                          <p:spTgt spid="13"/>
                                        </p:tgtEl>
                                      </p:cBhvr>
                                      <p:to x="100000" y="100000"/>
                                    </p:animScale>
                                  </p:childTnLst>
                                </p:cTn>
                              </p:par>
                            </p:childTnLst>
                          </p:cTn>
                        </p:par>
                      </p:childTnLst>
                    </p:cTn>
                  </p:par>
                  <p:par>
                    <p:cTn id="58" fill="hold">
                      <p:stCondLst>
                        <p:cond delay="indefinite"/>
                      </p:stCondLst>
                      <p:childTnLst>
                        <p:par>
                          <p:cTn id="59" fill="hold">
                            <p:stCondLst>
                              <p:cond delay="0"/>
                            </p:stCondLst>
                            <p:childTnLst>
                              <p:par>
                                <p:cTn id="60" presetID="26"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down)">
                                      <p:cBhvr>
                                        <p:cTn id="62" dur="580">
                                          <p:stCondLst>
                                            <p:cond delay="0"/>
                                          </p:stCondLst>
                                        </p:cTn>
                                        <p:tgtEl>
                                          <p:spTgt spid="14"/>
                                        </p:tgtEl>
                                      </p:cBhvr>
                                    </p:animEffect>
                                    <p:anim calcmode="lin" valueType="num">
                                      <p:cBhvr>
                                        <p:cTn id="63"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68" dur="26">
                                          <p:stCondLst>
                                            <p:cond delay="650"/>
                                          </p:stCondLst>
                                        </p:cTn>
                                        <p:tgtEl>
                                          <p:spTgt spid="14"/>
                                        </p:tgtEl>
                                      </p:cBhvr>
                                      <p:to x="100000" y="60000"/>
                                    </p:animScale>
                                    <p:animScale>
                                      <p:cBhvr>
                                        <p:cTn id="69" dur="166" decel="50000">
                                          <p:stCondLst>
                                            <p:cond delay="676"/>
                                          </p:stCondLst>
                                        </p:cTn>
                                        <p:tgtEl>
                                          <p:spTgt spid="14"/>
                                        </p:tgtEl>
                                      </p:cBhvr>
                                      <p:to x="100000" y="100000"/>
                                    </p:animScale>
                                    <p:animScale>
                                      <p:cBhvr>
                                        <p:cTn id="70" dur="26">
                                          <p:stCondLst>
                                            <p:cond delay="1312"/>
                                          </p:stCondLst>
                                        </p:cTn>
                                        <p:tgtEl>
                                          <p:spTgt spid="14"/>
                                        </p:tgtEl>
                                      </p:cBhvr>
                                      <p:to x="100000" y="80000"/>
                                    </p:animScale>
                                    <p:animScale>
                                      <p:cBhvr>
                                        <p:cTn id="71" dur="166" decel="50000">
                                          <p:stCondLst>
                                            <p:cond delay="1338"/>
                                          </p:stCondLst>
                                        </p:cTn>
                                        <p:tgtEl>
                                          <p:spTgt spid="14"/>
                                        </p:tgtEl>
                                      </p:cBhvr>
                                      <p:to x="100000" y="100000"/>
                                    </p:animScale>
                                    <p:animScale>
                                      <p:cBhvr>
                                        <p:cTn id="72" dur="26">
                                          <p:stCondLst>
                                            <p:cond delay="1642"/>
                                          </p:stCondLst>
                                        </p:cTn>
                                        <p:tgtEl>
                                          <p:spTgt spid="14"/>
                                        </p:tgtEl>
                                      </p:cBhvr>
                                      <p:to x="100000" y="90000"/>
                                    </p:animScale>
                                    <p:animScale>
                                      <p:cBhvr>
                                        <p:cTn id="73" dur="166" decel="50000">
                                          <p:stCondLst>
                                            <p:cond delay="1668"/>
                                          </p:stCondLst>
                                        </p:cTn>
                                        <p:tgtEl>
                                          <p:spTgt spid="14"/>
                                        </p:tgtEl>
                                      </p:cBhvr>
                                      <p:to x="100000" y="100000"/>
                                    </p:animScale>
                                    <p:animScale>
                                      <p:cBhvr>
                                        <p:cTn id="74" dur="26">
                                          <p:stCondLst>
                                            <p:cond delay="1808"/>
                                          </p:stCondLst>
                                        </p:cTn>
                                        <p:tgtEl>
                                          <p:spTgt spid="14"/>
                                        </p:tgtEl>
                                      </p:cBhvr>
                                      <p:to x="100000" y="95000"/>
                                    </p:animScale>
                                    <p:animScale>
                                      <p:cBhvr>
                                        <p:cTn id="75"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C91880E7-BF5E-A698-BAC9-0E47F8880C39}"/>
              </a:ext>
            </a:extLst>
          </p:cNvPr>
          <p:cNvSpPr txBox="1"/>
          <p:nvPr/>
        </p:nvSpPr>
        <p:spPr>
          <a:xfrm>
            <a:off x="1243829" y="1708273"/>
            <a:ext cx="7695631" cy="3783728"/>
          </a:xfrm>
          <a:prstGeom prst="rect">
            <a:avLst/>
          </a:prstGeom>
          <a:noFill/>
        </p:spPr>
        <p:txBody>
          <a:bodyPr wrap="square">
            <a:spAutoFit/>
          </a:bodyPr>
          <a:lstStyle/>
          <a:p>
            <a:pPr>
              <a:lnSpc>
                <a:spcPct val="150000"/>
              </a:lnSpc>
            </a:pPr>
            <a:r>
              <a:rPr lang="zh-CN" altLang="en-US" b="1" dirty="0">
                <a:solidFill>
                  <a:schemeClr val="accent4">
                    <a:lumMod val="50000"/>
                  </a:schemeClr>
                </a:solidFill>
                <a:latin typeface="方正黑体简体" panose="02010601030101010101" pitchFamily="2" charset="-122"/>
                <a:ea typeface="方正黑体简体" panose="02010601030101010101" pitchFamily="2" charset="-122"/>
              </a:rPr>
              <a:t>五、康有为的教育思想</a:t>
            </a:r>
            <a:endParaRPr lang="en-US" altLang="zh-CN" b="1" dirty="0">
              <a:solidFill>
                <a:schemeClr val="accent4">
                  <a:lumMod val="50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康有为（</a:t>
            </a:r>
            <a:r>
              <a:rPr lang="en-US" altLang="zh-CN" dirty="0">
                <a:latin typeface="方正黑体简体" panose="02010601030101010101" pitchFamily="2" charset="-122"/>
                <a:ea typeface="方正黑体简体" panose="02010601030101010101" pitchFamily="2" charset="-122"/>
              </a:rPr>
              <a:t>1858—1927</a:t>
            </a:r>
            <a:r>
              <a:rPr lang="zh-CN" altLang="en-US" dirty="0">
                <a:latin typeface="方正黑体简体" panose="02010601030101010101" pitchFamily="2" charset="-122"/>
                <a:ea typeface="方正黑体简体" panose="02010601030101010101" pitchFamily="2" charset="-122"/>
              </a:rPr>
              <a:t>），广东南海区人，原名祖治，字广厦，号长素，人称南海先生（图 </a:t>
            </a:r>
            <a:r>
              <a:rPr lang="en-US" altLang="zh-CN" dirty="0">
                <a:latin typeface="方正黑体简体" panose="02010601030101010101" pitchFamily="2" charset="-122"/>
                <a:ea typeface="方正黑体简体" panose="02010601030101010101" pitchFamily="2" charset="-122"/>
              </a:rPr>
              <a:t>4-10</a:t>
            </a:r>
            <a:r>
              <a:rPr lang="zh-CN" altLang="en-US" dirty="0">
                <a:latin typeface="方正黑体简体" panose="02010601030101010101" pitchFamily="2" charset="-122"/>
                <a:ea typeface="方正黑体简体" panose="02010601030101010101" pitchFamily="2" charset="-122"/>
              </a:rPr>
              <a:t>）。他出生在世代官僚家庭，从小受过严格的封建传统教育，</a:t>
            </a:r>
            <a:r>
              <a:rPr lang="en-US" altLang="zh-CN" dirty="0">
                <a:latin typeface="方正黑体简体" panose="02010601030101010101" pitchFamily="2" charset="-122"/>
                <a:ea typeface="方正黑体简体" panose="02010601030101010101" pitchFamily="2" charset="-122"/>
              </a:rPr>
              <a:t>1879 </a:t>
            </a:r>
            <a:r>
              <a:rPr lang="zh-CN" altLang="en-US" dirty="0">
                <a:latin typeface="方正黑体简体" panose="02010601030101010101" pitchFamily="2" charset="-122"/>
                <a:ea typeface="方正黑体简体" panose="02010601030101010101" pitchFamily="2" charset="-122"/>
              </a:rPr>
              <a:t>年出游香港，开始接触西方文化。</a:t>
            </a:r>
            <a:r>
              <a:rPr lang="en-US" altLang="zh-CN" dirty="0">
                <a:latin typeface="方正黑体简体" panose="02010601030101010101" pitchFamily="2" charset="-122"/>
                <a:ea typeface="方正黑体简体" panose="02010601030101010101" pitchFamily="2" charset="-122"/>
              </a:rPr>
              <a:t>1884 </a:t>
            </a:r>
            <a:r>
              <a:rPr lang="zh-CN" altLang="en-US" dirty="0">
                <a:latin typeface="方正黑体简体" panose="02010601030101010101" pitchFamily="2" charset="-122"/>
                <a:ea typeface="方正黑体简体" panose="02010601030101010101" pitchFamily="2" charset="-122"/>
              </a:rPr>
              <a:t>年中法战争失败，刺激他进一步向西方寻求真理，形成资产阶级改良主义思想。</a:t>
            </a:r>
            <a:r>
              <a:rPr lang="en-US" altLang="zh-CN" dirty="0">
                <a:latin typeface="方正黑体简体" panose="02010601030101010101" pitchFamily="2" charset="-122"/>
                <a:ea typeface="方正黑体简体" panose="02010601030101010101" pitchFamily="2" charset="-122"/>
              </a:rPr>
              <a:t>1888 </a:t>
            </a:r>
            <a:r>
              <a:rPr lang="zh-CN" altLang="en-US" dirty="0">
                <a:latin typeface="方正黑体简体" panose="02010601030101010101" pitchFamily="2" charset="-122"/>
                <a:ea typeface="方正黑体简体" panose="02010601030101010101" pitchFamily="2" charset="-122"/>
              </a:rPr>
              <a:t>年，康有为参加顺天乡试，上书光绪皇帝请求变法，受阻未上达，</a:t>
            </a:r>
            <a:r>
              <a:rPr lang="en-US" altLang="zh-CN" dirty="0">
                <a:latin typeface="方正黑体简体" panose="02010601030101010101" pitchFamily="2" charset="-122"/>
                <a:ea typeface="方正黑体简体" panose="02010601030101010101" pitchFamily="2" charset="-122"/>
              </a:rPr>
              <a:t>1891 </a:t>
            </a:r>
            <a:r>
              <a:rPr lang="zh-CN" altLang="en-US" dirty="0">
                <a:latin typeface="方正黑体简体" panose="02010601030101010101" pitchFamily="2" charset="-122"/>
                <a:ea typeface="方正黑体简体" panose="02010601030101010101" pitchFamily="2" charset="-122"/>
              </a:rPr>
              <a:t>年在广州长兴里设立万木草堂，宣传维新变法思想。</a:t>
            </a:r>
            <a:r>
              <a:rPr lang="en-US" altLang="zh-CN" dirty="0">
                <a:latin typeface="方正黑体简体" panose="02010601030101010101" pitchFamily="2" charset="-122"/>
                <a:ea typeface="方正黑体简体" panose="02010601030101010101" pitchFamily="2" charset="-122"/>
              </a:rPr>
              <a:t>1895 </a:t>
            </a:r>
            <a:r>
              <a:rPr lang="zh-CN" altLang="en-US" dirty="0">
                <a:latin typeface="方正黑体简体" panose="02010601030101010101" pitchFamily="2" charset="-122"/>
                <a:ea typeface="方正黑体简体" panose="02010601030101010101" pitchFamily="2" charset="-122"/>
              </a:rPr>
              <a:t>年初，康有为与梁启超入京会试，得知</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马关条约</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签订，联合 </a:t>
            </a:r>
            <a:r>
              <a:rPr lang="en-US" altLang="zh-CN" dirty="0">
                <a:latin typeface="方正黑体简体" panose="02010601030101010101" pitchFamily="2" charset="-122"/>
                <a:ea typeface="方正黑体简体" panose="02010601030101010101" pitchFamily="2" charset="-122"/>
              </a:rPr>
              <a:t>1300 </a:t>
            </a:r>
            <a:r>
              <a:rPr lang="zh-CN" altLang="en-US" dirty="0">
                <a:latin typeface="方正黑体简体" panose="02010601030101010101" pitchFamily="2" charset="-122"/>
                <a:ea typeface="方正黑体简体" panose="02010601030101010101" pitchFamily="2" charset="-122"/>
              </a:rPr>
              <a:t>多名举人上书请愿，要求拒和、迁都、练兵、变法，受阻未达，此即“公车上书”。</a:t>
            </a:r>
          </a:p>
        </p:txBody>
      </p:sp>
      <p:pic>
        <p:nvPicPr>
          <p:cNvPr id="3" name="图片 2">
            <a:extLst>
              <a:ext uri="{FF2B5EF4-FFF2-40B4-BE49-F238E27FC236}">
                <a16:creationId xmlns:a16="http://schemas.microsoft.com/office/drawing/2014/main" id="{20C6FBC2-FA60-86CD-9138-134009AE01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5870" y="2264871"/>
            <a:ext cx="1996312" cy="2641083"/>
          </a:xfrm>
          <a:prstGeom prst="rect">
            <a:avLst/>
          </a:prstGeom>
        </p:spPr>
      </p:pic>
    </p:spTree>
    <p:extLst>
      <p:ext uri="{BB962C8B-B14F-4D97-AF65-F5344CB8AC3E}">
        <p14:creationId xmlns:p14="http://schemas.microsoft.com/office/powerpoint/2010/main" val="4619506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randombar(horizont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22" name="组合 21"/>
          <p:cNvGrpSpPr/>
          <p:nvPr/>
        </p:nvGrpSpPr>
        <p:grpSpPr>
          <a:xfrm>
            <a:off x="6027538" y="1270225"/>
            <a:ext cx="1262415" cy="3715134"/>
            <a:chOff x="4701336" y="1779169"/>
            <a:chExt cx="925604" cy="2723941"/>
          </a:xfrm>
        </p:grpSpPr>
        <p:grpSp>
          <p:nvGrpSpPr>
            <p:cNvPr id="23" name="组合 22"/>
            <p:cNvGrpSpPr/>
            <p:nvPr/>
          </p:nvGrpSpPr>
          <p:grpSpPr>
            <a:xfrm rot="16200000" flipH="1">
              <a:off x="3802167" y="2678338"/>
              <a:ext cx="2723941" cy="925604"/>
              <a:chOff x="2359344" y="1876788"/>
              <a:chExt cx="3306860" cy="1123680"/>
            </a:xfrm>
          </p:grpSpPr>
          <p:sp>
            <p:nvSpPr>
              <p:cNvPr id="25"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贰</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26" name="矩形 25"/>
              <p:cNvSpPr/>
              <p:nvPr/>
            </p:nvSpPr>
            <p:spPr bwMode="auto">
              <a:xfrm rot="16200000">
                <a:off x="4152847" y="1190688"/>
                <a:ext cx="604550" cy="2422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秦至隋唐的教育</a:t>
                </a:r>
              </a:p>
            </p:txBody>
          </p:sp>
        </p:grpSp>
        <p:sp>
          <p:nvSpPr>
            <p:cNvPr id="24" name="椭圆 23"/>
            <p:cNvSpPr/>
            <p:nvPr/>
          </p:nvSpPr>
          <p:spPr>
            <a:xfrm>
              <a:off x="5089372" y="2349658"/>
              <a:ext cx="80322" cy="8032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rgbClr val="FF000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7131055" y="1270224"/>
            <a:ext cx="1262415" cy="3856681"/>
            <a:chOff x="4701335" y="1779168"/>
            <a:chExt cx="925604" cy="2827723"/>
          </a:xfrm>
        </p:grpSpPr>
        <p:grpSp>
          <p:nvGrpSpPr>
            <p:cNvPr id="28" name="组合 27"/>
            <p:cNvGrpSpPr/>
            <p:nvPr/>
          </p:nvGrpSpPr>
          <p:grpSpPr>
            <a:xfrm rot="16200000" flipH="1">
              <a:off x="3750275" y="2730228"/>
              <a:ext cx="2827723" cy="925604"/>
              <a:chOff x="2359344" y="1876788"/>
              <a:chExt cx="3432852" cy="1123680"/>
            </a:xfrm>
          </p:grpSpPr>
          <p:sp>
            <p:nvSpPr>
              <p:cNvPr id="30"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叁</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31" name="矩形 30"/>
              <p:cNvSpPr/>
              <p:nvPr/>
            </p:nvSpPr>
            <p:spPr bwMode="auto">
              <a:xfrm rot="16200000">
                <a:off x="4239584" y="1127694"/>
                <a:ext cx="557066" cy="25481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宋元至明清的教育</a:t>
                </a:r>
              </a:p>
            </p:txBody>
          </p:sp>
        </p:grpSp>
        <p:sp>
          <p:nvSpPr>
            <p:cNvPr id="29" name="椭圆 28"/>
            <p:cNvSpPr/>
            <p:nvPr/>
          </p:nvSpPr>
          <p:spPr>
            <a:xfrm>
              <a:off x="5089372" y="2349658"/>
              <a:ext cx="80322" cy="8032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chemeClr val="tx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234577" y="1270227"/>
            <a:ext cx="1262415" cy="3864120"/>
            <a:chOff x="4701336" y="1779170"/>
            <a:chExt cx="925604" cy="2833178"/>
          </a:xfrm>
        </p:grpSpPr>
        <p:grpSp>
          <p:nvGrpSpPr>
            <p:cNvPr id="33" name="组合 32"/>
            <p:cNvGrpSpPr/>
            <p:nvPr/>
          </p:nvGrpSpPr>
          <p:grpSpPr>
            <a:xfrm rot="16200000" flipH="1">
              <a:off x="3747549" y="2732957"/>
              <a:ext cx="2833178" cy="925604"/>
              <a:chOff x="2359344" y="1876788"/>
              <a:chExt cx="3439473" cy="1123680"/>
            </a:xfrm>
          </p:grpSpPr>
          <p:sp>
            <p:nvSpPr>
              <p:cNvPr id="35"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肆</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36" name="矩形 35"/>
              <p:cNvSpPr/>
              <p:nvPr/>
            </p:nvSpPr>
            <p:spPr bwMode="auto">
              <a:xfrm rot="16200000">
                <a:off x="4256554" y="1124383"/>
                <a:ext cx="529747" cy="25547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晚清至现代的教育</a:t>
                </a:r>
              </a:p>
            </p:txBody>
          </p:sp>
        </p:grpSp>
        <p:sp>
          <p:nvSpPr>
            <p:cNvPr id="34" name="椭圆 33"/>
            <p:cNvSpPr/>
            <p:nvPr/>
          </p:nvSpPr>
          <p:spPr>
            <a:xfrm>
              <a:off x="5089372" y="2349659"/>
              <a:ext cx="80322" cy="8032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chemeClr val="tx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924019" y="1270226"/>
            <a:ext cx="1262415" cy="3864123"/>
            <a:chOff x="4701336" y="1779170"/>
            <a:chExt cx="925604" cy="2833180"/>
          </a:xfrm>
        </p:grpSpPr>
        <p:grpSp>
          <p:nvGrpSpPr>
            <p:cNvPr id="38" name="组合 37"/>
            <p:cNvGrpSpPr/>
            <p:nvPr/>
          </p:nvGrpSpPr>
          <p:grpSpPr>
            <a:xfrm rot="16200000" flipH="1">
              <a:off x="3747548" y="2732958"/>
              <a:ext cx="2833180" cy="925604"/>
              <a:chOff x="2359344" y="1876788"/>
              <a:chExt cx="3439475" cy="1123680"/>
            </a:xfrm>
          </p:grpSpPr>
          <p:sp>
            <p:nvSpPr>
              <p:cNvPr id="40"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壹</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41" name="矩形 40"/>
              <p:cNvSpPr/>
              <p:nvPr/>
            </p:nvSpPr>
            <p:spPr bwMode="auto">
              <a:xfrm rot="16200000">
                <a:off x="4229430" y="1124382"/>
                <a:ext cx="583997" cy="25547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先秦时期的教育</a:t>
                </a:r>
              </a:p>
            </p:txBody>
          </p:sp>
        </p:grpSp>
        <p:sp>
          <p:nvSpPr>
            <p:cNvPr id="39" name="椭圆 38"/>
            <p:cNvSpPr/>
            <p:nvPr/>
          </p:nvSpPr>
          <p:spPr>
            <a:xfrm>
              <a:off x="5089372" y="2349658"/>
              <a:ext cx="80322" cy="8032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chemeClr val="tx1"/>
                </a:solidFill>
                <a:latin typeface="微软雅黑" panose="020B0503020204020204" pitchFamily="34" charset="-122"/>
                <a:ea typeface="微软雅黑" panose="020B0503020204020204" pitchFamily="34" charset="-122"/>
              </a:endParaRPr>
            </a:p>
          </p:txBody>
        </p:sp>
      </p:grpSp>
      <p:cxnSp>
        <p:nvCxnSpPr>
          <p:cNvPr id="42" name="直接连接符 41"/>
          <p:cNvCxnSpPr>
            <a:cxnSpLocks/>
          </p:cNvCxnSpPr>
          <p:nvPr/>
        </p:nvCxnSpPr>
        <p:spPr>
          <a:xfrm>
            <a:off x="5185431" y="1497676"/>
            <a:ext cx="0" cy="2473075"/>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cxnSpLocks/>
          </p:cNvCxnSpPr>
          <p:nvPr/>
        </p:nvCxnSpPr>
        <p:spPr>
          <a:xfrm>
            <a:off x="6296681" y="1479657"/>
            <a:ext cx="0" cy="1802162"/>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cxnSpLocks/>
          </p:cNvCxnSpPr>
          <p:nvPr/>
        </p:nvCxnSpPr>
        <p:spPr>
          <a:xfrm>
            <a:off x="7411741" y="1478626"/>
            <a:ext cx="0" cy="2454547"/>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cxnSpLocks/>
          </p:cNvCxnSpPr>
          <p:nvPr/>
        </p:nvCxnSpPr>
        <p:spPr>
          <a:xfrm>
            <a:off x="8496321" y="1478626"/>
            <a:ext cx="0" cy="1803193"/>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46" name="MH_Others_1"/>
          <p:cNvSpPr txBox="1"/>
          <p:nvPr>
            <p:custDataLst>
              <p:tags r:id="rId1"/>
            </p:custDataLst>
          </p:nvPr>
        </p:nvSpPr>
        <p:spPr>
          <a:xfrm>
            <a:off x="3513354" y="1698307"/>
            <a:ext cx="830997" cy="2039210"/>
          </a:xfrm>
          <a:prstGeom prst="rect">
            <a:avLst/>
          </a:prstGeom>
          <a:noFill/>
        </p:spPr>
        <p:txBody>
          <a:bodyPr vert="eaVert" wrap="square" lIns="0" tIns="0" rIns="0" bIns="0" anchor="ctr">
            <a:spAutoFit/>
          </a:bodyPr>
          <a:lstStyle/>
          <a:p>
            <a:pPr algn="ctr" eaLnBrk="1" hangingPunct="1">
              <a:defRPr/>
            </a:pPr>
            <a:r>
              <a:rPr lang="zh-CN" altLang="en-US" sz="5400" b="1" spc="600" noProof="1">
                <a:solidFill>
                  <a:srgbClr val="667877"/>
                </a:solidFill>
                <a:latin typeface="微软雅黑" panose="020B0503020204020204" pitchFamily="34" charset="-122"/>
                <a:ea typeface="微软雅黑" panose="020B0503020204020204" pitchFamily="34" charset="-122"/>
                <a:sym typeface="Arial" panose="020B0604020202020204" pitchFamily="34" charset="0"/>
              </a:rPr>
              <a:t>目录</a:t>
            </a:r>
          </a:p>
        </p:txBody>
      </p:sp>
      <p:sp>
        <p:nvSpPr>
          <p:cNvPr id="50" name="MH_Others_1">
            <a:extLst>
              <a:ext uri="{FF2B5EF4-FFF2-40B4-BE49-F238E27FC236}">
                <a16:creationId xmlns:a16="http://schemas.microsoft.com/office/drawing/2014/main" id="{467E5877-4E0C-B405-4133-7D1D1B5DD194}"/>
              </a:ext>
            </a:extLst>
          </p:cNvPr>
          <p:cNvSpPr txBox="1"/>
          <p:nvPr>
            <p:custDataLst>
              <p:tags r:id="rId2"/>
            </p:custDataLst>
          </p:nvPr>
        </p:nvSpPr>
        <p:spPr>
          <a:xfrm>
            <a:off x="2881364" y="1735154"/>
            <a:ext cx="492443" cy="2899475"/>
          </a:xfrm>
          <a:prstGeom prst="rect">
            <a:avLst/>
          </a:prstGeom>
          <a:noFill/>
        </p:spPr>
        <p:txBody>
          <a:bodyPr vert="eaVert" wrap="square" lIns="0" tIns="0" rIns="0" bIns="0" anchor="ctr">
            <a:spAutoFit/>
          </a:bodyPr>
          <a:lstStyle/>
          <a:p>
            <a:pPr algn="ctr" eaLnBrk="1" hangingPunct="1">
              <a:defRPr/>
            </a:pPr>
            <a:r>
              <a:rPr lang="zh-CN" altLang="en-US" sz="3200" b="1" spc="600" noProof="1">
                <a:solidFill>
                  <a:srgbClr val="FF0000"/>
                </a:solidFill>
                <a:latin typeface="微软雅黑" panose="020B0503020204020204" pitchFamily="34" charset="-122"/>
                <a:ea typeface="微软雅黑" panose="020B0503020204020204" pitchFamily="34" charset="-122"/>
                <a:sym typeface="Arial" panose="020B0604020202020204" pitchFamily="34" charset="0"/>
              </a:rPr>
              <a:t>中国教育史</a:t>
            </a:r>
          </a:p>
        </p:txBody>
      </p:sp>
      <p:sp>
        <p:nvSpPr>
          <p:cNvPr id="2" name="矩形 1">
            <a:extLst>
              <a:ext uri="{FF2B5EF4-FFF2-40B4-BE49-F238E27FC236}">
                <a16:creationId xmlns:a16="http://schemas.microsoft.com/office/drawing/2014/main" id="{386CABA7-0086-2E50-69D1-1B9CB4708E6F}"/>
              </a:ext>
            </a:extLst>
          </p:cNvPr>
          <p:cNvSpPr/>
          <p:nvPr/>
        </p:nvSpPr>
        <p:spPr>
          <a:xfrm>
            <a:off x="2881364" y="1519875"/>
            <a:ext cx="1406509" cy="1784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50"/>
                                        </p:tgtEl>
                                        <p:attrNameLst>
                                          <p:attrName>style.visibility</p:attrName>
                                        </p:attrNameLst>
                                      </p:cBhvr>
                                      <p:to>
                                        <p:strVal val="visible"/>
                                      </p:to>
                                    </p:set>
                                    <p:anim by="(-#ppt_w*2)" calcmode="lin" valueType="num">
                                      <p:cBhvr rctx="PPT">
                                        <p:cTn id="13" dur="375" autoRev="1" fill="hold">
                                          <p:stCondLst>
                                            <p:cond delay="0"/>
                                          </p:stCondLst>
                                        </p:cTn>
                                        <p:tgtEl>
                                          <p:spTgt spid="50"/>
                                        </p:tgtEl>
                                        <p:attrNameLst>
                                          <p:attrName>ppt_w</p:attrName>
                                        </p:attrNameLst>
                                      </p:cBhvr>
                                    </p:anim>
                                    <p:anim by="(#ppt_w*0.50)" calcmode="lin" valueType="num">
                                      <p:cBhvr>
                                        <p:cTn id="14" dur="375" decel="50000" autoRev="1" fill="hold">
                                          <p:stCondLst>
                                            <p:cond delay="0"/>
                                          </p:stCondLst>
                                        </p:cTn>
                                        <p:tgtEl>
                                          <p:spTgt spid="50"/>
                                        </p:tgtEl>
                                        <p:attrNameLst>
                                          <p:attrName>ppt_x</p:attrName>
                                        </p:attrNameLst>
                                      </p:cBhvr>
                                    </p:anim>
                                    <p:anim from="(-#ppt_h/2)" to="(#ppt_y)" calcmode="lin" valueType="num">
                                      <p:cBhvr>
                                        <p:cTn id="15" dur="750" fill="hold">
                                          <p:stCondLst>
                                            <p:cond delay="0"/>
                                          </p:stCondLst>
                                        </p:cTn>
                                        <p:tgtEl>
                                          <p:spTgt spid="50"/>
                                        </p:tgtEl>
                                        <p:attrNameLst>
                                          <p:attrName>ppt_y</p:attrName>
                                        </p:attrNameLst>
                                      </p:cBhvr>
                                    </p:anim>
                                    <p:animRot by="21600000">
                                      <p:cBhvr>
                                        <p:cTn id="16" dur="750" fill="hold">
                                          <p:stCondLst>
                                            <p:cond delay="0"/>
                                          </p:stCondLst>
                                        </p:cTn>
                                        <p:tgtEl>
                                          <p:spTgt spid="50"/>
                                        </p:tgtEl>
                                        <p:attrNameLst>
                                          <p:attrName>r</p:attrName>
                                        </p:attrNameLst>
                                      </p:cBhvr>
                                    </p:animRot>
                                  </p:childTnLst>
                                </p:cTn>
                              </p:par>
                            </p:childTnLst>
                          </p:cTn>
                        </p:par>
                        <p:par>
                          <p:cTn id="17" fill="hold">
                            <p:stCondLst>
                              <p:cond delay="205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6"/>
                                        </p:tgtEl>
                                        <p:attrNameLst>
                                          <p:attrName>style.visibility</p:attrName>
                                        </p:attrNameLst>
                                      </p:cBhvr>
                                      <p:to>
                                        <p:strVal val="visible"/>
                                      </p:to>
                                    </p:set>
                                    <p:anim by="(-#ppt_w*2)" calcmode="lin" valueType="num">
                                      <p:cBhvr rctx="PPT">
                                        <p:cTn id="20" dur="375" autoRev="1" fill="hold">
                                          <p:stCondLst>
                                            <p:cond delay="0"/>
                                          </p:stCondLst>
                                        </p:cTn>
                                        <p:tgtEl>
                                          <p:spTgt spid="46"/>
                                        </p:tgtEl>
                                        <p:attrNameLst>
                                          <p:attrName>ppt_w</p:attrName>
                                        </p:attrNameLst>
                                      </p:cBhvr>
                                    </p:anim>
                                    <p:anim by="(#ppt_w*0.50)" calcmode="lin" valueType="num">
                                      <p:cBhvr>
                                        <p:cTn id="21" dur="375" decel="50000" autoRev="1" fill="hold">
                                          <p:stCondLst>
                                            <p:cond delay="0"/>
                                          </p:stCondLst>
                                        </p:cTn>
                                        <p:tgtEl>
                                          <p:spTgt spid="46"/>
                                        </p:tgtEl>
                                        <p:attrNameLst>
                                          <p:attrName>ppt_x</p:attrName>
                                        </p:attrNameLst>
                                      </p:cBhvr>
                                    </p:anim>
                                    <p:anim from="(-#ppt_h/2)" to="(#ppt_y)" calcmode="lin" valueType="num">
                                      <p:cBhvr>
                                        <p:cTn id="22" dur="750" fill="hold">
                                          <p:stCondLst>
                                            <p:cond delay="0"/>
                                          </p:stCondLst>
                                        </p:cTn>
                                        <p:tgtEl>
                                          <p:spTgt spid="46"/>
                                        </p:tgtEl>
                                        <p:attrNameLst>
                                          <p:attrName>ppt_y</p:attrName>
                                        </p:attrNameLst>
                                      </p:cBhvr>
                                    </p:anim>
                                    <p:animRot by="21600000">
                                      <p:cBhvr>
                                        <p:cTn id="23" dur="750" fill="hold">
                                          <p:stCondLst>
                                            <p:cond delay="0"/>
                                          </p:stCondLst>
                                        </p:cTn>
                                        <p:tgtEl>
                                          <p:spTgt spid="46"/>
                                        </p:tgtEl>
                                        <p:attrNameLst>
                                          <p:attrName>r</p:attrName>
                                        </p:attrNameLst>
                                      </p:cBhvr>
                                    </p:animRot>
                                  </p:childTnLst>
                                </p:cTn>
                              </p:par>
                            </p:childTnLst>
                          </p:cTn>
                        </p:par>
                        <p:par>
                          <p:cTn id="24" fill="hold">
                            <p:stCondLst>
                              <p:cond delay="2875"/>
                            </p:stCondLst>
                            <p:childTnLst>
                              <p:par>
                                <p:cTn id="25" presetID="16" presetClass="entr" presetSubtype="42"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barn(outHorizontal)">
                                      <p:cBhvr>
                                        <p:cTn id="27" dur="500"/>
                                        <p:tgtEl>
                                          <p:spTgt spid="42"/>
                                        </p:tgtEl>
                                      </p:cBhvr>
                                    </p:animEffect>
                                  </p:childTnLst>
                                </p:cTn>
                              </p:par>
                            </p:childTnLst>
                          </p:cTn>
                        </p:par>
                        <p:par>
                          <p:cTn id="28" fill="hold">
                            <p:stCondLst>
                              <p:cond delay="3375"/>
                            </p:stCondLst>
                            <p:childTnLst>
                              <p:par>
                                <p:cTn id="29" presetID="16" presetClass="entr" presetSubtype="4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arn(outHorizontal)">
                                      <p:cBhvr>
                                        <p:cTn id="31" dur="500"/>
                                        <p:tgtEl>
                                          <p:spTgt spid="43"/>
                                        </p:tgtEl>
                                      </p:cBhvr>
                                    </p:animEffect>
                                  </p:childTnLst>
                                </p:cTn>
                              </p:par>
                            </p:childTnLst>
                          </p:cTn>
                        </p:par>
                        <p:par>
                          <p:cTn id="32" fill="hold">
                            <p:stCondLst>
                              <p:cond delay="3875"/>
                            </p:stCondLst>
                            <p:childTnLst>
                              <p:par>
                                <p:cTn id="33" presetID="16" presetClass="entr" presetSubtype="42"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barn(outHorizontal)">
                                      <p:cBhvr>
                                        <p:cTn id="35" dur="500"/>
                                        <p:tgtEl>
                                          <p:spTgt spid="44"/>
                                        </p:tgtEl>
                                      </p:cBhvr>
                                    </p:animEffect>
                                  </p:childTnLst>
                                </p:cTn>
                              </p:par>
                            </p:childTnLst>
                          </p:cTn>
                        </p:par>
                        <p:par>
                          <p:cTn id="36" fill="hold">
                            <p:stCondLst>
                              <p:cond delay="4375"/>
                            </p:stCondLst>
                            <p:childTnLst>
                              <p:par>
                                <p:cTn id="37" presetID="16" presetClass="entr" presetSubtype="42"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barn(outHorizontal)">
                                      <p:cBhvr>
                                        <p:cTn id="39" dur="500"/>
                                        <p:tgtEl>
                                          <p:spTgt spid="45"/>
                                        </p:tgtEl>
                                      </p:cBhvr>
                                    </p:animEffect>
                                  </p:childTnLst>
                                </p:cTn>
                              </p:par>
                            </p:childTnLst>
                          </p:cTn>
                        </p:par>
                        <p:par>
                          <p:cTn id="40" fill="hold">
                            <p:stCondLst>
                              <p:cond delay="4875"/>
                            </p:stCondLst>
                            <p:childTnLst>
                              <p:par>
                                <p:cTn id="41" presetID="2" presetClass="entr" presetSubtype="4"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childTnLst>
                          </p:cTn>
                        </p:par>
                        <p:par>
                          <p:cTn id="45" fill="hold">
                            <p:stCondLst>
                              <p:cond delay="5375"/>
                            </p:stCondLst>
                            <p:childTnLst>
                              <p:par>
                                <p:cTn id="46" presetID="2" presetClass="entr" presetSubtype="1"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ppt_x"/>
                                          </p:val>
                                        </p:tav>
                                        <p:tav tm="100000">
                                          <p:val>
                                            <p:strVal val="#ppt_x"/>
                                          </p:val>
                                        </p:tav>
                                      </p:tavLst>
                                    </p:anim>
                                    <p:anim calcmode="lin" valueType="num">
                                      <p:cBhvr additive="base">
                                        <p:cTn id="49" dur="500" fill="hold"/>
                                        <p:tgtEl>
                                          <p:spTgt spid="22"/>
                                        </p:tgtEl>
                                        <p:attrNameLst>
                                          <p:attrName>ppt_y</p:attrName>
                                        </p:attrNameLst>
                                      </p:cBhvr>
                                      <p:tavLst>
                                        <p:tav tm="0">
                                          <p:val>
                                            <p:strVal val="0-#ppt_h/2"/>
                                          </p:val>
                                        </p:tav>
                                        <p:tav tm="100000">
                                          <p:val>
                                            <p:strVal val="#ppt_y"/>
                                          </p:val>
                                        </p:tav>
                                      </p:tavLst>
                                    </p:anim>
                                  </p:childTnLst>
                                </p:cTn>
                              </p:par>
                            </p:childTnLst>
                          </p:cTn>
                        </p:par>
                        <p:par>
                          <p:cTn id="50" fill="hold">
                            <p:stCondLst>
                              <p:cond delay="5875"/>
                            </p:stCondLst>
                            <p:childTnLst>
                              <p:par>
                                <p:cTn id="51" presetID="2" presetClass="entr" presetSubtype="4"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childTnLst>
                          </p:cTn>
                        </p:par>
                        <p:par>
                          <p:cTn id="55" fill="hold">
                            <p:stCondLst>
                              <p:cond delay="6375"/>
                            </p:stCondLst>
                            <p:childTnLst>
                              <p:par>
                                <p:cTn id="56" presetID="2" presetClass="entr" presetSubtype="1"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ppt_x"/>
                                          </p:val>
                                        </p:tav>
                                        <p:tav tm="100000">
                                          <p:val>
                                            <p:strVal val="#ppt_x"/>
                                          </p:val>
                                        </p:tav>
                                      </p:tavLst>
                                    </p:anim>
                                    <p:anim calcmode="lin" valueType="num">
                                      <p:cBhvr additive="base">
                                        <p:cTn id="59"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1" name="任意多边形: 形状 10">
            <a:extLst>
              <a:ext uri="{FF2B5EF4-FFF2-40B4-BE49-F238E27FC236}">
                <a16:creationId xmlns:a16="http://schemas.microsoft.com/office/drawing/2014/main" id="{0E017252-2344-E58E-B578-DAC46D439DD4}"/>
              </a:ext>
            </a:extLst>
          </p:cNvPr>
          <p:cNvSpPr/>
          <p:nvPr/>
        </p:nvSpPr>
        <p:spPr>
          <a:xfrm>
            <a:off x="1496496" y="3313372"/>
            <a:ext cx="3804760" cy="694588"/>
          </a:xfrm>
          <a:custGeom>
            <a:avLst/>
            <a:gdLst>
              <a:gd name="connsiteX0" fmla="*/ 0 w 2982355"/>
              <a:gd name="connsiteY0" fmla="*/ 69459 h 694588"/>
              <a:gd name="connsiteX1" fmla="*/ 69459 w 2982355"/>
              <a:gd name="connsiteY1" fmla="*/ 0 h 694588"/>
              <a:gd name="connsiteX2" fmla="*/ 2912896 w 2982355"/>
              <a:gd name="connsiteY2" fmla="*/ 0 h 694588"/>
              <a:gd name="connsiteX3" fmla="*/ 2982355 w 2982355"/>
              <a:gd name="connsiteY3" fmla="*/ 69459 h 694588"/>
              <a:gd name="connsiteX4" fmla="*/ 2982355 w 2982355"/>
              <a:gd name="connsiteY4" fmla="*/ 625129 h 694588"/>
              <a:gd name="connsiteX5" fmla="*/ 2912896 w 2982355"/>
              <a:gd name="connsiteY5" fmla="*/ 694588 h 694588"/>
              <a:gd name="connsiteX6" fmla="*/ 69459 w 2982355"/>
              <a:gd name="connsiteY6" fmla="*/ 694588 h 694588"/>
              <a:gd name="connsiteX7" fmla="*/ 0 w 2982355"/>
              <a:gd name="connsiteY7" fmla="*/ 625129 h 694588"/>
              <a:gd name="connsiteX8" fmla="*/ 0 w 2982355"/>
              <a:gd name="connsiteY8" fmla="*/ 69459 h 694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355" h="694588">
                <a:moveTo>
                  <a:pt x="0" y="69459"/>
                </a:moveTo>
                <a:cubicBezTo>
                  <a:pt x="0" y="31098"/>
                  <a:pt x="31098" y="0"/>
                  <a:pt x="69459" y="0"/>
                </a:cubicBezTo>
                <a:lnTo>
                  <a:pt x="2912896" y="0"/>
                </a:lnTo>
                <a:cubicBezTo>
                  <a:pt x="2951257" y="0"/>
                  <a:pt x="2982355" y="31098"/>
                  <a:pt x="2982355" y="69459"/>
                </a:cubicBezTo>
                <a:lnTo>
                  <a:pt x="2982355" y="625129"/>
                </a:lnTo>
                <a:cubicBezTo>
                  <a:pt x="2982355" y="663490"/>
                  <a:pt x="2951257" y="694588"/>
                  <a:pt x="2912896" y="694588"/>
                </a:cubicBezTo>
                <a:lnTo>
                  <a:pt x="69459" y="694588"/>
                </a:lnTo>
                <a:cubicBezTo>
                  <a:pt x="31098" y="694588"/>
                  <a:pt x="0" y="663490"/>
                  <a:pt x="0" y="625129"/>
                </a:cubicBezTo>
                <a:lnTo>
                  <a:pt x="0" y="69459"/>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1774" tIns="31774" rIns="31774" bIns="31774" numCol="1" spcCol="1270" anchor="ctr" anchorCtr="0">
            <a:noAutofit/>
          </a:bodyPr>
          <a:lstStyle/>
          <a:p>
            <a:pPr marL="0" lvl="0" indent="0" algn="ctr" defTabSz="800100">
              <a:lnSpc>
                <a:spcPct val="90000"/>
              </a:lnSpc>
              <a:spcBef>
                <a:spcPct val="0"/>
              </a:spcBef>
              <a:spcAft>
                <a:spcPct val="35000"/>
              </a:spcAft>
              <a:buNone/>
            </a:pPr>
            <a:r>
              <a:rPr lang="zh-CN" altLang="en-US"/>
              <a:t>（一）维新运动中的教育改革主张</a:t>
            </a:r>
            <a:endParaRPr lang="zh-CN" altLang="en-US" sz="1800" kern="1200" dirty="0"/>
          </a:p>
        </p:txBody>
      </p:sp>
      <p:grpSp>
        <p:nvGrpSpPr>
          <p:cNvPr id="2" name="组合 1">
            <a:extLst>
              <a:ext uri="{FF2B5EF4-FFF2-40B4-BE49-F238E27FC236}">
                <a16:creationId xmlns:a16="http://schemas.microsoft.com/office/drawing/2014/main" id="{5D3556BF-58F4-9BB4-4BBA-B7DED99901CE}"/>
              </a:ext>
            </a:extLst>
          </p:cNvPr>
          <p:cNvGrpSpPr/>
          <p:nvPr/>
        </p:nvGrpSpPr>
        <p:grpSpPr>
          <a:xfrm>
            <a:off x="5580511" y="2195681"/>
            <a:ext cx="4706489" cy="1530240"/>
            <a:chOff x="5580511" y="2195681"/>
            <a:chExt cx="4706489" cy="1530240"/>
          </a:xfrm>
        </p:grpSpPr>
        <p:sp>
          <p:nvSpPr>
            <p:cNvPr id="13" name="任意多边形: 形状 12">
              <a:extLst>
                <a:ext uri="{FF2B5EF4-FFF2-40B4-BE49-F238E27FC236}">
                  <a16:creationId xmlns:a16="http://schemas.microsoft.com/office/drawing/2014/main" id="{AAD4C5B9-AAE4-BE23-61A2-1B361D0A8103}"/>
                </a:ext>
              </a:extLst>
            </p:cNvPr>
            <p:cNvSpPr/>
            <p:nvPr/>
          </p:nvSpPr>
          <p:spPr>
            <a:xfrm rot="17786082">
              <a:off x="4974344" y="3083888"/>
              <a:ext cx="1248200" cy="35866"/>
            </a:xfrm>
            <a:custGeom>
              <a:avLst/>
              <a:gdLst>
                <a:gd name="connsiteX0" fmla="*/ 0 w 1248200"/>
                <a:gd name="connsiteY0" fmla="*/ 16765 h 33530"/>
                <a:gd name="connsiteX1" fmla="*/ 1248200 w 1248200"/>
                <a:gd name="connsiteY1" fmla="*/ 16765 h 33530"/>
              </a:gdLst>
              <a:ahLst/>
              <a:cxnLst>
                <a:cxn ang="0">
                  <a:pos x="connsiteX0" y="connsiteY0"/>
                </a:cxn>
                <a:cxn ang="0">
                  <a:pos x="connsiteX1" y="connsiteY1"/>
                </a:cxn>
              </a:cxnLst>
              <a:rect l="l" t="t" r="r" b="b"/>
              <a:pathLst>
                <a:path w="1248200" h="33530">
                  <a:moveTo>
                    <a:pt x="0" y="16765"/>
                  </a:moveTo>
                  <a:lnTo>
                    <a:pt x="1248200" y="16765"/>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605595" tIns="-14440" rIns="605594" bIns="-14441"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14" name="任意多边形: 形状 13">
              <a:extLst>
                <a:ext uri="{FF2B5EF4-FFF2-40B4-BE49-F238E27FC236}">
                  <a16:creationId xmlns:a16="http://schemas.microsoft.com/office/drawing/2014/main" id="{E0E12088-9A7A-6621-7BC4-FC532A310735}"/>
                </a:ext>
              </a:extLst>
            </p:cNvPr>
            <p:cNvSpPr/>
            <p:nvPr/>
          </p:nvSpPr>
          <p:spPr>
            <a:xfrm>
              <a:off x="5895634" y="2195681"/>
              <a:ext cx="4391366" cy="694588"/>
            </a:xfrm>
            <a:custGeom>
              <a:avLst/>
              <a:gdLst>
                <a:gd name="connsiteX0" fmla="*/ 0 w 3509159"/>
                <a:gd name="connsiteY0" fmla="*/ 69459 h 694588"/>
                <a:gd name="connsiteX1" fmla="*/ 69459 w 3509159"/>
                <a:gd name="connsiteY1" fmla="*/ 0 h 694588"/>
                <a:gd name="connsiteX2" fmla="*/ 3439700 w 3509159"/>
                <a:gd name="connsiteY2" fmla="*/ 0 h 694588"/>
                <a:gd name="connsiteX3" fmla="*/ 3509159 w 3509159"/>
                <a:gd name="connsiteY3" fmla="*/ 69459 h 694588"/>
                <a:gd name="connsiteX4" fmla="*/ 3509159 w 3509159"/>
                <a:gd name="connsiteY4" fmla="*/ 625129 h 694588"/>
                <a:gd name="connsiteX5" fmla="*/ 3439700 w 3509159"/>
                <a:gd name="connsiteY5" fmla="*/ 694588 h 694588"/>
                <a:gd name="connsiteX6" fmla="*/ 69459 w 3509159"/>
                <a:gd name="connsiteY6" fmla="*/ 694588 h 694588"/>
                <a:gd name="connsiteX7" fmla="*/ 0 w 3509159"/>
                <a:gd name="connsiteY7" fmla="*/ 625129 h 694588"/>
                <a:gd name="connsiteX8" fmla="*/ 0 w 3509159"/>
                <a:gd name="connsiteY8" fmla="*/ 69459 h 694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9159" h="694588">
                  <a:moveTo>
                    <a:pt x="0" y="69459"/>
                  </a:moveTo>
                  <a:cubicBezTo>
                    <a:pt x="0" y="31098"/>
                    <a:pt x="31098" y="0"/>
                    <a:pt x="69459" y="0"/>
                  </a:cubicBezTo>
                  <a:lnTo>
                    <a:pt x="3439700" y="0"/>
                  </a:lnTo>
                  <a:cubicBezTo>
                    <a:pt x="3478061" y="0"/>
                    <a:pt x="3509159" y="31098"/>
                    <a:pt x="3509159" y="69459"/>
                  </a:cubicBezTo>
                  <a:lnTo>
                    <a:pt x="3509159" y="625129"/>
                  </a:lnTo>
                  <a:cubicBezTo>
                    <a:pt x="3509159" y="663490"/>
                    <a:pt x="3478061" y="694588"/>
                    <a:pt x="3439700" y="694588"/>
                  </a:cubicBezTo>
                  <a:lnTo>
                    <a:pt x="69459" y="694588"/>
                  </a:lnTo>
                  <a:cubicBezTo>
                    <a:pt x="31098" y="694588"/>
                    <a:pt x="0" y="663490"/>
                    <a:pt x="0" y="625129"/>
                  </a:cubicBezTo>
                  <a:lnTo>
                    <a:pt x="0" y="69459"/>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1774" tIns="31774" rIns="31774" bIns="31774" numCol="1" spcCol="1270" anchor="ctr" anchorCtr="0">
              <a:noAutofit/>
            </a:bodyPr>
            <a:lstStyle/>
            <a:p>
              <a:pPr marL="0" lvl="0" indent="0" algn="ctr" defTabSz="800100">
                <a:lnSpc>
                  <a:spcPct val="90000"/>
                </a:lnSpc>
                <a:spcBef>
                  <a:spcPct val="0"/>
                </a:spcBef>
                <a:spcAft>
                  <a:spcPct val="35000"/>
                </a:spcAft>
                <a:buNone/>
              </a:pPr>
              <a:r>
                <a:rPr lang="en-US" altLang="zh-CN"/>
                <a:t>1. </a:t>
              </a:r>
              <a:r>
                <a:rPr lang="zh-CN" altLang="en-US"/>
                <a:t>重视教育的作用</a:t>
              </a:r>
              <a:endParaRPr lang="zh-CN" altLang="en-US" sz="1800" kern="1200" dirty="0"/>
            </a:p>
          </p:txBody>
        </p:sp>
      </p:grpSp>
      <p:grpSp>
        <p:nvGrpSpPr>
          <p:cNvPr id="3" name="组合 2">
            <a:extLst>
              <a:ext uri="{FF2B5EF4-FFF2-40B4-BE49-F238E27FC236}">
                <a16:creationId xmlns:a16="http://schemas.microsoft.com/office/drawing/2014/main" id="{DE6DF5CD-328F-6C8F-0E35-D78A4FC31DF6}"/>
              </a:ext>
            </a:extLst>
          </p:cNvPr>
          <p:cNvGrpSpPr/>
          <p:nvPr/>
        </p:nvGrpSpPr>
        <p:grpSpPr>
          <a:xfrm>
            <a:off x="5301255" y="3313372"/>
            <a:ext cx="4985745" cy="694588"/>
            <a:chOff x="5301255" y="3313372"/>
            <a:chExt cx="4985745" cy="694588"/>
          </a:xfrm>
        </p:grpSpPr>
        <p:sp>
          <p:nvSpPr>
            <p:cNvPr id="15" name="任意多边形: 形状 14">
              <a:extLst>
                <a:ext uri="{FF2B5EF4-FFF2-40B4-BE49-F238E27FC236}">
                  <a16:creationId xmlns:a16="http://schemas.microsoft.com/office/drawing/2014/main" id="{545BA65F-3896-C5AD-B228-5CCC3837538B}"/>
                </a:ext>
              </a:extLst>
            </p:cNvPr>
            <p:cNvSpPr/>
            <p:nvPr/>
          </p:nvSpPr>
          <p:spPr>
            <a:xfrm>
              <a:off x="5301255" y="3643901"/>
              <a:ext cx="594379" cy="33530"/>
            </a:xfrm>
            <a:custGeom>
              <a:avLst/>
              <a:gdLst>
                <a:gd name="connsiteX0" fmla="*/ 0 w 555670"/>
                <a:gd name="connsiteY0" fmla="*/ 16765 h 33530"/>
                <a:gd name="connsiteX1" fmla="*/ 555670 w 555670"/>
                <a:gd name="connsiteY1" fmla="*/ 16765 h 33530"/>
              </a:gdLst>
              <a:ahLst/>
              <a:cxnLst>
                <a:cxn ang="0">
                  <a:pos x="connsiteX0" y="connsiteY0"/>
                </a:cxn>
                <a:cxn ang="0">
                  <a:pos x="connsiteX1" y="connsiteY1"/>
                </a:cxn>
              </a:cxnLst>
              <a:rect l="l" t="t" r="r" b="b"/>
              <a:pathLst>
                <a:path w="555670" h="33530">
                  <a:moveTo>
                    <a:pt x="0" y="16765"/>
                  </a:moveTo>
                  <a:lnTo>
                    <a:pt x="555670" y="16765"/>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276644" tIns="2874" rIns="276643" bIns="2873"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16" name="任意多边形: 形状 15">
              <a:extLst>
                <a:ext uri="{FF2B5EF4-FFF2-40B4-BE49-F238E27FC236}">
                  <a16:creationId xmlns:a16="http://schemas.microsoft.com/office/drawing/2014/main" id="{55924EC5-AE5E-74BA-5215-9957CB2BEA58}"/>
                </a:ext>
              </a:extLst>
            </p:cNvPr>
            <p:cNvSpPr/>
            <p:nvPr/>
          </p:nvSpPr>
          <p:spPr>
            <a:xfrm>
              <a:off x="5895634" y="3313372"/>
              <a:ext cx="4391366" cy="694588"/>
            </a:xfrm>
            <a:custGeom>
              <a:avLst/>
              <a:gdLst>
                <a:gd name="connsiteX0" fmla="*/ 0 w 3509159"/>
                <a:gd name="connsiteY0" fmla="*/ 69459 h 694588"/>
                <a:gd name="connsiteX1" fmla="*/ 69459 w 3509159"/>
                <a:gd name="connsiteY1" fmla="*/ 0 h 694588"/>
                <a:gd name="connsiteX2" fmla="*/ 3439700 w 3509159"/>
                <a:gd name="connsiteY2" fmla="*/ 0 h 694588"/>
                <a:gd name="connsiteX3" fmla="*/ 3509159 w 3509159"/>
                <a:gd name="connsiteY3" fmla="*/ 69459 h 694588"/>
                <a:gd name="connsiteX4" fmla="*/ 3509159 w 3509159"/>
                <a:gd name="connsiteY4" fmla="*/ 625129 h 694588"/>
                <a:gd name="connsiteX5" fmla="*/ 3439700 w 3509159"/>
                <a:gd name="connsiteY5" fmla="*/ 694588 h 694588"/>
                <a:gd name="connsiteX6" fmla="*/ 69459 w 3509159"/>
                <a:gd name="connsiteY6" fmla="*/ 694588 h 694588"/>
                <a:gd name="connsiteX7" fmla="*/ 0 w 3509159"/>
                <a:gd name="connsiteY7" fmla="*/ 625129 h 694588"/>
                <a:gd name="connsiteX8" fmla="*/ 0 w 3509159"/>
                <a:gd name="connsiteY8" fmla="*/ 69459 h 694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9159" h="694588">
                  <a:moveTo>
                    <a:pt x="0" y="69459"/>
                  </a:moveTo>
                  <a:cubicBezTo>
                    <a:pt x="0" y="31098"/>
                    <a:pt x="31098" y="0"/>
                    <a:pt x="69459" y="0"/>
                  </a:cubicBezTo>
                  <a:lnTo>
                    <a:pt x="3439700" y="0"/>
                  </a:lnTo>
                  <a:cubicBezTo>
                    <a:pt x="3478061" y="0"/>
                    <a:pt x="3509159" y="31098"/>
                    <a:pt x="3509159" y="69459"/>
                  </a:cubicBezTo>
                  <a:lnTo>
                    <a:pt x="3509159" y="625129"/>
                  </a:lnTo>
                  <a:cubicBezTo>
                    <a:pt x="3509159" y="663490"/>
                    <a:pt x="3478061" y="694588"/>
                    <a:pt x="3439700" y="694588"/>
                  </a:cubicBezTo>
                  <a:lnTo>
                    <a:pt x="69459" y="694588"/>
                  </a:lnTo>
                  <a:cubicBezTo>
                    <a:pt x="31098" y="694588"/>
                    <a:pt x="0" y="663490"/>
                    <a:pt x="0" y="625129"/>
                  </a:cubicBezTo>
                  <a:lnTo>
                    <a:pt x="0" y="69459"/>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1774" tIns="31774" rIns="31774" bIns="31774" numCol="1" spcCol="1270" anchor="ctr" anchorCtr="0">
              <a:noAutofit/>
            </a:bodyPr>
            <a:lstStyle/>
            <a:p>
              <a:pPr marL="0" lvl="0" indent="0" algn="ctr" defTabSz="800100">
                <a:lnSpc>
                  <a:spcPct val="90000"/>
                </a:lnSpc>
                <a:spcBef>
                  <a:spcPct val="0"/>
                </a:spcBef>
                <a:spcAft>
                  <a:spcPct val="35000"/>
                </a:spcAft>
                <a:buNone/>
              </a:pPr>
              <a:r>
                <a:rPr lang="en-US" altLang="zh-CN"/>
                <a:t>2. </a:t>
              </a:r>
              <a:r>
                <a:rPr lang="zh-CN" altLang="en-US"/>
                <a:t>变科举，废八股</a:t>
              </a:r>
              <a:endParaRPr lang="zh-CN" altLang="en-US" sz="1800" kern="1200" dirty="0"/>
            </a:p>
          </p:txBody>
        </p:sp>
      </p:grpSp>
      <p:grpSp>
        <p:nvGrpSpPr>
          <p:cNvPr id="5" name="组合 4">
            <a:extLst>
              <a:ext uri="{FF2B5EF4-FFF2-40B4-BE49-F238E27FC236}">
                <a16:creationId xmlns:a16="http://schemas.microsoft.com/office/drawing/2014/main" id="{C0B02921-DC82-5367-144E-1DBFD4C219B1}"/>
              </a:ext>
            </a:extLst>
          </p:cNvPr>
          <p:cNvGrpSpPr/>
          <p:nvPr/>
        </p:nvGrpSpPr>
        <p:grpSpPr>
          <a:xfrm>
            <a:off x="5580511" y="3598809"/>
            <a:ext cx="4706489" cy="1595203"/>
            <a:chOff x="5580511" y="3598809"/>
            <a:chExt cx="4706489" cy="1595203"/>
          </a:xfrm>
        </p:grpSpPr>
        <p:sp>
          <p:nvSpPr>
            <p:cNvPr id="17" name="任意多边形: 形状 16">
              <a:extLst>
                <a:ext uri="{FF2B5EF4-FFF2-40B4-BE49-F238E27FC236}">
                  <a16:creationId xmlns:a16="http://schemas.microsoft.com/office/drawing/2014/main" id="{7EC7C3BA-7631-FD80-5F51-4805FF2503B9}"/>
                </a:ext>
              </a:extLst>
            </p:cNvPr>
            <p:cNvSpPr/>
            <p:nvPr/>
          </p:nvSpPr>
          <p:spPr>
            <a:xfrm rot="3893801">
              <a:off x="4943561" y="4235759"/>
              <a:ext cx="1309766" cy="35866"/>
            </a:xfrm>
            <a:custGeom>
              <a:avLst/>
              <a:gdLst>
                <a:gd name="connsiteX0" fmla="*/ 0 w 1309766"/>
                <a:gd name="connsiteY0" fmla="*/ 16765 h 33530"/>
                <a:gd name="connsiteX1" fmla="*/ 1309766 w 1309766"/>
                <a:gd name="connsiteY1" fmla="*/ 16765 h 33530"/>
              </a:gdLst>
              <a:ahLst/>
              <a:cxnLst>
                <a:cxn ang="0">
                  <a:pos x="connsiteX0" y="connsiteY0"/>
                </a:cxn>
                <a:cxn ang="0">
                  <a:pos x="connsiteX1" y="connsiteY1"/>
                </a:cxn>
              </a:cxnLst>
              <a:rect l="l" t="t" r="r" b="b"/>
              <a:pathLst>
                <a:path w="1309766" h="33530">
                  <a:moveTo>
                    <a:pt x="0" y="16765"/>
                  </a:moveTo>
                  <a:lnTo>
                    <a:pt x="1309766" y="16765"/>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634839" tIns="-15980" rIns="634838" bIns="-15979"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18" name="任意多边形: 形状 17">
              <a:extLst>
                <a:ext uri="{FF2B5EF4-FFF2-40B4-BE49-F238E27FC236}">
                  <a16:creationId xmlns:a16="http://schemas.microsoft.com/office/drawing/2014/main" id="{BA25B32E-21B1-87C0-AEBC-66D46D4264CF}"/>
                </a:ext>
              </a:extLst>
            </p:cNvPr>
            <p:cNvSpPr/>
            <p:nvPr/>
          </p:nvSpPr>
          <p:spPr>
            <a:xfrm>
              <a:off x="5895634" y="4499424"/>
              <a:ext cx="4391366" cy="694588"/>
            </a:xfrm>
            <a:custGeom>
              <a:avLst/>
              <a:gdLst>
                <a:gd name="connsiteX0" fmla="*/ 0 w 3509159"/>
                <a:gd name="connsiteY0" fmla="*/ 69459 h 694588"/>
                <a:gd name="connsiteX1" fmla="*/ 69459 w 3509159"/>
                <a:gd name="connsiteY1" fmla="*/ 0 h 694588"/>
                <a:gd name="connsiteX2" fmla="*/ 3439700 w 3509159"/>
                <a:gd name="connsiteY2" fmla="*/ 0 h 694588"/>
                <a:gd name="connsiteX3" fmla="*/ 3509159 w 3509159"/>
                <a:gd name="connsiteY3" fmla="*/ 69459 h 694588"/>
                <a:gd name="connsiteX4" fmla="*/ 3509159 w 3509159"/>
                <a:gd name="connsiteY4" fmla="*/ 625129 h 694588"/>
                <a:gd name="connsiteX5" fmla="*/ 3439700 w 3509159"/>
                <a:gd name="connsiteY5" fmla="*/ 694588 h 694588"/>
                <a:gd name="connsiteX6" fmla="*/ 69459 w 3509159"/>
                <a:gd name="connsiteY6" fmla="*/ 694588 h 694588"/>
                <a:gd name="connsiteX7" fmla="*/ 0 w 3509159"/>
                <a:gd name="connsiteY7" fmla="*/ 625129 h 694588"/>
                <a:gd name="connsiteX8" fmla="*/ 0 w 3509159"/>
                <a:gd name="connsiteY8" fmla="*/ 69459 h 694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9159" h="694588">
                  <a:moveTo>
                    <a:pt x="0" y="69459"/>
                  </a:moveTo>
                  <a:cubicBezTo>
                    <a:pt x="0" y="31098"/>
                    <a:pt x="31098" y="0"/>
                    <a:pt x="69459" y="0"/>
                  </a:cubicBezTo>
                  <a:lnTo>
                    <a:pt x="3439700" y="0"/>
                  </a:lnTo>
                  <a:cubicBezTo>
                    <a:pt x="3478061" y="0"/>
                    <a:pt x="3509159" y="31098"/>
                    <a:pt x="3509159" y="69459"/>
                  </a:cubicBezTo>
                  <a:lnTo>
                    <a:pt x="3509159" y="625129"/>
                  </a:lnTo>
                  <a:cubicBezTo>
                    <a:pt x="3509159" y="663490"/>
                    <a:pt x="3478061" y="694588"/>
                    <a:pt x="3439700" y="694588"/>
                  </a:cubicBezTo>
                  <a:lnTo>
                    <a:pt x="69459" y="694588"/>
                  </a:lnTo>
                  <a:cubicBezTo>
                    <a:pt x="31098" y="694588"/>
                    <a:pt x="0" y="663490"/>
                    <a:pt x="0" y="625129"/>
                  </a:cubicBezTo>
                  <a:lnTo>
                    <a:pt x="0" y="69459"/>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1774" tIns="31774" rIns="31774" bIns="31774" numCol="1" spcCol="1270" anchor="ctr" anchorCtr="0">
              <a:noAutofit/>
            </a:bodyPr>
            <a:lstStyle/>
            <a:p>
              <a:pPr marL="0" lvl="0" indent="0" algn="ctr" defTabSz="800100">
                <a:lnSpc>
                  <a:spcPct val="90000"/>
                </a:lnSpc>
                <a:spcBef>
                  <a:spcPct val="0"/>
                </a:spcBef>
                <a:spcAft>
                  <a:spcPct val="35000"/>
                </a:spcAft>
                <a:buNone/>
              </a:pPr>
              <a:r>
                <a:rPr lang="en-US" altLang="zh-CN"/>
                <a:t>3. </a:t>
              </a:r>
              <a:r>
                <a:rPr lang="zh-CN" altLang="en-US"/>
                <a:t>兴办学校，建立资产阶级教育制度</a:t>
              </a:r>
              <a:endParaRPr lang="zh-CN" altLang="en-US" sz="1800" kern="1200" dirty="0"/>
            </a:p>
          </p:txBody>
        </p:sp>
      </p:grpSp>
    </p:spTree>
    <p:extLst>
      <p:ext uri="{BB962C8B-B14F-4D97-AF65-F5344CB8AC3E}">
        <p14:creationId xmlns:p14="http://schemas.microsoft.com/office/powerpoint/2010/main" val="33867748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C91880E7-BF5E-A698-BAC9-0E47F8880C39}"/>
              </a:ext>
            </a:extLst>
          </p:cNvPr>
          <p:cNvSpPr txBox="1"/>
          <p:nvPr/>
        </p:nvSpPr>
        <p:spPr>
          <a:xfrm>
            <a:off x="1243829" y="1660145"/>
            <a:ext cx="9692876" cy="4199226"/>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（二）</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大同书</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的教育理想</a:t>
            </a:r>
          </a:p>
          <a:p>
            <a:pPr>
              <a:lnSpc>
                <a:spcPct val="150000"/>
              </a:lnSpc>
            </a:pPr>
            <a:r>
              <a:rPr lang="en-US" altLang="zh-CN" dirty="0">
                <a:latin typeface="方正黑体简体" panose="02010601030101010101" pitchFamily="2" charset="-122"/>
                <a:ea typeface="方正黑体简体" panose="02010601030101010101" pitchFamily="2" charset="-122"/>
              </a:rPr>
              <a:t>      《</a:t>
            </a:r>
            <a:r>
              <a:rPr lang="zh-CN" altLang="en-US" dirty="0">
                <a:latin typeface="方正黑体简体" panose="02010601030101010101" pitchFamily="2" charset="-122"/>
                <a:ea typeface="方正黑体简体" panose="02010601030101010101" pitchFamily="2" charset="-122"/>
              </a:rPr>
              <a:t>大同书</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是康有为的代表作之一，成书于 </a:t>
            </a:r>
            <a:r>
              <a:rPr lang="en-US" altLang="zh-CN" dirty="0">
                <a:latin typeface="方正黑体简体" panose="02010601030101010101" pitchFamily="2" charset="-122"/>
                <a:ea typeface="方正黑体简体" panose="02010601030101010101" pitchFamily="2" charset="-122"/>
              </a:rPr>
              <a:t>1901 </a:t>
            </a:r>
            <a:r>
              <a:rPr lang="zh-CN" altLang="en-US" dirty="0">
                <a:latin typeface="方正黑体简体" panose="02010601030101010101" pitchFamily="2" charset="-122"/>
                <a:ea typeface="方正黑体简体" panose="02010601030101010101" pitchFamily="2" charset="-122"/>
              </a:rPr>
              <a:t>年到 </a:t>
            </a:r>
            <a:r>
              <a:rPr lang="en-US" altLang="zh-CN" dirty="0">
                <a:latin typeface="方正黑体简体" panose="02010601030101010101" pitchFamily="2" charset="-122"/>
                <a:ea typeface="方正黑体简体" panose="02010601030101010101" pitchFamily="2" charset="-122"/>
              </a:rPr>
              <a:t>1902 </a:t>
            </a:r>
            <a:r>
              <a:rPr lang="zh-CN" altLang="en-US" dirty="0">
                <a:latin typeface="方正黑体简体" panose="02010601030101010101" pitchFamily="2" charset="-122"/>
                <a:ea typeface="方正黑体简体" panose="02010601030101010101" pitchFamily="2" charset="-122"/>
              </a:rPr>
              <a:t>年间。但其基本思想早已产</a:t>
            </a:r>
          </a:p>
          <a:p>
            <a:pPr>
              <a:lnSpc>
                <a:spcPct val="150000"/>
              </a:lnSpc>
            </a:pPr>
            <a:r>
              <a:rPr lang="zh-CN" altLang="en-US" dirty="0">
                <a:latin typeface="方正黑体简体" panose="02010601030101010101" pitchFamily="2" charset="-122"/>
                <a:ea typeface="方正黑体简体" panose="02010601030101010101" pitchFamily="2" charset="-122"/>
              </a:rPr>
              <a:t>生，万木草堂讲学期间，他曾向弟子梁启超等人讲过“大同”学说，即后来</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大同书</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的基</a:t>
            </a:r>
          </a:p>
          <a:p>
            <a:pPr>
              <a:lnSpc>
                <a:spcPct val="150000"/>
              </a:lnSpc>
            </a:pPr>
            <a:r>
              <a:rPr lang="zh-CN" altLang="en-US" dirty="0">
                <a:latin typeface="方正黑体简体" panose="02010601030101010101" pitchFamily="2" charset="-122"/>
                <a:ea typeface="方正黑体简体" panose="02010601030101010101" pitchFamily="2" charset="-122"/>
              </a:rPr>
              <a:t>本内容。</a:t>
            </a:r>
          </a:p>
          <a:p>
            <a:pPr>
              <a:lnSpc>
                <a:spcPct val="150000"/>
              </a:lnSpc>
            </a:pPr>
            <a:r>
              <a:rPr lang="zh-CN" altLang="en-US" dirty="0">
                <a:latin typeface="方正黑体简体" panose="02010601030101010101" pitchFamily="2" charset="-122"/>
                <a:ea typeface="方正黑体简体" panose="02010601030101010101" pitchFamily="2" charset="-122"/>
              </a:rPr>
              <a:t>       在这部著作中，康有为设想的理想社会是没有私有制和等级制的“人人平等，天下为公”</a:t>
            </a:r>
          </a:p>
          <a:p>
            <a:pPr>
              <a:lnSpc>
                <a:spcPct val="150000"/>
              </a:lnSpc>
            </a:pPr>
            <a:r>
              <a:rPr lang="zh-CN" altLang="en-US" dirty="0">
                <a:latin typeface="方正黑体简体" panose="02010601030101010101" pitchFamily="2" charset="-122"/>
                <a:ea typeface="方正黑体简体" panose="02010601030101010101" pitchFamily="2" charset="-122"/>
              </a:rPr>
              <a:t>的大同社会。在这个社会里，他设想了大同社会的教育是有一个前后相衔接的完整的学校体</a:t>
            </a:r>
          </a:p>
          <a:p>
            <a:pPr>
              <a:lnSpc>
                <a:spcPct val="150000"/>
              </a:lnSpc>
            </a:pPr>
            <a:r>
              <a:rPr lang="zh-CN" altLang="en-US" dirty="0">
                <a:latin typeface="方正黑体简体" panose="02010601030101010101" pitchFamily="2" charset="-122"/>
                <a:ea typeface="方正黑体简体" panose="02010601030101010101" pitchFamily="2" charset="-122"/>
              </a:rPr>
              <a:t>系。在这个学制体系中人人必须学习到 </a:t>
            </a:r>
            <a:r>
              <a:rPr lang="en-US" altLang="zh-CN" dirty="0">
                <a:latin typeface="方正黑体简体" panose="02010601030101010101" pitchFamily="2" charset="-122"/>
                <a:ea typeface="方正黑体简体" panose="02010601030101010101" pitchFamily="2" charset="-122"/>
              </a:rPr>
              <a:t>20 </a:t>
            </a:r>
            <a:r>
              <a:rPr lang="zh-CN" altLang="en-US" dirty="0">
                <a:latin typeface="方正黑体简体" panose="02010601030101010101" pitchFamily="2" charset="-122"/>
                <a:ea typeface="方正黑体简体" panose="02010601030101010101" pitchFamily="2" charset="-122"/>
              </a:rPr>
              <a:t>岁。它包括人本院（已怀孕的妇女进入本院，接</a:t>
            </a:r>
          </a:p>
          <a:p>
            <a:pPr>
              <a:lnSpc>
                <a:spcPct val="150000"/>
              </a:lnSpc>
            </a:pPr>
            <a:r>
              <a:rPr lang="zh-CN" altLang="en-US" dirty="0">
                <a:latin typeface="方正黑体简体" panose="02010601030101010101" pitchFamily="2" charset="-122"/>
                <a:ea typeface="方正黑体简体" panose="02010601030101010101" pitchFamily="2" charset="-122"/>
              </a:rPr>
              <a:t>受胎教）、育婴院（婴儿在人本院到 </a:t>
            </a:r>
            <a:r>
              <a:rPr lang="en-US" altLang="zh-CN" dirty="0">
                <a:latin typeface="方正黑体简体" panose="02010601030101010101" pitchFamily="2" charset="-122"/>
                <a:ea typeface="方正黑体简体" panose="02010601030101010101" pitchFamily="2" charset="-122"/>
              </a:rPr>
              <a:t>6 </a:t>
            </a:r>
            <a:r>
              <a:rPr lang="zh-CN" altLang="en-US" dirty="0">
                <a:latin typeface="方正黑体简体" panose="02010601030101010101" pitchFamily="2" charset="-122"/>
                <a:ea typeface="方正黑体简体" panose="02010601030101010101" pitchFamily="2" charset="-122"/>
              </a:rPr>
              <a:t>个月，断乳后，进育婴院，接受学前教育，至 </a:t>
            </a:r>
            <a:r>
              <a:rPr lang="en-US" altLang="zh-CN" dirty="0">
                <a:latin typeface="方正黑体简体" panose="02010601030101010101" pitchFamily="2" charset="-122"/>
                <a:ea typeface="方正黑体简体" panose="02010601030101010101" pitchFamily="2" charset="-122"/>
              </a:rPr>
              <a:t>5~6 </a:t>
            </a:r>
            <a:r>
              <a:rPr lang="zh-CN" altLang="en-US" dirty="0">
                <a:latin typeface="方正黑体简体" panose="02010601030101010101" pitchFamily="2" charset="-122"/>
                <a:ea typeface="方正黑体简体" panose="02010601030101010101" pitchFamily="2" charset="-122"/>
              </a:rPr>
              <a:t>岁）、</a:t>
            </a:r>
          </a:p>
          <a:p>
            <a:pPr>
              <a:lnSpc>
                <a:spcPct val="150000"/>
              </a:lnSpc>
            </a:pPr>
            <a:r>
              <a:rPr lang="zh-CN" altLang="en-US" dirty="0">
                <a:latin typeface="方正黑体简体" panose="02010601030101010101" pitchFamily="2" charset="-122"/>
                <a:ea typeface="方正黑体简体" panose="02010601030101010101" pitchFamily="2" charset="-122"/>
              </a:rPr>
              <a:t>小学院（儿童在此接受初等教育，至 </a:t>
            </a:r>
            <a:r>
              <a:rPr lang="en-US" altLang="zh-CN" dirty="0">
                <a:latin typeface="方正黑体简体" panose="02010601030101010101" pitchFamily="2" charset="-122"/>
                <a:ea typeface="方正黑体简体" panose="02010601030101010101" pitchFamily="2" charset="-122"/>
              </a:rPr>
              <a:t>10 </a:t>
            </a:r>
            <a:r>
              <a:rPr lang="zh-CN" altLang="en-US" dirty="0">
                <a:latin typeface="方正黑体简体" panose="02010601030101010101" pitchFamily="2" charset="-122"/>
                <a:ea typeface="方正黑体简体" panose="02010601030101010101" pitchFamily="2" charset="-122"/>
              </a:rPr>
              <a:t>岁）、中学院（从 </a:t>
            </a:r>
            <a:r>
              <a:rPr lang="en-US" altLang="zh-CN" dirty="0">
                <a:latin typeface="方正黑体简体" panose="02010601030101010101" pitchFamily="2" charset="-122"/>
                <a:ea typeface="方正黑体简体" panose="02010601030101010101" pitchFamily="2" charset="-122"/>
              </a:rPr>
              <a:t>10~15 </a:t>
            </a:r>
            <a:r>
              <a:rPr lang="zh-CN" altLang="en-US" dirty="0">
                <a:latin typeface="方正黑体简体" panose="02010601030101010101" pitchFamily="2" charset="-122"/>
                <a:ea typeface="方正黑体简体" panose="02010601030101010101" pitchFamily="2" charset="-122"/>
              </a:rPr>
              <a:t>岁，接受中等教育）、大学院（从 </a:t>
            </a:r>
            <a:r>
              <a:rPr lang="en-US" altLang="zh-CN" dirty="0">
                <a:latin typeface="方正黑体简体" panose="02010601030101010101" pitchFamily="2" charset="-122"/>
                <a:ea typeface="方正黑体简体" panose="02010601030101010101" pitchFamily="2" charset="-122"/>
              </a:rPr>
              <a:t>16~20 </a:t>
            </a:r>
            <a:r>
              <a:rPr lang="zh-CN" altLang="en-US" dirty="0">
                <a:latin typeface="方正黑体简体" panose="02010601030101010101" pitchFamily="2" charset="-122"/>
                <a:ea typeface="方正黑体简体" panose="02010601030101010101" pitchFamily="2" charset="-122"/>
              </a:rPr>
              <a:t>岁，接受高等教育）。</a:t>
            </a:r>
          </a:p>
        </p:txBody>
      </p:sp>
    </p:spTree>
    <p:extLst>
      <p:ext uri="{BB962C8B-B14F-4D97-AF65-F5344CB8AC3E}">
        <p14:creationId xmlns:p14="http://schemas.microsoft.com/office/powerpoint/2010/main" val="33264169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8" name="文本框 7">
            <a:extLst>
              <a:ext uri="{FF2B5EF4-FFF2-40B4-BE49-F238E27FC236}">
                <a16:creationId xmlns:a16="http://schemas.microsoft.com/office/drawing/2014/main" id="{8D991029-4655-047C-B819-F36F4A54C2F9}"/>
              </a:ext>
            </a:extLst>
          </p:cNvPr>
          <p:cNvSpPr txBox="1"/>
          <p:nvPr/>
        </p:nvSpPr>
        <p:spPr>
          <a:xfrm>
            <a:off x="3356811" y="1708273"/>
            <a:ext cx="7230978" cy="3783728"/>
          </a:xfrm>
          <a:prstGeom prst="rect">
            <a:avLst/>
          </a:prstGeom>
          <a:noFill/>
        </p:spPr>
        <p:txBody>
          <a:bodyPr wrap="square">
            <a:spAutoFit/>
          </a:bodyPr>
          <a:lstStyle/>
          <a:p>
            <a:pPr>
              <a:lnSpc>
                <a:spcPct val="150000"/>
              </a:lnSpc>
            </a:pPr>
            <a:r>
              <a:rPr lang="zh-CN" altLang="en-US" b="1" dirty="0">
                <a:solidFill>
                  <a:schemeClr val="accent4">
                    <a:lumMod val="50000"/>
                  </a:schemeClr>
                </a:solidFill>
                <a:latin typeface="方正黑体简体" panose="02010601030101010101" pitchFamily="2" charset="-122"/>
                <a:ea typeface="方正黑体简体" panose="02010601030101010101" pitchFamily="2" charset="-122"/>
              </a:rPr>
              <a:t>六、梁启超的教育思想</a:t>
            </a:r>
            <a:endParaRPr lang="en-US" altLang="zh-CN" b="1" dirty="0">
              <a:solidFill>
                <a:schemeClr val="accent4">
                  <a:lumMod val="50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梁启超（</a:t>
            </a:r>
            <a:r>
              <a:rPr lang="en-US" altLang="zh-CN" dirty="0">
                <a:latin typeface="方正黑体简体" panose="02010601030101010101" pitchFamily="2" charset="-122"/>
                <a:ea typeface="方正黑体简体" panose="02010601030101010101" pitchFamily="2" charset="-122"/>
              </a:rPr>
              <a:t>1873—1929</a:t>
            </a:r>
            <a:r>
              <a:rPr lang="zh-CN" altLang="en-US" dirty="0">
                <a:latin typeface="方正黑体简体" panose="02010601030101010101" pitchFamily="2" charset="-122"/>
                <a:ea typeface="方正黑体简体" panose="02010601030101010101" pitchFamily="2" charset="-122"/>
              </a:rPr>
              <a:t>），字卓如，号任公，广东新会人，中国近代思想家、教育家，维新变法的主要领导者之一（图 </a:t>
            </a:r>
            <a:r>
              <a:rPr lang="en-US" altLang="zh-CN" dirty="0">
                <a:latin typeface="方正黑体简体" panose="02010601030101010101" pitchFamily="2" charset="-122"/>
                <a:ea typeface="方正黑体简体" panose="02010601030101010101" pitchFamily="2" charset="-122"/>
              </a:rPr>
              <a:t>4-11</a:t>
            </a:r>
            <a:r>
              <a:rPr lang="zh-CN" altLang="en-US" dirty="0">
                <a:latin typeface="方正黑体简体" panose="02010601030101010101" pitchFamily="2" charset="-122"/>
                <a:ea typeface="方正黑体简体" panose="02010601030101010101" pitchFamily="2" charset="-122"/>
              </a:rPr>
              <a:t>）。少年接受传统教育，青年时期开始学习西学，并拜康有为为师。</a:t>
            </a:r>
            <a:r>
              <a:rPr lang="en-US" altLang="zh-CN" dirty="0">
                <a:latin typeface="方正黑体简体" panose="02010601030101010101" pitchFamily="2" charset="-122"/>
                <a:ea typeface="方正黑体简体" panose="02010601030101010101" pitchFamily="2" charset="-122"/>
              </a:rPr>
              <a:t>1891 </a:t>
            </a:r>
            <a:r>
              <a:rPr lang="zh-CN" altLang="en-US" dirty="0">
                <a:latin typeface="方正黑体简体" panose="02010601030101010101" pitchFamily="2" charset="-122"/>
                <a:ea typeface="方正黑体简体" panose="02010601030101010101" pitchFamily="2" charset="-122"/>
              </a:rPr>
              <a:t>年，在万木草堂学习并承担部分教学工作。</a:t>
            </a:r>
            <a:r>
              <a:rPr lang="en-US" altLang="zh-CN" dirty="0">
                <a:latin typeface="方正黑体简体" panose="02010601030101010101" pitchFamily="2" charset="-122"/>
                <a:ea typeface="方正黑体简体" panose="02010601030101010101" pitchFamily="2" charset="-122"/>
              </a:rPr>
              <a:t>1895 </a:t>
            </a:r>
            <a:r>
              <a:rPr lang="zh-CN" altLang="en-US" dirty="0">
                <a:latin typeface="方正黑体简体" panose="02010601030101010101" pitchFamily="2" charset="-122"/>
                <a:ea typeface="方正黑体简体" panose="02010601030101010101" pitchFamily="2" charset="-122"/>
              </a:rPr>
              <a:t>年，在北京与康有为组织“公图 </a:t>
            </a:r>
            <a:r>
              <a:rPr lang="en-US" altLang="zh-CN" dirty="0">
                <a:latin typeface="方正黑体简体" panose="02010601030101010101" pitchFamily="2" charset="-122"/>
                <a:ea typeface="方正黑体简体" panose="02010601030101010101" pitchFamily="2" charset="-122"/>
              </a:rPr>
              <a:t>4-11</a:t>
            </a:r>
            <a:r>
              <a:rPr lang="zh-CN" altLang="en-US" dirty="0">
                <a:latin typeface="方正黑体简体" panose="02010601030101010101" pitchFamily="2" charset="-122"/>
                <a:ea typeface="方正黑体简体" panose="02010601030101010101" pitchFamily="2" charset="-122"/>
              </a:rPr>
              <a:t>　梁启超 车上书”，成立“强学会”，在上海创</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时务报</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。在 </a:t>
            </a:r>
            <a:r>
              <a:rPr lang="en-US" altLang="zh-CN" dirty="0">
                <a:latin typeface="方正黑体简体" panose="02010601030101010101" pitchFamily="2" charset="-122"/>
                <a:ea typeface="方正黑体简体" panose="02010601030101010101" pitchFamily="2" charset="-122"/>
              </a:rPr>
              <a:t>1898 </a:t>
            </a:r>
            <a:r>
              <a:rPr lang="zh-CN" altLang="en-US" dirty="0">
                <a:latin typeface="方正黑体简体" panose="02010601030101010101" pitchFamily="2" charset="-122"/>
                <a:ea typeface="方正黑体简体" panose="02010601030101010101" pitchFamily="2" charset="-122"/>
              </a:rPr>
              <a:t>年的“百日维新”中，主持京师大学堂事务，变法失败后逃亡日本。教育代表作有</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变法通议</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湖南时务学堂学约</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教育政策私议</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论教育当定宗旨</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等。</a:t>
            </a:r>
          </a:p>
        </p:txBody>
      </p:sp>
      <p:pic>
        <p:nvPicPr>
          <p:cNvPr id="3" name="图片 2">
            <a:extLst>
              <a:ext uri="{FF2B5EF4-FFF2-40B4-BE49-F238E27FC236}">
                <a16:creationId xmlns:a16="http://schemas.microsoft.com/office/drawing/2014/main" id="{69B9A81D-1B26-7E6B-B40A-8F68E1F424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545" y="1824621"/>
            <a:ext cx="2040335" cy="2827321"/>
          </a:xfrm>
          <a:prstGeom prst="rect">
            <a:avLst/>
          </a:prstGeom>
        </p:spPr>
      </p:pic>
    </p:spTree>
    <p:extLst>
      <p:ext uri="{BB962C8B-B14F-4D97-AF65-F5344CB8AC3E}">
        <p14:creationId xmlns:p14="http://schemas.microsoft.com/office/powerpoint/2010/main" val="4023476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5" name="矩形: 折角 4">
            <a:extLst>
              <a:ext uri="{FF2B5EF4-FFF2-40B4-BE49-F238E27FC236}">
                <a16:creationId xmlns:a16="http://schemas.microsoft.com/office/drawing/2014/main" id="{70265954-3A91-89C4-AC86-9F63F63BACB4}"/>
              </a:ext>
            </a:extLst>
          </p:cNvPr>
          <p:cNvSpPr/>
          <p:nvPr/>
        </p:nvSpPr>
        <p:spPr>
          <a:xfrm>
            <a:off x="1496495" y="2117558"/>
            <a:ext cx="3320716" cy="567892"/>
          </a:xfrm>
          <a:prstGeom prst="foldedCorner">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a:t>（一）论教育的作用与目的</a:t>
            </a:r>
          </a:p>
        </p:txBody>
      </p:sp>
      <p:sp>
        <p:nvSpPr>
          <p:cNvPr id="11" name="矩形: 折角 10">
            <a:extLst>
              <a:ext uri="{FF2B5EF4-FFF2-40B4-BE49-F238E27FC236}">
                <a16:creationId xmlns:a16="http://schemas.microsoft.com/office/drawing/2014/main" id="{92BE0C3D-0C8A-3548-30B3-0AB70D49103E}"/>
              </a:ext>
            </a:extLst>
          </p:cNvPr>
          <p:cNvSpPr/>
          <p:nvPr/>
        </p:nvSpPr>
        <p:spPr>
          <a:xfrm>
            <a:off x="6019051" y="2117558"/>
            <a:ext cx="4377682" cy="567892"/>
          </a:xfrm>
          <a:prstGeom prst="foldedCorner">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a:t>（二）维新运动时期的教育改革主张</a:t>
            </a:r>
          </a:p>
        </p:txBody>
      </p:sp>
      <p:grpSp>
        <p:nvGrpSpPr>
          <p:cNvPr id="2" name="组合 1">
            <a:extLst>
              <a:ext uri="{FF2B5EF4-FFF2-40B4-BE49-F238E27FC236}">
                <a16:creationId xmlns:a16="http://schemas.microsoft.com/office/drawing/2014/main" id="{E12756F8-3F9B-77CC-ABF7-6E5108571B86}"/>
              </a:ext>
            </a:extLst>
          </p:cNvPr>
          <p:cNvGrpSpPr/>
          <p:nvPr/>
        </p:nvGrpSpPr>
        <p:grpSpPr>
          <a:xfrm>
            <a:off x="5856817" y="2685450"/>
            <a:ext cx="2351075" cy="3368840"/>
            <a:chOff x="5856817" y="2685450"/>
            <a:chExt cx="2351075" cy="3368840"/>
          </a:xfrm>
        </p:grpSpPr>
        <p:sp>
          <p:nvSpPr>
            <p:cNvPr id="6" name="矩形: 圆角 5">
              <a:extLst>
                <a:ext uri="{FF2B5EF4-FFF2-40B4-BE49-F238E27FC236}">
                  <a16:creationId xmlns:a16="http://schemas.microsoft.com/office/drawing/2014/main" id="{DF9BA48C-76CF-AF22-6CDB-FE5F33118179}"/>
                </a:ext>
              </a:extLst>
            </p:cNvPr>
            <p:cNvSpPr/>
            <p:nvPr/>
          </p:nvSpPr>
          <p:spPr>
            <a:xfrm>
              <a:off x="5856817" y="3441031"/>
              <a:ext cx="505326" cy="2613259"/>
            </a:xfrm>
            <a:prstGeom prst="roundRect">
              <a:avLst/>
            </a:prstGeom>
          </p:spPr>
          <p:style>
            <a:lnRef idx="0">
              <a:schemeClr val="accent2"/>
            </a:lnRef>
            <a:fillRef idx="3">
              <a:schemeClr val="accent2"/>
            </a:fillRef>
            <a:effectRef idx="3">
              <a:schemeClr val="accent2"/>
            </a:effectRef>
            <a:fontRef idx="minor">
              <a:schemeClr val="lt1"/>
            </a:fontRef>
          </p:style>
          <p:txBody>
            <a:bodyPr vert="eaVert" rtlCol="0" anchor="ctr"/>
            <a:lstStyle/>
            <a:p>
              <a:pPr algn="ctr"/>
              <a:r>
                <a:rPr lang="zh-CN" altLang="en-US" dirty="0"/>
                <a:t>改革科举，兴办学校</a:t>
              </a:r>
            </a:p>
          </p:txBody>
        </p:sp>
        <p:cxnSp>
          <p:nvCxnSpPr>
            <p:cNvPr id="10" name="直接连接符 9">
              <a:extLst>
                <a:ext uri="{FF2B5EF4-FFF2-40B4-BE49-F238E27FC236}">
                  <a16:creationId xmlns:a16="http://schemas.microsoft.com/office/drawing/2014/main" id="{4691E357-92DD-25B1-D7F6-C0060C4E867B}"/>
                </a:ext>
              </a:extLst>
            </p:cNvPr>
            <p:cNvCxnSpPr>
              <a:stCxn id="11" idx="2"/>
              <a:endCxn id="6" idx="0"/>
            </p:cNvCxnSpPr>
            <p:nvPr/>
          </p:nvCxnSpPr>
          <p:spPr>
            <a:xfrm flipH="1">
              <a:off x="6109480" y="2685450"/>
              <a:ext cx="2098412" cy="755581"/>
            </a:xfrm>
            <a:prstGeom prst="line">
              <a:avLst/>
            </a:prstGeom>
          </p:spPr>
          <p:style>
            <a:lnRef idx="1">
              <a:schemeClr val="accent2"/>
            </a:lnRef>
            <a:fillRef idx="0">
              <a:schemeClr val="accent2"/>
            </a:fillRef>
            <a:effectRef idx="0">
              <a:schemeClr val="accent2"/>
            </a:effectRef>
            <a:fontRef idx="minor">
              <a:schemeClr val="tx1"/>
            </a:fontRef>
          </p:style>
        </p:cxnSp>
      </p:grpSp>
      <p:grpSp>
        <p:nvGrpSpPr>
          <p:cNvPr id="3" name="组合 2">
            <a:extLst>
              <a:ext uri="{FF2B5EF4-FFF2-40B4-BE49-F238E27FC236}">
                <a16:creationId xmlns:a16="http://schemas.microsoft.com/office/drawing/2014/main" id="{AD98EC8A-DDDF-BB3C-6075-5C98729482C2}"/>
              </a:ext>
            </a:extLst>
          </p:cNvPr>
          <p:cNvGrpSpPr/>
          <p:nvPr/>
        </p:nvGrpSpPr>
        <p:grpSpPr>
          <a:xfrm>
            <a:off x="7312638" y="2685450"/>
            <a:ext cx="895254" cy="2798262"/>
            <a:chOff x="7312638" y="2685450"/>
            <a:chExt cx="895254" cy="2798262"/>
          </a:xfrm>
        </p:grpSpPr>
        <p:sp>
          <p:nvSpPr>
            <p:cNvPr id="13" name="矩形: 圆角 12">
              <a:extLst>
                <a:ext uri="{FF2B5EF4-FFF2-40B4-BE49-F238E27FC236}">
                  <a16:creationId xmlns:a16="http://schemas.microsoft.com/office/drawing/2014/main" id="{0709B27C-8342-63B1-043B-8DE304E643CF}"/>
                </a:ext>
              </a:extLst>
            </p:cNvPr>
            <p:cNvSpPr/>
            <p:nvPr/>
          </p:nvSpPr>
          <p:spPr>
            <a:xfrm>
              <a:off x="7312638" y="3441032"/>
              <a:ext cx="505326" cy="2042680"/>
            </a:xfrm>
            <a:prstGeom prst="roundRect">
              <a:avLst/>
            </a:prstGeom>
          </p:spPr>
          <p:style>
            <a:lnRef idx="0">
              <a:schemeClr val="accent2"/>
            </a:lnRef>
            <a:fillRef idx="3">
              <a:schemeClr val="accent2"/>
            </a:fillRef>
            <a:effectRef idx="3">
              <a:schemeClr val="accent2"/>
            </a:effectRef>
            <a:fontRef idx="minor">
              <a:schemeClr val="lt1"/>
            </a:fontRef>
          </p:style>
          <p:txBody>
            <a:bodyPr vert="eaVert" rtlCol="0" anchor="ctr"/>
            <a:lstStyle/>
            <a:p>
              <a:pPr algn="ctr"/>
              <a:r>
                <a:rPr lang="zh-CN" altLang="en-US" dirty="0"/>
                <a:t>儿童教育</a:t>
              </a:r>
            </a:p>
          </p:txBody>
        </p:sp>
        <p:cxnSp>
          <p:nvCxnSpPr>
            <p:cNvPr id="16" name="直接连接符 15">
              <a:extLst>
                <a:ext uri="{FF2B5EF4-FFF2-40B4-BE49-F238E27FC236}">
                  <a16:creationId xmlns:a16="http://schemas.microsoft.com/office/drawing/2014/main" id="{BA08FAA8-C650-6302-C8F2-7B84E081B92F}"/>
                </a:ext>
              </a:extLst>
            </p:cNvPr>
            <p:cNvCxnSpPr>
              <a:stCxn id="11" idx="2"/>
              <a:endCxn id="13" idx="0"/>
            </p:cNvCxnSpPr>
            <p:nvPr/>
          </p:nvCxnSpPr>
          <p:spPr>
            <a:xfrm flipH="1">
              <a:off x="7565301" y="2685450"/>
              <a:ext cx="642591" cy="755582"/>
            </a:xfrm>
            <a:prstGeom prst="line">
              <a:avLst/>
            </a:prstGeom>
          </p:spPr>
          <p:style>
            <a:lnRef idx="1">
              <a:schemeClr val="accent2"/>
            </a:lnRef>
            <a:fillRef idx="0">
              <a:schemeClr val="accent2"/>
            </a:fillRef>
            <a:effectRef idx="0">
              <a:schemeClr val="accent2"/>
            </a:effectRef>
            <a:fontRef idx="minor">
              <a:schemeClr val="tx1"/>
            </a:fontRef>
          </p:style>
        </p:cxnSp>
      </p:grpSp>
      <p:grpSp>
        <p:nvGrpSpPr>
          <p:cNvPr id="7" name="组合 6">
            <a:extLst>
              <a:ext uri="{FF2B5EF4-FFF2-40B4-BE49-F238E27FC236}">
                <a16:creationId xmlns:a16="http://schemas.microsoft.com/office/drawing/2014/main" id="{AEC7C972-69A7-D17B-B2EE-1A1ABEAE49BE}"/>
              </a:ext>
            </a:extLst>
          </p:cNvPr>
          <p:cNvGrpSpPr/>
          <p:nvPr/>
        </p:nvGrpSpPr>
        <p:grpSpPr>
          <a:xfrm>
            <a:off x="8207892" y="2685450"/>
            <a:ext cx="1065893" cy="2798262"/>
            <a:chOff x="8207892" y="2685450"/>
            <a:chExt cx="1065893" cy="2798262"/>
          </a:xfrm>
        </p:grpSpPr>
        <p:sp>
          <p:nvSpPr>
            <p:cNvPr id="14" name="矩形: 圆角 13">
              <a:extLst>
                <a:ext uri="{FF2B5EF4-FFF2-40B4-BE49-F238E27FC236}">
                  <a16:creationId xmlns:a16="http://schemas.microsoft.com/office/drawing/2014/main" id="{425F4788-D044-41A8-798F-7460EB80F3FE}"/>
                </a:ext>
              </a:extLst>
            </p:cNvPr>
            <p:cNvSpPr/>
            <p:nvPr/>
          </p:nvSpPr>
          <p:spPr>
            <a:xfrm>
              <a:off x="8768459" y="3441032"/>
              <a:ext cx="505326" cy="2042680"/>
            </a:xfrm>
            <a:prstGeom prst="roundRect">
              <a:avLst/>
            </a:prstGeom>
          </p:spPr>
          <p:style>
            <a:lnRef idx="0">
              <a:schemeClr val="accent2"/>
            </a:lnRef>
            <a:fillRef idx="3">
              <a:schemeClr val="accent2"/>
            </a:fillRef>
            <a:effectRef idx="3">
              <a:schemeClr val="accent2"/>
            </a:effectRef>
            <a:fontRef idx="minor">
              <a:schemeClr val="lt1"/>
            </a:fontRef>
          </p:style>
          <p:txBody>
            <a:bodyPr vert="eaVert" rtlCol="0" anchor="ctr"/>
            <a:lstStyle/>
            <a:p>
              <a:pPr algn="ctr"/>
              <a:r>
                <a:rPr lang="zh-CN" altLang="en-US" dirty="0"/>
                <a:t>论女子教育</a:t>
              </a:r>
            </a:p>
          </p:txBody>
        </p:sp>
        <p:cxnSp>
          <p:nvCxnSpPr>
            <p:cNvPr id="18" name="直接连接符 17">
              <a:extLst>
                <a:ext uri="{FF2B5EF4-FFF2-40B4-BE49-F238E27FC236}">
                  <a16:creationId xmlns:a16="http://schemas.microsoft.com/office/drawing/2014/main" id="{D5ABDFAB-9A57-2287-F56A-9135982CFE2D}"/>
                </a:ext>
              </a:extLst>
            </p:cNvPr>
            <p:cNvCxnSpPr>
              <a:stCxn id="11" idx="2"/>
              <a:endCxn id="14" idx="0"/>
            </p:cNvCxnSpPr>
            <p:nvPr/>
          </p:nvCxnSpPr>
          <p:spPr>
            <a:xfrm>
              <a:off x="8207892" y="2685450"/>
              <a:ext cx="813230" cy="755582"/>
            </a:xfrm>
            <a:prstGeom prst="line">
              <a:avLst/>
            </a:prstGeom>
          </p:spPr>
          <p:style>
            <a:lnRef idx="1">
              <a:schemeClr val="accent2"/>
            </a:lnRef>
            <a:fillRef idx="0">
              <a:schemeClr val="accent2"/>
            </a:fillRef>
            <a:effectRef idx="0">
              <a:schemeClr val="accent2"/>
            </a:effectRef>
            <a:fontRef idx="minor">
              <a:schemeClr val="tx1"/>
            </a:fontRef>
          </p:style>
        </p:cxnSp>
      </p:grpSp>
      <p:grpSp>
        <p:nvGrpSpPr>
          <p:cNvPr id="8" name="组合 7">
            <a:extLst>
              <a:ext uri="{FF2B5EF4-FFF2-40B4-BE49-F238E27FC236}">
                <a16:creationId xmlns:a16="http://schemas.microsoft.com/office/drawing/2014/main" id="{5C69C20A-0BC7-43DD-A1A5-3169F9324405}"/>
              </a:ext>
            </a:extLst>
          </p:cNvPr>
          <p:cNvGrpSpPr/>
          <p:nvPr/>
        </p:nvGrpSpPr>
        <p:grpSpPr>
          <a:xfrm>
            <a:off x="8207892" y="2685450"/>
            <a:ext cx="2521714" cy="2798262"/>
            <a:chOff x="8207892" y="2685450"/>
            <a:chExt cx="2521714" cy="2798262"/>
          </a:xfrm>
        </p:grpSpPr>
        <p:sp>
          <p:nvSpPr>
            <p:cNvPr id="15" name="矩形: 圆角 14">
              <a:extLst>
                <a:ext uri="{FF2B5EF4-FFF2-40B4-BE49-F238E27FC236}">
                  <a16:creationId xmlns:a16="http://schemas.microsoft.com/office/drawing/2014/main" id="{5E89A89A-BE9D-51BF-CB74-FB37771067D7}"/>
                </a:ext>
              </a:extLst>
            </p:cNvPr>
            <p:cNvSpPr/>
            <p:nvPr/>
          </p:nvSpPr>
          <p:spPr>
            <a:xfrm>
              <a:off x="10224280" y="3441032"/>
              <a:ext cx="505326" cy="2042680"/>
            </a:xfrm>
            <a:prstGeom prst="roundRect">
              <a:avLst/>
            </a:prstGeom>
          </p:spPr>
          <p:style>
            <a:lnRef idx="0">
              <a:schemeClr val="accent2"/>
            </a:lnRef>
            <a:fillRef idx="3">
              <a:schemeClr val="accent2"/>
            </a:fillRef>
            <a:effectRef idx="3">
              <a:schemeClr val="accent2"/>
            </a:effectRef>
            <a:fontRef idx="minor">
              <a:schemeClr val="lt1"/>
            </a:fontRef>
          </p:style>
          <p:txBody>
            <a:bodyPr vert="eaVert" rtlCol="0" anchor="ctr"/>
            <a:lstStyle/>
            <a:p>
              <a:pPr algn="ctr"/>
              <a:r>
                <a:rPr lang="zh-CN" altLang="en-US" dirty="0"/>
                <a:t>论师范教育</a:t>
              </a:r>
            </a:p>
          </p:txBody>
        </p:sp>
        <p:cxnSp>
          <p:nvCxnSpPr>
            <p:cNvPr id="20" name="直接连接符 19">
              <a:extLst>
                <a:ext uri="{FF2B5EF4-FFF2-40B4-BE49-F238E27FC236}">
                  <a16:creationId xmlns:a16="http://schemas.microsoft.com/office/drawing/2014/main" id="{5091636B-E406-FE54-4A94-E5E3E0B34F56}"/>
                </a:ext>
              </a:extLst>
            </p:cNvPr>
            <p:cNvCxnSpPr>
              <a:stCxn id="11" idx="2"/>
              <a:endCxn id="15" idx="0"/>
            </p:cNvCxnSpPr>
            <p:nvPr/>
          </p:nvCxnSpPr>
          <p:spPr>
            <a:xfrm>
              <a:off x="8207892" y="2685450"/>
              <a:ext cx="2269051" cy="755582"/>
            </a:xfrm>
            <a:prstGeom prst="line">
              <a:avLst/>
            </a:prstGeom>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25878848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up)">
                                      <p:cBhvr>
                                        <p:cTn id="40" dur="5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up)">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up)">
                                      <p:cBhvr>
                                        <p:cTn id="50" dur="5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up)">
                                      <p:cBhvr>
                                        <p:cTn id="5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5"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任意多边形: 形状 1">
            <a:extLst>
              <a:ext uri="{FF2B5EF4-FFF2-40B4-BE49-F238E27FC236}">
                <a16:creationId xmlns:a16="http://schemas.microsoft.com/office/drawing/2014/main" id="{D38BEB22-4016-3986-3F96-A5948631D348}"/>
              </a:ext>
            </a:extLst>
          </p:cNvPr>
          <p:cNvSpPr/>
          <p:nvPr/>
        </p:nvSpPr>
        <p:spPr>
          <a:xfrm>
            <a:off x="-96253" y="2927059"/>
            <a:ext cx="12332369" cy="2006813"/>
          </a:xfrm>
          <a:custGeom>
            <a:avLst/>
            <a:gdLst>
              <a:gd name="connsiteX0" fmla="*/ 0 w 12332369"/>
              <a:gd name="connsiteY0" fmla="*/ 213183 h 2006813"/>
              <a:gd name="connsiteX1" fmla="*/ 1961148 w 12332369"/>
              <a:gd name="connsiteY1" fmla="*/ 2005888 h 2006813"/>
              <a:gd name="connsiteX2" fmla="*/ 5666874 w 12332369"/>
              <a:gd name="connsiteY2" fmla="*/ 8646 h 2006813"/>
              <a:gd name="connsiteX3" fmla="*/ 8795085 w 12332369"/>
              <a:gd name="connsiteY3" fmla="*/ 1271962 h 2006813"/>
              <a:gd name="connsiteX4" fmla="*/ 12332369 w 12332369"/>
              <a:gd name="connsiteY4" fmla="*/ 1043362 h 2006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32369" h="2006813">
                <a:moveTo>
                  <a:pt x="0" y="213183"/>
                </a:moveTo>
                <a:cubicBezTo>
                  <a:pt x="508334" y="1126580"/>
                  <a:pt x="1016669" y="2039977"/>
                  <a:pt x="1961148" y="2005888"/>
                </a:cubicBezTo>
                <a:cubicBezTo>
                  <a:pt x="2905627" y="1971799"/>
                  <a:pt x="4527885" y="130967"/>
                  <a:pt x="5666874" y="8646"/>
                </a:cubicBezTo>
                <a:cubicBezTo>
                  <a:pt x="6805864" y="-113675"/>
                  <a:pt x="7684169" y="1099509"/>
                  <a:pt x="8795085" y="1271962"/>
                </a:cubicBezTo>
                <a:cubicBezTo>
                  <a:pt x="9906001" y="1444415"/>
                  <a:pt x="11119185" y="1243888"/>
                  <a:pt x="12332369" y="1043362"/>
                </a:cubicBezTo>
              </a:path>
            </a:pathLst>
          </a:custGeom>
          <a:noFill/>
          <a:ln w="28575">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8D25480D-7F46-C8F7-F1DF-CA9C0AC64DB9}"/>
              </a:ext>
            </a:extLst>
          </p:cNvPr>
          <p:cNvSpPr/>
          <p:nvPr/>
        </p:nvSpPr>
        <p:spPr>
          <a:xfrm>
            <a:off x="1026599" y="3646266"/>
            <a:ext cx="2006813" cy="2006813"/>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a:t>（一）</a:t>
            </a:r>
            <a:endParaRPr lang="en-US" altLang="zh-CN" dirty="0"/>
          </a:p>
          <a:p>
            <a:pPr algn="ctr"/>
            <a:r>
              <a:rPr lang="zh-CN" altLang="en-US" dirty="0"/>
              <a:t>对八股考试的批判</a:t>
            </a:r>
          </a:p>
        </p:txBody>
      </p:sp>
      <p:sp>
        <p:nvSpPr>
          <p:cNvPr id="19" name="椭圆 18">
            <a:extLst>
              <a:ext uri="{FF2B5EF4-FFF2-40B4-BE49-F238E27FC236}">
                <a16:creationId xmlns:a16="http://schemas.microsoft.com/office/drawing/2014/main" id="{F6D1125D-74D3-421F-CA9E-3338062591D5}"/>
              </a:ext>
            </a:extLst>
          </p:cNvPr>
          <p:cNvSpPr/>
          <p:nvPr/>
        </p:nvSpPr>
        <p:spPr>
          <a:xfrm>
            <a:off x="5092593" y="1982231"/>
            <a:ext cx="2006813" cy="2006813"/>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a:t>（二）</a:t>
            </a:r>
            <a:endParaRPr lang="en-US" altLang="zh-CN" dirty="0"/>
          </a:p>
          <a:p>
            <a:pPr algn="ctr"/>
            <a:r>
              <a:rPr lang="zh-CN" altLang="en-US" dirty="0"/>
              <a:t>德、智、体兼备的“三育论”</a:t>
            </a:r>
          </a:p>
        </p:txBody>
      </p:sp>
      <p:sp>
        <p:nvSpPr>
          <p:cNvPr id="23" name="椭圆 22">
            <a:extLst>
              <a:ext uri="{FF2B5EF4-FFF2-40B4-BE49-F238E27FC236}">
                <a16:creationId xmlns:a16="http://schemas.microsoft.com/office/drawing/2014/main" id="{1F1276EC-4FA4-F6A1-C2F0-1B53BC7CEC0D}"/>
              </a:ext>
            </a:extLst>
          </p:cNvPr>
          <p:cNvSpPr/>
          <p:nvPr/>
        </p:nvSpPr>
        <p:spPr>
          <a:xfrm>
            <a:off x="9158588" y="3088141"/>
            <a:ext cx="2006813" cy="2006813"/>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a:t>（三）</a:t>
            </a:r>
            <a:endParaRPr lang="en-US" altLang="zh-CN" dirty="0"/>
          </a:p>
          <a:p>
            <a:pPr algn="ctr"/>
            <a:r>
              <a:rPr lang="zh-CN" altLang="en-US" dirty="0"/>
              <a:t>“体用一致”的文化教育观</a:t>
            </a:r>
          </a:p>
        </p:txBody>
      </p:sp>
      <p:sp>
        <p:nvSpPr>
          <p:cNvPr id="7" name="矩形: 单圆角 6">
            <a:extLst>
              <a:ext uri="{FF2B5EF4-FFF2-40B4-BE49-F238E27FC236}">
                <a16:creationId xmlns:a16="http://schemas.microsoft.com/office/drawing/2014/main" id="{B3046A23-EAE1-6D03-3073-8410E279D541}"/>
              </a:ext>
            </a:extLst>
          </p:cNvPr>
          <p:cNvSpPr/>
          <p:nvPr/>
        </p:nvSpPr>
        <p:spPr>
          <a:xfrm>
            <a:off x="4484818" y="5094954"/>
            <a:ext cx="3220776" cy="564560"/>
          </a:xfrm>
          <a:prstGeom prst="round1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2000" dirty="0">
                <a:latin typeface="方正黑体简体" panose="02010601030101010101" pitchFamily="2" charset="-122"/>
                <a:ea typeface="方正黑体简体" panose="02010601030101010101" pitchFamily="2" charset="-122"/>
              </a:rPr>
              <a:t>七、严复的教育思想</a:t>
            </a:r>
          </a:p>
        </p:txBody>
      </p:sp>
    </p:spTree>
    <p:extLst>
      <p:ext uri="{BB962C8B-B14F-4D97-AF65-F5344CB8AC3E}">
        <p14:creationId xmlns:p14="http://schemas.microsoft.com/office/powerpoint/2010/main" val="5148009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ppt_w</p:attrName>
                                        </p:attrNameLst>
                                      </p:cBhvr>
                                      <p:tavLst>
                                        <p:tav tm="0">
                                          <p:val>
                                            <p:fltVal val="0"/>
                                          </p:val>
                                        </p:tav>
                                        <p:tav tm="100000">
                                          <p:val>
                                            <p:strVal val="#ppt_w"/>
                                          </p:val>
                                        </p:tav>
                                      </p:tavLst>
                                    </p:anim>
                                    <p:anim calcmode="lin" valueType="num">
                                      <p:cBhvr>
                                        <p:cTn id="27" dur="1000" fill="hold"/>
                                        <p:tgtEl>
                                          <p:spTgt spid="7"/>
                                        </p:tgtEl>
                                        <p:attrNameLst>
                                          <p:attrName>ppt_h</p:attrName>
                                        </p:attrNameLst>
                                      </p:cBhvr>
                                      <p:tavLst>
                                        <p:tav tm="0">
                                          <p:val>
                                            <p:fltVal val="0"/>
                                          </p:val>
                                        </p:tav>
                                        <p:tav tm="100000">
                                          <p:val>
                                            <p:strVal val="#ppt_h"/>
                                          </p:val>
                                        </p:tav>
                                      </p:tavLst>
                                    </p:anim>
                                    <p:anim calcmode="lin" valueType="num">
                                      <p:cBhvr>
                                        <p:cTn id="28"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animEffect transition="in" filter="fade">
                                      <p:cBhvr>
                                        <p:cTn id="41" dur="5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2" grpId="0" animBg="1"/>
      <p:bldP spid="3" grpId="0" animBg="1"/>
      <p:bldP spid="19" grpId="0" animBg="1"/>
      <p:bldP spid="23"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0F937CB6-4CCB-3EBE-959A-98D701F6E29D}"/>
              </a:ext>
            </a:extLst>
          </p:cNvPr>
          <p:cNvSpPr txBox="1"/>
          <p:nvPr/>
        </p:nvSpPr>
        <p:spPr>
          <a:xfrm>
            <a:off x="1243829" y="1708273"/>
            <a:ext cx="9572560" cy="1706236"/>
          </a:xfrm>
          <a:prstGeom prst="rect">
            <a:avLst/>
          </a:prstGeom>
          <a:noFill/>
        </p:spPr>
        <p:txBody>
          <a:bodyPr wrap="square">
            <a:spAutoFit/>
          </a:bodyPr>
          <a:lstStyle/>
          <a:p>
            <a:pPr>
              <a:lnSpc>
                <a:spcPct val="150000"/>
              </a:lnSpc>
            </a:pPr>
            <a:r>
              <a:rPr lang="zh-CN" altLang="en-US" b="1" dirty="0">
                <a:solidFill>
                  <a:schemeClr val="accent4">
                    <a:lumMod val="50000"/>
                  </a:schemeClr>
                </a:solidFill>
                <a:latin typeface="方正黑体简体" panose="02010601030101010101" pitchFamily="2" charset="-122"/>
                <a:ea typeface="方正黑体简体" panose="02010601030101010101" pitchFamily="2" charset="-122"/>
              </a:rPr>
              <a:t>一、教育宗旨与教育制度的变迁</a:t>
            </a:r>
            <a:endParaRPr lang="en-US" altLang="zh-CN" b="1" dirty="0">
              <a:solidFill>
                <a:schemeClr val="accent4">
                  <a:lumMod val="50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中华民国成立后，中国进入了资产阶级教育发展的新纪元。经历了民国初期、北洋政府时期、国民政府时期的教育改革，在整顿封建旧教育的同时，确定了资产阶级性质的教育宗旨与教育方针，建立了资产阶级教育制度体系。</a:t>
            </a:r>
          </a:p>
        </p:txBody>
      </p:sp>
      <p:sp>
        <p:nvSpPr>
          <p:cNvPr id="5" name="矩形: 圆角 4">
            <a:extLst>
              <a:ext uri="{FF2B5EF4-FFF2-40B4-BE49-F238E27FC236}">
                <a16:creationId xmlns:a16="http://schemas.microsoft.com/office/drawing/2014/main" id="{31AA6219-469E-5289-85AE-3FB6182311F8}"/>
              </a:ext>
            </a:extLst>
          </p:cNvPr>
          <p:cNvSpPr/>
          <p:nvPr/>
        </p:nvSpPr>
        <p:spPr>
          <a:xfrm>
            <a:off x="1395938" y="4391526"/>
            <a:ext cx="3946083" cy="758201"/>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dirty="0"/>
              <a:t>（一）教育宗旨与教育方针的变迁</a:t>
            </a:r>
          </a:p>
        </p:txBody>
      </p:sp>
      <p:sp>
        <p:nvSpPr>
          <p:cNvPr id="14" name="矩形: 圆角 13">
            <a:extLst>
              <a:ext uri="{FF2B5EF4-FFF2-40B4-BE49-F238E27FC236}">
                <a16:creationId xmlns:a16="http://schemas.microsoft.com/office/drawing/2014/main" id="{17788CE6-C8BA-B712-6F61-15DC5C6B9973}"/>
              </a:ext>
            </a:extLst>
          </p:cNvPr>
          <p:cNvSpPr/>
          <p:nvPr/>
        </p:nvSpPr>
        <p:spPr>
          <a:xfrm>
            <a:off x="6689833" y="4391526"/>
            <a:ext cx="3946083" cy="758201"/>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dirty="0"/>
              <a:t>（二）教育制度的改革</a:t>
            </a:r>
          </a:p>
        </p:txBody>
      </p:sp>
    </p:spTree>
    <p:extLst>
      <p:ext uri="{BB962C8B-B14F-4D97-AF65-F5344CB8AC3E}">
        <p14:creationId xmlns:p14="http://schemas.microsoft.com/office/powerpoint/2010/main" val="2106553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0-#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P spid="5"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0F937CB6-4CCB-3EBE-959A-98D701F6E29D}"/>
              </a:ext>
            </a:extLst>
          </p:cNvPr>
          <p:cNvSpPr txBox="1"/>
          <p:nvPr/>
        </p:nvSpPr>
        <p:spPr>
          <a:xfrm>
            <a:off x="1243829" y="1708273"/>
            <a:ext cx="9572560" cy="2121735"/>
          </a:xfrm>
          <a:prstGeom prst="rect">
            <a:avLst/>
          </a:prstGeom>
          <a:noFill/>
        </p:spPr>
        <p:txBody>
          <a:bodyPr wrap="square">
            <a:spAutoFit/>
          </a:bodyPr>
          <a:lstStyle/>
          <a:p>
            <a:pPr>
              <a:lnSpc>
                <a:spcPct val="150000"/>
              </a:lnSpc>
            </a:pPr>
            <a:r>
              <a:rPr lang="zh-CN" altLang="en-US" b="1" dirty="0">
                <a:solidFill>
                  <a:schemeClr val="accent4">
                    <a:lumMod val="50000"/>
                  </a:schemeClr>
                </a:solidFill>
                <a:latin typeface="方正黑体简体" panose="02010601030101010101" pitchFamily="2" charset="-122"/>
                <a:ea typeface="方正黑体简体" panose="02010601030101010101" pitchFamily="2" charset="-122"/>
              </a:rPr>
              <a:t>二、教育思潮和教育运动</a:t>
            </a:r>
            <a:endParaRPr lang="en-US" altLang="zh-CN" b="1" dirty="0">
              <a:solidFill>
                <a:schemeClr val="accent4">
                  <a:lumMod val="50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五四运动时期是中国近代教育史上一个重要的历史阶段，也是思想启蒙和解放运动的转</a:t>
            </a:r>
          </a:p>
          <a:p>
            <a:pPr>
              <a:lnSpc>
                <a:spcPct val="150000"/>
              </a:lnSpc>
            </a:pPr>
            <a:r>
              <a:rPr lang="zh-CN" altLang="en-US" dirty="0">
                <a:latin typeface="方正黑体简体" panose="02010601030101010101" pitchFamily="2" charset="-122"/>
                <a:ea typeface="方正黑体简体" panose="02010601030101010101" pitchFamily="2" charset="-122"/>
              </a:rPr>
              <a:t>折时期。五四运动之后，西方的教育思潮陆续传入中国境内，为国内教育注入新鲜的血液，</a:t>
            </a:r>
          </a:p>
          <a:p>
            <a:pPr>
              <a:lnSpc>
                <a:spcPct val="150000"/>
              </a:lnSpc>
            </a:pPr>
            <a:r>
              <a:rPr lang="zh-CN" altLang="en-US" dirty="0">
                <a:latin typeface="方正黑体简体" panose="02010601030101010101" pitchFamily="2" charset="-122"/>
                <a:ea typeface="方正黑体简体" panose="02010601030101010101" pitchFamily="2" charset="-122"/>
              </a:rPr>
              <a:t>国内先进的知识分子开始重新思考教育改革的方向与路径，涌现出诸多教育思潮，掀起了教</a:t>
            </a:r>
          </a:p>
          <a:p>
            <a:pPr>
              <a:lnSpc>
                <a:spcPct val="150000"/>
              </a:lnSpc>
            </a:pPr>
            <a:r>
              <a:rPr lang="zh-CN" altLang="en-US" dirty="0">
                <a:latin typeface="方正黑体简体" panose="02010601030101010101" pitchFamily="2" charset="-122"/>
                <a:ea typeface="方正黑体简体" panose="02010601030101010101" pitchFamily="2" charset="-122"/>
              </a:rPr>
              <a:t>育改革的浪潮。</a:t>
            </a:r>
          </a:p>
        </p:txBody>
      </p:sp>
      <p:sp>
        <p:nvSpPr>
          <p:cNvPr id="8" name="矩形 7">
            <a:extLst>
              <a:ext uri="{FF2B5EF4-FFF2-40B4-BE49-F238E27FC236}">
                <a16:creationId xmlns:a16="http://schemas.microsoft.com/office/drawing/2014/main" id="{882D67D5-D1BD-466D-7A91-B33A45523018}"/>
              </a:ext>
            </a:extLst>
          </p:cNvPr>
          <p:cNvSpPr/>
          <p:nvPr/>
        </p:nvSpPr>
        <p:spPr>
          <a:xfrm>
            <a:off x="-60542" y="5268443"/>
            <a:ext cx="12313085" cy="552153"/>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0833846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5" name="矩形: 单圆角 4">
            <a:extLst>
              <a:ext uri="{FF2B5EF4-FFF2-40B4-BE49-F238E27FC236}">
                <a16:creationId xmlns:a16="http://schemas.microsoft.com/office/drawing/2014/main" id="{C7FE6106-AF25-80E8-4BB6-9DE9D83B452C}"/>
              </a:ext>
            </a:extLst>
          </p:cNvPr>
          <p:cNvSpPr/>
          <p:nvPr/>
        </p:nvSpPr>
        <p:spPr>
          <a:xfrm>
            <a:off x="1276241" y="2299266"/>
            <a:ext cx="697832" cy="3049001"/>
          </a:xfrm>
          <a:prstGeom prst="round1Rect">
            <a:avLst/>
          </a:prstGeom>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lang="zh-CN" altLang="en-US" sz="2000" dirty="0"/>
              <a:t>（一）平民教育思潮</a:t>
            </a:r>
          </a:p>
        </p:txBody>
      </p:sp>
      <p:sp>
        <p:nvSpPr>
          <p:cNvPr id="11" name="矩形: 单圆角 10">
            <a:extLst>
              <a:ext uri="{FF2B5EF4-FFF2-40B4-BE49-F238E27FC236}">
                <a16:creationId xmlns:a16="http://schemas.microsoft.com/office/drawing/2014/main" id="{2EB70A16-C2C5-1550-1014-E29C2FE4CC7D}"/>
              </a:ext>
            </a:extLst>
          </p:cNvPr>
          <p:cNvSpPr/>
          <p:nvPr/>
        </p:nvSpPr>
        <p:spPr>
          <a:xfrm>
            <a:off x="2634595" y="2011801"/>
            <a:ext cx="697832" cy="4081113"/>
          </a:xfrm>
          <a:prstGeom prst="round1Rect">
            <a:avLst/>
          </a:prstGeom>
        </p:spPr>
        <p:style>
          <a:lnRef idx="0">
            <a:schemeClr val="accent6"/>
          </a:lnRef>
          <a:fillRef idx="3">
            <a:schemeClr val="accent6"/>
          </a:fillRef>
          <a:effectRef idx="3">
            <a:schemeClr val="accent6"/>
          </a:effectRef>
          <a:fontRef idx="minor">
            <a:schemeClr val="lt1"/>
          </a:fontRef>
        </p:style>
        <p:txBody>
          <a:bodyPr vert="eaVert" rtlCol="0" anchor="ctr"/>
          <a:lstStyle/>
          <a:p>
            <a:pPr algn="ctr"/>
            <a:r>
              <a:rPr lang="zh-CN" altLang="en-US" sz="2000" dirty="0"/>
              <a:t>（二）工读主义教育思潮</a:t>
            </a:r>
          </a:p>
        </p:txBody>
      </p:sp>
      <p:sp>
        <p:nvSpPr>
          <p:cNvPr id="13" name="矩形: 单圆角 12">
            <a:extLst>
              <a:ext uri="{FF2B5EF4-FFF2-40B4-BE49-F238E27FC236}">
                <a16:creationId xmlns:a16="http://schemas.microsoft.com/office/drawing/2014/main" id="{628B57A3-7A42-187F-D587-C300B657C4AC}"/>
              </a:ext>
            </a:extLst>
          </p:cNvPr>
          <p:cNvSpPr/>
          <p:nvPr/>
        </p:nvSpPr>
        <p:spPr>
          <a:xfrm>
            <a:off x="4099460" y="2184942"/>
            <a:ext cx="697832" cy="3381613"/>
          </a:xfrm>
          <a:prstGeom prst="round1Rect">
            <a:avLst/>
          </a:prstGeom>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lang="zh-CN" altLang="en-US" sz="2000" dirty="0"/>
              <a:t>（三）职业教育思潮</a:t>
            </a:r>
          </a:p>
        </p:txBody>
      </p:sp>
      <p:sp>
        <p:nvSpPr>
          <p:cNvPr id="14" name="矩形: 单圆角 13">
            <a:extLst>
              <a:ext uri="{FF2B5EF4-FFF2-40B4-BE49-F238E27FC236}">
                <a16:creationId xmlns:a16="http://schemas.microsoft.com/office/drawing/2014/main" id="{0E41AAA6-65B2-75BF-5432-7817E24C7937}"/>
              </a:ext>
            </a:extLst>
          </p:cNvPr>
          <p:cNvSpPr/>
          <p:nvPr/>
        </p:nvSpPr>
        <p:spPr>
          <a:xfrm>
            <a:off x="5618428" y="1835193"/>
            <a:ext cx="697832" cy="4081113"/>
          </a:xfrm>
          <a:prstGeom prst="round1Rect">
            <a:avLst/>
          </a:prstGeom>
        </p:spPr>
        <p:style>
          <a:lnRef idx="0">
            <a:schemeClr val="accent6"/>
          </a:lnRef>
          <a:fillRef idx="3">
            <a:schemeClr val="accent6"/>
          </a:fillRef>
          <a:effectRef idx="3">
            <a:schemeClr val="accent6"/>
          </a:effectRef>
          <a:fontRef idx="minor">
            <a:schemeClr val="lt1"/>
          </a:fontRef>
        </p:style>
        <p:txBody>
          <a:bodyPr vert="eaVert" rtlCol="0" anchor="ctr"/>
          <a:lstStyle/>
          <a:p>
            <a:pPr algn="ctr"/>
            <a:r>
              <a:rPr lang="zh-CN" altLang="en-US" sz="2000" dirty="0"/>
              <a:t>（四）实用主义教育思潮</a:t>
            </a:r>
          </a:p>
        </p:txBody>
      </p:sp>
      <p:sp>
        <p:nvSpPr>
          <p:cNvPr id="15" name="矩形: 单圆角 14">
            <a:extLst>
              <a:ext uri="{FF2B5EF4-FFF2-40B4-BE49-F238E27FC236}">
                <a16:creationId xmlns:a16="http://schemas.microsoft.com/office/drawing/2014/main" id="{210EA440-5FA5-73F6-6D6F-B9DA6BF11843}"/>
              </a:ext>
            </a:extLst>
          </p:cNvPr>
          <p:cNvSpPr/>
          <p:nvPr/>
        </p:nvSpPr>
        <p:spPr>
          <a:xfrm>
            <a:off x="7171414" y="2924000"/>
            <a:ext cx="697832" cy="2860828"/>
          </a:xfrm>
          <a:prstGeom prst="round1Rect">
            <a:avLst/>
          </a:prstGeom>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lang="zh-CN" altLang="en-US" sz="2000" dirty="0"/>
              <a:t>（五）勤工俭学运动</a:t>
            </a:r>
          </a:p>
        </p:txBody>
      </p:sp>
      <p:sp>
        <p:nvSpPr>
          <p:cNvPr id="16" name="矩形: 单圆角 15">
            <a:extLst>
              <a:ext uri="{FF2B5EF4-FFF2-40B4-BE49-F238E27FC236}">
                <a16:creationId xmlns:a16="http://schemas.microsoft.com/office/drawing/2014/main" id="{F7EE063F-5485-74D7-837E-8E9553E8A1FA}"/>
              </a:ext>
            </a:extLst>
          </p:cNvPr>
          <p:cNvSpPr/>
          <p:nvPr/>
        </p:nvSpPr>
        <p:spPr>
          <a:xfrm>
            <a:off x="8793603" y="2663225"/>
            <a:ext cx="697832" cy="3121603"/>
          </a:xfrm>
          <a:prstGeom prst="round1Rect">
            <a:avLst/>
          </a:prstGeom>
        </p:spPr>
        <p:style>
          <a:lnRef idx="0">
            <a:schemeClr val="accent6"/>
          </a:lnRef>
          <a:fillRef idx="3">
            <a:schemeClr val="accent6"/>
          </a:fillRef>
          <a:effectRef idx="3">
            <a:schemeClr val="accent6"/>
          </a:effectRef>
          <a:fontRef idx="minor">
            <a:schemeClr val="lt1"/>
          </a:fontRef>
        </p:style>
        <p:txBody>
          <a:bodyPr vert="eaVert" rtlCol="0" anchor="ctr"/>
          <a:lstStyle/>
          <a:p>
            <a:pPr algn="ctr"/>
            <a:r>
              <a:rPr lang="zh-CN" altLang="en-US" sz="2000" dirty="0"/>
              <a:t>（六）科学教育思潮</a:t>
            </a:r>
          </a:p>
        </p:txBody>
      </p:sp>
      <p:sp>
        <p:nvSpPr>
          <p:cNvPr id="17" name="矩形: 单圆角 16">
            <a:extLst>
              <a:ext uri="{FF2B5EF4-FFF2-40B4-BE49-F238E27FC236}">
                <a16:creationId xmlns:a16="http://schemas.microsoft.com/office/drawing/2014/main" id="{D579FA4F-9684-2495-F9FF-DB4592DB929F}"/>
              </a:ext>
            </a:extLst>
          </p:cNvPr>
          <p:cNvSpPr/>
          <p:nvPr/>
        </p:nvSpPr>
        <p:spPr>
          <a:xfrm>
            <a:off x="10415792" y="1953608"/>
            <a:ext cx="697832" cy="3612947"/>
          </a:xfrm>
          <a:prstGeom prst="round1Rect">
            <a:avLst/>
          </a:prstGeom>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lang="zh-CN" altLang="en-US" sz="2000" dirty="0"/>
              <a:t>（七）国家主义教育思潮</a:t>
            </a:r>
          </a:p>
        </p:txBody>
      </p:sp>
    </p:spTree>
    <p:extLst>
      <p:ext uri="{BB962C8B-B14F-4D97-AF65-F5344CB8AC3E}">
        <p14:creationId xmlns:p14="http://schemas.microsoft.com/office/powerpoint/2010/main" val="37985599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ppt_x"/>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1"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ppt_x"/>
                                          </p:val>
                                        </p:tav>
                                        <p:tav tm="100000">
                                          <p:val>
                                            <p:strVal val="#ppt_x"/>
                                          </p:val>
                                        </p:tav>
                                      </p:tavLst>
                                    </p:anim>
                                    <p:anim calcmode="lin" valueType="num">
                                      <p:cBhvr additive="base">
                                        <p:cTn id="5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1"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5" grpId="0" animBg="1"/>
      <p:bldP spid="11" grpId="0" animBg="1"/>
      <p:bldP spid="13" grpId="0" animBg="1"/>
      <p:bldP spid="14" grpId="0" animBg="1"/>
      <p:bldP spid="15" grpId="0" animBg="1"/>
      <p:bldP spid="16" grpId="0" animBg="1"/>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0F937CB6-4CCB-3EBE-959A-98D701F6E29D}"/>
              </a:ext>
            </a:extLst>
          </p:cNvPr>
          <p:cNvSpPr txBox="1"/>
          <p:nvPr/>
        </p:nvSpPr>
        <p:spPr>
          <a:xfrm>
            <a:off x="1243829" y="1708273"/>
            <a:ext cx="9572560" cy="2952731"/>
          </a:xfrm>
          <a:prstGeom prst="rect">
            <a:avLst/>
          </a:prstGeom>
          <a:noFill/>
        </p:spPr>
        <p:txBody>
          <a:bodyPr wrap="square">
            <a:spAutoFit/>
          </a:bodyPr>
          <a:lstStyle/>
          <a:p>
            <a:pPr>
              <a:lnSpc>
                <a:spcPct val="150000"/>
              </a:lnSpc>
            </a:pPr>
            <a:r>
              <a:rPr lang="zh-CN" altLang="en-US" b="1" dirty="0">
                <a:solidFill>
                  <a:schemeClr val="accent4">
                    <a:lumMod val="50000"/>
                  </a:schemeClr>
                </a:solidFill>
                <a:latin typeface="方正黑体简体" panose="02010601030101010101" pitchFamily="2" charset="-122"/>
                <a:ea typeface="方正黑体简体" panose="02010601030101010101" pitchFamily="2" charset="-122"/>
              </a:rPr>
              <a:t>三、学校教学改革与实验</a:t>
            </a:r>
            <a:endParaRPr lang="en-US" altLang="zh-CN" b="1" dirty="0">
              <a:solidFill>
                <a:schemeClr val="accent4">
                  <a:lumMod val="50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在新文化运动的推动下，受杜威实用主义教育思想的影响，中国兴起了一场学校教学方</a:t>
            </a:r>
          </a:p>
          <a:p>
            <a:pPr>
              <a:lnSpc>
                <a:spcPct val="150000"/>
              </a:lnSpc>
            </a:pPr>
            <a:r>
              <a:rPr lang="zh-CN" altLang="en-US" dirty="0">
                <a:latin typeface="方正黑体简体" panose="02010601030101010101" pitchFamily="2" charset="-122"/>
                <a:ea typeface="方正黑体简体" panose="02010601030101010101" pitchFamily="2" charset="-122"/>
              </a:rPr>
              <a:t>法的改革浪潮。最早输入中国的教学方法是赫尔巴特的“五段教学法”。</a:t>
            </a:r>
            <a:r>
              <a:rPr lang="en-US" altLang="zh-CN" dirty="0">
                <a:latin typeface="方正黑体简体" panose="02010601030101010101" pitchFamily="2" charset="-122"/>
                <a:ea typeface="方正黑体简体" panose="02010601030101010101" pitchFamily="2" charset="-122"/>
              </a:rPr>
              <a:t>20 </a:t>
            </a:r>
            <a:r>
              <a:rPr lang="zh-CN" altLang="en-US" dirty="0">
                <a:latin typeface="方正黑体简体" panose="02010601030101010101" pitchFamily="2" charset="-122"/>
                <a:ea typeface="方正黑体简体" panose="02010601030101010101" pitchFamily="2" charset="-122"/>
              </a:rPr>
              <a:t>世纪初，欧美一</a:t>
            </a:r>
          </a:p>
          <a:p>
            <a:pPr>
              <a:lnSpc>
                <a:spcPct val="150000"/>
              </a:lnSpc>
            </a:pPr>
            <a:r>
              <a:rPr lang="zh-CN" altLang="en-US" dirty="0">
                <a:latin typeface="方正黑体简体" panose="02010601030101010101" pitchFamily="2" charset="-122"/>
                <a:ea typeface="方正黑体简体" panose="02010601030101010101" pitchFamily="2" charset="-122"/>
              </a:rPr>
              <a:t>些国家兴起了进步主义教育运动，着力批判以赫尔巴特为代表的传统教育，提出了“以儿童</a:t>
            </a:r>
          </a:p>
          <a:p>
            <a:pPr>
              <a:lnSpc>
                <a:spcPct val="150000"/>
              </a:lnSpc>
            </a:pPr>
            <a:r>
              <a:rPr lang="zh-CN" altLang="en-US" dirty="0">
                <a:latin typeface="方正黑体简体" panose="02010601030101010101" pitchFamily="2" charset="-122"/>
                <a:ea typeface="方正黑体简体" panose="02010601030101010101" pitchFamily="2" charset="-122"/>
              </a:rPr>
              <a:t>为中心，以活动为中心”的教育思想，追求儿童个性的发展。这些新的教育思想很快传入中</a:t>
            </a:r>
          </a:p>
          <a:p>
            <a:pPr>
              <a:lnSpc>
                <a:spcPct val="150000"/>
              </a:lnSpc>
            </a:pPr>
            <a:r>
              <a:rPr lang="zh-CN" altLang="en-US" dirty="0">
                <a:latin typeface="方正黑体简体" panose="02010601030101010101" pitchFamily="2" charset="-122"/>
                <a:ea typeface="方正黑体简体" panose="02010601030101010101" pitchFamily="2" charset="-122"/>
              </a:rPr>
              <a:t>国，引起教育界的广泛响应，形成介绍、实验各种新教学方法的热潮。较为突出的学校教学</a:t>
            </a:r>
          </a:p>
          <a:p>
            <a:pPr>
              <a:lnSpc>
                <a:spcPct val="150000"/>
              </a:lnSpc>
            </a:pPr>
            <a:r>
              <a:rPr lang="zh-CN" altLang="en-US" dirty="0">
                <a:latin typeface="方正黑体简体" panose="02010601030101010101" pitchFamily="2" charset="-122"/>
                <a:ea typeface="方正黑体简体" panose="02010601030101010101" pitchFamily="2" charset="-122"/>
              </a:rPr>
              <a:t>方法的改革和实验如下。</a:t>
            </a:r>
          </a:p>
        </p:txBody>
      </p:sp>
    </p:spTree>
    <p:extLst>
      <p:ext uri="{BB962C8B-B14F-4D97-AF65-F5344CB8AC3E}">
        <p14:creationId xmlns:p14="http://schemas.microsoft.com/office/powerpoint/2010/main" val="37897574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矩形: 圆角 1">
            <a:extLst>
              <a:ext uri="{FF2B5EF4-FFF2-40B4-BE49-F238E27FC236}">
                <a16:creationId xmlns:a16="http://schemas.microsoft.com/office/drawing/2014/main" id="{8E585B9A-4134-6B6D-A7C9-FAAE3D7BA4CA}"/>
              </a:ext>
            </a:extLst>
          </p:cNvPr>
          <p:cNvSpPr/>
          <p:nvPr/>
        </p:nvSpPr>
        <p:spPr>
          <a:xfrm>
            <a:off x="2057400" y="2105526"/>
            <a:ext cx="3043990" cy="54382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a:t>（一）推行设计教学法</a:t>
            </a:r>
          </a:p>
        </p:txBody>
      </p:sp>
      <p:sp>
        <p:nvSpPr>
          <p:cNvPr id="10" name="矩形: 圆角 9">
            <a:extLst>
              <a:ext uri="{FF2B5EF4-FFF2-40B4-BE49-F238E27FC236}">
                <a16:creationId xmlns:a16="http://schemas.microsoft.com/office/drawing/2014/main" id="{44ECAD7E-3651-02FA-92C0-86669C53A824}"/>
              </a:ext>
            </a:extLst>
          </p:cNvPr>
          <p:cNvSpPr/>
          <p:nvPr/>
        </p:nvSpPr>
        <p:spPr>
          <a:xfrm>
            <a:off x="6785811" y="2105526"/>
            <a:ext cx="3043990" cy="54382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a:t>（二）实验道尔顿制</a:t>
            </a:r>
          </a:p>
        </p:txBody>
      </p:sp>
      <p:sp>
        <p:nvSpPr>
          <p:cNvPr id="11" name="文本框 10">
            <a:extLst>
              <a:ext uri="{FF2B5EF4-FFF2-40B4-BE49-F238E27FC236}">
                <a16:creationId xmlns:a16="http://schemas.microsoft.com/office/drawing/2014/main" id="{EFF8738C-FC33-7999-4103-C34BD0C73C18}"/>
              </a:ext>
            </a:extLst>
          </p:cNvPr>
          <p:cNvSpPr txBox="1"/>
          <p:nvPr/>
        </p:nvSpPr>
        <p:spPr>
          <a:xfrm>
            <a:off x="2161172" y="2958274"/>
            <a:ext cx="2836445" cy="3139321"/>
          </a:xfrm>
          <a:prstGeom prst="rect">
            <a:avLst/>
          </a:prstGeom>
          <a:noFill/>
        </p:spPr>
        <p:txBody>
          <a:bodyPr wrap="square">
            <a:spAutoFit/>
          </a:bodyPr>
          <a:lstStyle/>
          <a:p>
            <a:r>
              <a:rPr lang="zh-CN" altLang="en-US" dirty="0"/>
              <a:t>       设计教学法由克伯屈创立，以杜威的问题教学法和桑代克的行为主义心理学作为理论 依据，提倡以儿童为中心，由儿童决定学习目的和内容，自行设计并实行单元活动，以获得 知识和解决问题的能力，重视儿童学习的主动性，强调教育与生活相结合。</a:t>
            </a:r>
          </a:p>
        </p:txBody>
      </p:sp>
      <p:sp>
        <p:nvSpPr>
          <p:cNvPr id="13" name="文本框 12">
            <a:extLst>
              <a:ext uri="{FF2B5EF4-FFF2-40B4-BE49-F238E27FC236}">
                <a16:creationId xmlns:a16="http://schemas.microsoft.com/office/drawing/2014/main" id="{B52DBA6E-C405-D138-CFE3-7F861FD552CB}"/>
              </a:ext>
            </a:extLst>
          </p:cNvPr>
          <p:cNvSpPr txBox="1"/>
          <p:nvPr/>
        </p:nvSpPr>
        <p:spPr>
          <a:xfrm>
            <a:off x="6889583" y="2958274"/>
            <a:ext cx="2836445" cy="2862322"/>
          </a:xfrm>
          <a:prstGeom prst="rect">
            <a:avLst/>
          </a:prstGeom>
          <a:noFill/>
        </p:spPr>
        <p:txBody>
          <a:bodyPr wrap="square">
            <a:spAutoFit/>
          </a:bodyPr>
          <a:lstStyle/>
          <a:p>
            <a:r>
              <a:rPr lang="zh-CN" altLang="en-US" dirty="0"/>
              <a:t>       道尔顿制是由美国帕克赫斯特在马萨诸塞州道尔顿中学所进行的实验。有别于班级授课 制，这是一种个别教学制度，改教室为各科作业室，学生在教师指导下，在作业室内，自己 拟订学习计划，按照兴趣自由安排学习，教师只是各作业室的顾问。</a:t>
            </a:r>
          </a:p>
        </p:txBody>
      </p:sp>
    </p:spTree>
    <p:extLst>
      <p:ext uri="{BB962C8B-B14F-4D97-AF65-F5344CB8AC3E}">
        <p14:creationId xmlns:p14="http://schemas.microsoft.com/office/powerpoint/2010/main" val="6892517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randombar(horizontal)">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2" grpId="0" animBg="1"/>
      <p:bldP spid="10" grpId="0" animBg="1"/>
      <p:bldP spid="11"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_14"/>
          <p:cNvSpPr txBox="1">
            <a:spLocks noChangeArrowheads="1"/>
          </p:cNvSpPr>
          <p:nvPr/>
        </p:nvSpPr>
        <p:spPr bwMode="auto">
          <a:xfrm>
            <a:off x="4829473" y="1259612"/>
            <a:ext cx="1211148" cy="25403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4400" b="1" spc="600" dirty="0">
                <a:solidFill>
                  <a:srgbClr val="667877"/>
                </a:solidFill>
                <a:latin typeface="微软雅黑" panose="020B0503020204020204" pitchFamily="34" charset="-122"/>
                <a:ea typeface="微软雅黑" panose="020B0503020204020204" pitchFamily="34" charset="-122"/>
              </a:rPr>
              <a:t>第四章</a:t>
            </a:r>
            <a:endParaRPr lang="zh-CN" altLang="zh-CN" sz="4400" b="1" spc="600" dirty="0">
              <a:solidFill>
                <a:srgbClr val="667877"/>
              </a:solidFill>
              <a:latin typeface="微软雅黑" panose="020B0503020204020204" pitchFamily="34" charset="-122"/>
              <a:ea typeface="微软雅黑" panose="020B0503020204020204" pitchFamily="34" charset="-122"/>
            </a:endParaRPr>
          </a:p>
        </p:txBody>
      </p:sp>
      <p:cxnSp>
        <p:nvCxnSpPr>
          <p:cNvPr id="11" name="直接连接符 27"/>
          <p:cNvCxnSpPr>
            <a:cxnSpLocks noChangeShapeType="1"/>
          </p:cNvCxnSpPr>
          <p:nvPr/>
        </p:nvCxnSpPr>
        <p:spPr bwMode="auto">
          <a:xfrm>
            <a:off x="6151380" y="1127760"/>
            <a:ext cx="0" cy="4133172"/>
          </a:xfrm>
          <a:prstGeom prst="line">
            <a:avLst/>
          </a:prstGeom>
          <a:noFill/>
          <a:ln w="19050">
            <a:solidFill>
              <a:srgbClr val="667877">
                <a:alpha val="67842"/>
              </a:srgbClr>
            </a:solidFill>
            <a:round/>
          </a:ln>
          <a:extLst>
            <a:ext uri="{909E8E84-426E-40DD-AFC4-6F175D3DCCD1}">
              <a14:hiddenFill xmlns:a14="http://schemas.microsoft.com/office/drawing/2010/main">
                <a:noFill/>
              </a14:hiddenFill>
            </a:ext>
          </a:extLst>
        </p:spPr>
      </p:cxnSp>
      <p:sp>
        <p:nvSpPr>
          <p:cNvPr id="15" name="矩形 14"/>
          <p:cNvSpPr/>
          <p:nvPr/>
        </p:nvSpPr>
        <p:spPr bwMode="auto">
          <a:xfrm flipH="1">
            <a:off x="6233160" y="903074"/>
            <a:ext cx="666612" cy="4562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spcBef>
                <a:spcPct val="50000"/>
              </a:spcBef>
            </a:pPr>
            <a:r>
              <a:rPr lang="zh-CN" altLang="en-US" sz="3600" b="1" spc="600" dirty="0">
                <a:solidFill>
                  <a:srgbClr val="FF0000"/>
                </a:solidFill>
                <a:latin typeface="方正书宋简体" panose="03000509000000000000" pitchFamily="65" charset="-122"/>
                <a:ea typeface="方正书宋简体" panose="03000509000000000000" pitchFamily="65" charset="-122"/>
              </a:rPr>
              <a:t>晚清至现代的教育</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250"/>
                                        <p:tgtEl>
                                          <p:spTgt spid="11"/>
                                        </p:tgtEl>
                                      </p:cBhvr>
                                    </p:animEffect>
                                  </p:childTnLst>
                                </p:cTn>
                              </p:par>
                            </p:childTnLst>
                          </p:cTn>
                        </p:par>
                        <p:par>
                          <p:cTn id="8" fill="hold">
                            <p:stCondLst>
                              <p:cond delay="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500" autoRev="1" fill="hold">
                                          <p:stCondLst>
                                            <p:cond delay="0"/>
                                          </p:stCondLst>
                                        </p:cTn>
                                        <p:tgtEl>
                                          <p:spTgt spid="10"/>
                                        </p:tgtEl>
                                        <p:attrNameLst>
                                          <p:attrName>ppt_w</p:attrName>
                                        </p:attrNameLst>
                                      </p:cBhvr>
                                    </p:anim>
                                    <p:anim by="(#ppt_w*0.50)" calcmode="lin" valueType="num">
                                      <p:cBhvr>
                                        <p:cTn id="12" dur="500" decel="50000" autoRev="1" fill="hold">
                                          <p:stCondLst>
                                            <p:cond delay="0"/>
                                          </p:stCondLst>
                                        </p:cTn>
                                        <p:tgtEl>
                                          <p:spTgt spid="10"/>
                                        </p:tgtEl>
                                        <p:attrNameLst>
                                          <p:attrName>ppt_x</p:attrName>
                                        </p:attrNameLst>
                                      </p:cBhvr>
                                    </p:anim>
                                    <p:anim from="(-#ppt_h/2)" to="(#ppt_y)" calcmode="lin" valueType="num">
                                      <p:cBhvr>
                                        <p:cTn id="13" dur="1000" fill="hold">
                                          <p:stCondLst>
                                            <p:cond delay="0"/>
                                          </p:stCondLst>
                                        </p:cTn>
                                        <p:tgtEl>
                                          <p:spTgt spid="10"/>
                                        </p:tgtEl>
                                        <p:attrNameLst>
                                          <p:attrName>ppt_y</p:attrName>
                                        </p:attrNameLst>
                                      </p:cBhvr>
                                    </p:anim>
                                    <p:animRot by="21600000">
                                      <p:cBhvr>
                                        <p:cTn id="14" dur="1000" fill="hold">
                                          <p:stCondLst>
                                            <p:cond delay="0"/>
                                          </p:stCondLst>
                                        </p:cTn>
                                        <p:tgtEl>
                                          <p:spTgt spid="10"/>
                                        </p:tgtEl>
                                        <p:attrNameLst>
                                          <p:attrName>r</p:attrName>
                                        </p:attrNameLst>
                                      </p:cBhvr>
                                    </p:animRot>
                                  </p:childTnLst>
                                </p:cTn>
                              </p:par>
                            </p:childTnLst>
                          </p:cTn>
                        </p:par>
                        <p:par>
                          <p:cTn id="15" fill="hold">
                            <p:stCondLst>
                              <p:cond delay="1450"/>
                            </p:stCondLst>
                            <p:childTnLst>
                              <p:par>
                                <p:cTn id="16" presetID="42"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0F937CB6-4CCB-3EBE-959A-98D701F6E29D}"/>
              </a:ext>
            </a:extLst>
          </p:cNvPr>
          <p:cNvSpPr txBox="1"/>
          <p:nvPr/>
        </p:nvSpPr>
        <p:spPr>
          <a:xfrm>
            <a:off x="1243829" y="1708273"/>
            <a:ext cx="9572560" cy="459741"/>
          </a:xfrm>
          <a:prstGeom prst="rect">
            <a:avLst/>
          </a:prstGeom>
          <a:noFill/>
        </p:spPr>
        <p:txBody>
          <a:bodyPr wrap="square">
            <a:spAutoFit/>
          </a:bodyPr>
          <a:lstStyle/>
          <a:p>
            <a:pPr>
              <a:lnSpc>
                <a:spcPct val="150000"/>
              </a:lnSpc>
            </a:pPr>
            <a:r>
              <a:rPr lang="zh-CN" altLang="en-US" b="1" dirty="0">
                <a:solidFill>
                  <a:schemeClr val="accent4">
                    <a:lumMod val="50000"/>
                  </a:schemeClr>
                </a:solidFill>
                <a:latin typeface="方正黑体简体" panose="02010601030101010101" pitchFamily="2" charset="-122"/>
                <a:ea typeface="方正黑体简体" panose="02010601030101010101" pitchFamily="2" charset="-122"/>
              </a:rPr>
              <a:t>四、蔡元培的教育思想</a:t>
            </a:r>
            <a:endParaRPr lang="en-US" altLang="zh-CN" b="1" dirty="0">
              <a:solidFill>
                <a:schemeClr val="accent4">
                  <a:lumMod val="50000"/>
                </a:schemeClr>
              </a:solidFill>
              <a:latin typeface="方正黑体简体" panose="02010601030101010101" pitchFamily="2" charset="-122"/>
              <a:ea typeface="方正黑体简体" panose="02010601030101010101" pitchFamily="2" charset="-122"/>
            </a:endParaRPr>
          </a:p>
        </p:txBody>
      </p:sp>
      <p:sp>
        <p:nvSpPr>
          <p:cNvPr id="5" name="矩形 4">
            <a:extLst>
              <a:ext uri="{FF2B5EF4-FFF2-40B4-BE49-F238E27FC236}">
                <a16:creationId xmlns:a16="http://schemas.microsoft.com/office/drawing/2014/main" id="{1BCA527C-EC05-5203-6B50-8C8C51311DC9}"/>
              </a:ext>
            </a:extLst>
          </p:cNvPr>
          <p:cNvSpPr/>
          <p:nvPr/>
        </p:nvSpPr>
        <p:spPr>
          <a:xfrm>
            <a:off x="4692316" y="2337592"/>
            <a:ext cx="6009544" cy="579600"/>
          </a:xfrm>
          <a:prstGeom prst="rect">
            <a:avLst/>
          </a:prstGeom>
        </p:spPr>
        <p:style>
          <a:lnRef idx="1">
            <a:schemeClr val="accent4">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6" name="任意多边形: 形状 5">
            <a:extLst>
              <a:ext uri="{FF2B5EF4-FFF2-40B4-BE49-F238E27FC236}">
                <a16:creationId xmlns:a16="http://schemas.microsoft.com/office/drawing/2014/main" id="{9351758F-9AEA-70A0-F85F-A927FCB1DE26}"/>
              </a:ext>
            </a:extLst>
          </p:cNvPr>
          <p:cNvSpPr/>
          <p:nvPr/>
        </p:nvSpPr>
        <p:spPr>
          <a:xfrm>
            <a:off x="5547764" y="1998112"/>
            <a:ext cx="4877334" cy="678960"/>
          </a:xfrm>
          <a:custGeom>
            <a:avLst/>
            <a:gdLst>
              <a:gd name="connsiteX0" fmla="*/ 0 w 4877334"/>
              <a:gd name="connsiteY0" fmla="*/ 113162 h 678960"/>
              <a:gd name="connsiteX1" fmla="*/ 113162 w 4877334"/>
              <a:gd name="connsiteY1" fmla="*/ 0 h 678960"/>
              <a:gd name="connsiteX2" fmla="*/ 4764172 w 4877334"/>
              <a:gd name="connsiteY2" fmla="*/ 0 h 678960"/>
              <a:gd name="connsiteX3" fmla="*/ 4877334 w 4877334"/>
              <a:gd name="connsiteY3" fmla="*/ 113162 h 678960"/>
              <a:gd name="connsiteX4" fmla="*/ 4877334 w 4877334"/>
              <a:gd name="connsiteY4" fmla="*/ 565798 h 678960"/>
              <a:gd name="connsiteX5" fmla="*/ 4764172 w 4877334"/>
              <a:gd name="connsiteY5" fmla="*/ 678960 h 678960"/>
              <a:gd name="connsiteX6" fmla="*/ 113162 w 4877334"/>
              <a:gd name="connsiteY6" fmla="*/ 678960 h 678960"/>
              <a:gd name="connsiteX7" fmla="*/ 0 w 4877334"/>
              <a:gd name="connsiteY7" fmla="*/ 565798 h 678960"/>
              <a:gd name="connsiteX8" fmla="*/ 0 w 4877334"/>
              <a:gd name="connsiteY8" fmla="*/ 113162 h 67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7334" h="678960">
                <a:moveTo>
                  <a:pt x="0" y="113162"/>
                </a:moveTo>
                <a:cubicBezTo>
                  <a:pt x="0" y="50664"/>
                  <a:pt x="50664" y="0"/>
                  <a:pt x="113162" y="0"/>
                </a:cubicBezTo>
                <a:lnTo>
                  <a:pt x="4764172" y="0"/>
                </a:lnTo>
                <a:cubicBezTo>
                  <a:pt x="4826670" y="0"/>
                  <a:pt x="4877334" y="50664"/>
                  <a:pt x="4877334" y="113162"/>
                </a:cubicBezTo>
                <a:lnTo>
                  <a:pt x="4877334" y="565798"/>
                </a:lnTo>
                <a:cubicBezTo>
                  <a:pt x="4877334" y="628296"/>
                  <a:pt x="4826670" y="678960"/>
                  <a:pt x="4764172" y="678960"/>
                </a:cubicBezTo>
                <a:lnTo>
                  <a:pt x="113162" y="678960"/>
                </a:lnTo>
                <a:cubicBezTo>
                  <a:pt x="50664" y="678960"/>
                  <a:pt x="0" y="628296"/>
                  <a:pt x="0" y="565798"/>
                </a:cubicBezTo>
                <a:lnTo>
                  <a:pt x="0" y="113162"/>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17496" tIns="33144" rIns="217496" bIns="33144" numCol="1" spcCol="1270" anchor="ctr" anchorCtr="0">
            <a:noAutofit/>
          </a:bodyPr>
          <a:lstStyle/>
          <a:p>
            <a:pPr marL="0" lvl="0" indent="0" algn="ctr" defTabSz="1022350">
              <a:lnSpc>
                <a:spcPct val="90000"/>
              </a:lnSpc>
              <a:spcBef>
                <a:spcPct val="0"/>
              </a:spcBef>
              <a:spcAft>
                <a:spcPct val="35000"/>
              </a:spcAft>
              <a:buNone/>
            </a:pPr>
            <a:r>
              <a:rPr lang="zh-CN" altLang="en-US" sz="2400" dirty="0"/>
              <a:t>（一）“五育”并重的教育方针</a:t>
            </a:r>
            <a:endParaRPr lang="zh-CN" altLang="en-US" sz="2300" kern="1200" dirty="0"/>
          </a:p>
        </p:txBody>
      </p:sp>
      <p:sp>
        <p:nvSpPr>
          <p:cNvPr id="7" name="矩形 6">
            <a:extLst>
              <a:ext uri="{FF2B5EF4-FFF2-40B4-BE49-F238E27FC236}">
                <a16:creationId xmlns:a16="http://schemas.microsoft.com/office/drawing/2014/main" id="{CE53826E-3E29-4239-5C30-9F1A99089F59}"/>
              </a:ext>
            </a:extLst>
          </p:cNvPr>
          <p:cNvSpPr/>
          <p:nvPr/>
        </p:nvSpPr>
        <p:spPr>
          <a:xfrm>
            <a:off x="914399" y="3429000"/>
            <a:ext cx="9228221" cy="1446598"/>
          </a:xfrm>
          <a:prstGeom prst="rect">
            <a:avLst/>
          </a:prstGeom>
        </p:spPr>
        <p:style>
          <a:lnRef idx="1">
            <a:schemeClr val="accent4">
              <a:hueOff val="4900445"/>
              <a:satOff val="-20388"/>
              <a:lumOff val="4804"/>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8" name="任意多边形: 形状 7">
            <a:extLst>
              <a:ext uri="{FF2B5EF4-FFF2-40B4-BE49-F238E27FC236}">
                <a16:creationId xmlns:a16="http://schemas.microsoft.com/office/drawing/2014/main" id="{65109E40-A65C-77CA-4C72-198064FD0308}"/>
              </a:ext>
            </a:extLst>
          </p:cNvPr>
          <p:cNvSpPr/>
          <p:nvPr/>
        </p:nvSpPr>
        <p:spPr>
          <a:xfrm>
            <a:off x="2951651" y="3089520"/>
            <a:ext cx="4877334" cy="678960"/>
          </a:xfrm>
          <a:custGeom>
            <a:avLst/>
            <a:gdLst>
              <a:gd name="connsiteX0" fmla="*/ 0 w 4877334"/>
              <a:gd name="connsiteY0" fmla="*/ 113162 h 678960"/>
              <a:gd name="connsiteX1" fmla="*/ 113162 w 4877334"/>
              <a:gd name="connsiteY1" fmla="*/ 0 h 678960"/>
              <a:gd name="connsiteX2" fmla="*/ 4764172 w 4877334"/>
              <a:gd name="connsiteY2" fmla="*/ 0 h 678960"/>
              <a:gd name="connsiteX3" fmla="*/ 4877334 w 4877334"/>
              <a:gd name="connsiteY3" fmla="*/ 113162 h 678960"/>
              <a:gd name="connsiteX4" fmla="*/ 4877334 w 4877334"/>
              <a:gd name="connsiteY4" fmla="*/ 565798 h 678960"/>
              <a:gd name="connsiteX5" fmla="*/ 4764172 w 4877334"/>
              <a:gd name="connsiteY5" fmla="*/ 678960 h 678960"/>
              <a:gd name="connsiteX6" fmla="*/ 113162 w 4877334"/>
              <a:gd name="connsiteY6" fmla="*/ 678960 h 678960"/>
              <a:gd name="connsiteX7" fmla="*/ 0 w 4877334"/>
              <a:gd name="connsiteY7" fmla="*/ 565798 h 678960"/>
              <a:gd name="connsiteX8" fmla="*/ 0 w 4877334"/>
              <a:gd name="connsiteY8" fmla="*/ 113162 h 67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7334" h="678960">
                <a:moveTo>
                  <a:pt x="0" y="113162"/>
                </a:moveTo>
                <a:cubicBezTo>
                  <a:pt x="0" y="50664"/>
                  <a:pt x="50664" y="0"/>
                  <a:pt x="113162" y="0"/>
                </a:cubicBezTo>
                <a:lnTo>
                  <a:pt x="4764172" y="0"/>
                </a:lnTo>
                <a:cubicBezTo>
                  <a:pt x="4826670" y="0"/>
                  <a:pt x="4877334" y="50664"/>
                  <a:pt x="4877334" y="113162"/>
                </a:cubicBezTo>
                <a:lnTo>
                  <a:pt x="4877334" y="565798"/>
                </a:lnTo>
                <a:cubicBezTo>
                  <a:pt x="4877334" y="628296"/>
                  <a:pt x="4826670" y="678960"/>
                  <a:pt x="4764172" y="678960"/>
                </a:cubicBezTo>
                <a:lnTo>
                  <a:pt x="113162" y="678960"/>
                </a:lnTo>
                <a:cubicBezTo>
                  <a:pt x="50664" y="678960"/>
                  <a:pt x="0" y="628296"/>
                  <a:pt x="0" y="565798"/>
                </a:cubicBezTo>
                <a:lnTo>
                  <a:pt x="0" y="113162"/>
                </a:lnTo>
                <a:close/>
              </a:path>
            </a:pathLst>
          </a:custGeom>
        </p:spPr>
        <p:style>
          <a:lnRef idx="0">
            <a:schemeClr val="lt1">
              <a:hueOff val="0"/>
              <a:satOff val="0"/>
              <a:lumOff val="0"/>
              <a:alphaOff val="0"/>
            </a:schemeClr>
          </a:lnRef>
          <a:fillRef idx="3">
            <a:schemeClr val="accent4">
              <a:hueOff val="4900445"/>
              <a:satOff val="-20388"/>
              <a:lumOff val="4804"/>
              <a:alphaOff val="0"/>
            </a:schemeClr>
          </a:fillRef>
          <a:effectRef idx="3">
            <a:schemeClr val="accent4">
              <a:hueOff val="4900445"/>
              <a:satOff val="-20388"/>
              <a:lumOff val="4804"/>
              <a:alphaOff val="0"/>
            </a:schemeClr>
          </a:effectRef>
          <a:fontRef idx="minor">
            <a:schemeClr val="lt1"/>
          </a:fontRef>
        </p:style>
        <p:txBody>
          <a:bodyPr spcFirstLastPara="0" vert="horz" wrap="square" lIns="217496" tIns="33144" rIns="217496" bIns="33144" numCol="1" spcCol="1270" anchor="ctr" anchorCtr="0">
            <a:noAutofit/>
          </a:bodyPr>
          <a:lstStyle/>
          <a:p>
            <a:pPr marL="0" lvl="0" indent="0" algn="ctr" defTabSz="1022350">
              <a:lnSpc>
                <a:spcPct val="90000"/>
              </a:lnSpc>
              <a:spcBef>
                <a:spcPct val="0"/>
              </a:spcBef>
              <a:spcAft>
                <a:spcPct val="35000"/>
              </a:spcAft>
              <a:buNone/>
            </a:pPr>
            <a:r>
              <a:rPr lang="zh-CN" altLang="en-US" sz="2400" dirty="0">
                <a:solidFill>
                  <a:schemeClr val="tx1"/>
                </a:solidFill>
              </a:rPr>
              <a:t>（二）改革北京大学的教育实践</a:t>
            </a:r>
            <a:endParaRPr lang="zh-CN" altLang="en-US" sz="2300" kern="1200" dirty="0">
              <a:solidFill>
                <a:schemeClr val="tx1"/>
              </a:solidFill>
            </a:endParaRPr>
          </a:p>
        </p:txBody>
      </p:sp>
      <p:sp>
        <p:nvSpPr>
          <p:cNvPr id="10" name="矩形 9">
            <a:extLst>
              <a:ext uri="{FF2B5EF4-FFF2-40B4-BE49-F238E27FC236}">
                <a16:creationId xmlns:a16="http://schemas.microsoft.com/office/drawing/2014/main" id="{A6FA43B7-0DCC-7535-CC95-B6115BA78A34}"/>
              </a:ext>
            </a:extLst>
          </p:cNvPr>
          <p:cNvSpPr/>
          <p:nvPr/>
        </p:nvSpPr>
        <p:spPr>
          <a:xfrm>
            <a:off x="3734239" y="5366205"/>
            <a:ext cx="7792014" cy="579600"/>
          </a:xfrm>
          <a:prstGeom prst="rect">
            <a:avLst/>
          </a:prstGeom>
        </p:spPr>
        <p:style>
          <a:lnRef idx="1">
            <a:schemeClr val="accent4">
              <a:hueOff val="9800891"/>
              <a:satOff val="-40777"/>
              <a:lumOff val="9608"/>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1" name="任意多边形: 形状 10">
            <a:extLst>
              <a:ext uri="{FF2B5EF4-FFF2-40B4-BE49-F238E27FC236}">
                <a16:creationId xmlns:a16="http://schemas.microsoft.com/office/drawing/2014/main" id="{D28023F2-CE0F-BDD8-5905-9E8B132D05C9}"/>
              </a:ext>
            </a:extLst>
          </p:cNvPr>
          <p:cNvSpPr/>
          <p:nvPr/>
        </p:nvSpPr>
        <p:spPr>
          <a:xfrm>
            <a:off x="5803141" y="5026725"/>
            <a:ext cx="4877334" cy="678960"/>
          </a:xfrm>
          <a:custGeom>
            <a:avLst/>
            <a:gdLst>
              <a:gd name="connsiteX0" fmla="*/ 0 w 4877334"/>
              <a:gd name="connsiteY0" fmla="*/ 113162 h 678960"/>
              <a:gd name="connsiteX1" fmla="*/ 113162 w 4877334"/>
              <a:gd name="connsiteY1" fmla="*/ 0 h 678960"/>
              <a:gd name="connsiteX2" fmla="*/ 4764172 w 4877334"/>
              <a:gd name="connsiteY2" fmla="*/ 0 h 678960"/>
              <a:gd name="connsiteX3" fmla="*/ 4877334 w 4877334"/>
              <a:gd name="connsiteY3" fmla="*/ 113162 h 678960"/>
              <a:gd name="connsiteX4" fmla="*/ 4877334 w 4877334"/>
              <a:gd name="connsiteY4" fmla="*/ 565798 h 678960"/>
              <a:gd name="connsiteX5" fmla="*/ 4764172 w 4877334"/>
              <a:gd name="connsiteY5" fmla="*/ 678960 h 678960"/>
              <a:gd name="connsiteX6" fmla="*/ 113162 w 4877334"/>
              <a:gd name="connsiteY6" fmla="*/ 678960 h 678960"/>
              <a:gd name="connsiteX7" fmla="*/ 0 w 4877334"/>
              <a:gd name="connsiteY7" fmla="*/ 565798 h 678960"/>
              <a:gd name="connsiteX8" fmla="*/ 0 w 4877334"/>
              <a:gd name="connsiteY8" fmla="*/ 113162 h 67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7334" h="678960">
                <a:moveTo>
                  <a:pt x="0" y="113162"/>
                </a:moveTo>
                <a:cubicBezTo>
                  <a:pt x="0" y="50664"/>
                  <a:pt x="50664" y="0"/>
                  <a:pt x="113162" y="0"/>
                </a:cubicBezTo>
                <a:lnTo>
                  <a:pt x="4764172" y="0"/>
                </a:lnTo>
                <a:cubicBezTo>
                  <a:pt x="4826670" y="0"/>
                  <a:pt x="4877334" y="50664"/>
                  <a:pt x="4877334" y="113162"/>
                </a:cubicBezTo>
                <a:lnTo>
                  <a:pt x="4877334" y="565798"/>
                </a:lnTo>
                <a:cubicBezTo>
                  <a:pt x="4877334" y="628296"/>
                  <a:pt x="4826670" y="678960"/>
                  <a:pt x="4764172" y="678960"/>
                </a:cubicBezTo>
                <a:lnTo>
                  <a:pt x="113162" y="678960"/>
                </a:lnTo>
                <a:cubicBezTo>
                  <a:pt x="50664" y="678960"/>
                  <a:pt x="0" y="628296"/>
                  <a:pt x="0" y="565798"/>
                </a:cubicBezTo>
                <a:lnTo>
                  <a:pt x="0" y="113162"/>
                </a:lnTo>
                <a:close/>
              </a:path>
            </a:pathLst>
          </a:custGeom>
        </p:spPr>
        <p:style>
          <a:lnRef idx="0">
            <a:schemeClr val="lt1">
              <a:hueOff val="0"/>
              <a:satOff val="0"/>
              <a:lumOff val="0"/>
              <a:alphaOff val="0"/>
            </a:schemeClr>
          </a:lnRef>
          <a:fillRef idx="3">
            <a:schemeClr val="accent4">
              <a:hueOff val="9800891"/>
              <a:satOff val="-40777"/>
              <a:lumOff val="9608"/>
              <a:alphaOff val="0"/>
            </a:schemeClr>
          </a:fillRef>
          <a:effectRef idx="3">
            <a:schemeClr val="accent4">
              <a:hueOff val="9800891"/>
              <a:satOff val="-40777"/>
              <a:lumOff val="9608"/>
              <a:alphaOff val="0"/>
            </a:schemeClr>
          </a:effectRef>
          <a:fontRef idx="minor">
            <a:schemeClr val="lt1"/>
          </a:fontRef>
        </p:style>
        <p:txBody>
          <a:bodyPr spcFirstLastPara="0" vert="horz" wrap="square" lIns="217496" tIns="33144" rIns="217496" bIns="33144" numCol="1" spcCol="1270" anchor="ctr" anchorCtr="0">
            <a:noAutofit/>
          </a:bodyPr>
          <a:lstStyle/>
          <a:p>
            <a:pPr marL="0" lvl="0" indent="0" algn="ctr" defTabSz="1022350">
              <a:lnSpc>
                <a:spcPct val="90000"/>
              </a:lnSpc>
              <a:spcBef>
                <a:spcPct val="0"/>
              </a:spcBef>
              <a:spcAft>
                <a:spcPct val="35000"/>
              </a:spcAft>
              <a:buNone/>
            </a:pPr>
            <a:r>
              <a:rPr lang="zh-CN" altLang="en-US" sz="2400" dirty="0"/>
              <a:t>（三）教育独立思想</a:t>
            </a:r>
            <a:endParaRPr lang="zh-CN" altLang="en-US" sz="2300" kern="1200" dirty="0"/>
          </a:p>
        </p:txBody>
      </p:sp>
      <p:sp>
        <p:nvSpPr>
          <p:cNvPr id="16" name="任意多边形: 形状 15">
            <a:extLst>
              <a:ext uri="{FF2B5EF4-FFF2-40B4-BE49-F238E27FC236}">
                <a16:creationId xmlns:a16="http://schemas.microsoft.com/office/drawing/2014/main" id="{F48BB989-A384-9E94-5A50-75D9177C0573}"/>
              </a:ext>
            </a:extLst>
          </p:cNvPr>
          <p:cNvSpPr/>
          <p:nvPr/>
        </p:nvSpPr>
        <p:spPr>
          <a:xfrm>
            <a:off x="2713655" y="3997910"/>
            <a:ext cx="2646948" cy="282378"/>
          </a:xfrm>
          <a:custGeom>
            <a:avLst/>
            <a:gdLst>
              <a:gd name="connsiteX0" fmla="*/ 0 w 4877334"/>
              <a:gd name="connsiteY0" fmla="*/ 113162 h 678960"/>
              <a:gd name="connsiteX1" fmla="*/ 113162 w 4877334"/>
              <a:gd name="connsiteY1" fmla="*/ 0 h 678960"/>
              <a:gd name="connsiteX2" fmla="*/ 4764172 w 4877334"/>
              <a:gd name="connsiteY2" fmla="*/ 0 h 678960"/>
              <a:gd name="connsiteX3" fmla="*/ 4877334 w 4877334"/>
              <a:gd name="connsiteY3" fmla="*/ 113162 h 678960"/>
              <a:gd name="connsiteX4" fmla="*/ 4877334 w 4877334"/>
              <a:gd name="connsiteY4" fmla="*/ 565798 h 678960"/>
              <a:gd name="connsiteX5" fmla="*/ 4764172 w 4877334"/>
              <a:gd name="connsiteY5" fmla="*/ 678960 h 678960"/>
              <a:gd name="connsiteX6" fmla="*/ 113162 w 4877334"/>
              <a:gd name="connsiteY6" fmla="*/ 678960 h 678960"/>
              <a:gd name="connsiteX7" fmla="*/ 0 w 4877334"/>
              <a:gd name="connsiteY7" fmla="*/ 565798 h 678960"/>
              <a:gd name="connsiteX8" fmla="*/ 0 w 4877334"/>
              <a:gd name="connsiteY8" fmla="*/ 113162 h 67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7334" h="678960">
                <a:moveTo>
                  <a:pt x="0" y="113162"/>
                </a:moveTo>
                <a:cubicBezTo>
                  <a:pt x="0" y="50664"/>
                  <a:pt x="50664" y="0"/>
                  <a:pt x="113162" y="0"/>
                </a:cubicBezTo>
                <a:lnTo>
                  <a:pt x="4764172" y="0"/>
                </a:lnTo>
                <a:cubicBezTo>
                  <a:pt x="4826670" y="0"/>
                  <a:pt x="4877334" y="50664"/>
                  <a:pt x="4877334" y="113162"/>
                </a:cubicBezTo>
                <a:lnTo>
                  <a:pt x="4877334" y="565798"/>
                </a:lnTo>
                <a:cubicBezTo>
                  <a:pt x="4877334" y="628296"/>
                  <a:pt x="4826670" y="678960"/>
                  <a:pt x="4764172" y="678960"/>
                </a:cubicBezTo>
                <a:lnTo>
                  <a:pt x="113162" y="678960"/>
                </a:lnTo>
                <a:cubicBezTo>
                  <a:pt x="50664" y="678960"/>
                  <a:pt x="0" y="628296"/>
                  <a:pt x="0" y="565798"/>
                </a:cubicBezTo>
                <a:lnTo>
                  <a:pt x="0" y="113162"/>
                </a:lnTo>
                <a:close/>
              </a:path>
            </a:pathLst>
          </a:custGeom>
        </p:spPr>
        <p:style>
          <a:lnRef idx="0">
            <a:schemeClr val="lt1">
              <a:hueOff val="0"/>
              <a:satOff val="0"/>
              <a:lumOff val="0"/>
              <a:alphaOff val="0"/>
            </a:schemeClr>
          </a:lnRef>
          <a:fillRef idx="3">
            <a:schemeClr val="accent4">
              <a:hueOff val="4900445"/>
              <a:satOff val="-20388"/>
              <a:lumOff val="4804"/>
              <a:alphaOff val="0"/>
            </a:schemeClr>
          </a:fillRef>
          <a:effectRef idx="3">
            <a:schemeClr val="accent4">
              <a:hueOff val="4900445"/>
              <a:satOff val="-20388"/>
              <a:lumOff val="4804"/>
              <a:alphaOff val="0"/>
            </a:schemeClr>
          </a:effectRef>
          <a:fontRef idx="minor">
            <a:schemeClr val="lt1"/>
          </a:fontRef>
        </p:style>
        <p:txBody>
          <a:bodyPr spcFirstLastPara="0" vert="horz" wrap="square" lIns="217496" tIns="33144" rIns="217496" bIns="33144" numCol="1" spcCol="1270" anchor="ctr" anchorCtr="0">
            <a:noAutofit/>
          </a:bodyPr>
          <a:lstStyle/>
          <a:p>
            <a:pPr marL="0" lvl="0" indent="0" algn="ctr" defTabSz="1022350">
              <a:lnSpc>
                <a:spcPct val="90000"/>
              </a:lnSpc>
              <a:spcBef>
                <a:spcPct val="0"/>
              </a:spcBef>
              <a:spcAft>
                <a:spcPct val="35000"/>
              </a:spcAft>
              <a:buNone/>
            </a:pPr>
            <a:r>
              <a:rPr lang="en-US" altLang="zh-CN" sz="1400" dirty="0">
                <a:solidFill>
                  <a:schemeClr val="tx1"/>
                </a:solidFill>
              </a:rPr>
              <a:t>1. </a:t>
            </a:r>
            <a:r>
              <a:rPr lang="zh-CN" altLang="en-US" sz="1400" dirty="0">
                <a:solidFill>
                  <a:schemeClr val="tx1"/>
                </a:solidFill>
              </a:rPr>
              <a:t>整顿校风，改变学生观念</a:t>
            </a:r>
            <a:endParaRPr lang="zh-CN" altLang="en-US" sz="1400" kern="1200" dirty="0">
              <a:solidFill>
                <a:schemeClr val="tx1"/>
              </a:solidFill>
            </a:endParaRPr>
          </a:p>
        </p:txBody>
      </p:sp>
      <p:sp>
        <p:nvSpPr>
          <p:cNvPr id="17" name="任意多边形: 形状 16">
            <a:extLst>
              <a:ext uri="{FF2B5EF4-FFF2-40B4-BE49-F238E27FC236}">
                <a16:creationId xmlns:a16="http://schemas.microsoft.com/office/drawing/2014/main" id="{A992EB7F-12D6-D5E1-AA59-F3891EEBDBC7}"/>
              </a:ext>
            </a:extLst>
          </p:cNvPr>
          <p:cNvSpPr/>
          <p:nvPr/>
        </p:nvSpPr>
        <p:spPr>
          <a:xfrm>
            <a:off x="6855462" y="3997910"/>
            <a:ext cx="2646948" cy="282378"/>
          </a:xfrm>
          <a:custGeom>
            <a:avLst/>
            <a:gdLst>
              <a:gd name="connsiteX0" fmla="*/ 0 w 4877334"/>
              <a:gd name="connsiteY0" fmla="*/ 113162 h 678960"/>
              <a:gd name="connsiteX1" fmla="*/ 113162 w 4877334"/>
              <a:gd name="connsiteY1" fmla="*/ 0 h 678960"/>
              <a:gd name="connsiteX2" fmla="*/ 4764172 w 4877334"/>
              <a:gd name="connsiteY2" fmla="*/ 0 h 678960"/>
              <a:gd name="connsiteX3" fmla="*/ 4877334 w 4877334"/>
              <a:gd name="connsiteY3" fmla="*/ 113162 h 678960"/>
              <a:gd name="connsiteX4" fmla="*/ 4877334 w 4877334"/>
              <a:gd name="connsiteY4" fmla="*/ 565798 h 678960"/>
              <a:gd name="connsiteX5" fmla="*/ 4764172 w 4877334"/>
              <a:gd name="connsiteY5" fmla="*/ 678960 h 678960"/>
              <a:gd name="connsiteX6" fmla="*/ 113162 w 4877334"/>
              <a:gd name="connsiteY6" fmla="*/ 678960 h 678960"/>
              <a:gd name="connsiteX7" fmla="*/ 0 w 4877334"/>
              <a:gd name="connsiteY7" fmla="*/ 565798 h 678960"/>
              <a:gd name="connsiteX8" fmla="*/ 0 w 4877334"/>
              <a:gd name="connsiteY8" fmla="*/ 113162 h 67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7334" h="678960">
                <a:moveTo>
                  <a:pt x="0" y="113162"/>
                </a:moveTo>
                <a:cubicBezTo>
                  <a:pt x="0" y="50664"/>
                  <a:pt x="50664" y="0"/>
                  <a:pt x="113162" y="0"/>
                </a:cubicBezTo>
                <a:lnTo>
                  <a:pt x="4764172" y="0"/>
                </a:lnTo>
                <a:cubicBezTo>
                  <a:pt x="4826670" y="0"/>
                  <a:pt x="4877334" y="50664"/>
                  <a:pt x="4877334" y="113162"/>
                </a:cubicBezTo>
                <a:lnTo>
                  <a:pt x="4877334" y="565798"/>
                </a:lnTo>
                <a:cubicBezTo>
                  <a:pt x="4877334" y="628296"/>
                  <a:pt x="4826670" y="678960"/>
                  <a:pt x="4764172" y="678960"/>
                </a:cubicBezTo>
                <a:lnTo>
                  <a:pt x="113162" y="678960"/>
                </a:lnTo>
                <a:cubicBezTo>
                  <a:pt x="50664" y="678960"/>
                  <a:pt x="0" y="628296"/>
                  <a:pt x="0" y="565798"/>
                </a:cubicBezTo>
                <a:lnTo>
                  <a:pt x="0" y="113162"/>
                </a:lnTo>
                <a:close/>
              </a:path>
            </a:pathLst>
          </a:custGeom>
        </p:spPr>
        <p:style>
          <a:lnRef idx="0">
            <a:schemeClr val="lt1">
              <a:hueOff val="0"/>
              <a:satOff val="0"/>
              <a:lumOff val="0"/>
              <a:alphaOff val="0"/>
            </a:schemeClr>
          </a:lnRef>
          <a:fillRef idx="3">
            <a:schemeClr val="accent4">
              <a:hueOff val="4900445"/>
              <a:satOff val="-20388"/>
              <a:lumOff val="4804"/>
              <a:alphaOff val="0"/>
            </a:schemeClr>
          </a:fillRef>
          <a:effectRef idx="3">
            <a:schemeClr val="accent4">
              <a:hueOff val="4900445"/>
              <a:satOff val="-20388"/>
              <a:lumOff val="4804"/>
              <a:alphaOff val="0"/>
            </a:schemeClr>
          </a:effectRef>
          <a:fontRef idx="minor">
            <a:schemeClr val="lt1"/>
          </a:fontRef>
        </p:style>
        <p:txBody>
          <a:bodyPr spcFirstLastPara="0" vert="horz" wrap="square" lIns="217496" tIns="33144" rIns="217496" bIns="33144" numCol="1" spcCol="1270" anchor="ctr" anchorCtr="0">
            <a:noAutofit/>
          </a:bodyPr>
          <a:lstStyle/>
          <a:p>
            <a:pPr marL="0" lvl="0" indent="0" algn="ctr" defTabSz="1022350">
              <a:lnSpc>
                <a:spcPct val="90000"/>
              </a:lnSpc>
              <a:spcBef>
                <a:spcPct val="0"/>
              </a:spcBef>
              <a:spcAft>
                <a:spcPct val="35000"/>
              </a:spcAft>
              <a:buNone/>
            </a:pPr>
            <a:r>
              <a:rPr lang="en-US" altLang="zh-CN" sz="1400">
                <a:solidFill>
                  <a:schemeClr val="tx1"/>
                </a:solidFill>
              </a:rPr>
              <a:t>2. </a:t>
            </a:r>
            <a:r>
              <a:rPr lang="zh-CN" altLang="en-US" sz="1400">
                <a:solidFill>
                  <a:schemeClr val="tx1"/>
                </a:solidFill>
              </a:rPr>
              <a:t>整顿教师队伍，广招人才</a:t>
            </a:r>
            <a:endParaRPr lang="zh-CN" altLang="en-US" sz="1400" kern="1200" dirty="0">
              <a:solidFill>
                <a:schemeClr val="tx1"/>
              </a:solidFill>
            </a:endParaRPr>
          </a:p>
        </p:txBody>
      </p:sp>
      <p:sp>
        <p:nvSpPr>
          <p:cNvPr id="18" name="任意多边形: 形状 17">
            <a:extLst>
              <a:ext uri="{FF2B5EF4-FFF2-40B4-BE49-F238E27FC236}">
                <a16:creationId xmlns:a16="http://schemas.microsoft.com/office/drawing/2014/main" id="{6D92D365-EB0A-7B61-7A2A-28C344D0A69B}"/>
              </a:ext>
            </a:extLst>
          </p:cNvPr>
          <p:cNvSpPr/>
          <p:nvPr/>
        </p:nvSpPr>
        <p:spPr>
          <a:xfrm>
            <a:off x="1375427" y="4469645"/>
            <a:ext cx="2935705" cy="301250"/>
          </a:xfrm>
          <a:custGeom>
            <a:avLst/>
            <a:gdLst>
              <a:gd name="connsiteX0" fmla="*/ 0 w 4877334"/>
              <a:gd name="connsiteY0" fmla="*/ 113162 h 678960"/>
              <a:gd name="connsiteX1" fmla="*/ 113162 w 4877334"/>
              <a:gd name="connsiteY1" fmla="*/ 0 h 678960"/>
              <a:gd name="connsiteX2" fmla="*/ 4764172 w 4877334"/>
              <a:gd name="connsiteY2" fmla="*/ 0 h 678960"/>
              <a:gd name="connsiteX3" fmla="*/ 4877334 w 4877334"/>
              <a:gd name="connsiteY3" fmla="*/ 113162 h 678960"/>
              <a:gd name="connsiteX4" fmla="*/ 4877334 w 4877334"/>
              <a:gd name="connsiteY4" fmla="*/ 565798 h 678960"/>
              <a:gd name="connsiteX5" fmla="*/ 4764172 w 4877334"/>
              <a:gd name="connsiteY5" fmla="*/ 678960 h 678960"/>
              <a:gd name="connsiteX6" fmla="*/ 113162 w 4877334"/>
              <a:gd name="connsiteY6" fmla="*/ 678960 h 678960"/>
              <a:gd name="connsiteX7" fmla="*/ 0 w 4877334"/>
              <a:gd name="connsiteY7" fmla="*/ 565798 h 678960"/>
              <a:gd name="connsiteX8" fmla="*/ 0 w 4877334"/>
              <a:gd name="connsiteY8" fmla="*/ 113162 h 67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7334" h="678960">
                <a:moveTo>
                  <a:pt x="0" y="113162"/>
                </a:moveTo>
                <a:cubicBezTo>
                  <a:pt x="0" y="50664"/>
                  <a:pt x="50664" y="0"/>
                  <a:pt x="113162" y="0"/>
                </a:cubicBezTo>
                <a:lnTo>
                  <a:pt x="4764172" y="0"/>
                </a:lnTo>
                <a:cubicBezTo>
                  <a:pt x="4826670" y="0"/>
                  <a:pt x="4877334" y="50664"/>
                  <a:pt x="4877334" y="113162"/>
                </a:cubicBezTo>
                <a:lnTo>
                  <a:pt x="4877334" y="565798"/>
                </a:lnTo>
                <a:cubicBezTo>
                  <a:pt x="4877334" y="628296"/>
                  <a:pt x="4826670" y="678960"/>
                  <a:pt x="4764172" y="678960"/>
                </a:cubicBezTo>
                <a:lnTo>
                  <a:pt x="113162" y="678960"/>
                </a:lnTo>
                <a:cubicBezTo>
                  <a:pt x="50664" y="678960"/>
                  <a:pt x="0" y="628296"/>
                  <a:pt x="0" y="565798"/>
                </a:cubicBezTo>
                <a:lnTo>
                  <a:pt x="0" y="113162"/>
                </a:lnTo>
                <a:close/>
              </a:path>
            </a:pathLst>
          </a:custGeom>
        </p:spPr>
        <p:style>
          <a:lnRef idx="0">
            <a:schemeClr val="lt1">
              <a:hueOff val="0"/>
              <a:satOff val="0"/>
              <a:lumOff val="0"/>
              <a:alphaOff val="0"/>
            </a:schemeClr>
          </a:lnRef>
          <a:fillRef idx="3">
            <a:schemeClr val="accent4">
              <a:hueOff val="4900445"/>
              <a:satOff val="-20388"/>
              <a:lumOff val="4804"/>
              <a:alphaOff val="0"/>
            </a:schemeClr>
          </a:fillRef>
          <a:effectRef idx="3">
            <a:schemeClr val="accent4">
              <a:hueOff val="4900445"/>
              <a:satOff val="-20388"/>
              <a:lumOff val="4804"/>
              <a:alphaOff val="0"/>
            </a:schemeClr>
          </a:effectRef>
          <a:fontRef idx="minor">
            <a:schemeClr val="lt1"/>
          </a:fontRef>
        </p:style>
        <p:txBody>
          <a:bodyPr spcFirstLastPara="0" vert="horz" wrap="square" lIns="217496" tIns="33144" rIns="217496" bIns="33144" numCol="1" spcCol="1270" anchor="ctr" anchorCtr="0">
            <a:noAutofit/>
          </a:bodyPr>
          <a:lstStyle/>
          <a:p>
            <a:pPr marL="0" lvl="0" indent="0" algn="ctr" defTabSz="1022350">
              <a:lnSpc>
                <a:spcPct val="90000"/>
              </a:lnSpc>
              <a:spcBef>
                <a:spcPct val="0"/>
              </a:spcBef>
              <a:spcAft>
                <a:spcPct val="35000"/>
              </a:spcAft>
              <a:buNone/>
            </a:pPr>
            <a:r>
              <a:rPr lang="en-US" altLang="zh-CN" sz="1400" dirty="0">
                <a:solidFill>
                  <a:schemeClr val="tx1"/>
                </a:solidFill>
              </a:rPr>
              <a:t>3. </a:t>
            </a:r>
            <a:r>
              <a:rPr lang="zh-CN" altLang="en-US" sz="1400" dirty="0">
                <a:solidFill>
                  <a:schemeClr val="tx1"/>
                </a:solidFill>
              </a:rPr>
              <a:t>改革管理体制，提倡教授治校</a:t>
            </a:r>
            <a:endParaRPr lang="zh-CN" altLang="en-US" sz="1400" kern="1200" dirty="0">
              <a:solidFill>
                <a:schemeClr val="tx1"/>
              </a:solidFill>
            </a:endParaRPr>
          </a:p>
        </p:txBody>
      </p:sp>
      <p:sp>
        <p:nvSpPr>
          <p:cNvPr id="19" name="任意多边形: 形状 18">
            <a:extLst>
              <a:ext uri="{FF2B5EF4-FFF2-40B4-BE49-F238E27FC236}">
                <a16:creationId xmlns:a16="http://schemas.microsoft.com/office/drawing/2014/main" id="{C41CF6C6-1439-7FE4-BCA7-029F7E31957F}"/>
              </a:ext>
            </a:extLst>
          </p:cNvPr>
          <p:cNvSpPr/>
          <p:nvPr/>
        </p:nvSpPr>
        <p:spPr>
          <a:xfrm>
            <a:off x="5533196" y="4469645"/>
            <a:ext cx="2474591" cy="282378"/>
          </a:xfrm>
          <a:custGeom>
            <a:avLst/>
            <a:gdLst>
              <a:gd name="connsiteX0" fmla="*/ 0 w 4877334"/>
              <a:gd name="connsiteY0" fmla="*/ 113162 h 678960"/>
              <a:gd name="connsiteX1" fmla="*/ 113162 w 4877334"/>
              <a:gd name="connsiteY1" fmla="*/ 0 h 678960"/>
              <a:gd name="connsiteX2" fmla="*/ 4764172 w 4877334"/>
              <a:gd name="connsiteY2" fmla="*/ 0 h 678960"/>
              <a:gd name="connsiteX3" fmla="*/ 4877334 w 4877334"/>
              <a:gd name="connsiteY3" fmla="*/ 113162 h 678960"/>
              <a:gd name="connsiteX4" fmla="*/ 4877334 w 4877334"/>
              <a:gd name="connsiteY4" fmla="*/ 565798 h 678960"/>
              <a:gd name="connsiteX5" fmla="*/ 4764172 w 4877334"/>
              <a:gd name="connsiteY5" fmla="*/ 678960 h 678960"/>
              <a:gd name="connsiteX6" fmla="*/ 113162 w 4877334"/>
              <a:gd name="connsiteY6" fmla="*/ 678960 h 678960"/>
              <a:gd name="connsiteX7" fmla="*/ 0 w 4877334"/>
              <a:gd name="connsiteY7" fmla="*/ 565798 h 678960"/>
              <a:gd name="connsiteX8" fmla="*/ 0 w 4877334"/>
              <a:gd name="connsiteY8" fmla="*/ 113162 h 67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7334" h="678960">
                <a:moveTo>
                  <a:pt x="0" y="113162"/>
                </a:moveTo>
                <a:cubicBezTo>
                  <a:pt x="0" y="50664"/>
                  <a:pt x="50664" y="0"/>
                  <a:pt x="113162" y="0"/>
                </a:cubicBezTo>
                <a:lnTo>
                  <a:pt x="4764172" y="0"/>
                </a:lnTo>
                <a:cubicBezTo>
                  <a:pt x="4826670" y="0"/>
                  <a:pt x="4877334" y="50664"/>
                  <a:pt x="4877334" y="113162"/>
                </a:cubicBezTo>
                <a:lnTo>
                  <a:pt x="4877334" y="565798"/>
                </a:lnTo>
                <a:cubicBezTo>
                  <a:pt x="4877334" y="628296"/>
                  <a:pt x="4826670" y="678960"/>
                  <a:pt x="4764172" y="678960"/>
                </a:cubicBezTo>
                <a:lnTo>
                  <a:pt x="113162" y="678960"/>
                </a:lnTo>
                <a:cubicBezTo>
                  <a:pt x="50664" y="678960"/>
                  <a:pt x="0" y="628296"/>
                  <a:pt x="0" y="565798"/>
                </a:cubicBezTo>
                <a:lnTo>
                  <a:pt x="0" y="113162"/>
                </a:lnTo>
                <a:close/>
              </a:path>
            </a:pathLst>
          </a:custGeom>
        </p:spPr>
        <p:style>
          <a:lnRef idx="0">
            <a:schemeClr val="lt1">
              <a:hueOff val="0"/>
              <a:satOff val="0"/>
              <a:lumOff val="0"/>
              <a:alphaOff val="0"/>
            </a:schemeClr>
          </a:lnRef>
          <a:fillRef idx="3">
            <a:schemeClr val="accent4">
              <a:hueOff val="4900445"/>
              <a:satOff val="-20388"/>
              <a:lumOff val="4804"/>
              <a:alphaOff val="0"/>
            </a:schemeClr>
          </a:fillRef>
          <a:effectRef idx="3">
            <a:schemeClr val="accent4">
              <a:hueOff val="4900445"/>
              <a:satOff val="-20388"/>
              <a:lumOff val="4804"/>
              <a:alphaOff val="0"/>
            </a:schemeClr>
          </a:effectRef>
          <a:fontRef idx="minor">
            <a:schemeClr val="lt1"/>
          </a:fontRef>
        </p:style>
        <p:txBody>
          <a:bodyPr spcFirstLastPara="0" vert="horz" wrap="square" lIns="217496" tIns="33144" rIns="217496" bIns="33144" numCol="1" spcCol="1270" anchor="ctr" anchorCtr="0">
            <a:noAutofit/>
          </a:bodyPr>
          <a:lstStyle/>
          <a:p>
            <a:pPr marL="0" lvl="0" indent="0" algn="ctr" defTabSz="1022350">
              <a:lnSpc>
                <a:spcPct val="90000"/>
              </a:lnSpc>
              <a:spcBef>
                <a:spcPct val="0"/>
              </a:spcBef>
              <a:spcAft>
                <a:spcPct val="35000"/>
              </a:spcAft>
              <a:buNone/>
            </a:pPr>
            <a:r>
              <a:rPr lang="en-US" altLang="zh-CN" sz="1400" dirty="0">
                <a:solidFill>
                  <a:schemeClr val="tx1"/>
                </a:solidFill>
              </a:rPr>
              <a:t>4. </a:t>
            </a:r>
            <a:r>
              <a:rPr lang="zh-CN" altLang="en-US" sz="1400" dirty="0">
                <a:solidFill>
                  <a:schemeClr val="tx1"/>
                </a:solidFill>
              </a:rPr>
              <a:t>改革教学体制</a:t>
            </a:r>
            <a:endParaRPr lang="zh-CN" altLang="en-US" sz="1400" kern="1200" dirty="0">
              <a:solidFill>
                <a:schemeClr val="tx1"/>
              </a:solidFill>
            </a:endParaRPr>
          </a:p>
        </p:txBody>
      </p:sp>
    </p:spTree>
    <p:extLst>
      <p:ext uri="{BB962C8B-B14F-4D97-AF65-F5344CB8AC3E}">
        <p14:creationId xmlns:p14="http://schemas.microsoft.com/office/powerpoint/2010/main" val="28563113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childTnLst>
                          </p:cTn>
                        </p:par>
                        <p:par>
                          <p:cTn id="45" fill="hold">
                            <p:stCondLst>
                              <p:cond delay="500"/>
                            </p:stCondLst>
                            <p:childTnLst>
                              <p:par>
                                <p:cTn id="46" presetID="53" presetClass="entr" presetSubtype="16"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fltVal val="0"/>
                                          </p:val>
                                        </p:tav>
                                        <p:tav tm="100000">
                                          <p:val>
                                            <p:strVal val="#ppt_h"/>
                                          </p:val>
                                        </p:tav>
                                      </p:tavLst>
                                    </p:anim>
                                    <p:animEffect transition="in" filter="fade">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ppt_w</p:attrName>
                                        </p:attrNameLst>
                                      </p:cBhvr>
                                      <p:tavLst>
                                        <p:tav tm="0">
                                          <p:val>
                                            <p:fltVal val="0"/>
                                          </p:val>
                                        </p:tav>
                                        <p:tav tm="100000">
                                          <p:val>
                                            <p:strVal val="#ppt_w"/>
                                          </p:val>
                                        </p:tav>
                                      </p:tavLst>
                                    </p:anim>
                                    <p:anim calcmode="lin" valueType="num">
                                      <p:cBhvr>
                                        <p:cTn id="70" dur="500" fill="hold"/>
                                        <p:tgtEl>
                                          <p:spTgt spid="18"/>
                                        </p:tgtEl>
                                        <p:attrNameLst>
                                          <p:attrName>ppt_h</p:attrName>
                                        </p:attrNameLst>
                                      </p:cBhvr>
                                      <p:tavLst>
                                        <p:tav tm="0">
                                          <p:val>
                                            <p:fltVal val="0"/>
                                          </p:val>
                                        </p:tav>
                                        <p:tav tm="100000">
                                          <p:val>
                                            <p:strVal val="#ppt_h"/>
                                          </p:val>
                                        </p:tav>
                                      </p:tavLst>
                                    </p:anim>
                                    <p:animEffect transition="in" filter="fade">
                                      <p:cBhvr>
                                        <p:cTn id="71" dur="5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down)">
                                      <p:cBhvr>
                                        <p:cTn id="83" dur="500"/>
                                        <p:tgtEl>
                                          <p:spTgt spid="10"/>
                                        </p:tgtEl>
                                      </p:cBhvr>
                                    </p:animEffect>
                                  </p:childTnLst>
                                </p:cTn>
                              </p:par>
                            </p:childTnLst>
                          </p:cTn>
                        </p:par>
                        <p:par>
                          <p:cTn id="84" fill="hold">
                            <p:stCondLst>
                              <p:cond delay="500"/>
                            </p:stCondLst>
                            <p:childTnLst>
                              <p:par>
                                <p:cTn id="85" presetID="53" presetClass="entr" presetSubtype="16" fill="hold" grpId="0" nodeType="after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p:cTn id="87" dur="500" fill="hold"/>
                                        <p:tgtEl>
                                          <p:spTgt spid="11"/>
                                        </p:tgtEl>
                                        <p:attrNameLst>
                                          <p:attrName>ppt_w</p:attrName>
                                        </p:attrNameLst>
                                      </p:cBhvr>
                                      <p:tavLst>
                                        <p:tav tm="0">
                                          <p:val>
                                            <p:fltVal val="0"/>
                                          </p:val>
                                        </p:tav>
                                        <p:tav tm="100000">
                                          <p:val>
                                            <p:strVal val="#ppt_w"/>
                                          </p:val>
                                        </p:tav>
                                      </p:tavLst>
                                    </p:anim>
                                    <p:anim calcmode="lin" valueType="num">
                                      <p:cBhvr>
                                        <p:cTn id="88" dur="500" fill="hold"/>
                                        <p:tgtEl>
                                          <p:spTgt spid="11"/>
                                        </p:tgtEl>
                                        <p:attrNameLst>
                                          <p:attrName>ppt_h</p:attrName>
                                        </p:attrNameLst>
                                      </p:cBhvr>
                                      <p:tavLst>
                                        <p:tav tm="0">
                                          <p:val>
                                            <p:fltVal val="0"/>
                                          </p:val>
                                        </p:tav>
                                        <p:tav tm="100000">
                                          <p:val>
                                            <p:strVal val="#ppt_h"/>
                                          </p:val>
                                        </p:tav>
                                      </p:tavLst>
                                    </p:anim>
                                    <p:animEffect transition="in" filter="fade">
                                      <p:cBhvr>
                                        <p:cTn id="8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P spid="6" grpId="0" animBg="1"/>
      <p:bldP spid="8" grpId="0" animBg="1"/>
      <p:bldP spid="11" grpId="0" animBg="1"/>
      <p:bldP spid="16" grpId="0" animBg="1"/>
      <p:bldP spid="17" grpId="0" animBg="1"/>
      <p:bldP spid="18" grpId="0" animBg="1"/>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0" name="文本框 19">
            <a:extLst>
              <a:ext uri="{FF2B5EF4-FFF2-40B4-BE49-F238E27FC236}">
                <a16:creationId xmlns:a16="http://schemas.microsoft.com/office/drawing/2014/main" id="{3A3C8DBF-20C5-1A4C-B28E-959EE7673375}"/>
              </a:ext>
            </a:extLst>
          </p:cNvPr>
          <p:cNvSpPr txBox="1"/>
          <p:nvPr/>
        </p:nvSpPr>
        <p:spPr>
          <a:xfrm>
            <a:off x="1243829" y="1708273"/>
            <a:ext cx="9572560" cy="2537233"/>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（三）教育独立思想</a:t>
            </a:r>
          </a:p>
          <a:p>
            <a:pPr>
              <a:lnSpc>
                <a:spcPct val="150000"/>
              </a:lnSpc>
            </a:pPr>
            <a:r>
              <a:rPr lang="zh-CN" altLang="en-US" dirty="0">
                <a:latin typeface="方正黑体简体" panose="02010601030101010101" pitchFamily="2" charset="-122"/>
                <a:ea typeface="方正黑体简体" panose="02010601030101010101" pitchFamily="2" charset="-122"/>
              </a:rPr>
              <a:t>       主张教育独立是蔡元培教育思想的又一突出特色。</a:t>
            </a:r>
            <a:r>
              <a:rPr lang="en-US" altLang="zh-CN" dirty="0">
                <a:latin typeface="方正黑体简体" panose="02010601030101010101" pitchFamily="2" charset="-122"/>
                <a:ea typeface="方正黑体简体" panose="02010601030101010101" pitchFamily="2" charset="-122"/>
              </a:rPr>
              <a:t>1920—1922 </a:t>
            </a:r>
            <a:r>
              <a:rPr lang="zh-CN" altLang="en-US" dirty="0">
                <a:latin typeface="方正黑体简体" panose="02010601030101010101" pitchFamily="2" charset="-122"/>
                <a:ea typeface="方正黑体简体" panose="02010601030101010101" pitchFamily="2" charset="-122"/>
              </a:rPr>
              <a:t>年，教育在历届军阀政</a:t>
            </a:r>
          </a:p>
          <a:p>
            <a:pPr>
              <a:lnSpc>
                <a:spcPct val="150000"/>
              </a:lnSpc>
            </a:pPr>
            <a:r>
              <a:rPr lang="zh-CN" altLang="en-US" dirty="0">
                <a:latin typeface="方正黑体简体" panose="02010601030101010101" pitchFamily="2" charset="-122"/>
                <a:ea typeface="方正黑体简体" panose="02010601030101010101" pitchFamily="2" charset="-122"/>
              </a:rPr>
              <a:t>府的摧残、控制之下，危机日趋严重，教育界逐渐形成了一个要求摆脱军阀控制、脱离宗教</a:t>
            </a:r>
          </a:p>
          <a:p>
            <a:pPr>
              <a:lnSpc>
                <a:spcPct val="150000"/>
              </a:lnSpc>
            </a:pPr>
            <a:r>
              <a:rPr lang="zh-CN" altLang="en-US" dirty="0">
                <a:latin typeface="方正黑体简体" panose="02010601030101010101" pitchFamily="2" charset="-122"/>
                <a:ea typeface="方正黑体简体" panose="02010601030101010101" pitchFamily="2" charset="-122"/>
              </a:rPr>
              <a:t>影响的教育独立运动，蔡元培是这一运动的主帅。</a:t>
            </a:r>
            <a:r>
              <a:rPr lang="en-US" altLang="zh-CN" dirty="0">
                <a:latin typeface="方正黑体简体" panose="02010601030101010101" pitchFamily="2" charset="-122"/>
                <a:ea typeface="方正黑体简体" panose="02010601030101010101" pitchFamily="2" charset="-122"/>
              </a:rPr>
              <a:t>1922 </a:t>
            </a:r>
            <a:r>
              <a:rPr lang="zh-CN" altLang="en-US" dirty="0">
                <a:latin typeface="方正黑体简体" panose="02010601030101010101" pitchFamily="2" charset="-122"/>
                <a:ea typeface="方正黑体简体" panose="02010601030101010101" pitchFamily="2" charset="-122"/>
              </a:rPr>
              <a:t>年，蔡元培发表</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教育独立议</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一</a:t>
            </a:r>
          </a:p>
          <a:p>
            <a:pPr>
              <a:lnSpc>
                <a:spcPct val="150000"/>
              </a:lnSpc>
            </a:pPr>
            <a:r>
              <a:rPr lang="zh-CN" altLang="en-US" dirty="0">
                <a:latin typeface="方正黑体简体" panose="02010601030101010101" pitchFamily="2" charset="-122"/>
                <a:ea typeface="方正黑体简体" panose="02010601030101010101" pitchFamily="2" charset="-122"/>
              </a:rPr>
              <a:t>文，对教育独立的观点做了比较系统的介绍。他要求教育超然于政党，超然于宗教。他说：</a:t>
            </a:r>
          </a:p>
          <a:p>
            <a:pPr>
              <a:lnSpc>
                <a:spcPct val="150000"/>
              </a:lnSpc>
            </a:pPr>
            <a:r>
              <a:rPr lang="zh-CN" altLang="en-US" dirty="0">
                <a:latin typeface="方正黑体简体" panose="02010601030101010101" pitchFamily="2" charset="-122"/>
                <a:ea typeface="方正黑体简体" panose="02010601030101010101" pitchFamily="2" charset="-122"/>
              </a:rPr>
              <a:t>“教育事业当完全交与教育家，保有独立的资格，毫不受各派政党或各派教会的影响。”</a:t>
            </a:r>
          </a:p>
        </p:txBody>
      </p:sp>
      <p:sp>
        <p:nvSpPr>
          <p:cNvPr id="8" name="矩形 7">
            <a:extLst>
              <a:ext uri="{FF2B5EF4-FFF2-40B4-BE49-F238E27FC236}">
                <a16:creationId xmlns:a16="http://schemas.microsoft.com/office/drawing/2014/main" id="{882D67D5-D1BD-466D-7A91-B33A45523018}"/>
              </a:ext>
            </a:extLst>
          </p:cNvPr>
          <p:cNvSpPr/>
          <p:nvPr/>
        </p:nvSpPr>
        <p:spPr>
          <a:xfrm>
            <a:off x="-60542" y="5327556"/>
            <a:ext cx="12313085" cy="552153"/>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5123586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20" grpId="0"/>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0F937CB6-4CCB-3EBE-959A-98D701F6E29D}"/>
              </a:ext>
            </a:extLst>
          </p:cNvPr>
          <p:cNvSpPr txBox="1"/>
          <p:nvPr/>
        </p:nvSpPr>
        <p:spPr>
          <a:xfrm>
            <a:off x="1243829" y="1708273"/>
            <a:ext cx="9572560" cy="2952731"/>
          </a:xfrm>
          <a:prstGeom prst="rect">
            <a:avLst/>
          </a:prstGeom>
          <a:noFill/>
        </p:spPr>
        <p:txBody>
          <a:bodyPr wrap="square">
            <a:spAutoFit/>
          </a:bodyPr>
          <a:lstStyle/>
          <a:p>
            <a:pPr>
              <a:lnSpc>
                <a:spcPct val="150000"/>
              </a:lnSpc>
            </a:pPr>
            <a:r>
              <a:rPr lang="zh-CN" altLang="en-US" b="1" dirty="0">
                <a:solidFill>
                  <a:schemeClr val="accent4">
                    <a:lumMod val="50000"/>
                  </a:schemeClr>
                </a:solidFill>
                <a:latin typeface="方正黑体简体" panose="02010601030101010101" pitchFamily="2" charset="-122"/>
                <a:ea typeface="方正黑体简体" panose="02010601030101010101" pitchFamily="2" charset="-122"/>
              </a:rPr>
              <a:t>五、杨贤江的教育思想</a:t>
            </a:r>
            <a:endParaRPr lang="en-US" altLang="zh-CN" b="1" dirty="0">
              <a:solidFill>
                <a:schemeClr val="accent4">
                  <a:lumMod val="50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杨贤江（</a:t>
            </a:r>
            <a:r>
              <a:rPr lang="en-US" altLang="zh-CN" dirty="0">
                <a:latin typeface="方正黑体简体" panose="02010601030101010101" pitchFamily="2" charset="-122"/>
                <a:ea typeface="方正黑体简体" panose="02010601030101010101" pitchFamily="2" charset="-122"/>
              </a:rPr>
              <a:t>1895—1931</a:t>
            </a:r>
            <a:r>
              <a:rPr lang="zh-CN" altLang="en-US" dirty="0">
                <a:latin typeface="方正黑体简体" panose="02010601030101010101" pitchFamily="2" charset="-122"/>
                <a:ea typeface="方正黑体简体" panose="02010601030101010101" pitchFamily="2" charset="-122"/>
              </a:rPr>
              <a:t>），笔名李浩吾，浙江余姚县人（图 </a:t>
            </a:r>
            <a:r>
              <a:rPr lang="en-US" altLang="zh-CN" dirty="0">
                <a:latin typeface="方正黑体简体" panose="02010601030101010101" pitchFamily="2" charset="-122"/>
                <a:ea typeface="方正黑体简体" panose="02010601030101010101" pitchFamily="2" charset="-122"/>
              </a:rPr>
              <a:t>4-15</a:t>
            </a:r>
            <a:r>
              <a:rPr lang="zh-CN" altLang="en-US" dirty="0">
                <a:latin typeface="方正黑体简体" panose="02010601030101010101" pitchFamily="2" charset="-122"/>
                <a:ea typeface="方正黑体简体" panose="02010601030101010101" pitchFamily="2" charset="-122"/>
              </a:rPr>
              <a:t>）。</a:t>
            </a:r>
          </a:p>
          <a:p>
            <a:pPr>
              <a:lnSpc>
                <a:spcPct val="150000"/>
              </a:lnSpc>
            </a:pPr>
            <a:r>
              <a:rPr lang="en-US" altLang="zh-CN" dirty="0">
                <a:latin typeface="方正黑体简体" panose="02010601030101010101" pitchFamily="2" charset="-122"/>
                <a:ea typeface="方正黑体简体" panose="02010601030101010101" pitchFamily="2" charset="-122"/>
              </a:rPr>
              <a:t>1917 </a:t>
            </a:r>
            <a:r>
              <a:rPr lang="zh-CN" altLang="en-US" dirty="0">
                <a:latin typeface="方正黑体简体" panose="02010601030101010101" pitchFamily="2" charset="-122"/>
                <a:ea typeface="方正黑体简体" panose="02010601030101010101" pitchFamily="2" charset="-122"/>
              </a:rPr>
              <a:t>年在浙江第一师范毕业，之后到南京高等师范学校任职员。</a:t>
            </a:r>
            <a:r>
              <a:rPr lang="en-US" altLang="zh-CN" dirty="0">
                <a:latin typeface="方正黑体简体" panose="02010601030101010101" pitchFamily="2" charset="-122"/>
                <a:ea typeface="方正黑体简体" panose="02010601030101010101" pitchFamily="2" charset="-122"/>
              </a:rPr>
              <a:t>1920</a:t>
            </a:r>
          </a:p>
          <a:p>
            <a:pPr>
              <a:lnSpc>
                <a:spcPct val="150000"/>
              </a:lnSpc>
            </a:pPr>
            <a:r>
              <a:rPr lang="zh-CN" altLang="en-US" dirty="0">
                <a:latin typeface="方正黑体简体" panose="02010601030101010101" pitchFamily="2" charset="-122"/>
                <a:ea typeface="方正黑体简体" panose="02010601030101010101" pitchFamily="2" charset="-122"/>
              </a:rPr>
              <a:t>年同李大钊、恽代英等人被选为“少年中国学会”评议员，</a:t>
            </a:r>
            <a:r>
              <a:rPr lang="en-US" altLang="zh-CN" dirty="0">
                <a:latin typeface="方正黑体简体" panose="02010601030101010101" pitchFamily="2" charset="-122"/>
                <a:ea typeface="方正黑体简体" panose="02010601030101010101" pitchFamily="2" charset="-122"/>
              </a:rPr>
              <a:t>1921—</a:t>
            </a:r>
          </a:p>
          <a:p>
            <a:pPr>
              <a:lnSpc>
                <a:spcPct val="150000"/>
              </a:lnSpc>
            </a:pPr>
            <a:r>
              <a:rPr lang="en-US" altLang="zh-CN" dirty="0">
                <a:latin typeface="方正黑体简体" panose="02010601030101010101" pitchFamily="2" charset="-122"/>
                <a:ea typeface="方正黑体简体" panose="02010601030101010101" pitchFamily="2" charset="-122"/>
              </a:rPr>
              <a:t>1926 </a:t>
            </a:r>
            <a:r>
              <a:rPr lang="zh-CN" altLang="en-US" dirty="0">
                <a:latin typeface="方正黑体简体" panose="02010601030101010101" pitchFamily="2" charset="-122"/>
                <a:ea typeface="方正黑体简体" panose="02010601030101010101" pitchFamily="2" charset="-122"/>
              </a:rPr>
              <a:t>年担任</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学生杂志</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编辑，</a:t>
            </a:r>
            <a:r>
              <a:rPr lang="en-US" altLang="zh-CN" dirty="0">
                <a:latin typeface="方正黑体简体" panose="02010601030101010101" pitchFamily="2" charset="-122"/>
                <a:ea typeface="方正黑体简体" panose="02010601030101010101" pitchFamily="2" charset="-122"/>
              </a:rPr>
              <a:t>1922 </a:t>
            </a:r>
            <a:r>
              <a:rPr lang="zh-CN" altLang="en-US" dirty="0">
                <a:latin typeface="方正黑体简体" panose="02010601030101010101" pitchFamily="2" charset="-122"/>
                <a:ea typeface="方正黑体简体" panose="02010601030101010101" pitchFamily="2" charset="-122"/>
              </a:rPr>
              <a:t>年加入中国共产党，</a:t>
            </a:r>
            <a:r>
              <a:rPr lang="en-US" altLang="zh-CN" dirty="0">
                <a:latin typeface="方正黑体简体" panose="02010601030101010101" pitchFamily="2" charset="-122"/>
                <a:ea typeface="方正黑体简体" panose="02010601030101010101" pitchFamily="2" charset="-122"/>
              </a:rPr>
              <a:t>1931 </a:t>
            </a:r>
            <a:r>
              <a:rPr lang="zh-CN" altLang="en-US" dirty="0">
                <a:latin typeface="方正黑体简体" panose="02010601030101010101" pitchFamily="2" charset="-122"/>
                <a:ea typeface="方正黑体简体" panose="02010601030101010101" pitchFamily="2" charset="-122"/>
              </a:rPr>
              <a:t>年病</a:t>
            </a:r>
          </a:p>
          <a:p>
            <a:pPr>
              <a:lnSpc>
                <a:spcPct val="150000"/>
              </a:lnSpc>
            </a:pPr>
            <a:r>
              <a:rPr lang="zh-CN" altLang="en-US" dirty="0">
                <a:latin typeface="方正黑体简体" panose="02010601030101010101" pitchFamily="2" charset="-122"/>
                <a:ea typeface="方正黑体简体" panose="02010601030101010101" pitchFamily="2" charset="-122"/>
              </a:rPr>
              <a:t>逝，年仅 </a:t>
            </a:r>
            <a:r>
              <a:rPr lang="en-US" altLang="zh-CN" dirty="0">
                <a:latin typeface="方正黑体简体" panose="02010601030101010101" pitchFamily="2" charset="-122"/>
                <a:ea typeface="方正黑体简体" panose="02010601030101010101" pitchFamily="2" charset="-122"/>
              </a:rPr>
              <a:t>36 </a:t>
            </a:r>
            <a:r>
              <a:rPr lang="zh-CN" altLang="en-US" dirty="0">
                <a:latin typeface="方正黑体简体" panose="02010601030101010101" pitchFamily="2" charset="-122"/>
                <a:ea typeface="方正黑体简体" panose="02010601030101010101" pitchFamily="2" charset="-122"/>
              </a:rPr>
              <a:t>岁。他的著作有</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教育史 </a:t>
            </a:r>
            <a:r>
              <a:rPr lang="en-US" altLang="zh-CN" dirty="0">
                <a:latin typeface="方正黑体简体" panose="02010601030101010101" pitchFamily="2" charset="-122"/>
                <a:ea typeface="方正黑体简体" panose="02010601030101010101" pitchFamily="2" charset="-122"/>
              </a:rPr>
              <a:t>ABC》</a:t>
            </a:r>
            <a:r>
              <a:rPr lang="zh-CN" altLang="en-US" dirty="0">
                <a:latin typeface="方正黑体简体" panose="02010601030101010101" pitchFamily="2" charset="-122"/>
                <a:ea typeface="方正黑体简体" panose="02010601030101010101" pitchFamily="2" charset="-122"/>
              </a:rPr>
              <a:t>和</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新教育大纲</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，这是</a:t>
            </a:r>
          </a:p>
          <a:p>
            <a:pPr>
              <a:lnSpc>
                <a:spcPct val="150000"/>
              </a:lnSpc>
            </a:pPr>
            <a:r>
              <a:rPr lang="zh-CN" altLang="en-US" dirty="0">
                <a:latin typeface="方正黑体简体" panose="02010601030101010101" pitchFamily="2" charset="-122"/>
                <a:ea typeface="方正黑体简体" panose="02010601030101010101" pitchFamily="2" charset="-122"/>
              </a:rPr>
              <a:t>中国最早以马克思主义观点编写的教育著作。</a:t>
            </a:r>
          </a:p>
        </p:txBody>
      </p:sp>
      <p:pic>
        <p:nvPicPr>
          <p:cNvPr id="3" name="图片 2">
            <a:extLst>
              <a:ext uri="{FF2B5EF4-FFF2-40B4-BE49-F238E27FC236}">
                <a16:creationId xmlns:a16="http://schemas.microsoft.com/office/drawing/2014/main" id="{D5BB0335-82B8-8134-1A20-861EE440F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9965" y="1939073"/>
            <a:ext cx="1780172" cy="2979853"/>
          </a:xfrm>
          <a:prstGeom prst="rect">
            <a:avLst/>
          </a:prstGeom>
        </p:spPr>
      </p:pic>
    </p:spTree>
    <p:extLst>
      <p:ext uri="{BB962C8B-B14F-4D97-AF65-F5344CB8AC3E}">
        <p14:creationId xmlns:p14="http://schemas.microsoft.com/office/powerpoint/2010/main" val="42230891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randombar(horizont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椭圆 1">
            <a:extLst>
              <a:ext uri="{FF2B5EF4-FFF2-40B4-BE49-F238E27FC236}">
                <a16:creationId xmlns:a16="http://schemas.microsoft.com/office/drawing/2014/main" id="{62AC1C4E-BACC-32AB-16CE-91A8B9C24B3E}"/>
              </a:ext>
            </a:extLst>
          </p:cNvPr>
          <p:cNvSpPr/>
          <p:nvPr/>
        </p:nvSpPr>
        <p:spPr>
          <a:xfrm>
            <a:off x="5180806" y="1841025"/>
            <a:ext cx="1828800" cy="182880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a:t>（一）</a:t>
            </a:r>
            <a:endParaRPr lang="en-US" altLang="zh-CN" dirty="0"/>
          </a:p>
          <a:p>
            <a:pPr algn="ctr"/>
            <a:r>
              <a:rPr lang="zh-CN" altLang="en-US" dirty="0"/>
              <a:t>论教育的本质</a:t>
            </a:r>
          </a:p>
        </p:txBody>
      </p:sp>
      <p:sp>
        <p:nvSpPr>
          <p:cNvPr id="10" name="椭圆 9">
            <a:extLst>
              <a:ext uri="{FF2B5EF4-FFF2-40B4-BE49-F238E27FC236}">
                <a16:creationId xmlns:a16="http://schemas.microsoft.com/office/drawing/2014/main" id="{E6AC2E1C-503F-F7D6-24C4-C4B552E2574C}"/>
              </a:ext>
            </a:extLst>
          </p:cNvPr>
          <p:cNvSpPr/>
          <p:nvPr/>
        </p:nvSpPr>
        <p:spPr>
          <a:xfrm>
            <a:off x="1169069" y="4266383"/>
            <a:ext cx="2902334" cy="895357"/>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dirty="0"/>
              <a:t>1. </a:t>
            </a:r>
            <a:r>
              <a:rPr lang="zh-CN" altLang="en-US" dirty="0"/>
              <a:t>教育具有历史性</a:t>
            </a:r>
          </a:p>
        </p:txBody>
      </p:sp>
      <p:sp>
        <p:nvSpPr>
          <p:cNvPr id="11" name="椭圆 10">
            <a:extLst>
              <a:ext uri="{FF2B5EF4-FFF2-40B4-BE49-F238E27FC236}">
                <a16:creationId xmlns:a16="http://schemas.microsoft.com/office/drawing/2014/main" id="{01ED0B55-9EE2-770A-1CB4-A14B3DAF4A28}"/>
              </a:ext>
            </a:extLst>
          </p:cNvPr>
          <p:cNvSpPr/>
          <p:nvPr/>
        </p:nvSpPr>
        <p:spPr>
          <a:xfrm>
            <a:off x="4644039" y="4266383"/>
            <a:ext cx="2902334" cy="895357"/>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dirty="0"/>
              <a:t>2. </a:t>
            </a:r>
            <a:r>
              <a:rPr lang="zh-CN" altLang="en-US" dirty="0"/>
              <a:t>教育具有阶级性</a:t>
            </a:r>
          </a:p>
        </p:txBody>
      </p:sp>
      <p:sp>
        <p:nvSpPr>
          <p:cNvPr id="13" name="椭圆 12">
            <a:extLst>
              <a:ext uri="{FF2B5EF4-FFF2-40B4-BE49-F238E27FC236}">
                <a16:creationId xmlns:a16="http://schemas.microsoft.com/office/drawing/2014/main" id="{35DF3939-67AD-863D-AAE2-B64CA3AE0BF0}"/>
              </a:ext>
            </a:extLst>
          </p:cNvPr>
          <p:cNvSpPr/>
          <p:nvPr/>
        </p:nvSpPr>
        <p:spPr>
          <a:xfrm>
            <a:off x="8120597" y="4266382"/>
            <a:ext cx="2902334" cy="895357"/>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dirty="0"/>
              <a:t>3. </a:t>
            </a:r>
            <a:r>
              <a:rPr lang="zh-CN" altLang="en-US" dirty="0"/>
              <a:t>教育的本质是上层建筑</a:t>
            </a:r>
          </a:p>
        </p:txBody>
      </p:sp>
    </p:spTree>
    <p:extLst>
      <p:ext uri="{BB962C8B-B14F-4D97-AF65-F5344CB8AC3E}">
        <p14:creationId xmlns:p14="http://schemas.microsoft.com/office/powerpoint/2010/main" val="10949541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80">
                                          <p:stCondLst>
                                            <p:cond delay="0"/>
                                          </p:stCondLst>
                                        </p:cTn>
                                        <p:tgtEl>
                                          <p:spTgt spid="2"/>
                                        </p:tgtEl>
                                      </p:cBhvr>
                                    </p:animEffect>
                                    <p:anim calcmode="lin" valueType="num">
                                      <p:cBhvr>
                                        <p:cTn id="27"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2" dur="26">
                                          <p:stCondLst>
                                            <p:cond delay="650"/>
                                          </p:stCondLst>
                                        </p:cTn>
                                        <p:tgtEl>
                                          <p:spTgt spid="2"/>
                                        </p:tgtEl>
                                      </p:cBhvr>
                                      <p:to x="100000" y="60000"/>
                                    </p:animScale>
                                    <p:animScale>
                                      <p:cBhvr>
                                        <p:cTn id="33" dur="166" decel="50000">
                                          <p:stCondLst>
                                            <p:cond delay="676"/>
                                          </p:stCondLst>
                                        </p:cTn>
                                        <p:tgtEl>
                                          <p:spTgt spid="2"/>
                                        </p:tgtEl>
                                      </p:cBhvr>
                                      <p:to x="100000" y="100000"/>
                                    </p:animScale>
                                    <p:animScale>
                                      <p:cBhvr>
                                        <p:cTn id="34" dur="26">
                                          <p:stCondLst>
                                            <p:cond delay="1312"/>
                                          </p:stCondLst>
                                        </p:cTn>
                                        <p:tgtEl>
                                          <p:spTgt spid="2"/>
                                        </p:tgtEl>
                                      </p:cBhvr>
                                      <p:to x="100000" y="80000"/>
                                    </p:animScale>
                                    <p:animScale>
                                      <p:cBhvr>
                                        <p:cTn id="35" dur="166" decel="50000">
                                          <p:stCondLst>
                                            <p:cond delay="1338"/>
                                          </p:stCondLst>
                                        </p:cTn>
                                        <p:tgtEl>
                                          <p:spTgt spid="2"/>
                                        </p:tgtEl>
                                      </p:cBhvr>
                                      <p:to x="100000" y="100000"/>
                                    </p:animScale>
                                    <p:animScale>
                                      <p:cBhvr>
                                        <p:cTn id="36" dur="26">
                                          <p:stCondLst>
                                            <p:cond delay="1642"/>
                                          </p:stCondLst>
                                        </p:cTn>
                                        <p:tgtEl>
                                          <p:spTgt spid="2"/>
                                        </p:tgtEl>
                                      </p:cBhvr>
                                      <p:to x="100000" y="90000"/>
                                    </p:animScale>
                                    <p:animScale>
                                      <p:cBhvr>
                                        <p:cTn id="37" dur="166" decel="50000">
                                          <p:stCondLst>
                                            <p:cond delay="1668"/>
                                          </p:stCondLst>
                                        </p:cTn>
                                        <p:tgtEl>
                                          <p:spTgt spid="2"/>
                                        </p:tgtEl>
                                      </p:cBhvr>
                                      <p:to x="100000" y="100000"/>
                                    </p:animScale>
                                    <p:animScale>
                                      <p:cBhvr>
                                        <p:cTn id="38" dur="26">
                                          <p:stCondLst>
                                            <p:cond delay="1808"/>
                                          </p:stCondLst>
                                        </p:cTn>
                                        <p:tgtEl>
                                          <p:spTgt spid="2"/>
                                        </p:tgtEl>
                                      </p:cBhvr>
                                      <p:to x="100000" y="95000"/>
                                    </p:animScale>
                                    <p:animScale>
                                      <p:cBhvr>
                                        <p:cTn id="39" dur="166" decel="50000">
                                          <p:stCondLst>
                                            <p:cond delay="1834"/>
                                          </p:stCondLst>
                                        </p:cTn>
                                        <p:tgtEl>
                                          <p:spTgt spid="2"/>
                                        </p:tgtEl>
                                      </p:cBhvr>
                                      <p:to x="100000" y="100000"/>
                                    </p:animScale>
                                  </p:childTnLst>
                                </p:cTn>
                              </p:par>
                            </p:childTnLst>
                          </p:cTn>
                        </p:par>
                      </p:childTnLst>
                    </p:cTn>
                  </p:par>
                  <p:par>
                    <p:cTn id="40" fill="hold">
                      <p:stCondLst>
                        <p:cond delay="indefinite"/>
                      </p:stCondLst>
                      <p:childTnLst>
                        <p:par>
                          <p:cTn id="41" fill="hold">
                            <p:stCondLst>
                              <p:cond delay="0"/>
                            </p:stCondLst>
                            <p:childTnLst>
                              <p:par>
                                <p:cTn id="42" presetID="2" presetClass="entr" presetSubtype="12"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0-#ppt_w/2"/>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ppt_x"/>
                                          </p:val>
                                        </p:tav>
                                        <p:tav tm="100000">
                                          <p:val>
                                            <p:strVal val="#ppt_x"/>
                                          </p:val>
                                        </p:tav>
                                      </p:tavLst>
                                    </p:anim>
                                    <p:anim calcmode="lin" valueType="num">
                                      <p:cBhvr additive="base">
                                        <p:cTn id="5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6"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fill="hold"/>
                                        <p:tgtEl>
                                          <p:spTgt spid="13"/>
                                        </p:tgtEl>
                                        <p:attrNameLst>
                                          <p:attrName>ppt_x</p:attrName>
                                        </p:attrNameLst>
                                      </p:cBhvr>
                                      <p:tavLst>
                                        <p:tav tm="0">
                                          <p:val>
                                            <p:strVal val="1+#ppt_w/2"/>
                                          </p:val>
                                        </p:tav>
                                        <p:tav tm="100000">
                                          <p:val>
                                            <p:strVal val="#ppt_x"/>
                                          </p:val>
                                        </p:tav>
                                      </p:tavLst>
                                    </p:anim>
                                    <p:anim calcmode="lin" valueType="num">
                                      <p:cBhvr additive="base">
                                        <p:cTn id="5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2" grpId="0" animBg="1"/>
      <p:bldP spid="10" grpId="0" animBg="1"/>
      <p:bldP spid="11" grpId="0" animBg="1"/>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椭圆 1">
            <a:extLst>
              <a:ext uri="{FF2B5EF4-FFF2-40B4-BE49-F238E27FC236}">
                <a16:creationId xmlns:a16="http://schemas.microsoft.com/office/drawing/2014/main" id="{62AC1C4E-BACC-32AB-16CE-91A8B9C24B3E}"/>
              </a:ext>
            </a:extLst>
          </p:cNvPr>
          <p:cNvSpPr/>
          <p:nvPr/>
        </p:nvSpPr>
        <p:spPr>
          <a:xfrm>
            <a:off x="1705836" y="2675841"/>
            <a:ext cx="1828800" cy="182880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a:t>（二）</a:t>
            </a:r>
            <a:endParaRPr lang="en-US" altLang="zh-CN" dirty="0"/>
          </a:p>
          <a:p>
            <a:pPr algn="ctr"/>
            <a:r>
              <a:rPr lang="zh-CN" altLang="en-US" dirty="0"/>
              <a:t>论“教育功能”</a:t>
            </a:r>
          </a:p>
        </p:txBody>
      </p:sp>
      <p:sp>
        <p:nvSpPr>
          <p:cNvPr id="10" name="椭圆 9">
            <a:extLst>
              <a:ext uri="{FF2B5EF4-FFF2-40B4-BE49-F238E27FC236}">
                <a16:creationId xmlns:a16="http://schemas.microsoft.com/office/drawing/2014/main" id="{E6AC2E1C-503F-F7D6-24C4-C4B552E2574C}"/>
              </a:ext>
            </a:extLst>
          </p:cNvPr>
          <p:cNvSpPr/>
          <p:nvPr/>
        </p:nvSpPr>
        <p:spPr>
          <a:xfrm>
            <a:off x="7665929" y="1696261"/>
            <a:ext cx="2902334" cy="895357"/>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a:t>1. </a:t>
            </a:r>
            <a:r>
              <a:rPr lang="zh-CN" altLang="en-US"/>
              <a:t>人生观的指导</a:t>
            </a:r>
            <a:endParaRPr lang="zh-CN" altLang="en-US" dirty="0"/>
          </a:p>
        </p:txBody>
      </p:sp>
      <p:sp>
        <p:nvSpPr>
          <p:cNvPr id="11" name="椭圆 10">
            <a:extLst>
              <a:ext uri="{FF2B5EF4-FFF2-40B4-BE49-F238E27FC236}">
                <a16:creationId xmlns:a16="http://schemas.microsoft.com/office/drawing/2014/main" id="{01ED0B55-9EE2-770A-1CB4-A14B3DAF4A28}"/>
              </a:ext>
            </a:extLst>
          </p:cNvPr>
          <p:cNvSpPr/>
          <p:nvPr/>
        </p:nvSpPr>
        <p:spPr>
          <a:xfrm>
            <a:off x="7690919" y="3149426"/>
            <a:ext cx="2902334" cy="895357"/>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a:t>2. </a:t>
            </a:r>
            <a:r>
              <a:rPr lang="zh-CN" altLang="en-US"/>
              <a:t>对学习的指导</a:t>
            </a:r>
            <a:endParaRPr lang="zh-CN" altLang="en-US" dirty="0"/>
          </a:p>
        </p:txBody>
      </p:sp>
      <p:sp>
        <p:nvSpPr>
          <p:cNvPr id="13" name="椭圆 12">
            <a:extLst>
              <a:ext uri="{FF2B5EF4-FFF2-40B4-BE49-F238E27FC236}">
                <a16:creationId xmlns:a16="http://schemas.microsoft.com/office/drawing/2014/main" id="{35DF3939-67AD-863D-AAE2-B64CA3AE0BF0}"/>
              </a:ext>
            </a:extLst>
          </p:cNvPr>
          <p:cNvSpPr/>
          <p:nvPr/>
        </p:nvSpPr>
        <p:spPr>
          <a:xfrm>
            <a:off x="7690919" y="4602591"/>
            <a:ext cx="2902334" cy="895357"/>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a:t>3. </a:t>
            </a:r>
            <a:r>
              <a:rPr lang="zh-CN" altLang="en-US"/>
              <a:t>对生活的指导</a:t>
            </a:r>
            <a:endParaRPr lang="zh-CN" altLang="en-US" dirty="0"/>
          </a:p>
        </p:txBody>
      </p:sp>
      <p:sp>
        <p:nvSpPr>
          <p:cNvPr id="12" name="椭圆 11">
            <a:extLst>
              <a:ext uri="{FF2B5EF4-FFF2-40B4-BE49-F238E27FC236}">
                <a16:creationId xmlns:a16="http://schemas.microsoft.com/office/drawing/2014/main" id="{EDE13A7C-1D2B-1681-249A-280CEBD8D7E1}"/>
              </a:ext>
            </a:extLst>
          </p:cNvPr>
          <p:cNvSpPr/>
          <p:nvPr/>
        </p:nvSpPr>
        <p:spPr>
          <a:xfrm>
            <a:off x="5090285" y="2675841"/>
            <a:ext cx="1828800" cy="182880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a:t>（三）</a:t>
            </a:r>
            <a:endParaRPr lang="en-US" altLang="zh-CN" dirty="0"/>
          </a:p>
          <a:p>
            <a:pPr algn="ctr"/>
            <a:r>
              <a:rPr lang="zh-CN" altLang="en-US" dirty="0"/>
              <a:t>“全人生指导”与青年教育</a:t>
            </a:r>
          </a:p>
        </p:txBody>
      </p:sp>
    </p:spTree>
    <p:extLst>
      <p:ext uri="{BB962C8B-B14F-4D97-AF65-F5344CB8AC3E}">
        <p14:creationId xmlns:p14="http://schemas.microsoft.com/office/powerpoint/2010/main" val="7109891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2" grpId="0" animBg="1"/>
      <p:bldP spid="10" grpId="0" animBg="1"/>
      <p:bldP spid="11" grpId="0" animBg="1"/>
      <p:bldP spid="13"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0F937CB6-4CCB-3EBE-959A-98D701F6E29D}"/>
              </a:ext>
            </a:extLst>
          </p:cNvPr>
          <p:cNvSpPr txBox="1"/>
          <p:nvPr/>
        </p:nvSpPr>
        <p:spPr>
          <a:xfrm>
            <a:off x="1243829" y="1708273"/>
            <a:ext cx="7430939" cy="3783728"/>
          </a:xfrm>
          <a:prstGeom prst="rect">
            <a:avLst/>
          </a:prstGeom>
          <a:noFill/>
        </p:spPr>
        <p:txBody>
          <a:bodyPr wrap="square">
            <a:spAutoFit/>
          </a:bodyPr>
          <a:lstStyle/>
          <a:p>
            <a:pPr>
              <a:lnSpc>
                <a:spcPct val="150000"/>
              </a:lnSpc>
            </a:pPr>
            <a:r>
              <a:rPr lang="zh-CN" altLang="en-US" b="1" dirty="0">
                <a:solidFill>
                  <a:schemeClr val="accent4">
                    <a:lumMod val="50000"/>
                  </a:schemeClr>
                </a:solidFill>
                <a:latin typeface="方正黑体简体" panose="02010601030101010101" pitchFamily="2" charset="-122"/>
                <a:ea typeface="方正黑体简体" panose="02010601030101010101" pitchFamily="2" charset="-122"/>
              </a:rPr>
              <a:t>六、其他重要教育家的教育活动与理论</a:t>
            </a:r>
            <a:endParaRPr lang="en-US" altLang="zh-CN" b="1" dirty="0">
              <a:solidFill>
                <a:schemeClr val="accent4">
                  <a:lumMod val="50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（一）黄炎培的教育活动与思想</a:t>
            </a:r>
          </a:p>
          <a:p>
            <a:pPr>
              <a:lnSpc>
                <a:spcPct val="150000"/>
              </a:lnSpc>
            </a:pPr>
            <a:r>
              <a:rPr lang="zh-CN" altLang="en-US" dirty="0">
                <a:latin typeface="方正黑体简体" panose="02010601030101010101" pitchFamily="2" charset="-122"/>
                <a:ea typeface="方正黑体简体" panose="02010601030101010101" pitchFamily="2" charset="-122"/>
              </a:rPr>
              <a:t>       黄炎培（</a:t>
            </a:r>
            <a:r>
              <a:rPr lang="en-US" altLang="zh-CN" dirty="0">
                <a:latin typeface="方正黑体简体" panose="02010601030101010101" pitchFamily="2" charset="-122"/>
                <a:ea typeface="方正黑体简体" panose="02010601030101010101" pitchFamily="2" charset="-122"/>
              </a:rPr>
              <a:t>1878—1965</a:t>
            </a:r>
            <a:r>
              <a:rPr lang="zh-CN" altLang="en-US" dirty="0">
                <a:latin typeface="方正黑体简体" panose="02010601030101010101" pitchFamily="2" charset="-122"/>
                <a:ea typeface="方正黑体简体" panose="02010601030101010101" pitchFamily="2" charset="-122"/>
              </a:rPr>
              <a:t>），号楚南，后改号韧之、任之，江苏川沙县（今属上海市）人（图 </a:t>
            </a:r>
            <a:r>
              <a:rPr lang="en-US" altLang="zh-CN" dirty="0">
                <a:latin typeface="方正黑体简体" panose="02010601030101010101" pitchFamily="2" charset="-122"/>
                <a:ea typeface="方正黑体简体" panose="02010601030101010101" pitchFamily="2" charset="-122"/>
              </a:rPr>
              <a:t>4-16</a:t>
            </a:r>
            <a:r>
              <a:rPr lang="zh-CN" altLang="en-US" dirty="0">
                <a:latin typeface="方正黑体简体" panose="02010601030101010101" pitchFamily="2" charset="-122"/>
                <a:ea typeface="方正黑体简体" panose="02010601030101010101" pitchFamily="2" charset="-122"/>
              </a:rPr>
              <a:t>）。黄炎培是中国近现代著名的爱国主义者和民主主义教育家，是我国近代职业教育的创始人和理论家。为适应中国教育改造和民族资本主义工商业发展需要，中国在 </a:t>
            </a:r>
            <a:r>
              <a:rPr lang="en-US" altLang="zh-CN" dirty="0">
                <a:latin typeface="方正黑体简体" panose="02010601030101010101" pitchFamily="2" charset="-122"/>
                <a:ea typeface="方正黑体简体" panose="02010601030101010101" pitchFamily="2" charset="-122"/>
              </a:rPr>
              <a:t>20 </a:t>
            </a:r>
            <a:r>
              <a:rPr lang="zh-CN" altLang="en-US" dirty="0">
                <a:latin typeface="方正黑体简体" panose="02010601030101010101" pitchFamily="2" charset="-122"/>
                <a:ea typeface="方正黑体简体" panose="02010601030101010101" pitchFamily="2" charset="-122"/>
              </a:rPr>
              <a:t>世纪 </a:t>
            </a:r>
            <a:r>
              <a:rPr lang="en-US" altLang="zh-CN" dirty="0">
                <a:latin typeface="方正黑体简体" panose="02010601030101010101" pitchFamily="2" charset="-122"/>
                <a:ea typeface="方正黑体简体" panose="02010601030101010101" pitchFamily="2" charset="-122"/>
              </a:rPr>
              <a:t>20</a:t>
            </a:r>
            <a:r>
              <a:rPr lang="zh-CN" altLang="en-US" dirty="0">
                <a:latin typeface="方正黑体简体" panose="02010601030101010101" pitchFamily="2" charset="-122"/>
                <a:ea typeface="方正黑体简体" panose="02010601030101010101" pitchFamily="2" charset="-122"/>
              </a:rPr>
              <a:t>年代曾形成职业教育思潮，其倡导者和代表人物是黄炎培。早在 </a:t>
            </a:r>
            <a:r>
              <a:rPr lang="en-US" altLang="zh-CN" dirty="0">
                <a:latin typeface="方正黑体简体" panose="02010601030101010101" pitchFamily="2" charset="-122"/>
                <a:ea typeface="方正黑体简体" panose="02010601030101010101" pitchFamily="2" charset="-122"/>
              </a:rPr>
              <a:t>1913</a:t>
            </a:r>
            <a:r>
              <a:rPr lang="zh-CN" altLang="en-US" dirty="0">
                <a:latin typeface="方正黑体简体" panose="02010601030101010101" pitchFamily="2" charset="-122"/>
                <a:ea typeface="方正黑体简体" panose="02010601030101010101" pitchFamily="2" charset="-122"/>
              </a:rPr>
              <a:t>年，他就发表了</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学校教育采用实用主义之商榷</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，提倡教育与学生生活、学校与社会实际相联系。</a:t>
            </a:r>
          </a:p>
        </p:txBody>
      </p:sp>
      <p:pic>
        <p:nvPicPr>
          <p:cNvPr id="5" name="图片 4">
            <a:extLst>
              <a:ext uri="{FF2B5EF4-FFF2-40B4-BE49-F238E27FC236}">
                <a16:creationId xmlns:a16="http://schemas.microsoft.com/office/drawing/2014/main" id="{C1D720D5-D8C3-8490-8F52-9B6FD76278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4411" y="2421256"/>
            <a:ext cx="1919789" cy="2830638"/>
          </a:xfrm>
          <a:prstGeom prst="rect">
            <a:avLst/>
          </a:prstGeom>
        </p:spPr>
      </p:pic>
    </p:spTree>
    <p:extLst>
      <p:ext uri="{BB962C8B-B14F-4D97-AF65-F5344CB8AC3E}">
        <p14:creationId xmlns:p14="http://schemas.microsoft.com/office/powerpoint/2010/main" val="3728066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pic>
        <p:nvPicPr>
          <p:cNvPr id="3" name="图形 2" descr="箭头循环 纯色填充">
            <a:extLst>
              <a:ext uri="{FF2B5EF4-FFF2-40B4-BE49-F238E27FC236}">
                <a16:creationId xmlns:a16="http://schemas.microsoft.com/office/drawing/2014/main" id="{022FADED-5EDC-0801-8368-29F27447B12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14238" y="1538685"/>
            <a:ext cx="2554706" cy="2554706"/>
          </a:xfrm>
          <a:prstGeom prst="rect">
            <a:avLst/>
          </a:prstGeom>
        </p:spPr>
      </p:pic>
      <p:sp>
        <p:nvSpPr>
          <p:cNvPr id="16" name="文本框 15">
            <a:extLst>
              <a:ext uri="{FF2B5EF4-FFF2-40B4-BE49-F238E27FC236}">
                <a16:creationId xmlns:a16="http://schemas.microsoft.com/office/drawing/2014/main" id="{FE50AE02-CFF3-CA80-9880-64E3371048F5}"/>
              </a:ext>
            </a:extLst>
          </p:cNvPr>
          <p:cNvSpPr txBox="1"/>
          <p:nvPr/>
        </p:nvSpPr>
        <p:spPr>
          <a:xfrm>
            <a:off x="1851959" y="2337895"/>
            <a:ext cx="2114550" cy="830997"/>
          </a:xfrm>
          <a:prstGeom prst="rect">
            <a:avLst/>
          </a:prstGeom>
          <a:noFill/>
        </p:spPr>
        <p:txBody>
          <a:bodyPr wrap="square">
            <a:spAutoFit/>
          </a:bodyPr>
          <a:lstStyle/>
          <a:p>
            <a:pPr algn="ctr"/>
            <a:r>
              <a:rPr lang="en-US" altLang="zh-CN" sz="1600" dirty="0">
                <a:latin typeface="方正黑体简体" panose="02010601030101010101" pitchFamily="2" charset="-122"/>
                <a:ea typeface="方正黑体简体" panose="02010601030101010101" pitchFamily="2" charset="-122"/>
              </a:rPr>
              <a:t>1</a:t>
            </a:r>
          </a:p>
          <a:p>
            <a:pPr algn="ctr"/>
            <a:r>
              <a:rPr lang="zh-CN" altLang="en-US" sz="1600" dirty="0">
                <a:latin typeface="方正黑体简体" panose="02010601030101010101" pitchFamily="2" charset="-122"/>
                <a:ea typeface="方正黑体简体" panose="02010601030101010101" pitchFamily="2" charset="-122"/>
              </a:rPr>
              <a:t>职业教育</a:t>
            </a:r>
            <a:endParaRPr lang="en-US" altLang="zh-CN" sz="1600" dirty="0">
              <a:latin typeface="方正黑体简体" panose="02010601030101010101" pitchFamily="2" charset="-122"/>
              <a:ea typeface="方正黑体简体" panose="02010601030101010101" pitchFamily="2" charset="-122"/>
            </a:endParaRPr>
          </a:p>
          <a:p>
            <a:pPr algn="ctr"/>
            <a:r>
              <a:rPr lang="zh-CN" altLang="en-US" sz="1600" dirty="0">
                <a:latin typeface="方正黑体简体" panose="02010601030101010101" pitchFamily="2" charset="-122"/>
                <a:ea typeface="方正黑体简体" panose="02010601030101010101" pitchFamily="2" charset="-122"/>
              </a:rPr>
              <a:t>的作用</a:t>
            </a:r>
          </a:p>
        </p:txBody>
      </p:sp>
      <p:pic>
        <p:nvPicPr>
          <p:cNvPr id="11" name="图形 10" descr="箭头循环 纯色填充">
            <a:extLst>
              <a:ext uri="{FF2B5EF4-FFF2-40B4-BE49-F238E27FC236}">
                <a16:creationId xmlns:a16="http://schemas.microsoft.com/office/drawing/2014/main" id="{89932C04-E32D-2FFE-BC40-CBB756EDF32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052010" y="3429000"/>
            <a:ext cx="2554706" cy="2554706"/>
          </a:xfrm>
          <a:prstGeom prst="rect">
            <a:avLst/>
          </a:prstGeom>
        </p:spPr>
      </p:pic>
      <p:sp>
        <p:nvSpPr>
          <p:cNvPr id="17" name="文本框 16">
            <a:extLst>
              <a:ext uri="{FF2B5EF4-FFF2-40B4-BE49-F238E27FC236}">
                <a16:creationId xmlns:a16="http://schemas.microsoft.com/office/drawing/2014/main" id="{E0A8B19D-8969-1CCE-F50B-0798E421F0D1}"/>
              </a:ext>
            </a:extLst>
          </p:cNvPr>
          <p:cNvSpPr txBox="1"/>
          <p:nvPr/>
        </p:nvSpPr>
        <p:spPr>
          <a:xfrm>
            <a:off x="3284120" y="4227724"/>
            <a:ext cx="2114550" cy="830997"/>
          </a:xfrm>
          <a:prstGeom prst="rect">
            <a:avLst/>
          </a:prstGeom>
          <a:noFill/>
        </p:spPr>
        <p:txBody>
          <a:bodyPr wrap="square">
            <a:spAutoFit/>
          </a:bodyPr>
          <a:lstStyle/>
          <a:p>
            <a:pPr algn="ctr"/>
            <a:r>
              <a:rPr lang="en-US" altLang="zh-CN" sz="1600" dirty="0"/>
              <a:t>2</a:t>
            </a:r>
          </a:p>
          <a:p>
            <a:pPr algn="ctr"/>
            <a:r>
              <a:rPr lang="zh-CN" altLang="en-US" sz="1600" dirty="0"/>
              <a:t>职业教育</a:t>
            </a:r>
            <a:endParaRPr lang="en-US" altLang="zh-CN" sz="1600" dirty="0"/>
          </a:p>
          <a:p>
            <a:pPr algn="ctr"/>
            <a:r>
              <a:rPr lang="zh-CN" altLang="en-US" sz="1600" dirty="0"/>
              <a:t>的方针</a:t>
            </a:r>
            <a:endParaRPr lang="zh-CN" altLang="en-US" sz="1600" dirty="0">
              <a:latin typeface="方正黑体简体" panose="02010601030101010101" pitchFamily="2" charset="-122"/>
              <a:ea typeface="方正黑体简体" panose="02010601030101010101" pitchFamily="2" charset="-122"/>
            </a:endParaRPr>
          </a:p>
        </p:txBody>
      </p:sp>
      <p:pic>
        <p:nvPicPr>
          <p:cNvPr id="13" name="图形 12" descr="箭头循环 纯色填充">
            <a:extLst>
              <a:ext uri="{FF2B5EF4-FFF2-40B4-BE49-F238E27FC236}">
                <a16:creationId xmlns:a16="http://schemas.microsoft.com/office/drawing/2014/main" id="{76BE7EB0-4919-6A3F-2FA6-E87AA91ACC9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734832" y="1673018"/>
            <a:ext cx="2554706" cy="2554706"/>
          </a:xfrm>
          <a:prstGeom prst="rect">
            <a:avLst/>
          </a:prstGeom>
        </p:spPr>
      </p:pic>
      <p:sp>
        <p:nvSpPr>
          <p:cNvPr id="18" name="文本框 17">
            <a:extLst>
              <a:ext uri="{FF2B5EF4-FFF2-40B4-BE49-F238E27FC236}">
                <a16:creationId xmlns:a16="http://schemas.microsoft.com/office/drawing/2014/main" id="{F2A690DC-24FC-22AD-6311-56E0BDD7167B}"/>
              </a:ext>
            </a:extLst>
          </p:cNvPr>
          <p:cNvSpPr txBox="1"/>
          <p:nvPr/>
        </p:nvSpPr>
        <p:spPr>
          <a:xfrm>
            <a:off x="4986802" y="2463057"/>
            <a:ext cx="2114550" cy="830997"/>
          </a:xfrm>
          <a:prstGeom prst="rect">
            <a:avLst/>
          </a:prstGeom>
          <a:noFill/>
        </p:spPr>
        <p:txBody>
          <a:bodyPr wrap="square">
            <a:spAutoFit/>
          </a:bodyPr>
          <a:lstStyle/>
          <a:p>
            <a:pPr algn="ctr"/>
            <a:r>
              <a:rPr lang="en-US" altLang="zh-CN" sz="1600" dirty="0"/>
              <a:t>3</a:t>
            </a:r>
          </a:p>
          <a:p>
            <a:pPr algn="ctr"/>
            <a:r>
              <a:rPr lang="zh-CN" altLang="en-US" sz="1600" dirty="0"/>
              <a:t>职业教育</a:t>
            </a:r>
            <a:endParaRPr lang="en-US" altLang="zh-CN" sz="1600" dirty="0"/>
          </a:p>
          <a:p>
            <a:pPr algn="ctr"/>
            <a:r>
              <a:rPr lang="zh-CN" altLang="en-US" sz="1600" dirty="0"/>
              <a:t>的实施</a:t>
            </a:r>
            <a:endParaRPr lang="zh-CN" altLang="en-US" sz="1600" dirty="0">
              <a:latin typeface="方正黑体简体" panose="02010601030101010101" pitchFamily="2" charset="-122"/>
              <a:ea typeface="方正黑体简体" panose="02010601030101010101" pitchFamily="2" charset="-122"/>
            </a:endParaRPr>
          </a:p>
        </p:txBody>
      </p:sp>
      <p:pic>
        <p:nvPicPr>
          <p:cNvPr id="14" name="图形 13" descr="箭头循环 纯色填充">
            <a:extLst>
              <a:ext uri="{FF2B5EF4-FFF2-40B4-BE49-F238E27FC236}">
                <a16:creationId xmlns:a16="http://schemas.microsoft.com/office/drawing/2014/main" id="{FB60DF8D-B92D-444A-897A-DC027312E59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40566" y="3578581"/>
            <a:ext cx="2554706" cy="2554706"/>
          </a:xfrm>
          <a:prstGeom prst="rect">
            <a:avLst/>
          </a:prstGeom>
        </p:spPr>
      </p:pic>
      <p:sp>
        <p:nvSpPr>
          <p:cNvPr id="19" name="文本框 18">
            <a:extLst>
              <a:ext uri="{FF2B5EF4-FFF2-40B4-BE49-F238E27FC236}">
                <a16:creationId xmlns:a16="http://schemas.microsoft.com/office/drawing/2014/main" id="{92D01516-2303-8689-8540-67348FD16F53}"/>
              </a:ext>
            </a:extLst>
          </p:cNvPr>
          <p:cNvSpPr txBox="1"/>
          <p:nvPr/>
        </p:nvSpPr>
        <p:spPr>
          <a:xfrm>
            <a:off x="6596740" y="4356588"/>
            <a:ext cx="2114550" cy="830997"/>
          </a:xfrm>
          <a:prstGeom prst="rect">
            <a:avLst/>
          </a:prstGeom>
          <a:noFill/>
        </p:spPr>
        <p:txBody>
          <a:bodyPr wrap="square">
            <a:spAutoFit/>
          </a:bodyPr>
          <a:lstStyle/>
          <a:p>
            <a:pPr algn="ctr"/>
            <a:r>
              <a:rPr lang="en-US" altLang="zh-CN" sz="1600" dirty="0"/>
              <a:t>4</a:t>
            </a:r>
          </a:p>
          <a:p>
            <a:pPr algn="ctr"/>
            <a:r>
              <a:rPr lang="zh-CN" altLang="en-US" sz="1600" dirty="0"/>
              <a:t>职业教育</a:t>
            </a:r>
            <a:endParaRPr lang="en-US" altLang="zh-CN" sz="1600" dirty="0"/>
          </a:p>
          <a:p>
            <a:pPr algn="ctr"/>
            <a:r>
              <a:rPr lang="zh-CN" altLang="en-US" sz="1600" dirty="0"/>
              <a:t>的教学原则</a:t>
            </a:r>
            <a:endParaRPr lang="zh-CN" altLang="en-US" sz="1600" dirty="0">
              <a:latin typeface="方正黑体简体" panose="02010601030101010101" pitchFamily="2" charset="-122"/>
              <a:ea typeface="方正黑体简体" panose="02010601030101010101" pitchFamily="2" charset="-122"/>
            </a:endParaRPr>
          </a:p>
        </p:txBody>
      </p:sp>
      <p:pic>
        <p:nvPicPr>
          <p:cNvPr id="15" name="图形 14" descr="箭头循环 纯色填充">
            <a:extLst>
              <a:ext uri="{FF2B5EF4-FFF2-40B4-BE49-F238E27FC236}">
                <a16:creationId xmlns:a16="http://schemas.microsoft.com/office/drawing/2014/main" id="{AF930583-8303-41CA-0206-4AFC7B4BAAE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111098" y="2002066"/>
            <a:ext cx="2554706" cy="2554706"/>
          </a:xfrm>
          <a:prstGeom prst="rect">
            <a:avLst/>
          </a:prstGeom>
        </p:spPr>
      </p:pic>
      <p:sp>
        <p:nvSpPr>
          <p:cNvPr id="20" name="文本框 19">
            <a:extLst>
              <a:ext uri="{FF2B5EF4-FFF2-40B4-BE49-F238E27FC236}">
                <a16:creationId xmlns:a16="http://schemas.microsoft.com/office/drawing/2014/main" id="{FF307E97-B6DF-662B-B667-6D3F96C1711D}"/>
              </a:ext>
            </a:extLst>
          </p:cNvPr>
          <p:cNvSpPr txBox="1"/>
          <p:nvPr/>
        </p:nvSpPr>
        <p:spPr>
          <a:xfrm>
            <a:off x="8375986" y="2779225"/>
            <a:ext cx="2114550" cy="830997"/>
          </a:xfrm>
          <a:prstGeom prst="rect">
            <a:avLst/>
          </a:prstGeom>
          <a:noFill/>
        </p:spPr>
        <p:txBody>
          <a:bodyPr wrap="square">
            <a:spAutoFit/>
          </a:bodyPr>
          <a:lstStyle/>
          <a:p>
            <a:pPr algn="ctr"/>
            <a:r>
              <a:rPr lang="en-US" altLang="zh-CN" sz="1600" dirty="0">
                <a:latin typeface="方正黑体简体" panose="02010601030101010101" pitchFamily="2" charset="-122"/>
                <a:ea typeface="方正黑体简体" panose="02010601030101010101" pitchFamily="2" charset="-122"/>
              </a:rPr>
              <a:t>5</a:t>
            </a:r>
          </a:p>
          <a:p>
            <a:pPr algn="ctr"/>
            <a:r>
              <a:rPr lang="zh-CN" altLang="en-US" sz="1600" dirty="0">
                <a:latin typeface="方正黑体简体" panose="02010601030101010101" pitchFamily="2" charset="-122"/>
                <a:ea typeface="方正黑体简体" panose="02010601030101010101" pitchFamily="2" charset="-122"/>
              </a:rPr>
              <a:t>职业教育</a:t>
            </a:r>
            <a:endParaRPr lang="en-US" altLang="zh-CN" sz="1600" dirty="0">
              <a:latin typeface="方正黑体简体" panose="02010601030101010101" pitchFamily="2" charset="-122"/>
              <a:ea typeface="方正黑体简体" panose="02010601030101010101" pitchFamily="2" charset="-122"/>
            </a:endParaRPr>
          </a:p>
          <a:p>
            <a:pPr algn="ctr"/>
            <a:r>
              <a:rPr lang="zh-CN" altLang="en-US" sz="1600" dirty="0">
                <a:latin typeface="方正黑体简体" panose="02010601030101010101" pitchFamily="2" charset="-122"/>
                <a:ea typeface="方正黑体简体" panose="02010601030101010101" pitchFamily="2" charset="-122"/>
              </a:rPr>
              <a:t>的职业道德</a:t>
            </a:r>
          </a:p>
        </p:txBody>
      </p:sp>
    </p:spTree>
    <p:extLst>
      <p:ext uri="{BB962C8B-B14F-4D97-AF65-F5344CB8AC3E}">
        <p14:creationId xmlns:p14="http://schemas.microsoft.com/office/powerpoint/2010/main" val="5538351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 calcmode="lin" valueType="num">
                                      <p:cBhvr>
                                        <p:cTn id="28" dur="500" fill="hold"/>
                                        <p:tgtEl>
                                          <p:spTgt spid="3"/>
                                        </p:tgtEl>
                                        <p:attrNameLst>
                                          <p:attrName>style.rotation</p:attrName>
                                        </p:attrNameLst>
                                      </p:cBhvr>
                                      <p:tavLst>
                                        <p:tav tm="0">
                                          <p:val>
                                            <p:fltVal val="360"/>
                                          </p:val>
                                        </p:tav>
                                        <p:tav tm="100000">
                                          <p:val>
                                            <p:fltVal val="0"/>
                                          </p:val>
                                        </p:tav>
                                      </p:tavLst>
                                    </p:anim>
                                    <p:animEffect transition="in" filter="fade">
                                      <p:cBhvr>
                                        <p:cTn id="29" dur="500"/>
                                        <p:tgtEl>
                                          <p:spTgt spid="3"/>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 calcmode="lin" valueType="num">
                                      <p:cBhvr>
                                        <p:cTn id="42" dur="500" fill="hold"/>
                                        <p:tgtEl>
                                          <p:spTgt spid="11"/>
                                        </p:tgtEl>
                                        <p:attrNameLst>
                                          <p:attrName>style.rotation</p:attrName>
                                        </p:attrNameLst>
                                      </p:cBhvr>
                                      <p:tavLst>
                                        <p:tav tm="0">
                                          <p:val>
                                            <p:fltVal val="360"/>
                                          </p:val>
                                        </p:tav>
                                        <p:tav tm="100000">
                                          <p:val>
                                            <p:fltVal val="0"/>
                                          </p:val>
                                        </p:tav>
                                      </p:tavLst>
                                    </p:anim>
                                    <p:animEffect transition="in" filter="fade">
                                      <p:cBhvr>
                                        <p:cTn id="43" dur="500"/>
                                        <p:tgtEl>
                                          <p:spTgt spid="11"/>
                                        </p:tgtEl>
                                      </p:cBhvr>
                                    </p:animEffect>
                                  </p:childTnLst>
                                </p:cTn>
                              </p:par>
                            </p:childTnLst>
                          </p:cTn>
                        </p:par>
                        <p:par>
                          <p:cTn id="44" fill="hold">
                            <p:stCondLst>
                              <p:cond delay="500"/>
                            </p:stCondLst>
                            <p:childTnLst>
                              <p:par>
                                <p:cTn id="45" presetID="53" presetClass="entr" presetSubtype="16"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 calcmode="lin" valueType="num">
                                      <p:cBhvr>
                                        <p:cTn id="56" dur="500" fill="hold"/>
                                        <p:tgtEl>
                                          <p:spTgt spid="13"/>
                                        </p:tgtEl>
                                        <p:attrNameLst>
                                          <p:attrName>style.rotation</p:attrName>
                                        </p:attrNameLst>
                                      </p:cBhvr>
                                      <p:tavLst>
                                        <p:tav tm="0">
                                          <p:val>
                                            <p:fltVal val="360"/>
                                          </p:val>
                                        </p:tav>
                                        <p:tav tm="100000">
                                          <p:val>
                                            <p:fltVal val="0"/>
                                          </p:val>
                                        </p:tav>
                                      </p:tavLst>
                                    </p:anim>
                                    <p:animEffect transition="in" filter="fade">
                                      <p:cBhvr>
                                        <p:cTn id="57" dur="500"/>
                                        <p:tgtEl>
                                          <p:spTgt spid="13"/>
                                        </p:tgtEl>
                                      </p:cBhvr>
                                    </p:animEffect>
                                  </p:childTnLst>
                                </p:cTn>
                              </p:par>
                            </p:childTnLst>
                          </p:cTn>
                        </p:par>
                        <p:par>
                          <p:cTn id="58" fill="hold">
                            <p:stCondLst>
                              <p:cond delay="500"/>
                            </p:stCondLst>
                            <p:childTnLst>
                              <p:par>
                                <p:cTn id="59" presetID="53" presetClass="entr" presetSubtype="16"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49" presetClass="entr" presetSubtype="0" decel="100000" fill="hold" nodeType="click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500" fill="hold"/>
                                        <p:tgtEl>
                                          <p:spTgt spid="14"/>
                                        </p:tgtEl>
                                        <p:attrNameLst>
                                          <p:attrName>ppt_w</p:attrName>
                                        </p:attrNameLst>
                                      </p:cBhvr>
                                      <p:tavLst>
                                        <p:tav tm="0">
                                          <p:val>
                                            <p:fltVal val="0"/>
                                          </p:val>
                                        </p:tav>
                                        <p:tav tm="100000">
                                          <p:val>
                                            <p:strVal val="#ppt_w"/>
                                          </p:val>
                                        </p:tav>
                                      </p:tavLst>
                                    </p:anim>
                                    <p:anim calcmode="lin" valueType="num">
                                      <p:cBhvr>
                                        <p:cTn id="69" dur="500" fill="hold"/>
                                        <p:tgtEl>
                                          <p:spTgt spid="14"/>
                                        </p:tgtEl>
                                        <p:attrNameLst>
                                          <p:attrName>ppt_h</p:attrName>
                                        </p:attrNameLst>
                                      </p:cBhvr>
                                      <p:tavLst>
                                        <p:tav tm="0">
                                          <p:val>
                                            <p:fltVal val="0"/>
                                          </p:val>
                                        </p:tav>
                                        <p:tav tm="100000">
                                          <p:val>
                                            <p:strVal val="#ppt_h"/>
                                          </p:val>
                                        </p:tav>
                                      </p:tavLst>
                                    </p:anim>
                                    <p:anim calcmode="lin" valueType="num">
                                      <p:cBhvr>
                                        <p:cTn id="70" dur="500" fill="hold"/>
                                        <p:tgtEl>
                                          <p:spTgt spid="14"/>
                                        </p:tgtEl>
                                        <p:attrNameLst>
                                          <p:attrName>style.rotation</p:attrName>
                                        </p:attrNameLst>
                                      </p:cBhvr>
                                      <p:tavLst>
                                        <p:tav tm="0">
                                          <p:val>
                                            <p:fltVal val="360"/>
                                          </p:val>
                                        </p:tav>
                                        <p:tav tm="100000">
                                          <p:val>
                                            <p:fltVal val="0"/>
                                          </p:val>
                                        </p:tav>
                                      </p:tavLst>
                                    </p:anim>
                                    <p:animEffect transition="in" filter="fade">
                                      <p:cBhvr>
                                        <p:cTn id="71" dur="500"/>
                                        <p:tgtEl>
                                          <p:spTgt spid="14"/>
                                        </p:tgtEl>
                                      </p:cBhvr>
                                    </p:animEffect>
                                  </p:childTnLst>
                                </p:cTn>
                              </p:par>
                            </p:childTnLst>
                          </p:cTn>
                        </p:par>
                        <p:par>
                          <p:cTn id="72" fill="hold">
                            <p:stCondLst>
                              <p:cond delay="500"/>
                            </p:stCondLst>
                            <p:childTnLst>
                              <p:par>
                                <p:cTn id="73" presetID="53" presetClass="entr" presetSubtype="16"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p:cTn id="75" dur="500" fill="hold"/>
                                        <p:tgtEl>
                                          <p:spTgt spid="19"/>
                                        </p:tgtEl>
                                        <p:attrNameLst>
                                          <p:attrName>ppt_w</p:attrName>
                                        </p:attrNameLst>
                                      </p:cBhvr>
                                      <p:tavLst>
                                        <p:tav tm="0">
                                          <p:val>
                                            <p:fltVal val="0"/>
                                          </p:val>
                                        </p:tav>
                                        <p:tav tm="100000">
                                          <p:val>
                                            <p:strVal val="#ppt_w"/>
                                          </p:val>
                                        </p:tav>
                                      </p:tavLst>
                                    </p:anim>
                                    <p:anim calcmode="lin" valueType="num">
                                      <p:cBhvr>
                                        <p:cTn id="76" dur="500" fill="hold"/>
                                        <p:tgtEl>
                                          <p:spTgt spid="19"/>
                                        </p:tgtEl>
                                        <p:attrNameLst>
                                          <p:attrName>ppt_h</p:attrName>
                                        </p:attrNameLst>
                                      </p:cBhvr>
                                      <p:tavLst>
                                        <p:tav tm="0">
                                          <p:val>
                                            <p:fltVal val="0"/>
                                          </p:val>
                                        </p:tav>
                                        <p:tav tm="100000">
                                          <p:val>
                                            <p:strVal val="#ppt_h"/>
                                          </p:val>
                                        </p:tav>
                                      </p:tavLst>
                                    </p:anim>
                                    <p:animEffect transition="in" filter="fade">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49" presetClass="entr" presetSubtype="0" decel="100000" fill="hold" nodeType="click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p:cTn id="82" dur="500" fill="hold"/>
                                        <p:tgtEl>
                                          <p:spTgt spid="15"/>
                                        </p:tgtEl>
                                        <p:attrNameLst>
                                          <p:attrName>ppt_w</p:attrName>
                                        </p:attrNameLst>
                                      </p:cBhvr>
                                      <p:tavLst>
                                        <p:tav tm="0">
                                          <p:val>
                                            <p:fltVal val="0"/>
                                          </p:val>
                                        </p:tav>
                                        <p:tav tm="100000">
                                          <p:val>
                                            <p:strVal val="#ppt_w"/>
                                          </p:val>
                                        </p:tav>
                                      </p:tavLst>
                                    </p:anim>
                                    <p:anim calcmode="lin" valueType="num">
                                      <p:cBhvr>
                                        <p:cTn id="83" dur="500" fill="hold"/>
                                        <p:tgtEl>
                                          <p:spTgt spid="15"/>
                                        </p:tgtEl>
                                        <p:attrNameLst>
                                          <p:attrName>ppt_h</p:attrName>
                                        </p:attrNameLst>
                                      </p:cBhvr>
                                      <p:tavLst>
                                        <p:tav tm="0">
                                          <p:val>
                                            <p:fltVal val="0"/>
                                          </p:val>
                                        </p:tav>
                                        <p:tav tm="100000">
                                          <p:val>
                                            <p:strVal val="#ppt_h"/>
                                          </p:val>
                                        </p:tav>
                                      </p:tavLst>
                                    </p:anim>
                                    <p:anim calcmode="lin" valueType="num">
                                      <p:cBhvr>
                                        <p:cTn id="84" dur="500" fill="hold"/>
                                        <p:tgtEl>
                                          <p:spTgt spid="15"/>
                                        </p:tgtEl>
                                        <p:attrNameLst>
                                          <p:attrName>style.rotation</p:attrName>
                                        </p:attrNameLst>
                                      </p:cBhvr>
                                      <p:tavLst>
                                        <p:tav tm="0">
                                          <p:val>
                                            <p:fltVal val="360"/>
                                          </p:val>
                                        </p:tav>
                                        <p:tav tm="100000">
                                          <p:val>
                                            <p:fltVal val="0"/>
                                          </p:val>
                                        </p:tav>
                                      </p:tavLst>
                                    </p:anim>
                                    <p:animEffect transition="in" filter="fade">
                                      <p:cBhvr>
                                        <p:cTn id="85" dur="500"/>
                                        <p:tgtEl>
                                          <p:spTgt spid="15"/>
                                        </p:tgtEl>
                                      </p:cBhvr>
                                    </p:animEffect>
                                  </p:childTnLst>
                                </p:cTn>
                              </p:par>
                            </p:childTnLst>
                          </p:cTn>
                        </p:par>
                        <p:par>
                          <p:cTn id="86" fill="hold">
                            <p:stCondLst>
                              <p:cond delay="2500"/>
                            </p:stCondLst>
                            <p:childTnLst>
                              <p:par>
                                <p:cTn id="87" presetID="53" presetClass="entr" presetSubtype="16"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p:cTn id="89" dur="500" fill="hold"/>
                                        <p:tgtEl>
                                          <p:spTgt spid="20"/>
                                        </p:tgtEl>
                                        <p:attrNameLst>
                                          <p:attrName>ppt_w</p:attrName>
                                        </p:attrNameLst>
                                      </p:cBhvr>
                                      <p:tavLst>
                                        <p:tav tm="0">
                                          <p:val>
                                            <p:fltVal val="0"/>
                                          </p:val>
                                        </p:tav>
                                        <p:tav tm="100000">
                                          <p:val>
                                            <p:strVal val="#ppt_w"/>
                                          </p:val>
                                        </p:tav>
                                      </p:tavLst>
                                    </p:anim>
                                    <p:anim calcmode="lin" valueType="num">
                                      <p:cBhvr>
                                        <p:cTn id="90" dur="500" fill="hold"/>
                                        <p:tgtEl>
                                          <p:spTgt spid="20"/>
                                        </p:tgtEl>
                                        <p:attrNameLst>
                                          <p:attrName>ppt_h</p:attrName>
                                        </p:attrNameLst>
                                      </p:cBhvr>
                                      <p:tavLst>
                                        <p:tav tm="0">
                                          <p:val>
                                            <p:fltVal val="0"/>
                                          </p:val>
                                        </p:tav>
                                        <p:tav tm="100000">
                                          <p:val>
                                            <p:strVal val="#ppt_h"/>
                                          </p:val>
                                        </p:tav>
                                      </p:tavLst>
                                    </p:anim>
                                    <p:animEffect transition="in" filter="fade">
                                      <p:cBhvr>
                                        <p:cTn id="9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6" grpId="0"/>
      <p:bldP spid="17" grpId="0"/>
      <p:bldP spid="18" grpId="0"/>
      <p:bldP spid="19" grpId="0"/>
      <p:bldP spid="2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0F937CB6-4CCB-3EBE-959A-98D701F6E29D}"/>
              </a:ext>
            </a:extLst>
          </p:cNvPr>
          <p:cNvSpPr txBox="1"/>
          <p:nvPr/>
        </p:nvSpPr>
        <p:spPr>
          <a:xfrm>
            <a:off x="1243829" y="1708273"/>
            <a:ext cx="7580582" cy="2952731"/>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（二）晏阳初的教育活动与思想</a:t>
            </a:r>
          </a:p>
          <a:p>
            <a:pPr>
              <a:lnSpc>
                <a:spcPct val="150000"/>
              </a:lnSpc>
            </a:pPr>
            <a:r>
              <a:rPr lang="zh-CN" altLang="en-US" dirty="0">
                <a:latin typeface="方正黑体简体" panose="02010601030101010101" pitchFamily="2" charset="-122"/>
                <a:ea typeface="方正黑体简体" panose="02010601030101010101" pitchFamily="2" charset="-122"/>
              </a:rPr>
              <a:t>       晏阳初（</a:t>
            </a:r>
            <a:r>
              <a:rPr lang="en-US" altLang="zh-CN" dirty="0">
                <a:latin typeface="方正黑体简体" panose="02010601030101010101" pitchFamily="2" charset="-122"/>
                <a:ea typeface="方正黑体简体" panose="02010601030101010101" pitchFamily="2" charset="-122"/>
              </a:rPr>
              <a:t>1890—1990</a:t>
            </a:r>
            <a:r>
              <a:rPr lang="zh-CN" altLang="en-US" dirty="0">
                <a:latin typeface="方正黑体简体" panose="02010601030101010101" pitchFamily="2" charset="-122"/>
                <a:ea typeface="方正黑体简体" panose="02010601030101010101" pitchFamily="2" charset="-122"/>
              </a:rPr>
              <a:t>），四川巴中人，原名兴复，字阳初，著名的教育 家、世界平民教育运动与乡村改造运动的倡导者（图</a:t>
            </a:r>
            <a:r>
              <a:rPr lang="en-US" altLang="zh-CN" dirty="0">
                <a:latin typeface="方正黑体简体" panose="02010601030101010101" pitchFamily="2" charset="-122"/>
                <a:ea typeface="方正黑体简体" panose="02010601030101010101" pitchFamily="2" charset="-122"/>
              </a:rPr>
              <a:t>4-17</a:t>
            </a:r>
            <a:r>
              <a:rPr lang="zh-CN" altLang="en-US" dirty="0">
                <a:latin typeface="方正黑体简体" panose="02010601030101010101" pitchFamily="2" charset="-122"/>
                <a:ea typeface="方正黑体简体" panose="02010601030101010101" pitchFamily="2" charset="-122"/>
              </a:rPr>
              <a:t>）。</a:t>
            </a:r>
            <a:r>
              <a:rPr lang="en-US" altLang="zh-CN" dirty="0">
                <a:latin typeface="方正黑体简体" panose="02010601030101010101" pitchFamily="2" charset="-122"/>
                <a:ea typeface="方正黑体简体" panose="02010601030101010101" pitchFamily="2" charset="-122"/>
              </a:rPr>
              <a:t>13 </a:t>
            </a:r>
            <a:r>
              <a:rPr lang="zh-CN" altLang="en-US" dirty="0">
                <a:latin typeface="方正黑体简体" panose="02010601030101010101" pitchFamily="2" charset="-122"/>
                <a:ea typeface="方正黑体简体" panose="02010601030101010101" pitchFamily="2" charset="-122"/>
              </a:rPr>
              <a:t>岁入阆中县西学堂求学，</a:t>
            </a:r>
            <a:r>
              <a:rPr lang="en-US" altLang="zh-CN" dirty="0">
                <a:latin typeface="方正黑体简体" panose="02010601030101010101" pitchFamily="2" charset="-122"/>
                <a:ea typeface="方正黑体简体" panose="02010601030101010101" pitchFamily="2" charset="-122"/>
              </a:rPr>
              <a:t>17 </a:t>
            </a:r>
            <a:r>
              <a:rPr lang="zh-CN" altLang="en-US" dirty="0">
                <a:latin typeface="方正黑体简体" panose="02010601030101010101" pitchFamily="2" charset="-122"/>
                <a:ea typeface="方正黑体简体" panose="02010601030101010101" pitchFamily="2" charset="-122"/>
              </a:rPr>
              <a:t>岁入省城成都教会学校，</a:t>
            </a:r>
            <a:r>
              <a:rPr lang="en-US" altLang="zh-CN" dirty="0">
                <a:latin typeface="方正黑体简体" panose="02010601030101010101" pitchFamily="2" charset="-122"/>
                <a:ea typeface="方正黑体简体" panose="02010601030101010101" pitchFamily="2" charset="-122"/>
              </a:rPr>
              <a:t>23</a:t>
            </a:r>
            <a:r>
              <a:rPr lang="zh-CN" altLang="en-US" dirty="0">
                <a:latin typeface="方正黑体简体" panose="02010601030101010101" pitchFamily="2" charset="-122"/>
                <a:ea typeface="方正黑体简体" panose="02010601030101010101" pitchFamily="2" charset="-122"/>
              </a:rPr>
              <a:t>岁赴香港圣保罗书院读书，</a:t>
            </a:r>
            <a:r>
              <a:rPr lang="en-US" altLang="zh-CN" dirty="0">
                <a:latin typeface="方正黑体简体" panose="02010601030101010101" pitchFamily="2" charset="-122"/>
                <a:ea typeface="方正黑体简体" panose="02010601030101010101" pitchFamily="2" charset="-122"/>
              </a:rPr>
              <a:t>1916 </a:t>
            </a:r>
            <a:r>
              <a:rPr lang="zh-CN" altLang="en-US" dirty="0">
                <a:latin typeface="方正黑体简体" panose="02010601030101010101" pitchFamily="2" charset="-122"/>
                <a:ea typeface="方正黑体简体" panose="02010601030101010101" pitchFamily="2" charset="-122"/>
              </a:rPr>
              <a:t>年赴美国耶鲁大学，</a:t>
            </a:r>
            <a:r>
              <a:rPr lang="en-US" altLang="zh-CN" dirty="0">
                <a:latin typeface="方正黑体简体" panose="02010601030101010101" pitchFamily="2" charset="-122"/>
                <a:ea typeface="方正黑体简体" panose="02010601030101010101" pitchFamily="2" charset="-122"/>
              </a:rPr>
              <a:t>1918 </a:t>
            </a:r>
            <a:r>
              <a:rPr lang="zh-CN" altLang="en-US" dirty="0">
                <a:latin typeface="方正黑体简体" panose="02010601030101010101" pitchFamily="2" charset="-122"/>
                <a:ea typeface="方正黑体简体" panose="02010601030101010101" pitchFamily="2" charset="-122"/>
              </a:rPr>
              <a:t>年毕业后赴法国人事华工教育，</a:t>
            </a:r>
            <a:r>
              <a:rPr lang="en-US" altLang="zh-CN" dirty="0">
                <a:latin typeface="方正黑体简体" panose="02010601030101010101" pitchFamily="2" charset="-122"/>
                <a:ea typeface="方正黑体简体" panose="02010601030101010101" pitchFamily="2" charset="-122"/>
              </a:rPr>
              <a:t>1923 </a:t>
            </a:r>
            <a:r>
              <a:rPr lang="zh-CN" altLang="en-US" dirty="0">
                <a:latin typeface="方正黑体简体" panose="02010601030101010101" pitchFamily="2" charset="-122"/>
                <a:ea typeface="方正黑体简体" panose="02010601030101010101" pitchFamily="2" charset="-122"/>
              </a:rPr>
              <a:t>年与陶行知、朱其慧等人共同创立中华平民促进会总会，</a:t>
            </a:r>
            <a:r>
              <a:rPr lang="en-US" altLang="zh-CN" dirty="0">
                <a:latin typeface="方正黑体简体" panose="02010601030101010101" pitchFamily="2" charset="-122"/>
                <a:ea typeface="方正黑体简体" panose="02010601030101010101" pitchFamily="2" charset="-122"/>
              </a:rPr>
              <a:t>1929 </a:t>
            </a:r>
            <a:r>
              <a:rPr lang="zh-CN" altLang="en-US" dirty="0">
                <a:latin typeface="方正黑体简体" panose="02010601030101010101" pitchFamily="2" charset="-122"/>
                <a:ea typeface="方正黑体简体" panose="02010601030101010101" pitchFamily="2" charset="-122"/>
              </a:rPr>
              <a:t>年到定县从事乡村建设实验，取得了卓越的成就，也获得了世人的肯定。</a:t>
            </a:r>
          </a:p>
        </p:txBody>
      </p:sp>
      <p:pic>
        <p:nvPicPr>
          <p:cNvPr id="3" name="图片 2">
            <a:extLst>
              <a:ext uri="{FF2B5EF4-FFF2-40B4-BE49-F238E27FC236}">
                <a16:creationId xmlns:a16="http://schemas.microsoft.com/office/drawing/2014/main" id="{6B12F5AB-E746-320B-A777-47D9C6F4DE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35716" y="2222865"/>
            <a:ext cx="1773404" cy="2412270"/>
          </a:xfrm>
          <a:prstGeom prst="rect">
            <a:avLst/>
          </a:prstGeom>
        </p:spPr>
      </p:pic>
    </p:spTree>
    <p:extLst>
      <p:ext uri="{BB962C8B-B14F-4D97-AF65-F5344CB8AC3E}">
        <p14:creationId xmlns:p14="http://schemas.microsoft.com/office/powerpoint/2010/main" val="17426710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randombar(horizont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椭圆 1">
            <a:extLst>
              <a:ext uri="{FF2B5EF4-FFF2-40B4-BE49-F238E27FC236}">
                <a16:creationId xmlns:a16="http://schemas.microsoft.com/office/drawing/2014/main" id="{5B148B42-2B3D-279C-400E-642102B8CA2C}"/>
              </a:ext>
            </a:extLst>
          </p:cNvPr>
          <p:cNvSpPr/>
          <p:nvPr/>
        </p:nvSpPr>
        <p:spPr>
          <a:xfrm>
            <a:off x="1941534" y="2851484"/>
            <a:ext cx="2137171" cy="213717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altLang="zh-CN" dirty="0"/>
              <a:t>1</a:t>
            </a:r>
          </a:p>
          <a:p>
            <a:pPr algn="ctr"/>
            <a:r>
              <a:rPr lang="en-US" altLang="zh-CN" dirty="0"/>
              <a:t>“</a:t>
            </a:r>
            <a:r>
              <a:rPr lang="zh-CN" altLang="en-US" dirty="0"/>
              <a:t>四大教育”</a:t>
            </a:r>
          </a:p>
        </p:txBody>
      </p:sp>
      <p:sp>
        <p:nvSpPr>
          <p:cNvPr id="10" name="椭圆 9">
            <a:extLst>
              <a:ext uri="{FF2B5EF4-FFF2-40B4-BE49-F238E27FC236}">
                <a16:creationId xmlns:a16="http://schemas.microsoft.com/office/drawing/2014/main" id="{0EB6F004-A6EF-67DD-9004-355DD8610910}"/>
              </a:ext>
            </a:extLst>
          </p:cNvPr>
          <p:cNvSpPr/>
          <p:nvPr/>
        </p:nvSpPr>
        <p:spPr>
          <a:xfrm>
            <a:off x="5026620" y="2851484"/>
            <a:ext cx="2137171" cy="2137171"/>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altLang="zh-CN" dirty="0"/>
              <a:t>2</a:t>
            </a:r>
          </a:p>
          <a:p>
            <a:pPr algn="ctr"/>
            <a:r>
              <a:rPr lang="en-US" altLang="zh-CN" dirty="0"/>
              <a:t>“</a:t>
            </a:r>
            <a:r>
              <a:rPr lang="zh-CN" altLang="en-US" dirty="0"/>
              <a:t>三大方式”</a:t>
            </a:r>
          </a:p>
        </p:txBody>
      </p:sp>
      <p:sp>
        <p:nvSpPr>
          <p:cNvPr id="11" name="椭圆 10">
            <a:extLst>
              <a:ext uri="{FF2B5EF4-FFF2-40B4-BE49-F238E27FC236}">
                <a16:creationId xmlns:a16="http://schemas.microsoft.com/office/drawing/2014/main" id="{1CB5A73D-4F6A-247A-5B2D-5128907609F2}"/>
              </a:ext>
            </a:extLst>
          </p:cNvPr>
          <p:cNvSpPr/>
          <p:nvPr/>
        </p:nvSpPr>
        <p:spPr>
          <a:xfrm>
            <a:off x="8113295" y="2851484"/>
            <a:ext cx="2137171" cy="2137171"/>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t>3</a:t>
            </a:r>
          </a:p>
          <a:p>
            <a:pPr algn="ctr"/>
            <a:r>
              <a:rPr lang="en-US" altLang="zh-CN" dirty="0"/>
              <a:t>“</a:t>
            </a:r>
            <a:r>
              <a:rPr lang="zh-CN" altLang="en-US" dirty="0"/>
              <a:t>化农民”与“农民化”</a:t>
            </a:r>
          </a:p>
        </p:txBody>
      </p:sp>
    </p:spTree>
    <p:extLst>
      <p:ext uri="{BB962C8B-B14F-4D97-AF65-F5344CB8AC3E}">
        <p14:creationId xmlns:p14="http://schemas.microsoft.com/office/powerpoint/2010/main" val="34191894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80">
                                          <p:stCondLst>
                                            <p:cond delay="0"/>
                                          </p:stCondLst>
                                        </p:cTn>
                                        <p:tgtEl>
                                          <p:spTgt spid="2"/>
                                        </p:tgtEl>
                                      </p:cBhvr>
                                    </p:animEffect>
                                    <p:anim calcmode="lin" valueType="num">
                                      <p:cBhvr>
                                        <p:cTn id="27"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2" dur="26">
                                          <p:stCondLst>
                                            <p:cond delay="650"/>
                                          </p:stCondLst>
                                        </p:cTn>
                                        <p:tgtEl>
                                          <p:spTgt spid="2"/>
                                        </p:tgtEl>
                                      </p:cBhvr>
                                      <p:to x="100000" y="60000"/>
                                    </p:animScale>
                                    <p:animScale>
                                      <p:cBhvr>
                                        <p:cTn id="33" dur="166" decel="50000">
                                          <p:stCondLst>
                                            <p:cond delay="676"/>
                                          </p:stCondLst>
                                        </p:cTn>
                                        <p:tgtEl>
                                          <p:spTgt spid="2"/>
                                        </p:tgtEl>
                                      </p:cBhvr>
                                      <p:to x="100000" y="100000"/>
                                    </p:animScale>
                                    <p:animScale>
                                      <p:cBhvr>
                                        <p:cTn id="34" dur="26">
                                          <p:stCondLst>
                                            <p:cond delay="1312"/>
                                          </p:stCondLst>
                                        </p:cTn>
                                        <p:tgtEl>
                                          <p:spTgt spid="2"/>
                                        </p:tgtEl>
                                      </p:cBhvr>
                                      <p:to x="100000" y="80000"/>
                                    </p:animScale>
                                    <p:animScale>
                                      <p:cBhvr>
                                        <p:cTn id="35" dur="166" decel="50000">
                                          <p:stCondLst>
                                            <p:cond delay="1338"/>
                                          </p:stCondLst>
                                        </p:cTn>
                                        <p:tgtEl>
                                          <p:spTgt spid="2"/>
                                        </p:tgtEl>
                                      </p:cBhvr>
                                      <p:to x="100000" y="100000"/>
                                    </p:animScale>
                                    <p:animScale>
                                      <p:cBhvr>
                                        <p:cTn id="36" dur="26">
                                          <p:stCondLst>
                                            <p:cond delay="1642"/>
                                          </p:stCondLst>
                                        </p:cTn>
                                        <p:tgtEl>
                                          <p:spTgt spid="2"/>
                                        </p:tgtEl>
                                      </p:cBhvr>
                                      <p:to x="100000" y="90000"/>
                                    </p:animScale>
                                    <p:animScale>
                                      <p:cBhvr>
                                        <p:cTn id="37" dur="166" decel="50000">
                                          <p:stCondLst>
                                            <p:cond delay="1668"/>
                                          </p:stCondLst>
                                        </p:cTn>
                                        <p:tgtEl>
                                          <p:spTgt spid="2"/>
                                        </p:tgtEl>
                                      </p:cBhvr>
                                      <p:to x="100000" y="100000"/>
                                    </p:animScale>
                                    <p:animScale>
                                      <p:cBhvr>
                                        <p:cTn id="38" dur="26">
                                          <p:stCondLst>
                                            <p:cond delay="1808"/>
                                          </p:stCondLst>
                                        </p:cTn>
                                        <p:tgtEl>
                                          <p:spTgt spid="2"/>
                                        </p:tgtEl>
                                      </p:cBhvr>
                                      <p:to x="100000" y="95000"/>
                                    </p:animScale>
                                    <p:animScale>
                                      <p:cBhvr>
                                        <p:cTn id="39" dur="166" decel="50000">
                                          <p:stCondLst>
                                            <p:cond delay="1834"/>
                                          </p:stCondLst>
                                        </p:cTn>
                                        <p:tgtEl>
                                          <p:spTgt spid="2"/>
                                        </p:tgtEl>
                                      </p:cBhvr>
                                      <p:to x="100000" y="100000"/>
                                    </p:animScale>
                                  </p:childTnLst>
                                </p:cTn>
                              </p:par>
                            </p:childTnLst>
                          </p:cTn>
                        </p:par>
                      </p:childTnLst>
                    </p:cTn>
                  </p:par>
                  <p:par>
                    <p:cTn id="40" fill="hold">
                      <p:stCondLst>
                        <p:cond delay="indefinite"/>
                      </p:stCondLst>
                      <p:childTnLst>
                        <p:par>
                          <p:cTn id="41" fill="hold">
                            <p:stCondLst>
                              <p:cond delay="0"/>
                            </p:stCondLst>
                            <p:childTnLst>
                              <p:par>
                                <p:cTn id="42" presetID="26" presetClass="entr" presetSubtype="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80">
                                          <p:stCondLst>
                                            <p:cond delay="0"/>
                                          </p:stCondLst>
                                        </p:cTn>
                                        <p:tgtEl>
                                          <p:spTgt spid="10"/>
                                        </p:tgtEl>
                                      </p:cBhvr>
                                    </p:animEffect>
                                    <p:anim calcmode="lin" valueType="num">
                                      <p:cBhvr>
                                        <p:cTn id="4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50" dur="26">
                                          <p:stCondLst>
                                            <p:cond delay="650"/>
                                          </p:stCondLst>
                                        </p:cTn>
                                        <p:tgtEl>
                                          <p:spTgt spid="10"/>
                                        </p:tgtEl>
                                      </p:cBhvr>
                                      <p:to x="100000" y="60000"/>
                                    </p:animScale>
                                    <p:animScale>
                                      <p:cBhvr>
                                        <p:cTn id="51" dur="166" decel="50000">
                                          <p:stCondLst>
                                            <p:cond delay="676"/>
                                          </p:stCondLst>
                                        </p:cTn>
                                        <p:tgtEl>
                                          <p:spTgt spid="10"/>
                                        </p:tgtEl>
                                      </p:cBhvr>
                                      <p:to x="100000" y="100000"/>
                                    </p:animScale>
                                    <p:animScale>
                                      <p:cBhvr>
                                        <p:cTn id="52" dur="26">
                                          <p:stCondLst>
                                            <p:cond delay="1312"/>
                                          </p:stCondLst>
                                        </p:cTn>
                                        <p:tgtEl>
                                          <p:spTgt spid="10"/>
                                        </p:tgtEl>
                                      </p:cBhvr>
                                      <p:to x="100000" y="80000"/>
                                    </p:animScale>
                                    <p:animScale>
                                      <p:cBhvr>
                                        <p:cTn id="53" dur="166" decel="50000">
                                          <p:stCondLst>
                                            <p:cond delay="1338"/>
                                          </p:stCondLst>
                                        </p:cTn>
                                        <p:tgtEl>
                                          <p:spTgt spid="10"/>
                                        </p:tgtEl>
                                      </p:cBhvr>
                                      <p:to x="100000" y="100000"/>
                                    </p:animScale>
                                    <p:animScale>
                                      <p:cBhvr>
                                        <p:cTn id="54" dur="26">
                                          <p:stCondLst>
                                            <p:cond delay="1642"/>
                                          </p:stCondLst>
                                        </p:cTn>
                                        <p:tgtEl>
                                          <p:spTgt spid="10"/>
                                        </p:tgtEl>
                                      </p:cBhvr>
                                      <p:to x="100000" y="90000"/>
                                    </p:animScale>
                                    <p:animScale>
                                      <p:cBhvr>
                                        <p:cTn id="55" dur="166" decel="50000">
                                          <p:stCondLst>
                                            <p:cond delay="1668"/>
                                          </p:stCondLst>
                                        </p:cTn>
                                        <p:tgtEl>
                                          <p:spTgt spid="10"/>
                                        </p:tgtEl>
                                      </p:cBhvr>
                                      <p:to x="100000" y="100000"/>
                                    </p:animScale>
                                    <p:animScale>
                                      <p:cBhvr>
                                        <p:cTn id="56" dur="26">
                                          <p:stCondLst>
                                            <p:cond delay="1808"/>
                                          </p:stCondLst>
                                        </p:cTn>
                                        <p:tgtEl>
                                          <p:spTgt spid="10"/>
                                        </p:tgtEl>
                                      </p:cBhvr>
                                      <p:to x="100000" y="95000"/>
                                    </p:animScale>
                                    <p:animScale>
                                      <p:cBhvr>
                                        <p:cTn id="57" dur="166" decel="50000">
                                          <p:stCondLst>
                                            <p:cond delay="1834"/>
                                          </p:stCondLst>
                                        </p:cTn>
                                        <p:tgtEl>
                                          <p:spTgt spid="10"/>
                                        </p:tgtEl>
                                      </p:cBhvr>
                                      <p:to x="100000" y="100000"/>
                                    </p:animScale>
                                  </p:childTnLst>
                                </p:cTn>
                              </p:par>
                            </p:childTnLst>
                          </p:cTn>
                        </p:par>
                      </p:childTnLst>
                    </p:cTn>
                  </p:par>
                  <p:par>
                    <p:cTn id="58" fill="hold">
                      <p:stCondLst>
                        <p:cond delay="indefinite"/>
                      </p:stCondLst>
                      <p:childTnLst>
                        <p:par>
                          <p:cTn id="59" fill="hold">
                            <p:stCondLst>
                              <p:cond delay="0"/>
                            </p:stCondLst>
                            <p:childTnLst>
                              <p:par>
                                <p:cTn id="60" presetID="26" presetClass="entr" presetSubtype="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down)">
                                      <p:cBhvr>
                                        <p:cTn id="62" dur="580">
                                          <p:stCondLst>
                                            <p:cond delay="0"/>
                                          </p:stCondLst>
                                        </p:cTn>
                                        <p:tgtEl>
                                          <p:spTgt spid="11"/>
                                        </p:tgtEl>
                                      </p:cBhvr>
                                    </p:animEffect>
                                    <p:anim calcmode="lin" valueType="num">
                                      <p:cBhvr>
                                        <p:cTn id="6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68" dur="26">
                                          <p:stCondLst>
                                            <p:cond delay="650"/>
                                          </p:stCondLst>
                                        </p:cTn>
                                        <p:tgtEl>
                                          <p:spTgt spid="11"/>
                                        </p:tgtEl>
                                      </p:cBhvr>
                                      <p:to x="100000" y="60000"/>
                                    </p:animScale>
                                    <p:animScale>
                                      <p:cBhvr>
                                        <p:cTn id="69" dur="166" decel="50000">
                                          <p:stCondLst>
                                            <p:cond delay="676"/>
                                          </p:stCondLst>
                                        </p:cTn>
                                        <p:tgtEl>
                                          <p:spTgt spid="11"/>
                                        </p:tgtEl>
                                      </p:cBhvr>
                                      <p:to x="100000" y="100000"/>
                                    </p:animScale>
                                    <p:animScale>
                                      <p:cBhvr>
                                        <p:cTn id="70" dur="26">
                                          <p:stCondLst>
                                            <p:cond delay="1312"/>
                                          </p:stCondLst>
                                        </p:cTn>
                                        <p:tgtEl>
                                          <p:spTgt spid="11"/>
                                        </p:tgtEl>
                                      </p:cBhvr>
                                      <p:to x="100000" y="80000"/>
                                    </p:animScale>
                                    <p:animScale>
                                      <p:cBhvr>
                                        <p:cTn id="71" dur="166" decel="50000">
                                          <p:stCondLst>
                                            <p:cond delay="1338"/>
                                          </p:stCondLst>
                                        </p:cTn>
                                        <p:tgtEl>
                                          <p:spTgt spid="11"/>
                                        </p:tgtEl>
                                      </p:cBhvr>
                                      <p:to x="100000" y="100000"/>
                                    </p:animScale>
                                    <p:animScale>
                                      <p:cBhvr>
                                        <p:cTn id="72" dur="26">
                                          <p:stCondLst>
                                            <p:cond delay="1642"/>
                                          </p:stCondLst>
                                        </p:cTn>
                                        <p:tgtEl>
                                          <p:spTgt spid="11"/>
                                        </p:tgtEl>
                                      </p:cBhvr>
                                      <p:to x="100000" y="90000"/>
                                    </p:animScale>
                                    <p:animScale>
                                      <p:cBhvr>
                                        <p:cTn id="73" dur="166" decel="50000">
                                          <p:stCondLst>
                                            <p:cond delay="1668"/>
                                          </p:stCondLst>
                                        </p:cTn>
                                        <p:tgtEl>
                                          <p:spTgt spid="11"/>
                                        </p:tgtEl>
                                      </p:cBhvr>
                                      <p:to x="100000" y="100000"/>
                                    </p:animScale>
                                    <p:animScale>
                                      <p:cBhvr>
                                        <p:cTn id="74" dur="26">
                                          <p:stCondLst>
                                            <p:cond delay="1808"/>
                                          </p:stCondLst>
                                        </p:cTn>
                                        <p:tgtEl>
                                          <p:spTgt spid="11"/>
                                        </p:tgtEl>
                                      </p:cBhvr>
                                      <p:to x="100000" y="95000"/>
                                    </p:animScale>
                                    <p:animScale>
                                      <p:cBhvr>
                                        <p:cTn id="75"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2" grpId="0" animBg="1"/>
      <p:bldP spid="10" grpId="0" animBg="1"/>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椭圆 1">
            <a:extLst>
              <a:ext uri="{FF2B5EF4-FFF2-40B4-BE49-F238E27FC236}">
                <a16:creationId xmlns:a16="http://schemas.microsoft.com/office/drawing/2014/main" id="{5B148B42-2B3D-279C-400E-642102B8CA2C}"/>
              </a:ext>
            </a:extLst>
          </p:cNvPr>
          <p:cNvSpPr/>
          <p:nvPr/>
        </p:nvSpPr>
        <p:spPr>
          <a:xfrm>
            <a:off x="1496495" y="3262601"/>
            <a:ext cx="1947073" cy="1947073"/>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altLang="zh-CN" dirty="0"/>
              <a:t>1</a:t>
            </a:r>
          </a:p>
          <a:p>
            <a:pPr algn="ctr"/>
            <a:r>
              <a:rPr lang="zh-CN" altLang="en-US" dirty="0"/>
              <a:t>创造新的教育文化</a:t>
            </a:r>
          </a:p>
        </p:txBody>
      </p:sp>
      <p:sp>
        <p:nvSpPr>
          <p:cNvPr id="10" name="椭圆 9">
            <a:extLst>
              <a:ext uri="{FF2B5EF4-FFF2-40B4-BE49-F238E27FC236}">
                <a16:creationId xmlns:a16="http://schemas.microsoft.com/office/drawing/2014/main" id="{0EB6F004-A6EF-67DD-9004-355DD8610910}"/>
              </a:ext>
            </a:extLst>
          </p:cNvPr>
          <p:cNvSpPr/>
          <p:nvPr/>
        </p:nvSpPr>
        <p:spPr>
          <a:xfrm>
            <a:off x="3859685" y="3262601"/>
            <a:ext cx="1947073" cy="1947073"/>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altLang="zh-CN" dirty="0"/>
              <a:t>2</a:t>
            </a:r>
          </a:p>
          <a:p>
            <a:pPr algn="ctr"/>
            <a:r>
              <a:rPr lang="zh-CN" altLang="en-US" dirty="0"/>
              <a:t>重建乡村教育的社会组织</a:t>
            </a:r>
          </a:p>
        </p:txBody>
      </p:sp>
      <p:sp>
        <p:nvSpPr>
          <p:cNvPr id="11" name="椭圆 10">
            <a:extLst>
              <a:ext uri="{FF2B5EF4-FFF2-40B4-BE49-F238E27FC236}">
                <a16:creationId xmlns:a16="http://schemas.microsoft.com/office/drawing/2014/main" id="{1CB5A73D-4F6A-247A-5B2D-5128907609F2}"/>
              </a:ext>
            </a:extLst>
          </p:cNvPr>
          <p:cNvSpPr/>
          <p:nvPr/>
        </p:nvSpPr>
        <p:spPr>
          <a:xfrm>
            <a:off x="6222875" y="3262601"/>
            <a:ext cx="1947073" cy="1947073"/>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t>3</a:t>
            </a:r>
          </a:p>
          <a:p>
            <a:pPr algn="ctr"/>
            <a:r>
              <a:rPr lang="zh-CN" altLang="en-US" dirty="0"/>
              <a:t>农民和知识分子相结合</a:t>
            </a:r>
          </a:p>
        </p:txBody>
      </p:sp>
      <p:sp>
        <p:nvSpPr>
          <p:cNvPr id="3" name="矩形: 圆角 2">
            <a:extLst>
              <a:ext uri="{FF2B5EF4-FFF2-40B4-BE49-F238E27FC236}">
                <a16:creationId xmlns:a16="http://schemas.microsoft.com/office/drawing/2014/main" id="{BB1CA057-C516-5DEA-4E76-48D9EA82CB83}"/>
              </a:ext>
            </a:extLst>
          </p:cNvPr>
          <p:cNvSpPr/>
          <p:nvPr/>
        </p:nvSpPr>
        <p:spPr>
          <a:xfrm>
            <a:off x="4031789" y="1648326"/>
            <a:ext cx="4126832" cy="50773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t>（三）梁漱溟的教育活动与思想</a:t>
            </a:r>
          </a:p>
        </p:txBody>
      </p:sp>
      <p:sp>
        <p:nvSpPr>
          <p:cNvPr id="12" name="椭圆 11">
            <a:extLst>
              <a:ext uri="{FF2B5EF4-FFF2-40B4-BE49-F238E27FC236}">
                <a16:creationId xmlns:a16="http://schemas.microsoft.com/office/drawing/2014/main" id="{F57BC162-CA83-EF6F-AC33-0A592577B554}"/>
              </a:ext>
            </a:extLst>
          </p:cNvPr>
          <p:cNvSpPr/>
          <p:nvPr/>
        </p:nvSpPr>
        <p:spPr>
          <a:xfrm>
            <a:off x="8586065" y="3262601"/>
            <a:ext cx="1947073" cy="1947073"/>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t>4</a:t>
            </a:r>
          </a:p>
          <a:p>
            <a:pPr algn="ctr"/>
            <a:r>
              <a:rPr lang="zh-CN" altLang="en-US" dirty="0"/>
              <a:t>教育思想的变革</a:t>
            </a:r>
          </a:p>
        </p:txBody>
      </p:sp>
    </p:spTree>
    <p:extLst>
      <p:ext uri="{BB962C8B-B14F-4D97-AF65-F5344CB8AC3E}">
        <p14:creationId xmlns:p14="http://schemas.microsoft.com/office/powerpoint/2010/main" val="33185307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down)">
                                      <p:cBhvr>
                                        <p:cTn id="33" dur="580">
                                          <p:stCondLst>
                                            <p:cond delay="0"/>
                                          </p:stCondLst>
                                        </p:cTn>
                                        <p:tgtEl>
                                          <p:spTgt spid="2"/>
                                        </p:tgtEl>
                                      </p:cBhvr>
                                    </p:animEffect>
                                    <p:anim calcmode="lin" valueType="num">
                                      <p:cBhvr>
                                        <p:cTn id="3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9" dur="26">
                                          <p:stCondLst>
                                            <p:cond delay="650"/>
                                          </p:stCondLst>
                                        </p:cTn>
                                        <p:tgtEl>
                                          <p:spTgt spid="2"/>
                                        </p:tgtEl>
                                      </p:cBhvr>
                                      <p:to x="100000" y="60000"/>
                                    </p:animScale>
                                    <p:animScale>
                                      <p:cBhvr>
                                        <p:cTn id="40" dur="166" decel="50000">
                                          <p:stCondLst>
                                            <p:cond delay="676"/>
                                          </p:stCondLst>
                                        </p:cTn>
                                        <p:tgtEl>
                                          <p:spTgt spid="2"/>
                                        </p:tgtEl>
                                      </p:cBhvr>
                                      <p:to x="100000" y="100000"/>
                                    </p:animScale>
                                    <p:animScale>
                                      <p:cBhvr>
                                        <p:cTn id="41" dur="26">
                                          <p:stCondLst>
                                            <p:cond delay="1312"/>
                                          </p:stCondLst>
                                        </p:cTn>
                                        <p:tgtEl>
                                          <p:spTgt spid="2"/>
                                        </p:tgtEl>
                                      </p:cBhvr>
                                      <p:to x="100000" y="80000"/>
                                    </p:animScale>
                                    <p:animScale>
                                      <p:cBhvr>
                                        <p:cTn id="42" dur="166" decel="50000">
                                          <p:stCondLst>
                                            <p:cond delay="1338"/>
                                          </p:stCondLst>
                                        </p:cTn>
                                        <p:tgtEl>
                                          <p:spTgt spid="2"/>
                                        </p:tgtEl>
                                      </p:cBhvr>
                                      <p:to x="100000" y="100000"/>
                                    </p:animScale>
                                    <p:animScale>
                                      <p:cBhvr>
                                        <p:cTn id="43" dur="26">
                                          <p:stCondLst>
                                            <p:cond delay="1642"/>
                                          </p:stCondLst>
                                        </p:cTn>
                                        <p:tgtEl>
                                          <p:spTgt spid="2"/>
                                        </p:tgtEl>
                                      </p:cBhvr>
                                      <p:to x="100000" y="90000"/>
                                    </p:animScale>
                                    <p:animScale>
                                      <p:cBhvr>
                                        <p:cTn id="44" dur="166" decel="50000">
                                          <p:stCondLst>
                                            <p:cond delay="1668"/>
                                          </p:stCondLst>
                                        </p:cTn>
                                        <p:tgtEl>
                                          <p:spTgt spid="2"/>
                                        </p:tgtEl>
                                      </p:cBhvr>
                                      <p:to x="100000" y="100000"/>
                                    </p:animScale>
                                    <p:animScale>
                                      <p:cBhvr>
                                        <p:cTn id="45" dur="26">
                                          <p:stCondLst>
                                            <p:cond delay="1808"/>
                                          </p:stCondLst>
                                        </p:cTn>
                                        <p:tgtEl>
                                          <p:spTgt spid="2"/>
                                        </p:tgtEl>
                                      </p:cBhvr>
                                      <p:to x="100000" y="95000"/>
                                    </p:animScale>
                                    <p:animScale>
                                      <p:cBhvr>
                                        <p:cTn id="46" dur="166" decel="50000">
                                          <p:stCondLst>
                                            <p:cond delay="1834"/>
                                          </p:stCondLst>
                                        </p:cTn>
                                        <p:tgtEl>
                                          <p:spTgt spid="2"/>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80">
                                          <p:stCondLst>
                                            <p:cond delay="0"/>
                                          </p:stCondLst>
                                        </p:cTn>
                                        <p:tgtEl>
                                          <p:spTgt spid="10"/>
                                        </p:tgtEl>
                                      </p:cBhvr>
                                    </p:animEffect>
                                    <p:anim calcmode="lin" valueType="num">
                                      <p:cBhvr>
                                        <p:cTn id="5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57" dur="26">
                                          <p:stCondLst>
                                            <p:cond delay="650"/>
                                          </p:stCondLst>
                                        </p:cTn>
                                        <p:tgtEl>
                                          <p:spTgt spid="10"/>
                                        </p:tgtEl>
                                      </p:cBhvr>
                                      <p:to x="100000" y="60000"/>
                                    </p:animScale>
                                    <p:animScale>
                                      <p:cBhvr>
                                        <p:cTn id="58" dur="166" decel="50000">
                                          <p:stCondLst>
                                            <p:cond delay="676"/>
                                          </p:stCondLst>
                                        </p:cTn>
                                        <p:tgtEl>
                                          <p:spTgt spid="10"/>
                                        </p:tgtEl>
                                      </p:cBhvr>
                                      <p:to x="100000" y="100000"/>
                                    </p:animScale>
                                    <p:animScale>
                                      <p:cBhvr>
                                        <p:cTn id="59" dur="26">
                                          <p:stCondLst>
                                            <p:cond delay="1312"/>
                                          </p:stCondLst>
                                        </p:cTn>
                                        <p:tgtEl>
                                          <p:spTgt spid="10"/>
                                        </p:tgtEl>
                                      </p:cBhvr>
                                      <p:to x="100000" y="80000"/>
                                    </p:animScale>
                                    <p:animScale>
                                      <p:cBhvr>
                                        <p:cTn id="60" dur="166" decel="50000">
                                          <p:stCondLst>
                                            <p:cond delay="1338"/>
                                          </p:stCondLst>
                                        </p:cTn>
                                        <p:tgtEl>
                                          <p:spTgt spid="10"/>
                                        </p:tgtEl>
                                      </p:cBhvr>
                                      <p:to x="100000" y="100000"/>
                                    </p:animScale>
                                    <p:animScale>
                                      <p:cBhvr>
                                        <p:cTn id="61" dur="26">
                                          <p:stCondLst>
                                            <p:cond delay="1642"/>
                                          </p:stCondLst>
                                        </p:cTn>
                                        <p:tgtEl>
                                          <p:spTgt spid="10"/>
                                        </p:tgtEl>
                                      </p:cBhvr>
                                      <p:to x="100000" y="90000"/>
                                    </p:animScale>
                                    <p:animScale>
                                      <p:cBhvr>
                                        <p:cTn id="62" dur="166" decel="50000">
                                          <p:stCondLst>
                                            <p:cond delay="1668"/>
                                          </p:stCondLst>
                                        </p:cTn>
                                        <p:tgtEl>
                                          <p:spTgt spid="10"/>
                                        </p:tgtEl>
                                      </p:cBhvr>
                                      <p:to x="100000" y="100000"/>
                                    </p:animScale>
                                    <p:animScale>
                                      <p:cBhvr>
                                        <p:cTn id="63" dur="26">
                                          <p:stCondLst>
                                            <p:cond delay="1808"/>
                                          </p:stCondLst>
                                        </p:cTn>
                                        <p:tgtEl>
                                          <p:spTgt spid="10"/>
                                        </p:tgtEl>
                                      </p:cBhvr>
                                      <p:to x="100000" y="95000"/>
                                    </p:animScale>
                                    <p:animScale>
                                      <p:cBhvr>
                                        <p:cTn id="64" dur="166" decel="50000">
                                          <p:stCondLst>
                                            <p:cond delay="1834"/>
                                          </p:stCondLst>
                                        </p:cTn>
                                        <p:tgtEl>
                                          <p:spTgt spid="10"/>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26" presetClass="entr" presetSubtype="0" fill="hold" grpId="0"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580">
                                          <p:stCondLst>
                                            <p:cond delay="0"/>
                                          </p:stCondLst>
                                        </p:cTn>
                                        <p:tgtEl>
                                          <p:spTgt spid="11"/>
                                        </p:tgtEl>
                                      </p:cBhvr>
                                    </p:animEffect>
                                    <p:anim calcmode="lin" valueType="num">
                                      <p:cBhvr>
                                        <p:cTn id="7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75" dur="26">
                                          <p:stCondLst>
                                            <p:cond delay="650"/>
                                          </p:stCondLst>
                                        </p:cTn>
                                        <p:tgtEl>
                                          <p:spTgt spid="11"/>
                                        </p:tgtEl>
                                      </p:cBhvr>
                                      <p:to x="100000" y="60000"/>
                                    </p:animScale>
                                    <p:animScale>
                                      <p:cBhvr>
                                        <p:cTn id="76" dur="166" decel="50000">
                                          <p:stCondLst>
                                            <p:cond delay="676"/>
                                          </p:stCondLst>
                                        </p:cTn>
                                        <p:tgtEl>
                                          <p:spTgt spid="11"/>
                                        </p:tgtEl>
                                      </p:cBhvr>
                                      <p:to x="100000" y="100000"/>
                                    </p:animScale>
                                    <p:animScale>
                                      <p:cBhvr>
                                        <p:cTn id="77" dur="26">
                                          <p:stCondLst>
                                            <p:cond delay="1312"/>
                                          </p:stCondLst>
                                        </p:cTn>
                                        <p:tgtEl>
                                          <p:spTgt spid="11"/>
                                        </p:tgtEl>
                                      </p:cBhvr>
                                      <p:to x="100000" y="80000"/>
                                    </p:animScale>
                                    <p:animScale>
                                      <p:cBhvr>
                                        <p:cTn id="78" dur="166" decel="50000">
                                          <p:stCondLst>
                                            <p:cond delay="1338"/>
                                          </p:stCondLst>
                                        </p:cTn>
                                        <p:tgtEl>
                                          <p:spTgt spid="11"/>
                                        </p:tgtEl>
                                      </p:cBhvr>
                                      <p:to x="100000" y="100000"/>
                                    </p:animScale>
                                    <p:animScale>
                                      <p:cBhvr>
                                        <p:cTn id="79" dur="26">
                                          <p:stCondLst>
                                            <p:cond delay="1642"/>
                                          </p:stCondLst>
                                        </p:cTn>
                                        <p:tgtEl>
                                          <p:spTgt spid="11"/>
                                        </p:tgtEl>
                                      </p:cBhvr>
                                      <p:to x="100000" y="90000"/>
                                    </p:animScale>
                                    <p:animScale>
                                      <p:cBhvr>
                                        <p:cTn id="80" dur="166" decel="50000">
                                          <p:stCondLst>
                                            <p:cond delay="1668"/>
                                          </p:stCondLst>
                                        </p:cTn>
                                        <p:tgtEl>
                                          <p:spTgt spid="11"/>
                                        </p:tgtEl>
                                      </p:cBhvr>
                                      <p:to x="100000" y="100000"/>
                                    </p:animScale>
                                    <p:animScale>
                                      <p:cBhvr>
                                        <p:cTn id="81" dur="26">
                                          <p:stCondLst>
                                            <p:cond delay="1808"/>
                                          </p:stCondLst>
                                        </p:cTn>
                                        <p:tgtEl>
                                          <p:spTgt spid="11"/>
                                        </p:tgtEl>
                                      </p:cBhvr>
                                      <p:to x="100000" y="95000"/>
                                    </p:animScale>
                                    <p:animScale>
                                      <p:cBhvr>
                                        <p:cTn id="82" dur="166" decel="50000">
                                          <p:stCondLst>
                                            <p:cond delay="1834"/>
                                          </p:stCondLst>
                                        </p:cTn>
                                        <p:tgtEl>
                                          <p:spTgt spid="11"/>
                                        </p:tgtEl>
                                      </p:cBhvr>
                                      <p:to x="100000" y="100000"/>
                                    </p:animScale>
                                  </p:childTnLst>
                                </p:cTn>
                              </p:par>
                            </p:childTnLst>
                          </p:cTn>
                        </p:par>
                      </p:childTnLst>
                    </p:cTn>
                  </p:par>
                  <p:par>
                    <p:cTn id="83" fill="hold">
                      <p:stCondLst>
                        <p:cond delay="indefinite"/>
                      </p:stCondLst>
                      <p:childTnLst>
                        <p:par>
                          <p:cTn id="84" fill="hold">
                            <p:stCondLst>
                              <p:cond delay="0"/>
                            </p:stCondLst>
                            <p:childTnLst>
                              <p:par>
                                <p:cTn id="85" presetID="26" presetClass="entr" presetSubtype="0" fill="hold" grpId="0" nodeType="click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wipe(down)">
                                      <p:cBhvr>
                                        <p:cTn id="87" dur="580">
                                          <p:stCondLst>
                                            <p:cond delay="0"/>
                                          </p:stCondLst>
                                        </p:cTn>
                                        <p:tgtEl>
                                          <p:spTgt spid="12"/>
                                        </p:tgtEl>
                                      </p:cBhvr>
                                    </p:animEffect>
                                    <p:anim calcmode="lin" valueType="num">
                                      <p:cBhvr>
                                        <p:cTn id="8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93" dur="26">
                                          <p:stCondLst>
                                            <p:cond delay="650"/>
                                          </p:stCondLst>
                                        </p:cTn>
                                        <p:tgtEl>
                                          <p:spTgt spid="12"/>
                                        </p:tgtEl>
                                      </p:cBhvr>
                                      <p:to x="100000" y="60000"/>
                                    </p:animScale>
                                    <p:animScale>
                                      <p:cBhvr>
                                        <p:cTn id="94" dur="166" decel="50000">
                                          <p:stCondLst>
                                            <p:cond delay="676"/>
                                          </p:stCondLst>
                                        </p:cTn>
                                        <p:tgtEl>
                                          <p:spTgt spid="12"/>
                                        </p:tgtEl>
                                      </p:cBhvr>
                                      <p:to x="100000" y="100000"/>
                                    </p:animScale>
                                    <p:animScale>
                                      <p:cBhvr>
                                        <p:cTn id="95" dur="26">
                                          <p:stCondLst>
                                            <p:cond delay="1312"/>
                                          </p:stCondLst>
                                        </p:cTn>
                                        <p:tgtEl>
                                          <p:spTgt spid="12"/>
                                        </p:tgtEl>
                                      </p:cBhvr>
                                      <p:to x="100000" y="80000"/>
                                    </p:animScale>
                                    <p:animScale>
                                      <p:cBhvr>
                                        <p:cTn id="96" dur="166" decel="50000">
                                          <p:stCondLst>
                                            <p:cond delay="1338"/>
                                          </p:stCondLst>
                                        </p:cTn>
                                        <p:tgtEl>
                                          <p:spTgt spid="12"/>
                                        </p:tgtEl>
                                      </p:cBhvr>
                                      <p:to x="100000" y="100000"/>
                                    </p:animScale>
                                    <p:animScale>
                                      <p:cBhvr>
                                        <p:cTn id="97" dur="26">
                                          <p:stCondLst>
                                            <p:cond delay="1642"/>
                                          </p:stCondLst>
                                        </p:cTn>
                                        <p:tgtEl>
                                          <p:spTgt spid="12"/>
                                        </p:tgtEl>
                                      </p:cBhvr>
                                      <p:to x="100000" y="90000"/>
                                    </p:animScale>
                                    <p:animScale>
                                      <p:cBhvr>
                                        <p:cTn id="98" dur="166" decel="50000">
                                          <p:stCondLst>
                                            <p:cond delay="1668"/>
                                          </p:stCondLst>
                                        </p:cTn>
                                        <p:tgtEl>
                                          <p:spTgt spid="12"/>
                                        </p:tgtEl>
                                      </p:cBhvr>
                                      <p:to x="100000" y="100000"/>
                                    </p:animScale>
                                    <p:animScale>
                                      <p:cBhvr>
                                        <p:cTn id="99" dur="26">
                                          <p:stCondLst>
                                            <p:cond delay="1808"/>
                                          </p:stCondLst>
                                        </p:cTn>
                                        <p:tgtEl>
                                          <p:spTgt spid="12"/>
                                        </p:tgtEl>
                                      </p:cBhvr>
                                      <p:to x="100000" y="95000"/>
                                    </p:animScale>
                                    <p:animScale>
                                      <p:cBhvr>
                                        <p:cTn id="100"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2" grpId="0" animBg="1"/>
      <p:bldP spid="10" grpId="0" animBg="1"/>
      <p:bldP spid="11" grpId="0" animBg="1"/>
      <p:bldP spid="3"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F80D81E-0918-2BD0-5A80-C02431B6F4D4}"/>
              </a:ext>
            </a:extLst>
          </p:cNvPr>
          <p:cNvSpPr txBox="1"/>
          <p:nvPr/>
        </p:nvSpPr>
        <p:spPr>
          <a:xfrm>
            <a:off x="1257300" y="416453"/>
            <a:ext cx="9768840" cy="4856138"/>
          </a:xfrm>
          <a:prstGeom prst="rect">
            <a:avLst/>
          </a:prstGeom>
          <a:noFill/>
        </p:spPr>
        <p:txBody>
          <a:bodyPr wrap="square">
            <a:spAutoFit/>
          </a:bodyPr>
          <a:lstStyle/>
          <a:p>
            <a:pPr>
              <a:lnSpc>
                <a:spcPct val="150000"/>
              </a:lnSpc>
            </a:pPr>
            <a:r>
              <a:rPr lang="zh-CN" altLang="en-US" sz="1600" b="1" dirty="0">
                <a:solidFill>
                  <a:srgbClr val="FF0000"/>
                </a:solidFill>
                <a:latin typeface="+mn-ea"/>
              </a:rPr>
              <a:t>▌关键词</a:t>
            </a:r>
          </a:p>
          <a:p>
            <a:pPr>
              <a:lnSpc>
                <a:spcPct val="150000"/>
              </a:lnSpc>
            </a:pPr>
            <a:r>
              <a:rPr lang="zh-CN" altLang="en-US" sz="1600" dirty="0">
                <a:latin typeface="+mn-ea"/>
              </a:rPr>
              <a:t>        洋务运动；中体西用；癸卯学制；蔡元培；生活教育理论</a:t>
            </a:r>
            <a:endParaRPr lang="en-US" altLang="zh-CN" sz="1600" dirty="0">
              <a:latin typeface="+mn-ea"/>
            </a:endParaRPr>
          </a:p>
          <a:p>
            <a:pPr>
              <a:lnSpc>
                <a:spcPct val="150000"/>
              </a:lnSpc>
            </a:pPr>
            <a:r>
              <a:rPr lang="en-US" altLang="zh-CN" sz="1600" b="1" dirty="0">
                <a:solidFill>
                  <a:srgbClr val="FF0000"/>
                </a:solidFill>
                <a:latin typeface="+mn-ea"/>
              </a:rPr>
              <a:t>▌</a:t>
            </a:r>
            <a:r>
              <a:rPr lang="zh-CN" altLang="en-US" sz="1600" b="1" dirty="0">
                <a:solidFill>
                  <a:srgbClr val="FF0000"/>
                </a:solidFill>
                <a:latin typeface="+mn-ea"/>
              </a:rPr>
              <a:t>学习目标</a:t>
            </a:r>
          </a:p>
          <a:p>
            <a:pPr>
              <a:lnSpc>
                <a:spcPct val="150000"/>
              </a:lnSpc>
            </a:pPr>
            <a:r>
              <a:rPr lang="en-US" altLang="zh-CN" sz="1600" dirty="0">
                <a:latin typeface="+mn-ea"/>
              </a:rPr>
              <a:t>        1. </a:t>
            </a:r>
            <a:r>
              <a:rPr lang="zh-CN" altLang="en-US" sz="1600" dirty="0">
                <a:latin typeface="+mn-ea"/>
              </a:rPr>
              <a:t>了解洋务运动时期的教育改革。</a:t>
            </a:r>
          </a:p>
          <a:p>
            <a:pPr>
              <a:lnSpc>
                <a:spcPct val="150000"/>
              </a:lnSpc>
            </a:pPr>
            <a:r>
              <a:rPr lang="en-US" altLang="zh-CN" sz="1600" dirty="0">
                <a:latin typeface="+mn-ea"/>
              </a:rPr>
              <a:t>        2. </a:t>
            </a:r>
            <a:r>
              <a:rPr lang="zh-CN" altLang="en-US" sz="1600" dirty="0">
                <a:latin typeface="+mn-ea"/>
              </a:rPr>
              <a:t>掌握维新派的教育改革活动和教育主张。</a:t>
            </a:r>
          </a:p>
          <a:p>
            <a:pPr>
              <a:lnSpc>
                <a:spcPct val="150000"/>
              </a:lnSpc>
            </a:pPr>
            <a:r>
              <a:rPr lang="en-US" altLang="zh-CN" sz="1600" dirty="0">
                <a:latin typeface="+mn-ea"/>
              </a:rPr>
              <a:t>        3. </a:t>
            </a:r>
            <a:r>
              <a:rPr lang="zh-CN" altLang="en-US" sz="1600" dirty="0">
                <a:latin typeface="+mn-ea"/>
              </a:rPr>
              <a:t>掌握近代学制的特点。</a:t>
            </a:r>
          </a:p>
          <a:p>
            <a:pPr>
              <a:lnSpc>
                <a:spcPct val="150000"/>
              </a:lnSpc>
            </a:pPr>
            <a:r>
              <a:rPr lang="en-US" altLang="zh-CN" sz="1600" dirty="0">
                <a:latin typeface="+mn-ea"/>
              </a:rPr>
              <a:t>        4. </a:t>
            </a:r>
            <a:r>
              <a:rPr lang="zh-CN" altLang="en-US" sz="1600" dirty="0">
                <a:latin typeface="+mn-ea"/>
              </a:rPr>
              <a:t>了解民国时期的教育改革。</a:t>
            </a:r>
          </a:p>
          <a:p>
            <a:pPr>
              <a:lnSpc>
                <a:spcPct val="150000"/>
              </a:lnSpc>
            </a:pPr>
            <a:r>
              <a:rPr lang="en-US" altLang="zh-CN" sz="1600" dirty="0">
                <a:latin typeface="+mn-ea"/>
              </a:rPr>
              <a:t>        5. </a:t>
            </a:r>
            <a:r>
              <a:rPr lang="zh-CN" altLang="en-US" sz="1600" dirty="0">
                <a:latin typeface="+mn-ea"/>
              </a:rPr>
              <a:t>掌握民国时期的教育思潮和教育改革实验。</a:t>
            </a:r>
          </a:p>
          <a:p>
            <a:pPr>
              <a:lnSpc>
                <a:spcPct val="150000"/>
              </a:lnSpc>
            </a:pPr>
            <a:r>
              <a:rPr lang="en-US" altLang="zh-CN" sz="1600" dirty="0">
                <a:latin typeface="+mn-ea"/>
              </a:rPr>
              <a:t>        6. </a:t>
            </a:r>
            <a:r>
              <a:rPr lang="zh-CN" altLang="en-US" sz="1600" dirty="0">
                <a:latin typeface="+mn-ea"/>
              </a:rPr>
              <a:t>了解革命根据地的教育经验。</a:t>
            </a:r>
            <a:endParaRPr lang="en-US" altLang="zh-CN" sz="1600" dirty="0">
              <a:latin typeface="+mn-ea"/>
            </a:endParaRPr>
          </a:p>
          <a:p>
            <a:pPr>
              <a:lnSpc>
                <a:spcPct val="150000"/>
              </a:lnSpc>
            </a:pPr>
            <a:r>
              <a:rPr lang="zh-CN" altLang="en-US" sz="1600" b="1" dirty="0">
                <a:solidFill>
                  <a:srgbClr val="FF0000"/>
                </a:solidFill>
                <a:latin typeface="+mn-ea"/>
              </a:rPr>
              <a:t>▌内容提要</a:t>
            </a:r>
          </a:p>
          <a:p>
            <a:pPr>
              <a:lnSpc>
                <a:spcPct val="150000"/>
              </a:lnSpc>
            </a:pPr>
            <a:r>
              <a:rPr lang="zh-CN" altLang="en-US" sz="1600" dirty="0">
                <a:latin typeface="+mn-ea"/>
              </a:rPr>
              <a:t>       自 </a:t>
            </a:r>
            <a:r>
              <a:rPr lang="en-US" altLang="zh-CN" sz="1600" dirty="0">
                <a:latin typeface="+mn-ea"/>
              </a:rPr>
              <a:t>1840 </a:t>
            </a:r>
            <a:r>
              <a:rPr lang="zh-CN" altLang="en-US" sz="1600" dirty="0">
                <a:latin typeface="+mn-ea"/>
              </a:rPr>
              <a:t>年鸦片战争爆发以来，中国逐渐丧失了政治上的独立地位，逐步沦为半殖民地半封建社会。与此同时，伴随着清政府闭关锁国政策的打破，西方传教士陆续来到中国，大兴教会学校，出版刊物，中国近代新教育悄悄萌芽。</a:t>
            </a:r>
          </a:p>
        </p:txBody>
      </p:sp>
    </p:spTree>
    <p:extLst>
      <p:ext uri="{BB962C8B-B14F-4D97-AF65-F5344CB8AC3E}">
        <p14:creationId xmlns:p14="http://schemas.microsoft.com/office/powerpoint/2010/main" val="2624692085"/>
      </p:ext>
    </p:extLst>
  </p:cSld>
  <p:clrMapOvr>
    <a:masterClrMapping/>
  </p:clrMapOvr>
  <mc:AlternateContent xmlns:mc="http://schemas.openxmlformats.org/markup-compatibility/2006" xmlns:p14="http://schemas.microsoft.com/office/powerpoint/2010/main">
    <mc:Choice Requires="p14">
      <p:transition spd="slow" p14:dur="1200" advTm="1000">
        <p14:prism/>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49928"/>
                                  </p:iterate>
                                  <p:childTnLst>
                                    <p:set>
                                      <p:cBhvr>
                                        <p:cTn id="6" dur="1" fill="hold">
                                          <p:stCondLst>
                                            <p:cond delay="0"/>
                                          </p:stCondLst>
                                        </p:cTn>
                                        <p:tgtEl>
                                          <p:spTgt spid="5"/>
                                        </p:tgtEl>
                                        <p:attrNameLst>
                                          <p:attrName>style.visibility</p:attrName>
                                        </p:attrNameLst>
                                      </p:cBhvr>
                                      <p:to>
                                        <p:strVal val="visible"/>
                                      </p:to>
                                    </p:set>
                                    <p:set>
                                      <p:cBhvr>
                                        <p:cTn id="7" dur="68" fill="hold">
                                          <p:stCondLst>
                                            <p:cond delay="0"/>
                                          </p:stCondLst>
                                        </p:cTn>
                                        <p:tgtEl>
                                          <p:spTgt spid="5"/>
                                        </p:tgtEl>
                                        <p:attrNameLst>
                                          <p:attrName>style.rotation</p:attrName>
                                        </p:attrNameLst>
                                      </p:cBhvr>
                                      <p:to>
                                        <p:strVal val="-45.0"/>
                                      </p:to>
                                    </p:set>
                                    <p:anim calcmode="lin" valueType="num">
                                      <p:cBhvr>
                                        <p:cTn id="8" dur="68" fill="hold">
                                          <p:stCondLst>
                                            <p:cond delay="68"/>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68"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 decel="50000" autoRev="1" fill="hold">
                                          <p:stCondLst>
                                            <p:cond delay="68"/>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 fill="hold">
                                          <p:stCondLst>
                                            <p:cond delay="149"/>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3" name="文本框 12">
            <a:extLst>
              <a:ext uri="{FF2B5EF4-FFF2-40B4-BE49-F238E27FC236}">
                <a16:creationId xmlns:a16="http://schemas.microsoft.com/office/drawing/2014/main" id="{D1EBBBEE-CE3C-149A-4941-D2F308AB4976}"/>
              </a:ext>
            </a:extLst>
          </p:cNvPr>
          <p:cNvSpPr txBox="1"/>
          <p:nvPr/>
        </p:nvSpPr>
        <p:spPr>
          <a:xfrm>
            <a:off x="3217008" y="1936873"/>
            <a:ext cx="7580582" cy="3368230"/>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（四）陈鹤琴的教育活动与思想</a:t>
            </a:r>
          </a:p>
          <a:p>
            <a:pPr>
              <a:lnSpc>
                <a:spcPct val="150000"/>
              </a:lnSpc>
            </a:pPr>
            <a:r>
              <a:rPr lang="zh-CN" altLang="en-US" dirty="0">
                <a:latin typeface="方正黑体简体" panose="02010601030101010101" pitchFamily="2" charset="-122"/>
                <a:ea typeface="方正黑体简体" panose="02010601030101010101" pitchFamily="2" charset="-122"/>
              </a:rPr>
              <a:t>       陈鹤琴（</a:t>
            </a:r>
            <a:r>
              <a:rPr lang="en-US" altLang="zh-CN" dirty="0">
                <a:latin typeface="方正黑体简体" panose="02010601030101010101" pitchFamily="2" charset="-122"/>
                <a:ea typeface="方正黑体简体" panose="02010601030101010101" pitchFamily="2" charset="-122"/>
              </a:rPr>
              <a:t>1892—1982</a:t>
            </a:r>
            <a:r>
              <a:rPr lang="zh-CN" altLang="en-US" dirty="0">
                <a:latin typeface="方正黑体简体" panose="02010601030101010101" pitchFamily="2" charset="-122"/>
                <a:ea typeface="方正黑体简体" panose="02010601030101010101" pitchFamily="2" charset="-122"/>
              </a:rPr>
              <a:t>），浙江上虞人，中国现代教育家、儿童教育家（图 </a:t>
            </a:r>
            <a:r>
              <a:rPr lang="en-US" altLang="zh-CN" dirty="0">
                <a:latin typeface="方正黑体简体" panose="02010601030101010101" pitchFamily="2" charset="-122"/>
                <a:ea typeface="方正黑体简体" panose="02010601030101010101" pitchFamily="2" charset="-122"/>
              </a:rPr>
              <a:t>4-19</a:t>
            </a:r>
            <a:r>
              <a:rPr lang="zh-CN" altLang="en-US" dirty="0">
                <a:latin typeface="方正黑体简体" panose="02010601030101010101" pitchFamily="2" charset="-122"/>
                <a:ea typeface="方正黑体简体" panose="02010601030101010101" pitchFamily="2" charset="-122"/>
              </a:rPr>
              <a:t>）。</a:t>
            </a:r>
            <a:r>
              <a:rPr lang="en-US" altLang="zh-CN" dirty="0">
                <a:latin typeface="方正黑体简体" panose="02010601030101010101" pitchFamily="2" charset="-122"/>
                <a:ea typeface="方正黑体简体" panose="02010601030101010101" pitchFamily="2" charset="-122"/>
              </a:rPr>
              <a:t>1914 </a:t>
            </a:r>
            <a:r>
              <a:rPr lang="zh-CN" altLang="en-US" dirty="0">
                <a:latin typeface="方正黑体简体" panose="02010601030101010101" pitchFamily="2" charset="-122"/>
                <a:ea typeface="方正黑体简体" panose="02010601030101010101" pitchFamily="2" charset="-122"/>
              </a:rPr>
              <a:t>年清华大学毕业后留美学习，</a:t>
            </a:r>
            <a:r>
              <a:rPr lang="en-US" altLang="zh-CN" dirty="0">
                <a:latin typeface="方正黑体简体" panose="02010601030101010101" pitchFamily="2" charset="-122"/>
                <a:ea typeface="方正黑体简体" panose="02010601030101010101" pitchFamily="2" charset="-122"/>
              </a:rPr>
              <a:t>1917 </a:t>
            </a:r>
            <a:r>
              <a:rPr lang="zh-CN" altLang="en-US" dirty="0">
                <a:latin typeface="方正黑体简体" panose="02010601030101010101" pitchFamily="2" charset="-122"/>
                <a:ea typeface="方正黑体简体" panose="02010601030101010101" pitchFamily="2" charset="-122"/>
              </a:rPr>
              <a:t>年毕业于美国约翰</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霍普金斯大学，同年进入哥伦比亚大学师范学院专心研究教育和心理学。</a:t>
            </a:r>
            <a:r>
              <a:rPr lang="en-US" altLang="zh-CN" dirty="0">
                <a:latin typeface="方正黑体简体" panose="02010601030101010101" pitchFamily="2" charset="-122"/>
                <a:ea typeface="方正黑体简体" panose="02010601030101010101" pitchFamily="2" charset="-122"/>
              </a:rPr>
              <a:t>1919 </a:t>
            </a:r>
            <a:r>
              <a:rPr lang="zh-CN" altLang="en-US" dirty="0">
                <a:latin typeface="方正黑体简体" panose="02010601030101010101" pitchFamily="2" charset="-122"/>
                <a:ea typeface="方正黑体简体" panose="02010601030101010101" pitchFamily="2" charset="-122"/>
              </a:rPr>
              <a:t>年任教于南京高等师范学校和东南大学，其间积极投身于教育改革实践中，逐渐形成了独具特色的儿童教育思想。从 </a:t>
            </a:r>
            <a:r>
              <a:rPr lang="en-US" altLang="zh-CN" dirty="0">
                <a:latin typeface="方正黑体简体" panose="02010601030101010101" pitchFamily="2" charset="-122"/>
                <a:ea typeface="方正黑体简体" panose="02010601030101010101" pitchFamily="2" charset="-122"/>
              </a:rPr>
              <a:t>1920 </a:t>
            </a:r>
            <a:r>
              <a:rPr lang="zh-CN" altLang="en-US" dirty="0">
                <a:latin typeface="方正黑体简体" panose="02010601030101010101" pitchFamily="2" charset="-122"/>
                <a:ea typeface="方正黑体简体" panose="02010601030101010101" pitchFamily="2" charset="-122"/>
              </a:rPr>
              <a:t>年起，陈鹤琴以长子陈一鸣为研究对象，在长达 </a:t>
            </a:r>
            <a:r>
              <a:rPr lang="en-US" altLang="zh-CN" dirty="0">
                <a:latin typeface="方正黑体简体" panose="02010601030101010101" pitchFamily="2" charset="-122"/>
                <a:ea typeface="方正黑体简体" panose="02010601030101010101" pitchFamily="2" charset="-122"/>
              </a:rPr>
              <a:t>808 </a:t>
            </a:r>
            <a:r>
              <a:rPr lang="zh-CN" altLang="en-US" dirty="0">
                <a:latin typeface="方正黑体简体" panose="02010601030101010101" pitchFamily="2" charset="-122"/>
                <a:ea typeface="方正黑体简体" panose="02010601030101010101" pitchFamily="2" charset="-122"/>
              </a:rPr>
              <a:t>天的详细观察记录的基础上，撰写了</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儿童心理之研究</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和</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家庭教育</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，首次系统地阐述了其儿童观。</a:t>
            </a:r>
          </a:p>
        </p:txBody>
      </p:sp>
      <p:pic>
        <p:nvPicPr>
          <p:cNvPr id="6" name="图片 5">
            <a:extLst>
              <a:ext uri="{FF2B5EF4-FFF2-40B4-BE49-F238E27FC236}">
                <a16:creationId xmlns:a16="http://schemas.microsoft.com/office/drawing/2014/main" id="{1CDFA320-8B16-3CB1-1D33-9BABE1EFEE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6241" y="2090411"/>
            <a:ext cx="1734510" cy="2677178"/>
          </a:xfrm>
          <a:prstGeom prst="rect">
            <a:avLst/>
          </a:prstGeom>
        </p:spPr>
      </p:pic>
    </p:spTree>
    <p:extLst>
      <p:ext uri="{BB962C8B-B14F-4D97-AF65-F5344CB8AC3E}">
        <p14:creationId xmlns:p14="http://schemas.microsoft.com/office/powerpoint/2010/main" val="41350626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3" name="文本框 12">
            <a:extLst>
              <a:ext uri="{FF2B5EF4-FFF2-40B4-BE49-F238E27FC236}">
                <a16:creationId xmlns:a16="http://schemas.microsoft.com/office/drawing/2014/main" id="{D1EBBBEE-CE3C-149A-4941-D2F308AB4976}"/>
              </a:ext>
            </a:extLst>
          </p:cNvPr>
          <p:cNvSpPr txBox="1"/>
          <p:nvPr/>
        </p:nvSpPr>
        <p:spPr>
          <a:xfrm>
            <a:off x="1496495" y="1888747"/>
            <a:ext cx="9089106" cy="1290738"/>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在长期的教育实践中，陈鹤琴认识到了旧教育理论脱离实际、学校脱离社会、教学脱离儿童实际的问题，针对这些问题，他积极倡导“活教育”，形成了较为成熟的“活教育”理论体系。</a:t>
            </a:r>
          </a:p>
        </p:txBody>
      </p:sp>
      <p:sp>
        <p:nvSpPr>
          <p:cNvPr id="2" name="矩形: 单圆角 1">
            <a:extLst>
              <a:ext uri="{FF2B5EF4-FFF2-40B4-BE49-F238E27FC236}">
                <a16:creationId xmlns:a16="http://schemas.microsoft.com/office/drawing/2014/main" id="{0AD50FC9-3F3C-80DB-56B1-121227DCE04A}"/>
              </a:ext>
            </a:extLst>
          </p:cNvPr>
          <p:cNvSpPr/>
          <p:nvPr/>
        </p:nvSpPr>
        <p:spPr>
          <a:xfrm>
            <a:off x="995898" y="4379494"/>
            <a:ext cx="2890302" cy="611208"/>
          </a:xfrm>
          <a:prstGeom prst="round1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altLang="zh-CN" dirty="0"/>
              <a:t>1.“</a:t>
            </a:r>
            <a:r>
              <a:rPr lang="zh-CN" altLang="en-US" dirty="0"/>
              <a:t>活教育”的目的论</a:t>
            </a:r>
          </a:p>
        </p:txBody>
      </p:sp>
      <p:sp>
        <p:nvSpPr>
          <p:cNvPr id="10" name="矩形: 单圆角 9">
            <a:extLst>
              <a:ext uri="{FF2B5EF4-FFF2-40B4-BE49-F238E27FC236}">
                <a16:creationId xmlns:a16="http://schemas.microsoft.com/office/drawing/2014/main" id="{AE1CDE8A-C3A7-769C-6D6E-7FD95DD253BB}"/>
              </a:ext>
            </a:extLst>
          </p:cNvPr>
          <p:cNvSpPr/>
          <p:nvPr/>
        </p:nvSpPr>
        <p:spPr>
          <a:xfrm>
            <a:off x="4629435" y="4379494"/>
            <a:ext cx="2890302" cy="611208"/>
          </a:xfrm>
          <a:prstGeom prst="round1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altLang="zh-CN" dirty="0"/>
              <a:t>2.“</a:t>
            </a:r>
            <a:r>
              <a:rPr lang="zh-CN" altLang="en-US" dirty="0"/>
              <a:t>活教育”的课程论</a:t>
            </a:r>
          </a:p>
        </p:txBody>
      </p:sp>
      <p:sp>
        <p:nvSpPr>
          <p:cNvPr id="11" name="矩形: 单圆角 10">
            <a:extLst>
              <a:ext uri="{FF2B5EF4-FFF2-40B4-BE49-F238E27FC236}">
                <a16:creationId xmlns:a16="http://schemas.microsoft.com/office/drawing/2014/main" id="{2FB1E94B-9277-D24F-553E-2F5D07D48CC4}"/>
              </a:ext>
            </a:extLst>
          </p:cNvPr>
          <p:cNvSpPr/>
          <p:nvPr/>
        </p:nvSpPr>
        <p:spPr>
          <a:xfrm>
            <a:off x="8262972" y="4379494"/>
            <a:ext cx="2890302" cy="611208"/>
          </a:xfrm>
          <a:prstGeom prst="round1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altLang="zh-CN" dirty="0"/>
              <a:t>3.“</a:t>
            </a:r>
            <a:r>
              <a:rPr lang="zh-CN" altLang="en-US" dirty="0"/>
              <a:t>活教育”的教学论</a:t>
            </a:r>
          </a:p>
        </p:txBody>
      </p:sp>
    </p:spTree>
    <p:extLst>
      <p:ext uri="{BB962C8B-B14F-4D97-AF65-F5344CB8AC3E}">
        <p14:creationId xmlns:p14="http://schemas.microsoft.com/office/powerpoint/2010/main" val="21813457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0" presetClass="entr" presetSubtype="0" decel="10000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1000" fill="hold"/>
                                        <p:tgtEl>
                                          <p:spTgt spid="2"/>
                                        </p:tgtEl>
                                        <p:attrNameLst>
                                          <p:attrName>ppt_w</p:attrName>
                                        </p:attrNameLst>
                                      </p:cBhvr>
                                      <p:tavLst>
                                        <p:tav tm="0">
                                          <p:val>
                                            <p:strVal val="#ppt_w+.3"/>
                                          </p:val>
                                        </p:tav>
                                        <p:tav tm="100000">
                                          <p:val>
                                            <p:strVal val="#ppt_w"/>
                                          </p:val>
                                        </p:tav>
                                      </p:tavLst>
                                    </p:anim>
                                    <p:anim calcmode="lin" valueType="num">
                                      <p:cBhvr>
                                        <p:cTn id="34" dur="1000" fill="hold"/>
                                        <p:tgtEl>
                                          <p:spTgt spid="2"/>
                                        </p:tgtEl>
                                        <p:attrNameLst>
                                          <p:attrName>ppt_h</p:attrName>
                                        </p:attrNameLst>
                                      </p:cBhvr>
                                      <p:tavLst>
                                        <p:tav tm="0">
                                          <p:val>
                                            <p:strVal val="#ppt_h"/>
                                          </p:val>
                                        </p:tav>
                                        <p:tav tm="100000">
                                          <p:val>
                                            <p:strVal val="#ppt_h"/>
                                          </p:val>
                                        </p:tav>
                                      </p:tavLst>
                                    </p:anim>
                                    <p:animEffect transition="in" filter="fade">
                                      <p:cBhvr>
                                        <p:cTn id="35" dur="10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50" presetClass="entr" presetSubtype="0" decel="10000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ppt_w</p:attrName>
                                        </p:attrNameLst>
                                      </p:cBhvr>
                                      <p:tavLst>
                                        <p:tav tm="0">
                                          <p:val>
                                            <p:strVal val="#ppt_w+.3"/>
                                          </p:val>
                                        </p:tav>
                                        <p:tav tm="100000">
                                          <p:val>
                                            <p:strVal val="#ppt_w"/>
                                          </p:val>
                                        </p:tav>
                                      </p:tavLst>
                                    </p:anim>
                                    <p:anim calcmode="lin" valueType="num">
                                      <p:cBhvr>
                                        <p:cTn id="41" dur="1000" fill="hold"/>
                                        <p:tgtEl>
                                          <p:spTgt spid="10"/>
                                        </p:tgtEl>
                                        <p:attrNameLst>
                                          <p:attrName>ppt_h</p:attrName>
                                        </p:attrNameLst>
                                      </p:cBhvr>
                                      <p:tavLst>
                                        <p:tav tm="0">
                                          <p:val>
                                            <p:strVal val="#ppt_h"/>
                                          </p:val>
                                        </p:tav>
                                        <p:tav tm="100000">
                                          <p:val>
                                            <p:strVal val="#ppt_h"/>
                                          </p:val>
                                        </p:tav>
                                      </p:tavLst>
                                    </p:anim>
                                    <p:animEffect transition="in" filter="fade">
                                      <p:cBhvr>
                                        <p:cTn id="42" dur="1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50" presetClass="entr" presetSubtype="0" decel="10000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1000" fill="hold"/>
                                        <p:tgtEl>
                                          <p:spTgt spid="11"/>
                                        </p:tgtEl>
                                        <p:attrNameLst>
                                          <p:attrName>ppt_w</p:attrName>
                                        </p:attrNameLst>
                                      </p:cBhvr>
                                      <p:tavLst>
                                        <p:tav tm="0">
                                          <p:val>
                                            <p:strVal val="#ppt_w+.3"/>
                                          </p:val>
                                        </p:tav>
                                        <p:tav tm="100000">
                                          <p:val>
                                            <p:strVal val="#ppt_w"/>
                                          </p:val>
                                        </p:tav>
                                      </p:tavLst>
                                    </p:anim>
                                    <p:anim calcmode="lin" valueType="num">
                                      <p:cBhvr>
                                        <p:cTn id="48" dur="1000" fill="hold"/>
                                        <p:tgtEl>
                                          <p:spTgt spid="11"/>
                                        </p:tgtEl>
                                        <p:attrNameLst>
                                          <p:attrName>ppt_h</p:attrName>
                                        </p:attrNameLst>
                                      </p:cBhvr>
                                      <p:tavLst>
                                        <p:tav tm="0">
                                          <p:val>
                                            <p:strVal val="#ppt_h"/>
                                          </p:val>
                                        </p:tav>
                                        <p:tav tm="100000">
                                          <p:val>
                                            <p:strVal val="#ppt_h"/>
                                          </p:val>
                                        </p:tav>
                                      </p:tavLst>
                                    </p:anim>
                                    <p:animEffect transition="in" filter="fade">
                                      <p:cBhvr>
                                        <p:cTn id="4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3" grpId="0"/>
      <p:bldP spid="2" grpId="0" animBg="1"/>
      <p:bldP spid="10" grpId="0" animBg="1"/>
      <p:bldP spid="1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第二节　民国时期的教育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3" name="椭圆 2">
            <a:extLst>
              <a:ext uri="{FF2B5EF4-FFF2-40B4-BE49-F238E27FC236}">
                <a16:creationId xmlns:a16="http://schemas.microsoft.com/office/drawing/2014/main" id="{3A43508E-B526-4589-631C-263BB36694E5}"/>
              </a:ext>
            </a:extLst>
          </p:cNvPr>
          <p:cNvSpPr/>
          <p:nvPr/>
        </p:nvSpPr>
        <p:spPr>
          <a:xfrm>
            <a:off x="5000332" y="1696452"/>
            <a:ext cx="2189748" cy="2189748"/>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t>（五）</a:t>
            </a:r>
            <a:endParaRPr lang="en-US" altLang="zh-CN" dirty="0"/>
          </a:p>
          <a:p>
            <a:pPr algn="ctr"/>
            <a:r>
              <a:rPr lang="zh-CN" altLang="en-US" dirty="0"/>
              <a:t>陶行知的教育活动与思想</a:t>
            </a:r>
          </a:p>
        </p:txBody>
      </p:sp>
      <p:sp>
        <p:nvSpPr>
          <p:cNvPr id="5" name="矩形 4">
            <a:extLst>
              <a:ext uri="{FF2B5EF4-FFF2-40B4-BE49-F238E27FC236}">
                <a16:creationId xmlns:a16="http://schemas.microsoft.com/office/drawing/2014/main" id="{02610D3E-37DC-8B56-4459-B1128758217D}"/>
              </a:ext>
            </a:extLst>
          </p:cNvPr>
          <p:cNvSpPr/>
          <p:nvPr/>
        </p:nvSpPr>
        <p:spPr>
          <a:xfrm>
            <a:off x="1222416" y="4487779"/>
            <a:ext cx="3777916" cy="608806"/>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altLang="zh-CN" dirty="0"/>
              <a:t>1. </a:t>
            </a:r>
            <a:r>
              <a:rPr lang="zh-CN" altLang="en-US" dirty="0"/>
              <a:t>生活教育理论的形成背景</a:t>
            </a:r>
          </a:p>
        </p:txBody>
      </p:sp>
      <p:sp>
        <p:nvSpPr>
          <p:cNvPr id="14" name="矩形 13">
            <a:extLst>
              <a:ext uri="{FF2B5EF4-FFF2-40B4-BE49-F238E27FC236}">
                <a16:creationId xmlns:a16="http://schemas.microsoft.com/office/drawing/2014/main" id="{321BBF19-1748-DBE5-97A7-0A37AC43C1E6}"/>
              </a:ext>
            </a:extLst>
          </p:cNvPr>
          <p:cNvSpPr/>
          <p:nvPr/>
        </p:nvSpPr>
        <p:spPr>
          <a:xfrm>
            <a:off x="7190080" y="4487779"/>
            <a:ext cx="3777916" cy="608806"/>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altLang="zh-CN" dirty="0"/>
              <a:t>2. </a:t>
            </a:r>
            <a:r>
              <a:rPr lang="zh-CN" altLang="en-US" dirty="0"/>
              <a:t>生活教育理论</a:t>
            </a:r>
          </a:p>
        </p:txBody>
      </p:sp>
    </p:spTree>
    <p:extLst>
      <p:ext uri="{BB962C8B-B14F-4D97-AF65-F5344CB8AC3E}">
        <p14:creationId xmlns:p14="http://schemas.microsoft.com/office/powerpoint/2010/main" val="17783310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3" grpId="0" animBg="1"/>
      <p:bldP spid="5" grpId="0" animBg="1"/>
      <p:bldP spid="1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77438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第三节　中国共产党领导下的革命根据地教育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5" name="矩形 4">
            <a:extLst>
              <a:ext uri="{FF2B5EF4-FFF2-40B4-BE49-F238E27FC236}">
                <a16:creationId xmlns:a16="http://schemas.microsoft.com/office/drawing/2014/main" id="{02610D3E-37DC-8B56-4459-B1128758217D}"/>
              </a:ext>
            </a:extLst>
          </p:cNvPr>
          <p:cNvSpPr/>
          <p:nvPr/>
        </p:nvSpPr>
        <p:spPr>
          <a:xfrm>
            <a:off x="1222416" y="3633537"/>
            <a:ext cx="3777916" cy="608806"/>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a:t>（一）苏维埃文化教育总方针</a:t>
            </a:r>
            <a:endParaRPr lang="zh-CN" altLang="en-US" dirty="0"/>
          </a:p>
        </p:txBody>
      </p:sp>
      <p:sp>
        <p:nvSpPr>
          <p:cNvPr id="14" name="矩形 13">
            <a:extLst>
              <a:ext uri="{FF2B5EF4-FFF2-40B4-BE49-F238E27FC236}">
                <a16:creationId xmlns:a16="http://schemas.microsoft.com/office/drawing/2014/main" id="{321BBF19-1748-DBE5-97A7-0A37AC43C1E6}"/>
              </a:ext>
            </a:extLst>
          </p:cNvPr>
          <p:cNvSpPr/>
          <p:nvPr/>
        </p:nvSpPr>
        <p:spPr>
          <a:xfrm>
            <a:off x="7190080" y="3633537"/>
            <a:ext cx="3777916" cy="608806"/>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a:t>（三）新民主主义教育方针的确立</a:t>
            </a:r>
            <a:endParaRPr lang="zh-CN" altLang="en-US" dirty="0"/>
          </a:p>
        </p:txBody>
      </p:sp>
      <p:sp>
        <p:nvSpPr>
          <p:cNvPr id="10" name="矩形 9">
            <a:extLst>
              <a:ext uri="{FF2B5EF4-FFF2-40B4-BE49-F238E27FC236}">
                <a16:creationId xmlns:a16="http://schemas.microsoft.com/office/drawing/2014/main" id="{B1AA54B7-7F8E-0BCE-147A-A88265155407}"/>
              </a:ext>
            </a:extLst>
          </p:cNvPr>
          <p:cNvSpPr/>
          <p:nvPr/>
        </p:nvSpPr>
        <p:spPr>
          <a:xfrm>
            <a:off x="4206248" y="4776537"/>
            <a:ext cx="3777916" cy="608806"/>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a:t>（二）抗日战争时期中国共产党的教育方针政策</a:t>
            </a:r>
            <a:endParaRPr lang="zh-CN" altLang="en-US" dirty="0"/>
          </a:p>
        </p:txBody>
      </p:sp>
      <p:sp>
        <p:nvSpPr>
          <p:cNvPr id="11" name="矩形 10">
            <a:extLst>
              <a:ext uri="{FF2B5EF4-FFF2-40B4-BE49-F238E27FC236}">
                <a16:creationId xmlns:a16="http://schemas.microsoft.com/office/drawing/2014/main" id="{2CA40D7F-C3D6-6B53-3FC4-570F3DA53201}"/>
              </a:ext>
            </a:extLst>
          </p:cNvPr>
          <p:cNvSpPr/>
          <p:nvPr/>
        </p:nvSpPr>
        <p:spPr>
          <a:xfrm>
            <a:off x="4206248" y="1761415"/>
            <a:ext cx="3777916" cy="608806"/>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a:t>一、新民主主义教育方针的形成</a:t>
            </a:r>
            <a:endParaRPr lang="zh-CN" altLang="en-US" dirty="0"/>
          </a:p>
        </p:txBody>
      </p:sp>
      <p:sp>
        <p:nvSpPr>
          <p:cNvPr id="2" name="箭头: 左 1">
            <a:extLst>
              <a:ext uri="{FF2B5EF4-FFF2-40B4-BE49-F238E27FC236}">
                <a16:creationId xmlns:a16="http://schemas.microsoft.com/office/drawing/2014/main" id="{26C885A6-6BEE-D403-425A-04340B6CA148}"/>
              </a:ext>
            </a:extLst>
          </p:cNvPr>
          <p:cNvSpPr/>
          <p:nvPr/>
        </p:nvSpPr>
        <p:spPr>
          <a:xfrm rot="18000000">
            <a:off x="4404220" y="2827090"/>
            <a:ext cx="377505" cy="272253"/>
          </a:xfrm>
          <a:prstGeom prst="lef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12" name="箭头: 左 11">
            <a:extLst>
              <a:ext uri="{FF2B5EF4-FFF2-40B4-BE49-F238E27FC236}">
                <a16:creationId xmlns:a16="http://schemas.microsoft.com/office/drawing/2014/main" id="{43F6A377-364C-DE6D-F0A8-D99397582B15}"/>
              </a:ext>
            </a:extLst>
          </p:cNvPr>
          <p:cNvSpPr/>
          <p:nvPr/>
        </p:nvSpPr>
        <p:spPr>
          <a:xfrm rot="14400000">
            <a:off x="7281901" y="2827090"/>
            <a:ext cx="377505" cy="272253"/>
          </a:xfrm>
          <a:prstGeom prst="lef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13" name="箭头: 左 12">
            <a:extLst>
              <a:ext uri="{FF2B5EF4-FFF2-40B4-BE49-F238E27FC236}">
                <a16:creationId xmlns:a16="http://schemas.microsoft.com/office/drawing/2014/main" id="{19D2C62B-DA91-C046-0A22-A7C07FC01BB6}"/>
              </a:ext>
            </a:extLst>
          </p:cNvPr>
          <p:cNvSpPr/>
          <p:nvPr/>
        </p:nvSpPr>
        <p:spPr>
          <a:xfrm rot="16200000">
            <a:off x="5481663" y="3226712"/>
            <a:ext cx="1176751" cy="272253"/>
          </a:xfrm>
          <a:prstGeom prst="lef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082899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up)">
                                      <p:cBhvr>
                                        <p:cTn id="33" dur="500"/>
                                        <p:tgtEl>
                                          <p:spTgt spid="2"/>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500"/>
                                        <p:tgtEl>
                                          <p:spTgt spid="13"/>
                                        </p:tgtEl>
                                      </p:cBhvr>
                                    </p:animEffect>
                                  </p:childTnLst>
                                </p:cTn>
                              </p:par>
                            </p:childTnLst>
                          </p:cTn>
                        </p:par>
                        <p:par>
                          <p:cTn id="45" fill="hold">
                            <p:stCondLst>
                              <p:cond delay="500"/>
                            </p:stCondLst>
                            <p:childTnLst>
                              <p:par>
                                <p:cTn id="46" presetID="53" presetClass="entr" presetSubtype="16"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up)">
                                      <p:cBhvr>
                                        <p:cTn id="55" dur="500"/>
                                        <p:tgtEl>
                                          <p:spTgt spid="12"/>
                                        </p:tgtEl>
                                      </p:cBhvr>
                                    </p:animEffect>
                                  </p:childTnLst>
                                </p:cTn>
                              </p:par>
                            </p:childTnLst>
                          </p:cTn>
                        </p:par>
                        <p:par>
                          <p:cTn id="56" fill="hold">
                            <p:stCondLst>
                              <p:cond delay="500"/>
                            </p:stCondLst>
                            <p:childTnLst>
                              <p:par>
                                <p:cTn id="57" presetID="53" presetClass="entr" presetSubtype="16"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5" grpId="0" animBg="1"/>
      <p:bldP spid="14" grpId="0" animBg="1"/>
      <p:bldP spid="10" grpId="0" animBg="1"/>
      <p:bldP spid="11" grpId="0" animBg="1"/>
      <p:bldP spid="2" grpId="0" animBg="1"/>
      <p:bldP spid="12" grpId="0" animBg="1"/>
      <p:bldP spid="1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77438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第三节　中国共产党领导下的革命根据地教育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2036ABA2-4C05-9FE5-D87E-2930DAE74AEF}"/>
              </a:ext>
            </a:extLst>
          </p:cNvPr>
          <p:cNvSpPr txBox="1"/>
          <p:nvPr/>
        </p:nvSpPr>
        <p:spPr>
          <a:xfrm>
            <a:off x="1243829" y="1708273"/>
            <a:ext cx="9536466" cy="2952731"/>
          </a:xfrm>
          <a:prstGeom prst="rect">
            <a:avLst/>
          </a:prstGeom>
          <a:noFill/>
        </p:spPr>
        <p:txBody>
          <a:bodyPr wrap="square">
            <a:spAutoFit/>
          </a:bodyPr>
          <a:lstStyle/>
          <a:p>
            <a:pPr>
              <a:lnSpc>
                <a:spcPct val="150000"/>
              </a:lnSpc>
            </a:pPr>
            <a:r>
              <a:rPr lang="zh-CN" altLang="en-US" b="1" dirty="0">
                <a:solidFill>
                  <a:schemeClr val="accent4">
                    <a:lumMod val="50000"/>
                  </a:schemeClr>
                </a:solidFill>
                <a:latin typeface="方正黑体简体" panose="02010601030101010101" pitchFamily="2" charset="-122"/>
                <a:ea typeface="方正黑体简体" panose="02010601030101010101" pitchFamily="2" charset="-122"/>
              </a:rPr>
              <a:t>二、革命根据地的干部教育</a:t>
            </a:r>
            <a:endParaRPr lang="en-US" altLang="zh-CN" b="1" dirty="0">
              <a:solidFill>
                <a:schemeClr val="accent4">
                  <a:lumMod val="50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政治路线确定之后，干部就是起决定性的因素。培养革命干部的目的是通过他们去引导、教育和发动人民大众起来从事现实的社会改造直至军事斗争，所以大众教育与干部教育又是相辅相成、互为依存的两个重要方面。</a:t>
            </a:r>
          </a:p>
          <a:p>
            <a:pPr>
              <a:lnSpc>
                <a:spcPct val="150000"/>
              </a:lnSpc>
            </a:pPr>
            <a:r>
              <a:rPr lang="zh-CN" altLang="en-US" dirty="0">
                <a:latin typeface="方正黑体简体" panose="02010601030101010101" pitchFamily="2" charset="-122"/>
                <a:ea typeface="方正黑体简体" panose="02010601030101010101" pitchFamily="2" charset="-122"/>
              </a:rPr>
              <a:t>      （一）苏区革命根据地的干部教育</a:t>
            </a:r>
          </a:p>
          <a:p>
            <a:pPr>
              <a:lnSpc>
                <a:spcPct val="150000"/>
              </a:lnSpc>
            </a:pPr>
            <a:r>
              <a:rPr lang="zh-CN" altLang="en-US" dirty="0">
                <a:latin typeface="方正黑体简体" panose="02010601030101010101" pitchFamily="2" charset="-122"/>
                <a:ea typeface="方正黑体简体" panose="02010601030101010101" pitchFamily="2" charset="-122"/>
              </a:rPr>
              <a:t>       土地革命战争期间，苏维埃政权就非常重视干部教育，当时成立的红军大学、苏维埃大</a:t>
            </a:r>
          </a:p>
          <a:p>
            <a:pPr>
              <a:lnSpc>
                <a:spcPct val="150000"/>
              </a:lnSpc>
            </a:pPr>
            <a:r>
              <a:rPr lang="zh-CN" altLang="en-US" dirty="0">
                <a:latin typeface="方正黑体简体" panose="02010601030101010101" pitchFamily="2" charset="-122"/>
                <a:ea typeface="方正黑体简体" panose="02010601030101010101" pitchFamily="2" charset="-122"/>
              </a:rPr>
              <a:t>学、马克思共产主义大学都是在此背景下设立的。</a:t>
            </a:r>
          </a:p>
        </p:txBody>
      </p:sp>
      <p:sp>
        <p:nvSpPr>
          <p:cNvPr id="2" name="矩形 1">
            <a:extLst>
              <a:ext uri="{FF2B5EF4-FFF2-40B4-BE49-F238E27FC236}">
                <a16:creationId xmlns:a16="http://schemas.microsoft.com/office/drawing/2014/main" id="{0EC43231-3E01-53EA-5FF7-4F348B7D5BCE}"/>
              </a:ext>
            </a:extLst>
          </p:cNvPr>
          <p:cNvSpPr/>
          <p:nvPr/>
        </p:nvSpPr>
        <p:spPr>
          <a:xfrm>
            <a:off x="1156544" y="5271715"/>
            <a:ext cx="2970287" cy="423513"/>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t>1. </a:t>
            </a:r>
            <a:r>
              <a:rPr lang="zh-CN" altLang="en-US" dirty="0"/>
              <a:t>红军大学</a:t>
            </a:r>
          </a:p>
        </p:txBody>
      </p:sp>
      <p:sp>
        <p:nvSpPr>
          <p:cNvPr id="13" name="矩形 12">
            <a:extLst>
              <a:ext uri="{FF2B5EF4-FFF2-40B4-BE49-F238E27FC236}">
                <a16:creationId xmlns:a16="http://schemas.microsoft.com/office/drawing/2014/main" id="{1260870A-8B66-66BB-158F-86E762BCCDF2}"/>
              </a:ext>
            </a:extLst>
          </p:cNvPr>
          <p:cNvSpPr/>
          <p:nvPr/>
        </p:nvSpPr>
        <p:spPr>
          <a:xfrm>
            <a:off x="4526918" y="5271715"/>
            <a:ext cx="2970287" cy="423513"/>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t>2. </a:t>
            </a:r>
            <a:r>
              <a:rPr lang="zh-CN" altLang="en-US" dirty="0"/>
              <a:t>苏维埃大学</a:t>
            </a:r>
          </a:p>
        </p:txBody>
      </p:sp>
      <p:sp>
        <p:nvSpPr>
          <p:cNvPr id="15" name="矩形 14">
            <a:extLst>
              <a:ext uri="{FF2B5EF4-FFF2-40B4-BE49-F238E27FC236}">
                <a16:creationId xmlns:a16="http://schemas.microsoft.com/office/drawing/2014/main" id="{548B39EB-1675-3437-D7FD-5A7A22E47912}"/>
              </a:ext>
            </a:extLst>
          </p:cNvPr>
          <p:cNvSpPr/>
          <p:nvPr/>
        </p:nvSpPr>
        <p:spPr>
          <a:xfrm>
            <a:off x="7897292" y="5271715"/>
            <a:ext cx="2970287" cy="423513"/>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dirty="0"/>
              <a:t>3. </a:t>
            </a:r>
            <a:r>
              <a:rPr lang="zh-CN" altLang="en-US" dirty="0"/>
              <a:t>马克思共产主义大学</a:t>
            </a:r>
          </a:p>
        </p:txBody>
      </p:sp>
    </p:spTree>
    <p:extLst>
      <p:ext uri="{BB962C8B-B14F-4D97-AF65-F5344CB8AC3E}">
        <p14:creationId xmlns:p14="http://schemas.microsoft.com/office/powerpoint/2010/main" val="42102380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P spid="2" grpId="0" animBg="1"/>
      <p:bldP spid="13" grpId="0" animBg="1"/>
      <p:bldP spid="1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77438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第三节　中国共产党领导下的革命根据地教育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2036ABA2-4C05-9FE5-D87E-2930DAE74AEF}"/>
              </a:ext>
            </a:extLst>
          </p:cNvPr>
          <p:cNvSpPr txBox="1"/>
          <p:nvPr/>
        </p:nvSpPr>
        <p:spPr>
          <a:xfrm>
            <a:off x="1243829" y="1708273"/>
            <a:ext cx="9536466" cy="1706236"/>
          </a:xfrm>
          <a:prstGeom prst="rect">
            <a:avLst/>
          </a:prstGeom>
          <a:noFill/>
        </p:spPr>
        <p:txBody>
          <a:bodyPr wrap="square">
            <a:spAutoFit/>
          </a:bodyPr>
          <a:lstStyle/>
          <a:p>
            <a:pPr>
              <a:lnSpc>
                <a:spcPct val="150000"/>
              </a:lnSpc>
            </a:pPr>
            <a:r>
              <a:rPr lang="zh-CN" altLang="en-US" dirty="0">
                <a:solidFill>
                  <a:schemeClr val="accent4">
                    <a:lumMod val="50000"/>
                  </a:schemeClr>
                </a:solidFill>
                <a:latin typeface="方正黑体简体" panose="02010601030101010101" pitchFamily="2" charset="-122"/>
                <a:ea typeface="方正黑体简体" panose="02010601030101010101" pitchFamily="2" charset="-122"/>
              </a:rPr>
              <a:t>      （二）抗日根据地的干部教育</a:t>
            </a:r>
          </a:p>
          <a:p>
            <a:pPr>
              <a:lnSpc>
                <a:spcPct val="150000"/>
              </a:lnSpc>
            </a:pPr>
            <a:r>
              <a:rPr lang="zh-CN" altLang="en-US" dirty="0">
                <a:solidFill>
                  <a:schemeClr val="accent4">
                    <a:lumMod val="50000"/>
                  </a:schemeClr>
                </a:solidFill>
                <a:latin typeface="方正黑体简体" panose="02010601030101010101" pitchFamily="2" charset="-122"/>
                <a:ea typeface="方正黑体简体" panose="02010601030101010101" pitchFamily="2" charset="-122"/>
              </a:rPr>
              <a:t>       抗日战争开始后，随着根据地的扩大，对干部的需求尤为急迫。</a:t>
            </a:r>
            <a:r>
              <a:rPr lang="en-US" altLang="zh-CN" dirty="0">
                <a:solidFill>
                  <a:schemeClr val="accent4">
                    <a:lumMod val="50000"/>
                  </a:schemeClr>
                </a:solidFill>
                <a:latin typeface="方正黑体简体" panose="02010601030101010101" pitchFamily="2" charset="-122"/>
                <a:ea typeface="方正黑体简体" panose="02010601030101010101" pitchFamily="2" charset="-122"/>
              </a:rPr>
              <a:t>1940 </a:t>
            </a:r>
            <a:r>
              <a:rPr lang="zh-CN" altLang="en-US" dirty="0">
                <a:solidFill>
                  <a:schemeClr val="accent4">
                    <a:lumMod val="50000"/>
                  </a:schemeClr>
                </a:solidFill>
                <a:latin typeface="方正黑体简体" panose="02010601030101010101" pitchFamily="2" charset="-122"/>
                <a:ea typeface="方正黑体简体" panose="02010601030101010101" pitchFamily="2" charset="-122"/>
              </a:rPr>
              <a:t>年年底，毛泽东强</a:t>
            </a:r>
          </a:p>
          <a:p>
            <a:pPr>
              <a:lnSpc>
                <a:spcPct val="150000"/>
              </a:lnSpc>
            </a:pPr>
            <a:r>
              <a:rPr lang="zh-CN" altLang="en-US" dirty="0">
                <a:solidFill>
                  <a:schemeClr val="accent4">
                    <a:lumMod val="50000"/>
                  </a:schemeClr>
                </a:solidFill>
                <a:latin typeface="方正黑体简体" panose="02010601030101010101" pitchFamily="2" charset="-122"/>
                <a:ea typeface="方正黑体简体" panose="02010601030101010101" pitchFamily="2" charset="-122"/>
              </a:rPr>
              <a:t>调：“每个根据地都要尽可能地开办大规模的干部学校，越大越多越好。”照此指示，根据地的各类干部学校不断涌现。</a:t>
            </a:r>
            <a:endParaRPr lang="zh-CN" altLang="en-US" dirty="0">
              <a:latin typeface="方正黑体简体" panose="02010601030101010101" pitchFamily="2" charset="-122"/>
              <a:ea typeface="方正黑体简体" panose="02010601030101010101" pitchFamily="2" charset="-122"/>
            </a:endParaRPr>
          </a:p>
        </p:txBody>
      </p:sp>
      <p:sp>
        <p:nvSpPr>
          <p:cNvPr id="8" name="矩形 7">
            <a:extLst>
              <a:ext uri="{FF2B5EF4-FFF2-40B4-BE49-F238E27FC236}">
                <a16:creationId xmlns:a16="http://schemas.microsoft.com/office/drawing/2014/main" id="{882D67D5-D1BD-466D-7A91-B33A45523018}"/>
              </a:ext>
            </a:extLst>
          </p:cNvPr>
          <p:cNvSpPr/>
          <p:nvPr/>
        </p:nvSpPr>
        <p:spPr>
          <a:xfrm>
            <a:off x="-60542" y="5149727"/>
            <a:ext cx="12313085" cy="552153"/>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5227264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77438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第三节　中国共产党领导下的革命根据地教育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矩形 1">
            <a:extLst>
              <a:ext uri="{FF2B5EF4-FFF2-40B4-BE49-F238E27FC236}">
                <a16:creationId xmlns:a16="http://schemas.microsoft.com/office/drawing/2014/main" id="{0EC43231-3E01-53EA-5FF7-4F348B7D5BCE}"/>
              </a:ext>
            </a:extLst>
          </p:cNvPr>
          <p:cNvSpPr/>
          <p:nvPr/>
        </p:nvSpPr>
        <p:spPr>
          <a:xfrm>
            <a:off x="927945" y="1806621"/>
            <a:ext cx="1853246" cy="515473"/>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sz="1600" dirty="0"/>
              <a:t>1. </a:t>
            </a:r>
            <a:r>
              <a:rPr lang="zh-CN" altLang="en-US" sz="1600" dirty="0"/>
              <a:t>中国人民抗日军事政治大学</a:t>
            </a:r>
          </a:p>
        </p:txBody>
      </p:sp>
      <p:sp>
        <p:nvSpPr>
          <p:cNvPr id="13" name="矩形 12">
            <a:extLst>
              <a:ext uri="{FF2B5EF4-FFF2-40B4-BE49-F238E27FC236}">
                <a16:creationId xmlns:a16="http://schemas.microsoft.com/office/drawing/2014/main" id="{1260870A-8B66-66BB-158F-86E762BCCDF2}"/>
              </a:ext>
            </a:extLst>
          </p:cNvPr>
          <p:cNvSpPr/>
          <p:nvPr/>
        </p:nvSpPr>
        <p:spPr>
          <a:xfrm>
            <a:off x="3032523" y="1806621"/>
            <a:ext cx="1853246" cy="515473"/>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sz="1600"/>
              <a:t>2. </a:t>
            </a:r>
            <a:r>
              <a:rPr lang="zh-CN" altLang="en-US" sz="1600"/>
              <a:t>陕北公学</a:t>
            </a:r>
            <a:endParaRPr lang="zh-CN" altLang="en-US" sz="1600" dirty="0"/>
          </a:p>
        </p:txBody>
      </p:sp>
      <p:sp>
        <p:nvSpPr>
          <p:cNvPr id="15" name="矩形 14">
            <a:extLst>
              <a:ext uri="{FF2B5EF4-FFF2-40B4-BE49-F238E27FC236}">
                <a16:creationId xmlns:a16="http://schemas.microsoft.com/office/drawing/2014/main" id="{548B39EB-1675-3437-D7FD-5A7A22E47912}"/>
              </a:ext>
            </a:extLst>
          </p:cNvPr>
          <p:cNvSpPr/>
          <p:nvPr/>
        </p:nvSpPr>
        <p:spPr>
          <a:xfrm>
            <a:off x="5137101" y="1806621"/>
            <a:ext cx="1853246" cy="515473"/>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sz="1600"/>
              <a:t>3. </a:t>
            </a:r>
            <a:r>
              <a:rPr lang="zh-CN" altLang="en-US" sz="1600"/>
              <a:t>鲁迅艺术学院</a:t>
            </a:r>
            <a:endParaRPr lang="zh-CN" altLang="en-US" sz="1600" dirty="0"/>
          </a:p>
        </p:txBody>
      </p:sp>
      <p:sp>
        <p:nvSpPr>
          <p:cNvPr id="11" name="矩形 10">
            <a:extLst>
              <a:ext uri="{FF2B5EF4-FFF2-40B4-BE49-F238E27FC236}">
                <a16:creationId xmlns:a16="http://schemas.microsoft.com/office/drawing/2014/main" id="{827D71D8-1BC5-354D-080A-378D53127990}"/>
              </a:ext>
            </a:extLst>
          </p:cNvPr>
          <p:cNvSpPr/>
          <p:nvPr/>
        </p:nvSpPr>
        <p:spPr>
          <a:xfrm>
            <a:off x="7241679" y="1806621"/>
            <a:ext cx="1853246" cy="515473"/>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sz="1600"/>
              <a:t>4. </a:t>
            </a:r>
            <a:r>
              <a:rPr lang="zh-CN" altLang="en-US" sz="1600"/>
              <a:t>华北联合大学</a:t>
            </a:r>
            <a:endParaRPr lang="zh-CN" altLang="en-US" sz="1600" dirty="0"/>
          </a:p>
        </p:txBody>
      </p:sp>
      <p:sp>
        <p:nvSpPr>
          <p:cNvPr id="14" name="矩形 13">
            <a:extLst>
              <a:ext uri="{FF2B5EF4-FFF2-40B4-BE49-F238E27FC236}">
                <a16:creationId xmlns:a16="http://schemas.microsoft.com/office/drawing/2014/main" id="{8A9701F3-6036-381C-350B-65E0E84CA14A}"/>
              </a:ext>
            </a:extLst>
          </p:cNvPr>
          <p:cNvSpPr/>
          <p:nvPr/>
        </p:nvSpPr>
        <p:spPr>
          <a:xfrm>
            <a:off x="9346257" y="1806621"/>
            <a:ext cx="1853246" cy="515473"/>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zh-CN" sz="1600"/>
              <a:t>5. </a:t>
            </a:r>
            <a:r>
              <a:rPr lang="zh-CN" altLang="en-US" sz="1600"/>
              <a:t>延安大学</a:t>
            </a:r>
            <a:endParaRPr lang="zh-CN" altLang="en-US" sz="1600" dirty="0"/>
          </a:p>
        </p:txBody>
      </p:sp>
      <p:sp>
        <p:nvSpPr>
          <p:cNvPr id="16" name="文本框 15">
            <a:extLst>
              <a:ext uri="{FF2B5EF4-FFF2-40B4-BE49-F238E27FC236}">
                <a16:creationId xmlns:a16="http://schemas.microsoft.com/office/drawing/2014/main" id="{142A9FAE-5D53-6637-1C3C-3C9781430682}"/>
              </a:ext>
            </a:extLst>
          </p:cNvPr>
          <p:cNvSpPr txBox="1"/>
          <p:nvPr/>
        </p:nvSpPr>
        <p:spPr>
          <a:xfrm>
            <a:off x="9426153" y="2532528"/>
            <a:ext cx="1853246" cy="1384995"/>
          </a:xfrm>
          <a:prstGeom prst="rect">
            <a:avLst/>
          </a:prstGeom>
          <a:noFill/>
        </p:spPr>
        <p:txBody>
          <a:bodyPr wrap="square">
            <a:spAutoFit/>
          </a:bodyPr>
          <a:lstStyle/>
          <a:p>
            <a:r>
              <a:rPr lang="en-US" altLang="zh-CN" sz="1400" dirty="0"/>
              <a:t>      1941 </a:t>
            </a:r>
            <a:r>
              <a:rPr lang="zh-CN" altLang="en-US" sz="1400" dirty="0"/>
              <a:t>年 </a:t>
            </a:r>
            <a:r>
              <a:rPr lang="en-US" altLang="zh-CN" sz="1400" dirty="0"/>
              <a:t>9 </a:t>
            </a:r>
            <a:r>
              <a:rPr lang="zh-CN" altLang="en-US" sz="1400" dirty="0"/>
              <a:t>月，中共中央决定将陕北公学、中国女子大学、泽东青年干部学校合并组成延 安大学，校长为吴玉章。</a:t>
            </a:r>
          </a:p>
        </p:txBody>
      </p:sp>
      <p:sp>
        <p:nvSpPr>
          <p:cNvPr id="17" name="文本框 16">
            <a:extLst>
              <a:ext uri="{FF2B5EF4-FFF2-40B4-BE49-F238E27FC236}">
                <a16:creationId xmlns:a16="http://schemas.microsoft.com/office/drawing/2014/main" id="{E0FD4D32-D8D8-AF03-9D63-1EE2425E27D4}"/>
              </a:ext>
            </a:extLst>
          </p:cNvPr>
          <p:cNvSpPr txBox="1"/>
          <p:nvPr/>
        </p:nvSpPr>
        <p:spPr>
          <a:xfrm>
            <a:off x="7333607" y="2532528"/>
            <a:ext cx="1729614" cy="954107"/>
          </a:xfrm>
          <a:prstGeom prst="rect">
            <a:avLst/>
          </a:prstGeom>
          <a:noFill/>
        </p:spPr>
        <p:txBody>
          <a:bodyPr wrap="square">
            <a:spAutoFit/>
          </a:bodyPr>
          <a:lstStyle/>
          <a:p>
            <a:r>
              <a:rPr lang="en-US" altLang="zh-CN" sz="1400" dirty="0"/>
              <a:t>      1945 </a:t>
            </a:r>
            <a:r>
              <a:rPr lang="zh-CN" altLang="en-US" sz="1400" dirty="0"/>
              <a:t>年恢复三院，</a:t>
            </a:r>
            <a:r>
              <a:rPr lang="en-US" altLang="zh-CN" sz="1400" dirty="0"/>
              <a:t>1948 </a:t>
            </a:r>
            <a:r>
              <a:rPr lang="zh-CN" altLang="en-US" sz="1400" dirty="0"/>
              <a:t>年 </a:t>
            </a:r>
            <a:r>
              <a:rPr lang="en-US" altLang="zh-CN" sz="1400" dirty="0"/>
              <a:t>8 </a:t>
            </a:r>
            <a:r>
              <a:rPr lang="zh-CN" altLang="en-US" sz="1400" dirty="0"/>
              <a:t>月与北方大学合并为华北大学（图 </a:t>
            </a:r>
            <a:r>
              <a:rPr lang="en-US" altLang="zh-CN" sz="1400" dirty="0"/>
              <a:t>4-23</a:t>
            </a:r>
            <a:r>
              <a:rPr lang="zh-CN" altLang="en-US" sz="1400" dirty="0"/>
              <a:t>）。</a:t>
            </a:r>
          </a:p>
        </p:txBody>
      </p:sp>
      <p:sp>
        <p:nvSpPr>
          <p:cNvPr id="18" name="文本框 17">
            <a:extLst>
              <a:ext uri="{FF2B5EF4-FFF2-40B4-BE49-F238E27FC236}">
                <a16:creationId xmlns:a16="http://schemas.microsoft.com/office/drawing/2014/main" id="{25D6F894-4112-8061-6C2C-2FB84E585D5D}"/>
              </a:ext>
            </a:extLst>
          </p:cNvPr>
          <p:cNvSpPr txBox="1"/>
          <p:nvPr/>
        </p:nvSpPr>
        <p:spPr>
          <a:xfrm>
            <a:off x="5137100" y="2550456"/>
            <a:ext cx="1961531" cy="2462213"/>
          </a:xfrm>
          <a:prstGeom prst="rect">
            <a:avLst/>
          </a:prstGeom>
          <a:noFill/>
        </p:spPr>
        <p:txBody>
          <a:bodyPr wrap="square">
            <a:spAutoFit/>
          </a:bodyPr>
          <a:lstStyle/>
          <a:p>
            <a:r>
              <a:rPr lang="zh-CN" altLang="en-US" sz="1400" dirty="0"/>
              <a:t>       鲁迅艺术学院于 </a:t>
            </a:r>
            <a:r>
              <a:rPr lang="en-US" altLang="zh-CN" sz="1400" dirty="0"/>
              <a:t>1938 </a:t>
            </a:r>
            <a:r>
              <a:rPr lang="zh-CN" altLang="en-US" sz="1400" dirty="0"/>
              <a:t>年 </a:t>
            </a:r>
            <a:r>
              <a:rPr lang="en-US" altLang="zh-CN" sz="1400" dirty="0"/>
              <a:t>4 </a:t>
            </a:r>
            <a:r>
              <a:rPr lang="zh-CN" altLang="en-US" sz="1400" dirty="0"/>
              <a:t>月在延安成立，办学目的是“培养抗战艺术干部，研究正确的艺术理论，整理中国艺术遗产，建立中国新的艺术”，设有戏剧、音乐、美术、文学等系，课程分必修、专修和选修，学制为 </a:t>
            </a:r>
            <a:r>
              <a:rPr lang="en-US" altLang="zh-CN" sz="1400" dirty="0"/>
              <a:t>9 </a:t>
            </a:r>
            <a:r>
              <a:rPr lang="zh-CN" altLang="en-US" sz="1400" dirty="0"/>
              <a:t>个月，后延长为 </a:t>
            </a:r>
            <a:r>
              <a:rPr lang="en-US" altLang="zh-CN" sz="1400" dirty="0"/>
              <a:t>3 </a:t>
            </a:r>
            <a:r>
              <a:rPr lang="zh-CN" altLang="en-US" sz="1400" dirty="0"/>
              <a:t>年。</a:t>
            </a:r>
          </a:p>
        </p:txBody>
      </p:sp>
      <p:sp>
        <p:nvSpPr>
          <p:cNvPr id="19" name="文本框 18">
            <a:extLst>
              <a:ext uri="{FF2B5EF4-FFF2-40B4-BE49-F238E27FC236}">
                <a16:creationId xmlns:a16="http://schemas.microsoft.com/office/drawing/2014/main" id="{C6AB1581-AF50-21F9-9E61-E98628E099A0}"/>
              </a:ext>
            </a:extLst>
          </p:cNvPr>
          <p:cNvSpPr txBox="1"/>
          <p:nvPr/>
        </p:nvSpPr>
        <p:spPr>
          <a:xfrm>
            <a:off x="3005148" y="2532528"/>
            <a:ext cx="1853246" cy="2031325"/>
          </a:xfrm>
          <a:prstGeom prst="rect">
            <a:avLst/>
          </a:prstGeom>
          <a:noFill/>
        </p:spPr>
        <p:txBody>
          <a:bodyPr wrap="square">
            <a:spAutoFit/>
          </a:bodyPr>
          <a:lstStyle/>
          <a:p>
            <a:r>
              <a:rPr lang="zh-CN" altLang="en-US" sz="1400" dirty="0"/>
              <a:t>       抗日战争爆发后，到延安的知识青年日益增多，为了满足这些知识青年的求学需求，中共中央于</a:t>
            </a:r>
            <a:r>
              <a:rPr lang="en-US" altLang="zh-CN" sz="1400" dirty="0"/>
              <a:t>1937 </a:t>
            </a:r>
            <a:r>
              <a:rPr lang="zh-CN" altLang="en-US" sz="1400" dirty="0"/>
              <a:t>年</a:t>
            </a:r>
            <a:r>
              <a:rPr lang="en-US" altLang="zh-CN" sz="1400" dirty="0"/>
              <a:t>11</a:t>
            </a:r>
            <a:r>
              <a:rPr lang="zh-CN" altLang="en-US" sz="1400" dirty="0"/>
              <a:t>月在延安创办了陕北公学（图 </a:t>
            </a:r>
            <a:r>
              <a:rPr lang="en-US" altLang="zh-CN" sz="1400" dirty="0"/>
              <a:t>4-22</a:t>
            </a:r>
            <a:r>
              <a:rPr lang="zh-CN" altLang="en-US" sz="1400" dirty="0"/>
              <a:t>），校长为成仿吾， 教务长为邵式平。</a:t>
            </a:r>
          </a:p>
        </p:txBody>
      </p:sp>
      <p:sp>
        <p:nvSpPr>
          <p:cNvPr id="20" name="文本框 19">
            <a:extLst>
              <a:ext uri="{FF2B5EF4-FFF2-40B4-BE49-F238E27FC236}">
                <a16:creationId xmlns:a16="http://schemas.microsoft.com/office/drawing/2014/main" id="{A6D2D3FE-E385-90E2-BB95-F214132CC132}"/>
              </a:ext>
            </a:extLst>
          </p:cNvPr>
          <p:cNvSpPr txBox="1"/>
          <p:nvPr/>
        </p:nvSpPr>
        <p:spPr>
          <a:xfrm>
            <a:off x="927945" y="2550456"/>
            <a:ext cx="1947602" cy="1815882"/>
          </a:xfrm>
          <a:prstGeom prst="rect">
            <a:avLst/>
          </a:prstGeom>
          <a:noFill/>
        </p:spPr>
        <p:txBody>
          <a:bodyPr wrap="square">
            <a:spAutoFit/>
          </a:bodyPr>
          <a:lstStyle/>
          <a:p>
            <a:r>
              <a:rPr lang="en-US" altLang="zh-CN" sz="1400" dirty="0"/>
              <a:t>       1936</a:t>
            </a:r>
            <a:r>
              <a:rPr lang="zh-CN" altLang="en-US" sz="1400" dirty="0"/>
              <a:t>年</a:t>
            </a:r>
            <a:r>
              <a:rPr lang="en-US" altLang="zh-CN" sz="1400" dirty="0"/>
              <a:t>6</a:t>
            </a:r>
            <a:r>
              <a:rPr lang="zh-CN" altLang="en-US" sz="1400" dirty="0"/>
              <a:t>月，中国人民抗日军事政治大学（以下简称“抗大”）在陕北瓦窑堡成立，初名为中国人民抗日红军大学，</a:t>
            </a:r>
            <a:r>
              <a:rPr lang="en-US" altLang="zh-CN" sz="1400" dirty="0"/>
              <a:t>1937 </a:t>
            </a:r>
            <a:r>
              <a:rPr lang="zh-CN" altLang="en-US" sz="1400" dirty="0"/>
              <a:t>年 </a:t>
            </a:r>
            <a:r>
              <a:rPr lang="en-US" altLang="zh-CN" sz="1400" dirty="0"/>
              <a:t>1 </a:t>
            </a:r>
            <a:r>
              <a:rPr lang="zh-CN" altLang="en-US" sz="1400" dirty="0"/>
              <a:t>月改名并迁至延安（图 </a:t>
            </a:r>
            <a:r>
              <a:rPr lang="en-US" altLang="zh-CN" sz="1400" dirty="0"/>
              <a:t>4-21</a:t>
            </a:r>
            <a:r>
              <a:rPr lang="zh-CN" altLang="en-US" sz="1400" dirty="0"/>
              <a:t>）。</a:t>
            </a:r>
          </a:p>
        </p:txBody>
      </p:sp>
      <p:pic>
        <p:nvPicPr>
          <p:cNvPr id="6" name="图片 5">
            <a:extLst>
              <a:ext uri="{FF2B5EF4-FFF2-40B4-BE49-F238E27FC236}">
                <a16:creationId xmlns:a16="http://schemas.microsoft.com/office/drawing/2014/main" id="{292B0A6D-F3B5-71AD-7CE7-11CA6D17DD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945" y="4385853"/>
            <a:ext cx="1812993" cy="1434743"/>
          </a:xfrm>
          <a:prstGeom prst="rect">
            <a:avLst/>
          </a:prstGeom>
        </p:spPr>
      </p:pic>
      <p:pic>
        <p:nvPicPr>
          <p:cNvPr id="8" name="图片 7">
            <a:extLst>
              <a:ext uri="{FF2B5EF4-FFF2-40B4-BE49-F238E27FC236}">
                <a16:creationId xmlns:a16="http://schemas.microsoft.com/office/drawing/2014/main" id="{D5AB38E4-7000-3C3D-F1B5-746F58B37F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6926" y="4649556"/>
            <a:ext cx="1851281" cy="1434743"/>
          </a:xfrm>
          <a:prstGeom prst="rect">
            <a:avLst/>
          </a:prstGeom>
        </p:spPr>
      </p:pic>
      <p:pic>
        <p:nvPicPr>
          <p:cNvPr id="23" name="图片 22">
            <a:extLst>
              <a:ext uri="{FF2B5EF4-FFF2-40B4-BE49-F238E27FC236}">
                <a16:creationId xmlns:a16="http://schemas.microsoft.com/office/drawing/2014/main" id="{9DD5BE0E-1E5E-3DEF-DF2C-4C347A5034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49962" y="3624877"/>
            <a:ext cx="1809515" cy="1627773"/>
          </a:xfrm>
          <a:prstGeom prst="rect">
            <a:avLst/>
          </a:prstGeom>
        </p:spPr>
      </p:pic>
    </p:spTree>
    <p:extLst>
      <p:ext uri="{BB962C8B-B14F-4D97-AF65-F5344CB8AC3E}">
        <p14:creationId xmlns:p14="http://schemas.microsoft.com/office/powerpoint/2010/main" val="9261592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47" presetClass="entr" presetSubtype="0"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47" presetClass="entr" presetSubtype="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childTnLst>
                          </p:cTn>
                        </p:par>
                        <p:par>
                          <p:cTn id="56" fill="hold">
                            <p:stCondLst>
                              <p:cond delay="1000"/>
                            </p:stCondLst>
                            <p:childTnLst>
                              <p:par>
                                <p:cTn id="57" presetID="47" presetClass="entr" presetSubtype="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47" presetClass="entr" presetSubtype="0"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p:cTn id="80" dur="500" fill="hold"/>
                                        <p:tgtEl>
                                          <p:spTgt spid="11"/>
                                        </p:tgtEl>
                                        <p:attrNameLst>
                                          <p:attrName>ppt_w</p:attrName>
                                        </p:attrNameLst>
                                      </p:cBhvr>
                                      <p:tavLst>
                                        <p:tav tm="0">
                                          <p:val>
                                            <p:fltVal val="0"/>
                                          </p:val>
                                        </p:tav>
                                        <p:tav tm="100000">
                                          <p:val>
                                            <p:strVal val="#ppt_w"/>
                                          </p:val>
                                        </p:tav>
                                      </p:tavLst>
                                    </p:anim>
                                    <p:anim calcmode="lin" valueType="num">
                                      <p:cBhvr>
                                        <p:cTn id="81" dur="500" fill="hold"/>
                                        <p:tgtEl>
                                          <p:spTgt spid="11"/>
                                        </p:tgtEl>
                                        <p:attrNameLst>
                                          <p:attrName>ppt_h</p:attrName>
                                        </p:attrNameLst>
                                      </p:cBhvr>
                                      <p:tavLst>
                                        <p:tav tm="0">
                                          <p:val>
                                            <p:fltVal val="0"/>
                                          </p:val>
                                        </p:tav>
                                        <p:tav tm="100000">
                                          <p:val>
                                            <p:strVal val="#ppt_h"/>
                                          </p:val>
                                        </p:tav>
                                      </p:tavLst>
                                    </p:anim>
                                    <p:animEffect transition="in" filter="fade">
                                      <p:cBhvr>
                                        <p:cTn id="82" dur="500"/>
                                        <p:tgtEl>
                                          <p:spTgt spid="11"/>
                                        </p:tgtEl>
                                      </p:cBhvr>
                                    </p:animEffect>
                                  </p:childTnLst>
                                </p:cTn>
                              </p:par>
                            </p:childTnLst>
                          </p:cTn>
                        </p:par>
                      </p:childTnLst>
                    </p:cTn>
                  </p:par>
                  <p:par>
                    <p:cTn id="83" fill="hold">
                      <p:stCondLst>
                        <p:cond delay="indefinite"/>
                      </p:stCondLst>
                      <p:childTnLst>
                        <p:par>
                          <p:cTn id="84" fill="hold">
                            <p:stCondLst>
                              <p:cond delay="0"/>
                            </p:stCondLst>
                            <p:childTnLst>
                              <p:par>
                                <p:cTn id="85" presetID="47" presetClass="entr" presetSubtype="0" fill="hold" grpId="0" nodeType="click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1000"/>
                                        <p:tgtEl>
                                          <p:spTgt spid="17"/>
                                        </p:tgtEl>
                                      </p:cBhvr>
                                    </p:animEffect>
                                    <p:anim calcmode="lin" valueType="num">
                                      <p:cBhvr>
                                        <p:cTn id="88" dur="1000" fill="hold"/>
                                        <p:tgtEl>
                                          <p:spTgt spid="17"/>
                                        </p:tgtEl>
                                        <p:attrNameLst>
                                          <p:attrName>ppt_x</p:attrName>
                                        </p:attrNameLst>
                                      </p:cBhvr>
                                      <p:tavLst>
                                        <p:tav tm="0">
                                          <p:val>
                                            <p:strVal val="#ppt_x"/>
                                          </p:val>
                                        </p:tav>
                                        <p:tav tm="100000">
                                          <p:val>
                                            <p:strVal val="#ppt_x"/>
                                          </p:val>
                                        </p:tav>
                                      </p:tavLst>
                                    </p:anim>
                                    <p:anim calcmode="lin" valueType="num">
                                      <p:cBhvr>
                                        <p:cTn id="89" dur="1000" fill="hold"/>
                                        <p:tgtEl>
                                          <p:spTgt spid="17"/>
                                        </p:tgtEl>
                                        <p:attrNameLst>
                                          <p:attrName>ppt_y</p:attrName>
                                        </p:attrNameLst>
                                      </p:cBhvr>
                                      <p:tavLst>
                                        <p:tav tm="0">
                                          <p:val>
                                            <p:strVal val="#ppt_y-.1"/>
                                          </p:val>
                                        </p:tav>
                                        <p:tav tm="100000">
                                          <p:val>
                                            <p:strVal val="#ppt_y"/>
                                          </p:val>
                                        </p:tav>
                                      </p:tavLst>
                                    </p:anim>
                                  </p:childTnLst>
                                </p:cTn>
                              </p:par>
                            </p:childTnLst>
                          </p:cTn>
                        </p:par>
                        <p:par>
                          <p:cTn id="90" fill="hold">
                            <p:stCondLst>
                              <p:cond delay="1000"/>
                            </p:stCondLst>
                            <p:childTnLst>
                              <p:par>
                                <p:cTn id="91" presetID="47" presetClass="entr" presetSubtype="0" fill="hold" nodeType="after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1000"/>
                                        <p:tgtEl>
                                          <p:spTgt spid="23"/>
                                        </p:tgtEl>
                                      </p:cBhvr>
                                    </p:animEffect>
                                    <p:anim calcmode="lin" valueType="num">
                                      <p:cBhvr>
                                        <p:cTn id="94" dur="1000" fill="hold"/>
                                        <p:tgtEl>
                                          <p:spTgt spid="23"/>
                                        </p:tgtEl>
                                        <p:attrNameLst>
                                          <p:attrName>ppt_x</p:attrName>
                                        </p:attrNameLst>
                                      </p:cBhvr>
                                      <p:tavLst>
                                        <p:tav tm="0">
                                          <p:val>
                                            <p:strVal val="#ppt_x"/>
                                          </p:val>
                                        </p:tav>
                                        <p:tav tm="100000">
                                          <p:val>
                                            <p:strVal val="#ppt_x"/>
                                          </p:val>
                                        </p:tav>
                                      </p:tavLst>
                                    </p:anim>
                                    <p:anim calcmode="lin" valueType="num">
                                      <p:cBhvr>
                                        <p:cTn id="9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53" presetClass="entr" presetSubtype="16" fill="hold" grpId="0" nodeType="clickEffect">
                                  <p:stCondLst>
                                    <p:cond delay="0"/>
                                  </p:stCondLst>
                                  <p:childTnLst>
                                    <p:set>
                                      <p:cBhvr>
                                        <p:cTn id="99" dur="1" fill="hold">
                                          <p:stCondLst>
                                            <p:cond delay="0"/>
                                          </p:stCondLst>
                                        </p:cTn>
                                        <p:tgtEl>
                                          <p:spTgt spid="14"/>
                                        </p:tgtEl>
                                        <p:attrNameLst>
                                          <p:attrName>style.visibility</p:attrName>
                                        </p:attrNameLst>
                                      </p:cBhvr>
                                      <p:to>
                                        <p:strVal val="visible"/>
                                      </p:to>
                                    </p:set>
                                    <p:anim calcmode="lin" valueType="num">
                                      <p:cBhvr>
                                        <p:cTn id="100" dur="500" fill="hold"/>
                                        <p:tgtEl>
                                          <p:spTgt spid="14"/>
                                        </p:tgtEl>
                                        <p:attrNameLst>
                                          <p:attrName>ppt_w</p:attrName>
                                        </p:attrNameLst>
                                      </p:cBhvr>
                                      <p:tavLst>
                                        <p:tav tm="0">
                                          <p:val>
                                            <p:fltVal val="0"/>
                                          </p:val>
                                        </p:tav>
                                        <p:tav tm="100000">
                                          <p:val>
                                            <p:strVal val="#ppt_w"/>
                                          </p:val>
                                        </p:tav>
                                      </p:tavLst>
                                    </p:anim>
                                    <p:anim calcmode="lin" valueType="num">
                                      <p:cBhvr>
                                        <p:cTn id="101" dur="500" fill="hold"/>
                                        <p:tgtEl>
                                          <p:spTgt spid="14"/>
                                        </p:tgtEl>
                                        <p:attrNameLst>
                                          <p:attrName>ppt_h</p:attrName>
                                        </p:attrNameLst>
                                      </p:cBhvr>
                                      <p:tavLst>
                                        <p:tav tm="0">
                                          <p:val>
                                            <p:fltVal val="0"/>
                                          </p:val>
                                        </p:tav>
                                        <p:tav tm="100000">
                                          <p:val>
                                            <p:strVal val="#ppt_h"/>
                                          </p:val>
                                        </p:tav>
                                      </p:tavLst>
                                    </p:anim>
                                    <p:animEffect transition="in" filter="fade">
                                      <p:cBhvr>
                                        <p:cTn id="102" dur="500"/>
                                        <p:tgtEl>
                                          <p:spTgt spid="14"/>
                                        </p:tgtEl>
                                      </p:cBhvr>
                                    </p:animEffect>
                                  </p:childTnLst>
                                </p:cTn>
                              </p:par>
                            </p:childTnLst>
                          </p:cTn>
                        </p:par>
                      </p:childTnLst>
                    </p:cTn>
                  </p:par>
                  <p:par>
                    <p:cTn id="103" fill="hold">
                      <p:stCondLst>
                        <p:cond delay="indefinite"/>
                      </p:stCondLst>
                      <p:childTnLst>
                        <p:par>
                          <p:cTn id="104" fill="hold">
                            <p:stCondLst>
                              <p:cond delay="0"/>
                            </p:stCondLst>
                            <p:childTnLst>
                              <p:par>
                                <p:cTn id="105" presetID="47" presetClass="entr" presetSubtype="0" fill="hold" grpId="0" nodeType="clickEffect">
                                  <p:stCondLst>
                                    <p:cond delay="0"/>
                                  </p:stCondLst>
                                  <p:childTnLst>
                                    <p:set>
                                      <p:cBhvr>
                                        <p:cTn id="106" dur="1" fill="hold">
                                          <p:stCondLst>
                                            <p:cond delay="0"/>
                                          </p:stCondLst>
                                        </p:cTn>
                                        <p:tgtEl>
                                          <p:spTgt spid="16"/>
                                        </p:tgtEl>
                                        <p:attrNameLst>
                                          <p:attrName>style.visibility</p:attrName>
                                        </p:attrNameLst>
                                      </p:cBhvr>
                                      <p:to>
                                        <p:strVal val="visible"/>
                                      </p:to>
                                    </p:set>
                                    <p:animEffect transition="in" filter="fade">
                                      <p:cBhvr>
                                        <p:cTn id="107" dur="1000"/>
                                        <p:tgtEl>
                                          <p:spTgt spid="16"/>
                                        </p:tgtEl>
                                      </p:cBhvr>
                                    </p:animEffect>
                                    <p:anim calcmode="lin" valueType="num">
                                      <p:cBhvr>
                                        <p:cTn id="108" dur="1000" fill="hold"/>
                                        <p:tgtEl>
                                          <p:spTgt spid="16"/>
                                        </p:tgtEl>
                                        <p:attrNameLst>
                                          <p:attrName>ppt_x</p:attrName>
                                        </p:attrNameLst>
                                      </p:cBhvr>
                                      <p:tavLst>
                                        <p:tav tm="0">
                                          <p:val>
                                            <p:strVal val="#ppt_x"/>
                                          </p:val>
                                        </p:tav>
                                        <p:tav tm="100000">
                                          <p:val>
                                            <p:strVal val="#ppt_x"/>
                                          </p:val>
                                        </p:tav>
                                      </p:tavLst>
                                    </p:anim>
                                    <p:anim calcmode="lin" valueType="num">
                                      <p:cBhvr>
                                        <p:cTn id="10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2" grpId="0" animBg="1"/>
      <p:bldP spid="13" grpId="0" animBg="1"/>
      <p:bldP spid="15" grpId="0" animBg="1"/>
      <p:bldP spid="11" grpId="0" animBg="1"/>
      <p:bldP spid="14" grpId="0" animBg="1"/>
      <p:bldP spid="16" grpId="0"/>
      <p:bldP spid="17" grpId="0"/>
      <p:bldP spid="18" grpId="0"/>
      <p:bldP spid="19" grpId="0"/>
      <p:bldP spid="2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01" y="0"/>
            <a:ext cx="12192000" cy="6858000"/>
          </a:xfrm>
          <a:prstGeom prst="rect">
            <a:avLst/>
          </a:prstGeom>
        </p:spPr>
      </p:pic>
      <p:sp>
        <p:nvSpPr>
          <p:cNvPr id="17" name="文本框 28"/>
          <p:cNvSpPr txBox="1">
            <a:spLocks noChangeArrowheads="1"/>
          </p:cNvSpPr>
          <p:nvPr/>
        </p:nvSpPr>
        <p:spPr bwMode="auto">
          <a:xfrm>
            <a:off x="3408204" y="1883498"/>
            <a:ext cx="5707175"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5700" b="1" spc="900" dirty="0">
                <a:solidFill>
                  <a:srgbClr val="667877"/>
                </a:solidFill>
                <a:latin typeface="微软雅黑" panose="020B0503020204020204" pitchFamily="34" charset="-122"/>
                <a:ea typeface="微软雅黑" panose="020B0503020204020204" pitchFamily="34" charset="-122"/>
              </a:rPr>
              <a:t>谢谢您观看</a:t>
            </a:r>
          </a:p>
        </p:txBody>
      </p:sp>
      <p:sp>
        <p:nvSpPr>
          <p:cNvPr id="18" name="文本框 29"/>
          <p:cNvSpPr txBox="1">
            <a:spLocks noChangeArrowheads="1"/>
          </p:cNvSpPr>
          <p:nvPr/>
        </p:nvSpPr>
        <p:spPr bwMode="auto">
          <a:xfrm>
            <a:off x="3507735" y="2930887"/>
            <a:ext cx="623956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300" b="1" spc="600" dirty="0">
                <a:solidFill>
                  <a:srgbClr val="667877"/>
                </a:solidFill>
                <a:latin typeface="微软雅黑" panose="020B0503020204020204" pitchFamily="34" charset="-122"/>
                <a:ea typeface="微软雅黑" panose="020B0503020204020204" pitchFamily="34" charset="-122"/>
              </a:rPr>
              <a:t>XIEXIE NIN GUANKAN</a:t>
            </a:r>
            <a:endParaRPr lang="zh-CN" altLang="en-US" sz="1300" b="1" spc="600" dirty="0">
              <a:solidFill>
                <a:srgbClr val="667877"/>
              </a:solidFill>
              <a:latin typeface="微软雅黑" panose="020B0503020204020204" pitchFamily="34" charset="-122"/>
              <a:ea typeface="微软雅黑" panose="020B0503020204020204" pitchFamily="34" charset="-122"/>
            </a:endParaRPr>
          </a:p>
        </p:txBody>
      </p:sp>
      <p:cxnSp>
        <p:nvCxnSpPr>
          <p:cNvPr id="19" name="直接连接符 27"/>
          <p:cNvCxnSpPr>
            <a:cxnSpLocks noChangeShapeType="1"/>
          </p:cNvCxnSpPr>
          <p:nvPr/>
        </p:nvCxnSpPr>
        <p:spPr bwMode="auto">
          <a:xfrm>
            <a:off x="3512816" y="3382934"/>
            <a:ext cx="5783584" cy="0"/>
          </a:xfrm>
          <a:prstGeom prst="line">
            <a:avLst/>
          </a:prstGeom>
          <a:noFill/>
          <a:ln w="19050">
            <a:solidFill>
              <a:srgbClr val="667877">
                <a:alpha val="67842"/>
              </a:srgbClr>
            </a:solidFill>
            <a:round/>
          </a:ln>
          <a:extLst>
            <a:ext uri="{909E8E84-426E-40DD-AFC4-6F175D3DCCD1}">
              <a14:hiddenFill xmlns:a14="http://schemas.microsoft.com/office/drawing/2010/main">
                <a:noFill/>
              </a14:hiddenFill>
            </a:ext>
          </a:extLst>
        </p:spPr>
      </p:cxnSp>
      <p:sp>
        <p:nvSpPr>
          <p:cNvPr id="21" name="矩形 20"/>
          <p:cNvSpPr/>
          <p:nvPr/>
        </p:nvSpPr>
        <p:spPr>
          <a:xfrm>
            <a:off x="3497576" y="3429000"/>
            <a:ext cx="7166893" cy="510524"/>
          </a:xfrm>
          <a:prstGeom prst="rect">
            <a:avLst/>
          </a:prstGeom>
        </p:spPr>
        <p:txBody>
          <a:bodyPr wrap="square">
            <a:spAutoFit/>
          </a:bodyPr>
          <a:lstStyle/>
          <a:p>
            <a:pPr>
              <a:lnSpc>
                <a:spcPct val="200000"/>
              </a:lnSpc>
            </a:pPr>
            <a:r>
              <a:rPr lang="zh-CN" altLang="en-US" sz="1600" spc="300" dirty="0">
                <a:solidFill>
                  <a:srgbClr val="667877"/>
                </a:solidFill>
                <a:latin typeface="微软雅黑" panose="020B0503020204020204" pitchFamily="34" charset="-122"/>
                <a:ea typeface="微软雅黑" panose="020B0503020204020204" pitchFamily="34" charset="-122"/>
              </a:rPr>
              <a:t>第四章  晚清至现代的教育（完）</a:t>
            </a:r>
            <a:endParaRPr lang="en-US" altLang="zh-CN" sz="1600" spc="300" dirty="0">
              <a:solidFill>
                <a:srgbClr val="66787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750"/>
                                        <p:tgtEl>
                                          <p:spTgt spid="19"/>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p:tgtEl>
                                          <p:spTgt spid="17"/>
                                        </p:tgtEl>
                                        <p:attrNameLst>
                                          <p:attrName>ppt_y</p:attrName>
                                        </p:attrNameLst>
                                      </p:cBhvr>
                                      <p:tavLst>
                                        <p:tav tm="0">
                                          <p:val>
                                            <p:strVal val="#ppt_y+#ppt_h*1.125000"/>
                                          </p:val>
                                        </p:tav>
                                        <p:tav tm="100000">
                                          <p:val>
                                            <p:strVal val="#ppt_y"/>
                                          </p:val>
                                        </p:tav>
                                      </p:tavLst>
                                    </p:anim>
                                    <p:animEffect transition="in" filter="wipe(up)">
                                      <p:cBhvr>
                                        <p:cTn id="12" dur="750"/>
                                        <p:tgtEl>
                                          <p:spTgt spid="1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750"/>
                                        <p:tgtEl>
                                          <p:spTgt spid="18"/>
                                        </p:tgtEl>
                                      </p:cBhvr>
                                    </p:animEffect>
                                  </p:childTnLst>
                                </p:cTn>
                              </p:par>
                            </p:childTnLst>
                          </p:cTn>
                        </p:par>
                        <p:par>
                          <p:cTn id="17" fill="hold">
                            <p:stCondLst>
                              <p:cond delay="2250"/>
                            </p:stCondLst>
                            <p:childTnLst>
                              <p:par>
                                <p:cTn id="18" presetID="10" presetClass="entr" presetSubtype="0" fill="hold" grpId="0" nodeType="afterEffect">
                                  <p:stCondLst>
                                    <p:cond delay="0"/>
                                  </p:stCondLst>
                                  <p:iterate type="wd">
                                    <p:tmPct val="10000"/>
                                  </p:iterate>
                                  <p:childTnLst>
                                    <p:set>
                                      <p:cBhvr>
                                        <p:cTn id="19" dur="1" fill="hold">
                                          <p:stCondLst>
                                            <p:cond delay="0"/>
                                          </p:stCondLst>
                                        </p:cTn>
                                        <p:tgtEl>
                                          <p:spTgt spid="21"/>
                                        </p:tgtEl>
                                        <p:attrNameLst>
                                          <p:attrName>style.visibility</p:attrName>
                                        </p:attrNameLst>
                                      </p:cBhvr>
                                      <p:to>
                                        <p:strVal val="visible"/>
                                      </p:to>
                                    </p:set>
                                    <p:animEffect transition="in" filter="fade">
                                      <p:cBhvr>
                                        <p:cTn id="20" dur="750"/>
                                        <p:tgtEl>
                                          <p:spTgt spid="21"/>
                                        </p:tgtEl>
                                      </p:cBhvr>
                                    </p:animEffect>
                                  </p:childTnLst>
                                </p:cTn>
                              </p:par>
                            </p:childTnLst>
                          </p:cTn>
                        </p:par>
                        <p:par>
                          <p:cTn id="21" fill="hold">
                            <p:stCondLst>
                              <p:cond delay="3675"/>
                            </p:stCondLst>
                            <p:childTnLst>
                              <p:par>
                                <p:cTn id="22" presetID="26" presetClass="emph" presetSubtype="0" fill="hold" grpId="1" nodeType="afterEffect">
                                  <p:stCondLst>
                                    <p:cond delay="0"/>
                                  </p:stCondLst>
                                  <p:childTnLst>
                                    <p:animEffect transition="out" filter="fade">
                                      <p:cBhvr>
                                        <p:cTn id="23" dur="500" tmFilter="0, 0; .2, .5; .8, .5; 1, 0"/>
                                        <p:tgtEl>
                                          <p:spTgt spid="17"/>
                                        </p:tgtEl>
                                      </p:cBhvr>
                                    </p:animEffect>
                                    <p:animScale>
                                      <p:cBhvr>
                                        <p:cTn id="24"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11F801A-DE38-363C-433A-7713BEECB1C9}"/>
              </a:ext>
            </a:extLst>
          </p:cNvPr>
          <p:cNvSpPr/>
          <p:nvPr/>
        </p:nvSpPr>
        <p:spPr>
          <a:xfrm>
            <a:off x="0" y="1060263"/>
            <a:ext cx="12192000" cy="5797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9" name="TextBox 8"/>
          <p:cNvSpPr txBox="1">
            <a:spLocks noChangeArrowheads="1"/>
          </p:cNvSpPr>
          <p:nvPr/>
        </p:nvSpPr>
        <p:spPr bwMode="auto">
          <a:xfrm>
            <a:off x="1937544" y="434366"/>
            <a:ext cx="57828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思维导图</a:t>
            </a:r>
          </a:p>
        </p:txBody>
      </p:sp>
      <p:sp>
        <p:nvSpPr>
          <p:cNvPr id="7" name="矩形 6">
            <a:extLst>
              <a:ext uri="{FF2B5EF4-FFF2-40B4-BE49-F238E27FC236}">
                <a16:creationId xmlns:a16="http://schemas.microsoft.com/office/drawing/2014/main" id="{615AF462-3376-0A97-637A-3D2AA7DF0723}"/>
              </a:ext>
            </a:extLst>
          </p:cNvPr>
          <p:cNvSpPr/>
          <p:nvPr/>
        </p:nvSpPr>
        <p:spPr>
          <a:xfrm>
            <a:off x="1630680" y="464846"/>
            <a:ext cx="137160" cy="35439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683801A2-E222-805D-9B2A-0A268DB761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9000" y="1392819"/>
            <a:ext cx="6880883" cy="4940700"/>
          </a:xfrm>
          <a:prstGeom prst="rect">
            <a:avLst/>
          </a:prstGeom>
        </p:spPr>
      </p:pic>
    </p:spTree>
    <p:extLst>
      <p:ext uri="{BB962C8B-B14F-4D97-AF65-F5344CB8AC3E}">
        <p14:creationId xmlns:p14="http://schemas.microsoft.com/office/powerpoint/2010/main" val="24723705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2" name="思想气泡: 云 1">
            <a:extLst>
              <a:ext uri="{FF2B5EF4-FFF2-40B4-BE49-F238E27FC236}">
                <a16:creationId xmlns:a16="http://schemas.microsoft.com/office/drawing/2014/main" id="{ED872A38-3484-32BC-864D-5C7C89F13550}"/>
              </a:ext>
            </a:extLst>
          </p:cNvPr>
          <p:cNvSpPr/>
          <p:nvPr/>
        </p:nvSpPr>
        <p:spPr>
          <a:xfrm rot="21367708" flipV="1">
            <a:off x="1106846" y="1974727"/>
            <a:ext cx="9465526" cy="3967241"/>
          </a:xfrm>
          <a:prstGeom prst="cloudCallout">
            <a:avLst>
              <a:gd name="adj1" fmla="val -25770"/>
              <a:gd name="adj2" fmla="val 66146"/>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4C937E1-FB24-55EE-F37A-AC456930597E}"/>
              </a:ext>
            </a:extLst>
          </p:cNvPr>
          <p:cNvSpPr txBox="1"/>
          <p:nvPr/>
        </p:nvSpPr>
        <p:spPr>
          <a:xfrm>
            <a:off x="2644428" y="2777412"/>
            <a:ext cx="6390361" cy="2537233"/>
          </a:xfrm>
          <a:prstGeom prst="rect">
            <a:avLst/>
          </a:prstGeom>
          <a:noFill/>
        </p:spPr>
        <p:txBody>
          <a:bodyPr wrap="square">
            <a:spAutoFit/>
          </a:bodyPr>
          <a:lstStyle/>
          <a:p>
            <a:pPr>
              <a:lnSpc>
                <a:spcPct val="150000"/>
              </a:lnSpc>
            </a:pPr>
            <a:r>
              <a:rPr lang="zh-CN" altLang="en-US" dirty="0">
                <a:solidFill>
                  <a:schemeClr val="bg1"/>
                </a:solidFill>
                <a:latin typeface="方正黑体简体" panose="02010601030101010101" pitchFamily="2" charset="-122"/>
                <a:ea typeface="方正黑体简体" panose="02010601030101010101" pitchFamily="2" charset="-122"/>
              </a:rPr>
              <a:t>       晚清时期，政局动荡不安，中央集权的统治日益腐朽。自从 </a:t>
            </a:r>
            <a:r>
              <a:rPr lang="en-US" altLang="zh-CN" dirty="0">
                <a:solidFill>
                  <a:schemeClr val="bg1"/>
                </a:solidFill>
                <a:latin typeface="方正黑体简体" panose="02010601030101010101" pitchFamily="2" charset="-122"/>
                <a:ea typeface="方正黑体简体" panose="02010601030101010101" pitchFamily="2" charset="-122"/>
              </a:rPr>
              <a:t>1840 </a:t>
            </a:r>
            <a:r>
              <a:rPr lang="zh-CN" altLang="en-US" dirty="0">
                <a:solidFill>
                  <a:schemeClr val="bg1"/>
                </a:solidFill>
                <a:latin typeface="方正黑体简体" panose="02010601030101010101" pitchFamily="2" charset="-122"/>
                <a:ea typeface="方正黑体简体" panose="02010601030101010101" pitchFamily="2" charset="-122"/>
              </a:rPr>
              <a:t>年鸦片战争爆发，清政府被迫签订了一系列不平等条约，中国丧失了政治上的独立地位，慢慢沦为半殖民地半封建社会。伴随着清政府闭关锁国政策的打破，西方的传教士来到中国，在此过程中，开办教会学校，出版刊物，中国传统教育由盛转衰，逐渐向近代教育过渡。</a:t>
            </a:r>
          </a:p>
        </p:txBody>
      </p:sp>
    </p:spTree>
    <p:extLst>
      <p:ext uri="{BB962C8B-B14F-4D97-AF65-F5344CB8AC3E}">
        <p14:creationId xmlns:p14="http://schemas.microsoft.com/office/powerpoint/2010/main" val="41889330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up)">
                                      <p:cBhvr>
                                        <p:cTn id="26" dur="500"/>
                                        <p:tgtEl>
                                          <p:spTgt spid="2"/>
                                        </p:tgtEl>
                                      </p:cBhvr>
                                    </p:animEffect>
                                  </p:childTnLst>
                                </p:cTn>
                              </p:par>
                            </p:childTnLst>
                          </p:cTn>
                        </p:par>
                        <p:par>
                          <p:cTn id="27" fill="hold">
                            <p:stCondLst>
                              <p:cond delay="500"/>
                            </p:stCondLst>
                            <p:childTnLst>
                              <p:par>
                                <p:cTn id="28" presetID="53" presetClass="entr" presetSubtype="16"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2"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2" name="文本框 11">
            <a:extLst>
              <a:ext uri="{FF2B5EF4-FFF2-40B4-BE49-F238E27FC236}">
                <a16:creationId xmlns:a16="http://schemas.microsoft.com/office/drawing/2014/main" id="{D4C937E1-FB24-55EE-F37A-AC456930597E}"/>
              </a:ext>
            </a:extLst>
          </p:cNvPr>
          <p:cNvSpPr txBox="1"/>
          <p:nvPr/>
        </p:nvSpPr>
        <p:spPr>
          <a:xfrm>
            <a:off x="1496495" y="1551860"/>
            <a:ext cx="9238310" cy="3368230"/>
          </a:xfrm>
          <a:prstGeom prst="rect">
            <a:avLst/>
          </a:prstGeom>
          <a:noFill/>
        </p:spPr>
        <p:txBody>
          <a:bodyPr wrap="square">
            <a:spAutoFit/>
          </a:bodyPr>
          <a:lstStyle/>
          <a:p>
            <a:pPr>
              <a:lnSpc>
                <a:spcPct val="150000"/>
              </a:lnSpc>
            </a:pPr>
            <a:r>
              <a:rPr lang="zh-CN" altLang="en-US" b="1" dirty="0">
                <a:solidFill>
                  <a:schemeClr val="accent4">
                    <a:lumMod val="50000"/>
                  </a:schemeClr>
                </a:solidFill>
                <a:latin typeface="方正黑体简体" panose="02010601030101010101" pitchFamily="2" charset="-122"/>
                <a:ea typeface="方正黑体简体" panose="02010601030101010101" pitchFamily="2" charset="-122"/>
              </a:rPr>
              <a:t>一、洋务运动时期的教育</a:t>
            </a:r>
            <a:endParaRPr lang="en-US" altLang="zh-CN" b="1" dirty="0">
              <a:solidFill>
                <a:schemeClr val="accent4">
                  <a:lumMod val="50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第二次鸦片战争失败以后，西方列强进一步侵略和分割了中国，清朝统治阶级的一些士大夫逐渐认识到，中国经济、军事、教育远远落后于资本主义列强。为挽救清政府的统治，以奕昕、曾国藩、左宗棠、李鸿章、张之洞为代表的官僚集团主张学习西方的先进科学技术，特别是军事和工业技术，以实现“自强”“求富”。这部分人被称为“洋务派”，于 </a:t>
            </a:r>
            <a:r>
              <a:rPr lang="en-US" altLang="zh-CN" dirty="0">
                <a:latin typeface="方正黑体简体" panose="02010601030101010101" pitchFamily="2" charset="-122"/>
                <a:ea typeface="方正黑体简体" panose="02010601030101010101" pitchFamily="2" charset="-122"/>
              </a:rPr>
              <a:t>19 </a:t>
            </a:r>
            <a:r>
              <a:rPr lang="zh-CN" altLang="en-US" dirty="0">
                <a:latin typeface="方正黑体简体" panose="02010601030101010101" pitchFamily="2" charset="-122"/>
                <a:ea typeface="方正黑体简体" panose="02010601030101010101" pitchFamily="2" charset="-122"/>
              </a:rPr>
              <a:t>世纪 </a:t>
            </a:r>
            <a:r>
              <a:rPr lang="en-US" altLang="zh-CN" dirty="0">
                <a:latin typeface="方正黑体简体" panose="02010601030101010101" pitchFamily="2" charset="-122"/>
                <a:ea typeface="方正黑体简体" panose="02010601030101010101" pitchFamily="2" charset="-122"/>
              </a:rPr>
              <a:t>60—90 </a:t>
            </a:r>
            <a:r>
              <a:rPr lang="zh-CN" altLang="en-US" dirty="0">
                <a:latin typeface="方正黑体简体" panose="02010601030101010101" pitchFamily="2" charset="-122"/>
                <a:ea typeface="方正黑体简体" panose="02010601030101010101" pitchFamily="2" charset="-122"/>
              </a:rPr>
              <a:t>年代展开了一系列洋务活动，史称“洋务运动”。洋务教育是洋务运动的一个重要内容，洋务派以“中学为体，西学为用”为指导思想，仿效西方举办新式学堂，派遣留学生，深刻地影响了清末的政治、外交以及教育。</a:t>
            </a:r>
          </a:p>
        </p:txBody>
      </p:sp>
    </p:spTree>
    <p:extLst>
      <p:ext uri="{BB962C8B-B14F-4D97-AF65-F5344CB8AC3E}">
        <p14:creationId xmlns:p14="http://schemas.microsoft.com/office/powerpoint/2010/main" val="5649857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5" name="任意多边形: 形状 4">
            <a:extLst>
              <a:ext uri="{FF2B5EF4-FFF2-40B4-BE49-F238E27FC236}">
                <a16:creationId xmlns:a16="http://schemas.microsoft.com/office/drawing/2014/main" id="{64A290C4-1743-3156-ED74-9EC68C8F546B}"/>
              </a:ext>
            </a:extLst>
          </p:cNvPr>
          <p:cNvSpPr/>
          <p:nvPr/>
        </p:nvSpPr>
        <p:spPr>
          <a:xfrm>
            <a:off x="8310515" y="2254186"/>
            <a:ext cx="1031010" cy="1031010"/>
          </a:xfrm>
          <a:custGeom>
            <a:avLst/>
            <a:gdLst>
              <a:gd name="connsiteX0" fmla="*/ 0 w 1031010"/>
              <a:gd name="connsiteY0" fmla="*/ 515505 h 1031010"/>
              <a:gd name="connsiteX1" fmla="*/ 515505 w 1031010"/>
              <a:gd name="connsiteY1" fmla="*/ 0 h 1031010"/>
              <a:gd name="connsiteX2" fmla="*/ 1031010 w 1031010"/>
              <a:gd name="connsiteY2" fmla="*/ 515505 h 1031010"/>
              <a:gd name="connsiteX3" fmla="*/ 515505 w 1031010"/>
              <a:gd name="connsiteY3" fmla="*/ 1031010 h 1031010"/>
              <a:gd name="connsiteX4" fmla="*/ 0 w 1031010"/>
              <a:gd name="connsiteY4" fmla="*/ 515505 h 1031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010" h="1031010">
                <a:moveTo>
                  <a:pt x="0" y="515505"/>
                </a:moveTo>
                <a:cubicBezTo>
                  <a:pt x="0" y="230799"/>
                  <a:pt x="230799" y="0"/>
                  <a:pt x="515505" y="0"/>
                </a:cubicBezTo>
                <a:cubicBezTo>
                  <a:pt x="800211" y="0"/>
                  <a:pt x="1031010" y="230799"/>
                  <a:pt x="1031010" y="515505"/>
                </a:cubicBezTo>
                <a:cubicBezTo>
                  <a:pt x="1031010" y="800211"/>
                  <a:pt x="800211" y="1031010"/>
                  <a:pt x="515505" y="1031010"/>
                </a:cubicBezTo>
                <a:cubicBezTo>
                  <a:pt x="230799" y="1031010"/>
                  <a:pt x="0" y="800211"/>
                  <a:pt x="0" y="51550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0198" tIns="180198" rIns="180198" bIns="180198" numCol="1" spcCol="1270" anchor="ctr" anchorCtr="0">
            <a:noAutofit/>
          </a:bodyPr>
          <a:lstStyle/>
          <a:p>
            <a:pPr marL="0" lvl="0" indent="0" algn="ctr" defTabSz="1022350">
              <a:lnSpc>
                <a:spcPct val="90000"/>
              </a:lnSpc>
              <a:spcBef>
                <a:spcPct val="0"/>
              </a:spcBef>
              <a:spcAft>
                <a:spcPct val="35000"/>
              </a:spcAft>
              <a:buNone/>
            </a:pPr>
            <a:r>
              <a:rPr lang="en-US" altLang="zh-CN" sz="2300" kern="1200" dirty="0"/>
              <a:t>1</a:t>
            </a:r>
            <a:endParaRPr lang="zh-CN" altLang="en-US" sz="2300" kern="1200" dirty="0"/>
          </a:p>
        </p:txBody>
      </p:sp>
      <p:sp>
        <p:nvSpPr>
          <p:cNvPr id="7" name="任意多边形: 形状 6">
            <a:extLst>
              <a:ext uri="{FF2B5EF4-FFF2-40B4-BE49-F238E27FC236}">
                <a16:creationId xmlns:a16="http://schemas.microsoft.com/office/drawing/2014/main" id="{61F2C148-BE6B-9804-9C6C-E892184AF4EB}"/>
              </a:ext>
            </a:extLst>
          </p:cNvPr>
          <p:cNvSpPr/>
          <p:nvPr/>
        </p:nvSpPr>
        <p:spPr>
          <a:xfrm>
            <a:off x="8310515" y="4050619"/>
            <a:ext cx="1031010" cy="1031010"/>
          </a:xfrm>
          <a:custGeom>
            <a:avLst/>
            <a:gdLst>
              <a:gd name="connsiteX0" fmla="*/ 0 w 1031010"/>
              <a:gd name="connsiteY0" fmla="*/ 515505 h 1031010"/>
              <a:gd name="connsiteX1" fmla="*/ 515505 w 1031010"/>
              <a:gd name="connsiteY1" fmla="*/ 0 h 1031010"/>
              <a:gd name="connsiteX2" fmla="*/ 1031010 w 1031010"/>
              <a:gd name="connsiteY2" fmla="*/ 515505 h 1031010"/>
              <a:gd name="connsiteX3" fmla="*/ 515505 w 1031010"/>
              <a:gd name="connsiteY3" fmla="*/ 1031010 h 1031010"/>
              <a:gd name="connsiteX4" fmla="*/ 0 w 1031010"/>
              <a:gd name="connsiteY4" fmla="*/ 515505 h 1031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010" h="1031010">
                <a:moveTo>
                  <a:pt x="0" y="515505"/>
                </a:moveTo>
                <a:cubicBezTo>
                  <a:pt x="0" y="230799"/>
                  <a:pt x="230799" y="0"/>
                  <a:pt x="515505" y="0"/>
                </a:cubicBezTo>
                <a:cubicBezTo>
                  <a:pt x="800211" y="0"/>
                  <a:pt x="1031010" y="230799"/>
                  <a:pt x="1031010" y="515505"/>
                </a:cubicBezTo>
                <a:cubicBezTo>
                  <a:pt x="1031010" y="800211"/>
                  <a:pt x="800211" y="1031010"/>
                  <a:pt x="515505" y="1031010"/>
                </a:cubicBezTo>
                <a:cubicBezTo>
                  <a:pt x="230799" y="1031010"/>
                  <a:pt x="0" y="800211"/>
                  <a:pt x="0" y="51550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0198" tIns="180198" rIns="180198" bIns="180198" numCol="1" spcCol="1270" anchor="ctr" anchorCtr="0">
            <a:noAutofit/>
          </a:bodyPr>
          <a:lstStyle/>
          <a:p>
            <a:pPr marL="0" lvl="0" indent="0" algn="ctr" defTabSz="1022350">
              <a:lnSpc>
                <a:spcPct val="90000"/>
              </a:lnSpc>
              <a:spcBef>
                <a:spcPct val="0"/>
              </a:spcBef>
              <a:spcAft>
                <a:spcPct val="35000"/>
              </a:spcAft>
              <a:buNone/>
            </a:pPr>
            <a:r>
              <a:rPr lang="en-US" altLang="zh-CN" sz="2300" kern="1200"/>
              <a:t>2</a:t>
            </a:r>
            <a:endParaRPr lang="zh-CN" altLang="en-US" sz="2300" kern="1200" dirty="0"/>
          </a:p>
        </p:txBody>
      </p:sp>
      <p:sp>
        <p:nvSpPr>
          <p:cNvPr id="8" name="任意多边形: 形状 7">
            <a:extLst>
              <a:ext uri="{FF2B5EF4-FFF2-40B4-BE49-F238E27FC236}">
                <a16:creationId xmlns:a16="http://schemas.microsoft.com/office/drawing/2014/main" id="{A08CF201-5D89-C8E0-E6F1-269BDD6C21BD}"/>
              </a:ext>
            </a:extLst>
          </p:cNvPr>
          <p:cNvSpPr/>
          <p:nvPr/>
        </p:nvSpPr>
        <p:spPr>
          <a:xfrm flipH="1">
            <a:off x="7855239" y="3476139"/>
            <a:ext cx="419608" cy="383536"/>
          </a:xfrm>
          <a:custGeom>
            <a:avLst/>
            <a:gdLst>
              <a:gd name="connsiteX0" fmla="*/ 0 w 327861"/>
              <a:gd name="connsiteY0" fmla="*/ 76707 h 383535"/>
              <a:gd name="connsiteX1" fmla="*/ 163931 w 327861"/>
              <a:gd name="connsiteY1" fmla="*/ 76707 h 383535"/>
              <a:gd name="connsiteX2" fmla="*/ 163931 w 327861"/>
              <a:gd name="connsiteY2" fmla="*/ 0 h 383535"/>
              <a:gd name="connsiteX3" fmla="*/ 327861 w 327861"/>
              <a:gd name="connsiteY3" fmla="*/ 191768 h 383535"/>
              <a:gd name="connsiteX4" fmla="*/ 163931 w 327861"/>
              <a:gd name="connsiteY4" fmla="*/ 383535 h 383535"/>
              <a:gd name="connsiteX5" fmla="*/ 163931 w 327861"/>
              <a:gd name="connsiteY5" fmla="*/ 306828 h 383535"/>
              <a:gd name="connsiteX6" fmla="*/ 0 w 327861"/>
              <a:gd name="connsiteY6" fmla="*/ 306828 h 383535"/>
              <a:gd name="connsiteX7" fmla="*/ 0 w 327861"/>
              <a:gd name="connsiteY7" fmla="*/ 7670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61" h="383535">
                <a:moveTo>
                  <a:pt x="327861" y="306828"/>
                </a:moveTo>
                <a:lnTo>
                  <a:pt x="163930" y="306828"/>
                </a:lnTo>
                <a:lnTo>
                  <a:pt x="163930" y="383535"/>
                </a:lnTo>
                <a:lnTo>
                  <a:pt x="0" y="191767"/>
                </a:lnTo>
                <a:lnTo>
                  <a:pt x="163930" y="0"/>
                </a:lnTo>
                <a:lnTo>
                  <a:pt x="163930" y="76707"/>
                </a:lnTo>
                <a:lnTo>
                  <a:pt x="327861" y="76707"/>
                </a:lnTo>
                <a:lnTo>
                  <a:pt x="327861" y="306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8358" tIns="76708" rIns="0" bIns="76706" numCol="1" spcCol="1270" anchor="ctr" anchorCtr="0">
            <a:noAutofit/>
          </a:bodyPr>
          <a:lstStyle/>
          <a:p>
            <a:pPr marL="0" lvl="0" indent="0" algn="ctr" defTabSz="622300">
              <a:lnSpc>
                <a:spcPct val="90000"/>
              </a:lnSpc>
              <a:spcBef>
                <a:spcPct val="0"/>
              </a:spcBef>
              <a:spcAft>
                <a:spcPct val="35000"/>
              </a:spcAft>
              <a:buNone/>
            </a:pPr>
            <a:endParaRPr lang="zh-CN" altLang="en-US" sz="1400" kern="1200"/>
          </a:p>
        </p:txBody>
      </p:sp>
      <p:sp>
        <p:nvSpPr>
          <p:cNvPr id="10" name="任意多边形: 形状 9">
            <a:extLst>
              <a:ext uri="{FF2B5EF4-FFF2-40B4-BE49-F238E27FC236}">
                <a16:creationId xmlns:a16="http://schemas.microsoft.com/office/drawing/2014/main" id="{FC62D538-C7AB-A75B-5C6B-53D309B30922}"/>
              </a:ext>
            </a:extLst>
          </p:cNvPr>
          <p:cNvSpPr/>
          <p:nvPr/>
        </p:nvSpPr>
        <p:spPr>
          <a:xfrm>
            <a:off x="5629887" y="2636897"/>
            <a:ext cx="2062021" cy="2062021"/>
          </a:xfrm>
          <a:custGeom>
            <a:avLst/>
            <a:gdLst>
              <a:gd name="connsiteX0" fmla="*/ 0 w 2062021"/>
              <a:gd name="connsiteY0" fmla="*/ 1031011 h 2062021"/>
              <a:gd name="connsiteX1" fmla="*/ 1031011 w 2062021"/>
              <a:gd name="connsiteY1" fmla="*/ 0 h 2062021"/>
              <a:gd name="connsiteX2" fmla="*/ 2062022 w 2062021"/>
              <a:gd name="connsiteY2" fmla="*/ 1031011 h 2062021"/>
              <a:gd name="connsiteX3" fmla="*/ 1031011 w 2062021"/>
              <a:gd name="connsiteY3" fmla="*/ 2062022 h 2062021"/>
              <a:gd name="connsiteX4" fmla="*/ 0 w 2062021"/>
              <a:gd name="connsiteY4" fmla="*/ 1031011 h 2062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2021" h="2062021">
                <a:moveTo>
                  <a:pt x="0" y="1031011"/>
                </a:moveTo>
                <a:cubicBezTo>
                  <a:pt x="0" y="461599"/>
                  <a:pt x="461599" y="0"/>
                  <a:pt x="1031011" y="0"/>
                </a:cubicBezTo>
                <a:cubicBezTo>
                  <a:pt x="1600423" y="0"/>
                  <a:pt x="2062022" y="461599"/>
                  <a:pt x="2062022" y="1031011"/>
                </a:cubicBezTo>
                <a:cubicBezTo>
                  <a:pt x="2062022" y="1600423"/>
                  <a:pt x="1600423" y="2062022"/>
                  <a:pt x="1031011" y="2062022"/>
                </a:cubicBezTo>
                <a:cubicBezTo>
                  <a:pt x="461599" y="2062022"/>
                  <a:pt x="0" y="1600423"/>
                  <a:pt x="0" y="103101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396" tIns="360396" rIns="360396" bIns="360396" numCol="1" spcCol="1270" anchor="ctr" anchorCtr="0">
            <a:noAutofit/>
          </a:bodyPr>
          <a:lstStyle/>
          <a:p>
            <a:pPr marL="0" lvl="0" indent="0" algn="ctr" defTabSz="2044700">
              <a:lnSpc>
                <a:spcPct val="90000"/>
              </a:lnSpc>
              <a:spcBef>
                <a:spcPct val="0"/>
              </a:spcBef>
              <a:spcAft>
                <a:spcPct val="35000"/>
              </a:spcAft>
              <a:buNone/>
            </a:pPr>
            <a:r>
              <a:rPr lang="zh-CN" altLang="en-US" sz="2000" dirty="0"/>
              <a:t>（二）</a:t>
            </a:r>
            <a:endParaRPr lang="en-US" altLang="zh-CN" sz="2000" dirty="0"/>
          </a:p>
          <a:p>
            <a:pPr marL="0" lvl="0" indent="0" algn="ctr" defTabSz="2044700">
              <a:lnSpc>
                <a:spcPct val="90000"/>
              </a:lnSpc>
              <a:spcBef>
                <a:spcPct val="0"/>
              </a:spcBef>
              <a:spcAft>
                <a:spcPct val="35000"/>
              </a:spcAft>
              <a:buNone/>
            </a:pPr>
            <a:r>
              <a:rPr lang="zh-CN" altLang="en-US" sz="2000" dirty="0"/>
              <a:t>洋务教育的兴办</a:t>
            </a:r>
            <a:endParaRPr lang="zh-CN" altLang="en-US" sz="2000" kern="1200" dirty="0"/>
          </a:p>
        </p:txBody>
      </p:sp>
      <p:sp>
        <p:nvSpPr>
          <p:cNvPr id="15" name="任意多边形: 形状 14">
            <a:extLst>
              <a:ext uri="{FF2B5EF4-FFF2-40B4-BE49-F238E27FC236}">
                <a16:creationId xmlns:a16="http://schemas.microsoft.com/office/drawing/2014/main" id="{421CA063-D15E-38CB-6615-2AF4BF544AC2}"/>
              </a:ext>
            </a:extLst>
          </p:cNvPr>
          <p:cNvSpPr/>
          <p:nvPr/>
        </p:nvSpPr>
        <p:spPr>
          <a:xfrm>
            <a:off x="1941534" y="2636897"/>
            <a:ext cx="2062021" cy="2062021"/>
          </a:xfrm>
          <a:custGeom>
            <a:avLst/>
            <a:gdLst>
              <a:gd name="connsiteX0" fmla="*/ 0 w 2062021"/>
              <a:gd name="connsiteY0" fmla="*/ 1031011 h 2062021"/>
              <a:gd name="connsiteX1" fmla="*/ 1031011 w 2062021"/>
              <a:gd name="connsiteY1" fmla="*/ 0 h 2062021"/>
              <a:gd name="connsiteX2" fmla="*/ 2062022 w 2062021"/>
              <a:gd name="connsiteY2" fmla="*/ 1031011 h 2062021"/>
              <a:gd name="connsiteX3" fmla="*/ 1031011 w 2062021"/>
              <a:gd name="connsiteY3" fmla="*/ 2062022 h 2062021"/>
              <a:gd name="connsiteX4" fmla="*/ 0 w 2062021"/>
              <a:gd name="connsiteY4" fmla="*/ 1031011 h 2062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2021" h="2062021">
                <a:moveTo>
                  <a:pt x="0" y="1031011"/>
                </a:moveTo>
                <a:cubicBezTo>
                  <a:pt x="0" y="461599"/>
                  <a:pt x="461599" y="0"/>
                  <a:pt x="1031011" y="0"/>
                </a:cubicBezTo>
                <a:cubicBezTo>
                  <a:pt x="1600423" y="0"/>
                  <a:pt x="2062022" y="461599"/>
                  <a:pt x="2062022" y="1031011"/>
                </a:cubicBezTo>
                <a:cubicBezTo>
                  <a:pt x="2062022" y="1600423"/>
                  <a:pt x="1600423" y="2062022"/>
                  <a:pt x="1031011" y="2062022"/>
                </a:cubicBezTo>
                <a:cubicBezTo>
                  <a:pt x="461599" y="2062022"/>
                  <a:pt x="0" y="1600423"/>
                  <a:pt x="0" y="103101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396" tIns="360396" rIns="360396" bIns="360396" numCol="1" spcCol="1270" anchor="ctr" anchorCtr="0">
            <a:noAutofit/>
          </a:bodyPr>
          <a:lstStyle/>
          <a:p>
            <a:pPr marL="0" lvl="0" indent="0" algn="ctr" defTabSz="2044700">
              <a:lnSpc>
                <a:spcPct val="90000"/>
              </a:lnSpc>
              <a:spcBef>
                <a:spcPct val="0"/>
              </a:spcBef>
              <a:spcAft>
                <a:spcPct val="35000"/>
              </a:spcAft>
              <a:buNone/>
            </a:pPr>
            <a:r>
              <a:rPr lang="zh-CN" altLang="en-US" sz="2000" dirty="0"/>
              <a:t>（一）</a:t>
            </a:r>
            <a:endParaRPr lang="en-US" altLang="zh-CN" sz="2000" dirty="0"/>
          </a:p>
          <a:p>
            <a:pPr marL="0" lvl="0" indent="0" algn="ctr" defTabSz="2044700">
              <a:lnSpc>
                <a:spcPct val="90000"/>
              </a:lnSpc>
              <a:spcBef>
                <a:spcPct val="0"/>
              </a:spcBef>
              <a:spcAft>
                <a:spcPct val="35000"/>
              </a:spcAft>
              <a:buNone/>
            </a:pPr>
            <a:r>
              <a:rPr lang="zh-CN" altLang="en-US" sz="2000" dirty="0"/>
              <a:t>早期教会学校</a:t>
            </a:r>
            <a:endParaRPr lang="zh-CN" altLang="en-US" sz="2000" kern="1200" dirty="0"/>
          </a:p>
        </p:txBody>
      </p:sp>
      <p:sp>
        <p:nvSpPr>
          <p:cNvPr id="17" name="文本框 16">
            <a:extLst>
              <a:ext uri="{FF2B5EF4-FFF2-40B4-BE49-F238E27FC236}">
                <a16:creationId xmlns:a16="http://schemas.microsoft.com/office/drawing/2014/main" id="{B5D748A1-26F6-9E67-94A1-0FBA34D42D2B}"/>
              </a:ext>
            </a:extLst>
          </p:cNvPr>
          <p:cNvSpPr txBox="1"/>
          <p:nvPr/>
        </p:nvSpPr>
        <p:spPr>
          <a:xfrm>
            <a:off x="9467951" y="2585025"/>
            <a:ext cx="1725460" cy="369332"/>
          </a:xfrm>
          <a:prstGeom prst="rect">
            <a:avLst/>
          </a:prstGeom>
          <a:noFill/>
        </p:spPr>
        <p:txBody>
          <a:bodyPr wrap="square">
            <a:spAutoFit/>
          </a:bodyPr>
          <a:lstStyle/>
          <a:p>
            <a:r>
              <a:rPr lang="zh-CN" altLang="en-US" dirty="0"/>
              <a:t>创办洋务学堂</a:t>
            </a:r>
          </a:p>
        </p:txBody>
      </p:sp>
      <p:sp>
        <p:nvSpPr>
          <p:cNvPr id="18" name="文本框 17">
            <a:extLst>
              <a:ext uri="{FF2B5EF4-FFF2-40B4-BE49-F238E27FC236}">
                <a16:creationId xmlns:a16="http://schemas.microsoft.com/office/drawing/2014/main" id="{33CF16CD-CC75-4E84-0E3D-54889ACA6B5E}"/>
              </a:ext>
            </a:extLst>
          </p:cNvPr>
          <p:cNvSpPr txBox="1"/>
          <p:nvPr/>
        </p:nvSpPr>
        <p:spPr>
          <a:xfrm>
            <a:off x="9430373" y="4381458"/>
            <a:ext cx="1725460" cy="369332"/>
          </a:xfrm>
          <a:prstGeom prst="rect">
            <a:avLst/>
          </a:prstGeom>
          <a:noFill/>
        </p:spPr>
        <p:txBody>
          <a:bodyPr wrap="square">
            <a:spAutoFit/>
          </a:bodyPr>
          <a:lstStyle/>
          <a:p>
            <a:r>
              <a:rPr lang="zh-CN" altLang="en-US" dirty="0"/>
              <a:t> 开办留学教育</a:t>
            </a:r>
          </a:p>
        </p:txBody>
      </p:sp>
    </p:spTree>
    <p:extLst>
      <p:ext uri="{BB962C8B-B14F-4D97-AF65-F5344CB8AC3E}">
        <p14:creationId xmlns:p14="http://schemas.microsoft.com/office/powerpoint/2010/main" val="3948694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500" fill="hold"/>
                                        <p:tgtEl>
                                          <p:spTgt spid="5"/>
                                        </p:tgtEl>
                                        <p:attrNameLst>
                                          <p:attrName>ppt_w</p:attrName>
                                        </p:attrNameLst>
                                      </p:cBhvr>
                                      <p:tavLst>
                                        <p:tav tm="0">
                                          <p:val>
                                            <p:fltVal val="0"/>
                                          </p:val>
                                        </p:tav>
                                        <p:tav tm="100000">
                                          <p:val>
                                            <p:strVal val="#ppt_w"/>
                                          </p:val>
                                        </p:tav>
                                      </p:tavLst>
                                    </p:anim>
                                    <p:anim calcmode="lin" valueType="num">
                                      <p:cBhvr>
                                        <p:cTn id="45" dur="500" fill="hold"/>
                                        <p:tgtEl>
                                          <p:spTgt spid="5"/>
                                        </p:tgtEl>
                                        <p:attrNameLst>
                                          <p:attrName>ppt_h</p:attrName>
                                        </p:attrNameLst>
                                      </p:cBhvr>
                                      <p:tavLst>
                                        <p:tav tm="0">
                                          <p:val>
                                            <p:fltVal val="0"/>
                                          </p:val>
                                        </p:tav>
                                        <p:tav tm="100000">
                                          <p:val>
                                            <p:strVal val="#ppt_h"/>
                                          </p:val>
                                        </p:tav>
                                      </p:tavLst>
                                    </p:anim>
                                    <p:animEffect transition="in" filter="fade">
                                      <p:cBhvr>
                                        <p:cTn id="46" dur="500"/>
                                        <p:tgtEl>
                                          <p:spTgt spid="5"/>
                                        </p:tgtEl>
                                      </p:cBhvr>
                                    </p:animEffect>
                                  </p:childTnLst>
                                </p:cTn>
                              </p:par>
                            </p:childTnLst>
                          </p:cTn>
                        </p:par>
                        <p:par>
                          <p:cTn id="47" fill="hold">
                            <p:stCondLst>
                              <p:cond delay="1000"/>
                            </p:stCondLst>
                            <p:childTnLst>
                              <p:par>
                                <p:cTn id="48" presetID="2" presetClass="entr" presetSubtype="2"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1+#ppt_w/2"/>
                                          </p:val>
                                        </p:tav>
                                        <p:tav tm="100000">
                                          <p:val>
                                            <p:strVal val="#ppt_x"/>
                                          </p:val>
                                        </p:tav>
                                      </p:tavLst>
                                    </p:anim>
                                    <p:anim calcmode="lin" valueType="num">
                                      <p:cBhvr additive="base">
                                        <p:cTn id="51"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fltVal val="0"/>
                                          </p:val>
                                        </p:tav>
                                        <p:tav tm="100000">
                                          <p:val>
                                            <p:strVal val="#ppt_h"/>
                                          </p:val>
                                        </p:tav>
                                      </p:tavLst>
                                    </p:anim>
                                    <p:animEffect transition="in" filter="fade">
                                      <p:cBhvr>
                                        <p:cTn id="58" dur="500"/>
                                        <p:tgtEl>
                                          <p:spTgt spid="7"/>
                                        </p:tgtEl>
                                      </p:cBhvr>
                                    </p:animEffect>
                                  </p:childTnLst>
                                </p:cTn>
                              </p:par>
                            </p:childTnLst>
                          </p:cTn>
                        </p:par>
                        <p:par>
                          <p:cTn id="59" fill="hold">
                            <p:stCondLst>
                              <p:cond delay="1000"/>
                            </p:stCondLst>
                            <p:childTnLst>
                              <p:par>
                                <p:cTn id="60" presetID="2" presetClass="entr" presetSubtype="2"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1+#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P spid="5" grpId="0" animBg="1"/>
      <p:bldP spid="7" grpId="0" animBg="1"/>
      <p:bldP spid="8" grpId="0" animBg="1"/>
      <p:bldP spid="10" grpId="0" animBg="1"/>
      <p:bldP spid="15" grpId="0" animBg="1"/>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941534" y="430543"/>
            <a:ext cx="57243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第一节　晚清时期的教育</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5DF14B37-9156-0689-7DBD-5C589781A0F4}"/>
              </a:ext>
            </a:extLst>
          </p:cNvPr>
          <p:cNvSpPr/>
          <p:nvPr/>
        </p:nvSpPr>
        <p:spPr>
          <a:xfrm flipV="1">
            <a:off x="0" y="1037404"/>
            <a:ext cx="12190413" cy="45719"/>
          </a:xfrm>
          <a:prstGeom prst="rect">
            <a:avLst/>
          </a:prstGeom>
          <a:gradFill flip="none" rotWithShape="1">
            <a:gsLst>
              <a:gs pos="0">
                <a:srgbClr val="C00000"/>
              </a:gs>
              <a:gs pos="50000">
                <a:srgbClr val="C00000">
                  <a:tint val="44500"/>
                  <a:satMod val="160000"/>
                </a:srgbClr>
              </a:gs>
              <a:gs pos="100000">
                <a:srgbClr val="C00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pic>
        <p:nvPicPr>
          <p:cNvPr id="3" name="图片 2">
            <a:extLst>
              <a:ext uri="{FF2B5EF4-FFF2-40B4-BE49-F238E27FC236}">
                <a16:creationId xmlns:a16="http://schemas.microsoft.com/office/drawing/2014/main" id="{8BE52720-C1F2-5EE1-3CA6-2051DC1F48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309" y="2633831"/>
            <a:ext cx="2802509" cy="2298790"/>
          </a:xfrm>
          <a:prstGeom prst="rect">
            <a:avLst/>
          </a:prstGeom>
        </p:spPr>
      </p:pic>
      <p:pic>
        <p:nvPicPr>
          <p:cNvPr id="11" name="图片 10">
            <a:extLst>
              <a:ext uri="{FF2B5EF4-FFF2-40B4-BE49-F238E27FC236}">
                <a16:creationId xmlns:a16="http://schemas.microsoft.com/office/drawing/2014/main" id="{62856998-5E19-3FF1-4569-2AE5FB995E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7238" y="1743961"/>
            <a:ext cx="2802510" cy="1959925"/>
          </a:xfrm>
          <a:prstGeom prst="rect">
            <a:avLst/>
          </a:prstGeom>
        </p:spPr>
      </p:pic>
      <p:pic>
        <p:nvPicPr>
          <p:cNvPr id="13" name="图片 12">
            <a:extLst>
              <a:ext uri="{FF2B5EF4-FFF2-40B4-BE49-F238E27FC236}">
                <a16:creationId xmlns:a16="http://schemas.microsoft.com/office/drawing/2014/main" id="{5AC1C42D-9A2D-5654-02AF-292EEEA225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76043" y="3953044"/>
            <a:ext cx="2646814" cy="2060668"/>
          </a:xfrm>
          <a:prstGeom prst="rect">
            <a:avLst/>
          </a:prstGeom>
        </p:spPr>
      </p:pic>
      <p:pic>
        <p:nvPicPr>
          <p:cNvPr id="16" name="图片 15">
            <a:extLst>
              <a:ext uri="{FF2B5EF4-FFF2-40B4-BE49-F238E27FC236}">
                <a16:creationId xmlns:a16="http://schemas.microsoft.com/office/drawing/2014/main" id="{7CC260C2-273A-E08F-B71C-C263FCDBC3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9046" y="3246486"/>
            <a:ext cx="3507715" cy="2298790"/>
          </a:xfrm>
          <a:prstGeom prst="rect">
            <a:avLst/>
          </a:prstGeom>
        </p:spPr>
      </p:pic>
    </p:spTree>
    <p:extLst>
      <p:ext uri="{BB962C8B-B14F-4D97-AF65-F5344CB8AC3E}">
        <p14:creationId xmlns:p14="http://schemas.microsoft.com/office/powerpoint/2010/main" val="24377454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randombar(horizontal)">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randombar(horizontal)">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1001</TotalTime>
  <Words>4550</Words>
  <Application>Microsoft Office PowerPoint</Application>
  <PresentationFormat>宽屏</PresentationFormat>
  <Paragraphs>334</Paragraphs>
  <Slides>47</Slides>
  <Notes>46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47</vt:i4>
      </vt:variant>
    </vt:vector>
  </HeadingPairs>
  <TitlesOfParts>
    <vt:vector size="54" baseType="lpstr">
      <vt:lpstr>等线</vt:lpstr>
      <vt:lpstr>等线 Light</vt:lpstr>
      <vt:lpstr>方正黑体简体</vt:lpstr>
      <vt:lpstr>方正书宋简体</vt:lpstr>
      <vt:lpstr>微软雅黑</vt:lpstr>
      <vt:lpstr>Arial</vt:lpstr>
      <vt:lpstr>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dabaofree521@outlook.com</cp:lastModifiedBy>
  <cp:revision>269</cp:revision>
  <dcterms:created xsi:type="dcterms:W3CDTF">2018-02-23T07:21:00Z</dcterms:created>
  <dcterms:modified xsi:type="dcterms:W3CDTF">2022-06-30T02:06:08Z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