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63" r:id="rId3"/>
    <p:sldId id="265" r:id="rId4"/>
    <p:sldId id="286" r:id="rId5"/>
    <p:sldId id="287" r:id="rId6"/>
    <p:sldId id="326" r:id="rId7"/>
    <p:sldId id="406" r:id="rId8"/>
    <p:sldId id="407"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2" r:id="rId24"/>
    <p:sldId id="423" r:id="rId25"/>
    <p:sldId id="425" r:id="rId26"/>
    <p:sldId id="424" r:id="rId27"/>
    <p:sldId id="426" r:id="rId28"/>
    <p:sldId id="427" r:id="rId29"/>
    <p:sldId id="26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62FAC4A-5248-4CE7-B34E-F77191354D6C}">
          <p14:sldIdLst>
            <p14:sldId id="256"/>
            <p14:sldId id="263"/>
            <p14:sldId id="265"/>
            <p14:sldId id="286"/>
            <p14:sldId id="287"/>
            <p14:sldId id="326"/>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5"/>
            <p14:sldId id="424"/>
            <p14:sldId id="426"/>
            <p14:sldId id="427"/>
            <p14:sldId id="26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7877"/>
    <a:srgbClr val="3F88FB"/>
    <a:srgbClr val="768A89"/>
    <a:srgbClr val="7D8F8F"/>
    <a:srgbClr val="6C6864"/>
    <a:srgbClr val="5DA2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87" autoAdjust="0"/>
    <p:restoredTop sz="94660"/>
  </p:normalViewPr>
  <p:slideViewPr>
    <p:cSldViewPr snapToGrid="0">
      <p:cViewPr varScale="1">
        <p:scale>
          <a:sx n="111" d="100"/>
          <a:sy n="111" d="100"/>
        </p:scale>
        <p:origin x="324" y="11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2022/6/27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818902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1942087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4244312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427930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1633550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3134184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2356689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759013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867690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3601083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1174468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1488264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2294344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3550045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25</a:t>
            </a:fld>
            <a:endParaRPr lang="zh-CN" altLang="en-US"/>
          </a:p>
        </p:txBody>
      </p:sp>
    </p:spTree>
    <p:extLst>
      <p:ext uri="{BB962C8B-B14F-4D97-AF65-F5344CB8AC3E}">
        <p14:creationId xmlns:p14="http://schemas.microsoft.com/office/powerpoint/2010/main" val="928497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26</a:t>
            </a:fld>
            <a:endParaRPr lang="zh-CN" altLang="en-US"/>
          </a:p>
        </p:txBody>
      </p:sp>
    </p:spTree>
    <p:extLst>
      <p:ext uri="{BB962C8B-B14F-4D97-AF65-F5344CB8AC3E}">
        <p14:creationId xmlns:p14="http://schemas.microsoft.com/office/powerpoint/2010/main" val="2729320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27</a:t>
            </a:fld>
            <a:endParaRPr lang="zh-CN" altLang="en-US"/>
          </a:p>
        </p:txBody>
      </p:sp>
    </p:spTree>
    <p:extLst>
      <p:ext uri="{BB962C8B-B14F-4D97-AF65-F5344CB8AC3E}">
        <p14:creationId xmlns:p14="http://schemas.microsoft.com/office/powerpoint/2010/main" val="174716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28</a:t>
            </a:fld>
            <a:endParaRPr lang="zh-CN" altLang="en-US"/>
          </a:p>
        </p:txBody>
      </p:sp>
    </p:spTree>
    <p:extLst>
      <p:ext uri="{BB962C8B-B14F-4D97-AF65-F5344CB8AC3E}">
        <p14:creationId xmlns:p14="http://schemas.microsoft.com/office/powerpoint/2010/main" val="30230103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943896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660356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1636898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1970399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71037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2741427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2022/6/27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28"/>
          <p:cNvSpPr txBox="1">
            <a:spLocks noChangeArrowheads="1"/>
          </p:cNvSpPr>
          <p:nvPr/>
        </p:nvSpPr>
        <p:spPr bwMode="auto">
          <a:xfrm>
            <a:off x="0" y="1903981"/>
            <a:ext cx="1219199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spc="600" dirty="0">
                <a:solidFill>
                  <a:srgbClr val="667877"/>
                </a:solidFill>
                <a:latin typeface="微软雅黑" panose="020B0503020204020204" pitchFamily="34" charset="-122"/>
                <a:ea typeface="微软雅黑" panose="020B0503020204020204" pitchFamily="34" charset="-122"/>
              </a:rPr>
              <a:t>中外教育史</a:t>
            </a:r>
          </a:p>
        </p:txBody>
      </p:sp>
      <p:sp>
        <p:nvSpPr>
          <p:cNvPr id="7" name="文本框 29"/>
          <p:cNvSpPr txBox="1">
            <a:spLocks noChangeArrowheads="1"/>
          </p:cNvSpPr>
          <p:nvPr/>
        </p:nvSpPr>
        <p:spPr bwMode="auto">
          <a:xfrm>
            <a:off x="1" y="2838635"/>
            <a:ext cx="1219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spc="530" dirty="0">
                <a:solidFill>
                  <a:srgbClr val="667877"/>
                </a:solidFill>
                <a:latin typeface="微软雅黑" panose="020B0503020204020204" pitchFamily="34" charset="-122"/>
                <a:ea typeface="微软雅黑" panose="020B0503020204020204" pitchFamily="34" charset="-122"/>
              </a:rPr>
              <a:t>ZHONGWAI JIAOYU SHI</a:t>
            </a:r>
            <a:endParaRPr lang="zh-CN" altLang="en-US" sz="1600" b="1" spc="530" dirty="0">
              <a:solidFill>
                <a:srgbClr val="667877"/>
              </a:solidFill>
              <a:latin typeface="微软雅黑" panose="020B0503020204020204" pitchFamily="34" charset="-122"/>
              <a:ea typeface="微软雅黑" panose="020B0503020204020204" pitchFamily="34" charset="-122"/>
            </a:endParaRPr>
          </a:p>
        </p:txBody>
      </p:sp>
      <p:cxnSp>
        <p:nvCxnSpPr>
          <p:cNvPr id="8" name="直接连接符 27"/>
          <p:cNvCxnSpPr>
            <a:cxnSpLocks noChangeShapeType="1"/>
          </p:cNvCxnSpPr>
          <p:nvPr/>
        </p:nvCxnSpPr>
        <p:spPr bwMode="auto">
          <a:xfrm>
            <a:off x="3945699" y="3913811"/>
            <a:ext cx="4334005" cy="0"/>
          </a:xfrm>
          <a:prstGeom prst="line">
            <a:avLst/>
          </a:prstGeom>
          <a:noFill/>
          <a:ln w="19050">
            <a:solidFill>
              <a:schemeClr val="tx1">
                <a:alpha val="67842"/>
              </a:schemeClr>
            </a:solidFill>
            <a:round/>
          </a:ln>
          <a:extLst>
            <a:ext uri="{909E8E84-426E-40DD-AFC4-6F175D3DCCD1}">
              <a14:hiddenFill xmlns:a14="http://schemas.microsoft.com/office/drawing/2010/main">
                <a:noFill/>
              </a14:hiddenFill>
            </a:ext>
          </a:extLst>
        </p:spPr>
      </p:cxnSp>
      <p:sp>
        <p:nvSpPr>
          <p:cNvPr id="10" name="矩形 9"/>
          <p:cNvSpPr/>
          <p:nvPr/>
        </p:nvSpPr>
        <p:spPr>
          <a:xfrm>
            <a:off x="-1" y="4039070"/>
            <a:ext cx="12192000" cy="615938"/>
          </a:xfrm>
          <a:prstGeom prst="rect">
            <a:avLst/>
          </a:prstGeom>
        </p:spPr>
        <p:txBody>
          <a:bodyPr wrap="square">
            <a:spAutoFit/>
          </a:bodyPr>
          <a:lstStyle/>
          <a:p>
            <a:pPr algn="ctr">
              <a:lnSpc>
                <a:spcPct val="200000"/>
              </a:lnSpc>
            </a:pPr>
            <a:r>
              <a:rPr lang="zh-CN" altLang="en-US" sz="2000" dirty="0">
                <a:solidFill>
                  <a:srgbClr val="667877"/>
                </a:solidFill>
                <a:latin typeface="方正黑体简体" panose="02010601030101010101" pitchFamily="2" charset="-122"/>
                <a:ea typeface="方正黑体简体" panose="02010601030101010101" pitchFamily="2" charset="-122"/>
              </a:rPr>
              <a:t>主　编◎陈　锋</a:t>
            </a:r>
            <a:endParaRPr lang="en-US" altLang="zh-CN" sz="2000" dirty="0">
              <a:solidFill>
                <a:srgbClr val="667877"/>
              </a:solidFill>
              <a:latin typeface="方正黑体简体" panose="02010601030101010101" pitchFamily="2" charset="-122"/>
              <a:ea typeface="方正黑体简体" panose="02010601030101010101" pitchFamily="2" charset="-122"/>
            </a:endParaRPr>
          </a:p>
        </p:txBody>
      </p:sp>
      <p:sp>
        <p:nvSpPr>
          <p:cNvPr id="9" name="文本框 8">
            <a:extLst>
              <a:ext uri="{FF2B5EF4-FFF2-40B4-BE49-F238E27FC236}">
                <a16:creationId xmlns:a16="http://schemas.microsoft.com/office/drawing/2014/main" id="{7DBAC433-6659-DA4E-8DF9-042368C596F2}"/>
              </a:ext>
            </a:extLst>
          </p:cNvPr>
          <p:cNvSpPr txBox="1"/>
          <p:nvPr/>
        </p:nvSpPr>
        <p:spPr>
          <a:xfrm>
            <a:off x="4424818" y="3246548"/>
            <a:ext cx="6093912" cy="461665"/>
          </a:xfrm>
          <a:prstGeom prst="rect">
            <a:avLst/>
          </a:prstGeom>
          <a:noFill/>
        </p:spPr>
        <p:txBody>
          <a:bodyPr wrap="square">
            <a:spAutoFit/>
          </a:bodyPr>
          <a:lstStyle/>
          <a:p>
            <a:r>
              <a:rPr lang="zh-CN" altLang="en-US" sz="2400" b="1" dirty="0">
                <a:latin typeface="方正黑体简体" panose="02010601030101010101" pitchFamily="2" charset="-122"/>
                <a:ea typeface="方正黑体简体" panose="02010601030101010101" pitchFamily="2" charset="-122"/>
              </a:rPr>
              <a:t>第二部分　</a:t>
            </a:r>
            <a:r>
              <a:rPr lang="zh-CN" altLang="en-US" sz="2400" b="1" dirty="0">
                <a:solidFill>
                  <a:srgbClr val="0070C0"/>
                </a:solidFill>
                <a:latin typeface="方正黑体简体" panose="02010601030101010101" pitchFamily="2" charset="-122"/>
                <a:ea typeface="方正黑体简体" panose="02010601030101010101" pitchFamily="2" charset="-122"/>
              </a:rPr>
              <a:t>外国教育史</a:t>
            </a: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750"/>
                                        <p:tgtEl>
                                          <p:spTgt spid="8"/>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p:tgtEl>
                                          <p:spTgt spid="6"/>
                                        </p:tgtEl>
                                        <p:attrNameLst>
                                          <p:attrName>ppt_y</p:attrName>
                                        </p:attrNameLst>
                                      </p:cBhvr>
                                      <p:tavLst>
                                        <p:tav tm="0">
                                          <p:val>
                                            <p:strVal val="#ppt_y+#ppt_h*1.125000"/>
                                          </p:val>
                                        </p:tav>
                                        <p:tav tm="100000">
                                          <p:val>
                                            <p:strVal val="#ppt_y"/>
                                          </p:val>
                                        </p:tav>
                                      </p:tavLst>
                                    </p:anim>
                                    <p:animEffect transition="in" filter="wipe(up)">
                                      <p:cBhvr>
                                        <p:cTn id="12" dur="75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29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750" fill="hold"/>
                                        <p:tgtEl>
                                          <p:spTgt spid="10"/>
                                        </p:tgtEl>
                                        <p:attrNameLst>
                                          <p:attrName>ppt_w</p:attrName>
                                        </p:attrNameLst>
                                      </p:cBhvr>
                                      <p:tavLst>
                                        <p:tav tm="0">
                                          <p:val>
                                            <p:fltVal val="0"/>
                                          </p:val>
                                        </p:tav>
                                        <p:tav tm="100000">
                                          <p:val>
                                            <p:strVal val="#ppt_w"/>
                                          </p:val>
                                        </p:tav>
                                      </p:tavLst>
                                    </p:anim>
                                    <p:anim calcmode="lin" valueType="num">
                                      <p:cBhvr>
                                        <p:cTn id="31" dur="750" fill="hold"/>
                                        <p:tgtEl>
                                          <p:spTgt spid="10"/>
                                        </p:tgtEl>
                                        <p:attrNameLst>
                                          <p:attrName>ppt_h</p:attrName>
                                        </p:attrNameLst>
                                      </p:cBhvr>
                                      <p:tavLst>
                                        <p:tav tm="0">
                                          <p:val>
                                            <p:fltVal val="0"/>
                                          </p:val>
                                        </p:tav>
                                        <p:tav tm="100000">
                                          <p:val>
                                            <p:strVal val="#ppt_h"/>
                                          </p:val>
                                        </p:tav>
                                      </p:tavLst>
                                    </p:anim>
                                    <p:animEffect transition="in" filter="fade">
                                      <p:cBhvr>
                                        <p:cTn id="32" dur="750"/>
                                        <p:tgtEl>
                                          <p:spTgt spid="10"/>
                                        </p:tgtEl>
                                      </p:cBhvr>
                                    </p:animEffect>
                                  </p:childTnLst>
                                </p:cTn>
                              </p:par>
                            </p:childTnLst>
                          </p:cTn>
                        </p:par>
                        <p:par>
                          <p:cTn id="33" fill="hold">
                            <p:stCondLst>
                              <p:cond delay="3650"/>
                            </p:stCondLst>
                            <p:childTnLst>
                              <p:par>
                                <p:cTn id="34" presetID="26" presetClass="emph" presetSubtype="0" fill="hold" grpId="1"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10"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基督教教育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4" name="文本框 13">
            <a:extLst>
              <a:ext uri="{FF2B5EF4-FFF2-40B4-BE49-F238E27FC236}">
                <a16:creationId xmlns:a16="http://schemas.microsoft.com/office/drawing/2014/main" id="{0B1750BD-32D7-46C9-F50A-2FB1B14D0F67}"/>
              </a:ext>
            </a:extLst>
          </p:cNvPr>
          <p:cNvSpPr txBox="1"/>
          <p:nvPr/>
        </p:nvSpPr>
        <p:spPr>
          <a:xfrm>
            <a:off x="1838004" y="1629144"/>
            <a:ext cx="8514404" cy="3783728"/>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二、基督教的教育思想</a:t>
            </a:r>
          </a:p>
          <a:p>
            <a:pPr>
              <a:lnSpc>
                <a:spcPct val="150000"/>
              </a:lnSpc>
            </a:pPr>
            <a:r>
              <a:rPr lang="zh-CN" altLang="en-US" dirty="0">
                <a:latin typeface="方正黑体简体" panose="02010601030101010101" pitchFamily="2" charset="-122"/>
                <a:ea typeface="方正黑体简体" panose="02010601030101010101" pitchFamily="2" charset="-122"/>
              </a:rPr>
              <a:t>       西罗马帝国灭亡后，基督教教会填补了由古罗马帝国政治崩溃而留下的不能由任何“蛮族”首领来取代的巨大空隙。基督教不仅改造了“蛮族”，而且从某种意义上来说也塑造了新欧洲。这就使罗马</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帝国之后的欧洲成为基督教的天下，使</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中世纪成为神性的时代。神性时代有自</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己占统治地位的教育思想理论，具体体</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现在基督教的神学世界观、儿童观、知</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识观、目的论等方面（图 </a:t>
            </a:r>
            <a:r>
              <a:rPr lang="en-US" altLang="zh-CN" dirty="0">
                <a:latin typeface="方正黑体简体" panose="02010601030101010101" pitchFamily="2" charset="-122"/>
                <a:ea typeface="方正黑体简体" panose="02010601030101010101" pitchFamily="2" charset="-122"/>
              </a:rPr>
              <a:t>2-2</a:t>
            </a:r>
            <a:r>
              <a:rPr lang="zh-CN" altLang="en-US" dirty="0">
                <a:latin typeface="方正黑体简体" panose="02010601030101010101" pitchFamily="2" charset="-122"/>
                <a:ea typeface="方正黑体简体" panose="02010601030101010101" pitchFamily="2" charset="-122"/>
              </a:rPr>
              <a:t>）</a:t>
            </a:r>
          </a:p>
        </p:txBody>
      </p:sp>
      <p:pic>
        <p:nvPicPr>
          <p:cNvPr id="3" name="图片 2">
            <a:extLst>
              <a:ext uri="{FF2B5EF4-FFF2-40B4-BE49-F238E27FC236}">
                <a16:creationId xmlns:a16="http://schemas.microsoft.com/office/drawing/2014/main" id="{82B93BDA-0338-43EF-5969-8682F4DE36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206" y="3201389"/>
            <a:ext cx="4514850" cy="2524125"/>
          </a:xfrm>
          <a:prstGeom prst="rect">
            <a:avLst/>
          </a:prstGeom>
        </p:spPr>
      </p:pic>
    </p:spTree>
    <p:extLst>
      <p:ext uri="{BB962C8B-B14F-4D97-AF65-F5344CB8AC3E}">
        <p14:creationId xmlns:p14="http://schemas.microsoft.com/office/powerpoint/2010/main" val="3207718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基督教教育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矩形: 圆角 4">
            <a:extLst>
              <a:ext uri="{FF2B5EF4-FFF2-40B4-BE49-F238E27FC236}">
                <a16:creationId xmlns:a16="http://schemas.microsoft.com/office/drawing/2014/main" id="{0E9FE175-20E2-EFF7-8EC4-1A3FE4D336AB}"/>
              </a:ext>
            </a:extLst>
          </p:cNvPr>
          <p:cNvSpPr/>
          <p:nvPr/>
        </p:nvSpPr>
        <p:spPr>
          <a:xfrm>
            <a:off x="1496495" y="2149434"/>
            <a:ext cx="2618591" cy="64126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（一）世界观</a:t>
            </a:r>
          </a:p>
        </p:txBody>
      </p:sp>
      <p:sp>
        <p:nvSpPr>
          <p:cNvPr id="11" name="矩形: 圆角 10">
            <a:extLst>
              <a:ext uri="{FF2B5EF4-FFF2-40B4-BE49-F238E27FC236}">
                <a16:creationId xmlns:a16="http://schemas.microsoft.com/office/drawing/2014/main" id="{14A84451-4AD2-D70D-E2E9-7CA6F0D72C0C}"/>
              </a:ext>
            </a:extLst>
          </p:cNvPr>
          <p:cNvSpPr/>
          <p:nvPr/>
        </p:nvSpPr>
        <p:spPr>
          <a:xfrm>
            <a:off x="3729056" y="3215244"/>
            <a:ext cx="2618591" cy="64126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（二）儿童观</a:t>
            </a:r>
          </a:p>
        </p:txBody>
      </p:sp>
      <p:sp>
        <p:nvSpPr>
          <p:cNvPr id="12" name="矩形: 圆角 11">
            <a:extLst>
              <a:ext uri="{FF2B5EF4-FFF2-40B4-BE49-F238E27FC236}">
                <a16:creationId xmlns:a16="http://schemas.microsoft.com/office/drawing/2014/main" id="{83876148-6E06-C2CE-3AF9-4EB0DB26EC1A}"/>
              </a:ext>
            </a:extLst>
          </p:cNvPr>
          <p:cNvSpPr/>
          <p:nvPr/>
        </p:nvSpPr>
        <p:spPr>
          <a:xfrm>
            <a:off x="5911594" y="4281054"/>
            <a:ext cx="2618591" cy="64126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（三）知识观</a:t>
            </a:r>
          </a:p>
        </p:txBody>
      </p:sp>
      <p:sp>
        <p:nvSpPr>
          <p:cNvPr id="13" name="矩形: 圆角 12">
            <a:extLst>
              <a:ext uri="{FF2B5EF4-FFF2-40B4-BE49-F238E27FC236}">
                <a16:creationId xmlns:a16="http://schemas.microsoft.com/office/drawing/2014/main" id="{603A6951-E4A8-F1A4-8113-E159AB230BBF}"/>
              </a:ext>
            </a:extLst>
          </p:cNvPr>
          <p:cNvSpPr/>
          <p:nvPr/>
        </p:nvSpPr>
        <p:spPr>
          <a:xfrm>
            <a:off x="8108529" y="5286206"/>
            <a:ext cx="2618591" cy="64126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（四）目的论</a:t>
            </a:r>
          </a:p>
        </p:txBody>
      </p:sp>
    </p:spTree>
    <p:extLst>
      <p:ext uri="{BB962C8B-B14F-4D97-AF65-F5344CB8AC3E}">
        <p14:creationId xmlns:p14="http://schemas.microsoft.com/office/powerpoint/2010/main" val="271655577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 calcmode="lin" valueType="num">
                                      <p:cBhvr>
                                        <p:cTn id="28"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1000" fill="hold"/>
                                        <p:tgtEl>
                                          <p:spTgt spid="11"/>
                                        </p:tgtEl>
                                        <p:attrNameLst>
                                          <p:attrName>ppt_w</p:attrName>
                                        </p:attrNameLst>
                                      </p:cBhvr>
                                      <p:tavLst>
                                        <p:tav tm="0">
                                          <p:val>
                                            <p:fltVal val="0"/>
                                          </p:val>
                                        </p:tav>
                                        <p:tav tm="100000">
                                          <p:val>
                                            <p:strVal val="#ppt_w"/>
                                          </p:val>
                                        </p:tav>
                                      </p:tavLst>
                                    </p:anim>
                                    <p:anim calcmode="lin" valueType="num">
                                      <p:cBhvr>
                                        <p:cTn id="35" dur="1000" fill="hold"/>
                                        <p:tgtEl>
                                          <p:spTgt spid="11"/>
                                        </p:tgtEl>
                                        <p:attrNameLst>
                                          <p:attrName>ppt_h</p:attrName>
                                        </p:attrNameLst>
                                      </p:cBhvr>
                                      <p:tavLst>
                                        <p:tav tm="0">
                                          <p:val>
                                            <p:fltVal val="0"/>
                                          </p:val>
                                        </p:tav>
                                        <p:tav tm="100000">
                                          <p:val>
                                            <p:strVal val="#ppt_h"/>
                                          </p:val>
                                        </p:tav>
                                      </p:tavLst>
                                    </p:anim>
                                    <p:anim calcmode="lin" valueType="num">
                                      <p:cBhvr>
                                        <p:cTn id="3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 calcmode="lin" valueType="num">
                                      <p:cBhvr>
                                        <p:cTn id="4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fltVal val="0"/>
                                          </p:val>
                                        </p:tav>
                                        <p:tav tm="100000">
                                          <p:val>
                                            <p:strVal val="#ppt_w"/>
                                          </p:val>
                                        </p:tav>
                                      </p:tavLst>
                                    </p:anim>
                                    <p:anim calcmode="lin" valueType="num">
                                      <p:cBhvr>
                                        <p:cTn id="51" dur="1000" fill="hold"/>
                                        <p:tgtEl>
                                          <p:spTgt spid="13"/>
                                        </p:tgtEl>
                                        <p:attrNameLst>
                                          <p:attrName>ppt_h</p:attrName>
                                        </p:attrNameLst>
                                      </p:cBhvr>
                                      <p:tavLst>
                                        <p:tav tm="0">
                                          <p:val>
                                            <p:fltVal val="0"/>
                                          </p:val>
                                        </p:tav>
                                        <p:tav tm="100000">
                                          <p:val>
                                            <p:strVal val="#ppt_h"/>
                                          </p:val>
                                        </p:tav>
                                      </p:tavLst>
                                    </p:anim>
                                    <p:anim calcmode="lin" valueType="num">
                                      <p:cBhvr>
                                        <p:cTn id="5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5"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封建主贵族的世俗教育和城市学校的发展</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AABFE012-4DDD-7FA4-B278-7F1CA44BAB13}"/>
              </a:ext>
            </a:extLst>
          </p:cNvPr>
          <p:cNvSpPr/>
          <p:nvPr/>
        </p:nvSpPr>
        <p:spPr>
          <a:xfrm>
            <a:off x="4334494" y="2444592"/>
            <a:ext cx="3087584" cy="597331"/>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一、封建主贵族的世俗教育</a:t>
            </a:r>
          </a:p>
        </p:txBody>
      </p:sp>
      <p:sp>
        <p:nvSpPr>
          <p:cNvPr id="3" name="椭圆 2">
            <a:extLst>
              <a:ext uri="{FF2B5EF4-FFF2-40B4-BE49-F238E27FC236}">
                <a16:creationId xmlns:a16="http://schemas.microsoft.com/office/drawing/2014/main" id="{32D9EF16-A4B4-B8CE-7142-76F3DC876403}"/>
              </a:ext>
            </a:extLst>
          </p:cNvPr>
          <p:cNvSpPr/>
          <p:nvPr/>
        </p:nvSpPr>
        <p:spPr>
          <a:xfrm>
            <a:off x="1395938" y="1837587"/>
            <a:ext cx="1811343" cy="1811343"/>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（一）</a:t>
            </a:r>
            <a:endParaRPr lang="en-US" altLang="zh-CN" dirty="0"/>
          </a:p>
          <a:p>
            <a:pPr algn="ctr"/>
            <a:r>
              <a:rPr lang="zh-CN" altLang="en-US" dirty="0"/>
              <a:t>历史背景</a:t>
            </a:r>
          </a:p>
        </p:txBody>
      </p:sp>
      <p:sp>
        <p:nvSpPr>
          <p:cNvPr id="14" name="椭圆 13">
            <a:extLst>
              <a:ext uri="{FF2B5EF4-FFF2-40B4-BE49-F238E27FC236}">
                <a16:creationId xmlns:a16="http://schemas.microsoft.com/office/drawing/2014/main" id="{C6208C7E-6A4D-8639-3C11-729C2067A25E}"/>
              </a:ext>
            </a:extLst>
          </p:cNvPr>
          <p:cNvSpPr/>
          <p:nvPr/>
        </p:nvSpPr>
        <p:spPr>
          <a:xfrm>
            <a:off x="8604261" y="1837587"/>
            <a:ext cx="1811343" cy="1811343"/>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（二）</a:t>
            </a:r>
            <a:endParaRPr lang="en-US" altLang="zh-CN" dirty="0"/>
          </a:p>
          <a:p>
            <a:pPr algn="ctr"/>
            <a:r>
              <a:rPr lang="zh-CN" altLang="en-US" dirty="0"/>
              <a:t>宫廷学校</a:t>
            </a:r>
          </a:p>
        </p:txBody>
      </p:sp>
      <p:sp>
        <p:nvSpPr>
          <p:cNvPr id="15" name="文本框 14">
            <a:extLst>
              <a:ext uri="{FF2B5EF4-FFF2-40B4-BE49-F238E27FC236}">
                <a16:creationId xmlns:a16="http://schemas.microsoft.com/office/drawing/2014/main" id="{16B0702A-E65B-FC5B-E39C-B88C7451E1B6}"/>
              </a:ext>
            </a:extLst>
          </p:cNvPr>
          <p:cNvSpPr txBox="1"/>
          <p:nvPr/>
        </p:nvSpPr>
        <p:spPr>
          <a:xfrm>
            <a:off x="956403" y="3918289"/>
            <a:ext cx="2690412" cy="2062103"/>
          </a:xfrm>
          <a:prstGeom prst="rect">
            <a:avLst/>
          </a:prstGeom>
          <a:noFill/>
        </p:spPr>
        <p:txBody>
          <a:bodyPr wrap="square">
            <a:spAutoFit/>
          </a:bodyPr>
          <a:lstStyle/>
          <a:p>
            <a:r>
              <a:rPr lang="en-US" altLang="zh-CN" sz="1600" dirty="0"/>
              <a:t>        6 </a:t>
            </a:r>
            <a:r>
              <a:rPr lang="zh-CN" altLang="en-US" sz="1600" dirty="0"/>
              <a:t>世纪以后，在西罗马帝国的废墟之上，西欧封建制逐渐发展起来。封建制不仅仅是一 种经济形式，也是一种阶级结构。作为统治者的封建主以国王为最高代表，在分封土地的过 程中形成等级。</a:t>
            </a:r>
          </a:p>
        </p:txBody>
      </p:sp>
      <p:sp>
        <p:nvSpPr>
          <p:cNvPr id="16" name="文本框 15">
            <a:extLst>
              <a:ext uri="{FF2B5EF4-FFF2-40B4-BE49-F238E27FC236}">
                <a16:creationId xmlns:a16="http://schemas.microsoft.com/office/drawing/2014/main" id="{F316B81E-9D13-5D38-6015-FC2C30B87167}"/>
              </a:ext>
            </a:extLst>
          </p:cNvPr>
          <p:cNvSpPr txBox="1"/>
          <p:nvPr/>
        </p:nvSpPr>
        <p:spPr>
          <a:xfrm>
            <a:off x="8164726" y="3918289"/>
            <a:ext cx="2690412" cy="2308324"/>
          </a:xfrm>
          <a:prstGeom prst="rect">
            <a:avLst/>
          </a:prstGeom>
          <a:noFill/>
        </p:spPr>
        <p:txBody>
          <a:bodyPr wrap="square">
            <a:spAutoFit/>
          </a:bodyPr>
          <a:lstStyle/>
          <a:p>
            <a:r>
              <a:rPr lang="zh-CN" altLang="en-US" sz="1600" dirty="0"/>
              <a:t>       宫廷学校是一种设在国王或贵族宫中，主要培养王公贵族后代的教育机构（图 </a:t>
            </a:r>
            <a:r>
              <a:rPr lang="en-US" altLang="zh-CN" sz="1600" dirty="0"/>
              <a:t>2-3</a:t>
            </a:r>
            <a:r>
              <a:rPr lang="zh-CN" altLang="en-US" sz="1600" dirty="0"/>
              <a:t>）。早在墨洛温王朝后期，法兰克王国的统治者就已经意识到发展文化教育的重要性。查理</a:t>
            </a:r>
            <a:r>
              <a:rPr lang="en-US" altLang="zh-CN" sz="1600" dirty="0"/>
              <a:t>·</a:t>
            </a:r>
            <a:r>
              <a:rPr lang="zh-CN" altLang="en-US" sz="1600" dirty="0"/>
              <a:t>马特在位期间，就在宫廷中设立了以王室和贵族子弟为教育对象的学校。</a:t>
            </a:r>
          </a:p>
        </p:txBody>
      </p:sp>
      <p:pic>
        <p:nvPicPr>
          <p:cNvPr id="8" name="图片 7">
            <a:extLst>
              <a:ext uri="{FF2B5EF4-FFF2-40B4-BE49-F238E27FC236}">
                <a16:creationId xmlns:a16="http://schemas.microsoft.com/office/drawing/2014/main" id="{1E368F96-B51F-7739-2771-FDCA677FA0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059" y="3411735"/>
            <a:ext cx="3206786" cy="2686936"/>
          </a:xfrm>
          <a:prstGeom prst="rect">
            <a:avLst/>
          </a:prstGeom>
        </p:spPr>
      </p:pic>
    </p:spTree>
    <p:extLst>
      <p:ext uri="{BB962C8B-B14F-4D97-AF65-F5344CB8AC3E}">
        <p14:creationId xmlns:p14="http://schemas.microsoft.com/office/powerpoint/2010/main" val="328307533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randombar(horizontal)">
                                      <p:cBhvr>
                                        <p:cTn id="6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 grpId="0" animBg="1"/>
      <p:bldP spid="3" grpId="0" animBg="1"/>
      <p:bldP spid="14"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封建主贵族的世俗教育和城市学校的发展</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grpSp>
        <p:nvGrpSpPr>
          <p:cNvPr id="2" name="组合 1">
            <a:extLst>
              <a:ext uri="{FF2B5EF4-FFF2-40B4-BE49-F238E27FC236}">
                <a16:creationId xmlns:a16="http://schemas.microsoft.com/office/drawing/2014/main" id="{FA187C48-2897-DEDD-91BC-FEB47DDD7587}"/>
              </a:ext>
            </a:extLst>
          </p:cNvPr>
          <p:cNvGrpSpPr/>
          <p:nvPr/>
        </p:nvGrpSpPr>
        <p:grpSpPr>
          <a:xfrm>
            <a:off x="5045779" y="1579418"/>
            <a:ext cx="2388177" cy="3198027"/>
            <a:chOff x="5045779" y="1579418"/>
            <a:chExt cx="2388177" cy="3198027"/>
          </a:xfrm>
        </p:grpSpPr>
        <p:sp>
          <p:nvSpPr>
            <p:cNvPr id="7" name="矩形 6">
              <a:extLst>
                <a:ext uri="{FF2B5EF4-FFF2-40B4-BE49-F238E27FC236}">
                  <a16:creationId xmlns:a16="http://schemas.microsoft.com/office/drawing/2014/main" id="{278C67BD-7215-774C-FFB4-9A0373F4A129}"/>
                </a:ext>
              </a:extLst>
            </p:cNvPr>
            <p:cNvSpPr/>
            <p:nvPr/>
          </p:nvSpPr>
          <p:spPr>
            <a:xfrm>
              <a:off x="5045779" y="1579418"/>
              <a:ext cx="2388177" cy="3198027"/>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C066DDCF-0376-5F05-ED80-3D81E4A7F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2654" y="1669905"/>
              <a:ext cx="2171700" cy="3019425"/>
            </a:xfrm>
            <a:prstGeom prst="rect">
              <a:avLst/>
            </a:prstGeom>
          </p:spPr>
        </p:pic>
      </p:grpSp>
      <p:sp>
        <p:nvSpPr>
          <p:cNvPr id="17" name="文本框 16">
            <a:extLst>
              <a:ext uri="{FF2B5EF4-FFF2-40B4-BE49-F238E27FC236}">
                <a16:creationId xmlns:a16="http://schemas.microsoft.com/office/drawing/2014/main" id="{71BD9B12-77F3-A2A3-23BB-F1D6FFFB50C0}"/>
              </a:ext>
            </a:extLst>
          </p:cNvPr>
          <p:cNvSpPr txBox="1"/>
          <p:nvPr/>
        </p:nvSpPr>
        <p:spPr>
          <a:xfrm>
            <a:off x="5241473" y="4904408"/>
            <a:ext cx="1994062" cy="369332"/>
          </a:xfrm>
          <a:prstGeom prst="rect">
            <a:avLst/>
          </a:prstGeom>
          <a:noFill/>
        </p:spPr>
        <p:txBody>
          <a:bodyPr wrap="square">
            <a:spAutoFit/>
          </a:bodyPr>
          <a:lstStyle/>
          <a:p>
            <a:r>
              <a:rPr lang="zh-CN" altLang="en-US" dirty="0"/>
              <a:t>（三）骑士教育</a:t>
            </a:r>
          </a:p>
        </p:txBody>
      </p:sp>
      <p:sp>
        <p:nvSpPr>
          <p:cNvPr id="12" name="矩形 11">
            <a:extLst>
              <a:ext uri="{FF2B5EF4-FFF2-40B4-BE49-F238E27FC236}">
                <a16:creationId xmlns:a16="http://schemas.microsoft.com/office/drawing/2014/main" id="{24A7ACA5-9797-687D-A60E-FAD62167FCC9}"/>
              </a:ext>
            </a:extLst>
          </p:cNvPr>
          <p:cNvSpPr/>
          <p:nvPr/>
        </p:nvSpPr>
        <p:spPr>
          <a:xfrm>
            <a:off x="1332782" y="5605153"/>
            <a:ext cx="2155728" cy="3871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zh-CN" dirty="0"/>
              <a:t>1. </a:t>
            </a:r>
            <a:r>
              <a:rPr lang="zh-CN" altLang="en-US" dirty="0"/>
              <a:t>家庭教育阶段</a:t>
            </a:r>
          </a:p>
        </p:txBody>
      </p:sp>
      <p:sp>
        <p:nvSpPr>
          <p:cNvPr id="20" name="矩形 19">
            <a:extLst>
              <a:ext uri="{FF2B5EF4-FFF2-40B4-BE49-F238E27FC236}">
                <a16:creationId xmlns:a16="http://schemas.microsoft.com/office/drawing/2014/main" id="{6293DF9A-3B70-989A-9EE3-88E7C01FC993}"/>
              </a:ext>
            </a:extLst>
          </p:cNvPr>
          <p:cNvSpPr/>
          <p:nvPr/>
        </p:nvSpPr>
        <p:spPr>
          <a:xfrm>
            <a:off x="5160640" y="5605153"/>
            <a:ext cx="2155728" cy="3871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zh-CN" dirty="0"/>
              <a:t>2. </a:t>
            </a:r>
            <a:r>
              <a:rPr lang="zh-CN" altLang="en-US" dirty="0"/>
              <a:t>礼文教育阶段</a:t>
            </a:r>
          </a:p>
        </p:txBody>
      </p:sp>
      <p:sp>
        <p:nvSpPr>
          <p:cNvPr id="23" name="矩形 22">
            <a:extLst>
              <a:ext uri="{FF2B5EF4-FFF2-40B4-BE49-F238E27FC236}">
                <a16:creationId xmlns:a16="http://schemas.microsoft.com/office/drawing/2014/main" id="{BF4E642D-34D4-F00B-BCD6-AD2C20C6E0E4}"/>
              </a:ext>
            </a:extLst>
          </p:cNvPr>
          <p:cNvSpPr/>
          <p:nvPr/>
        </p:nvSpPr>
        <p:spPr>
          <a:xfrm>
            <a:off x="9084578" y="5605153"/>
            <a:ext cx="2155728" cy="3871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zh-CN" dirty="0"/>
              <a:t>3. </a:t>
            </a:r>
            <a:r>
              <a:rPr lang="zh-CN" altLang="en-US" dirty="0"/>
              <a:t>侍从教育阶段</a:t>
            </a:r>
          </a:p>
        </p:txBody>
      </p:sp>
    </p:spTree>
    <p:extLst>
      <p:ext uri="{BB962C8B-B14F-4D97-AF65-F5344CB8AC3E}">
        <p14:creationId xmlns:p14="http://schemas.microsoft.com/office/powerpoint/2010/main" val="157714711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80">
                                          <p:stCondLst>
                                            <p:cond delay="0"/>
                                          </p:stCondLst>
                                        </p:cTn>
                                        <p:tgtEl>
                                          <p:spTgt spid="12"/>
                                        </p:tgtEl>
                                      </p:cBhvr>
                                    </p:animEffect>
                                    <p:anim calcmode="lin" valueType="num">
                                      <p:cBhvr>
                                        <p:cTn id="3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4" dur="26">
                                          <p:stCondLst>
                                            <p:cond delay="650"/>
                                          </p:stCondLst>
                                        </p:cTn>
                                        <p:tgtEl>
                                          <p:spTgt spid="12"/>
                                        </p:tgtEl>
                                      </p:cBhvr>
                                      <p:to x="100000" y="60000"/>
                                    </p:animScale>
                                    <p:animScale>
                                      <p:cBhvr>
                                        <p:cTn id="45" dur="166" decel="50000">
                                          <p:stCondLst>
                                            <p:cond delay="676"/>
                                          </p:stCondLst>
                                        </p:cTn>
                                        <p:tgtEl>
                                          <p:spTgt spid="12"/>
                                        </p:tgtEl>
                                      </p:cBhvr>
                                      <p:to x="100000" y="100000"/>
                                    </p:animScale>
                                    <p:animScale>
                                      <p:cBhvr>
                                        <p:cTn id="46" dur="26">
                                          <p:stCondLst>
                                            <p:cond delay="1312"/>
                                          </p:stCondLst>
                                        </p:cTn>
                                        <p:tgtEl>
                                          <p:spTgt spid="12"/>
                                        </p:tgtEl>
                                      </p:cBhvr>
                                      <p:to x="100000" y="80000"/>
                                    </p:animScale>
                                    <p:animScale>
                                      <p:cBhvr>
                                        <p:cTn id="47" dur="166" decel="50000">
                                          <p:stCondLst>
                                            <p:cond delay="1338"/>
                                          </p:stCondLst>
                                        </p:cTn>
                                        <p:tgtEl>
                                          <p:spTgt spid="12"/>
                                        </p:tgtEl>
                                      </p:cBhvr>
                                      <p:to x="100000" y="100000"/>
                                    </p:animScale>
                                    <p:animScale>
                                      <p:cBhvr>
                                        <p:cTn id="48" dur="26">
                                          <p:stCondLst>
                                            <p:cond delay="1642"/>
                                          </p:stCondLst>
                                        </p:cTn>
                                        <p:tgtEl>
                                          <p:spTgt spid="12"/>
                                        </p:tgtEl>
                                      </p:cBhvr>
                                      <p:to x="100000" y="90000"/>
                                    </p:animScale>
                                    <p:animScale>
                                      <p:cBhvr>
                                        <p:cTn id="49" dur="166" decel="50000">
                                          <p:stCondLst>
                                            <p:cond delay="1668"/>
                                          </p:stCondLst>
                                        </p:cTn>
                                        <p:tgtEl>
                                          <p:spTgt spid="12"/>
                                        </p:tgtEl>
                                      </p:cBhvr>
                                      <p:to x="100000" y="100000"/>
                                    </p:animScale>
                                    <p:animScale>
                                      <p:cBhvr>
                                        <p:cTn id="50" dur="26">
                                          <p:stCondLst>
                                            <p:cond delay="1808"/>
                                          </p:stCondLst>
                                        </p:cTn>
                                        <p:tgtEl>
                                          <p:spTgt spid="12"/>
                                        </p:tgtEl>
                                      </p:cBhvr>
                                      <p:to x="100000" y="95000"/>
                                    </p:animScale>
                                    <p:animScale>
                                      <p:cBhvr>
                                        <p:cTn id="51" dur="166" decel="50000">
                                          <p:stCondLst>
                                            <p:cond delay="1834"/>
                                          </p:stCondLst>
                                        </p:cTn>
                                        <p:tgtEl>
                                          <p:spTgt spid="12"/>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80">
                                          <p:stCondLst>
                                            <p:cond delay="0"/>
                                          </p:stCondLst>
                                        </p:cTn>
                                        <p:tgtEl>
                                          <p:spTgt spid="20"/>
                                        </p:tgtEl>
                                      </p:cBhvr>
                                    </p:animEffect>
                                    <p:anim calcmode="lin" valueType="num">
                                      <p:cBhvr>
                                        <p:cTn id="5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2" dur="26">
                                          <p:stCondLst>
                                            <p:cond delay="650"/>
                                          </p:stCondLst>
                                        </p:cTn>
                                        <p:tgtEl>
                                          <p:spTgt spid="20"/>
                                        </p:tgtEl>
                                      </p:cBhvr>
                                      <p:to x="100000" y="60000"/>
                                    </p:animScale>
                                    <p:animScale>
                                      <p:cBhvr>
                                        <p:cTn id="63" dur="166" decel="50000">
                                          <p:stCondLst>
                                            <p:cond delay="676"/>
                                          </p:stCondLst>
                                        </p:cTn>
                                        <p:tgtEl>
                                          <p:spTgt spid="20"/>
                                        </p:tgtEl>
                                      </p:cBhvr>
                                      <p:to x="100000" y="100000"/>
                                    </p:animScale>
                                    <p:animScale>
                                      <p:cBhvr>
                                        <p:cTn id="64" dur="26">
                                          <p:stCondLst>
                                            <p:cond delay="1312"/>
                                          </p:stCondLst>
                                        </p:cTn>
                                        <p:tgtEl>
                                          <p:spTgt spid="20"/>
                                        </p:tgtEl>
                                      </p:cBhvr>
                                      <p:to x="100000" y="80000"/>
                                    </p:animScale>
                                    <p:animScale>
                                      <p:cBhvr>
                                        <p:cTn id="65" dur="166" decel="50000">
                                          <p:stCondLst>
                                            <p:cond delay="1338"/>
                                          </p:stCondLst>
                                        </p:cTn>
                                        <p:tgtEl>
                                          <p:spTgt spid="20"/>
                                        </p:tgtEl>
                                      </p:cBhvr>
                                      <p:to x="100000" y="100000"/>
                                    </p:animScale>
                                    <p:animScale>
                                      <p:cBhvr>
                                        <p:cTn id="66" dur="26">
                                          <p:stCondLst>
                                            <p:cond delay="1642"/>
                                          </p:stCondLst>
                                        </p:cTn>
                                        <p:tgtEl>
                                          <p:spTgt spid="20"/>
                                        </p:tgtEl>
                                      </p:cBhvr>
                                      <p:to x="100000" y="90000"/>
                                    </p:animScale>
                                    <p:animScale>
                                      <p:cBhvr>
                                        <p:cTn id="67" dur="166" decel="50000">
                                          <p:stCondLst>
                                            <p:cond delay="1668"/>
                                          </p:stCondLst>
                                        </p:cTn>
                                        <p:tgtEl>
                                          <p:spTgt spid="20"/>
                                        </p:tgtEl>
                                      </p:cBhvr>
                                      <p:to x="100000" y="100000"/>
                                    </p:animScale>
                                    <p:animScale>
                                      <p:cBhvr>
                                        <p:cTn id="68" dur="26">
                                          <p:stCondLst>
                                            <p:cond delay="1808"/>
                                          </p:stCondLst>
                                        </p:cTn>
                                        <p:tgtEl>
                                          <p:spTgt spid="20"/>
                                        </p:tgtEl>
                                      </p:cBhvr>
                                      <p:to x="100000" y="95000"/>
                                    </p:animScale>
                                    <p:animScale>
                                      <p:cBhvr>
                                        <p:cTn id="69" dur="166" decel="50000">
                                          <p:stCondLst>
                                            <p:cond delay="1834"/>
                                          </p:stCondLst>
                                        </p:cTn>
                                        <p:tgtEl>
                                          <p:spTgt spid="20"/>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down)">
                                      <p:cBhvr>
                                        <p:cTn id="74" dur="580">
                                          <p:stCondLst>
                                            <p:cond delay="0"/>
                                          </p:stCondLst>
                                        </p:cTn>
                                        <p:tgtEl>
                                          <p:spTgt spid="23"/>
                                        </p:tgtEl>
                                      </p:cBhvr>
                                    </p:animEffect>
                                    <p:anim calcmode="lin" valueType="num">
                                      <p:cBhvr>
                                        <p:cTn id="7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80" dur="26">
                                          <p:stCondLst>
                                            <p:cond delay="650"/>
                                          </p:stCondLst>
                                        </p:cTn>
                                        <p:tgtEl>
                                          <p:spTgt spid="23"/>
                                        </p:tgtEl>
                                      </p:cBhvr>
                                      <p:to x="100000" y="60000"/>
                                    </p:animScale>
                                    <p:animScale>
                                      <p:cBhvr>
                                        <p:cTn id="81" dur="166" decel="50000">
                                          <p:stCondLst>
                                            <p:cond delay="676"/>
                                          </p:stCondLst>
                                        </p:cTn>
                                        <p:tgtEl>
                                          <p:spTgt spid="23"/>
                                        </p:tgtEl>
                                      </p:cBhvr>
                                      <p:to x="100000" y="100000"/>
                                    </p:animScale>
                                    <p:animScale>
                                      <p:cBhvr>
                                        <p:cTn id="82" dur="26">
                                          <p:stCondLst>
                                            <p:cond delay="1312"/>
                                          </p:stCondLst>
                                        </p:cTn>
                                        <p:tgtEl>
                                          <p:spTgt spid="23"/>
                                        </p:tgtEl>
                                      </p:cBhvr>
                                      <p:to x="100000" y="80000"/>
                                    </p:animScale>
                                    <p:animScale>
                                      <p:cBhvr>
                                        <p:cTn id="83" dur="166" decel="50000">
                                          <p:stCondLst>
                                            <p:cond delay="1338"/>
                                          </p:stCondLst>
                                        </p:cTn>
                                        <p:tgtEl>
                                          <p:spTgt spid="23"/>
                                        </p:tgtEl>
                                      </p:cBhvr>
                                      <p:to x="100000" y="100000"/>
                                    </p:animScale>
                                    <p:animScale>
                                      <p:cBhvr>
                                        <p:cTn id="84" dur="26">
                                          <p:stCondLst>
                                            <p:cond delay="1642"/>
                                          </p:stCondLst>
                                        </p:cTn>
                                        <p:tgtEl>
                                          <p:spTgt spid="23"/>
                                        </p:tgtEl>
                                      </p:cBhvr>
                                      <p:to x="100000" y="90000"/>
                                    </p:animScale>
                                    <p:animScale>
                                      <p:cBhvr>
                                        <p:cTn id="85" dur="166" decel="50000">
                                          <p:stCondLst>
                                            <p:cond delay="1668"/>
                                          </p:stCondLst>
                                        </p:cTn>
                                        <p:tgtEl>
                                          <p:spTgt spid="23"/>
                                        </p:tgtEl>
                                      </p:cBhvr>
                                      <p:to x="100000" y="100000"/>
                                    </p:animScale>
                                    <p:animScale>
                                      <p:cBhvr>
                                        <p:cTn id="86" dur="26">
                                          <p:stCondLst>
                                            <p:cond delay="1808"/>
                                          </p:stCondLst>
                                        </p:cTn>
                                        <p:tgtEl>
                                          <p:spTgt spid="23"/>
                                        </p:tgtEl>
                                      </p:cBhvr>
                                      <p:to x="100000" y="95000"/>
                                    </p:animScale>
                                    <p:animScale>
                                      <p:cBhvr>
                                        <p:cTn id="87" dur="166" decel="50000">
                                          <p:stCondLst>
                                            <p:cond delay="1834"/>
                                          </p:stCondLst>
                                        </p:cTn>
                                        <p:tgtEl>
                                          <p:spTgt spid="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7" grpId="0"/>
      <p:bldP spid="12" grpId="0" animBg="1"/>
      <p:bldP spid="20"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封建主贵族的世俗教育和城市学校的发展</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3" name="原创作者QQ：598969553            _12">
            <a:extLst>
              <a:ext uri="{FF2B5EF4-FFF2-40B4-BE49-F238E27FC236}">
                <a16:creationId xmlns:a16="http://schemas.microsoft.com/office/drawing/2014/main" id="{4181422E-320F-7FE1-A9A3-485C6042A6F2}"/>
              </a:ext>
            </a:extLst>
          </p:cNvPr>
          <p:cNvSpPr/>
          <p:nvPr/>
        </p:nvSpPr>
        <p:spPr>
          <a:xfrm flipV="1">
            <a:off x="5117943" y="1807662"/>
            <a:ext cx="2166150" cy="1863596"/>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grpSp>
        <p:nvGrpSpPr>
          <p:cNvPr id="15" name="组合 14">
            <a:extLst>
              <a:ext uri="{FF2B5EF4-FFF2-40B4-BE49-F238E27FC236}">
                <a16:creationId xmlns:a16="http://schemas.microsoft.com/office/drawing/2014/main" id="{2777B786-66DE-16AA-D0E4-96D73599F968}"/>
              </a:ext>
            </a:extLst>
          </p:cNvPr>
          <p:cNvGrpSpPr/>
          <p:nvPr/>
        </p:nvGrpSpPr>
        <p:grpSpPr>
          <a:xfrm>
            <a:off x="1893980" y="2298896"/>
            <a:ext cx="3025516" cy="702839"/>
            <a:chOff x="1687522" y="6476141"/>
            <a:chExt cx="5823505" cy="1370691"/>
          </a:xfrm>
        </p:grpSpPr>
        <p:sp>
          <p:nvSpPr>
            <p:cNvPr id="16" name="原创作者QQ：598969553            _13">
              <a:extLst>
                <a:ext uri="{FF2B5EF4-FFF2-40B4-BE49-F238E27FC236}">
                  <a16:creationId xmlns:a16="http://schemas.microsoft.com/office/drawing/2014/main" id="{0C41330E-4D20-C369-47FE-D00E21BDB59D}"/>
                </a:ext>
              </a:extLst>
            </p:cNvPr>
            <p:cNvSpPr/>
            <p:nvPr/>
          </p:nvSpPr>
          <p:spPr>
            <a:xfrm>
              <a:off x="6830517" y="7047687"/>
              <a:ext cx="680510" cy="18622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sz="1600" dirty="0"/>
            </a:p>
          </p:txBody>
        </p:sp>
        <p:sp>
          <p:nvSpPr>
            <p:cNvPr id="18" name="流程图: 终止 17">
              <a:extLst>
                <a:ext uri="{FF2B5EF4-FFF2-40B4-BE49-F238E27FC236}">
                  <a16:creationId xmlns:a16="http://schemas.microsoft.com/office/drawing/2014/main" id="{7F18D69C-5F75-92C2-8AA8-B7D0087BCD4B}"/>
                </a:ext>
              </a:extLst>
            </p:cNvPr>
            <p:cNvSpPr/>
            <p:nvPr/>
          </p:nvSpPr>
          <p:spPr>
            <a:xfrm>
              <a:off x="1687522" y="6476141"/>
              <a:ext cx="4610630" cy="1370691"/>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dirty="0">
                  <a:latin typeface="方正黑体简体" panose="02010601030101010101" pitchFamily="2" charset="-122"/>
                  <a:ea typeface="方正黑体简体" panose="02010601030101010101" pitchFamily="2" charset="-122"/>
                </a:rPr>
                <a:t>（一）历史背景</a:t>
              </a:r>
            </a:p>
          </p:txBody>
        </p:sp>
      </p:grpSp>
      <p:grpSp>
        <p:nvGrpSpPr>
          <p:cNvPr id="3" name="组合 2">
            <a:extLst>
              <a:ext uri="{FF2B5EF4-FFF2-40B4-BE49-F238E27FC236}">
                <a16:creationId xmlns:a16="http://schemas.microsoft.com/office/drawing/2014/main" id="{6544B46D-0633-E2E9-ADAD-678E30646FD2}"/>
              </a:ext>
            </a:extLst>
          </p:cNvPr>
          <p:cNvGrpSpPr/>
          <p:nvPr/>
        </p:nvGrpSpPr>
        <p:grpSpPr>
          <a:xfrm>
            <a:off x="5115450" y="3788225"/>
            <a:ext cx="2185347" cy="1200508"/>
            <a:chOff x="5115450" y="3788225"/>
            <a:chExt cx="2185347" cy="1200508"/>
          </a:xfrm>
        </p:grpSpPr>
        <p:sp>
          <p:nvSpPr>
            <p:cNvPr id="19" name="原创作者QQ：598969553            _17">
              <a:extLst>
                <a:ext uri="{FF2B5EF4-FFF2-40B4-BE49-F238E27FC236}">
                  <a16:creationId xmlns:a16="http://schemas.microsoft.com/office/drawing/2014/main" id="{0DA06995-F3F4-CA87-0642-2B60109BC98A}"/>
                </a:ext>
              </a:extLst>
            </p:cNvPr>
            <p:cNvSpPr/>
            <p:nvPr/>
          </p:nvSpPr>
          <p:spPr>
            <a:xfrm rot="5400000">
              <a:off x="6031327" y="3914918"/>
              <a:ext cx="348940" cy="9555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sz="1600" dirty="0"/>
            </a:p>
          </p:txBody>
        </p:sp>
        <p:sp>
          <p:nvSpPr>
            <p:cNvPr id="24" name="流程图: 终止 23">
              <a:extLst>
                <a:ext uri="{FF2B5EF4-FFF2-40B4-BE49-F238E27FC236}">
                  <a16:creationId xmlns:a16="http://schemas.microsoft.com/office/drawing/2014/main" id="{4AA49D27-6EDC-3DE5-D5DB-A7A530324D86}"/>
                </a:ext>
              </a:extLst>
            </p:cNvPr>
            <p:cNvSpPr/>
            <p:nvPr/>
          </p:nvSpPr>
          <p:spPr>
            <a:xfrm>
              <a:off x="5115450" y="4285895"/>
              <a:ext cx="2185347" cy="702838"/>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dirty="0">
                  <a:latin typeface="方正黑体简体" panose="02010601030101010101" pitchFamily="2" charset="-122"/>
                  <a:ea typeface="方正黑体简体" panose="02010601030101010101" pitchFamily="2" charset="-122"/>
                </a:rPr>
                <a:t>（二）城市学校</a:t>
              </a:r>
            </a:p>
          </p:txBody>
        </p:sp>
      </p:grpSp>
      <p:grpSp>
        <p:nvGrpSpPr>
          <p:cNvPr id="25" name="组合 24">
            <a:extLst>
              <a:ext uri="{FF2B5EF4-FFF2-40B4-BE49-F238E27FC236}">
                <a16:creationId xmlns:a16="http://schemas.microsoft.com/office/drawing/2014/main" id="{91A6F591-B3F4-0C06-3F26-4519703FC091}"/>
              </a:ext>
            </a:extLst>
          </p:cNvPr>
          <p:cNvGrpSpPr/>
          <p:nvPr/>
        </p:nvGrpSpPr>
        <p:grpSpPr>
          <a:xfrm>
            <a:off x="7518171" y="2298896"/>
            <a:ext cx="2953265" cy="702839"/>
            <a:chOff x="10798628" y="6476141"/>
            <a:chExt cx="5684438" cy="1370691"/>
          </a:xfrm>
        </p:grpSpPr>
        <p:sp>
          <p:nvSpPr>
            <p:cNvPr id="26" name="原创作者QQ：598969553            _16">
              <a:extLst>
                <a:ext uri="{FF2B5EF4-FFF2-40B4-BE49-F238E27FC236}">
                  <a16:creationId xmlns:a16="http://schemas.microsoft.com/office/drawing/2014/main" id="{3AA5A8B4-2C02-576D-F95C-D04F0AF4BE2C}"/>
                </a:ext>
              </a:extLst>
            </p:cNvPr>
            <p:cNvSpPr/>
            <p:nvPr/>
          </p:nvSpPr>
          <p:spPr>
            <a:xfrm>
              <a:off x="10798628" y="7068377"/>
              <a:ext cx="680510" cy="18622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sz="1600" dirty="0"/>
            </a:p>
          </p:txBody>
        </p:sp>
        <p:sp>
          <p:nvSpPr>
            <p:cNvPr id="27" name="流程图: 终止 26">
              <a:extLst>
                <a:ext uri="{FF2B5EF4-FFF2-40B4-BE49-F238E27FC236}">
                  <a16:creationId xmlns:a16="http://schemas.microsoft.com/office/drawing/2014/main" id="{0BF5FD86-7844-8DCD-60E1-EE26DE8E9202}"/>
                </a:ext>
              </a:extLst>
            </p:cNvPr>
            <p:cNvSpPr/>
            <p:nvPr/>
          </p:nvSpPr>
          <p:spPr>
            <a:xfrm>
              <a:off x="12011503" y="6476141"/>
              <a:ext cx="4471563" cy="1370691"/>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600" dirty="0">
                  <a:latin typeface="方正黑体简体" panose="02010601030101010101" pitchFamily="2" charset="-122"/>
                  <a:ea typeface="方正黑体简体" panose="02010601030101010101" pitchFamily="2" charset="-122"/>
                </a:rPr>
                <a:t>（三）行会教育</a:t>
              </a:r>
            </a:p>
          </p:txBody>
        </p:sp>
      </p:grpSp>
      <p:grpSp>
        <p:nvGrpSpPr>
          <p:cNvPr id="2" name="组合 1">
            <a:extLst>
              <a:ext uri="{FF2B5EF4-FFF2-40B4-BE49-F238E27FC236}">
                <a16:creationId xmlns:a16="http://schemas.microsoft.com/office/drawing/2014/main" id="{0B72BF22-746E-E9CE-648E-F8FD5DDD5171}"/>
              </a:ext>
            </a:extLst>
          </p:cNvPr>
          <p:cNvGrpSpPr/>
          <p:nvPr/>
        </p:nvGrpSpPr>
        <p:grpSpPr>
          <a:xfrm>
            <a:off x="5402754" y="1817699"/>
            <a:ext cx="1579642" cy="1559051"/>
            <a:chOff x="5402754" y="1817699"/>
            <a:chExt cx="1579642" cy="1559051"/>
          </a:xfrm>
        </p:grpSpPr>
        <p:sp>
          <p:nvSpPr>
            <p:cNvPr id="14" name="椭圆 13">
              <a:extLst>
                <a:ext uri="{FF2B5EF4-FFF2-40B4-BE49-F238E27FC236}">
                  <a16:creationId xmlns:a16="http://schemas.microsoft.com/office/drawing/2014/main" id="{18C4155F-39F2-F68E-9449-05F54568F3C6}"/>
                </a:ext>
              </a:extLst>
            </p:cNvPr>
            <p:cNvSpPr/>
            <p:nvPr/>
          </p:nvSpPr>
          <p:spPr>
            <a:xfrm>
              <a:off x="5402754" y="1817699"/>
              <a:ext cx="1579642" cy="155905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1600" dirty="0">
                <a:latin typeface="方正黑体简体" panose="02010601030101010101" pitchFamily="2" charset="-122"/>
                <a:ea typeface="方正黑体简体" panose="02010601030101010101" pitchFamily="2" charset="-122"/>
              </a:endParaRPr>
            </a:p>
          </p:txBody>
        </p:sp>
        <p:sp>
          <p:nvSpPr>
            <p:cNvPr id="28" name="文本框 27">
              <a:extLst>
                <a:ext uri="{FF2B5EF4-FFF2-40B4-BE49-F238E27FC236}">
                  <a16:creationId xmlns:a16="http://schemas.microsoft.com/office/drawing/2014/main" id="{85157AD6-FE35-9BE5-0781-43222198A2FC}"/>
                </a:ext>
              </a:extLst>
            </p:cNvPr>
            <p:cNvSpPr txBox="1"/>
            <p:nvPr/>
          </p:nvSpPr>
          <p:spPr>
            <a:xfrm>
              <a:off x="5531063" y="2105282"/>
              <a:ext cx="1346774" cy="923330"/>
            </a:xfrm>
            <a:prstGeom prst="rect">
              <a:avLst/>
            </a:prstGeom>
            <a:noFill/>
          </p:spPr>
          <p:txBody>
            <a:bodyPr wrap="square">
              <a:spAutoFit/>
            </a:bodyPr>
            <a:lstStyle/>
            <a:p>
              <a:pPr algn="ctr"/>
              <a:r>
                <a:rPr lang="zh-CN" altLang="en-US" sz="1800" dirty="0">
                  <a:solidFill>
                    <a:schemeClr val="bg1"/>
                  </a:solidFill>
                  <a:latin typeface="方正黑体简体" panose="02010601030101010101" pitchFamily="2" charset="-122"/>
                  <a:ea typeface="方正黑体简体" panose="02010601030101010101" pitchFamily="2" charset="-122"/>
                </a:rPr>
                <a:t>二</a:t>
              </a:r>
              <a:endParaRPr lang="en-US" altLang="zh-CN" sz="1800" dirty="0">
                <a:solidFill>
                  <a:schemeClr val="bg1"/>
                </a:solidFill>
                <a:latin typeface="方正黑体简体" panose="02010601030101010101" pitchFamily="2" charset="-122"/>
                <a:ea typeface="方正黑体简体" panose="02010601030101010101" pitchFamily="2" charset="-122"/>
              </a:endParaRPr>
            </a:p>
            <a:p>
              <a:pPr algn="ctr"/>
              <a:r>
                <a:rPr lang="zh-CN" altLang="en-US" sz="1800" dirty="0">
                  <a:solidFill>
                    <a:schemeClr val="bg1"/>
                  </a:solidFill>
                  <a:latin typeface="方正黑体简体" panose="02010601030101010101" pitchFamily="2" charset="-122"/>
                  <a:ea typeface="方正黑体简体" panose="02010601030101010101" pitchFamily="2" charset="-122"/>
                </a:rPr>
                <a:t>城市学校与行会教育</a:t>
              </a:r>
            </a:p>
          </p:txBody>
        </p:sp>
      </p:grpSp>
      <p:grpSp>
        <p:nvGrpSpPr>
          <p:cNvPr id="5" name="组合 4">
            <a:extLst>
              <a:ext uri="{FF2B5EF4-FFF2-40B4-BE49-F238E27FC236}">
                <a16:creationId xmlns:a16="http://schemas.microsoft.com/office/drawing/2014/main" id="{D0E53FB0-BA42-30D1-BC75-7951ED8A7B2A}"/>
              </a:ext>
            </a:extLst>
          </p:cNvPr>
          <p:cNvGrpSpPr/>
          <p:nvPr/>
        </p:nvGrpSpPr>
        <p:grpSpPr>
          <a:xfrm>
            <a:off x="1668402" y="4988733"/>
            <a:ext cx="4539722" cy="948929"/>
            <a:chOff x="1668402" y="4988733"/>
            <a:chExt cx="4539722" cy="948929"/>
          </a:xfrm>
        </p:grpSpPr>
        <p:sp>
          <p:nvSpPr>
            <p:cNvPr id="8" name="矩形: 圆角 7">
              <a:extLst>
                <a:ext uri="{FF2B5EF4-FFF2-40B4-BE49-F238E27FC236}">
                  <a16:creationId xmlns:a16="http://schemas.microsoft.com/office/drawing/2014/main" id="{16D42F07-1E5D-57C2-BC52-9B5FD4405DAB}"/>
                </a:ext>
              </a:extLst>
            </p:cNvPr>
            <p:cNvSpPr/>
            <p:nvPr/>
          </p:nvSpPr>
          <p:spPr>
            <a:xfrm>
              <a:off x="1668402" y="5438899"/>
              <a:ext cx="1834819" cy="498763"/>
            </a:xfrm>
            <a:prstGeom prst="roundRect">
              <a:avLst>
                <a:gd name="adj" fmla="val 500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1. </a:t>
              </a:r>
              <a:r>
                <a:rPr lang="zh-CN" altLang="en-US" dirty="0"/>
                <a:t>领导权</a:t>
              </a:r>
            </a:p>
          </p:txBody>
        </p:sp>
        <p:cxnSp>
          <p:nvCxnSpPr>
            <p:cNvPr id="34" name="直接连接符 33">
              <a:extLst>
                <a:ext uri="{FF2B5EF4-FFF2-40B4-BE49-F238E27FC236}">
                  <a16:creationId xmlns:a16="http://schemas.microsoft.com/office/drawing/2014/main" id="{51F57B2E-2A72-A60E-D489-F83C9893282A}"/>
                </a:ext>
              </a:extLst>
            </p:cNvPr>
            <p:cNvCxnSpPr>
              <a:stCxn id="24" idx="2"/>
              <a:endCxn id="8" idx="0"/>
            </p:cNvCxnSpPr>
            <p:nvPr/>
          </p:nvCxnSpPr>
          <p:spPr>
            <a:xfrm flipH="1">
              <a:off x="2585812" y="4988733"/>
              <a:ext cx="3622312" cy="45016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69B0F54C-5D45-FD53-B6AB-0967AE99F10B}"/>
              </a:ext>
            </a:extLst>
          </p:cNvPr>
          <p:cNvGrpSpPr/>
          <p:nvPr/>
        </p:nvGrpSpPr>
        <p:grpSpPr>
          <a:xfrm>
            <a:off x="4093067" y="4988733"/>
            <a:ext cx="2115057" cy="948929"/>
            <a:chOff x="4093067" y="4988733"/>
            <a:chExt cx="2115057" cy="948929"/>
          </a:xfrm>
        </p:grpSpPr>
        <p:sp>
          <p:nvSpPr>
            <p:cNvPr id="31" name="矩形: 圆角 30">
              <a:extLst>
                <a:ext uri="{FF2B5EF4-FFF2-40B4-BE49-F238E27FC236}">
                  <a16:creationId xmlns:a16="http://schemas.microsoft.com/office/drawing/2014/main" id="{B1B187CD-3B7B-309E-22E7-754C1295DE76}"/>
                </a:ext>
              </a:extLst>
            </p:cNvPr>
            <p:cNvSpPr/>
            <p:nvPr/>
          </p:nvSpPr>
          <p:spPr>
            <a:xfrm>
              <a:off x="4093067" y="5438899"/>
              <a:ext cx="1834819" cy="498763"/>
            </a:xfrm>
            <a:prstGeom prst="roundRect">
              <a:avLst>
                <a:gd name="adj" fmla="val 500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2. </a:t>
              </a:r>
              <a:r>
                <a:rPr lang="zh-CN" altLang="en-US" dirty="0"/>
                <a:t>归属</a:t>
              </a:r>
            </a:p>
          </p:txBody>
        </p:sp>
        <p:cxnSp>
          <p:nvCxnSpPr>
            <p:cNvPr id="36" name="直接连接符 35">
              <a:extLst>
                <a:ext uri="{FF2B5EF4-FFF2-40B4-BE49-F238E27FC236}">
                  <a16:creationId xmlns:a16="http://schemas.microsoft.com/office/drawing/2014/main" id="{040A9971-263B-4129-6902-3FF04B887609}"/>
                </a:ext>
              </a:extLst>
            </p:cNvPr>
            <p:cNvCxnSpPr>
              <a:stCxn id="24" idx="2"/>
              <a:endCxn id="31" idx="0"/>
            </p:cNvCxnSpPr>
            <p:nvPr/>
          </p:nvCxnSpPr>
          <p:spPr>
            <a:xfrm flipH="1">
              <a:off x="5010477" y="4988733"/>
              <a:ext cx="1197647" cy="45016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E13137D8-0B31-227B-D927-D3951C7BB178}"/>
              </a:ext>
            </a:extLst>
          </p:cNvPr>
          <p:cNvGrpSpPr/>
          <p:nvPr/>
        </p:nvGrpSpPr>
        <p:grpSpPr>
          <a:xfrm>
            <a:off x="6208124" y="4988733"/>
            <a:ext cx="2144427" cy="948929"/>
            <a:chOff x="6208124" y="4988733"/>
            <a:chExt cx="2144427" cy="948929"/>
          </a:xfrm>
        </p:grpSpPr>
        <p:sp>
          <p:nvSpPr>
            <p:cNvPr id="32" name="矩形: 圆角 31">
              <a:extLst>
                <a:ext uri="{FF2B5EF4-FFF2-40B4-BE49-F238E27FC236}">
                  <a16:creationId xmlns:a16="http://schemas.microsoft.com/office/drawing/2014/main" id="{F95E87A4-D761-E09D-2F94-7F529F2996E0}"/>
                </a:ext>
              </a:extLst>
            </p:cNvPr>
            <p:cNvSpPr/>
            <p:nvPr/>
          </p:nvSpPr>
          <p:spPr>
            <a:xfrm>
              <a:off x="6517732" y="5438899"/>
              <a:ext cx="1834819" cy="498763"/>
            </a:xfrm>
            <a:prstGeom prst="roundRect">
              <a:avLst>
                <a:gd name="adj" fmla="val 500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3. </a:t>
              </a:r>
              <a:r>
                <a:rPr lang="zh-CN" altLang="en-US" dirty="0"/>
                <a:t>教育内容</a:t>
              </a:r>
            </a:p>
          </p:txBody>
        </p:sp>
        <p:cxnSp>
          <p:nvCxnSpPr>
            <p:cNvPr id="38" name="直接连接符 37">
              <a:extLst>
                <a:ext uri="{FF2B5EF4-FFF2-40B4-BE49-F238E27FC236}">
                  <a16:creationId xmlns:a16="http://schemas.microsoft.com/office/drawing/2014/main" id="{D5BF6F3D-5F16-5058-D901-8A3EFC99D05F}"/>
                </a:ext>
              </a:extLst>
            </p:cNvPr>
            <p:cNvCxnSpPr>
              <a:stCxn id="24" idx="2"/>
              <a:endCxn id="32" idx="0"/>
            </p:cNvCxnSpPr>
            <p:nvPr/>
          </p:nvCxnSpPr>
          <p:spPr>
            <a:xfrm>
              <a:off x="6208124" y="4988733"/>
              <a:ext cx="1227018" cy="45016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D2A672BC-D736-7AB6-82E2-17C272F270B8}"/>
              </a:ext>
            </a:extLst>
          </p:cNvPr>
          <p:cNvGrpSpPr/>
          <p:nvPr/>
        </p:nvGrpSpPr>
        <p:grpSpPr>
          <a:xfrm>
            <a:off x="6208124" y="4988733"/>
            <a:ext cx="4542054" cy="948929"/>
            <a:chOff x="6208124" y="4988733"/>
            <a:chExt cx="4542054" cy="948929"/>
          </a:xfrm>
        </p:grpSpPr>
        <p:sp>
          <p:nvSpPr>
            <p:cNvPr id="33" name="矩形: 圆角 32">
              <a:extLst>
                <a:ext uri="{FF2B5EF4-FFF2-40B4-BE49-F238E27FC236}">
                  <a16:creationId xmlns:a16="http://schemas.microsoft.com/office/drawing/2014/main" id="{2D785177-9DC4-EEE4-7B05-AB941527B401}"/>
                </a:ext>
              </a:extLst>
            </p:cNvPr>
            <p:cNvSpPr/>
            <p:nvPr/>
          </p:nvSpPr>
          <p:spPr>
            <a:xfrm>
              <a:off x="8915359" y="5438899"/>
              <a:ext cx="1834819" cy="498763"/>
            </a:xfrm>
            <a:prstGeom prst="roundRect">
              <a:avLst>
                <a:gd name="adj" fmla="val 500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4. </a:t>
              </a:r>
              <a:r>
                <a:rPr lang="zh-CN" altLang="en-US" dirty="0"/>
                <a:t>培养目标</a:t>
              </a:r>
            </a:p>
          </p:txBody>
        </p:sp>
        <p:cxnSp>
          <p:nvCxnSpPr>
            <p:cNvPr id="40" name="直接连接符 39">
              <a:extLst>
                <a:ext uri="{FF2B5EF4-FFF2-40B4-BE49-F238E27FC236}">
                  <a16:creationId xmlns:a16="http://schemas.microsoft.com/office/drawing/2014/main" id="{70B48493-4541-2066-E06A-915BB2306E7F}"/>
                </a:ext>
              </a:extLst>
            </p:cNvPr>
            <p:cNvCxnSpPr>
              <a:stCxn id="24" idx="2"/>
              <a:endCxn id="33" idx="0"/>
            </p:cNvCxnSpPr>
            <p:nvPr/>
          </p:nvCxnSpPr>
          <p:spPr>
            <a:xfrm>
              <a:off x="6208124" y="4988733"/>
              <a:ext cx="3624645" cy="450166"/>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943940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up)">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up)">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up)">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up)">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9" name="文本框 28">
            <a:extLst>
              <a:ext uri="{FF2B5EF4-FFF2-40B4-BE49-F238E27FC236}">
                <a16:creationId xmlns:a16="http://schemas.microsoft.com/office/drawing/2014/main" id="{84B86B01-EE56-8936-36A4-89D3C03082CF}"/>
              </a:ext>
            </a:extLst>
          </p:cNvPr>
          <p:cNvSpPr txBox="1"/>
          <p:nvPr/>
        </p:nvSpPr>
        <p:spPr>
          <a:xfrm>
            <a:off x="1342118" y="1563735"/>
            <a:ext cx="9238310" cy="3783728"/>
          </a:xfrm>
          <a:prstGeom prst="rect">
            <a:avLst/>
          </a:prstGeom>
          <a:noFill/>
        </p:spPr>
        <p:txBody>
          <a:bodyPr wrap="square">
            <a:spAutoFit/>
          </a:bodyPr>
          <a:lstStyle/>
          <a:p>
            <a:pPr>
              <a:lnSpc>
                <a:spcPct val="150000"/>
              </a:lnSpc>
            </a:pPr>
            <a:r>
              <a:rPr lang="zh-CN" altLang="en-US" dirty="0"/>
              <a:t>       </a:t>
            </a:r>
            <a:r>
              <a:rPr lang="zh-CN" altLang="en-US" b="1" dirty="0">
                <a:solidFill>
                  <a:srgbClr val="00B050"/>
                </a:solidFill>
              </a:rPr>
              <a:t>中世纪大学的诞生是中世纪教育中最具有教育意义与价值的历史画面。它是当时社会政 治、经济和文化发展的产物。</a:t>
            </a:r>
            <a:endParaRPr lang="en-US" altLang="zh-CN" b="1" dirty="0">
              <a:solidFill>
                <a:srgbClr val="00B050"/>
              </a:solidFill>
            </a:endParaRPr>
          </a:p>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一、历史背景</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11—13 </a:t>
            </a:r>
            <a:r>
              <a:rPr lang="zh-CN" altLang="en-US" dirty="0">
                <a:latin typeface="方正黑体简体" panose="02010601030101010101" pitchFamily="2" charset="-122"/>
                <a:ea typeface="方正黑体简体" panose="02010601030101010101" pitchFamily="2" charset="-122"/>
              </a:rPr>
              <a:t>世纪是西欧中世纪的繁荣时期，社会经济活动较之前丰富和活跃，大量城市涌</a:t>
            </a:r>
          </a:p>
          <a:p>
            <a:pPr>
              <a:lnSpc>
                <a:spcPct val="150000"/>
              </a:lnSpc>
            </a:pPr>
            <a:r>
              <a:rPr lang="zh-CN" altLang="en-US" dirty="0">
                <a:latin typeface="方正黑体简体" panose="02010601030101010101" pitchFamily="2" charset="-122"/>
                <a:ea typeface="方正黑体简体" panose="02010601030101010101" pitchFamily="2" charset="-122"/>
              </a:rPr>
              <a:t>现，并摆脱了封建主的统治而成为独立的自治单位，城</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市世俗文化因而日益发展。东西方文化的交融和经院哲</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学的研修活动促成了局部的文化繁荣局面。于是，顺应</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社会政治、经济和文化发展的要求，新型教育机构诞生</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在当时经济实力强大的意大利、法国和英国（图 </a:t>
            </a:r>
            <a:r>
              <a:rPr lang="en-US" altLang="zh-CN" dirty="0">
                <a:latin typeface="方正黑体简体" panose="02010601030101010101" pitchFamily="2" charset="-122"/>
                <a:ea typeface="方正黑体简体" panose="02010601030101010101" pitchFamily="2" charset="-122"/>
              </a:rPr>
              <a:t>2-7</a:t>
            </a:r>
            <a:r>
              <a:rPr lang="zh-CN" altLang="en-US" dirty="0">
                <a:latin typeface="方正黑体简体" panose="02010601030101010101" pitchFamily="2" charset="-122"/>
                <a:ea typeface="方正黑体简体" panose="02010601030101010101" pitchFamily="2" charset="-122"/>
              </a:rPr>
              <a:t>）。</a:t>
            </a:r>
          </a:p>
        </p:txBody>
      </p:sp>
      <p:pic>
        <p:nvPicPr>
          <p:cNvPr id="3" name="图片 2">
            <a:extLst>
              <a:ext uri="{FF2B5EF4-FFF2-40B4-BE49-F238E27FC236}">
                <a16:creationId xmlns:a16="http://schemas.microsoft.com/office/drawing/2014/main" id="{7972E1C8-81C3-C550-4377-679F8E1051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0134" y="3486595"/>
            <a:ext cx="3891631" cy="2474820"/>
          </a:xfrm>
          <a:prstGeom prst="rect">
            <a:avLst/>
          </a:prstGeom>
        </p:spPr>
      </p:pic>
    </p:spTree>
    <p:extLst>
      <p:ext uri="{BB962C8B-B14F-4D97-AF65-F5344CB8AC3E}">
        <p14:creationId xmlns:p14="http://schemas.microsoft.com/office/powerpoint/2010/main" val="260501453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1" name="Freeform 5">
            <a:extLst>
              <a:ext uri="{FF2B5EF4-FFF2-40B4-BE49-F238E27FC236}">
                <a16:creationId xmlns:a16="http://schemas.microsoft.com/office/drawing/2014/main" id="{3576E20A-AE9F-E327-D8CB-819FC9B0F82B}"/>
              </a:ext>
            </a:extLst>
          </p:cNvPr>
          <p:cNvSpPr>
            <a:spLocks/>
          </p:cNvSpPr>
          <p:nvPr/>
        </p:nvSpPr>
        <p:spPr bwMode="auto">
          <a:xfrm>
            <a:off x="6489594" y="4683854"/>
            <a:ext cx="4370046" cy="831148"/>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91428" tIns="45714" rIns="91428" bIns="45714" numCol="1" anchor="t" anchorCtr="0" compatLnSpc="1">
            <a:prstTxWarp prst="textNoShape">
              <a:avLst/>
            </a:prstTxWarp>
          </a:bodyPr>
          <a:lstStyle/>
          <a:p>
            <a:pPr algn="ctr"/>
            <a:endParaRPr lang="en-US" altLang="zh-CN" sz="1600" dirty="0">
              <a:solidFill>
                <a:schemeClr val="bg1"/>
              </a:solidFill>
            </a:endParaRPr>
          </a:p>
          <a:p>
            <a:pPr algn="ctr"/>
            <a:r>
              <a:rPr lang="zh-CN" altLang="en-US" sz="1600" dirty="0">
                <a:solidFill>
                  <a:schemeClr val="bg1"/>
                </a:solidFill>
              </a:rPr>
              <a:t>（四）学者的影响</a:t>
            </a:r>
          </a:p>
        </p:txBody>
      </p:sp>
      <p:sp>
        <p:nvSpPr>
          <p:cNvPr id="12" name="Freeform 6">
            <a:extLst>
              <a:ext uri="{FF2B5EF4-FFF2-40B4-BE49-F238E27FC236}">
                <a16:creationId xmlns:a16="http://schemas.microsoft.com/office/drawing/2014/main" id="{12C8AA26-1EF1-969C-74F5-30C4C6545AC6}"/>
              </a:ext>
            </a:extLst>
          </p:cNvPr>
          <p:cNvSpPr>
            <a:spLocks/>
          </p:cNvSpPr>
          <p:nvPr/>
        </p:nvSpPr>
        <p:spPr bwMode="auto">
          <a:xfrm>
            <a:off x="1779335" y="2020195"/>
            <a:ext cx="4389374" cy="863293"/>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91428" tIns="45714" rIns="91428" bIns="45714" numCol="1" anchor="t" anchorCtr="0" compatLnSpc="1">
            <a:prstTxWarp prst="textNoShape">
              <a:avLst/>
            </a:prstTxWarp>
          </a:bodyPr>
          <a:lstStyle/>
          <a:p>
            <a:pPr algn="ctr"/>
            <a:endParaRPr lang="en-US" altLang="zh-CN" sz="1600" dirty="0">
              <a:solidFill>
                <a:schemeClr val="bg1"/>
              </a:solidFill>
            </a:endParaRPr>
          </a:p>
          <a:p>
            <a:pPr algn="ctr"/>
            <a:r>
              <a:rPr lang="zh-CN" altLang="en-US" sz="1600" dirty="0">
                <a:solidFill>
                  <a:schemeClr val="bg1"/>
                </a:solidFill>
              </a:rPr>
              <a:t>（一）城市的兴起和新型社会关系的形成</a:t>
            </a:r>
          </a:p>
        </p:txBody>
      </p:sp>
      <p:sp>
        <p:nvSpPr>
          <p:cNvPr id="13" name="Freeform 8">
            <a:extLst>
              <a:ext uri="{FF2B5EF4-FFF2-40B4-BE49-F238E27FC236}">
                <a16:creationId xmlns:a16="http://schemas.microsoft.com/office/drawing/2014/main" id="{4FF6FEF9-9189-526D-BA89-41A0605B41E4}"/>
              </a:ext>
            </a:extLst>
          </p:cNvPr>
          <p:cNvSpPr>
            <a:spLocks/>
          </p:cNvSpPr>
          <p:nvPr/>
        </p:nvSpPr>
        <p:spPr bwMode="auto">
          <a:xfrm>
            <a:off x="1560761" y="4177548"/>
            <a:ext cx="3852752" cy="875455"/>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91428" tIns="45714" rIns="91428" bIns="45714" numCol="1" anchor="t" anchorCtr="0" compatLnSpc="1">
            <a:prstTxWarp prst="textNoShape">
              <a:avLst/>
            </a:prstTxWarp>
          </a:bodyPr>
          <a:lstStyle/>
          <a:p>
            <a:pPr algn="ctr"/>
            <a:endParaRPr lang="en-US" altLang="zh-CN" sz="1600" dirty="0">
              <a:solidFill>
                <a:schemeClr val="bg1"/>
              </a:solidFill>
            </a:endParaRPr>
          </a:p>
          <a:p>
            <a:pPr algn="ctr"/>
            <a:r>
              <a:rPr lang="zh-CN" altLang="en-US" sz="1600" dirty="0">
                <a:solidFill>
                  <a:schemeClr val="bg1"/>
                </a:solidFill>
              </a:rPr>
              <a:t>（三）地理环境因素</a:t>
            </a:r>
          </a:p>
        </p:txBody>
      </p:sp>
      <p:sp>
        <p:nvSpPr>
          <p:cNvPr id="14" name="Freeform 8">
            <a:extLst>
              <a:ext uri="{FF2B5EF4-FFF2-40B4-BE49-F238E27FC236}">
                <a16:creationId xmlns:a16="http://schemas.microsoft.com/office/drawing/2014/main" id="{10B09933-5459-ADFD-FF30-EFB53A9CA7B1}"/>
              </a:ext>
            </a:extLst>
          </p:cNvPr>
          <p:cNvSpPr>
            <a:spLocks/>
          </p:cNvSpPr>
          <p:nvPr/>
        </p:nvSpPr>
        <p:spPr bwMode="auto">
          <a:xfrm>
            <a:off x="6715225" y="2719160"/>
            <a:ext cx="3889440" cy="831148"/>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tx2">
              <a:lumMod val="60000"/>
              <a:lumOff val="40000"/>
            </a:schemeClr>
          </a:solidFill>
          <a:ln>
            <a:noFill/>
          </a:ln>
        </p:spPr>
        <p:txBody>
          <a:bodyPr vert="horz" wrap="square" lIns="91428" tIns="45714" rIns="91428" bIns="45714" numCol="1" anchor="t" anchorCtr="0" compatLnSpc="1">
            <a:prstTxWarp prst="textNoShape">
              <a:avLst/>
            </a:prstTxWarp>
          </a:bodyPr>
          <a:lstStyle/>
          <a:p>
            <a:pPr algn="ctr"/>
            <a:endParaRPr lang="en-US" altLang="zh-CN" sz="1600" dirty="0">
              <a:solidFill>
                <a:schemeClr val="bg1"/>
              </a:solidFill>
            </a:endParaRPr>
          </a:p>
          <a:p>
            <a:pPr algn="ctr"/>
            <a:r>
              <a:rPr lang="zh-CN" altLang="en-US" sz="1600" dirty="0">
                <a:solidFill>
                  <a:schemeClr val="bg1"/>
                </a:solidFill>
              </a:rPr>
              <a:t>（二）文化发展与经院哲学的盛行</a:t>
            </a:r>
          </a:p>
        </p:txBody>
      </p:sp>
    </p:spTree>
    <p:extLst>
      <p:ext uri="{BB962C8B-B14F-4D97-AF65-F5344CB8AC3E}">
        <p14:creationId xmlns:p14="http://schemas.microsoft.com/office/powerpoint/2010/main" val="389641271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 calcmode="lin" valueType="num">
                                      <p:cBhvr>
                                        <p:cTn id="28" dur="500" fill="hold"/>
                                        <p:tgtEl>
                                          <p:spTgt spid="12"/>
                                        </p:tgtEl>
                                        <p:attrNameLst>
                                          <p:attrName>style.rotation</p:attrName>
                                        </p:attrNameLst>
                                      </p:cBhvr>
                                      <p:tavLst>
                                        <p:tav tm="0">
                                          <p:val>
                                            <p:fltVal val="360"/>
                                          </p:val>
                                        </p:tav>
                                        <p:tav tm="100000">
                                          <p:val>
                                            <p:fltVal val="0"/>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360"/>
                                          </p:val>
                                        </p:tav>
                                        <p:tav tm="100000">
                                          <p:val>
                                            <p:fltVal val="0"/>
                                          </p:val>
                                        </p:tav>
                                      </p:tavLst>
                                    </p:anim>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 calcmode="lin" valueType="num">
                                      <p:cBhvr>
                                        <p:cTn id="44" dur="500" fill="hold"/>
                                        <p:tgtEl>
                                          <p:spTgt spid="13"/>
                                        </p:tgtEl>
                                        <p:attrNameLst>
                                          <p:attrName>style.rotation</p:attrName>
                                        </p:attrNameLst>
                                      </p:cBhvr>
                                      <p:tavLst>
                                        <p:tav tm="0">
                                          <p:val>
                                            <p:fltVal val="360"/>
                                          </p:val>
                                        </p:tav>
                                        <p:tav tm="100000">
                                          <p:val>
                                            <p:fltVal val="0"/>
                                          </p:val>
                                        </p:tav>
                                      </p:tavLst>
                                    </p:anim>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 calcmode="lin" valueType="num">
                                      <p:cBhvr>
                                        <p:cTn id="52" dur="500" fill="hold"/>
                                        <p:tgtEl>
                                          <p:spTgt spid="11"/>
                                        </p:tgtEl>
                                        <p:attrNameLst>
                                          <p:attrName>style.rotation</p:attrName>
                                        </p:attrNameLst>
                                      </p:cBhvr>
                                      <p:tavLst>
                                        <p:tav tm="0">
                                          <p:val>
                                            <p:fltVal val="360"/>
                                          </p:val>
                                        </p:tav>
                                        <p:tav tm="100000">
                                          <p:val>
                                            <p:fltVal val="0"/>
                                          </p:val>
                                        </p:tav>
                                      </p:tavLst>
                                    </p:anim>
                                    <p:animEffect transition="in" filter="fade">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5" name="文本框 14">
            <a:extLst>
              <a:ext uri="{FF2B5EF4-FFF2-40B4-BE49-F238E27FC236}">
                <a16:creationId xmlns:a16="http://schemas.microsoft.com/office/drawing/2014/main" id="{6AB8D7B7-0810-F01F-8AE3-05B0EE74A14D}"/>
              </a:ext>
            </a:extLst>
          </p:cNvPr>
          <p:cNvSpPr txBox="1"/>
          <p:nvPr/>
        </p:nvSpPr>
        <p:spPr>
          <a:xfrm>
            <a:off x="1496495" y="1444981"/>
            <a:ext cx="9238310" cy="2537233"/>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二、中世纪大学概况</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（一）中世纪大学的组织形式</a:t>
            </a:r>
          </a:p>
          <a:p>
            <a:pPr>
              <a:lnSpc>
                <a:spcPct val="150000"/>
              </a:lnSpc>
            </a:pPr>
            <a:r>
              <a:rPr lang="zh-CN" altLang="en-US" dirty="0">
                <a:latin typeface="方正黑体简体" panose="02010601030101010101" pitchFamily="2" charset="-122"/>
                <a:ea typeface="方正黑体简体" panose="02010601030101010101" pitchFamily="2" charset="-122"/>
              </a:rPr>
              <a:t>       中世纪大学的组织形式最初具有行会的性质，希望学习某门学科的学生和教授某门学科的教授组成相对稳定的“组合”或“团体”。按照拉丁文的意思，</a:t>
            </a:r>
            <a:r>
              <a:rPr lang="en-US" altLang="zh-CN" dirty="0">
                <a:latin typeface="方正黑体简体" panose="02010601030101010101" pitchFamily="2" charset="-122"/>
                <a:ea typeface="方正黑体简体" panose="02010601030101010101" pitchFamily="2" charset="-122"/>
              </a:rPr>
              <a:t>universitas </a:t>
            </a:r>
            <a:r>
              <a:rPr lang="zh-CN" altLang="en-US" dirty="0">
                <a:latin typeface="方正黑体简体" panose="02010601030101010101" pitchFamily="2" charset="-122"/>
                <a:ea typeface="方正黑体简体" panose="02010601030101010101" pitchFamily="2" charset="-122"/>
              </a:rPr>
              <a:t>一词是指一般职业性的团体、行会，以后才用来专指大学。当时，大学具有很大的流动性，学生来自四面八方，可选择适当的大学学习。</a:t>
            </a:r>
          </a:p>
        </p:txBody>
      </p:sp>
      <p:pic>
        <p:nvPicPr>
          <p:cNvPr id="3" name="图片 2">
            <a:extLst>
              <a:ext uri="{FF2B5EF4-FFF2-40B4-BE49-F238E27FC236}">
                <a16:creationId xmlns:a16="http://schemas.microsoft.com/office/drawing/2014/main" id="{B2898384-EA3A-241E-0D94-F8F2B9EF2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6495" y="4063212"/>
            <a:ext cx="5895975" cy="2162175"/>
          </a:xfrm>
          <a:prstGeom prst="rect">
            <a:avLst/>
          </a:prstGeom>
        </p:spPr>
      </p:pic>
    </p:spTree>
    <p:extLst>
      <p:ext uri="{BB962C8B-B14F-4D97-AF65-F5344CB8AC3E}">
        <p14:creationId xmlns:p14="http://schemas.microsoft.com/office/powerpoint/2010/main" val="398914241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椭圆 4">
            <a:extLst>
              <a:ext uri="{FF2B5EF4-FFF2-40B4-BE49-F238E27FC236}">
                <a16:creationId xmlns:a16="http://schemas.microsoft.com/office/drawing/2014/main" id="{09B37E97-3CB8-5549-4CDD-9EF21C902FD2}"/>
              </a:ext>
            </a:extLst>
          </p:cNvPr>
          <p:cNvSpPr/>
          <p:nvPr/>
        </p:nvSpPr>
        <p:spPr>
          <a:xfrm>
            <a:off x="3129148" y="4322618"/>
            <a:ext cx="1745672" cy="1745672"/>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1</a:t>
            </a:r>
          </a:p>
          <a:p>
            <a:pPr algn="ctr"/>
            <a:r>
              <a:rPr lang="zh-CN" altLang="en-US" dirty="0"/>
              <a:t>学生型大学</a:t>
            </a:r>
          </a:p>
        </p:txBody>
      </p:sp>
      <p:sp>
        <p:nvSpPr>
          <p:cNvPr id="11" name="椭圆 10">
            <a:extLst>
              <a:ext uri="{FF2B5EF4-FFF2-40B4-BE49-F238E27FC236}">
                <a16:creationId xmlns:a16="http://schemas.microsoft.com/office/drawing/2014/main" id="{9F47566A-51E5-5BA5-517D-E5E9D94CAA6A}"/>
              </a:ext>
            </a:extLst>
          </p:cNvPr>
          <p:cNvSpPr/>
          <p:nvPr/>
        </p:nvSpPr>
        <p:spPr>
          <a:xfrm>
            <a:off x="7226135" y="4322618"/>
            <a:ext cx="1745672" cy="1745672"/>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2</a:t>
            </a:r>
          </a:p>
          <a:p>
            <a:pPr algn="ctr"/>
            <a:r>
              <a:rPr lang="zh-CN" altLang="en-US" dirty="0"/>
              <a:t>教师型大学</a:t>
            </a:r>
          </a:p>
        </p:txBody>
      </p:sp>
      <p:sp>
        <p:nvSpPr>
          <p:cNvPr id="8" name="思想气泡: 云 7">
            <a:extLst>
              <a:ext uri="{FF2B5EF4-FFF2-40B4-BE49-F238E27FC236}">
                <a16:creationId xmlns:a16="http://schemas.microsoft.com/office/drawing/2014/main" id="{9D181ACE-F2FA-1C04-69BF-125DDB50E76B}"/>
              </a:ext>
            </a:extLst>
          </p:cNvPr>
          <p:cNvSpPr/>
          <p:nvPr/>
        </p:nvSpPr>
        <p:spPr>
          <a:xfrm rot="341472">
            <a:off x="1000660" y="1498759"/>
            <a:ext cx="4785552" cy="2291938"/>
          </a:xfrm>
          <a:prstGeom prst="cloudCallout">
            <a:avLst>
              <a:gd name="adj1" fmla="val 13118"/>
              <a:gd name="adj2" fmla="val 63246"/>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dirty="0"/>
          </a:p>
        </p:txBody>
      </p:sp>
      <p:sp>
        <p:nvSpPr>
          <p:cNvPr id="16" name="思想气泡: 云 15">
            <a:extLst>
              <a:ext uri="{FF2B5EF4-FFF2-40B4-BE49-F238E27FC236}">
                <a16:creationId xmlns:a16="http://schemas.microsoft.com/office/drawing/2014/main" id="{6387EB5B-329C-0A25-AE59-CF6BD7F1C8B2}"/>
              </a:ext>
            </a:extLst>
          </p:cNvPr>
          <p:cNvSpPr/>
          <p:nvPr/>
        </p:nvSpPr>
        <p:spPr>
          <a:xfrm rot="341472">
            <a:off x="6579031" y="1498758"/>
            <a:ext cx="4785552" cy="2291938"/>
          </a:xfrm>
          <a:prstGeom prst="cloudCallout">
            <a:avLst>
              <a:gd name="adj1" fmla="val -10981"/>
              <a:gd name="adj2" fmla="val 65136"/>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44423B24-CB01-710A-BD57-7959489E853F}"/>
              </a:ext>
            </a:extLst>
          </p:cNvPr>
          <p:cNvSpPr txBox="1"/>
          <p:nvPr/>
        </p:nvSpPr>
        <p:spPr>
          <a:xfrm>
            <a:off x="1569624" y="1897522"/>
            <a:ext cx="3695123" cy="1162819"/>
          </a:xfrm>
          <a:prstGeom prst="rect">
            <a:avLst/>
          </a:prstGeom>
          <a:noFill/>
        </p:spPr>
        <p:txBody>
          <a:bodyPr wrap="square">
            <a:spAutoFit/>
          </a:bodyPr>
          <a:lstStyle/>
          <a:p>
            <a:pPr>
              <a:lnSpc>
                <a:spcPct val="150000"/>
              </a:lnSpc>
            </a:pPr>
            <a:r>
              <a:rPr lang="zh-CN" altLang="en-US" sz="1600" dirty="0">
                <a:solidFill>
                  <a:schemeClr val="bg1"/>
                </a:solidFill>
              </a:rPr>
              <a:t>       学生型大学主要是指由学生行使管理权的大学。意大利的波隆纳大学是学生型大学的典 型代表。</a:t>
            </a:r>
          </a:p>
        </p:txBody>
      </p:sp>
      <p:sp>
        <p:nvSpPr>
          <p:cNvPr id="18" name="文本框 17">
            <a:extLst>
              <a:ext uri="{FF2B5EF4-FFF2-40B4-BE49-F238E27FC236}">
                <a16:creationId xmlns:a16="http://schemas.microsoft.com/office/drawing/2014/main" id="{DE78D393-D3A9-352F-CBD7-71E966993F86}"/>
              </a:ext>
            </a:extLst>
          </p:cNvPr>
          <p:cNvSpPr txBox="1"/>
          <p:nvPr/>
        </p:nvSpPr>
        <p:spPr>
          <a:xfrm>
            <a:off x="7226135" y="1897522"/>
            <a:ext cx="3695123" cy="1162819"/>
          </a:xfrm>
          <a:prstGeom prst="rect">
            <a:avLst/>
          </a:prstGeom>
          <a:noFill/>
        </p:spPr>
        <p:txBody>
          <a:bodyPr wrap="square">
            <a:spAutoFit/>
          </a:bodyPr>
          <a:lstStyle/>
          <a:p>
            <a:pPr>
              <a:lnSpc>
                <a:spcPct val="150000"/>
              </a:lnSpc>
            </a:pPr>
            <a:r>
              <a:rPr lang="zh-CN" altLang="en-US" sz="1600" dirty="0">
                <a:solidFill>
                  <a:schemeClr val="bg1"/>
                </a:solidFill>
              </a:rPr>
              <a:t>       教师型大学是指学生行政事务均由教师掌握的大学。巴黎大学是教师型大学的典型代表。</a:t>
            </a:r>
          </a:p>
        </p:txBody>
      </p:sp>
    </p:spTree>
    <p:extLst>
      <p:ext uri="{BB962C8B-B14F-4D97-AF65-F5344CB8AC3E}">
        <p14:creationId xmlns:p14="http://schemas.microsoft.com/office/powerpoint/2010/main" val="281211908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p:stCondLst>
                              <p:cond delay="10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5" grpId="0" animBg="1"/>
      <p:bldP spid="11" grpId="0" animBg="1"/>
      <p:bldP spid="8" grpId="0" animBg="1"/>
      <p:bldP spid="16" grpId="0" animBg="1"/>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3F35CBE5-2F89-1A8C-926D-4D88EC3A3E1E}"/>
              </a:ext>
            </a:extLst>
          </p:cNvPr>
          <p:cNvSpPr/>
          <p:nvPr/>
        </p:nvSpPr>
        <p:spPr>
          <a:xfrm>
            <a:off x="4377092" y="1616425"/>
            <a:ext cx="936753" cy="936753"/>
          </a:xfrm>
          <a:custGeom>
            <a:avLst/>
            <a:gdLst>
              <a:gd name="connsiteX0" fmla="*/ 0 w 936753"/>
              <a:gd name="connsiteY0" fmla="*/ 468377 h 936753"/>
              <a:gd name="connsiteX1" fmla="*/ 468377 w 936753"/>
              <a:gd name="connsiteY1" fmla="*/ 0 h 936753"/>
              <a:gd name="connsiteX2" fmla="*/ 936754 w 936753"/>
              <a:gd name="connsiteY2" fmla="*/ 468377 h 936753"/>
              <a:gd name="connsiteX3" fmla="*/ 468377 w 936753"/>
              <a:gd name="connsiteY3" fmla="*/ 936754 h 936753"/>
              <a:gd name="connsiteX4" fmla="*/ 0 w 936753"/>
              <a:gd name="connsiteY4" fmla="*/ 468377 h 936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753" h="936753">
                <a:moveTo>
                  <a:pt x="0" y="468377"/>
                </a:moveTo>
                <a:cubicBezTo>
                  <a:pt x="0" y="209700"/>
                  <a:pt x="209700" y="0"/>
                  <a:pt x="468377" y="0"/>
                </a:cubicBezTo>
                <a:cubicBezTo>
                  <a:pt x="727054" y="0"/>
                  <a:pt x="936754" y="209700"/>
                  <a:pt x="936754" y="468377"/>
                </a:cubicBezTo>
                <a:cubicBezTo>
                  <a:pt x="936754" y="727054"/>
                  <a:pt x="727054" y="936754"/>
                  <a:pt x="468377" y="936754"/>
                </a:cubicBezTo>
                <a:cubicBezTo>
                  <a:pt x="209700" y="936754"/>
                  <a:pt x="0" y="727054"/>
                  <a:pt x="0" y="468377"/>
                </a:cubicBez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162584" tIns="162584" rIns="162584" bIns="162584" numCol="1" spcCol="1270" anchor="ctr" anchorCtr="0">
            <a:noAutofit/>
          </a:bodyPr>
          <a:lstStyle/>
          <a:p>
            <a:pPr marL="0" lvl="0" indent="0" algn="ctr" defTabSz="889000">
              <a:lnSpc>
                <a:spcPct val="90000"/>
              </a:lnSpc>
              <a:spcBef>
                <a:spcPct val="0"/>
              </a:spcBef>
              <a:spcAft>
                <a:spcPct val="35000"/>
              </a:spcAft>
              <a:buNone/>
            </a:pPr>
            <a:r>
              <a:rPr lang="en-US" altLang="zh-CN" sz="1600" dirty="0"/>
              <a:t>1</a:t>
            </a:r>
          </a:p>
          <a:p>
            <a:pPr marL="0" lvl="0" indent="0" algn="ctr" defTabSz="889000">
              <a:lnSpc>
                <a:spcPct val="90000"/>
              </a:lnSpc>
              <a:spcBef>
                <a:spcPct val="0"/>
              </a:spcBef>
              <a:spcAft>
                <a:spcPct val="35000"/>
              </a:spcAft>
              <a:buNone/>
            </a:pPr>
            <a:r>
              <a:rPr lang="zh-CN" altLang="en-US" sz="1600" dirty="0"/>
              <a:t>学科</a:t>
            </a:r>
            <a:endParaRPr lang="zh-CN" altLang="en-US" sz="1600" kern="1200" dirty="0"/>
          </a:p>
        </p:txBody>
      </p:sp>
      <p:sp>
        <p:nvSpPr>
          <p:cNvPr id="7" name="任意多边形: 形状 6">
            <a:extLst>
              <a:ext uri="{FF2B5EF4-FFF2-40B4-BE49-F238E27FC236}">
                <a16:creationId xmlns:a16="http://schemas.microsoft.com/office/drawing/2014/main" id="{CF9B99CB-0A06-9761-711E-FA4F6CAC9671}"/>
              </a:ext>
            </a:extLst>
          </p:cNvPr>
          <p:cNvSpPr/>
          <p:nvPr/>
        </p:nvSpPr>
        <p:spPr>
          <a:xfrm>
            <a:off x="4573811" y="2629242"/>
            <a:ext cx="543316" cy="543316"/>
          </a:xfrm>
          <a:custGeom>
            <a:avLst/>
            <a:gdLst>
              <a:gd name="connsiteX0" fmla="*/ 72017 w 543316"/>
              <a:gd name="connsiteY0" fmla="*/ 207764 h 543316"/>
              <a:gd name="connsiteX1" fmla="*/ 207764 w 543316"/>
              <a:gd name="connsiteY1" fmla="*/ 207764 h 543316"/>
              <a:gd name="connsiteX2" fmla="*/ 207764 w 543316"/>
              <a:gd name="connsiteY2" fmla="*/ 72017 h 543316"/>
              <a:gd name="connsiteX3" fmla="*/ 335552 w 543316"/>
              <a:gd name="connsiteY3" fmla="*/ 72017 h 543316"/>
              <a:gd name="connsiteX4" fmla="*/ 335552 w 543316"/>
              <a:gd name="connsiteY4" fmla="*/ 207764 h 543316"/>
              <a:gd name="connsiteX5" fmla="*/ 471299 w 543316"/>
              <a:gd name="connsiteY5" fmla="*/ 207764 h 543316"/>
              <a:gd name="connsiteX6" fmla="*/ 471299 w 543316"/>
              <a:gd name="connsiteY6" fmla="*/ 335552 h 543316"/>
              <a:gd name="connsiteX7" fmla="*/ 335552 w 543316"/>
              <a:gd name="connsiteY7" fmla="*/ 335552 h 543316"/>
              <a:gd name="connsiteX8" fmla="*/ 335552 w 543316"/>
              <a:gd name="connsiteY8" fmla="*/ 471299 h 543316"/>
              <a:gd name="connsiteX9" fmla="*/ 207764 w 543316"/>
              <a:gd name="connsiteY9" fmla="*/ 471299 h 543316"/>
              <a:gd name="connsiteX10" fmla="*/ 207764 w 543316"/>
              <a:gd name="connsiteY10" fmla="*/ 335552 h 543316"/>
              <a:gd name="connsiteX11" fmla="*/ 72017 w 543316"/>
              <a:gd name="connsiteY11" fmla="*/ 335552 h 543316"/>
              <a:gd name="connsiteX12" fmla="*/ 72017 w 543316"/>
              <a:gd name="connsiteY12" fmla="*/ 207764 h 54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3316" h="543316">
                <a:moveTo>
                  <a:pt x="72017" y="207764"/>
                </a:moveTo>
                <a:lnTo>
                  <a:pt x="207764" y="207764"/>
                </a:lnTo>
                <a:lnTo>
                  <a:pt x="207764" y="72017"/>
                </a:lnTo>
                <a:lnTo>
                  <a:pt x="335552" y="72017"/>
                </a:lnTo>
                <a:lnTo>
                  <a:pt x="335552" y="207764"/>
                </a:lnTo>
                <a:lnTo>
                  <a:pt x="471299" y="207764"/>
                </a:lnTo>
                <a:lnTo>
                  <a:pt x="471299" y="335552"/>
                </a:lnTo>
                <a:lnTo>
                  <a:pt x="335552" y="335552"/>
                </a:lnTo>
                <a:lnTo>
                  <a:pt x="335552" y="471299"/>
                </a:lnTo>
                <a:lnTo>
                  <a:pt x="207764" y="471299"/>
                </a:lnTo>
                <a:lnTo>
                  <a:pt x="207764" y="335552"/>
                </a:lnTo>
                <a:lnTo>
                  <a:pt x="72017" y="335552"/>
                </a:lnTo>
                <a:lnTo>
                  <a:pt x="72017" y="207764"/>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72017" tIns="207764" rIns="72017" bIns="207764" numCol="1" spcCol="1270" anchor="ctr" anchorCtr="0">
            <a:noAutofit/>
          </a:bodyPr>
          <a:lstStyle/>
          <a:p>
            <a:pPr marL="0" lvl="0" indent="0" algn="ctr" defTabSz="355600">
              <a:lnSpc>
                <a:spcPct val="90000"/>
              </a:lnSpc>
              <a:spcBef>
                <a:spcPct val="0"/>
              </a:spcBef>
              <a:spcAft>
                <a:spcPct val="35000"/>
              </a:spcAft>
              <a:buNone/>
            </a:pPr>
            <a:endParaRPr lang="zh-CN" altLang="en-US" sz="1600" kern="1200"/>
          </a:p>
        </p:txBody>
      </p:sp>
      <p:sp>
        <p:nvSpPr>
          <p:cNvPr id="12" name="任意多边形: 形状 11">
            <a:extLst>
              <a:ext uri="{FF2B5EF4-FFF2-40B4-BE49-F238E27FC236}">
                <a16:creationId xmlns:a16="http://schemas.microsoft.com/office/drawing/2014/main" id="{6B3EEAE0-5202-80C8-10C8-039E5C9EDC6F}"/>
              </a:ext>
            </a:extLst>
          </p:cNvPr>
          <p:cNvSpPr/>
          <p:nvPr/>
        </p:nvSpPr>
        <p:spPr>
          <a:xfrm>
            <a:off x="4377092" y="3248623"/>
            <a:ext cx="936753" cy="936753"/>
          </a:xfrm>
          <a:custGeom>
            <a:avLst/>
            <a:gdLst>
              <a:gd name="connsiteX0" fmla="*/ 0 w 936753"/>
              <a:gd name="connsiteY0" fmla="*/ 468377 h 936753"/>
              <a:gd name="connsiteX1" fmla="*/ 468377 w 936753"/>
              <a:gd name="connsiteY1" fmla="*/ 0 h 936753"/>
              <a:gd name="connsiteX2" fmla="*/ 936754 w 936753"/>
              <a:gd name="connsiteY2" fmla="*/ 468377 h 936753"/>
              <a:gd name="connsiteX3" fmla="*/ 468377 w 936753"/>
              <a:gd name="connsiteY3" fmla="*/ 936754 h 936753"/>
              <a:gd name="connsiteX4" fmla="*/ 0 w 936753"/>
              <a:gd name="connsiteY4" fmla="*/ 468377 h 936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753" h="936753">
                <a:moveTo>
                  <a:pt x="0" y="468377"/>
                </a:moveTo>
                <a:cubicBezTo>
                  <a:pt x="0" y="209700"/>
                  <a:pt x="209700" y="0"/>
                  <a:pt x="468377" y="0"/>
                </a:cubicBezTo>
                <a:cubicBezTo>
                  <a:pt x="727054" y="0"/>
                  <a:pt x="936754" y="209700"/>
                  <a:pt x="936754" y="468377"/>
                </a:cubicBezTo>
                <a:cubicBezTo>
                  <a:pt x="936754" y="727054"/>
                  <a:pt x="727054" y="936754"/>
                  <a:pt x="468377" y="936754"/>
                </a:cubicBezTo>
                <a:cubicBezTo>
                  <a:pt x="209700" y="936754"/>
                  <a:pt x="0" y="727054"/>
                  <a:pt x="0" y="468377"/>
                </a:cubicBezTo>
                <a:close/>
              </a:path>
            </a:pathLst>
          </a:custGeom>
        </p:spPr>
        <p:style>
          <a:lnRef idx="0">
            <a:schemeClr val="lt1">
              <a:hueOff val="0"/>
              <a:satOff val="0"/>
              <a:lumOff val="0"/>
              <a:alphaOff val="0"/>
            </a:schemeClr>
          </a:lnRef>
          <a:fillRef idx="3">
            <a:schemeClr val="accent3">
              <a:hueOff val="903533"/>
              <a:satOff val="33333"/>
              <a:lumOff val="-4902"/>
              <a:alphaOff val="0"/>
            </a:schemeClr>
          </a:fillRef>
          <a:effectRef idx="3">
            <a:schemeClr val="accent3">
              <a:hueOff val="903533"/>
              <a:satOff val="33333"/>
              <a:lumOff val="-4902"/>
              <a:alphaOff val="0"/>
            </a:schemeClr>
          </a:effectRef>
          <a:fontRef idx="minor">
            <a:schemeClr val="lt1"/>
          </a:fontRef>
        </p:style>
        <p:txBody>
          <a:bodyPr spcFirstLastPara="0" vert="horz" wrap="square" lIns="162584" tIns="162584" rIns="162584" bIns="162584" numCol="1" spcCol="1270" anchor="ctr" anchorCtr="0">
            <a:noAutofit/>
          </a:bodyPr>
          <a:lstStyle/>
          <a:p>
            <a:pPr marL="0" lvl="0" indent="0" algn="ctr" defTabSz="889000">
              <a:lnSpc>
                <a:spcPct val="90000"/>
              </a:lnSpc>
              <a:spcBef>
                <a:spcPct val="0"/>
              </a:spcBef>
              <a:spcAft>
                <a:spcPct val="35000"/>
              </a:spcAft>
              <a:buNone/>
            </a:pPr>
            <a:r>
              <a:rPr lang="en-US" altLang="zh-CN" sz="1600" dirty="0"/>
              <a:t>2</a:t>
            </a:r>
          </a:p>
          <a:p>
            <a:pPr marL="0" lvl="0" indent="0" algn="ctr" defTabSz="889000">
              <a:lnSpc>
                <a:spcPct val="90000"/>
              </a:lnSpc>
              <a:spcBef>
                <a:spcPct val="0"/>
              </a:spcBef>
              <a:spcAft>
                <a:spcPct val="35000"/>
              </a:spcAft>
              <a:buNone/>
            </a:pPr>
            <a:r>
              <a:rPr lang="zh-CN" altLang="en-US" sz="1600" dirty="0"/>
              <a:t>同乡会</a:t>
            </a:r>
            <a:endParaRPr lang="zh-CN" altLang="en-US" sz="1600" kern="1200" dirty="0"/>
          </a:p>
        </p:txBody>
      </p:sp>
      <p:sp>
        <p:nvSpPr>
          <p:cNvPr id="13" name="任意多边形: 形状 12">
            <a:extLst>
              <a:ext uri="{FF2B5EF4-FFF2-40B4-BE49-F238E27FC236}">
                <a16:creationId xmlns:a16="http://schemas.microsoft.com/office/drawing/2014/main" id="{9FCF70C8-32FE-0001-05E4-4FE8B9232676}"/>
              </a:ext>
            </a:extLst>
          </p:cNvPr>
          <p:cNvSpPr/>
          <p:nvPr/>
        </p:nvSpPr>
        <p:spPr>
          <a:xfrm>
            <a:off x="4573811" y="4261441"/>
            <a:ext cx="543316" cy="543316"/>
          </a:xfrm>
          <a:custGeom>
            <a:avLst/>
            <a:gdLst>
              <a:gd name="connsiteX0" fmla="*/ 72017 w 543316"/>
              <a:gd name="connsiteY0" fmla="*/ 207764 h 543316"/>
              <a:gd name="connsiteX1" fmla="*/ 207764 w 543316"/>
              <a:gd name="connsiteY1" fmla="*/ 207764 h 543316"/>
              <a:gd name="connsiteX2" fmla="*/ 207764 w 543316"/>
              <a:gd name="connsiteY2" fmla="*/ 72017 h 543316"/>
              <a:gd name="connsiteX3" fmla="*/ 335552 w 543316"/>
              <a:gd name="connsiteY3" fmla="*/ 72017 h 543316"/>
              <a:gd name="connsiteX4" fmla="*/ 335552 w 543316"/>
              <a:gd name="connsiteY4" fmla="*/ 207764 h 543316"/>
              <a:gd name="connsiteX5" fmla="*/ 471299 w 543316"/>
              <a:gd name="connsiteY5" fmla="*/ 207764 h 543316"/>
              <a:gd name="connsiteX6" fmla="*/ 471299 w 543316"/>
              <a:gd name="connsiteY6" fmla="*/ 335552 h 543316"/>
              <a:gd name="connsiteX7" fmla="*/ 335552 w 543316"/>
              <a:gd name="connsiteY7" fmla="*/ 335552 h 543316"/>
              <a:gd name="connsiteX8" fmla="*/ 335552 w 543316"/>
              <a:gd name="connsiteY8" fmla="*/ 471299 h 543316"/>
              <a:gd name="connsiteX9" fmla="*/ 207764 w 543316"/>
              <a:gd name="connsiteY9" fmla="*/ 471299 h 543316"/>
              <a:gd name="connsiteX10" fmla="*/ 207764 w 543316"/>
              <a:gd name="connsiteY10" fmla="*/ 335552 h 543316"/>
              <a:gd name="connsiteX11" fmla="*/ 72017 w 543316"/>
              <a:gd name="connsiteY11" fmla="*/ 335552 h 543316"/>
              <a:gd name="connsiteX12" fmla="*/ 72017 w 543316"/>
              <a:gd name="connsiteY12" fmla="*/ 207764 h 54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3316" h="543316">
                <a:moveTo>
                  <a:pt x="72017" y="207764"/>
                </a:moveTo>
                <a:lnTo>
                  <a:pt x="207764" y="207764"/>
                </a:lnTo>
                <a:lnTo>
                  <a:pt x="207764" y="72017"/>
                </a:lnTo>
                <a:lnTo>
                  <a:pt x="335552" y="72017"/>
                </a:lnTo>
                <a:lnTo>
                  <a:pt x="335552" y="207764"/>
                </a:lnTo>
                <a:lnTo>
                  <a:pt x="471299" y="207764"/>
                </a:lnTo>
                <a:lnTo>
                  <a:pt x="471299" y="335552"/>
                </a:lnTo>
                <a:lnTo>
                  <a:pt x="335552" y="335552"/>
                </a:lnTo>
                <a:lnTo>
                  <a:pt x="335552" y="471299"/>
                </a:lnTo>
                <a:lnTo>
                  <a:pt x="207764" y="471299"/>
                </a:lnTo>
                <a:lnTo>
                  <a:pt x="207764" y="335552"/>
                </a:lnTo>
                <a:lnTo>
                  <a:pt x="72017" y="335552"/>
                </a:lnTo>
                <a:lnTo>
                  <a:pt x="72017" y="207764"/>
                </a:lnTo>
                <a:close/>
              </a:path>
            </a:pathLst>
          </a:custGeom>
        </p:spPr>
        <p:style>
          <a:lnRef idx="0">
            <a:schemeClr val="lt1">
              <a:hueOff val="0"/>
              <a:satOff val="0"/>
              <a:lumOff val="0"/>
              <a:alphaOff val="0"/>
            </a:schemeClr>
          </a:lnRef>
          <a:fillRef idx="3">
            <a:schemeClr val="accent3">
              <a:hueOff val="1355300"/>
              <a:satOff val="50000"/>
              <a:lumOff val="-7353"/>
              <a:alphaOff val="0"/>
            </a:schemeClr>
          </a:fillRef>
          <a:effectRef idx="3">
            <a:schemeClr val="accent3">
              <a:hueOff val="1355300"/>
              <a:satOff val="50000"/>
              <a:lumOff val="-7353"/>
              <a:alphaOff val="0"/>
            </a:schemeClr>
          </a:effectRef>
          <a:fontRef idx="minor">
            <a:schemeClr val="lt1"/>
          </a:fontRef>
        </p:style>
        <p:txBody>
          <a:bodyPr spcFirstLastPara="0" vert="horz" wrap="square" lIns="72017" tIns="207764" rIns="72017" bIns="207764" numCol="1" spcCol="1270" anchor="ctr" anchorCtr="0">
            <a:noAutofit/>
          </a:bodyPr>
          <a:lstStyle/>
          <a:p>
            <a:pPr marL="0" lvl="0" indent="0" algn="ctr" defTabSz="355600">
              <a:lnSpc>
                <a:spcPct val="90000"/>
              </a:lnSpc>
              <a:spcBef>
                <a:spcPct val="0"/>
              </a:spcBef>
              <a:spcAft>
                <a:spcPct val="35000"/>
              </a:spcAft>
              <a:buNone/>
            </a:pPr>
            <a:endParaRPr lang="zh-CN" altLang="en-US" sz="1600" kern="1200"/>
          </a:p>
        </p:txBody>
      </p:sp>
      <p:sp>
        <p:nvSpPr>
          <p:cNvPr id="14" name="任意多边形: 形状 13">
            <a:extLst>
              <a:ext uri="{FF2B5EF4-FFF2-40B4-BE49-F238E27FC236}">
                <a16:creationId xmlns:a16="http://schemas.microsoft.com/office/drawing/2014/main" id="{D943FE98-5FF6-F9D3-9642-BF08BAC8352C}"/>
              </a:ext>
            </a:extLst>
          </p:cNvPr>
          <p:cNvSpPr/>
          <p:nvPr/>
        </p:nvSpPr>
        <p:spPr>
          <a:xfrm>
            <a:off x="4377092" y="4880822"/>
            <a:ext cx="936753" cy="936753"/>
          </a:xfrm>
          <a:custGeom>
            <a:avLst/>
            <a:gdLst>
              <a:gd name="connsiteX0" fmla="*/ 0 w 936753"/>
              <a:gd name="connsiteY0" fmla="*/ 468377 h 936753"/>
              <a:gd name="connsiteX1" fmla="*/ 468377 w 936753"/>
              <a:gd name="connsiteY1" fmla="*/ 0 h 936753"/>
              <a:gd name="connsiteX2" fmla="*/ 936754 w 936753"/>
              <a:gd name="connsiteY2" fmla="*/ 468377 h 936753"/>
              <a:gd name="connsiteX3" fmla="*/ 468377 w 936753"/>
              <a:gd name="connsiteY3" fmla="*/ 936754 h 936753"/>
              <a:gd name="connsiteX4" fmla="*/ 0 w 936753"/>
              <a:gd name="connsiteY4" fmla="*/ 468377 h 936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753" h="936753">
                <a:moveTo>
                  <a:pt x="0" y="468377"/>
                </a:moveTo>
                <a:cubicBezTo>
                  <a:pt x="0" y="209700"/>
                  <a:pt x="209700" y="0"/>
                  <a:pt x="468377" y="0"/>
                </a:cubicBezTo>
                <a:cubicBezTo>
                  <a:pt x="727054" y="0"/>
                  <a:pt x="936754" y="209700"/>
                  <a:pt x="936754" y="468377"/>
                </a:cubicBezTo>
                <a:cubicBezTo>
                  <a:pt x="936754" y="727054"/>
                  <a:pt x="727054" y="936754"/>
                  <a:pt x="468377" y="936754"/>
                </a:cubicBezTo>
                <a:cubicBezTo>
                  <a:pt x="209700" y="936754"/>
                  <a:pt x="0" y="727054"/>
                  <a:pt x="0" y="468377"/>
                </a:cubicBezTo>
                <a:close/>
              </a:path>
            </a:pathLst>
          </a:custGeom>
        </p:spPr>
        <p:style>
          <a:lnRef idx="0">
            <a:schemeClr val="lt1">
              <a:hueOff val="0"/>
              <a:satOff val="0"/>
              <a:lumOff val="0"/>
              <a:alphaOff val="0"/>
            </a:schemeClr>
          </a:lnRef>
          <a:fillRef idx="3">
            <a:schemeClr val="accent3">
              <a:hueOff val="1807066"/>
              <a:satOff val="66667"/>
              <a:lumOff val="-9804"/>
              <a:alphaOff val="0"/>
            </a:schemeClr>
          </a:fillRef>
          <a:effectRef idx="3">
            <a:schemeClr val="accent3">
              <a:hueOff val="1807066"/>
              <a:satOff val="66667"/>
              <a:lumOff val="-9804"/>
              <a:alphaOff val="0"/>
            </a:schemeClr>
          </a:effectRef>
          <a:fontRef idx="minor">
            <a:schemeClr val="lt1"/>
          </a:fontRef>
        </p:style>
        <p:txBody>
          <a:bodyPr spcFirstLastPara="0" vert="horz" wrap="square" lIns="162584" tIns="162584" rIns="162584" bIns="162584" numCol="1" spcCol="1270" anchor="ctr" anchorCtr="0">
            <a:noAutofit/>
          </a:bodyPr>
          <a:lstStyle/>
          <a:p>
            <a:pPr marL="0" lvl="0" indent="0" algn="ctr" defTabSz="889000">
              <a:lnSpc>
                <a:spcPct val="90000"/>
              </a:lnSpc>
              <a:spcBef>
                <a:spcPct val="0"/>
              </a:spcBef>
              <a:spcAft>
                <a:spcPct val="35000"/>
              </a:spcAft>
              <a:buNone/>
            </a:pPr>
            <a:r>
              <a:rPr lang="en-US" altLang="zh-CN" sz="1600" dirty="0"/>
              <a:t>3</a:t>
            </a:r>
          </a:p>
          <a:p>
            <a:pPr marL="0" lvl="0" indent="0" algn="ctr" defTabSz="889000">
              <a:lnSpc>
                <a:spcPct val="90000"/>
              </a:lnSpc>
              <a:spcBef>
                <a:spcPct val="0"/>
              </a:spcBef>
              <a:spcAft>
                <a:spcPct val="35000"/>
              </a:spcAft>
              <a:buNone/>
            </a:pPr>
            <a:r>
              <a:rPr lang="zh-CN" altLang="en-US" sz="1600" dirty="0"/>
              <a:t>学院</a:t>
            </a:r>
            <a:endParaRPr lang="zh-CN" altLang="en-US" sz="1600" kern="1200" dirty="0"/>
          </a:p>
        </p:txBody>
      </p:sp>
      <p:sp>
        <p:nvSpPr>
          <p:cNvPr id="15" name="任意多边形: 形状 14">
            <a:extLst>
              <a:ext uri="{FF2B5EF4-FFF2-40B4-BE49-F238E27FC236}">
                <a16:creationId xmlns:a16="http://schemas.microsoft.com/office/drawing/2014/main" id="{657E7CAF-A5FA-63A0-5992-7CAAC18A3830}"/>
              </a:ext>
            </a:extLst>
          </p:cNvPr>
          <p:cNvSpPr/>
          <p:nvPr/>
        </p:nvSpPr>
        <p:spPr>
          <a:xfrm flipH="1">
            <a:off x="3960200" y="3542763"/>
            <a:ext cx="308757" cy="348473"/>
          </a:xfrm>
          <a:custGeom>
            <a:avLst/>
            <a:gdLst>
              <a:gd name="connsiteX0" fmla="*/ 0 w 297887"/>
              <a:gd name="connsiteY0" fmla="*/ 69694 h 348472"/>
              <a:gd name="connsiteX1" fmla="*/ 148944 w 297887"/>
              <a:gd name="connsiteY1" fmla="*/ 69694 h 348472"/>
              <a:gd name="connsiteX2" fmla="*/ 148944 w 297887"/>
              <a:gd name="connsiteY2" fmla="*/ 0 h 348472"/>
              <a:gd name="connsiteX3" fmla="*/ 297887 w 297887"/>
              <a:gd name="connsiteY3" fmla="*/ 174236 h 348472"/>
              <a:gd name="connsiteX4" fmla="*/ 148944 w 297887"/>
              <a:gd name="connsiteY4" fmla="*/ 348472 h 348472"/>
              <a:gd name="connsiteX5" fmla="*/ 148944 w 297887"/>
              <a:gd name="connsiteY5" fmla="*/ 278778 h 348472"/>
              <a:gd name="connsiteX6" fmla="*/ 0 w 297887"/>
              <a:gd name="connsiteY6" fmla="*/ 278778 h 348472"/>
              <a:gd name="connsiteX7" fmla="*/ 0 w 297887"/>
              <a:gd name="connsiteY7" fmla="*/ 69694 h 34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887" h="348472">
                <a:moveTo>
                  <a:pt x="297887" y="278778"/>
                </a:moveTo>
                <a:lnTo>
                  <a:pt x="148943" y="278778"/>
                </a:lnTo>
                <a:lnTo>
                  <a:pt x="148943" y="348472"/>
                </a:lnTo>
                <a:lnTo>
                  <a:pt x="0" y="174236"/>
                </a:lnTo>
                <a:lnTo>
                  <a:pt x="148943" y="0"/>
                </a:lnTo>
                <a:lnTo>
                  <a:pt x="148943" y="69694"/>
                </a:lnTo>
                <a:lnTo>
                  <a:pt x="297887" y="69694"/>
                </a:lnTo>
                <a:lnTo>
                  <a:pt x="297887" y="278778"/>
                </a:lnTo>
                <a:close/>
              </a:path>
            </a:pathLst>
          </a:custGeom>
        </p:spPr>
        <p:style>
          <a:lnRef idx="0">
            <a:schemeClr val="lt1">
              <a:hueOff val="0"/>
              <a:satOff val="0"/>
              <a:lumOff val="0"/>
              <a:alphaOff val="0"/>
            </a:schemeClr>
          </a:lnRef>
          <a:fillRef idx="3">
            <a:schemeClr val="accent3">
              <a:hueOff val="2710599"/>
              <a:satOff val="100000"/>
              <a:lumOff val="-14706"/>
              <a:alphaOff val="0"/>
            </a:schemeClr>
          </a:fillRef>
          <a:effectRef idx="3">
            <a:schemeClr val="accent3">
              <a:hueOff val="2710599"/>
              <a:satOff val="100000"/>
              <a:lumOff val="-14706"/>
              <a:alphaOff val="0"/>
            </a:schemeClr>
          </a:effectRef>
          <a:fontRef idx="minor">
            <a:schemeClr val="lt1"/>
          </a:fontRef>
        </p:style>
        <p:txBody>
          <a:bodyPr spcFirstLastPara="0" vert="horz" wrap="square" lIns="89366" tIns="69695" rIns="1" bIns="69694" numCol="1" spcCol="1270" anchor="ctr" anchorCtr="0">
            <a:noAutofit/>
          </a:bodyPr>
          <a:lstStyle/>
          <a:p>
            <a:pPr marL="0" lvl="0" indent="0" algn="ctr" defTabSz="577850">
              <a:lnSpc>
                <a:spcPct val="90000"/>
              </a:lnSpc>
              <a:spcBef>
                <a:spcPct val="0"/>
              </a:spcBef>
              <a:spcAft>
                <a:spcPct val="35000"/>
              </a:spcAft>
              <a:buNone/>
            </a:pPr>
            <a:endParaRPr lang="zh-CN" altLang="en-US" sz="1600" kern="1200"/>
          </a:p>
        </p:txBody>
      </p:sp>
      <p:sp>
        <p:nvSpPr>
          <p:cNvPr id="19" name="任意多边形: 形状 18">
            <a:extLst>
              <a:ext uri="{FF2B5EF4-FFF2-40B4-BE49-F238E27FC236}">
                <a16:creationId xmlns:a16="http://schemas.microsoft.com/office/drawing/2014/main" id="{BF956C41-5B8D-25DF-EF45-75E9FB2A0F6F}"/>
              </a:ext>
            </a:extLst>
          </p:cNvPr>
          <p:cNvSpPr/>
          <p:nvPr/>
        </p:nvSpPr>
        <p:spPr>
          <a:xfrm>
            <a:off x="1941534" y="2780247"/>
            <a:ext cx="1873506" cy="1873506"/>
          </a:xfrm>
          <a:custGeom>
            <a:avLst/>
            <a:gdLst>
              <a:gd name="connsiteX0" fmla="*/ 0 w 1873506"/>
              <a:gd name="connsiteY0" fmla="*/ 936753 h 1873506"/>
              <a:gd name="connsiteX1" fmla="*/ 936753 w 1873506"/>
              <a:gd name="connsiteY1" fmla="*/ 0 h 1873506"/>
              <a:gd name="connsiteX2" fmla="*/ 1873506 w 1873506"/>
              <a:gd name="connsiteY2" fmla="*/ 936753 h 1873506"/>
              <a:gd name="connsiteX3" fmla="*/ 936753 w 1873506"/>
              <a:gd name="connsiteY3" fmla="*/ 1873506 h 1873506"/>
              <a:gd name="connsiteX4" fmla="*/ 0 w 1873506"/>
              <a:gd name="connsiteY4" fmla="*/ 936753 h 1873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3506" h="1873506">
                <a:moveTo>
                  <a:pt x="0" y="936753"/>
                </a:moveTo>
                <a:cubicBezTo>
                  <a:pt x="0" y="419399"/>
                  <a:pt x="419399" y="0"/>
                  <a:pt x="936753" y="0"/>
                </a:cubicBezTo>
                <a:cubicBezTo>
                  <a:pt x="1454107" y="0"/>
                  <a:pt x="1873506" y="419399"/>
                  <a:pt x="1873506" y="936753"/>
                </a:cubicBezTo>
                <a:cubicBezTo>
                  <a:pt x="1873506" y="1454107"/>
                  <a:pt x="1454107" y="1873506"/>
                  <a:pt x="936753" y="1873506"/>
                </a:cubicBezTo>
                <a:cubicBezTo>
                  <a:pt x="419399" y="1873506"/>
                  <a:pt x="0" y="1454107"/>
                  <a:pt x="0" y="936753"/>
                </a:cubicBezTo>
                <a:close/>
              </a:path>
            </a:pathLst>
          </a:custGeom>
        </p:spPr>
        <p:style>
          <a:lnRef idx="0">
            <a:schemeClr val="lt1">
              <a:hueOff val="0"/>
              <a:satOff val="0"/>
              <a:lumOff val="0"/>
              <a:alphaOff val="0"/>
            </a:schemeClr>
          </a:lnRef>
          <a:fillRef idx="3">
            <a:schemeClr val="accent3">
              <a:hueOff val="2710599"/>
              <a:satOff val="100000"/>
              <a:lumOff val="-14706"/>
              <a:alphaOff val="0"/>
            </a:schemeClr>
          </a:fillRef>
          <a:effectRef idx="3">
            <a:schemeClr val="accent3">
              <a:hueOff val="2710599"/>
              <a:satOff val="100000"/>
              <a:lumOff val="-14706"/>
              <a:alphaOff val="0"/>
            </a:schemeClr>
          </a:effectRef>
          <a:fontRef idx="minor">
            <a:schemeClr val="lt1"/>
          </a:fontRef>
        </p:style>
        <p:txBody>
          <a:bodyPr spcFirstLastPara="0" vert="horz" wrap="square" lIns="356919" tIns="356919" rIns="356919" bIns="356919" numCol="1" spcCol="1270" anchor="ctr" anchorCtr="0">
            <a:noAutofit/>
          </a:bodyPr>
          <a:lstStyle/>
          <a:p>
            <a:pPr marL="0" lvl="0" indent="0" algn="ctr" defTabSz="2889250">
              <a:lnSpc>
                <a:spcPct val="90000"/>
              </a:lnSpc>
              <a:spcBef>
                <a:spcPct val="0"/>
              </a:spcBef>
              <a:spcAft>
                <a:spcPct val="35000"/>
              </a:spcAft>
              <a:buNone/>
            </a:pPr>
            <a:r>
              <a:rPr lang="zh-CN" altLang="en-US" sz="1600" dirty="0"/>
              <a:t>（二）</a:t>
            </a:r>
            <a:endParaRPr lang="en-US" altLang="zh-CN" sz="1600" dirty="0"/>
          </a:p>
          <a:p>
            <a:pPr marL="0" lvl="0" indent="0" algn="ctr" defTabSz="2889250">
              <a:lnSpc>
                <a:spcPct val="90000"/>
              </a:lnSpc>
              <a:spcBef>
                <a:spcPct val="0"/>
              </a:spcBef>
              <a:spcAft>
                <a:spcPct val="35000"/>
              </a:spcAft>
              <a:buNone/>
            </a:pPr>
            <a:r>
              <a:rPr lang="zh-CN" altLang="en-US" sz="1600" dirty="0"/>
              <a:t>中世纪大学组织结构</a:t>
            </a:r>
            <a:endParaRPr lang="zh-CN" altLang="en-US" sz="1600" kern="1200" dirty="0"/>
          </a:p>
        </p:txBody>
      </p:sp>
      <p:sp>
        <p:nvSpPr>
          <p:cNvPr id="23" name="文本框 22">
            <a:extLst>
              <a:ext uri="{FF2B5EF4-FFF2-40B4-BE49-F238E27FC236}">
                <a16:creationId xmlns:a16="http://schemas.microsoft.com/office/drawing/2014/main" id="{E272AD46-2554-A108-4229-8D98A7FDEE07}"/>
              </a:ext>
            </a:extLst>
          </p:cNvPr>
          <p:cNvSpPr txBox="1"/>
          <p:nvPr/>
        </p:nvSpPr>
        <p:spPr>
          <a:xfrm>
            <a:off x="6190208" y="4933699"/>
            <a:ext cx="4366955" cy="830997"/>
          </a:xfrm>
          <a:prstGeom prst="rect">
            <a:avLst/>
          </a:prstGeom>
          <a:noFill/>
        </p:spPr>
        <p:txBody>
          <a:bodyPr wrap="square">
            <a:spAutoFit/>
          </a:bodyPr>
          <a:lstStyle/>
          <a:p>
            <a:r>
              <a:rPr lang="zh-CN" altLang="en-US" sz="1600" dirty="0"/>
              <a:t>       中世纪大学的学院大致有两种形式：以巴黎大学为代表的欧洲模式，以及以牛津和剑桥 大学为代表的英格兰模式（图 </a:t>
            </a:r>
            <a:r>
              <a:rPr lang="en-US" altLang="zh-CN" sz="1600" dirty="0"/>
              <a:t>2-12</a:t>
            </a:r>
            <a:r>
              <a:rPr lang="zh-CN" altLang="en-US" sz="1600" dirty="0"/>
              <a:t>）。</a:t>
            </a:r>
          </a:p>
        </p:txBody>
      </p:sp>
      <p:pic>
        <p:nvPicPr>
          <p:cNvPr id="25" name="图片 24">
            <a:extLst>
              <a:ext uri="{FF2B5EF4-FFF2-40B4-BE49-F238E27FC236}">
                <a16:creationId xmlns:a16="http://schemas.microsoft.com/office/drawing/2014/main" id="{DE789030-C0D9-1EB8-3F4D-6B35F52DC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7248" y="2607336"/>
            <a:ext cx="3105150" cy="2219325"/>
          </a:xfrm>
          <a:prstGeom prst="rect">
            <a:avLst/>
          </a:prstGeom>
        </p:spPr>
      </p:pic>
      <p:sp>
        <p:nvSpPr>
          <p:cNvPr id="17" name="任意多边形: 形状 16">
            <a:extLst>
              <a:ext uri="{FF2B5EF4-FFF2-40B4-BE49-F238E27FC236}">
                <a16:creationId xmlns:a16="http://schemas.microsoft.com/office/drawing/2014/main" id="{85E70C1E-0F86-87C8-49F3-B71027D0664C}"/>
              </a:ext>
            </a:extLst>
          </p:cNvPr>
          <p:cNvSpPr/>
          <p:nvPr/>
        </p:nvSpPr>
        <p:spPr>
          <a:xfrm flipH="1">
            <a:off x="5597648" y="5174960"/>
            <a:ext cx="308757" cy="348473"/>
          </a:xfrm>
          <a:custGeom>
            <a:avLst/>
            <a:gdLst>
              <a:gd name="connsiteX0" fmla="*/ 0 w 297887"/>
              <a:gd name="connsiteY0" fmla="*/ 69694 h 348472"/>
              <a:gd name="connsiteX1" fmla="*/ 148944 w 297887"/>
              <a:gd name="connsiteY1" fmla="*/ 69694 h 348472"/>
              <a:gd name="connsiteX2" fmla="*/ 148944 w 297887"/>
              <a:gd name="connsiteY2" fmla="*/ 0 h 348472"/>
              <a:gd name="connsiteX3" fmla="*/ 297887 w 297887"/>
              <a:gd name="connsiteY3" fmla="*/ 174236 h 348472"/>
              <a:gd name="connsiteX4" fmla="*/ 148944 w 297887"/>
              <a:gd name="connsiteY4" fmla="*/ 348472 h 348472"/>
              <a:gd name="connsiteX5" fmla="*/ 148944 w 297887"/>
              <a:gd name="connsiteY5" fmla="*/ 278778 h 348472"/>
              <a:gd name="connsiteX6" fmla="*/ 0 w 297887"/>
              <a:gd name="connsiteY6" fmla="*/ 278778 h 348472"/>
              <a:gd name="connsiteX7" fmla="*/ 0 w 297887"/>
              <a:gd name="connsiteY7" fmla="*/ 69694 h 34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887" h="348472">
                <a:moveTo>
                  <a:pt x="297887" y="278778"/>
                </a:moveTo>
                <a:lnTo>
                  <a:pt x="148943" y="278778"/>
                </a:lnTo>
                <a:lnTo>
                  <a:pt x="148943" y="348472"/>
                </a:lnTo>
                <a:lnTo>
                  <a:pt x="0" y="174236"/>
                </a:lnTo>
                <a:lnTo>
                  <a:pt x="148943" y="0"/>
                </a:lnTo>
                <a:lnTo>
                  <a:pt x="148943" y="69694"/>
                </a:lnTo>
                <a:lnTo>
                  <a:pt x="297887" y="69694"/>
                </a:lnTo>
                <a:lnTo>
                  <a:pt x="297887" y="278778"/>
                </a:lnTo>
                <a:close/>
              </a:path>
            </a:pathLst>
          </a:custGeom>
        </p:spPr>
        <p:style>
          <a:lnRef idx="0">
            <a:schemeClr val="lt1">
              <a:hueOff val="0"/>
              <a:satOff val="0"/>
              <a:lumOff val="0"/>
              <a:alphaOff val="0"/>
            </a:schemeClr>
          </a:lnRef>
          <a:fillRef idx="3">
            <a:schemeClr val="accent3">
              <a:hueOff val="2710599"/>
              <a:satOff val="100000"/>
              <a:lumOff val="-14706"/>
              <a:alphaOff val="0"/>
            </a:schemeClr>
          </a:fillRef>
          <a:effectRef idx="3">
            <a:schemeClr val="accent3">
              <a:hueOff val="2710599"/>
              <a:satOff val="100000"/>
              <a:lumOff val="-14706"/>
              <a:alphaOff val="0"/>
            </a:schemeClr>
          </a:effectRef>
          <a:fontRef idx="minor">
            <a:schemeClr val="lt1"/>
          </a:fontRef>
        </p:style>
        <p:txBody>
          <a:bodyPr spcFirstLastPara="0" vert="horz" wrap="square" lIns="89366" tIns="69695" rIns="1" bIns="69694" numCol="1" spcCol="1270" anchor="ctr" anchorCtr="0">
            <a:noAutofit/>
          </a:bodyPr>
          <a:lstStyle/>
          <a:p>
            <a:pPr marL="0" lvl="0" indent="0" algn="ctr" defTabSz="577850">
              <a:lnSpc>
                <a:spcPct val="90000"/>
              </a:lnSpc>
              <a:spcBef>
                <a:spcPct val="0"/>
              </a:spcBef>
              <a:spcAft>
                <a:spcPct val="35000"/>
              </a:spcAft>
              <a:buNone/>
            </a:pPr>
            <a:endParaRPr lang="zh-CN" altLang="en-US" sz="1600" kern="1200"/>
          </a:p>
        </p:txBody>
      </p:sp>
      <p:sp>
        <p:nvSpPr>
          <p:cNvPr id="2" name="箭头: 右弧形 1">
            <a:extLst>
              <a:ext uri="{FF2B5EF4-FFF2-40B4-BE49-F238E27FC236}">
                <a16:creationId xmlns:a16="http://schemas.microsoft.com/office/drawing/2014/main" id="{A012382B-5BD6-7D0B-6F9E-6CA2F1D9EBCC}"/>
              </a:ext>
            </a:extLst>
          </p:cNvPr>
          <p:cNvSpPr/>
          <p:nvPr/>
        </p:nvSpPr>
        <p:spPr>
          <a:xfrm flipV="1">
            <a:off x="10654018" y="4136026"/>
            <a:ext cx="637564" cy="1042372"/>
          </a:xfrm>
          <a:prstGeom prst="curvedLef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5821681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par>
                          <p:cTn id="47" fill="hold">
                            <p:stCondLst>
                              <p:cond delay="500"/>
                            </p:stCondLst>
                            <p:childTnLst>
                              <p:par>
                                <p:cTn id="48" presetID="5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500"/>
                            </p:stCondLst>
                            <p:childTnLst>
                              <p:par>
                                <p:cTn id="61" presetID="53" presetClass="entr" presetSubtype="16"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500"/>
                            </p:stCondLst>
                            <p:childTnLst>
                              <p:par>
                                <p:cTn id="72" presetID="42"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wipe(down)">
                                      <p:cBhvr>
                                        <p:cTn id="81" dur="500"/>
                                        <p:tgtEl>
                                          <p:spTgt spid="2"/>
                                        </p:tgtEl>
                                      </p:cBhvr>
                                    </p:animEffect>
                                  </p:childTnLst>
                                </p:cTn>
                              </p:par>
                            </p:childTnLst>
                          </p:cTn>
                        </p:par>
                        <p:par>
                          <p:cTn id="82" fill="hold">
                            <p:stCondLst>
                              <p:cond delay="500"/>
                            </p:stCondLst>
                            <p:childTnLst>
                              <p:par>
                                <p:cTn id="83" presetID="14" presetClass="entr" presetSubtype="10" fill="hold"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randombar(horizontal)">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6" grpId="0" animBg="1"/>
      <p:bldP spid="7" grpId="0" animBg="1"/>
      <p:bldP spid="12" grpId="0" animBg="1"/>
      <p:bldP spid="13" grpId="0" animBg="1"/>
      <p:bldP spid="14" grpId="0" animBg="1"/>
      <p:bldP spid="15" grpId="0" animBg="1"/>
      <p:bldP spid="19" grpId="0" animBg="1"/>
      <p:bldP spid="23" grpId="0"/>
      <p:bldP spid="17"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22" name="组合 21"/>
          <p:cNvGrpSpPr/>
          <p:nvPr/>
        </p:nvGrpSpPr>
        <p:grpSpPr>
          <a:xfrm>
            <a:off x="6027538" y="1270225"/>
            <a:ext cx="1262415" cy="3987574"/>
            <a:chOff x="4701336" y="1779169"/>
            <a:chExt cx="925604" cy="2923694"/>
          </a:xfrm>
        </p:grpSpPr>
        <p:grpSp>
          <p:nvGrpSpPr>
            <p:cNvPr id="23" name="组合 22"/>
            <p:cNvGrpSpPr/>
            <p:nvPr/>
          </p:nvGrpSpPr>
          <p:grpSpPr>
            <a:xfrm rot="16200000" flipH="1">
              <a:off x="3702291" y="2778214"/>
              <a:ext cx="2923694" cy="925604"/>
              <a:chOff x="2359344" y="1876788"/>
              <a:chExt cx="3549360" cy="1123680"/>
            </a:xfrm>
          </p:grpSpPr>
          <p:sp>
            <p:nvSpPr>
              <p:cNvPr id="2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贰</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bwMode="auto">
              <a:xfrm rot="16200000">
                <a:off x="4274097" y="1069438"/>
                <a:ext cx="604550" cy="2664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中世纪时期的教育</a:t>
                </a:r>
              </a:p>
            </p:txBody>
          </p:sp>
        </p:grpSp>
        <p:sp>
          <p:nvSpPr>
            <p:cNvPr id="24" name="椭圆 23"/>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rgbClr val="FF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131055" y="1270224"/>
            <a:ext cx="1262415" cy="3856681"/>
            <a:chOff x="4701335" y="1779168"/>
            <a:chExt cx="925604" cy="2827723"/>
          </a:xfrm>
        </p:grpSpPr>
        <p:grpSp>
          <p:nvGrpSpPr>
            <p:cNvPr id="28" name="组合 27"/>
            <p:cNvGrpSpPr/>
            <p:nvPr/>
          </p:nvGrpSpPr>
          <p:grpSpPr>
            <a:xfrm rot="16200000" flipH="1">
              <a:off x="3750275" y="2730228"/>
              <a:ext cx="2827723" cy="925604"/>
              <a:chOff x="2359344" y="1876788"/>
              <a:chExt cx="3432852" cy="1123680"/>
            </a:xfrm>
          </p:grpSpPr>
          <p:sp>
            <p:nvSpPr>
              <p:cNvPr id="3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叁</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rot="16200000">
                <a:off x="4239584" y="1127694"/>
                <a:ext cx="557066" cy="2548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西方近代的教育</a:t>
                </a:r>
              </a:p>
            </p:txBody>
          </p:sp>
        </p:grpSp>
        <p:sp>
          <p:nvSpPr>
            <p:cNvPr id="29" name="椭圆 28"/>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234577" y="1270227"/>
            <a:ext cx="1262415" cy="3864120"/>
            <a:chOff x="4701336" y="1779170"/>
            <a:chExt cx="925604" cy="2833178"/>
          </a:xfrm>
        </p:grpSpPr>
        <p:grpSp>
          <p:nvGrpSpPr>
            <p:cNvPr id="33" name="组合 32"/>
            <p:cNvGrpSpPr/>
            <p:nvPr/>
          </p:nvGrpSpPr>
          <p:grpSpPr>
            <a:xfrm rot="16200000" flipH="1">
              <a:off x="3747549" y="2732957"/>
              <a:ext cx="2833178" cy="925604"/>
              <a:chOff x="2359344" y="1876788"/>
              <a:chExt cx="3439473" cy="1123680"/>
            </a:xfrm>
          </p:grpSpPr>
          <p:sp>
            <p:nvSpPr>
              <p:cNvPr id="3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肆</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6" name="矩形 35"/>
              <p:cNvSpPr/>
              <p:nvPr/>
            </p:nvSpPr>
            <p:spPr bwMode="auto">
              <a:xfrm rot="16200000">
                <a:off x="4256554" y="1124383"/>
                <a:ext cx="529747" cy="2554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西方现当代的教育</a:t>
                </a:r>
              </a:p>
            </p:txBody>
          </p:sp>
        </p:grpSp>
        <p:sp>
          <p:nvSpPr>
            <p:cNvPr id="34" name="椭圆 33"/>
            <p:cNvSpPr/>
            <p:nvPr/>
          </p:nvSpPr>
          <p:spPr>
            <a:xfrm>
              <a:off x="5089372" y="2349659"/>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24019" y="1270226"/>
            <a:ext cx="1262415" cy="3864123"/>
            <a:chOff x="4701336" y="1779170"/>
            <a:chExt cx="925604" cy="2833180"/>
          </a:xfrm>
        </p:grpSpPr>
        <p:grpSp>
          <p:nvGrpSpPr>
            <p:cNvPr id="38" name="组合 37"/>
            <p:cNvGrpSpPr/>
            <p:nvPr/>
          </p:nvGrpSpPr>
          <p:grpSpPr>
            <a:xfrm rot="16200000" flipH="1">
              <a:off x="3747548" y="2732958"/>
              <a:ext cx="2833180" cy="925604"/>
              <a:chOff x="2359344" y="1876788"/>
              <a:chExt cx="3439475" cy="1123680"/>
            </a:xfrm>
          </p:grpSpPr>
          <p:sp>
            <p:nvSpPr>
              <p:cNvPr id="4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壹</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41" name="矩形 40"/>
              <p:cNvSpPr/>
              <p:nvPr/>
            </p:nvSpPr>
            <p:spPr bwMode="auto">
              <a:xfrm rot="16200000">
                <a:off x="4229430" y="1124382"/>
                <a:ext cx="583997" cy="2554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古典时代的教育</a:t>
                </a:r>
              </a:p>
            </p:txBody>
          </p:sp>
        </p:grpSp>
        <p:sp>
          <p:nvSpPr>
            <p:cNvPr id="39" name="椭圆 38"/>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cxnSp>
        <p:nvCxnSpPr>
          <p:cNvPr id="42" name="直接连接符 41"/>
          <p:cNvCxnSpPr>
            <a:cxnSpLocks/>
          </p:cNvCxnSpPr>
          <p:nvPr/>
        </p:nvCxnSpPr>
        <p:spPr>
          <a:xfrm>
            <a:off x="5185431" y="1497676"/>
            <a:ext cx="0" cy="247307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cxnSpLocks/>
          </p:cNvCxnSpPr>
          <p:nvPr/>
        </p:nvCxnSpPr>
        <p:spPr>
          <a:xfrm>
            <a:off x="6296681" y="1479657"/>
            <a:ext cx="0" cy="180216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cxnSpLocks/>
          </p:cNvCxnSpPr>
          <p:nvPr/>
        </p:nvCxnSpPr>
        <p:spPr>
          <a:xfrm>
            <a:off x="7411741" y="1478626"/>
            <a:ext cx="0" cy="2454547"/>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p:cNvCxnSpPr>
          <p:nvPr/>
        </p:nvCxnSpPr>
        <p:spPr>
          <a:xfrm>
            <a:off x="8496321" y="1478626"/>
            <a:ext cx="0" cy="180319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MH_Others_1"/>
          <p:cNvSpPr txBox="1"/>
          <p:nvPr>
            <p:custDataLst>
              <p:tags r:id="rId1"/>
            </p:custDataLst>
          </p:nvPr>
        </p:nvSpPr>
        <p:spPr>
          <a:xfrm>
            <a:off x="3513354" y="1698307"/>
            <a:ext cx="830997" cy="2039210"/>
          </a:xfrm>
          <a:prstGeom prst="rect">
            <a:avLst/>
          </a:prstGeom>
          <a:noFill/>
        </p:spPr>
        <p:txBody>
          <a:bodyPr vert="eaVert" wrap="square" lIns="0" tIns="0" rIns="0" bIns="0" anchor="ctr">
            <a:spAutoFit/>
          </a:bodyPr>
          <a:lstStyle/>
          <a:p>
            <a:pPr algn="ctr" eaLnBrk="1" hangingPunct="1">
              <a:defRPr/>
            </a:pPr>
            <a:r>
              <a:rPr lang="zh-CN" altLang="en-US" sz="5400" b="1" spc="600" noProof="1">
                <a:solidFill>
                  <a:srgbClr val="667877"/>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0" name="MH_Others_1">
            <a:extLst>
              <a:ext uri="{FF2B5EF4-FFF2-40B4-BE49-F238E27FC236}">
                <a16:creationId xmlns:a16="http://schemas.microsoft.com/office/drawing/2014/main" id="{467E5877-4E0C-B405-4133-7D1D1B5DD194}"/>
              </a:ext>
            </a:extLst>
          </p:cNvPr>
          <p:cNvSpPr txBox="1"/>
          <p:nvPr>
            <p:custDataLst>
              <p:tags r:id="rId2"/>
            </p:custDataLst>
          </p:nvPr>
        </p:nvSpPr>
        <p:spPr>
          <a:xfrm>
            <a:off x="2881364" y="1735154"/>
            <a:ext cx="492443" cy="2899475"/>
          </a:xfrm>
          <a:prstGeom prst="rect">
            <a:avLst/>
          </a:prstGeom>
          <a:noFill/>
        </p:spPr>
        <p:txBody>
          <a:bodyPr vert="eaVert" wrap="square" lIns="0" tIns="0" rIns="0" bIns="0" anchor="ctr">
            <a:spAutoFit/>
          </a:bodyPr>
          <a:lstStyle/>
          <a:p>
            <a:pPr algn="ctr" eaLnBrk="1" hangingPunct="1">
              <a:defRPr/>
            </a:pPr>
            <a:r>
              <a:rPr lang="zh-CN" altLang="en-US" sz="3200" b="1" spc="600" noProof="1">
                <a:solidFill>
                  <a:srgbClr val="0070C0"/>
                </a:solidFill>
                <a:latin typeface="微软雅黑" panose="020B0503020204020204" pitchFamily="34" charset="-122"/>
                <a:ea typeface="微软雅黑" panose="020B0503020204020204" pitchFamily="34" charset="-122"/>
                <a:sym typeface="Arial" panose="020B0604020202020204" pitchFamily="34" charset="0"/>
              </a:rPr>
              <a:t>外国教育史</a:t>
            </a:r>
          </a:p>
        </p:txBody>
      </p:sp>
      <p:sp>
        <p:nvSpPr>
          <p:cNvPr id="2" name="矩形 1">
            <a:extLst>
              <a:ext uri="{FF2B5EF4-FFF2-40B4-BE49-F238E27FC236}">
                <a16:creationId xmlns:a16="http://schemas.microsoft.com/office/drawing/2014/main" id="{386CABA7-0086-2E50-69D1-1B9CB4708E6F}"/>
              </a:ext>
            </a:extLst>
          </p:cNvPr>
          <p:cNvSpPr/>
          <p:nvPr/>
        </p:nvSpPr>
        <p:spPr>
          <a:xfrm>
            <a:off x="2881364" y="1519875"/>
            <a:ext cx="1406509" cy="1784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0"/>
                                        </p:tgtEl>
                                        <p:attrNameLst>
                                          <p:attrName>style.visibility</p:attrName>
                                        </p:attrNameLst>
                                      </p:cBhvr>
                                      <p:to>
                                        <p:strVal val="visible"/>
                                      </p:to>
                                    </p:set>
                                    <p:anim by="(-#ppt_w*2)" calcmode="lin" valueType="num">
                                      <p:cBhvr rctx="PPT">
                                        <p:cTn id="13" dur="375" autoRev="1" fill="hold">
                                          <p:stCondLst>
                                            <p:cond delay="0"/>
                                          </p:stCondLst>
                                        </p:cTn>
                                        <p:tgtEl>
                                          <p:spTgt spid="50"/>
                                        </p:tgtEl>
                                        <p:attrNameLst>
                                          <p:attrName>ppt_w</p:attrName>
                                        </p:attrNameLst>
                                      </p:cBhvr>
                                    </p:anim>
                                    <p:anim by="(#ppt_w*0.50)" calcmode="lin" valueType="num">
                                      <p:cBhvr>
                                        <p:cTn id="14" dur="375" decel="50000" autoRev="1" fill="hold">
                                          <p:stCondLst>
                                            <p:cond delay="0"/>
                                          </p:stCondLst>
                                        </p:cTn>
                                        <p:tgtEl>
                                          <p:spTgt spid="50"/>
                                        </p:tgtEl>
                                        <p:attrNameLst>
                                          <p:attrName>ppt_x</p:attrName>
                                        </p:attrNameLst>
                                      </p:cBhvr>
                                    </p:anim>
                                    <p:anim from="(-#ppt_h/2)" to="(#ppt_y)" calcmode="lin" valueType="num">
                                      <p:cBhvr>
                                        <p:cTn id="15" dur="750" fill="hold">
                                          <p:stCondLst>
                                            <p:cond delay="0"/>
                                          </p:stCondLst>
                                        </p:cTn>
                                        <p:tgtEl>
                                          <p:spTgt spid="50"/>
                                        </p:tgtEl>
                                        <p:attrNameLst>
                                          <p:attrName>ppt_y</p:attrName>
                                        </p:attrNameLst>
                                      </p:cBhvr>
                                    </p:anim>
                                    <p:animRot by="21600000">
                                      <p:cBhvr>
                                        <p:cTn id="16" dur="750" fill="hold">
                                          <p:stCondLst>
                                            <p:cond delay="0"/>
                                          </p:stCondLst>
                                        </p:cTn>
                                        <p:tgtEl>
                                          <p:spTgt spid="50"/>
                                        </p:tgtEl>
                                        <p:attrNameLst>
                                          <p:attrName>r</p:attrName>
                                        </p:attrNameLst>
                                      </p:cBhvr>
                                    </p:animRot>
                                  </p:childTnLst>
                                </p:cTn>
                              </p:par>
                            </p:childTnLst>
                          </p:cTn>
                        </p:par>
                        <p:par>
                          <p:cTn id="17" fill="hold">
                            <p:stCondLst>
                              <p:cond delay="2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6"/>
                                        </p:tgtEl>
                                        <p:attrNameLst>
                                          <p:attrName>style.visibility</p:attrName>
                                        </p:attrNameLst>
                                      </p:cBhvr>
                                      <p:to>
                                        <p:strVal val="visible"/>
                                      </p:to>
                                    </p:set>
                                    <p:anim by="(-#ppt_w*2)" calcmode="lin" valueType="num">
                                      <p:cBhvr rctx="PPT">
                                        <p:cTn id="20" dur="375" autoRev="1" fill="hold">
                                          <p:stCondLst>
                                            <p:cond delay="0"/>
                                          </p:stCondLst>
                                        </p:cTn>
                                        <p:tgtEl>
                                          <p:spTgt spid="46"/>
                                        </p:tgtEl>
                                        <p:attrNameLst>
                                          <p:attrName>ppt_w</p:attrName>
                                        </p:attrNameLst>
                                      </p:cBhvr>
                                    </p:anim>
                                    <p:anim by="(#ppt_w*0.50)" calcmode="lin" valueType="num">
                                      <p:cBhvr>
                                        <p:cTn id="21" dur="375" decel="50000" autoRev="1" fill="hold">
                                          <p:stCondLst>
                                            <p:cond delay="0"/>
                                          </p:stCondLst>
                                        </p:cTn>
                                        <p:tgtEl>
                                          <p:spTgt spid="46"/>
                                        </p:tgtEl>
                                        <p:attrNameLst>
                                          <p:attrName>ppt_x</p:attrName>
                                        </p:attrNameLst>
                                      </p:cBhvr>
                                    </p:anim>
                                    <p:anim from="(-#ppt_h/2)" to="(#ppt_y)" calcmode="lin" valueType="num">
                                      <p:cBhvr>
                                        <p:cTn id="22" dur="750" fill="hold">
                                          <p:stCondLst>
                                            <p:cond delay="0"/>
                                          </p:stCondLst>
                                        </p:cTn>
                                        <p:tgtEl>
                                          <p:spTgt spid="46"/>
                                        </p:tgtEl>
                                        <p:attrNameLst>
                                          <p:attrName>ppt_y</p:attrName>
                                        </p:attrNameLst>
                                      </p:cBhvr>
                                    </p:anim>
                                    <p:animRot by="21600000">
                                      <p:cBhvr>
                                        <p:cTn id="23" dur="750" fill="hold">
                                          <p:stCondLst>
                                            <p:cond delay="0"/>
                                          </p:stCondLst>
                                        </p:cTn>
                                        <p:tgtEl>
                                          <p:spTgt spid="46"/>
                                        </p:tgtEl>
                                        <p:attrNameLst>
                                          <p:attrName>r</p:attrName>
                                        </p:attrNameLst>
                                      </p:cBhvr>
                                    </p:animRot>
                                  </p:childTnLst>
                                </p:cTn>
                              </p:par>
                            </p:childTnLst>
                          </p:cTn>
                        </p:par>
                        <p:par>
                          <p:cTn id="24" fill="hold">
                            <p:stCondLst>
                              <p:cond delay="2875"/>
                            </p:stCondLst>
                            <p:childTnLst>
                              <p:par>
                                <p:cTn id="25" presetID="16" presetClass="entr" presetSubtype="42"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outHorizontal)">
                                      <p:cBhvr>
                                        <p:cTn id="27" dur="500"/>
                                        <p:tgtEl>
                                          <p:spTgt spid="42"/>
                                        </p:tgtEl>
                                      </p:cBhvr>
                                    </p:animEffect>
                                  </p:childTnLst>
                                </p:cTn>
                              </p:par>
                            </p:childTnLst>
                          </p:cTn>
                        </p:par>
                        <p:par>
                          <p:cTn id="28" fill="hold">
                            <p:stCondLst>
                              <p:cond delay="3375"/>
                            </p:stCondLst>
                            <p:childTnLst>
                              <p:par>
                                <p:cTn id="29" presetID="16" presetClass="entr" presetSubtype="4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outHorizontal)">
                                      <p:cBhvr>
                                        <p:cTn id="31" dur="500"/>
                                        <p:tgtEl>
                                          <p:spTgt spid="43"/>
                                        </p:tgtEl>
                                      </p:cBhvr>
                                    </p:animEffect>
                                  </p:childTnLst>
                                </p:cTn>
                              </p:par>
                            </p:childTnLst>
                          </p:cTn>
                        </p:par>
                        <p:par>
                          <p:cTn id="32" fill="hold">
                            <p:stCondLst>
                              <p:cond delay="3875"/>
                            </p:stCondLst>
                            <p:childTnLst>
                              <p:par>
                                <p:cTn id="33" presetID="16" presetClass="entr" presetSubtype="42"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barn(outHorizontal)">
                                      <p:cBhvr>
                                        <p:cTn id="35" dur="500"/>
                                        <p:tgtEl>
                                          <p:spTgt spid="44"/>
                                        </p:tgtEl>
                                      </p:cBhvr>
                                    </p:animEffect>
                                  </p:childTnLst>
                                </p:cTn>
                              </p:par>
                            </p:childTnLst>
                          </p:cTn>
                        </p:par>
                        <p:par>
                          <p:cTn id="36" fill="hold">
                            <p:stCondLst>
                              <p:cond delay="4375"/>
                            </p:stCondLst>
                            <p:childTnLst>
                              <p:par>
                                <p:cTn id="37" presetID="16" presetClass="entr" presetSubtype="4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barn(outHorizontal)">
                                      <p:cBhvr>
                                        <p:cTn id="39" dur="500"/>
                                        <p:tgtEl>
                                          <p:spTgt spid="45"/>
                                        </p:tgtEl>
                                      </p:cBhvr>
                                    </p:animEffect>
                                  </p:childTnLst>
                                </p:cTn>
                              </p:par>
                            </p:childTnLst>
                          </p:cTn>
                        </p:par>
                        <p:par>
                          <p:cTn id="40" fill="hold">
                            <p:stCondLst>
                              <p:cond delay="4875"/>
                            </p:stCondLst>
                            <p:childTnLst>
                              <p:par>
                                <p:cTn id="41" presetID="2" presetClass="entr" presetSubtype="4"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5375"/>
                            </p:stCondLst>
                            <p:childTnLst>
                              <p:par>
                                <p:cTn id="46" presetID="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childTnLst>
                          </p:cTn>
                        </p:par>
                        <p:par>
                          <p:cTn id="50" fill="hold">
                            <p:stCondLst>
                              <p:cond delay="5875"/>
                            </p:stCondLst>
                            <p:childTnLst>
                              <p:par>
                                <p:cTn id="51" presetID="2" presetClass="entr" presetSubtype="4"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6375"/>
                            </p:stCondLst>
                            <p:childTnLst>
                              <p:par>
                                <p:cTn id="56" presetID="2" presetClass="entr" presetSubtype="1"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grpSp>
        <p:nvGrpSpPr>
          <p:cNvPr id="16" name="组合 15">
            <a:extLst>
              <a:ext uri="{FF2B5EF4-FFF2-40B4-BE49-F238E27FC236}">
                <a16:creationId xmlns:a16="http://schemas.microsoft.com/office/drawing/2014/main" id="{043CFC30-37A4-2611-383A-2AC202053B22}"/>
              </a:ext>
            </a:extLst>
          </p:cNvPr>
          <p:cNvGrpSpPr/>
          <p:nvPr/>
        </p:nvGrpSpPr>
        <p:grpSpPr>
          <a:xfrm>
            <a:off x="5041037" y="2952958"/>
            <a:ext cx="1921324" cy="1652117"/>
            <a:chOff x="5041037" y="2952958"/>
            <a:chExt cx="1921324" cy="1652117"/>
          </a:xfrm>
        </p:grpSpPr>
        <p:sp>
          <p:nvSpPr>
            <p:cNvPr id="18" name="Freeform 6">
              <a:extLst>
                <a:ext uri="{FF2B5EF4-FFF2-40B4-BE49-F238E27FC236}">
                  <a16:creationId xmlns:a16="http://schemas.microsoft.com/office/drawing/2014/main" id="{F6954013-20DC-5BB0-832D-87D2DE151866}"/>
                </a:ext>
              </a:extLst>
            </p:cNvPr>
            <p:cNvSpPr>
              <a:spLocks/>
            </p:cNvSpPr>
            <p:nvPr/>
          </p:nvSpPr>
          <p:spPr bwMode="auto">
            <a:xfrm rot="5400000">
              <a:off x="5175640" y="2818355"/>
              <a:ext cx="1652117" cy="19213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sz="1600" dirty="0"/>
            </a:p>
          </p:txBody>
        </p:sp>
        <p:sp>
          <p:nvSpPr>
            <p:cNvPr id="20" name="文本框 19">
              <a:extLst>
                <a:ext uri="{FF2B5EF4-FFF2-40B4-BE49-F238E27FC236}">
                  <a16:creationId xmlns:a16="http://schemas.microsoft.com/office/drawing/2014/main" id="{3C564654-388A-D80C-79F6-CA82E49707D0}"/>
                </a:ext>
              </a:extLst>
            </p:cNvPr>
            <p:cNvSpPr txBox="1"/>
            <p:nvPr/>
          </p:nvSpPr>
          <p:spPr>
            <a:xfrm>
              <a:off x="5351152" y="3339500"/>
              <a:ext cx="1284637" cy="830997"/>
            </a:xfrm>
            <a:prstGeom prst="rect">
              <a:avLst/>
            </a:prstGeom>
            <a:noFill/>
          </p:spPr>
          <p:txBody>
            <a:bodyPr wrap="square">
              <a:spAutoFit/>
            </a:bodyPr>
            <a:lstStyle/>
            <a:p>
              <a:pPr algn="ctr"/>
              <a:r>
                <a:rPr lang="zh-CN" altLang="en-US" sz="1600" dirty="0">
                  <a:solidFill>
                    <a:schemeClr val="bg1"/>
                  </a:solidFill>
                  <a:latin typeface="方正黑体简体" panose="02010601030101010101" pitchFamily="2" charset="-122"/>
                  <a:ea typeface="方正黑体简体" panose="02010601030101010101" pitchFamily="2" charset="-122"/>
                </a:rPr>
                <a:t>（三）</a:t>
              </a:r>
              <a:endParaRPr lang="en-US" altLang="zh-CN" sz="1600" dirty="0">
                <a:solidFill>
                  <a:schemeClr val="bg1"/>
                </a:solidFill>
                <a:latin typeface="方正黑体简体" panose="02010601030101010101" pitchFamily="2" charset="-122"/>
                <a:ea typeface="方正黑体简体" panose="02010601030101010101" pitchFamily="2" charset="-122"/>
              </a:endParaRPr>
            </a:p>
            <a:p>
              <a:pPr algn="ctr"/>
              <a:r>
                <a:rPr lang="zh-CN" altLang="en-US" sz="1600" dirty="0">
                  <a:solidFill>
                    <a:schemeClr val="bg1"/>
                  </a:solidFill>
                  <a:latin typeface="方正黑体简体" panose="02010601030101010101" pitchFamily="2" charset="-122"/>
                  <a:ea typeface="方正黑体简体" panose="02010601030101010101" pitchFamily="2" charset="-122"/>
                </a:rPr>
                <a:t>中世纪大学的特权</a:t>
              </a:r>
            </a:p>
          </p:txBody>
        </p:sp>
      </p:grpSp>
      <p:grpSp>
        <p:nvGrpSpPr>
          <p:cNvPr id="11" name="组合 10">
            <a:extLst>
              <a:ext uri="{FF2B5EF4-FFF2-40B4-BE49-F238E27FC236}">
                <a16:creationId xmlns:a16="http://schemas.microsoft.com/office/drawing/2014/main" id="{A6DEFC76-6341-5B7B-1EF8-1BC019FEFD5E}"/>
              </a:ext>
            </a:extLst>
          </p:cNvPr>
          <p:cNvGrpSpPr/>
          <p:nvPr/>
        </p:nvGrpSpPr>
        <p:grpSpPr>
          <a:xfrm>
            <a:off x="7117419" y="4170497"/>
            <a:ext cx="1918861" cy="1652117"/>
            <a:chOff x="6736356" y="3878700"/>
            <a:chExt cx="1918861" cy="1652117"/>
          </a:xfrm>
        </p:grpSpPr>
        <p:sp>
          <p:nvSpPr>
            <p:cNvPr id="27" name="Freeform 8">
              <a:extLst>
                <a:ext uri="{FF2B5EF4-FFF2-40B4-BE49-F238E27FC236}">
                  <a16:creationId xmlns:a16="http://schemas.microsoft.com/office/drawing/2014/main" id="{821F2368-7462-EC6C-0D86-2217A409CBA2}"/>
                </a:ext>
              </a:extLst>
            </p:cNvPr>
            <p:cNvSpPr>
              <a:spLocks/>
            </p:cNvSpPr>
            <p:nvPr/>
          </p:nvSpPr>
          <p:spPr bwMode="auto">
            <a:xfrm rot="5400000">
              <a:off x="6869728" y="3745328"/>
              <a:ext cx="1652117" cy="1918861"/>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sz="1600" dirty="0"/>
            </a:p>
          </p:txBody>
        </p:sp>
        <p:sp>
          <p:nvSpPr>
            <p:cNvPr id="28" name="文本框 27">
              <a:extLst>
                <a:ext uri="{FF2B5EF4-FFF2-40B4-BE49-F238E27FC236}">
                  <a16:creationId xmlns:a16="http://schemas.microsoft.com/office/drawing/2014/main" id="{E2395F77-C4F9-C369-061B-D38374D3DCBC}"/>
                </a:ext>
              </a:extLst>
            </p:cNvPr>
            <p:cNvSpPr txBox="1"/>
            <p:nvPr/>
          </p:nvSpPr>
          <p:spPr>
            <a:xfrm>
              <a:off x="6880570" y="4090217"/>
              <a:ext cx="1654182" cy="1077218"/>
            </a:xfrm>
            <a:prstGeom prst="rect">
              <a:avLst/>
            </a:prstGeom>
            <a:noFill/>
          </p:spPr>
          <p:txBody>
            <a:bodyPr wrap="square">
              <a:spAutoFit/>
            </a:bodyPr>
            <a:lstStyle/>
            <a:p>
              <a:pPr algn="ctr"/>
              <a:r>
                <a:rPr lang="en-US" altLang="zh-CN" sz="1600" dirty="0">
                  <a:solidFill>
                    <a:schemeClr val="bg1"/>
                  </a:solidFill>
                  <a:latin typeface="方正黑体简体" panose="02010601030101010101" pitchFamily="2" charset="-122"/>
                  <a:ea typeface="方正黑体简体" panose="02010601030101010101" pitchFamily="2" charset="-122"/>
                </a:rPr>
                <a:t>4</a:t>
              </a:r>
            </a:p>
            <a:p>
              <a:pPr algn="ctr"/>
              <a:r>
                <a:rPr lang="zh-CN" altLang="en-US" sz="1600" dirty="0">
                  <a:solidFill>
                    <a:schemeClr val="bg1"/>
                  </a:solidFill>
                  <a:latin typeface="方正黑体简体" panose="02010601030101010101" pitchFamily="2" charset="-122"/>
                  <a:ea typeface="方正黑体简体" panose="02010601030101010101" pitchFamily="2" charset="-122"/>
                </a:rPr>
                <a:t>大学教师的参</a:t>
              </a:r>
              <a:endParaRPr lang="en-US" altLang="zh-CN" sz="1600" dirty="0">
                <a:solidFill>
                  <a:schemeClr val="bg1"/>
                </a:solidFill>
                <a:latin typeface="方正黑体简体" panose="02010601030101010101" pitchFamily="2" charset="-122"/>
                <a:ea typeface="方正黑体简体" panose="02010601030101010101" pitchFamily="2" charset="-122"/>
              </a:endParaRPr>
            </a:p>
            <a:p>
              <a:pPr algn="ctr"/>
              <a:r>
                <a:rPr lang="zh-CN" altLang="en-US" sz="1600" dirty="0">
                  <a:solidFill>
                    <a:schemeClr val="bg1"/>
                  </a:solidFill>
                  <a:latin typeface="方正黑体简体" panose="02010601030101010101" pitchFamily="2" charset="-122"/>
                  <a:ea typeface="方正黑体简体" panose="02010601030101010101" pitchFamily="2" charset="-122"/>
                </a:rPr>
                <a:t>政权和大学颁发特许证的权利</a:t>
              </a:r>
            </a:p>
          </p:txBody>
        </p:sp>
      </p:grpSp>
      <p:grpSp>
        <p:nvGrpSpPr>
          <p:cNvPr id="8" name="组合 7">
            <a:extLst>
              <a:ext uri="{FF2B5EF4-FFF2-40B4-BE49-F238E27FC236}">
                <a16:creationId xmlns:a16="http://schemas.microsoft.com/office/drawing/2014/main" id="{41544B3E-2CAF-2FC0-5498-B2ADF5F008F3}"/>
              </a:ext>
            </a:extLst>
          </p:cNvPr>
          <p:cNvGrpSpPr/>
          <p:nvPr/>
        </p:nvGrpSpPr>
        <p:grpSpPr>
          <a:xfrm>
            <a:off x="7141358" y="1756395"/>
            <a:ext cx="1921324" cy="1652117"/>
            <a:chOff x="6715602" y="1992296"/>
            <a:chExt cx="1921324" cy="1652117"/>
          </a:xfrm>
        </p:grpSpPr>
        <p:sp>
          <p:nvSpPr>
            <p:cNvPr id="24" name="Freeform 6">
              <a:extLst>
                <a:ext uri="{FF2B5EF4-FFF2-40B4-BE49-F238E27FC236}">
                  <a16:creationId xmlns:a16="http://schemas.microsoft.com/office/drawing/2014/main" id="{A8D2E7EE-F002-31F5-06D6-E61025DBCE8C}"/>
                </a:ext>
              </a:extLst>
            </p:cNvPr>
            <p:cNvSpPr>
              <a:spLocks/>
            </p:cNvSpPr>
            <p:nvPr/>
          </p:nvSpPr>
          <p:spPr bwMode="auto">
            <a:xfrm rot="5400000">
              <a:off x="6850205" y="1857693"/>
              <a:ext cx="1652117" cy="19213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sz="1600"/>
            </a:p>
          </p:txBody>
        </p:sp>
        <p:sp>
          <p:nvSpPr>
            <p:cNvPr id="29" name="文本框 28">
              <a:extLst>
                <a:ext uri="{FF2B5EF4-FFF2-40B4-BE49-F238E27FC236}">
                  <a16:creationId xmlns:a16="http://schemas.microsoft.com/office/drawing/2014/main" id="{F1CC86CC-3531-78A1-67F5-C8BEA1F3AD5E}"/>
                </a:ext>
              </a:extLst>
            </p:cNvPr>
            <p:cNvSpPr txBox="1"/>
            <p:nvPr/>
          </p:nvSpPr>
          <p:spPr>
            <a:xfrm>
              <a:off x="7033944" y="2253559"/>
              <a:ext cx="1284637" cy="830997"/>
            </a:xfrm>
            <a:prstGeom prst="rect">
              <a:avLst/>
            </a:prstGeom>
            <a:noFill/>
          </p:spPr>
          <p:txBody>
            <a:bodyPr wrap="square">
              <a:spAutoFit/>
            </a:bodyPr>
            <a:lstStyle/>
            <a:p>
              <a:pPr algn="ctr"/>
              <a:r>
                <a:rPr lang="en-US" altLang="zh-CN" sz="1600" dirty="0">
                  <a:solidFill>
                    <a:schemeClr val="bg1"/>
                  </a:solidFill>
                  <a:latin typeface="方正黑体简体" panose="02010601030101010101" pitchFamily="2" charset="-122"/>
                  <a:ea typeface="方正黑体简体" panose="02010601030101010101" pitchFamily="2" charset="-122"/>
                </a:rPr>
                <a:t>2</a:t>
              </a:r>
            </a:p>
            <a:p>
              <a:pPr algn="ctr"/>
              <a:r>
                <a:rPr lang="zh-CN" altLang="en-US" sz="1600" dirty="0">
                  <a:solidFill>
                    <a:schemeClr val="bg1"/>
                  </a:solidFill>
                  <a:latin typeface="方正黑体简体" panose="02010601030101010101" pitchFamily="2" charset="-122"/>
                  <a:ea typeface="方正黑体简体" panose="02010601030101010101" pitchFamily="2" charset="-122"/>
                </a:rPr>
                <a:t>内部自治的权力</a:t>
              </a:r>
            </a:p>
          </p:txBody>
        </p:sp>
      </p:grpSp>
      <p:grpSp>
        <p:nvGrpSpPr>
          <p:cNvPr id="5" name="组合 4">
            <a:extLst>
              <a:ext uri="{FF2B5EF4-FFF2-40B4-BE49-F238E27FC236}">
                <a16:creationId xmlns:a16="http://schemas.microsoft.com/office/drawing/2014/main" id="{C441ABB9-5FCE-9E97-9A4E-D83D1E315DCB}"/>
              </a:ext>
            </a:extLst>
          </p:cNvPr>
          <p:cNvGrpSpPr/>
          <p:nvPr/>
        </p:nvGrpSpPr>
        <p:grpSpPr>
          <a:xfrm>
            <a:off x="2919464" y="4171020"/>
            <a:ext cx="1918862" cy="1649576"/>
            <a:chOff x="3348180" y="3878700"/>
            <a:chExt cx="1918862" cy="1649576"/>
          </a:xfrm>
        </p:grpSpPr>
        <p:sp>
          <p:nvSpPr>
            <p:cNvPr id="26" name="Freeform 7">
              <a:extLst>
                <a:ext uri="{FF2B5EF4-FFF2-40B4-BE49-F238E27FC236}">
                  <a16:creationId xmlns:a16="http://schemas.microsoft.com/office/drawing/2014/main" id="{FCD67571-A54A-56E5-A2D2-C82CA0521461}"/>
                </a:ext>
              </a:extLst>
            </p:cNvPr>
            <p:cNvSpPr>
              <a:spLocks/>
            </p:cNvSpPr>
            <p:nvPr/>
          </p:nvSpPr>
          <p:spPr bwMode="auto">
            <a:xfrm rot="5400000">
              <a:off x="3482823" y="3744057"/>
              <a:ext cx="1649576" cy="1918862"/>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en-US" sz="1600" dirty="0"/>
            </a:p>
          </p:txBody>
        </p:sp>
        <p:sp>
          <p:nvSpPr>
            <p:cNvPr id="30" name="文本框 29">
              <a:extLst>
                <a:ext uri="{FF2B5EF4-FFF2-40B4-BE49-F238E27FC236}">
                  <a16:creationId xmlns:a16="http://schemas.microsoft.com/office/drawing/2014/main" id="{58DB575A-C0CD-F7AA-A0FC-C5FA30164E5E}"/>
                </a:ext>
              </a:extLst>
            </p:cNvPr>
            <p:cNvSpPr txBox="1"/>
            <p:nvPr/>
          </p:nvSpPr>
          <p:spPr>
            <a:xfrm>
              <a:off x="3523847" y="4262630"/>
              <a:ext cx="1517189" cy="830997"/>
            </a:xfrm>
            <a:prstGeom prst="rect">
              <a:avLst/>
            </a:prstGeom>
            <a:noFill/>
          </p:spPr>
          <p:txBody>
            <a:bodyPr wrap="square">
              <a:spAutoFit/>
            </a:bodyPr>
            <a:lstStyle/>
            <a:p>
              <a:pPr algn="ctr"/>
              <a:r>
                <a:rPr lang="en-US" altLang="zh-CN" sz="1600" dirty="0">
                  <a:solidFill>
                    <a:schemeClr val="bg1"/>
                  </a:solidFill>
                  <a:latin typeface="方正黑体简体" panose="02010601030101010101" pitchFamily="2" charset="-122"/>
                  <a:ea typeface="方正黑体简体" panose="02010601030101010101" pitchFamily="2" charset="-122"/>
                </a:rPr>
                <a:t>3</a:t>
              </a:r>
            </a:p>
            <a:p>
              <a:pPr algn="ctr"/>
              <a:r>
                <a:rPr lang="zh-CN" altLang="en-US" sz="1600" dirty="0">
                  <a:solidFill>
                    <a:schemeClr val="bg1"/>
                  </a:solidFill>
                  <a:latin typeface="方正黑体简体" panose="02010601030101010101" pitchFamily="2" charset="-122"/>
                  <a:ea typeface="方正黑体简体" panose="02010601030101010101" pitchFamily="2" charset="-122"/>
                </a:rPr>
                <a:t>免除赋税及服兵役的义务</a:t>
              </a:r>
            </a:p>
          </p:txBody>
        </p:sp>
      </p:grpSp>
      <p:grpSp>
        <p:nvGrpSpPr>
          <p:cNvPr id="2" name="组合 1">
            <a:extLst>
              <a:ext uri="{FF2B5EF4-FFF2-40B4-BE49-F238E27FC236}">
                <a16:creationId xmlns:a16="http://schemas.microsoft.com/office/drawing/2014/main" id="{3A795D9E-E945-4D40-4241-1BBA21C6E8D6}"/>
              </a:ext>
            </a:extLst>
          </p:cNvPr>
          <p:cNvGrpSpPr/>
          <p:nvPr/>
        </p:nvGrpSpPr>
        <p:grpSpPr>
          <a:xfrm>
            <a:off x="2940715" y="1654853"/>
            <a:ext cx="1921324" cy="1652117"/>
            <a:chOff x="3345718" y="1992296"/>
            <a:chExt cx="1921324" cy="1652117"/>
          </a:xfrm>
        </p:grpSpPr>
        <p:sp>
          <p:nvSpPr>
            <p:cNvPr id="17" name="Freeform 5">
              <a:extLst>
                <a:ext uri="{FF2B5EF4-FFF2-40B4-BE49-F238E27FC236}">
                  <a16:creationId xmlns:a16="http://schemas.microsoft.com/office/drawing/2014/main" id="{24C764A9-51D4-A5B7-DCFE-D73792680195}"/>
                </a:ext>
              </a:extLst>
            </p:cNvPr>
            <p:cNvSpPr>
              <a:spLocks/>
            </p:cNvSpPr>
            <p:nvPr/>
          </p:nvSpPr>
          <p:spPr bwMode="auto">
            <a:xfrm rot="5400000">
              <a:off x="3480321" y="1857693"/>
              <a:ext cx="1652117" cy="1921324"/>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US" sz="1600" dirty="0"/>
            </a:p>
          </p:txBody>
        </p:sp>
        <p:sp>
          <p:nvSpPr>
            <p:cNvPr id="31" name="文本框 30">
              <a:extLst>
                <a:ext uri="{FF2B5EF4-FFF2-40B4-BE49-F238E27FC236}">
                  <a16:creationId xmlns:a16="http://schemas.microsoft.com/office/drawing/2014/main" id="{523B0963-5D8B-1E26-60FC-B80AD81095EC}"/>
                </a:ext>
              </a:extLst>
            </p:cNvPr>
            <p:cNvSpPr txBox="1"/>
            <p:nvPr/>
          </p:nvSpPr>
          <p:spPr>
            <a:xfrm>
              <a:off x="3641580" y="2366293"/>
              <a:ext cx="1284637" cy="830997"/>
            </a:xfrm>
            <a:prstGeom prst="rect">
              <a:avLst/>
            </a:prstGeom>
            <a:noFill/>
          </p:spPr>
          <p:txBody>
            <a:bodyPr wrap="square">
              <a:spAutoFit/>
            </a:bodyPr>
            <a:lstStyle/>
            <a:p>
              <a:pPr algn="ctr"/>
              <a:r>
                <a:rPr lang="en-US" altLang="zh-CN" sz="1600" dirty="0">
                  <a:solidFill>
                    <a:schemeClr val="bg1"/>
                  </a:solidFill>
                  <a:latin typeface="方正黑体简体" panose="02010601030101010101" pitchFamily="2" charset="-122"/>
                  <a:ea typeface="方正黑体简体" panose="02010601030101010101" pitchFamily="2" charset="-122"/>
                </a:rPr>
                <a:t>1</a:t>
              </a:r>
            </a:p>
            <a:p>
              <a:pPr algn="ctr"/>
              <a:r>
                <a:rPr lang="zh-CN" altLang="en-US" sz="1600" dirty="0">
                  <a:solidFill>
                    <a:schemeClr val="bg1"/>
                  </a:solidFill>
                  <a:latin typeface="方正黑体简体" panose="02010601030101010101" pitchFamily="2" charset="-122"/>
                  <a:ea typeface="方正黑体简体" panose="02010601030101010101" pitchFamily="2" charset="-122"/>
                </a:rPr>
                <a:t>迁校和罢教的权利</a:t>
              </a:r>
            </a:p>
          </p:txBody>
        </p:sp>
      </p:grpSp>
      <p:sp>
        <p:nvSpPr>
          <p:cNvPr id="32" name="箭头: 右 31">
            <a:extLst>
              <a:ext uri="{FF2B5EF4-FFF2-40B4-BE49-F238E27FC236}">
                <a16:creationId xmlns:a16="http://schemas.microsoft.com/office/drawing/2014/main" id="{34F83EB0-C3A2-5692-D65F-07BD26BC4CD8}"/>
              </a:ext>
            </a:extLst>
          </p:cNvPr>
          <p:cNvSpPr/>
          <p:nvPr/>
        </p:nvSpPr>
        <p:spPr>
          <a:xfrm rot="19872244">
            <a:off x="6909225" y="3085878"/>
            <a:ext cx="261257" cy="2986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3AFBCDFE-B7DD-31ED-D34D-B34653FEBCB2}"/>
              </a:ext>
            </a:extLst>
          </p:cNvPr>
          <p:cNvSpPr/>
          <p:nvPr/>
        </p:nvSpPr>
        <p:spPr>
          <a:xfrm rot="12608997">
            <a:off x="4882691" y="3086771"/>
            <a:ext cx="261257" cy="2986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箭头: 右 33">
            <a:extLst>
              <a:ext uri="{FF2B5EF4-FFF2-40B4-BE49-F238E27FC236}">
                <a16:creationId xmlns:a16="http://schemas.microsoft.com/office/drawing/2014/main" id="{6CBC1D3B-C8F2-2BFD-EEA4-9F2C5D2A4431}"/>
              </a:ext>
            </a:extLst>
          </p:cNvPr>
          <p:cNvSpPr/>
          <p:nvPr/>
        </p:nvSpPr>
        <p:spPr>
          <a:xfrm rot="9206314">
            <a:off x="4891314" y="4210877"/>
            <a:ext cx="261257" cy="2986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箭头: 右 34">
            <a:extLst>
              <a:ext uri="{FF2B5EF4-FFF2-40B4-BE49-F238E27FC236}">
                <a16:creationId xmlns:a16="http://schemas.microsoft.com/office/drawing/2014/main" id="{26DAD8BD-A7D6-20DC-DDF2-390E3DEDD3C6}"/>
              </a:ext>
            </a:extLst>
          </p:cNvPr>
          <p:cNvSpPr/>
          <p:nvPr/>
        </p:nvSpPr>
        <p:spPr>
          <a:xfrm rot="1656782">
            <a:off x="6870564" y="4202320"/>
            <a:ext cx="261257" cy="2986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179406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right)">
                                      <p:cBhvr>
                                        <p:cTn id="56" dur="500"/>
                                        <p:tgtEl>
                                          <p:spTgt spid="34"/>
                                        </p:tgtEl>
                                      </p:cBhvr>
                                    </p:animEffect>
                                  </p:childTnLst>
                                </p:cTn>
                              </p:par>
                            </p:childTnLst>
                          </p:cTn>
                        </p:par>
                        <p:par>
                          <p:cTn id="57" fill="hold">
                            <p:stCondLst>
                              <p:cond delay="5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childTnLst>
                          </p:cTn>
                        </p:par>
                        <p:par>
                          <p:cTn id="68" fill="hold">
                            <p:stCondLst>
                              <p:cond delay="500"/>
                            </p:stCondLst>
                            <p:childTnLst>
                              <p:par>
                                <p:cTn id="69" presetID="53" presetClass="entr" presetSubtype="16" fill="hold"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2" grpId="0" animBg="1"/>
      <p:bldP spid="33" grpId="0" animBg="1"/>
      <p:bldP spid="34"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36" name="文本框 35">
            <a:extLst>
              <a:ext uri="{FF2B5EF4-FFF2-40B4-BE49-F238E27FC236}">
                <a16:creationId xmlns:a16="http://schemas.microsoft.com/office/drawing/2014/main" id="{716A7576-F579-12FD-8912-D122BC8D6A8B}"/>
              </a:ext>
            </a:extLst>
          </p:cNvPr>
          <p:cNvSpPr txBox="1"/>
          <p:nvPr/>
        </p:nvSpPr>
        <p:spPr>
          <a:xfrm>
            <a:off x="1496495" y="1551860"/>
            <a:ext cx="9238310"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（四）中世纪大学的教学</a:t>
            </a:r>
          </a:p>
          <a:p>
            <a:pPr>
              <a:lnSpc>
                <a:spcPct val="150000"/>
              </a:lnSpc>
            </a:pPr>
            <a:r>
              <a:rPr lang="zh-CN" altLang="en-US" dirty="0">
                <a:latin typeface="方正黑体简体" panose="02010601030101010101" pitchFamily="2" charset="-122"/>
                <a:ea typeface="方正黑体简体" panose="02010601030101010101" pitchFamily="2" charset="-122"/>
              </a:rPr>
              <a:t>       早期的大学大都是单科大学，后来由于知识的普及和增进，逐渐形成由文、法、医、神四科组成的综合性大学。文科带有预科的性质，课程以“七艺”和亚里士多德的逻辑学为主；法科课程包括民法和罗马法；医科课程有古希腊医师著作、阿拉伯医学名著和临床实习；神学课程主要是</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圣经</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和</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名言集四编</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中世纪大学教学用拉丁语，教学方法是讲课、复述、辩论。讲课主要是教师讲读教科</a:t>
            </a:r>
          </a:p>
          <a:p>
            <a:pPr>
              <a:lnSpc>
                <a:spcPct val="150000"/>
              </a:lnSpc>
            </a:pPr>
            <a:r>
              <a:rPr lang="zh-CN" altLang="en-US" dirty="0">
                <a:latin typeface="方正黑体简体" panose="02010601030101010101" pitchFamily="2" charset="-122"/>
                <a:ea typeface="方正黑体简体" panose="02010601030101010101" pitchFamily="2" charset="-122"/>
              </a:rPr>
              <a:t>书，学生记录讲课内容。教师的讲课包括评论、注解、推演、归纳等。复述有诵读原文和讨论，通常将学生分成小组，由成绩较好的学生带领复习学习的内容，然后进行讨论。</a:t>
            </a:r>
          </a:p>
        </p:txBody>
      </p:sp>
    </p:spTree>
    <p:extLst>
      <p:ext uri="{BB962C8B-B14F-4D97-AF65-F5344CB8AC3E}">
        <p14:creationId xmlns:p14="http://schemas.microsoft.com/office/powerpoint/2010/main" val="15398244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36" name="文本框 35">
            <a:extLst>
              <a:ext uri="{FF2B5EF4-FFF2-40B4-BE49-F238E27FC236}">
                <a16:creationId xmlns:a16="http://schemas.microsoft.com/office/drawing/2014/main" id="{716A7576-F579-12FD-8912-D122BC8D6A8B}"/>
              </a:ext>
            </a:extLst>
          </p:cNvPr>
          <p:cNvSpPr txBox="1"/>
          <p:nvPr/>
        </p:nvSpPr>
        <p:spPr>
          <a:xfrm>
            <a:off x="1496495" y="1551860"/>
            <a:ext cx="9238310"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（五）中世纪大学的特征</a:t>
            </a:r>
          </a:p>
          <a:p>
            <a:pPr>
              <a:lnSpc>
                <a:spcPct val="150000"/>
              </a:lnSpc>
            </a:pPr>
            <a:r>
              <a:rPr lang="zh-CN" altLang="en-US" dirty="0">
                <a:latin typeface="方正黑体简体" panose="02010601030101010101" pitchFamily="2" charset="-122"/>
                <a:ea typeface="方正黑体简体" panose="02010601030101010101" pitchFamily="2" charset="-122"/>
              </a:rPr>
              <a:t>       第一，世俗性。大学基本上不隶属于教会，而是代表先进世俗城市阶层的利益，以培养社会所需的实用人才为主，如教师、医生、法官、政府官员。大学的性质与教会学校不同。</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a:t>
            </a:r>
            <a:r>
              <a:rPr lang="zh-CN" altLang="en-US" dirty="0">
                <a:latin typeface="方正黑体简体" panose="02010601030101010101" pitchFamily="2" charset="-122"/>
                <a:ea typeface="方正黑体简体" panose="02010601030101010101" pitchFamily="2" charset="-122"/>
              </a:rPr>
              <a:t>第二，专业性。大学是以传授专门技能为主的，是专业性的教育机构。它虽然也开设神学和“七艺”的课程，但只是作为学习专业课程的基础。第三，国际性。所谓国际性，是指大学是跨国性的教育机构，学生和教师来自不同的国家和地区，学习的内容也是世界各国的先进文明成果。这与教会学校和封建主教育的地区性有明显不同。</a:t>
            </a:r>
          </a:p>
        </p:txBody>
      </p:sp>
    </p:spTree>
    <p:extLst>
      <p:ext uri="{BB962C8B-B14F-4D97-AF65-F5344CB8AC3E}">
        <p14:creationId xmlns:p14="http://schemas.microsoft.com/office/powerpoint/2010/main" val="54777466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中世纪大学</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36" name="文本框 35">
            <a:extLst>
              <a:ext uri="{FF2B5EF4-FFF2-40B4-BE49-F238E27FC236}">
                <a16:creationId xmlns:a16="http://schemas.microsoft.com/office/drawing/2014/main" id="{716A7576-F579-12FD-8912-D122BC8D6A8B}"/>
              </a:ext>
            </a:extLst>
          </p:cNvPr>
          <p:cNvSpPr txBox="1"/>
          <p:nvPr/>
        </p:nvSpPr>
        <p:spPr>
          <a:xfrm>
            <a:off x="1496495" y="1551860"/>
            <a:ext cx="9238310" cy="4199226"/>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三、中世纪大学的历史地位</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中世纪大学的产生是教育史上具有深远影响的一页。它是近代和现代大学的雏形，是人类文化发展的缩影和社会进步的表现。中世纪大学打破了教会垄断高等教育的局面，促进了世俗文化的发展，广泛传播了文化知识。大学提供了知识研究的场所，倡导了学术研究的风气，使学者担负起保存、传播、创造文化的工作。</a:t>
            </a:r>
          </a:p>
          <a:p>
            <a:pPr>
              <a:lnSpc>
                <a:spcPct val="150000"/>
              </a:lnSpc>
            </a:pPr>
            <a:r>
              <a:rPr lang="zh-CN" altLang="en-US" dirty="0">
                <a:latin typeface="方正黑体简体" panose="02010601030101010101" pitchFamily="2" charset="-122"/>
                <a:ea typeface="方正黑体简体" panose="02010601030101010101" pitchFamily="2" charset="-122"/>
              </a:rPr>
              <a:t>       中世纪大学培养了一大批日后成为中等学校教师的人才，造就了西方新时期的一代伟</a:t>
            </a:r>
          </a:p>
          <a:p>
            <a:pPr>
              <a:lnSpc>
                <a:spcPct val="150000"/>
              </a:lnSpc>
            </a:pPr>
            <a:r>
              <a:rPr lang="zh-CN" altLang="en-US" dirty="0">
                <a:latin typeface="方正黑体简体" panose="02010601030101010101" pitchFamily="2" charset="-122"/>
                <a:ea typeface="方正黑体简体" panose="02010601030101010101" pitchFamily="2" charset="-122"/>
              </a:rPr>
              <a:t>大人物，如但丁、彼特拉克、马丁</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路德、加尔文、伽利略、牛顿等。中世纪大学的教学</a:t>
            </a:r>
          </a:p>
          <a:p>
            <a:pPr>
              <a:lnSpc>
                <a:spcPct val="150000"/>
              </a:lnSpc>
            </a:pPr>
            <a:r>
              <a:rPr lang="zh-CN" altLang="en-US" dirty="0">
                <a:latin typeface="方正黑体简体" panose="02010601030101010101" pitchFamily="2" charset="-122"/>
                <a:ea typeface="方正黑体简体" panose="02010601030101010101" pitchFamily="2" charset="-122"/>
              </a:rPr>
              <a:t>虽是刻板的，甚至是烦琐的，然而它毕竟动摇了传统的盲目信仰，重视了理解能力，启迪</a:t>
            </a:r>
          </a:p>
          <a:p>
            <a:pPr>
              <a:lnSpc>
                <a:spcPct val="150000"/>
              </a:lnSpc>
            </a:pPr>
            <a:r>
              <a:rPr lang="zh-CN" altLang="en-US" dirty="0">
                <a:latin typeface="方正黑体简体" panose="02010601030101010101" pitchFamily="2" charset="-122"/>
                <a:ea typeface="方正黑体简体" panose="02010601030101010101" pitchFamily="2" charset="-122"/>
              </a:rPr>
              <a:t>了辩论风气。中世纪大学的迁移和各大学之间的学术研究活动对促进国际文化的交流起了</a:t>
            </a:r>
          </a:p>
          <a:p>
            <a:pPr>
              <a:lnSpc>
                <a:spcPct val="150000"/>
              </a:lnSpc>
            </a:pPr>
            <a:r>
              <a:rPr lang="zh-CN" altLang="en-US" dirty="0">
                <a:latin typeface="方正黑体简体" panose="02010601030101010101" pitchFamily="2" charset="-122"/>
                <a:ea typeface="方正黑体简体" panose="02010601030101010101" pitchFamily="2" charset="-122"/>
              </a:rPr>
              <a:t>积极作用。</a:t>
            </a:r>
          </a:p>
        </p:txBody>
      </p:sp>
    </p:spTree>
    <p:extLst>
      <p:ext uri="{BB962C8B-B14F-4D97-AF65-F5344CB8AC3E}">
        <p14:creationId xmlns:p14="http://schemas.microsoft.com/office/powerpoint/2010/main" val="213112400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拜占庭教育和阿拉伯教育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8" name="矩形: 一个圆顶角，剪去另一个顶角 7">
            <a:extLst>
              <a:ext uri="{FF2B5EF4-FFF2-40B4-BE49-F238E27FC236}">
                <a16:creationId xmlns:a16="http://schemas.microsoft.com/office/drawing/2014/main" id="{51DE3E3D-2850-8040-3E43-CCDD7F0D5D70}"/>
              </a:ext>
            </a:extLst>
          </p:cNvPr>
          <p:cNvSpPr/>
          <p:nvPr/>
        </p:nvSpPr>
        <p:spPr>
          <a:xfrm>
            <a:off x="456066" y="3132739"/>
            <a:ext cx="2405885" cy="2816799"/>
          </a:xfrm>
          <a:prstGeom prst="snip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zh-CN" altLang="en-US" sz="1600" b="1" dirty="0"/>
              <a:t>（一）历史背景</a:t>
            </a:r>
          </a:p>
          <a:p>
            <a:r>
              <a:rPr lang="en-US" altLang="zh-CN" sz="1600" dirty="0"/>
              <a:t>        395</a:t>
            </a:r>
            <a:r>
              <a:rPr lang="zh-CN" altLang="en-US" sz="1600" dirty="0"/>
              <a:t>年，古罗马帝国分裂为东西两个独立国家。西罗马帝国于 </a:t>
            </a:r>
            <a:r>
              <a:rPr lang="en-US" altLang="zh-CN" sz="1600" dirty="0"/>
              <a:t>476 </a:t>
            </a:r>
            <a:r>
              <a:rPr lang="zh-CN" altLang="en-US" sz="1600" dirty="0"/>
              <a:t>年灭亡，拜占庭帝国（东罗马帝国）又存在了近一千年，于 </a:t>
            </a:r>
            <a:r>
              <a:rPr lang="en-US" altLang="zh-CN" sz="1600" dirty="0"/>
              <a:t>1453 </a:t>
            </a:r>
            <a:r>
              <a:rPr lang="zh-CN" altLang="en-US" sz="1600" dirty="0"/>
              <a:t>年亡于奥斯曼帝国。</a:t>
            </a:r>
            <a:endParaRPr lang="en-US" altLang="zh-CN" sz="1600" dirty="0"/>
          </a:p>
          <a:p>
            <a:endParaRPr lang="zh-CN" altLang="en-US" sz="1600" dirty="0"/>
          </a:p>
        </p:txBody>
      </p:sp>
      <p:sp>
        <p:nvSpPr>
          <p:cNvPr id="11" name="矩形: 一个圆顶角，剪去另一个顶角 10">
            <a:extLst>
              <a:ext uri="{FF2B5EF4-FFF2-40B4-BE49-F238E27FC236}">
                <a16:creationId xmlns:a16="http://schemas.microsoft.com/office/drawing/2014/main" id="{C8437B06-9371-57EB-543A-A2D1AF958821}"/>
              </a:ext>
            </a:extLst>
          </p:cNvPr>
          <p:cNvSpPr/>
          <p:nvPr/>
        </p:nvSpPr>
        <p:spPr>
          <a:xfrm>
            <a:off x="3257079" y="1389074"/>
            <a:ext cx="2572751" cy="4848732"/>
          </a:xfrm>
          <a:prstGeom prst="snipRoundRect">
            <a:avLst/>
          </a:prstGeom>
        </p:spPr>
        <p:style>
          <a:lnRef idx="0">
            <a:schemeClr val="accent3"/>
          </a:lnRef>
          <a:fillRef idx="3">
            <a:schemeClr val="accent3"/>
          </a:fillRef>
          <a:effectRef idx="3">
            <a:schemeClr val="accent3"/>
          </a:effectRef>
          <a:fontRef idx="minor">
            <a:schemeClr val="lt1"/>
          </a:fontRef>
        </p:style>
        <p:txBody>
          <a:bodyPr rtlCol="0" anchor="ctr"/>
          <a:lstStyle/>
          <a:p>
            <a:r>
              <a:rPr lang="zh-CN" altLang="en-US" sz="1600" b="1" dirty="0"/>
              <a:t>（二）世俗教育</a:t>
            </a:r>
            <a:endParaRPr lang="en-US" altLang="zh-CN" sz="1600" b="1" dirty="0"/>
          </a:p>
          <a:p>
            <a:r>
              <a:rPr lang="zh-CN" altLang="en-US" sz="1600" dirty="0"/>
              <a:t>       帝国初期，在首都君士坦丁堡和其他一些城市中的高等学校仍继续存在，这对其初期文化教育的发展起到了重要作用。在拜占庭，最有影响力的高等学校是创办于</a:t>
            </a:r>
            <a:r>
              <a:rPr lang="en-US" altLang="zh-CN" sz="1600" dirty="0"/>
              <a:t>425 </a:t>
            </a:r>
            <a:r>
              <a:rPr lang="zh-CN" altLang="en-US" sz="1600" dirty="0"/>
              <a:t>年的君士坦丁堡大学（图 </a:t>
            </a:r>
            <a:r>
              <a:rPr lang="en-US" altLang="zh-CN" sz="1600" dirty="0"/>
              <a:t>2-13</a:t>
            </a:r>
            <a:r>
              <a:rPr lang="zh-CN" altLang="en-US" sz="1600" dirty="0"/>
              <a:t>）。</a:t>
            </a:r>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zh-CN" altLang="en-US" sz="1600" dirty="0"/>
          </a:p>
        </p:txBody>
      </p:sp>
      <p:sp>
        <p:nvSpPr>
          <p:cNvPr id="12" name="矩形: 一个圆顶角，剪去另一个顶角 11">
            <a:extLst>
              <a:ext uri="{FF2B5EF4-FFF2-40B4-BE49-F238E27FC236}">
                <a16:creationId xmlns:a16="http://schemas.microsoft.com/office/drawing/2014/main" id="{F8ABEFCB-A57A-A40C-CF46-C8F93D87130F}"/>
              </a:ext>
            </a:extLst>
          </p:cNvPr>
          <p:cNvSpPr/>
          <p:nvPr/>
        </p:nvSpPr>
        <p:spPr>
          <a:xfrm>
            <a:off x="6224958" y="1410638"/>
            <a:ext cx="2572751" cy="4848732"/>
          </a:xfrm>
          <a:prstGeom prst="snipRoundRect">
            <a:avLst/>
          </a:prstGeom>
        </p:spPr>
        <p:style>
          <a:lnRef idx="0">
            <a:schemeClr val="accent3"/>
          </a:lnRef>
          <a:fillRef idx="3">
            <a:schemeClr val="accent3"/>
          </a:fillRef>
          <a:effectRef idx="3">
            <a:schemeClr val="accent3"/>
          </a:effectRef>
          <a:fontRef idx="minor">
            <a:schemeClr val="lt1"/>
          </a:fontRef>
        </p:style>
        <p:txBody>
          <a:bodyPr rtlCol="0" anchor="ctr"/>
          <a:lstStyle/>
          <a:p>
            <a:r>
              <a:rPr lang="zh-CN" altLang="en-US" sz="1600" b="1" dirty="0">
                <a:latin typeface="方正黑体简体" panose="02010601030101010101" pitchFamily="2" charset="-122"/>
                <a:ea typeface="方正黑体简体" panose="02010601030101010101" pitchFamily="2" charset="-122"/>
              </a:rPr>
              <a:t>（三）教会教育</a:t>
            </a:r>
            <a:endParaRPr lang="en-US" altLang="zh-CN" sz="1600" dirty="0"/>
          </a:p>
          <a:p>
            <a:r>
              <a:rPr lang="zh-CN" altLang="en-US" sz="1600" dirty="0"/>
              <a:t>总的来说，拜占庭教会比较重视教育。教会学校主要有两种：一种是远离城市的隐修院（图 </a:t>
            </a:r>
            <a:r>
              <a:rPr lang="en-US" altLang="zh-CN" sz="1600" dirty="0"/>
              <a:t>2-14</a:t>
            </a:r>
            <a:r>
              <a:rPr lang="zh-CN" altLang="en-US" sz="1600" dirty="0"/>
              <a:t>），另一种是附设于主教教堂的座堂学校。</a:t>
            </a:r>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zh-CN" altLang="en-US" sz="1600" dirty="0"/>
          </a:p>
        </p:txBody>
      </p:sp>
      <p:sp>
        <p:nvSpPr>
          <p:cNvPr id="13" name="矩形: 一个圆顶角，剪去另一个顶角 12">
            <a:extLst>
              <a:ext uri="{FF2B5EF4-FFF2-40B4-BE49-F238E27FC236}">
                <a16:creationId xmlns:a16="http://schemas.microsoft.com/office/drawing/2014/main" id="{9BE868FB-F8AC-9E2A-180E-511AF361B8DE}"/>
              </a:ext>
            </a:extLst>
          </p:cNvPr>
          <p:cNvSpPr/>
          <p:nvPr/>
        </p:nvSpPr>
        <p:spPr>
          <a:xfrm>
            <a:off x="456066" y="1621853"/>
            <a:ext cx="2405884" cy="563207"/>
          </a:xfrm>
          <a:prstGeom prst="snip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1600" b="1">
                <a:latin typeface="方正黑体简体" panose="02010601030101010101" pitchFamily="2" charset="-122"/>
                <a:ea typeface="方正黑体简体" panose="02010601030101010101" pitchFamily="2" charset="-122"/>
              </a:rPr>
              <a:t>一、拜占庭教育</a:t>
            </a:r>
            <a:endParaRPr lang="zh-CN" altLang="en-US" sz="1600" dirty="0"/>
          </a:p>
        </p:txBody>
      </p:sp>
      <p:pic>
        <p:nvPicPr>
          <p:cNvPr id="3" name="图片 2">
            <a:extLst>
              <a:ext uri="{FF2B5EF4-FFF2-40B4-BE49-F238E27FC236}">
                <a16:creationId xmlns:a16="http://schemas.microsoft.com/office/drawing/2014/main" id="{5608CB66-986E-D9FB-F36F-EF927D316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899" y="4333215"/>
            <a:ext cx="2356129" cy="1724217"/>
          </a:xfrm>
          <a:prstGeom prst="rect">
            <a:avLst/>
          </a:prstGeom>
        </p:spPr>
      </p:pic>
      <p:pic>
        <p:nvPicPr>
          <p:cNvPr id="6" name="图片 5">
            <a:extLst>
              <a:ext uri="{FF2B5EF4-FFF2-40B4-BE49-F238E27FC236}">
                <a16:creationId xmlns:a16="http://schemas.microsoft.com/office/drawing/2014/main" id="{ED6BCDCB-6CB4-BA86-4F9B-B044F0B81B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4520" y="4061940"/>
            <a:ext cx="2333625" cy="2019300"/>
          </a:xfrm>
          <a:prstGeom prst="rect">
            <a:avLst/>
          </a:prstGeom>
        </p:spPr>
      </p:pic>
      <p:sp>
        <p:nvSpPr>
          <p:cNvPr id="16" name="矩形: 一个圆顶角，剪去另一个顶角 15">
            <a:extLst>
              <a:ext uri="{FF2B5EF4-FFF2-40B4-BE49-F238E27FC236}">
                <a16:creationId xmlns:a16="http://schemas.microsoft.com/office/drawing/2014/main" id="{0D785389-2236-4FA5-B86B-B99DEC1B7F3C}"/>
              </a:ext>
            </a:extLst>
          </p:cNvPr>
          <p:cNvSpPr/>
          <p:nvPr/>
        </p:nvSpPr>
        <p:spPr>
          <a:xfrm>
            <a:off x="9192837" y="1410638"/>
            <a:ext cx="2572751" cy="4848732"/>
          </a:xfrm>
          <a:prstGeom prst="snipRoundRect">
            <a:avLst/>
          </a:prstGeom>
        </p:spPr>
        <p:style>
          <a:lnRef idx="0">
            <a:schemeClr val="accent4"/>
          </a:lnRef>
          <a:fillRef idx="3">
            <a:schemeClr val="accent4"/>
          </a:fillRef>
          <a:effectRef idx="3">
            <a:schemeClr val="accent4"/>
          </a:effectRef>
          <a:fontRef idx="minor">
            <a:schemeClr val="lt1"/>
          </a:fontRef>
        </p:style>
        <p:txBody>
          <a:bodyPr rtlCol="0" anchor="ctr"/>
          <a:lstStyle/>
          <a:p>
            <a:r>
              <a:rPr lang="zh-CN" altLang="en-US" sz="1600" b="1" dirty="0">
                <a:latin typeface="方正黑体简体" panose="02010601030101010101" pitchFamily="2" charset="-122"/>
                <a:ea typeface="方正黑体简体" panose="02010601030101010101" pitchFamily="2" charset="-122"/>
              </a:rPr>
              <a:t>（四）拜占庭教育的特点及其影响</a:t>
            </a:r>
            <a:endParaRPr lang="en-US" altLang="zh-CN" sz="1600" b="1" dirty="0">
              <a:latin typeface="方正黑体简体" panose="02010601030101010101" pitchFamily="2" charset="-122"/>
              <a:ea typeface="方正黑体简体" panose="02010601030101010101" pitchFamily="2" charset="-122"/>
            </a:endParaRPr>
          </a:p>
          <a:p>
            <a:r>
              <a:rPr lang="zh-CN" altLang="en-US" sz="1600" dirty="0"/>
              <a:t>       拜占庭的政治、经济特点，特别是它的教会与世俗政权之间的关系对它的文化教育发展</a:t>
            </a:r>
          </a:p>
          <a:p>
            <a:r>
              <a:rPr lang="zh-CN" altLang="en-US" sz="1600" dirty="0"/>
              <a:t>产生了明显影响，使它具有以下特点：其一，直接继承了古希腊罗马文化。其二，存在着因世俗生活需要而得到发展的世俗教育体系。其三，教会的文化教育体系与世俗的文化教育体</a:t>
            </a:r>
          </a:p>
          <a:p>
            <a:r>
              <a:rPr lang="zh-CN" altLang="en-US" sz="1600" dirty="0"/>
              <a:t>系长期并存。总的来说，拜占庭教育起到了保存和传播古希腊罗马文化的作用。</a:t>
            </a:r>
            <a:endParaRPr lang="en-US" altLang="zh-CN" sz="1600" dirty="0"/>
          </a:p>
        </p:txBody>
      </p:sp>
    </p:spTree>
    <p:extLst>
      <p:ext uri="{BB962C8B-B14F-4D97-AF65-F5344CB8AC3E}">
        <p14:creationId xmlns:p14="http://schemas.microsoft.com/office/powerpoint/2010/main" val="112150842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360"/>
                                          </p:val>
                                        </p:tav>
                                        <p:tav tm="100000">
                                          <p:val>
                                            <p:fltVal val="0"/>
                                          </p:val>
                                        </p:tav>
                                      </p:tavLst>
                                    </p:anim>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80">
                                          <p:stCondLst>
                                            <p:cond delay="0"/>
                                          </p:stCondLst>
                                        </p:cTn>
                                        <p:tgtEl>
                                          <p:spTgt spid="8"/>
                                        </p:tgtEl>
                                      </p:cBhvr>
                                    </p:animEffect>
                                    <p:anim calcmode="lin" valueType="num">
                                      <p:cBhvr>
                                        <p:cTn id="3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0" dur="26">
                                          <p:stCondLst>
                                            <p:cond delay="650"/>
                                          </p:stCondLst>
                                        </p:cTn>
                                        <p:tgtEl>
                                          <p:spTgt spid="8"/>
                                        </p:tgtEl>
                                      </p:cBhvr>
                                      <p:to x="100000" y="60000"/>
                                    </p:animScale>
                                    <p:animScale>
                                      <p:cBhvr>
                                        <p:cTn id="41" dur="166" decel="50000">
                                          <p:stCondLst>
                                            <p:cond delay="676"/>
                                          </p:stCondLst>
                                        </p:cTn>
                                        <p:tgtEl>
                                          <p:spTgt spid="8"/>
                                        </p:tgtEl>
                                      </p:cBhvr>
                                      <p:to x="100000" y="100000"/>
                                    </p:animScale>
                                    <p:animScale>
                                      <p:cBhvr>
                                        <p:cTn id="42" dur="26">
                                          <p:stCondLst>
                                            <p:cond delay="1312"/>
                                          </p:stCondLst>
                                        </p:cTn>
                                        <p:tgtEl>
                                          <p:spTgt spid="8"/>
                                        </p:tgtEl>
                                      </p:cBhvr>
                                      <p:to x="100000" y="80000"/>
                                    </p:animScale>
                                    <p:animScale>
                                      <p:cBhvr>
                                        <p:cTn id="43" dur="166" decel="50000">
                                          <p:stCondLst>
                                            <p:cond delay="1338"/>
                                          </p:stCondLst>
                                        </p:cTn>
                                        <p:tgtEl>
                                          <p:spTgt spid="8"/>
                                        </p:tgtEl>
                                      </p:cBhvr>
                                      <p:to x="100000" y="100000"/>
                                    </p:animScale>
                                    <p:animScale>
                                      <p:cBhvr>
                                        <p:cTn id="44" dur="26">
                                          <p:stCondLst>
                                            <p:cond delay="1642"/>
                                          </p:stCondLst>
                                        </p:cTn>
                                        <p:tgtEl>
                                          <p:spTgt spid="8"/>
                                        </p:tgtEl>
                                      </p:cBhvr>
                                      <p:to x="100000" y="90000"/>
                                    </p:animScale>
                                    <p:animScale>
                                      <p:cBhvr>
                                        <p:cTn id="45" dur="166" decel="50000">
                                          <p:stCondLst>
                                            <p:cond delay="1668"/>
                                          </p:stCondLst>
                                        </p:cTn>
                                        <p:tgtEl>
                                          <p:spTgt spid="8"/>
                                        </p:tgtEl>
                                      </p:cBhvr>
                                      <p:to x="100000" y="100000"/>
                                    </p:animScale>
                                    <p:animScale>
                                      <p:cBhvr>
                                        <p:cTn id="46" dur="26">
                                          <p:stCondLst>
                                            <p:cond delay="1808"/>
                                          </p:stCondLst>
                                        </p:cTn>
                                        <p:tgtEl>
                                          <p:spTgt spid="8"/>
                                        </p:tgtEl>
                                      </p:cBhvr>
                                      <p:to x="100000" y="95000"/>
                                    </p:animScale>
                                    <p:animScale>
                                      <p:cBhvr>
                                        <p:cTn id="47" dur="166" decel="50000">
                                          <p:stCondLst>
                                            <p:cond delay="1834"/>
                                          </p:stCondLst>
                                        </p:cTn>
                                        <p:tgtEl>
                                          <p:spTgt spid="8"/>
                                        </p:tgtEl>
                                      </p:cBhvr>
                                      <p:to x="100000" y="100000"/>
                                    </p:animScale>
                                  </p:childTnLst>
                                </p:cTn>
                              </p:par>
                            </p:childTnLst>
                          </p:cTn>
                        </p:par>
                      </p:childTnLst>
                    </p:cTn>
                  </p:par>
                  <p:par>
                    <p:cTn id="48" fill="hold">
                      <p:stCondLst>
                        <p:cond delay="indefinite"/>
                      </p:stCondLst>
                      <p:childTnLst>
                        <p:par>
                          <p:cTn id="49" fill="hold">
                            <p:stCondLst>
                              <p:cond delay="0"/>
                            </p:stCondLst>
                            <p:childTnLst>
                              <p:par>
                                <p:cTn id="50" presetID="26"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80">
                                          <p:stCondLst>
                                            <p:cond delay="0"/>
                                          </p:stCondLst>
                                        </p:cTn>
                                        <p:tgtEl>
                                          <p:spTgt spid="11"/>
                                        </p:tgtEl>
                                      </p:cBhvr>
                                    </p:animEffect>
                                    <p:anim calcmode="lin" valueType="num">
                                      <p:cBhvr>
                                        <p:cTn id="5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8" dur="26">
                                          <p:stCondLst>
                                            <p:cond delay="650"/>
                                          </p:stCondLst>
                                        </p:cTn>
                                        <p:tgtEl>
                                          <p:spTgt spid="11"/>
                                        </p:tgtEl>
                                      </p:cBhvr>
                                      <p:to x="100000" y="60000"/>
                                    </p:animScale>
                                    <p:animScale>
                                      <p:cBhvr>
                                        <p:cTn id="59" dur="166" decel="50000">
                                          <p:stCondLst>
                                            <p:cond delay="676"/>
                                          </p:stCondLst>
                                        </p:cTn>
                                        <p:tgtEl>
                                          <p:spTgt spid="11"/>
                                        </p:tgtEl>
                                      </p:cBhvr>
                                      <p:to x="100000" y="100000"/>
                                    </p:animScale>
                                    <p:animScale>
                                      <p:cBhvr>
                                        <p:cTn id="60" dur="26">
                                          <p:stCondLst>
                                            <p:cond delay="1312"/>
                                          </p:stCondLst>
                                        </p:cTn>
                                        <p:tgtEl>
                                          <p:spTgt spid="11"/>
                                        </p:tgtEl>
                                      </p:cBhvr>
                                      <p:to x="100000" y="80000"/>
                                    </p:animScale>
                                    <p:animScale>
                                      <p:cBhvr>
                                        <p:cTn id="61" dur="166" decel="50000">
                                          <p:stCondLst>
                                            <p:cond delay="1338"/>
                                          </p:stCondLst>
                                        </p:cTn>
                                        <p:tgtEl>
                                          <p:spTgt spid="11"/>
                                        </p:tgtEl>
                                      </p:cBhvr>
                                      <p:to x="100000" y="100000"/>
                                    </p:animScale>
                                    <p:animScale>
                                      <p:cBhvr>
                                        <p:cTn id="62" dur="26">
                                          <p:stCondLst>
                                            <p:cond delay="1642"/>
                                          </p:stCondLst>
                                        </p:cTn>
                                        <p:tgtEl>
                                          <p:spTgt spid="11"/>
                                        </p:tgtEl>
                                      </p:cBhvr>
                                      <p:to x="100000" y="90000"/>
                                    </p:animScale>
                                    <p:animScale>
                                      <p:cBhvr>
                                        <p:cTn id="63" dur="166" decel="50000">
                                          <p:stCondLst>
                                            <p:cond delay="1668"/>
                                          </p:stCondLst>
                                        </p:cTn>
                                        <p:tgtEl>
                                          <p:spTgt spid="11"/>
                                        </p:tgtEl>
                                      </p:cBhvr>
                                      <p:to x="100000" y="100000"/>
                                    </p:animScale>
                                    <p:animScale>
                                      <p:cBhvr>
                                        <p:cTn id="64" dur="26">
                                          <p:stCondLst>
                                            <p:cond delay="1808"/>
                                          </p:stCondLst>
                                        </p:cTn>
                                        <p:tgtEl>
                                          <p:spTgt spid="11"/>
                                        </p:tgtEl>
                                      </p:cBhvr>
                                      <p:to x="100000" y="95000"/>
                                    </p:animScale>
                                    <p:animScale>
                                      <p:cBhvr>
                                        <p:cTn id="65" dur="166" decel="50000">
                                          <p:stCondLst>
                                            <p:cond delay="1834"/>
                                          </p:stCondLst>
                                        </p:cTn>
                                        <p:tgtEl>
                                          <p:spTgt spid="11"/>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p:cTn id="70" dur="500" fill="hold"/>
                                        <p:tgtEl>
                                          <p:spTgt spid="3"/>
                                        </p:tgtEl>
                                        <p:attrNameLst>
                                          <p:attrName>ppt_w</p:attrName>
                                        </p:attrNameLst>
                                      </p:cBhvr>
                                      <p:tavLst>
                                        <p:tav tm="0">
                                          <p:val>
                                            <p:fltVal val="0"/>
                                          </p:val>
                                        </p:tav>
                                        <p:tav tm="100000">
                                          <p:val>
                                            <p:strVal val="#ppt_w"/>
                                          </p:val>
                                        </p:tav>
                                      </p:tavLst>
                                    </p:anim>
                                    <p:anim calcmode="lin" valueType="num">
                                      <p:cBhvr>
                                        <p:cTn id="71" dur="500" fill="hold"/>
                                        <p:tgtEl>
                                          <p:spTgt spid="3"/>
                                        </p:tgtEl>
                                        <p:attrNameLst>
                                          <p:attrName>ppt_h</p:attrName>
                                        </p:attrNameLst>
                                      </p:cBhvr>
                                      <p:tavLst>
                                        <p:tav tm="0">
                                          <p:val>
                                            <p:fltVal val="0"/>
                                          </p:val>
                                        </p:tav>
                                        <p:tav tm="100000">
                                          <p:val>
                                            <p:strVal val="#ppt_h"/>
                                          </p:val>
                                        </p:tav>
                                      </p:tavLst>
                                    </p:anim>
                                    <p:animEffect transition="in" filter="fade">
                                      <p:cBhvr>
                                        <p:cTn id="72" dur="500"/>
                                        <p:tgtEl>
                                          <p:spTgt spid="3"/>
                                        </p:tgtEl>
                                      </p:cBhvr>
                                    </p:animEffect>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down)">
                                      <p:cBhvr>
                                        <p:cTn id="77" dur="580">
                                          <p:stCondLst>
                                            <p:cond delay="0"/>
                                          </p:stCondLst>
                                        </p:cTn>
                                        <p:tgtEl>
                                          <p:spTgt spid="12"/>
                                        </p:tgtEl>
                                      </p:cBhvr>
                                    </p:animEffect>
                                    <p:anim calcmode="lin" valueType="num">
                                      <p:cBhvr>
                                        <p:cTn id="7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83" dur="26">
                                          <p:stCondLst>
                                            <p:cond delay="650"/>
                                          </p:stCondLst>
                                        </p:cTn>
                                        <p:tgtEl>
                                          <p:spTgt spid="12"/>
                                        </p:tgtEl>
                                      </p:cBhvr>
                                      <p:to x="100000" y="60000"/>
                                    </p:animScale>
                                    <p:animScale>
                                      <p:cBhvr>
                                        <p:cTn id="84" dur="166" decel="50000">
                                          <p:stCondLst>
                                            <p:cond delay="676"/>
                                          </p:stCondLst>
                                        </p:cTn>
                                        <p:tgtEl>
                                          <p:spTgt spid="12"/>
                                        </p:tgtEl>
                                      </p:cBhvr>
                                      <p:to x="100000" y="100000"/>
                                    </p:animScale>
                                    <p:animScale>
                                      <p:cBhvr>
                                        <p:cTn id="85" dur="26">
                                          <p:stCondLst>
                                            <p:cond delay="1312"/>
                                          </p:stCondLst>
                                        </p:cTn>
                                        <p:tgtEl>
                                          <p:spTgt spid="12"/>
                                        </p:tgtEl>
                                      </p:cBhvr>
                                      <p:to x="100000" y="80000"/>
                                    </p:animScale>
                                    <p:animScale>
                                      <p:cBhvr>
                                        <p:cTn id="86" dur="166" decel="50000">
                                          <p:stCondLst>
                                            <p:cond delay="1338"/>
                                          </p:stCondLst>
                                        </p:cTn>
                                        <p:tgtEl>
                                          <p:spTgt spid="12"/>
                                        </p:tgtEl>
                                      </p:cBhvr>
                                      <p:to x="100000" y="100000"/>
                                    </p:animScale>
                                    <p:animScale>
                                      <p:cBhvr>
                                        <p:cTn id="87" dur="26">
                                          <p:stCondLst>
                                            <p:cond delay="1642"/>
                                          </p:stCondLst>
                                        </p:cTn>
                                        <p:tgtEl>
                                          <p:spTgt spid="12"/>
                                        </p:tgtEl>
                                      </p:cBhvr>
                                      <p:to x="100000" y="90000"/>
                                    </p:animScale>
                                    <p:animScale>
                                      <p:cBhvr>
                                        <p:cTn id="88" dur="166" decel="50000">
                                          <p:stCondLst>
                                            <p:cond delay="1668"/>
                                          </p:stCondLst>
                                        </p:cTn>
                                        <p:tgtEl>
                                          <p:spTgt spid="12"/>
                                        </p:tgtEl>
                                      </p:cBhvr>
                                      <p:to x="100000" y="100000"/>
                                    </p:animScale>
                                    <p:animScale>
                                      <p:cBhvr>
                                        <p:cTn id="89" dur="26">
                                          <p:stCondLst>
                                            <p:cond delay="1808"/>
                                          </p:stCondLst>
                                        </p:cTn>
                                        <p:tgtEl>
                                          <p:spTgt spid="12"/>
                                        </p:tgtEl>
                                      </p:cBhvr>
                                      <p:to x="100000" y="95000"/>
                                    </p:animScale>
                                    <p:animScale>
                                      <p:cBhvr>
                                        <p:cTn id="90" dur="166" decel="50000">
                                          <p:stCondLst>
                                            <p:cond delay="1834"/>
                                          </p:stCondLst>
                                        </p:cTn>
                                        <p:tgtEl>
                                          <p:spTgt spid="12"/>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nodeType="clickEffect">
                                  <p:stCondLst>
                                    <p:cond delay="0"/>
                                  </p:stCondLst>
                                  <p:childTnLst>
                                    <p:set>
                                      <p:cBhvr>
                                        <p:cTn id="94" dur="1" fill="hold">
                                          <p:stCondLst>
                                            <p:cond delay="0"/>
                                          </p:stCondLst>
                                        </p:cTn>
                                        <p:tgtEl>
                                          <p:spTgt spid="6"/>
                                        </p:tgtEl>
                                        <p:attrNameLst>
                                          <p:attrName>style.visibility</p:attrName>
                                        </p:attrNameLst>
                                      </p:cBhvr>
                                      <p:to>
                                        <p:strVal val="visible"/>
                                      </p:to>
                                    </p:set>
                                    <p:anim calcmode="lin" valueType="num">
                                      <p:cBhvr>
                                        <p:cTn id="95" dur="500" fill="hold"/>
                                        <p:tgtEl>
                                          <p:spTgt spid="6"/>
                                        </p:tgtEl>
                                        <p:attrNameLst>
                                          <p:attrName>ppt_w</p:attrName>
                                        </p:attrNameLst>
                                      </p:cBhvr>
                                      <p:tavLst>
                                        <p:tav tm="0">
                                          <p:val>
                                            <p:fltVal val="0"/>
                                          </p:val>
                                        </p:tav>
                                        <p:tav tm="100000">
                                          <p:val>
                                            <p:strVal val="#ppt_w"/>
                                          </p:val>
                                        </p:tav>
                                      </p:tavLst>
                                    </p:anim>
                                    <p:anim calcmode="lin" valueType="num">
                                      <p:cBhvr>
                                        <p:cTn id="96" dur="500" fill="hold"/>
                                        <p:tgtEl>
                                          <p:spTgt spid="6"/>
                                        </p:tgtEl>
                                        <p:attrNameLst>
                                          <p:attrName>ppt_h</p:attrName>
                                        </p:attrNameLst>
                                      </p:cBhvr>
                                      <p:tavLst>
                                        <p:tav tm="0">
                                          <p:val>
                                            <p:fltVal val="0"/>
                                          </p:val>
                                        </p:tav>
                                        <p:tav tm="100000">
                                          <p:val>
                                            <p:strVal val="#ppt_h"/>
                                          </p:val>
                                        </p:tav>
                                      </p:tavLst>
                                    </p:anim>
                                    <p:animEffect transition="in" filter="fade">
                                      <p:cBhvr>
                                        <p:cTn id="97" dur="500"/>
                                        <p:tgtEl>
                                          <p:spTgt spid="6"/>
                                        </p:tgtEl>
                                      </p:cBhvr>
                                    </p:animEffect>
                                  </p:childTnLst>
                                </p:cTn>
                              </p:par>
                            </p:childTnLst>
                          </p:cTn>
                        </p:par>
                      </p:childTnLst>
                    </p:cTn>
                  </p:par>
                  <p:par>
                    <p:cTn id="98" fill="hold">
                      <p:stCondLst>
                        <p:cond delay="indefinite"/>
                      </p:stCondLst>
                      <p:childTnLst>
                        <p:par>
                          <p:cTn id="99" fill="hold">
                            <p:stCondLst>
                              <p:cond delay="0"/>
                            </p:stCondLst>
                            <p:childTnLst>
                              <p:par>
                                <p:cTn id="100" presetID="26" presetClass="entr" presetSubtype="0" fill="hold" grpId="0" nodeType="click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wipe(down)">
                                      <p:cBhvr>
                                        <p:cTn id="102" dur="580">
                                          <p:stCondLst>
                                            <p:cond delay="0"/>
                                          </p:stCondLst>
                                        </p:cTn>
                                        <p:tgtEl>
                                          <p:spTgt spid="16"/>
                                        </p:tgtEl>
                                      </p:cBhvr>
                                    </p:animEffect>
                                    <p:anim calcmode="lin" valueType="num">
                                      <p:cBhvr>
                                        <p:cTn id="10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08" dur="26">
                                          <p:stCondLst>
                                            <p:cond delay="650"/>
                                          </p:stCondLst>
                                        </p:cTn>
                                        <p:tgtEl>
                                          <p:spTgt spid="16"/>
                                        </p:tgtEl>
                                      </p:cBhvr>
                                      <p:to x="100000" y="60000"/>
                                    </p:animScale>
                                    <p:animScale>
                                      <p:cBhvr>
                                        <p:cTn id="109" dur="166" decel="50000">
                                          <p:stCondLst>
                                            <p:cond delay="676"/>
                                          </p:stCondLst>
                                        </p:cTn>
                                        <p:tgtEl>
                                          <p:spTgt spid="16"/>
                                        </p:tgtEl>
                                      </p:cBhvr>
                                      <p:to x="100000" y="100000"/>
                                    </p:animScale>
                                    <p:animScale>
                                      <p:cBhvr>
                                        <p:cTn id="110" dur="26">
                                          <p:stCondLst>
                                            <p:cond delay="1312"/>
                                          </p:stCondLst>
                                        </p:cTn>
                                        <p:tgtEl>
                                          <p:spTgt spid="16"/>
                                        </p:tgtEl>
                                      </p:cBhvr>
                                      <p:to x="100000" y="80000"/>
                                    </p:animScale>
                                    <p:animScale>
                                      <p:cBhvr>
                                        <p:cTn id="111" dur="166" decel="50000">
                                          <p:stCondLst>
                                            <p:cond delay="1338"/>
                                          </p:stCondLst>
                                        </p:cTn>
                                        <p:tgtEl>
                                          <p:spTgt spid="16"/>
                                        </p:tgtEl>
                                      </p:cBhvr>
                                      <p:to x="100000" y="100000"/>
                                    </p:animScale>
                                    <p:animScale>
                                      <p:cBhvr>
                                        <p:cTn id="112" dur="26">
                                          <p:stCondLst>
                                            <p:cond delay="1642"/>
                                          </p:stCondLst>
                                        </p:cTn>
                                        <p:tgtEl>
                                          <p:spTgt spid="16"/>
                                        </p:tgtEl>
                                      </p:cBhvr>
                                      <p:to x="100000" y="90000"/>
                                    </p:animScale>
                                    <p:animScale>
                                      <p:cBhvr>
                                        <p:cTn id="113" dur="166" decel="50000">
                                          <p:stCondLst>
                                            <p:cond delay="1668"/>
                                          </p:stCondLst>
                                        </p:cTn>
                                        <p:tgtEl>
                                          <p:spTgt spid="16"/>
                                        </p:tgtEl>
                                      </p:cBhvr>
                                      <p:to x="100000" y="100000"/>
                                    </p:animScale>
                                    <p:animScale>
                                      <p:cBhvr>
                                        <p:cTn id="114" dur="26">
                                          <p:stCondLst>
                                            <p:cond delay="1808"/>
                                          </p:stCondLst>
                                        </p:cTn>
                                        <p:tgtEl>
                                          <p:spTgt spid="16"/>
                                        </p:tgtEl>
                                      </p:cBhvr>
                                      <p:to x="100000" y="95000"/>
                                    </p:animScale>
                                    <p:animScale>
                                      <p:cBhvr>
                                        <p:cTn id="115"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8" grpId="0" animBg="1"/>
      <p:bldP spid="11" grpId="0" animBg="1"/>
      <p:bldP spid="12" grpId="0" animBg="1"/>
      <p:bldP spid="13"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拜占庭教育和阿拉伯教育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4" name="文本框 13">
            <a:extLst>
              <a:ext uri="{FF2B5EF4-FFF2-40B4-BE49-F238E27FC236}">
                <a16:creationId xmlns:a16="http://schemas.microsoft.com/office/drawing/2014/main" id="{FF0B0985-252E-1541-619D-19B1961103BC}"/>
              </a:ext>
            </a:extLst>
          </p:cNvPr>
          <p:cNvSpPr txBox="1"/>
          <p:nvPr/>
        </p:nvSpPr>
        <p:spPr>
          <a:xfrm>
            <a:off x="1496495" y="1551860"/>
            <a:ext cx="9238310"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二、阿拉伯教育</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（一）历史背景</a:t>
            </a:r>
          </a:p>
          <a:p>
            <a:pPr>
              <a:lnSpc>
                <a:spcPct val="150000"/>
              </a:lnSpc>
            </a:pPr>
            <a:r>
              <a:rPr lang="en-US" altLang="zh-CN" dirty="0">
                <a:latin typeface="方正黑体简体" panose="02010601030101010101" pitchFamily="2" charset="-122"/>
                <a:ea typeface="方正黑体简体" panose="02010601030101010101" pitchFamily="2" charset="-122"/>
              </a:rPr>
              <a:t>       6—7 </a:t>
            </a:r>
            <a:r>
              <a:rPr lang="zh-CN" altLang="en-US" dirty="0">
                <a:latin typeface="方正黑体简体" panose="02010601030101010101" pitchFamily="2" charset="-122"/>
                <a:ea typeface="方正黑体简体" panose="02010601030101010101" pitchFamily="2" charset="-122"/>
              </a:rPr>
              <a:t>世纪，阿拉伯氏族社会开始解体。</a:t>
            </a:r>
            <a:r>
              <a:rPr lang="en-US" altLang="zh-CN" dirty="0">
                <a:latin typeface="方正黑体简体" panose="02010601030101010101" pitchFamily="2" charset="-122"/>
                <a:ea typeface="方正黑体简体" panose="02010601030101010101" pitchFamily="2" charset="-122"/>
              </a:rPr>
              <a:t>7 </a:t>
            </a:r>
            <a:r>
              <a:rPr lang="zh-CN" altLang="en-US" dirty="0">
                <a:latin typeface="方正黑体简体" panose="02010601030101010101" pitchFamily="2" charset="-122"/>
                <a:ea typeface="方正黑体简体" panose="02010601030101010101" pitchFamily="2" charset="-122"/>
              </a:rPr>
              <a:t>世纪，穆罕默德创立伊斯兰教，不久建立神</a:t>
            </a:r>
          </a:p>
          <a:p>
            <a:pPr>
              <a:lnSpc>
                <a:spcPct val="150000"/>
              </a:lnSpc>
            </a:pPr>
            <a:r>
              <a:rPr lang="zh-CN" altLang="en-US" dirty="0">
                <a:latin typeface="方正黑体简体" panose="02010601030101010101" pitchFamily="2" charset="-122"/>
                <a:ea typeface="方正黑体简体" panose="02010601030101010101" pitchFamily="2" charset="-122"/>
              </a:rPr>
              <a:t>权国家，统一阿拉伯半岛。此后他的继承者不断向外扩张，到倭马亚王朝时期，形成了横跨欧、亚、非三大洲的萨拉森帝国（中国史书称之为“大食”）。到 </a:t>
            </a:r>
            <a:r>
              <a:rPr lang="en-US" altLang="zh-CN" dirty="0">
                <a:latin typeface="方正黑体简体" panose="02010601030101010101" pitchFamily="2" charset="-122"/>
                <a:ea typeface="方正黑体简体" panose="02010601030101010101" pitchFamily="2" charset="-122"/>
              </a:rPr>
              <a:t>10 </a:t>
            </a:r>
            <a:r>
              <a:rPr lang="zh-CN" altLang="en-US" dirty="0">
                <a:latin typeface="方正黑体简体" panose="02010601030101010101" pitchFamily="2" charset="-122"/>
                <a:ea typeface="方正黑体简体" panose="02010601030101010101" pitchFamily="2" charset="-122"/>
              </a:rPr>
              <a:t>世纪初，帝国一分为三：东方以巴格达为首都，为黑衣大食；西方以西班牙的科尔多瓦为首都，为白衣大食；南方定都开罗，为绿衣大食。</a:t>
            </a:r>
          </a:p>
        </p:txBody>
      </p:sp>
      <p:sp>
        <p:nvSpPr>
          <p:cNvPr id="2" name="矩形: 圆角 1">
            <a:extLst>
              <a:ext uri="{FF2B5EF4-FFF2-40B4-BE49-F238E27FC236}">
                <a16:creationId xmlns:a16="http://schemas.microsoft.com/office/drawing/2014/main" id="{25D94084-25D0-5F37-0D81-82B7034E757C}"/>
              </a:ext>
            </a:extLst>
          </p:cNvPr>
          <p:cNvSpPr/>
          <p:nvPr/>
        </p:nvSpPr>
        <p:spPr>
          <a:xfrm>
            <a:off x="-100576" y="5204948"/>
            <a:ext cx="12393152" cy="494951"/>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014890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拜占庭教育和阿拉伯教育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grpSp>
        <p:nvGrpSpPr>
          <p:cNvPr id="8" name="组合 7">
            <a:extLst>
              <a:ext uri="{FF2B5EF4-FFF2-40B4-BE49-F238E27FC236}">
                <a16:creationId xmlns:a16="http://schemas.microsoft.com/office/drawing/2014/main" id="{6F44B0DE-8B59-57DB-9985-FE9B00BD9EE2}"/>
              </a:ext>
            </a:extLst>
          </p:cNvPr>
          <p:cNvGrpSpPr/>
          <p:nvPr/>
        </p:nvGrpSpPr>
        <p:grpSpPr>
          <a:xfrm>
            <a:off x="1768525" y="5010239"/>
            <a:ext cx="3282185" cy="871472"/>
            <a:chOff x="2348656" y="6963432"/>
            <a:chExt cx="5162371" cy="1370691"/>
          </a:xfrm>
        </p:grpSpPr>
        <p:sp>
          <p:nvSpPr>
            <p:cNvPr id="11" name="原创作者QQ：598969553            _13">
              <a:extLst>
                <a:ext uri="{FF2B5EF4-FFF2-40B4-BE49-F238E27FC236}">
                  <a16:creationId xmlns:a16="http://schemas.microsoft.com/office/drawing/2014/main" id="{39F416C0-BD13-24AF-6D75-82F3C1508445}"/>
                </a:ext>
              </a:extLst>
            </p:cNvPr>
            <p:cNvSpPr/>
            <p:nvPr/>
          </p:nvSpPr>
          <p:spPr>
            <a:xfrm rot="20219537">
              <a:off x="6830516" y="7047686"/>
              <a:ext cx="680511" cy="186220"/>
            </a:xfrm>
            <a:prstGeom prst="roundRect">
              <a:avLst>
                <a:gd name="adj" fmla="val 50000"/>
              </a:avLst>
            </a:prstGeom>
            <a:ln/>
          </p:spPr>
          <p:style>
            <a:lnRef idx="0">
              <a:schemeClr val="accent6"/>
            </a:lnRef>
            <a:fillRef idx="3">
              <a:schemeClr val="accent6"/>
            </a:fillRef>
            <a:effectRef idx="3">
              <a:schemeClr val="accent6"/>
            </a:effectRef>
            <a:fontRef idx="minor">
              <a:schemeClr val="lt1"/>
            </a:fontRef>
          </p:style>
          <p:txBody>
            <a:bodyPr lIns="68574" tIns="34286" rIns="68574" bIns="34286" anchor="ctr"/>
            <a:lstStyle/>
            <a:p>
              <a:pPr algn="ctr">
                <a:defRPr/>
              </a:pPr>
              <a:endParaRPr lang="zh-CN" altLang="en-US" dirty="0">
                <a:latin typeface="方正黑体简体" panose="02010601030101010101" pitchFamily="2" charset="-122"/>
                <a:ea typeface="方正黑体简体" panose="02010601030101010101" pitchFamily="2" charset="-122"/>
              </a:endParaRPr>
            </a:p>
          </p:txBody>
        </p:sp>
        <p:sp>
          <p:nvSpPr>
            <p:cNvPr id="12" name="流程图: 终止 11">
              <a:extLst>
                <a:ext uri="{FF2B5EF4-FFF2-40B4-BE49-F238E27FC236}">
                  <a16:creationId xmlns:a16="http://schemas.microsoft.com/office/drawing/2014/main" id="{BF039F0A-37C0-6919-E5E4-EEFEB1D37BC0}"/>
                </a:ext>
              </a:extLst>
            </p:cNvPr>
            <p:cNvSpPr/>
            <p:nvPr/>
          </p:nvSpPr>
          <p:spPr>
            <a:xfrm>
              <a:off x="2348656" y="6963432"/>
              <a:ext cx="4206351" cy="1370691"/>
            </a:xfrm>
            <a:prstGeom prst="flowChartTermina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latin typeface="方正黑体简体" panose="02010601030101010101" pitchFamily="2" charset="-122"/>
                  <a:ea typeface="方正黑体简体" panose="02010601030101010101" pitchFamily="2" charset="-122"/>
                </a:rPr>
                <a:t>1. </a:t>
              </a:r>
              <a:r>
                <a:rPr lang="zh-CN" altLang="en-US" dirty="0">
                  <a:latin typeface="方正黑体简体" panose="02010601030101010101" pitchFamily="2" charset="-122"/>
                  <a:ea typeface="方正黑体简体" panose="02010601030101010101" pitchFamily="2" charset="-122"/>
                </a:rPr>
                <a:t>昆它布</a:t>
              </a:r>
            </a:p>
          </p:txBody>
        </p:sp>
      </p:grpSp>
      <p:grpSp>
        <p:nvGrpSpPr>
          <p:cNvPr id="13" name="组合 12">
            <a:extLst>
              <a:ext uri="{FF2B5EF4-FFF2-40B4-BE49-F238E27FC236}">
                <a16:creationId xmlns:a16="http://schemas.microsoft.com/office/drawing/2014/main" id="{82024E84-73D5-9EA9-EEB2-1026914338FC}"/>
              </a:ext>
            </a:extLst>
          </p:cNvPr>
          <p:cNvGrpSpPr/>
          <p:nvPr/>
        </p:nvGrpSpPr>
        <p:grpSpPr>
          <a:xfrm>
            <a:off x="1825900" y="2870316"/>
            <a:ext cx="3113793" cy="1179272"/>
            <a:chOff x="2873301" y="4284758"/>
            <a:chExt cx="4897516" cy="1854813"/>
          </a:xfrm>
          <a:solidFill>
            <a:schemeClr val="accent2">
              <a:lumMod val="75000"/>
            </a:schemeClr>
          </a:solidFill>
        </p:grpSpPr>
        <p:sp>
          <p:nvSpPr>
            <p:cNvPr id="14" name="原创作者QQ：598969553            _14">
              <a:extLst>
                <a:ext uri="{FF2B5EF4-FFF2-40B4-BE49-F238E27FC236}">
                  <a16:creationId xmlns:a16="http://schemas.microsoft.com/office/drawing/2014/main" id="{838C799A-82E6-559D-43B2-D66AD78AA6F2}"/>
                </a:ext>
              </a:extLst>
            </p:cNvPr>
            <p:cNvSpPr/>
            <p:nvPr/>
          </p:nvSpPr>
          <p:spPr>
            <a:xfrm rot="2700000">
              <a:off x="7337452" y="5706206"/>
              <a:ext cx="680510" cy="186220"/>
            </a:xfrm>
            <a:prstGeom prst="roundRect">
              <a:avLst>
                <a:gd name="adj" fmla="val 50000"/>
              </a:avLst>
            </a:prstGeom>
            <a:grpFill/>
            <a:ln/>
          </p:spPr>
          <p:style>
            <a:lnRef idx="0">
              <a:schemeClr val="accent6"/>
            </a:lnRef>
            <a:fillRef idx="3">
              <a:schemeClr val="accent6"/>
            </a:fillRef>
            <a:effectRef idx="3">
              <a:schemeClr val="accent6"/>
            </a:effectRef>
            <a:fontRef idx="minor">
              <a:schemeClr val="lt1"/>
            </a:fontRef>
          </p:style>
          <p:txBody>
            <a:bodyPr lIns="68574" tIns="34286" rIns="68574" bIns="34286" anchor="ctr"/>
            <a:lstStyle/>
            <a:p>
              <a:pPr algn="ctr">
                <a:defRPr/>
              </a:pPr>
              <a:endParaRPr lang="zh-CN" altLang="en-US" dirty="0">
                <a:latin typeface="方正黑体简体" panose="02010601030101010101" pitchFamily="2" charset="-122"/>
                <a:ea typeface="方正黑体简体" panose="02010601030101010101" pitchFamily="2" charset="-122"/>
              </a:endParaRPr>
            </a:p>
          </p:txBody>
        </p:sp>
        <p:sp>
          <p:nvSpPr>
            <p:cNvPr id="15" name="流程图: 终止 14">
              <a:extLst>
                <a:ext uri="{FF2B5EF4-FFF2-40B4-BE49-F238E27FC236}">
                  <a16:creationId xmlns:a16="http://schemas.microsoft.com/office/drawing/2014/main" id="{CD28E048-B902-2AF0-4BBD-C8E58F5BF65C}"/>
                </a:ext>
              </a:extLst>
            </p:cNvPr>
            <p:cNvSpPr/>
            <p:nvPr/>
          </p:nvSpPr>
          <p:spPr>
            <a:xfrm>
              <a:off x="2873301" y="4284758"/>
              <a:ext cx="4206351" cy="1370691"/>
            </a:xfrm>
            <a:prstGeom prst="flowChartTerminator">
              <a:avLst/>
            </a:prstGeom>
            <a:grp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latin typeface="方正黑体简体" panose="02010601030101010101" pitchFamily="2" charset="-122"/>
                  <a:ea typeface="方正黑体简体" panose="02010601030101010101" pitchFamily="2" charset="-122"/>
                </a:rPr>
                <a:t>2. </a:t>
              </a:r>
              <a:r>
                <a:rPr lang="zh-CN" altLang="en-US" dirty="0">
                  <a:latin typeface="方正黑体简体" panose="02010601030101010101" pitchFamily="2" charset="-122"/>
                  <a:ea typeface="方正黑体简体" panose="02010601030101010101" pitchFamily="2" charset="-122"/>
                </a:rPr>
                <a:t>宫廷学校和府邸学校</a:t>
              </a:r>
            </a:p>
          </p:txBody>
        </p:sp>
      </p:grpSp>
      <p:grpSp>
        <p:nvGrpSpPr>
          <p:cNvPr id="16" name="组合 15">
            <a:extLst>
              <a:ext uri="{FF2B5EF4-FFF2-40B4-BE49-F238E27FC236}">
                <a16:creationId xmlns:a16="http://schemas.microsoft.com/office/drawing/2014/main" id="{E7E5A308-F148-E452-2C72-7F5992762F14}"/>
              </a:ext>
            </a:extLst>
          </p:cNvPr>
          <p:cNvGrpSpPr/>
          <p:nvPr/>
        </p:nvGrpSpPr>
        <p:grpSpPr>
          <a:xfrm>
            <a:off x="7176915" y="4983962"/>
            <a:ext cx="3282185" cy="871472"/>
            <a:chOff x="10798628" y="6963432"/>
            <a:chExt cx="5162370" cy="1370691"/>
          </a:xfrm>
        </p:grpSpPr>
        <p:sp>
          <p:nvSpPr>
            <p:cNvPr id="17" name="原创作者QQ：598969553            _16">
              <a:extLst>
                <a:ext uri="{FF2B5EF4-FFF2-40B4-BE49-F238E27FC236}">
                  <a16:creationId xmlns:a16="http://schemas.microsoft.com/office/drawing/2014/main" id="{92FFA349-2B91-7298-7C8C-B548B483FC88}"/>
                </a:ext>
              </a:extLst>
            </p:cNvPr>
            <p:cNvSpPr/>
            <p:nvPr/>
          </p:nvSpPr>
          <p:spPr>
            <a:xfrm rot="1800000">
              <a:off x="10798628" y="7068377"/>
              <a:ext cx="680510" cy="186220"/>
            </a:xfrm>
            <a:prstGeom prst="roundRect">
              <a:avLst>
                <a:gd name="adj" fmla="val 50000"/>
              </a:avLst>
            </a:prstGeom>
            <a:ln/>
          </p:spPr>
          <p:style>
            <a:lnRef idx="0">
              <a:schemeClr val="accent6"/>
            </a:lnRef>
            <a:fillRef idx="3">
              <a:schemeClr val="accent6"/>
            </a:fillRef>
            <a:effectRef idx="3">
              <a:schemeClr val="accent6"/>
            </a:effectRef>
            <a:fontRef idx="minor">
              <a:schemeClr val="lt1"/>
            </a:fontRef>
          </p:style>
          <p:txBody>
            <a:bodyPr lIns="68574" tIns="34286" rIns="68574" bIns="34286" anchor="ctr"/>
            <a:lstStyle/>
            <a:p>
              <a:pPr algn="ctr">
                <a:defRPr/>
              </a:pPr>
              <a:endParaRPr lang="zh-CN" altLang="en-US" dirty="0">
                <a:latin typeface="方正黑体简体" panose="02010601030101010101" pitchFamily="2" charset="-122"/>
                <a:ea typeface="方正黑体简体" panose="02010601030101010101" pitchFamily="2" charset="-122"/>
              </a:endParaRPr>
            </a:p>
          </p:txBody>
        </p:sp>
        <p:sp>
          <p:nvSpPr>
            <p:cNvPr id="18" name="流程图: 终止 17">
              <a:extLst>
                <a:ext uri="{FF2B5EF4-FFF2-40B4-BE49-F238E27FC236}">
                  <a16:creationId xmlns:a16="http://schemas.microsoft.com/office/drawing/2014/main" id="{580FD139-0D3A-AD4C-E6B4-54B55F45E180}"/>
                </a:ext>
              </a:extLst>
            </p:cNvPr>
            <p:cNvSpPr/>
            <p:nvPr/>
          </p:nvSpPr>
          <p:spPr>
            <a:xfrm>
              <a:off x="11754648" y="6963432"/>
              <a:ext cx="4206350" cy="1370691"/>
            </a:xfrm>
            <a:prstGeom prst="flowChartTermina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latin typeface="方正黑体简体" panose="02010601030101010101" pitchFamily="2" charset="-122"/>
                  <a:ea typeface="方正黑体简体" panose="02010601030101010101" pitchFamily="2" charset="-122"/>
                </a:rPr>
                <a:t>5. </a:t>
              </a:r>
              <a:r>
                <a:rPr lang="zh-CN" altLang="en-US" dirty="0">
                  <a:latin typeface="方正黑体简体" panose="02010601030101010101" pitchFamily="2" charset="-122"/>
                  <a:ea typeface="方正黑体简体" panose="02010601030101010101" pitchFamily="2" charset="-122"/>
                </a:rPr>
                <a:t>图书馆</a:t>
              </a:r>
            </a:p>
          </p:txBody>
        </p:sp>
      </p:grpSp>
      <p:grpSp>
        <p:nvGrpSpPr>
          <p:cNvPr id="19" name="组合 18">
            <a:extLst>
              <a:ext uri="{FF2B5EF4-FFF2-40B4-BE49-F238E27FC236}">
                <a16:creationId xmlns:a16="http://schemas.microsoft.com/office/drawing/2014/main" id="{7B927266-56AD-F631-A3CA-B971AECF79D8}"/>
              </a:ext>
            </a:extLst>
          </p:cNvPr>
          <p:cNvGrpSpPr/>
          <p:nvPr/>
        </p:nvGrpSpPr>
        <p:grpSpPr>
          <a:xfrm>
            <a:off x="7103290" y="2870316"/>
            <a:ext cx="3271443" cy="1002408"/>
            <a:chOff x="10267553" y="4284758"/>
            <a:chExt cx="5145474" cy="1576633"/>
          </a:xfrm>
          <a:solidFill>
            <a:schemeClr val="accent2">
              <a:lumMod val="75000"/>
            </a:schemeClr>
          </a:solidFill>
        </p:grpSpPr>
        <p:sp>
          <p:nvSpPr>
            <p:cNvPr id="20" name="原创作者QQ：598969553            _15">
              <a:extLst>
                <a:ext uri="{FF2B5EF4-FFF2-40B4-BE49-F238E27FC236}">
                  <a16:creationId xmlns:a16="http://schemas.microsoft.com/office/drawing/2014/main" id="{494E0FE2-1398-B1F5-7AAC-90DA14AA82BE}"/>
                </a:ext>
              </a:extLst>
            </p:cNvPr>
            <p:cNvSpPr/>
            <p:nvPr/>
          </p:nvSpPr>
          <p:spPr>
            <a:xfrm rot="18900000" flipH="1">
              <a:off x="10267553" y="5677469"/>
              <a:ext cx="680510" cy="183922"/>
            </a:xfrm>
            <a:prstGeom prst="roundRect">
              <a:avLst>
                <a:gd name="adj" fmla="val 50000"/>
              </a:avLst>
            </a:prstGeom>
            <a:grpFill/>
            <a:ln/>
          </p:spPr>
          <p:style>
            <a:lnRef idx="0">
              <a:schemeClr val="accent6"/>
            </a:lnRef>
            <a:fillRef idx="3">
              <a:schemeClr val="accent6"/>
            </a:fillRef>
            <a:effectRef idx="3">
              <a:schemeClr val="accent6"/>
            </a:effectRef>
            <a:fontRef idx="minor">
              <a:schemeClr val="lt1"/>
            </a:fontRef>
          </p:style>
          <p:txBody>
            <a:bodyPr lIns="68574" tIns="34286" rIns="68574" bIns="34286" anchor="ctr"/>
            <a:lstStyle/>
            <a:p>
              <a:pPr algn="ctr">
                <a:defRPr/>
              </a:pPr>
              <a:endParaRPr lang="zh-CN" altLang="en-US" dirty="0">
                <a:latin typeface="方正黑体简体" panose="02010601030101010101" pitchFamily="2" charset="-122"/>
                <a:ea typeface="方正黑体简体" panose="02010601030101010101" pitchFamily="2" charset="-122"/>
              </a:endParaRPr>
            </a:p>
          </p:txBody>
        </p:sp>
        <p:sp>
          <p:nvSpPr>
            <p:cNvPr id="23" name="流程图: 终止 22">
              <a:extLst>
                <a:ext uri="{FF2B5EF4-FFF2-40B4-BE49-F238E27FC236}">
                  <a16:creationId xmlns:a16="http://schemas.microsoft.com/office/drawing/2014/main" id="{0FFC6083-77B6-F088-95D8-2AA444F38EBB}"/>
                </a:ext>
              </a:extLst>
            </p:cNvPr>
            <p:cNvSpPr/>
            <p:nvPr/>
          </p:nvSpPr>
          <p:spPr>
            <a:xfrm>
              <a:off x="11206676" y="4284758"/>
              <a:ext cx="4206351" cy="1370691"/>
            </a:xfrm>
            <a:prstGeom prst="flowChartTerminator">
              <a:avLst/>
            </a:prstGeom>
            <a:grp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latin typeface="方正黑体简体" panose="02010601030101010101" pitchFamily="2" charset="-122"/>
                  <a:ea typeface="方正黑体简体" panose="02010601030101010101" pitchFamily="2" charset="-122"/>
                </a:rPr>
                <a:t>4. </a:t>
              </a:r>
              <a:r>
                <a:rPr lang="zh-CN" altLang="en-US" dirty="0">
                  <a:latin typeface="方正黑体简体" panose="02010601030101010101" pitchFamily="2" charset="-122"/>
                  <a:ea typeface="方正黑体简体" panose="02010601030101010101" pitchFamily="2" charset="-122"/>
                </a:rPr>
                <a:t>清真寺</a:t>
              </a:r>
            </a:p>
          </p:txBody>
        </p:sp>
      </p:grpSp>
      <p:sp>
        <p:nvSpPr>
          <p:cNvPr id="27" name="矩形: 圆角 26">
            <a:extLst>
              <a:ext uri="{FF2B5EF4-FFF2-40B4-BE49-F238E27FC236}">
                <a16:creationId xmlns:a16="http://schemas.microsoft.com/office/drawing/2014/main" id="{A666EFEA-C4C1-0BC4-5D59-AF4AA71D6546}"/>
              </a:ext>
            </a:extLst>
          </p:cNvPr>
          <p:cNvSpPr/>
          <p:nvPr/>
        </p:nvSpPr>
        <p:spPr>
          <a:xfrm>
            <a:off x="5163482" y="4008569"/>
            <a:ext cx="1863447" cy="1253480"/>
          </a:xfrm>
          <a:prstGeom prst="roundRect">
            <a:avLst/>
          </a:prstGeom>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latin typeface="方正黑体简体" panose="02010601030101010101" pitchFamily="2" charset="-122"/>
                <a:ea typeface="方正黑体简体" panose="02010601030101010101" pitchFamily="2" charset="-122"/>
              </a:rPr>
              <a:t>（二）</a:t>
            </a:r>
            <a:endParaRPr lang="en-US" altLang="zh-CN" sz="1600" dirty="0">
              <a:latin typeface="方正黑体简体" panose="02010601030101010101" pitchFamily="2" charset="-122"/>
              <a:ea typeface="方正黑体简体" panose="02010601030101010101" pitchFamily="2" charset="-122"/>
            </a:endParaRPr>
          </a:p>
          <a:p>
            <a:pPr algn="ctr"/>
            <a:r>
              <a:rPr lang="zh-CN" altLang="en-US" sz="1600" dirty="0">
                <a:latin typeface="方正黑体简体" panose="02010601030101010101" pitchFamily="2" charset="-122"/>
                <a:ea typeface="方正黑体简体" panose="02010601030101010101" pitchFamily="2" charset="-122"/>
              </a:rPr>
              <a:t>萨拉森帝国与各大食国的教育</a:t>
            </a:r>
            <a:endParaRPr lang="zh-CN" altLang="en-US" sz="1600" dirty="0"/>
          </a:p>
        </p:txBody>
      </p:sp>
      <p:grpSp>
        <p:nvGrpSpPr>
          <p:cNvPr id="2" name="组合 1">
            <a:extLst>
              <a:ext uri="{FF2B5EF4-FFF2-40B4-BE49-F238E27FC236}">
                <a16:creationId xmlns:a16="http://schemas.microsoft.com/office/drawing/2014/main" id="{AB8283DC-A805-23E5-1C6A-18F60826046D}"/>
              </a:ext>
            </a:extLst>
          </p:cNvPr>
          <p:cNvGrpSpPr/>
          <p:nvPr/>
        </p:nvGrpSpPr>
        <p:grpSpPr>
          <a:xfrm>
            <a:off x="4819250" y="1929303"/>
            <a:ext cx="2674357" cy="1590903"/>
            <a:chOff x="4819250" y="1929303"/>
            <a:chExt cx="2674357" cy="1590903"/>
          </a:xfrm>
        </p:grpSpPr>
        <p:sp>
          <p:nvSpPr>
            <p:cNvPr id="29" name="流程图: 终止 28">
              <a:extLst>
                <a:ext uri="{FF2B5EF4-FFF2-40B4-BE49-F238E27FC236}">
                  <a16:creationId xmlns:a16="http://schemas.microsoft.com/office/drawing/2014/main" id="{D024EEA3-DF63-25E9-7090-EC9F5648E31D}"/>
                </a:ext>
              </a:extLst>
            </p:cNvPr>
            <p:cNvSpPr/>
            <p:nvPr/>
          </p:nvSpPr>
          <p:spPr>
            <a:xfrm>
              <a:off x="4819250" y="1929303"/>
              <a:ext cx="2674357" cy="871472"/>
            </a:xfrm>
            <a:prstGeom prst="flowChartTerminator">
              <a:avLst/>
            </a:prstGeom>
            <a:solidFill>
              <a:srgbClr val="00B0F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latin typeface="方正黑体简体" panose="02010601030101010101" pitchFamily="2" charset="-122"/>
                  <a:ea typeface="方正黑体简体" panose="02010601030101010101" pitchFamily="2" charset="-122"/>
                </a:rPr>
                <a:t>3. </a:t>
              </a:r>
              <a:r>
                <a:rPr lang="zh-CN" altLang="en-US" dirty="0">
                  <a:latin typeface="方正黑体简体" panose="02010601030101010101" pitchFamily="2" charset="-122"/>
                  <a:ea typeface="方正黑体简体" panose="02010601030101010101" pitchFamily="2" charset="-122"/>
                </a:rPr>
                <a:t>学馆</a:t>
              </a:r>
            </a:p>
          </p:txBody>
        </p:sp>
        <p:sp>
          <p:nvSpPr>
            <p:cNvPr id="30" name="原创作者QQ：598969553            _17">
              <a:extLst>
                <a:ext uri="{FF2B5EF4-FFF2-40B4-BE49-F238E27FC236}">
                  <a16:creationId xmlns:a16="http://schemas.microsoft.com/office/drawing/2014/main" id="{B5E54ADA-39E7-8C9D-EE41-BED4DB329455}"/>
                </a:ext>
              </a:extLst>
            </p:cNvPr>
            <p:cNvSpPr/>
            <p:nvPr/>
          </p:nvSpPr>
          <p:spPr>
            <a:xfrm rot="5400000">
              <a:off x="5930697" y="3245407"/>
              <a:ext cx="432662" cy="116936"/>
            </a:xfrm>
            <a:prstGeom prst="roundRect">
              <a:avLst>
                <a:gd name="adj" fmla="val 50000"/>
              </a:avLst>
            </a:prstGeom>
            <a:solidFill>
              <a:srgbClr val="00B0F0"/>
            </a:solidFill>
            <a:ln/>
          </p:spPr>
          <p:style>
            <a:lnRef idx="0">
              <a:schemeClr val="accent6"/>
            </a:lnRef>
            <a:fillRef idx="3">
              <a:schemeClr val="accent6"/>
            </a:fillRef>
            <a:effectRef idx="3">
              <a:schemeClr val="accent6"/>
            </a:effectRef>
            <a:fontRef idx="minor">
              <a:schemeClr val="lt1"/>
            </a:fontRef>
          </p:style>
          <p:txBody>
            <a:bodyPr lIns="68574" tIns="34286" rIns="68574" bIns="34286" anchor="ctr"/>
            <a:lstStyle/>
            <a:p>
              <a:pPr algn="ctr">
                <a:defRPr/>
              </a:pPr>
              <a:endParaRPr lang="zh-CN" altLang="en-US" dirty="0">
                <a:latin typeface="方正黑体简体" panose="02010601030101010101" pitchFamily="2" charset="-122"/>
                <a:ea typeface="方正黑体简体" panose="02010601030101010101" pitchFamily="2" charset="-122"/>
              </a:endParaRPr>
            </a:p>
          </p:txBody>
        </p:sp>
      </p:grpSp>
    </p:spTree>
    <p:extLst>
      <p:ext uri="{BB962C8B-B14F-4D97-AF65-F5344CB8AC3E}">
        <p14:creationId xmlns:p14="http://schemas.microsoft.com/office/powerpoint/2010/main" val="55725036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righ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拜占庭教育和阿拉伯教育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76ED18AF-F150-C613-384E-4F1100652553}"/>
              </a:ext>
            </a:extLst>
          </p:cNvPr>
          <p:cNvSpPr/>
          <p:nvPr/>
        </p:nvSpPr>
        <p:spPr>
          <a:xfrm>
            <a:off x="3811979" y="1757549"/>
            <a:ext cx="4572000" cy="546265"/>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a:t>（三）塞尔柱帝国和奥斯曼帝国的教育</a:t>
            </a:r>
          </a:p>
        </p:txBody>
      </p:sp>
      <p:sp>
        <p:nvSpPr>
          <p:cNvPr id="3" name="矩形: 圆角 2">
            <a:extLst>
              <a:ext uri="{FF2B5EF4-FFF2-40B4-BE49-F238E27FC236}">
                <a16:creationId xmlns:a16="http://schemas.microsoft.com/office/drawing/2014/main" id="{4B8FD5CE-84BC-2C70-55C0-372080E067A5}"/>
              </a:ext>
            </a:extLst>
          </p:cNvPr>
          <p:cNvSpPr/>
          <p:nvPr/>
        </p:nvSpPr>
        <p:spPr>
          <a:xfrm>
            <a:off x="1941533" y="3146961"/>
            <a:ext cx="3521115" cy="285364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r>
              <a:rPr lang="en-US" altLang="zh-CN" dirty="0"/>
              <a:t>       1. </a:t>
            </a:r>
            <a:r>
              <a:rPr lang="zh-CN" altLang="en-US" dirty="0"/>
              <a:t>塞尔柱帝国时期的教育 在塞尔柱帝国政府建立了学校制度，提供教育经费。政府管理学校，并由宰相尼采姆主 持。故有史书据此说尼采姆是伊斯兰教学校的创始人。其实清真寺的教育依然存在，只是新 学校已成为教育的主干。</a:t>
            </a:r>
          </a:p>
        </p:txBody>
      </p:sp>
      <p:sp>
        <p:nvSpPr>
          <p:cNvPr id="25" name="矩形: 圆角 24">
            <a:extLst>
              <a:ext uri="{FF2B5EF4-FFF2-40B4-BE49-F238E27FC236}">
                <a16:creationId xmlns:a16="http://schemas.microsoft.com/office/drawing/2014/main" id="{984DBF33-268A-7A53-09F6-B9A070037207}"/>
              </a:ext>
            </a:extLst>
          </p:cNvPr>
          <p:cNvSpPr/>
          <p:nvPr/>
        </p:nvSpPr>
        <p:spPr>
          <a:xfrm>
            <a:off x="6729354" y="3146961"/>
            <a:ext cx="3521115" cy="285364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r>
              <a:rPr lang="en-US" altLang="zh-CN" dirty="0"/>
              <a:t>        2. </a:t>
            </a:r>
            <a:r>
              <a:rPr lang="zh-CN" altLang="en-US" dirty="0"/>
              <a:t>奥斯曼帝国时期的教育</a:t>
            </a:r>
          </a:p>
          <a:p>
            <a:r>
              <a:rPr lang="en-US" altLang="zh-CN" dirty="0"/>
              <a:t>14 </a:t>
            </a:r>
            <a:r>
              <a:rPr lang="zh-CN" altLang="en-US" dirty="0"/>
              <a:t>世纪初，土耳其人建立了奥斯曼帝国，后逐渐扩张，</a:t>
            </a:r>
            <a:r>
              <a:rPr lang="en-US" altLang="zh-CN" dirty="0"/>
              <a:t>1453 </a:t>
            </a:r>
            <a:r>
              <a:rPr lang="zh-CN" altLang="en-US" dirty="0"/>
              <a:t>年攻下君士坦丁堡，灭拜占庭帝国，并迁都至君士坦丁堡，改名为“伊斯坦布尔”，成为东伊斯兰教国家的统治者。</a:t>
            </a:r>
          </a:p>
        </p:txBody>
      </p:sp>
      <p:sp>
        <p:nvSpPr>
          <p:cNvPr id="5" name="箭头: 右弧形 4">
            <a:extLst>
              <a:ext uri="{FF2B5EF4-FFF2-40B4-BE49-F238E27FC236}">
                <a16:creationId xmlns:a16="http://schemas.microsoft.com/office/drawing/2014/main" id="{83D8699F-CF19-2A61-6645-D856B14330BC}"/>
              </a:ext>
            </a:extLst>
          </p:cNvPr>
          <p:cNvSpPr/>
          <p:nvPr/>
        </p:nvSpPr>
        <p:spPr>
          <a:xfrm rot="19679732">
            <a:off x="8750436" y="1770041"/>
            <a:ext cx="878603" cy="1040284"/>
          </a:xfrm>
          <a:prstGeom prst="curvedLeftArrow">
            <a:avLst>
              <a:gd name="adj1" fmla="val 17283"/>
              <a:gd name="adj2" fmla="val 32137"/>
              <a:gd name="adj3" fmla="val 3628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chemeClr val="tx1"/>
              </a:solidFill>
            </a:endParaRPr>
          </a:p>
        </p:txBody>
      </p:sp>
      <p:sp>
        <p:nvSpPr>
          <p:cNvPr id="28" name="箭头: 右弧形 27">
            <a:extLst>
              <a:ext uri="{FF2B5EF4-FFF2-40B4-BE49-F238E27FC236}">
                <a16:creationId xmlns:a16="http://schemas.microsoft.com/office/drawing/2014/main" id="{EC815AAD-2116-BA39-1DDF-347FEE24E9BD}"/>
              </a:ext>
            </a:extLst>
          </p:cNvPr>
          <p:cNvSpPr/>
          <p:nvPr/>
        </p:nvSpPr>
        <p:spPr>
          <a:xfrm rot="1892581" flipH="1">
            <a:off x="2564658" y="1770841"/>
            <a:ext cx="878604" cy="1040284"/>
          </a:xfrm>
          <a:prstGeom prst="curvedLeftArrow">
            <a:avLst>
              <a:gd name="adj1" fmla="val 17283"/>
              <a:gd name="adj2" fmla="val 32137"/>
              <a:gd name="adj3" fmla="val 3628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44868951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up)">
                                      <p:cBhvr>
                                        <p:cTn id="33" dur="500"/>
                                        <p:tgtEl>
                                          <p:spTgt spid="28"/>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 grpId="0" animBg="1"/>
      <p:bldP spid="3" grpId="0" animBg="1"/>
      <p:bldP spid="25" grpId="0" animBg="1"/>
      <p:bldP spid="5" grpId="0" animBg="1"/>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4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拜占庭教育和阿拉伯教育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B0844B9D-FD61-ECA3-D58C-1F584F9E87FB}"/>
              </a:ext>
            </a:extLst>
          </p:cNvPr>
          <p:cNvSpPr txBox="1"/>
          <p:nvPr/>
        </p:nvSpPr>
        <p:spPr>
          <a:xfrm>
            <a:off x="1369967" y="1744885"/>
            <a:ext cx="9238310"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（四）阿拉伯教育的特点及其贡献</a:t>
            </a:r>
          </a:p>
          <a:p>
            <a:pPr>
              <a:lnSpc>
                <a:spcPct val="150000"/>
              </a:lnSpc>
            </a:pPr>
            <a:r>
              <a:rPr lang="zh-CN" altLang="en-US" dirty="0">
                <a:latin typeface="方正黑体简体" panose="02010601030101010101" pitchFamily="2" charset="-122"/>
                <a:ea typeface="方正黑体简体" panose="02010601030101010101" pitchFamily="2" charset="-122"/>
              </a:rPr>
              <a:t>       阿拉伯人在 </a:t>
            </a:r>
            <a:r>
              <a:rPr lang="en-US" altLang="zh-CN" dirty="0">
                <a:latin typeface="方正黑体简体" panose="02010601030101010101" pitchFamily="2" charset="-122"/>
                <a:ea typeface="方正黑体简体" panose="02010601030101010101" pitchFamily="2" charset="-122"/>
              </a:rPr>
              <a:t>7 </a:t>
            </a:r>
            <a:r>
              <a:rPr lang="zh-CN" altLang="en-US" dirty="0">
                <a:latin typeface="方正黑体简体" panose="02010601030101010101" pitchFamily="2" charset="-122"/>
                <a:ea typeface="方正黑体简体" panose="02010601030101010101" pitchFamily="2" charset="-122"/>
              </a:rPr>
              <a:t>世纪之初兴起，其文化教育是非常落后的。但是在比较短的历史时间里，</a:t>
            </a:r>
          </a:p>
          <a:p>
            <a:pPr>
              <a:lnSpc>
                <a:spcPct val="150000"/>
              </a:lnSpc>
            </a:pPr>
            <a:r>
              <a:rPr lang="zh-CN" altLang="en-US" dirty="0">
                <a:latin typeface="方正黑体简体" panose="02010601030101010101" pitchFamily="2" charset="-122"/>
                <a:ea typeface="方正黑体简体" panose="02010601030101010101" pitchFamily="2" charset="-122"/>
              </a:rPr>
              <a:t>他们竟后来居上，这在很大程度上得益于阿拉伯国家推行一种比较开明的文教政策。他们对被征服地区人民的宗教信仰和文化采取了比较宽容的态度，鼓励学术研究，因此，阿拉伯人就能在继承东西方文化成果的基础上迅速发展自己的文化与教育。</a:t>
            </a:r>
          </a:p>
          <a:p>
            <a:pPr>
              <a:lnSpc>
                <a:spcPct val="150000"/>
              </a:lnSpc>
            </a:pPr>
            <a:r>
              <a:rPr lang="zh-CN" altLang="en-US" dirty="0">
                <a:latin typeface="方正黑体简体" panose="02010601030101010101" pitchFamily="2" charset="-122"/>
                <a:ea typeface="方正黑体简体" panose="02010601030101010101" pitchFamily="2" charset="-122"/>
              </a:rPr>
              <a:t>       阿拉伯的教育具有尊师重教、教育机会比较均等、神学与实用课程并存、教学组织形式多样与多方筹集教育资金以保证发展教育的物质条件等鲜明特点。这些特点也是与他们开明的文教政策有联系的。阿拉伯国家由于重视吸收别国的文化成果而鼓励翻译。</a:t>
            </a:r>
          </a:p>
        </p:txBody>
      </p:sp>
    </p:spTree>
    <p:extLst>
      <p:ext uri="{BB962C8B-B14F-4D97-AF65-F5344CB8AC3E}">
        <p14:creationId xmlns:p14="http://schemas.microsoft.com/office/powerpoint/2010/main" val="192718232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1" y="0"/>
            <a:ext cx="12192000" cy="6858000"/>
          </a:xfrm>
          <a:prstGeom prst="rect">
            <a:avLst/>
          </a:prstGeom>
        </p:spPr>
      </p:pic>
      <p:sp>
        <p:nvSpPr>
          <p:cNvPr id="17" name="文本框 28"/>
          <p:cNvSpPr txBox="1">
            <a:spLocks noChangeArrowheads="1"/>
          </p:cNvSpPr>
          <p:nvPr/>
        </p:nvSpPr>
        <p:spPr bwMode="auto">
          <a:xfrm>
            <a:off x="3408204" y="1883498"/>
            <a:ext cx="5707175"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5700" b="1" spc="900" dirty="0">
                <a:solidFill>
                  <a:srgbClr val="667877"/>
                </a:solidFill>
                <a:latin typeface="微软雅黑" panose="020B0503020204020204" pitchFamily="34" charset="-122"/>
                <a:ea typeface="微软雅黑" panose="020B0503020204020204" pitchFamily="34" charset="-122"/>
              </a:rPr>
              <a:t>谢谢您观看</a:t>
            </a:r>
          </a:p>
        </p:txBody>
      </p:sp>
      <p:sp>
        <p:nvSpPr>
          <p:cNvPr id="18" name="文本框 29"/>
          <p:cNvSpPr txBox="1">
            <a:spLocks noChangeArrowheads="1"/>
          </p:cNvSpPr>
          <p:nvPr/>
        </p:nvSpPr>
        <p:spPr bwMode="auto">
          <a:xfrm>
            <a:off x="3507735" y="2930887"/>
            <a:ext cx="62395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b="1" spc="600" dirty="0">
                <a:solidFill>
                  <a:srgbClr val="667877"/>
                </a:solidFill>
                <a:latin typeface="微软雅黑" panose="020B0503020204020204" pitchFamily="34" charset="-122"/>
                <a:ea typeface="微软雅黑" panose="020B0503020204020204" pitchFamily="34" charset="-122"/>
              </a:rPr>
              <a:t>XIEXIE NIN GUANKAN</a:t>
            </a:r>
            <a:endParaRPr lang="zh-CN" altLang="en-US" sz="1300" b="1" spc="600" dirty="0">
              <a:solidFill>
                <a:srgbClr val="667877"/>
              </a:solidFill>
              <a:latin typeface="微软雅黑" panose="020B0503020204020204" pitchFamily="34" charset="-122"/>
              <a:ea typeface="微软雅黑" panose="020B0503020204020204" pitchFamily="34" charset="-122"/>
            </a:endParaRPr>
          </a:p>
        </p:txBody>
      </p:sp>
      <p:cxnSp>
        <p:nvCxnSpPr>
          <p:cNvPr id="19" name="直接连接符 27"/>
          <p:cNvCxnSpPr>
            <a:cxnSpLocks noChangeShapeType="1"/>
          </p:cNvCxnSpPr>
          <p:nvPr/>
        </p:nvCxnSpPr>
        <p:spPr bwMode="auto">
          <a:xfrm>
            <a:off x="3512816" y="3382934"/>
            <a:ext cx="5783584" cy="0"/>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21" name="矩形 20"/>
          <p:cNvSpPr/>
          <p:nvPr/>
        </p:nvSpPr>
        <p:spPr>
          <a:xfrm>
            <a:off x="3497576" y="3429000"/>
            <a:ext cx="7166893" cy="510524"/>
          </a:xfrm>
          <a:prstGeom prst="rect">
            <a:avLst/>
          </a:prstGeom>
        </p:spPr>
        <p:txBody>
          <a:bodyPr wrap="square">
            <a:spAutoFit/>
          </a:bodyPr>
          <a:lstStyle/>
          <a:p>
            <a:pPr>
              <a:lnSpc>
                <a:spcPct val="200000"/>
              </a:lnSpc>
            </a:pPr>
            <a:r>
              <a:rPr lang="zh-CN" altLang="en-US" sz="1600" spc="300" dirty="0">
                <a:solidFill>
                  <a:srgbClr val="667877"/>
                </a:solidFill>
                <a:latin typeface="微软雅黑" panose="020B0503020204020204" pitchFamily="34" charset="-122"/>
                <a:ea typeface="微软雅黑" panose="020B0503020204020204" pitchFamily="34" charset="-122"/>
              </a:rPr>
              <a:t>第二章  中世纪时期的教育（完）</a:t>
            </a:r>
            <a:endParaRPr lang="en-US" altLang="zh-CN" sz="1600" spc="300" dirty="0">
              <a:solidFill>
                <a:srgbClr val="6678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750"/>
                                        <p:tgtEl>
                                          <p:spTgt spid="19"/>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p:tgtEl>
                                          <p:spTgt spid="17"/>
                                        </p:tgtEl>
                                        <p:attrNameLst>
                                          <p:attrName>ppt_y</p:attrName>
                                        </p:attrNameLst>
                                      </p:cBhvr>
                                      <p:tavLst>
                                        <p:tav tm="0">
                                          <p:val>
                                            <p:strVal val="#ppt_y+#ppt_h*1.125000"/>
                                          </p:val>
                                        </p:tav>
                                        <p:tav tm="100000">
                                          <p:val>
                                            <p:strVal val="#ppt_y"/>
                                          </p:val>
                                        </p:tav>
                                      </p:tavLst>
                                    </p:anim>
                                    <p:animEffect transition="in" filter="wipe(up)">
                                      <p:cBhvr>
                                        <p:cTn id="12" dur="750"/>
                                        <p:tgtEl>
                                          <p:spTgt spid="1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750"/>
                                        <p:tgtEl>
                                          <p:spTgt spid="18"/>
                                        </p:tgtEl>
                                      </p:cBhvr>
                                    </p:animEffect>
                                  </p:childTnLst>
                                </p:cTn>
                              </p:par>
                            </p:childTnLst>
                          </p:cTn>
                        </p:par>
                        <p:par>
                          <p:cTn id="17" fill="hold">
                            <p:stCondLst>
                              <p:cond delay="225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childTnLst>
                                </p:cTn>
                              </p:par>
                            </p:childTnLst>
                          </p:cTn>
                        </p:par>
                        <p:par>
                          <p:cTn id="21" fill="hold">
                            <p:stCondLst>
                              <p:cond delay="3600"/>
                            </p:stCondLst>
                            <p:childTnLst>
                              <p:par>
                                <p:cTn id="22" presetID="26" presetClass="emph" presetSubtype="0" fill="hold" grpId="1" nodeType="afterEffect">
                                  <p:stCondLst>
                                    <p:cond delay="0"/>
                                  </p:stCondLst>
                                  <p:childTnLst>
                                    <p:animEffect transition="out" filter="fade">
                                      <p:cBhvr>
                                        <p:cTn id="23" dur="500" tmFilter="0, 0; .2, .5; .8, .5; 1, 0"/>
                                        <p:tgtEl>
                                          <p:spTgt spid="17"/>
                                        </p:tgtEl>
                                      </p:cBhvr>
                                    </p:animEffect>
                                    <p:animScale>
                                      <p:cBhvr>
                                        <p:cTn id="24"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_14"/>
          <p:cNvSpPr txBox="1">
            <a:spLocks noChangeArrowheads="1"/>
          </p:cNvSpPr>
          <p:nvPr/>
        </p:nvSpPr>
        <p:spPr bwMode="auto">
          <a:xfrm>
            <a:off x="4829473" y="1259612"/>
            <a:ext cx="1211148" cy="25403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spc="600" dirty="0">
                <a:solidFill>
                  <a:srgbClr val="667877"/>
                </a:solidFill>
                <a:latin typeface="微软雅黑" panose="020B0503020204020204" pitchFamily="34" charset="-122"/>
                <a:ea typeface="微软雅黑" panose="020B0503020204020204" pitchFamily="34" charset="-122"/>
              </a:rPr>
              <a:t>第二章</a:t>
            </a:r>
            <a:endParaRPr lang="zh-CN" altLang="zh-CN" sz="4400" b="1" spc="600" dirty="0">
              <a:solidFill>
                <a:srgbClr val="667877"/>
              </a:solidFill>
              <a:latin typeface="微软雅黑" panose="020B0503020204020204" pitchFamily="34" charset="-122"/>
              <a:ea typeface="微软雅黑" panose="020B0503020204020204" pitchFamily="34" charset="-122"/>
            </a:endParaRPr>
          </a:p>
        </p:txBody>
      </p:sp>
      <p:cxnSp>
        <p:nvCxnSpPr>
          <p:cNvPr id="11" name="直接连接符 27"/>
          <p:cNvCxnSpPr>
            <a:cxnSpLocks noChangeShapeType="1"/>
          </p:cNvCxnSpPr>
          <p:nvPr/>
        </p:nvCxnSpPr>
        <p:spPr bwMode="auto">
          <a:xfrm>
            <a:off x="6151380" y="1127760"/>
            <a:ext cx="0" cy="4133172"/>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15" name="矩形 14"/>
          <p:cNvSpPr/>
          <p:nvPr/>
        </p:nvSpPr>
        <p:spPr bwMode="auto">
          <a:xfrm flipH="1">
            <a:off x="6233160" y="903074"/>
            <a:ext cx="666612" cy="4562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spcBef>
                <a:spcPct val="50000"/>
              </a:spcBef>
            </a:pPr>
            <a:r>
              <a:rPr lang="zh-CN" altLang="en-US" sz="3600" b="1" spc="600" dirty="0">
                <a:solidFill>
                  <a:srgbClr val="0070C0"/>
                </a:solidFill>
                <a:latin typeface="方正书宋简体" panose="03000509000000000000" pitchFamily="65" charset="-122"/>
                <a:ea typeface="方正书宋简体" panose="03000509000000000000" pitchFamily="65" charset="-122"/>
              </a:rPr>
              <a:t>中世纪时期的教育</a:t>
            </a: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50"/>
                                        <p:tgtEl>
                                          <p:spTgt spid="11"/>
                                        </p:tgtEl>
                                      </p:cBhvr>
                                    </p:animEffect>
                                  </p:childTnLst>
                                </p:cTn>
                              </p:par>
                            </p:childTnLst>
                          </p:cTn>
                        </p:par>
                        <p:par>
                          <p:cTn id="8" fill="hold">
                            <p:stCondLst>
                              <p:cond delay="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par>
                          <p:cTn id="15" fill="hold">
                            <p:stCondLst>
                              <p:cond delay="145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F80D81E-0918-2BD0-5A80-C02431B6F4D4}"/>
              </a:ext>
            </a:extLst>
          </p:cNvPr>
          <p:cNvSpPr txBox="1"/>
          <p:nvPr/>
        </p:nvSpPr>
        <p:spPr>
          <a:xfrm>
            <a:off x="1257300" y="416453"/>
            <a:ext cx="9768840" cy="4856138"/>
          </a:xfrm>
          <a:prstGeom prst="rect">
            <a:avLst/>
          </a:prstGeom>
          <a:noFill/>
        </p:spPr>
        <p:txBody>
          <a:bodyPr wrap="square">
            <a:spAutoFit/>
          </a:bodyPr>
          <a:lstStyle/>
          <a:p>
            <a:pPr>
              <a:lnSpc>
                <a:spcPct val="150000"/>
              </a:lnSpc>
            </a:pPr>
            <a:r>
              <a:rPr lang="zh-CN" altLang="en-US" sz="1600" b="1" dirty="0">
                <a:solidFill>
                  <a:srgbClr val="0070C0"/>
                </a:solidFill>
                <a:latin typeface="+mn-ea"/>
              </a:rPr>
              <a:t>▌关键词</a:t>
            </a:r>
          </a:p>
          <a:p>
            <a:pPr>
              <a:lnSpc>
                <a:spcPct val="150000"/>
              </a:lnSpc>
            </a:pPr>
            <a:r>
              <a:rPr lang="zh-CN" altLang="en-US" sz="1600" dirty="0">
                <a:latin typeface="+mn-ea"/>
              </a:rPr>
              <a:t>        基督教教育；世俗教育；城市学校；中世纪大学；拜占庭教育；阿拉伯教育</a:t>
            </a:r>
            <a:endParaRPr lang="en-US" altLang="zh-CN" sz="1600" dirty="0">
              <a:latin typeface="+mn-ea"/>
            </a:endParaRPr>
          </a:p>
          <a:p>
            <a:pPr>
              <a:lnSpc>
                <a:spcPct val="150000"/>
              </a:lnSpc>
            </a:pPr>
            <a:r>
              <a:rPr lang="en-US" altLang="zh-CN" sz="1600" b="1" dirty="0">
                <a:solidFill>
                  <a:srgbClr val="0070C0"/>
                </a:solidFill>
                <a:latin typeface="+mn-ea"/>
              </a:rPr>
              <a:t>▌</a:t>
            </a:r>
            <a:r>
              <a:rPr lang="zh-CN" altLang="en-US" sz="1600" b="1" dirty="0">
                <a:solidFill>
                  <a:srgbClr val="0070C0"/>
                </a:solidFill>
                <a:latin typeface="+mn-ea"/>
              </a:rPr>
              <a:t>学习目标</a:t>
            </a:r>
          </a:p>
          <a:p>
            <a:pPr>
              <a:lnSpc>
                <a:spcPct val="150000"/>
              </a:lnSpc>
            </a:pPr>
            <a:r>
              <a:rPr lang="en-US" altLang="zh-CN" sz="1600" dirty="0">
                <a:latin typeface="+mn-ea"/>
              </a:rPr>
              <a:t>        1. </a:t>
            </a:r>
            <a:r>
              <a:rPr lang="zh-CN" altLang="en-US" sz="1600" dirty="0">
                <a:latin typeface="+mn-ea"/>
              </a:rPr>
              <a:t>了解基督教教育的概况并掌握修道院教育的特点。</a:t>
            </a:r>
          </a:p>
          <a:p>
            <a:pPr>
              <a:lnSpc>
                <a:spcPct val="150000"/>
              </a:lnSpc>
            </a:pPr>
            <a:r>
              <a:rPr lang="en-US" altLang="zh-CN" sz="1600" dirty="0">
                <a:latin typeface="+mn-ea"/>
              </a:rPr>
              <a:t>        2. </a:t>
            </a:r>
            <a:r>
              <a:rPr lang="zh-CN" altLang="en-US" sz="1600" dirty="0">
                <a:latin typeface="+mn-ea"/>
              </a:rPr>
              <a:t>了解宫廷教育和骑士教育对于封建世俗教育的意义。</a:t>
            </a:r>
          </a:p>
          <a:p>
            <a:pPr>
              <a:lnSpc>
                <a:spcPct val="150000"/>
              </a:lnSpc>
            </a:pPr>
            <a:r>
              <a:rPr lang="en-US" altLang="zh-CN" sz="1600" dirty="0">
                <a:latin typeface="+mn-ea"/>
              </a:rPr>
              <a:t>        3. </a:t>
            </a:r>
            <a:r>
              <a:rPr lang="zh-CN" altLang="en-US" sz="1600" dirty="0">
                <a:latin typeface="+mn-ea"/>
              </a:rPr>
              <a:t>了解城市学校和行会教育的特点。</a:t>
            </a:r>
          </a:p>
          <a:p>
            <a:pPr>
              <a:lnSpc>
                <a:spcPct val="150000"/>
              </a:lnSpc>
            </a:pPr>
            <a:r>
              <a:rPr lang="en-US" altLang="zh-CN" sz="1600" dirty="0">
                <a:latin typeface="+mn-ea"/>
              </a:rPr>
              <a:t>        4. </a:t>
            </a:r>
            <a:r>
              <a:rPr lang="zh-CN" altLang="en-US" sz="1600" dirty="0">
                <a:latin typeface="+mn-ea"/>
              </a:rPr>
              <a:t>了解中世纪大学产生的背景、概况和特征。</a:t>
            </a:r>
          </a:p>
          <a:p>
            <a:pPr>
              <a:lnSpc>
                <a:spcPct val="150000"/>
              </a:lnSpc>
            </a:pPr>
            <a:r>
              <a:rPr lang="en-US" altLang="zh-CN" sz="1600" dirty="0">
                <a:latin typeface="+mn-ea"/>
              </a:rPr>
              <a:t>        5. </a:t>
            </a:r>
            <a:r>
              <a:rPr lang="zh-CN" altLang="en-US" sz="1600" dirty="0">
                <a:latin typeface="+mn-ea"/>
              </a:rPr>
              <a:t>了解拜占庭教育与阿拉伯教育的概况。</a:t>
            </a:r>
            <a:endParaRPr lang="en-US" altLang="zh-CN" sz="1600" dirty="0">
              <a:latin typeface="+mn-ea"/>
            </a:endParaRPr>
          </a:p>
          <a:p>
            <a:pPr>
              <a:lnSpc>
                <a:spcPct val="150000"/>
              </a:lnSpc>
            </a:pPr>
            <a:r>
              <a:rPr lang="zh-CN" altLang="en-US" sz="1600" b="1" dirty="0">
                <a:solidFill>
                  <a:srgbClr val="0070C0"/>
                </a:solidFill>
                <a:latin typeface="+mn-ea"/>
              </a:rPr>
              <a:t>▌内容提要</a:t>
            </a:r>
          </a:p>
          <a:p>
            <a:pPr>
              <a:lnSpc>
                <a:spcPct val="150000"/>
              </a:lnSpc>
            </a:pPr>
            <a:r>
              <a:rPr lang="zh-CN" altLang="en-US" sz="1600" dirty="0">
                <a:latin typeface="+mn-ea"/>
              </a:rPr>
              <a:t>       </a:t>
            </a:r>
            <a:r>
              <a:rPr lang="en-US" altLang="zh-CN" sz="1600" dirty="0">
                <a:latin typeface="+mn-ea"/>
              </a:rPr>
              <a:t>5—14 </a:t>
            </a:r>
            <a:r>
              <a:rPr lang="zh-CN" altLang="en-US" sz="1600" dirty="0">
                <a:latin typeface="+mn-ea"/>
              </a:rPr>
              <a:t>世纪，西欧处于中世纪阶段，教育的显著特征是基督教教育的繁荣及对学校教育的影响。基督教教育主要是通过修道院传播教义和教化教徒。基督教教育思想是随着自身的不断理论化和系统化而形成的。中世纪的封建世俗教育主要有两种形式：宫廷教育和骑士教育。中世纪大学的产生是中世纪教育最富有历史意义的篇章。拜占庭和阿拉伯保存和发展了古典教育。</a:t>
            </a:r>
          </a:p>
        </p:txBody>
      </p:sp>
    </p:spTree>
    <p:extLst>
      <p:ext uri="{BB962C8B-B14F-4D97-AF65-F5344CB8AC3E}">
        <p14:creationId xmlns:p14="http://schemas.microsoft.com/office/powerpoint/2010/main" val="2624692085"/>
      </p:ext>
    </p:extLst>
  </p:cSld>
  <p:clrMapOvr>
    <a:masterClrMapping/>
  </p:clrMapOvr>
  <mc:AlternateContent xmlns:mc="http://schemas.openxmlformats.org/markup-compatibility/2006">
    <mc:Choice xmlns:p14="http://schemas.microsoft.com/office/powerpoint/2010/main" Requires="p14">
      <p:transition spd="slow" p14:dur="1200" advTm="1000">
        <p14:prism/>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49928"/>
                                  </p:iterate>
                                  <p:childTnLst>
                                    <p:set>
                                      <p:cBhvr>
                                        <p:cTn id="6" dur="1" fill="hold">
                                          <p:stCondLst>
                                            <p:cond delay="0"/>
                                          </p:stCondLst>
                                        </p:cTn>
                                        <p:tgtEl>
                                          <p:spTgt spid="5"/>
                                        </p:tgtEl>
                                        <p:attrNameLst>
                                          <p:attrName>style.visibility</p:attrName>
                                        </p:attrNameLst>
                                      </p:cBhvr>
                                      <p:to>
                                        <p:strVal val="visible"/>
                                      </p:to>
                                    </p:set>
                                    <p:set>
                                      <p:cBhvr>
                                        <p:cTn id="7" dur="68" fill="hold">
                                          <p:stCondLst>
                                            <p:cond delay="0"/>
                                          </p:stCondLst>
                                        </p:cTn>
                                        <p:tgtEl>
                                          <p:spTgt spid="5"/>
                                        </p:tgtEl>
                                        <p:attrNameLst>
                                          <p:attrName>style.rotation</p:attrName>
                                        </p:attrNameLst>
                                      </p:cBhvr>
                                      <p:to>
                                        <p:strVal val="-45.0"/>
                                      </p:to>
                                    </p:set>
                                    <p:anim calcmode="lin" valueType="num">
                                      <p:cBhvr>
                                        <p:cTn id="8" dur="68" fill="hold">
                                          <p:stCondLst>
                                            <p:cond delay="68"/>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 decel="50000" autoRev="1" fill="hold">
                                          <p:stCondLst>
                                            <p:cond delay="68"/>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149"/>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11F801A-DE38-363C-433A-7713BEECB1C9}"/>
              </a:ext>
            </a:extLst>
          </p:cNvPr>
          <p:cNvSpPr/>
          <p:nvPr/>
        </p:nvSpPr>
        <p:spPr>
          <a:xfrm>
            <a:off x="0" y="1060263"/>
            <a:ext cx="12192000" cy="5797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9" name="TextBox 8"/>
          <p:cNvSpPr txBox="1">
            <a:spLocks noChangeArrowheads="1"/>
          </p:cNvSpPr>
          <p:nvPr/>
        </p:nvSpPr>
        <p:spPr bwMode="auto">
          <a:xfrm>
            <a:off x="1937544" y="434366"/>
            <a:ext cx="57828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思维导图</a:t>
            </a:r>
          </a:p>
        </p:txBody>
      </p:sp>
      <p:sp>
        <p:nvSpPr>
          <p:cNvPr id="7" name="矩形 6">
            <a:extLst>
              <a:ext uri="{FF2B5EF4-FFF2-40B4-BE49-F238E27FC236}">
                <a16:creationId xmlns:a16="http://schemas.microsoft.com/office/drawing/2014/main" id="{615AF462-3376-0A97-637A-3D2AA7DF0723}"/>
              </a:ext>
            </a:extLst>
          </p:cNvPr>
          <p:cNvSpPr/>
          <p:nvPr/>
        </p:nvSpPr>
        <p:spPr>
          <a:xfrm>
            <a:off x="1630680" y="464846"/>
            <a:ext cx="137160" cy="3543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37C061B7-32F0-E06F-A773-5855992D64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4866" y="1695736"/>
            <a:ext cx="7728362" cy="4124860"/>
          </a:xfrm>
          <a:prstGeom prst="rect">
            <a:avLst/>
          </a:prstGeom>
        </p:spPr>
      </p:pic>
    </p:spTree>
    <p:extLst>
      <p:ext uri="{BB962C8B-B14F-4D97-AF65-F5344CB8AC3E}">
        <p14:creationId xmlns:p14="http://schemas.microsoft.com/office/powerpoint/2010/main" val="247237058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基督教教育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6" name="文本框 15">
            <a:extLst>
              <a:ext uri="{FF2B5EF4-FFF2-40B4-BE49-F238E27FC236}">
                <a16:creationId xmlns:a16="http://schemas.microsoft.com/office/drawing/2014/main" id="{2C212E0B-02AC-5A01-ACC3-136607499242}"/>
              </a:ext>
            </a:extLst>
          </p:cNvPr>
          <p:cNvSpPr txBox="1"/>
          <p:nvPr/>
        </p:nvSpPr>
        <p:spPr>
          <a:xfrm>
            <a:off x="1838004" y="1744885"/>
            <a:ext cx="8514404" cy="3368230"/>
          </a:xfrm>
          <a:prstGeom prst="rect">
            <a:avLst/>
          </a:prstGeom>
          <a:noFill/>
        </p:spPr>
        <p:txBody>
          <a:bodyPr wrap="square">
            <a:spAutoFit/>
          </a:bodyPr>
          <a:lstStyle/>
          <a:p>
            <a:pPr>
              <a:lnSpc>
                <a:spcPct val="150000"/>
              </a:lnSpc>
            </a:pPr>
            <a:r>
              <a:rPr lang="zh-CN" altLang="en-US" dirty="0">
                <a:solidFill>
                  <a:srgbClr val="00B050"/>
                </a:solidFill>
                <a:latin typeface="方正黑体简体" panose="02010601030101010101" pitchFamily="2" charset="-122"/>
                <a:ea typeface="方正黑体简体" panose="02010601030101010101" pitchFamily="2" charset="-122"/>
              </a:rPr>
              <a:t>       早在 </a:t>
            </a:r>
            <a:r>
              <a:rPr lang="en-US" altLang="zh-CN" dirty="0">
                <a:solidFill>
                  <a:srgbClr val="00B050"/>
                </a:solidFill>
                <a:latin typeface="方正黑体简体" panose="02010601030101010101" pitchFamily="2" charset="-122"/>
                <a:ea typeface="方正黑体简体" panose="02010601030101010101" pitchFamily="2" charset="-122"/>
              </a:rPr>
              <a:t>1 </a:t>
            </a:r>
            <a:r>
              <a:rPr lang="zh-CN" altLang="en-US" dirty="0">
                <a:solidFill>
                  <a:srgbClr val="00B050"/>
                </a:solidFill>
                <a:latin typeface="方正黑体简体" panose="02010601030101010101" pitchFamily="2" charset="-122"/>
                <a:ea typeface="方正黑体简体" panose="02010601030101010101" pitchFamily="2" charset="-122"/>
              </a:rPr>
              <a:t>世纪，基督教就在古罗马帝国统治之下的巴勒斯坦地区萌芽。从犹太教的一个分支到古罗马帝国的国教，基督教经历了很大的发展和改变。作为一个社会组织，教会形成了独具特色的组织机构、管理体制与程序，即以主教为中心的教职、教阶体系和具有法律效力的教规、教纪制度。</a:t>
            </a:r>
          </a:p>
          <a:p>
            <a:pPr>
              <a:lnSpc>
                <a:spcPct val="150000"/>
              </a:lnSpc>
            </a:pPr>
            <a:r>
              <a:rPr lang="zh-CN" altLang="en-US" dirty="0">
                <a:solidFill>
                  <a:srgbClr val="00B050"/>
                </a:solidFill>
                <a:latin typeface="方正黑体简体" panose="02010601030101010101" pitchFamily="2" charset="-122"/>
                <a:ea typeface="方正黑体简体" panose="02010601030101010101" pitchFamily="2" charset="-122"/>
              </a:rPr>
              <a:t>       严格来说，基督教神学与基督教教会是两个相互联系而又含义不同的概念。前者是指比较抽象的思想、理论、观念等，后者则指有形的教会团体、组织和系统。中世纪早期，基督教势力在这两个方面都达到了极端，而且明显地对这一时期的西欧教育产生了深刻影响。</a:t>
            </a:r>
          </a:p>
        </p:txBody>
      </p:sp>
    </p:spTree>
    <p:extLst>
      <p:ext uri="{BB962C8B-B14F-4D97-AF65-F5344CB8AC3E}">
        <p14:creationId xmlns:p14="http://schemas.microsoft.com/office/powerpoint/2010/main" val="418893306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基督教教育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6" name="文本框 15">
            <a:extLst>
              <a:ext uri="{FF2B5EF4-FFF2-40B4-BE49-F238E27FC236}">
                <a16:creationId xmlns:a16="http://schemas.microsoft.com/office/drawing/2014/main" id="{2C212E0B-02AC-5A01-ACC3-136607499242}"/>
              </a:ext>
            </a:extLst>
          </p:cNvPr>
          <p:cNvSpPr txBox="1"/>
          <p:nvPr/>
        </p:nvSpPr>
        <p:spPr>
          <a:xfrm>
            <a:off x="1838004" y="1744885"/>
            <a:ext cx="8514404"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一、基督教的教育形式和机构</a:t>
            </a:r>
          </a:p>
          <a:p>
            <a:pPr>
              <a:lnSpc>
                <a:spcPct val="150000"/>
              </a:lnSpc>
            </a:pPr>
            <a:r>
              <a:rPr lang="zh-CN" altLang="en-US" dirty="0">
                <a:latin typeface="方正黑体简体" panose="02010601030101010101" pitchFamily="2" charset="-122"/>
                <a:ea typeface="方正黑体简体" panose="02010601030101010101" pitchFamily="2" charset="-122"/>
              </a:rPr>
              <a:t>      （一）修道院</a:t>
            </a:r>
          </a:p>
          <a:p>
            <a:pPr>
              <a:lnSpc>
                <a:spcPct val="150000"/>
              </a:lnSpc>
            </a:pPr>
            <a:r>
              <a:rPr lang="zh-CN" altLang="en-US" dirty="0">
                <a:latin typeface="方正黑体简体" panose="02010601030101010101" pitchFamily="2" charset="-122"/>
                <a:ea typeface="方正黑体简体" panose="02010601030101010101" pitchFamily="2" charset="-122"/>
              </a:rPr>
              <a:t>       修道院是基督教最早和最典型的教育机构。</a:t>
            </a:r>
          </a:p>
          <a:p>
            <a:pPr>
              <a:lnSpc>
                <a:spcPct val="150000"/>
              </a:lnSpc>
            </a:pPr>
            <a:r>
              <a:rPr lang="zh-CN" altLang="en-US" dirty="0">
                <a:latin typeface="方正黑体简体" panose="02010601030101010101" pitchFamily="2" charset="-122"/>
                <a:ea typeface="方正黑体简体" panose="02010601030101010101" pitchFamily="2" charset="-122"/>
              </a:rPr>
              <a:t>修道院早在古罗马帝国后期就开始承担教育教</a:t>
            </a:r>
          </a:p>
          <a:p>
            <a:pPr>
              <a:lnSpc>
                <a:spcPct val="150000"/>
              </a:lnSpc>
            </a:pPr>
            <a:r>
              <a:rPr lang="zh-CN" altLang="en-US" dirty="0">
                <a:latin typeface="方正黑体简体" panose="02010601030101010101" pitchFamily="2" charset="-122"/>
                <a:ea typeface="方正黑体简体" panose="02010601030101010101" pitchFamily="2" charset="-122"/>
              </a:rPr>
              <a:t>徒的职责，进入中世纪后，不仅承担了宗教教</a:t>
            </a:r>
          </a:p>
          <a:p>
            <a:pPr>
              <a:lnSpc>
                <a:spcPct val="150000"/>
              </a:lnSpc>
            </a:pPr>
            <a:r>
              <a:rPr lang="zh-CN" altLang="en-US" dirty="0">
                <a:latin typeface="方正黑体简体" panose="02010601030101010101" pitchFamily="2" charset="-122"/>
                <a:ea typeface="方正黑体简体" panose="02010601030101010101" pitchFamily="2" charset="-122"/>
              </a:rPr>
              <a:t>育的基本职能，而且成为西欧主要的教育机构</a:t>
            </a:r>
          </a:p>
          <a:p>
            <a:pPr>
              <a:lnSpc>
                <a:spcPct val="150000"/>
              </a:lnSpc>
            </a:pPr>
            <a:r>
              <a:rPr lang="zh-CN" altLang="en-US" dirty="0">
                <a:latin typeface="方正黑体简体" panose="02010601030101010101" pitchFamily="2" charset="-122"/>
                <a:ea typeface="方正黑体简体" panose="02010601030101010101" pitchFamily="2" charset="-122"/>
              </a:rPr>
              <a:t>（图 </a:t>
            </a:r>
            <a:r>
              <a:rPr lang="en-US" altLang="zh-CN" dirty="0">
                <a:latin typeface="方正黑体简体" panose="02010601030101010101" pitchFamily="2" charset="-122"/>
                <a:ea typeface="方正黑体简体" panose="02010601030101010101" pitchFamily="2" charset="-122"/>
              </a:rPr>
              <a:t>2-1</a:t>
            </a:r>
            <a:r>
              <a:rPr lang="zh-CN" altLang="en-US" dirty="0">
                <a:latin typeface="方正黑体简体" panose="02010601030101010101" pitchFamily="2" charset="-122"/>
                <a:ea typeface="方正黑体简体" panose="02010601030101010101" pitchFamily="2" charset="-122"/>
              </a:rPr>
              <a:t>）。</a:t>
            </a:r>
          </a:p>
        </p:txBody>
      </p:sp>
      <p:pic>
        <p:nvPicPr>
          <p:cNvPr id="3" name="图片 2">
            <a:extLst>
              <a:ext uri="{FF2B5EF4-FFF2-40B4-BE49-F238E27FC236}">
                <a16:creationId xmlns:a16="http://schemas.microsoft.com/office/drawing/2014/main" id="{A7EA6238-657E-66C2-3CB2-9F58F736E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0127" y="2059200"/>
            <a:ext cx="3587714" cy="3060847"/>
          </a:xfrm>
          <a:prstGeom prst="rect">
            <a:avLst/>
          </a:prstGeom>
        </p:spPr>
      </p:pic>
    </p:spTree>
    <p:extLst>
      <p:ext uri="{BB962C8B-B14F-4D97-AF65-F5344CB8AC3E}">
        <p14:creationId xmlns:p14="http://schemas.microsoft.com/office/powerpoint/2010/main" val="88131574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基督教教育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37B917A7-15C1-8BFA-DDFD-7D95FE1BF6C4}"/>
              </a:ext>
            </a:extLst>
          </p:cNvPr>
          <p:cNvSpPr/>
          <p:nvPr/>
        </p:nvSpPr>
        <p:spPr>
          <a:xfrm>
            <a:off x="2066306" y="2173184"/>
            <a:ext cx="3158837" cy="431077"/>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dirty="0"/>
              <a:t>1. </a:t>
            </a:r>
            <a:r>
              <a:rPr lang="zh-CN" altLang="en-US" dirty="0"/>
              <a:t>修道与教育</a:t>
            </a:r>
          </a:p>
        </p:txBody>
      </p:sp>
      <p:sp>
        <p:nvSpPr>
          <p:cNvPr id="11" name="矩形: 圆角 10">
            <a:extLst>
              <a:ext uri="{FF2B5EF4-FFF2-40B4-BE49-F238E27FC236}">
                <a16:creationId xmlns:a16="http://schemas.microsoft.com/office/drawing/2014/main" id="{084A22C0-28FF-928F-A432-B92910425024}"/>
              </a:ext>
            </a:extLst>
          </p:cNvPr>
          <p:cNvSpPr/>
          <p:nvPr/>
        </p:nvSpPr>
        <p:spPr>
          <a:xfrm>
            <a:off x="6966857" y="2173184"/>
            <a:ext cx="3158837" cy="431077"/>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dirty="0"/>
              <a:t>2. </a:t>
            </a:r>
            <a:r>
              <a:rPr lang="zh-CN" altLang="en-US" dirty="0"/>
              <a:t>神学与“七艺”</a:t>
            </a:r>
          </a:p>
        </p:txBody>
      </p:sp>
      <p:sp>
        <p:nvSpPr>
          <p:cNvPr id="12" name="文本框 11">
            <a:extLst>
              <a:ext uri="{FF2B5EF4-FFF2-40B4-BE49-F238E27FC236}">
                <a16:creationId xmlns:a16="http://schemas.microsoft.com/office/drawing/2014/main" id="{FD1AFA1E-162A-A57A-B3E3-69A63A17B5A1}"/>
              </a:ext>
            </a:extLst>
          </p:cNvPr>
          <p:cNvSpPr txBox="1"/>
          <p:nvPr/>
        </p:nvSpPr>
        <p:spPr>
          <a:xfrm>
            <a:off x="2018886" y="3019829"/>
            <a:ext cx="3158837" cy="2800767"/>
          </a:xfrm>
          <a:prstGeom prst="rect">
            <a:avLst/>
          </a:prstGeom>
          <a:noFill/>
        </p:spPr>
        <p:txBody>
          <a:bodyPr wrap="square">
            <a:spAutoFit/>
          </a:bodyPr>
          <a:lstStyle/>
          <a:p>
            <a:r>
              <a:rPr lang="zh-CN" altLang="en-US" sz="1600" dirty="0"/>
              <a:t>       修道院起源于基督教早期的修道主义。</a:t>
            </a:r>
            <a:r>
              <a:rPr lang="en-US" altLang="zh-CN" sz="1600" dirty="0"/>
              <a:t>3 </a:t>
            </a:r>
            <a:r>
              <a:rPr lang="zh-CN" altLang="en-US" sz="1600" dirty="0"/>
              <a:t>世纪，古罗马帝国进入崩溃阶段，特权阶层穷 奢极欲，民不聊生。一些基督教教徒根据宗教教义，认为肉体是灵魂的桎梏，苦修戒斋是克 制肉体而解放灵魂的方式和方法。同时，也是为了逃避现实生活的疾苦，以图忘却尘世的烦 扰，他们纷纷到远离人间的深山、荒漠之地去过隐居生活。</a:t>
            </a:r>
          </a:p>
        </p:txBody>
      </p:sp>
      <p:sp>
        <p:nvSpPr>
          <p:cNvPr id="13" name="文本框 12">
            <a:extLst>
              <a:ext uri="{FF2B5EF4-FFF2-40B4-BE49-F238E27FC236}">
                <a16:creationId xmlns:a16="http://schemas.microsoft.com/office/drawing/2014/main" id="{695F65E8-E7BE-961F-5B6E-43064139BCA6}"/>
              </a:ext>
            </a:extLst>
          </p:cNvPr>
          <p:cNvSpPr txBox="1"/>
          <p:nvPr/>
        </p:nvSpPr>
        <p:spPr>
          <a:xfrm>
            <a:off x="6966856" y="3019829"/>
            <a:ext cx="3158837" cy="2308324"/>
          </a:xfrm>
          <a:prstGeom prst="rect">
            <a:avLst/>
          </a:prstGeom>
          <a:noFill/>
        </p:spPr>
        <p:txBody>
          <a:bodyPr wrap="square">
            <a:spAutoFit/>
          </a:bodyPr>
          <a:lstStyle/>
          <a:p>
            <a:r>
              <a:rPr lang="zh-CN" altLang="en-US" sz="1600" dirty="0"/>
              <a:t>       欧洲中世纪的修道院很自然地注重教育，它们最初只接收志在侍奉上帝、准备充当神职人员的人进行教育，以后扩大了范围，一些并不以神职为生的人也被接纳。但两类学生分开，前者称为“内学”，毕业后将终生做圣职；后者称为“外学”，入修道院只为学习知识，学成后仍为俗人。</a:t>
            </a:r>
          </a:p>
        </p:txBody>
      </p:sp>
    </p:spTree>
    <p:extLst>
      <p:ext uri="{BB962C8B-B14F-4D97-AF65-F5344CB8AC3E}">
        <p14:creationId xmlns:p14="http://schemas.microsoft.com/office/powerpoint/2010/main" val="186253363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 grpId="0" animBg="1"/>
      <p:bldP spid="11" grpId="0" animBg="1"/>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基督教教育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4" name="文本框 13">
            <a:extLst>
              <a:ext uri="{FF2B5EF4-FFF2-40B4-BE49-F238E27FC236}">
                <a16:creationId xmlns:a16="http://schemas.microsoft.com/office/drawing/2014/main" id="{0B1750BD-32D7-46C9-F50A-2FB1B14D0F67}"/>
              </a:ext>
            </a:extLst>
          </p:cNvPr>
          <p:cNvSpPr txBox="1"/>
          <p:nvPr/>
        </p:nvSpPr>
        <p:spPr>
          <a:xfrm>
            <a:off x="1838004" y="1403514"/>
            <a:ext cx="8514404" cy="4614725"/>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（二）主教学校</a:t>
            </a:r>
          </a:p>
          <a:p>
            <a:pPr>
              <a:lnSpc>
                <a:spcPct val="150000"/>
              </a:lnSpc>
            </a:pPr>
            <a:r>
              <a:rPr lang="zh-CN" altLang="en-US" dirty="0">
                <a:latin typeface="方正黑体简体" panose="02010601030101010101" pitchFamily="2" charset="-122"/>
                <a:ea typeface="方正黑体简体" panose="02010601030101010101" pitchFamily="2" charset="-122"/>
              </a:rPr>
              <a:t>       主教学校又称大教堂学校，设立在主教所在地，其组织形式和水平与修道院相似，学校设备较好，学科内容也较完备。主教学校始于英格兰，最早的主教学校为坎特伯雷主教学校。学校以学习拉丁文法为主，由于传教布道需要拉丁语，因而学习拉丁文法便成为进入教会的必经之路。公元 </a:t>
            </a:r>
            <a:r>
              <a:rPr lang="en-US" altLang="zh-CN" dirty="0">
                <a:latin typeface="方正黑体简体" panose="02010601030101010101" pitchFamily="2" charset="-122"/>
                <a:ea typeface="方正黑体简体" panose="02010601030101010101" pitchFamily="2" charset="-122"/>
              </a:rPr>
              <a:t>8 </a:t>
            </a:r>
            <a:r>
              <a:rPr lang="zh-CN" altLang="en-US" dirty="0">
                <a:latin typeface="方正黑体简体" panose="02010601030101010101" pitchFamily="2" charset="-122"/>
                <a:ea typeface="方正黑体简体" panose="02010601030101010101" pitchFamily="2" charset="-122"/>
              </a:rPr>
              <a:t>世纪以来，几乎所有的大教堂都办起了文法学校和歌咏学校，这些学校后来都转变为具有初等教育性质和神学性质的教育机构。</a:t>
            </a:r>
          </a:p>
          <a:p>
            <a:pPr>
              <a:lnSpc>
                <a:spcPct val="150000"/>
              </a:lnSpc>
            </a:pPr>
            <a:r>
              <a:rPr lang="zh-CN" altLang="en-US" dirty="0">
                <a:latin typeface="方正黑体简体" panose="02010601030101010101" pitchFamily="2" charset="-122"/>
                <a:ea typeface="方正黑体简体" panose="02010601030101010101" pitchFamily="2" charset="-122"/>
              </a:rPr>
              <a:t>      （三）堂区学校</a:t>
            </a:r>
          </a:p>
          <a:p>
            <a:pPr>
              <a:lnSpc>
                <a:spcPct val="150000"/>
              </a:lnSpc>
            </a:pPr>
            <a:r>
              <a:rPr lang="zh-CN" altLang="en-US" dirty="0">
                <a:latin typeface="方正黑体简体" panose="02010601030101010101" pitchFamily="2" charset="-122"/>
                <a:ea typeface="方正黑体简体" panose="02010601030101010101" pitchFamily="2" charset="-122"/>
              </a:rPr>
              <a:t>       堂区学校是基督教教会对广大教民和一般世俗群众进行宗教教育的机构。学校通常设在堂区教士所在的村落，规模较小，设备简陋，教师由牧师充任，教学内容为读、写、算和宗教的初步知识。</a:t>
            </a:r>
          </a:p>
        </p:txBody>
      </p:sp>
    </p:spTree>
    <p:extLst>
      <p:ext uri="{BB962C8B-B14F-4D97-AF65-F5344CB8AC3E}">
        <p14:creationId xmlns:p14="http://schemas.microsoft.com/office/powerpoint/2010/main" val="40077427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TotalTime>
  <Words>2909</Words>
  <Application>Microsoft Office PowerPoint</Application>
  <PresentationFormat>宽屏</PresentationFormat>
  <Paragraphs>233</Paragraphs>
  <Slides>29</Slides>
  <Notes>28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等线</vt:lpstr>
      <vt:lpstr>等线 Light</vt:lpstr>
      <vt:lpstr>方正黑体简体</vt:lpstr>
      <vt:lpstr>方正书宋简体</vt:lpstr>
      <vt:lpstr>微软雅黑</vt:lpstr>
      <vt:lpstr>Arial</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dabaofree521@outlook.com</cp:lastModifiedBy>
  <cp:revision>291</cp:revision>
  <dcterms:created xsi:type="dcterms:W3CDTF">2018-02-23T07:21:00Z</dcterms:created>
  <dcterms:modified xsi:type="dcterms:W3CDTF">2022-06-27T09:56:11Z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