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sldIdLst>
    <p:sldId id="256" r:id="rId2"/>
    <p:sldId id="263" r:id="rId3"/>
    <p:sldId id="265" r:id="rId4"/>
    <p:sldId id="286" r:id="rId5"/>
    <p:sldId id="287" r:id="rId6"/>
    <p:sldId id="326" r:id="rId7"/>
    <p:sldId id="429" r:id="rId8"/>
    <p:sldId id="430" r:id="rId9"/>
    <p:sldId id="431" r:id="rId10"/>
    <p:sldId id="432" r:id="rId11"/>
    <p:sldId id="433" r:id="rId12"/>
    <p:sldId id="434" r:id="rId13"/>
    <p:sldId id="435" r:id="rId14"/>
    <p:sldId id="436" r:id="rId15"/>
    <p:sldId id="437" r:id="rId16"/>
    <p:sldId id="438" r:id="rId17"/>
    <p:sldId id="440" r:id="rId18"/>
    <p:sldId id="439" r:id="rId19"/>
    <p:sldId id="441" r:id="rId20"/>
    <p:sldId id="442" r:id="rId21"/>
    <p:sldId id="443" r:id="rId22"/>
    <p:sldId id="444" r:id="rId23"/>
    <p:sldId id="445" r:id="rId24"/>
    <p:sldId id="446" r:id="rId25"/>
    <p:sldId id="447" r:id="rId26"/>
    <p:sldId id="448" r:id="rId27"/>
    <p:sldId id="449" r:id="rId28"/>
    <p:sldId id="450" r:id="rId29"/>
    <p:sldId id="451" r:id="rId30"/>
    <p:sldId id="452" r:id="rId31"/>
    <p:sldId id="453" r:id="rId32"/>
    <p:sldId id="454" r:id="rId33"/>
    <p:sldId id="455" r:id="rId34"/>
    <p:sldId id="456" r:id="rId35"/>
    <p:sldId id="457" r:id="rId36"/>
    <p:sldId id="458" r:id="rId37"/>
    <p:sldId id="459" r:id="rId38"/>
    <p:sldId id="264"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62FAC4A-5248-4CE7-B34E-F77191354D6C}">
          <p14:sldIdLst>
            <p14:sldId id="256"/>
            <p14:sldId id="263"/>
            <p14:sldId id="265"/>
            <p14:sldId id="286"/>
            <p14:sldId id="287"/>
            <p14:sldId id="326"/>
            <p14:sldId id="429"/>
            <p14:sldId id="430"/>
            <p14:sldId id="431"/>
            <p14:sldId id="432"/>
            <p14:sldId id="433"/>
            <p14:sldId id="434"/>
            <p14:sldId id="435"/>
            <p14:sldId id="436"/>
            <p14:sldId id="437"/>
            <p14:sldId id="438"/>
            <p14:sldId id="440"/>
            <p14:sldId id="439"/>
            <p14:sldId id="441"/>
            <p14:sldId id="442"/>
            <p14:sldId id="443"/>
            <p14:sldId id="444"/>
            <p14:sldId id="445"/>
            <p14:sldId id="446"/>
            <p14:sldId id="447"/>
            <p14:sldId id="448"/>
            <p14:sldId id="449"/>
            <p14:sldId id="450"/>
            <p14:sldId id="451"/>
            <p14:sldId id="452"/>
            <p14:sldId id="453"/>
            <p14:sldId id="454"/>
            <p14:sldId id="455"/>
            <p14:sldId id="456"/>
            <p14:sldId id="457"/>
            <p14:sldId id="458"/>
            <p14:sldId id="459"/>
            <p14:sldId id="264"/>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88FB"/>
    <a:srgbClr val="667877"/>
    <a:srgbClr val="768A89"/>
    <a:srgbClr val="7D8F8F"/>
    <a:srgbClr val="6C6864"/>
    <a:srgbClr val="5DA2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934" autoAdjust="0"/>
    <p:restoredTop sz="94660"/>
  </p:normalViewPr>
  <p:slideViewPr>
    <p:cSldViewPr snapToGrid="0">
      <p:cViewPr varScale="1">
        <p:scale>
          <a:sx n="110" d="100"/>
          <a:sy n="110" d="100"/>
        </p:scale>
        <p:origin x="126" y="18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C73A6B-BB26-4B12-BFB8-2B873AE12267}" type="datetimeFigureOut">
              <a:rPr lang="zh-CN" altLang="en-US" smtClean="0"/>
              <a:t>2022/6/30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5701FA-A99B-4EA7-BD9A-49A04217BC0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11</a:t>
            </a:fld>
            <a:endParaRPr lang="zh-CN" altLang="en-US"/>
          </a:p>
        </p:txBody>
      </p:sp>
    </p:spTree>
    <p:extLst>
      <p:ext uri="{BB962C8B-B14F-4D97-AF65-F5344CB8AC3E}">
        <p14:creationId xmlns:p14="http://schemas.microsoft.com/office/powerpoint/2010/main" val="654724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12</a:t>
            </a:fld>
            <a:endParaRPr lang="zh-CN" altLang="en-US"/>
          </a:p>
        </p:txBody>
      </p:sp>
    </p:spTree>
    <p:extLst>
      <p:ext uri="{BB962C8B-B14F-4D97-AF65-F5344CB8AC3E}">
        <p14:creationId xmlns:p14="http://schemas.microsoft.com/office/powerpoint/2010/main" val="4102378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13</a:t>
            </a:fld>
            <a:endParaRPr lang="zh-CN" altLang="en-US"/>
          </a:p>
        </p:txBody>
      </p:sp>
    </p:spTree>
    <p:extLst>
      <p:ext uri="{BB962C8B-B14F-4D97-AF65-F5344CB8AC3E}">
        <p14:creationId xmlns:p14="http://schemas.microsoft.com/office/powerpoint/2010/main" val="3127683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14</a:t>
            </a:fld>
            <a:endParaRPr lang="zh-CN" altLang="en-US"/>
          </a:p>
        </p:txBody>
      </p:sp>
    </p:spTree>
    <p:extLst>
      <p:ext uri="{BB962C8B-B14F-4D97-AF65-F5344CB8AC3E}">
        <p14:creationId xmlns:p14="http://schemas.microsoft.com/office/powerpoint/2010/main" val="7583966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15</a:t>
            </a:fld>
            <a:endParaRPr lang="zh-CN" altLang="en-US"/>
          </a:p>
        </p:txBody>
      </p:sp>
    </p:spTree>
    <p:extLst>
      <p:ext uri="{BB962C8B-B14F-4D97-AF65-F5344CB8AC3E}">
        <p14:creationId xmlns:p14="http://schemas.microsoft.com/office/powerpoint/2010/main" val="42887974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16</a:t>
            </a:fld>
            <a:endParaRPr lang="zh-CN" altLang="en-US"/>
          </a:p>
        </p:txBody>
      </p:sp>
    </p:spTree>
    <p:extLst>
      <p:ext uri="{BB962C8B-B14F-4D97-AF65-F5344CB8AC3E}">
        <p14:creationId xmlns:p14="http://schemas.microsoft.com/office/powerpoint/2010/main" val="38812256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17</a:t>
            </a:fld>
            <a:endParaRPr lang="zh-CN" altLang="en-US"/>
          </a:p>
        </p:txBody>
      </p:sp>
    </p:spTree>
    <p:extLst>
      <p:ext uri="{BB962C8B-B14F-4D97-AF65-F5344CB8AC3E}">
        <p14:creationId xmlns:p14="http://schemas.microsoft.com/office/powerpoint/2010/main" val="25555977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18</a:t>
            </a:fld>
            <a:endParaRPr lang="zh-CN" altLang="en-US"/>
          </a:p>
        </p:txBody>
      </p:sp>
    </p:spTree>
    <p:extLst>
      <p:ext uri="{BB962C8B-B14F-4D97-AF65-F5344CB8AC3E}">
        <p14:creationId xmlns:p14="http://schemas.microsoft.com/office/powerpoint/2010/main" val="13093748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19</a:t>
            </a:fld>
            <a:endParaRPr lang="zh-CN" altLang="en-US"/>
          </a:p>
        </p:txBody>
      </p:sp>
    </p:spTree>
    <p:extLst>
      <p:ext uri="{BB962C8B-B14F-4D97-AF65-F5344CB8AC3E}">
        <p14:creationId xmlns:p14="http://schemas.microsoft.com/office/powerpoint/2010/main" val="42480418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20</a:t>
            </a:fld>
            <a:endParaRPr lang="zh-CN" altLang="en-US"/>
          </a:p>
        </p:txBody>
      </p:sp>
    </p:spTree>
    <p:extLst>
      <p:ext uri="{BB962C8B-B14F-4D97-AF65-F5344CB8AC3E}">
        <p14:creationId xmlns:p14="http://schemas.microsoft.com/office/powerpoint/2010/main" val="3772676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21</a:t>
            </a:fld>
            <a:endParaRPr lang="zh-CN" altLang="en-US"/>
          </a:p>
        </p:txBody>
      </p:sp>
    </p:spTree>
    <p:extLst>
      <p:ext uri="{BB962C8B-B14F-4D97-AF65-F5344CB8AC3E}">
        <p14:creationId xmlns:p14="http://schemas.microsoft.com/office/powerpoint/2010/main" val="9982374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22</a:t>
            </a:fld>
            <a:endParaRPr lang="zh-CN" altLang="en-US"/>
          </a:p>
        </p:txBody>
      </p:sp>
    </p:spTree>
    <p:extLst>
      <p:ext uri="{BB962C8B-B14F-4D97-AF65-F5344CB8AC3E}">
        <p14:creationId xmlns:p14="http://schemas.microsoft.com/office/powerpoint/2010/main" val="36218674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23</a:t>
            </a:fld>
            <a:endParaRPr lang="zh-CN" altLang="en-US"/>
          </a:p>
        </p:txBody>
      </p:sp>
    </p:spTree>
    <p:extLst>
      <p:ext uri="{BB962C8B-B14F-4D97-AF65-F5344CB8AC3E}">
        <p14:creationId xmlns:p14="http://schemas.microsoft.com/office/powerpoint/2010/main" val="38366571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24</a:t>
            </a:fld>
            <a:endParaRPr lang="zh-CN" altLang="en-US"/>
          </a:p>
        </p:txBody>
      </p:sp>
    </p:spTree>
    <p:extLst>
      <p:ext uri="{BB962C8B-B14F-4D97-AF65-F5344CB8AC3E}">
        <p14:creationId xmlns:p14="http://schemas.microsoft.com/office/powerpoint/2010/main" val="30641446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25</a:t>
            </a:fld>
            <a:endParaRPr lang="zh-CN" altLang="en-US"/>
          </a:p>
        </p:txBody>
      </p:sp>
    </p:spTree>
    <p:extLst>
      <p:ext uri="{BB962C8B-B14F-4D97-AF65-F5344CB8AC3E}">
        <p14:creationId xmlns:p14="http://schemas.microsoft.com/office/powerpoint/2010/main" val="32974525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26</a:t>
            </a:fld>
            <a:endParaRPr lang="zh-CN" altLang="en-US"/>
          </a:p>
        </p:txBody>
      </p:sp>
    </p:spTree>
    <p:extLst>
      <p:ext uri="{BB962C8B-B14F-4D97-AF65-F5344CB8AC3E}">
        <p14:creationId xmlns:p14="http://schemas.microsoft.com/office/powerpoint/2010/main" val="28094240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27</a:t>
            </a:fld>
            <a:endParaRPr lang="zh-CN" altLang="en-US"/>
          </a:p>
        </p:txBody>
      </p:sp>
    </p:spTree>
    <p:extLst>
      <p:ext uri="{BB962C8B-B14F-4D97-AF65-F5344CB8AC3E}">
        <p14:creationId xmlns:p14="http://schemas.microsoft.com/office/powerpoint/2010/main" val="34303570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28</a:t>
            </a:fld>
            <a:endParaRPr lang="zh-CN" altLang="en-US"/>
          </a:p>
        </p:txBody>
      </p:sp>
    </p:spTree>
    <p:extLst>
      <p:ext uri="{BB962C8B-B14F-4D97-AF65-F5344CB8AC3E}">
        <p14:creationId xmlns:p14="http://schemas.microsoft.com/office/powerpoint/2010/main" val="6620153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29</a:t>
            </a:fld>
            <a:endParaRPr lang="zh-CN" altLang="en-US"/>
          </a:p>
        </p:txBody>
      </p:sp>
    </p:spTree>
    <p:extLst>
      <p:ext uri="{BB962C8B-B14F-4D97-AF65-F5344CB8AC3E}">
        <p14:creationId xmlns:p14="http://schemas.microsoft.com/office/powerpoint/2010/main" val="3298629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30</a:t>
            </a:fld>
            <a:endParaRPr lang="zh-CN" altLang="en-US"/>
          </a:p>
        </p:txBody>
      </p:sp>
    </p:spTree>
    <p:extLst>
      <p:ext uri="{BB962C8B-B14F-4D97-AF65-F5344CB8AC3E}">
        <p14:creationId xmlns:p14="http://schemas.microsoft.com/office/powerpoint/2010/main" val="3534505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31</a:t>
            </a:fld>
            <a:endParaRPr lang="zh-CN" altLang="en-US"/>
          </a:p>
        </p:txBody>
      </p:sp>
    </p:spTree>
    <p:extLst>
      <p:ext uri="{BB962C8B-B14F-4D97-AF65-F5344CB8AC3E}">
        <p14:creationId xmlns:p14="http://schemas.microsoft.com/office/powerpoint/2010/main" val="9808873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32</a:t>
            </a:fld>
            <a:endParaRPr lang="zh-CN" altLang="en-US"/>
          </a:p>
        </p:txBody>
      </p:sp>
    </p:spTree>
    <p:extLst>
      <p:ext uri="{BB962C8B-B14F-4D97-AF65-F5344CB8AC3E}">
        <p14:creationId xmlns:p14="http://schemas.microsoft.com/office/powerpoint/2010/main" val="24776310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33</a:t>
            </a:fld>
            <a:endParaRPr lang="zh-CN" altLang="en-US"/>
          </a:p>
        </p:txBody>
      </p:sp>
    </p:spTree>
    <p:extLst>
      <p:ext uri="{BB962C8B-B14F-4D97-AF65-F5344CB8AC3E}">
        <p14:creationId xmlns:p14="http://schemas.microsoft.com/office/powerpoint/2010/main" val="15438295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34</a:t>
            </a:fld>
            <a:endParaRPr lang="zh-CN" altLang="en-US"/>
          </a:p>
        </p:txBody>
      </p:sp>
    </p:spTree>
    <p:extLst>
      <p:ext uri="{BB962C8B-B14F-4D97-AF65-F5344CB8AC3E}">
        <p14:creationId xmlns:p14="http://schemas.microsoft.com/office/powerpoint/2010/main" val="33187015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35</a:t>
            </a:fld>
            <a:endParaRPr lang="zh-CN" altLang="en-US"/>
          </a:p>
        </p:txBody>
      </p:sp>
    </p:spTree>
    <p:extLst>
      <p:ext uri="{BB962C8B-B14F-4D97-AF65-F5344CB8AC3E}">
        <p14:creationId xmlns:p14="http://schemas.microsoft.com/office/powerpoint/2010/main" val="30072853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36</a:t>
            </a:fld>
            <a:endParaRPr lang="zh-CN" altLang="en-US"/>
          </a:p>
        </p:txBody>
      </p:sp>
    </p:spTree>
    <p:extLst>
      <p:ext uri="{BB962C8B-B14F-4D97-AF65-F5344CB8AC3E}">
        <p14:creationId xmlns:p14="http://schemas.microsoft.com/office/powerpoint/2010/main" val="3076901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37</a:t>
            </a:fld>
            <a:endParaRPr lang="zh-CN" altLang="en-US"/>
          </a:p>
        </p:txBody>
      </p:sp>
    </p:spTree>
    <p:extLst>
      <p:ext uri="{BB962C8B-B14F-4D97-AF65-F5344CB8AC3E}">
        <p14:creationId xmlns:p14="http://schemas.microsoft.com/office/powerpoint/2010/main" val="29218641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5</a:t>
            </a:fld>
            <a:endParaRPr lang="zh-CN" altLang="en-US"/>
          </a:p>
        </p:txBody>
      </p:sp>
    </p:spTree>
    <p:extLst>
      <p:ext uri="{BB962C8B-B14F-4D97-AF65-F5344CB8AC3E}">
        <p14:creationId xmlns:p14="http://schemas.microsoft.com/office/powerpoint/2010/main" val="943896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6</a:t>
            </a:fld>
            <a:endParaRPr lang="zh-CN" altLang="en-US"/>
          </a:p>
        </p:txBody>
      </p:sp>
    </p:spTree>
    <p:extLst>
      <p:ext uri="{BB962C8B-B14F-4D97-AF65-F5344CB8AC3E}">
        <p14:creationId xmlns:p14="http://schemas.microsoft.com/office/powerpoint/2010/main" val="2660356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7</a:t>
            </a:fld>
            <a:endParaRPr lang="zh-CN" altLang="en-US"/>
          </a:p>
        </p:txBody>
      </p:sp>
    </p:spTree>
    <p:extLst>
      <p:ext uri="{BB962C8B-B14F-4D97-AF65-F5344CB8AC3E}">
        <p14:creationId xmlns:p14="http://schemas.microsoft.com/office/powerpoint/2010/main" val="1007991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8</a:t>
            </a:fld>
            <a:endParaRPr lang="zh-CN" altLang="en-US"/>
          </a:p>
        </p:txBody>
      </p:sp>
    </p:spTree>
    <p:extLst>
      <p:ext uri="{BB962C8B-B14F-4D97-AF65-F5344CB8AC3E}">
        <p14:creationId xmlns:p14="http://schemas.microsoft.com/office/powerpoint/2010/main" val="2995006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9</a:t>
            </a:fld>
            <a:endParaRPr lang="zh-CN" altLang="en-US"/>
          </a:p>
        </p:txBody>
      </p:sp>
    </p:spTree>
    <p:extLst>
      <p:ext uri="{BB962C8B-B14F-4D97-AF65-F5344CB8AC3E}">
        <p14:creationId xmlns:p14="http://schemas.microsoft.com/office/powerpoint/2010/main" val="1288206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10</a:t>
            </a:fld>
            <a:endParaRPr lang="zh-CN" altLang="en-US"/>
          </a:p>
        </p:txBody>
      </p:sp>
    </p:spTree>
    <p:extLst>
      <p:ext uri="{BB962C8B-B14F-4D97-AF65-F5344CB8AC3E}">
        <p14:creationId xmlns:p14="http://schemas.microsoft.com/office/powerpoint/2010/main" val="21496009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B37BB-E8A6-440B-8775-2A002C97BC5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2.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microsoft.com/office/2017/06/relationships/model3d" Target="../media/model3d1.glb"/><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28"/>
          <p:cNvSpPr txBox="1">
            <a:spLocks noChangeArrowheads="1"/>
          </p:cNvSpPr>
          <p:nvPr/>
        </p:nvSpPr>
        <p:spPr bwMode="auto">
          <a:xfrm>
            <a:off x="0" y="1903981"/>
            <a:ext cx="1219199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6000" b="1" spc="600" dirty="0">
                <a:solidFill>
                  <a:srgbClr val="667877"/>
                </a:solidFill>
                <a:latin typeface="微软雅黑" panose="020B0503020204020204" pitchFamily="34" charset="-122"/>
                <a:ea typeface="微软雅黑" panose="020B0503020204020204" pitchFamily="34" charset="-122"/>
              </a:rPr>
              <a:t>中外教育史</a:t>
            </a:r>
          </a:p>
        </p:txBody>
      </p:sp>
      <p:sp>
        <p:nvSpPr>
          <p:cNvPr id="7" name="文本框 29"/>
          <p:cNvSpPr txBox="1">
            <a:spLocks noChangeArrowheads="1"/>
          </p:cNvSpPr>
          <p:nvPr/>
        </p:nvSpPr>
        <p:spPr bwMode="auto">
          <a:xfrm>
            <a:off x="1" y="2838635"/>
            <a:ext cx="121919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spc="530" dirty="0">
                <a:solidFill>
                  <a:srgbClr val="667877"/>
                </a:solidFill>
                <a:latin typeface="微软雅黑" panose="020B0503020204020204" pitchFamily="34" charset="-122"/>
                <a:ea typeface="微软雅黑" panose="020B0503020204020204" pitchFamily="34" charset="-122"/>
              </a:rPr>
              <a:t>ZHONGWAI JIAOYU SHI</a:t>
            </a:r>
            <a:endParaRPr lang="zh-CN" altLang="en-US" sz="1600" b="1" spc="530" dirty="0">
              <a:solidFill>
                <a:srgbClr val="667877"/>
              </a:solidFill>
              <a:latin typeface="微软雅黑" panose="020B0503020204020204" pitchFamily="34" charset="-122"/>
              <a:ea typeface="微软雅黑" panose="020B0503020204020204" pitchFamily="34" charset="-122"/>
            </a:endParaRPr>
          </a:p>
        </p:txBody>
      </p:sp>
      <p:cxnSp>
        <p:nvCxnSpPr>
          <p:cNvPr id="8" name="直接连接符 27"/>
          <p:cNvCxnSpPr>
            <a:cxnSpLocks noChangeShapeType="1"/>
          </p:cNvCxnSpPr>
          <p:nvPr/>
        </p:nvCxnSpPr>
        <p:spPr bwMode="auto">
          <a:xfrm>
            <a:off x="3945699" y="3913811"/>
            <a:ext cx="4334005" cy="0"/>
          </a:xfrm>
          <a:prstGeom prst="line">
            <a:avLst/>
          </a:prstGeom>
          <a:noFill/>
          <a:ln w="19050">
            <a:solidFill>
              <a:schemeClr val="tx1">
                <a:alpha val="67842"/>
              </a:schemeClr>
            </a:solidFill>
            <a:round/>
          </a:ln>
          <a:extLst>
            <a:ext uri="{909E8E84-426E-40DD-AFC4-6F175D3DCCD1}">
              <a14:hiddenFill xmlns:a14="http://schemas.microsoft.com/office/drawing/2010/main">
                <a:noFill/>
              </a14:hiddenFill>
            </a:ext>
          </a:extLst>
        </p:spPr>
      </p:cxnSp>
      <p:sp>
        <p:nvSpPr>
          <p:cNvPr id="10" name="矩形 9"/>
          <p:cNvSpPr/>
          <p:nvPr/>
        </p:nvSpPr>
        <p:spPr>
          <a:xfrm>
            <a:off x="-1" y="4039070"/>
            <a:ext cx="12192000" cy="615938"/>
          </a:xfrm>
          <a:prstGeom prst="rect">
            <a:avLst/>
          </a:prstGeom>
        </p:spPr>
        <p:txBody>
          <a:bodyPr wrap="square">
            <a:spAutoFit/>
          </a:bodyPr>
          <a:lstStyle/>
          <a:p>
            <a:pPr algn="ctr">
              <a:lnSpc>
                <a:spcPct val="200000"/>
              </a:lnSpc>
            </a:pPr>
            <a:r>
              <a:rPr lang="zh-CN" altLang="en-US" sz="2000" dirty="0">
                <a:solidFill>
                  <a:srgbClr val="667877"/>
                </a:solidFill>
                <a:latin typeface="方正黑体简体" panose="02010601030101010101" pitchFamily="2" charset="-122"/>
                <a:ea typeface="方正黑体简体" panose="02010601030101010101" pitchFamily="2" charset="-122"/>
              </a:rPr>
              <a:t>主　编◎陈　锋</a:t>
            </a:r>
            <a:endParaRPr lang="en-US" altLang="zh-CN" sz="2000" dirty="0">
              <a:solidFill>
                <a:srgbClr val="667877"/>
              </a:solidFill>
              <a:latin typeface="方正黑体简体" panose="02010601030101010101" pitchFamily="2" charset="-122"/>
              <a:ea typeface="方正黑体简体" panose="02010601030101010101" pitchFamily="2" charset="-122"/>
            </a:endParaRPr>
          </a:p>
        </p:txBody>
      </p:sp>
      <p:sp>
        <p:nvSpPr>
          <p:cNvPr id="9" name="文本框 8">
            <a:extLst>
              <a:ext uri="{FF2B5EF4-FFF2-40B4-BE49-F238E27FC236}">
                <a16:creationId xmlns:a16="http://schemas.microsoft.com/office/drawing/2014/main" id="{7DBAC433-6659-DA4E-8DF9-042368C596F2}"/>
              </a:ext>
            </a:extLst>
          </p:cNvPr>
          <p:cNvSpPr txBox="1"/>
          <p:nvPr/>
        </p:nvSpPr>
        <p:spPr>
          <a:xfrm>
            <a:off x="4424818" y="3246548"/>
            <a:ext cx="6093912" cy="461665"/>
          </a:xfrm>
          <a:prstGeom prst="rect">
            <a:avLst/>
          </a:prstGeom>
          <a:noFill/>
        </p:spPr>
        <p:txBody>
          <a:bodyPr wrap="square">
            <a:spAutoFit/>
          </a:bodyPr>
          <a:lstStyle/>
          <a:p>
            <a:r>
              <a:rPr lang="zh-CN" altLang="en-US" sz="2400" b="1" dirty="0">
                <a:latin typeface="方正黑体简体" panose="02010601030101010101" pitchFamily="2" charset="-122"/>
                <a:ea typeface="方正黑体简体" panose="02010601030101010101" pitchFamily="2" charset="-122"/>
              </a:rPr>
              <a:t>第二部分　</a:t>
            </a:r>
            <a:r>
              <a:rPr lang="zh-CN" altLang="en-US" sz="2400" b="1" dirty="0">
                <a:solidFill>
                  <a:srgbClr val="0070C0"/>
                </a:solidFill>
                <a:latin typeface="方正黑体简体" panose="02010601030101010101" pitchFamily="2" charset="-122"/>
                <a:ea typeface="方正黑体简体" panose="02010601030101010101" pitchFamily="2" charset="-122"/>
              </a:rPr>
              <a:t>外国教育史</a:t>
            </a: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750"/>
                                        <p:tgtEl>
                                          <p:spTgt spid="8"/>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p:tgtEl>
                                          <p:spTgt spid="6"/>
                                        </p:tgtEl>
                                        <p:attrNameLst>
                                          <p:attrName>ppt_y</p:attrName>
                                        </p:attrNameLst>
                                      </p:cBhvr>
                                      <p:tavLst>
                                        <p:tav tm="0">
                                          <p:val>
                                            <p:strVal val="#ppt_y+#ppt_h*1.125000"/>
                                          </p:val>
                                        </p:tav>
                                        <p:tav tm="100000">
                                          <p:val>
                                            <p:strVal val="#ppt_y"/>
                                          </p:val>
                                        </p:tav>
                                      </p:tavLst>
                                    </p:anim>
                                    <p:animEffect transition="in" filter="wipe(up)">
                                      <p:cBhvr>
                                        <p:cTn id="12" dur="750"/>
                                        <p:tgtEl>
                                          <p:spTgt spid="6"/>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29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750" fill="hold"/>
                                        <p:tgtEl>
                                          <p:spTgt spid="10"/>
                                        </p:tgtEl>
                                        <p:attrNameLst>
                                          <p:attrName>ppt_w</p:attrName>
                                        </p:attrNameLst>
                                      </p:cBhvr>
                                      <p:tavLst>
                                        <p:tav tm="0">
                                          <p:val>
                                            <p:fltVal val="0"/>
                                          </p:val>
                                        </p:tav>
                                        <p:tav tm="100000">
                                          <p:val>
                                            <p:strVal val="#ppt_w"/>
                                          </p:val>
                                        </p:tav>
                                      </p:tavLst>
                                    </p:anim>
                                    <p:anim calcmode="lin" valueType="num">
                                      <p:cBhvr>
                                        <p:cTn id="31" dur="750" fill="hold"/>
                                        <p:tgtEl>
                                          <p:spTgt spid="10"/>
                                        </p:tgtEl>
                                        <p:attrNameLst>
                                          <p:attrName>ppt_h</p:attrName>
                                        </p:attrNameLst>
                                      </p:cBhvr>
                                      <p:tavLst>
                                        <p:tav tm="0">
                                          <p:val>
                                            <p:fltVal val="0"/>
                                          </p:val>
                                        </p:tav>
                                        <p:tav tm="100000">
                                          <p:val>
                                            <p:strVal val="#ppt_h"/>
                                          </p:val>
                                        </p:tav>
                                      </p:tavLst>
                                    </p:anim>
                                    <p:animEffect transition="in" filter="fade">
                                      <p:cBhvr>
                                        <p:cTn id="32" dur="750"/>
                                        <p:tgtEl>
                                          <p:spTgt spid="10"/>
                                        </p:tgtEl>
                                      </p:cBhvr>
                                    </p:animEffect>
                                  </p:childTnLst>
                                </p:cTn>
                              </p:par>
                            </p:childTnLst>
                          </p:cTn>
                        </p:par>
                        <p:par>
                          <p:cTn id="33" fill="hold">
                            <p:stCondLst>
                              <p:cond delay="3650"/>
                            </p:stCondLst>
                            <p:childTnLst>
                              <p:par>
                                <p:cTn id="34" presetID="26" presetClass="emph" presetSubtype="0" fill="hold" grpId="1" nodeType="afterEffect">
                                  <p:stCondLst>
                                    <p:cond delay="0"/>
                                  </p:stCondLst>
                                  <p:childTnLst>
                                    <p:animEffect transition="out" filter="fade">
                                      <p:cBhvr>
                                        <p:cTn id="35" dur="500" tmFilter="0, 0; .2, .5; .8, .5; 1, 0"/>
                                        <p:tgtEl>
                                          <p:spTgt spid="6"/>
                                        </p:tgtEl>
                                      </p:cBhvr>
                                    </p:animEffect>
                                    <p:animScale>
                                      <p:cBhvr>
                                        <p:cTn id="3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10"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74043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第一节　文艺复兴与宗教改革时期的教育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grpSp>
        <p:nvGrpSpPr>
          <p:cNvPr id="2" name="组合 1">
            <a:extLst>
              <a:ext uri="{FF2B5EF4-FFF2-40B4-BE49-F238E27FC236}">
                <a16:creationId xmlns:a16="http://schemas.microsoft.com/office/drawing/2014/main" id="{E2A8598E-5F05-FAFE-0E85-11C58476BB31}"/>
              </a:ext>
            </a:extLst>
          </p:cNvPr>
          <p:cNvGrpSpPr/>
          <p:nvPr/>
        </p:nvGrpSpPr>
        <p:grpSpPr>
          <a:xfrm>
            <a:off x="1156545" y="1538300"/>
            <a:ext cx="10190593" cy="4600353"/>
            <a:chOff x="1156545" y="1538300"/>
            <a:chExt cx="10190593" cy="4600353"/>
          </a:xfrm>
        </p:grpSpPr>
        <p:sp>
          <p:nvSpPr>
            <p:cNvPr id="7" name="文本框 6">
              <a:extLst>
                <a:ext uri="{FF2B5EF4-FFF2-40B4-BE49-F238E27FC236}">
                  <a16:creationId xmlns:a16="http://schemas.microsoft.com/office/drawing/2014/main" id="{1CEABF52-6013-7643-DF59-88B17D38269C}"/>
                </a:ext>
              </a:extLst>
            </p:cNvPr>
            <p:cNvSpPr txBox="1"/>
            <p:nvPr/>
          </p:nvSpPr>
          <p:spPr>
            <a:xfrm>
              <a:off x="1156545" y="4016918"/>
              <a:ext cx="10190593" cy="2121735"/>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       路德不是严格意义上的教育家，但他所提出的两个原则对后来的教育影响巨大，其一是教育权由国家而不是由教会掌握，其二是国家推行普及义务教育。他认为，教会应从属于国家政权，教会人员是国家的臣民，并认为国家政权不仅应管理世俗事务，也应该管理精神事务。因此，应当由国家掌握教育事业的管理职能，负责开办学校，提供经费，任命教师。这样，教育的管理权就完全归于世俗政权</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国家。</a:t>
              </a:r>
            </a:p>
          </p:txBody>
        </p:sp>
        <p:sp>
          <p:nvSpPr>
            <p:cNvPr id="8" name="文本框 7">
              <a:extLst>
                <a:ext uri="{FF2B5EF4-FFF2-40B4-BE49-F238E27FC236}">
                  <a16:creationId xmlns:a16="http://schemas.microsoft.com/office/drawing/2014/main" id="{061AC0C6-ED52-F8FA-8C37-3EE20F1791F2}"/>
                </a:ext>
              </a:extLst>
            </p:cNvPr>
            <p:cNvSpPr txBox="1"/>
            <p:nvPr/>
          </p:nvSpPr>
          <p:spPr>
            <a:xfrm>
              <a:off x="3435653" y="1538300"/>
              <a:ext cx="7888039" cy="2537233"/>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二、新教教育</a:t>
              </a:r>
            </a:p>
            <a:p>
              <a:pPr>
                <a:lnSpc>
                  <a:spcPct val="150000"/>
                </a:lnSpc>
              </a:pPr>
              <a:r>
                <a:rPr lang="zh-CN" altLang="en-US" dirty="0">
                  <a:latin typeface="方正黑体简体" panose="02010601030101010101" pitchFamily="2" charset="-122"/>
                  <a:ea typeface="方正黑体简体" panose="02010601030101010101" pitchFamily="2" charset="-122"/>
                </a:rPr>
                <a:t>      （一）路德派新教的教育主张</a:t>
              </a:r>
            </a:p>
            <a:p>
              <a:pPr>
                <a:lnSpc>
                  <a:spcPct val="150000"/>
                </a:lnSpc>
              </a:pPr>
              <a:r>
                <a:rPr lang="zh-CN" altLang="en-US" dirty="0">
                  <a:latin typeface="方正黑体简体" panose="02010601030101010101" pitchFamily="2" charset="-122"/>
                  <a:ea typeface="方正黑体简体" panose="02010601030101010101" pitchFamily="2" charset="-122"/>
                </a:rPr>
                <a:t>       宗教改革运动始于德国，发起者是马丁</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路德（图 </a:t>
              </a:r>
              <a:r>
                <a:rPr lang="en-US" altLang="zh-CN" dirty="0">
                  <a:latin typeface="方正黑体简体" panose="02010601030101010101" pitchFamily="2" charset="-122"/>
                  <a:ea typeface="方正黑体简体" panose="02010601030101010101" pitchFamily="2" charset="-122"/>
                </a:rPr>
                <a:t>3-2</a:t>
              </a:r>
              <a:r>
                <a:rPr lang="zh-CN" altLang="en-US" dirty="0">
                  <a:latin typeface="方正黑体简体" panose="02010601030101010101" pitchFamily="2" charset="-122"/>
                  <a:ea typeface="方正黑体简体" panose="02010601030101010101" pitchFamily="2" charset="-122"/>
                </a:rPr>
                <a:t>）。路德的宗教、政治主张与其教育理论有密切关系。路德重视教育是出于与天主教争夺信徒的现实需要。教育的首要目的是宗教性的，在于使人虔信上帝，使灵魂得救。路德同时强调教育的世俗性目的，认为兴办学校不仅益于教会，也利于国家。</a:t>
              </a:r>
            </a:p>
          </p:txBody>
        </p:sp>
      </p:grpSp>
      <p:pic>
        <p:nvPicPr>
          <p:cNvPr id="3" name="图片 2">
            <a:extLst>
              <a:ext uri="{FF2B5EF4-FFF2-40B4-BE49-F238E27FC236}">
                <a16:creationId xmlns:a16="http://schemas.microsoft.com/office/drawing/2014/main" id="{0A55346B-196F-B260-5502-5169E4E17D9F}"/>
              </a:ext>
            </a:extLst>
          </p:cNvPr>
          <p:cNvPicPr>
            <a:picLocks noChangeAspect="1"/>
          </p:cNvPicPr>
          <p:nvPr/>
        </p:nvPicPr>
        <p:blipFill>
          <a:blip r:embed="rId3"/>
          <a:stretch>
            <a:fillRect/>
          </a:stretch>
        </p:blipFill>
        <p:spPr>
          <a:xfrm>
            <a:off x="1169069" y="1705089"/>
            <a:ext cx="2099264" cy="2065221"/>
          </a:xfrm>
          <a:prstGeom prst="rect">
            <a:avLst/>
          </a:prstGeom>
        </p:spPr>
      </p:pic>
    </p:spTree>
    <p:extLst>
      <p:ext uri="{BB962C8B-B14F-4D97-AF65-F5344CB8AC3E}">
        <p14:creationId xmlns:p14="http://schemas.microsoft.com/office/powerpoint/2010/main" val="366227999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randombar(horizontal)">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74043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第一节　文艺复兴与宗教改革时期的教育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8" name="文本框 7">
            <a:extLst>
              <a:ext uri="{FF2B5EF4-FFF2-40B4-BE49-F238E27FC236}">
                <a16:creationId xmlns:a16="http://schemas.microsoft.com/office/drawing/2014/main" id="{061AC0C6-ED52-F8FA-8C37-3EE20F1791F2}"/>
              </a:ext>
            </a:extLst>
          </p:cNvPr>
          <p:cNvSpPr txBox="1"/>
          <p:nvPr/>
        </p:nvSpPr>
        <p:spPr>
          <a:xfrm>
            <a:off x="1699688" y="1678977"/>
            <a:ext cx="7174682" cy="3368230"/>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      （二）加尔文派新教的教育主张</a:t>
            </a:r>
          </a:p>
          <a:p>
            <a:pPr>
              <a:lnSpc>
                <a:spcPct val="150000"/>
              </a:lnSpc>
            </a:pPr>
            <a:r>
              <a:rPr lang="zh-CN" altLang="en-US" dirty="0">
                <a:latin typeface="方正黑体简体" panose="02010601030101010101" pitchFamily="2" charset="-122"/>
                <a:ea typeface="方正黑体简体" panose="02010601030101010101" pitchFamily="2" charset="-122"/>
              </a:rPr>
              <a:t>       加尔文（图 </a:t>
            </a:r>
            <a:r>
              <a:rPr lang="en-US" altLang="zh-CN" dirty="0">
                <a:latin typeface="方正黑体简体" panose="02010601030101010101" pitchFamily="2" charset="-122"/>
                <a:ea typeface="方正黑体简体" panose="02010601030101010101" pitchFamily="2" charset="-122"/>
              </a:rPr>
              <a:t>3-3</a:t>
            </a:r>
            <a:r>
              <a:rPr lang="zh-CN" altLang="en-US" dirty="0">
                <a:latin typeface="方正黑体简体" panose="02010601030101010101" pitchFamily="2" charset="-122"/>
                <a:ea typeface="方正黑体简体" panose="02010601030101010101" pitchFamily="2" charset="-122"/>
              </a:rPr>
              <a:t>）重视教育对个人生活、社会生活和宗教生活的意义。他认为：第一，人与生俱来带有“原罪”，若不加以教化，抑恶扬善，人必定走向堕落。第二，人信仰热爱上帝之心不是先天所有而是后天养成的，人为了信仰，为了直接阅读</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圣经</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也应该受教。第三，人的知识和能力在社会生活中具有重要价值，而人不能像上帝那样全知全能，故应不断追求新知，不断完善自身，这也须受教。第四，为具备一个真正基督徒所具有的道德品质，人也须受教。</a:t>
            </a:r>
          </a:p>
        </p:txBody>
      </p:sp>
      <p:pic>
        <p:nvPicPr>
          <p:cNvPr id="6" name="图片 5">
            <a:extLst>
              <a:ext uri="{FF2B5EF4-FFF2-40B4-BE49-F238E27FC236}">
                <a16:creationId xmlns:a16="http://schemas.microsoft.com/office/drawing/2014/main" id="{474CEC52-2186-4DA1-032A-622996995DD0}"/>
              </a:ext>
            </a:extLst>
          </p:cNvPr>
          <p:cNvPicPr>
            <a:picLocks noChangeAspect="1"/>
          </p:cNvPicPr>
          <p:nvPr/>
        </p:nvPicPr>
        <p:blipFill>
          <a:blip r:embed="rId3"/>
          <a:stretch>
            <a:fillRect/>
          </a:stretch>
        </p:blipFill>
        <p:spPr>
          <a:xfrm>
            <a:off x="8998546" y="2079808"/>
            <a:ext cx="2135129" cy="2698384"/>
          </a:xfrm>
          <a:prstGeom prst="rect">
            <a:avLst/>
          </a:prstGeom>
        </p:spPr>
      </p:pic>
    </p:spTree>
    <p:extLst>
      <p:ext uri="{BB962C8B-B14F-4D97-AF65-F5344CB8AC3E}">
        <p14:creationId xmlns:p14="http://schemas.microsoft.com/office/powerpoint/2010/main" val="128205633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randombar(horizontal)">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74043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第一节　文艺复兴与宗教改革时期的教育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8" name="文本框 7">
            <a:extLst>
              <a:ext uri="{FF2B5EF4-FFF2-40B4-BE49-F238E27FC236}">
                <a16:creationId xmlns:a16="http://schemas.microsoft.com/office/drawing/2014/main" id="{061AC0C6-ED52-F8FA-8C37-3EE20F1791F2}"/>
              </a:ext>
            </a:extLst>
          </p:cNvPr>
          <p:cNvSpPr txBox="1"/>
          <p:nvPr/>
        </p:nvSpPr>
        <p:spPr>
          <a:xfrm>
            <a:off x="1687965" y="1843099"/>
            <a:ext cx="8897974" cy="3368230"/>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      （三）英国国教派的教育主张</a:t>
            </a:r>
          </a:p>
          <a:p>
            <a:pPr>
              <a:lnSpc>
                <a:spcPct val="150000"/>
              </a:lnSpc>
            </a:pPr>
            <a:r>
              <a:rPr lang="zh-CN" altLang="en-US" dirty="0">
                <a:latin typeface="方正黑体简体" panose="02010601030101010101" pitchFamily="2" charset="-122"/>
                <a:ea typeface="方正黑体简体" panose="02010601030101010101" pitchFamily="2" charset="-122"/>
              </a:rPr>
              <a:t>       英国的宗教改革与德国和瑞士迥然不同，主要不是出于宗教原因，而是出于政治和经济原因所促成的一场自上而下的改革。就总体而言，英国宗教改革对教育的影响不大，新教会还在行使与旧教会一样的职责，国家还是像过去一样通过教会来管理学校，而管理的主要内容是教师的资格认定和对教材做出规定。</a:t>
            </a:r>
          </a:p>
          <a:p>
            <a:pPr>
              <a:lnSpc>
                <a:spcPct val="150000"/>
              </a:lnSpc>
            </a:pPr>
            <a:r>
              <a:rPr lang="zh-CN" altLang="en-US" dirty="0">
                <a:latin typeface="方正黑体简体" panose="02010601030101010101" pitchFamily="2" charset="-122"/>
                <a:ea typeface="方正黑体简体" panose="02010601030101010101" pitchFamily="2" charset="-122"/>
              </a:rPr>
              <a:t>       对教师的管理：国教会严格监督学校教师的言行、宗教信仰，对不尊奉国教的教师予以罚款、免职甚至关监狱的惩罚。要取得教师资格，须先获得教会当局颁发的特许状，还必须签署书面的誓言，宣誓效忠君主，尊奉国教。</a:t>
            </a:r>
          </a:p>
        </p:txBody>
      </p:sp>
    </p:spTree>
    <p:extLst>
      <p:ext uri="{BB962C8B-B14F-4D97-AF65-F5344CB8AC3E}">
        <p14:creationId xmlns:p14="http://schemas.microsoft.com/office/powerpoint/2010/main" val="22292646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74043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第一节　文艺复兴与宗教改革时期的教育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椭圆 1">
            <a:extLst>
              <a:ext uri="{FF2B5EF4-FFF2-40B4-BE49-F238E27FC236}">
                <a16:creationId xmlns:a16="http://schemas.microsoft.com/office/drawing/2014/main" id="{9FD53AF1-20C3-AE25-C1DF-9CC8D45CE643}"/>
              </a:ext>
            </a:extLst>
          </p:cNvPr>
          <p:cNvSpPr/>
          <p:nvPr/>
        </p:nvSpPr>
        <p:spPr>
          <a:xfrm>
            <a:off x="5285140" y="1629509"/>
            <a:ext cx="1620131" cy="1620131"/>
          </a:xfrm>
          <a:prstGeom prst="ellips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b="1" dirty="0"/>
              <a:t>三</a:t>
            </a:r>
            <a:endParaRPr lang="en-US" altLang="zh-CN" b="1" dirty="0"/>
          </a:p>
          <a:p>
            <a:pPr algn="ctr"/>
            <a:r>
              <a:rPr lang="zh-CN" altLang="en-US" b="1" dirty="0"/>
              <a:t>天主教教育</a:t>
            </a:r>
          </a:p>
        </p:txBody>
      </p:sp>
      <p:sp>
        <p:nvSpPr>
          <p:cNvPr id="3" name="矩形: 圆角 2">
            <a:extLst>
              <a:ext uri="{FF2B5EF4-FFF2-40B4-BE49-F238E27FC236}">
                <a16:creationId xmlns:a16="http://schemas.microsoft.com/office/drawing/2014/main" id="{09C49411-9F48-A703-3843-381CC7CB8F2B}"/>
              </a:ext>
            </a:extLst>
          </p:cNvPr>
          <p:cNvSpPr/>
          <p:nvPr/>
        </p:nvSpPr>
        <p:spPr>
          <a:xfrm>
            <a:off x="1941534" y="3542716"/>
            <a:ext cx="3216620" cy="644769"/>
          </a:xfrm>
          <a:prstGeom prst="round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dirty="0"/>
              <a:t>（一）耶稣会的学校</a:t>
            </a:r>
          </a:p>
        </p:txBody>
      </p:sp>
      <p:sp>
        <p:nvSpPr>
          <p:cNvPr id="11" name="矩形: 圆角 10">
            <a:extLst>
              <a:ext uri="{FF2B5EF4-FFF2-40B4-BE49-F238E27FC236}">
                <a16:creationId xmlns:a16="http://schemas.microsoft.com/office/drawing/2014/main" id="{3A62F98B-EA71-2F9B-89AD-2C6EB45690F5}"/>
              </a:ext>
            </a:extLst>
          </p:cNvPr>
          <p:cNvSpPr/>
          <p:nvPr/>
        </p:nvSpPr>
        <p:spPr>
          <a:xfrm>
            <a:off x="7033848" y="3542717"/>
            <a:ext cx="3216620" cy="644768"/>
          </a:xfrm>
          <a:prstGeom prst="round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dirty="0"/>
              <a:t>（二）耶稣会学校的组织管理与教学方式</a:t>
            </a:r>
          </a:p>
        </p:txBody>
      </p:sp>
      <p:pic>
        <p:nvPicPr>
          <p:cNvPr id="6" name="图片 5">
            <a:extLst>
              <a:ext uri="{FF2B5EF4-FFF2-40B4-BE49-F238E27FC236}">
                <a16:creationId xmlns:a16="http://schemas.microsoft.com/office/drawing/2014/main" id="{F380DE5F-520B-EEED-DE2F-B6BC55C52D34}"/>
              </a:ext>
            </a:extLst>
          </p:cNvPr>
          <p:cNvPicPr>
            <a:picLocks noChangeAspect="1"/>
          </p:cNvPicPr>
          <p:nvPr/>
        </p:nvPicPr>
        <p:blipFill>
          <a:blip r:embed="rId3"/>
          <a:stretch>
            <a:fillRect/>
          </a:stretch>
        </p:blipFill>
        <p:spPr>
          <a:xfrm>
            <a:off x="2197463" y="4360790"/>
            <a:ext cx="2704762" cy="2066667"/>
          </a:xfrm>
          <a:prstGeom prst="rect">
            <a:avLst/>
          </a:prstGeom>
        </p:spPr>
      </p:pic>
      <p:sp>
        <p:nvSpPr>
          <p:cNvPr id="14" name="文本框 13">
            <a:extLst>
              <a:ext uri="{FF2B5EF4-FFF2-40B4-BE49-F238E27FC236}">
                <a16:creationId xmlns:a16="http://schemas.microsoft.com/office/drawing/2014/main" id="{0000D185-BF9F-E8FB-9635-C77D0BC105E9}"/>
              </a:ext>
            </a:extLst>
          </p:cNvPr>
          <p:cNvSpPr txBox="1"/>
          <p:nvPr/>
        </p:nvSpPr>
        <p:spPr>
          <a:xfrm>
            <a:off x="7289777" y="4503058"/>
            <a:ext cx="2704762" cy="1569660"/>
          </a:xfrm>
          <a:prstGeom prst="rect">
            <a:avLst/>
          </a:prstGeom>
          <a:noFill/>
        </p:spPr>
        <p:txBody>
          <a:bodyPr wrap="square">
            <a:spAutoFit/>
          </a:bodyPr>
          <a:lstStyle/>
          <a:p>
            <a:r>
              <a:rPr lang="zh-CN" altLang="en-US" sz="1600" dirty="0"/>
              <a:t>       在管理方面，耶稣会学校以严格的管理制度著称，学生一律住宿，除一般的祈祷外，还要求学生进行个别祈祷和忏悔，鼓励学生互相监督和告密。</a:t>
            </a:r>
          </a:p>
        </p:txBody>
      </p:sp>
    </p:spTree>
    <p:extLst>
      <p:ext uri="{BB962C8B-B14F-4D97-AF65-F5344CB8AC3E}">
        <p14:creationId xmlns:p14="http://schemas.microsoft.com/office/powerpoint/2010/main" val="202813571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9"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3"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1+#ppt_w/2"/>
                                          </p:val>
                                        </p:tav>
                                        <p:tav tm="100000">
                                          <p:val>
                                            <p:strVal val="#ppt_x"/>
                                          </p:val>
                                        </p:tav>
                                      </p:tavLst>
                                    </p:anim>
                                    <p:anim calcmode="lin" valueType="num">
                                      <p:cBhvr additive="base">
                                        <p:cTn id="46"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 grpId="0" animBg="1"/>
      <p:bldP spid="3" grpId="0" animBg="1"/>
      <p:bldP spid="11" grpId="0" animBg="1"/>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07BCAAC-61DB-9B3F-D6EF-6733C05B1227}"/>
              </a:ext>
            </a:extLst>
          </p:cNvPr>
          <p:cNvGrpSpPr/>
          <p:nvPr/>
        </p:nvGrpSpPr>
        <p:grpSpPr>
          <a:xfrm>
            <a:off x="3132790" y="2344615"/>
            <a:ext cx="2441920" cy="3664764"/>
            <a:chOff x="3132790" y="2344615"/>
            <a:chExt cx="2441920" cy="3664764"/>
          </a:xfrm>
        </p:grpSpPr>
        <p:sp>
          <p:nvSpPr>
            <p:cNvPr id="12" name="任意多边形: 形状 11">
              <a:extLst>
                <a:ext uri="{FF2B5EF4-FFF2-40B4-BE49-F238E27FC236}">
                  <a16:creationId xmlns:a16="http://schemas.microsoft.com/office/drawing/2014/main" id="{7A3E4CE8-3550-98BF-5C4C-4467E57CFC65}"/>
                </a:ext>
              </a:extLst>
            </p:cNvPr>
            <p:cNvSpPr/>
            <p:nvPr/>
          </p:nvSpPr>
          <p:spPr>
            <a:xfrm>
              <a:off x="3132790" y="2344615"/>
              <a:ext cx="2441920" cy="3664764"/>
            </a:xfrm>
            <a:custGeom>
              <a:avLst/>
              <a:gdLst>
                <a:gd name="connsiteX0" fmla="*/ 0 w 2441920"/>
                <a:gd name="connsiteY0" fmla="*/ 244192 h 3664764"/>
                <a:gd name="connsiteX1" fmla="*/ 244192 w 2441920"/>
                <a:gd name="connsiteY1" fmla="*/ 0 h 3664764"/>
                <a:gd name="connsiteX2" fmla="*/ 2197728 w 2441920"/>
                <a:gd name="connsiteY2" fmla="*/ 0 h 3664764"/>
                <a:gd name="connsiteX3" fmla="*/ 2441920 w 2441920"/>
                <a:gd name="connsiteY3" fmla="*/ 244192 h 3664764"/>
                <a:gd name="connsiteX4" fmla="*/ 2441920 w 2441920"/>
                <a:gd name="connsiteY4" fmla="*/ 3420572 h 3664764"/>
                <a:gd name="connsiteX5" fmla="*/ 2197728 w 2441920"/>
                <a:gd name="connsiteY5" fmla="*/ 3664764 h 3664764"/>
                <a:gd name="connsiteX6" fmla="*/ 244192 w 2441920"/>
                <a:gd name="connsiteY6" fmla="*/ 3664764 h 3664764"/>
                <a:gd name="connsiteX7" fmla="*/ 0 w 2441920"/>
                <a:gd name="connsiteY7" fmla="*/ 3420572 h 3664764"/>
                <a:gd name="connsiteX8" fmla="*/ 0 w 2441920"/>
                <a:gd name="connsiteY8" fmla="*/ 244192 h 366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1920" h="3664764">
                  <a:moveTo>
                    <a:pt x="0" y="244192"/>
                  </a:moveTo>
                  <a:cubicBezTo>
                    <a:pt x="0" y="109328"/>
                    <a:pt x="109328" y="0"/>
                    <a:pt x="244192" y="0"/>
                  </a:cubicBezTo>
                  <a:lnTo>
                    <a:pt x="2197728" y="0"/>
                  </a:lnTo>
                  <a:cubicBezTo>
                    <a:pt x="2332592" y="0"/>
                    <a:pt x="2441920" y="109328"/>
                    <a:pt x="2441920" y="244192"/>
                  </a:cubicBezTo>
                  <a:lnTo>
                    <a:pt x="2441920" y="3420572"/>
                  </a:lnTo>
                  <a:cubicBezTo>
                    <a:pt x="2441920" y="3555436"/>
                    <a:pt x="2332592" y="3664764"/>
                    <a:pt x="2197728" y="3664764"/>
                  </a:cubicBezTo>
                  <a:lnTo>
                    <a:pt x="244192" y="3664764"/>
                  </a:lnTo>
                  <a:cubicBezTo>
                    <a:pt x="109328" y="3664764"/>
                    <a:pt x="0" y="3555436"/>
                    <a:pt x="0" y="3420572"/>
                  </a:cubicBezTo>
                  <a:lnTo>
                    <a:pt x="0" y="24419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1376" tIns="1807281" rIns="341376" bIns="1074330" numCol="1" spcCol="1270" anchor="ctr" anchorCtr="0">
              <a:noAutofit/>
            </a:bodyPr>
            <a:lstStyle/>
            <a:p>
              <a:pPr marL="0" lvl="0" indent="0" algn="ctr" defTabSz="2133600">
                <a:lnSpc>
                  <a:spcPct val="90000"/>
                </a:lnSpc>
                <a:spcBef>
                  <a:spcPct val="0"/>
                </a:spcBef>
                <a:spcAft>
                  <a:spcPct val="35000"/>
                </a:spcAft>
                <a:buNone/>
              </a:pPr>
              <a:endParaRPr lang="zh-CN" altLang="en-US" sz="4800" kern="1200"/>
            </a:p>
          </p:txBody>
        </p:sp>
        <p:sp>
          <p:nvSpPr>
            <p:cNvPr id="26" name="文本框 25">
              <a:extLst>
                <a:ext uri="{FF2B5EF4-FFF2-40B4-BE49-F238E27FC236}">
                  <a16:creationId xmlns:a16="http://schemas.microsoft.com/office/drawing/2014/main" id="{45A9E321-BD6B-7D1F-8E83-C461B4360B99}"/>
                </a:ext>
              </a:extLst>
            </p:cNvPr>
            <p:cNvSpPr txBox="1"/>
            <p:nvPr/>
          </p:nvSpPr>
          <p:spPr>
            <a:xfrm>
              <a:off x="3240249" y="3989181"/>
              <a:ext cx="2297723" cy="1815882"/>
            </a:xfrm>
            <a:prstGeom prst="rect">
              <a:avLst/>
            </a:prstGeom>
            <a:noFill/>
          </p:spPr>
          <p:txBody>
            <a:bodyPr wrap="square">
              <a:spAutoFit/>
            </a:bodyPr>
            <a:lstStyle/>
            <a:p>
              <a:r>
                <a:rPr lang="en-US" altLang="zh-CN" sz="1600" dirty="0">
                  <a:solidFill>
                    <a:schemeClr val="bg1"/>
                  </a:solidFill>
                  <a:ea typeface="方正黑体简体" panose="02010601030101010101" pitchFamily="2" charset="-122"/>
                </a:rPr>
                <a:t>        17—18 </a:t>
              </a:r>
              <a:r>
                <a:rPr lang="zh-CN" altLang="en-US" sz="1600" dirty="0">
                  <a:solidFill>
                    <a:schemeClr val="bg1"/>
                  </a:solidFill>
                  <a:ea typeface="方正黑体简体" panose="02010601030101010101" pitchFamily="2" charset="-122"/>
                </a:rPr>
                <a:t>世纪，英国教育的发展是十分缓慢的，学校教育主要还是沿袭了文艺复兴和宗教改革形成的传统，初等教育一直由国教会掌管。</a:t>
              </a:r>
            </a:p>
          </p:txBody>
        </p:sp>
      </p:grpSp>
      <p:grpSp>
        <p:nvGrpSpPr>
          <p:cNvPr id="3" name="组合 2">
            <a:extLst>
              <a:ext uri="{FF2B5EF4-FFF2-40B4-BE49-F238E27FC236}">
                <a16:creationId xmlns:a16="http://schemas.microsoft.com/office/drawing/2014/main" id="{2173286C-1BEA-C139-2FFB-B1346292CF38}"/>
              </a:ext>
            </a:extLst>
          </p:cNvPr>
          <p:cNvGrpSpPr/>
          <p:nvPr/>
        </p:nvGrpSpPr>
        <p:grpSpPr>
          <a:xfrm>
            <a:off x="5647968" y="2344615"/>
            <a:ext cx="2441920" cy="3664764"/>
            <a:chOff x="5647968" y="2344615"/>
            <a:chExt cx="2441920" cy="3664764"/>
          </a:xfrm>
        </p:grpSpPr>
        <p:sp>
          <p:nvSpPr>
            <p:cNvPr id="16" name="任意多边形: 形状 15">
              <a:extLst>
                <a:ext uri="{FF2B5EF4-FFF2-40B4-BE49-F238E27FC236}">
                  <a16:creationId xmlns:a16="http://schemas.microsoft.com/office/drawing/2014/main" id="{F35296DE-D818-49D8-700E-BEA52A0E8994}"/>
                </a:ext>
              </a:extLst>
            </p:cNvPr>
            <p:cNvSpPr/>
            <p:nvPr/>
          </p:nvSpPr>
          <p:spPr>
            <a:xfrm>
              <a:off x="5647968" y="2344615"/>
              <a:ext cx="2441920" cy="3664764"/>
            </a:xfrm>
            <a:custGeom>
              <a:avLst/>
              <a:gdLst>
                <a:gd name="connsiteX0" fmla="*/ 0 w 2441920"/>
                <a:gd name="connsiteY0" fmla="*/ 244192 h 3664764"/>
                <a:gd name="connsiteX1" fmla="*/ 244192 w 2441920"/>
                <a:gd name="connsiteY1" fmla="*/ 0 h 3664764"/>
                <a:gd name="connsiteX2" fmla="*/ 2197728 w 2441920"/>
                <a:gd name="connsiteY2" fmla="*/ 0 h 3664764"/>
                <a:gd name="connsiteX3" fmla="*/ 2441920 w 2441920"/>
                <a:gd name="connsiteY3" fmla="*/ 244192 h 3664764"/>
                <a:gd name="connsiteX4" fmla="*/ 2441920 w 2441920"/>
                <a:gd name="connsiteY4" fmla="*/ 3420572 h 3664764"/>
                <a:gd name="connsiteX5" fmla="*/ 2197728 w 2441920"/>
                <a:gd name="connsiteY5" fmla="*/ 3664764 h 3664764"/>
                <a:gd name="connsiteX6" fmla="*/ 244192 w 2441920"/>
                <a:gd name="connsiteY6" fmla="*/ 3664764 h 3664764"/>
                <a:gd name="connsiteX7" fmla="*/ 0 w 2441920"/>
                <a:gd name="connsiteY7" fmla="*/ 3420572 h 3664764"/>
                <a:gd name="connsiteX8" fmla="*/ 0 w 2441920"/>
                <a:gd name="connsiteY8" fmla="*/ 244192 h 366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1920" h="3664764">
                  <a:moveTo>
                    <a:pt x="0" y="244192"/>
                  </a:moveTo>
                  <a:cubicBezTo>
                    <a:pt x="0" y="109328"/>
                    <a:pt x="109328" y="0"/>
                    <a:pt x="244192" y="0"/>
                  </a:cubicBezTo>
                  <a:lnTo>
                    <a:pt x="2197728" y="0"/>
                  </a:lnTo>
                  <a:cubicBezTo>
                    <a:pt x="2332592" y="0"/>
                    <a:pt x="2441920" y="109328"/>
                    <a:pt x="2441920" y="244192"/>
                  </a:cubicBezTo>
                  <a:lnTo>
                    <a:pt x="2441920" y="3420572"/>
                  </a:lnTo>
                  <a:cubicBezTo>
                    <a:pt x="2441920" y="3555436"/>
                    <a:pt x="2332592" y="3664764"/>
                    <a:pt x="2197728" y="3664764"/>
                  </a:cubicBezTo>
                  <a:lnTo>
                    <a:pt x="244192" y="3664764"/>
                  </a:lnTo>
                  <a:cubicBezTo>
                    <a:pt x="109328" y="3664764"/>
                    <a:pt x="0" y="3555436"/>
                    <a:pt x="0" y="3420572"/>
                  </a:cubicBezTo>
                  <a:lnTo>
                    <a:pt x="0" y="24419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1376" tIns="1807281" rIns="341376" bIns="1074330" numCol="1" spcCol="1270" anchor="ctr" anchorCtr="0">
              <a:noAutofit/>
            </a:bodyPr>
            <a:lstStyle/>
            <a:p>
              <a:pPr marL="0" lvl="0" indent="0" algn="ctr" defTabSz="2133600">
                <a:lnSpc>
                  <a:spcPct val="90000"/>
                </a:lnSpc>
                <a:spcBef>
                  <a:spcPct val="0"/>
                </a:spcBef>
                <a:spcAft>
                  <a:spcPct val="35000"/>
                </a:spcAft>
                <a:buNone/>
              </a:pPr>
              <a:endParaRPr lang="zh-CN" altLang="en-US" sz="4800" kern="1200"/>
            </a:p>
          </p:txBody>
        </p:sp>
        <p:sp>
          <p:nvSpPr>
            <p:cNvPr id="27" name="文本框 26">
              <a:extLst>
                <a:ext uri="{FF2B5EF4-FFF2-40B4-BE49-F238E27FC236}">
                  <a16:creationId xmlns:a16="http://schemas.microsoft.com/office/drawing/2014/main" id="{AA42DD63-2537-3F02-B4E8-48AC79CB788F}"/>
                </a:ext>
              </a:extLst>
            </p:cNvPr>
            <p:cNvSpPr txBox="1"/>
            <p:nvPr/>
          </p:nvSpPr>
          <p:spPr>
            <a:xfrm>
              <a:off x="5720065" y="3989181"/>
              <a:ext cx="2297723" cy="1569660"/>
            </a:xfrm>
            <a:prstGeom prst="rect">
              <a:avLst/>
            </a:prstGeom>
            <a:noFill/>
          </p:spPr>
          <p:txBody>
            <a:bodyPr wrap="square">
              <a:spAutoFit/>
            </a:bodyPr>
            <a:lstStyle/>
            <a:p>
              <a:r>
                <a:rPr lang="zh-CN" altLang="en-US" sz="1600" dirty="0">
                  <a:solidFill>
                    <a:schemeClr val="bg1"/>
                  </a:solidFill>
                  <a:ea typeface="方正黑体简体" panose="02010601030101010101" pitchFamily="2" charset="-122"/>
                </a:rPr>
                <a:t>       中等教育主要是富家子弟的升学预备教育。文法学校和公学都是私立寄宿的，也接受来自教会等社会团体的资助。文法学校沿用传统名称。</a:t>
              </a:r>
            </a:p>
          </p:txBody>
        </p:sp>
      </p:grpSp>
      <p:grpSp>
        <p:nvGrpSpPr>
          <p:cNvPr id="5" name="组合 4">
            <a:extLst>
              <a:ext uri="{FF2B5EF4-FFF2-40B4-BE49-F238E27FC236}">
                <a16:creationId xmlns:a16="http://schemas.microsoft.com/office/drawing/2014/main" id="{614D1089-20E7-1641-1AEC-745E7619C083}"/>
              </a:ext>
            </a:extLst>
          </p:cNvPr>
          <p:cNvGrpSpPr/>
          <p:nvPr/>
        </p:nvGrpSpPr>
        <p:grpSpPr>
          <a:xfrm>
            <a:off x="8164715" y="2344615"/>
            <a:ext cx="2441920" cy="3664764"/>
            <a:chOff x="8164715" y="2344615"/>
            <a:chExt cx="2441920" cy="3664764"/>
          </a:xfrm>
        </p:grpSpPr>
        <p:sp>
          <p:nvSpPr>
            <p:cNvPr id="18" name="任意多边形: 形状 17">
              <a:extLst>
                <a:ext uri="{FF2B5EF4-FFF2-40B4-BE49-F238E27FC236}">
                  <a16:creationId xmlns:a16="http://schemas.microsoft.com/office/drawing/2014/main" id="{7708B5F4-F010-9AF1-C7C7-D5F874A9FB58}"/>
                </a:ext>
              </a:extLst>
            </p:cNvPr>
            <p:cNvSpPr/>
            <p:nvPr/>
          </p:nvSpPr>
          <p:spPr>
            <a:xfrm>
              <a:off x="8164715" y="2344615"/>
              <a:ext cx="2441920" cy="3664764"/>
            </a:xfrm>
            <a:custGeom>
              <a:avLst/>
              <a:gdLst>
                <a:gd name="connsiteX0" fmla="*/ 0 w 2441920"/>
                <a:gd name="connsiteY0" fmla="*/ 244192 h 3664764"/>
                <a:gd name="connsiteX1" fmla="*/ 244192 w 2441920"/>
                <a:gd name="connsiteY1" fmla="*/ 0 h 3664764"/>
                <a:gd name="connsiteX2" fmla="*/ 2197728 w 2441920"/>
                <a:gd name="connsiteY2" fmla="*/ 0 h 3664764"/>
                <a:gd name="connsiteX3" fmla="*/ 2441920 w 2441920"/>
                <a:gd name="connsiteY3" fmla="*/ 244192 h 3664764"/>
                <a:gd name="connsiteX4" fmla="*/ 2441920 w 2441920"/>
                <a:gd name="connsiteY4" fmla="*/ 3420572 h 3664764"/>
                <a:gd name="connsiteX5" fmla="*/ 2197728 w 2441920"/>
                <a:gd name="connsiteY5" fmla="*/ 3664764 h 3664764"/>
                <a:gd name="connsiteX6" fmla="*/ 244192 w 2441920"/>
                <a:gd name="connsiteY6" fmla="*/ 3664764 h 3664764"/>
                <a:gd name="connsiteX7" fmla="*/ 0 w 2441920"/>
                <a:gd name="connsiteY7" fmla="*/ 3420572 h 3664764"/>
                <a:gd name="connsiteX8" fmla="*/ 0 w 2441920"/>
                <a:gd name="connsiteY8" fmla="*/ 244192 h 366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1920" h="3664764">
                  <a:moveTo>
                    <a:pt x="0" y="244192"/>
                  </a:moveTo>
                  <a:cubicBezTo>
                    <a:pt x="0" y="109328"/>
                    <a:pt x="109328" y="0"/>
                    <a:pt x="244192" y="0"/>
                  </a:cubicBezTo>
                  <a:lnTo>
                    <a:pt x="2197728" y="0"/>
                  </a:lnTo>
                  <a:cubicBezTo>
                    <a:pt x="2332592" y="0"/>
                    <a:pt x="2441920" y="109328"/>
                    <a:pt x="2441920" y="244192"/>
                  </a:cubicBezTo>
                  <a:lnTo>
                    <a:pt x="2441920" y="3420572"/>
                  </a:lnTo>
                  <a:cubicBezTo>
                    <a:pt x="2441920" y="3555436"/>
                    <a:pt x="2332592" y="3664764"/>
                    <a:pt x="2197728" y="3664764"/>
                  </a:cubicBezTo>
                  <a:lnTo>
                    <a:pt x="244192" y="3664764"/>
                  </a:lnTo>
                  <a:cubicBezTo>
                    <a:pt x="109328" y="3664764"/>
                    <a:pt x="0" y="3555436"/>
                    <a:pt x="0" y="3420572"/>
                  </a:cubicBezTo>
                  <a:lnTo>
                    <a:pt x="0" y="24419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1376" tIns="1807281" rIns="341376" bIns="1074330" numCol="1" spcCol="1270" anchor="ctr" anchorCtr="0">
              <a:noAutofit/>
            </a:bodyPr>
            <a:lstStyle/>
            <a:p>
              <a:pPr marL="0" lvl="0" indent="0" algn="ctr" defTabSz="2133600">
                <a:lnSpc>
                  <a:spcPct val="90000"/>
                </a:lnSpc>
                <a:spcBef>
                  <a:spcPct val="0"/>
                </a:spcBef>
                <a:spcAft>
                  <a:spcPct val="35000"/>
                </a:spcAft>
                <a:buNone/>
              </a:pPr>
              <a:endParaRPr lang="zh-CN" altLang="en-US" sz="4800" kern="1200"/>
            </a:p>
          </p:txBody>
        </p:sp>
        <p:sp>
          <p:nvSpPr>
            <p:cNvPr id="28" name="文本框 27">
              <a:extLst>
                <a:ext uri="{FF2B5EF4-FFF2-40B4-BE49-F238E27FC236}">
                  <a16:creationId xmlns:a16="http://schemas.microsoft.com/office/drawing/2014/main" id="{69F571EE-4757-1E3A-B790-E9DE9CD28710}"/>
                </a:ext>
              </a:extLst>
            </p:cNvPr>
            <p:cNvSpPr txBox="1"/>
            <p:nvPr/>
          </p:nvSpPr>
          <p:spPr>
            <a:xfrm>
              <a:off x="8232116" y="3989181"/>
              <a:ext cx="2297723" cy="1323439"/>
            </a:xfrm>
            <a:prstGeom prst="rect">
              <a:avLst/>
            </a:prstGeom>
            <a:noFill/>
          </p:spPr>
          <p:txBody>
            <a:bodyPr wrap="square">
              <a:spAutoFit/>
            </a:bodyPr>
            <a:lstStyle/>
            <a:p>
              <a:r>
                <a:rPr lang="zh-CN" altLang="en-US" sz="1600" dirty="0">
                  <a:solidFill>
                    <a:schemeClr val="bg1"/>
                  </a:solidFill>
                  <a:ea typeface="方正黑体简体" panose="02010601030101010101" pitchFamily="2" charset="-122"/>
                </a:rPr>
                <a:t>       英国近代高等教育始于中世纪后期牛津大学的设立。古老的牛津大学、剑桥大学一直是</a:t>
              </a:r>
            </a:p>
            <a:p>
              <a:r>
                <a:rPr lang="zh-CN" altLang="en-US" sz="1600" dirty="0">
                  <a:solidFill>
                    <a:schemeClr val="bg1"/>
                  </a:solidFill>
                  <a:ea typeface="方正黑体简体" panose="02010601030101010101" pitchFamily="2" charset="-122"/>
                </a:rPr>
                <a:t>英国高等教育的象征。</a:t>
              </a:r>
            </a:p>
          </p:txBody>
        </p:sp>
      </p:grpSp>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17-18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世纪欧洲主要国家和北美的教育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3" name="文本框 12">
            <a:extLst>
              <a:ext uri="{FF2B5EF4-FFF2-40B4-BE49-F238E27FC236}">
                <a16:creationId xmlns:a16="http://schemas.microsoft.com/office/drawing/2014/main" id="{00DBDF2C-EC1A-1119-5EBB-1EEC9DEA00D2}"/>
              </a:ext>
            </a:extLst>
          </p:cNvPr>
          <p:cNvSpPr txBox="1"/>
          <p:nvPr/>
        </p:nvSpPr>
        <p:spPr>
          <a:xfrm>
            <a:off x="1617785" y="1638273"/>
            <a:ext cx="6096000" cy="369332"/>
          </a:xfrm>
          <a:prstGeom prst="rect">
            <a:avLst/>
          </a:prstGeom>
          <a:noFill/>
        </p:spPr>
        <p:txBody>
          <a:bodyPr wrap="square">
            <a:spAutoFit/>
          </a:bodyPr>
          <a:lstStyle/>
          <a:p>
            <a:r>
              <a:rPr lang="zh-CN" altLang="en-US" b="1" dirty="0">
                <a:solidFill>
                  <a:srgbClr val="0070C0"/>
                </a:solidFill>
                <a:latin typeface="方正黑体简体" panose="02010601030101010101" pitchFamily="2" charset="-122"/>
                <a:ea typeface="方正黑体简体" panose="02010601030101010101" pitchFamily="2" charset="-122"/>
              </a:rPr>
              <a:t>一、</a:t>
            </a:r>
            <a:r>
              <a:rPr lang="en-US" altLang="zh-CN" b="1" dirty="0">
                <a:solidFill>
                  <a:srgbClr val="0070C0"/>
                </a:solidFill>
                <a:latin typeface="方正黑体简体" panose="02010601030101010101" pitchFamily="2" charset="-122"/>
                <a:ea typeface="方正黑体简体" panose="02010601030101010101" pitchFamily="2" charset="-122"/>
              </a:rPr>
              <a:t>17—18 </a:t>
            </a:r>
            <a:r>
              <a:rPr lang="zh-CN" altLang="en-US" b="1" dirty="0">
                <a:solidFill>
                  <a:srgbClr val="0070C0"/>
                </a:solidFill>
                <a:latin typeface="方正黑体简体" panose="02010601030101010101" pitchFamily="2" charset="-122"/>
                <a:ea typeface="方正黑体简体" panose="02010601030101010101" pitchFamily="2" charset="-122"/>
              </a:rPr>
              <a:t>世纪英国的教育</a:t>
            </a:r>
          </a:p>
        </p:txBody>
      </p:sp>
      <p:sp>
        <p:nvSpPr>
          <p:cNvPr id="15" name="椭圆 14">
            <a:extLst>
              <a:ext uri="{FF2B5EF4-FFF2-40B4-BE49-F238E27FC236}">
                <a16:creationId xmlns:a16="http://schemas.microsoft.com/office/drawing/2014/main" id="{F3ADA9B1-E005-6DA3-3041-4B5C25C94557}"/>
              </a:ext>
            </a:extLst>
          </p:cNvPr>
          <p:cNvSpPr/>
          <p:nvPr/>
        </p:nvSpPr>
        <p:spPr>
          <a:xfrm>
            <a:off x="3743567" y="2564500"/>
            <a:ext cx="1220366" cy="1220366"/>
          </a:xfrm>
          <a:prstGeom prst="ellipse">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wrap="none" lIns="0" tIns="0" rIns="0" bIns="0" anchor="ctr" anchorCtr="1"/>
          <a:lstStyle/>
          <a:p>
            <a:pPr algn="ctr"/>
            <a:r>
              <a:rPr lang="en-US" altLang="zh-CN" dirty="0">
                <a:solidFill>
                  <a:schemeClr val="tx1"/>
                </a:solidFill>
              </a:rPr>
              <a:t>1</a:t>
            </a:r>
          </a:p>
          <a:p>
            <a:pPr algn="ctr"/>
            <a:r>
              <a:rPr lang="zh-CN" altLang="en-US" dirty="0">
                <a:solidFill>
                  <a:schemeClr val="tx1"/>
                </a:solidFill>
              </a:rPr>
              <a:t>初等教育</a:t>
            </a:r>
          </a:p>
        </p:txBody>
      </p:sp>
      <p:sp>
        <p:nvSpPr>
          <p:cNvPr id="23" name="椭圆 22">
            <a:extLst>
              <a:ext uri="{FF2B5EF4-FFF2-40B4-BE49-F238E27FC236}">
                <a16:creationId xmlns:a16="http://schemas.microsoft.com/office/drawing/2014/main" id="{5B3D429B-193B-C37F-485F-323AB5C94549}"/>
              </a:ext>
            </a:extLst>
          </p:cNvPr>
          <p:cNvSpPr/>
          <p:nvPr/>
        </p:nvSpPr>
        <p:spPr>
          <a:xfrm>
            <a:off x="6258744" y="2564500"/>
            <a:ext cx="1220366" cy="1220366"/>
          </a:xfrm>
          <a:prstGeom prst="ellipse">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wrap="none" lIns="0" tIns="0" rIns="0" bIns="0" anchor="ctr" anchorCtr="1"/>
          <a:lstStyle/>
          <a:p>
            <a:pPr algn="ctr"/>
            <a:r>
              <a:rPr lang="en-US" altLang="zh-CN" dirty="0">
                <a:solidFill>
                  <a:schemeClr val="tx1"/>
                </a:solidFill>
              </a:rPr>
              <a:t>2</a:t>
            </a:r>
          </a:p>
          <a:p>
            <a:pPr algn="ctr"/>
            <a:r>
              <a:rPr lang="zh-CN" altLang="en-US" dirty="0">
                <a:solidFill>
                  <a:schemeClr val="tx1"/>
                </a:solidFill>
              </a:rPr>
              <a:t>中等教育</a:t>
            </a:r>
          </a:p>
        </p:txBody>
      </p:sp>
      <p:sp>
        <p:nvSpPr>
          <p:cNvPr id="24" name="椭圆 23">
            <a:extLst>
              <a:ext uri="{FF2B5EF4-FFF2-40B4-BE49-F238E27FC236}">
                <a16:creationId xmlns:a16="http://schemas.microsoft.com/office/drawing/2014/main" id="{1401E2C6-D671-FD0B-812A-5475C50D9CC8}"/>
              </a:ext>
            </a:extLst>
          </p:cNvPr>
          <p:cNvSpPr/>
          <p:nvPr/>
        </p:nvSpPr>
        <p:spPr>
          <a:xfrm>
            <a:off x="8770795" y="2564500"/>
            <a:ext cx="1220366" cy="1220366"/>
          </a:xfrm>
          <a:prstGeom prst="ellipse">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wrap="none" lIns="0" tIns="0" rIns="0" bIns="0" anchor="ctr" anchorCtr="1"/>
          <a:lstStyle/>
          <a:p>
            <a:pPr algn="ctr"/>
            <a:r>
              <a:rPr lang="en-US" altLang="zh-CN" dirty="0">
                <a:solidFill>
                  <a:schemeClr val="tx1"/>
                </a:solidFill>
              </a:rPr>
              <a:t>3</a:t>
            </a:r>
          </a:p>
          <a:p>
            <a:pPr algn="ctr"/>
            <a:r>
              <a:rPr lang="zh-CN" altLang="en-US" dirty="0">
                <a:solidFill>
                  <a:schemeClr val="tx1"/>
                </a:solidFill>
              </a:rPr>
              <a:t>高等教育</a:t>
            </a:r>
          </a:p>
        </p:txBody>
      </p:sp>
      <p:sp>
        <p:nvSpPr>
          <p:cNvPr id="29" name="等腰三角形 28">
            <a:extLst>
              <a:ext uri="{FF2B5EF4-FFF2-40B4-BE49-F238E27FC236}">
                <a16:creationId xmlns:a16="http://schemas.microsoft.com/office/drawing/2014/main" id="{39D4EA90-D3C0-B960-7E52-7C1ED9D79F06}"/>
              </a:ext>
            </a:extLst>
          </p:cNvPr>
          <p:cNvSpPr/>
          <p:nvPr/>
        </p:nvSpPr>
        <p:spPr>
          <a:xfrm rot="5400000">
            <a:off x="726740" y="3909487"/>
            <a:ext cx="3364523" cy="473522"/>
          </a:xfrm>
          <a:prstGeom prst="triangle">
            <a:avLst/>
          </a:prstGeom>
          <a:ln/>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964A4521-7A8E-EA3F-4582-81DF0A1B49D0}"/>
              </a:ext>
            </a:extLst>
          </p:cNvPr>
          <p:cNvSpPr/>
          <p:nvPr/>
        </p:nvSpPr>
        <p:spPr>
          <a:xfrm>
            <a:off x="1615269" y="2450123"/>
            <a:ext cx="538678" cy="3370473"/>
          </a:xfrm>
          <a:prstGeom prst="rect">
            <a:avLst/>
          </a:prstGeom>
          <a:ln/>
        </p:spPr>
        <p:style>
          <a:lnRef idx="3">
            <a:schemeClr val="lt1"/>
          </a:lnRef>
          <a:fillRef idx="1">
            <a:schemeClr val="accent4"/>
          </a:fillRef>
          <a:effectRef idx="1">
            <a:schemeClr val="accent4"/>
          </a:effectRef>
          <a:fontRef idx="minor">
            <a:schemeClr val="lt1"/>
          </a:fontRef>
        </p:style>
        <p:txBody>
          <a:bodyPr vert="eaVert" rtlCol="0" anchor="ctr"/>
          <a:lstStyle/>
          <a:p>
            <a:pPr algn="ctr"/>
            <a:r>
              <a:rPr lang="zh-CN" altLang="en-US" dirty="0">
                <a:solidFill>
                  <a:schemeClr val="tx1"/>
                </a:solidFill>
              </a:rPr>
              <a:t>（一）教育概况</a:t>
            </a:r>
          </a:p>
        </p:txBody>
      </p:sp>
    </p:spTree>
    <p:extLst>
      <p:ext uri="{BB962C8B-B14F-4D97-AF65-F5344CB8AC3E}">
        <p14:creationId xmlns:p14="http://schemas.microsoft.com/office/powerpoint/2010/main" val="326481023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par>
                          <p:cTn id="33" fill="hold">
                            <p:stCondLst>
                              <p:cond delay="500"/>
                            </p:stCondLst>
                            <p:childTnLst>
                              <p:par>
                                <p:cTn id="34" presetID="53" presetClass="entr" presetSubtype="16"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500"/>
                            </p:stCondLst>
                            <p:childTnLst>
                              <p:par>
                                <p:cTn id="47" presetID="42" presetClass="entr" presetSubtype="0"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1000"/>
                                        <p:tgtEl>
                                          <p:spTgt spid="2"/>
                                        </p:tgtEl>
                                      </p:cBhvr>
                                    </p:animEffect>
                                    <p:anim calcmode="lin" valueType="num">
                                      <p:cBhvr>
                                        <p:cTn id="50" dur="1000" fill="hold"/>
                                        <p:tgtEl>
                                          <p:spTgt spid="2"/>
                                        </p:tgtEl>
                                        <p:attrNameLst>
                                          <p:attrName>ppt_x</p:attrName>
                                        </p:attrNameLst>
                                      </p:cBhvr>
                                      <p:tavLst>
                                        <p:tav tm="0">
                                          <p:val>
                                            <p:strVal val="#ppt_x"/>
                                          </p:val>
                                        </p:tav>
                                        <p:tav tm="100000">
                                          <p:val>
                                            <p:strVal val="#ppt_x"/>
                                          </p:val>
                                        </p:tav>
                                      </p:tavLst>
                                    </p:anim>
                                    <p:anim calcmode="lin" valueType="num">
                                      <p:cBhvr>
                                        <p:cTn id="5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ppt_w</p:attrName>
                                        </p:attrNameLst>
                                      </p:cBhvr>
                                      <p:tavLst>
                                        <p:tav tm="0">
                                          <p:val>
                                            <p:fltVal val="0"/>
                                          </p:val>
                                        </p:tav>
                                        <p:tav tm="100000">
                                          <p:val>
                                            <p:strVal val="#ppt_w"/>
                                          </p:val>
                                        </p:tav>
                                      </p:tavLst>
                                    </p:anim>
                                    <p:anim calcmode="lin" valueType="num">
                                      <p:cBhvr>
                                        <p:cTn id="57" dur="500" fill="hold"/>
                                        <p:tgtEl>
                                          <p:spTgt spid="23"/>
                                        </p:tgtEl>
                                        <p:attrNameLst>
                                          <p:attrName>ppt_h</p:attrName>
                                        </p:attrNameLst>
                                      </p:cBhvr>
                                      <p:tavLst>
                                        <p:tav tm="0">
                                          <p:val>
                                            <p:fltVal val="0"/>
                                          </p:val>
                                        </p:tav>
                                        <p:tav tm="100000">
                                          <p:val>
                                            <p:strVal val="#ppt_h"/>
                                          </p:val>
                                        </p:tav>
                                      </p:tavLst>
                                    </p:anim>
                                    <p:animEffect transition="in" filter="fade">
                                      <p:cBhvr>
                                        <p:cTn id="58" dur="500"/>
                                        <p:tgtEl>
                                          <p:spTgt spid="23"/>
                                        </p:tgtEl>
                                      </p:cBhvr>
                                    </p:animEffect>
                                  </p:childTnLst>
                                </p:cTn>
                              </p:par>
                            </p:childTnLst>
                          </p:cTn>
                        </p:par>
                        <p:par>
                          <p:cTn id="59" fill="hold">
                            <p:stCondLst>
                              <p:cond delay="500"/>
                            </p:stCondLst>
                            <p:childTnLst>
                              <p:par>
                                <p:cTn id="60" presetID="42" presetClass="entr" presetSubtype="0" fill="hold" nodeType="after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1000"/>
                                        <p:tgtEl>
                                          <p:spTgt spid="3"/>
                                        </p:tgtEl>
                                      </p:cBhvr>
                                    </p:animEffect>
                                    <p:anim calcmode="lin" valueType="num">
                                      <p:cBhvr>
                                        <p:cTn id="63" dur="1000" fill="hold"/>
                                        <p:tgtEl>
                                          <p:spTgt spid="3"/>
                                        </p:tgtEl>
                                        <p:attrNameLst>
                                          <p:attrName>ppt_x</p:attrName>
                                        </p:attrNameLst>
                                      </p:cBhvr>
                                      <p:tavLst>
                                        <p:tav tm="0">
                                          <p:val>
                                            <p:strVal val="#ppt_x"/>
                                          </p:val>
                                        </p:tav>
                                        <p:tav tm="100000">
                                          <p:val>
                                            <p:strVal val="#ppt_x"/>
                                          </p:val>
                                        </p:tav>
                                      </p:tavLst>
                                    </p:anim>
                                    <p:anim calcmode="lin" valueType="num">
                                      <p:cBhvr>
                                        <p:cTn id="6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Effect transition="in" filter="fade">
                                      <p:cBhvr>
                                        <p:cTn id="71" dur="500"/>
                                        <p:tgtEl>
                                          <p:spTgt spid="24"/>
                                        </p:tgtEl>
                                      </p:cBhvr>
                                    </p:animEffect>
                                  </p:childTnLst>
                                </p:cTn>
                              </p:par>
                            </p:childTnLst>
                          </p:cTn>
                        </p:par>
                        <p:par>
                          <p:cTn id="72" fill="hold">
                            <p:stCondLst>
                              <p:cond delay="500"/>
                            </p:stCondLst>
                            <p:childTnLst>
                              <p:par>
                                <p:cTn id="73" presetID="42" presetClass="entr" presetSubtype="0" fill="hold" nodeType="after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fade">
                                      <p:cBhvr>
                                        <p:cTn id="75" dur="1000"/>
                                        <p:tgtEl>
                                          <p:spTgt spid="5"/>
                                        </p:tgtEl>
                                      </p:cBhvr>
                                    </p:animEffect>
                                    <p:anim calcmode="lin" valueType="num">
                                      <p:cBhvr>
                                        <p:cTn id="76" dur="1000" fill="hold"/>
                                        <p:tgtEl>
                                          <p:spTgt spid="5"/>
                                        </p:tgtEl>
                                        <p:attrNameLst>
                                          <p:attrName>ppt_x</p:attrName>
                                        </p:attrNameLst>
                                      </p:cBhvr>
                                      <p:tavLst>
                                        <p:tav tm="0">
                                          <p:val>
                                            <p:strVal val="#ppt_x"/>
                                          </p:val>
                                        </p:tav>
                                        <p:tav tm="100000">
                                          <p:val>
                                            <p:strVal val="#ppt_x"/>
                                          </p:val>
                                        </p:tav>
                                      </p:tavLst>
                                    </p:anim>
                                    <p:anim calcmode="lin" valueType="num">
                                      <p:cBhvr>
                                        <p:cTn id="7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3" grpId="0"/>
      <p:bldP spid="15" grpId="0" animBg="1"/>
      <p:bldP spid="23" grpId="0" animBg="1"/>
      <p:bldP spid="24" grpId="0" animBg="1"/>
      <p:bldP spid="29" grpId="0" animBg="1"/>
      <p:bldP spid="3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17-18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世纪欧洲主要国家和北美的教育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11" name="任意多边形: 形状 10">
            <a:extLst>
              <a:ext uri="{FF2B5EF4-FFF2-40B4-BE49-F238E27FC236}">
                <a16:creationId xmlns:a16="http://schemas.microsoft.com/office/drawing/2014/main" id="{CCF68A20-EBE6-95D8-4A2C-55BA50241C32}"/>
              </a:ext>
            </a:extLst>
          </p:cNvPr>
          <p:cNvSpPr/>
          <p:nvPr/>
        </p:nvSpPr>
        <p:spPr>
          <a:xfrm>
            <a:off x="3419963" y="2323736"/>
            <a:ext cx="1647825" cy="915458"/>
          </a:xfrm>
          <a:custGeom>
            <a:avLst/>
            <a:gdLst>
              <a:gd name="connsiteX0" fmla="*/ 0 w 1647825"/>
              <a:gd name="connsiteY0" fmla="*/ 0 h 915458"/>
              <a:gd name="connsiteX1" fmla="*/ 1647825 w 1647825"/>
              <a:gd name="connsiteY1" fmla="*/ 0 h 915458"/>
              <a:gd name="connsiteX2" fmla="*/ 1647825 w 1647825"/>
              <a:gd name="connsiteY2" fmla="*/ 915458 h 915458"/>
              <a:gd name="connsiteX3" fmla="*/ 0 w 1647825"/>
              <a:gd name="connsiteY3" fmla="*/ 915458 h 915458"/>
              <a:gd name="connsiteX4" fmla="*/ 0 w 1647825"/>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7825" h="915458">
                <a:moveTo>
                  <a:pt x="0" y="0"/>
                </a:moveTo>
                <a:lnTo>
                  <a:pt x="1647825" y="0"/>
                </a:lnTo>
                <a:lnTo>
                  <a:pt x="1647825"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r" defTabSz="1600200">
              <a:lnSpc>
                <a:spcPct val="90000"/>
              </a:lnSpc>
              <a:spcBef>
                <a:spcPct val="0"/>
              </a:spcBef>
              <a:spcAft>
                <a:spcPct val="35000"/>
              </a:spcAft>
              <a:buNone/>
            </a:pPr>
            <a:endParaRPr lang="zh-CN" altLang="en-US" sz="3600" kern="1200"/>
          </a:p>
        </p:txBody>
      </p:sp>
      <p:sp>
        <p:nvSpPr>
          <p:cNvPr id="19" name="任意多边形: 形状 18">
            <a:extLst>
              <a:ext uri="{FF2B5EF4-FFF2-40B4-BE49-F238E27FC236}">
                <a16:creationId xmlns:a16="http://schemas.microsoft.com/office/drawing/2014/main" id="{12A641CF-B362-6BA4-A1B3-79D61902C86D}"/>
              </a:ext>
            </a:extLst>
          </p:cNvPr>
          <p:cNvSpPr/>
          <p:nvPr/>
        </p:nvSpPr>
        <p:spPr>
          <a:xfrm>
            <a:off x="7209960" y="3618804"/>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20" name="任意多边形: 形状 19">
            <a:extLst>
              <a:ext uri="{FF2B5EF4-FFF2-40B4-BE49-F238E27FC236}">
                <a16:creationId xmlns:a16="http://schemas.microsoft.com/office/drawing/2014/main" id="{3BCB86C4-3D8D-6F67-9614-F597B93B6CDC}"/>
              </a:ext>
            </a:extLst>
          </p:cNvPr>
          <p:cNvSpPr/>
          <p:nvPr/>
        </p:nvSpPr>
        <p:spPr>
          <a:xfrm>
            <a:off x="5122717" y="2323736"/>
            <a:ext cx="1968696" cy="2262868"/>
          </a:xfrm>
          <a:custGeom>
            <a:avLst/>
            <a:gdLst>
              <a:gd name="connsiteX0" fmla="*/ 0 w 1525763"/>
              <a:gd name="connsiteY0" fmla="*/ 663707 h 1327414"/>
              <a:gd name="connsiteX1" fmla="*/ 331854 w 1525763"/>
              <a:gd name="connsiteY1" fmla="*/ 0 h 1327414"/>
              <a:gd name="connsiteX2" fmla="*/ 1193910 w 1525763"/>
              <a:gd name="connsiteY2" fmla="*/ 0 h 1327414"/>
              <a:gd name="connsiteX3" fmla="*/ 1525763 w 1525763"/>
              <a:gd name="connsiteY3" fmla="*/ 663707 h 1327414"/>
              <a:gd name="connsiteX4" fmla="*/ 1193910 w 1525763"/>
              <a:gd name="connsiteY4" fmla="*/ 1327414 h 1327414"/>
              <a:gd name="connsiteX5" fmla="*/ 331854 w 1525763"/>
              <a:gd name="connsiteY5" fmla="*/ 1327414 h 1327414"/>
              <a:gd name="connsiteX6" fmla="*/ 0 w 1525763"/>
              <a:gd name="connsiteY6" fmla="*/ 663707 h 132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763" h="1327414">
                <a:moveTo>
                  <a:pt x="762882" y="0"/>
                </a:moveTo>
                <a:lnTo>
                  <a:pt x="1525762" y="288713"/>
                </a:lnTo>
                <a:lnTo>
                  <a:pt x="1525762" y="1038702"/>
                </a:lnTo>
                <a:lnTo>
                  <a:pt x="762882" y="1327414"/>
                </a:lnTo>
                <a:lnTo>
                  <a:pt x="1" y="1038702"/>
                </a:lnTo>
                <a:lnTo>
                  <a:pt x="1" y="288713"/>
                </a:lnTo>
                <a:lnTo>
                  <a:pt x="762882" y="0"/>
                </a:lnTo>
                <a:close/>
              </a:path>
            </a:pathLst>
          </a:custGeom>
        </p:spPr>
        <p:style>
          <a:lnRef idx="0">
            <a:schemeClr val="lt1">
              <a:hueOff val="0"/>
              <a:satOff val="0"/>
              <a:lumOff val="0"/>
              <a:alphaOff val="0"/>
            </a:schemeClr>
          </a:lnRef>
          <a:fillRef idx="3">
            <a:schemeClr val="accent4">
              <a:hueOff val="7000636"/>
              <a:satOff val="-29126"/>
              <a:lumOff val="6863"/>
              <a:alphaOff val="0"/>
            </a:schemeClr>
          </a:fillRef>
          <a:effectRef idx="3">
            <a:schemeClr val="accent4">
              <a:hueOff val="7000636"/>
              <a:satOff val="-29126"/>
              <a:lumOff val="6863"/>
              <a:alphaOff val="0"/>
            </a:schemeClr>
          </a:effectRef>
          <a:fontRef idx="minor">
            <a:schemeClr val="lt1"/>
          </a:fontRef>
        </p:style>
        <p:txBody>
          <a:bodyPr spcFirstLastPara="0" vert="horz" wrap="square" lIns="206855" tIns="237766" rIns="206856" bIns="237765" numCol="1" spcCol="1270" anchor="ctr" anchorCtr="0">
            <a:noAutofit/>
          </a:bodyPr>
          <a:lstStyle/>
          <a:p>
            <a:pPr marL="0" lvl="0" indent="0" algn="ctr" defTabSz="1600200">
              <a:lnSpc>
                <a:spcPct val="90000"/>
              </a:lnSpc>
              <a:spcBef>
                <a:spcPct val="0"/>
              </a:spcBef>
              <a:spcAft>
                <a:spcPct val="35000"/>
              </a:spcAft>
              <a:buNone/>
            </a:pPr>
            <a:r>
              <a:rPr lang="zh-CN" altLang="en-US" sz="2400" dirty="0"/>
              <a:t>（二）</a:t>
            </a:r>
            <a:endParaRPr lang="en-US" altLang="zh-CN" sz="2400" dirty="0"/>
          </a:p>
          <a:p>
            <a:pPr marL="0" lvl="0" indent="0" algn="ctr" defTabSz="1600200">
              <a:lnSpc>
                <a:spcPct val="90000"/>
              </a:lnSpc>
              <a:spcBef>
                <a:spcPct val="0"/>
              </a:spcBef>
              <a:spcAft>
                <a:spcPct val="35000"/>
              </a:spcAft>
              <a:buNone/>
            </a:pPr>
            <a:r>
              <a:rPr lang="zh-CN" altLang="en-US" sz="2400" dirty="0"/>
              <a:t>教育思想</a:t>
            </a:r>
            <a:endParaRPr lang="zh-CN" altLang="en-US" sz="2400" kern="1200" dirty="0"/>
          </a:p>
        </p:txBody>
      </p:sp>
      <p:sp>
        <p:nvSpPr>
          <p:cNvPr id="31" name="矩形 30">
            <a:extLst>
              <a:ext uri="{FF2B5EF4-FFF2-40B4-BE49-F238E27FC236}">
                <a16:creationId xmlns:a16="http://schemas.microsoft.com/office/drawing/2014/main" id="{825386B4-AA4D-90DB-7BAA-834272951EE6}"/>
              </a:ext>
            </a:extLst>
          </p:cNvPr>
          <p:cNvSpPr/>
          <p:nvPr/>
        </p:nvSpPr>
        <p:spPr>
          <a:xfrm>
            <a:off x="3349625" y="4913872"/>
            <a:ext cx="1647825" cy="915458"/>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pSp>
        <p:nvGrpSpPr>
          <p:cNvPr id="3" name="组合 2">
            <a:extLst>
              <a:ext uri="{FF2B5EF4-FFF2-40B4-BE49-F238E27FC236}">
                <a16:creationId xmlns:a16="http://schemas.microsoft.com/office/drawing/2014/main" id="{D500F2D7-58E2-BA28-7EA6-A279F9D59229}"/>
              </a:ext>
            </a:extLst>
          </p:cNvPr>
          <p:cNvGrpSpPr/>
          <p:nvPr/>
        </p:nvGrpSpPr>
        <p:grpSpPr>
          <a:xfrm>
            <a:off x="1055077" y="1840523"/>
            <a:ext cx="2872154" cy="3434862"/>
            <a:chOff x="1055077" y="1840523"/>
            <a:chExt cx="2872154" cy="3434862"/>
          </a:xfrm>
        </p:grpSpPr>
        <p:sp>
          <p:nvSpPr>
            <p:cNvPr id="36" name="矩形: 圆角 35">
              <a:extLst>
                <a:ext uri="{FF2B5EF4-FFF2-40B4-BE49-F238E27FC236}">
                  <a16:creationId xmlns:a16="http://schemas.microsoft.com/office/drawing/2014/main" id="{946FEE8B-52E6-1EB1-F1C8-C56022F7A6BA}"/>
                </a:ext>
              </a:extLst>
            </p:cNvPr>
            <p:cNvSpPr/>
            <p:nvPr/>
          </p:nvSpPr>
          <p:spPr>
            <a:xfrm>
              <a:off x="1055077" y="1840523"/>
              <a:ext cx="2872154" cy="3434862"/>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389D9D79-16C1-BC3C-C1D2-4417C290D0D6}"/>
                </a:ext>
              </a:extLst>
            </p:cNvPr>
            <p:cNvSpPr txBox="1"/>
            <p:nvPr/>
          </p:nvSpPr>
          <p:spPr>
            <a:xfrm>
              <a:off x="1200774" y="2323736"/>
              <a:ext cx="2133600" cy="2554545"/>
            </a:xfrm>
            <a:prstGeom prst="rect">
              <a:avLst/>
            </a:prstGeom>
            <a:noFill/>
          </p:spPr>
          <p:txBody>
            <a:bodyPr wrap="square">
              <a:spAutoFit/>
            </a:bodyPr>
            <a:lstStyle/>
            <a:p>
              <a:r>
                <a:rPr lang="zh-CN" altLang="en-US" sz="1600" dirty="0"/>
                <a:t>       培根是英国革命前一度活跃于英国政治界、学术界，以提倡近代自然科学和科学教育而 著名的重要哲学家和社会活动家，是“整个现代实验科学的真正始祖”，他开辟了近代科学 教育发展的道路。</a:t>
              </a:r>
            </a:p>
          </p:txBody>
        </p:sp>
      </p:grpSp>
      <p:grpSp>
        <p:nvGrpSpPr>
          <p:cNvPr id="2" name="组合 1">
            <a:extLst>
              <a:ext uri="{FF2B5EF4-FFF2-40B4-BE49-F238E27FC236}">
                <a16:creationId xmlns:a16="http://schemas.microsoft.com/office/drawing/2014/main" id="{BB058861-C612-591D-2F64-DE909B362E7F}"/>
              </a:ext>
            </a:extLst>
          </p:cNvPr>
          <p:cNvGrpSpPr/>
          <p:nvPr/>
        </p:nvGrpSpPr>
        <p:grpSpPr>
          <a:xfrm>
            <a:off x="8320679" y="1840523"/>
            <a:ext cx="2872154" cy="3434862"/>
            <a:chOff x="8320679" y="1840523"/>
            <a:chExt cx="2872154" cy="3434862"/>
          </a:xfrm>
        </p:grpSpPr>
        <p:sp>
          <p:nvSpPr>
            <p:cNvPr id="37" name="矩形: 圆角 36">
              <a:extLst>
                <a:ext uri="{FF2B5EF4-FFF2-40B4-BE49-F238E27FC236}">
                  <a16:creationId xmlns:a16="http://schemas.microsoft.com/office/drawing/2014/main" id="{22D0667A-3CB7-1138-FB59-00AE3487075B}"/>
                </a:ext>
              </a:extLst>
            </p:cNvPr>
            <p:cNvSpPr/>
            <p:nvPr/>
          </p:nvSpPr>
          <p:spPr>
            <a:xfrm>
              <a:off x="8320679" y="1840523"/>
              <a:ext cx="2872154" cy="3434862"/>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4FC984F7-8135-5613-1793-4D33E186F8DA}"/>
                </a:ext>
              </a:extLst>
            </p:cNvPr>
            <p:cNvSpPr txBox="1"/>
            <p:nvPr/>
          </p:nvSpPr>
          <p:spPr>
            <a:xfrm>
              <a:off x="8960921" y="2323736"/>
              <a:ext cx="2133600" cy="2308324"/>
            </a:xfrm>
            <a:prstGeom prst="rect">
              <a:avLst/>
            </a:prstGeom>
            <a:noFill/>
          </p:spPr>
          <p:txBody>
            <a:bodyPr wrap="square">
              <a:spAutoFit/>
            </a:bodyPr>
            <a:lstStyle/>
            <a:p>
              <a:r>
                <a:rPr lang="zh-CN" altLang="en-US" sz="1600" dirty="0"/>
                <a:t>       洛克是英国著名的实科教育和绅士教育的倡导者。由于他在哲学和政治学方面有很大的贡献，因而在世界思想史上占据重要地位。洛克关于教育的名著是</a:t>
              </a:r>
              <a:r>
                <a:rPr lang="en-US" altLang="zh-CN" sz="1600" dirty="0"/>
                <a:t>《</a:t>
              </a:r>
              <a:r>
                <a:rPr lang="zh-CN" altLang="en-US" sz="1600" dirty="0"/>
                <a:t>教育漫画</a:t>
              </a:r>
              <a:r>
                <a:rPr lang="en-US" altLang="zh-CN" sz="1600" dirty="0"/>
                <a:t>》</a:t>
              </a:r>
              <a:r>
                <a:rPr lang="zh-CN" altLang="en-US" sz="1600" dirty="0"/>
                <a:t>。</a:t>
              </a:r>
            </a:p>
          </p:txBody>
        </p:sp>
      </p:grpSp>
      <p:sp>
        <p:nvSpPr>
          <p:cNvPr id="17" name="任意多边形: 形状 16">
            <a:extLst>
              <a:ext uri="{FF2B5EF4-FFF2-40B4-BE49-F238E27FC236}">
                <a16:creationId xmlns:a16="http://schemas.microsoft.com/office/drawing/2014/main" id="{7E7ED708-4779-044D-E706-B757AB6B981E}"/>
              </a:ext>
            </a:extLst>
          </p:cNvPr>
          <p:cNvSpPr/>
          <p:nvPr/>
        </p:nvSpPr>
        <p:spPr>
          <a:xfrm>
            <a:off x="7220033" y="2692288"/>
            <a:ext cx="1327415" cy="1525764"/>
          </a:xfrm>
          <a:custGeom>
            <a:avLst/>
            <a:gdLst>
              <a:gd name="connsiteX0" fmla="*/ 0 w 1525763"/>
              <a:gd name="connsiteY0" fmla="*/ 663707 h 1327414"/>
              <a:gd name="connsiteX1" fmla="*/ 331854 w 1525763"/>
              <a:gd name="connsiteY1" fmla="*/ 0 h 1327414"/>
              <a:gd name="connsiteX2" fmla="*/ 1193910 w 1525763"/>
              <a:gd name="connsiteY2" fmla="*/ 0 h 1327414"/>
              <a:gd name="connsiteX3" fmla="*/ 1525763 w 1525763"/>
              <a:gd name="connsiteY3" fmla="*/ 663707 h 1327414"/>
              <a:gd name="connsiteX4" fmla="*/ 1193910 w 1525763"/>
              <a:gd name="connsiteY4" fmla="*/ 1327414 h 1327414"/>
              <a:gd name="connsiteX5" fmla="*/ 331854 w 1525763"/>
              <a:gd name="connsiteY5" fmla="*/ 1327414 h 1327414"/>
              <a:gd name="connsiteX6" fmla="*/ 0 w 1525763"/>
              <a:gd name="connsiteY6" fmla="*/ 663707 h 132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763" h="1327414">
                <a:moveTo>
                  <a:pt x="762882" y="0"/>
                </a:moveTo>
                <a:lnTo>
                  <a:pt x="1525762" y="288713"/>
                </a:lnTo>
                <a:lnTo>
                  <a:pt x="1525762" y="1038702"/>
                </a:lnTo>
                <a:lnTo>
                  <a:pt x="762882" y="1327414"/>
                </a:lnTo>
                <a:lnTo>
                  <a:pt x="1" y="1038702"/>
                </a:lnTo>
                <a:lnTo>
                  <a:pt x="1" y="288713"/>
                </a:lnTo>
                <a:lnTo>
                  <a:pt x="762882" y="0"/>
                </a:lnTo>
                <a:close/>
              </a:path>
            </a:pathLst>
          </a:custGeom>
        </p:spPr>
        <p:style>
          <a:lnRef idx="0">
            <a:schemeClr val="lt1">
              <a:hueOff val="0"/>
              <a:satOff val="0"/>
              <a:lumOff val="0"/>
              <a:alphaOff val="0"/>
            </a:schemeClr>
          </a:lnRef>
          <a:fillRef idx="3">
            <a:schemeClr val="accent4">
              <a:hueOff val="5600509"/>
              <a:satOff val="-23301"/>
              <a:lumOff val="5490"/>
              <a:alphaOff val="0"/>
            </a:schemeClr>
          </a:fillRef>
          <a:effectRef idx="3">
            <a:schemeClr val="accent4">
              <a:hueOff val="5600509"/>
              <a:satOff val="-23301"/>
              <a:lumOff val="5490"/>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altLang="zh-CN" dirty="0"/>
              <a:t>2</a:t>
            </a:r>
          </a:p>
          <a:p>
            <a:pPr marL="0" lvl="0" indent="0" algn="ctr" defTabSz="1066800">
              <a:lnSpc>
                <a:spcPct val="90000"/>
              </a:lnSpc>
              <a:spcBef>
                <a:spcPct val="0"/>
              </a:spcBef>
              <a:spcAft>
                <a:spcPct val="35000"/>
              </a:spcAft>
              <a:buNone/>
            </a:pPr>
            <a:r>
              <a:rPr lang="zh-CN" altLang="en-US" dirty="0"/>
              <a:t>洛克论教育</a:t>
            </a:r>
            <a:endParaRPr lang="zh-CN" altLang="en-US" kern="1200" dirty="0"/>
          </a:p>
        </p:txBody>
      </p:sp>
      <p:sp>
        <p:nvSpPr>
          <p:cNvPr id="25" name="任意多边形: 形状 24">
            <a:extLst>
              <a:ext uri="{FF2B5EF4-FFF2-40B4-BE49-F238E27FC236}">
                <a16:creationId xmlns:a16="http://schemas.microsoft.com/office/drawing/2014/main" id="{42DB35C7-7996-C370-BD64-12DBECFCE27B}"/>
              </a:ext>
            </a:extLst>
          </p:cNvPr>
          <p:cNvSpPr/>
          <p:nvPr/>
        </p:nvSpPr>
        <p:spPr>
          <a:xfrm>
            <a:off x="3666682" y="2727010"/>
            <a:ext cx="1327415" cy="1525764"/>
          </a:xfrm>
          <a:custGeom>
            <a:avLst/>
            <a:gdLst>
              <a:gd name="connsiteX0" fmla="*/ 0 w 1525763"/>
              <a:gd name="connsiteY0" fmla="*/ 663707 h 1327414"/>
              <a:gd name="connsiteX1" fmla="*/ 331854 w 1525763"/>
              <a:gd name="connsiteY1" fmla="*/ 0 h 1327414"/>
              <a:gd name="connsiteX2" fmla="*/ 1193910 w 1525763"/>
              <a:gd name="connsiteY2" fmla="*/ 0 h 1327414"/>
              <a:gd name="connsiteX3" fmla="*/ 1525763 w 1525763"/>
              <a:gd name="connsiteY3" fmla="*/ 663707 h 1327414"/>
              <a:gd name="connsiteX4" fmla="*/ 1193910 w 1525763"/>
              <a:gd name="connsiteY4" fmla="*/ 1327414 h 1327414"/>
              <a:gd name="connsiteX5" fmla="*/ 331854 w 1525763"/>
              <a:gd name="connsiteY5" fmla="*/ 1327414 h 1327414"/>
              <a:gd name="connsiteX6" fmla="*/ 0 w 1525763"/>
              <a:gd name="connsiteY6" fmla="*/ 663707 h 132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763" h="1327414">
                <a:moveTo>
                  <a:pt x="762882" y="0"/>
                </a:moveTo>
                <a:lnTo>
                  <a:pt x="1525762" y="288713"/>
                </a:lnTo>
                <a:lnTo>
                  <a:pt x="1525762" y="1038702"/>
                </a:lnTo>
                <a:lnTo>
                  <a:pt x="762882" y="1327414"/>
                </a:lnTo>
                <a:lnTo>
                  <a:pt x="1" y="1038702"/>
                </a:lnTo>
                <a:lnTo>
                  <a:pt x="1" y="288713"/>
                </a:lnTo>
                <a:lnTo>
                  <a:pt x="762882" y="0"/>
                </a:lnTo>
                <a:close/>
              </a:path>
            </a:pathLst>
          </a:custGeom>
        </p:spPr>
        <p:style>
          <a:lnRef idx="0">
            <a:schemeClr val="lt1">
              <a:hueOff val="0"/>
              <a:satOff val="0"/>
              <a:lumOff val="0"/>
              <a:alphaOff val="0"/>
            </a:schemeClr>
          </a:lnRef>
          <a:fillRef idx="3">
            <a:schemeClr val="accent4">
              <a:hueOff val="8400764"/>
              <a:satOff val="-34952"/>
              <a:lumOff val="8235"/>
              <a:alphaOff val="0"/>
            </a:schemeClr>
          </a:fillRef>
          <a:effectRef idx="3">
            <a:schemeClr val="accent4">
              <a:hueOff val="8400764"/>
              <a:satOff val="-34952"/>
              <a:lumOff val="8235"/>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955800">
              <a:lnSpc>
                <a:spcPct val="90000"/>
              </a:lnSpc>
              <a:spcBef>
                <a:spcPct val="0"/>
              </a:spcBef>
              <a:spcAft>
                <a:spcPct val="35000"/>
              </a:spcAft>
              <a:buNone/>
            </a:pPr>
            <a:r>
              <a:rPr lang="en-US" altLang="zh-CN" dirty="0"/>
              <a:t>1</a:t>
            </a:r>
          </a:p>
          <a:p>
            <a:pPr marL="0" lvl="0" indent="0" algn="ctr" defTabSz="1955800">
              <a:lnSpc>
                <a:spcPct val="90000"/>
              </a:lnSpc>
              <a:spcBef>
                <a:spcPct val="0"/>
              </a:spcBef>
              <a:spcAft>
                <a:spcPct val="35000"/>
              </a:spcAft>
              <a:buNone/>
            </a:pPr>
            <a:r>
              <a:rPr lang="zh-CN" altLang="en-US" dirty="0"/>
              <a:t>培根论教育</a:t>
            </a:r>
            <a:endParaRPr lang="zh-CN" altLang="en-US" kern="1200" dirty="0"/>
          </a:p>
        </p:txBody>
      </p:sp>
    </p:spTree>
    <p:extLst>
      <p:ext uri="{BB962C8B-B14F-4D97-AF65-F5344CB8AC3E}">
        <p14:creationId xmlns:p14="http://schemas.microsoft.com/office/powerpoint/2010/main" val="166261249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p:cTn id="33" dur="500" fill="hold"/>
                                        <p:tgtEl>
                                          <p:spTgt spid="25"/>
                                        </p:tgtEl>
                                        <p:attrNameLst>
                                          <p:attrName>ppt_w</p:attrName>
                                        </p:attrNameLst>
                                      </p:cBhvr>
                                      <p:tavLst>
                                        <p:tav tm="0">
                                          <p:val>
                                            <p:fltVal val="0"/>
                                          </p:val>
                                        </p:tav>
                                        <p:tav tm="100000">
                                          <p:val>
                                            <p:strVal val="#ppt_w"/>
                                          </p:val>
                                        </p:tav>
                                      </p:tavLst>
                                    </p:anim>
                                    <p:anim calcmode="lin" valueType="num">
                                      <p:cBhvr>
                                        <p:cTn id="34" dur="500" fill="hold"/>
                                        <p:tgtEl>
                                          <p:spTgt spid="25"/>
                                        </p:tgtEl>
                                        <p:attrNameLst>
                                          <p:attrName>ppt_h</p:attrName>
                                        </p:attrNameLst>
                                      </p:cBhvr>
                                      <p:tavLst>
                                        <p:tav tm="0">
                                          <p:val>
                                            <p:fltVal val="0"/>
                                          </p:val>
                                        </p:tav>
                                        <p:tav tm="100000">
                                          <p:val>
                                            <p:strVal val="#ppt_h"/>
                                          </p:val>
                                        </p:tav>
                                      </p:tavLst>
                                    </p:anim>
                                    <p:animEffect transition="in" filter="fade">
                                      <p:cBhvr>
                                        <p:cTn id="35" dur="500"/>
                                        <p:tgtEl>
                                          <p:spTgt spid="25"/>
                                        </p:tgtEl>
                                      </p:cBhvr>
                                    </p:animEffect>
                                  </p:childTnLst>
                                </p:cTn>
                              </p:par>
                            </p:childTnLst>
                          </p:cTn>
                        </p:par>
                        <p:par>
                          <p:cTn id="36" fill="hold">
                            <p:stCondLst>
                              <p:cond delay="500"/>
                            </p:stCondLst>
                            <p:childTnLst>
                              <p:par>
                                <p:cTn id="37" presetID="14" presetClass="entr" presetSubtype="1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randombar(horizontal)">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childTnLst>
                          </p:cTn>
                        </p:par>
                        <p:par>
                          <p:cTn id="47" fill="hold">
                            <p:stCondLst>
                              <p:cond delay="1000"/>
                            </p:stCondLst>
                            <p:childTnLst>
                              <p:par>
                                <p:cTn id="48" presetID="14" presetClass="entr" presetSubtype="10"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randombar(horizontal)">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0" grpId="0" animBg="1"/>
      <p:bldP spid="17" grpId="0" animBg="1"/>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17-18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世纪欧洲主要国家和北美的教育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18" name="文本框 17">
            <a:extLst>
              <a:ext uri="{FF2B5EF4-FFF2-40B4-BE49-F238E27FC236}">
                <a16:creationId xmlns:a16="http://schemas.microsoft.com/office/drawing/2014/main" id="{38BEB26A-A485-28EC-A3D1-23A4F7A8E4C6}"/>
              </a:ext>
            </a:extLst>
          </p:cNvPr>
          <p:cNvSpPr txBox="1"/>
          <p:nvPr/>
        </p:nvSpPr>
        <p:spPr>
          <a:xfrm>
            <a:off x="1617785" y="1638273"/>
            <a:ext cx="6096000" cy="369332"/>
          </a:xfrm>
          <a:prstGeom prst="rect">
            <a:avLst/>
          </a:prstGeom>
          <a:noFill/>
        </p:spPr>
        <p:txBody>
          <a:bodyPr wrap="square">
            <a:spAutoFit/>
          </a:bodyPr>
          <a:lstStyle/>
          <a:p>
            <a:r>
              <a:rPr lang="zh-CN" altLang="en-US" b="1" dirty="0">
                <a:solidFill>
                  <a:srgbClr val="0070C0"/>
                </a:solidFill>
                <a:latin typeface="方正黑体简体" panose="02010601030101010101" pitchFamily="2" charset="-122"/>
                <a:ea typeface="方正黑体简体" panose="02010601030101010101" pitchFamily="2" charset="-122"/>
              </a:rPr>
              <a:t>二、</a:t>
            </a:r>
            <a:r>
              <a:rPr lang="en-US" altLang="zh-CN" b="1" dirty="0">
                <a:solidFill>
                  <a:srgbClr val="0070C0"/>
                </a:solidFill>
                <a:latin typeface="方正黑体简体" panose="02010601030101010101" pitchFamily="2" charset="-122"/>
                <a:ea typeface="方正黑体简体" panose="02010601030101010101" pitchFamily="2" charset="-122"/>
              </a:rPr>
              <a:t>17—18 </a:t>
            </a:r>
            <a:r>
              <a:rPr lang="zh-CN" altLang="en-US" b="1" dirty="0">
                <a:solidFill>
                  <a:srgbClr val="0070C0"/>
                </a:solidFill>
                <a:latin typeface="方正黑体简体" panose="02010601030101010101" pitchFamily="2" charset="-122"/>
                <a:ea typeface="方正黑体简体" panose="02010601030101010101" pitchFamily="2" charset="-122"/>
              </a:rPr>
              <a:t>世纪法国的教育</a:t>
            </a:r>
          </a:p>
        </p:txBody>
      </p:sp>
      <p:sp>
        <p:nvSpPr>
          <p:cNvPr id="2" name="椭圆 1">
            <a:extLst>
              <a:ext uri="{FF2B5EF4-FFF2-40B4-BE49-F238E27FC236}">
                <a16:creationId xmlns:a16="http://schemas.microsoft.com/office/drawing/2014/main" id="{9AA5305D-10D8-F2A5-C05B-91409E27F079}"/>
              </a:ext>
            </a:extLst>
          </p:cNvPr>
          <p:cNvSpPr/>
          <p:nvPr/>
        </p:nvSpPr>
        <p:spPr>
          <a:xfrm>
            <a:off x="4942987" y="3079210"/>
            <a:ext cx="1834662" cy="1834662"/>
          </a:xfrm>
          <a:prstGeom prst="ellipse">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dirty="0"/>
              <a:t>（一）</a:t>
            </a:r>
            <a:endParaRPr lang="en-US" altLang="zh-CN" dirty="0"/>
          </a:p>
          <a:p>
            <a:pPr algn="ctr"/>
            <a:r>
              <a:rPr lang="zh-CN" altLang="en-US" dirty="0"/>
              <a:t>教育概况</a:t>
            </a:r>
          </a:p>
        </p:txBody>
      </p:sp>
      <p:sp>
        <p:nvSpPr>
          <p:cNvPr id="23" name="椭圆 22">
            <a:extLst>
              <a:ext uri="{FF2B5EF4-FFF2-40B4-BE49-F238E27FC236}">
                <a16:creationId xmlns:a16="http://schemas.microsoft.com/office/drawing/2014/main" id="{53B656C0-AECE-4EBD-8AB6-9944178313E6}"/>
              </a:ext>
            </a:extLst>
          </p:cNvPr>
          <p:cNvSpPr/>
          <p:nvPr/>
        </p:nvSpPr>
        <p:spPr>
          <a:xfrm>
            <a:off x="1617785" y="2704072"/>
            <a:ext cx="1445897" cy="1445897"/>
          </a:xfrm>
          <a:prstGeom prst="ellipse">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dirty="0"/>
              <a:t>1</a:t>
            </a:r>
          </a:p>
          <a:p>
            <a:pPr algn="ctr"/>
            <a:r>
              <a:rPr lang="zh-CN" altLang="en-US" dirty="0"/>
              <a:t>初等教育</a:t>
            </a:r>
          </a:p>
        </p:txBody>
      </p:sp>
      <p:sp>
        <p:nvSpPr>
          <p:cNvPr id="24" name="椭圆 23">
            <a:extLst>
              <a:ext uri="{FF2B5EF4-FFF2-40B4-BE49-F238E27FC236}">
                <a16:creationId xmlns:a16="http://schemas.microsoft.com/office/drawing/2014/main" id="{EFAD05C2-F625-5976-0E25-64CD65EC8C12}"/>
              </a:ext>
            </a:extLst>
          </p:cNvPr>
          <p:cNvSpPr/>
          <p:nvPr/>
        </p:nvSpPr>
        <p:spPr>
          <a:xfrm>
            <a:off x="7990998" y="2007605"/>
            <a:ext cx="1445897" cy="1445897"/>
          </a:xfrm>
          <a:prstGeom prst="ellipse">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dirty="0"/>
              <a:t>2</a:t>
            </a:r>
          </a:p>
          <a:p>
            <a:pPr algn="ctr"/>
            <a:r>
              <a:rPr lang="zh-CN" altLang="en-US" dirty="0"/>
              <a:t>中等教育</a:t>
            </a:r>
          </a:p>
        </p:txBody>
      </p:sp>
      <p:sp>
        <p:nvSpPr>
          <p:cNvPr id="26" name="椭圆 25">
            <a:extLst>
              <a:ext uri="{FF2B5EF4-FFF2-40B4-BE49-F238E27FC236}">
                <a16:creationId xmlns:a16="http://schemas.microsoft.com/office/drawing/2014/main" id="{932B10C9-7FD1-FF42-29C5-37CAD29E915C}"/>
              </a:ext>
            </a:extLst>
          </p:cNvPr>
          <p:cNvSpPr/>
          <p:nvPr/>
        </p:nvSpPr>
        <p:spPr>
          <a:xfrm>
            <a:off x="9702567" y="4551513"/>
            <a:ext cx="1445897" cy="1445897"/>
          </a:xfrm>
          <a:prstGeom prst="ellipse">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dirty="0"/>
              <a:t>3</a:t>
            </a:r>
          </a:p>
          <a:p>
            <a:pPr algn="ctr"/>
            <a:r>
              <a:rPr lang="zh-CN" altLang="en-US" dirty="0"/>
              <a:t>高等教育</a:t>
            </a:r>
          </a:p>
        </p:txBody>
      </p:sp>
      <p:cxnSp>
        <p:nvCxnSpPr>
          <p:cNvPr id="5" name="直接连接符 4">
            <a:extLst>
              <a:ext uri="{FF2B5EF4-FFF2-40B4-BE49-F238E27FC236}">
                <a16:creationId xmlns:a16="http://schemas.microsoft.com/office/drawing/2014/main" id="{1DD869FB-ADC1-1B4A-3497-FDB68C694F95}"/>
              </a:ext>
            </a:extLst>
          </p:cNvPr>
          <p:cNvCxnSpPr>
            <a:cxnSpLocks/>
            <a:stCxn id="2" idx="2"/>
            <a:endCxn id="23" idx="6"/>
          </p:cNvCxnSpPr>
          <p:nvPr/>
        </p:nvCxnSpPr>
        <p:spPr>
          <a:xfrm flipH="1" flipV="1">
            <a:off x="3063682" y="3427021"/>
            <a:ext cx="1879305" cy="56952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01E6336E-F0DF-E7B0-F93C-F92745BB0A2D}"/>
              </a:ext>
            </a:extLst>
          </p:cNvPr>
          <p:cNvCxnSpPr>
            <a:stCxn id="2" idx="7"/>
            <a:endCxn id="24" idx="2"/>
          </p:cNvCxnSpPr>
          <p:nvPr/>
        </p:nvCxnSpPr>
        <p:spPr>
          <a:xfrm flipV="1">
            <a:off x="6508969" y="2730554"/>
            <a:ext cx="1482029" cy="61733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BA8AF09D-1AA2-EDAB-347C-79C167249EA4}"/>
              </a:ext>
            </a:extLst>
          </p:cNvPr>
          <p:cNvCxnSpPr>
            <a:stCxn id="2" idx="5"/>
            <a:endCxn id="26" idx="2"/>
          </p:cNvCxnSpPr>
          <p:nvPr/>
        </p:nvCxnSpPr>
        <p:spPr>
          <a:xfrm>
            <a:off x="6508969" y="4645192"/>
            <a:ext cx="3193598" cy="62927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418598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0-#ppt_w/2"/>
                                          </p:val>
                                        </p:tav>
                                        <p:tav tm="100000">
                                          <p:val>
                                            <p:strVal val="#ppt_x"/>
                                          </p:val>
                                        </p:tav>
                                      </p:tavLst>
                                    </p:anim>
                                    <p:anim calcmode="lin" valueType="num">
                                      <p:cBhvr additive="base">
                                        <p:cTn id="27"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right)">
                                      <p:cBhvr>
                                        <p:cTn id="39" dur="500"/>
                                        <p:tgtEl>
                                          <p:spTgt spid="5"/>
                                        </p:tgtEl>
                                      </p:cBhvr>
                                    </p:animEffect>
                                  </p:childTnLst>
                                </p:cTn>
                              </p:par>
                            </p:childTnLst>
                          </p:cTn>
                        </p:par>
                        <p:par>
                          <p:cTn id="40" fill="hold">
                            <p:stCondLst>
                              <p:cond delay="500"/>
                            </p:stCondLst>
                            <p:childTnLst>
                              <p:par>
                                <p:cTn id="41" presetID="53" presetClass="entr" presetSubtype="16"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00"/>
                            </p:stCondLst>
                            <p:childTnLst>
                              <p:par>
                                <p:cTn id="52" presetID="53" presetClass="entr" presetSubtype="16"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p:cTn id="54" dur="500" fill="hold"/>
                                        <p:tgtEl>
                                          <p:spTgt spid="24"/>
                                        </p:tgtEl>
                                        <p:attrNameLst>
                                          <p:attrName>ppt_w</p:attrName>
                                        </p:attrNameLst>
                                      </p:cBhvr>
                                      <p:tavLst>
                                        <p:tav tm="0">
                                          <p:val>
                                            <p:fltVal val="0"/>
                                          </p:val>
                                        </p:tav>
                                        <p:tav tm="100000">
                                          <p:val>
                                            <p:strVal val="#ppt_w"/>
                                          </p:val>
                                        </p:tav>
                                      </p:tavLst>
                                    </p:anim>
                                    <p:anim calcmode="lin" valueType="num">
                                      <p:cBhvr>
                                        <p:cTn id="55" dur="500" fill="hold"/>
                                        <p:tgtEl>
                                          <p:spTgt spid="24"/>
                                        </p:tgtEl>
                                        <p:attrNameLst>
                                          <p:attrName>ppt_h</p:attrName>
                                        </p:attrNameLst>
                                      </p:cBhvr>
                                      <p:tavLst>
                                        <p:tav tm="0">
                                          <p:val>
                                            <p:fltVal val="0"/>
                                          </p:val>
                                        </p:tav>
                                        <p:tav tm="100000">
                                          <p:val>
                                            <p:strVal val="#ppt_h"/>
                                          </p:val>
                                        </p:tav>
                                      </p:tavLst>
                                    </p:anim>
                                    <p:animEffect transition="in" filter="fade">
                                      <p:cBhvr>
                                        <p:cTn id="56" dur="500"/>
                                        <p:tgtEl>
                                          <p:spTgt spid="2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childTnLst>
                          </p:cTn>
                        </p:par>
                        <p:par>
                          <p:cTn id="62" fill="hold">
                            <p:stCondLst>
                              <p:cond delay="500"/>
                            </p:stCondLst>
                            <p:childTnLst>
                              <p:par>
                                <p:cTn id="63" presetID="53" presetClass="entr" presetSubtype="16"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p:cTn id="65" dur="500" fill="hold"/>
                                        <p:tgtEl>
                                          <p:spTgt spid="26"/>
                                        </p:tgtEl>
                                        <p:attrNameLst>
                                          <p:attrName>ppt_w</p:attrName>
                                        </p:attrNameLst>
                                      </p:cBhvr>
                                      <p:tavLst>
                                        <p:tav tm="0">
                                          <p:val>
                                            <p:fltVal val="0"/>
                                          </p:val>
                                        </p:tav>
                                        <p:tav tm="100000">
                                          <p:val>
                                            <p:strVal val="#ppt_w"/>
                                          </p:val>
                                        </p:tav>
                                      </p:tavLst>
                                    </p:anim>
                                    <p:anim calcmode="lin" valueType="num">
                                      <p:cBhvr>
                                        <p:cTn id="66" dur="500" fill="hold"/>
                                        <p:tgtEl>
                                          <p:spTgt spid="26"/>
                                        </p:tgtEl>
                                        <p:attrNameLst>
                                          <p:attrName>ppt_h</p:attrName>
                                        </p:attrNameLst>
                                      </p:cBhvr>
                                      <p:tavLst>
                                        <p:tav tm="0">
                                          <p:val>
                                            <p:fltVal val="0"/>
                                          </p:val>
                                        </p:tav>
                                        <p:tav tm="100000">
                                          <p:val>
                                            <p:strVal val="#ppt_h"/>
                                          </p:val>
                                        </p:tav>
                                      </p:tavLst>
                                    </p:anim>
                                    <p:animEffect transition="in" filter="fade">
                                      <p:cBhvr>
                                        <p:cTn id="6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8" grpId="0"/>
      <p:bldP spid="2" grpId="0" animBg="1"/>
      <p:bldP spid="23" grpId="0" animBg="1"/>
      <p:bldP spid="24" grpId="0" animBg="1"/>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17-18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世纪欧洲主要国家和北美的教育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3" name="矩形: 圆角 2">
            <a:extLst>
              <a:ext uri="{FF2B5EF4-FFF2-40B4-BE49-F238E27FC236}">
                <a16:creationId xmlns:a16="http://schemas.microsoft.com/office/drawing/2014/main" id="{B0AC4F49-FA1A-046F-191F-B29CD781F9E6}"/>
              </a:ext>
            </a:extLst>
          </p:cNvPr>
          <p:cNvSpPr/>
          <p:nvPr/>
        </p:nvSpPr>
        <p:spPr>
          <a:xfrm>
            <a:off x="4700160" y="1899137"/>
            <a:ext cx="2790092" cy="539262"/>
          </a:xfrm>
          <a:prstGeom prst="round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a:t>（一）教育概况</a:t>
            </a:r>
            <a:endParaRPr lang="zh-CN" altLang="en-US" dirty="0"/>
          </a:p>
        </p:txBody>
      </p:sp>
      <p:sp>
        <p:nvSpPr>
          <p:cNvPr id="7" name="矩形: 圆角 6">
            <a:extLst>
              <a:ext uri="{FF2B5EF4-FFF2-40B4-BE49-F238E27FC236}">
                <a16:creationId xmlns:a16="http://schemas.microsoft.com/office/drawing/2014/main" id="{83E2FA8B-B334-542B-BE17-D3E017B50E90}"/>
              </a:ext>
            </a:extLst>
          </p:cNvPr>
          <p:cNvSpPr/>
          <p:nvPr/>
        </p:nvSpPr>
        <p:spPr>
          <a:xfrm>
            <a:off x="1496495" y="2942492"/>
            <a:ext cx="2782428" cy="440789"/>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sz="1600"/>
              <a:t>1. </a:t>
            </a:r>
            <a:r>
              <a:rPr lang="zh-CN" altLang="en-US" sz="1600"/>
              <a:t>初等教育</a:t>
            </a:r>
            <a:endParaRPr lang="zh-CN" altLang="en-US" sz="1600" dirty="0"/>
          </a:p>
        </p:txBody>
      </p:sp>
      <p:sp>
        <p:nvSpPr>
          <p:cNvPr id="19" name="矩形: 圆角 18">
            <a:extLst>
              <a:ext uri="{FF2B5EF4-FFF2-40B4-BE49-F238E27FC236}">
                <a16:creationId xmlns:a16="http://schemas.microsoft.com/office/drawing/2014/main" id="{C88CEA3C-F59F-21EC-C228-198AE67409E9}"/>
              </a:ext>
            </a:extLst>
          </p:cNvPr>
          <p:cNvSpPr/>
          <p:nvPr/>
        </p:nvSpPr>
        <p:spPr>
          <a:xfrm>
            <a:off x="4700160" y="2942492"/>
            <a:ext cx="2782428" cy="440789"/>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sz="1600"/>
              <a:t>2. </a:t>
            </a:r>
            <a:r>
              <a:rPr lang="zh-CN" altLang="en-US" sz="1600"/>
              <a:t>中等教育</a:t>
            </a:r>
            <a:endParaRPr lang="zh-CN" altLang="en-US" sz="1600" dirty="0"/>
          </a:p>
        </p:txBody>
      </p:sp>
      <p:sp>
        <p:nvSpPr>
          <p:cNvPr id="20" name="矩形: 圆角 19">
            <a:extLst>
              <a:ext uri="{FF2B5EF4-FFF2-40B4-BE49-F238E27FC236}">
                <a16:creationId xmlns:a16="http://schemas.microsoft.com/office/drawing/2014/main" id="{5DD97DBE-66BE-B754-D71B-517B46BF185E}"/>
              </a:ext>
            </a:extLst>
          </p:cNvPr>
          <p:cNvSpPr/>
          <p:nvPr/>
        </p:nvSpPr>
        <p:spPr>
          <a:xfrm>
            <a:off x="7913079" y="2942492"/>
            <a:ext cx="2782428" cy="440789"/>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sz="1600" dirty="0"/>
              <a:t>3. </a:t>
            </a:r>
            <a:r>
              <a:rPr lang="zh-CN" altLang="en-US" sz="1600" dirty="0"/>
              <a:t>拉夏洛泰的教育思想</a:t>
            </a:r>
          </a:p>
        </p:txBody>
      </p:sp>
      <p:sp>
        <p:nvSpPr>
          <p:cNvPr id="28" name="文本框 27">
            <a:extLst>
              <a:ext uri="{FF2B5EF4-FFF2-40B4-BE49-F238E27FC236}">
                <a16:creationId xmlns:a16="http://schemas.microsoft.com/office/drawing/2014/main" id="{323F129C-AC1C-0690-5B9C-925AA05F5FA6}"/>
              </a:ext>
            </a:extLst>
          </p:cNvPr>
          <p:cNvSpPr txBox="1"/>
          <p:nvPr/>
        </p:nvSpPr>
        <p:spPr>
          <a:xfrm>
            <a:off x="4733908" y="3570174"/>
            <a:ext cx="2655689" cy="2062103"/>
          </a:xfrm>
          <a:prstGeom prst="rect">
            <a:avLst/>
          </a:prstGeom>
          <a:noFill/>
        </p:spPr>
        <p:txBody>
          <a:bodyPr wrap="square">
            <a:spAutoFit/>
          </a:bodyPr>
          <a:lstStyle/>
          <a:p>
            <a:r>
              <a:rPr lang="zh-CN" altLang="en-US" sz="1600" dirty="0"/>
              <a:t>       在中等教育方面，普鲁士的文科中学相当于英国的文法学校和公学，是</a:t>
            </a:r>
            <a:r>
              <a:rPr lang="en-US" altLang="zh-CN" sz="1600" dirty="0"/>
              <a:t>17—18</a:t>
            </a:r>
            <a:r>
              <a:rPr lang="zh-CN" altLang="en-US" sz="1600" dirty="0"/>
              <a:t>世纪德国中等学校的主要类型。</a:t>
            </a:r>
            <a:r>
              <a:rPr lang="en-US" altLang="zh-CN" sz="1600" dirty="0"/>
              <a:t>17—18</a:t>
            </a:r>
            <a:r>
              <a:rPr lang="zh-CN" altLang="en-US" sz="1600" dirty="0"/>
              <a:t>世纪时，文科中学既保持了古典传统，更把升学预备教育和培养中上层职业者作为重要任务。</a:t>
            </a:r>
          </a:p>
        </p:txBody>
      </p:sp>
      <p:sp>
        <p:nvSpPr>
          <p:cNvPr id="29" name="文本框 28">
            <a:extLst>
              <a:ext uri="{FF2B5EF4-FFF2-40B4-BE49-F238E27FC236}">
                <a16:creationId xmlns:a16="http://schemas.microsoft.com/office/drawing/2014/main" id="{F37B3335-16E7-A9A2-FB13-4754D39EFF24}"/>
              </a:ext>
            </a:extLst>
          </p:cNvPr>
          <p:cNvSpPr txBox="1"/>
          <p:nvPr/>
        </p:nvSpPr>
        <p:spPr>
          <a:xfrm>
            <a:off x="7976448" y="3570174"/>
            <a:ext cx="2655689" cy="2554545"/>
          </a:xfrm>
          <a:prstGeom prst="rect">
            <a:avLst/>
          </a:prstGeom>
          <a:noFill/>
        </p:spPr>
        <p:txBody>
          <a:bodyPr wrap="square">
            <a:spAutoFit/>
          </a:bodyPr>
          <a:lstStyle/>
          <a:p>
            <a:r>
              <a:rPr lang="en-US" altLang="zh-CN" sz="1600" dirty="0"/>
              <a:t>       1694</a:t>
            </a:r>
            <a:r>
              <a:rPr lang="zh-CN" altLang="en-US" sz="1600" dirty="0"/>
              <a:t>年建立的哈勒大学是欧洲第一所新式大学。新大学的特征之一是积极吸收最新的哲学和科学研究成果，排除宗教教条，为此大胆选用了崇尚理性、善于思考和具有冒险精神的学者任教，为大学注入了新的生机并奠定了高水平科研和教学的基础。</a:t>
            </a:r>
          </a:p>
        </p:txBody>
      </p:sp>
      <p:sp>
        <p:nvSpPr>
          <p:cNvPr id="17" name="文本框 16">
            <a:extLst>
              <a:ext uri="{FF2B5EF4-FFF2-40B4-BE49-F238E27FC236}">
                <a16:creationId xmlns:a16="http://schemas.microsoft.com/office/drawing/2014/main" id="{DF5A5C79-97D6-D452-1D49-678932F0FFBB}"/>
              </a:ext>
            </a:extLst>
          </p:cNvPr>
          <p:cNvSpPr txBox="1"/>
          <p:nvPr/>
        </p:nvSpPr>
        <p:spPr>
          <a:xfrm>
            <a:off x="1617785" y="1356921"/>
            <a:ext cx="6096000" cy="369332"/>
          </a:xfrm>
          <a:prstGeom prst="rect">
            <a:avLst/>
          </a:prstGeom>
          <a:noFill/>
        </p:spPr>
        <p:txBody>
          <a:bodyPr wrap="square">
            <a:spAutoFit/>
          </a:bodyPr>
          <a:lstStyle/>
          <a:p>
            <a:r>
              <a:rPr lang="zh-CN" altLang="en-US" b="1" dirty="0">
                <a:solidFill>
                  <a:srgbClr val="0070C0"/>
                </a:solidFill>
                <a:latin typeface="方正黑体简体" panose="02010601030101010101" pitchFamily="2" charset="-122"/>
                <a:ea typeface="方正黑体简体" panose="02010601030101010101" pitchFamily="2" charset="-122"/>
              </a:rPr>
              <a:t>三、</a:t>
            </a:r>
            <a:r>
              <a:rPr lang="en-US" altLang="zh-CN" b="1" dirty="0">
                <a:solidFill>
                  <a:srgbClr val="0070C0"/>
                </a:solidFill>
                <a:latin typeface="方正黑体简体" panose="02010601030101010101" pitchFamily="2" charset="-122"/>
                <a:ea typeface="方正黑体简体" panose="02010601030101010101" pitchFamily="2" charset="-122"/>
              </a:rPr>
              <a:t>17—18 </a:t>
            </a:r>
            <a:r>
              <a:rPr lang="zh-CN" altLang="en-US" b="1" dirty="0">
                <a:solidFill>
                  <a:srgbClr val="0070C0"/>
                </a:solidFill>
                <a:latin typeface="方正黑体简体" panose="02010601030101010101" pitchFamily="2" charset="-122"/>
                <a:ea typeface="方正黑体简体" panose="02010601030101010101" pitchFamily="2" charset="-122"/>
              </a:rPr>
              <a:t>世纪德国的教育</a:t>
            </a:r>
          </a:p>
        </p:txBody>
      </p:sp>
      <p:sp>
        <p:nvSpPr>
          <p:cNvPr id="18" name="文本框 17">
            <a:extLst>
              <a:ext uri="{FF2B5EF4-FFF2-40B4-BE49-F238E27FC236}">
                <a16:creationId xmlns:a16="http://schemas.microsoft.com/office/drawing/2014/main" id="{4EE74978-AF14-FA62-354A-176FD63C2450}"/>
              </a:ext>
            </a:extLst>
          </p:cNvPr>
          <p:cNvSpPr txBox="1"/>
          <p:nvPr/>
        </p:nvSpPr>
        <p:spPr>
          <a:xfrm>
            <a:off x="1559864" y="3570174"/>
            <a:ext cx="2655689" cy="1569660"/>
          </a:xfrm>
          <a:prstGeom prst="rect">
            <a:avLst/>
          </a:prstGeom>
          <a:noFill/>
        </p:spPr>
        <p:txBody>
          <a:bodyPr wrap="square">
            <a:spAutoFit/>
          </a:bodyPr>
          <a:lstStyle/>
          <a:p>
            <a:r>
              <a:rPr lang="zh-CN" altLang="en-US" sz="1600" dirty="0"/>
              <a:t>       受马丁</a:t>
            </a:r>
            <a:r>
              <a:rPr lang="en-US" altLang="zh-CN" sz="1600" dirty="0"/>
              <a:t>·</a:t>
            </a:r>
            <a:r>
              <a:rPr lang="zh-CN" altLang="en-US" sz="1600" dirty="0"/>
              <a:t>路德思想的影响，并从巩固自己小王朝的统治需要出发，德意志各邦国从 </a:t>
            </a:r>
            <a:r>
              <a:rPr lang="en-US" altLang="zh-CN" sz="1600" dirty="0"/>
              <a:t>16</a:t>
            </a:r>
            <a:r>
              <a:rPr lang="zh-CN" altLang="en-US" sz="1600" dirty="0"/>
              <a:t>世纪中期先后颁布了有关国家办学和普及义务教育的法令。</a:t>
            </a:r>
          </a:p>
        </p:txBody>
      </p:sp>
    </p:spTree>
    <p:extLst>
      <p:ext uri="{BB962C8B-B14F-4D97-AF65-F5344CB8AC3E}">
        <p14:creationId xmlns:p14="http://schemas.microsoft.com/office/powerpoint/2010/main" val="224156646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randombar(horizontal)">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randombar(horizontal)">
                                      <p:cBhvr>
                                        <p:cTn id="58" dur="5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3" grpId="0" animBg="1"/>
      <p:bldP spid="7" grpId="0" animBg="1"/>
      <p:bldP spid="19" grpId="0" animBg="1"/>
      <p:bldP spid="20" grpId="0" animBg="1"/>
      <p:bldP spid="28" grpId="0"/>
      <p:bldP spid="29"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17-18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世纪欧洲主要国家和北美的教育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3" name="矩形: 圆角 2">
            <a:extLst>
              <a:ext uri="{FF2B5EF4-FFF2-40B4-BE49-F238E27FC236}">
                <a16:creationId xmlns:a16="http://schemas.microsoft.com/office/drawing/2014/main" id="{B0AC4F49-FA1A-046F-191F-B29CD781F9E6}"/>
              </a:ext>
            </a:extLst>
          </p:cNvPr>
          <p:cNvSpPr/>
          <p:nvPr/>
        </p:nvSpPr>
        <p:spPr>
          <a:xfrm>
            <a:off x="4700160" y="1899137"/>
            <a:ext cx="2790092" cy="539262"/>
          </a:xfrm>
          <a:prstGeom prst="round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dirty="0"/>
              <a:t>（二）教育思想</a:t>
            </a:r>
          </a:p>
        </p:txBody>
      </p:sp>
      <p:sp>
        <p:nvSpPr>
          <p:cNvPr id="7" name="矩形: 圆角 6">
            <a:extLst>
              <a:ext uri="{FF2B5EF4-FFF2-40B4-BE49-F238E27FC236}">
                <a16:creationId xmlns:a16="http://schemas.microsoft.com/office/drawing/2014/main" id="{83E2FA8B-B334-542B-BE17-D3E017B50E90}"/>
              </a:ext>
            </a:extLst>
          </p:cNvPr>
          <p:cNvSpPr/>
          <p:nvPr/>
        </p:nvSpPr>
        <p:spPr>
          <a:xfrm>
            <a:off x="1496495" y="2942492"/>
            <a:ext cx="2782428" cy="440789"/>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sz="1600" dirty="0"/>
              <a:t>1. </a:t>
            </a:r>
            <a:r>
              <a:rPr lang="zh-CN" altLang="en-US" sz="1600" dirty="0"/>
              <a:t>爱尔维修的教育思想</a:t>
            </a:r>
          </a:p>
        </p:txBody>
      </p:sp>
      <p:sp>
        <p:nvSpPr>
          <p:cNvPr id="19" name="矩形: 圆角 18">
            <a:extLst>
              <a:ext uri="{FF2B5EF4-FFF2-40B4-BE49-F238E27FC236}">
                <a16:creationId xmlns:a16="http://schemas.microsoft.com/office/drawing/2014/main" id="{C88CEA3C-F59F-21EC-C228-198AE67409E9}"/>
              </a:ext>
            </a:extLst>
          </p:cNvPr>
          <p:cNvSpPr/>
          <p:nvPr/>
        </p:nvSpPr>
        <p:spPr>
          <a:xfrm>
            <a:off x="4700160" y="2942492"/>
            <a:ext cx="2782428" cy="440789"/>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sz="1600" dirty="0"/>
              <a:t>2. </a:t>
            </a:r>
            <a:r>
              <a:rPr lang="zh-CN" altLang="en-US" sz="1600" dirty="0"/>
              <a:t>狄德罗的教育思想</a:t>
            </a:r>
          </a:p>
        </p:txBody>
      </p:sp>
      <p:sp>
        <p:nvSpPr>
          <p:cNvPr id="20" name="矩形: 圆角 19">
            <a:extLst>
              <a:ext uri="{FF2B5EF4-FFF2-40B4-BE49-F238E27FC236}">
                <a16:creationId xmlns:a16="http://schemas.microsoft.com/office/drawing/2014/main" id="{5DD97DBE-66BE-B754-D71B-517B46BF185E}"/>
              </a:ext>
            </a:extLst>
          </p:cNvPr>
          <p:cNvSpPr/>
          <p:nvPr/>
        </p:nvSpPr>
        <p:spPr>
          <a:xfrm>
            <a:off x="7913079" y="2942492"/>
            <a:ext cx="2782428" cy="440789"/>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sz="1600" dirty="0"/>
              <a:t>3. </a:t>
            </a:r>
            <a:r>
              <a:rPr lang="zh-CN" altLang="en-US" sz="1600" dirty="0"/>
              <a:t>拉夏洛泰的教育思想</a:t>
            </a:r>
          </a:p>
        </p:txBody>
      </p:sp>
      <p:grpSp>
        <p:nvGrpSpPr>
          <p:cNvPr id="2" name="组合 1">
            <a:extLst>
              <a:ext uri="{FF2B5EF4-FFF2-40B4-BE49-F238E27FC236}">
                <a16:creationId xmlns:a16="http://schemas.microsoft.com/office/drawing/2014/main" id="{026D3826-2850-29AD-7857-07CC8C1E5929}"/>
              </a:ext>
            </a:extLst>
          </p:cNvPr>
          <p:cNvGrpSpPr/>
          <p:nvPr/>
        </p:nvGrpSpPr>
        <p:grpSpPr>
          <a:xfrm>
            <a:off x="1395938" y="3474720"/>
            <a:ext cx="6096000" cy="2564889"/>
            <a:chOff x="1395938" y="3474720"/>
            <a:chExt cx="6096000" cy="2564889"/>
          </a:xfrm>
        </p:grpSpPr>
        <p:sp>
          <p:nvSpPr>
            <p:cNvPr id="25" name="文本框 24">
              <a:extLst>
                <a:ext uri="{FF2B5EF4-FFF2-40B4-BE49-F238E27FC236}">
                  <a16:creationId xmlns:a16="http://schemas.microsoft.com/office/drawing/2014/main" id="{FBAEF13C-D21A-6813-77FB-B557D8FD1E4B}"/>
                </a:ext>
              </a:extLst>
            </p:cNvPr>
            <p:cNvSpPr txBox="1"/>
            <p:nvPr/>
          </p:nvSpPr>
          <p:spPr>
            <a:xfrm>
              <a:off x="3071447" y="3474720"/>
              <a:ext cx="1277814" cy="2308324"/>
            </a:xfrm>
            <a:prstGeom prst="rect">
              <a:avLst/>
            </a:prstGeom>
            <a:noFill/>
          </p:spPr>
          <p:txBody>
            <a:bodyPr wrap="square">
              <a:spAutoFit/>
            </a:bodyPr>
            <a:lstStyle/>
            <a:p>
              <a:r>
                <a:rPr lang="zh-CN" altLang="en-US" sz="1600" dirty="0"/>
                <a:t>       爱尔维修（图 </a:t>
              </a:r>
              <a:r>
                <a:rPr lang="en-US" altLang="zh-CN" sz="1600" dirty="0"/>
                <a:t>3-7</a:t>
              </a:r>
              <a:r>
                <a:rPr lang="zh-CN" altLang="en-US" sz="1600" dirty="0"/>
                <a:t>）从唯物主义认识论出发，认为人人都通过 感官获取知识，从而获得精神的发展；人</a:t>
              </a:r>
            </a:p>
          </p:txBody>
        </p:sp>
        <p:pic>
          <p:nvPicPr>
            <p:cNvPr id="14" name="图片 13">
              <a:extLst>
                <a:ext uri="{FF2B5EF4-FFF2-40B4-BE49-F238E27FC236}">
                  <a16:creationId xmlns:a16="http://schemas.microsoft.com/office/drawing/2014/main" id="{D403BCDB-FF4C-CBEF-9BEB-2764CE62413A}"/>
                </a:ext>
              </a:extLst>
            </p:cNvPr>
            <p:cNvPicPr>
              <a:picLocks noChangeAspect="1"/>
            </p:cNvPicPr>
            <p:nvPr/>
          </p:nvPicPr>
          <p:blipFill>
            <a:blip r:embed="rId3"/>
            <a:stretch>
              <a:fillRect/>
            </a:stretch>
          </p:blipFill>
          <p:spPr>
            <a:xfrm>
              <a:off x="1496494" y="3570174"/>
              <a:ext cx="1561905" cy="2085714"/>
            </a:xfrm>
            <a:prstGeom prst="rect">
              <a:avLst/>
            </a:prstGeom>
          </p:spPr>
        </p:pic>
        <p:sp>
          <p:nvSpPr>
            <p:cNvPr id="27" name="文本框 26">
              <a:extLst>
                <a:ext uri="{FF2B5EF4-FFF2-40B4-BE49-F238E27FC236}">
                  <a16:creationId xmlns:a16="http://schemas.microsoft.com/office/drawing/2014/main" id="{6A3DB780-E12E-3231-3E7C-751E1D7D267C}"/>
                </a:ext>
              </a:extLst>
            </p:cNvPr>
            <p:cNvSpPr txBox="1"/>
            <p:nvPr/>
          </p:nvSpPr>
          <p:spPr>
            <a:xfrm>
              <a:off x="1395938" y="5701055"/>
              <a:ext cx="6096000" cy="338554"/>
            </a:xfrm>
            <a:prstGeom prst="rect">
              <a:avLst/>
            </a:prstGeom>
            <a:noFill/>
          </p:spPr>
          <p:txBody>
            <a:bodyPr wrap="square">
              <a:spAutoFit/>
            </a:bodyPr>
            <a:lstStyle/>
            <a:p>
              <a:r>
                <a:rPr lang="zh-CN" altLang="en-US" sz="1600" dirty="0"/>
                <a:t>人都有获取同样知识、</a:t>
              </a:r>
            </a:p>
          </p:txBody>
        </p:sp>
      </p:grpSp>
      <p:sp>
        <p:nvSpPr>
          <p:cNvPr id="28" name="文本框 27">
            <a:extLst>
              <a:ext uri="{FF2B5EF4-FFF2-40B4-BE49-F238E27FC236}">
                <a16:creationId xmlns:a16="http://schemas.microsoft.com/office/drawing/2014/main" id="{323F129C-AC1C-0690-5B9C-925AA05F5FA6}"/>
              </a:ext>
            </a:extLst>
          </p:cNvPr>
          <p:cNvSpPr txBox="1"/>
          <p:nvPr/>
        </p:nvSpPr>
        <p:spPr>
          <a:xfrm>
            <a:off x="4733908" y="3570174"/>
            <a:ext cx="2655689" cy="2554545"/>
          </a:xfrm>
          <a:prstGeom prst="rect">
            <a:avLst/>
          </a:prstGeom>
          <a:noFill/>
        </p:spPr>
        <p:txBody>
          <a:bodyPr wrap="square">
            <a:spAutoFit/>
          </a:bodyPr>
          <a:lstStyle/>
          <a:p>
            <a:r>
              <a:rPr lang="zh-CN" altLang="en-US" sz="1600" dirty="0"/>
              <a:t>       狄德罗是爱尔维修同时代的法国唯物主义者，启蒙运动和百科全书派的领袖人物。狄德罗否认了爱尔维修的“教育万能论”，认为教育可以发展人的优良自然素质，抑制不良自然素质，进而启发人的理性，认识社会的罪恶现象，唤起对正义、善行和新秩序的爱。</a:t>
            </a:r>
          </a:p>
        </p:txBody>
      </p:sp>
      <p:sp>
        <p:nvSpPr>
          <p:cNvPr id="29" name="文本框 28">
            <a:extLst>
              <a:ext uri="{FF2B5EF4-FFF2-40B4-BE49-F238E27FC236}">
                <a16:creationId xmlns:a16="http://schemas.microsoft.com/office/drawing/2014/main" id="{F37B3335-16E7-A9A2-FB13-4754D39EFF24}"/>
              </a:ext>
            </a:extLst>
          </p:cNvPr>
          <p:cNvSpPr txBox="1"/>
          <p:nvPr/>
        </p:nvSpPr>
        <p:spPr>
          <a:xfrm>
            <a:off x="7976448" y="3570174"/>
            <a:ext cx="2655689" cy="2800767"/>
          </a:xfrm>
          <a:prstGeom prst="rect">
            <a:avLst/>
          </a:prstGeom>
          <a:noFill/>
        </p:spPr>
        <p:txBody>
          <a:bodyPr wrap="square">
            <a:spAutoFit/>
          </a:bodyPr>
          <a:lstStyle/>
          <a:p>
            <a:r>
              <a:rPr lang="zh-CN" altLang="en-US" sz="1600" dirty="0"/>
              <a:t>       拉夏洛泰是 </a:t>
            </a:r>
            <a:r>
              <a:rPr lang="en-US" altLang="zh-CN" sz="1600" dirty="0"/>
              <a:t>18 </a:t>
            </a:r>
            <a:r>
              <a:rPr lang="zh-CN" altLang="en-US" sz="1600" dirty="0"/>
              <a:t>世纪中期法国驱逐耶稣会运动的主要倡导人、著名的法官。他的</a:t>
            </a:r>
            <a:r>
              <a:rPr lang="en-US" altLang="zh-CN" sz="1600" dirty="0"/>
              <a:t>《</a:t>
            </a:r>
            <a:r>
              <a:rPr lang="zh-CN" altLang="en-US" sz="1600" dirty="0"/>
              <a:t>论国民教育</a:t>
            </a:r>
            <a:r>
              <a:rPr lang="en-US" altLang="zh-CN" sz="1600" dirty="0"/>
              <a:t>》</a:t>
            </a:r>
            <a:r>
              <a:rPr lang="zh-CN" altLang="en-US" sz="1600" dirty="0"/>
              <a:t>系统地论述了国家办学的思想，对法国乃至西欧各国世俗公共教育制度的建立产生过很大影响。拉夏洛泰国家办学的思想是基于对教会教育特别是耶稣会教育的批判之上形成</a:t>
            </a:r>
          </a:p>
          <a:p>
            <a:r>
              <a:rPr lang="zh-CN" altLang="en-US" sz="1600" dirty="0"/>
              <a:t>的。</a:t>
            </a:r>
          </a:p>
        </p:txBody>
      </p:sp>
    </p:spTree>
    <p:extLst>
      <p:ext uri="{BB962C8B-B14F-4D97-AF65-F5344CB8AC3E}">
        <p14:creationId xmlns:p14="http://schemas.microsoft.com/office/powerpoint/2010/main" val="108390971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randombar(horizontal)">
                                      <p:cBhvr>
                                        <p:cTn id="40" dur="500"/>
                                        <p:tgtEl>
                                          <p:spTgt spid="2"/>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randombar(horizontal)">
                                      <p:cBhvr>
                                        <p:cTn id="52" dur="500"/>
                                        <p:tgtEl>
                                          <p:spTgt spid="28"/>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grpId="0" nodeType="click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randombar(horizontal)">
                                      <p:cBhvr>
                                        <p:cTn id="6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3" grpId="0" animBg="1"/>
      <p:bldP spid="7" grpId="0" animBg="1"/>
      <p:bldP spid="19" grpId="0" animBg="1"/>
      <p:bldP spid="20" grpId="0" animBg="1"/>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17-18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世纪欧洲主要国家和北美的教育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16" name="文本框 15">
            <a:extLst>
              <a:ext uri="{FF2B5EF4-FFF2-40B4-BE49-F238E27FC236}">
                <a16:creationId xmlns:a16="http://schemas.microsoft.com/office/drawing/2014/main" id="{57C56F9A-24EE-A9CD-2EBE-03A80569AF63}"/>
              </a:ext>
            </a:extLst>
          </p:cNvPr>
          <p:cNvSpPr txBox="1"/>
          <p:nvPr/>
        </p:nvSpPr>
        <p:spPr>
          <a:xfrm>
            <a:off x="1523843" y="1678977"/>
            <a:ext cx="7338804" cy="3783728"/>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      （二）教育思想</a:t>
            </a:r>
          </a:p>
          <a:p>
            <a:pPr>
              <a:lnSpc>
                <a:spcPct val="150000"/>
              </a:lnSpc>
            </a:pPr>
            <a:r>
              <a:rPr lang="zh-CN" altLang="en-US" dirty="0">
                <a:latin typeface="方正黑体简体" panose="02010601030101010101" pitchFamily="2" charset="-122"/>
                <a:ea typeface="方正黑体简体" panose="02010601030101010101" pitchFamily="2" charset="-122"/>
              </a:rPr>
              <a:t>       康德（图 </a:t>
            </a:r>
            <a:r>
              <a:rPr lang="en-US" altLang="zh-CN" dirty="0">
                <a:latin typeface="方正黑体简体" panose="02010601030101010101" pitchFamily="2" charset="-122"/>
                <a:ea typeface="方正黑体简体" panose="02010601030101010101" pitchFamily="2" charset="-122"/>
              </a:rPr>
              <a:t>3-11</a:t>
            </a:r>
            <a:r>
              <a:rPr lang="zh-CN" altLang="en-US" dirty="0">
                <a:latin typeface="方正黑体简体" panose="02010601030101010101" pitchFamily="2" charset="-122"/>
                <a:ea typeface="方正黑体简体" panose="02010601030101010101" pitchFamily="2" charset="-122"/>
              </a:rPr>
              <a:t>）不仅是著名的哲学家，也是 </a:t>
            </a:r>
            <a:r>
              <a:rPr lang="en-US" altLang="zh-CN" dirty="0">
                <a:latin typeface="方正黑体简体" panose="02010601030101010101" pitchFamily="2" charset="-122"/>
                <a:ea typeface="方正黑体简体" panose="02010601030101010101" pitchFamily="2" charset="-122"/>
              </a:rPr>
              <a:t>18 </a:t>
            </a:r>
            <a:r>
              <a:rPr lang="zh-CN" altLang="en-US" dirty="0">
                <a:latin typeface="方正黑体简体" panose="02010601030101010101" pitchFamily="2" charset="-122"/>
                <a:ea typeface="方正黑体简体" panose="02010601030101010101" pitchFamily="2" charset="-122"/>
              </a:rPr>
              <a:t>世纪重要的德国教育家。康德在大学工作期间有四个学期主讲教育学。他虽采用巴西多的</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教育方法手册</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为教材，却多加批注，表达了对教育的新见解。这些内容后来由他的学生整理出版，这就是</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论教育</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一书。康德在其</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论教育</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中把全部教育分为体育、管束、训育和道德陶冶四个部分。</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en-US" altLang="zh-CN" dirty="0">
                <a:latin typeface="方正黑体简体" panose="02010601030101010101" pitchFamily="2" charset="-122"/>
                <a:ea typeface="方正黑体简体" panose="02010601030101010101" pitchFamily="2" charset="-122"/>
              </a:rPr>
              <a:t>       </a:t>
            </a:r>
            <a:r>
              <a:rPr lang="zh-CN" altLang="en-US" dirty="0">
                <a:latin typeface="方正黑体简体" panose="02010601030101010101" pitchFamily="2" charset="-122"/>
                <a:ea typeface="方正黑体简体" panose="02010601030101010101" pitchFamily="2" charset="-122"/>
              </a:rPr>
              <a:t>康德十分注意教育与人的关系问题，认为教育是人类文化发展的结果，是人为的创造性活动，所以只有人才能对人实施教育；教育必须是有目的、有标准、有计划的，要灵活地运用适当的方法。</a:t>
            </a:r>
          </a:p>
        </p:txBody>
      </p:sp>
      <p:pic>
        <p:nvPicPr>
          <p:cNvPr id="5" name="图片 4">
            <a:extLst>
              <a:ext uri="{FF2B5EF4-FFF2-40B4-BE49-F238E27FC236}">
                <a16:creationId xmlns:a16="http://schemas.microsoft.com/office/drawing/2014/main" id="{B2387BC0-E9A9-4741-A6C6-3F1DAA8B0A3C}"/>
              </a:ext>
            </a:extLst>
          </p:cNvPr>
          <p:cNvPicPr>
            <a:picLocks noChangeAspect="1"/>
          </p:cNvPicPr>
          <p:nvPr/>
        </p:nvPicPr>
        <p:blipFill>
          <a:blip r:embed="rId3"/>
          <a:stretch>
            <a:fillRect/>
          </a:stretch>
        </p:blipFill>
        <p:spPr>
          <a:xfrm>
            <a:off x="9038492" y="2075872"/>
            <a:ext cx="2111184" cy="3234681"/>
          </a:xfrm>
          <a:prstGeom prst="rect">
            <a:avLst/>
          </a:prstGeom>
        </p:spPr>
      </p:pic>
    </p:spTree>
    <p:extLst>
      <p:ext uri="{BB962C8B-B14F-4D97-AF65-F5344CB8AC3E}">
        <p14:creationId xmlns:p14="http://schemas.microsoft.com/office/powerpoint/2010/main" val="4077302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grpSp>
        <p:nvGrpSpPr>
          <p:cNvPr id="22" name="组合 21"/>
          <p:cNvGrpSpPr/>
          <p:nvPr/>
        </p:nvGrpSpPr>
        <p:grpSpPr>
          <a:xfrm>
            <a:off x="6027538" y="1270225"/>
            <a:ext cx="1262415" cy="3987574"/>
            <a:chOff x="4701336" y="1779169"/>
            <a:chExt cx="925604" cy="2923694"/>
          </a:xfrm>
        </p:grpSpPr>
        <p:grpSp>
          <p:nvGrpSpPr>
            <p:cNvPr id="23" name="组合 22"/>
            <p:cNvGrpSpPr/>
            <p:nvPr/>
          </p:nvGrpSpPr>
          <p:grpSpPr>
            <a:xfrm rot="16200000" flipH="1">
              <a:off x="3702291" y="2778214"/>
              <a:ext cx="2923694" cy="925604"/>
              <a:chOff x="2359344" y="1876788"/>
              <a:chExt cx="3549360" cy="1123680"/>
            </a:xfrm>
          </p:grpSpPr>
          <p:sp>
            <p:nvSpPr>
              <p:cNvPr id="25" name="_14"/>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2800" spc="300" dirty="0">
                    <a:solidFill>
                      <a:schemeClr val="tx1"/>
                    </a:solidFill>
                    <a:latin typeface="微软雅黑" panose="020B0503020204020204" pitchFamily="34" charset="-122"/>
                    <a:ea typeface="微软雅黑" panose="020B0503020204020204" pitchFamily="34" charset="-122"/>
                  </a:rPr>
                  <a:t>贰</a:t>
                </a:r>
                <a:endParaRPr lang="zh-CN" altLang="zh-CN" sz="2800" spc="300" dirty="0">
                  <a:solidFill>
                    <a:schemeClr val="tx1"/>
                  </a:solidFill>
                  <a:latin typeface="微软雅黑" panose="020B0503020204020204" pitchFamily="34" charset="-122"/>
                  <a:ea typeface="微软雅黑" panose="020B0503020204020204" pitchFamily="34" charset="-122"/>
                </a:endParaRPr>
              </a:p>
            </p:txBody>
          </p:sp>
          <p:sp>
            <p:nvSpPr>
              <p:cNvPr id="26" name="矩形 25"/>
              <p:cNvSpPr/>
              <p:nvPr/>
            </p:nvSpPr>
            <p:spPr bwMode="auto">
              <a:xfrm rot="16200000">
                <a:off x="4274097" y="1069438"/>
                <a:ext cx="604550" cy="2664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400" spc="300" dirty="0">
                    <a:solidFill>
                      <a:schemeClr val="tx1"/>
                    </a:solidFill>
                    <a:latin typeface="微软雅黑" panose="020B0503020204020204" pitchFamily="34" charset="-122"/>
                    <a:ea typeface="微软雅黑" panose="020B0503020204020204" pitchFamily="34" charset="-122"/>
                  </a:rPr>
                  <a:t>中世纪时期的教育</a:t>
                </a:r>
              </a:p>
            </p:txBody>
          </p:sp>
        </p:grpSp>
        <p:sp>
          <p:nvSpPr>
            <p:cNvPr id="24" name="椭圆 23"/>
            <p:cNvSpPr/>
            <p:nvPr/>
          </p:nvSpPr>
          <p:spPr>
            <a:xfrm>
              <a:off x="5089372" y="2349658"/>
              <a:ext cx="80322" cy="8032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dirty="0">
                <a:solidFill>
                  <a:srgbClr val="FF000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7131055" y="1270224"/>
            <a:ext cx="1262415" cy="3856681"/>
            <a:chOff x="4701335" y="1779168"/>
            <a:chExt cx="925604" cy="2827723"/>
          </a:xfrm>
        </p:grpSpPr>
        <p:grpSp>
          <p:nvGrpSpPr>
            <p:cNvPr id="28" name="组合 27"/>
            <p:cNvGrpSpPr/>
            <p:nvPr/>
          </p:nvGrpSpPr>
          <p:grpSpPr>
            <a:xfrm rot="16200000" flipH="1">
              <a:off x="3750275" y="2730228"/>
              <a:ext cx="2827723" cy="925604"/>
              <a:chOff x="2359344" y="1876788"/>
              <a:chExt cx="3432852" cy="1123680"/>
            </a:xfrm>
          </p:grpSpPr>
          <p:sp>
            <p:nvSpPr>
              <p:cNvPr id="30" name="_14"/>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2800" spc="300" dirty="0">
                    <a:solidFill>
                      <a:schemeClr val="tx1"/>
                    </a:solidFill>
                    <a:latin typeface="微软雅黑" panose="020B0503020204020204" pitchFamily="34" charset="-122"/>
                    <a:ea typeface="微软雅黑" panose="020B0503020204020204" pitchFamily="34" charset="-122"/>
                  </a:rPr>
                  <a:t>叁</a:t>
                </a:r>
                <a:endParaRPr lang="zh-CN" altLang="zh-CN" sz="2800" spc="300" dirty="0">
                  <a:solidFill>
                    <a:schemeClr val="tx1"/>
                  </a:solidFill>
                  <a:latin typeface="微软雅黑" panose="020B0503020204020204" pitchFamily="34" charset="-122"/>
                  <a:ea typeface="微软雅黑" panose="020B0503020204020204" pitchFamily="34" charset="-122"/>
                </a:endParaRPr>
              </a:p>
            </p:txBody>
          </p:sp>
          <p:sp>
            <p:nvSpPr>
              <p:cNvPr id="31" name="矩形 30"/>
              <p:cNvSpPr/>
              <p:nvPr/>
            </p:nvSpPr>
            <p:spPr bwMode="auto">
              <a:xfrm rot="16200000">
                <a:off x="4239584" y="1127694"/>
                <a:ext cx="557066" cy="25481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400" spc="300" dirty="0">
                    <a:solidFill>
                      <a:schemeClr val="tx1"/>
                    </a:solidFill>
                    <a:latin typeface="微软雅黑" panose="020B0503020204020204" pitchFamily="34" charset="-122"/>
                    <a:ea typeface="微软雅黑" panose="020B0503020204020204" pitchFamily="34" charset="-122"/>
                  </a:rPr>
                  <a:t>西方近代的教育</a:t>
                </a:r>
              </a:p>
            </p:txBody>
          </p:sp>
        </p:grpSp>
        <p:sp>
          <p:nvSpPr>
            <p:cNvPr id="29" name="椭圆 28"/>
            <p:cNvSpPr/>
            <p:nvPr/>
          </p:nvSpPr>
          <p:spPr>
            <a:xfrm>
              <a:off x="5089372" y="2349658"/>
              <a:ext cx="80322" cy="8032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dirty="0">
                <a:solidFill>
                  <a:schemeClr val="tx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234577" y="1270227"/>
            <a:ext cx="1262415" cy="3864120"/>
            <a:chOff x="4701336" y="1779170"/>
            <a:chExt cx="925604" cy="2833178"/>
          </a:xfrm>
        </p:grpSpPr>
        <p:grpSp>
          <p:nvGrpSpPr>
            <p:cNvPr id="33" name="组合 32"/>
            <p:cNvGrpSpPr/>
            <p:nvPr/>
          </p:nvGrpSpPr>
          <p:grpSpPr>
            <a:xfrm rot="16200000" flipH="1">
              <a:off x="3747549" y="2732957"/>
              <a:ext cx="2833178" cy="925604"/>
              <a:chOff x="2359344" y="1876788"/>
              <a:chExt cx="3439473" cy="1123680"/>
            </a:xfrm>
          </p:grpSpPr>
          <p:sp>
            <p:nvSpPr>
              <p:cNvPr id="35" name="_14"/>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2800" spc="300" dirty="0">
                    <a:solidFill>
                      <a:schemeClr val="tx1"/>
                    </a:solidFill>
                    <a:latin typeface="微软雅黑" panose="020B0503020204020204" pitchFamily="34" charset="-122"/>
                    <a:ea typeface="微软雅黑" panose="020B0503020204020204" pitchFamily="34" charset="-122"/>
                  </a:rPr>
                  <a:t>肆</a:t>
                </a:r>
                <a:endParaRPr lang="zh-CN" altLang="zh-CN" sz="2800" spc="300" dirty="0">
                  <a:solidFill>
                    <a:schemeClr val="tx1"/>
                  </a:solidFill>
                  <a:latin typeface="微软雅黑" panose="020B0503020204020204" pitchFamily="34" charset="-122"/>
                  <a:ea typeface="微软雅黑" panose="020B0503020204020204" pitchFamily="34" charset="-122"/>
                </a:endParaRPr>
              </a:p>
            </p:txBody>
          </p:sp>
          <p:sp>
            <p:nvSpPr>
              <p:cNvPr id="36" name="矩形 35"/>
              <p:cNvSpPr/>
              <p:nvPr/>
            </p:nvSpPr>
            <p:spPr bwMode="auto">
              <a:xfrm rot="16200000">
                <a:off x="4256554" y="1124383"/>
                <a:ext cx="529747" cy="25547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400" spc="300" dirty="0">
                    <a:solidFill>
                      <a:schemeClr val="tx1"/>
                    </a:solidFill>
                    <a:latin typeface="微软雅黑" panose="020B0503020204020204" pitchFamily="34" charset="-122"/>
                    <a:ea typeface="微软雅黑" panose="020B0503020204020204" pitchFamily="34" charset="-122"/>
                  </a:rPr>
                  <a:t>西方现当代的教育</a:t>
                </a:r>
              </a:p>
            </p:txBody>
          </p:sp>
        </p:grpSp>
        <p:sp>
          <p:nvSpPr>
            <p:cNvPr id="34" name="椭圆 33"/>
            <p:cNvSpPr/>
            <p:nvPr/>
          </p:nvSpPr>
          <p:spPr>
            <a:xfrm>
              <a:off x="5089372" y="2349659"/>
              <a:ext cx="80322" cy="8032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dirty="0">
                <a:solidFill>
                  <a:schemeClr val="tx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4924019" y="1270226"/>
            <a:ext cx="1262415" cy="3864123"/>
            <a:chOff x="4701336" y="1779170"/>
            <a:chExt cx="925604" cy="2833180"/>
          </a:xfrm>
        </p:grpSpPr>
        <p:grpSp>
          <p:nvGrpSpPr>
            <p:cNvPr id="38" name="组合 37"/>
            <p:cNvGrpSpPr/>
            <p:nvPr/>
          </p:nvGrpSpPr>
          <p:grpSpPr>
            <a:xfrm rot="16200000" flipH="1">
              <a:off x="3747548" y="2732958"/>
              <a:ext cx="2833180" cy="925604"/>
              <a:chOff x="2359344" y="1876788"/>
              <a:chExt cx="3439475" cy="1123680"/>
            </a:xfrm>
          </p:grpSpPr>
          <p:sp>
            <p:nvSpPr>
              <p:cNvPr id="40" name="_14"/>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2800" spc="300" dirty="0">
                    <a:solidFill>
                      <a:schemeClr val="tx1"/>
                    </a:solidFill>
                    <a:latin typeface="微软雅黑" panose="020B0503020204020204" pitchFamily="34" charset="-122"/>
                    <a:ea typeface="微软雅黑" panose="020B0503020204020204" pitchFamily="34" charset="-122"/>
                  </a:rPr>
                  <a:t>壹</a:t>
                </a:r>
                <a:endParaRPr lang="zh-CN" altLang="zh-CN" sz="2800" spc="300" dirty="0">
                  <a:solidFill>
                    <a:schemeClr val="tx1"/>
                  </a:solidFill>
                  <a:latin typeface="微软雅黑" panose="020B0503020204020204" pitchFamily="34" charset="-122"/>
                  <a:ea typeface="微软雅黑" panose="020B0503020204020204" pitchFamily="34" charset="-122"/>
                </a:endParaRPr>
              </a:p>
            </p:txBody>
          </p:sp>
          <p:sp>
            <p:nvSpPr>
              <p:cNvPr id="41" name="矩形 40"/>
              <p:cNvSpPr/>
              <p:nvPr/>
            </p:nvSpPr>
            <p:spPr bwMode="auto">
              <a:xfrm rot="16200000">
                <a:off x="4229430" y="1124382"/>
                <a:ext cx="583997" cy="25547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400" spc="300" dirty="0">
                    <a:solidFill>
                      <a:schemeClr val="tx1"/>
                    </a:solidFill>
                    <a:latin typeface="微软雅黑" panose="020B0503020204020204" pitchFamily="34" charset="-122"/>
                    <a:ea typeface="微软雅黑" panose="020B0503020204020204" pitchFamily="34" charset="-122"/>
                  </a:rPr>
                  <a:t>古典时代的教育</a:t>
                </a:r>
              </a:p>
            </p:txBody>
          </p:sp>
        </p:grpSp>
        <p:sp>
          <p:nvSpPr>
            <p:cNvPr id="39" name="椭圆 38"/>
            <p:cNvSpPr/>
            <p:nvPr/>
          </p:nvSpPr>
          <p:spPr>
            <a:xfrm>
              <a:off x="5089372" y="2349658"/>
              <a:ext cx="80322" cy="8032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dirty="0">
                <a:solidFill>
                  <a:schemeClr val="tx1"/>
                </a:solidFill>
                <a:latin typeface="微软雅黑" panose="020B0503020204020204" pitchFamily="34" charset="-122"/>
                <a:ea typeface="微软雅黑" panose="020B0503020204020204" pitchFamily="34" charset="-122"/>
              </a:endParaRPr>
            </a:p>
          </p:txBody>
        </p:sp>
      </p:grpSp>
      <p:cxnSp>
        <p:nvCxnSpPr>
          <p:cNvPr id="42" name="直接连接符 41"/>
          <p:cNvCxnSpPr>
            <a:cxnSpLocks/>
          </p:cNvCxnSpPr>
          <p:nvPr/>
        </p:nvCxnSpPr>
        <p:spPr>
          <a:xfrm>
            <a:off x="5185431" y="1497676"/>
            <a:ext cx="0" cy="2473075"/>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cxnSpLocks/>
          </p:cNvCxnSpPr>
          <p:nvPr/>
        </p:nvCxnSpPr>
        <p:spPr>
          <a:xfrm>
            <a:off x="6296681" y="1479657"/>
            <a:ext cx="0" cy="1802162"/>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cxnSpLocks/>
          </p:cNvCxnSpPr>
          <p:nvPr/>
        </p:nvCxnSpPr>
        <p:spPr>
          <a:xfrm>
            <a:off x="7411741" y="1478626"/>
            <a:ext cx="0" cy="2454547"/>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cxnSpLocks/>
          </p:cNvCxnSpPr>
          <p:nvPr/>
        </p:nvCxnSpPr>
        <p:spPr>
          <a:xfrm>
            <a:off x="8496321" y="1478626"/>
            <a:ext cx="0" cy="1803193"/>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46" name="MH_Others_1"/>
          <p:cNvSpPr txBox="1"/>
          <p:nvPr>
            <p:custDataLst>
              <p:tags r:id="rId1"/>
            </p:custDataLst>
          </p:nvPr>
        </p:nvSpPr>
        <p:spPr>
          <a:xfrm>
            <a:off x="3513354" y="1698307"/>
            <a:ext cx="830997" cy="2039210"/>
          </a:xfrm>
          <a:prstGeom prst="rect">
            <a:avLst/>
          </a:prstGeom>
          <a:noFill/>
        </p:spPr>
        <p:txBody>
          <a:bodyPr vert="eaVert" wrap="square" lIns="0" tIns="0" rIns="0" bIns="0" anchor="ctr">
            <a:spAutoFit/>
          </a:bodyPr>
          <a:lstStyle/>
          <a:p>
            <a:pPr algn="ctr" eaLnBrk="1" hangingPunct="1">
              <a:defRPr/>
            </a:pPr>
            <a:r>
              <a:rPr lang="zh-CN" altLang="en-US" sz="5400" b="1" spc="600" noProof="1">
                <a:solidFill>
                  <a:srgbClr val="667877"/>
                </a:solidFill>
                <a:latin typeface="微软雅黑" panose="020B0503020204020204" pitchFamily="34" charset="-122"/>
                <a:ea typeface="微软雅黑" panose="020B0503020204020204" pitchFamily="34" charset="-122"/>
                <a:sym typeface="Arial" panose="020B0604020202020204" pitchFamily="34" charset="0"/>
              </a:rPr>
              <a:t>目录</a:t>
            </a:r>
          </a:p>
        </p:txBody>
      </p:sp>
      <p:sp>
        <p:nvSpPr>
          <p:cNvPr id="50" name="MH_Others_1">
            <a:extLst>
              <a:ext uri="{FF2B5EF4-FFF2-40B4-BE49-F238E27FC236}">
                <a16:creationId xmlns:a16="http://schemas.microsoft.com/office/drawing/2014/main" id="{467E5877-4E0C-B405-4133-7D1D1B5DD194}"/>
              </a:ext>
            </a:extLst>
          </p:cNvPr>
          <p:cNvSpPr txBox="1"/>
          <p:nvPr>
            <p:custDataLst>
              <p:tags r:id="rId2"/>
            </p:custDataLst>
          </p:nvPr>
        </p:nvSpPr>
        <p:spPr>
          <a:xfrm>
            <a:off x="2881364" y="1735154"/>
            <a:ext cx="492443" cy="2899475"/>
          </a:xfrm>
          <a:prstGeom prst="rect">
            <a:avLst/>
          </a:prstGeom>
          <a:noFill/>
        </p:spPr>
        <p:txBody>
          <a:bodyPr vert="eaVert" wrap="square" lIns="0" tIns="0" rIns="0" bIns="0" anchor="ctr">
            <a:spAutoFit/>
          </a:bodyPr>
          <a:lstStyle/>
          <a:p>
            <a:pPr algn="ctr" eaLnBrk="1" hangingPunct="1">
              <a:defRPr/>
            </a:pPr>
            <a:r>
              <a:rPr lang="zh-CN" altLang="en-US" sz="3200" b="1" spc="600" noProof="1">
                <a:solidFill>
                  <a:srgbClr val="0070C0"/>
                </a:solidFill>
                <a:latin typeface="微软雅黑" panose="020B0503020204020204" pitchFamily="34" charset="-122"/>
                <a:ea typeface="微软雅黑" panose="020B0503020204020204" pitchFamily="34" charset="-122"/>
                <a:sym typeface="Arial" panose="020B0604020202020204" pitchFamily="34" charset="0"/>
              </a:rPr>
              <a:t>外国教育史</a:t>
            </a:r>
          </a:p>
        </p:txBody>
      </p:sp>
      <p:sp>
        <p:nvSpPr>
          <p:cNvPr id="2" name="矩形 1">
            <a:extLst>
              <a:ext uri="{FF2B5EF4-FFF2-40B4-BE49-F238E27FC236}">
                <a16:creationId xmlns:a16="http://schemas.microsoft.com/office/drawing/2014/main" id="{386CABA7-0086-2E50-69D1-1B9CB4708E6F}"/>
              </a:ext>
            </a:extLst>
          </p:cNvPr>
          <p:cNvSpPr/>
          <p:nvPr/>
        </p:nvSpPr>
        <p:spPr>
          <a:xfrm>
            <a:off x="2881364" y="1519875"/>
            <a:ext cx="1406509" cy="17843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50"/>
                                        </p:tgtEl>
                                        <p:attrNameLst>
                                          <p:attrName>style.visibility</p:attrName>
                                        </p:attrNameLst>
                                      </p:cBhvr>
                                      <p:to>
                                        <p:strVal val="visible"/>
                                      </p:to>
                                    </p:set>
                                    <p:anim by="(-#ppt_w*2)" calcmode="lin" valueType="num">
                                      <p:cBhvr rctx="PPT">
                                        <p:cTn id="13" dur="375" autoRev="1" fill="hold">
                                          <p:stCondLst>
                                            <p:cond delay="0"/>
                                          </p:stCondLst>
                                        </p:cTn>
                                        <p:tgtEl>
                                          <p:spTgt spid="50"/>
                                        </p:tgtEl>
                                        <p:attrNameLst>
                                          <p:attrName>ppt_w</p:attrName>
                                        </p:attrNameLst>
                                      </p:cBhvr>
                                    </p:anim>
                                    <p:anim by="(#ppt_w*0.50)" calcmode="lin" valueType="num">
                                      <p:cBhvr>
                                        <p:cTn id="14" dur="375" decel="50000" autoRev="1" fill="hold">
                                          <p:stCondLst>
                                            <p:cond delay="0"/>
                                          </p:stCondLst>
                                        </p:cTn>
                                        <p:tgtEl>
                                          <p:spTgt spid="50"/>
                                        </p:tgtEl>
                                        <p:attrNameLst>
                                          <p:attrName>ppt_x</p:attrName>
                                        </p:attrNameLst>
                                      </p:cBhvr>
                                    </p:anim>
                                    <p:anim from="(-#ppt_h/2)" to="(#ppt_y)" calcmode="lin" valueType="num">
                                      <p:cBhvr>
                                        <p:cTn id="15" dur="750" fill="hold">
                                          <p:stCondLst>
                                            <p:cond delay="0"/>
                                          </p:stCondLst>
                                        </p:cTn>
                                        <p:tgtEl>
                                          <p:spTgt spid="50"/>
                                        </p:tgtEl>
                                        <p:attrNameLst>
                                          <p:attrName>ppt_y</p:attrName>
                                        </p:attrNameLst>
                                      </p:cBhvr>
                                    </p:anim>
                                    <p:animRot by="21600000">
                                      <p:cBhvr>
                                        <p:cTn id="16" dur="750" fill="hold">
                                          <p:stCondLst>
                                            <p:cond delay="0"/>
                                          </p:stCondLst>
                                        </p:cTn>
                                        <p:tgtEl>
                                          <p:spTgt spid="50"/>
                                        </p:tgtEl>
                                        <p:attrNameLst>
                                          <p:attrName>r</p:attrName>
                                        </p:attrNameLst>
                                      </p:cBhvr>
                                    </p:animRot>
                                  </p:childTnLst>
                                </p:cTn>
                              </p:par>
                            </p:childTnLst>
                          </p:cTn>
                        </p:par>
                        <p:par>
                          <p:cTn id="17" fill="hold">
                            <p:stCondLst>
                              <p:cond delay="205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6"/>
                                        </p:tgtEl>
                                        <p:attrNameLst>
                                          <p:attrName>style.visibility</p:attrName>
                                        </p:attrNameLst>
                                      </p:cBhvr>
                                      <p:to>
                                        <p:strVal val="visible"/>
                                      </p:to>
                                    </p:set>
                                    <p:anim by="(-#ppt_w*2)" calcmode="lin" valueType="num">
                                      <p:cBhvr rctx="PPT">
                                        <p:cTn id="20" dur="375" autoRev="1" fill="hold">
                                          <p:stCondLst>
                                            <p:cond delay="0"/>
                                          </p:stCondLst>
                                        </p:cTn>
                                        <p:tgtEl>
                                          <p:spTgt spid="46"/>
                                        </p:tgtEl>
                                        <p:attrNameLst>
                                          <p:attrName>ppt_w</p:attrName>
                                        </p:attrNameLst>
                                      </p:cBhvr>
                                    </p:anim>
                                    <p:anim by="(#ppt_w*0.50)" calcmode="lin" valueType="num">
                                      <p:cBhvr>
                                        <p:cTn id="21" dur="375" decel="50000" autoRev="1" fill="hold">
                                          <p:stCondLst>
                                            <p:cond delay="0"/>
                                          </p:stCondLst>
                                        </p:cTn>
                                        <p:tgtEl>
                                          <p:spTgt spid="46"/>
                                        </p:tgtEl>
                                        <p:attrNameLst>
                                          <p:attrName>ppt_x</p:attrName>
                                        </p:attrNameLst>
                                      </p:cBhvr>
                                    </p:anim>
                                    <p:anim from="(-#ppt_h/2)" to="(#ppt_y)" calcmode="lin" valueType="num">
                                      <p:cBhvr>
                                        <p:cTn id="22" dur="750" fill="hold">
                                          <p:stCondLst>
                                            <p:cond delay="0"/>
                                          </p:stCondLst>
                                        </p:cTn>
                                        <p:tgtEl>
                                          <p:spTgt spid="46"/>
                                        </p:tgtEl>
                                        <p:attrNameLst>
                                          <p:attrName>ppt_y</p:attrName>
                                        </p:attrNameLst>
                                      </p:cBhvr>
                                    </p:anim>
                                    <p:animRot by="21600000">
                                      <p:cBhvr>
                                        <p:cTn id="23" dur="750" fill="hold">
                                          <p:stCondLst>
                                            <p:cond delay="0"/>
                                          </p:stCondLst>
                                        </p:cTn>
                                        <p:tgtEl>
                                          <p:spTgt spid="46"/>
                                        </p:tgtEl>
                                        <p:attrNameLst>
                                          <p:attrName>r</p:attrName>
                                        </p:attrNameLst>
                                      </p:cBhvr>
                                    </p:animRot>
                                  </p:childTnLst>
                                </p:cTn>
                              </p:par>
                            </p:childTnLst>
                          </p:cTn>
                        </p:par>
                        <p:par>
                          <p:cTn id="24" fill="hold">
                            <p:stCondLst>
                              <p:cond delay="2875"/>
                            </p:stCondLst>
                            <p:childTnLst>
                              <p:par>
                                <p:cTn id="25" presetID="16" presetClass="entr" presetSubtype="42"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barn(outHorizontal)">
                                      <p:cBhvr>
                                        <p:cTn id="27" dur="500"/>
                                        <p:tgtEl>
                                          <p:spTgt spid="42"/>
                                        </p:tgtEl>
                                      </p:cBhvr>
                                    </p:animEffect>
                                  </p:childTnLst>
                                </p:cTn>
                              </p:par>
                            </p:childTnLst>
                          </p:cTn>
                        </p:par>
                        <p:par>
                          <p:cTn id="28" fill="hold">
                            <p:stCondLst>
                              <p:cond delay="3375"/>
                            </p:stCondLst>
                            <p:childTnLst>
                              <p:par>
                                <p:cTn id="29" presetID="16" presetClass="entr" presetSubtype="42"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barn(outHorizontal)">
                                      <p:cBhvr>
                                        <p:cTn id="31" dur="500"/>
                                        <p:tgtEl>
                                          <p:spTgt spid="43"/>
                                        </p:tgtEl>
                                      </p:cBhvr>
                                    </p:animEffect>
                                  </p:childTnLst>
                                </p:cTn>
                              </p:par>
                            </p:childTnLst>
                          </p:cTn>
                        </p:par>
                        <p:par>
                          <p:cTn id="32" fill="hold">
                            <p:stCondLst>
                              <p:cond delay="3875"/>
                            </p:stCondLst>
                            <p:childTnLst>
                              <p:par>
                                <p:cTn id="33" presetID="16" presetClass="entr" presetSubtype="42"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barn(outHorizontal)">
                                      <p:cBhvr>
                                        <p:cTn id="35" dur="500"/>
                                        <p:tgtEl>
                                          <p:spTgt spid="44"/>
                                        </p:tgtEl>
                                      </p:cBhvr>
                                    </p:animEffect>
                                  </p:childTnLst>
                                </p:cTn>
                              </p:par>
                            </p:childTnLst>
                          </p:cTn>
                        </p:par>
                        <p:par>
                          <p:cTn id="36" fill="hold">
                            <p:stCondLst>
                              <p:cond delay="4375"/>
                            </p:stCondLst>
                            <p:childTnLst>
                              <p:par>
                                <p:cTn id="37" presetID="16" presetClass="entr" presetSubtype="42"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barn(outHorizontal)">
                                      <p:cBhvr>
                                        <p:cTn id="39" dur="500"/>
                                        <p:tgtEl>
                                          <p:spTgt spid="45"/>
                                        </p:tgtEl>
                                      </p:cBhvr>
                                    </p:animEffect>
                                  </p:childTnLst>
                                </p:cTn>
                              </p:par>
                            </p:childTnLst>
                          </p:cTn>
                        </p:par>
                        <p:par>
                          <p:cTn id="40" fill="hold">
                            <p:stCondLst>
                              <p:cond delay="4875"/>
                            </p:stCondLst>
                            <p:childTnLst>
                              <p:par>
                                <p:cTn id="41" presetID="2" presetClass="entr" presetSubtype="4"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childTnLst>
                          </p:cTn>
                        </p:par>
                        <p:par>
                          <p:cTn id="45" fill="hold">
                            <p:stCondLst>
                              <p:cond delay="5375"/>
                            </p:stCondLst>
                            <p:childTnLst>
                              <p:par>
                                <p:cTn id="46" presetID="2" presetClass="entr" presetSubtype="1"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ppt_x"/>
                                          </p:val>
                                        </p:tav>
                                        <p:tav tm="100000">
                                          <p:val>
                                            <p:strVal val="#ppt_x"/>
                                          </p:val>
                                        </p:tav>
                                      </p:tavLst>
                                    </p:anim>
                                    <p:anim calcmode="lin" valueType="num">
                                      <p:cBhvr additive="base">
                                        <p:cTn id="49" dur="500" fill="hold"/>
                                        <p:tgtEl>
                                          <p:spTgt spid="22"/>
                                        </p:tgtEl>
                                        <p:attrNameLst>
                                          <p:attrName>ppt_y</p:attrName>
                                        </p:attrNameLst>
                                      </p:cBhvr>
                                      <p:tavLst>
                                        <p:tav tm="0">
                                          <p:val>
                                            <p:strVal val="0-#ppt_h/2"/>
                                          </p:val>
                                        </p:tav>
                                        <p:tav tm="100000">
                                          <p:val>
                                            <p:strVal val="#ppt_y"/>
                                          </p:val>
                                        </p:tav>
                                      </p:tavLst>
                                    </p:anim>
                                  </p:childTnLst>
                                </p:cTn>
                              </p:par>
                            </p:childTnLst>
                          </p:cTn>
                        </p:par>
                        <p:par>
                          <p:cTn id="50" fill="hold">
                            <p:stCondLst>
                              <p:cond delay="5875"/>
                            </p:stCondLst>
                            <p:childTnLst>
                              <p:par>
                                <p:cTn id="51" presetID="2" presetClass="entr" presetSubtype="4"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ppt_x"/>
                                          </p:val>
                                        </p:tav>
                                        <p:tav tm="100000">
                                          <p:val>
                                            <p:strVal val="#ppt_x"/>
                                          </p:val>
                                        </p:tav>
                                      </p:tavLst>
                                    </p:anim>
                                    <p:anim calcmode="lin" valueType="num">
                                      <p:cBhvr additive="base">
                                        <p:cTn id="54" dur="500" fill="hold"/>
                                        <p:tgtEl>
                                          <p:spTgt spid="27"/>
                                        </p:tgtEl>
                                        <p:attrNameLst>
                                          <p:attrName>ppt_y</p:attrName>
                                        </p:attrNameLst>
                                      </p:cBhvr>
                                      <p:tavLst>
                                        <p:tav tm="0">
                                          <p:val>
                                            <p:strVal val="1+#ppt_h/2"/>
                                          </p:val>
                                        </p:tav>
                                        <p:tav tm="100000">
                                          <p:val>
                                            <p:strVal val="#ppt_y"/>
                                          </p:val>
                                        </p:tav>
                                      </p:tavLst>
                                    </p:anim>
                                  </p:childTnLst>
                                </p:cTn>
                              </p:par>
                            </p:childTnLst>
                          </p:cTn>
                        </p:par>
                        <p:par>
                          <p:cTn id="55" fill="hold">
                            <p:stCondLst>
                              <p:cond delay="6375"/>
                            </p:stCondLst>
                            <p:childTnLst>
                              <p:par>
                                <p:cTn id="56" presetID="2" presetClass="entr" presetSubtype="1" fill="hold"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ppt_x"/>
                                          </p:val>
                                        </p:tav>
                                        <p:tav tm="100000">
                                          <p:val>
                                            <p:strVal val="#ppt_x"/>
                                          </p:val>
                                        </p:tav>
                                      </p:tavLst>
                                    </p:anim>
                                    <p:anim calcmode="lin" valueType="num">
                                      <p:cBhvr additive="base">
                                        <p:cTn id="59"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17-18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世纪欧洲主要国家和北美的教育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7" name="任意多边形: 形状 6">
            <a:extLst>
              <a:ext uri="{FF2B5EF4-FFF2-40B4-BE49-F238E27FC236}">
                <a16:creationId xmlns:a16="http://schemas.microsoft.com/office/drawing/2014/main" id="{4D06958D-4317-4DBE-82BC-A7D0220331B0}"/>
              </a:ext>
            </a:extLst>
          </p:cNvPr>
          <p:cNvSpPr/>
          <p:nvPr/>
        </p:nvSpPr>
        <p:spPr>
          <a:xfrm>
            <a:off x="877660" y="3445219"/>
            <a:ext cx="4073362" cy="566626"/>
          </a:xfrm>
          <a:custGeom>
            <a:avLst/>
            <a:gdLst>
              <a:gd name="connsiteX0" fmla="*/ 0 w 3972218"/>
              <a:gd name="connsiteY0" fmla="*/ 56663 h 566626"/>
              <a:gd name="connsiteX1" fmla="*/ 56663 w 3972218"/>
              <a:gd name="connsiteY1" fmla="*/ 0 h 566626"/>
              <a:gd name="connsiteX2" fmla="*/ 3915555 w 3972218"/>
              <a:gd name="connsiteY2" fmla="*/ 0 h 566626"/>
              <a:gd name="connsiteX3" fmla="*/ 3972218 w 3972218"/>
              <a:gd name="connsiteY3" fmla="*/ 56663 h 566626"/>
              <a:gd name="connsiteX4" fmla="*/ 3972218 w 3972218"/>
              <a:gd name="connsiteY4" fmla="*/ 509963 h 566626"/>
              <a:gd name="connsiteX5" fmla="*/ 3915555 w 3972218"/>
              <a:gd name="connsiteY5" fmla="*/ 566626 h 566626"/>
              <a:gd name="connsiteX6" fmla="*/ 56663 w 3972218"/>
              <a:gd name="connsiteY6" fmla="*/ 566626 h 566626"/>
              <a:gd name="connsiteX7" fmla="*/ 0 w 3972218"/>
              <a:gd name="connsiteY7" fmla="*/ 509963 h 566626"/>
              <a:gd name="connsiteX8" fmla="*/ 0 w 3972218"/>
              <a:gd name="connsiteY8" fmla="*/ 56663 h 56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72218" h="566626">
                <a:moveTo>
                  <a:pt x="0" y="56663"/>
                </a:moveTo>
                <a:cubicBezTo>
                  <a:pt x="0" y="25369"/>
                  <a:pt x="25369" y="0"/>
                  <a:pt x="56663" y="0"/>
                </a:cubicBezTo>
                <a:lnTo>
                  <a:pt x="3915555" y="0"/>
                </a:lnTo>
                <a:cubicBezTo>
                  <a:pt x="3946849" y="0"/>
                  <a:pt x="3972218" y="25369"/>
                  <a:pt x="3972218" y="56663"/>
                </a:cubicBezTo>
                <a:lnTo>
                  <a:pt x="3972218" y="509963"/>
                </a:lnTo>
                <a:cubicBezTo>
                  <a:pt x="3972218" y="541257"/>
                  <a:pt x="3946849" y="566626"/>
                  <a:pt x="3915555" y="566626"/>
                </a:cubicBezTo>
                <a:lnTo>
                  <a:pt x="56663" y="566626"/>
                </a:lnTo>
                <a:cubicBezTo>
                  <a:pt x="25369" y="566626"/>
                  <a:pt x="0" y="541257"/>
                  <a:pt x="0" y="509963"/>
                </a:cubicBezTo>
                <a:lnTo>
                  <a:pt x="0" y="56663"/>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28026" tIns="28026" rIns="28026" bIns="28026" numCol="1" spcCol="1270" anchor="ctr" anchorCtr="0">
            <a:noAutofit/>
          </a:bodyPr>
          <a:lstStyle/>
          <a:p>
            <a:pPr marL="0" lvl="0" indent="0" algn="ctr" defTabSz="800100">
              <a:lnSpc>
                <a:spcPct val="90000"/>
              </a:lnSpc>
              <a:spcBef>
                <a:spcPct val="0"/>
              </a:spcBef>
              <a:spcAft>
                <a:spcPct val="35000"/>
              </a:spcAft>
              <a:buNone/>
            </a:pPr>
            <a:r>
              <a:rPr lang="zh-CN" altLang="en-US" dirty="0"/>
              <a:t>四、</a:t>
            </a:r>
            <a:r>
              <a:rPr lang="en-US" altLang="zh-CN" dirty="0"/>
              <a:t>17—18 </a:t>
            </a:r>
            <a:r>
              <a:rPr lang="zh-CN" altLang="en-US" dirty="0"/>
              <a:t>世纪美国的教育</a:t>
            </a:r>
            <a:endParaRPr lang="zh-CN" altLang="en-US" sz="1800" kern="1200" dirty="0"/>
          </a:p>
        </p:txBody>
      </p:sp>
      <p:grpSp>
        <p:nvGrpSpPr>
          <p:cNvPr id="2" name="组合 1">
            <a:extLst>
              <a:ext uri="{FF2B5EF4-FFF2-40B4-BE49-F238E27FC236}">
                <a16:creationId xmlns:a16="http://schemas.microsoft.com/office/drawing/2014/main" id="{5103A2A8-0768-0F95-8098-8DD10FB7000C}"/>
              </a:ext>
            </a:extLst>
          </p:cNvPr>
          <p:cNvGrpSpPr/>
          <p:nvPr/>
        </p:nvGrpSpPr>
        <p:grpSpPr>
          <a:xfrm>
            <a:off x="5169543" y="2630694"/>
            <a:ext cx="4469364" cy="1156657"/>
            <a:chOff x="5169543" y="2630694"/>
            <a:chExt cx="4469364" cy="1156657"/>
          </a:xfrm>
        </p:grpSpPr>
        <p:sp>
          <p:nvSpPr>
            <p:cNvPr id="8" name="任意多边形: 形状 7">
              <a:extLst>
                <a:ext uri="{FF2B5EF4-FFF2-40B4-BE49-F238E27FC236}">
                  <a16:creationId xmlns:a16="http://schemas.microsoft.com/office/drawing/2014/main" id="{97EE1F40-4F1F-3EC0-ACD0-20BB0E6DC8DA}"/>
                </a:ext>
              </a:extLst>
            </p:cNvPr>
            <p:cNvSpPr/>
            <p:nvPr/>
          </p:nvSpPr>
          <p:spPr>
            <a:xfrm rot="17945813">
              <a:off x="4717362" y="3307367"/>
              <a:ext cx="932165" cy="27804"/>
            </a:xfrm>
            <a:custGeom>
              <a:avLst/>
              <a:gdLst>
                <a:gd name="connsiteX0" fmla="*/ 0 w 932165"/>
                <a:gd name="connsiteY0" fmla="*/ 13557 h 27114"/>
                <a:gd name="connsiteX1" fmla="*/ 932165 w 932165"/>
                <a:gd name="connsiteY1" fmla="*/ 13557 h 27114"/>
              </a:gdLst>
              <a:ahLst/>
              <a:cxnLst>
                <a:cxn ang="0">
                  <a:pos x="connsiteX0" y="connsiteY0"/>
                </a:cxn>
                <a:cxn ang="0">
                  <a:pos x="connsiteX1" y="connsiteY1"/>
                </a:cxn>
              </a:cxnLst>
              <a:rect l="l" t="t" r="r" b="b"/>
              <a:pathLst>
                <a:path w="932165" h="27114">
                  <a:moveTo>
                    <a:pt x="0" y="13557"/>
                  </a:moveTo>
                  <a:lnTo>
                    <a:pt x="932165" y="13557"/>
                  </a:lnTo>
                </a:path>
              </a:pathLst>
            </a:custGeom>
            <a:noFill/>
          </p:spPr>
          <p:style>
            <a:lnRef idx="2">
              <a:schemeClr val="accent5">
                <a:hueOff val="0"/>
                <a:satOff val="0"/>
                <a:lumOff val="0"/>
                <a:alphaOff val="0"/>
              </a:schemeClr>
            </a:lnRef>
            <a:fillRef idx="0">
              <a:scrgbClr r="0" g="0" b="0"/>
            </a:fillRef>
            <a:effectRef idx="0">
              <a:schemeClr val="accent4">
                <a:tint val="90000"/>
                <a:hueOff val="0"/>
                <a:satOff val="0"/>
                <a:lumOff val="0"/>
                <a:alphaOff val="0"/>
              </a:schemeClr>
            </a:effectRef>
            <a:fontRef idx="minor">
              <a:schemeClr val="tx1">
                <a:hueOff val="0"/>
                <a:satOff val="0"/>
                <a:lumOff val="0"/>
                <a:alphaOff val="0"/>
              </a:schemeClr>
            </a:fontRef>
          </p:style>
          <p:txBody>
            <a:bodyPr spcFirstLastPara="0" vert="horz" wrap="square" lIns="455478" tIns="-9747" rIns="455479" bIns="-9748"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11" name="任意多边形: 形状 10">
              <a:extLst>
                <a:ext uri="{FF2B5EF4-FFF2-40B4-BE49-F238E27FC236}">
                  <a16:creationId xmlns:a16="http://schemas.microsoft.com/office/drawing/2014/main" id="{E4DA4F00-918C-62C9-07B9-70165291CD67}"/>
                </a:ext>
              </a:extLst>
            </p:cNvPr>
            <p:cNvSpPr/>
            <p:nvPr/>
          </p:nvSpPr>
          <p:spPr>
            <a:xfrm>
              <a:off x="5415866" y="2630694"/>
              <a:ext cx="4223041" cy="566626"/>
            </a:xfrm>
            <a:custGeom>
              <a:avLst/>
              <a:gdLst>
                <a:gd name="connsiteX0" fmla="*/ 0 w 4118181"/>
                <a:gd name="connsiteY0" fmla="*/ 56663 h 566626"/>
                <a:gd name="connsiteX1" fmla="*/ 56663 w 4118181"/>
                <a:gd name="connsiteY1" fmla="*/ 0 h 566626"/>
                <a:gd name="connsiteX2" fmla="*/ 4061518 w 4118181"/>
                <a:gd name="connsiteY2" fmla="*/ 0 h 566626"/>
                <a:gd name="connsiteX3" fmla="*/ 4118181 w 4118181"/>
                <a:gd name="connsiteY3" fmla="*/ 56663 h 566626"/>
                <a:gd name="connsiteX4" fmla="*/ 4118181 w 4118181"/>
                <a:gd name="connsiteY4" fmla="*/ 509963 h 566626"/>
                <a:gd name="connsiteX5" fmla="*/ 4061518 w 4118181"/>
                <a:gd name="connsiteY5" fmla="*/ 566626 h 566626"/>
                <a:gd name="connsiteX6" fmla="*/ 56663 w 4118181"/>
                <a:gd name="connsiteY6" fmla="*/ 566626 h 566626"/>
                <a:gd name="connsiteX7" fmla="*/ 0 w 4118181"/>
                <a:gd name="connsiteY7" fmla="*/ 509963 h 566626"/>
                <a:gd name="connsiteX8" fmla="*/ 0 w 4118181"/>
                <a:gd name="connsiteY8" fmla="*/ 56663 h 56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18181" h="566626">
                  <a:moveTo>
                    <a:pt x="0" y="56663"/>
                  </a:moveTo>
                  <a:cubicBezTo>
                    <a:pt x="0" y="25369"/>
                    <a:pt x="25369" y="0"/>
                    <a:pt x="56663" y="0"/>
                  </a:cubicBezTo>
                  <a:lnTo>
                    <a:pt x="4061518" y="0"/>
                  </a:lnTo>
                  <a:cubicBezTo>
                    <a:pt x="4092812" y="0"/>
                    <a:pt x="4118181" y="25369"/>
                    <a:pt x="4118181" y="56663"/>
                  </a:cubicBezTo>
                  <a:lnTo>
                    <a:pt x="4118181" y="509963"/>
                  </a:lnTo>
                  <a:cubicBezTo>
                    <a:pt x="4118181" y="541257"/>
                    <a:pt x="4092812" y="566626"/>
                    <a:pt x="4061518" y="566626"/>
                  </a:cubicBezTo>
                  <a:lnTo>
                    <a:pt x="56663" y="566626"/>
                  </a:lnTo>
                  <a:cubicBezTo>
                    <a:pt x="25369" y="566626"/>
                    <a:pt x="0" y="541257"/>
                    <a:pt x="0" y="509963"/>
                  </a:cubicBezTo>
                  <a:lnTo>
                    <a:pt x="0" y="56663"/>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6756" tIns="26756" rIns="26756" bIns="26756" numCol="1" spcCol="1270" anchor="ctr" anchorCtr="0">
              <a:noAutofit/>
            </a:bodyPr>
            <a:lstStyle/>
            <a:p>
              <a:pPr marL="0" lvl="0" indent="0" algn="ctr" defTabSz="711200">
                <a:lnSpc>
                  <a:spcPct val="90000"/>
                </a:lnSpc>
                <a:spcBef>
                  <a:spcPct val="0"/>
                </a:spcBef>
                <a:spcAft>
                  <a:spcPct val="35000"/>
                </a:spcAft>
                <a:buNone/>
              </a:pPr>
              <a:r>
                <a:rPr lang="zh-CN" altLang="en-US" sz="1600" dirty="0"/>
                <a:t>（一）殖民地时代的教育概况</a:t>
              </a:r>
              <a:endParaRPr lang="zh-CN" altLang="en-US" sz="1600" kern="1200" dirty="0"/>
            </a:p>
          </p:txBody>
        </p:sp>
      </p:grpSp>
      <p:grpSp>
        <p:nvGrpSpPr>
          <p:cNvPr id="5" name="组合 4">
            <a:extLst>
              <a:ext uri="{FF2B5EF4-FFF2-40B4-BE49-F238E27FC236}">
                <a16:creationId xmlns:a16="http://schemas.microsoft.com/office/drawing/2014/main" id="{E727A5DC-67E8-275C-3763-999263F6B1EE}"/>
              </a:ext>
            </a:extLst>
          </p:cNvPr>
          <p:cNvGrpSpPr/>
          <p:nvPr/>
        </p:nvGrpSpPr>
        <p:grpSpPr>
          <a:xfrm>
            <a:off x="9857427" y="1979074"/>
            <a:ext cx="1408432" cy="1006014"/>
            <a:chOff x="9857427" y="1979074"/>
            <a:chExt cx="1408432" cy="1006014"/>
          </a:xfrm>
        </p:grpSpPr>
        <p:sp>
          <p:nvSpPr>
            <p:cNvPr id="12" name="任意多边形: 形状 11">
              <a:extLst>
                <a:ext uri="{FF2B5EF4-FFF2-40B4-BE49-F238E27FC236}">
                  <a16:creationId xmlns:a16="http://schemas.microsoft.com/office/drawing/2014/main" id="{7438B60D-3481-8447-9511-E9616D1954C8}"/>
                </a:ext>
              </a:extLst>
            </p:cNvPr>
            <p:cNvSpPr/>
            <p:nvPr/>
          </p:nvSpPr>
          <p:spPr>
            <a:xfrm rot="18289469">
              <a:off x="9474438" y="2574295"/>
              <a:ext cx="793782" cy="27804"/>
            </a:xfrm>
            <a:custGeom>
              <a:avLst/>
              <a:gdLst>
                <a:gd name="connsiteX0" fmla="*/ 0 w 793782"/>
                <a:gd name="connsiteY0" fmla="*/ 13557 h 27114"/>
                <a:gd name="connsiteX1" fmla="*/ 793782 w 793782"/>
                <a:gd name="connsiteY1" fmla="*/ 13557 h 27114"/>
              </a:gdLst>
              <a:ahLst/>
              <a:cxnLst>
                <a:cxn ang="0">
                  <a:pos x="connsiteX0" y="connsiteY0"/>
                </a:cxn>
                <a:cxn ang="0">
                  <a:pos x="connsiteX1" y="connsiteY1"/>
                </a:cxn>
              </a:cxnLst>
              <a:rect l="l" t="t" r="r" b="b"/>
              <a:pathLst>
                <a:path w="793782" h="27114">
                  <a:moveTo>
                    <a:pt x="0" y="13557"/>
                  </a:moveTo>
                  <a:lnTo>
                    <a:pt x="793782" y="13557"/>
                  </a:lnTo>
                </a:path>
              </a:pathLst>
            </a:custGeom>
            <a:noFill/>
          </p:spPr>
          <p:style>
            <a:lnRef idx="2">
              <a:schemeClr val="accent6">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spcFirstLastPara="0" vert="horz" wrap="square" lIns="389747" tIns="-6288" rIns="389745" bIns="-6288"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13" name="任意多边形: 形状 12">
              <a:extLst>
                <a:ext uri="{FF2B5EF4-FFF2-40B4-BE49-F238E27FC236}">
                  <a16:creationId xmlns:a16="http://schemas.microsoft.com/office/drawing/2014/main" id="{30325D80-A29D-F72E-5A36-BD848DC30824}"/>
                </a:ext>
              </a:extLst>
            </p:cNvPr>
            <p:cNvSpPr/>
            <p:nvPr/>
          </p:nvSpPr>
          <p:spPr>
            <a:xfrm>
              <a:off x="9952874" y="1979074"/>
              <a:ext cx="1312985" cy="566626"/>
            </a:xfrm>
            <a:custGeom>
              <a:avLst/>
              <a:gdLst>
                <a:gd name="connsiteX0" fmla="*/ 0 w 1133252"/>
                <a:gd name="connsiteY0" fmla="*/ 56663 h 566626"/>
                <a:gd name="connsiteX1" fmla="*/ 56663 w 1133252"/>
                <a:gd name="connsiteY1" fmla="*/ 0 h 566626"/>
                <a:gd name="connsiteX2" fmla="*/ 1076589 w 1133252"/>
                <a:gd name="connsiteY2" fmla="*/ 0 h 566626"/>
                <a:gd name="connsiteX3" fmla="*/ 1133252 w 1133252"/>
                <a:gd name="connsiteY3" fmla="*/ 56663 h 566626"/>
                <a:gd name="connsiteX4" fmla="*/ 1133252 w 1133252"/>
                <a:gd name="connsiteY4" fmla="*/ 509963 h 566626"/>
                <a:gd name="connsiteX5" fmla="*/ 1076589 w 1133252"/>
                <a:gd name="connsiteY5" fmla="*/ 566626 h 566626"/>
                <a:gd name="connsiteX6" fmla="*/ 56663 w 1133252"/>
                <a:gd name="connsiteY6" fmla="*/ 566626 h 566626"/>
                <a:gd name="connsiteX7" fmla="*/ 0 w 1133252"/>
                <a:gd name="connsiteY7" fmla="*/ 509963 h 566626"/>
                <a:gd name="connsiteX8" fmla="*/ 0 w 1133252"/>
                <a:gd name="connsiteY8" fmla="*/ 56663 h 56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3252" h="566626">
                  <a:moveTo>
                    <a:pt x="0" y="56663"/>
                  </a:moveTo>
                  <a:cubicBezTo>
                    <a:pt x="0" y="25369"/>
                    <a:pt x="25369" y="0"/>
                    <a:pt x="56663" y="0"/>
                  </a:cubicBezTo>
                  <a:lnTo>
                    <a:pt x="1076589" y="0"/>
                  </a:lnTo>
                  <a:cubicBezTo>
                    <a:pt x="1107883" y="0"/>
                    <a:pt x="1133252" y="25369"/>
                    <a:pt x="1133252" y="56663"/>
                  </a:cubicBezTo>
                  <a:lnTo>
                    <a:pt x="1133252" y="509963"/>
                  </a:lnTo>
                  <a:cubicBezTo>
                    <a:pt x="1133252" y="541257"/>
                    <a:pt x="1107883" y="566626"/>
                    <a:pt x="1076589" y="566626"/>
                  </a:cubicBezTo>
                  <a:lnTo>
                    <a:pt x="56663" y="566626"/>
                  </a:lnTo>
                  <a:cubicBezTo>
                    <a:pt x="25369" y="566626"/>
                    <a:pt x="0" y="541257"/>
                    <a:pt x="0" y="509963"/>
                  </a:cubicBezTo>
                  <a:lnTo>
                    <a:pt x="0" y="56663"/>
                  </a:lnTo>
                  <a:close/>
                </a:path>
              </a:pathLst>
            </a:custGeom>
          </p:spPr>
          <p:style>
            <a:lnRef idx="0">
              <a:schemeClr val="lt1">
                <a:hueOff val="0"/>
                <a:satOff val="0"/>
                <a:lumOff val="0"/>
                <a:alphaOff val="0"/>
              </a:schemeClr>
            </a:lnRef>
            <a:fillRef idx="3">
              <a:schemeClr val="accent6">
                <a:hueOff val="0"/>
                <a:satOff val="0"/>
                <a:lumOff val="0"/>
                <a:alphaOff val="0"/>
              </a:schemeClr>
            </a:fillRef>
            <a:effectRef idx="3">
              <a:schemeClr val="accent6">
                <a:hueOff val="0"/>
                <a:satOff val="0"/>
                <a:lumOff val="0"/>
                <a:alphaOff val="0"/>
              </a:schemeClr>
            </a:effectRef>
            <a:fontRef idx="minor">
              <a:schemeClr val="lt1"/>
            </a:fontRef>
          </p:style>
          <p:txBody>
            <a:bodyPr spcFirstLastPara="0" vert="horz" wrap="square" lIns="26756" tIns="26756" rIns="26756" bIns="26756" numCol="1" spcCol="1270" anchor="ctr" anchorCtr="0">
              <a:noAutofit/>
            </a:bodyPr>
            <a:lstStyle/>
            <a:p>
              <a:pPr marL="0" lvl="0" indent="0" algn="ctr" defTabSz="711200">
                <a:lnSpc>
                  <a:spcPct val="90000"/>
                </a:lnSpc>
                <a:spcBef>
                  <a:spcPct val="0"/>
                </a:spcBef>
                <a:spcAft>
                  <a:spcPct val="35000"/>
                </a:spcAft>
                <a:buNone/>
              </a:pPr>
              <a:r>
                <a:rPr lang="en-US" altLang="zh-CN" sz="1600" dirty="0"/>
                <a:t>1. </a:t>
              </a:r>
              <a:r>
                <a:rPr lang="zh-CN" altLang="en-US" sz="1600" dirty="0"/>
                <a:t>北部</a:t>
              </a:r>
              <a:endParaRPr lang="zh-CN" altLang="en-US" sz="1600" kern="1200" dirty="0"/>
            </a:p>
          </p:txBody>
        </p:sp>
      </p:grpSp>
      <p:grpSp>
        <p:nvGrpSpPr>
          <p:cNvPr id="16" name="组合 15">
            <a:extLst>
              <a:ext uri="{FF2B5EF4-FFF2-40B4-BE49-F238E27FC236}">
                <a16:creationId xmlns:a16="http://schemas.microsoft.com/office/drawing/2014/main" id="{1803B256-361F-AF31-1387-FDC8E8F1B830}"/>
              </a:ext>
            </a:extLst>
          </p:cNvPr>
          <p:cNvGrpSpPr/>
          <p:nvPr/>
        </p:nvGrpSpPr>
        <p:grpSpPr>
          <a:xfrm>
            <a:off x="9638908" y="2630694"/>
            <a:ext cx="1626951" cy="566626"/>
            <a:chOff x="9638908" y="2630694"/>
            <a:chExt cx="1626951" cy="566626"/>
          </a:xfrm>
        </p:grpSpPr>
        <p:sp>
          <p:nvSpPr>
            <p:cNvPr id="14" name="任意多边形: 形状 13">
              <a:extLst>
                <a:ext uri="{FF2B5EF4-FFF2-40B4-BE49-F238E27FC236}">
                  <a16:creationId xmlns:a16="http://schemas.microsoft.com/office/drawing/2014/main" id="{018733FB-3399-944E-08F3-72CB5C0EFFAD}"/>
                </a:ext>
              </a:extLst>
            </p:cNvPr>
            <p:cNvSpPr/>
            <p:nvPr/>
          </p:nvSpPr>
          <p:spPr>
            <a:xfrm>
              <a:off x="9638908" y="2900450"/>
              <a:ext cx="464842" cy="27114"/>
            </a:xfrm>
            <a:custGeom>
              <a:avLst/>
              <a:gdLst>
                <a:gd name="connsiteX0" fmla="*/ 0 w 453300"/>
                <a:gd name="connsiteY0" fmla="*/ 13557 h 27114"/>
                <a:gd name="connsiteX1" fmla="*/ 453300 w 453300"/>
                <a:gd name="connsiteY1" fmla="*/ 13557 h 27114"/>
              </a:gdLst>
              <a:ahLst/>
              <a:cxnLst>
                <a:cxn ang="0">
                  <a:pos x="connsiteX0" y="connsiteY0"/>
                </a:cxn>
                <a:cxn ang="0">
                  <a:pos x="connsiteX1" y="connsiteY1"/>
                </a:cxn>
              </a:cxnLst>
              <a:rect l="l" t="t" r="r" b="b"/>
              <a:pathLst>
                <a:path w="453300" h="27114">
                  <a:moveTo>
                    <a:pt x="0" y="13557"/>
                  </a:moveTo>
                  <a:lnTo>
                    <a:pt x="453300" y="13557"/>
                  </a:lnTo>
                </a:path>
              </a:pathLst>
            </a:custGeom>
            <a:noFill/>
          </p:spPr>
          <p:style>
            <a:lnRef idx="2">
              <a:schemeClr val="accent6">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spcFirstLastPara="0" vert="horz" wrap="square" lIns="228018" tIns="2224" rIns="228017" bIns="2225"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15" name="任意多边形: 形状 14">
              <a:extLst>
                <a:ext uri="{FF2B5EF4-FFF2-40B4-BE49-F238E27FC236}">
                  <a16:creationId xmlns:a16="http://schemas.microsoft.com/office/drawing/2014/main" id="{6D56C626-797A-619D-AAAA-A39E7DF8EC4E}"/>
                </a:ext>
              </a:extLst>
            </p:cNvPr>
            <p:cNvSpPr/>
            <p:nvPr/>
          </p:nvSpPr>
          <p:spPr>
            <a:xfrm>
              <a:off x="9952874" y="2630694"/>
              <a:ext cx="1312985" cy="566626"/>
            </a:xfrm>
            <a:custGeom>
              <a:avLst/>
              <a:gdLst>
                <a:gd name="connsiteX0" fmla="*/ 0 w 1133252"/>
                <a:gd name="connsiteY0" fmla="*/ 56663 h 566626"/>
                <a:gd name="connsiteX1" fmla="*/ 56663 w 1133252"/>
                <a:gd name="connsiteY1" fmla="*/ 0 h 566626"/>
                <a:gd name="connsiteX2" fmla="*/ 1076589 w 1133252"/>
                <a:gd name="connsiteY2" fmla="*/ 0 h 566626"/>
                <a:gd name="connsiteX3" fmla="*/ 1133252 w 1133252"/>
                <a:gd name="connsiteY3" fmla="*/ 56663 h 566626"/>
                <a:gd name="connsiteX4" fmla="*/ 1133252 w 1133252"/>
                <a:gd name="connsiteY4" fmla="*/ 509963 h 566626"/>
                <a:gd name="connsiteX5" fmla="*/ 1076589 w 1133252"/>
                <a:gd name="connsiteY5" fmla="*/ 566626 h 566626"/>
                <a:gd name="connsiteX6" fmla="*/ 56663 w 1133252"/>
                <a:gd name="connsiteY6" fmla="*/ 566626 h 566626"/>
                <a:gd name="connsiteX7" fmla="*/ 0 w 1133252"/>
                <a:gd name="connsiteY7" fmla="*/ 509963 h 566626"/>
                <a:gd name="connsiteX8" fmla="*/ 0 w 1133252"/>
                <a:gd name="connsiteY8" fmla="*/ 56663 h 56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3252" h="566626">
                  <a:moveTo>
                    <a:pt x="0" y="56663"/>
                  </a:moveTo>
                  <a:cubicBezTo>
                    <a:pt x="0" y="25369"/>
                    <a:pt x="25369" y="0"/>
                    <a:pt x="56663" y="0"/>
                  </a:cubicBezTo>
                  <a:lnTo>
                    <a:pt x="1076589" y="0"/>
                  </a:lnTo>
                  <a:cubicBezTo>
                    <a:pt x="1107883" y="0"/>
                    <a:pt x="1133252" y="25369"/>
                    <a:pt x="1133252" y="56663"/>
                  </a:cubicBezTo>
                  <a:lnTo>
                    <a:pt x="1133252" y="509963"/>
                  </a:lnTo>
                  <a:cubicBezTo>
                    <a:pt x="1133252" y="541257"/>
                    <a:pt x="1107883" y="566626"/>
                    <a:pt x="1076589" y="566626"/>
                  </a:cubicBezTo>
                  <a:lnTo>
                    <a:pt x="56663" y="566626"/>
                  </a:lnTo>
                  <a:cubicBezTo>
                    <a:pt x="25369" y="566626"/>
                    <a:pt x="0" y="541257"/>
                    <a:pt x="0" y="509963"/>
                  </a:cubicBezTo>
                  <a:lnTo>
                    <a:pt x="0" y="56663"/>
                  </a:lnTo>
                  <a:close/>
                </a:path>
              </a:pathLst>
            </a:custGeom>
          </p:spPr>
          <p:style>
            <a:lnRef idx="0">
              <a:schemeClr val="lt1">
                <a:hueOff val="0"/>
                <a:satOff val="0"/>
                <a:lumOff val="0"/>
                <a:alphaOff val="0"/>
              </a:schemeClr>
            </a:lnRef>
            <a:fillRef idx="3">
              <a:schemeClr val="accent6">
                <a:hueOff val="0"/>
                <a:satOff val="0"/>
                <a:lumOff val="0"/>
                <a:alphaOff val="0"/>
              </a:schemeClr>
            </a:fillRef>
            <a:effectRef idx="3">
              <a:schemeClr val="accent6">
                <a:hueOff val="0"/>
                <a:satOff val="0"/>
                <a:lumOff val="0"/>
                <a:alphaOff val="0"/>
              </a:schemeClr>
            </a:effectRef>
            <a:fontRef idx="minor">
              <a:schemeClr val="lt1"/>
            </a:fontRef>
          </p:style>
          <p:txBody>
            <a:bodyPr spcFirstLastPara="0" vert="horz" wrap="square" lIns="26756" tIns="26756" rIns="26756" bIns="26756" numCol="1" spcCol="1270" anchor="ctr" anchorCtr="0">
              <a:noAutofit/>
            </a:bodyPr>
            <a:lstStyle/>
            <a:p>
              <a:pPr marL="0" lvl="0" indent="0" algn="ctr" defTabSz="711200">
                <a:lnSpc>
                  <a:spcPct val="90000"/>
                </a:lnSpc>
                <a:spcBef>
                  <a:spcPct val="0"/>
                </a:spcBef>
                <a:spcAft>
                  <a:spcPct val="35000"/>
                </a:spcAft>
                <a:buNone/>
              </a:pPr>
              <a:r>
                <a:rPr lang="en-US" altLang="zh-CN" sz="1600" dirty="0"/>
                <a:t>2. </a:t>
              </a:r>
              <a:r>
                <a:rPr lang="zh-CN" altLang="en-US" sz="1600" dirty="0"/>
                <a:t>南部</a:t>
              </a:r>
              <a:endParaRPr lang="zh-CN" altLang="en-US" sz="1600" kern="1200" dirty="0"/>
            </a:p>
          </p:txBody>
        </p:sp>
      </p:grpSp>
      <p:grpSp>
        <p:nvGrpSpPr>
          <p:cNvPr id="27" name="组合 26">
            <a:extLst>
              <a:ext uri="{FF2B5EF4-FFF2-40B4-BE49-F238E27FC236}">
                <a16:creationId xmlns:a16="http://schemas.microsoft.com/office/drawing/2014/main" id="{21B76B58-56BE-9375-2C2D-03350E3A5E24}"/>
              </a:ext>
            </a:extLst>
          </p:cNvPr>
          <p:cNvGrpSpPr/>
          <p:nvPr/>
        </p:nvGrpSpPr>
        <p:grpSpPr>
          <a:xfrm>
            <a:off x="9857427" y="2842926"/>
            <a:ext cx="1408432" cy="1006014"/>
            <a:chOff x="9857427" y="2842926"/>
            <a:chExt cx="1408432" cy="1006014"/>
          </a:xfrm>
        </p:grpSpPr>
        <p:sp>
          <p:nvSpPr>
            <p:cNvPr id="17" name="任意多边形: 形状 16">
              <a:extLst>
                <a:ext uri="{FF2B5EF4-FFF2-40B4-BE49-F238E27FC236}">
                  <a16:creationId xmlns:a16="http://schemas.microsoft.com/office/drawing/2014/main" id="{420C9880-4F0E-41D0-61E1-04ABB27C13D1}"/>
                </a:ext>
              </a:extLst>
            </p:cNvPr>
            <p:cNvSpPr/>
            <p:nvPr/>
          </p:nvSpPr>
          <p:spPr>
            <a:xfrm rot="3310531">
              <a:off x="9474438" y="3225915"/>
              <a:ext cx="793782" cy="27804"/>
            </a:xfrm>
            <a:custGeom>
              <a:avLst/>
              <a:gdLst>
                <a:gd name="connsiteX0" fmla="*/ 0 w 793782"/>
                <a:gd name="connsiteY0" fmla="*/ 13557 h 27114"/>
                <a:gd name="connsiteX1" fmla="*/ 793782 w 793782"/>
                <a:gd name="connsiteY1" fmla="*/ 13557 h 27114"/>
              </a:gdLst>
              <a:ahLst/>
              <a:cxnLst>
                <a:cxn ang="0">
                  <a:pos x="connsiteX0" y="connsiteY0"/>
                </a:cxn>
                <a:cxn ang="0">
                  <a:pos x="connsiteX1" y="connsiteY1"/>
                </a:cxn>
              </a:cxnLst>
              <a:rect l="l" t="t" r="r" b="b"/>
              <a:pathLst>
                <a:path w="793782" h="27114">
                  <a:moveTo>
                    <a:pt x="0" y="13557"/>
                  </a:moveTo>
                  <a:lnTo>
                    <a:pt x="793782" y="13557"/>
                  </a:lnTo>
                </a:path>
              </a:pathLst>
            </a:custGeom>
            <a:noFill/>
          </p:spPr>
          <p:style>
            <a:lnRef idx="2">
              <a:schemeClr val="accent6">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spcFirstLastPara="0" vert="horz" wrap="square" lIns="389746" tIns="-6289" rIns="389746" bIns="-6287"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18" name="任意多边形: 形状 17">
              <a:extLst>
                <a:ext uri="{FF2B5EF4-FFF2-40B4-BE49-F238E27FC236}">
                  <a16:creationId xmlns:a16="http://schemas.microsoft.com/office/drawing/2014/main" id="{0C160669-7611-ABB2-0046-113993E8E6DD}"/>
                </a:ext>
              </a:extLst>
            </p:cNvPr>
            <p:cNvSpPr/>
            <p:nvPr/>
          </p:nvSpPr>
          <p:spPr>
            <a:xfrm>
              <a:off x="9952874" y="3282314"/>
              <a:ext cx="1312985" cy="566626"/>
            </a:xfrm>
            <a:custGeom>
              <a:avLst/>
              <a:gdLst>
                <a:gd name="connsiteX0" fmla="*/ 0 w 1133252"/>
                <a:gd name="connsiteY0" fmla="*/ 56663 h 566626"/>
                <a:gd name="connsiteX1" fmla="*/ 56663 w 1133252"/>
                <a:gd name="connsiteY1" fmla="*/ 0 h 566626"/>
                <a:gd name="connsiteX2" fmla="*/ 1076589 w 1133252"/>
                <a:gd name="connsiteY2" fmla="*/ 0 h 566626"/>
                <a:gd name="connsiteX3" fmla="*/ 1133252 w 1133252"/>
                <a:gd name="connsiteY3" fmla="*/ 56663 h 566626"/>
                <a:gd name="connsiteX4" fmla="*/ 1133252 w 1133252"/>
                <a:gd name="connsiteY4" fmla="*/ 509963 h 566626"/>
                <a:gd name="connsiteX5" fmla="*/ 1076589 w 1133252"/>
                <a:gd name="connsiteY5" fmla="*/ 566626 h 566626"/>
                <a:gd name="connsiteX6" fmla="*/ 56663 w 1133252"/>
                <a:gd name="connsiteY6" fmla="*/ 566626 h 566626"/>
                <a:gd name="connsiteX7" fmla="*/ 0 w 1133252"/>
                <a:gd name="connsiteY7" fmla="*/ 509963 h 566626"/>
                <a:gd name="connsiteX8" fmla="*/ 0 w 1133252"/>
                <a:gd name="connsiteY8" fmla="*/ 56663 h 56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3252" h="566626">
                  <a:moveTo>
                    <a:pt x="0" y="56663"/>
                  </a:moveTo>
                  <a:cubicBezTo>
                    <a:pt x="0" y="25369"/>
                    <a:pt x="25369" y="0"/>
                    <a:pt x="56663" y="0"/>
                  </a:cubicBezTo>
                  <a:lnTo>
                    <a:pt x="1076589" y="0"/>
                  </a:lnTo>
                  <a:cubicBezTo>
                    <a:pt x="1107883" y="0"/>
                    <a:pt x="1133252" y="25369"/>
                    <a:pt x="1133252" y="56663"/>
                  </a:cubicBezTo>
                  <a:lnTo>
                    <a:pt x="1133252" y="509963"/>
                  </a:lnTo>
                  <a:cubicBezTo>
                    <a:pt x="1133252" y="541257"/>
                    <a:pt x="1107883" y="566626"/>
                    <a:pt x="1076589" y="566626"/>
                  </a:cubicBezTo>
                  <a:lnTo>
                    <a:pt x="56663" y="566626"/>
                  </a:lnTo>
                  <a:cubicBezTo>
                    <a:pt x="25369" y="566626"/>
                    <a:pt x="0" y="541257"/>
                    <a:pt x="0" y="509963"/>
                  </a:cubicBezTo>
                  <a:lnTo>
                    <a:pt x="0" y="56663"/>
                  </a:lnTo>
                  <a:close/>
                </a:path>
              </a:pathLst>
            </a:custGeom>
          </p:spPr>
          <p:style>
            <a:lnRef idx="0">
              <a:schemeClr val="lt1">
                <a:hueOff val="0"/>
                <a:satOff val="0"/>
                <a:lumOff val="0"/>
                <a:alphaOff val="0"/>
              </a:schemeClr>
            </a:lnRef>
            <a:fillRef idx="3">
              <a:schemeClr val="accent6">
                <a:hueOff val="0"/>
                <a:satOff val="0"/>
                <a:lumOff val="0"/>
                <a:alphaOff val="0"/>
              </a:schemeClr>
            </a:fillRef>
            <a:effectRef idx="3">
              <a:schemeClr val="accent6">
                <a:hueOff val="0"/>
                <a:satOff val="0"/>
                <a:lumOff val="0"/>
                <a:alphaOff val="0"/>
              </a:schemeClr>
            </a:effectRef>
            <a:fontRef idx="minor">
              <a:schemeClr val="lt1"/>
            </a:fontRef>
          </p:style>
          <p:txBody>
            <a:bodyPr spcFirstLastPara="0" vert="horz" wrap="square" lIns="26756" tIns="26756" rIns="26756" bIns="26756" numCol="1" spcCol="1270" anchor="ctr" anchorCtr="0">
              <a:noAutofit/>
            </a:bodyPr>
            <a:lstStyle/>
            <a:p>
              <a:pPr marL="0" lvl="0" indent="0" algn="ctr" defTabSz="711200">
                <a:lnSpc>
                  <a:spcPct val="90000"/>
                </a:lnSpc>
                <a:spcBef>
                  <a:spcPct val="0"/>
                </a:spcBef>
                <a:spcAft>
                  <a:spcPct val="35000"/>
                </a:spcAft>
                <a:buNone/>
              </a:pPr>
              <a:r>
                <a:rPr lang="en-US" altLang="zh-CN" sz="1600" dirty="0"/>
                <a:t>3. </a:t>
              </a:r>
              <a:r>
                <a:rPr lang="zh-CN" altLang="en-US" sz="1600" dirty="0"/>
                <a:t>中部</a:t>
              </a:r>
              <a:endParaRPr lang="zh-CN" altLang="en-US" sz="1600" kern="1200" dirty="0"/>
            </a:p>
          </p:txBody>
        </p:sp>
      </p:grpSp>
      <p:grpSp>
        <p:nvGrpSpPr>
          <p:cNvPr id="3" name="组合 2">
            <a:extLst>
              <a:ext uri="{FF2B5EF4-FFF2-40B4-BE49-F238E27FC236}">
                <a16:creationId xmlns:a16="http://schemas.microsoft.com/office/drawing/2014/main" id="{32F7958D-C81C-8C15-C41C-277EBEFC30EB}"/>
              </a:ext>
            </a:extLst>
          </p:cNvPr>
          <p:cNvGrpSpPr/>
          <p:nvPr/>
        </p:nvGrpSpPr>
        <p:grpSpPr>
          <a:xfrm>
            <a:off x="5169543" y="3669711"/>
            <a:ext cx="4469364" cy="1156659"/>
            <a:chOff x="5169543" y="3669711"/>
            <a:chExt cx="4469364" cy="1156659"/>
          </a:xfrm>
        </p:grpSpPr>
        <p:sp>
          <p:nvSpPr>
            <p:cNvPr id="19" name="任意多边形: 形状 18">
              <a:extLst>
                <a:ext uri="{FF2B5EF4-FFF2-40B4-BE49-F238E27FC236}">
                  <a16:creationId xmlns:a16="http://schemas.microsoft.com/office/drawing/2014/main" id="{363955E6-CA3D-2D77-3841-13E5766492F0}"/>
                </a:ext>
              </a:extLst>
            </p:cNvPr>
            <p:cNvSpPr/>
            <p:nvPr/>
          </p:nvSpPr>
          <p:spPr>
            <a:xfrm rot="3654187">
              <a:off x="4717362" y="4121892"/>
              <a:ext cx="932165" cy="27804"/>
            </a:xfrm>
            <a:custGeom>
              <a:avLst/>
              <a:gdLst>
                <a:gd name="connsiteX0" fmla="*/ 0 w 932165"/>
                <a:gd name="connsiteY0" fmla="*/ 13557 h 27114"/>
                <a:gd name="connsiteX1" fmla="*/ 932165 w 932165"/>
                <a:gd name="connsiteY1" fmla="*/ 13557 h 27114"/>
              </a:gdLst>
              <a:ahLst/>
              <a:cxnLst>
                <a:cxn ang="0">
                  <a:pos x="connsiteX0" y="connsiteY0"/>
                </a:cxn>
                <a:cxn ang="0">
                  <a:pos x="connsiteX1" y="connsiteY1"/>
                </a:cxn>
              </a:cxnLst>
              <a:rect l="l" t="t" r="r" b="b"/>
              <a:pathLst>
                <a:path w="932165" h="27114">
                  <a:moveTo>
                    <a:pt x="0" y="13557"/>
                  </a:moveTo>
                  <a:lnTo>
                    <a:pt x="932165" y="13557"/>
                  </a:lnTo>
                </a:path>
              </a:pathLst>
            </a:custGeom>
            <a:noFill/>
          </p:spPr>
          <p:style>
            <a:lnRef idx="2">
              <a:schemeClr val="accent5">
                <a:hueOff val="0"/>
                <a:satOff val="0"/>
                <a:lumOff val="0"/>
                <a:alphaOff val="0"/>
              </a:schemeClr>
            </a:lnRef>
            <a:fillRef idx="0">
              <a:scrgbClr r="0" g="0" b="0"/>
            </a:fillRef>
            <a:effectRef idx="0">
              <a:schemeClr val="accent4">
                <a:tint val="90000"/>
                <a:hueOff val="0"/>
                <a:satOff val="0"/>
                <a:lumOff val="0"/>
                <a:alphaOff val="0"/>
              </a:schemeClr>
            </a:effectRef>
            <a:fontRef idx="minor">
              <a:schemeClr val="tx1">
                <a:hueOff val="0"/>
                <a:satOff val="0"/>
                <a:lumOff val="0"/>
                <a:alphaOff val="0"/>
              </a:schemeClr>
            </a:fontRef>
          </p:style>
          <p:txBody>
            <a:bodyPr spcFirstLastPara="0" vert="horz" wrap="square" lIns="455477" tIns="-9748" rIns="455479" bIns="-9747"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20" name="任意多边形: 形状 19">
              <a:extLst>
                <a:ext uri="{FF2B5EF4-FFF2-40B4-BE49-F238E27FC236}">
                  <a16:creationId xmlns:a16="http://schemas.microsoft.com/office/drawing/2014/main" id="{C5A505F8-3751-571E-4EA4-11A8F05467E2}"/>
                </a:ext>
              </a:extLst>
            </p:cNvPr>
            <p:cNvSpPr/>
            <p:nvPr/>
          </p:nvSpPr>
          <p:spPr>
            <a:xfrm>
              <a:off x="5415866" y="4259744"/>
              <a:ext cx="4223041" cy="566626"/>
            </a:xfrm>
            <a:custGeom>
              <a:avLst/>
              <a:gdLst>
                <a:gd name="connsiteX0" fmla="*/ 0 w 4118181"/>
                <a:gd name="connsiteY0" fmla="*/ 56663 h 566626"/>
                <a:gd name="connsiteX1" fmla="*/ 56663 w 4118181"/>
                <a:gd name="connsiteY1" fmla="*/ 0 h 566626"/>
                <a:gd name="connsiteX2" fmla="*/ 4061518 w 4118181"/>
                <a:gd name="connsiteY2" fmla="*/ 0 h 566626"/>
                <a:gd name="connsiteX3" fmla="*/ 4118181 w 4118181"/>
                <a:gd name="connsiteY3" fmla="*/ 56663 h 566626"/>
                <a:gd name="connsiteX4" fmla="*/ 4118181 w 4118181"/>
                <a:gd name="connsiteY4" fmla="*/ 509963 h 566626"/>
                <a:gd name="connsiteX5" fmla="*/ 4061518 w 4118181"/>
                <a:gd name="connsiteY5" fmla="*/ 566626 h 566626"/>
                <a:gd name="connsiteX6" fmla="*/ 56663 w 4118181"/>
                <a:gd name="connsiteY6" fmla="*/ 566626 h 566626"/>
                <a:gd name="connsiteX7" fmla="*/ 0 w 4118181"/>
                <a:gd name="connsiteY7" fmla="*/ 509963 h 566626"/>
                <a:gd name="connsiteX8" fmla="*/ 0 w 4118181"/>
                <a:gd name="connsiteY8" fmla="*/ 56663 h 56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18181" h="566626">
                  <a:moveTo>
                    <a:pt x="0" y="56663"/>
                  </a:moveTo>
                  <a:cubicBezTo>
                    <a:pt x="0" y="25369"/>
                    <a:pt x="25369" y="0"/>
                    <a:pt x="56663" y="0"/>
                  </a:cubicBezTo>
                  <a:lnTo>
                    <a:pt x="4061518" y="0"/>
                  </a:lnTo>
                  <a:cubicBezTo>
                    <a:pt x="4092812" y="0"/>
                    <a:pt x="4118181" y="25369"/>
                    <a:pt x="4118181" y="56663"/>
                  </a:cubicBezTo>
                  <a:lnTo>
                    <a:pt x="4118181" y="509963"/>
                  </a:lnTo>
                  <a:cubicBezTo>
                    <a:pt x="4118181" y="541257"/>
                    <a:pt x="4092812" y="566626"/>
                    <a:pt x="4061518" y="566626"/>
                  </a:cubicBezTo>
                  <a:lnTo>
                    <a:pt x="56663" y="566626"/>
                  </a:lnTo>
                  <a:cubicBezTo>
                    <a:pt x="25369" y="566626"/>
                    <a:pt x="0" y="541257"/>
                    <a:pt x="0" y="509963"/>
                  </a:cubicBezTo>
                  <a:lnTo>
                    <a:pt x="0" y="56663"/>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6756" tIns="26756" rIns="26756" bIns="26756" numCol="1" spcCol="1270" anchor="ctr" anchorCtr="0">
              <a:noAutofit/>
            </a:bodyPr>
            <a:lstStyle/>
            <a:p>
              <a:pPr marL="0" lvl="0" indent="0" algn="ctr" defTabSz="711200">
                <a:lnSpc>
                  <a:spcPct val="90000"/>
                </a:lnSpc>
                <a:spcBef>
                  <a:spcPct val="0"/>
                </a:spcBef>
                <a:spcAft>
                  <a:spcPct val="35000"/>
                </a:spcAft>
                <a:buNone/>
              </a:pPr>
              <a:r>
                <a:rPr lang="zh-CN" altLang="en-US" sz="1600" dirty="0"/>
                <a:t>（二）建国时期的教育与教育理想</a:t>
              </a:r>
              <a:endParaRPr lang="zh-CN" altLang="en-US" sz="1600" kern="1200" dirty="0"/>
            </a:p>
          </p:txBody>
        </p:sp>
      </p:grpSp>
      <p:grpSp>
        <p:nvGrpSpPr>
          <p:cNvPr id="28" name="组合 27">
            <a:extLst>
              <a:ext uri="{FF2B5EF4-FFF2-40B4-BE49-F238E27FC236}">
                <a16:creationId xmlns:a16="http://schemas.microsoft.com/office/drawing/2014/main" id="{2BE2B608-206D-0DC4-2890-A18695727419}"/>
              </a:ext>
            </a:extLst>
          </p:cNvPr>
          <p:cNvGrpSpPr/>
          <p:nvPr/>
        </p:nvGrpSpPr>
        <p:grpSpPr>
          <a:xfrm>
            <a:off x="9585101" y="3933934"/>
            <a:ext cx="1680758" cy="566626"/>
            <a:chOff x="9585101" y="3933934"/>
            <a:chExt cx="1680758" cy="566626"/>
          </a:xfrm>
        </p:grpSpPr>
        <p:sp>
          <p:nvSpPr>
            <p:cNvPr id="23" name="任意多边形: 形状 22">
              <a:extLst>
                <a:ext uri="{FF2B5EF4-FFF2-40B4-BE49-F238E27FC236}">
                  <a16:creationId xmlns:a16="http://schemas.microsoft.com/office/drawing/2014/main" id="{7DF7A6E5-6DD4-010F-013A-46A4ED5EAD98}"/>
                </a:ext>
              </a:extLst>
            </p:cNvPr>
            <p:cNvSpPr/>
            <p:nvPr/>
          </p:nvSpPr>
          <p:spPr>
            <a:xfrm rot="19457599">
              <a:off x="9585101" y="4366595"/>
              <a:ext cx="572455" cy="27114"/>
            </a:xfrm>
            <a:custGeom>
              <a:avLst/>
              <a:gdLst>
                <a:gd name="connsiteX0" fmla="*/ 0 w 558241"/>
                <a:gd name="connsiteY0" fmla="*/ 13557 h 27114"/>
                <a:gd name="connsiteX1" fmla="*/ 558241 w 558241"/>
                <a:gd name="connsiteY1" fmla="*/ 13557 h 27114"/>
              </a:gdLst>
              <a:ahLst/>
              <a:cxnLst>
                <a:cxn ang="0">
                  <a:pos x="connsiteX0" y="connsiteY0"/>
                </a:cxn>
                <a:cxn ang="0">
                  <a:pos x="connsiteX1" y="connsiteY1"/>
                </a:cxn>
              </a:cxnLst>
              <a:rect l="l" t="t" r="r" b="b"/>
              <a:pathLst>
                <a:path w="558241" h="27114">
                  <a:moveTo>
                    <a:pt x="0" y="13557"/>
                  </a:moveTo>
                  <a:lnTo>
                    <a:pt x="558241" y="13557"/>
                  </a:lnTo>
                </a:path>
              </a:pathLst>
            </a:custGeom>
            <a:noFill/>
          </p:spPr>
          <p:style>
            <a:lnRef idx="2">
              <a:schemeClr val="accent6">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spcFirstLastPara="0" vert="horz" wrap="square" lIns="277864" tIns="-399" rIns="277864" bIns="-400"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24" name="任意多边形: 形状 23">
              <a:extLst>
                <a:ext uri="{FF2B5EF4-FFF2-40B4-BE49-F238E27FC236}">
                  <a16:creationId xmlns:a16="http://schemas.microsoft.com/office/drawing/2014/main" id="{66B7D9A5-56A0-0902-E311-05BF1CD29171}"/>
                </a:ext>
              </a:extLst>
            </p:cNvPr>
            <p:cNvSpPr/>
            <p:nvPr/>
          </p:nvSpPr>
          <p:spPr>
            <a:xfrm>
              <a:off x="9952874" y="3933934"/>
              <a:ext cx="1312985" cy="566626"/>
            </a:xfrm>
            <a:custGeom>
              <a:avLst/>
              <a:gdLst>
                <a:gd name="connsiteX0" fmla="*/ 0 w 1133252"/>
                <a:gd name="connsiteY0" fmla="*/ 56663 h 566626"/>
                <a:gd name="connsiteX1" fmla="*/ 56663 w 1133252"/>
                <a:gd name="connsiteY1" fmla="*/ 0 h 566626"/>
                <a:gd name="connsiteX2" fmla="*/ 1076589 w 1133252"/>
                <a:gd name="connsiteY2" fmla="*/ 0 h 566626"/>
                <a:gd name="connsiteX3" fmla="*/ 1133252 w 1133252"/>
                <a:gd name="connsiteY3" fmla="*/ 56663 h 566626"/>
                <a:gd name="connsiteX4" fmla="*/ 1133252 w 1133252"/>
                <a:gd name="connsiteY4" fmla="*/ 509963 h 566626"/>
                <a:gd name="connsiteX5" fmla="*/ 1076589 w 1133252"/>
                <a:gd name="connsiteY5" fmla="*/ 566626 h 566626"/>
                <a:gd name="connsiteX6" fmla="*/ 56663 w 1133252"/>
                <a:gd name="connsiteY6" fmla="*/ 566626 h 566626"/>
                <a:gd name="connsiteX7" fmla="*/ 0 w 1133252"/>
                <a:gd name="connsiteY7" fmla="*/ 509963 h 566626"/>
                <a:gd name="connsiteX8" fmla="*/ 0 w 1133252"/>
                <a:gd name="connsiteY8" fmla="*/ 56663 h 56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3252" h="566626">
                  <a:moveTo>
                    <a:pt x="0" y="56663"/>
                  </a:moveTo>
                  <a:cubicBezTo>
                    <a:pt x="0" y="25369"/>
                    <a:pt x="25369" y="0"/>
                    <a:pt x="56663" y="0"/>
                  </a:cubicBezTo>
                  <a:lnTo>
                    <a:pt x="1076589" y="0"/>
                  </a:lnTo>
                  <a:cubicBezTo>
                    <a:pt x="1107883" y="0"/>
                    <a:pt x="1133252" y="25369"/>
                    <a:pt x="1133252" y="56663"/>
                  </a:cubicBezTo>
                  <a:lnTo>
                    <a:pt x="1133252" y="509963"/>
                  </a:lnTo>
                  <a:cubicBezTo>
                    <a:pt x="1133252" y="541257"/>
                    <a:pt x="1107883" y="566626"/>
                    <a:pt x="1076589" y="566626"/>
                  </a:cubicBezTo>
                  <a:lnTo>
                    <a:pt x="56663" y="566626"/>
                  </a:lnTo>
                  <a:cubicBezTo>
                    <a:pt x="25369" y="566626"/>
                    <a:pt x="0" y="541257"/>
                    <a:pt x="0" y="509963"/>
                  </a:cubicBezTo>
                  <a:lnTo>
                    <a:pt x="0" y="56663"/>
                  </a:lnTo>
                  <a:close/>
                </a:path>
              </a:pathLst>
            </a:custGeom>
          </p:spPr>
          <p:style>
            <a:lnRef idx="0">
              <a:schemeClr val="lt1">
                <a:hueOff val="0"/>
                <a:satOff val="0"/>
                <a:lumOff val="0"/>
                <a:alphaOff val="0"/>
              </a:schemeClr>
            </a:lnRef>
            <a:fillRef idx="3">
              <a:schemeClr val="accent6">
                <a:hueOff val="0"/>
                <a:satOff val="0"/>
                <a:lumOff val="0"/>
                <a:alphaOff val="0"/>
              </a:schemeClr>
            </a:fillRef>
            <a:effectRef idx="3">
              <a:schemeClr val="accent6">
                <a:hueOff val="0"/>
                <a:satOff val="0"/>
                <a:lumOff val="0"/>
                <a:alphaOff val="0"/>
              </a:schemeClr>
            </a:effectRef>
            <a:fontRef idx="minor">
              <a:schemeClr val="lt1"/>
            </a:fontRef>
          </p:style>
          <p:txBody>
            <a:bodyPr spcFirstLastPara="0" vert="horz" wrap="square" lIns="26756" tIns="26756" rIns="26756" bIns="26756" numCol="1" spcCol="1270" anchor="ctr" anchorCtr="0">
              <a:noAutofit/>
            </a:bodyPr>
            <a:lstStyle/>
            <a:p>
              <a:pPr marL="0" lvl="0" indent="0" algn="ctr" defTabSz="711200">
                <a:lnSpc>
                  <a:spcPct val="90000"/>
                </a:lnSpc>
                <a:spcBef>
                  <a:spcPct val="0"/>
                </a:spcBef>
                <a:spcAft>
                  <a:spcPct val="35000"/>
                </a:spcAft>
                <a:buNone/>
              </a:pPr>
              <a:r>
                <a:rPr lang="en-US" altLang="zh-CN" sz="1600" dirty="0"/>
                <a:t>1. </a:t>
              </a:r>
              <a:r>
                <a:rPr lang="zh-CN" altLang="en-US" sz="1600" dirty="0"/>
                <a:t>初等教育</a:t>
              </a:r>
              <a:endParaRPr lang="zh-CN" altLang="en-US" sz="1600" kern="1200" dirty="0"/>
            </a:p>
          </p:txBody>
        </p:sp>
      </p:grpSp>
      <p:grpSp>
        <p:nvGrpSpPr>
          <p:cNvPr id="30" name="组合 29">
            <a:extLst>
              <a:ext uri="{FF2B5EF4-FFF2-40B4-BE49-F238E27FC236}">
                <a16:creationId xmlns:a16="http://schemas.microsoft.com/office/drawing/2014/main" id="{0D1CC507-6516-AF9F-38B5-A2256B7D1D90}"/>
              </a:ext>
            </a:extLst>
          </p:cNvPr>
          <p:cNvGrpSpPr/>
          <p:nvPr/>
        </p:nvGrpSpPr>
        <p:grpSpPr>
          <a:xfrm>
            <a:off x="9585101" y="4585554"/>
            <a:ext cx="1680758" cy="566626"/>
            <a:chOff x="9585101" y="4585554"/>
            <a:chExt cx="1680758" cy="566626"/>
          </a:xfrm>
        </p:grpSpPr>
        <p:sp>
          <p:nvSpPr>
            <p:cNvPr id="25" name="任意多边形: 形状 24">
              <a:extLst>
                <a:ext uri="{FF2B5EF4-FFF2-40B4-BE49-F238E27FC236}">
                  <a16:creationId xmlns:a16="http://schemas.microsoft.com/office/drawing/2014/main" id="{4C947B09-839D-7388-BBFD-316052979F57}"/>
                </a:ext>
              </a:extLst>
            </p:cNvPr>
            <p:cNvSpPr/>
            <p:nvPr/>
          </p:nvSpPr>
          <p:spPr>
            <a:xfrm rot="2142401">
              <a:off x="9585101" y="4692405"/>
              <a:ext cx="572455" cy="27114"/>
            </a:xfrm>
            <a:custGeom>
              <a:avLst/>
              <a:gdLst>
                <a:gd name="connsiteX0" fmla="*/ 0 w 558241"/>
                <a:gd name="connsiteY0" fmla="*/ 13557 h 27114"/>
                <a:gd name="connsiteX1" fmla="*/ 558241 w 558241"/>
                <a:gd name="connsiteY1" fmla="*/ 13557 h 27114"/>
              </a:gdLst>
              <a:ahLst/>
              <a:cxnLst>
                <a:cxn ang="0">
                  <a:pos x="connsiteX0" y="connsiteY0"/>
                </a:cxn>
                <a:cxn ang="0">
                  <a:pos x="connsiteX1" y="connsiteY1"/>
                </a:cxn>
              </a:cxnLst>
              <a:rect l="l" t="t" r="r" b="b"/>
              <a:pathLst>
                <a:path w="558241" h="27114">
                  <a:moveTo>
                    <a:pt x="0" y="13557"/>
                  </a:moveTo>
                  <a:lnTo>
                    <a:pt x="558241" y="13557"/>
                  </a:lnTo>
                </a:path>
              </a:pathLst>
            </a:custGeom>
            <a:noFill/>
          </p:spPr>
          <p:style>
            <a:lnRef idx="2">
              <a:schemeClr val="accent6">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spcFirstLastPara="0" vert="horz" wrap="square" lIns="277864" tIns="-400" rIns="277864" bIns="-399"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26" name="任意多边形: 形状 25">
              <a:extLst>
                <a:ext uri="{FF2B5EF4-FFF2-40B4-BE49-F238E27FC236}">
                  <a16:creationId xmlns:a16="http://schemas.microsoft.com/office/drawing/2014/main" id="{FCF5F61A-6F04-D767-BD34-9BAD3D7775E2}"/>
                </a:ext>
              </a:extLst>
            </p:cNvPr>
            <p:cNvSpPr/>
            <p:nvPr/>
          </p:nvSpPr>
          <p:spPr>
            <a:xfrm>
              <a:off x="9952874" y="4585554"/>
              <a:ext cx="1312985" cy="566626"/>
            </a:xfrm>
            <a:custGeom>
              <a:avLst/>
              <a:gdLst>
                <a:gd name="connsiteX0" fmla="*/ 0 w 1133252"/>
                <a:gd name="connsiteY0" fmla="*/ 56663 h 566626"/>
                <a:gd name="connsiteX1" fmla="*/ 56663 w 1133252"/>
                <a:gd name="connsiteY1" fmla="*/ 0 h 566626"/>
                <a:gd name="connsiteX2" fmla="*/ 1076589 w 1133252"/>
                <a:gd name="connsiteY2" fmla="*/ 0 h 566626"/>
                <a:gd name="connsiteX3" fmla="*/ 1133252 w 1133252"/>
                <a:gd name="connsiteY3" fmla="*/ 56663 h 566626"/>
                <a:gd name="connsiteX4" fmla="*/ 1133252 w 1133252"/>
                <a:gd name="connsiteY4" fmla="*/ 509963 h 566626"/>
                <a:gd name="connsiteX5" fmla="*/ 1076589 w 1133252"/>
                <a:gd name="connsiteY5" fmla="*/ 566626 h 566626"/>
                <a:gd name="connsiteX6" fmla="*/ 56663 w 1133252"/>
                <a:gd name="connsiteY6" fmla="*/ 566626 h 566626"/>
                <a:gd name="connsiteX7" fmla="*/ 0 w 1133252"/>
                <a:gd name="connsiteY7" fmla="*/ 509963 h 566626"/>
                <a:gd name="connsiteX8" fmla="*/ 0 w 1133252"/>
                <a:gd name="connsiteY8" fmla="*/ 56663 h 56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3252" h="566626">
                  <a:moveTo>
                    <a:pt x="0" y="56663"/>
                  </a:moveTo>
                  <a:cubicBezTo>
                    <a:pt x="0" y="25369"/>
                    <a:pt x="25369" y="0"/>
                    <a:pt x="56663" y="0"/>
                  </a:cubicBezTo>
                  <a:lnTo>
                    <a:pt x="1076589" y="0"/>
                  </a:lnTo>
                  <a:cubicBezTo>
                    <a:pt x="1107883" y="0"/>
                    <a:pt x="1133252" y="25369"/>
                    <a:pt x="1133252" y="56663"/>
                  </a:cubicBezTo>
                  <a:lnTo>
                    <a:pt x="1133252" y="509963"/>
                  </a:lnTo>
                  <a:cubicBezTo>
                    <a:pt x="1133252" y="541257"/>
                    <a:pt x="1107883" y="566626"/>
                    <a:pt x="1076589" y="566626"/>
                  </a:cubicBezTo>
                  <a:lnTo>
                    <a:pt x="56663" y="566626"/>
                  </a:lnTo>
                  <a:cubicBezTo>
                    <a:pt x="25369" y="566626"/>
                    <a:pt x="0" y="541257"/>
                    <a:pt x="0" y="509963"/>
                  </a:cubicBezTo>
                  <a:lnTo>
                    <a:pt x="0" y="56663"/>
                  </a:lnTo>
                  <a:close/>
                </a:path>
              </a:pathLst>
            </a:custGeom>
          </p:spPr>
          <p:style>
            <a:lnRef idx="0">
              <a:schemeClr val="lt1">
                <a:hueOff val="0"/>
                <a:satOff val="0"/>
                <a:lumOff val="0"/>
                <a:alphaOff val="0"/>
              </a:schemeClr>
            </a:lnRef>
            <a:fillRef idx="3">
              <a:schemeClr val="accent6">
                <a:hueOff val="0"/>
                <a:satOff val="0"/>
                <a:lumOff val="0"/>
                <a:alphaOff val="0"/>
              </a:schemeClr>
            </a:fillRef>
            <a:effectRef idx="3">
              <a:schemeClr val="accent6">
                <a:hueOff val="0"/>
                <a:satOff val="0"/>
                <a:lumOff val="0"/>
                <a:alphaOff val="0"/>
              </a:schemeClr>
            </a:effectRef>
            <a:fontRef idx="minor">
              <a:schemeClr val="lt1"/>
            </a:fontRef>
          </p:style>
          <p:txBody>
            <a:bodyPr spcFirstLastPara="0" vert="horz" wrap="square" lIns="26756" tIns="26756" rIns="26756" bIns="26756" numCol="1" spcCol="1270" anchor="ctr" anchorCtr="0">
              <a:noAutofit/>
            </a:bodyPr>
            <a:lstStyle/>
            <a:p>
              <a:pPr marL="0" lvl="0" indent="0" algn="ctr" defTabSz="711200">
                <a:lnSpc>
                  <a:spcPct val="90000"/>
                </a:lnSpc>
                <a:spcBef>
                  <a:spcPct val="0"/>
                </a:spcBef>
                <a:spcAft>
                  <a:spcPct val="35000"/>
                </a:spcAft>
                <a:buNone/>
              </a:pPr>
              <a:r>
                <a:rPr lang="en-US" altLang="zh-CN" sz="1600" dirty="0"/>
                <a:t>2. </a:t>
              </a:r>
              <a:r>
                <a:rPr lang="zh-CN" altLang="en-US" sz="1600" dirty="0"/>
                <a:t>中等教育</a:t>
              </a:r>
              <a:endParaRPr lang="zh-CN" altLang="en-US" sz="1600" kern="1200" dirty="0"/>
            </a:p>
          </p:txBody>
        </p:sp>
      </p:grpSp>
      <p:grpSp>
        <p:nvGrpSpPr>
          <p:cNvPr id="31" name="组合 30">
            <a:extLst>
              <a:ext uri="{FF2B5EF4-FFF2-40B4-BE49-F238E27FC236}">
                <a16:creationId xmlns:a16="http://schemas.microsoft.com/office/drawing/2014/main" id="{89F7C7DA-9A3F-143E-C164-6081B7973E9F}"/>
              </a:ext>
            </a:extLst>
          </p:cNvPr>
          <p:cNvGrpSpPr/>
          <p:nvPr/>
        </p:nvGrpSpPr>
        <p:grpSpPr>
          <a:xfrm>
            <a:off x="9638907" y="4538909"/>
            <a:ext cx="1626952" cy="1272219"/>
            <a:chOff x="9638907" y="4538909"/>
            <a:chExt cx="1626952" cy="1272219"/>
          </a:xfrm>
        </p:grpSpPr>
        <p:sp>
          <p:nvSpPr>
            <p:cNvPr id="29" name="任意多边形: 形状 28">
              <a:extLst>
                <a:ext uri="{FF2B5EF4-FFF2-40B4-BE49-F238E27FC236}">
                  <a16:creationId xmlns:a16="http://schemas.microsoft.com/office/drawing/2014/main" id="{5C8E250C-1C97-5942-7048-29796C379679}"/>
                </a:ext>
              </a:extLst>
            </p:cNvPr>
            <p:cNvSpPr/>
            <p:nvPr/>
          </p:nvSpPr>
          <p:spPr>
            <a:xfrm>
              <a:off x="9952874" y="5244502"/>
              <a:ext cx="1312985" cy="566626"/>
            </a:xfrm>
            <a:custGeom>
              <a:avLst/>
              <a:gdLst>
                <a:gd name="connsiteX0" fmla="*/ 0 w 1133252"/>
                <a:gd name="connsiteY0" fmla="*/ 56663 h 566626"/>
                <a:gd name="connsiteX1" fmla="*/ 56663 w 1133252"/>
                <a:gd name="connsiteY1" fmla="*/ 0 h 566626"/>
                <a:gd name="connsiteX2" fmla="*/ 1076589 w 1133252"/>
                <a:gd name="connsiteY2" fmla="*/ 0 h 566626"/>
                <a:gd name="connsiteX3" fmla="*/ 1133252 w 1133252"/>
                <a:gd name="connsiteY3" fmla="*/ 56663 h 566626"/>
                <a:gd name="connsiteX4" fmla="*/ 1133252 w 1133252"/>
                <a:gd name="connsiteY4" fmla="*/ 509963 h 566626"/>
                <a:gd name="connsiteX5" fmla="*/ 1076589 w 1133252"/>
                <a:gd name="connsiteY5" fmla="*/ 566626 h 566626"/>
                <a:gd name="connsiteX6" fmla="*/ 56663 w 1133252"/>
                <a:gd name="connsiteY6" fmla="*/ 566626 h 566626"/>
                <a:gd name="connsiteX7" fmla="*/ 0 w 1133252"/>
                <a:gd name="connsiteY7" fmla="*/ 509963 h 566626"/>
                <a:gd name="connsiteX8" fmla="*/ 0 w 1133252"/>
                <a:gd name="connsiteY8" fmla="*/ 56663 h 56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3252" h="566626">
                  <a:moveTo>
                    <a:pt x="0" y="56663"/>
                  </a:moveTo>
                  <a:cubicBezTo>
                    <a:pt x="0" y="25369"/>
                    <a:pt x="25369" y="0"/>
                    <a:pt x="56663" y="0"/>
                  </a:cubicBezTo>
                  <a:lnTo>
                    <a:pt x="1076589" y="0"/>
                  </a:lnTo>
                  <a:cubicBezTo>
                    <a:pt x="1107883" y="0"/>
                    <a:pt x="1133252" y="25369"/>
                    <a:pt x="1133252" y="56663"/>
                  </a:cubicBezTo>
                  <a:lnTo>
                    <a:pt x="1133252" y="509963"/>
                  </a:lnTo>
                  <a:cubicBezTo>
                    <a:pt x="1133252" y="541257"/>
                    <a:pt x="1107883" y="566626"/>
                    <a:pt x="1076589" y="566626"/>
                  </a:cubicBezTo>
                  <a:lnTo>
                    <a:pt x="56663" y="566626"/>
                  </a:lnTo>
                  <a:cubicBezTo>
                    <a:pt x="25369" y="566626"/>
                    <a:pt x="0" y="541257"/>
                    <a:pt x="0" y="509963"/>
                  </a:cubicBezTo>
                  <a:lnTo>
                    <a:pt x="0" y="56663"/>
                  </a:lnTo>
                  <a:close/>
                </a:path>
              </a:pathLst>
            </a:custGeom>
          </p:spPr>
          <p:style>
            <a:lnRef idx="0">
              <a:schemeClr val="lt1">
                <a:hueOff val="0"/>
                <a:satOff val="0"/>
                <a:lumOff val="0"/>
                <a:alphaOff val="0"/>
              </a:schemeClr>
            </a:lnRef>
            <a:fillRef idx="3">
              <a:schemeClr val="accent6">
                <a:hueOff val="0"/>
                <a:satOff val="0"/>
                <a:lumOff val="0"/>
                <a:alphaOff val="0"/>
              </a:schemeClr>
            </a:fillRef>
            <a:effectRef idx="3">
              <a:schemeClr val="accent6">
                <a:hueOff val="0"/>
                <a:satOff val="0"/>
                <a:lumOff val="0"/>
                <a:alphaOff val="0"/>
              </a:schemeClr>
            </a:effectRef>
            <a:fontRef idx="minor">
              <a:schemeClr val="lt1"/>
            </a:fontRef>
          </p:style>
          <p:txBody>
            <a:bodyPr spcFirstLastPara="0" vert="horz" wrap="square" lIns="26756" tIns="26756" rIns="26756" bIns="26756" numCol="1" spcCol="1270" anchor="ctr" anchorCtr="0">
              <a:noAutofit/>
            </a:bodyPr>
            <a:lstStyle/>
            <a:p>
              <a:pPr marL="0" lvl="0" indent="0" algn="ctr" defTabSz="711200">
                <a:lnSpc>
                  <a:spcPct val="90000"/>
                </a:lnSpc>
                <a:spcBef>
                  <a:spcPct val="0"/>
                </a:spcBef>
                <a:spcAft>
                  <a:spcPct val="35000"/>
                </a:spcAft>
                <a:buNone/>
              </a:pPr>
              <a:r>
                <a:rPr lang="en-US" altLang="zh-CN" sz="1600" dirty="0"/>
                <a:t>3. </a:t>
              </a:r>
              <a:r>
                <a:rPr lang="zh-CN" altLang="en-US" sz="1600" dirty="0"/>
                <a:t>高等教育</a:t>
              </a:r>
              <a:endParaRPr lang="zh-CN" altLang="en-US" sz="1600" kern="1200" dirty="0"/>
            </a:p>
          </p:txBody>
        </p:sp>
        <p:cxnSp>
          <p:nvCxnSpPr>
            <p:cNvPr id="34" name="直接连接符 33">
              <a:extLst>
                <a:ext uri="{FF2B5EF4-FFF2-40B4-BE49-F238E27FC236}">
                  <a16:creationId xmlns:a16="http://schemas.microsoft.com/office/drawing/2014/main" id="{6F2CB453-8B7A-F8CD-708C-2B5B5C10304B}"/>
                </a:ext>
              </a:extLst>
            </p:cNvPr>
            <p:cNvCxnSpPr>
              <a:stCxn id="25" idx="0"/>
            </p:cNvCxnSpPr>
            <p:nvPr/>
          </p:nvCxnSpPr>
          <p:spPr>
            <a:xfrm>
              <a:off x="9638907" y="4538909"/>
              <a:ext cx="313967" cy="992259"/>
            </a:xfrm>
            <a:prstGeom prst="line">
              <a:avLst/>
            </a:prstGeom>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117727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ppt_w</p:attrName>
                                        </p:attrNameLst>
                                      </p:cBhvr>
                                      <p:tavLst>
                                        <p:tav tm="0">
                                          <p:val>
                                            <p:fltVal val="0"/>
                                          </p:val>
                                        </p:tav>
                                        <p:tav tm="100000">
                                          <p:val>
                                            <p:strVal val="#ppt_w"/>
                                          </p:val>
                                        </p:tav>
                                      </p:tavLst>
                                    </p:anim>
                                    <p:anim calcmode="lin" valueType="num">
                                      <p:cBhvr>
                                        <p:cTn id="27" dur="1000" fill="hold"/>
                                        <p:tgtEl>
                                          <p:spTgt spid="7"/>
                                        </p:tgtEl>
                                        <p:attrNameLst>
                                          <p:attrName>ppt_h</p:attrName>
                                        </p:attrNameLst>
                                      </p:cBhvr>
                                      <p:tavLst>
                                        <p:tav tm="0">
                                          <p:val>
                                            <p:fltVal val="0"/>
                                          </p:val>
                                        </p:tav>
                                        <p:tav tm="100000">
                                          <p:val>
                                            <p:strVal val="#ppt_h"/>
                                          </p:val>
                                        </p:tav>
                                      </p:tavLst>
                                    </p:anim>
                                    <p:anim calcmode="lin" valueType="num">
                                      <p:cBhvr>
                                        <p:cTn id="28"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left)">
                                      <p:cBhvr>
                                        <p:cTn id="54" dur="500"/>
                                        <p:tgtEl>
                                          <p:spTgt spid="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left)">
                                      <p:cBhvr>
                                        <p:cTn id="64" dur="500"/>
                                        <p:tgtEl>
                                          <p:spTgt spid="30"/>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left)">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17-18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世纪欧洲主要国家和北美的教育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16" name="空心弧 15">
            <a:extLst>
              <a:ext uri="{FF2B5EF4-FFF2-40B4-BE49-F238E27FC236}">
                <a16:creationId xmlns:a16="http://schemas.microsoft.com/office/drawing/2014/main" id="{BAB823B2-C80B-3CCB-EB86-A305AF684F2B}"/>
              </a:ext>
            </a:extLst>
          </p:cNvPr>
          <p:cNvSpPr/>
          <p:nvPr/>
        </p:nvSpPr>
        <p:spPr>
          <a:xfrm>
            <a:off x="1049214" y="1343262"/>
            <a:ext cx="4798719" cy="4798719"/>
          </a:xfrm>
          <a:prstGeom prst="blockArc">
            <a:avLst>
              <a:gd name="adj1" fmla="val 18900000"/>
              <a:gd name="adj2" fmla="val 2700000"/>
              <a:gd name="adj3" fmla="val 450"/>
            </a:avLst>
          </a:prstGeom>
        </p:spPr>
        <p:style>
          <a:lnRef idx="2">
            <a:schemeClr val="accent3">
              <a:hueOff val="0"/>
              <a:satOff val="0"/>
              <a:lumOff val="0"/>
              <a:alphaOff val="0"/>
            </a:schemeClr>
          </a:lnRef>
          <a:fillRef idx="0">
            <a:schemeClr val="accent2">
              <a:tint val="90000"/>
              <a:hueOff val="0"/>
              <a:satOff val="0"/>
              <a:lumOff val="0"/>
              <a:alphaOff val="0"/>
            </a:schemeClr>
          </a:fillRef>
          <a:effectRef idx="0">
            <a:schemeClr val="accent2">
              <a:tint val="90000"/>
              <a:hueOff val="0"/>
              <a:satOff val="0"/>
              <a:lumOff val="0"/>
              <a:alphaOff val="0"/>
            </a:schemeClr>
          </a:effectRef>
          <a:fontRef idx="minor">
            <a:schemeClr val="tx1">
              <a:hueOff val="0"/>
              <a:satOff val="0"/>
              <a:lumOff val="0"/>
              <a:alphaOff val="0"/>
            </a:schemeClr>
          </a:fontRef>
        </p:style>
      </p:sp>
      <p:sp>
        <p:nvSpPr>
          <p:cNvPr id="27" name="任意多边形: 形状 26">
            <a:extLst>
              <a:ext uri="{FF2B5EF4-FFF2-40B4-BE49-F238E27FC236}">
                <a16:creationId xmlns:a16="http://schemas.microsoft.com/office/drawing/2014/main" id="{E770A6DB-149C-69EB-90C8-D219FB06EFCF}"/>
              </a:ext>
            </a:extLst>
          </p:cNvPr>
          <p:cNvSpPr/>
          <p:nvPr/>
        </p:nvSpPr>
        <p:spPr>
          <a:xfrm>
            <a:off x="5572456" y="2317645"/>
            <a:ext cx="4933953" cy="712488"/>
          </a:xfrm>
          <a:custGeom>
            <a:avLst/>
            <a:gdLst>
              <a:gd name="connsiteX0" fmla="*/ 0 w 4933953"/>
              <a:gd name="connsiteY0" fmla="*/ 0 h 712488"/>
              <a:gd name="connsiteX1" fmla="*/ 4933953 w 4933953"/>
              <a:gd name="connsiteY1" fmla="*/ 0 h 712488"/>
              <a:gd name="connsiteX2" fmla="*/ 4933953 w 4933953"/>
              <a:gd name="connsiteY2" fmla="*/ 712488 h 712488"/>
              <a:gd name="connsiteX3" fmla="*/ 0 w 4933953"/>
              <a:gd name="connsiteY3" fmla="*/ 712488 h 712488"/>
              <a:gd name="connsiteX4" fmla="*/ 0 w 4933953"/>
              <a:gd name="connsiteY4" fmla="*/ 0 h 712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953" h="712488">
                <a:moveTo>
                  <a:pt x="0" y="0"/>
                </a:moveTo>
                <a:lnTo>
                  <a:pt x="4933953" y="0"/>
                </a:lnTo>
                <a:lnTo>
                  <a:pt x="4933953" y="712488"/>
                </a:lnTo>
                <a:lnTo>
                  <a:pt x="0" y="712488"/>
                </a:lnTo>
                <a:lnTo>
                  <a:pt x="0" y="0"/>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565537" tIns="83820" rIns="83820" bIns="83820" numCol="1" spcCol="1270" anchor="ctr" anchorCtr="0">
            <a:noAutofit/>
          </a:bodyPr>
          <a:lstStyle/>
          <a:p>
            <a:pPr marL="0" lvl="0" indent="0" algn="l" defTabSz="1466850">
              <a:lnSpc>
                <a:spcPct val="90000"/>
              </a:lnSpc>
              <a:spcBef>
                <a:spcPct val="0"/>
              </a:spcBef>
              <a:spcAft>
                <a:spcPct val="35000"/>
              </a:spcAft>
              <a:buNone/>
            </a:pPr>
            <a:r>
              <a:rPr lang="zh-CN" altLang="en-US" sz="2400" dirty="0"/>
              <a:t>彼得一世改革</a:t>
            </a:r>
            <a:endParaRPr lang="zh-CN" altLang="en-US" sz="2400" kern="1200" dirty="0"/>
          </a:p>
        </p:txBody>
      </p:sp>
      <p:sp>
        <p:nvSpPr>
          <p:cNvPr id="28" name="椭圆 27">
            <a:extLst>
              <a:ext uri="{FF2B5EF4-FFF2-40B4-BE49-F238E27FC236}">
                <a16:creationId xmlns:a16="http://schemas.microsoft.com/office/drawing/2014/main" id="{103F751B-1946-7540-6F09-3CC259F1B68B}"/>
              </a:ext>
            </a:extLst>
          </p:cNvPr>
          <p:cNvSpPr/>
          <p:nvPr/>
        </p:nvSpPr>
        <p:spPr>
          <a:xfrm>
            <a:off x="5127151" y="2228584"/>
            <a:ext cx="890610" cy="890610"/>
          </a:xfrm>
          <a:prstGeom prst="ellipse">
            <a:avLst/>
          </a:prstGeom>
        </p:spPr>
        <p:style>
          <a:lnRef idx="1">
            <a:schemeClr val="accent2">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0" tIns="0" rIns="0" bIns="0" anchor="ctr" anchorCtr="1"/>
          <a:lstStyle/>
          <a:p>
            <a:pPr algn="ctr"/>
            <a:r>
              <a:rPr lang="en-US" altLang="zh-CN" sz="2800" b="1" dirty="0"/>
              <a:t>1</a:t>
            </a:r>
            <a:endParaRPr lang="zh-CN" altLang="en-US" sz="2800" b="1" dirty="0"/>
          </a:p>
        </p:txBody>
      </p:sp>
      <p:sp>
        <p:nvSpPr>
          <p:cNvPr id="30" name="任意多边形: 形状 29">
            <a:extLst>
              <a:ext uri="{FF2B5EF4-FFF2-40B4-BE49-F238E27FC236}">
                <a16:creationId xmlns:a16="http://schemas.microsoft.com/office/drawing/2014/main" id="{00433C86-21E0-68ED-317A-224C8F465D19}"/>
              </a:ext>
            </a:extLst>
          </p:cNvPr>
          <p:cNvSpPr/>
          <p:nvPr/>
        </p:nvSpPr>
        <p:spPr>
          <a:xfrm>
            <a:off x="5831445" y="3386377"/>
            <a:ext cx="4674964" cy="712488"/>
          </a:xfrm>
          <a:custGeom>
            <a:avLst/>
            <a:gdLst>
              <a:gd name="connsiteX0" fmla="*/ 0 w 4674964"/>
              <a:gd name="connsiteY0" fmla="*/ 0 h 712488"/>
              <a:gd name="connsiteX1" fmla="*/ 4674964 w 4674964"/>
              <a:gd name="connsiteY1" fmla="*/ 0 h 712488"/>
              <a:gd name="connsiteX2" fmla="*/ 4674964 w 4674964"/>
              <a:gd name="connsiteY2" fmla="*/ 712488 h 712488"/>
              <a:gd name="connsiteX3" fmla="*/ 0 w 4674964"/>
              <a:gd name="connsiteY3" fmla="*/ 712488 h 712488"/>
              <a:gd name="connsiteX4" fmla="*/ 0 w 4674964"/>
              <a:gd name="connsiteY4" fmla="*/ 0 h 712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4964" h="712488">
                <a:moveTo>
                  <a:pt x="0" y="0"/>
                </a:moveTo>
                <a:lnTo>
                  <a:pt x="4674964" y="0"/>
                </a:lnTo>
                <a:lnTo>
                  <a:pt x="4674964" y="712488"/>
                </a:lnTo>
                <a:lnTo>
                  <a:pt x="0" y="712488"/>
                </a:lnTo>
                <a:lnTo>
                  <a:pt x="0" y="0"/>
                </a:lnTo>
                <a:close/>
              </a:path>
            </a:pathLst>
          </a:custGeom>
        </p:spPr>
        <p:style>
          <a:lnRef idx="0">
            <a:schemeClr val="lt1">
              <a:hueOff val="0"/>
              <a:satOff val="0"/>
              <a:lumOff val="0"/>
              <a:alphaOff val="0"/>
            </a:schemeClr>
          </a:lnRef>
          <a:fillRef idx="3">
            <a:schemeClr val="accent2">
              <a:hueOff val="-727682"/>
              <a:satOff val="-41964"/>
              <a:lumOff val="4314"/>
              <a:alphaOff val="0"/>
            </a:schemeClr>
          </a:fillRef>
          <a:effectRef idx="3">
            <a:schemeClr val="accent2">
              <a:hueOff val="-727682"/>
              <a:satOff val="-41964"/>
              <a:lumOff val="4314"/>
              <a:alphaOff val="0"/>
            </a:schemeClr>
          </a:effectRef>
          <a:fontRef idx="minor">
            <a:schemeClr val="lt1"/>
          </a:fontRef>
        </p:style>
        <p:txBody>
          <a:bodyPr spcFirstLastPara="0" vert="horz" wrap="square" lIns="565537" tIns="83820" rIns="83820" bIns="83820" numCol="1" spcCol="1270" anchor="ctr" anchorCtr="0">
            <a:noAutofit/>
          </a:bodyPr>
          <a:lstStyle/>
          <a:p>
            <a:pPr marL="0" lvl="0" indent="0" algn="l" defTabSz="1466850">
              <a:lnSpc>
                <a:spcPct val="90000"/>
              </a:lnSpc>
              <a:spcBef>
                <a:spcPct val="0"/>
              </a:spcBef>
              <a:spcAft>
                <a:spcPct val="35000"/>
              </a:spcAft>
              <a:buNone/>
            </a:pPr>
            <a:r>
              <a:rPr lang="zh-CN" altLang="en-US" sz="2400" dirty="0"/>
              <a:t>莫斯科大学的创建</a:t>
            </a:r>
            <a:endParaRPr lang="zh-CN" altLang="en-US" sz="2400" kern="1200" dirty="0"/>
          </a:p>
        </p:txBody>
      </p:sp>
      <p:sp>
        <p:nvSpPr>
          <p:cNvPr id="31" name="椭圆 30">
            <a:extLst>
              <a:ext uri="{FF2B5EF4-FFF2-40B4-BE49-F238E27FC236}">
                <a16:creationId xmlns:a16="http://schemas.microsoft.com/office/drawing/2014/main" id="{034CF362-A182-921A-3A0F-EB2731E82681}"/>
              </a:ext>
            </a:extLst>
          </p:cNvPr>
          <p:cNvSpPr/>
          <p:nvPr/>
        </p:nvSpPr>
        <p:spPr>
          <a:xfrm>
            <a:off x="5386140" y="3297316"/>
            <a:ext cx="890610" cy="890610"/>
          </a:xfrm>
          <a:prstGeom prst="ellipse">
            <a:avLst/>
          </a:prstGeom>
        </p:spPr>
        <p:style>
          <a:lnRef idx="1">
            <a:schemeClr val="accent2">
              <a:hueOff val="-727682"/>
              <a:satOff val="-41964"/>
              <a:lumOff val="4314"/>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nchor="ctr" anchorCtr="1"/>
          <a:lstStyle/>
          <a:p>
            <a:r>
              <a:rPr lang="en-US" altLang="zh-CN" sz="2800" b="1" dirty="0"/>
              <a:t>2</a:t>
            </a:r>
            <a:endParaRPr lang="zh-CN" altLang="en-US" sz="2800" b="1" dirty="0"/>
          </a:p>
        </p:txBody>
      </p:sp>
      <p:sp>
        <p:nvSpPr>
          <p:cNvPr id="32" name="任意多边形: 形状 31">
            <a:extLst>
              <a:ext uri="{FF2B5EF4-FFF2-40B4-BE49-F238E27FC236}">
                <a16:creationId xmlns:a16="http://schemas.microsoft.com/office/drawing/2014/main" id="{2F01DEFE-8B26-496A-5CAD-FF59F3C9F613}"/>
              </a:ext>
            </a:extLst>
          </p:cNvPr>
          <p:cNvSpPr/>
          <p:nvPr/>
        </p:nvSpPr>
        <p:spPr>
          <a:xfrm>
            <a:off x="5572456" y="4455109"/>
            <a:ext cx="4933953" cy="712488"/>
          </a:xfrm>
          <a:custGeom>
            <a:avLst/>
            <a:gdLst>
              <a:gd name="connsiteX0" fmla="*/ 0 w 4933953"/>
              <a:gd name="connsiteY0" fmla="*/ 0 h 712488"/>
              <a:gd name="connsiteX1" fmla="*/ 4933953 w 4933953"/>
              <a:gd name="connsiteY1" fmla="*/ 0 h 712488"/>
              <a:gd name="connsiteX2" fmla="*/ 4933953 w 4933953"/>
              <a:gd name="connsiteY2" fmla="*/ 712488 h 712488"/>
              <a:gd name="connsiteX3" fmla="*/ 0 w 4933953"/>
              <a:gd name="connsiteY3" fmla="*/ 712488 h 712488"/>
              <a:gd name="connsiteX4" fmla="*/ 0 w 4933953"/>
              <a:gd name="connsiteY4" fmla="*/ 0 h 712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953" h="712488">
                <a:moveTo>
                  <a:pt x="0" y="0"/>
                </a:moveTo>
                <a:lnTo>
                  <a:pt x="4933953" y="0"/>
                </a:lnTo>
                <a:lnTo>
                  <a:pt x="4933953" y="712488"/>
                </a:lnTo>
                <a:lnTo>
                  <a:pt x="0" y="712488"/>
                </a:lnTo>
                <a:lnTo>
                  <a:pt x="0" y="0"/>
                </a:lnTo>
                <a:close/>
              </a:path>
            </a:pathLst>
          </a:custGeom>
        </p:spPr>
        <p:style>
          <a:lnRef idx="0">
            <a:schemeClr val="lt1">
              <a:hueOff val="0"/>
              <a:satOff val="0"/>
              <a:lumOff val="0"/>
              <a:alphaOff val="0"/>
            </a:schemeClr>
          </a:lnRef>
          <a:fillRef idx="3">
            <a:schemeClr val="accent2">
              <a:hueOff val="-1455363"/>
              <a:satOff val="-83928"/>
              <a:lumOff val="8628"/>
              <a:alphaOff val="0"/>
            </a:schemeClr>
          </a:fillRef>
          <a:effectRef idx="3">
            <a:schemeClr val="accent2">
              <a:hueOff val="-1455363"/>
              <a:satOff val="-83928"/>
              <a:lumOff val="8628"/>
              <a:alphaOff val="0"/>
            </a:schemeClr>
          </a:effectRef>
          <a:fontRef idx="minor">
            <a:schemeClr val="lt1"/>
          </a:fontRef>
        </p:style>
        <p:txBody>
          <a:bodyPr spcFirstLastPara="0" vert="horz" wrap="square" lIns="565537" tIns="83820" rIns="83820" bIns="83820" numCol="1" spcCol="1270" anchor="ctr" anchorCtr="0">
            <a:noAutofit/>
          </a:bodyPr>
          <a:lstStyle/>
          <a:p>
            <a:pPr marL="0" lvl="0" indent="0" algn="l" defTabSz="1466850">
              <a:lnSpc>
                <a:spcPct val="90000"/>
              </a:lnSpc>
              <a:spcBef>
                <a:spcPct val="0"/>
              </a:spcBef>
              <a:spcAft>
                <a:spcPct val="35000"/>
              </a:spcAft>
              <a:buNone/>
            </a:pPr>
            <a:r>
              <a:rPr lang="zh-CN" altLang="en-US" sz="2400" dirty="0"/>
              <a:t>叶卡捷琳娜二世改革</a:t>
            </a:r>
            <a:endParaRPr lang="zh-CN" altLang="en-US" sz="2400" kern="1200" dirty="0"/>
          </a:p>
        </p:txBody>
      </p:sp>
      <p:sp>
        <p:nvSpPr>
          <p:cNvPr id="33" name="椭圆 32">
            <a:extLst>
              <a:ext uri="{FF2B5EF4-FFF2-40B4-BE49-F238E27FC236}">
                <a16:creationId xmlns:a16="http://schemas.microsoft.com/office/drawing/2014/main" id="{6B7A1F23-2C90-AA17-6AAE-791206EF9CF3}"/>
              </a:ext>
            </a:extLst>
          </p:cNvPr>
          <p:cNvSpPr/>
          <p:nvPr/>
        </p:nvSpPr>
        <p:spPr>
          <a:xfrm>
            <a:off x="5127151" y="4366048"/>
            <a:ext cx="890610" cy="890610"/>
          </a:xfrm>
          <a:prstGeom prst="ellipse">
            <a:avLst/>
          </a:prstGeom>
        </p:spPr>
        <p:style>
          <a:lnRef idx="1">
            <a:schemeClr val="accent2">
              <a:hueOff val="-1455363"/>
              <a:satOff val="-83928"/>
              <a:lumOff val="8628"/>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nchor="ctr" anchorCtr="1"/>
          <a:lstStyle/>
          <a:p>
            <a:r>
              <a:rPr lang="en-US" altLang="zh-CN" sz="2800" b="1" dirty="0"/>
              <a:t>3</a:t>
            </a:r>
            <a:endParaRPr lang="zh-CN" altLang="en-US" sz="2800" b="1" dirty="0"/>
          </a:p>
        </p:txBody>
      </p:sp>
      <p:sp>
        <p:nvSpPr>
          <p:cNvPr id="3" name="椭圆 2">
            <a:extLst>
              <a:ext uri="{FF2B5EF4-FFF2-40B4-BE49-F238E27FC236}">
                <a16:creationId xmlns:a16="http://schemas.microsoft.com/office/drawing/2014/main" id="{9137243D-7AA4-7663-2D41-834558F5488D}"/>
              </a:ext>
            </a:extLst>
          </p:cNvPr>
          <p:cNvSpPr/>
          <p:nvPr/>
        </p:nvSpPr>
        <p:spPr>
          <a:xfrm>
            <a:off x="2121877" y="2494113"/>
            <a:ext cx="2497016" cy="2497016"/>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dirty="0"/>
              <a:t>五</a:t>
            </a:r>
            <a:endParaRPr lang="en-US" altLang="zh-CN" dirty="0"/>
          </a:p>
          <a:p>
            <a:pPr algn="ctr"/>
            <a:r>
              <a:rPr lang="en-US" altLang="zh-CN" dirty="0"/>
              <a:t>17—18 </a:t>
            </a:r>
            <a:r>
              <a:rPr lang="zh-CN" altLang="en-US" dirty="0"/>
              <a:t>世纪俄国的教育</a:t>
            </a:r>
          </a:p>
        </p:txBody>
      </p:sp>
    </p:spTree>
    <p:extLst>
      <p:ext uri="{BB962C8B-B14F-4D97-AF65-F5344CB8AC3E}">
        <p14:creationId xmlns:p14="http://schemas.microsoft.com/office/powerpoint/2010/main" val="244551754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childTnLst>
                          </p:cTn>
                        </p:par>
                        <p:par>
                          <p:cTn id="51" fill="hold">
                            <p:stCondLst>
                              <p:cond delay="500"/>
                            </p:stCondLst>
                            <p:childTnLst>
                              <p:par>
                                <p:cTn id="52" presetID="22" presetClass="entr" presetSubtype="8"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left)">
                                      <p:cBhvr>
                                        <p:cTn id="54" dur="500"/>
                                        <p:tgtEl>
                                          <p:spTgt spid="30"/>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childTnLst>
                          </p:cTn>
                        </p:par>
                        <p:par>
                          <p:cTn id="62" fill="hold">
                            <p:stCondLst>
                              <p:cond delay="1500"/>
                            </p:stCondLst>
                            <p:childTnLst>
                              <p:par>
                                <p:cTn id="63" presetID="22" presetClass="entr" presetSubtype="8"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wipe(left)">
                                      <p:cBhvr>
                                        <p:cTn id="6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7" grpId="0" animBg="1"/>
      <p:bldP spid="28" grpId="0" animBg="1"/>
      <p:bldP spid="30" grpId="0" animBg="1"/>
      <p:bldP spid="31" grpId="0" animBg="1"/>
      <p:bldP spid="32" grpId="0" animBg="1"/>
      <p:bldP spid="33" grpId="0" animBg="1"/>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19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世纪欧美主要国家和日本的教育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17" name="文本框 16">
            <a:extLst>
              <a:ext uri="{FF2B5EF4-FFF2-40B4-BE49-F238E27FC236}">
                <a16:creationId xmlns:a16="http://schemas.microsoft.com/office/drawing/2014/main" id="{BFAB9DC1-BC00-06B6-E40D-D76661A14DC9}"/>
              </a:ext>
            </a:extLst>
          </p:cNvPr>
          <p:cNvSpPr txBox="1"/>
          <p:nvPr/>
        </p:nvSpPr>
        <p:spPr>
          <a:xfrm>
            <a:off x="1613085" y="1521508"/>
            <a:ext cx="8964241" cy="1706236"/>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一、</a:t>
            </a:r>
            <a:r>
              <a:rPr lang="en-US" altLang="zh-CN" b="1" dirty="0">
                <a:solidFill>
                  <a:srgbClr val="0070C0"/>
                </a:solidFill>
                <a:latin typeface="方正黑体简体" panose="02010601030101010101" pitchFamily="2" charset="-122"/>
                <a:ea typeface="方正黑体简体" panose="02010601030101010101" pitchFamily="2" charset="-122"/>
              </a:rPr>
              <a:t>19 </a:t>
            </a:r>
            <a:r>
              <a:rPr lang="zh-CN" altLang="en-US" b="1" dirty="0">
                <a:solidFill>
                  <a:srgbClr val="0070C0"/>
                </a:solidFill>
                <a:latin typeface="方正黑体简体" panose="02010601030101010101" pitchFamily="2" charset="-122"/>
                <a:ea typeface="方正黑体简体" panose="02010601030101010101" pitchFamily="2" charset="-122"/>
              </a:rPr>
              <a:t>世纪英国的教育</a:t>
            </a:r>
            <a:endParaRPr lang="en-US" altLang="zh-CN" b="1" dirty="0">
              <a:solidFill>
                <a:srgbClr val="0070C0"/>
              </a:solidFill>
              <a:latin typeface="方正黑体简体" panose="02010601030101010101" pitchFamily="2" charset="-122"/>
              <a:ea typeface="方正黑体简体" panose="02010601030101010101" pitchFamily="2" charset="-122"/>
            </a:endParaRPr>
          </a:p>
          <a:p>
            <a:pPr>
              <a:lnSpc>
                <a:spcPct val="150000"/>
              </a:lnSpc>
            </a:pPr>
            <a:r>
              <a:rPr lang="en-US" altLang="zh-CN" dirty="0">
                <a:latin typeface="方正黑体简体" panose="02010601030101010101" pitchFamily="2" charset="-122"/>
                <a:ea typeface="方正黑体简体" panose="02010601030101010101" pitchFamily="2" charset="-122"/>
              </a:rPr>
              <a:t>       19 </a:t>
            </a:r>
            <a:r>
              <a:rPr lang="zh-CN" altLang="en-US" dirty="0">
                <a:latin typeface="方正黑体简体" panose="02010601030101010101" pitchFamily="2" charset="-122"/>
                <a:ea typeface="方正黑体简体" panose="02010601030101010101" pitchFamily="2" charset="-122"/>
              </a:rPr>
              <a:t>世纪的英国处于从自由资本主义向垄断资本主义过渡的时期，人口增长速度加快，资本主义经济获得快速发展，资本主义的弊端也日渐显露，社会矛盾尖锐。这些对该时期英国的教育实践与教育理论均产生了显著影响。</a:t>
            </a:r>
          </a:p>
        </p:txBody>
      </p:sp>
      <p:grpSp>
        <p:nvGrpSpPr>
          <p:cNvPr id="11" name="组合 10">
            <a:extLst>
              <a:ext uri="{FF2B5EF4-FFF2-40B4-BE49-F238E27FC236}">
                <a16:creationId xmlns:a16="http://schemas.microsoft.com/office/drawing/2014/main" id="{92532B81-B66A-BC7A-74EA-57041D626F59}"/>
              </a:ext>
            </a:extLst>
          </p:cNvPr>
          <p:cNvGrpSpPr/>
          <p:nvPr/>
        </p:nvGrpSpPr>
        <p:grpSpPr>
          <a:xfrm>
            <a:off x="0" y="4074522"/>
            <a:ext cx="12383590" cy="1415450"/>
            <a:chOff x="-242596" y="6612841"/>
            <a:chExt cx="18885159" cy="2085252"/>
          </a:xfrm>
        </p:grpSpPr>
        <p:sp>
          <p:nvSpPr>
            <p:cNvPr id="12" name="任意多边形: 形状 11">
              <a:extLst>
                <a:ext uri="{FF2B5EF4-FFF2-40B4-BE49-F238E27FC236}">
                  <a16:creationId xmlns:a16="http://schemas.microsoft.com/office/drawing/2014/main" id="{49937EC9-6403-A215-8B25-9B9533871C7E}"/>
                </a:ext>
              </a:extLst>
            </p:cNvPr>
            <p:cNvSpPr/>
            <p:nvPr/>
          </p:nvSpPr>
          <p:spPr>
            <a:xfrm>
              <a:off x="-242596" y="6718041"/>
              <a:ext cx="18885159" cy="1980052"/>
            </a:xfrm>
            <a:custGeom>
              <a:avLst/>
              <a:gdLst>
                <a:gd name="connsiteX0" fmla="*/ 0 w 18885159"/>
                <a:gd name="connsiteY0" fmla="*/ 0 h 1980052"/>
                <a:gd name="connsiteX1" fmla="*/ 3004457 w 18885159"/>
                <a:gd name="connsiteY1" fmla="*/ 1978090 h 1980052"/>
                <a:gd name="connsiteX2" fmla="*/ 6008914 w 18885159"/>
                <a:gd name="connsiteY2" fmla="*/ 391886 h 1980052"/>
                <a:gd name="connsiteX3" fmla="*/ 8397551 w 18885159"/>
                <a:gd name="connsiteY3" fmla="*/ 1586204 h 1980052"/>
                <a:gd name="connsiteX4" fmla="*/ 10375641 w 18885159"/>
                <a:gd name="connsiteY4" fmla="*/ 690465 h 1980052"/>
                <a:gd name="connsiteX5" fmla="*/ 11868539 w 18885159"/>
                <a:gd name="connsiteY5" fmla="*/ 1399592 h 1980052"/>
                <a:gd name="connsiteX6" fmla="*/ 13436082 w 18885159"/>
                <a:gd name="connsiteY6" fmla="*/ 858416 h 1980052"/>
                <a:gd name="connsiteX7" fmla="*/ 17205649 w 18885159"/>
                <a:gd name="connsiteY7" fmla="*/ 1586204 h 1980052"/>
                <a:gd name="connsiteX8" fmla="*/ 18885159 w 18885159"/>
                <a:gd name="connsiteY8" fmla="*/ 186612 h 198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85159" h="1980052">
                  <a:moveTo>
                    <a:pt x="0" y="0"/>
                  </a:moveTo>
                  <a:cubicBezTo>
                    <a:pt x="1001485" y="956388"/>
                    <a:pt x="2002971" y="1912776"/>
                    <a:pt x="3004457" y="1978090"/>
                  </a:cubicBezTo>
                  <a:cubicBezTo>
                    <a:pt x="4005943" y="2043404"/>
                    <a:pt x="5110065" y="457200"/>
                    <a:pt x="6008914" y="391886"/>
                  </a:cubicBezTo>
                  <a:cubicBezTo>
                    <a:pt x="6907763" y="326572"/>
                    <a:pt x="7669763" y="1536441"/>
                    <a:pt x="8397551" y="1586204"/>
                  </a:cubicBezTo>
                  <a:cubicBezTo>
                    <a:pt x="9125339" y="1635967"/>
                    <a:pt x="9797143" y="721567"/>
                    <a:pt x="10375641" y="690465"/>
                  </a:cubicBezTo>
                  <a:cubicBezTo>
                    <a:pt x="10954139" y="659363"/>
                    <a:pt x="11358466" y="1371600"/>
                    <a:pt x="11868539" y="1399592"/>
                  </a:cubicBezTo>
                  <a:cubicBezTo>
                    <a:pt x="12378612" y="1427584"/>
                    <a:pt x="12546564" y="827314"/>
                    <a:pt x="13436082" y="858416"/>
                  </a:cubicBezTo>
                  <a:cubicBezTo>
                    <a:pt x="14325600" y="889518"/>
                    <a:pt x="16297470" y="1698171"/>
                    <a:pt x="17205649" y="1586204"/>
                  </a:cubicBezTo>
                  <a:cubicBezTo>
                    <a:pt x="18113829" y="1474237"/>
                    <a:pt x="18499494" y="830424"/>
                    <a:pt x="18885159" y="186612"/>
                  </a:cubicBezTo>
                </a:path>
              </a:pathLst>
            </a:cu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A92B2EA7-6575-5493-B785-EF13A62E136C}"/>
                </a:ext>
              </a:extLst>
            </p:cNvPr>
            <p:cNvSpPr/>
            <p:nvPr/>
          </p:nvSpPr>
          <p:spPr>
            <a:xfrm>
              <a:off x="-242596" y="6612841"/>
              <a:ext cx="18885159" cy="1980052"/>
            </a:xfrm>
            <a:custGeom>
              <a:avLst/>
              <a:gdLst>
                <a:gd name="connsiteX0" fmla="*/ 0 w 18885159"/>
                <a:gd name="connsiteY0" fmla="*/ 0 h 1980052"/>
                <a:gd name="connsiteX1" fmla="*/ 3004457 w 18885159"/>
                <a:gd name="connsiteY1" fmla="*/ 1978090 h 1980052"/>
                <a:gd name="connsiteX2" fmla="*/ 6008914 w 18885159"/>
                <a:gd name="connsiteY2" fmla="*/ 391886 h 1980052"/>
                <a:gd name="connsiteX3" fmla="*/ 8397551 w 18885159"/>
                <a:gd name="connsiteY3" fmla="*/ 1586204 h 1980052"/>
                <a:gd name="connsiteX4" fmla="*/ 10375641 w 18885159"/>
                <a:gd name="connsiteY4" fmla="*/ 690465 h 1980052"/>
                <a:gd name="connsiteX5" fmla="*/ 11868539 w 18885159"/>
                <a:gd name="connsiteY5" fmla="*/ 1399592 h 1980052"/>
                <a:gd name="connsiteX6" fmla="*/ 13436082 w 18885159"/>
                <a:gd name="connsiteY6" fmla="*/ 858416 h 1980052"/>
                <a:gd name="connsiteX7" fmla="*/ 17205649 w 18885159"/>
                <a:gd name="connsiteY7" fmla="*/ 1586204 h 1980052"/>
                <a:gd name="connsiteX8" fmla="*/ 18885159 w 18885159"/>
                <a:gd name="connsiteY8" fmla="*/ 186612 h 198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85159" h="1980052">
                  <a:moveTo>
                    <a:pt x="0" y="0"/>
                  </a:moveTo>
                  <a:cubicBezTo>
                    <a:pt x="1001485" y="956388"/>
                    <a:pt x="2002971" y="1912776"/>
                    <a:pt x="3004457" y="1978090"/>
                  </a:cubicBezTo>
                  <a:cubicBezTo>
                    <a:pt x="4005943" y="2043404"/>
                    <a:pt x="5110065" y="457200"/>
                    <a:pt x="6008914" y="391886"/>
                  </a:cubicBezTo>
                  <a:cubicBezTo>
                    <a:pt x="6907763" y="326572"/>
                    <a:pt x="7669763" y="1536441"/>
                    <a:pt x="8397551" y="1586204"/>
                  </a:cubicBezTo>
                  <a:cubicBezTo>
                    <a:pt x="9125339" y="1635967"/>
                    <a:pt x="9797143" y="721567"/>
                    <a:pt x="10375641" y="690465"/>
                  </a:cubicBezTo>
                  <a:cubicBezTo>
                    <a:pt x="10954139" y="659363"/>
                    <a:pt x="11358466" y="1371600"/>
                    <a:pt x="11868539" y="1399592"/>
                  </a:cubicBezTo>
                  <a:cubicBezTo>
                    <a:pt x="12378612" y="1427584"/>
                    <a:pt x="12546564" y="827314"/>
                    <a:pt x="13436082" y="858416"/>
                  </a:cubicBezTo>
                  <a:cubicBezTo>
                    <a:pt x="14325600" y="889518"/>
                    <a:pt x="16297470" y="1698171"/>
                    <a:pt x="17205649" y="1586204"/>
                  </a:cubicBezTo>
                  <a:cubicBezTo>
                    <a:pt x="18113829" y="1474237"/>
                    <a:pt x="18499494" y="830424"/>
                    <a:pt x="18885159" y="186612"/>
                  </a:cubicBezTo>
                </a:path>
              </a:pathLst>
            </a:cu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mc:AlternateContent xmlns:mc="http://schemas.openxmlformats.org/markup-compatibility/2006">
        <mc:Choice xmlns:am3d="http://schemas.microsoft.com/office/drawing/2017/model3d" Requires="am3d">
          <p:graphicFrame>
            <p:nvGraphicFramePr>
              <p:cNvPr id="14" name="3D 模型 13" descr="Fall">
                <a:extLst>
                  <a:ext uri="{FF2B5EF4-FFF2-40B4-BE49-F238E27FC236}">
                    <a16:creationId xmlns:a16="http://schemas.microsoft.com/office/drawing/2014/main" id="{4EB6917E-5E6E-C211-AF62-5066B36A2388}"/>
                  </a:ext>
                </a:extLst>
              </p:cNvPr>
              <p:cNvGraphicFramePr>
                <a:graphicFrameLocks noChangeAspect="1"/>
              </p:cNvGraphicFramePr>
              <p:nvPr>
                <p:extLst>
                  <p:ext uri="{D42A27DB-BD31-4B8C-83A1-F6EECF244321}">
                    <p14:modId xmlns:p14="http://schemas.microsoft.com/office/powerpoint/2010/main" val="1371803966"/>
                  </p:ext>
                </p:extLst>
              </p:nvPr>
            </p:nvGraphicFramePr>
            <p:xfrm>
              <a:off x="8414449" y="3395179"/>
              <a:ext cx="2341652" cy="2609270"/>
            </p:xfrm>
            <a:graphic>
              <a:graphicData uri="http://schemas.microsoft.com/office/drawing/2017/model3d">
                <am3d:model3d r:embed="rId3">
                  <am3d:spPr>
                    <a:xfrm>
                      <a:off x="0" y="0"/>
                      <a:ext cx="2341652" cy="2609270"/>
                    </a:xfrm>
                    <a:prstGeom prst="rect">
                      <a:avLst/>
                    </a:prstGeom>
                  </am3d:spPr>
                  <am3d:camera>
                    <am3d:pos x="0" y="0" z="63507628"/>
                    <am3d:up dx="0" dy="36000000" dz="0"/>
                    <am3d:lookAt x="0" y="0" z="0"/>
                    <am3d:perspective fov="2700000"/>
                  </am3d:camera>
                  <am3d:trans>
                    <am3d:meterPerModelUnit n="1685800" d="1000000"/>
                    <am3d:preTrans dx="-6319" dy="-18180928" dz="0"/>
                    <am3d:scale>
                      <am3d:sx n="1000000" d="1000000"/>
                      <am3d:sy n="1000000" d="1000000"/>
                      <am3d:sz n="1000000" d="1000000"/>
                    </am3d:scale>
                    <am3d:rot ax="8700000" ay="1800000" az="9600000"/>
                    <am3d:postTrans dx="0" dy="0" dz="0"/>
                  </am3d:trans>
                  <am3d:raster rName="Office3DRenderer" rVer="16.0.8326">
                    <am3d:blip r:embed="rId4"/>
                  </am3d:raster>
                  <am3d:objViewport viewportSz="3568232"/>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4" name="3D 模型 13" descr="Fall">
                <a:extLst>
                  <a:ext uri="{FF2B5EF4-FFF2-40B4-BE49-F238E27FC236}">
                    <a16:creationId xmlns:a16="http://schemas.microsoft.com/office/drawing/2014/main" id="{4EB6917E-5E6E-C211-AF62-5066B36A2388}"/>
                  </a:ext>
                </a:extLst>
              </p:cNvPr>
              <p:cNvPicPr>
                <a:picLocks noGrp="1" noRot="1" noChangeAspect="1" noMove="1" noResize="1" noEditPoints="1" noAdjustHandles="1" noChangeArrowheads="1" noChangeShapeType="1" noCrop="1"/>
              </p:cNvPicPr>
              <p:nvPr/>
            </p:nvPicPr>
            <p:blipFill>
              <a:blip r:embed="rId4"/>
              <a:stretch>
                <a:fillRect/>
              </a:stretch>
            </p:blipFill>
            <p:spPr>
              <a:xfrm>
                <a:off x="8414449" y="3395179"/>
                <a:ext cx="2341652" cy="2609270"/>
              </a:xfrm>
              <a:prstGeom prst="rect">
                <a:avLst/>
              </a:prstGeom>
            </p:spPr>
          </p:pic>
        </mc:Fallback>
      </mc:AlternateContent>
    </p:spTree>
    <p:extLst>
      <p:ext uri="{BB962C8B-B14F-4D97-AF65-F5344CB8AC3E}">
        <p14:creationId xmlns:p14="http://schemas.microsoft.com/office/powerpoint/2010/main" val="37340367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1000"/>
                            </p:stCondLst>
                            <p:childTnLst>
                              <p:par>
                                <p:cTn id="34" presetID="45" presetClass="entr" presetSubtype="0"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2000"/>
                                        <p:tgtEl>
                                          <p:spTgt spid="14"/>
                                        </p:tgtEl>
                                      </p:cBhvr>
                                    </p:animEffect>
                                    <p:anim calcmode="lin" valueType="num">
                                      <p:cBhvr>
                                        <p:cTn id="37" dur="2000" fill="hold"/>
                                        <p:tgtEl>
                                          <p:spTgt spid="14"/>
                                        </p:tgtEl>
                                        <p:attrNameLst>
                                          <p:attrName>ppt_w</p:attrName>
                                        </p:attrNameLst>
                                      </p:cBhvr>
                                      <p:tavLst>
                                        <p:tav tm="0" fmla="#ppt_w*sin(2.5*pi*$)">
                                          <p:val>
                                            <p:fltVal val="0"/>
                                          </p:val>
                                        </p:tav>
                                        <p:tav tm="100000">
                                          <p:val>
                                            <p:fltVal val="1"/>
                                          </p:val>
                                        </p:tav>
                                      </p:tavLst>
                                    </p:anim>
                                    <p:anim calcmode="lin" valueType="num">
                                      <p:cBhvr>
                                        <p:cTn id="38" dur="20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19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世纪欧美主要国家和日本的教育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11" name="任意多边形: 形状 10">
            <a:extLst>
              <a:ext uri="{FF2B5EF4-FFF2-40B4-BE49-F238E27FC236}">
                <a16:creationId xmlns:a16="http://schemas.microsoft.com/office/drawing/2014/main" id="{66AD5557-07CB-3974-3BF9-0377FB1197DB}"/>
              </a:ext>
            </a:extLst>
          </p:cNvPr>
          <p:cNvSpPr/>
          <p:nvPr/>
        </p:nvSpPr>
        <p:spPr>
          <a:xfrm>
            <a:off x="3763276" y="3428903"/>
            <a:ext cx="359858" cy="359858"/>
          </a:xfrm>
          <a:custGeom>
            <a:avLst/>
            <a:gdLst>
              <a:gd name="connsiteX0" fmla="*/ 47699 w 359858"/>
              <a:gd name="connsiteY0" fmla="*/ 137610 h 359858"/>
              <a:gd name="connsiteX1" fmla="*/ 137610 w 359858"/>
              <a:gd name="connsiteY1" fmla="*/ 137610 h 359858"/>
              <a:gd name="connsiteX2" fmla="*/ 137610 w 359858"/>
              <a:gd name="connsiteY2" fmla="*/ 47699 h 359858"/>
              <a:gd name="connsiteX3" fmla="*/ 222248 w 359858"/>
              <a:gd name="connsiteY3" fmla="*/ 47699 h 359858"/>
              <a:gd name="connsiteX4" fmla="*/ 222248 w 359858"/>
              <a:gd name="connsiteY4" fmla="*/ 137610 h 359858"/>
              <a:gd name="connsiteX5" fmla="*/ 312159 w 359858"/>
              <a:gd name="connsiteY5" fmla="*/ 137610 h 359858"/>
              <a:gd name="connsiteX6" fmla="*/ 312159 w 359858"/>
              <a:gd name="connsiteY6" fmla="*/ 222248 h 359858"/>
              <a:gd name="connsiteX7" fmla="*/ 222248 w 359858"/>
              <a:gd name="connsiteY7" fmla="*/ 222248 h 359858"/>
              <a:gd name="connsiteX8" fmla="*/ 222248 w 359858"/>
              <a:gd name="connsiteY8" fmla="*/ 312159 h 359858"/>
              <a:gd name="connsiteX9" fmla="*/ 137610 w 359858"/>
              <a:gd name="connsiteY9" fmla="*/ 312159 h 359858"/>
              <a:gd name="connsiteX10" fmla="*/ 137610 w 359858"/>
              <a:gd name="connsiteY10" fmla="*/ 222248 h 359858"/>
              <a:gd name="connsiteX11" fmla="*/ 47699 w 359858"/>
              <a:gd name="connsiteY11" fmla="*/ 222248 h 359858"/>
              <a:gd name="connsiteX12" fmla="*/ 47699 w 359858"/>
              <a:gd name="connsiteY12" fmla="*/ 137610 h 359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9858" h="359858">
                <a:moveTo>
                  <a:pt x="47699" y="137610"/>
                </a:moveTo>
                <a:lnTo>
                  <a:pt x="137610" y="137610"/>
                </a:lnTo>
                <a:lnTo>
                  <a:pt x="137610" y="47699"/>
                </a:lnTo>
                <a:lnTo>
                  <a:pt x="222248" y="47699"/>
                </a:lnTo>
                <a:lnTo>
                  <a:pt x="222248" y="137610"/>
                </a:lnTo>
                <a:lnTo>
                  <a:pt x="312159" y="137610"/>
                </a:lnTo>
                <a:lnTo>
                  <a:pt x="312159" y="222248"/>
                </a:lnTo>
                <a:lnTo>
                  <a:pt x="222248" y="222248"/>
                </a:lnTo>
                <a:lnTo>
                  <a:pt x="222248" y="312159"/>
                </a:lnTo>
                <a:lnTo>
                  <a:pt x="137610" y="312159"/>
                </a:lnTo>
                <a:lnTo>
                  <a:pt x="137610" y="222248"/>
                </a:lnTo>
                <a:lnTo>
                  <a:pt x="47699" y="222248"/>
                </a:lnTo>
                <a:lnTo>
                  <a:pt x="47699" y="137610"/>
                </a:lnTo>
                <a:close/>
              </a:path>
            </a:pathLst>
          </a:custGeom>
        </p:spPr>
        <p:style>
          <a:lnRef idx="0">
            <a:schemeClr val="accent6"/>
          </a:lnRef>
          <a:fillRef idx="3">
            <a:schemeClr val="accent6"/>
          </a:fillRef>
          <a:effectRef idx="3">
            <a:schemeClr val="accent6"/>
          </a:effectRef>
          <a:fontRef idx="minor">
            <a:schemeClr val="lt1"/>
          </a:fontRef>
        </p:style>
        <p:txBody>
          <a:bodyPr spcFirstLastPara="0" vert="horz" wrap="square" lIns="47699" tIns="137610" rIns="47699" bIns="137610"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15" name="任意多边形: 形状 14">
            <a:extLst>
              <a:ext uri="{FF2B5EF4-FFF2-40B4-BE49-F238E27FC236}">
                <a16:creationId xmlns:a16="http://schemas.microsoft.com/office/drawing/2014/main" id="{D1FB3806-7C16-6FFE-C815-36CA93CBA364}"/>
              </a:ext>
            </a:extLst>
          </p:cNvPr>
          <p:cNvSpPr/>
          <p:nvPr/>
        </p:nvSpPr>
        <p:spPr>
          <a:xfrm rot="16200000">
            <a:off x="5996555" y="2944853"/>
            <a:ext cx="197302" cy="230806"/>
          </a:xfrm>
          <a:custGeom>
            <a:avLst/>
            <a:gdLst>
              <a:gd name="connsiteX0" fmla="*/ 0 w 197301"/>
              <a:gd name="connsiteY0" fmla="*/ 46161 h 230805"/>
              <a:gd name="connsiteX1" fmla="*/ 98651 w 197301"/>
              <a:gd name="connsiteY1" fmla="*/ 46161 h 230805"/>
              <a:gd name="connsiteX2" fmla="*/ 98651 w 197301"/>
              <a:gd name="connsiteY2" fmla="*/ 0 h 230805"/>
              <a:gd name="connsiteX3" fmla="*/ 197301 w 197301"/>
              <a:gd name="connsiteY3" fmla="*/ 115403 h 230805"/>
              <a:gd name="connsiteX4" fmla="*/ 98651 w 197301"/>
              <a:gd name="connsiteY4" fmla="*/ 230805 h 230805"/>
              <a:gd name="connsiteX5" fmla="*/ 98651 w 197301"/>
              <a:gd name="connsiteY5" fmla="*/ 184644 h 230805"/>
              <a:gd name="connsiteX6" fmla="*/ 0 w 197301"/>
              <a:gd name="connsiteY6" fmla="*/ 184644 h 230805"/>
              <a:gd name="connsiteX7" fmla="*/ 0 w 197301"/>
              <a:gd name="connsiteY7" fmla="*/ 46161 h 23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301" h="230805">
                <a:moveTo>
                  <a:pt x="197301" y="184644"/>
                </a:moveTo>
                <a:lnTo>
                  <a:pt x="98650" y="184644"/>
                </a:lnTo>
                <a:lnTo>
                  <a:pt x="98650" y="230805"/>
                </a:lnTo>
                <a:lnTo>
                  <a:pt x="0" y="115402"/>
                </a:lnTo>
                <a:lnTo>
                  <a:pt x="98650" y="0"/>
                </a:lnTo>
                <a:lnTo>
                  <a:pt x="98650" y="46161"/>
                </a:lnTo>
                <a:lnTo>
                  <a:pt x="197301" y="46161"/>
                </a:lnTo>
                <a:lnTo>
                  <a:pt x="197301" y="184644"/>
                </a:lnTo>
                <a:close/>
              </a:path>
            </a:pathLst>
          </a:custGeom>
        </p:spPr>
        <p:style>
          <a:lnRef idx="0">
            <a:schemeClr val="accent6"/>
          </a:lnRef>
          <a:fillRef idx="3">
            <a:schemeClr val="accent6"/>
          </a:fillRef>
          <a:effectRef idx="3">
            <a:schemeClr val="accent6"/>
          </a:effectRef>
          <a:fontRef idx="minor">
            <a:schemeClr val="lt1"/>
          </a:fontRef>
        </p:style>
        <p:txBody>
          <a:bodyPr spcFirstLastPara="0" vert="horz" wrap="square" lIns="59190" tIns="46162" rIns="1" bIns="46161" numCol="1" spcCol="1270" anchor="ctr" anchorCtr="0">
            <a:noAutofit/>
          </a:bodyPr>
          <a:lstStyle/>
          <a:p>
            <a:pPr marL="0" lvl="0" indent="0" algn="ctr" defTabSz="355600">
              <a:lnSpc>
                <a:spcPct val="90000"/>
              </a:lnSpc>
              <a:spcBef>
                <a:spcPct val="0"/>
              </a:spcBef>
              <a:spcAft>
                <a:spcPct val="35000"/>
              </a:spcAft>
              <a:buNone/>
            </a:pPr>
            <a:endParaRPr lang="zh-CN" altLang="en-US" sz="800" kern="1200"/>
          </a:p>
        </p:txBody>
      </p:sp>
      <p:sp>
        <p:nvSpPr>
          <p:cNvPr id="18" name="椭圆 17">
            <a:extLst>
              <a:ext uri="{FF2B5EF4-FFF2-40B4-BE49-F238E27FC236}">
                <a16:creationId xmlns:a16="http://schemas.microsoft.com/office/drawing/2014/main" id="{490561A8-6F91-7817-8173-D77043F07D99}"/>
              </a:ext>
            </a:extLst>
          </p:cNvPr>
          <p:cNvSpPr/>
          <p:nvPr/>
        </p:nvSpPr>
        <p:spPr>
          <a:xfrm>
            <a:off x="5305666" y="1313433"/>
            <a:ext cx="1535252" cy="1535252"/>
          </a:xfrm>
          <a:prstGeom prst="ellipse">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zh-CN" altLang="en-US" dirty="0"/>
              <a:t>（一）</a:t>
            </a:r>
            <a:endParaRPr lang="en-US" altLang="zh-CN" dirty="0"/>
          </a:p>
          <a:p>
            <a:pPr algn="ctr"/>
            <a:r>
              <a:rPr lang="zh-CN" altLang="en-US" dirty="0"/>
              <a:t>教育概况</a:t>
            </a:r>
          </a:p>
        </p:txBody>
      </p:sp>
      <p:sp>
        <p:nvSpPr>
          <p:cNvPr id="23" name="椭圆 22">
            <a:extLst>
              <a:ext uri="{FF2B5EF4-FFF2-40B4-BE49-F238E27FC236}">
                <a16:creationId xmlns:a16="http://schemas.microsoft.com/office/drawing/2014/main" id="{62893C50-702E-F7B0-5C1C-E7039FBF4462}"/>
              </a:ext>
            </a:extLst>
          </p:cNvPr>
          <p:cNvSpPr/>
          <p:nvPr/>
        </p:nvSpPr>
        <p:spPr>
          <a:xfrm>
            <a:off x="2299211" y="2999232"/>
            <a:ext cx="1219200" cy="1219200"/>
          </a:xfrm>
          <a:prstGeom prst="ellipse">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en-US" altLang="zh-CN" dirty="0"/>
              <a:t>1</a:t>
            </a:r>
          </a:p>
          <a:p>
            <a:pPr algn="ctr"/>
            <a:r>
              <a:rPr lang="zh-CN" altLang="en-US" dirty="0"/>
              <a:t>教育管理</a:t>
            </a:r>
          </a:p>
        </p:txBody>
      </p:sp>
      <p:sp>
        <p:nvSpPr>
          <p:cNvPr id="27" name="椭圆 26">
            <a:extLst>
              <a:ext uri="{FF2B5EF4-FFF2-40B4-BE49-F238E27FC236}">
                <a16:creationId xmlns:a16="http://schemas.microsoft.com/office/drawing/2014/main" id="{EA61B624-9073-1F5A-F96A-DB70A27A2503}"/>
              </a:ext>
            </a:extLst>
          </p:cNvPr>
          <p:cNvSpPr/>
          <p:nvPr/>
        </p:nvSpPr>
        <p:spPr>
          <a:xfrm>
            <a:off x="4418840" y="2999232"/>
            <a:ext cx="1219200" cy="1219200"/>
          </a:xfrm>
          <a:prstGeom prst="ellipse">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en-US" altLang="zh-CN" dirty="0"/>
              <a:t>2</a:t>
            </a:r>
          </a:p>
          <a:p>
            <a:pPr algn="ctr"/>
            <a:r>
              <a:rPr lang="zh-CN" altLang="en-US" dirty="0"/>
              <a:t>初等教育</a:t>
            </a:r>
          </a:p>
        </p:txBody>
      </p:sp>
      <p:sp>
        <p:nvSpPr>
          <p:cNvPr id="28" name="椭圆 27">
            <a:extLst>
              <a:ext uri="{FF2B5EF4-FFF2-40B4-BE49-F238E27FC236}">
                <a16:creationId xmlns:a16="http://schemas.microsoft.com/office/drawing/2014/main" id="{F0A23AC5-1AEB-5D89-2774-D8DDFB32539E}"/>
              </a:ext>
            </a:extLst>
          </p:cNvPr>
          <p:cNvSpPr/>
          <p:nvPr/>
        </p:nvSpPr>
        <p:spPr>
          <a:xfrm>
            <a:off x="6538469" y="2999232"/>
            <a:ext cx="1219200" cy="1219200"/>
          </a:xfrm>
          <a:prstGeom prst="ellipse">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en-US" altLang="zh-CN" dirty="0"/>
              <a:t>3</a:t>
            </a:r>
          </a:p>
          <a:p>
            <a:pPr algn="ctr"/>
            <a:r>
              <a:rPr lang="zh-CN" altLang="en-US" dirty="0"/>
              <a:t>中等教育</a:t>
            </a:r>
          </a:p>
        </p:txBody>
      </p:sp>
      <p:sp>
        <p:nvSpPr>
          <p:cNvPr id="29" name="椭圆 28">
            <a:extLst>
              <a:ext uri="{FF2B5EF4-FFF2-40B4-BE49-F238E27FC236}">
                <a16:creationId xmlns:a16="http://schemas.microsoft.com/office/drawing/2014/main" id="{D8E18012-452F-217E-C970-FAD600F40D44}"/>
              </a:ext>
            </a:extLst>
          </p:cNvPr>
          <p:cNvSpPr/>
          <p:nvPr/>
        </p:nvSpPr>
        <p:spPr>
          <a:xfrm>
            <a:off x="8725600" y="2999232"/>
            <a:ext cx="1219200" cy="1219200"/>
          </a:xfrm>
          <a:prstGeom prst="ellipse">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en-US" altLang="zh-CN" dirty="0"/>
              <a:t>4</a:t>
            </a:r>
          </a:p>
          <a:p>
            <a:pPr algn="ctr"/>
            <a:r>
              <a:rPr lang="zh-CN" altLang="en-US" dirty="0"/>
              <a:t>高等教育</a:t>
            </a:r>
          </a:p>
        </p:txBody>
      </p:sp>
      <p:sp>
        <p:nvSpPr>
          <p:cNvPr id="19" name="矩形: 圆角 18">
            <a:extLst>
              <a:ext uri="{FF2B5EF4-FFF2-40B4-BE49-F238E27FC236}">
                <a16:creationId xmlns:a16="http://schemas.microsoft.com/office/drawing/2014/main" id="{8C9420E2-71A2-B407-BD0C-85E80117E79E}"/>
              </a:ext>
            </a:extLst>
          </p:cNvPr>
          <p:cNvSpPr/>
          <p:nvPr/>
        </p:nvSpPr>
        <p:spPr>
          <a:xfrm>
            <a:off x="4217672" y="4586157"/>
            <a:ext cx="402336" cy="1841300"/>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1600" dirty="0"/>
              <a:t>导生制</a:t>
            </a:r>
          </a:p>
        </p:txBody>
      </p:sp>
      <p:sp>
        <p:nvSpPr>
          <p:cNvPr id="36" name="矩形: 圆角 35">
            <a:extLst>
              <a:ext uri="{FF2B5EF4-FFF2-40B4-BE49-F238E27FC236}">
                <a16:creationId xmlns:a16="http://schemas.microsoft.com/office/drawing/2014/main" id="{D7A2253A-5393-C413-3603-4201D8122C1D}"/>
              </a:ext>
            </a:extLst>
          </p:cNvPr>
          <p:cNvSpPr/>
          <p:nvPr/>
        </p:nvSpPr>
        <p:spPr>
          <a:xfrm>
            <a:off x="4799331" y="4586157"/>
            <a:ext cx="402336" cy="1841300"/>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1600" dirty="0"/>
              <a:t>工厂法</a:t>
            </a:r>
          </a:p>
        </p:txBody>
      </p:sp>
      <p:sp>
        <p:nvSpPr>
          <p:cNvPr id="37" name="矩形: 圆角 36">
            <a:extLst>
              <a:ext uri="{FF2B5EF4-FFF2-40B4-BE49-F238E27FC236}">
                <a16:creationId xmlns:a16="http://schemas.microsoft.com/office/drawing/2014/main" id="{C10671F8-EBA9-2995-ECAC-41E9F71AF39D}"/>
              </a:ext>
            </a:extLst>
          </p:cNvPr>
          <p:cNvSpPr/>
          <p:nvPr/>
        </p:nvSpPr>
        <p:spPr>
          <a:xfrm>
            <a:off x="5408931" y="4586157"/>
            <a:ext cx="402336" cy="1841300"/>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1600" dirty="0"/>
              <a:t>初等教育法</a:t>
            </a:r>
          </a:p>
        </p:txBody>
      </p:sp>
      <p:sp>
        <p:nvSpPr>
          <p:cNvPr id="38" name="矩形: 圆角 37">
            <a:extLst>
              <a:ext uri="{FF2B5EF4-FFF2-40B4-BE49-F238E27FC236}">
                <a16:creationId xmlns:a16="http://schemas.microsoft.com/office/drawing/2014/main" id="{43194E7C-3BFE-E196-3FA4-C41963663160}"/>
              </a:ext>
            </a:extLst>
          </p:cNvPr>
          <p:cNvSpPr/>
          <p:nvPr/>
        </p:nvSpPr>
        <p:spPr>
          <a:xfrm>
            <a:off x="6438582" y="4586157"/>
            <a:ext cx="402336" cy="1841300"/>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1600" dirty="0"/>
              <a:t>公学的改革</a:t>
            </a:r>
          </a:p>
        </p:txBody>
      </p:sp>
      <p:sp>
        <p:nvSpPr>
          <p:cNvPr id="39" name="矩形: 圆角 38">
            <a:extLst>
              <a:ext uri="{FF2B5EF4-FFF2-40B4-BE49-F238E27FC236}">
                <a16:creationId xmlns:a16="http://schemas.microsoft.com/office/drawing/2014/main" id="{1FC6F67E-CCA2-5466-37D6-C18425831F1D}"/>
              </a:ext>
            </a:extLst>
          </p:cNvPr>
          <p:cNvSpPr/>
          <p:nvPr/>
        </p:nvSpPr>
        <p:spPr>
          <a:xfrm>
            <a:off x="7020241" y="4586157"/>
            <a:ext cx="402336" cy="1841300"/>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1600" dirty="0"/>
              <a:t>文法学校的改革</a:t>
            </a:r>
          </a:p>
        </p:txBody>
      </p:sp>
      <p:sp>
        <p:nvSpPr>
          <p:cNvPr id="40" name="矩形: 圆角 39">
            <a:extLst>
              <a:ext uri="{FF2B5EF4-FFF2-40B4-BE49-F238E27FC236}">
                <a16:creationId xmlns:a16="http://schemas.microsoft.com/office/drawing/2014/main" id="{36B9A96E-ACF1-2204-F30C-3C89293AC30D}"/>
              </a:ext>
            </a:extLst>
          </p:cNvPr>
          <p:cNvSpPr/>
          <p:nvPr/>
        </p:nvSpPr>
        <p:spPr>
          <a:xfrm>
            <a:off x="7629841" y="4586157"/>
            <a:ext cx="402336" cy="1841300"/>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1600" dirty="0"/>
              <a:t>现代中学的创办</a:t>
            </a:r>
          </a:p>
        </p:txBody>
      </p:sp>
      <p:sp>
        <p:nvSpPr>
          <p:cNvPr id="41" name="矩形: 圆角 40">
            <a:extLst>
              <a:ext uri="{FF2B5EF4-FFF2-40B4-BE49-F238E27FC236}">
                <a16:creationId xmlns:a16="http://schemas.microsoft.com/office/drawing/2014/main" id="{2C7F7398-8EEE-B706-F48F-A4A0DD6DCB68}"/>
              </a:ext>
            </a:extLst>
          </p:cNvPr>
          <p:cNvSpPr/>
          <p:nvPr/>
        </p:nvSpPr>
        <p:spPr>
          <a:xfrm>
            <a:off x="8654792" y="4586157"/>
            <a:ext cx="402336" cy="1841300"/>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1600" dirty="0"/>
              <a:t>伦敦大学的创立</a:t>
            </a:r>
          </a:p>
        </p:txBody>
      </p:sp>
      <p:sp>
        <p:nvSpPr>
          <p:cNvPr id="42" name="矩形: 圆角 41">
            <a:extLst>
              <a:ext uri="{FF2B5EF4-FFF2-40B4-BE49-F238E27FC236}">
                <a16:creationId xmlns:a16="http://schemas.microsoft.com/office/drawing/2014/main" id="{5F169F41-122C-C0BF-B40D-E866BB614586}"/>
              </a:ext>
            </a:extLst>
          </p:cNvPr>
          <p:cNvSpPr/>
          <p:nvPr/>
        </p:nvSpPr>
        <p:spPr>
          <a:xfrm>
            <a:off x="9236451" y="4586157"/>
            <a:ext cx="402336" cy="1841300"/>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1600" dirty="0"/>
              <a:t>新大学运动</a:t>
            </a:r>
          </a:p>
        </p:txBody>
      </p:sp>
      <p:sp>
        <p:nvSpPr>
          <p:cNvPr id="43" name="矩形: 圆角 42">
            <a:extLst>
              <a:ext uri="{FF2B5EF4-FFF2-40B4-BE49-F238E27FC236}">
                <a16:creationId xmlns:a16="http://schemas.microsoft.com/office/drawing/2014/main" id="{4F81487D-5DB8-70D6-AF49-4B7298EB99D2}"/>
              </a:ext>
            </a:extLst>
          </p:cNvPr>
          <p:cNvSpPr/>
          <p:nvPr/>
        </p:nvSpPr>
        <p:spPr>
          <a:xfrm>
            <a:off x="9846051" y="4586157"/>
            <a:ext cx="402336" cy="1841300"/>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1600" dirty="0"/>
              <a:t>大学推广运动</a:t>
            </a:r>
          </a:p>
        </p:txBody>
      </p:sp>
      <p:sp>
        <p:nvSpPr>
          <p:cNvPr id="44" name="任意多边形: 形状 43">
            <a:extLst>
              <a:ext uri="{FF2B5EF4-FFF2-40B4-BE49-F238E27FC236}">
                <a16:creationId xmlns:a16="http://schemas.microsoft.com/office/drawing/2014/main" id="{8A920142-C786-E06F-AF04-6269292D7B06}"/>
              </a:ext>
            </a:extLst>
          </p:cNvPr>
          <p:cNvSpPr/>
          <p:nvPr/>
        </p:nvSpPr>
        <p:spPr>
          <a:xfrm>
            <a:off x="5908325" y="3428903"/>
            <a:ext cx="359858" cy="359858"/>
          </a:xfrm>
          <a:custGeom>
            <a:avLst/>
            <a:gdLst>
              <a:gd name="connsiteX0" fmla="*/ 47699 w 359858"/>
              <a:gd name="connsiteY0" fmla="*/ 137610 h 359858"/>
              <a:gd name="connsiteX1" fmla="*/ 137610 w 359858"/>
              <a:gd name="connsiteY1" fmla="*/ 137610 h 359858"/>
              <a:gd name="connsiteX2" fmla="*/ 137610 w 359858"/>
              <a:gd name="connsiteY2" fmla="*/ 47699 h 359858"/>
              <a:gd name="connsiteX3" fmla="*/ 222248 w 359858"/>
              <a:gd name="connsiteY3" fmla="*/ 47699 h 359858"/>
              <a:gd name="connsiteX4" fmla="*/ 222248 w 359858"/>
              <a:gd name="connsiteY4" fmla="*/ 137610 h 359858"/>
              <a:gd name="connsiteX5" fmla="*/ 312159 w 359858"/>
              <a:gd name="connsiteY5" fmla="*/ 137610 h 359858"/>
              <a:gd name="connsiteX6" fmla="*/ 312159 w 359858"/>
              <a:gd name="connsiteY6" fmla="*/ 222248 h 359858"/>
              <a:gd name="connsiteX7" fmla="*/ 222248 w 359858"/>
              <a:gd name="connsiteY7" fmla="*/ 222248 h 359858"/>
              <a:gd name="connsiteX8" fmla="*/ 222248 w 359858"/>
              <a:gd name="connsiteY8" fmla="*/ 312159 h 359858"/>
              <a:gd name="connsiteX9" fmla="*/ 137610 w 359858"/>
              <a:gd name="connsiteY9" fmla="*/ 312159 h 359858"/>
              <a:gd name="connsiteX10" fmla="*/ 137610 w 359858"/>
              <a:gd name="connsiteY10" fmla="*/ 222248 h 359858"/>
              <a:gd name="connsiteX11" fmla="*/ 47699 w 359858"/>
              <a:gd name="connsiteY11" fmla="*/ 222248 h 359858"/>
              <a:gd name="connsiteX12" fmla="*/ 47699 w 359858"/>
              <a:gd name="connsiteY12" fmla="*/ 137610 h 359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9858" h="359858">
                <a:moveTo>
                  <a:pt x="47699" y="137610"/>
                </a:moveTo>
                <a:lnTo>
                  <a:pt x="137610" y="137610"/>
                </a:lnTo>
                <a:lnTo>
                  <a:pt x="137610" y="47699"/>
                </a:lnTo>
                <a:lnTo>
                  <a:pt x="222248" y="47699"/>
                </a:lnTo>
                <a:lnTo>
                  <a:pt x="222248" y="137610"/>
                </a:lnTo>
                <a:lnTo>
                  <a:pt x="312159" y="137610"/>
                </a:lnTo>
                <a:lnTo>
                  <a:pt x="312159" y="222248"/>
                </a:lnTo>
                <a:lnTo>
                  <a:pt x="222248" y="222248"/>
                </a:lnTo>
                <a:lnTo>
                  <a:pt x="222248" y="312159"/>
                </a:lnTo>
                <a:lnTo>
                  <a:pt x="137610" y="312159"/>
                </a:lnTo>
                <a:lnTo>
                  <a:pt x="137610" y="222248"/>
                </a:lnTo>
                <a:lnTo>
                  <a:pt x="47699" y="222248"/>
                </a:lnTo>
                <a:lnTo>
                  <a:pt x="47699" y="137610"/>
                </a:lnTo>
                <a:close/>
              </a:path>
            </a:pathLst>
          </a:custGeom>
        </p:spPr>
        <p:style>
          <a:lnRef idx="0">
            <a:schemeClr val="accent6"/>
          </a:lnRef>
          <a:fillRef idx="3">
            <a:schemeClr val="accent6"/>
          </a:fillRef>
          <a:effectRef idx="3">
            <a:schemeClr val="accent6"/>
          </a:effectRef>
          <a:fontRef idx="minor">
            <a:schemeClr val="lt1"/>
          </a:fontRef>
        </p:style>
        <p:txBody>
          <a:bodyPr spcFirstLastPara="0" vert="horz" wrap="square" lIns="47699" tIns="137610" rIns="47699" bIns="137610"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45" name="任意多边形: 形状 44">
            <a:extLst>
              <a:ext uri="{FF2B5EF4-FFF2-40B4-BE49-F238E27FC236}">
                <a16:creationId xmlns:a16="http://schemas.microsoft.com/office/drawing/2014/main" id="{4B8F022A-2D47-0348-0C48-8857E220A195}"/>
              </a:ext>
            </a:extLst>
          </p:cNvPr>
          <p:cNvSpPr/>
          <p:nvPr/>
        </p:nvSpPr>
        <p:spPr>
          <a:xfrm>
            <a:off x="8061705" y="3428903"/>
            <a:ext cx="359858" cy="359858"/>
          </a:xfrm>
          <a:custGeom>
            <a:avLst/>
            <a:gdLst>
              <a:gd name="connsiteX0" fmla="*/ 47699 w 359858"/>
              <a:gd name="connsiteY0" fmla="*/ 137610 h 359858"/>
              <a:gd name="connsiteX1" fmla="*/ 137610 w 359858"/>
              <a:gd name="connsiteY1" fmla="*/ 137610 h 359858"/>
              <a:gd name="connsiteX2" fmla="*/ 137610 w 359858"/>
              <a:gd name="connsiteY2" fmla="*/ 47699 h 359858"/>
              <a:gd name="connsiteX3" fmla="*/ 222248 w 359858"/>
              <a:gd name="connsiteY3" fmla="*/ 47699 h 359858"/>
              <a:gd name="connsiteX4" fmla="*/ 222248 w 359858"/>
              <a:gd name="connsiteY4" fmla="*/ 137610 h 359858"/>
              <a:gd name="connsiteX5" fmla="*/ 312159 w 359858"/>
              <a:gd name="connsiteY5" fmla="*/ 137610 h 359858"/>
              <a:gd name="connsiteX6" fmla="*/ 312159 w 359858"/>
              <a:gd name="connsiteY6" fmla="*/ 222248 h 359858"/>
              <a:gd name="connsiteX7" fmla="*/ 222248 w 359858"/>
              <a:gd name="connsiteY7" fmla="*/ 222248 h 359858"/>
              <a:gd name="connsiteX8" fmla="*/ 222248 w 359858"/>
              <a:gd name="connsiteY8" fmla="*/ 312159 h 359858"/>
              <a:gd name="connsiteX9" fmla="*/ 137610 w 359858"/>
              <a:gd name="connsiteY9" fmla="*/ 312159 h 359858"/>
              <a:gd name="connsiteX10" fmla="*/ 137610 w 359858"/>
              <a:gd name="connsiteY10" fmla="*/ 222248 h 359858"/>
              <a:gd name="connsiteX11" fmla="*/ 47699 w 359858"/>
              <a:gd name="connsiteY11" fmla="*/ 222248 h 359858"/>
              <a:gd name="connsiteX12" fmla="*/ 47699 w 359858"/>
              <a:gd name="connsiteY12" fmla="*/ 137610 h 359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9858" h="359858">
                <a:moveTo>
                  <a:pt x="47699" y="137610"/>
                </a:moveTo>
                <a:lnTo>
                  <a:pt x="137610" y="137610"/>
                </a:lnTo>
                <a:lnTo>
                  <a:pt x="137610" y="47699"/>
                </a:lnTo>
                <a:lnTo>
                  <a:pt x="222248" y="47699"/>
                </a:lnTo>
                <a:lnTo>
                  <a:pt x="222248" y="137610"/>
                </a:lnTo>
                <a:lnTo>
                  <a:pt x="312159" y="137610"/>
                </a:lnTo>
                <a:lnTo>
                  <a:pt x="312159" y="222248"/>
                </a:lnTo>
                <a:lnTo>
                  <a:pt x="222248" y="222248"/>
                </a:lnTo>
                <a:lnTo>
                  <a:pt x="222248" y="312159"/>
                </a:lnTo>
                <a:lnTo>
                  <a:pt x="137610" y="312159"/>
                </a:lnTo>
                <a:lnTo>
                  <a:pt x="137610" y="222248"/>
                </a:lnTo>
                <a:lnTo>
                  <a:pt x="47699" y="222248"/>
                </a:lnTo>
                <a:lnTo>
                  <a:pt x="47699" y="137610"/>
                </a:lnTo>
                <a:close/>
              </a:path>
            </a:pathLst>
          </a:custGeom>
        </p:spPr>
        <p:style>
          <a:lnRef idx="0">
            <a:schemeClr val="accent6"/>
          </a:lnRef>
          <a:fillRef idx="3">
            <a:schemeClr val="accent6"/>
          </a:fillRef>
          <a:effectRef idx="3">
            <a:schemeClr val="accent6"/>
          </a:effectRef>
          <a:fontRef idx="minor">
            <a:schemeClr val="lt1"/>
          </a:fontRef>
        </p:style>
        <p:txBody>
          <a:bodyPr spcFirstLastPara="0" vert="horz" wrap="square" lIns="47699" tIns="137610" rIns="47699" bIns="137610"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46" name="任意多边形: 形状 45">
            <a:extLst>
              <a:ext uri="{FF2B5EF4-FFF2-40B4-BE49-F238E27FC236}">
                <a16:creationId xmlns:a16="http://schemas.microsoft.com/office/drawing/2014/main" id="{742A09A2-E41F-16B8-2187-061D3C2B87B3}"/>
              </a:ext>
            </a:extLst>
          </p:cNvPr>
          <p:cNvSpPr/>
          <p:nvPr/>
        </p:nvSpPr>
        <p:spPr>
          <a:xfrm rot="16200000">
            <a:off x="4901848" y="4286891"/>
            <a:ext cx="197302" cy="230806"/>
          </a:xfrm>
          <a:custGeom>
            <a:avLst/>
            <a:gdLst>
              <a:gd name="connsiteX0" fmla="*/ 0 w 197301"/>
              <a:gd name="connsiteY0" fmla="*/ 46161 h 230805"/>
              <a:gd name="connsiteX1" fmla="*/ 98651 w 197301"/>
              <a:gd name="connsiteY1" fmla="*/ 46161 h 230805"/>
              <a:gd name="connsiteX2" fmla="*/ 98651 w 197301"/>
              <a:gd name="connsiteY2" fmla="*/ 0 h 230805"/>
              <a:gd name="connsiteX3" fmla="*/ 197301 w 197301"/>
              <a:gd name="connsiteY3" fmla="*/ 115403 h 230805"/>
              <a:gd name="connsiteX4" fmla="*/ 98651 w 197301"/>
              <a:gd name="connsiteY4" fmla="*/ 230805 h 230805"/>
              <a:gd name="connsiteX5" fmla="*/ 98651 w 197301"/>
              <a:gd name="connsiteY5" fmla="*/ 184644 h 230805"/>
              <a:gd name="connsiteX6" fmla="*/ 0 w 197301"/>
              <a:gd name="connsiteY6" fmla="*/ 184644 h 230805"/>
              <a:gd name="connsiteX7" fmla="*/ 0 w 197301"/>
              <a:gd name="connsiteY7" fmla="*/ 46161 h 23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301" h="230805">
                <a:moveTo>
                  <a:pt x="197301" y="184644"/>
                </a:moveTo>
                <a:lnTo>
                  <a:pt x="98650" y="184644"/>
                </a:lnTo>
                <a:lnTo>
                  <a:pt x="98650" y="230805"/>
                </a:lnTo>
                <a:lnTo>
                  <a:pt x="0" y="115402"/>
                </a:lnTo>
                <a:lnTo>
                  <a:pt x="98650" y="0"/>
                </a:lnTo>
                <a:lnTo>
                  <a:pt x="98650" y="46161"/>
                </a:lnTo>
                <a:lnTo>
                  <a:pt x="197301" y="46161"/>
                </a:lnTo>
                <a:lnTo>
                  <a:pt x="197301" y="184644"/>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59190" tIns="46162" rIns="1" bIns="46161" numCol="1" spcCol="1270" anchor="ctr" anchorCtr="0">
            <a:noAutofit/>
          </a:bodyPr>
          <a:lstStyle/>
          <a:p>
            <a:pPr marL="0" lvl="0" indent="0" algn="ctr" defTabSz="355600">
              <a:lnSpc>
                <a:spcPct val="90000"/>
              </a:lnSpc>
              <a:spcBef>
                <a:spcPct val="0"/>
              </a:spcBef>
              <a:spcAft>
                <a:spcPct val="35000"/>
              </a:spcAft>
              <a:buNone/>
            </a:pPr>
            <a:endParaRPr lang="zh-CN" altLang="en-US" sz="800" kern="1200"/>
          </a:p>
        </p:txBody>
      </p:sp>
      <p:sp>
        <p:nvSpPr>
          <p:cNvPr id="47" name="任意多边形: 形状 46">
            <a:extLst>
              <a:ext uri="{FF2B5EF4-FFF2-40B4-BE49-F238E27FC236}">
                <a16:creationId xmlns:a16="http://schemas.microsoft.com/office/drawing/2014/main" id="{4C0ACE46-B378-1693-E943-2348FA594E35}"/>
              </a:ext>
            </a:extLst>
          </p:cNvPr>
          <p:cNvSpPr/>
          <p:nvPr/>
        </p:nvSpPr>
        <p:spPr>
          <a:xfrm rot="16200000">
            <a:off x="7094631" y="4286891"/>
            <a:ext cx="197302" cy="230806"/>
          </a:xfrm>
          <a:custGeom>
            <a:avLst/>
            <a:gdLst>
              <a:gd name="connsiteX0" fmla="*/ 0 w 197301"/>
              <a:gd name="connsiteY0" fmla="*/ 46161 h 230805"/>
              <a:gd name="connsiteX1" fmla="*/ 98651 w 197301"/>
              <a:gd name="connsiteY1" fmla="*/ 46161 h 230805"/>
              <a:gd name="connsiteX2" fmla="*/ 98651 w 197301"/>
              <a:gd name="connsiteY2" fmla="*/ 0 h 230805"/>
              <a:gd name="connsiteX3" fmla="*/ 197301 w 197301"/>
              <a:gd name="connsiteY3" fmla="*/ 115403 h 230805"/>
              <a:gd name="connsiteX4" fmla="*/ 98651 w 197301"/>
              <a:gd name="connsiteY4" fmla="*/ 230805 h 230805"/>
              <a:gd name="connsiteX5" fmla="*/ 98651 w 197301"/>
              <a:gd name="connsiteY5" fmla="*/ 184644 h 230805"/>
              <a:gd name="connsiteX6" fmla="*/ 0 w 197301"/>
              <a:gd name="connsiteY6" fmla="*/ 184644 h 230805"/>
              <a:gd name="connsiteX7" fmla="*/ 0 w 197301"/>
              <a:gd name="connsiteY7" fmla="*/ 46161 h 23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301" h="230805">
                <a:moveTo>
                  <a:pt x="197301" y="184644"/>
                </a:moveTo>
                <a:lnTo>
                  <a:pt x="98650" y="184644"/>
                </a:lnTo>
                <a:lnTo>
                  <a:pt x="98650" y="230805"/>
                </a:lnTo>
                <a:lnTo>
                  <a:pt x="0" y="115402"/>
                </a:lnTo>
                <a:lnTo>
                  <a:pt x="98650" y="0"/>
                </a:lnTo>
                <a:lnTo>
                  <a:pt x="98650" y="46161"/>
                </a:lnTo>
                <a:lnTo>
                  <a:pt x="197301" y="46161"/>
                </a:lnTo>
                <a:lnTo>
                  <a:pt x="197301" y="184644"/>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59190" tIns="46162" rIns="1" bIns="46161" numCol="1" spcCol="1270" anchor="ctr" anchorCtr="0">
            <a:noAutofit/>
          </a:bodyPr>
          <a:lstStyle/>
          <a:p>
            <a:pPr marL="0" lvl="0" indent="0" algn="ctr" defTabSz="355600">
              <a:lnSpc>
                <a:spcPct val="90000"/>
              </a:lnSpc>
              <a:spcBef>
                <a:spcPct val="0"/>
              </a:spcBef>
              <a:spcAft>
                <a:spcPct val="35000"/>
              </a:spcAft>
              <a:buNone/>
            </a:pPr>
            <a:endParaRPr lang="zh-CN" altLang="en-US" sz="800" kern="1200"/>
          </a:p>
        </p:txBody>
      </p:sp>
      <p:sp>
        <p:nvSpPr>
          <p:cNvPr id="48" name="任意多边形: 形状 47">
            <a:extLst>
              <a:ext uri="{FF2B5EF4-FFF2-40B4-BE49-F238E27FC236}">
                <a16:creationId xmlns:a16="http://schemas.microsoft.com/office/drawing/2014/main" id="{D1F0BA0A-5B50-4C53-4FAE-5DDD92FDFA9F}"/>
              </a:ext>
            </a:extLst>
          </p:cNvPr>
          <p:cNvSpPr/>
          <p:nvPr/>
        </p:nvSpPr>
        <p:spPr>
          <a:xfrm rot="16200000">
            <a:off x="9287416" y="4286891"/>
            <a:ext cx="197302" cy="230806"/>
          </a:xfrm>
          <a:custGeom>
            <a:avLst/>
            <a:gdLst>
              <a:gd name="connsiteX0" fmla="*/ 0 w 197301"/>
              <a:gd name="connsiteY0" fmla="*/ 46161 h 230805"/>
              <a:gd name="connsiteX1" fmla="*/ 98651 w 197301"/>
              <a:gd name="connsiteY1" fmla="*/ 46161 h 230805"/>
              <a:gd name="connsiteX2" fmla="*/ 98651 w 197301"/>
              <a:gd name="connsiteY2" fmla="*/ 0 h 230805"/>
              <a:gd name="connsiteX3" fmla="*/ 197301 w 197301"/>
              <a:gd name="connsiteY3" fmla="*/ 115403 h 230805"/>
              <a:gd name="connsiteX4" fmla="*/ 98651 w 197301"/>
              <a:gd name="connsiteY4" fmla="*/ 230805 h 230805"/>
              <a:gd name="connsiteX5" fmla="*/ 98651 w 197301"/>
              <a:gd name="connsiteY5" fmla="*/ 184644 h 230805"/>
              <a:gd name="connsiteX6" fmla="*/ 0 w 197301"/>
              <a:gd name="connsiteY6" fmla="*/ 184644 h 230805"/>
              <a:gd name="connsiteX7" fmla="*/ 0 w 197301"/>
              <a:gd name="connsiteY7" fmla="*/ 46161 h 23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301" h="230805">
                <a:moveTo>
                  <a:pt x="197301" y="184644"/>
                </a:moveTo>
                <a:lnTo>
                  <a:pt x="98650" y="184644"/>
                </a:lnTo>
                <a:lnTo>
                  <a:pt x="98650" y="230805"/>
                </a:lnTo>
                <a:lnTo>
                  <a:pt x="0" y="115402"/>
                </a:lnTo>
                <a:lnTo>
                  <a:pt x="98650" y="0"/>
                </a:lnTo>
                <a:lnTo>
                  <a:pt x="98650" y="46161"/>
                </a:lnTo>
                <a:lnTo>
                  <a:pt x="197301" y="46161"/>
                </a:lnTo>
                <a:lnTo>
                  <a:pt x="197301" y="184644"/>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59190" tIns="46162" rIns="1" bIns="46161" numCol="1" spcCol="1270" anchor="ctr" anchorCtr="0">
            <a:noAutofit/>
          </a:bodyPr>
          <a:lstStyle/>
          <a:p>
            <a:pPr marL="0" lvl="0" indent="0" algn="ctr" defTabSz="355600">
              <a:lnSpc>
                <a:spcPct val="90000"/>
              </a:lnSpc>
              <a:spcBef>
                <a:spcPct val="0"/>
              </a:spcBef>
              <a:spcAft>
                <a:spcPct val="35000"/>
              </a:spcAft>
              <a:buNone/>
            </a:pPr>
            <a:endParaRPr lang="zh-CN" altLang="en-US" sz="800" kern="1200"/>
          </a:p>
        </p:txBody>
      </p:sp>
    </p:spTree>
    <p:extLst>
      <p:ext uri="{BB962C8B-B14F-4D97-AF65-F5344CB8AC3E}">
        <p14:creationId xmlns:p14="http://schemas.microsoft.com/office/powerpoint/2010/main" val="311137031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randombar(horizontal)">
                                      <p:cBhvr>
                                        <p:cTn id="44" dur="500"/>
                                        <p:tgtEl>
                                          <p:spTgt spid="11"/>
                                        </p:tgtEl>
                                      </p:cBhvr>
                                    </p:animEffect>
                                  </p:childTnLst>
                                </p:cTn>
                              </p:par>
                            </p:childTnLst>
                          </p:cTn>
                        </p:par>
                        <p:par>
                          <p:cTn id="45" fill="hold">
                            <p:stCondLst>
                              <p:cond delay="500"/>
                            </p:stCondLst>
                            <p:childTnLst>
                              <p:par>
                                <p:cTn id="46" presetID="53" presetClass="entr" presetSubtype="16"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Effect transition="in" filter="fade">
                                      <p:cBhvr>
                                        <p:cTn id="50" dur="500"/>
                                        <p:tgtEl>
                                          <p:spTgt spid="2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up)">
                                      <p:cBhvr>
                                        <p:cTn id="55" dur="500"/>
                                        <p:tgtEl>
                                          <p:spTgt spid="46"/>
                                        </p:tgtEl>
                                      </p:cBhvr>
                                    </p:animEffect>
                                  </p:childTnLst>
                                </p:cTn>
                              </p:par>
                            </p:childTnLst>
                          </p:cTn>
                        </p:par>
                        <p:par>
                          <p:cTn id="56" fill="hold">
                            <p:stCondLst>
                              <p:cond delay="50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1000"/>
                            </p:stCondLst>
                            <p:childTnLst>
                              <p:par>
                                <p:cTn id="61" presetID="22" presetClass="entr" presetSubtype="1"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up)">
                                      <p:cBhvr>
                                        <p:cTn id="63" dur="500"/>
                                        <p:tgtEl>
                                          <p:spTgt spid="36"/>
                                        </p:tgtEl>
                                      </p:cBhvr>
                                    </p:animEffect>
                                  </p:childTnLst>
                                </p:cTn>
                              </p:par>
                            </p:childTnLst>
                          </p:cTn>
                        </p:par>
                        <p:par>
                          <p:cTn id="64" fill="hold">
                            <p:stCondLst>
                              <p:cond delay="1500"/>
                            </p:stCondLst>
                            <p:childTnLst>
                              <p:par>
                                <p:cTn id="65" presetID="22" presetClass="entr" presetSubtype="1"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wipe(up)">
                                      <p:cBhvr>
                                        <p:cTn id="67" dur="500"/>
                                        <p:tgtEl>
                                          <p:spTgt spid="37"/>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grpId="0" nodeType="click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randombar(horizontal)">
                                      <p:cBhvr>
                                        <p:cTn id="72" dur="500"/>
                                        <p:tgtEl>
                                          <p:spTgt spid="44"/>
                                        </p:tgtEl>
                                      </p:cBhvr>
                                    </p:animEffect>
                                  </p:childTnLst>
                                </p:cTn>
                              </p:par>
                            </p:childTnLst>
                          </p:cTn>
                        </p:par>
                        <p:par>
                          <p:cTn id="73" fill="hold">
                            <p:stCondLst>
                              <p:cond delay="500"/>
                            </p:stCondLst>
                            <p:childTnLst>
                              <p:par>
                                <p:cTn id="74" presetID="53" presetClass="entr" presetSubtype="16"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 calcmode="lin" valueType="num">
                                      <p:cBhvr>
                                        <p:cTn id="76" dur="500" fill="hold"/>
                                        <p:tgtEl>
                                          <p:spTgt spid="28"/>
                                        </p:tgtEl>
                                        <p:attrNameLst>
                                          <p:attrName>ppt_w</p:attrName>
                                        </p:attrNameLst>
                                      </p:cBhvr>
                                      <p:tavLst>
                                        <p:tav tm="0">
                                          <p:val>
                                            <p:fltVal val="0"/>
                                          </p:val>
                                        </p:tav>
                                        <p:tav tm="100000">
                                          <p:val>
                                            <p:strVal val="#ppt_w"/>
                                          </p:val>
                                        </p:tav>
                                      </p:tavLst>
                                    </p:anim>
                                    <p:anim calcmode="lin" valueType="num">
                                      <p:cBhvr>
                                        <p:cTn id="77" dur="500" fill="hold"/>
                                        <p:tgtEl>
                                          <p:spTgt spid="28"/>
                                        </p:tgtEl>
                                        <p:attrNameLst>
                                          <p:attrName>ppt_h</p:attrName>
                                        </p:attrNameLst>
                                      </p:cBhvr>
                                      <p:tavLst>
                                        <p:tav tm="0">
                                          <p:val>
                                            <p:fltVal val="0"/>
                                          </p:val>
                                        </p:tav>
                                        <p:tav tm="100000">
                                          <p:val>
                                            <p:strVal val="#ppt_h"/>
                                          </p:val>
                                        </p:tav>
                                      </p:tavLst>
                                    </p:anim>
                                    <p:animEffect transition="in" filter="fade">
                                      <p:cBhvr>
                                        <p:cTn id="78" dur="500"/>
                                        <p:tgtEl>
                                          <p:spTgt spid="28"/>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grpId="0" nodeType="click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up)">
                                      <p:cBhvr>
                                        <p:cTn id="83" dur="500"/>
                                        <p:tgtEl>
                                          <p:spTgt spid="47"/>
                                        </p:tgtEl>
                                      </p:cBhvr>
                                    </p:animEffect>
                                  </p:childTnLst>
                                </p:cTn>
                              </p:par>
                            </p:childTnLst>
                          </p:cTn>
                        </p:par>
                        <p:par>
                          <p:cTn id="84" fill="hold">
                            <p:stCondLst>
                              <p:cond delay="500"/>
                            </p:stCondLst>
                            <p:childTnLst>
                              <p:par>
                                <p:cTn id="85" presetID="22" presetClass="entr" presetSubtype="1"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wipe(up)">
                                      <p:cBhvr>
                                        <p:cTn id="87" dur="500"/>
                                        <p:tgtEl>
                                          <p:spTgt spid="38"/>
                                        </p:tgtEl>
                                      </p:cBhvr>
                                    </p:animEffect>
                                  </p:childTnLst>
                                </p:cTn>
                              </p:par>
                            </p:childTnLst>
                          </p:cTn>
                        </p:par>
                        <p:par>
                          <p:cTn id="88" fill="hold">
                            <p:stCondLst>
                              <p:cond delay="1000"/>
                            </p:stCondLst>
                            <p:childTnLst>
                              <p:par>
                                <p:cTn id="89" presetID="22" presetClass="entr" presetSubtype="1" fill="hold" grpId="0" nodeType="after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wipe(up)">
                                      <p:cBhvr>
                                        <p:cTn id="91" dur="500"/>
                                        <p:tgtEl>
                                          <p:spTgt spid="39"/>
                                        </p:tgtEl>
                                      </p:cBhvr>
                                    </p:animEffect>
                                  </p:childTnLst>
                                </p:cTn>
                              </p:par>
                            </p:childTnLst>
                          </p:cTn>
                        </p:par>
                        <p:par>
                          <p:cTn id="92" fill="hold">
                            <p:stCondLst>
                              <p:cond delay="1500"/>
                            </p:stCondLst>
                            <p:childTnLst>
                              <p:par>
                                <p:cTn id="93" presetID="22" presetClass="entr" presetSubtype="1"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wipe(up)">
                                      <p:cBhvr>
                                        <p:cTn id="95" dur="500"/>
                                        <p:tgtEl>
                                          <p:spTgt spid="40"/>
                                        </p:tgtEl>
                                      </p:cBhvr>
                                    </p:animEffect>
                                  </p:childTnLst>
                                </p:cTn>
                              </p:par>
                            </p:childTnLst>
                          </p:cTn>
                        </p:par>
                      </p:childTnLst>
                    </p:cTn>
                  </p:par>
                  <p:par>
                    <p:cTn id="96" fill="hold">
                      <p:stCondLst>
                        <p:cond delay="indefinite"/>
                      </p:stCondLst>
                      <p:childTnLst>
                        <p:par>
                          <p:cTn id="97" fill="hold">
                            <p:stCondLst>
                              <p:cond delay="0"/>
                            </p:stCondLst>
                            <p:childTnLst>
                              <p:par>
                                <p:cTn id="98" presetID="14" presetClass="entr" presetSubtype="10" fill="hold" grpId="0" nodeType="clickEffect">
                                  <p:stCondLst>
                                    <p:cond delay="0"/>
                                  </p:stCondLst>
                                  <p:childTnLst>
                                    <p:set>
                                      <p:cBhvr>
                                        <p:cTn id="99" dur="1" fill="hold">
                                          <p:stCondLst>
                                            <p:cond delay="0"/>
                                          </p:stCondLst>
                                        </p:cTn>
                                        <p:tgtEl>
                                          <p:spTgt spid="45"/>
                                        </p:tgtEl>
                                        <p:attrNameLst>
                                          <p:attrName>style.visibility</p:attrName>
                                        </p:attrNameLst>
                                      </p:cBhvr>
                                      <p:to>
                                        <p:strVal val="visible"/>
                                      </p:to>
                                    </p:set>
                                    <p:animEffect transition="in" filter="randombar(horizontal)">
                                      <p:cBhvr>
                                        <p:cTn id="100" dur="500"/>
                                        <p:tgtEl>
                                          <p:spTgt spid="45"/>
                                        </p:tgtEl>
                                      </p:cBhvr>
                                    </p:animEffect>
                                  </p:childTnLst>
                                </p:cTn>
                              </p:par>
                            </p:childTnLst>
                          </p:cTn>
                        </p:par>
                        <p:par>
                          <p:cTn id="101" fill="hold">
                            <p:stCondLst>
                              <p:cond delay="500"/>
                            </p:stCondLst>
                            <p:childTnLst>
                              <p:par>
                                <p:cTn id="102" presetID="53" presetClass="entr" presetSubtype="16" fill="hold" grpId="0" nodeType="afterEffect">
                                  <p:stCondLst>
                                    <p:cond delay="0"/>
                                  </p:stCondLst>
                                  <p:childTnLst>
                                    <p:set>
                                      <p:cBhvr>
                                        <p:cTn id="103" dur="1" fill="hold">
                                          <p:stCondLst>
                                            <p:cond delay="0"/>
                                          </p:stCondLst>
                                        </p:cTn>
                                        <p:tgtEl>
                                          <p:spTgt spid="29"/>
                                        </p:tgtEl>
                                        <p:attrNameLst>
                                          <p:attrName>style.visibility</p:attrName>
                                        </p:attrNameLst>
                                      </p:cBhvr>
                                      <p:to>
                                        <p:strVal val="visible"/>
                                      </p:to>
                                    </p:set>
                                    <p:anim calcmode="lin" valueType="num">
                                      <p:cBhvr>
                                        <p:cTn id="104" dur="500" fill="hold"/>
                                        <p:tgtEl>
                                          <p:spTgt spid="29"/>
                                        </p:tgtEl>
                                        <p:attrNameLst>
                                          <p:attrName>ppt_w</p:attrName>
                                        </p:attrNameLst>
                                      </p:cBhvr>
                                      <p:tavLst>
                                        <p:tav tm="0">
                                          <p:val>
                                            <p:fltVal val="0"/>
                                          </p:val>
                                        </p:tav>
                                        <p:tav tm="100000">
                                          <p:val>
                                            <p:strVal val="#ppt_w"/>
                                          </p:val>
                                        </p:tav>
                                      </p:tavLst>
                                    </p:anim>
                                    <p:anim calcmode="lin" valueType="num">
                                      <p:cBhvr>
                                        <p:cTn id="105" dur="500" fill="hold"/>
                                        <p:tgtEl>
                                          <p:spTgt spid="29"/>
                                        </p:tgtEl>
                                        <p:attrNameLst>
                                          <p:attrName>ppt_h</p:attrName>
                                        </p:attrNameLst>
                                      </p:cBhvr>
                                      <p:tavLst>
                                        <p:tav tm="0">
                                          <p:val>
                                            <p:fltVal val="0"/>
                                          </p:val>
                                        </p:tav>
                                        <p:tav tm="100000">
                                          <p:val>
                                            <p:strVal val="#ppt_h"/>
                                          </p:val>
                                        </p:tav>
                                      </p:tavLst>
                                    </p:anim>
                                    <p:animEffect transition="in" filter="fade">
                                      <p:cBhvr>
                                        <p:cTn id="106" dur="500"/>
                                        <p:tgtEl>
                                          <p:spTgt spid="29"/>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grpId="0" nodeType="click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500"/>
                            </p:stCondLst>
                            <p:childTnLst>
                              <p:par>
                                <p:cTn id="113" presetID="22" presetClass="entr" presetSubtype="1" fill="hold" grpId="0" nodeType="after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wipe(up)">
                                      <p:cBhvr>
                                        <p:cTn id="115" dur="500"/>
                                        <p:tgtEl>
                                          <p:spTgt spid="41"/>
                                        </p:tgtEl>
                                      </p:cBhvr>
                                    </p:animEffect>
                                  </p:childTnLst>
                                </p:cTn>
                              </p:par>
                            </p:childTnLst>
                          </p:cTn>
                        </p:par>
                        <p:par>
                          <p:cTn id="116" fill="hold">
                            <p:stCondLst>
                              <p:cond delay="1000"/>
                            </p:stCondLst>
                            <p:childTnLst>
                              <p:par>
                                <p:cTn id="117" presetID="22" presetClass="entr" presetSubtype="1" fill="hold" grpId="0" nodeType="afterEffect">
                                  <p:stCondLst>
                                    <p:cond delay="0"/>
                                  </p:stCondLst>
                                  <p:childTnLst>
                                    <p:set>
                                      <p:cBhvr>
                                        <p:cTn id="118" dur="1" fill="hold">
                                          <p:stCondLst>
                                            <p:cond delay="0"/>
                                          </p:stCondLst>
                                        </p:cTn>
                                        <p:tgtEl>
                                          <p:spTgt spid="42"/>
                                        </p:tgtEl>
                                        <p:attrNameLst>
                                          <p:attrName>style.visibility</p:attrName>
                                        </p:attrNameLst>
                                      </p:cBhvr>
                                      <p:to>
                                        <p:strVal val="visible"/>
                                      </p:to>
                                    </p:set>
                                    <p:animEffect transition="in" filter="wipe(up)">
                                      <p:cBhvr>
                                        <p:cTn id="119" dur="500"/>
                                        <p:tgtEl>
                                          <p:spTgt spid="42"/>
                                        </p:tgtEl>
                                      </p:cBhvr>
                                    </p:animEffect>
                                  </p:childTnLst>
                                </p:cTn>
                              </p:par>
                            </p:childTnLst>
                          </p:cTn>
                        </p:par>
                        <p:par>
                          <p:cTn id="120" fill="hold">
                            <p:stCondLst>
                              <p:cond delay="1500"/>
                            </p:stCondLst>
                            <p:childTnLst>
                              <p:par>
                                <p:cTn id="121" presetID="22" presetClass="entr" presetSubtype="1" fill="hold" grpId="0" nodeType="after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wipe(up)">
                                      <p:cBhvr>
                                        <p:cTn id="12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5" grpId="0" animBg="1"/>
      <p:bldP spid="18" grpId="0" animBg="1"/>
      <p:bldP spid="23" grpId="0" animBg="1"/>
      <p:bldP spid="27" grpId="0" animBg="1"/>
      <p:bldP spid="28" grpId="0" animBg="1"/>
      <p:bldP spid="29" grpId="0" animBg="1"/>
      <p:bldP spid="19"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19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世纪欧美主要国家和日本的教育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11" name="任意多边形: 形状 10">
            <a:extLst>
              <a:ext uri="{FF2B5EF4-FFF2-40B4-BE49-F238E27FC236}">
                <a16:creationId xmlns:a16="http://schemas.microsoft.com/office/drawing/2014/main" id="{66AD5557-07CB-3974-3BF9-0377FB1197DB}"/>
              </a:ext>
            </a:extLst>
          </p:cNvPr>
          <p:cNvSpPr/>
          <p:nvPr/>
        </p:nvSpPr>
        <p:spPr>
          <a:xfrm>
            <a:off x="5873223" y="3878082"/>
            <a:ext cx="359858" cy="359858"/>
          </a:xfrm>
          <a:custGeom>
            <a:avLst/>
            <a:gdLst>
              <a:gd name="connsiteX0" fmla="*/ 47699 w 359858"/>
              <a:gd name="connsiteY0" fmla="*/ 137610 h 359858"/>
              <a:gd name="connsiteX1" fmla="*/ 137610 w 359858"/>
              <a:gd name="connsiteY1" fmla="*/ 137610 h 359858"/>
              <a:gd name="connsiteX2" fmla="*/ 137610 w 359858"/>
              <a:gd name="connsiteY2" fmla="*/ 47699 h 359858"/>
              <a:gd name="connsiteX3" fmla="*/ 222248 w 359858"/>
              <a:gd name="connsiteY3" fmla="*/ 47699 h 359858"/>
              <a:gd name="connsiteX4" fmla="*/ 222248 w 359858"/>
              <a:gd name="connsiteY4" fmla="*/ 137610 h 359858"/>
              <a:gd name="connsiteX5" fmla="*/ 312159 w 359858"/>
              <a:gd name="connsiteY5" fmla="*/ 137610 h 359858"/>
              <a:gd name="connsiteX6" fmla="*/ 312159 w 359858"/>
              <a:gd name="connsiteY6" fmla="*/ 222248 h 359858"/>
              <a:gd name="connsiteX7" fmla="*/ 222248 w 359858"/>
              <a:gd name="connsiteY7" fmla="*/ 222248 h 359858"/>
              <a:gd name="connsiteX8" fmla="*/ 222248 w 359858"/>
              <a:gd name="connsiteY8" fmla="*/ 312159 h 359858"/>
              <a:gd name="connsiteX9" fmla="*/ 137610 w 359858"/>
              <a:gd name="connsiteY9" fmla="*/ 312159 h 359858"/>
              <a:gd name="connsiteX10" fmla="*/ 137610 w 359858"/>
              <a:gd name="connsiteY10" fmla="*/ 222248 h 359858"/>
              <a:gd name="connsiteX11" fmla="*/ 47699 w 359858"/>
              <a:gd name="connsiteY11" fmla="*/ 222248 h 359858"/>
              <a:gd name="connsiteX12" fmla="*/ 47699 w 359858"/>
              <a:gd name="connsiteY12" fmla="*/ 137610 h 359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9858" h="359858">
                <a:moveTo>
                  <a:pt x="47699" y="137610"/>
                </a:moveTo>
                <a:lnTo>
                  <a:pt x="137610" y="137610"/>
                </a:lnTo>
                <a:lnTo>
                  <a:pt x="137610" y="47699"/>
                </a:lnTo>
                <a:lnTo>
                  <a:pt x="222248" y="47699"/>
                </a:lnTo>
                <a:lnTo>
                  <a:pt x="222248" y="137610"/>
                </a:lnTo>
                <a:lnTo>
                  <a:pt x="312159" y="137610"/>
                </a:lnTo>
                <a:lnTo>
                  <a:pt x="312159" y="222248"/>
                </a:lnTo>
                <a:lnTo>
                  <a:pt x="222248" y="222248"/>
                </a:lnTo>
                <a:lnTo>
                  <a:pt x="222248" y="312159"/>
                </a:lnTo>
                <a:lnTo>
                  <a:pt x="137610" y="312159"/>
                </a:lnTo>
                <a:lnTo>
                  <a:pt x="137610" y="222248"/>
                </a:lnTo>
                <a:lnTo>
                  <a:pt x="47699" y="222248"/>
                </a:lnTo>
                <a:lnTo>
                  <a:pt x="47699" y="137610"/>
                </a:lnTo>
                <a:close/>
              </a:path>
            </a:pathLst>
          </a:custGeom>
        </p:spPr>
        <p:style>
          <a:lnRef idx="0">
            <a:schemeClr val="accent6"/>
          </a:lnRef>
          <a:fillRef idx="3">
            <a:schemeClr val="accent6"/>
          </a:fillRef>
          <a:effectRef idx="3">
            <a:schemeClr val="accent6"/>
          </a:effectRef>
          <a:fontRef idx="minor">
            <a:schemeClr val="lt1"/>
          </a:fontRef>
        </p:style>
        <p:txBody>
          <a:bodyPr spcFirstLastPara="0" vert="horz" wrap="square" lIns="47699" tIns="137610" rIns="47699" bIns="137610"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15" name="任意多边形: 形状 14">
            <a:extLst>
              <a:ext uri="{FF2B5EF4-FFF2-40B4-BE49-F238E27FC236}">
                <a16:creationId xmlns:a16="http://schemas.microsoft.com/office/drawing/2014/main" id="{D1FB3806-7C16-6FFE-C815-36CA93CBA364}"/>
              </a:ext>
            </a:extLst>
          </p:cNvPr>
          <p:cNvSpPr/>
          <p:nvPr/>
        </p:nvSpPr>
        <p:spPr>
          <a:xfrm rot="16200000">
            <a:off x="5947194" y="3394032"/>
            <a:ext cx="197302" cy="230806"/>
          </a:xfrm>
          <a:custGeom>
            <a:avLst/>
            <a:gdLst>
              <a:gd name="connsiteX0" fmla="*/ 0 w 197301"/>
              <a:gd name="connsiteY0" fmla="*/ 46161 h 230805"/>
              <a:gd name="connsiteX1" fmla="*/ 98651 w 197301"/>
              <a:gd name="connsiteY1" fmla="*/ 46161 h 230805"/>
              <a:gd name="connsiteX2" fmla="*/ 98651 w 197301"/>
              <a:gd name="connsiteY2" fmla="*/ 0 h 230805"/>
              <a:gd name="connsiteX3" fmla="*/ 197301 w 197301"/>
              <a:gd name="connsiteY3" fmla="*/ 115403 h 230805"/>
              <a:gd name="connsiteX4" fmla="*/ 98651 w 197301"/>
              <a:gd name="connsiteY4" fmla="*/ 230805 h 230805"/>
              <a:gd name="connsiteX5" fmla="*/ 98651 w 197301"/>
              <a:gd name="connsiteY5" fmla="*/ 184644 h 230805"/>
              <a:gd name="connsiteX6" fmla="*/ 0 w 197301"/>
              <a:gd name="connsiteY6" fmla="*/ 184644 h 230805"/>
              <a:gd name="connsiteX7" fmla="*/ 0 w 197301"/>
              <a:gd name="connsiteY7" fmla="*/ 46161 h 23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301" h="230805">
                <a:moveTo>
                  <a:pt x="197301" y="184644"/>
                </a:moveTo>
                <a:lnTo>
                  <a:pt x="98650" y="184644"/>
                </a:lnTo>
                <a:lnTo>
                  <a:pt x="98650" y="230805"/>
                </a:lnTo>
                <a:lnTo>
                  <a:pt x="0" y="115402"/>
                </a:lnTo>
                <a:lnTo>
                  <a:pt x="98650" y="0"/>
                </a:lnTo>
                <a:lnTo>
                  <a:pt x="98650" y="46161"/>
                </a:lnTo>
                <a:lnTo>
                  <a:pt x="197301" y="46161"/>
                </a:lnTo>
                <a:lnTo>
                  <a:pt x="197301" y="184644"/>
                </a:lnTo>
                <a:close/>
              </a:path>
            </a:pathLst>
          </a:custGeom>
        </p:spPr>
        <p:style>
          <a:lnRef idx="0">
            <a:schemeClr val="accent6"/>
          </a:lnRef>
          <a:fillRef idx="3">
            <a:schemeClr val="accent6"/>
          </a:fillRef>
          <a:effectRef idx="3">
            <a:schemeClr val="accent6"/>
          </a:effectRef>
          <a:fontRef idx="minor">
            <a:schemeClr val="lt1"/>
          </a:fontRef>
        </p:style>
        <p:txBody>
          <a:bodyPr spcFirstLastPara="0" vert="horz" wrap="square" lIns="59190" tIns="46162" rIns="1" bIns="46161" numCol="1" spcCol="1270" anchor="ctr" anchorCtr="0">
            <a:noAutofit/>
          </a:bodyPr>
          <a:lstStyle/>
          <a:p>
            <a:pPr marL="0" lvl="0" indent="0" algn="ctr" defTabSz="355600">
              <a:lnSpc>
                <a:spcPct val="90000"/>
              </a:lnSpc>
              <a:spcBef>
                <a:spcPct val="0"/>
              </a:spcBef>
              <a:spcAft>
                <a:spcPct val="35000"/>
              </a:spcAft>
              <a:buNone/>
            </a:pPr>
            <a:endParaRPr lang="zh-CN" altLang="en-US" sz="800" kern="1200"/>
          </a:p>
        </p:txBody>
      </p:sp>
      <p:sp>
        <p:nvSpPr>
          <p:cNvPr id="18" name="椭圆 17">
            <a:extLst>
              <a:ext uri="{FF2B5EF4-FFF2-40B4-BE49-F238E27FC236}">
                <a16:creationId xmlns:a16="http://schemas.microsoft.com/office/drawing/2014/main" id="{490561A8-6F91-7817-8173-D77043F07D99}"/>
              </a:ext>
            </a:extLst>
          </p:cNvPr>
          <p:cNvSpPr/>
          <p:nvPr/>
        </p:nvSpPr>
        <p:spPr>
          <a:xfrm>
            <a:off x="5256305" y="1762612"/>
            <a:ext cx="1535252" cy="1535252"/>
          </a:xfrm>
          <a:prstGeom prst="ellipse">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zh-CN" altLang="en-US" dirty="0"/>
              <a:t>（二）</a:t>
            </a:r>
            <a:endParaRPr lang="en-US" altLang="zh-CN" dirty="0"/>
          </a:p>
          <a:p>
            <a:pPr algn="ctr"/>
            <a:r>
              <a:rPr lang="zh-CN" altLang="en-US" dirty="0"/>
              <a:t>教育思想</a:t>
            </a:r>
          </a:p>
        </p:txBody>
      </p:sp>
      <p:sp>
        <p:nvSpPr>
          <p:cNvPr id="23" name="椭圆 22">
            <a:extLst>
              <a:ext uri="{FF2B5EF4-FFF2-40B4-BE49-F238E27FC236}">
                <a16:creationId xmlns:a16="http://schemas.microsoft.com/office/drawing/2014/main" id="{62893C50-702E-F7B0-5C1C-E7039FBF4462}"/>
              </a:ext>
            </a:extLst>
          </p:cNvPr>
          <p:cNvSpPr/>
          <p:nvPr/>
        </p:nvSpPr>
        <p:spPr>
          <a:xfrm>
            <a:off x="4409158" y="3448411"/>
            <a:ext cx="1219200" cy="1219200"/>
          </a:xfrm>
          <a:prstGeom prst="ellipse">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en-US" altLang="zh-CN" dirty="0"/>
              <a:t>1</a:t>
            </a:r>
          </a:p>
          <a:p>
            <a:pPr algn="ctr"/>
            <a:r>
              <a:rPr lang="en-US" altLang="zh-CN" dirty="0"/>
              <a:t> </a:t>
            </a:r>
            <a:r>
              <a:rPr lang="zh-CN" altLang="en-US" dirty="0"/>
              <a:t>斯宾塞论教育</a:t>
            </a:r>
          </a:p>
        </p:txBody>
      </p:sp>
      <p:sp>
        <p:nvSpPr>
          <p:cNvPr id="27" name="椭圆 26">
            <a:extLst>
              <a:ext uri="{FF2B5EF4-FFF2-40B4-BE49-F238E27FC236}">
                <a16:creationId xmlns:a16="http://schemas.microsoft.com/office/drawing/2014/main" id="{EA61B624-9073-1F5A-F96A-DB70A27A2503}"/>
              </a:ext>
            </a:extLst>
          </p:cNvPr>
          <p:cNvSpPr/>
          <p:nvPr/>
        </p:nvSpPr>
        <p:spPr>
          <a:xfrm>
            <a:off x="6528787" y="3448411"/>
            <a:ext cx="1219200" cy="1219200"/>
          </a:xfrm>
          <a:prstGeom prst="ellipse">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en-US" altLang="zh-CN" dirty="0"/>
              <a:t>2</a:t>
            </a:r>
          </a:p>
          <a:p>
            <a:pPr algn="ctr"/>
            <a:r>
              <a:rPr lang="en-US" altLang="zh-CN" dirty="0"/>
              <a:t> </a:t>
            </a:r>
            <a:r>
              <a:rPr lang="zh-CN" altLang="en-US" dirty="0"/>
              <a:t>赫胥黎论教育</a:t>
            </a:r>
          </a:p>
        </p:txBody>
      </p:sp>
      <p:sp>
        <p:nvSpPr>
          <p:cNvPr id="19" name="矩形: 圆角 18">
            <a:extLst>
              <a:ext uri="{FF2B5EF4-FFF2-40B4-BE49-F238E27FC236}">
                <a16:creationId xmlns:a16="http://schemas.microsoft.com/office/drawing/2014/main" id="{8C9420E2-71A2-B407-BD0C-85E80117E79E}"/>
              </a:ext>
            </a:extLst>
          </p:cNvPr>
          <p:cNvSpPr/>
          <p:nvPr/>
        </p:nvSpPr>
        <p:spPr>
          <a:xfrm>
            <a:off x="8426724" y="3388500"/>
            <a:ext cx="2093393" cy="405346"/>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1600" dirty="0"/>
              <a:t>对传统教育的批判</a:t>
            </a:r>
          </a:p>
        </p:txBody>
      </p:sp>
      <p:sp>
        <p:nvSpPr>
          <p:cNvPr id="36" name="矩形: 圆角 35">
            <a:extLst>
              <a:ext uri="{FF2B5EF4-FFF2-40B4-BE49-F238E27FC236}">
                <a16:creationId xmlns:a16="http://schemas.microsoft.com/office/drawing/2014/main" id="{D7A2253A-5393-C413-3603-4201D8122C1D}"/>
              </a:ext>
            </a:extLst>
          </p:cNvPr>
          <p:cNvSpPr/>
          <p:nvPr/>
        </p:nvSpPr>
        <p:spPr>
          <a:xfrm>
            <a:off x="8426724" y="4330791"/>
            <a:ext cx="2522247" cy="405346"/>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1600"/>
              <a:t>科学教育与自由教育</a:t>
            </a:r>
            <a:endParaRPr lang="zh-CN" altLang="en-US" sz="1600" dirty="0"/>
          </a:p>
        </p:txBody>
      </p:sp>
      <p:sp>
        <p:nvSpPr>
          <p:cNvPr id="46" name="任意多边形: 形状 45">
            <a:extLst>
              <a:ext uri="{FF2B5EF4-FFF2-40B4-BE49-F238E27FC236}">
                <a16:creationId xmlns:a16="http://schemas.microsoft.com/office/drawing/2014/main" id="{742A09A2-E41F-16B8-2187-061D3C2B87B3}"/>
              </a:ext>
            </a:extLst>
          </p:cNvPr>
          <p:cNvSpPr/>
          <p:nvPr/>
        </p:nvSpPr>
        <p:spPr>
          <a:xfrm rot="10800000">
            <a:off x="7942522" y="3893201"/>
            <a:ext cx="197302" cy="230806"/>
          </a:xfrm>
          <a:custGeom>
            <a:avLst/>
            <a:gdLst>
              <a:gd name="connsiteX0" fmla="*/ 0 w 197301"/>
              <a:gd name="connsiteY0" fmla="*/ 46161 h 230805"/>
              <a:gd name="connsiteX1" fmla="*/ 98651 w 197301"/>
              <a:gd name="connsiteY1" fmla="*/ 46161 h 230805"/>
              <a:gd name="connsiteX2" fmla="*/ 98651 w 197301"/>
              <a:gd name="connsiteY2" fmla="*/ 0 h 230805"/>
              <a:gd name="connsiteX3" fmla="*/ 197301 w 197301"/>
              <a:gd name="connsiteY3" fmla="*/ 115403 h 230805"/>
              <a:gd name="connsiteX4" fmla="*/ 98651 w 197301"/>
              <a:gd name="connsiteY4" fmla="*/ 230805 h 230805"/>
              <a:gd name="connsiteX5" fmla="*/ 98651 w 197301"/>
              <a:gd name="connsiteY5" fmla="*/ 184644 h 230805"/>
              <a:gd name="connsiteX6" fmla="*/ 0 w 197301"/>
              <a:gd name="connsiteY6" fmla="*/ 184644 h 230805"/>
              <a:gd name="connsiteX7" fmla="*/ 0 w 197301"/>
              <a:gd name="connsiteY7" fmla="*/ 46161 h 23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301" h="230805">
                <a:moveTo>
                  <a:pt x="197301" y="184644"/>
                </a:moveTo>
                <a:lnTo>
                  <a:pt x="98650" y="184644"/>
                </a:lnTo>
                <a:lnTo>
                  <a:pt x="98650" y="230805"/>
                </a:lnTo>
                <a:lnTo>
                  <a:pt x="0" y="115402"/>
                </a:lnTo>
                <a:lnTo>
                  <a:pt x="98650" y="0"/>
                </a:lnTo>
                <a:lnTo>
                  <a:pt x="98650" y="46161"/>
                </a:lnTo>
                <a:lnTo>
                  <a:pt x="197301" y="46161"/>
                </a:lnTo>
                <a:lnTo>
                  <a:pt x="197301" y="184644"/>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59190" tIns="46162" rIns="1" bIns="46161" numCol="1" spcCol="1270" anchor="ctr" anchorCtr="0">
            <a:noAutofit/>
          </a:bodyPr>
          <a:lstStyle/>
          <a:p>
            <a:pPr marL="0" lvl="0" indent="0" algn="ctr" defTabSz="355600">
              <a:lnSpc>
                <a:spcPct val="90000"/>
              </a:lnSpc>
              <a:spcBef>
                <a:spcPct val="0"/>
              </a:spcBef>
              <a:spcAft>
                <a:spcPct val="35000"/>
              </a:spcAft>
              <a:buNone/>
            </a:pPr>
            <a:endParaRPr lang="zh-CN" altLang="en-US" sz="800" kern="1200"/>
          </a:p>
        </p:txBody>
      </p:sp>
      <p:sp>
        <p:nvSpPr>
          <p:cNvPr id="30" name="矩形: 圆角 29">
            <a:extLst>
              <a:ext uri="{FF2B5EF4-FFF2-40B4-BE49-F238E27FC236}">
                <a16:creationId xmlns:a16="http://schemas.microsoft.com/office/drawing/2014/main" id="{15899D29-82D5-A1AD-06DB-F3E397782E9E}"/>
              </a:ext>
            </a:extLst>
          </p:cNvPr>
          <p:cNvSpPr/>
          <p:nvPr/>
        </p:nvSpPr>
        <p:spPr>
          <a:xfrm>
            <a:off x="1739687" y="3817073"/>
            <a:ext cx="1977018" cy="418980"/>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1600" dirty="0"/>
              <a:t>课程体系</a:t>
            </a:r>
          </a:p>
        </p:txBody>
      </p:sp>
      <p:sp>
        <p:nvSpPr>
          <p:cNvPr id="31" name="矩形: 圆角 30">
            <a:extLst>
              <a:ext uri="{FF2B5EF4-FFF2-40B4-BE49-F238E27FC236}">
                <a16:creationId xmlns:a16="http://schemas.microsoft.com/office/drawing/2014/main" id="{8D5B8B86-3288-682D-D3FD-5007385CDF76}"/>
              </a:ext>
            </a:extLst>
          </p:cNvPr>
          <p:cNvSpPr/>
          <p:nvPr/>
        </p:nvSpPr>
        <p:spPr>
          <a:xfrm>
            <a:off x="1625873" y="4543692"/>
            <a:ext cx="2105446" cy="418980"/>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1600" dirty="0"/>
              <a:t>教育原则与方法</a:t>
            </a:r>
          </a:p>
        </p:txBody>
      </p:sp>
      <p:sp>
        <p:nvSpPr>
          <p:cNvPr id="32" name="矩形: 圆角 31">
            <a:extLst>
              <a:ext uri="{FF2B5EF4-FFF2-40B4-BE49-F238E27FC236}">
                <a16:creationId xmlns:a16="http://schemas.microsoft.com/office/drawing/2014/main" id="{8F47B88B-45D1-AA7B-688B-9B49CF13047E}"/>
              </a:ext>
            </a:extLst>
          </p:cNvPr>
          <p:cNvSpPr/>
          <p:nvPr/>
        </p:nvSpPr>
        <p:spPr>
          <a:xfrm>
            <a:off x="2196067" y="5252382"/>
            <a:ext cx="1535252" cy="405346"/>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1600" dirty="0"/>
              <a:t>评价</a:t>
            </a:r>
          </a:p>
        </p:txBody>
      </p:sp>
      <p:sp>
        <p:nvSpPr>
          <p:cNvPr id="33" name="任意多边形: 形状 32">
            <a:extLst>
              <a:ext uri="{FF2B5EF4-FFF2-40B4-BE49-F238E27FC236}">
                <a16:creationId xmlns:a16="http://schemas.microsoft.com/office/drawing/2014/main" id="{1E3C08FA-7D58-4BB4-83B8-35B5B758C5EE}"/>
              </a:ext>
            </a:extLst>
          </p:cNvPr>
          <p:cNvSpPr/>
          <p:nvPr/>
        </p:nvSpPr>
        <p:spPr>
          <a:xfrm>
            <a:off x="4007827" y="3968028"/>
            <a:ext cx="197302" cy="230806"/>
          </a:xfrm>
          <a:custGeom>
            <a:avLst/>
            <a:gdLst>
              <a:gd name="connsiteX0" fmla="*/ 0 w 197301"/>
              <a:gd name="connsiteY0" fmla="*/ 46161 h 230805"/>
              <a:gd name="connsiteX1" fmla="*/ 98651 w 197301"/>
              <a:gd name="connsiteY1" fmla="*/ 46161 h 230805"/>
              <a:gd name="connsiteX2" fmla="*/ 98651 w 197301"/>
              <a:gd name="connsiteY2" fmla="*/ 0 h 230805"/>
              <a:gd name="connsiteX3" fmla="*/ 197301 w 197301"/>
              <a:gd name="connsiteY3" fmla="*/ 115403 h 230805"/>
              <a:gd name="connsiteX4" fmla="*/ 98651 w 197301"/>
              <a:gd name="connsiteY4" fmla="*/ 230805 h 230805"/>
              <a:gd name="connsiteX5" fmla="*/ 98651 w 197301"/>
              <a:gd name="connsiteY5" fmla="*/ 184644 h 230805"/>
              <a:gd name="connsiteX6" fmla="*/ 0 w 197301"/>
              <a:gd name="connsiteY6" fmla="*/ 184644 h 230805"/>
              <a:gd name="connsiteX7" fmla="*/ 0 w 197301"/>
              <a:gd name="connsiteY7" fmla="*/ 46161 h 23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301" h="230805">
                <a:moveTo>
                  <a:pt x="197301" y="184644"/>
                </a:moveTo>
                <a:lnTo>
                  <a:pt x="98650" y="184644"/>
                </a:lnTo>
                <a:lnTo>
                  <a:pt x="98650" y="230805"/>
                </a:lnTo>
                <a:lnTo>
                  <a:pt x="0" y="115402"/>
                </a:lnTo>
                <a:lnTo>
                  <a:pt x="98650" y="0"/>
                </a:lnTo>
                <a:lnTo>
                  <a:pt x="98650" y="46161"/>
                </a:lnTo>
                <a:lnTo>
                  <a:pt x="197301" y="46161"/>
                </a:lnTo>
                <a:lnTo>
                  <a:pt x="197301" y="184644"/>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59190" tIns="46162" rIns="1" bIns="46161" numCol="1" spcCol="1270" anchor="ctr" anchorCtr="0">
            <a:noAutofit/>
          </a:bodyPr>
          <a:lstStyle/>
          <a:p>
            <a:pPr marL="0" lvl="0" indent="0" algn="ctr" defTabSz="355600">
              <a:lnSpc>
                <a:spcPct val="90000"/>
              </a:lnSpc>
              <a:spcBef>
                <a:spcPct val="0"/>
              </a:spcBef>
              <a:spcAft>
                <a:spcPct val="35000"/>
              </a:spcAft>
              <a:buNone/>
            </a:pPr>
            <a:endParaRPr lang="zh-CN" altLang="en-US" sz="800" kern="1200"/>
          </a:p>
        </p:txBody>
      </p:sp>
      <p:sp>
        <p:nvSpPr>
          <p:cNvPr id="34" name="矩形: 圆角 33">
            <a:extLst>
              <a:ext uri="{FF2B5EF4-FFF2-40B4-BE49-F238E27FC236}">
                <a16:creationId xmlns:a16="http://schemas.microsoft.com/office/drawing/2014/main" id="{6DA4D61D-5994-F0E4-CDBA-F1D79AF1CD8F}"/>
              </a:ext>
            </a:extLst>
          </p:cNvPr>
          <p:cNvSpPr/>
          <p:nvPr/>
        </p:nvSpPr>
        <p:spPr>
          <a:xfrm>
            <a:off x="1447134" y="3090454"/>
            <a:ext cx="2289665" cy="418980"/>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1600"/>
              <a:t>教育的目的</a:t>
            </a:r>
            <a:endParaRPr lang="zh-CN" altLang="en-US" sz="1600" dirty="0"/>
          </a:p>
        </p:txBody>
      </p:sp>
    </p:spTree>
    <p:extLst>
      <p:ext uri="{BB962C8B-B14F-4D97-AF65-F5344CB8AC3E}">
        <p14:creationId xmlns:p14="http://schemas.microsoft.com/office/powerpoint/2010/main" val="194075622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childTnLst>
                          </p:cTn>
                        </p:par>
                        <p:par>
                          <p:cTn id="34" fill="hold">
                            <p:stCondLst>
                              <p:cond delay="500"/>
                            </p:stCondLst>
                            <p:childTnLst>
                              <p:par>
                                <p:cTn id="35" presetID="14" presetClass="entr" presetSubtype="1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par>
                          <p:cTn id="38" fill="hold">
                            <p:stCondLst>
                              <p:cond delay="1000"/>
                            </p:stCondLst>
                            <p:childTnLst>
                              <p:par>
                                <p:cTn id="39" presetID="53" presetClass="entr" presetSubtype="16"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right)">
                                      <p:cBhvr>
                                        <p:cTn id="48" dur="500"/>
                                        <p:tgtEl>
                                          <p:spTgt spid="33"/>
                                        </p:tgtEl>
                                      </p:cBhvr>
                                    </p:animEffect>
                                  </p:childTnLst>
                                </p:cTn>
                              </p:par>
                            </p:childTnLst>
                          </p:cTn>
                        </p:par>
                        <p:par>
                          <p:cTn id="49" fill="hold">
                            <p:stCondLst>
                              <p:cond delay="500"/>
                            </p:stCondLst>
                            <p:childTnLst>
                              <p:par>
                                <p:cTn id="50" presetID="22" presetClass="entr" presetSubtype="2"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right)">
                                      <p:cBhvr>
                                        <p:cTn id="52" dur="500"/>
                                        <p:tgtEl>
                                          <p:spTgt spid="34"/>
                                        </p:tgtEl>
                                      </p:cBhvr>
                                    </p:animEffect>
                                  </p:childTnLst>
                                </p:cTn>
                              </p:par>
                            </p:childTnLst>
                          </p:cTn>
                        </p:par>
                        <p:par>
                          <p:cTn id="53" fill="hold">
                            <p:stCondLst>
                              <p:cond delay="1000"/>
                            </p:stCondLst>
                            <p:childTnLst>
                              <p:par>
                                <p:cTn id="54" presetID="22" presetClass="entr" presetSubtype="2"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wipe(right)">
                                      <p:cBhvr>
                                        <p:cTn id="56" dur="500"/>
                                        <p:tgtEl>
                                          <p:spTgt spid="30"/>
                                        </p:tgtEl>
                                      </p:cBhvr>
                                    </p:animEffect>
                                  </p:childTnLst>
                                </p:cTn>
                              </p:par>
                            </p:childTnLst>
                          </p:cTn>
                        </p:par>
                        <p:par>
                          <p:cTn id="57" fill="hold">
                            <p:stCondLst>
                              <p:cond delay="1500"/>
                            </p:stCondLst>
                            <p:childTnLst>
                              <p:par>
                                <p:cTn id="58" presetID="22" presetClass="entr" presetSubtype="2"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right)">
                                      <p:cBhvr>
                                        <p:cTn id="60" dur="500"/>
                                        <p:tgtEl>
                                          <p:spTgt spid="31"/>
                                        </p:tgtEl>
                                      </p:cBhvr>
                                    </p:animEffect>
                                  </p:childTnLst>
                                </p:cTn>
                              </p:par>
                            </p:childTnLst>
                          </p:cTn>
                        </p:par>
                        <p:par>
                          <p:cTn id="61" fill="hold">
                            <p:stCondLst>
                              <p:cond delay="2000"/>
                            </p:stCondLst>
                            <p:childTnLst>
                              <p:par>
                                <p:cTn id="62" presetID="22" presetClass="entr" presetSubtype="2"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right)">
                                      <p:cBhvr>
                                        <p:cTn id="64" dur="500"/>
                                        <p:tgtEl>
                                          <p:spTgt spid="32"/>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wipe(left)">
                                      <p:cBhvr>
                                        <p:cTn id="76" dur="500"/>
                                        <p:tgtEl>
                                          <p:spTgt spid="46"/>
                                        </p:tgtEl>
                                      </p:cBhvr>
                                    </p:animEffect>
                                  </p:childTnLst>
                                </p:cTn>
                              </p:par>
                            </p:childTnLst>
                          </p:cTn>
                        </p:par>
                        <p:par>
                          <p:cTn id="77" fill="hold">
                            <p:stCondLst>
                              <p:cond delay="500"/>
                            </p:stCondLst>
                            <p:childTnLst>
                              <p:par>
                                <p:cTn id="78" presetID="22" presetClass="entr" presetSubtype="8"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wipe(left)">
                                      <p:cBhvr>
                                        <p:cTn id="80" dur="500"/>
                                        <p:tgtEl>
                                          <p:spTgt spid="19"/>
                                        </p:tgtEl>
                                      </p:cBhvr>
                                    </p:animEffect>
                                  </p:childTnLst>
                                </p:cTn>
                              </p:par>
                            </p:childTnLst>
                          </p:cTn>
                        </p:par>
                        <p:par>
                          <p:cTn id="81" fill="hold">
                            <p:stCondLst>
                              <p:cond delay="1000"/>
                            </p:stCondLst>
                            <p:childTnLst>
                              <p:par>
                                <p:cTn id="82" presetID="22" presetClass="entr" presetSubtype="8" fill="hold" grpId="0" nodeType="after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wipe(left)">
                                      <p:cBhvr>
                                        <p:cTn id="8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5" grpId="0" animBg="1"/>
      <p:bldP spid="18" grpId="0" animBg="1"/>
      <p:bldP spid="23" grpId="0" animBg="1"/>
      <p:bldP spid="27" grpId="0" animBg="1"/>
      <p:bldP spid="19" grpId="0" animBg="1"/>
      <p:bldP spid="36" grpId="0" animBg="1"/>
      <p:bldP spid="46" grpId="0" animBg="1"/>
      <p:bldP spid="30" grpId="0" animBg="1"/>
      <p:bldP spid="31" grpId="0" animBg="1"/>
      <p:bldP spid="32" grpId="0" animBg="1"/>
      <p:bldP spid="33" grpId="0" animBg="1"/>
      <p:bldP spid="3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19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世纪欧美主要国家和日本的教育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24" name="文本框 23">
            <a:extLst>
              <a:ext uri="{FF2B5EF4-FFF2-40B4-BE49-F238E27FC236}">
                <a16:creationId xmlns:a16="http://schemas.microsoft.com/office/drawing/2014/main" id="{AA7B4663-A311-D79A-4BE0-DB1EC32EC764}"/>
              </a:ext>
            </a:extLst>
          </p:cNvPr>
          <p:cNvSpPr txBox="1"/>
          <p:nvPr/>
        </p:nvSpPr>
        <p:spPr>
          <a:xfrm>
            <a:off x="1541292" y="1493121"/>
            <a:ext cx="8964241" cy="459741"/>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二、</a:t>
            </a:r>
            <a:r>
              <a:rPr lang="en-US" altLang="zh-CN" b="1" dirty="0">
                <a:solidFill>
                  <a:srgbClr val="0070C0"/>
                </a:solidFill>
                <a:latin typeface="方正黑体简体" panose="02010601030101010101" pitchFamily="2" charset="-122"/>
                <a:ea typeface="方正黑体简体" panose="02010601030101010101" pitchFamily="2" charset="-122"/>
              </a:rPr>
              <a:t>19 </a:t>
            </a:r>
            <a:r>
              <a:rPr lang="zh-CN" altLang="en-US" b="1" dirty="0">
                <a:solidFill>
                  <a:srgbClr val="0070C0"/>
                </a:solidFill>
                <a:latin typeface="方正黑体简体" panose="02010601030101010101" pitchFamily="2" charset="-122"/>
                <a:ea typeface="方正黑体简体" panose="02010601030101010101" pitchFamily="2" charset="-122"/>
              </a:rPr>
              <a:t>世纪法国的教育</a:t>
            </a:r>
            <a:endParaRPr lang="zh-CN" altLang="en-US" dirty="0">
              <a:latin typeface="方正黑体简体" panose="02010601030101010101" pitchFamily="2" charset="-122"/>
              <a:ea typeface="方正黑体简体" panose="02010601030101010101" pitchFamily="2" charset="-122"/>
            </a:endParaRPr>
          </a:p>
        </p:txBody>
      </p:sp>
      <p:sp>
        <p:nvSpPr>
          <p:cNvPr id="5" name="任意多边形: 形状 4">
            <a:extLst>
              <a:ext uri="{FF2B5EF4-FFF2-40B4-BE49-F238E27FC236}">
                <a16:creationId xmlns:a16="http://schemas.microsoft.com/office/drawing/2014/main" id="{03D5445B-5EF9-15A0-5A2F-579E56BE7F29}"/>
              </a:ext>
            </a:extLst>
          </p:cNvPr>
          <p:cNvSpPr/>
          <p:nvPr/>
        </p:nvSpPr>
        <p:spPr>
          <a:xfrm>
            <a:off x="5368196" y="3923476"/>
            <a:ext cx="1633319" cy="1633319"/>
          </a:xfrm>
          <a:custGeom>
            <a:avLst/>
            <a:gdLst>
              <a:gd name="connsiteX0" fmla="*/ 0 w 1633319"/>
              <a:gd name="connsiteY0" fmla="*/ 816660 h 1633319"/>
              <a:gd name="connsiteX1" fmla="*/ 816660 w 1633319"/>
              <a:gd name="connsiteY1" fmla="*/ 0 h 1633319"/>
              <a:gd name="connsiteX2" fmla="*/ 1633320 w 1633319"/>
              <a:gd name="connsiteY2" fmla="*/ 816660 h 1633319"/>
              <a:gd name="connsiteX3" fmla="*/ 816660 w 1633319"/>
              <a:gd name="connsiteY3" fmla="*/ 1633320 h 1633319"/>
              <a:gd name="connsiteX4" fmla="*/ 0 w 1633319"/>
              <a:gd name="connsiteY4" fmla="*/ 816660 h 163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319" h="1633319">
                <a:moveTo>
                  <a:pt x="0" y="816660"/>
                </a:moveTo>
                <a:cubicBezTo>
                  <a:pt x="0" y="365631"/>
                  <a:pt x="365631" y="0"/>
                  <a:pt x="816660" y="0"/>
                </a:cubicBezTo>
                <a:cubicBezTo>
                  <a:pt x="1267689" y="0"/>
                  <a:pt x="1633320" y="365631"/>
                  <a:pt x="1633320" y="816660"/>
                </a:cubicBezTo>
                <a:cubicBezTo>
                  <a:pt x="1633320" y="1267689"/>
                  <a:pt x="1267689" y="1633320"/>
                  <a:pt x="816660" y="1633320"/>
                </a:cubicBezTo>
                <a:cubicBezTo>
                  <a:pt x="365631" y="1633320"/>
                  <a:pt x="0" y="1267689"/>
                  <a:pt x="0" y="816660"/>
                </a:cubicBez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49354" tIns="249354" rIns="249354" bIns="249354" numCol="1" spcCol="1270" anchor="ctr" anchorCtr="0">
            <a:noAutofit/>
          </a:bodyPr>
          <a:lstStyle/>
          <a:p>
            <a:pPr marL="0" lvl="0" indent="0" algn="ctr" defTabSz="711200">
              <a:lnSpc>
                <a:spcPct val="90000"/>
              </a:lnSpc>
              <a:spcBef>
                <a:spcPct val="0"/>
              </a:spcBef>
              <a:spcAft>
                <a:spcPct val="35000"/>
              </a:spcAft>
              <a:buNone/>
            </a:pPr>
            <a:r>
              <a:rPr lang="zh-CN" altLang="en-US" dirty="0"/>
              <a:t>（一）</a:t>
            </a:r>
            <a:endParaRPr lang="en-US" altLang="zh-CN" dirty="0"/>
          </a:p>
          <a:p>
            <a:pPr marL="0" lvl="0" indent="0" algn="ctr" defTabSz="711200">
              <a:lnSpc>
                <a:spcPct val="90000"/>
              </a:lnSpc>
              <a:spcBef>
                <a:spcPct val="0"/>
              </a:spcBef>
              <a:spcAft>
                <a:spcPct val="35000"/>
              </a:spcAft>
              <a:buNone/>
            </a:pPr>
            <a:r>
              <a:rPr lang="zh-CN" altLang="en-US" dirty="0"/>
              <a:t>教育概况</a:t>
            </a:r>
            <a:endParaRPr lang="zh-CN" altLang="en-US" kern="1200" dirty="0"/>
          </a:p>
        </p:txBody>
      </p:sp>
      <p:sp>
        <p:nvSpPr>
          <p:cNvPr id="7" name="箭头: 左 6">
            <a:extLst>
              <a:ext uri="{FF2B5EF4-FFF2-40B4-BE49-F238E27FC236}">
                <a16:creationId xmlns:a16="http://schemas.microsoft.com/office/drawing/2014/main" id="{F604A668-6BA7-F6ED-B9E2-9FEF62BED5AD}"/>
              </a:ext>
            </a:extLst>
          </p:cNvPr>
          <p:cNvSpPr/>
          <p:nvPr/>
        </p:nvSpPr>
        <p:spPr>
          <a:xfrm rot="11396898">
            <a:off x="3067132" y="4153800"/>
            <a:ext cx="2203587" cy="465496"/>
          </a:xfrm>
          <a:prstGeom prst="leftArrow">
            <a:avLst>
              <a:gd name="adj1" fmla="val 60000"/>
              <a:gd name="adj2" fmla="val 50000"/>
            </a:avLst>
          </a:pr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hueOff val="0"/>
              <a:satOff val="0"/>
              <a:lumOff val="0"/>
              <a:alphaOff val="0"/>
            </a:schemeClr>
          </a:fontRef>
        </p:style>
      </p:sp>
      <p:sp>
        <p:nvSpPr>
          <p:cNvPr id="8" name="任意多边形: 形状 7">
            <a:extLst>
              <a:ext uri="{FF2B5EF4-FFF2-40B4-BE49-F238E27FC236}">
                <a16:creationId xmlns:a16="http://schemas.microsoft.com/office/drawing/2014/main" id="{4E8E8C48-F895-F0B8-B91C-A926AE6337DE}"/>
              </a:ext>
            </a:extLst>
          </p:cNvPr>
          <p:cNvSpPr/>
          <p:nvPr/>
        </p:nvSpPr>
        <p:spPr>
          <a:xfrm>
            <a:off x="1541300" y="3872646"/>
            <a:ext cx="3084795" cy="647113"/>
          </a:xfrm>
          <a:custGeom>
            <a:avLst/>
            <a:gdLst>
              <a:gd name="connsiteX0" fmla="*/ 0 w 3084795"/>
              <a:gd name="connsiteY0" fmla="*/ 64711 h 647113"/>
              <a:gd name="connsiteX1" fmla="*/ 64711 w 3084795"/>
              <a:gd name="connsiteY1" fmla="*/ 0 h 647113"/>
              <a:gd name="connsiteX2" fmla="*/ 3020084 w 3084795"/>
              <a:gd name="connsiteY2" fmla="*/ 0 h 647113"/>
              <a:gd name="connsiteX3" fmla="*/ 3084795 w 3084795"/>
              <a:gd name="connsiteY3" fmla="*/ 64711 h 647113"/>
              <a:gd name="connsiteX4" fmla="*/ 3084795 w 3084795"/>
              <a:gd name="connsiteY4" fmla="*/ 582402 h 647113"/>
              <a:gd name="connsiteX5" fmla="*/ 3020084 w 3084795"/>
              <a:gd name="connsiteY5" fmla="*/ 647113 h 647113"/>
              <a:gd name="connsiteX6" fmla="*/ 64711 w 3084795"/>
              <a:gd name="connsiteY6" fmla="*/ 647113 h 647113"/>
              <a:gd name="connsiteX7" fmla="*/ 0 w 3084795"/>
              <a:gd name="connsiteY7" fmla="*/ 582402 h 647113"/>
              <a:gd name="connsiteX8" fmla="*/ 0 w 3084795"/>
              <a:gd name="connsiteY8" fmla="*/ 64711 h 64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4795" h="647113">
                <a:moveTo>
                  <a:pt x="0" y="64711"/>
                </a:moveTo>
                <a:cubicBezTo>
                  <a:pt x="0" y="28972"/>
                  <a:pt x="28972" y="0"/>
                  <a:pt x="64711" y="0"/>
                </a:cubicBezTo>
                <a:lnTo>
                  <a:pt x="3020084" y="0"/>
                </a:lnTo>
                <a:cubicBezTo>
                  <a:pt x="3055823" y="0"/>
                  <a:pt x="3084795" y="28972"/>
                  <a:pt x="3084795" y="64711"/>
                </a:cubicBezTo>
                <a:lnTo>
                  <a:pt x="3084795" y="582402"/>
                </a:lnTo>
                <a:cubicBezTo>
                  <a:pt x="3084795" y="618141"/>
                  <a:pt x="3055823" y="647113"/>
                  <a:pt x="3020084" y="647113"/>
                </a:cubicBezTo>
                <a:lnTo>
                  <a:pt x="64711" y="647113"/>
                </a:lnTo>
                <a:cubicBezTo>
                  <a:pt x="28972" y="647113"/>
                  <a:pt x="0" y="618141"/>
                  <a:pt x="0" y="582402"/>
                </a:cubicBezTo>
                <a:lnTo>
                  <a:pt x="0" y="64711"/>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49433" tIns="49433" rIns="49433" bIns="49433" numCol="1" spcCol="1270" anchor="ctr" anchorCtr="0">
            <a:noAutofit/>
          </a:bodyPr>
          <a:lstStyle/>
          <a:p>
            <a:pPr marL="0" lvl="0" indent="0" algn="ctr" defTabSz="711200">
              <a:lnSpc>
                <a:spcPct val="90000"/>
              </a:lnSpc>
              <a:spcBef>
                <a:spcPct val="0"/>
              </a:spcBef>
              <a:spcAft>
                <a:spcPct val="35000"/>
              </a:spcAft>
              <a:buNone/>
            </a:pPr>
            <a:r>
              <a:rPr lang="en-US" altLang="zh-CN" sz="1600" dirty="0"/>
              <a:t>1. </a:t>
            </a:r>
            <a:r>
              <a:rPr lang="zh-CN" altLang="en-US" sz="1600" dirty="0"/>
              <a:t>教育管理</a:t>
            </a:r>
            <a:endParaRPr lang="zh-CN" altLang="en-US" sz="1600" kern="1200" dirty="0"/>
          </a:p>
        </p:txBody>
      </p:sp>
      <p:sp>
        <p:nvSpPr>
          <p:cNvPr id="12" name="箭头: 左 11">
            <a:extLst>
              <a:ext uri="{FF2B5EF4-FFF2-40B4-BE49-F238E27FC236}">
                <a16:creationId xmlns:a16="http://schemas.microsoft.com/office/drawing/2014/main" id="{3F81A54A-0F52-1D8C-E1F4-0D6A510C73A3}"/>
              </a:ext>
            </a:extLst>
          </p:cNvPr>
          <p:cNvSpPr/>
          <p:nvPr/>
        </p:nvSpPr>
        <p:spPr>
          <a:xfrm rot="13764504">
            <a:off x="4273588" y="3209637"/>
            <a:ext cx="1598583" cy="465496"/>
          </a:xfrm>
          <a:prstGeom prst="leftArrow">
            <a:avLst>
              <a:gd name="adj1" fmla="val 60000"/>
              <a:gd name="adj2" fmla="val 50000"/>
            </a:avLst>
          </a:prstGeom>
        </p:spPr>
        <p:style>
          <a:lnRef idx="0">
            <a:schemeClr val="lt1">
              <a:hueOff val="0"/>
              <a:satOff val="0"/>
              <a:lumOff val="0"/>
              <a:alphaOff val="0"/>
            </a:schemeClr>
          </a:lnRef>
          <a:fillRef idx="3">
            <a:schemeClr val="accent5">
              <a:hueOff val="-2252848"/>
              <a:satOff val="-5806"/>
              <a:lumOff val="-3922"/>
              <a:alphaOff val="0"/>
            </a:schemeClr>
          </a:fillRef>
          <a:effectRef idx="3">
            <a:schemeClr val="accent5">
              <a:hueOff val="-2252848"/>
              <a:satOff val="-5806"/>
              <a:lumOff val="-3922"/>
              <a:alphaOff val="0"/>
            </a:schemeClr>
          </a:effectRef>
          <a:fontRef idx="minor">
            <a:schemeClr val="lt1">
              <a:hueOff val="0"/>
              <a:satOff val="0"/>
              <a:lumOff val="0"/>
              <a:alphaOff val="0"/>
            </a:schemeClr>
          </a:fontRef>
        </p:style>
      </p:sp>
      <p:sp>
        <p:nvSpPr>
          <p:cNvPr id="13" name="任意多边形: 形状 12">
            <a:extLst>
              <a:ext uri="{FF2B5EF4-FFF2-40B4-BE49-F238E27FC236}">
                <a16:creationId xmlns:a16="http://schemas.microsoft.com/office/drawing/2014/main" id="{E6E0A779-6568-E62D-A303-8CB1EAB373A6}"/>
              </a:ext>
            </a:extLst>
          </p:cNvPr>
          <p:cNvSpPr/>
          <p:nvPr/>
        </p:nvSpPr>
        <p:spPr>
          <a:xfrm>
            <a:off x="3010412" y="2511872"/>
            <a:ext cx="3084795" cy="647113"/>
          </a:xfrm>
          <a:custGeom>
            <a:avLst/>
            <a:gdLst>
              <a:gd name="connsiteX0" fmla="*/ 0 w 3084795"/>
              <a:gd name="connsiteY0" fmla="*/ 64711 h 647113"/>
              <a:gd name="connsiteX1" fmla="*/ 64711 w 3084795"/>
              <a:gd name="connsiteY1" fmla="*/ 0 h 647113"/>
              <a:gd name="connsiteX2" fmla="*/ 3020084 w 3084795"/>
              <a:gd name="connsiteY2" fmla="*/ 0 h 647113"/>
              <a:gd name="connsiteX3" fmla="*/ 3084795 w 3084795"/>
              <a:gd name="connsiteY3" fmla="*/ 64711 h 647113"/>
              <a:gd name="connsiteX4" fmla="*/ 3084795 w 3084795"/>
              <a:gd name="connsiteY4" fmla="*/ 582402 h 647113"/>
              <a:gd name="connsiteX5" fmla="*/ 3020084 w 3084795"/>
              <a:gd name="connsiteY5" fmla="*/ 647113 h 647113"/>
              <a:gd name="connsiteX6" fmla="*/ 64711 w 3084795"/>
              <a:gd name="connsiteY6" fmla="*/ 647113 h 647113"/>
              <a:gd name="connsiteX7" fmla="*/ 0 w 3084795"/>
              <a:gd name="connsiteY7" fmla="*/ 582402 h 647113"/>
              <a:gd name="connsiteX8" fmla="*/ 0 w 3084795"/>
              <a:gd name="connsiteY8" fmla="*/ 64711 h 64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4795" h="647113">
                <a:moveTo>
                  <a:pt x="0" y="64711"/>
                </a:moveTo>
                <a:cubicBezTo>
                  <a:pt x="0" y="28972"/>
                  <a:pt x="28972" y="0"/>
                  <a:pt x="64711" y="0"/>
                </a:cubicBezTo>
                <a:lnTo>
                  <a:pt x="3020084" y="0"/>
                </a:lnTo>
                <a:cubicBezTo>
                  <a:pt x="3055823" y="0"/>
                  <a:pt x="3084795" y="28972"/>
                  <a:pt x="3084795" y="64711"/>
                </a:cubicBezTo>
                <a:lnTo>
                  <a:pt x="3084795" y="582402"/>
                </a:lnTo>
                <a:cubicBezTo>
                  <a:pt x="3084795" y="618141"/>
                  <a:pt x="3055823" y="647113"/>
                  <a:pt x="3020084" y="647113"/>
                </a:cubicBezTo>
                <a:lnTo>
                  <a:pt x="64711" y="647113"/>
                </a:lnTo>
                <a:cubicBezTo>
                  <a:pt x="28972" y="647113"/>
                  <a:pt x="0" y="618141"/>
                  <a:pt x="0" y="582402"/>
                </a:cubicBezTo>
                <a:lnTo>
                  <a:pt x="0" y="64711"/>
                </a:lnTo>
                <a:close/>
              </a:path>
            </a:pathLst>
          </a:custGeom>
        </p:spPr>
        <p:style>
          <a:lnRef idx="0">
            <a:schemeClr val="lt1">
              <a:hueOff val="0"/>
              <a:satOff val="0"/>
              <a:lumOff val="0"/>
              <a:alphaOff val="0"/>
            </a:schemeClr>
          </a:lnRef>
          <a:fillRef idx="3">
            <a:schemeClr val="accent5">
              <a:hueOff val="-2252848"/>
              <a:satOff val="-5806"/>
              <a:lumOff val="-3922"/>
              <a:alphaOff val="0"/>
            </a:schemeClr>
          </a:fillRef>
          <a:effectRef idx="3">
            <a:schemeClr val="accent5">
              <a:hueOff val="-2252848"/>
              <a:satOff val="-5806"/>
              <a:lumOff val="-3922"/>
              <a:alphaOff val="0"/>
            </a:schemeClr>
          </a:effectRef>
          <a:fontRef idx="minor">
            <a:schemeClr val="lt1"/>
          </a:fontRef>
        </p:style>
        <p:txBody>
          <a:bodyPr spcFirstLastPara="0" vert="horz" wrap="square" lIns="49433" tIns="49433" rIns="49433" bIns="49433" numCol="1" spcCol="1270" anchor="ctr" anchorCtr="0">
            <a:noAutofit/>
          </a:bodyPr>
          <a:lstStyle/>
          <a:p>
            <a:pPr marL="0" lvl="0" indent="0" algn="ctr" defTabSz="711200">
              <a:lnSpc>
                <a:spcPct val="90000"/>
              </a:lnSpc>
              <a:spcBef>
                <a:spcPct val="0"/>
              </a:spcBef>
              <a:spcAft>
                <a:spcPct val="35000"/>
              </a:spcAft>
              <a:buNone/>
            </a:pPr>
            <a:r>
              <a:rPr lang="en-US" altLang="zh-CN" sz="1600" dirty="0"/>
              <a:t>2. </a:t>
            </a:r>
            <a:r>
              <a:rPr lang="zh-CN" altLang="en-US" sz="1600" dirty="0"/>
              <a:t>初等教育</a:t>
            </a:r>
            <a:endParaRPr lang="zh-CN" altLang="en-US" sz="1600" kern="1200" dirty="0"/>
          </a:p>
        </p:txBody>
      </p:sp>
      <p:sp>
        <p:nvSpPr>
          <p:cNvPr id="14" name="箭头: 左 13">
            <a:extLst>
              <a:ext uri="{FF2B5EF4-FFF2-40B4-BE49-F238E27FC236}">
                <a16:creationId xmlns:a16="http://schemas.microsoft.com/office/drawing/2014/main" id="{1B1B23A5-1484-5A31-6ABB-A54B4E3DB56A}"/>
              </a:ext>
            </a:extLst>
          </p:cNvPr>
          <p:cNvSpPr/>
          <p:nvPr/>
        </p:nvSpPr>
        <p:spPr>
          <a:xfrm rot="18808701">
            <a:off x="6548713" y="3222647"/>
            <a:ext cx="1708788" cy="465496"/>
          </a:xfrm>
          <a:prstGeom prst="leftArrow">
            <a:avLst>
              <a:gd name="adj1" fmla="val 60000"/>
              <a:gd name="adj2" fmla="val 50000"/>
            </a:avLst>
          </a:prstGeom>
        </p:spPr>
        <p:style>
          <a:lnRef idx="0">
            <a:schemeClr val="lt1">
              <a:hueOff val="0"/>
              <a:satOff val="0"/>
              <a:lumOff val="0"/>
              <a:alphaOff val="0"/>
            </a:schemeClr>
          </a:lnRef>
          <a:fillRef idx="3">
            <a:schemeClr val="accent5">
              <a:hueOff val="-4505695"/>
              <a:satOff val="-11613"/>
              <a:lumOff val="-7843"/>
              <a:alphaOff val="0"/>
            </a:schemeClr>
          </a:fillRef>
          <a:effectRef idx="3">
            <a:schemeClr val="accent5">
              <a:hueOff val="-4505695"/>
              <a:satOff val="-11613"/>
              <a:lumOff val="-7843"/>
              <a:alphaOff val="0"/>
            </a:schemeClr>
          </a:effectRef>
          <a:fontRef idx="minor">
            <a:schemeClr val="lt1">
              <a:hueOff val="0"/>
              <a:satOff val="0"/>
              <a:lumOff val="0"/>
              <a:alphaOff val="0"/>
            </a:schemeClr>
          </a:fontRef>
        </p:style>
      </p:sp>
      <p:sp>
        <p:nvSpPr>
          <p:cNvPr id="16" name="任意多边形: 形状 15">
            <a:extLst>
              <a:ext uri="{FF2B5EF4-FFF2-40B4-BE49-F238E27FC236}">
                <a16:creationId xmlns:a16="http://schemas.microsoft.com/office/drawing/2014/main" id="{229F3396-00E2-08A7-4A5D-11943244B5DE}"/>
              </a:ext>
            </a:extLst>
          </p:cNvPr>
          <p:cNvSpPr/>
          <p:nvPr/>
        </p:nvSpPr>
        <p:spPr>
          <a:xfrm>
            <a:off x="6448601" y="2511860"/>
            <a:ext cx="3084795" cy="647113"/>
          </a:xfrm>
          <a:custGeom>
            <a:avLst/>
            <a:gdLst>
              <a:gd name="connsiteX0" fmla="*/ 0 w 3084795"/>
              <a:gd name="connsiteY0" fmla="*/ 64711 h 647113"/>
              <a:gd name="connsiteX1" fmla="*/ 64711 w 3084795"/>
              <a:gd name="connsiteY1" fmla="*/ 0 h 647113"/>
              <a:gd name="connsiteX2" fmla="*/ 3020084 w 3084795"/>
              <a:gd name="connsiteY2" fmla="*/ 0 h 647113"/>
              <a:gd name="connsiteX3" fmla="*/ 3084795 w 3084795"/>
              <a:gd name="connsiteY3" fmla="*/ 64711 h 647113"/>
              <a:gd name="connsiteX4" fmla="*/ 3084795 w 3084795"/>
              <a:gd name="connsiteY4" fmla="*/ 582402 h 647113"/>
              <a:gd name="connsiteX5" fmla="*/ 3020084 w 3084795"/>
              <a:gd name="connsiteY5" fmla="*/ 647113 h 647113"/>
              <a:gd name="connsiteX6" fmla="*/ 64711 w 3084795"/>
              <a:gd name="connsiteY6" fmla="*/ 647113 h 647113"/>
              <a:gd name="connsiteX7" fmla="*/ 0 w 3084795"/>
              <a:gd name="connsiteY7" fmla="*/ 582402 h 647113"/>
              <a:gd name="connsiteX8" fmla="*/ 0 w 3084795"/>
              <a:gd name="connsiteY8" fmla="*/ 64711 h 64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4795" h="647113">
                <a:moveTo>
                  <a:pt x="0" y="64711"/>
                </a:moveTo>
                <a:cubicBezTo>
                  <a:pt x="0" y="28972"/>
                  <a:pt x="28972" y="0"/>
                  <a:pt x="64711" y="0"/>
                </a:cubicBezTo>
                <a:lnTo>
                  <a:pt x="3020084" y="0"/>
                </a:lnTo>
                <a:cubicBezTo>
                  <a:pt x="3055823" y="0"/>
                  <a:pt x="3084795" y="28972"/>
                  <a:pt x="3084795" y="64711"/>
                </a:cubicBezTo>
                <a:lnTo>
                  <a:pt x="3084795" y="582402"/>
                </a:lnTo>
                <a:cubicBezTo>
                  <a:pt x="3084795" y="618141"/>
                  <a:pt x="3055823" y="647113"/>
                  <a:pt x="3020084" y="647113"/>
                </a:cubicBezTo>
                <a:lnTo>
                  <a:pt x="64711" y="647113"/>
                </a:lnTo>
                <a:cubicBezTo>
                  <a:pt x="28972" y="647113"/>
                  <a:pt x="0" y="618141"/>
                  <a:pt x="0" y="582402"/>
                </a:cubicBezTo>
                <a:lnTo>
                  <a:pt x="0" y="64711"/>
                </a:lnTo>
                <a:close/>
              </a:path>
            </a:pathLst>
          </a:custGeom>
        </p:spPr>
        <p:style>
          <a:lnRef idx="0">
            <a:schemeClr val="lt1">
              <a:hueOff val="0"/>
              <a:satOff val="0"/>
              <a:lumOff val="0"/>
              <a:alphaOff val="0"/>
            </a:schemeClr>
          </a:lnRef>
          <a:fillRef idx="3">
            <a:schemeClr val="accent5">
              <a:hueOff val="-4505695"/>
              <a:satOff val="-11613"/>
              <a:lumOff val="-7843"/>
              <a:alphaOff val="0"/>
            </a:schemeClr>
          </a:fillRef>
          <a:effectRef idx="3">
            <a:schemeClr val="accent5">
              <a:hueOff val="-4505695"/>
              <a:satOff val="-11613"/>
              <a:lumOff val="-7843"/>
              <a:alphaOff val="0"/>
            </a:schemeClr>
          </a:effectRef>
          <a:fontRef idx="minor">
            <a:schemeClr val="lt1"/>
          </a:fontRef>
        </p:style>
        <p:txBody>
          <a:bodyPr spcFirstLastPara="0" vert="horz" wrap="square" lIns="49433" tIns="49433" rIns="49433" bIns="49433" numCol="1" spcCol="1270" anchor="ctr" anchorCtr="0">
            <a:noAutofit/>
          </a:bodyPr>
          <a:lstStyle/>
          <a:p>
            <a:pPr marL="0" lvl="0" indent="0" algn="ctr" defTabSz="711200">
              <a:lnSpc>
                <a:spcPct val="90000"/>
              </a:lnSpc>
              <a:spcBef>
                <a:spcPct val="0"/>
              </a:spcBef>
              <a:spcAft>
                <a:spcPct val="35000"/>
              </a:spcAft>
              <a:buNone/>
            </a:pPr>
            <a:r>
              <a:rPr lang="en-US" altLang="zh-CN" sz="1600" dirty="0"/>
              <a:t>3. </a:t>
            </a:r>
            <a:r>
              <a:rPr lang="zh-CN" altLang="en-US" sz="1600" dirty="0"/>
              <a:t>中等教育</a:t>
            </a:r>
            <a:endParaRPr lang="zh-CN" altLang="en-US" sz="1600" kern="1200" dirty="0"/>
          </a:p>
        </p:txBody>
      </p:sp>
      <p:sp>
        <p:nvSpPr>
          <p:cNvPr id="17" name="箭头: 左 16">
            <a:extLst>
              <a:ext uri="{FF2B5EF4-FFF2-40B4-BE49-F238E27FC236}">
                <a16:creationId xmlns:a16="http://schemas.microsoft.com/office/drawing/2014/main" id="{388C74DB-FE3F-A1B5-727F-204E1E507AA8}"/>
              </a:ext>
            </a:extLst>
          </p:cNvPr>
          <p:cNvSpPr/>
          <p:nvPr/>
        </p:nvSpPr>
        <p:spPr>
          <a:xfrm rot="21003107">
            <a:off x="7098994" y="4153802"/>
            <a:ext cx="2203595" cy="465496"/>
          </a:xfrm>
          <a:prstGeom prst="leftArrow">
            <a:avLst>
              <a:gd name="adj1" fmla="val 60000"/>
              <a:gd name="adj2" fmla="val 50000"/>
            </a:avLst>
          </a:prstGeom>
        </p:spPr>
        <p:style>
          <a:lnRef idx="0">
            <a:schemeClr val="lt1">
              <a:hueOff val="0"/>
              <a:satOff val="0"/>
              <a:lumOff val="0"/>
              <a:alphaOff val="0"/>
            </a:schemeClr>
          </a:lnRef>
          <a:fillRef idx="3">
            <a:schemeClr val="accent5">
              <a:hueOff val="-6758543"/>
              <a:satOff val="-17419"/>
              <a:lumOff val="-11765"/>
              <a:alphaOff val="0"/>
            </a:schemeClr>
          </a:fillRef>
          <a:effectRef idx="3">
            <a:schemeClr val="accent5">
              <a:hueOff val="-6758543"/>
              <a:satOff val="-17419"/>
              <a:lumOff val="-11765"/>
              <a:alphaOff val="0"/>
            </a:schemeClr>
          </a:effectRef>
          <a:fontRef idx="minor">
            <a:schemeClr val="lt1">
              <a:hueOff val="0"/>
              <a:satOff val="0"/>
              <a:lumOff val="0"/>
              <a:alphaOff val="0"/>
            </a:schemeClr>
          </a:fontRef>
        </p:style>
      </p:sp>
      <p:sp>
        <p:nvSpPr>
          <p:cNvPr id="20" name="任意多边形: 形状 19">
            <a:extLst>
              <a:ext uri="{FF2B5EF4-FFF2-40B4-BE49-F238E27FC236}">
                <a16:creationId xmlns:a16="http://schemas.microsoft.com/office/drawing/2014/main" id="{961360EF-8EA9-5D60-2DE0-937DD68FDE52}"/>
              </a:ext>
            </a:extLst>
          </p:cNvPr>
          <p:cNvSpPr/>
          <p:nvPr/>
        </p:nvSpPr>
        <p:spPr>
          <a:xfrm>
            <a:off x="7743625" y="3872648"/>
            <a:ext cx="3084795" cy="647113"/>
          </a:xfrm>
          <a:custGeom>
            <a:avLst/>
            <a:gdLst>
              <a:gd name="connsiteX0" fmla="*/ 0 w 3084795"/>
              <a:gd name="connsiteY0" fmla="*/ 64711 h 647113"/>
              <a:gd name="connsiteX1" fmla="*/ 64711 w 3084795"/>
              <a:gd name="connsiteY1" fmla="*/ 0 h 647113"/>
              <a:gd name="connsiteX2" fmla="*/ 3020084 w 3084795"/>
              <a:gd name="connsiteY2" fmla="*/ 0 h 647113"/>
              <a:gd name="connsiteX3" fmla="*/ 3084795 w 3084795"/>
              <a:gd name="connsiteY3" fmla="*/ 64711 h 647113"/>
              <a:gd name="connsiteX4" fmla="*/ 3084795 w 3084795"/>
              <a:gd name="connsiteY4" fmla="*/ 582402 h 647113"/>
              <a:gd name="connsiteX5" fmla="*/ 3020084 w 3084795"/>
              <a:gd name="connsiteY5" fmla="*/ 647113 h 647113"/>
              <a:gd name="connsiteX6" fmla="*/ 64711 w 3084795"/>
              <a:gd name="connsiteY6" fmla="*/ 647113 h 647113"/>
              <a:gd name="connsiteX7" fmla="*/ 0 w 3084795"/>
              <a:gd name="connsiteY7" fmla="*/ 582402 h 647113"/>
              <a:gd name="connsiteX8" fmla="*/ 0 w 3084795"/>
              <a:gd name="connsiteY8" fmla="*/ 64711 h 64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4795" h="647113">
                <a:moveTo>
                  <a:pt x="0" y="64711"/>
                </a:moveTo>
                <a:cubicBezTo>
                  <a:pt x="0" y="28972"/>
                  <a:pt x="28972" y="0"/>
                  <a:pt x="64711" y="0"/>
                </a:cubicBezTo>
                <a:lnTo>
                  <a:pt x="3020084" y="0"/>
                </a:lnTo>
                <a:cubicBezTo>
                  <a:pt x="3055823" y="0"/>
                  <a:pt x="3084795" y="28972"/>
                  <a:pt x="3084795" y="64711"/>
                </a:cubicBezTo>
                <a:lnTo>
                  <a:pt x="3084795" y="582402"/>
                </a:lnTo>
                <a:cubicBezTo>
                  <a:pt x="3084795" y="618141"/>
                  <a:pt x="3055823" y="647113"/>
                  <a:pt x="3020084" y="647113"/>
                </a:cubicBezTo>
                <a:lnTo>
                  <a:pt x="64711" y="647113"/>
                </a:lnTo>
                <a:cubicBezTo>
                  <a:pt x="28972" y="647113"/>
                  <a:pt x="0" y="618141"/>
                  <a:pt x="0" y="582402"/>
                </a:cubicBezTo>
                <a:lnTo>
                  <a:pt x="0" y="64711"/>
                </a:lnTo>
                <a:close/>
              </a:path>
            </a:pathLst>
          </a:custGeom>
        </p:spPr>
        <p:style>
          <a:lnRef idx="0">
            <a:schemeClr val="lt1">
              <a:hueOff val="0"/>
              <a:satOff val="0"/>
              <a:lumOff val="0"/>
              <a:alphaOff val="0"/>
            </a:schemeClr>
          </a:lnRef>
          <a:fillRef idx="3">
            <a:schemeClr val="accent5">
              <a:hueOff val="-6758543"/>
              <a:satOff val="-17419"/>
              <a:lumOff val="-11765"/>
              <a:alphaOff val="0"/>
            </a:schemeClr>
          </a:fillRef>
          <a:effectRef idx="3">
            <a:schemeClr val="accent5">
              <a:hueOff val="-6758543"/>
              <a:satOff val="-17419"/>
              <a:lumOff val="-11765"/>
              <a:alphaOff val="0"/>
            </a:schemeClr>
          </a:effectRef>
          <a:fontRef idx="minor">
            <a:schemeClr val="lt1"/>
          </a:fontRef>
        </p:style>
        <p:txBody>
          <a:bodyPr spcFirstLastPara="0" vert="horz" wrap="square" lIns="49433" tIns="49433" rIns="49433" bIns="49433" numCol="1" spcCol="1270" anchor="ctr" anchorCtr="0">
            <a:noAutofit/>
          </a:bodyPr>
          <a:lstStyle/>
          <a:p>
            <a:pPr marL="0" lvl="0" indent="0" algn="ctr" defTabSz="711200">
              <a:lnSpc>
                <a:spcPct val="90000"/>
              </a:lnSpc>
              <a:spcBef>
                <a:spcPct val="0"/>
              </a:spcBef>
              <a:spcAft>
                <a:spcPct val="35000"/>
              </a:spcAft>
              <a:buNone/>
            </a:pPr>
            <a:r>
              <a:rPr lang="en-US" altLang="zh-CN" sz="1600" dirty="0"/>
              <a:t>4. </a:t>
            </a:r>
            <a:r>
              <a:rPr lang="zh-CN" altLang="en-US" sz="1600" dirty="0"/>
              <a:t>高等教育</a:t>
            </a:r>
            <a:endParaRPr lang="zh-CN" altLang="en-US" sz="1600" kern="1200" dirty="0"/>
          </a:p>
        </p:txBody>
      </p:sp>
    </p:spTree>
    <p:extLst>
      <p:ext uri="{BB962C8B-B14F-4D97-AF65-F5344CB8AC3E}">
        <p14:creationId xmlns:p14="http://schemas.microsoft.com/office/powerpoint/2010/main" val="101902060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0-#ppt_w/2"/>
                                          </p:val>
                                        </p:tav>
                                        <p:tav tm="100000">
                                          <p:val>
                                            <p:strVal val="#ppt_x"/>
                                          </p:val>
                                        </p:tav>
                                      </p:tavLst>
                                    </p:anim>
                                    <p:anim calcmode="lin" valueType="num">
                                      <p:cBhvr additive="base">
                                        <p:cTn id="27"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par>
                          <p:cTn id="42" fill="hold">
                            <p:stCondLst>
                              <p:cond delay="500"/>
                            </p:stCondLst>
                            <p:childTnLst>
                              <p:par>
                                <p:cTn id="43" presetID="22" presetClass="entr" presetSubtype="1"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up)">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childTnLst>
                          </p:cTn>
                        </p:par>
                        <p:par>
                          <p:cTn id="53" fill="hold">
                            <p:stCondLst>
                              <p:cond delay="500"/>
                            </p:stCondLst>
                            <p:childTnLst>
                              <p:par>
                                <p:cTn id="54" presetID="22" presetClass="entr" presetSubtype="1" fill="hold"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up)">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childTnLst>
                          </p:cTn>
                        </p:par>
                        <p:par>
                          <p:cTn id="64" fill="hold">
                            <p:stCondLst>
                              <p:cond delay="500"/>
                            </p:stCondLst>
                            <p:childTnLst>
                              <p:par>
                                <p:cTn id="65" presetID="22" presetClass="entr" presetSubtype="1"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up)">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500" fill="hold"/>
                                        <p:tgtEl>
                                          <p:spTgt spid="20"/>
                                        </p:tgtEl>
                                        <p:attrNameLst>
                                          <p:attrName>ppt_w</p:attrName>
                                        </p:attrNameLst>
                                      </p:cBhvr>
                                      <p:tavLst>
                                        <p:tav tm="0">
                                          <p:val>
                                            <p:fltVal val="0"/>
                                          </p:val>
                                        </p:tav>
                                        <p:tav tm="100000">
                                          <p:val>
                                            <p:strVal val="#ppt_w"/>
                                          </p:val>
                                        </p:tav>
                                      </p:tavLst>
                                    </p:anim>
                                    <p:anim calcmode="lin" valueType="num">
                                      <p:cBhvr>
                                        <p:cTn id="73" dur="500" fill="hold"/>
                                        <p:tgtEl>
                                          <p:spTgt spid="20"/>
                                        </p:tgtEl>
                                        <p:attrNameLst>
                                          <p:attrName>ppt_h</p:attrName>
                                        </p:attrNameLst>
                                      </p:cBhvr>
                                      <p:tavLst>
                                        <p:tav tm="0">
                                          <p:val>
                                            <p:fltVal val="0"/>
                                          </p:val>
                                        </p:tav>
                                        <p:tav tm="100000">
                                          <p:val>
                                            <p:strVal val="#ppt_h"/>
                                          </p:val>
                                        </p:tav>
                                      </p:tavLst>
                                    </p:anim>
                                    <p:animEffect transition="in" filter="fade">
                                      <p:cBhvr>
                                        <p:cTn id="74" dur="500"/>
                                        <p:tgtEl>
                                          <p:spTgt spid="20"/>
                                        </p:tgtEl>
                                      </p:cBhvr>
                                    </p:animEffect>
                                  </p:childTnLst>
                                </p:cTn>
                              </p:par>
                            </p:childTnLst>
                          </p:cTn>
                        </p:par>
                        <p:par>
                          <p:cTn id="75" fill="hold">
                            <p:stCondLst>
                              <p:cond delay="2000"/>
                            </p:stCondLst>
                            <p:childTnLst>
                              <p:par>
                                <p:cTn id="76" presetID="22" presetClass="entr" presetSubtype="1" fill="hold"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ipe(up)">
                                      <p:cBhvr>
                                        <p:cTn id="7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4" grpId="0"/>
      <p:bldP spid="5" grpId="0" animBg="1"/>
      <p:bldP spid="8" grpId="0" animBg="1"/>
      <p:bldP spid="13" grpId="0" animBg="1"/>
      <p:bldP spid="16" grpId="0" animBg="1"/>
      <p:bldP spid="2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19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世纪欧美主要国家和日本的教育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24" name="文本框 23">
            <a:extLst>
              <a:ext uri="{FF2B5EF4-FFF2-40B4-BE49-F238E27FC236}">
                <a16:creationId xmlns:a16="http://schemas.microsoft.com/office/drawing/2014/main" id="{AA7B4663-A311-D79A-4BE0-DB1EC32EC764}"/>
              </a:ext>
            </a:extLst>
          </p:cNvPr>
          <p:cNvSpPr txBox="1"/>
          <p:nvPr/>
        </p:nvSpPr>
        <p:spPr>
          <a:xfrm>
            <a:off x="1541292" y="1493121"/>
            <a:ext cx="8964241" cy="459741"/>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二、</a:t>
            </a:r>
            <a:r>
              <a:rPr lang="en-US" altLang="zh-CN" b="1" dirty="0">
                <a:solidFill>
                  <a:srgbClr val="0070C0"/>
                </a:solidFill>
                <a:latin typeface="方正黑体简体" panose="02010601030101010101" pitchFamily="2" charset="-122"/>
                <a:ea typeface="方正黑体简体" panose="02010601030101010101" pitchFamily="2" charset="-122"/>
              </a:rPr>
              <a:t>19 </a:t>
            </a:r>
            <a:r>
              <a:rPr lang="zh-CN" altLang="en-US" b="1" dirty="0">
                <a:solidFill>
                  <a:srgbClr val="0070C0"/>
                </a:solidFill>
                <a:latin typeface="方正黑体简体" panose="02010601030101010101" pitchFamily="2" charset="-122"/>
                <a:ea typeface="方正黑体简体" panose="02010601030101010101" pitchFamily="2" charset="-122"/>
              </a:rPr>
              <a:t>世纪法国的教育</a:t>
            </a:r>
            <a:endParaRPr lang="zh-CN" altLang="en-US" dirty="0">
              <a:latin typeface="方正黑体简体" panose="02010601030101010101" pitchFamily="2" charset="-122"/>
              <a:ea typeface="方正黑体简体" panose="02010601030101010101" pitchFamily="2" charset="-122"/>
            </a:endParaRPr>
          </a:p>
        </p:txBody>
      </p:sp>
      <p:sp>
        <p:nvSpPr>
          <p:cNvPr id="5" name="任意多边形: 形状 4">
            <a:extLst>
              <a:ext uri="{FF2B5EF4-FFF2-40B4-BE49-F238E27FC236}">
                <a16:creationId xmlns:a16="http://schemas.microsoft.com/office/drawing/2014/main" id="{37461A65-E34E-E8D3-C287-AAFB6B9BFF0B}"/>
              </a:ext>
            </a:extLst>
          </p:cNvPr>
          <p:cNvSpPr/>
          <p:nvPr/>
        </p:nvSpPr>
        <p:spPr>
          <a:xfrm>
            <a:off x="5494834" y="4019928"/>
            <a:ext cx="1524422" cy="1524422"/>
          </a:xfrm>
          <a:custGeom>
            <a:avLst/>
            <a:gdLst>
              <a:gd name="connsiteX0" fmla="*/ 0 w 1524422"/>
              <a:gd name="connsiteY0" fmla="*/ 762211 h 1524422"/>
              <a:gd name="connsiteX1" fmla="*/ 762211 w 1524422"/>
              <a:gd name="connsiteY1" fmla="*/ 0 h 1524422"/>
              <a:gd name="connsiteX2" fmla="*/ 1524422 w 1524422"/>
              <a:gd name="connsiteY2" fmla="*/ 762211 h 1524422"/>
              <a:gd name="connsiteX3" fmla="*/ 762211 w 1524422"/>
              <a:gd name="connsiteY3" fmla="*/ 1524422 h 1524422"/>
              <a:gd name="connsiteX4" fmla="*/ 0 w 1524422"/>
              <a:gd name="connsiteY4" fmla="*/ 762211 h 1524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422" h="1524422">
                <a:moveTo>
                  <a:pt x="0" y="762211"/>
                </a:moveTo>
                <a:cubicBezTo>
                  <a:pt x="0" y="341253"/>
                  <a:pt x="341253" y="0"/>
                  <a:pt x="762211" y="0"/>
                </a:cubicBezTo>
                <a:cubicBezTo>
                  <a:pt x="1183169" y="0"/>
                  <a:pt x="1524422" y="341253"/>
                  <a:pt x="1524422" y="762211"/>
                </a:cubicBezTo>
                <a:cubicBezTo>
                  <a:pt x="1524422" y="1183169"/>
                  <a:pt x="1183169" y="1524422"/>
                  <a:pt x="762211" y="1524422"/>
                </a:cubicBezTo>
                <a:cubicBezTo>
                  <a:pt x="341253" y="1524422"/>
                  <a:pt x="0" y="1183169"/>
                  <a:pt x="0" y="762211"/>
                </a:cubicBez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34676" tIns="234676" rIns="234676" bIns="234676" numCol="1" spcCol="1270" anchor="ctr" anchorCtr="0">
            <a:noAutofit/>
          </a:bodyPr>
          <a:lstStyle/>
          <a:p>
            <a:pPr marL="0" lvl="0" indent="0" algn="ctr" defTabSz="800100">
              <a:lnSpc>
                <a:spcPct val="90000"/>
              </a:lnSpc>
              <a:spcBef>
                <a:spcPct val="0"/>
              </a:spcBef>
              <a:spcAft>
                <a:spcPct val="35000"/>
              </a:spcAft>
              <a:buNone/>
            </a:pPr>
            <a:r>
              <a:rPr lang="zh-CN" altLang="en-US" dirty="0"/>
              <a:t>（二）</a:t>
            </a:r>
            <a:endParaRPr lang="en-US" altLang="zh-CN" dirty="0"/>
          </a:p>
          <a:p>
            <a:pPr marL="0" lvl="0" indent="0" algn="ctr" defTabSz="800100">
              <a:lnSpc>
                <a:spcPct val="90000"/>
              </a:lnSpc>
              <a:spcBef>
                <a:spcPct val="0"/>
              </a:spcBef>
              <a:spcAft>
                <a:spcPct val="35000"/>
              </a:spcAft>
              <a:buNone/>
            </a:pPr>
            <a:r>
              <a:rPr lang="zh-CN" altLang="en-US" dirty="0"/>
              <a:t>教育思想</a:t>
            </a:r>
            <a:endParaRPr lang="zh-CN" altLang="en-US" sz="1800" kern="1200" dirty="0"/>
          </a:p>
        </p:txBody>
      </p:sp>
      <p:sp>
        <p:nvSpPr>
          <p:cNvPr id="7" name="箭头: 左 6">
            <a:extLst>
              <a:ext uri="{FF2B5EF4-FFF2-40B4-BE49-F238E27FC236}">
                <a16:creationId xmlns:a16="http://schemas.microsoft.com/office/drawing/2014/main" id="{1DEEB78D-A3F1-E5D7-0D35-FCD2F3B5D72E}"/>
              </a:ext>
            </a:extLst>
          </p:cNvPr>
          <p:cNvSpPr/>
          <p:nvPr/>
        </p:nvSpPr>
        <p:spPr>
          <a:xfrm rot="9976109">
            <a:off x="3501268" y="5002050"/>
            <a:ext cx="1933659" cy="434460"/>
          </a:xfrm>
          <a:prstGeom prst="leftArrow">
            <a:avLst>
              <a:gd name="adj1" fmla="val 60000"/>
              <a:gd name="adj2" fmla="val 50000"/>
            </a:avLst>
          </a:pr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hueOff val="0"/>
              <a:satOff val="0"/>
              <a:lumOff val="0"/>
              <a:alphaOff val="0"/>
            </a:schemeClr>
          </a:fontRef>
        </p:style>
      </p:sp>
      <p:sp>
        <p:nvSpPr>
          <p:cNvPr id="8" name="任意多边形: 形状 7">
            <a:extLst>
              <a:ext uri="{FF2B5EF4-FFF2-40B4-BE49-F238E27FC236}">
                <a16:creationId xmlns:a16="http://schemas.microsoft.com/office/drawing/2014/main" id="{7FA1CF03-69CA-8E59-0138-1506DA2910F8}"/>
              </a:ext>
            </a:extLst>
          </p:cNvPr>
          <p:cNvSpPr/>
          <p:nvPr/>
        </p:nvSpPr>
        <p:spPr>
          <a:xfrm>
            <a:off x="2135948" y="5191758"/>
            <a:ext cx="2785905" cy="514042"/>
          </a:xfrm>
          <a:custGeom>
            <a:avLst/>
            <a:gdLst>
              <a:gd name="connsiteX0" fmla="*/ 0 w 2785905"/>
              <a:gd name="connsiteY0" fmla="*/ 51404 h 514042"/>
              <a:gd name="connsiteX1" fmla="*/ 51404 w 2785905"/>
              <a:gd name="connsiteY1" fmla="*/ 0 h 514042"/>
              <a:gd name="connsiteX2" fmla="*/ 2734501 w 2785905"/>
              <a:gd name="connsiteY2" fmla="*/ 0 h 514042"/>
              <a:gd name="connsiteX3" fmla="*/ 2785905 w 2785905"/>
              <a:gd name="connsiteY3" fmla="*/ 51404 h 514042"/>
              <a:gd name="connsiteX4" fmla="*/ 2785905 w 2785905"/>
              <a:gd name="connsiteY4" fmla="*/ 462638 h 514042"/>
              <a:gd name="connsiteX5" fmla="*/ 2734501 w 2785905"/>
              <a:gd name="connsiteY5" fmla="*/ 514042 h 514042"/>
              <a:gd name="connsiteX6" fmla="*/ 51404 w 2785905"/>
              <a:gd name="connsiteY6" fmla="*/ 514042 h 514042"/>
              <a:gd name="connsiteX7" fmla="*/ 0 w 2785905"/>
              <a:gd name="connsiteY7" fmla="*/ 462638 h 514042"/>
              <a:gd name="connsiteX8" fmla="*/ 0 w 2785905"/>
              <a:gd name="connsiteY8" fmla="*/ 51404 h 51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905" h="514042">
                <a:moveTo>
                  <a:pt x="0" y="51404"/>
                </a:moveTo>
                <a:cubicBezTo>
                  <a:pt x="0" y="23014"/>
                  <a:pt x="23014" y="0"/>
                  <a:pt x="51404" y="0"/>
                </a:cubicBezTo>
                <a:lnTo>
                  <a:pt x="2734501" y="0"/>
                </a:lnTo>
                <a:cubicBezTo>
                  <a:pt x="2762891" y="0"/>
                  <a:pt x="2785905" y="23014"/>
                  <a:pt x="2785905" y="51404"/>
                </a:cubicBezTo>
                <a:lnTo>
                  <a:pt x="2785905" y="462638"/>
                </a:lnTo>
                <a:cubicBezTo>
                  <a:pt x="2785905" y="491028"/>
                  <a:pt x="2762891" y="514042"/>
                  <a:pt x="2734501" y="514042"/>
                </a:cubicBezTo>
                <a:lnTo>
                  <a:pt x="51404" y="514042"/>
                </a:lnTo>
                <a:cubicBezTo>
                  <a:pt x="23014" y="514042"/>
                  <a:pt x="0" y="491028"/>
                  <a:pt x="0" y="462638"/>
                </a:cubicBezTo>
                <a:lnTo>
                  <a:pt x="0" y="51404"/>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45536" tIns="45536" rIns="45536" bIns="45536" numCol="1" spcCol="1270" anchor="ctr" anchorCtr="0">
            <a:noAutofit/>
          </a:bodyPr>
          <a:lstStyle/>
          <a:p>
            <a:pPr marL="0" lvl="0" indent="0" algn="ctr" defTabSz="711200">
              <a:lnSpc>
                <a:spcPct val="90000"/>
              </a:lnSpc>
              <a:spcBef>
                <a:spcPct val="0"/>
              </a:spcBef>
              <a:spcAft>
                <a:spcPct val="35000"/>
              </a:spcAft>
              <a:buNone/>
            </a:pPr>
            <a:r>
              <a:rPr lang="en-US" altLang="zh-CN" sz="1600" dirty="0"/>
              <a:t>2. </a:t>
            </a:r>
            <a:r>
              <a:rPr lang="zh-CN" altLang="en-US" sz="1600" dirty="0"/>
              <a:t>道德教育非宗教化</a:t>
            </a:r>
            <a:endParaRPr lang="zh-CN" altLang="en-US" sz="1600" kern="1200" dirty="0"/>
          </a:p>
        </p:txBody>
      </p:sp>
      <p:sp>
        <p:nvSpPr>
          <p:cNvPr id="11" name="箭头: 左 10">
            <a:extLst>
              <a:ext uri="{FF2B5EF4-FFF2-40B4-BE49-F238E27FC236}">
                <a16:creationId xmlns:a16="http://schemas.microsoft.com/office/drawing/2014/main" id="{2F4E7264-3E82-C51E-46B0-D19637F11B72}"/>
              </a:ext>
            </a:extLst>
          </p:cNvPr>
          <p:cNvSpPr/>
          <p:nvPr/>
        </p:nvSpPr>
        <p:spPr>
          <a:xfrm rot="16164468">
            <a:off x="5579976" y="3064213"/>
            <a:ext cx="1323116" cy="434460"/>
          </a:xfrm>
          <a:prstGeom prst="leftArrow">
            <a:avLst>
              <a:gd name="adj1" fmla="val 60000"/>
              <a:gd name="adj2" fmla="val 50000"/>
            </a:avLst>
          </a:prstGeom>
        </p:spPr>
        <p:style>
          <a:lnRef idx="0">
            <a:schemeClr val="lt1">
              <a:hueOff val="0"/>
              <a:satOff val="0"/>
              <a:lumOff val="0"/>
              <a:alphaOff val="0"/>
            </a:schemeClr>
          </a:lnRef>
          <a:fillRef idx="3">
            <a:schemeClr val="accent5">
              <a:hueOff val="-3379271"/>
              <a:satOff val="-8710"/>
              <a:lumOff val="-5883"/>
              <a:alphaOff val="0"/>
            </a:schemeClr>
          </a:fillRef>
          <a:effectRef idx="3">
            <a:schemeClr val="accent5">
              <a:hueOff val="-3379271"/>
              <a:satOff val="-8710"/>
              <a:lumOff val="-5883"/>
              <a:alphaOff val="0"/>
            </a:schemeClr>
          </a:effectRef>
          <a:fontRef idx="minor">
            <a:schemeClr val="lt1">
              <a:hueOff val="0"/>
              <a:satOff val="0"/>
              <a:lumOff val="0"/>
              <a:alphaOff val="0"/>
            </a:schemeClr>
          </a:fontRef>
        </p:style>
        <p:txBody>
          <a:bodyPr/>
          <a:lstStyle/>
          <a:p>
            <a:endParaRPr lang="zh-CN" altLang="en-US"/>
          </a:p>
        </p:txBody>
      </p:sp>
      <p:sp>
        <p:nvSpPr>
          <p:cNvPr id="12" name="任意多边形: 形状 11">
            <a:extLst>
              <a:ext uri="{FF2B5EF4-FFF2-40B4-BE49-F238E27FC236}">
                <a16:creationId xmlns:a16="http://schemas.microsoft.com/office/drawing/2014/main" id="{821F841A-5594-93CB-AA0C-85AB279E835C}"/>
              </a:ext>
            </a:extLst>
          </p:cNvPr>
          <p:cNvSpPr/>
          <p:nvPr/>
        </p:nvSpPr>
        <p:spPr>
          <a:xfrm>
            <a:off x="4982125" y="2362899"/>
            <a:ext cx="2505142" cy="514042"/>
          </a:xfrm>
          <a:custGeom>
            <a:avLst/>
            <a:gdLst>
              <a:gd name="connsiteX0" fmla="*/ 0 w 2505142"/>
              <a:gd name="connsiteY0" fmla="*/ 51404 h 514042"/>
              <a:gd name="connsiteX1" fmla="*/ 51404 w 2505142"/>
              <a:gd name="connsiteY1" fmla="*/ 0 h 514042"/>
              <a:gd name="connsiteX2" fmla="*/ 2453738 w 2505142"/>
              <a:gd name="connsiteY2" fmla="*/ 0 h 514042"/>
              <a:gd name="connsiteX3" fmla="*/ 2505142 w 2505142"/>
              <a:gd name="connsiteY3" fmla="*/ 51404 h 514042"/>
              <a:gd name="connsiteX4" fmla="*/ 2505142 w 2505142"/>
              <a:gd name="connsiteY4" fmla="*/ 462638 h 514042"/>
              <a:gd name="connsiteX5" fmla="*/ 2453738 w 2505142"/>
              <a:gd name="connsiteY5" fmla="*/ 514042 h 514042"/>
              <a:gd name="connsiteX6" fmla="*/ 51404 w 2505142"/>
              <a:gd name="connsiteY6" fmla="*/ 514042 h 514042"/>
              <a:gd name="connsiteX7" fmla="*/ 0 w 2505142"/>
              <a:gd name="connsiteY7" fmla="*/ 462638 h 514042"/>
              <a:gd name="connsiteX8" fmla="*/ 0 w 2505142"/>
              <a:gd name="connsiteY8" fmla="*/ 51404 h 51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5142" h="514042">
                <a:moveTo>
                  <a:pt x="0" y="51404"/>
                </a:moveTo>
                <a:cubicBezTo>
                  <a:pt x="0" y="23014"/>
                  <a:pt x="23014" y="0"/>
                  <a:pt x="51404" y="0"/>
                </a:cubicBezTo>
                <a:lnTo>
                  <a:pt x="2453738" y="0"/>
                </a:lnTo>
                <a:cubicBezTo>
                  <a:pt x="2482128" y="0"/>
                  <a:pt x="2505142" y="23014"/>
                  <a:pt x="2505142" y="51404"/>
                </a:cubicBezTo>
                <a:lnTo>
                  <a:pt x="2505142" y="462638"/>
                </a:lnTo>
                <a:cubicBezTo>
                  <a:pt x="2505142" y="491028"/>
                  <a:pt x="2482128" y="514042"/>
                  <a:pt x="2453738" y="514042"/>
                </a:cubicBezTo>
                <a:lnTo>
                  <a:pt x="51404" y="514042"/>
                </a:lnTo>
                <a:cubicBezTo>
                  <a:pt x="23014" y="514042"/>
                  <a:pt x="0" y="491028"/>
                  <a:pt x="0" y="462638"/>
                </a:cubicBezTo>
                <a:lnTo>
                  <a:pt x="0" y="51404"/>
                </a:lnTo>
                <a:close/>
              </a:path>
            </a:pathLst>
          </a:custGeom>
        </p:spPr>
        <p:style>
          <a:lnRef idx="0">
            <a:schemeClr val="lt1">
              <a:hueOff val="0"/>
              <a:satOff val="0"/>
              <a:lumOff val="0"/>
              <a:alphaOff val="0"/>
            </a:schemeClr>
          </a:lnRef>
          <a:fillRef idx="3">
            <a:schemeClr val="accent5">
              <a:hueOff val="-3379271"/>
              <a:satOff val="-8710"/>
              <a:lumOff val="-5883"/>
              <a:alphaOff val="0"/>
            </a:schemeClr>
          </a:fillRef>
          <a:effectRef idx="3">
            <a:schemeClr val="accent5">
              <a:hueOff val="-3379271"/>
              <a:satOff val="-8710"/>
              <a:lumOff val="-5883"/>
              <a:alphaOff val="0"/>
            </a:schemeClr>
          </a:effectRef>
          <a:fontRef idx="minor">
            <a:schemeClr val="lt1"/>
          </a:fontRef>
        </p:style>
        <p:txBody>
          <a:bodyPr spcFirstLastPara="0" vert="horz" wrap="square" lIns="45536" tIns="45536" rIns="45536" bIns="45536" numCol="1" spcCol="1270" anchor="ctr" anchorCtr="0">
            <a:noAutofit/>
          </a:bodyPr>
          <a:lstStyle/>
          <a:p>
            <a:pPr marL="0" lvl="0" indent="0" algn="ctr" defTabSz="711200">
              <a:lnSpc>
                <a:spcPct val="90000"/>
              </a:lnSpc>
              <a:spcBef>
                <a:spcPct val="0"/>
              </a:spcBef>
              <a:spcAft>
                <a:spcPct val="35000"/>
              </a:spcAft>
              <a:buNone/>
            </a:pPr>
            <a:r>
              <a:rPr lang="en-US" altLang="zh-CN" sz="1600" dirty="0"/>
              <a:t>1. </a:t>
            </a:r>
            <a:r>
              <a:rPr lang="zh-CN" altLang="en-US" sz="1600" dirty="0"/>
              <a:t>论教育功能</a:t>
            </a:r>
            <a:endParaRPr lang="zh-CN" altLang="en-US" sz="1600" kern="1200" dirty="0"/>
          </a:p>
        </p:txBody>
      </p:sp>
      <p:sp>
        <p:nvSpPr>
          <p:cNvPr id="13" name="箭头: 左 12">
            <a:extLst>
              <a:ext uri="{FF2B5EF4-FFF2-40B4-BE49-F238E27FC236}">
                <a16:creationId xmlns:a16="http://schemas.microsoft.com/office/drawing/2014/main" id="{2000BC2A-A552-4A73-9221-C60F234F09C3}"/>
              </a:ext>
            </a:extLst>
          </p:cNvPr>
          <p:cNvSpPr/>
          <p:nvPr/>
        </p:nvSpPr>
        <p:spPr>
          <a:xfrm rot="801928">
            <a:off x="7084992" y="4999813"/>
            <a:ext cx="2004968" cy="434460"/>
          </a:xfrm>
          <a:prstGeom prst="leftArrow">
            <a:avLst>
              <a:gd name="adj1" fmla="val 60000"/>
              <a:gd name="adj2" fmla="val 50000"/>
            </a:avLst>
          </a:prstGeom>
        </p:spPr>
        <p:style>
          <a:lnRef idx="0">
            <a:schemeClr val="lt1">
              <a:hueOff val="0"/>
              <a:satOff val="0"/>
              <a:lumOff val="0"/>
              <a:alphaOff val="0"/>
            </a:schemeClr>
          </a:lnRef>
          <a:fillRef idx="3">
            <a:schemeClr val="accent5">
              <a:hueOff val="-6758543"/>
              <a:satOff val="-17419"/>
              <a:lumOff val="-11765"/>
              <a:alphaOff val="0"/>
            </a:schemeClr>
          </a:fillRef>
          <a:effectRef idx="3">
            <a:schemeClr val="accent5">
              <a:hueOff val="-6758543"/>
              <a:satOff val="-17419"/>
              <a:lumOff val="-11765"/>
              <a:alphaOff val="0"/>
            </a:schemeClr>
          </a:effectRef>
          <a:fontRef idx="minor">
            <a:schemeClr val="lt1">
              <a:hueOff val="0"/>
              <a:satOff val="0"/>
              <a:lumOff val="0"/>
              <a:alphaOff val="0"/>
            </a:schemeClr>
          </a:fontRef>
        </p:style>
      </p:sp>
      <p:sp>
        <p:nvSpPr>
          <p:cNvPr id="14" name="任意多边形: 形状 13">
            <a:extLst>
              <a:ext uri="{FF2B5EF4-FFF2-40B4-BE49-F238E27FC236}">
                <a16:creationId xmlns:a16="http://schemas.microsoft.com/office/drawing/2014/main" id="{637E34C8-B4C3-1BC8-22E8-A743147EB1C9}"/>
              </a:ext>
            </a:extLst>
          </p:cNvPr>
          <p:cNvSpPr/>
          <p:nvPr/>
        </p:nvSpPr>
        <p:spPr>
          <a:xfrm>
            <a:off x="7669856" y="5191758"/>
            <a:ext cx="2785905" cy="514042"/>
          </a:xfrm>
          <a:custGeom>
            <a:avLst/>
            <a:gdLst>
              <a:gd name="connsiteX0" fmla="*/ 0 w 2785905"/>
              <a:gd name="connsiteY0" fmla="*/ 51404 h 514042"/>
              <a:gd name="connsiteX1" fmla="*/ 51404 w 2785905"/>
              <a:gd name="connsiteY1" fmla="*/ 0 h 514042"/>
              <a:gd name="connsiteX2" fmla="*/ 2734501 w 2785905"/>
              <a:gd name="connsiteY2" fmla="*/ 0 h 514042"/>
              <a:gd name="connsiteX3" fmla="*/ 2785905 w 2785905"/>
              <a:gd name="connsiteY3" fmla="*/ 51404 h 514042"/>
              <a:gd name="connsiteX4" fmla="*/ 2785905 w 2785905"/>
              <a:gd name="connsiteY4" fmla="*/ 462638 h 514042"/>
              <a:gd name="connsiteX5" fmla="*/ 2734501 w 2785905"/>
              <a:gd name="connsiteY5" fmla="*/ 514042 h 514042"/>
              <a:gd name="connsiteX6" fmla="*/ 51404 w 2785905"/>
              <a:gd name="connsiteY6" fmla="*/ 514042 h 514042"/>
              <a:gd name="connsiteX7" fmla="*/ 0 w 2785905"/>
              <a:gd name="connsiteY7" fmla="*/ 462638 h 514042"/>
              <a:gd name="connsiteX8" fmla="*/ 0 w 2785905"/>
              <a:gd name="connsiteY8" fmla="*/ 51404 h 51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905" h="514042">
                <a:moveTo>
                  <a:pt x="0" y="51404"/>
                </a:moveTo>
                <a:cubicBezTo>
                  <a:pt x="0" y="23014"/>
                  <a:pt x="23014" y="0"/>
                  <a:pt x="51404" y="0"/>
                </a:cubicBezTo>
                <a:lnTo>
                  <a:pt x="2734501" y="0"/>
                </a:lnTo>
                <a:cubicBezTo>
                  <a:pt x="2762891" y="0"/>
                  <a:pt x="2785905" y="23014"/>
                  <a:pt x="2785905" y="51404"/>
                </a:cubicBezTo>
                <a:lnTo>
                  <a:pt x="2785905" y="462638"/>
                </a:lnTo>
                <a:cubicBezTo>
                  <a:pt x="2785905" y="491028"/>
                  <a:pt x="2762891" y="514042"/>
                  <a:pt x="2734501" y="514042"/>
                </a:cubicBezTo>
                <a:lnTo>
                  <a:pt x="51404" y="514042"/>
                </a:lnTo>
                <a:cubicBezTo>
                  <a:pt x="23014" y="514042"/>
                  <a:pt x="0" y="491028"/>
                  <a:pt x="0" y="462638"/>
                </a:cubicBezTo>
                <a:lnTo>
                  <a:pt x="0" y="51404"/>
                </a:lnTo>
                <a:close/>
              </a:path>
            </a:pathLst>
          </a:custGeom>
        </p:spPr>
        <p:style>
          <a:lnRef idx="0">
            <a:schemeClr val="lt1">
              <a:hueOff val="0"/>
              <a:satOff val="0"/>
              <a:lumOff val="0"/>
              <a:alphaOff val="0"/>
            </a:schemeClr>
          </a:lnRef>
          <a:fillRef idx="3">
            <a:schemeClr val="accent5">
              <a:hueOff val="-6758543"/>
              <a:satOff val="-17419"/>
              <a:lumOff val="-11765"/>
              <a:alphaOff val="0"/>
            </a:schemeClr>
          </a:fillRef>
          <a:effectRef idx="3">
            <a:schemeClr val="accent5">
              <a:hueOff val="-6758543"/>
              <a:satOff val="-17419"/>
              <a:lumOff val="-11765"/>
              <a:alphaOff val="0"/>
            </a:schemeClr>
          </a:effectRef>
          <a:fontRef idx="minor">
            <a:schemeClr val="lt1"/>
          </a:fontRef>
        </p:style>
        <p:txBody>
          <a:bodyPr spcFirstLastPara="0" vert="horz" wrap="square" lIns="45536" tIns="45536" rIns="45536" bIns="45536" numCol="1" spcCol="1270" anchor="ctr" anchorCtr="0">
            <a:noAutofit/>
          </a:bodyPr>
          <a:lstStyle/>
          <a:p>
            <a:pPr marL="0" lvl="0" indent="0" algn="ctr" defTabSz="711200">
              <a:lnSpc>
                <a:spcPct val="90000"/>
              </a:lnSpc>
              <a:spcBef>
                <a:spcPct val="0"/>
              </a:spcBef>
              <a:spcAft>
                <a:spcPct val="35000"/>
              </a:spcAft>
              <a:buNone/>
            </a:pPr>
            <a:r>
              <a:rPr lang="en-US" altLang="zh-CN" sz="1600" dirty="0"/>
              <a:t>3. </a:t>
            </a:r>
            <a:r>
              <a:rPr lang="zh-CN" altLang="en-US" sz="1600" dirty="0"/>
              <a:t>论教育学的社会学依赖</a:t>
            </a:r>
            <a:endParaRPr lang="zh-CN" altLang="en-US" sz="1600" kern="1200" dirty="0"/>
          </a:p>
        </p:txBody>
      </p:sp>
    </p:spTree>
    <p:extLst>
      <p:ext uri="{BB962C8B-B14F-4D97-AF65-F5344CB8AC3E}">
        <p14:creationId xmlns:p14="http://schemas.microsoft.com/office/powerpoint/2010/main" val="2229863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0-#ppt_w/2"/>
                                          </p:val>
                                        </p:tav>
                                        <p:tav tm="100000">
                                          <p:val>
                                            <p:strVal val="#ppt_x"/>
                                          </p:val>
                                        </p:tav>
                                      </p:tavLst>
                                    </p:anim>
                                    <p:anim calcmode="lin" valueType="num">
                                      <p:cBhvr additive="base">
                                        <p:cTn id="27"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childTnLst>
                          </p:cTn>
                        </p:par>
                        <p:par>
                          <p:cTn id="53" fill="hold">
                            <p:stCondLst>
                              <p:cond delay="500"/>
                            </p:stCondLst>
                            <p:childTnLst>
                              <p:par>
                                <p:cTn id="54" presetID="22" presetClass="entr" presetSubtype="1"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up)">
                                      <p:cBhvr>
                                        <p:cTn id="56" dur="5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childTnLst>
                          </p:cTn>
                        </p:par>
                        <p:par>
                          <p:cTn id="64" fill="hold">
                            <p:stCondLst>
                              <p:cond delay="500"/>
                            </p:stCondLst>
                            <p:childTnLst>
                              <p:par>
                                <p:cTn id="65" presetID="22" presetClass="entr" presetSubtype="2"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right)">
                                      <p:cBhvr>
                                        <p:cTn id="6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4" grpId="0"/>
      <p:bldP spid="5" grpId="0" animBg="1"/>
      <p:bldP spid="8" grpId="0" animBg="1"/>
      <p:bldP spid="12" grpId="0" animBg="1"/>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19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世纪欧美主要国家和日本的教育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16" name="任意多边形: 形状 15">
            <a:extLst>
              <a:ext uri="{FF2B5EF4-FFF2-40B4-BE49-F238E27FC236}">
                <a16:creationId xmlns:a16="http://schemas.microsoft.com/office/drawing/2014/main" id="{CD878224-E3DF-CEBB-515B-9E77E5177DB9}"/>
              </a:ext>
            </a:extLst>
          </p:cNvPr>
          <p:cNvSpPr/>
          <p:nvPr/>
        </p:nvSpPr>
        <p:spPr>
          <a:xfrm>
            <a:off x="1641562" y="3753483"/>
            <a:ext cx="2634197" cy="562878"/>
          </a:xfrm>
          <a:custGeom>
            <a:avLst/>
            <a:gdLst>
              <a:gd name="connsiteX0" fmla="*/ 0 w 2294541"/>
              <a:gd name="connsiteY0" fmla="*/ 56288 h 562878"/>
              <a:gd name="connsiteX1" fmla="*/ 56288 w 2294541"/>
              <a:gd name="connsiteY1" fmla="*/ 0 h 562878"/>
              <a:gd name="connsiteX2" fmla="*/ 2238253 w 2294541"/>
              <a:gd name="connsiteY2" fmla="*/ 0 h 562878"/>
              <a:gd name="connsiteX3" fmla="*/ 2294541 w 2294541"/>
              <a:gd name="connsiteY3" fmla="*/ 56288 h 562878"/>
              <a:gd name="connsiteX4" fmla="*/ 2294541 w 2294541"/>
              <a:gd name="connsiteY4" fmla="*/ 506590 h 562878"/>
              <a:gd name="connsiteX5" fmla="*/ 2238253 w 2294541"/>
              <a:gd name="connsiteY5" fmla="*/ 562878 h 562878"/>
              <a:gd name="connsiteX6" fmla="*/ 56288 w 2294541"/>
              <a:gd name="connsiteY6" fmla="*/ 562878 h 562878"/>
              <a:gd name="connsiteX7" fmla="*/ 0 w 2294541"/>
              <a:gd name="connsiteY7" fmla="*/ 506590 h 562878"/>
              <a:gd name="connsiteX8" fmla="*/ 0 w 2294541"/>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4541" h="562878">
                <a:moveTo>
                  <a:pt x="0" y="56288"/>
                </a:moveTo>
                <a:cubicBezTo>
                  <a:pt x="0" y="25201"/>
                  <a:pt x="25201" y="0"/>
                  <a:pt x="56288" y="0"/>
                </a:cubicBezTo>
                <a:lnTo>
                  <a:pt x="2238253" y="0"/>
                </a:lnTo>
                <a:cubicBezTo>
                  <a:pt x="2269340" y="0"/>
                  <a:pt x="2294541" y="25201"/>
                  <a:pt x="2294541" y="56288"/>
                </a:cubicBezTo>
                <a:lnTo>
                  <a:pt x="2294541" y="506590"/>
                </a:lnTo>
                <a:cubicBezTo>
                  <a:pt x="2294541" y="537677"/>
                  <a:pt x="2269340" y="562878"/>
                  <a:pt x="2238253"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zh-CN" altLang="en-US" dirty="0"/>
              <a:t>三、</a:t>
            </a:r>
            <a:r>
              <a:rPr lang="en-US" altLang="zh-CN" dirty="0"/>
              <a:t>19 </a:t>
            </a:r>
            <a:r>
              <a:rPr lang="zh-CN" altLang="en-US" dirty="0"/>
              <a:t>世纪德国的教育</a:t>
            </a:r>
            <a:endParaRPr lang="zh-CN" altLang="en-US" sz="1800" kern="1200" dirty="0"/>
          </a:p>
        </p:txBody>
      </p:sp>
      <p:grpSp>
        <p:nvGrpSpPr>
          <p:cNvPr id="2" name="组合 1">
            <a:extLst>
              <a:ext uri="{FF2B5EF4-FFF2-40B4-BE49-F238E27FC236}">
                <a16:creationId xmlns:a16="http://schemas.microsoft.com/office/drawing/2014/main" id="{967836DA-A3EE-4FBF-01D1-91975D094227}"/>
              </a:ext>
            </a:extLst>
          </p:cNvPr>
          <p:cNvGrpSpPr/>
          <p:nvPr/>
        </p:nvGrpSpPr>
        <p:grpSpPr>
          <a:xfrm>
            <a:off x="4490299" y="2781352"/>
            <a:ext cx="2530305" cy="1303184"/>
            <a:chOff x="4490299" y="2781352"/>
            <a:chExt cx="2530305" cy="1303184"/>
          </a:xfrm>
        </p:grpSpPr>
        <p:sp>
          <p:nvSpPr>
            <p:cNvPr id="17" name="任意多边形: 形状 16">
              <a:extLst>
                <a:ext uri="{FF2B5EF4-FFF2-40B4-BE49-F238E27FC236}">
                  <a16:creationId xmlns:a16="http://schemas.microsoft.com/office/drawing/2014/main" id="{42D77209-9265-40AC-009B-C0C09CD56592}"/>
                </a:ext>
              </a:extLst>
            </p:cNvPr>
            <p:cNvSpPr/>
            <p:nvPr/>
          </p:nvSpPr>
          <p:spPr>
            <a:xfrm rot="17691249">
              <a:off x="3965232" y="3538244"/>
              <a:ext cx="1071359" cy="21225"/>
            </a:xfrm>
            <a:custGeom>
              <a:avLst/>
              <a:gdLst>
                <a:gd name="connsiteX0" fmla="*/ 0 w 1071359"/>
                <a:gd name="connsiteY0" fmla="*/ 10612 h 21225"/>
                <a:gd name="connsiteX1" fmla="*/ 1071359 w 1071359"/>
                <a:gd name="connsiteY1" fmla="*/ 10612 h 21225"/>
              </a:gdLst>
              <a:ahLst/>
              <a:cxnLst>
                <a:cxn ang="0">
                  <a:pos x="connsiteX0" y="connsiteY0"/>
                </a:cxn>
                <a:cxn ang="0">
                  <a:pos x="connsiteX1" y="connsiteY1"/>
                </a:cxn>
              </a:cxnLst>
              <a:rect l="l" t="t" r="r" b="b"/>
              <a:pathLst>
                <a:path w="1071359" h="21225">
                  <a:moveTo>
                    <a:pt x="0" y="10612"/>
                  </a:moveTo>
                  <a:lnTo>
                    <a:pt x="1071359" y="10612"/>
                  </a:lnTo>
                </a:path>
              </a:pathLst>
            </a:custGeom>
            <a:noFill/>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521595" tIns="-16171" rIns="521596" bIns="-16172"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18" name="任意多边形: 形状 17">
              <a:extLst>
                <a:ext uri="{FF2B5EF4-FFF2-40B4-BE49-F238E27FC236}">
                  <a16:creationId xmlns:a16="http://schemas.microsoft.com/office/drawing/2014/main" id="{CB30B699-F767-1997-885E-813F07552107}"/>
                </a:ext>
              </a:extLst>
            </p:cNvPr>
            <p:cNvSpPr/>
            <p:nvPr/>
          </p:nvSpPr>
          <p:spPr>
            <a:xfrm>
              <a:off x="4726063" y="2781352"/>
              <a:ext cx="2294541" cy="562878"/>
            </a:xfrm>
            <a:custGeom>
              <a:avLst/>
              <a:gdLst>
                <a:gd name="connsiteX0" fmla="*/ 0 w 2294541"/>
                <a:gd name="connsiteY0" fmla="*/ 56288 h 562878"/>
                <a:gd name="connsiteX1" fmla="*/ 56288 w 2294541"/>
                <a:gd name="connsiteY1" fmla="*/ 0 h 562878"/>
                <a:gd name="connsiteX2" fmla="*/ 2238253 w 2294541"/>
                <a:gd name="connsiteY2" fmla="*/ 0 h 562878"/>
                <a:gd name="connsiteX3" fmla="*/ 2294541 w 2294541"/>
                <a:gd name="connsiteY3" fmla="*/ 56288 h 562878"/>
                <a:gd name="connsiteX4" fmla="*/ 2294541 w 2294541"/>
                <a:gd name="connsiteY4" fmla="*/ 506590 h 562878"/>
                <a:gd name="connsiteX5" fmla="*/ 2238253 w 2294541"/>
                <a:gd name="connsiteY5" fmla="*/ 562878 h 562878"/>
                <a:gd name="connsiteX6" fmla="*/ 56288 w 2294541"/>
                <a:gd name="connsiteY6" fmla="*/ 562878 h 562878"/>
                <a:gd name="connsiteX7" fmla="*/ 0 w 2294541"/>
                <a:gd name="connsiteY7" fmla="*/ 506590 h 562878"/>
                <a:gd name="connsiteX8" fmla="*/ 0 w 2294541"/>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4541" h="562878">
                  <a:moveTo>
                    <a:pt x="0" y="56288"/>
                  </a:moveTo>
                  <a:cubicBezTo>
                    <a:pt x="0" y="25201"/>
                    <a:pt x="25201" y="0"/>
                    <a:pt x="56288" y="0"/>
                  </a:cubicBezTo>
                  <a:lnTo>
                    <a:pt x="2238253" y="0"/>
                  </a:lnTo>
                  <a:cubicBezTo>
                    <a:pt x="2269340" y="0"/>
                    <a:pt x="2294541" y="25201"/>
                    <a:pt x="2294541" y="56288"/>
                  </a:cubicBezTo>
                  <a:lnTo>
                    <a:pt x="2294541" y="506590"/>
                  </a:lnTo>
                  <a:cubicBezTo>
                    <a:pt x="2294541" y="537677"/>
                    <a:pt x="2269340" y="562878"/>
                    <a:pt x="2238253"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zh-CN" altLang="en-US" dirty="0"/>
                <a:t>（一）教育概况</a:t>
              </a:r>
              <a:endParaRPr lang="zh-CN" altLang="en-US" sz="1800" kern="1200" dirty="0"/>
            </a:p>
          </p:txBody>
        </p:sp>
      </p:grpSp>
      <p:grpSp>
        <p:nvGrpSpPr>
          <p:cNvPr id="7" name="组合 6">
            <a:extLst>
              <a:ext uri="{FF2B5EF4-FFF2-40B4-BE49-F238E27FC236}">
                <a16:creationId xmlns:a16="http://schemas.microsoft.com/office/drawing/2014/main" id="{8CF140FD-7B23-4531-2305-D1FDCF9C6DE0}"/>
              </a:ext>
            </a:extLst>
          </p:cNvPr>
          <p:cNvGrpSpPr/>
          <p:nvPr/>
        </p:nvGrpSpPr>
        <p:grpSpPr>
          <a:xfrm>
            <a:off x="7236258" y="2098169"/>
            <a:ext cx="2867335" cy="1032763"/>
            <a:chOff x="7236258" y="2098169"/>
            <a:chExt cx="2867335" cy="1032763"/>
          </a:xfrm>
        </p:grpSpPr>
        <p:sp>
          <p:nvSpPr>
            <p:cNvPr id="19" name="任意多边形: 形状 18">
              <a:extLst>
                <a:ext uri="{FF2B5EF4-FFF2-40B4-BE49-F238E27FC236}">
                  <a16:creationId xmlns:a16="http://schemas.microsoft.com/office/drawing/2014/main" id="{46C4B188-1A93-D560-D9E0-9AD0EE2B68F4}"/>
                </a:ext>
              </a:extLst>
            </p:cNvPr>
            <p:cNvSpPr/>
            <p:nvPr/>
          </p:nvSpPr>
          <p:spPr>
            <a:xfrm rot="18211200">
              <a:off x="6837138" y="2710587"/>
              <a:ext cx="819465" cy="21225"/>
            </a:xfrm>
            <a:custGeom>
              <a:avLst/>
              <a:gdLst>
                <a:gd name="connsiteX0" fmla="*/ 0 w 819465"/>
                <a:gd name="connsiteY0" fmla="*/ 10612 h 21225"/>
                <a:gd name="connsiteX1" fmla="*/ 819465 w 819465"/>
                <a:gd name="connsiteY1" fmla="*/ 10612 h 21225"/>
              </a:gdLst>
              <a:ahLst/>
              <a:cxnLst>
                <a:cxn ang="0">
                  <a:pos x="connsiteX0" y="connsiteY0"/>
                </a:cxn>
                <a:cxn ang="0">
                  <a:pos x="connsiteX1" y="connsiteY1"/>
                </a:cxn>
              </a:cxnLst>
              <a:rect l="l" t="t" r="r" b="b"/>
              <a:pathLst>
                <a:path w="819465" h="21225">
                  <a:moveTo>
                    <a:pt x="0" y="10612"/>
                  </a:moveTo>
                  <a:lnTo>
                    <a:pt x="819465" y="10612"/>
                  </a:lnTo>
                </a:path>
              </a:pathLst>
            </a:custGeom>
            <a:noFill/>
            <a:ln>
              <a:solidFill>
                <a:srgbClr val="00B0F0"/>
              </a:solidFill>
            </a:ln>
          </p:spPr>
          <p:style>
            <a:lnRef idx="2">
              <a:schemeClr val="accent5">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401945" tIns="-9874" rIns="401946" bIns="-9875"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20" name="任意多边形: 形状 19">
              <a:extLst>
                <a:ext uri="{FF2B5EF4-FFF2-40B4-BE49-F238E27FC236}">
                  <a16:creationId xmlns:a16="http://schemas.microsoft.com/office/drawing/2014/main" id="{DD7AE234-935A-35EE-112B-69E6A559CA1E}"/>
                </a:ext>
              </a:extLst>
            </p:cNvPr>
            <p:cNvSpPr/>
            <p:nvPr/>
          </p:nvSpPr>
          <p:spPr>
            <a:xfrm>
              <a:off x="7473137" y="2098169"/>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dirty="0"/>
                <a:t>2. </a:t>
              </a:r>
              <a:r>
                <a:rPr lang="zh-CN" altLang="en-US" dirty="0"/>
                <a:t>初等教育</a:t>
              </a:r>
              <a:endParaRPr lang="zh-CN" altLang="en-US" sz="1800" kern="1200" dirty="0"/>
            </a:p>
          </p:txBody>
        </p:sp>
      </p:grpSp>
      <p:grpSp>
        <p:nvGrpSpPr>
          <p:cNvPr id="8" name="组合 7">
            <a:extLst>
              <a:ext uri="{FF2B5EF4-FFF2-40B4-BE49-F238E27FC236}">
                <a16:creationId xmlns:a16="http://schemas.microsoft.com/office/drawing/2014/main" id="{6A56C1B7-FBEE-77CF-B743-68BEB7B471D8}"/>
              </a:ext>
            </a:extLst>
          </p:cNvPr>
          <p:cNvGrpSpPr/>
          <p:nvPr/>
        </p:nvGrpSpPr>
        <p:grpSpPr>
          <a:xfrm>
            <a:off x="7020605" y="2781690"/>
            <a:ext cx="3080759" cy="562878"/>
            <a:chOff x="7020605" y="2781690"/>
            <a:chExt cx="3080759" cy="562878"/>
          </a:xfrm>
        </p:grpSpPr>
        <p:sp>
          <p:nvSpPr>
            <p:cNvPr id="23" name="任意多边形: 形状 22">
              <a:extLst>
                <a:ext uri="{FF2B5EF4-FFF2-40B4-BE49-F238E27FC236}">
                  <a16:creationId xmlns:a16="http://schemas.microsoft.com/office/drawing/2014/main" id="{178D1E53-5856-3BEA-E7BD-3057FBDBCA52}"/>
                </a:ext>
              </a:extLst>
            </p:cNvPr>
            <p:cNvSpPr/>
            <p:nvPr/>
          </p:nvSpPr>
          <p:spPr>
            <a:xfrm rot="2578">
              <a:off x="7020605" y="3052348"/>
              <a:ext cx="450303" cy="21225"/>
            </a:xfrm>
            <a:custGeom>
              <a:avLst/>
              <a:gdLst>
                <a:gd name="connsiteX0" fmla="*/ 0 w 450303"/>
                <a:gd name="connsiteY0" fmla="*/ 10612 h 21225"/>
                <a:gd name="connsiteX1" fmla="*/ 450303 w 450303"/>
                <a:gd name="connsiteY1" fmla="*/ 10612 h 21225"/>
              </a:gdLst>
              <a:ahLst/>
              <a:cxnLst>
                <a:cxn ang="0">
                  <a:pos x="connsiteX0" y="connsiteY0"/>
                </a:cxn>
                <a:cxn ang="0">
                  <a:pos x="connsiteX1" y="connsiteY1"/>
                </a:cxn>
              </a:cxnLst>
              <a:rect l="l" t="t" r="r" b="b"/>
              <a:pathLst>
                <a:path w="450303" h="21225">
                  <a:moveTo>
                    <a:pt x="0" y="10612"/>
                  </a:moveTo>
                  <a:lnTo>
                    <a:pt x="450303" y="10612"/>
                  </a:lnTo>
                </a:path>
              </a:pathLst>
            </a:custGeom>
            <a:noFill/>
            <a:ln>
              <a:solidFill>
                <a:srgbClr val="00B0F0"/>
              </a:solidFill>
            </a:ln>
          </p:spPr>
          <p:style>
            <a:lnRef idx="2">
              <a:schemeClr val="accent5">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226594" tIns="-646" rIns="226593" bIns="-645"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25" name="任意多边形: 形状 24">
              <a:extLst>
                <a:ext uri="{FF2B5EF4-FFF2-40B4-BE49-F238E27FC236}">
                  <a16:creationId xmlns:a16="http://schemas.microsoft.com/office/drawing/2014/main" id="{00A10367-7E97-53BC-A5E2-CC850BC51CDE}"/>
                </a:ext>
              </a:extLst>
            </p:cNvPr>
            <p:cNvSpPr/>
            <p:nvPr/>
          </p:nvSpPr>
          <p:spPr>
            <a:xfrm>
              <a:off x="7470908" y="2781690"/>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dirty="0"/>
                <a:t>3. </a:t>
              </a:r>
              <a:r>
                <a:rPr lang="zh-CN" altLang="en-US" dirty="0"/>
                <a:t>师范教育</a:t>
              </a:r>
              <a:endParaRPr lang="zh-CN" altLang="en-US" sz="1800" kern="1200" dirty="0"/>
            </a:p>
          </p:txBody>
        </p:sp>
      </p:grpSp>
      <p:grpSp>
        <p:nvGrpSpPr>
          <p:cNvPr id="11" name="组合 10">
            <a:extLst>
              <a:ext uri="{FF2B5EF4-FFF2-40B4-BE49-F238E27FC236}">
                <a16:creationId xmlns:a16="http://schemas.microsoft.com/office/drawing/2014/main" id="{B9B14725-6D5B-41C5-16D2-72520A0BBAF0}"/>
              </a:ext>
            </a:extLst>
          </p:cNvPr>
          <p:cNvGrpSpPr/>
          <p:nvPr/>
        </p:nvGrpSpPr>
        <p:grpSpPr>
          <a:xfrm>
            <a:off x="7235143" y="2992211"/>
            <a:ext cx="2866221" cy="999667"/>
            <a:chOff x="7235143" y="2992211"/>
            <a:chExt cx="2866221" cy="999667"/>
          </a:xfrm>
        </p:grpSpPr>
        <p:sp>
          <p:nvSpPr>
            <p:cNvPr id="26" name="任意多边形: 形状 25">
              <a:extLst>
                <a:ext uri="{FF2B5EF4-FFF2-40B4-BE49-F238E27FC236}">
                  <a16:creationId xmlns:a16="http://schemas.microsoft.com/office/drawing/2014/main" id="{182066FD-B0EE-58F0-47FB-CD74DA5A5E33}"/>
                </a:ext>
              </a:extLst>
            </p:cNvPr>
            <p:cNvSpPr/>
            <p:nvPr/>
          </p:nvSpPr>
          <p:spPr>
            <a:xfrm rot="3311371">
              <a:off x="6851351" y="3376003"/>
              <a:ext cx="788810" cy="21225"/>
            </a:xfrm>
            <a:custGeom>
              <a:avLst/>
              <a:gdLst>
                <a:gd name="connsiteX0" fmla="*/ 0 w 788810"/>
                <a:gd name="connsiteY0" fmla="*/ 10612 h 21225"/>
                <a:gd name="connsiteX1" fmla="*/ 788810 w 788810"/>
                <a:gd name="connsiteY1" fmla="*/ 10612 h 21225"/>
              </a:gdLst>
              <a:ahLst/>
              <a:cxnLst>
                <a:cxn ang="0">
                  <a:pos x="connsiteX0" y="connsiteY0"/>
                </a:cxn>
                <a:cxn ang="0">
                  <a:pos x="connsiteX1" y="connsiteY1"/>
                </a:cxn>
              </a:cxnLst>
              <a:rect l="l" t="t" r="r" b="b"/>
              <a:pathLst>
                <a:path w="788810" h="21225">
                  <a:moveTo>
                    <a:pt x="0" y="10612"/>
                  </a:moveTo>
                  <a:lnTo>
                    <a:pt x="788810" y="10612"/>
                  </a:lnTo>
                </a:path>
              </a:pathLst>
            </a:custGeom>
            <a:noFill/>
            <a:ln>
              <a:solidFill>
                <a:srgbClr val="00B0F0"/>
              </a:solidFill>
            </a:ln>
          </p:spPr>
          <p:style>
            <a:lnRef idx="2">
              <a:schemeClr val="accent5">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387385" tIns="-9109" rIns="387384" bIns="-9107"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27" name="任意多边形: 形状 26">
              <a:extLst>
                <a:ext uri="{FF2B5EF4-FFF2-40B4-BE49-F238E27FC236}">
                  <a16:creationId xmlns:a16="http://schemas.microsoft.com/office/drawing/2014/main" id="{F42FFCA6-3C80-48B5-2F6F-140AA5CC493C}"/>
                </a:ext>
              </a:extLst>
            </p:cNvPr>
            <p:cNvSpPr/>
            <p:nvPr/>
          </p:nvSpPr>
          <p:spPr>
            <a:xfrm>
              <a:off x="7470908" y="3429000"/>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dirty="0"/>
                <a:t>4. </a:t>
              </a:r>
              <a:r>
                <a:rPr lang="zh-CN" altLang="en-US" dirty="0"/>
                <a:t>中等教育</a:t>
              </a:r>
              <a:endParaRPr lang="zh-CN" altLang="en-US" sz="1800" kern="1200" dirty="0"/>
            </a:p>
          </p:txBody>
        </p:sp>
      </p:grpSp>
      <p:grpSp>
        <p:nvGrpSpPr>
          <p:cNvPr id="3" name="组合 2">
            <a:extLst>
              <a:ext uri="{FF2B5EF4-FFF2-40B4-BE49-F238E27FC236}">
                <a16:creationId xmlns:a16="http://schemas.microsoft.com/office/drawing/2014/main" id="{4454BFED-0450-AA09-0C87-7CE22A4BB1A7}"/>
              </a:ext>
            </a:extLst>
          </p:cNvPr>
          <p:cNvGrpSpPr/>
          <p:nvPr/>
        </p:nvGrpSpPr>
        <p:grpSpPr>
          <a:xfrm>
            <a:off x="4490299" y="4003957"/>
            <a:ext cx="2530305" cy="1918523"/>
            <a:chOff x="4490299" y="4003957"/>
            <a:chExt cx="2530305" cy="1918523"/>
          </a:xfrm>
        </p:grpSpPr>
        <p:sp>
          <p:nvSpPr>
            <p:cNvPr id="28" name="任意多边形: 形状 27">
              <a:extLst>
                <a:ext uri="{FF2B5EF4-FFF2-40B4-BE49-F238E27FC236}">
                  <a16:creationId xmlns:a16="http://schemas.microsoft.com/office/drawing/2014/main" id="{3AF9EBB2-AED8-17C5-BFC3-0CC67971418E}"/>
                </a:ext>
              </a:extLst>
            </p:cNvPr>
            <p:cNvSpPr/>
            <p:nvPr/>
          </p:nvSpPr>
          <p:spPr>
            <a:xfrm rot="4460294">
              <a:off x="3666887" y="4827369"/>
              <a:ext cx="1668049" cy="21225"/>
            </a:xfrm>
            <a:custGeom>
              <a:avLst/>
              <a:gdLst>
                <a:gd name="connsiteX0" fmla="*/ 0 w 1668049"/>
                <a:gd name="connsiteY0" fmla="*/ 10612 h 21225"/>
                <a:gd name="connsiteX1" fmla="*/ 1668049 w 1668049"/>
                <a:gd name="connsiteY1" fmla="*/ 10612 h 21225"/>
              </a:gdLst>
              <a:ahLst/>
              <a:cxnLst>
                <a:cxn ang="0">
                  <a:pos x="connsiteX0" y="connsiteY0"/>
                </a:cxn>
                <a:cxn ang="0">
                  <a:pos x="connsiteX1" y="connsiteY1"/>
                </a:cxn>
              </a:cxnLst>
              <a:rect l="l" t="t" r="r" b="b"/>
              <a:pathLst>
                <a:path w="1668049" h="21225">
                  <a:moveTo>
                    <a:pt x="0" y="10612"/>
                  </a:moveTo>
                  <a:lnTo>
                    <a:pt x="1668049" y="10612"/>
                  </a:lnTo>
                </a:path>
              </a:pathLst>
            </a:custGeom>
            <a:noFill/>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805023" tIns="-31089" rIns="805023" bIns="-31089"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29" name="任意多边形: 形状 28">
              <a:extLst>
                <a:ext uri="{FF2B5EF4-FFF2-40B4-BE49-F238E27FC236}">
                  <a16:creationId xmlns:a16="http://schemas.microsoft.com/office/drawing/2014/main" id="{0A1421B0-6B7C-3237-781A-47EAC74102B8}"/>
                </a:ext>
              </a:extLst>
            </p:cNvPr>
            <p:cNvSpPr/>
            <p:nvPr/>
          </p:nvSpPr>
          <p:spPr>
            <a:xfrm>
              <a:off x="4726063" y="5359602"/>
              <a:ext cx="2294541" cy="562878"/>
            </a:xfrm>
            <a:custGeom>
              <a:avLst/>
              <a:gdLst>
                <a:gd name="connsiteX0" fmla="*/ 0 w 2294541"/>
                <a:gd name="connsiteY0" fmla="*/ 56288 h 562878"/>
                <a:gd name="connsiteX1" fmla="*/ 56288 w 2294541"/>
                <a:gd name="connsiteY1" fmla="*/ 0 h 562878"/>
                <a:gd name="connsiteX2" fmla="*/ 2238253 w 2294541"/>
                <a:gd name="connsiteY2" fmla="*/ 0 h 562878"/>
                <a:gd name="connsiteX3" fmla="*/ 2294541 w 2294541"/>
                <a:gd name="connsiteY3" fmla="*/ 56288 h 562878"/>
                <a:gd name="connsiteX4" fmla="*/ 2294541 w 2294541"/>
                <a:gd name="connsiteY4" fmla="*/ 506590 h 562878"/>
                <a:gd name="connsiteX5" fmla="*/ 2238253 w 2294541"/>
                <a:gd name="connsiteY5" fmla="*/ 562878 h 562878"/>
                <a:gd name="connsiteX6" fmla="*/ 56288 w 2294541"/>
                <a:gd name="connsiteY6" fmla="*/ 562878 h 562878"/>
                <a:gd name="connsiteX7" fmla="*/ 0 w 2294541"/>
                <a:gd name="connsiteY7" fmla="*/ 506590 h 562878"/>
                <a:gd name="connsiteX8" fmla="*/ 0 w 2294541"/>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4541" h="562878">
                  <a:moveTo>
                    <a:pt x="0" y="56288"/>
                  </a:moveTo>
                  <a:cubicBezTo>
                    <a:pt x="0" y="25201"/>
                    <a:pt x="25201" y="0"/>
                    <a:pt x="56288" y="0"/>
                  </a:cubicBezTo>
                  <a:lnTo>
                    <a:pt x="2238253" y="0"/>
                  </a:lnTo>
                  <a:cubicBezTo>
                    <a:pt x="2269340" y="0"/>
                    <a:pt x="2294541" y="25201"/>
                    <a:pt x="2294541" y="56288"/>
                  </a:cubicBezTo>
                  <a:lnTo>
                    <a:pt x="2294541" y="506590"/>
                  </a:lnTo>
                  <a:cubicBezTo>
                    <a:pt x="2294541" y="537677"/>
                    <a:pt x="2269340" y="562878"/>
                    <a:pt x="2238253"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zh-CN" altLang="en-US" dirty="0"/>
                <a:t>（二）教育思想</a:t>
              </a:r>
              <a:endParaRPr lang="zh-CN" altLang="en-US" sz="1800" kern="1200" dirty="0"/>
            </a:p>
          </p:txBody>
        </p:sp>
      </p:grpSp>
      <p:grpSp>
        <p:nvGrpSpPr>
          <p:cNvPr id="13" name="组合 12">
            <a:extLst>
              <a:ext uri="{FF2B5EF4-FFF2-40B4-BE49-F238E27FC236}">
                <a16:creationId xmlns:a16="http://schemas.microsoft.com/office/drawing/2014/main" id="{4B4B6EAE-8087-2677-5861-4286F44E01B8}"/>
              </a:ext>
            </a:extLst>
          </p:cNvPr>
          <p:cNvGrpSpPr/>
          <p:nvPr/>
        </p:nvGrpSpPr>
        <p:grpSpPr>
          <a:xfrm>
            <a:off x="6968482" y="5035946"/>
            <a:ext cx="3132882" cy="562878"/>
            <a:chOff x="6968482" y="5035946"/>
            <a:chExt cx="3132882" cy="562878"/>
          </a:xfrm>
        </p:grpSpPr>
        <p:sp>
          <p:nvSpPr>
            <p:cNvPr id="30" name="任意多边形: 形状 29">
              <a:extLst>
                <a:ext uri="{FF2B5EF4-FFF2-40B4-BE49-F238E27FC236}">
                  <a16:creationId xmlns:a16="http://schemas.microsoft.com/office/drawing/2014/main" id="{2141EE5C-F3A4-4E00-6EA0-692B7A4A74E4}"/>
                </a:ext>
              </a:extLst>
            </p:cNvPr>
            <p:cNvSpPr/>
            <p:nvPr/>
          </p:nvSpPr>
          <p:spPr>
            <a:xfrm rot="19457599">
              <a:off x="6968482" y="5468601"/>
              <a:ext cx="554549" cy="21225"/>
            </a:xfrm>
            <a:custGeom>
              <a:avLst/>
              <a:gdLst>
                <a:gd name="connsiteX0" fmla="*/ 0 w 554549"/>
                <a:gd name="connsiteY0" fmla="*/ 10612 h 21225"/>
                <a:gd name="connsiteX1" fmla="*/ 554549 w 554549"/>
                <a:gd name="connsiteY1" fmla="*/ 10612 h 21225"/>
              </a:gdLst>
              <a:ahLst/>
              <a:cxnLst>
                <a:cxn ang="0">
                  <a:pos x="connsiteX0" y="connsiteY0"/>
                </a:cxn>
                <a:cxn ang="0">
                  <a:pos x="connsiteX1" y="connsiteY1"/>
                </a:cxn>
              </a:cxnLst>
              <a:rect l="l" t="t" r="r" b="b"/>
              <a:pathLst>
                <a:path w="554549" h="21225">
                  <a:moveTo>
                    <a:pt x="0" y="10612"/>
                  </a:moveTo>
                  <a:lnTo>
                    <a:pt x="554549" y="10612"/>
                  </a:lnTo>
                </a:path>
              </a:pathLst>
            </a:custGeom>
            <a:noFill/>
            <a:ln>
              <a:solidFill>
                <a:srgbClr val="00B0F0"/>
              </a:solidFill>
            </a:ln>
          </p:spPr>
          <p:style>
            <a:lnRef idx="2">
              <a:schemeClr val="accent5">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276110" tIns="-3251" rIns="276111" bIns="-3252"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31" name="任意多边形: 形状 30">
              <a:extLst>
                <a:ext uri="{FF2B5EF4-FFF2-40B4-BE49-F238E27FC236}">
                  <a16:creationId xmlns:a16="http://schemas.microsoft.com/office/drawing/2014/main" id="{5C89745D-F6FA-5731-8D45-C128C735D923}"/>
                </a:ext>
              </a:extLst>
            </p:cNvPr>
            <p:cNvSpPr/>
            <p:nvPr/>
          </p:nvSpPr>
          <p:spPr>
            <a:xfrm>
              <a:off x="7470908" y="5035946"/>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dirty="0"/>
                <a:t>1. </a:t>
              </a:r>
              <a:r>
                <a:rPr lang="zh-CN" altLang="en-US" dirty="0"/>
                <a:t>国民教育的作用与目的</a:t>
              </a:r>
              <a:endParaRPr lang="zh-CN" altLang="en-US" sz="1800" kern="1200" dirty="0"/>
            </a:p>
          </p:txBody>
        </p:sp>
      </p:grpSp>
      <p:grpSp>
        <p:nvGrpSpPr>
          <p:cNvPr id="14" name="组合 13">
            <a:extLst>
              <a:ext uri="{FF2B5EF4-FFF2-40B4-BE49-F238E27FC236}">
                <a16:creationId xmlns:a16="http://schemas.microsoft.com/office/drawing/2014/main" id="{B4B68163-2824-C204-C543-27380B95CE53}"/>
              </a:ext>
            </a:extLst>
          </p:cNvPr>
          <p:cNvGrpSpPr/>
          <p:nvPr/>
        </p:nvGrpSpPr>
        <p:grpSpPr>
          <a:xfrm>
            <a:off x="6968482" y="5683257"/>
            <a:ext cx="3132882" cy="562878"/>
            <a:chOff x="6968482" y="5683257"/>
            <a:chExt cx="3132882" cy="562878"/>
          </a:xfrm>
        </p:grpSpPr>
        <p:sp>
          <p:nvSpPr>
            <p:cNvPr id="32" name="任意多边形: 形状 31">
              <a:extLst>
                <a:ext uri="{FF2B5EF4-FFF2-40B4-BE49-F238E27FC236}">
                  <a16:creationId xmlns:a16="http://schemas.microsoft.com/office/drawing/2014/main" id="{E1464674-1787-22FF-0AF1-93BF35071BBE}"/>
                </a:ext>
              </a:extLst>
            </p:cNvPr>
            <p:cNvSpPr/>
            <p:nvPr/>
          </p:nvSpPr>
          <p:spPr>
            <a:xfrm rot="2142401">
              <a:off x="6968482" y="5792256"/>
              <a:ext cx="554549" cy="21225"/>
            </a:xfrm>
            <a:custGeom>
              <a:avLst/>
              <a:gdLst>
                <a:gd name="connsiteX0" fmla="*/ 0 w 554549"/>
                <a:gd name="connsiteY0" fmla="*/ 10612 h 21225"/>
                <a:gd name="connsiteX1" fmla="*/ 554549 w 554549"/>
                <a:gd name="connsiteY1" fmla="*/ 10612 h 21225"/>
              </a:gdLst>
              <a:ahLst/>
              <a:cxnLst>
                <a:cxn ang="0">
                  <a:pos x="connsiteX0" y="connsiteY0"/>
                </a:cxn>
                <a:cxn ang="0">
                  <a:pos x="connsiteX1" y="connsiteY1"/>
                </a:cxn>
              </a:cxnLst>
              <a:rect l="l" t="t" r="r" b="b"/>
              <a:pathLst>
                <a:path w="554549" h="21225">
                  <a:moveTo>
                    <a:pt x="0" y="10612"/>
                  </a:moveTo>
                  <a:lnTo>
                    <a:pt x="554549" y="10612"/>
                  </a:lnTo>
                </a:path>
              </a:pathLst>
            </a:custGeom>
            <a:noFill/>
            <a:ln>
              <a:solidFill>
                <a:srgbClr val="00B0F0"/>
              </a:solidFill>
            </a:ln>
          </p:spPr>
          <p:style>
            <a:lnRef idx="2">
              <a:schemeClr val="accent5">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276111" tIns="-3252" rIns="276110" bIns="-3251"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33" name="任意多边形: 形状 32">
              <a:extLst>
                <a:ext uri="{FF2B5EF4-FFF2-40B4-BE49-F238E27FC236}">
                  <a16:creationId xmlns:a16="http://schemas.microsoft.com/office/drawing/2014/main" id="{3519F661-9598-47FA-13A0-9C7F462ABD8F}"/>
                </a:ext>
              </a:extLst>
            </p:cNvPr>
            <p:cNvSpPr/>
            <p:nvPr/>
          </p:nvSpPr>
          <p:spPr>
            <a:xfrm>
              <a:off x="7470908" y="5683257"/>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dirty="0"/>
                <a:t>2. </a:t>
              </a:r>
              <a:r>
                <a:rPr lang="zh-CN" altLang="en-US" dirty="0"/>
                <a:t>国民教育的实施</a:t>
              </a:r>
              <a:endParaRPr lang="zh-CN" altLang="en-US" sz="1800" kern="1200" dirty="0"/>
            </a:p>
          </p:txBody>
        </p:sp>
      </p:grpSp>
      <p:grpSp>
        <p:nvGrpSpPr>
          <p:cNvPr id="5" name="组合 4">
            <a:extLst>
              <a:ext uri="{FF2B5EF4-FFF2-40B4-BE49-F238E27FC236}">
                <a16:creationId xmlns:a16="http://schemas.microsoft.com/office/drawing/2014/main" id="{00400B00-3C94-BEBD-596B-2455D33E9E10}"/>
              </a:ext>
            </a:extLst>
          </p:cNvPr>
          <p:cNvGrpSpPr/>
          <p:nvPr/>
        </p:nvGrpSpPr>
        <p:grpSpPr>
          <a:xfrm>
            <a:off x="7020605" y="1440713"/>
            <a:ext cx="3082988" cy="1622078"/>
            <a:chOff x="7020605" y="1440713"/>
            <a:chExt cx="3082988" cy="1622078"/>
          </a:xfrm>
        </p:grpSpPr>
        <p:sp>
          <p:nvSpPr>
            <p:cNvPr id="34" name="任意多边形: 形状 33">
              <a:extLst>
                <a:ext uri="{FF2B5EF4-FFF2-40B4-BE49-F238E27FC236}">
                  <a16:creationId xmlns:a16="http://schemas.microsoft.com/office/drawing/2014/main" id="{5936CC52-A6A1-47B4-A0D9-4C5F9DE465CA}"/>
                </a:ext>
              </a:extLst>
            </p:cNvPr>
            <p:cNvSpPr/>
            <p:nvPr/>
          </p:nvSpPr>
          <p:spPr>
            <a:xfrm>
              <a:off x="7473137" y="1440713"/>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dirty="0"/>
                <a:t>1. </a:t>
              </a:r>
              <a:r>
                <a:rPr lang="zh-CN" altLang="en-US" dirty="0"/>
                <a:t>学前教育</a:t>
              </a:r>
              <a:endParaRPr lang="zh-CN" altLang="en-US" sz="1800" kern="1200" dirty="0"/>
            </a:p>
          </p:txBody>
        </p:sp>
        <p:cxnSp>
          <p:nvCxnSpPr>
            <p:cNvPr id="37" name="直接连接符 36">
              <a:extLst>
                <a:ext uri="{FF2B5EF4-FFF2-40B4-BE49-F238E27FC236}">
                  <a16:creationId xmlns:a16="http://schemas.microsoft.com/office/drawing/2014/main" id="{9838AFAC-2D4D-B645-E911-7CB577E45B56}"/>
                </a:ext>
              </a:extLst>
            </p:cNvPr>
            <p:cNvCxnSpPr>
              <a:stCxn id="26" idx="0"/>
            </p:cNvCxnSpPr>
            <p:nvPr/>
          </p:nvCxnSpPr>
          <p:spPr>
            <a:xfrm flipV="1">
              <a:off x="7020605" y="1722152"/>
              <a:ext cx="450303" cy="134063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B1E83D9F-8A5D-3E95-19B9-943F0D420240}"/>
              </a:ext>
            </a:extLst>
          </p:cNvPr>
          <p:cNvGrpSpPr/>
          <p:nvPr/>
        </p:nvGrpSpPr>
        <p:grpSpPr>
          <a:xfrm>
            <a:off x="7020605" y="3062791"/>
            <a:ext cx="3082988" cy="1604190"/>
            <a:chOff x="7020605" y="3062791"/>
            <a:chExt cx="3082988" cy="1604190"/>
          </a:xfrm>
        </p:grpSpPr>
        <p:sp>
          <p:nvSpPr>
            <p:cNvPr id="35" name="任意多边形: 形状 34">
              <a:extLst>
                <a:ext uri="{FF2B5EF4-FFF2-40B4-BE49-F238E27FC236}">
                  <a16:creationId xmlns:a16="http://schemas.microsoft.com/office/drawing/2014/main" id="{DB92AF69-4447-DAD0-C95A-32134D21F6E4}"/>
                </a:ext>
              </a:extLst>
            </p:cNvPr>
            <p:cNvSpPr/>
            <p:nvPr/>
          </p:nvSpPr>
          <p:spPr>
            <a:xfrm>
              <a:off x="7473137" y="4104103"/>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dirty="0"/>
                <a:t>5. </a:t>
              </a:r>
              <a:r>
                <a:rPr lang="zh-CN" altLang="en-US" dirty="0"/>
                <a:t>高等教育</a:t>
              </a:r>
              <a:endParaRPr lang="zh-CN" altLang="en-US" sz="1800" kern="1200" dirty="0"/>
            </a:p>
          </p:txBody>
        </p:sp>
        <p:cxnSp>
          <p:nvCxnSpPr>
            <p:cNvPr id="39" name="直接连接符 38">
              <a:extLst>
                <a:ext uri="{FF2B5EF4-FFF2-40B4-BE49-F238E27FC236}">
                  <a16:creationId xmlns:a16="http://schemas.microsoft.com/office/drawing/2014/main" id="{EBC75A9A-6C49-573A-8227-16671657750E}"/>
                </a:ext>
              </a:extLst>
            </p:cNvPr>
            <p:cNvCxnSpPr>
              <a:stCxn id="26" idx="0"/>
            </p:cNvCxnSpPr>
            <p:nvPr/>
          </p:nvCxnSpPr>
          <p:spPr>
            <a:xfrm>
              <a:off x="7020605" y="3062791"/>
              <a:ext cx="459009" cy="1333406"/>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8656081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left)">
                                      <p:cBhvr>
                                        <p:cTn id="58" dur="5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left)">
                                      <p:cBhvr>
                                        <p:cTn id="63" dur="500"/>
                                        <p:tgtEl>
                                          <p:spTgt spid="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500"/>
                                        <p:tgtEl>
                                          <p:spTgt spid="1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left)">
                                      <p:cBhvr>
                                        <p:cTn id="7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19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世纪欧美主要国家和日本的教育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16" name="任意多边形: 形状 15">
            <a:extLst>
              <a:ext uri="{FF2B5EF4-FFF2-40B4-BE49-F238E27FC236}">
                <a16:creationId xmlns:a16="http://schemas.microsoft.com/office/drawing/2014/main" id="{CD878224-E3DF-CEBB-515B-9E77E5177DB9}"/>
              </a:ext>
            </a:extLst>
          </p:cNvPr>
          <p:cNvSpPr/>
          <p:nvPr/>
        </p:nvSpPr>
        <p:spPr>
          <a:xfrm>
            <a:off x="1641562" y="3480769"/>
            <a:ext cx="2634197" cy="562878"/>
          </a:xfrm>
          <a:custGeom>
            <a:avLst/>
            <a:gdLst>
              <a:gd name="connsiteX0" fmla="*/ 0 w 2294541"/>
              <a:gd name="connsiteY0" fmla="*/ 56288 h 562878"/>
              <a:gd name="connsiteX1" fmla="*/ 56288 w 2294541"/>
              <a:gd name="connsiteY1" fmla="*/ 0 h 562878"/>
              <a:gd name="connsiteX2" fmla="*/ 2238253 w 2294541"/>
              <a:gd name="connsiteY2" fmla="*/ 0 h 562878"/>
              <a:gd name="connsiteX3" fmla="*/ 2294541 w 2294541"/>
              <a:gd name="connsiteY3" fmla="*/ 56288 h 562878"/>
              <a:gd name="connsiteX4" fmla="*/ 2294541 w 2294541"/>
              <a:gd name="connsiteY4" fmla="*/ 506590 h 562878"/>
              <a:gd name="connsiteX5" fmla="*/ 2238253 w 2294541"/>
              <a:gd name="connsiteY5" fmla="*/ 562878 h 562878"/>
              <a:gd name="connsiteX6" fmla="*/ 56288 w 2294541"/>
              <a:gd name="connsiteY6" fmla="*/ 562878 h 562878"/>
              <a:gd name="connsiteX7" fmla="*/ 0 w 2294541"/>
              <a:gd name="connsiteY7" fmla="*/ 506590 h 562878"/>
              <a:gd name="connsiteX8" fmla="*/ 0 w 2294541"/>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4541" h="562878">
                <a:moveTo>
                  <a:pt x="0" y="56288"/>
                </a:moveTo>
                <a:cubicBezTo>
                  <a:pt x="0" y="25201"/>
                  <a:pt x="25201" y="0"/>
                  <a:pt x="56288" y="0"/>
                </a:cubicBezTo>
                <a:lnTo>
                  <a:pt x="2238253" y="0"/>
                </a:lnTo>
                <a:cubicBezTo>
                  <a:pt x="2269340" y="0"/>
                  <a:pt x="2294541" y="25201"/>
                  <a:pt x="2294541" y="56288"/>
                </a:cubicBezTo>
                <a:lnTo>
                  <a:pt x="2294541" y="506590"/>
                </a:lnTo>
                <a:cubicBezTo>
                  <a:pt x="2294541" y="537677"/>
                  <a:pt x="2269340" y="562878"/>
                  <a:pt x="2238253"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zh-CN" altLang="en-US"/>
              <a:t>四、</a:t>
            </a:r>
            <a:r>
              <a:rPr lang="en-US" altLang="zh-CN"/>
              <a:t>19 </a:t>
            </a:r>
            <a:r>
              <a:rPr lang="zh-CN" altLang="en-US"/>
              <a:t>世纪美国的教育</a:t>
            </a:r>
            <a:endParaRPr lang="zh-CN" altLang="en-US" sz="1800" kern="1200" dirty="0"/>
          </a:p>
        </p:txBody>
      </p:sp>
      <p:grpSp>
        <p:nvGrpSpPr>
          <p:cNvPr id="2" name="组合 1">
            <a:extLst>
              <a:ext uri="{FF2B5EF4-FFF2-40B4-BE49-F238E27FC236}">
                <a16:creationId xmlns:a16="http://schemas.microsoft.com/office/drawing/2014/main" id="{01806B77-4898-EBAD-384B-2F3ADE07C56D}"/>
              </a:ext>
            </a:extLst>
          </p:cNvPr>
          <p:cNvGrpSpPr/>
          <p:nvPr/>
        </p:nvGrpSpPr>
        <p:grpSpPr>
          <a:xfrm>
            <a:off x="4490299" y="2508638"/>
            <a:ext cx="2530305" cy="1303184"/>
            <a:chOff x="4490299" y="2508638"/>
            <a:chExt cx="2530305" cy="1303184"/>
          </a:xfrm>
        </p:grpSpPr>
        <p:sp>
          <p:nvSpPr>
            <p:cNvPr id="17" name="任意多边形: 形状 16">
              <a:extLst>
                <a:ext uri="{FF2B5EF4-FFF2-40B4-BE49-F238E27FC236}">
                  <a16:creationId xmlns:a16="http://schemas.microsoft.com/office/drawing/2014/main" id="{42D77209-9265-40AC-009B-C0C09CD56592}"/>
                </a:ext>
              </a:extLst>
            </p:cNvPr>
            <p:cNvSpPr/>
            <p:nvPr/>
          </p:nvSpPr>
          <p:spPr>
            <a:xfrm rot="17691249">
              <a:off x="3965232" y="3265530"/>
              <a:ext cx="1071359" cy="21225"/>
            </a:xfrm>
            <a:custGeom>
              <a:avLst/>
              <a:gdLst>
                <a:gd name="connsiteX0" fmla="*/ 0 w 1071359"/>
                <a:gd name="connsiteY0" fmla="*/ 10612 h 21225"/>
                <a:gd name="connsiteX1" fmla="*/ 1071359 w 1071359"/>
                <a:gd name="connsiteY1" fmla="*/ 10612 h 21225"/>
              </a:gdLst>
              <a:ahLst/>
              <a:cxnLst>
                <a:cxn ang="0">
                  <a:pos x="connsiteX0" y="connsiteY0"/>
                </a:cxn>
                <a:cxn ang="0">
                  <a:pos x="connsiteX1" y="connsiteY1"/>
                </a:cxn>
              </a:cxnLst>
              <a:rect l="l" t="t" r="r" b="b"/>
              <a:pathLst>
                <a:path w="1071359" h="21225">
                  <a:moveTo>
                    <a:pt x="0" y="10612"/>
                  </a:moveTo>
                  <a:lnTo>
                    <a:pt x="1071359" y="10612"/>
                  </a:lnTo>
                </a:path>
              </a:pathLst>
            </a:custGeom>
            <a:noFill/>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521595" tIns="-16171" rIns="521596" bIns="-16172"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18" name="任意多边形: 形状 17">
              <a:extLst>
                <a:ext uri="{FF2B5EF4-FFF2-40B4-BE49-F238E27FC236}">
                  <a16:creationId xmlns:a16="http://schemas.microsoft.com/office/drawing/2014/main" id="{CB30B699-F767-1997-885E-813F07552107}"/>
                </a:ext>
              </a:extLst>
            </p:cNvPr>
            <p:cNvSpPr/>
            <p:nvPr/>
          </p:nvSpPr>
          <p:spPr>
            <a:xfrm>
              <a:off x="4726063" y="2508638"/>
              <a:ext cx="2294541" cy="562878"/>
            </a:xfrm>
            <a:custGeom>
              <a:avLst/>
              <a:gdLst>
                <a:gd name="connsiteX0" fmla="*/ 0 w 2294541"/>
                <a:gd name="connsiteY0" fmla="*/ 56288 h 562878"/>
                <a:gd name="connsiteX1" fmla="*/ 56288 w 2294541"/>
                <a:gd name="connsiteY1" fmla="*/ 0 h 562878"/>
                <a:gd name="connsiteX2" fmla="*/ 2238253 w 2294541"/>
                <a:gd name="connsiteY2" fmla="*/ 0 h 562878"/>
                <a:gd name="connsiteX3" fmla="*/ 2294541 w 2294541"/>
                <a:gd name="connsiteY3" fmla="*/ 56288 h 562878"/>
                <a:gd name="connsiteX4" fmla="*/ 2294541 w 2294541"/>
                <a:gd name="connsiteY4" fmla="*/ 506590 h 562878"/>
                <a:gd name="connsiteX5" fmla="*/ 2238253 w 2294541"/>
                <a:gd name="connsiteY5" fmla="*/ 562878 h 562878"/>
                <a:gd name="connsiteX6" fmla="*/ 56288 w 2294541"/>
                <a:gd name="connsiteY6" fmla="*/ 562878 h 562878"/>
                <a:gd name="connsiteX7" fmla="*/ 0 w 2294541"/>
                <a:gd name="connsiteY7" fmla="*/ 506590 h 562878"/>
                <a:gd name="connsiteX8" fmla="*/ 0 w 2294541"/>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4541" h="562878">
                  <a:moveTo>
                    <a:pt x="0" y="56288"/>
                  </a:moveTo>
                  <a:cubicBezTo>
                    <a:pt x="0" y="25201"/>
                    <a:pt x="25201" y="0"/>
                    <a:pt x="56288" y="0"/>
                  </a:cubicBezTo>
                  <a:lnTo>
                    <a:pt x="2238253" y="0"/>
                  </a:lnTo>
                  <a:cubicBezTo>
                    <a:pt x="2269340" y="0"/>
                    <a:pt x="2294541" y="25201"/>
                    <a:pt x="2294541" y="56288"/>
                  </a:cubicBezTo>
                  <a:lnTo>
                    <a:pt x="2294541" y="506590"/>
                  </a:lnTo>
                  <a:cubicBezTo>
                    <a:pt x="2294541" y="537677"/>
                    <a:pt x="2269340" y="562878"/>
                    <a:pt x="2238253"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zh-CN" altLang="en-US"/>
                <a:t>（一）教育概况</a:t>
              </a:r>
              <a:endParaRPr lang="zh-CN" altLang="en-US" sz="1800" kern="1200" dirty="0"/>
            </a:p>
          </p:txBody>
        </p:sp>
      </p:grpSp>
      <p:grpSp>
        <p:nvGrpSpPr>
          <p:cNvPr id="3" name="组合 2">
            <a:extLst>
              <a:ext uri="{FF2B5EF4-FFF2-40B4-BE49-F238E27FC236}">
                <a16:creationId xmlns:a16="http://schemas.microsoft.com/office/drawing/2014/main" id="{79B7B636-ED3F-BBA4-F19D-0C968F9E8E18}"/>
              </a:ext>
            </a:extLst>
          </p:cNvPr>
          <p:cNvGrpSpPr/>
          <p:nvPr/>
        </p:nvGrpSpPr>
        <p:grpSpPr>
          <a:xfrm>
            <a:off x="4490299" y="3731243"/>
            <a:ext cx="2530305" cy="1918523"/>
            <a:chOff x="4490299" y="3731243"/>
            <a:chExt cx="2530305" cy="1918523"/>
          </a:xfrm>
        </p:grpSpPr>
        <p:sp>
          <p:nvSpPr>
            <p:cNvPr id="28" name="任意多边形: 形状 27">
              <a:extLst>
                <a:ext uri="{FF2B5EF4-FFF2-40B4-BE49-F238E27FC236}">
                  <a16:creationId xmlns:a16="http://schemas.microsoft.com/office/drawing/2014/main" id="{3AF9EBB2-AED8-17C5-BFC3-0CC67971418E}"/>
                </a:ext>
              </a:extLst>
            </p:cNvPr>
            <p:cNvSpPr/>
            <p:nvPr/>
          </p:nvSpPr>
          <p:spPr>
            <a:xfrm rot="4460294">
              <a:off x="3666887" y="4554655"/>
              <a:ext cx="1668049" cy="21225"/>
            </a:xfrm>
            <a:custGeom>
              <a:avLst/>
              <a:gdLst>
                <a:gd name="connsiteX0" fmla="*/ 0 w 1668049"/>
                <a:gd name="connsiteY0" fmla="*/ 10612 h 21225"/>
                <a:gd name="connsiteX1" fmla="*/ 1668049 w 1668049"/>
                <a:gd name="connsiteY1" fmla="*/ 10612 h 21225"/>
              </a:gdLst>
              <a:ahLst/>
              <a:cxnLst>
                <a:cxn ang="0">
                  <a:pos x="connsiteX0" y="connsiteY0"/>
                </a:cxn>
                <a:cxn ang="0">
                  <a:pos x="connsiteX1" y="connsiteY1"/>
                </a:cxn>
              </a:cxnLst>
              <a:rect l="l" t="t" r="r" b="b"/>
              <a:pathLst>
                <a:path w="1668049" h="21225">
                  <a:moveTo>
                    <a:pt x="0" y="10612"/>
                  </a:moveTo>
                  <a:lnTo>
                    <a:pt x="1668049" y="10612"/>
                  </a:lnTo>
                </a:path>
              </a:pathLst>
            </a:custGeom>
            <a:noFill/>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805023" tIns="-31089" rIns="805023" bIns="-31089"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29" name="任意多边形: 形状 28">
              <a:extLst>
                <a:ext uri="{FF2B5EF4-FFF2-40B4-BE49-F238E27FC236}">
                  <a16:creationId xmlns:a16="http://schemas.microsoft.com/office/drawing/2014/main" id="{0A1421B0-6B7C-3237-781A-47EAC74102B8}"/>
                </a:ext>
              </a:extLst>
            </p:cNvPr>
            <p:cNvSpPr/>
            <p:nvPr/>
          </p:nvSpPr>
          <p:spPr>
            <a:xfrm>
              <a:off x="4726063" y="5086888"/>
              <a:ext cx="2294541" cy="562878"/>
            </a:xfrm>
            <a:custGeom>
              <a:avLst/>
              <a:gdLst>
                <a:gd name="connsiteX0" fmla="*/ 0 w 2294541"/>
                <a:gd name="connsiteY0" fmla="*/ 56288 h 562878"/>
                <a:gd name="connsiteX1" fmla="*/ 56288 w 2294541"/>
                <a:gd name="connsiteY1" fmla="*/ 0 h 562878"/>
                <a:gd name="connsiteX2" fmla="*/ 2238253 w 2294541"/>
                <a:gd name="connsiteY2" fmla="*/ 0 h 562878"/>
                <a:gd name="connsiteX3" fmla="*/ 2294541 w 2294541"/>
                <a:gd name="connsiteY3" fmla="*/ 56288 h 562878"/>
                <a:gd name="connsiteX4" fmla="*/ 2294541 w 2294541"/>
                <a:gd name="connsiteY4" fmla="*/ 506590 h 562878"/>
                <a:gd name="connsiteX5" fmla="*/ 2238253 w 2294541"/>
                <a:gd name="connsiteY5" fmla="*/ 562878 h 562878"/>
                <a:gd name="connsiteX6" fmla="*/ 56288 w 2294541"/>
                <a:gd name="connsiteY6" fmla="*/ 562878 h 562878"/>
                <a:gd name="connsiteX7" fmla="*/ 0 w 2294541"/>
                <a:gd name="connsiteY7" fmla="*/ 506590 h 562878"/>
                <a:gd name="connsiteX8" fmla="*/ 0 w 2294541"/>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4541" h="562878">
                  <a:moveTo>
                    <a:pt x="0" y="56288"/>
                  </a:moveTo>
                  <a:cubicBezTo>
                    <a:pt x="0" y="25201"/>
                    <a:pt x="25201" y="0"/>
                    <a:pt x="56288" y="0"/>
                  </a:cubicBezTo>
                  <a:lnTo>
                    <a:pt x="2238253" y="0"/>
                  </a:lnTo>
                  <a:cubicBezTo>
                    <a:pt x="2269340" y="0"/>
                    <a:pt x="2294541" y="25201"/>
                    <a:pt x="2294541" y="56288"/>
                  </a:cubicBezTo>
                  <a:lnTo>
                    <a:pt x="2294541" y="506590"/>
                  </a:lnTo>
                  <a:cubicBezTo>
                    <a:pt x="2294541" y="537677"/>
                    <a:pt x="2269340" y="562878"/>
                    <a:pt x="2238253"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zh-CN" altLang="en-US" dirty="0"/>
                <a:t>（二）教育思想</a:t>
              </a:r>
              <a:endParaRPr lang="zh-CN" altLang="en-US" sz="1800" kern="1200" dirty="0"/>
            </a:p>
          </p:txBody>
        </p:sp>
      </p:grpSp>
      <p:grpSp>
        <p:nvGrpSpPr>
          <p:cNvPr id="5" name="组合 4">
            <a:extLst>
              <a:ext uri="{FF2B5EF4-FFF2-40B4-BE49-F238E27FC236}">
                <a16:creationId xmlns:a16="http://schemas.microsoft.com/office/drawing/2014/main" id="{267963AD-7EBF-C00D-26F1-958F6F013F78}"/>
              </a:ext>
            </a:extLst>
          </p:cNvPr>
          <p:cNvGrpSpPr/>
          <p:nvPr/>
        </p:nvGrpSpPr>
        <p:grpSpPr>
          <a:xfrm>
            <a:off x="7020604" y="1504881"/>
            <a:ext cx="3082989" cy="1280735"/>
            <a:chOff x="7020604" y="1504881"/>
            <a:chExt cx="3082989" cy="1280735"/>
          </a:xfrm>
        </p:grpSpPr>
        <p:sp>
          <p:nvSpPr>
            <p:cNvPr id="34" name="任意多边形: 形状 33">
              <a:extLst>
                <a:ext uri="{FF2B5EF4-FFF2-40B4-BE49-F238E27FC236}">
                  <a16:creationId xmlns:a16="http://schemas.microsoft.com/office/drawing/2014/main" id="{5936CC52-A6A1-47B4-A0D9-4C5F9DE465CA}"/>
                </a:ext>
              </a:extLst>
            </p:cNvPr>
            <p:cNvSpPr/>
            <p:nvPr/>
          </p:nvSpPr>
          <p:spPr>
            <a:xfrm>
              <a:off x="7473137" y="1504881"/>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1. </a:t>
              </a:r>
              <a:r>
                <a:rPr lang="zh-CN" altLang="en-US"/>
                <a:t>教育管理</a:t>
              </a:r>
              <a:endParaRPr lang="zh-CN" altLang="en-US" sz="1800" kern="1200" dirty="0"/>
            </a:p>
          </p:txBody>
        </p:sp>
        <p:cxnSp>
          <p:nvCxnSpPr>
            <p:cNvPr id="7" name="直接连接符 6">
              <a:extLst>
                <a:ext uri="{FF2B5EF4-FFF2-40B4-BE49-F238E27FC236}">
                  <a16:creationId xmlns:a16="http://schemas.microsoft.com/office/drawing/2014/main" id="{235F89B5-AA6B-7D3F-8500-5C8F73479122}"/>
                </a:ext>
              </a:extLst>
            </p:cNvPr>
            <p:cNvCxnSpPr/>
            <p:nvPr/>
          </p:nvCxnSpPr>
          <p:spPr>
            <a:xfrm flipV="1">
              <a:off x="7020604" y="1764632"/>
              <a:ext cx="450304" cy="1020984"/>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F4BCB0EC-5D1B-BC3C-01EB-8136987EBCB0}"/>
              </a:ext>
            </a:extLst>
          </p:cNvPr>
          <p:cNvGrpSpPr/>
          <p:nvPr/>
        </p:nvGrpSpPr>
        <p:grpSpPr>
          <a:xfrm>
            <a:off x="7020604" y="2162337"/>
            <a:ext cx="3082989" cy="683521"/>
            <a:chOff x="7020604" y="2162337"/>
            <a:chExt cx="3082989" cy="683521"/>
          </a:xfrm>
        </p:grpSpPr>
        <p:sp>
          <p:nvSpPr>
            <p:cNvPr id="20" name="任意多边形: 形状 19">
              <a:extLst>
                <a:ext uri="{FF2B5EF4-FFF2-40B4-BE49-F238E27FC236}">
                  <a16:creationId xmlns:a16="http://schemas.microsoft.com/office/drawing/2014/main" id="{DD7AE234-935A-35EE-112B-69E6A559CA1E}"/>
                </a:ext>
              </a:extLst>
            </p:cNvPr>
            <p:cNvSpPr/>
            <p:nvPr/>
          </p:nvSpPr>
          <p:spPr>
            <a:xfrm>
              <a:off x="7473137" y="2162337"/>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2. </a:t>
              </a:r>
              <a:r>
                <a:rPr lang="zh-CN" altLang="en-US"/>
                <a:t>初等教育</a:t>
              </a:r>
              <a:endParaRPr lang="zh-CN" altLang="en-US" sz="1800" kern="1200" dirty="0"/>
            </a:p>
          </p:txBody>
        </p:sp>
        <p:cxnSp>
          <p:nvCxnSpPr>
            <p:cNvPr id="11" name="直接连接符 10">
              <a:extLst>
                <a:ext uri="{FF2B5EF4-FFF2-40B4-BE49-F238E27FC236}">
                  <a16:creationId xmlns:a16="http://schemas.microsoft.com/office/drawing/2014/main" id="{B3C7BB9E-5AFB-28EE-022D-F46DA56F3A8D}"/>
                </a:ext>
              </a:extLst>
            </p:cNvPr>
            <p:cNvCxnSpPr/>
            <p:nvPr/>
          </p:nvCxnSpPr>
          <p:spPr>
            <a:xfrm flipV="1">
              <a:off x="7020604" y="2441319"/>
              <a:ext cx="450304" cy="404539"/>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CB8ECF0D-13A9-44A1-2536-8BF71307A819}"/>
              </a:ext>
            </a:extLst>
          </p:cNvPr>
          <p:cNvGrpSpPr/>
          <p:nvPr/>
        </p:nvGrpSpPr>
        <p:grpSpPr>
          <a:xfrm>
            <a:off x="7020604" y="2809647"/>
            <a:ext cx="3080760" cy="599089"/>
            <a:chOff x="7020604" y="2809647"/>
            <a:chExt cx="3080760" cy="599089"/>
          </a:xfrm>
        </p:grpSpPr>
        <p:sp>
          <p:nvSpPr>
            <p:cNvPr id="25" name="任意多边形: 形状 24">
              <a:extLst>
                <a:ext uri="{FF2B5EF4-FFF2-40B4-BE49-F238E27FC236}">
                  <a16:creationId xmlns:a16="http://schemas.microsoft.com/office/drawing/2014/main" id="{00A10367-7E97-53BC-A5E2-CC850BC51CDE}"/>
                </a:ext>
              </a:extLst>
            </p:cNvPr>
            <p:cNvSpPr/>
            <p:nvPr/>
          </p:nvSpPr>
          <p:spPr>
            <a:xfrm>
              <a:off x="7470908" y="2845858"/>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3. </a:t>
              </a:r>
              <a:r>
                <a:rPr lang="zh-CN" altLang="en-US"/>
                <a:t>中等教育</a:t>
              </a:r>
              <a:endParaRPr lang="zh-CN" altLang="en-US" sz="1800" kern="1200" dirty="0"/>
            </a:p>
          </p:txBody>
        </p:sp>
        <p:cxnSp>
          <p:nvCxnSpPr>
            <p:cNvPr id="13" name="直接连接符 12">
              <a:extLst>
                <a:ext uri="{FF2B5EF4-FFF2-40B4-BE49-F238E27FC236}">
                  <a16:creationId xmlns:a16="http://schemas.microsoft.com/office/drawing/2014/main" id="{462E9222-1A16-3260-6122-F8D36564044F}"/>
                </a:ext>
              </a:extLst>
            </p:cNvPr>
            <p:cNvCxnSpPr/>
            <p:nvPr/>
          </p:nvCxnSpPr>
          <p:spPr>
            <a:xfrm>
              <a:off x="7020604" y="2809647"/>
              <a:ext cx="435705" cy="28884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1320C74B-C113-E9C1-9573-8032F32A798A}"/>
              </a:ext>
            </a:extLst>
          </p:cNvPr>
          <p:cNvGrpSpPr/>
          <p:nvPr/>
        </p:nvGrpSpPr>
        <p:grpSpPr>
          <a:xfrm>
            <a:off x="7027903" y="2807387"/>
            <a:ext cx="3073461" cy="1248659"/>
            <a:chOff x="7027903" y="2807387"/>
            <a:chExt cx="3073461" cy="1248659"/>
          </a:xfrm>
        </p:grpSpPr>
        <p:sp>
          <p:nvSpPr>
            <p:cNvPr id="27" name="任意多边形: 形状 26">
              <a:extLst>
                <a:ext uri="{FF2B5EF4-FFF2-40B4-BE49-F238E27FC236}">
                  <a16:creationId xmlns:a16="http://schemas.microsoft.com/office/drawing/2014/main" id="{F42FFCA6-3C80-48B5-2F6F-140AA5CC493C}"/>
                </a:ext>
              </a:extLst>
            </p:cNvPr>
            <p:cNvSpPr/>
            <p:nvPr/>
          </p:nvSpPr>
          <p:spPr>
            <a:xfrm>
              <a:off x="7470908" y="3493168"/>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4. </a:t>
              </a:r>
              <a:r>
                <a:rPr lang="zh-CN" altLang="en-US"/>
                <a:t>高等教育</a:t>
              </a:r>
              <a:endParaRPr lang="zh-CN" altLang="en-US" sz="1800" kern="1200" dirty="0"/>
            </a:p>
          </p:txBody>
        </p:sp>
        <p:cxnSp>
          <p:nvCxnSpPr>
            <p:cNvPr id="15" name="直接连接符 14">
              <a:extLst>
                <a:ext uri="{FF2B5EF4-FFF2-40B4-BE49-F238E27FC236}">
                  <a16:creationId xmlns:a16="http://schemas.microsoft.com/office/drawing/2014/main" id="{3B027A3C-1B89-CB67-DC11-06369F9CBAE8}"/>
                </a:ext>
              </a:extLst>
            </p:cNvPr>
            <p:cNvCxnSpPr/>
            <p:nvPr/>
          </p:nvCxnSpPr>
          <p:spPr>
            <a:xfrm>
              <a:off x="7027903" y="2807387"/>
              <a:ext cx="452634" cy="1008135"/>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FCDF5A7D-5903-F83D-A05D-7ABB2CF10CD6}"/>
              </a:ext>
            </a:extLst>
          </p:cNvPr>
          <p:cNvGrpSpPr/>
          <p:nvPr/>
        </p:nvGrpSpPr>
        <p:grpSpPr>
          <a:xfrm>
            <a:off x="7006005" y="4478194"/>
            <a:ext cx="3095359" cy="874925"/>
            <a:chOff x="7006005" y="4478194"/>
            <a:chExt cx="3095359" cy="874925"/>
          </a:xfrm>
        </p:grpSpPr>
        <p:sp>
          <p:nvSpPr>
            <p:cNvPr id="38" name="任意多边形: 形状 37">
              <a:extLst>
                <a:ext uri="{FF2B5EF4-FFF2-40B4-BE49-F238E27FC236}">
                  <a16:creationId xmlns:a16="http://schemas.microsoft.com/office/drawing/2014/main" id="{11B5A386-7D56-EF8C-456E-87859BA02BD7}"/>
                </a:ext>
              </a:extLst>
            </p:cNvPr>
            <p:cNvSpPr/>
            <p:nvPr/>
          </p:nvSpPr>
          <p:spPr>
            <a:xfrm>
              <a:off x="7470908" y="4478194"/>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1. </a:t>
              </a:r>
              <a:r>
                <a:rPr lang="zh-CN" altLang="en-US"/>
                <a:t>教育的作用与目的</a:t>
              </a:r>
              <a:endParaRPr lang="zh-CN" altLang="en-US" sz="1800" kern="1200" dirty="0"/>
            </a:p>
          </p:txBody>
        </p:sp>
        <p:cxnSp>
          <p:nvCxnSpPr>
            <p:cNvPr id="40" name="直接连接符 39">
              <a:extLst>
                <a:ext uri="{FF2B5EF4-FFF2-40B4-BE49-F238E27FC236}">
                  <a16:creationId xmlns:a16="http://schemas.microsoft.com/office/drawing/2014/main" id="{2A2D0307-C699-B7B9-ACB2-DD4BC26DFBFC}"/>
                </a:ext>
              </a:extLst>
            </p:cNvPr>
            <p:cNvCxnSpPr/>
            <p:nvPr/>
          </p:nvCxnSpPr>
          <p:spPr>
            <a:xfrm flipV="1">
              <a:off x="7006005" y="4790242"/>
              <a:ext cx="449715" cy="56287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48276A2B-3C45-1359-83C4-DEA83F76E8B4}"/>
              </a:ext>
            </a:extLst>
          </p:cNvPr>
          <p:cNvGrpSpPr/>
          <p:nvPr/>
        </p:nvGrpSpPr>
        <p:grpSpPr>
          <a:xfrm>
            <a:off x="7020604" y="5101435"/>
            <a:ext cx="3080760" cy="562878"/>
            <a:chOff x="7020604" y="5101435"/>
            <a:chExt cx="3080760" cy="562878"/>
          </a:xfrm>
        </p:grpSpPr>
        <p:sp>
          <p:nvSpPr>
            <p:cNvPr id="31" name="任意多边形: 形状 30">
              <a:extLst>
                <a:ext uri="{FF2B5EF4-FFF2-40B4-BE49-F238E27FC236}">
                  <a16:creationId xmlns:a16="http://schemas.microsoft.com/office/drawing/2014/main" id="{5C89745D-F6FA-5731-8D45-C128C735D923}"/>
                </a:ext>
              </a:extLst>
            </p:cNvPr>
            <p:cNvSpPr/>
            <p:nvPr/>
          </p:nvSpPr>
          <p:spPr>
            <a:xfrm>
              <a:off x="7470908" y="5101435"/>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2. </a:t>
              </a:r>
              <a:r>
                <a:rPr lang="zh-CN" altLang="en-US"/>
                <a:t>教育内容</a:t>
              </a:r>
              <a:endParaRPr lang="zh-CN" altLang="en-US" sz="1800" kern="1200" dirty="0"/>
            </a:p>
          </p:txBody>
        </p:sp>
        <p:cxnSp>
          <p:nvCxnSpPr>
            <p:cNvPr id="42" name="直接连接符 41">
              <a:extLst>
                <a:ext uri="{FF2B5EF4-FFF2-40B4-BE49-F238E27FC236}">
                  <a16:creationId xmlns:a16="http://schemas.microsoft.com/office/drawing/2014/main" id="{BC579D8D-53FC-ACE4-7BE3-0E73046109CB}"/>
                </a:ext>
              </a:extLst>
            </p:cNvPr>
            <p:cNvCxnSpPr/>
            <p:nvPr/>
          </p:nvCxnSpPr>
          <p:spPr>
            <a:xfrm>
              <a:off x="7020604" y="5371192"/>
              <a:ext cx="435116"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AA4C1126-023D-F3F9-D0C4-8B58D442D520}"/>
              </a:ext>
            </a:extLst>
          </p:cNvPr>
          <p:cNvGrpSpPr/>
          <p:nvPr/>
        </p:nvGrpSpPr>
        <p:grpSpPr>
          <a:xfrm>
            <a:off x="7027903" y="5371192"/>
            <a:ext cx="3073461" cy="940432"/>
            <a:chOff x="7027903" y="5371192"/>
            <a:chExt cx="3073461" cy="940432"/>
          </a:xfrm>
        </p:grpSpPr>
        <p:sp>
          <p:nvSpPr>
            <p:cNvPr id="33" name="任意多边形: 形状 32">
              <a:extLst>
                <a:ext uri="{FF2B5EF4-FFF2-40B4-BE49-F238E27FC236}">
                  <a16:creationId xmlns:a16="http://schemas.microsoft.com/office/drawing/2014/main" id="{3519F661-9598-47FA-13A0-9C7F462ABD8F}"/>
                </a:ext>
              </a:extLst>
            </p:cNvPr>
            <p:cNvSpPr/>
            <p:nvPr/>
          </p:nvSpPr>
          <p:spPr>
            <a:xfrm>
              <a:off x="7470908" y="5748746"/>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3. </a:t>
              </a:r>
              <a:r>
                <a:rPr lang="zh-CN" altLang="en-US"/>
                <a:t>师范教育</a:t>
              </a:r>
              <a:endParaRPr lang="zh-CN" altLang="en-US" sz="1800" kern="1200" dirty="0"/>
            </a:p>
          </p:txBody>
        </p:sp>
        <p:cxnSp>
          <p:nvCxnSpPr>
            <p:cNvPr id="44" name="直接连接符 43">
              <a:extLst>
                <a:ext uri="{FF2B5EF4-FFF2-40B4-BE49-F238E27FC236}">
                  <a16:creationId xmlns:a16="http://schemas.microsoft.com/office/drawing/2014/main" id="{0FD36528-50B2-0A81-565A-E9E6DB5147EE}"/>
                </a:ext>
              </a:extLst>
            </p:cNvPr>
            <p:cNvCxnSpPr/>
            <p:nvPr/>
          </p:nvCxnSpPr>
          <p:spPr>
            <a:xfrm>
              <a:off x="7027903" y="5371192"/>
              <a:ext cx="443005" cy="66064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7062181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wipe(left)">
                                      <p:cBhvr>
                                        <p:cTn id="58" dur="500"/>
                                        <p:tgtEl>
                                          <p:spTgt spid="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left)">
                                      <p:cBhvr>
                                        <p:cTn id="68" dur="500"/>
                                        <p:tgtEl>
                                          <p:spTgt spid="2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left)">
                                      <p:cBhvr>
                                        <p:cTn id="7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19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世纪欧美主要国家和日本的教育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16" name="任意多边形: 形状 15">
            <a:extLst>
              <a:ext uri="{FF2B5EF4-FFF2-40B4-BE49-F238E27FC236}">
                <a16:creationId xmlns:a16="http://schemas.microsoft.com/office/drawing/2014/main" id="{CD878224-E3DF-CEBB-515B-9E77E5177DB9}"/>
              </a:ext>
            </a:extLst>
          </p:cNvPr>
          <p:cNvSpPr/>
          <p:nvPr/>
        </p:nvSpPr>
        <p:spPr>
          <a:xfrm>
            <a:off x="1641562" y="3753483"/>
            <a:ext cx="2634197" cy="562878"/>
          </a:xfrm>
          <a:custGeom>
            <a:avLst/>
            <a:gdLst>
              <a:gd name="connsiteX0" fmla="*/ 0 w 2294541"/>
              <a:gd name="connsiteY0" fmla="*/ 56288 h 562878"/>
              <a:gd name="connsiteX1" fmla="*/ 56288 w 2294541"/>
              <a:gd name="connsiteY1" fmla="*/ 0 h 562878"/>
              <a:gd name="connsiteX2" fmla="*/ 2238253 w 2294541"/>
              <a:gd name="connsiteY2" fmla="*/ 0 h 562878"/>
              <a:gd name="connsiteX3" fmla="*/ 2294541 w 2294541"/>
              <a:gd name="connsiteY3" fmla="*/ 56288 h 562878"/>
              <a:gd name="connsiteX4" fmla="*/ 2294541 w 2294541"/>
              <a:gd name="connsiteY4" fmla="*/ 506590 h 562878"/>
              <a:gd name="connsiteX5" fmla="*/ 2238253 w 2294541"/>
              <a:gd name="connsiteY5" fmla="*/ 562878 h 562878"/>
              <a:gd name="connsiteX6" fmla="*/ 56288 w 2294541"/>
              <a:gd name="connsiteY6" fmla="*/ 562878 h 562878"/>
              <a:gd name="connsiteX7" fmla="*/ 0 w 2294541"/>
              <a:gd name="connsiteY7" fmla="*/ 506590 h 562878"/>
              <a:gd name="connsiteX8" fmla="*/ 0 w 2294541"/>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4541" h="562878">
                <a:moveTo>
                  <a:pt x="0" y="56288"/>
                </a:moveTo>
                <a:cubicBezTo>
                  <a:pt x="0" y="25201"/>
                  <a:pt x="25201" y="0"/>
                  <a:pt x="56288" y="0"/>
                </a:cubicBezTo>
                <a:lnTo>
                  <a:pt x="2238253" y="0"/>
                </a:lnTo>
                <a:cubicBezTo>
                  <a:pt x="2269340" y="0"/>
                  <a:pt x="2294541" y="25201"/>
                  <a:pt x="2294541" y="56288"/>
                </a:cubicBezTo>
                <a:lnTo>
                  <a:pt x="2294541" y="506590"/>
                </a:lnTo>
                <a:cubicBezTo>
                  <a:pt x="2294541" y="537677"/>
                  <a:pt x="2269340" y="562878"/>
                  <a:pt x="2238253"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zh-CN" altLang="en-US"/>
              <a:t>五、</a:t>
            </a:r>
            <a:r>
              <a:rPr lang="en-US" altLang="zh-CN"/>
              <a:t>19 </a:t>
            </a:r>
            <a:r>
              <a:rPr lang="zh-CN" altLang="en-US"/>
              <a:t>世纪日本的教育</a:t>
            </a:r>
            <a:endParaRPr lang="zh-CN" altLang="en-US" sz="1800" kern="1200" dirty="0"/>
          </a:p>
        </p:txBody>
      </p:sp>
      <p:grpSp>
        <p:nvGrpSpPr>
          <p:cNvPr id="2" name="组合 1">
            <a:extLst>
              <a:ext uri="{FF2B5EF4-FFF2-40B4-BE49-F238E27FC236}">
                <a16:creationId xmlns:a16="http://schemas.microsoft.com/office/drawing/2014/main" id="{D9397C41-60C7-26D2-FBB1-9EA3031161F3}"/>
              </a:ext>
            </a:extLst>
          </p:cNvPr>
          <p:cNvGrpSpPr/>
          <p:nvPr/>
        </p:nvGrpSpPr>
        <p:grpSpPr>
          <a:xfrm>
            <a:off x="4490299" y="2653016"/>
            <a:ext cx="2530305" cy="1431520"/>
            <a:chOff x="4490299" y="2653016"/>
            <a:chExt cx="2530305" cy="1431520"/>
          </a:xfrm>
        </p:grpSpPr>
        <p:sp>
          <p:nvSpPr>
            <p:cNvPr id="17" name="任意多边形: 形状 16">
              <a:extLst>
                <a:ext uri="{FF2B5EF4-FFF2-40B4-BE49-F238E27FC236}">
                  <a16:creationId xmlns:a16="http://schemas.microsoft.com/office/drawing/2014/main" id="{42D77209-9265-40AC-009B-C0C09CD56592}"/>
                </a:ext>
              </a:extLst>
            </p:cNvPr>
            <p:cNvSpPr/>
            <p:nvPr/>
          </p:nvSpPr>
          <p:spPr>
            <a:xfrm rot="17691249">
              <a:off x="3965232" y="3538244"/>
              <a:ext cx="1071359" cy="21225"/>
            </a:xfrm>
            <a:custGeom>
              <a:avLst/>
              <a:gdLst>
                <a:gd name="connsiteX0" fmla="*/ 0 w 1071359"/>
                <a:gd name="connsiteY0" fmla="*/ 10612 h 21225"/>
                <a:gd name="connsiteX1" fmla="*/ 1071359 w 1071359"/>
                <a:gd name="connsiteY1" fmla="*/ 10612 h 21225"/>
              </a:gdLst>
              <a:ahLst/>
              <a:cxnLst>
                <a:cxn ang="0">
                  <a:pos x="connsiteX0" y="connsiteY0"/>
                </a:cxn>
                <a:cxn ang="0">
                  <a:pos x="connsiteX1" y="connsiteY1"/>
                </a:cxn>
              </a:cxnLst>
              <a:rect l="l" t="t" r="r" b="b"/>
              <a:pathLst>
                <a:path w="1071359" h="21225">
                  <a:moveTo>
                    <a:pt x="0" y="10612"/>
                  </a:moveTo>
                  <a:lnTo>
                    <a:pt x="1071359" y="10612"/>
                  </a:lnTo>
                </a:path>
              </a:pathLst>
            </a:custGeom>
            <a:noFill/>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521595" tIns="-16171" rIns="521596" bIns="-16172"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18" name="任意多边形: 形状 17">
              <a:extLst>
                <a:ext uri="{FF2B5EF4-FFF2-40B4-BE49-F238E27FC236}">
                  <a16:creationId xmlns:a16="http://schemas.microsoft.com/office/drawing/2014/main" id="{CB30B699-F767-1997-885E-813F07552107}"/>
                </a:ext>
              </a:extLst>
            </p:cNvPr>
            <p:cNvSpPr/>
            <p:nvPr/>
          </p:nvSpPr>
          <p:spPr>
            <a:xfrm>
              <a:off x="4726063" y="2653016"/>
              <a:ext cx="2294541" cy="562878"/>
            </a:xfrm>
            <a:custGeom>
              <a:avLst/>
              <a:gdLst>
                <a:gd name="connsiteX0" fmla="*/ 0 w 2294541"/>
                <a:gd name="connsiteY0" fmla="*/ 56288 h 562878"/>
                <a:gd name="connsiteX1" fmla="*/ 56288 w 2294541"/>
                <a:gd name="connsiteY1" fmla="*/ 0 h 562878"/>
                <a:gd name="connsiteX2" fmla="*/ 2238253 w 2294541"/>
                <a:gd name="connsiteY2" fmla="*/ 0 h 562878"/>
                <a:gd name="connsiteX3" fmla="*/ 2294541 w 2294541"/>
                <a:gd name="connsiteY3" fmla="*/ 56288 h 562878"/>
                <a:gd name="connsiteX4" fmla="*/ 2294541 w 2294541"/>
                <a:gd name="connsiteY4" fmla="*/ 506590 h 562878"/>
                <a:gd name="connsiteX5" fmla="*/ 2238253 w 2294541"/>
                <a:gd name="connsiteY5" fmla="*/ 562878 h 562878"/>
                <a:gd name="connsiteX6" fmla="*/ 56288 w 2294541"/>
                <a:gd name="connsiteY6" fmla="*/ 562878 h 562878"/>
                <a:gd name="connsiteX7" fmla="*/ 0 w 2294541"/>
                <a:gd name="connsiteY7" fmla="*/ 506590 h 562878"/>
                <a:gd name="connsiteX8" fmla="*/ 0 w 2294541"/>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4541" h="562878">
                  <a:moveTo>
                    <a:pt x="0" y="56288"/>
                  </a:moveTo>
                  <a:cubicBezTo>
                    <a:pt x="0" y="25201"/>
                    <a:pt x="25201" y="0"/>
                    <a:pt x="56288" y="0"/>
                  </a:cubicBezTo>
                  <a:lnTo>
                    <a:pt x="2238253" y="0"/>
                  </a:lnTo>
                  <a:cubicBezTo>
                    <a:pt x="2269340" y="0"/>
                    <a:pt x="2294541" y="25201"/>
                    <a:pt x="2294541" y="56288"/>
                  </a:cubicBezTo>
                  <a:lnTo>
                    <a:pt x="2294541" y="506590"/>
                  </a:lnTo>
                  <a:cubicBezTo>
                    <a:pt x="2294541" y="537677"/>
                    <a:pt x="2269340" y="562878"/>
                    <a:pt x="2238253"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zh-CN" altLang="en-US" dirty="0"/>
                <a:t>（一）教育概况</a:t>
              </a:r>
              <a:endParaRPr lang="zh-CN" altLang="en-US" sz="1800" kern="1200" dirty="0"/>
            </a:p>
          </p:txBody>
        </p:sp>
      </p:grpSp>
      <p:grpSp>
        <p:nvGrpSpPr>
          <p:cNvPr id="3" name="组合 2">
            <a:extLst>
              <a:ext uri="{FF2B5EF4-FFF2-40B4-BE49-F238E27FC236}">
                <a16:creationId xmlns:a16="http://schemas.microsoft.com/office/drawing/2014/main" id="{07375F06-DCCC-BB19-C338-BB8C7FEB01DA}"/>
              </a:ext>
            </a:extLst>
          </p:cNvPr>
          <p:cNvGrpSpPr/>
          <p:nvPr/>
        </p:nvGrpSpPr>
        <p:grpSpPr>
          <a:xfrm>
            <a:off x="4490299" y="4003957"/>
            <a:ext cx="2530305" cy="1918523"/>
            <a:chOff x="4490299" y="4003957"/>
            <a:chExt cx="2530305" cy="1918523"/>
          </a:xfrm>
        </p:grpSpPr>
        <p:sp>
          <p:nvSpPr>
            <p:cNvPr id="28" name="任意多边形: 形状 27">
              <a:extLst>
                <a:ext uri="{FF2B5EF4-FFF2-40B4-BE49-F238E27FC236}">
                  <a16:creationId xmlns:a16="http://schemas.microsoft.com/office/drawing/2014/main" id="{3AF9EBB2-AED8-17C5-BFC3-0CC67971418E}"/>
                </a:ext>
              </a:extLst>
            </p:cNvPr>
            <p:cNvSpPr/>
            <p:nvPr/>
          </p:nvSpPr>
          <p:spPr>
            <a:xfrm rot="4460294">
              <a:off x="3666887" y="4827369"/>
              <a:ext cx="1668049" cy="21225"/>
            </a:xfrm>
            <a:custGeom>
              <a:avLst/>
              <a:gdLst>
                <a:gd name="connsiteX0" fmla="*/ 0 w 1668049"/>
                <a:gd name="connsiteY0" fmla="*/ 10612 h 21225"/>
                <a:gd name="connsiteX1" fmla="*/ 1668049 w 1668049"/>
                <a:gd name="connsiteY1" fmla="*/ 10612 h 21225"/>
              </a:gdLst>
              <a:ahLst/>
              <a:cxnLst>
                <a:cxn ang="0">
                  <a:pos x="connsiteX0" y="connsiteY0"/>
                </a:cxn>
                <a:cxn ang="0">
                  <a:pos x="connsiteX1" y="connsiteY1"/>
                </a:cxn>
              </a:cxnLst>
              <a:rect l="l" t="t" r="r" b="b"/>
              <a:pathLst>
                <a:path w="1668049" h="21225">
                  <a:moveTo>
                    <a:pt x="0" y="10612"/>
                  </a:moveTo>
                  <a:lnTo>
                    <a:pt x="1668049" y="10612"/>
                  </a:lnTo>
                </a:path>
              </a:pathLst>
            </a:custGeom>
            <a:noFill/>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805023" tIns="-31089" rIns="805023" bIns="-31089"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29" name="任意多边形: 形状 28">
              <a:extLst>
                <a:ext uri="{FF2B5EF4-FFF2-40B4-BE49-F238E27FC236}">
                  <a16:creationId xmlns:a16="http://schemas.microsoft.com/office/drawing/2014/main" id="{0A1421B0-6B7C-3237-781A-47EAC74102B8}"/>
                </a:ext>
              </a:extLst>
            </p:cNvPr>
            <p:cNvSpPr/>
            <p:nvPr/>
          </p:nvSpPr>
          <p:spPr>
            <a:xfrm>
              <a:off x="4726063" y="5359602"/>
              <a:ext cx="2294541" cy="562878"/>
            </a:xfrm>
            <a:custGeom>
              <a:avLst/>
              <a:gdLst>
                <a:gd name="connsiteX0" fmla="*/ 0 w 2294541"/>
                <a:gd name="connsiteY0" fmla="*/ 56288 h 562878"/>
                <a:gd name="connsiteX1" fmla="*/ 56288 w 2294541"/>
                <a:gd name="connsiteY1" fmla="*/ 0 h 562878"/>
                <a:gd name="connsiteX2" fmla="*/ 2238253 w 2294541"/>
                <a:gd name="connsiteY2" fmla="*/ 0 h 562878"/>
                <a:gd name="connsiteX3" fmla="*/ 2294541 w 2294541"/>
                <a:gd name="connsiteY3" fmla="*/ 56288 h 562878"/>
                <a:gd name="connsiteX4" fmla="*/ 2294541 w 2294541"/>
                <a:gd name="connsiteY4" fmla="*/ 506590 h 562878"/>
                <a:gd name="connsiteX5" fmla="*/ 2238253 w 2294541"/>
                <a:gd name="connsiteY5" fmla="*/ 562878 h 562878"/>
                <a:gd name="connsiteX6" fmla="*/ 56288 w 2294541"/>
                <a:gd name="connsiteY6" fmla="*/ 562878 h 562878"/>
                <a:gd name="connsiteX7" fmla="*/ 0 w 2294541"/>
                <a:gd name="connsiteY7" fmla="*/ 506590 h 562878"/>
                <a:gd name="connsiteX8" fmla="*/ 0 w 2294541"/>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4541" h="562878">
                  <a:moveTo>
                    <a:pt x="0" y="56288"/>
                  </a:moveTo>
                  <a:cubicBezTo>
                    <a:pt x="0" y="25201"/>
                    <a:pt x="25201" y="0"/>
                    <a:pt x="56288" y="0"/>
                  </a:cubicBezTo>
                  <a:lnTo>
                    <a:pt x="2238253" y="0"/>
                  </a:lnTo>
                  <a:cubicBezTo>
                    <a:pt x="2269340" y="0"/>
                    <a:pt x="2294541" y="25201"/>
                    <a:pt x="2294541" y="56288"/>
                  </a:cubicBezTo>
                  <a:lnTo>
                    <a:pt x="2294541" y="506590"/>
                  </a:lnTo>
                  <a:cubicBezTo>
                    <a:pt x="2294541" y="537677"/>
                    <a:pt x="2269340" y="562878"/>
                    <a:pt x="2238253"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zh-CN" altLang="en-US" dirty="0"/>
                <a:t>（二）教育思想</a:t>
              </a:r>
              <a:endParaRPr lang="zh-CN" altLang="en-US" sz="1800" kern="1200" dirty="0"/>
            </a:p>
          </p:txBody>
        </p:sp>
      </p:grpSp>
      <p:grpSp>
        <p:nvGrpSpPr>
          <p:cNvPr id="11" name="组合 10">
            <a:extLst>
              <a:ext uri="{FF2B5EF4-FFF2-40B4-BE49-F238E27FC236}">
                <a16:creationId xmlns:a16="http://schemas.microsoft.com/office/drawing/2014/main" id="{B40E0F2F-68F2-B610-B86D-984DFA921D26}"/>
              </a:ext>
            </a:extLst>
          </p:cNvPr>
          <p:cNvGrpSpPr/>
          <p:nvPr/>
        </p:nvGrpSpPr>
        <p:grpSpPr>
          <a:xfrm>
            <a:off x="7020604" y="1856625"/>
            <a:ext cx="3082989" cy="1013662"/>
            <a:chOff x="7020604" y="1856625"/>
            <a:chExt cx="3082989" cy="1013662"/>
          </a:xfrm>
        </p:grpSpPr>
        <p:sp>
          <p:nvSpPr>
            <p:cNvPr id="20" name="任意多边形: 形状 19">
              <a:extLst>
                <a:ext uri="{FF2B5EF4-FFF2-40B4-BE49-F238E27FC236}">
                  <a16:creationId xmlns:a16="http://schemas.microsoft.com/office/drawing/2014/main" id="{DD7AE234-935A-35EE-112B-69E6A559CA1E}"/>
                </a:ext>
              </a:extLst>
            </p:cNvPr>
            <p:cNvSpPr/>
            <p:nvPr/>
          </p:nvSpPr>
          <p:spPr>
            <a:xfrm>
              <a:off x="7473137" y="1856625"/>
              <a:ext cx="2630456" cy="483581"/>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2. </a:t>
              </a:r>
              <a:r>
                <a:rPr lang="zh-CN" altLang="en-US"/>
                <a:t>初等教育</a:t>
              </a:r>
              <a:endParaRPr lang="zh-CN" altLang="en-US" sz="1800" kern="1200" dirty="0"/>
            </a:p>
          </p:txBody>
        </p:sp>
        <p:cxnSp>
          <p:nvCxnSpPr>
            <p:cNvPr id="5" name="直接连接符 4">
              <a:extLst>
                <a:ext uri="{FF2B5EF4-FFF2-40B4-BE49-F238E27FC236}">
                  <a16:creationId xmlns:a16="http://schemas.microsoft.com/office/drawing/2014/main" id="{2615E949-CDB1-1BB0-B313-F1D0299FCA17}"/>
                </a:ext>
              </a:extLst>
            </p:cNvPr>
            <p:cNvCxnSpPr/>
            <p:nvPr/>
          </p:nvCxnSpPr>
          <p:spPr>
            <a:xfrm flipV="1">
              <a:off x="7020604" y="2069432"/>
              <a:ext cx="450304" cy="800855"/>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DC7398D7-02E6-B6C0-0D38-365139858D47}"/>
              </a:ext>
            </a:extLst>
          </p:cNvPr>
          <p:cNvGrpSpPr/>
          <p:nvPr/>
        </p:nvGrpSpPr>
        <p:grpSpPr>
          <a:xfrm>
            <a:off x="7020604" y="2475978"/>
            <a:ext cx="3080760" cy="483581"/>
            <a:chOff x="7020604" y="2475978"/>
            <a:chExt cx="3080760" cy="483581"/>
          </a:xfrm>
        </p:grpSpPr>
        <p:sp>
          <p:nvSpPr>
            <p:cNvPr id="25" name="任意多边形: 形状 24">
              <a:extLst>
                <a:ext uri="{FF2B5EF4-FFF2-40B4-BE49-F238E27FC236}">
                  <a16:creationId xmlns:a16="http://schemas.microsoft.com/office/drawing/2014/main" id="{00A10367-7E97-53BC-A5E2-CC850BC51CDE}"/>
                </a:ext>
              </a:extLst>
            </p:cNvPr>
            <p:cNvSpPr/>
            <p:nvPr/>
          </p:nvSpPr>
          <p:spPr>
            <a:xfrm>
              <a:off x="7470908" y="2475978"/>
              <a:ext cx="2630456" cy="483581"/>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3. </a:t>
              </a:r>
              <a:r>
                <a:rPr lang="zh-CN" altLang="en-US"/>
                <a:t>中等教育</a:t>
              </a:r>
              <a:endParaRPr lang="zh-CN" altLang="en-US" sz="1800" kern="1200" dirty="0"/>
            </a:p>
          </p:txBody>
        </p:sp>
        <p:cxnSp>
          <p:nvCxnSpPr>
            <p:cNvPr id="8" name="直接连接符 7">
              <a:extLst>
                <a:ext uri="{FF2B5EF4-FFF2-40B4-BE49-F238E27FC236}">
                  <a16:creationId xmlns:a16="http://schemas.microsoft.com/office/drawing/2014/main" id="{2A216C88-CD29-D842-DCF3-ECACD0EAF626}"/>
                </a:ext>
              </a:extLst>
            </p:cNvPr>
            <p:cNvCxnSpPr/>
            <p:nvPr/>
          </p:nvCxnSpPr>
          <p:spPr>
            <a:xfrm flipV="1">
              <a:off x="7020604" y="2683890"/>
              <a:ext cx="450303" cy="243584"/>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F72D2D0A-A262-9BE8-0D69-5A82A5829E4B}"/>
              </a:ext>
            </a:extLst>
          </p:cNvPr>
          <p:cNvGrpSpPr/>
          <p:nvPr/>
        </p:nvGrpSpPr>
        <p:grpSpPr>
          <a:xfrm>
            <a:off x="7020603" y="2930290"/>
            <a:ext cx="3080761" cy="612411"/>
            <a:chOff x="7020603" y="2930290"/>
            <a:chExt cx="3080761" cy="612411"/>
          </a:xfrm>
        </p:grpSpPr>
        <p:sp>
          <p:nvSpPr>
            <p:cNvPr id="27" name="任意多边形: 形状 26">
              <a:extLst>
                <a:ext uri="{FF2B5EF4-FFF2-40B4-BE49-F238E27FC236}">
                  <a16:creationId xmlns:a16="http://schemas.microsoft.com/office/drawing/2014/main" id="{F42FFCA6-3C80-48B5-2F6F-140AA5CC493C}"/>
                </a:ext>
              </a:extLst>
            </p:cNvPr>
            <p:cNvSpPr/>
            <p:nvPr/>
          </p:nvSpPr>
          <p:spPr>
            <a:xfrm>
              <a:off x="7470908" y="3059120"/>
              <a:ext cx="2630456" cy="483581"/>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4. </a:t>
              </a:r>
              <a:r>
                <a:rPr lang="zh-CN" altLang="en-US"/>
                <a:t>高等教育</a:t>
              </a:r>
              <a:endParaRPr lang="zh-CN" altLang="en-US" sz="1800" kern="1200" dirty="0"/>
            </a:p>
          </p:txBody>
        </p:sp>
        <p:cxnSp>
          <p:nvCxnSpPr>
            <p:cNvPr id="12" name="直接连接符 11">
              <a:extLst>
                <a:ext uri="{FF2B5EF4-FFF2-40B4-BE49-F238E27FC236}">
                  <a16:creationId xmlns:a16="http://schemas.microsoft.com/office/drawing/2014/main" id="{02C4DCC7-5A9B-DABF-927A-679AE730681B}"/>
                </a:ext>
              </a:extLst>
            </p:cNvPr>
            <p:cNvCxnSpPr/>
            <p:nvPr/>
          </p:nvCxnSpPr>
          <p:spPr>
            <a:xfrm>
              <a:off x="7020603" y="2930290"/>
              <a:ext cx="450304" cy="385165"/>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53311200-3BF7-217F-7C54-137DB9A37418}"/>
              </a:ext>
            </a:extLst>
          </p:cNvPr>
          <p:cNvGrpSpPr/>
          <p:nvPr/>
        </p:nvGrpSpPr>
        <p:grpSpPr>
          <a:xfrm>
            <a:off x="7020603" y="2930290"/>
            <a:ext cx="3082990" cy="1223346"/>
            <a:chOff x="7020603" y="2930290"/>
            <a:chExt cx="3082990" cy="1223346"/>
          </a:xfrm>
        </p:grpSpPr>
        <p:sp>
          <p:nvSpPr>
            <p:cNvPr id="35" name="任意多边形: 形状 34">
              <a:extLst>
                <a:ext uri="{FF2B5EF4-FFF2-40B4-BE49-F238E27FC236}">
                  <a16:creationId xmlns:a16="http://schemas.microsoft.com/office/drawing/2014/main" id="{DB92AF69-4447-DAD0-C95A-32134D21F6E4}"/>
                </a:ext>
              </a:extLst>
            </p:cNvPr>
            <p:cNvSpPr/>
            <p:nvPr/>
          </p:nvSpPr>
          <p:spPr>
            <a:xfrm>
              <a:off x="7473137" y="3670055"/>
              <a:ext cx="2630456" cy="483581"/>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5. </a:t>
              </a:r>
              <a:r>
                <a:rPr lang="zh-CN" altLang="en-US"/>
                <a:t>师范教育</a:t>
              </a:r>
              <a:endParaRPr lang="zh-CN" altLang="en-US" sz="1800" kern="1200" dirty="0"/>
            </a:p>
          </p:txBody>
        </p:sp>
        <p:cxnSp>
          <p:nvCxnSpPr>
            <p:cNvPr id="14" name="直接连接符 13">
              <a:extLst>
                <a:ext uri="{FF2B5EF4-FFF2-40B4-BE49-F238E27FC236}">
                  <a16:creationId xmlns:a16="http://schemas.microsoft.com/office/drawing/2014/main" id="{BD183911-5F3D-A466-A260-24EDCF5CD385}"/>
                </a:ext>
              </a:extLst>
            </p:cNvPr>
            <p:cNvCxnSpPr/>
            <p:nvPr/>
          </p:nvCxnSpPr>
          <p:spPr>
            <a:xfrm>
              <a:off x="7020603" y="2930290"/>
              <a:ext cx="435706" cy="979809"/>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C2B2065C-5BEC-55E1-DE4C-D1BE73271AE7}"/>
              </a:ext>
            </a:extLst>
          </p:cNvPr>
          <p:cNvGrpSpPr/>
          <p:nvPr/>
        </p:nvGrpSpPr>
        <p:grpSpPr>
          <a:xfrm>
            <a:off x="7020603" y="4282466"/>
            <a:ext cx="4160743" cy="1361440"/>
            <a:chOff x="7020603" y="4282466"/>
            <a:chExt cx="4160743" cy="1361440"/>
          </a:xfrm>
        </p:grpSpPr>
        <p:sp>
          <p:nvSpPr>
            <p:cNvPr id="31" name="任意多边形: 形状 30">
              <a:extLst>
                <a:ext uri="{FF2B5EF4-FFF2-40B4-BE49-F238E27FC236}">
                  <a16:creationId xmlns:a16="http://schemas.microsoft.com/office/drawing/2014/main" id="{5C89745D-F6FA-5731-8D45-C128C735D923}"/>
                </a:ext>
              </a:extLst>
            </p:cNvPr>
            <p:cNvSpPr/>
            <p:nvPr/>
          </p:nvSpPr>
          <p:spPr>
            <a:xfrm>
              <a:off x="7470907" y="4282466"/>
              <a:ext cx="3710439" cy="483581"/>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1. </a:t>
              </a:r>
              <a:r>
                <a:rPr lang="zh-CN" altLang="en-US"/>
                <a:t>教育作用：知识富人，教育立国</a:t>
              </a:r>
              <a:endParaRPr lang="zh-CN" altLang="en-US" sz="1800" kern="1200" dirty="0"/>
            </a:p>
          </p:txBody>
        </p:sp>
        <p:cxnSp>
          <p:nvCxnSpPr>
            <p:cNvPr id="24" name="直接连接符 23">
              <a:extLst>
                <a:ext uri="{FF2B5EF4-FFF2-40B4-BE49-F238E27FC236}">
                  <a16:creationId xmlns:a16="http://schemas.microsoft.com/office/drawing/2014/main" id="{D3C292A6-8820-0B77-4EB2-37DE5EE88B02}"/>
                </a:ext>
              </a:extLst>
            </p:cNvPr>
            <p:cNvCxnSpPr/>
            <p:nvPr/>
          </p:nvCxnSpPr>
          <p:spPr>
            <a:xfrm flipV="1">
              <a:off x="7020603" y="4543439"/>
              <a:ext cx="435706" cy="110046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508D32EF-B96F-1DA2-4F89-DEFC995FA961}"/>
              </a:ext>
            </a:extLst>
          </p:cNvPr>
          <p:cNvGrpSpPr/>
          <p:nvPr/>
        </p:nvGrpSpPr>
        <p:grpSpPr>
          <a:xfrm>
            <a:off x="7020603" y="4881651"/>
            <a:ext cx="4160743" cy="762255"/>
            <a:chOff x="7020603" y="4881651"/>
            <a:chExt cx="4160743" cy="762255"/>
          </a:xfrm>
        </p:grpSpPr>
        <p:sp>
          <p:nvSpPr>
            <p:cNvPr id="33" name="任意多边形: 形状 32">
              <a:extLst>
                <a:ext uri="{FF2B5EF4-FFF2-40B4-BE49-F238E27FC236}">
                  <a16:creationId xmlns:a16="http://schemas.microsoft.com/office/drawing/2014/main" id="{3519F661-9598-47FA-13A0-9C7F462ABD8F}"/>
                </a:ext>
              </a:extLst>
            </p:cNvPr>
            <p:cNvSpPr/>
            <p:nvPr/>
          </p:nvSpPr>
          <p:spPr>
            <a:xfrm>
              <a:off x="7470907" y="4881651"/>
              <a:ext cx="3710439" cy="483581"/>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2. </a:t>
              </a:r>
              <a:r>
                <a:rPr lang="zh-CN" altLang="en-US"/>
                <a:t>智育：修习学问，唯尚实学</a:t>
              </a:r>
              <a:endParaRPr lang="zh-CN" altLang="en-US" sz="1800" kern="1200" dirty="0"/>
            </a:p>
          </p:txBody>
        </p:sp>
        <p:cxnSp>
          <p:nvCxnSpPr>
            <p:cNvPr id="41" name="直接连接符 40">
              <a:extLst>
                <a:ext uri="{FF2B5EF4-FFF2-40B4-BE49-F238E27FC236}">
                  <a16:creationId xmlns:a16="http://schemas.microsoft.com/office/drawing/2014/main" id="{5CBFEA2A-6D43-B7EE-AA97-04D904E2298B}"/>
                </a:ext>
              </a:extLst>
            </p:cNvPr>
            <p:cNvCxnSpPr/>
            <p:nvPr/>
          </p:nvCxnSpPr>
          <p:spPr>
            <a:xfrm flipV="1">
              <a:off x="7020603" y="5106317"/>
              <a:ext cx="435117" cy="537589"/>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id="{B01AC4E2-DB4B-3EC0-2066-49628BDC5780}"/>
              </a:ext>
            </a:extLst>
          </p:cNvPr>
          <p:cNvGrpSpPr/>
          <p:nvPr/>
        </p:nvGrpSpPr>
        <p:grpSpPr>
          <a:xfrm>
            <a:off x="7020014" y="5467642"/>
            <a:ext cx="4161332" cy="483581"/>
            <a:chOff x="7020014" y="5467642"/>
            <a:chExt cx="4161332" cy="483581"/>
          </a:xfrm>
        </p:grpSpPr>
        <p:sp>
          <p:nvSpPr>
            <p:cNvPr id="36" name="任意多边形: 形状 35">
              <a:extLst>
                <a:ext uri="{FF2B5EF4-FFF2-40B4-BE49-F238E27FC236}">
                  <a16:creationId xmlns:a16="http://schemas.microsoft.com/office/drawing/2014/main" id="{8196DBCD-C24D-5EB9-F269-9E8908378657}"/>
                </a:ext>
              </a:extLst>
            </p:cNvPr>
            <p:cNvSpPr/>
            <p:nvPr/>
          </p:nvSpPr>
          <p:spPr>
            <a:xfrm>
              <a:off x="7470907" y="5467642"/>
              <a:ext cx="3710439" cy="483581"/>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3. </a:t>
              </a:r>
              <a:r>
                <a:rPr lang="zh-CN" altLang="en-US"/>
                <a:t>德育：培养国家观念与独立意识</a:t>
              </a:r>
              <a:endParaRPr lang="zh-CN" altLang="en-US" sz="1800" kern="1200" dirty="0"/>
            </a:p>
          </p:txBody>
        </p:sp>
        <p:cxnSp>
          <p:nvCxnSpPr>
            <p:cNvPr id="43" name="直接连接符 42">
              <a:extLst>
                <a:ext uri="{FF2B5EF4-FFF2-40B4-BE49-F238E27FC236}">
                  <a16:creationId xmlns:a16="http://schemas.microsoft.com/office/drawing/2014/main" id="{BFAFC2CF-C16E-CDA9-BAF6-E37062718308}"/>
                </a:ext>
              </a:extLst>
            </p:cNvPr>
            <p:cNvCxnSpPr/>
            <p:nvPr/>
          </p:nvCxnSpPr>
          <p:spPr>
            <a:xfrm>
              <a:off x="7020014" y="5643906"/>
              <a:ext cx="435706" cy="25289"/>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13436E17-B8DC-DA9A-48E1-674D9B5A0A19}"/>
              </a:ext>
            </a:extLst>
          </p:cNvPr>
          <p:cNvGrpSpPr/>
          <p:nvPr/>
        </p:nvGrpSpPr>
        <p:grpSpPr>
          <a:xfrm>
            <a:off x="7020014" y="5643906"/>
            <a:ext cx="4161332" cy="922544"/>
            <a:chOff x="7020014" y="5643906"/>
            <a:chExt cx="4161332" cy="922544"/>
          </a:xfrm>
        </p:grpSpPr>
        <p:sp>
          <p:nvSpPr>
            <p:cNvPr id="38" name="任意多边形: 形状 37">
              <a:extLst>
                <a:ext uri="{FF2B5EF4-FFF2-40B4-BE49-F238E27FC236}">
                  <a16:creationId xmlns:a16="http://schemas.microsoft.com/office/drawing/2014/main" id="{9544661F-E697-FFD9-7A6B-A5A93FC912A2}"/>
                </a:ext>
              </a:extLst>
            </p:cNvPr>
            <p:cNvSpPr/>
            <p:nvPr/>
          </p:nvSpPr>
          <p:spPr>
            <a:xfrm>
              <a:off x="7470907" y="6082869"/>
              <a:ext cx="3710439" cy="483581"/>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4. </a:t>
              </a:r>
              <a:r>
                <a:rPr lang="zh-CN" altLang="en-US"/>
                <a:t>体育：造就健康国民</a:t>
              </a:r>
              <a:endParaRPr lang="zh-CN" altLang="en-US" sz="1800" kern="1200" dirty="0"/>
            </a:p>
          </p:txBody>
        </p:sp>
        <p:cxnSp>
          <p:nvCxnSpPr>
            <p:cNvPr id="45" name="直接连接符 44">
              <a:extLst>
                <a:ext uri="{FF2B5EF4-FFF2-40B4-BE49-F238E27FC236}">
                  <a16:creationId xmlns:a16="http://schemas.microsoft.com/office/drawing/2014/main" id="{E5F00BF0-1D9C-25B6-F24E-D3ECE538157A}"/>
                </a:ext>
              </a:extLst>
            </p:cNvPr>
            <p:cNvCxnSpPr>
              <a:cxnSpLocks/>
            </p:cNvCxnSpPr>
            <p:nvPr/>
          </p:nvCxnSpPr>
          <p:spPr>
            <a:xfrm>
              <a:off x="7020014" y="5643906"/>
              <a:ext cx="470741" cy="63334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218AF559-29F2-9690-7CDC-98DC264E0928}"/>
              </a:ext>
            </a:extLst>
          </p:cNvPr>
          <p:cNvGrpSpPr/>
          <p:nvPr/>
        </p:nvGrpSpPr>
        <p:grpSpPr>
          <a:xfrm>
            <a:off x="7020014" y="1263337"/>
            <a:ext cx="3083579" cy="1664137"/>
            <a:chOff x="7020014" y="1263337"/>
            <a:chExt cx="3083579" cy="1664137"/>
          </a:xfrm>
        </p:grpSpPr>
        <p:sp>
          <p:nvSpPr>
            <p:cNvPr id="34" name="任意多边形: 形状 33">
              <a:extLst>
                <a:ext uri="{FF2B5EF4-FFF2-40B4-BE49-F238E27FC236}">
                  <a16:creationId xmlns:a16="http://schemas.microsoft.com/office/drawing/2014/main" id="{5936CC52-A6A1-47B4-A0D9-4C5F9DE465CA}"/>
                </a:ext>
              </a:extLst>
            </p:cNvPr>
            <p:cNvSpPr/>
            <p:nvPr/>
          </p:nvSpPr>
          <p:spPr>
            <a:xfrm>
              <a:off x="7473137" y="1263337"/>
              <a:ext cx="2630456" cy="483581"/>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1. </a:t>
              </a:r>
              <a:r>
                <a:rPr lang="zh-CN" altLang="en-US"/>
                <a:t>教育管理</a:t>
              </a:r>
              <a:endParaRPr lang="zh-CN" altLang="en-US" sz="1800" kern="1200" dirty="0"/>
            </a:p>
          </p:txBody>
        </p:sp>
        <p:cxnSp>
          <p:nvCxnSpPr>
            <p:cNvPr id="48" name="直接连接符 47">
              <a:extLst>
                <a:ext uri="{FF2B5EF4-FFF2-40B4-BE49-F238E27FC236}">
                  <a16:creationId xmlns:a16="http://schemas.microsoft.com/office/drawing/2014/main" id="{1C108CA9-13DE-36D6-3522-A9DA2DE36974}"/>
                </a:ext>
              </a:extLst>
            </p:cNvPr>
            <p:cNvCxnSpPr/>
            <p:nvPr/>
          </p:nvCxnSpPr>
          <p:spPr>
            <a:xfrm flipV="1">
              <a:off x="7020014" y="1491916"/>
              <a:ext cx="435706" cy="1435558"/>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7420953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left)">
                                      <p:cBhvr>
                                        <p:cTn id="63" dur="500"/>
                                        <p:tgtEl>
                                          <p:spTgt spid="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left)">
                                      <p:cBhvr>
                                        <p:cTn id="68" dur="500"/>
                                        <p:tgtEl>
                                          <p:spTgt spid="2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ipe(left)">
                                      <p:cBhvr>
                                        <p:cTn id="73" dur="500"/>
                                        <p:tgtEl>
                                          <p:spTgt spid="26"/>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wipe(left)">
                                      <p:cBhvr>
                                        <p:cTn id="78" dur="500"/>
                                        <p:tgtEl>
                                          <p:spTgt spid="30"/>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left)">
                                      <p:cBhvr>
                                        <p:cTn id="8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_14"/>
          <p:cNvSpPr txBox="1">
            <a:spLocks noChangeArrowheads="1"/>
          </p:cNvSpPr>
          <p:nvPr/>
        </p:nvSpPr>
        <p:spPr bwMode="auto">
          <a:xfrm>
            <a:off x="4829473" y="1259612"/>
            <a:ext cx="1211148" cy="25403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4400" b="1" spc="600" dirty="0">
                <a:solidFill>
                  <a:srgbClr val="667877"/>
                </a:solidFill>
                <a:latin typeface="微软雅黑" panose="020B0503020204020204" pitchFamily="34" charset="-122"/>
                <a:ea typeface="微软雅黑" panose="020B0503020204020204" pitchFamily="34" charset="-122"/>
              </a:rPr>
              <a:t>第三章</a:t>
            </a:r>
            <a:endParaRPr lang="zh-CN" altLang="zh-CN" sz="4400" b="1" spc="600" dirty="0">
              <a:solidFill>
                <a:srgbClr val="667877"/>
              </a:solidFill>
              <a:latin typeface="微软雅黑" panose="020B0503020204020204" pitchFamily="34" charset="-122"/>
              <a:ea typeface="微软雅黑" panose="020B0503020204020204" pitchFamily="34" charset="-122"/>
            </a:endParaRPr>
          </a:p>
        </p:txBody>
      </p:sp>
      <p:cxnSp>
        <p:nvCxnSpPr>
          <p:cNvPr id="11" name="直接连接符 27"/>
          <p:cNvCxnSpPr>
            <a:cxnSpLocks noChangeShapeType="1"/>
          </p:cNvCxnSpPr>
          <p:nvPr/>
        </p:nvCxnSpPr>
        <p:spPr bwMode="auto">
          <a:xfrm>
            <a:off x="6151380" y="1127760"/>
            <a:ext cx="0" cy="3717372"/>
          </a:xfrm>
          <a:prstGeom prst="line">
            <a:avLst/>
          </a:prstGeom>
          <a:noFill/>
          <a:ln w="19050">
            <a:solidFill>
              <a:srgbClr val="667877">
                <a:alpha val="67842"/>
              </a:srgbClr>
            </a:solidFill>
            <a:round/>
          </a:ln>
          <a:extLst>
            <a:ext uri="{909E8E84-426E-40DD-AFC4-6F175D3DCCD1}">
              <a14:hiddenFill xmlns:a14="http://schemas.microsoft.com/office/drawing/2010/main">
                <a:noFill/>
              </a14:hiddenFill>
            </a:ext>
          </a:extLst>
        </p:spPr>
      </p:cxnSp>
      <p:sp>
        <p:nvSpPr>
          <p:cNvPr id="15" name="矩形 14"/>
          <p:cNvSpPr/>
          <p:nvPr/>
        </p:nvSpPr>
        <p:spPr bwMode="auto">
          <a:xfrm flipH="1">
            <a:off x="6233160" y="701195"/>
            <a:ext cx="666612" cy="4562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spcBef>
                <a:spcPct val="50000"/>
              </a:spcBef>
            </a:pPr>
            <a:r>
              <a:rPr lang="zh-CN" altLang="en-US" sz="3600" b="1" spc="600" dirty="0">
                <a:solidFill>
                  <a:srgbClr val="0070C0"/>
                </a:solidFill>
                <a:latin typeface="方正书宋简体" panose="03000509000000000000" pitchFamily="65" charset="-122"/>
                <a:ea typeface="方正书宋简体" panose="03000509000000000000" pitchFamily="65" charset="-122"/>
              </a:rPr>
              <a:t>西方近代的教育</a:t>
            </a: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250"/>
                                        <p:tgtEl>
                                          <p:spTgt spid="11"/>
                                        </p:tgtEl>
                                      </p:cBhvr>
                                    </p:animEffect>
                                  </p:childTnLst>
                                </p:cTn>
                              </p:par>
                            </p:childTnLst>
                          </p:cTn>
                        </p:par>
                        <p:par>
                          <p:cTn id="8" fill="hold">
                            <p:stCondLst>
                              <p:cond delay="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0"/>
                                        </p:tgtEl>
                                        <p:attrNameLst>
                                          <p:attrName>style.visibility</p:attrName>
                                        </p:attrNameLst>
                                      </p:cBhvr>
                                      <p:to>
                                        <p:strVal val="visible"/>
                                      </p:to>
                                    </p:set>
                                    <p:anim by="(-#ppt_w*2)" calcmode="lin" valueType="num">
                                      <p:cBhvr rctx="PPT">
                                        <p:cTn id="11" dur="500" autoRev="1" fill="hold">
                                          <p:stCondLst>
                                            <p:cond delay="0"/>
                                          </p:stCondLst>
                                        </p:cTn>
                                        <p:tgtEl>
                                          <p:spTgt spid="10"/>
                                        </p:tgtEl>
                                        <p:attrNameLst>
                                          <p:attrName>ppt_w</p:attrName>
                                        </p:attrNameLst>
                                      </p:cBhvr>
                                    </p:anim>
                                    <p:anim by="(#ppt_w*0.50)" calcmode="lin" valueType="num">
                                      <p:cBhvr>
                                        <p:cTn id="12" dur="500" decel="50000" autoRev="1" fill="hold">
                                          <p:stCondLst>
                                            <p:cond delay="0"/>
                                          </p:stCondLst>
                                        </p:cTn>
                                        <p:tgtEl>
                                          <p:spTgt spid="10"/>
                                        </p:tgtEl>
                                        <p:attrNameLst>
                                          <p:attrName>ppt_x</p:attrName>
                                        </p:attrNameLst>
                                      </p:cBhvr>
                                    </p:anim>
                                    <p:anim from="(-#ppt_h/2)" to="(#ppt_y)" calcmode="lin" valueType="num">
                                      <p:cBhvr>
                                        <p:cTn id="13" dur="1000" fill="hold">
                                          <p:stCondLst>
                                            <p:cond delay="0"/>
                                          </p:stCondLst>
                                        </p:cTn>
                                        <p:tgtEl>
                                          <p:spTgt spid="10"/>
                                        </p:tgtEl>
                                        <p:attrNameLst>
                                          <p:attrName>ppt_y</p:attrName>
                                        </p:attrNameLst>
                                      </p:cBhvr>
                                    </p:anim>
                                    <p:animRot by="21600000">
                                      <p:cBhvr>
                                        <p:cTn id="14" dur="1000" fill="hold">
                                          <p:stCondLst>
                                            <p:cond delay="0"/>
                                          </p:stCondLst>
                                        </p:cTn>
                                        <p:tgtEl>
                                          <p:spTgt spid="10"/>
                                        </p:tgtEl>
                                        <p:attrNameLst>
                                          <p:attrName>r</p:attrName>
                                        </p:attrNameLst>
                                      </p:cBhvr>
                                    </p:animRot>
                                  </p:childTnLst>
                                </p:cTn>
                              </p:par>
                            </p:childTnLst>
                          </p:cTn>
                        </p:par>
                        <p:par>
                          <p:cTn id="15" fill="hold">
                            <p:stCondLst>
                              <p:cond delay="1450"/>
                            </p:stCondLst>
                            <p:childTnLst>
                              <p:par>
                                <p:cTn id="16" presetID="42"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19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世纪欧美主要国家和日本的教育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16" name="任意多边形: 形状 15">
            <a:extLst>
              <a:ext uri="{FF2B5EF4-FFF2-40B4-BE49-F238E27FC236}">
                <a16:creationId xmlns:a16="http://schemas.microsoft.com/office/drawing/2014/main" id="{CD878224-E3DF-CEBB-515B-9E77E5177DB9}"/>
              </a:ext>
            </a:extLst>
          </p:cNvPr>
          <p:cNvSpPr/>
          <p:nvPr/>
        </p:nvSpPr>
        <p:spPr>
          <a:xfrm>
            <a:off x="1641562" y="3560979"/>
            <a:ext cx="2634197" cy="562878"/>
          </a:xfrm>
          <a:custGeom>
            <a:avLst/>
            <a:gdLst>
              <a:gd name="connsiteX0" fmla="*/ 0 w 2294541"/>
              <a:gd name="connsiteY0" fmla="*/ 56288 h 562878"/>
              <a:gd name="connsiteX1" fmla="*/ 56288 w 2294541"/>
              <a:gd name="connsiteY1" fmla="*/ 0 h 562878"/>
              <a:gd name="connsiteX2" fmla="*/ 2238253 w 2294541"/>
              <a:gd name="connsiteY2" fmla="*/ 0 h 562878"/>
              <a:gd name="connsiteX3" fmla="*/ 2294541 w 2294541"/>
              <a:gd name="connsiteY3" fmla="*/ 56288 h 562878"/>
              <a:gd name="connsiteX4" fmla="*/ 2294541 w 2294541"/>
              <a:gd name="connsiteY4" fmla="*/ 506590 h 562878"/>
              <a:gd name="connsiteX5" fmla="*/ 2238253 w 2294541"/>
              <a:gd name="connsiteY5" fmla="*/ 562878 h 562878"/>
              <a:gd name="connsiteX6" fmla="*/ 56288 w 2294541"/>
              <a:gd name="connsiteY6" fmla="*/ 562878 h 562878"/>
              <a:gd name="connsiteX7" fmla="*/ 0 w 2294541"/>
              <a:gd name="connsiteY7" fmla="*/ 506590 h 562878"/>
              <a:gd name="connsiteX8" fmla="*/ 0 w 2294541"/>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4541" h="562878">
                <a:moveTo>
                  <a:pt x="0" y="56288"/>
                </a:moveTo>
                <a:cubicBezTo>
                  <a:pt x="0" y="25201"/>
                  <a:pt x="25201" y="0"/>
                  <a:pt x="56288" y="0"/>
                </a:cubicBezTo>
                <a:lnTo>
                  <a:pt x="2238253" y="0"/>
                </a:lnTo>
                <a:cubicBezTo>
                  <a:pt x="2269340" y="0"/>
                  <a:pt x="2294541" y="25201"/>
                  <a:pt x="2294541" y="56288"/>
                </a:cubicBezTo>
                <a:lnTo>
                  <a:pt x="2294541" y="506590"/>
                </a:lnTo>
                <a:cubicBezTo>
                  <a:pt x="2294541" y="537677"/>
                  <a:pt x="2269340" y="562878"/>
                  <a:pt x="2238253"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zh-CN" altLang="en-US" dirty="0"/>
              <a:t>六、</a:t>
            </a:r>
            <a:r>
              <a:rPr lang="en-US" altLang="zh-CN" dirty="0"/>
              <a:t>19 </a:t>
            </a:r>
            <a:r>
              <a:rPr lang="zh-CN" altLang="en-US" dirty="0"/>
              <a:t>世纪俄国的教育</a:t>
            </a:r>
            <a:endParaRPr lang="zh-CN" altLang="en-US" sz="1800" kern="1200" dirty="0"/>
          </a:p>
        </p:txBody>
      </p:sp>
      <p:grpSp>
        <p:nvGrpSpPr>
          <p:cNvPr id="19" name="组合 18">
            <a:extLst>
              <a:ext uri="{FF2B5EF4-FFF2-40B4-BE49-F238E27FC236}">
                <a16:creationId xmlns:a16="http://schemas.microsoft.com/office/drawing/2014/main" id="{208261F0-5BC5-151F-A969-F4218002CBAD}"/>
              </a:ext>
            </a:extLst>
          </p:cNvPr>
          <p:cNvGrpSpPr/>
          <p:nvPr/>
        </p:nvGrpSpPr>
        <p:grpSpPr>
          <a:xfrm>
            <a:off x="7020604" y="3844756"/>
            <a:ext cx="3082989" cy="1280735"/>
            <a:chOff x="7020604" y="3844756"/>
            <a:chExt cx="3082989" cy="1280735"/>
          </a:xfrm>
        </p:grpSpPr>
        <p:sp>
          <p:nvSpPr>
            <p:cNvPr id="34" name="任意多边形: 形状 33">
              <a:extLst>
                <a:ext uri="{FF2B5EF4-FFF2-40B4-BE49-F238E27FC236}">
                  <a16:creationId xmlns:a16="http://schemas.microsoft.com/office/drawing/2014/main" id="{5936CC52-A6A1-47B4-A0D9-4C5F9DE465CA}"/>
                </a:ext>
              </a:extLst>
            </p:cNvPr>
            <p:cNvSpPr/>
            <p:nvPr/>
          </p:nvSpPr>
          <p:spPr>
            <a:xfrm>
              <a:off x="7473137" y="3844756"/>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1. </a:t>
              </a:r>
              <a:r>
                <a:rPr lang="zh-CN" altLang="en-US"/>
                <a:t>教育的本质与目的</a:t>
              </a:r>
              <a:endParaRPr lang="zh-CN" altLang="en-US" sz="1800" kern="1200" dirty="0"/>
            </a:p>
          </p:txBody>
        </p:sp>
        <p:cxnSp>
          <p:nvCxnSpPr>
            <p:cNvPr id="7" name="直接连接符 6">
              <a:extLst>
                <a:ext uri="{FF2B5EF4-FFF2-40B4-BE49-F238E27FC236}">
                  <a16:creationId xmlns:a16="http://schemas.microsoft.com/office/drawing/2014/main" id="{235F89B5-AA6B-7D3F-8500-5C8F73479122}"/>
                </a:ext>
              </a:extLst>
            </p:cNvPr>
            <p:cNvCxnSpPr/>
            <p:nvPr/>
          </p:nvCxnSpPr>
          <p:spPr>
            <a:xfrm flipV="1">
              <a:off x="7020604" y="4104507"/>
              <a:ext cx="450304" cy="1020984"/>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107B8000-D784-5916-955B-344D376D1EF1}"/>
              </a:ext>
            </a:extLst>
          </p:cNvPr>
          <p:cNvGrpSpPr/>
          <p:nvPr/>
        </p:nvGrpSpPr>
        <p:grpSpPr>
          <a:xfrm>
            <a:off x="7020604" y="4502212"/>
            <a:ext cx="3082989" cy="683521"/>
            <a:chOff x="7020604" y="4502212"/>
            <a:chExt cx="3082989" cy="683521"/>
          </a:xfrm>
        </p:grpSpPr>
        <p:sp>
          <p:nvSpPr>
            <p:cNvPr id="20" name="任意多边形: 形状 19">
              <a:extLst>
                <a:ext uri="{FF2B5EF4-FFF2-40B4-BE49-F238E27FC236}">
                  <a16:creationId xmlns:a16="http://schemas.microsoft.com/office/drawing/2014/main" id="{DD7AE234-935A-35EE-112B-69E6A559CA1E}"/>
                </a:ext>
              </a:extLst>
            </p:cNvPr>
            <p:cNvSpPr/>
            <p:nvPr/>
          </p:nvSpPr>
          <p:spPr>
            <a:xfrm>
              <a:off x="7473137" y="4502212"/>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2. </a:t>
              </a:r>
              <a:r>
                <a:rPr lang="zh-CN" altLang="en-US"/>
                <a:t>教学观</a:t>
              </a:r>
              <a:endParaRPr lang="zh-CN" altLang="en-US" sz="1800" kern="1200" dirty="0"/>
            </a:p>
          </p:txBody>
        </p:sp>
        <p:cxnSp>
          <p:nvCxnSpPr>
            <p:cNvPr id="11" name="直接连接符 10">
              <a:extLst>
                <a:ext uri="{FF2B5EF4-FFF2-40B4-BE49-F238E27FC236}">
                  <a16:creationId xmlns:a16="http://schemas.microsoft.com/office/drawing/2014/main" id="{B3C7BB9E-5AFB-28EE-022D-F46DA56F3A8D}"/>
                </a:ext>
              </a:extLst>
            </p:cNvPr>
            <p:cNvCxnSpPr/>
            <p:nvPr/>
          </p:nvCxnSpPr>
          <p:spPr>
            <a:xfrm flipV="1">
              <a:off x="7020604" y="4781194"/>
              <a:ext cx="450304" cy="404539"/>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C1598487-5A9C-9459-7C52-3A644E05D059}"/>
              </a:ext>
            </a:extLst>
          </p:cNvPr>
          <p:cNvGrpSpPr/>
          <p:nvPr/>
        </p:nvGrpSpPr>
        <p:grpSpPr>
          <a:xfrm>
            <a:off x="7020604" y="5149522"/>
            <a:ext cx="3080760" cy="599089"/>
            <a:chOff x="7020604" y="5149522"/>
            <a:chExt cx="3080760" cy="599089"/>
          </a:xfrm>
        </p:grpSpPr>
        <p:sp>
          <p:nvSpPr>
            <p:cNvPr id="25" name="任意多边形: 形状 24">
              <a:extLst>
                <a:ext uri="{FF2B5EF4-FFF2-40B4-BE49-F238E27FC236}">
                  <a16:creationId xmlns:a16="http://schemas.microsoft.com/office/drawing/2014/main" id="{00A10367-7E97-53BC-A5E2-CC850BC51CDE}"/>
                </a:ext>
              </a:extLst>
            </p:cNvPr>
            <p:cNvSpPr/>
            <p:nvPr/>
          </p:nvSpPr>
          <p:spPr>
            <a:xfrm>
              <a:off x="7470908" y="5185733"/>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3. </a:t>
              </a:r>
              <a:r>
                <a:rPr lang="zh-CN" altLang="en-US"/>
                <a:t>论道德教育</a:t>
              </a:r>
              <a:endParaRPr lang="zh-CN" altLang="en-US" sz="1800" kern="1200" dirty="0"/>
            </a:p>
          </p:txBody>
        </p:sp>
        <p:cxnSp>
          <p:nvCxnSpPr>
            <p:cNvPr id="13" name="直接连接符 12">
              <a:extLst>
                <a:ext uri="{FF2B5EF4-FFF2-40B4-BE49-F238E27FC236}">
                  <a16:creationId xmlns:a16="http://schemas.microsoft.com/office/drawing/2014/main" id="{462E9222-1A16-3260-6122-F8D36564044F}"/>
                </a:ext>
              </a:extLst>
            </p:cNvPr>
            <p:cNvCxnSpPr/>
            <p:nvPr/>
          </p:nvCxnSpPr>
          <p:spPr>
            <a:xfrm>
              <a:off x="7020604" y="5149522"/>
              <a:ext cx="435705" cy="28884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C42BBFCD-1608-C17C-01B6-37BE2956A51D}"/>
              </a:ext>
            </a:extLst>
          </p:cNvPr>
          <p:cNvGrpSpPr/>
          <p:nvPr/>
        </p:nvGrpSpPr>
        <p:grpSpPr>
          <a:xfrm>
            <a:off x="7027903" y="5147262"/>
            <a:ext cx="3073461" cy="1248659"/>
            <a:chOff x="7027903" y="5147262"/>
            <a:chExt cx="3073461" cy="1248659"/>
          </a:xfrm>
        </p:grpSpPr>
        <p:sp>
          <p:nvSpPr>
            <p:cNvPr id="27" name="任意多边形: 形状 26">
              <a:extLst>
                <a:ext uri="{FF2B5EF4-FFF2-40B4-BE49-F238E27FC236}">
                  <a16:creationId xmlns:a16="http://schemas.microsoft.com/office/drawing/2014/main" id="{F42FFCA6-3C80-48B5-2F6F-140AA5CC493C}"/>
                </a:ext>
              </a:extLst>
            </p:cNvPr>
            <p:cNvSpPr/>
            <p:nvPr/>
          </p:nvSpPr>
          <p:spPr>
            <a:xfrm>
              <a:off x="7470908" y="5833043"/>
              <a:ext cx="2630456"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4. </a:t>
              </a:r>
              <a:r>
                <a:rPr lang="zh-CN" altLang="en-US"/>
                <a:t>论教育学及师范教育</a:t>
              </a:r>
              <a:endParaRPr lang="zh-CN" altLang="en-US" sz="1800" kern="1200" dirty="0"/>
            </a:p>
          </p:txBody>
        </p:sp>
        <p:cxnSp>
          <p:nvCxnSpPr>
            <p:cNvPr id="15" name="直接连接符 14">
              <a:extLst>
                <a:ext uri="{FF2B5EF4-FFF2-40B4-BE49-F238E27FC236}">
                  <a16:creationId xmlns:a16="http://schemas.microsoft.com/office/drawing/2014/main" id="{3B027A3C-1B89-CB67-DC11-06369F9CBAE8}"/>
                </a:ext>
              </a:extLst>
            </p:cNvPr>
            <p:cNvCxnSpPr/>
            <p:nvPr/>
          </p:nvCxnSpPr>
          <p:spPr>
            <a:xfrm>
              <a:off x="7027903" y="5147262"/>
              <a:ext cx="452634" cy="1008135"/>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CC076273-C4BA-8F20-702F-D7AF49FDF992}"/>
              </a:ext>
            </a:extLst>
          </p:cNvPr>
          <p:cNvGrpSpPr/>
          <p:nvPr/>
        </p:nvGrpSpPr>
        <p:grpSpPr>
          <a:xfrm>
            <a:off x="7006005" y="1515064"/>
            <a:ext cx="4111173" cy="874925"/>
            <a:chOff x="7006005" y="1515064"/>
            <a:chExt cx="4111173" cy="874925"/>
          </a:xfrm>
        </p:grpSpPr>
        <p:sp>
          <p:nvSpPr>
            <p:cNvPr id="38" name="任意多边形: 形状 37">
              <a:extLst>
                <a:ext uri="{FF2B5EF4-FFF2-40B4-BE49-F238E27FC236}">
                  <a16:creationId xmlns:a16="http://schemas.microsoft.com/office/drawing/2014/main" id="{11B5A386-7D56-EF8C-456E-87859BA02BD7}"/>
                </a:ext>
              </a:extLst>
            </p:cNvPr>
            <p:cNvSpPr/>
            <p:nvPr/>
          </p:nvSpPr>
          <p:spPr>
            <a:xfrm>
              <a:off x="7470907" y="1515064"/>
              <a:ext cx="3646271"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1.19 </a:t>
              </a:r>
              <a:r>
                <a:rPr lang="zh-CN" altLang="en-US"/>
                <a:t>世纪初的教育改革</a:t>
              </a:r>
              <a:endParaRPr lang="zh-CN" altLang="en-US" sz="1800" kern="1200" dirty="0"/>
            </a:p>
          </p:txBody>
        </p:sp>
        <p:cxnSp>
          <p:nvCxnSpPr>
            <p:cNvPr id="40" name="直接连接符 39">
              <a:extLst>
                <a:ext uri="{FF2B5EF4-FFF2-40B4-BE49-F238E27FC236}">
                  <a16:creationId xmlns:a16="http://schemas.microsoft.com/office/drawing/2014/main" id="{2A2D0307-C699-B7B9-ACB2-DD4BC26DFBFC}"/>
                </a:ext>
              </a:extLst>
            </p:cNvPr>
            <p:cNvCxnSpPr/>
            <p:nvPr/>
          </p:nvCxnSpPr>
          <p:spPr>
            <a:xfrm flipV="1">
              <a:off x="7006005" y="1827112"/>
              <a:ext cx="449715" cy="56287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FD97D1AB-981D-EA58-E995-D59D2A4CC780}"/>
              </a:ext>
            </a:extLst>
          </p:cNvPr>
          <p:cNvGrpSpPr/>
          <p:nvPr/>
        </p:nvGrpSpPr>
        <p:grpSpPr>
          <a:xfrm>
            <a:off x="7020604" y="2138305"/>
            <a:ext cx="4096574" cy="562878"/>
            <a:chOff x="7020604" y="2138305"/>
            <a:chExt cx="4096574" cy="562878"/>
          </a:xfrm>
        </p:grpSpPr>
        <p:sp>
          <p:nvSpPr>
            <p:cNvPr id="31" name="任意多边形: 形状 30">
              <a:extLst>
                <a:ext uri="{FF2B5EF4-FFF2-40B4-BE49-F238E27FC236}">
                  <a16:creationId xmlns:a16="http://schemas.microsoft.com/office/drawing/2014/main" id="{5C89745D-F6FA-5731-8D45-C128C735D923}"/>
                </a:ext>
              </a:extLst>
            </p:cNvPr>
            <p:cNvSpPr/>
            <p:nvPr/>
          </p:nvSpPr>
          <p:spPr>
            <a:xfrm>
              <a:off x="7470907" y="2138305"/>
              <a:ext cx="3646271"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2.19 </a:t>
              </a:r>
              <a:r>
                <a:rPr lang="zh-CN" altLang="en-US"/>
                <a:t>世纪 </a:t>
              </a:r>
              <a:r>
                <a:rPr lang="en-US" altLang="zh-CN"/>
                <a:t>20—60 </a:t>
              </a:r>
              <a:r>
                <a:rPr lang="zh-CN" altLang="en-US"/>
                <a:t>年代的教育改革</a:t>
              </a:r>
              <a:endParaRPr lang="zh-CN" altLang="en-US" sz="1800" kern="1200" dirty="0"/>
            </a:p>
          </p:txBody>
        </p:sp>
        <p:cxnSp>
          <p:nvCxnSpPr>
            <p:cNvPr id="42" name="直接连接符 41">
              <a:extLst>
                <a:ext uri="{FF2B5EF4-FFF2-40B4-BE49-F238E27FC236}">
                  <a16:creationId xmlns:a16="http://schemas.microsoft.com/office/drawing/2014/main" id="{BC579D8D-53FC-ACE4-7BE3-0E73046109CB}"/>
                </a:ext>
              </a:extLst>
            </p:cNvPr>
            <p:cNvCxnSpPr/>
            <p:nvPr/>
          </p:nvCxnSpPr>
          <p:spPr>
            <a:xfrm>
              <a:off x="7020604" y="2408062"/>
              <a:ext cx="435116"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id="{FCD1BFD8-0E26-3F1E-D933-A9149F233179}"/>
              </a:ext>
            </a:extLst>
          </p:cNvPr>
          <p:cNvGrpSpPr/>
          <p:nvPr/>
        </p:nvGrpSpPr>
        <p:grpSpPr>
          <a:xfrm>
            <a:off x="7027903" y="2408062"/>
            <a:ext cx="4089275" cy="940432"/>
            <a:chOff x="7027903" y="2408062"/>
            <a:chExt cx="4089275" cy="940432"/>
          </a:xfrm>
        </p:grpSpPr>
        <p:sp>
          <p:nvSpPr>
            <p:cNvPr id="33" name="任意多边形: 形状 32">
              <a:extLst>
                <a:ext uri="{FF2B5EF4-FFF2-40B4-BE49-F238E27FC236}">
                  <a16:creationId xmlns:a16="http://schemas.microsoft.com/office/drawing/2014/main" id="{3519F661-9598-47FA-13A0-9C7F462ABD8F}"/>
                </a:ext>
              </a:extLst>
            </p:cNvPr>
            <p:cNvSpPr/>
            <p:nvPr/>
          </p:nvSpPr>
          <p:spPr>
            <a:xfrm>
              <a:off x="7470907" y="2785616"/>
              <a:ext cx="3646271" cy="562878"/>
            </a:xfrm>
            <a:custGeom>
              <a:avLst/>
              <a:gdLst>
                <a:gd name="connsiteX0" fmla="*/ 0 w 2630456"/>
                <a:gd name="connsiteY0" fmla="*/ 56288 h 562878"/>
                <a:gd name="connsiteX1" fmla="*/ 56288 w 2630456"/>
                <a:gd name="connsiteY1" fmla="*/ 0 h 562878"/>
                <a:gd name="connsiteX2" fmla="*/ 2574168 w 2630456"/>
                <a:gd name="connsiteY2" fmla="*/ 0 h 562878"/>
                <a:gd name="connsiteX3" fmla="*/ 2630456 w 2630456"/>
                <a:gd name="connsiteY3" fmla="*/ 56288 h 562878"/>
                <a:gd name="connsiteX4" fmla="*/ 2630456 w 2630456"/>
                <a:gd name="connsiteY4" fmla="*/ 506590 h 562878"/>
                <a:gd name="connsiteX5" fmla="*/ 2574168 w 2630456"/>
                <a:gd name="connsiteY5" fmla="*/ 562878 h 562878"/>
                <a:gd name="connsiteX6" fmla="*/ 56288 w 2630456"/>
                <a:gd name="connsiteY6" fmla="*/ 562878 h 562878"/>
                <a:gd name="connsiteX7" fmla="*/ 0 w 2630456"/>
                <a:gd name="connsiteY7" fmla="*/ 506590 h 562878"/>
                <a:gd name="connsiteX8" fmla="*/ 0 w 2630456"/>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0456" h="562878">
                  <a:moveTo>
                    <a:pt x="0" y="56288"/>
                  </a:moveTo>
                  <a:cubicBezTo>
                    <a:pt x="0" y="25201"/>
                    <a:pt x="25201" y="0"/>
                    <a:pt x="56288" y="0"/>
                  </a:cubicBezTo>
                  <a:lnTo>
                    <a:pt x="2574168" y="0"/>
                  </a:lnTo>
                  <a:cubicBezTo>
                    <a:pt x="2605255" y="0"/>
                    <a:pt x="2630456" y="25201"/>
                    <a:pt x="2630456" y="56288"/>
                  </a:cubicBezTo>
                  <a:lnTo>
                    <a:pt x="2630456" y="506590"/>
                  </a:lnTo>
                  <a:cubicBezTo>
                    <a:pt x="2630456" y="537677"/>
                    <a:pt x="2605255" y="562878"/>
                    <a:pt x="2574168"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en-US" altLang="zh-CN"/>
                <a:t>3.19 </a:t>
              </a:r>
              <a:r>
                <a:rPr lang="zh-CN" altLang="en-US"/>
                <a:t>世纪 </a:t>
              </a:r>
              <a:r>
                <a:rPr lang="en-US" altLang="zh-CN"/>
                <a:t>70 </a:t>
              </a:r>
              <a:r>
                <a:rPr lang="zh-CN" altLang="en-US"/>
                <a:t>年代的教育复辟</a:t>
              </a:r>
              <a:endParaRPr lang="zh-CN" altLang="en-US" sz="1800" kern="1200" dirty="0"/>
            </a:p>
          </p:txBody>
        </p:sp>
        <p:cxnSp>
          <p:nvCxnSpPr>
            <p:cNvPr id="44" name="直接连接符 43">
              <a:extLst>
                <a:ext uri="{FF2B5EF4-FFF2-40B4-BE49-F238E27FC236}">
                  <a16:creationId xmlns:a16="http://schemas.microsoft.com/office/drawing/2014/main" id="{0FD36528-50B2-0A81-565A-E9E6DB5147EE}"/>
                </a:ext>
              </a:extLst>
            </p:cNvPr>
            <p:cNvCxnSpPr/>
            <p:nvPr/>
          </p:nvCxnSpPr>
          <p:spPr>
            <a:xfrm>
              <a:off x="7027903" y="2408062"/>
              <a:ext cx="443005" cy="66064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7DA5B27B-2EE4-8528-2790-0760C19F6B5E}"/>
              </a:ext>
            </a:extLst>
          </p:cNvPr>
          <p:cNvGrpSpPr/>
          <p:nvPr/>
        </p:nvGrpSpPr>
        <p:grpSpPr>
          <a:xfrm>
            <a:off x="4275759" y="2139672"/>
            <a:ext cx="2744845" cy="1705084"/>
            <a:chOff x="4275759" y="2139672"/>
            <a:chExt cx="2744845" cy="1705084"/>
          </a:xfrm>
        </p:grpSpPr>
        <p:sp>
          <p:nvSpPr>
            <p:cNvPr id="18" name="任意多边形: 形状 17">
              <a:extLst>
                <a:ext uri="{FF2B5EF4-FFF2-40B4-BE49-F238E27FC236}">
                  <a16:creationId xmlns:a16="http://schemas.microsoft.com/office/drawing/2014/main" id="{CB30B699-F767-1997-885E-813F07552107}"/>
                </a:ext>
              </a:extLst>
            </p:cNvPr>
            <p:cNvSpPr/>
            <p:nvPr/>
          </p:nvSpPr>
          <p:spPr>
            <a:xfrm>
              <a:off x="4726063" y="2139672"/>
              <a:ext cx="2294541" cy="562878"/>
            </a:xfrm>
            <a:custGeom>
              <a:avLst/>
              <a:gdLst>
                <a:gd name="connsiteX0" fmla="*/ 0 w 2294541"/>
                <a:gd name="connsiteY0" fmla="*/ 56288 h 562878"/>
                <a:gd name="connsiteX1" fmla="*/ 56288 w 2294541"/>
                <a:gd name="connsiteY1" fmla="*/ 0 h 562878"/>
                <a:gd name="connsiteX2" fmla="*/ 2238253 w 2294541"/>
                <a:gd name="connsiteY2" fmla="*/ 0 h 562878"/>
                <a:gd name="connsiteX3" fmla="*/ 2294541 w 2294541"/>
                <a:gd name="connsiteY3" fmla="*/ 56288 h 562878"/>
                <a:gd name="connsiteX4" fmla="*/ 2294541 w 2294541"/>
                <a:gd name="connsiteY4" fmla="*/ 506590 h 562878"/>
                <a:gd name="connsiteX5" fmla="*/ 2238253 w 2294541"/>
                <a:gd name="connsiteY5" fmla="*/ 562878 h 562878"/>
                <a:gd name="connsiteX6" fmla="*/ 56288 w 2294541"/>
                <a:gd name="connsiteY6" fmla="*/ 562878 h 562878"/>
                <a:gd name="connsiteX7" fmla="*/ 0 w 2294541"/>
                <a:gd name="connsiteY7" fmla="*/ 506590 h 562878"/>
                <a:gd name="connsiteX8" fmla="*/ 0 w 2294541"/>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4541" h="562878">
                  <a:moveTo>
                    <a:pt x="0" y="56288"/>
                  </a:moveTo>
                  <a:cubicBezTo>
                    <a:pt x="0" y="25201"/>
                    <a:pt x="25201" y="0"/>
                    <a:pt x="56288" y="0"/>
                  </a:cubicBezTo>
                  <a:lnTo>
                    <a:pt x="2238253" y="0"/>
                  </a:lnTo>
                  <a:cubicBezTo>
                    <a:pt x="2269340" y="0"/>
                    <a:pt x="2294541" y="25201"/>
                    <a:pt x="2294541" y="56288"/>
                  </a:cubicBezTo>
                  <a:lnTo>
                    <a:pt x="2294541" y="506590"/>
                  </a:lnTo>
                  <a:cubicBezTo>
                    <a:pt x="2294541" y="537677"/>
                    <a:pt x="2269340" y="562878"/>
                    <a:pt x="2238253"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zh-CN" altLang="en-US"/>
                <a:t>（一）教育概况</a:t>
              </a:r>
              <a:endParaRPr lang="zh-CN" altLang="en-US" sz="1800" kern="1200" dirty="0"/>
            </a:p>
          </p:txBody>
        </p:sp>
        <p:cxnSp>
          <p:nvCxnSpPr>
            <p:cNvPr id="3" name="直接连接符 2">
              <a:extLst>
                <a:ext uri="{FF2B5EF4-FFF2-40B4-BE49-F238E27FC236}">
                  <a16:creationId xmlns:a16="http://schemas.microsoft.com/office/drawing/2014/main" id="{353E00EE-953B-125C-B0D5-71EB6E928ABD}"/>
                </a:ext>
              </a:extLst>
            </p:cNvPr>
            <p:cNvCxnSpPr/>
            <p:nvPr/>
          </p:nvCxnSpPr>
          <p:spPr>
            <a:xfrm flipV="1">
              <a:off x="4275759" y="2408062"/>
              <a:ext cx="450304" cy="1436694"/>
            </a:xfrm>
            <a:prstGeom prst="line">
              <a:avLst/>
            </a:prstGeom>
            <a:ln>
              <a:solidFill>
                <a:srgbClr val="FFC000"/>
              </a:solidFill>
            </a:ln>
          </p:spPr>
          <p:style>
            <a:lnRef idx="1">
              <a:schemeClr val="accent2"/>
            </a:lnRef>
            <a:fillRef idx="0">
              <a:schemeClr val="accent2"/>
            </a:fillRef>
            <a:effectRef idx="0">
              <a:schemeClr val="accent2"/>
            </a:effectRef>
            <a:fontRef idx="minor">
              <a:schemeClr val="tx1"/>
            </a:fontRef>
          </p:style>
        </p:cxnSp>
      </p:grpSp>
      <p:grpSp>
        <p:nvGrpSpPr>
          <p:cNvPr id="5" name="组合 4">
            <a:extLst>
              <a:ext uri="{FF2B5EF4-FFF2-40B4-BE49-F238E27FC236}">
                <a16:creationId xmlns:a16="http://schemas.microsoft.com/office/drawing/2014/main" id="{4D375CE1-D68C-0017-FA2C-4A334DC09C18}"/>
              </a:ext>
            </a:extLst>
          </p:cNvPr>
          <p:cNvGrpSpPr/>
          <p:nvPr/>
        </p:nvGrpSpPr>
        <p:grpSpPr>
          <a:xfrm>
            <a:off x="4283058" y="3844756"/>
            <a:ext cx="2737546" cy="1612506"/>
            <a:chOff x="4283058" y="3844756"/>
            <a:chExt cx="2737546" cy="1612506"/>
          </a:xfrm>
        </p:grpSpPr>
        <p:sp>
          <p:nvSpPr>
            <p:cNvPr id="29" name="任意多边形: 形状 28">
              <a:extLst>
                <a:ext uri="{FF2B5EF4-FFF2-40B4-BE49-F238E27FC236}">
                  <a16:creationId xmlns:a16="http://schemas.microsoft.com/office/drawing/2014/main" id="{0A1421B0-6B7C-3237-781A-47EAC74102B8}"/>
                </a:ext>
              </a:extLst>
            </p:cNvPr>
            <p:cNvSpPr/>
            <p:nvPr/>
          </p:nvSpPr>
          <p:spPr>
            <a:xfrm>
              <a:off x="4726063" y="4894384"/>
              <a:ext cx="2294541" cy="562878"/>
            </a:xfrm>
            <a:custGeom>
              <a:avLst/>
              <a:gdLst>
                <a:gd name="connsiteX0" fmla="*/ 0 w 2294541"/>
                <a:gd name="connsiteY0" fmla="*/ 56288 h 562878"/>
                <a:gd name="connsiteX1" fmla="*/ 56288 w 2294541"/>
                <a:gd name="connsiteY1" fmla="*/ 0 h 562878"/>
                <a:gd name="connsiteX2" fmla="*/ 2238253 w 2294541"/>
                <a:gd name="connsiteY2" fmla="*/ 0 h 562878"/>
                <a:gd name="connsiteX3" fmla="*/ 2294541 w 2294541"/>
                <a:gd name="connsiteY3" fmla="*/ 56288 h 562878"/>
                <a:gd name="connsiteX4" fmla="*/ 2294541 w 2294541"/>
                <a:gd name="connsiteY4" fmla="*/ 506590 h 562878"/>
                <a:gd name="connsiteX5" fmla="*/ 2238253 w 2294541"/>
                <a:gd name="connsiteY5" fmla="*/ 562878 h 562878"/>
                <a:gd name="connsiteX6" fmla="*/ 56288 w 2294541"/>
                <a:gd name="connsiteY6" fmla="*/ 562878 h 562878"/>
                <a:gd name="connsiteX7" fmla="*/ 0 w 2294541"/>
                <a:gd name="connsiteY7" fmla="*/ 506590 h 562878"/>
                <a:gd name="connsiteX8" fmla="*/ 0 w 2294541"/>
                <a:gd name="connsiteY8" fmla="*/ 56288 h 5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4541" h="562878">
                  <a:moveTo>
                    <a:pt x="0" y="56288"/>
                  </a:moveTo>
                  <a:cubicBezTo>
                    <a:pt x="0" y="25201"/>
                    <a:pt x="25201" y="0"/>
                    <a:pt x="56288" y="0"/>
                  </a:cubicBezTo>
                  <a:lnTo>
                    <a:pt x="2238253" y="0"/>
                  </a:lnTo>
                  <a:cubicBezTo>
                    <a:pt x="2269340" y="0"/>
                    <a:pt x="2294541" y="25201"/>
                    <a:pt x="2294541" y="56288"/>
                  </a:cubicBezTo>
                  <a:lnTo>
                    <a:pt x="2294541" y="506590"/>
                  </a:lnTo>
                  <a:cubicBezTo>
                    <a:pt x="2294541" y="537677"/>
                    <a:pt x="2269340" y="562878"/>
                    <a:pt x="2238253" y="562878"/>
                  </a:cubicBezTo>
                  <a:lnTo>
                    <a:pt x="56288" y="562878"/>
                  </a:lnTo>
                  <a:cubicBezTo>
                    <a:pt x="25201" y="562878"/>
                    <a:pt x="0" y="537677"/>
                    <a:pt x="0" y="506590"/>
                  </a:cubicBezTo>
                  <a:lnTo>
                    <a:pt x="0" y="56288"/>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7916" tIns="27916" rIns="27916" bIns="27916" numCol="1" spcCol="1270" anchor="ctr" anchorCtr="0">
              <a:noAutofit/>
            </a:bodyPr>
            <a:lstStyle/>
            <a:p>
              <a:pPr marL="0" lvl="0" indent="0" algn="ctr" defTabSz="800100">
                <a:lnSpc>
                  <a:spcPct val="90000"/>
                </a:lnSpc>
                <a:spcBef>
                  <a:spcPct val="0"/>
                </a:spcBef>
                <a:spcAft>
                  <a:spcPct val="35000"/>
                </a:spcAft>
                <a:buNone/>
              </a:pPr>
              <a:r>
                <a:rPr lang="zh-CN" altLang="en-US" dirty="0"/>
                <a:t>（二）教育思想</a:t>
              </a:r>
              <a:endParaRPr lang="zh-CN" altLang="en-US" sz="1800" kern="1200" dirty="0"/>
            </a:p>
          </p:txBody>
        </p:sp>
        <p:cxnSp>
          <p:nvCxnSpPr>
            <p:cNvPr id="8" name="直接连接符 7">
              <a:extLst>
                <a:ext uri="{FF2B5EF4-FFF2-40B4-BE49-F238E27FC236}">
                  <a16:creationId xmlns:a16="http://schemas.microsoft.com/office/drawing/2014/main" id="{61BB1778-B95E-3A27-26E2-5747069CA30B}"/>
                </a:ext>
              </a:extLst>
            </p:cNvPr>
            <p:cNvCxnSpPr/>
            <p:nvPr/>
          </p:nvCxnSpPr>
          <p:spPr>
            <a:xfrm>
              <a:off x="4283058" y="3844756"/>
              <a:ext cx="435706" cy="1302506"/>
            </a:xfrm>
            <a:prstGeom prst="line">
              <a:avLst/>
            </a:prstGeom>
            <a:ln>
              <a:solidFill>
                <a:srgbClr val="FFC000"/>
              </a:solidFill>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383215483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500"/>
                                        <p:tgtEl>
                                          <p:spTgt spid="2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ipe(left)">
                                      <p:cBhvr>
                                        <p:cTn id="7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17-19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世纪教育家的教育思想</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28" name="文本框 27">
            <a:extLst>
              <a:ext uri="{FF2B5EF4-FFF2-40B4-BE49-F238E27FC236}">
                <a16:creationId xmlns:a16="http://schemas.microsoft.com/office/drawing/2014/main" id="{D55C8E4A-7422-563F-F458-08D25A3A468A}"/>
              </a:ext>
            </a:extLst>
          </p:cNvPr>
          <p:cNvSpPr txBox="1"/>
          <p:nvPr/>
        </p:nvSpPr>
        <p:spPr>
          <a:xfrm>
            <a:off x="1599072" y="2142139"/>
            <a:ext cx="6391926" cy="2952731"/>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一、夸美纽斯的教育思想</a:t>
            </a:r>
            <a:endParaRPr lang="en-US" altLang="zh-CN" b="1" dirty="0">
              <a:solidFill>
                <a:srgbClr val="0070C0"/>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夸美纽斯是 </a:t>
            </a:r>
            <a:r>
              <a:rPr lang="en-US" altLang="zh-CN" dirty="0">
                <a:latin typeface="方正黑体简体" panose="02010601030101010101" pitchFamily="2" charset="-122"/>
                <a:ea typeface="方正黑体简体" panose="02010601030101010101" pitchFamily="2" charset="-122"/>
              </a:rPr>
              <a:t>17 </a:t>
            </a:r>
            <a:r>
              <a:rPr lang="zh-CN" altLang="en-US" dirty="0">
                <a:latin typeface="方正黑体简体" panose="02010601030101010101" pitchFamily="2" charset="-122"/>
                <a:ea typeface="方正黑体简体" panose="02010601030101010101" pitchFamily="2" charset="-122"/>
              </a:rPr>
              <a:t>世纪捷克伟大的爱国者、教育改革家和教育理论家（图 </a:t>
            </a:r>
            <a:r>
              <a:rPr lang="en-US" altLang="zh-CN" dirty="0">
                <a:latin typeface="方正黑体简体" panose="02010601030101010101" pitchFamily="2" charset="-122"/>
                <a:ea typeface="方正黑体简体" panose="02010601030101010101" pitchFamily="2" charset="-122"/>
              </a:rPr>
              <a:t>3-23</a:t>
            </a:r>
            <a:r>
              <a:rPr lang="zh-CN" altLang="en-US" dirty="0">
                <a:latin typeface="方正黑体简体" panose="02010601030101010101" pitchFamily="2" charset="-122"/>
                <a:ea typeface="方正黑体简体" panose="02010601030101010101" pitchFamily="2" charset="-122"/>
              </a:rPr>
              <a:t>）。其代表作品有</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大教学论</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母育学校</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世界图解</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等，其中</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大教学论</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是独立形态的教育学的开端；</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母育学校</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是西方教育史上第一部学前教育学著作，对学前教育进行了开创性研究；</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世界图解</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是欧洲第一本儿童看图识字课本。</a:t>
            </a:r>
          </a:p>
        </p:txBody>
      </p:sp>
      <p:pic>
        <p:nvPicPr>
          <p:cNvPr id="5" name="图片 4">
            <a:extLst>
              <a:ext uri="{FF2B5EF4-FFF2-40B4-BE49-F238E27FC236}">
                <a16:creationId xmlns:a16="http://schemas.microsoft.com/office/drawing/2014/main" id="{993B4E67-23FD-5F6D-BC99-937C430CCC2D}"/>
              </a:ext>
            </a:extLst>
          </p:cNvPr>
          <p:cNvPicPr>
            <a:picLocks noChangeAspect="1"/>
          </p:cNvPicPr>
          <p:nvPr/>
        </p:nvPicPr>
        <p:blipFill>
          <a:blip r:embed="rId3"/>
          <a:stretch>
            <a:fillRect/>
          </a:stretch>
        </p:blipFill>
        <p:spPr>
          <a:xfrm>
            <a:off x="8189158" y="2100884"/>
            <a:ext cx="2388168" cy="3084717"/>
          </a:xfrm>
          <a:prstGeom prst="rect">
            <a:avLst/>
          </a:prstGeom>
        </p:spPr>
      </p:pic>
    </p:spTree>
    <p:extLst>
      <p:ext uri="{BB962C8B-B14F-4D97-AF65-F5344CB8AC3E}">
        <p14:creationId xmlns:p14="http://schemas.microsoft.com/office/powerpoint/2010/main" val="262281573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animEffect transition="in" filter="fade">
                                      <p:cBhvr>
                                        <p:cTn id="28" dur="500"/>
                                        <p:tgtEl>
                                          <p:spTgt spid="28"/>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17-19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世纪教育家的教育思想</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7" name="矩形 6">
            <a:extLst>
              <a:ext uri="{FF2B5EF4-FFF2-40B4-BE49-F238E27FC236}">
                <a16:creationId xmlns:a16="http://schemas.microsoft.com/office/drawing/2014/main" id="{E46ED2CB-3878-A692-AF8C-583FD161FF5D}"/>
              </a:ext>
            </a:extLst>
          </p:cNvPr>
          <p:cNvSpPr/>
          <p:nvPr/>
        </p:nvSpPr>
        <p:spPr>
          <a:xfrm>
            <a:off x="1156545" y="1926720"/>
            <a:ext cx="9999580" cy="655200"/>
          </a:xfrm>
          <a:prstGeom prst="rect">
            <a:avLst/>
          </a:prstGeom>
        </p:spPr>
        <p:style>
          <a:lnRef idx="1">
            <a:schemeClr val="accent2">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8" name="任意多边形: 形状 7">
            <a:extLst>
              <a:ext uri="{FF2B5EF4-FFF2-40B4-BE49-F238E27FC236}">
                <a16:creationId xmlns:a16="http://schemas.microsoft.com/office/drawing/2014/main" id="{7C1CF965-AFE5-CE46-DB67-361F47B6B0F3}"/>
              </a:ext>
            </a:extLst>
          </p:cNvPr>
          <p:cNvSpPr/>
          <p:nvPr/>
        </p:nvSpPr>
        <p:spPr>
          <a:xfrm>
            <a:off x="1425742" y="1542960"/>
            <a:ext cx="4493795" cy="767520"/>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zh-CN" altLang="en-US" dirty="0"/>
              <a:t>（一）论教育目的、作用以及普及教育</a:t>
            </a:r>
            <a:endParaRPr lang="zh-CN" altLang="en-US" sz="1800" kern="1200" dirty="0"/>
          </a:p>
        </p:txBody>
      </p:sp>
      <p:sp>
        <p:nvSpPr>
          <p:cNvPr id="11" name="矩形 10">
            <a:extLst>
              <a:ext uri="{FF2B5EF4-FFF2-40B4-BE49-F238E27FC236}">
                <a16:creationId xmlns:a16="http://schemas.microsoft.com/office/drawing/2014/main" id="{8E505390-EEDE-7C8A-FA2F-3E6B4EEDAE9A}"/>
              </a:ext>
            </a:extLst>
          </p:cNvPr>
          <p:cNvSpPr/>
          <p:nvPr/>
        </p:nvSpPr>
        <p:spPr>
          <a:xfrm>
            <a:off x="1156545" y="3106080"/>
            <a:ext cx="9999580" cy="655200"/>
          </a:xfrm>
          <a:prstGeom prst="rect">
            <a:avLst/>
          </a:prstGeom>
        </p:spPr>
        <p:style>
          <a:lnRef idx="1">
            <a:schemeClr val="accent3">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2" name="任意多边形: 形状 11">
            <a:extLst>
              <a:ext uri="{FF2B5EF4-FFF2-40B4-BE49-F238E27FC236}">
                <a16:creationId xmlns:a16="http://schemas.microsoft.com/office/drawing/2014/main" id="{8AE796B9-53D1-D8C6-A4E1-7C35DA4D7661}"/>
              </a:ext>
            </a:extLst>
          </p:cNvPr>
          <p:cNvSpPr/>
          <p:nvPr/>
        </p:nvSpPr>
        <p:spPr>
          <a:xfrm>
            <a:off x="1425742" y="2722320"/>
            <a:ext cx="4493795" cy="767520"/>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zh-CN" altLang="en-US" dirty="0"/>
              <a:t>（二）教育教学的基本原则</a:t>
            </a:r>
            <a:endParaRPr lang="zh-CN" altLang="en-US" sz="1800" kern="1200" dirty="0"/>
          </a:p>
        </p:txBody>
      </p:sp>
      <p:sp>
        <p:nvSpPr>
          <p:cNvPr id="13" name="矩形 12">
            <a:extLst>
              <a:ext uri="{FF2B5EF4-FFF2-40B4-BE49-F238E27FC236}">
                <a16:creationId xmlns:a16="http://schemas.microsoft.com/office/drawing/2014/main" id="{174C5CBF-3B95-67E0-07B7-C67384A29A2F}"/>
              </a:ext>
            </a:extLst>
          </p:cNvPr>
          <p:cNvSpPr/>
          <p:nvPr/>
        </p:nvSpPr>
        <p:spPr>
          <a:xfrm>
            <a:off x="1156545" y="4285440"/>
            <a:ext cx="9999580" cy="655200"/>
          </a:xfrm>
          <a:prstGeom prst="rect">
            <a:avLst/>
          </a:prstGeom>
        </p:spPr>
        <p:style>
          <a:lnRef idx="1">
            <a:schemeClr val="accent4">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4" name="任意多边形: 形状 13">
            <a:extLst>
              <a:ext uri="{FF2B5EF4-FFF2-40B4-BE49-F238E27FC236}">
                <a16:creationId xmlns:a16="http://schemas.microsoft.com/office/drawing/2014/main" id="{3B4684DF-495E-0D5C-E225-F98D0656A8A0}"/>
              </a:ext>
            </a:extLst>
          </p:cNvPr>
          <p:cNvSpPr/>
          <p:nvPr/>
        </p:nvSpPr>
        <p:spPr>
          <a:xfrm>
            <a:off x="1425742" y="3901680"/>
            <a:ext cx="4493795" cy="767520"/>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zh-CN" altLang="en-US" dirty="0"/>
              <a:t>（三）论道德教育</a:t>
            </a:r>
            <a:endParaRPr lang="zh-CN" altLang="en-US" sz="1800" kern="1200" dirty="0"/>
          </a:p>
        </p:txBody>
      </p:sp>
      <p:sp>
        <p:nvSpPr>
          <p:cNvPr id="15" name="矩形 14">
            <a:extLst>
              <a:ext uri="{FF2B5EF4-FFF2-40B4-BE49-F238E27FC236}">
                <a16:creationId xmlns:a16="http://schemas.microsoft.com/office/drawing/2014/main" id="{BB7A5689-EB61-E6E3-4E2D-3F89ED9CB0E6}"/>
              </a:ext>
            </a:extLst>
          </p:cNvPr>
          <p:cNvSpPr/>
          <p:nvPr/>
        </p:nvSpPr>
        <p:spPr>
          <a:xfrm>
            <a:off x="1156545" y="5464801"/>
            <a:ext cx="9999580" cy="655200"/>
          </a:xfrm>
          <a:prstGeom prst="rect">
            <a:avLst/>
          </a:prstGeom>
        </p:spPr>
        <p:style>
          <a:lnRef idx="1">
            <a:schemeClr val="accent5">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6" name="任意多边形: 形状 15">
            <a:extLst>
              <a:ext uri="{FF2B5EF4-FFF2-40B4-BE49-F238E27FC236}">
                <a16:creationId xmlns:a16="http://schemas.microsoft.com/office/drawing/2014/main" id="{EA253171-4DA4-48A8-A1ED-25C68FCF34B4}"/>
              </a:ext>
            </a:extLst>
          </p:cNvPr>
          <p:cNvSpPr/>
          <p:nvPr/>
        </p:nvSpPr>
        <p:spPr>
          <a:xfrm>
            <a:off x="1425742" y="5081041"/>
            <a:ext cx="4493795" cy="767520"/>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zh-CN" altLang="en-US" dirty="0"/>
              <a:t>（四）论教育与教学管理</a:t>
            </a:r>
            <a:endParaRPr lang="zh-CN" altLang="en-US" sz="1800" kern="1200" dirty="0"/>
          </a:p>
        </p:txBody>
      </p:sp>
      <p:sp>
        <p:nvSpPr>
          <p:cNvPr id="20" name="任意多边形: 形状 19">
            <a:extLst>
              <a:ext uri="{FF2B5EF4-FFF2-40B4-BE49-F238E27FC236}">
                <a16:creationId xmlns:a16="http://schemas.microsoft.com/office/drawing/2014/main" id="{85FED04D-2A41-F256-1F1F-9112A70E8653}"/>
              </a:ext>
            </a:extLst>
          </p:cNvPr>
          <p:cNvSpPr/>
          <p:nvPr/>
        </p:nvSpPr>
        <p:spPr>
          <a:xfrm>
            <a:off x="6290934" y="1679922"/>
            <a:ext cx="1702752"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1. </a:t>
            </a:r>
            <a:r>
              <a:rPr lang="zh-CN" altLang="en-US" sz="1400"/>
              <a:t>论教育目的</a:t>
            </a:r>
            <a:endParaRPr lang="zh-CN" altLang="en-US" sz="1400" kern="1200" dirty="0"/>
          </a:p>
        </p:txBody>
      </p:sp>
      <p:sp>
        <p:nvSpPr>
          <p:cNvPr id="23" name="任意多边形: 形状 22">
            <a:extLst>
              <a:ext uri="{FF2B5EF4-FFF2-40B4-BE49-F238E27FC236}">
                <a16:creationId xmlns:a16="http://schemas.microsoft.com/office/drawing/2014/main" id="{D9BFEDA5-257E-5DBD-8B6E-FCB4D1E307A0}"/>
              </a:ext>
            </a:extLst>
          </p:cNvPr>
          <p:cNvSpPr/>
          <p:nvPr/>
        </p:nvSpPr>
        <p:spPr>
          <a:xfrm>
            <a:off x="7096061" y="2325455"/>
            <a:ext cx="2877902"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dirty="0"/>
              <a:t>3. </a:t>
            </a:r>
            <a:r>
              <a:rPr lang="zh-CN" altLang="en-US" sz="1400" dirty="0"/>
              <a:t>论泛智教育以及普及教育</a:t>
            </a:r>
            <a:endParaRPr lang="zh-CN" altLang="en-US" sz="1400" kern="1200" dirty="0"/>
          </a:p>
        </p:txBody>
      </p:sp>
      <p:sp>
        <p:nvSpPr>
          <p:cNvPr id="24" name="任意多边形: 形状 23">
            <a:extLst>
              <a:ext uri="{FF2B5EF4-FFF2-40B4-BE49-F238E27FC236}">
                <a16:creationId xmlns:a16="http://schemas.microsoft.com/office/drawing/2014/main" id="{889A8BE2-4D41-9860-C731-76139FE86759}"/>
              </a:ext>
            </a:extLst>
          </p:cNvPr>
          <p:cNvSpPr/>
          <p:nvPr/>
        </p:nvSpPr>
        <p:spPr>
          <a:xfrm>
            <a:off x="9054546" y="1679922"/>
            <a:ext cx="1889407"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2. </a:t>
            </a:r>
            <a:r>
              <a:rPr lang="zh-CN" altLang="en-US" sz="1400"/>
              <a:t>论教育的作用</a:t>
            </a:r>
            <a:endParaRPr lang="zh-CN" altLang="en-US" sz="1400" kern="1200" dirty="0"/>
          </a:p>
        </p:txBody>
      </p:sp>
      <p:sp>
        <p:nvSpPr>
          <p:cNvPr id="25" name="任意多边形: 形状 24">
            <a:extLst>
              <a:ext uri="{FF2B5EF4-FFF2-40B4-BE49-F238E27FC236}">
                <a16:creationId xmlns:a16="http://schemas.microsoft.com/office/drawing/2014/main" id="{CB70F7AB-E9BA-0C92-2541-8748B3C6737B}"/>
              </a:ext>
            </a:extLst>
          </p:cNvPr>
          <p:cNvSpPr/>
          <p:nvPr/>
        </p:nvSpPr>
        <p:spPr>
          <a:xfrm>
            <a:off x="6337909" y="2997114"/>
            <a:ext cx="2276702"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accent3"/>
          </a:lnRef>
          <a:fillRef idx="3">
            <a:schemeClr val="accent3"/>
          </a:fillRef>
          <a:effectRef idx="3">
            <a:schemeClr val="accent3"/>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1. </a:t>
            </a:r>
            <a:r>
              <a:rPr lang="zh-CN" altLang="en-US" sz="1400"/>
              <a:t>教育适应自然原则</a:t>
            </a:r>
            <a:endParaRPr lang="zh-CN" altLang="en-US" sz="1400" kern="1200" dirty="0"/>
          </a:p>
        </p:txBody>
      </p:sp>
      <p:sp>
        <p:nvSpPr>
          <p:cNvPr id="26" name="任意多边形: 形状 25">
            <a:extLst>
              <a:ext uri="{FF2B5EF4-FFF2-40B4-BE49-F238E27FC236}">
                <a16:creationId xmlns:a16="http://schemas.microsoft.com/office/drawing/2014/main" id="{4F4CCD6E-5F0C-B0BE-C7F5-3B6C17000832}"/>
              </a:ext>
            </a:extLst>
          </p:cNvPr>
          <p:cNvSpPr/>
          <p:nvPr/>
        </p:nvSpPr>
        <p:spPr>
          <a:xfrm>
            <a:off x="8842374" y="3495817"/>
            <a:ext cx="2026526"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accent3"/>
          </a:lnRef>
          <a:fillRef idx="3">
            <a:schemeClr val="accent3"/>
          </a:fillRef>
          <a:effectRef idx="3">
            <a:schemeClr val="accent3"/>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2. </a:t>
            </a:r>
            <a:r>
              <a:rPr lang="zh-CN" altLang="en-US" sz="1400"/>
              <a:t>主要教学原则</a:t>
            </a:r>
            <a:endParaRPr lang="zh-CN" altLang="en-US" sz="1400" kern="1200" dirty="0"/>
          </a:p>
        </p:txBody>
      </p:sp>
      <p:sp>
        <p:nvSpPr>
          <p:cNvPr id="27" name="任意多边形: 形状 26">
            <a:extLst>
              <a:ext uri="{FF2B5EF4-FFF2-40B4-BE49-F238E27FC236}">
                <a16:creationId xmlns:a16="http://schemas.microsoft.com/office/drawing/2014/main" id="{A7AEB96D-6373-840A-BC31-D2ADC25DBF53}"/>
              </a:ext>
            </a:extLst>
          </p:cNvPr>
          <p:cNvSpPr/>
          <p:nvPr/>
        </p:nvSpPr>
        <p:spPr>
          <a:xfrm>
            <a:off x="6977735" y="5220808"/>
            <a:ext cx="3305254"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accent3"/>
          </a:lnRef>
          <a:fillRef idx="3">
            <a:schemeClr val="accent3"/>
          </a:fillRef>
          <a:effectRef idx="3">
            <a:schemeClr val="accent3"/>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dirty="0"/>
              <a:t>2. </a:t>
            </a:r>
            <a:r>
              <a:rPr lang="zh-CN" altLang="en-US" sz="1400" dirty="0"/>
              <a:t>国家学校体系的构建（统一学制）</a:t>
            </a:r>
            <a:endParaRPr lang="zh-CN" altLang="en-US" sz="1400" kern="1200" dirty="0"/>
          </a:p>
        </p:txBody>
      </p:sp>
      <p:sp>
        <p:nvSpPr>
          <p:cNvPr id="29" name="任意多边形: 形状 28">
            <a:extLst>
              <a:ext uri="{FF2B5EF4-FFF2-40B4-BE49-F238E27FC236}">
                <a16:creationId xmlns:a16="http://schemas.microsoft.com/office/drawing/2014/main" id="{2A0FA1C4-6D7C-9736-AB65-54AB0928B46E}"/>
              </a:ext>
            </a:extLst>
          </p:cNvPr>
          <p:cNvSpPr/>
          <p:nvPr/>
        </p:nvSpPr>
        <p:spPr>
          <a:xfrm>
            <a:off x="6096000" y="5879066"/>
            <a:ext cx="2343645"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accent3"/>
          </a:lnRef>
          <a:fillRef idx="3">
            <a:schemeClr val="accent3"/>
          </a:fillRef>
          <a:effectRef idx="3">
            <a:schemeClr val="accent3"/>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dirty="0"/>
              <a:t>1. </a:t>
            </a:r>
            <a:r>
              <a:rPr lang="zh-CN" altLang="en-US" sz="1400" dirty="0"/>
              <a:t>国家对教育的管理</a:t>
            </a:r>
            <a:endParaRPr lang="zh-CN" altLang="en-US" sz="1400" kern="1200" dirty="0"/>
          </a:p>
        </p:txBody>
      </p:sp>
      <p:sp>
        <p:nvSpPr>
          <p:cNvPr id="30" name="任意多边形: 形状 29">
            <a:extLst>
              <a:ext uri="{FF2B5EF4-FFF2-40B4-BE49-F238E27FC236}">
                <a16:creationId xmlns:a16="http://schemas.microsoft.com/office/drawing/2014/main" id="{1E9F8557-9CC4-3F63-2139-536F6C9ED969}"/>
              </a:ext>
            </a:extLst>
          </p:cNvPr>
          <p:cNvSpPr/>
          <p:nvPr/>
        </p:nvSpPr>
        <p:spPr>
          <a:xfrm>
            <a:off x="8614611" y="5879066"/>
            <a:ext cx="2425014"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accent3"/>
          </a:lnRef>
          <a:fillRef idx="3">
            <a:schemeClr val="accent3"/>
          </a:fillRef>
          <a:effectRef idx="3">
            <a:schemeClr val="accent3"/>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3. </a:t>
            </a:r>
            <a:r>
              <a:rPr lang="zh-CN" altLang="en-US" sz="1400"/>
              <a:t>学校的教学管理制度</a:t>
            </a:r>
            <a:endParaRPr lang="zh-CN" altLang="en-US" sz="1400" kern="1200" dirty="0"/>
          </a:p>
        </p:txBody>
      </p:sp>
      <p:sp>
        <p:nvSpPr>
          <p:cNvPr id="31" name="文本框 30">
            <a:extLst>
              <a:ext uri="{FF2B5EF4-FFF2-40B4-BE49-F238E27FC236}">
                <a16:creationId xmlns:a16="http://schemas.microsoft.com/office/drawing/2014/main" id="{C4CD3AAF-0434-C781-2440-AC4EA80ACBE6}"/>
              </a:ext>
            </a:extLst>
          </p:cNvPr>
          <p:cNvSpPr txBox="1"/>
          <p:nvPr/>
        </p:nvSpPr>
        <p:spPr>
          <a:xfrm>
            <a:off x="6215092" y="4360861"/>
            <a:ext cx="4613328" cy="523220"/>
          </a:xfrm>
          <a:prstGeom prst="rect">
            <a:avLst/>
          </a:prstGeom>
          <a:noFill/>
        </p:spPr>
        <p:txBody>
          <a:bodyPr wrap="square">
            <a:spAutoFit/>
          </a:bodyPr>
          <a:lstStyle/>
          <a:p>
            <a:r>
              <a:rPr lang="zh-CN" altLang="en-US" sz="1400" dirty="0"/>
              <a:t>       夸美纽斯把功利主义和人文主义作为其道德教育的理论基础，摆脱了以基督教教义为理 论基础的旧思维。</a:t>
            </a:r>
          </a:p>
        </p:txBody>
      </p:sp>
    </p:spTree>
    <p:extLst>
      <p:ext uri="{BB962C8B-B14F-4D97-AF65-F5344CB8AC3E}">
        <p14:creationId xmlns:p14="http://schemas.microsoft.com/office/powerpoint/2010/main" val="426968127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1)">
                                      <p:cBhvr>
                                        <p:cTn id="26" dur="2000"/>
                                        <p:tgtEl>
                                          <p:spTgt spid="7"/>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Effect transition="in" filter="fade">
                                      <p:cBhvr>
                                        <p:cTn id="46" dur="5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Effect transition="in" filter="fade">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nodeType="click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heel(1)">
                                      <p:cBhvr>
                                        <p:cTn id="58" dur="2000"/>
                                        <p:tgtEl>
                                          <p:spTgt spid="11"/>
                                        </p:tgtEl>
                                      </p:cBhvr>
                                    </p:animEffect>
                                  </p:childTnLst>
                                </p:cTn>
                              </p:par>
                            </p:childTnLst>
                          </p:cTn>
                        </p:par>
                        <p:par>
                          <p:cTn id="59" fill="hold">
                            <p:stCondLst>
                              <p:cond delay="2000"/>
                            </p:stCondLst>
                            <p:childTnLst>
                              <p:par>
                                <p:cTn id="60" presetID="53" presetClass="entr" presetSubtype="16"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Effect transition="in" filter="fade">
                                      <p:cBhvr>
                                        <p:cTn id="64" dur="5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childTnLst>
                          </p:cTn>
                        </p:par>
                      </p:childTnLst>
                    </p:cTn>
                  </p:par>
                  <p:par>
                    <p:cTn id="79" fill="hold">
                      <p:stCondLst>
                        <p:cond delay="indefinite"/>
                      </p:stCondLst>
                      <p:childTnLst>
                        <p:par>
                          <p:cTn id="80" fill="hold">
                            <p:stCondLst>
                              <p:cond delay="0"/>
                            </p:stCondLst>
                            <p:childTnLst>
                              <p:par>
                                <p:cTn id="81" presetID="21" presetClass="entr" presetSubtype="1" fill="hold" nodeType="click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heel(1)">
                                      <p:cBhvr>
                                        <p:cTn id="83" dur="2000"/>
                                        <p:tgtEl>
                                          <p:spTgt spid="13"/>
                                        </p:tgtEl>
                                      </p:cBhvr>
                                    </p:animEffect>
                                  </p:childTnLst>
                                </p:cTn>
                              </p:par>
                            </p:childTnLst>
                          </p:cTn>
                        </p:par>
                        <p:par>
                          <p:cTn id="84" fill="hold">
                            <p:stCondLst>
                              <p:cond delay="2000"/>
                            </p:stCondLst>
                            <p:childTnLst>
                              <p:par>
                                <p:cTn id="85" presetID="53" presetClass="entr" presetSubtype="16"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p:cTn id="87" dur="500" fill="hold"/>
                                        <p:tgtEl>
                                          <p:spTgt spid="14"/>
                                        </p:tgtEl>
                                        <p:attrNameLst>
                                          <p:attrName>ppt_w</p:attrName>
                                        </p:attrNameLst>
                                      </p:cBhvr>
                                      <p:tavLst>
                                        <p:tav tm="0">
                                          <p:val>
                                            <p:fltVal val="0"/>
                                          </p:val>
                                        </p:tav>
                                        <p:tav tm="100000">
                                          <p:val>
                                            <p:strVal val="#ppt_w"/>
                                          </p:val>
                                        </p:tav>
                                      </p:tavLst>
                                    </p:anim>
                                    <p:anim calcmode="lin" valueType="num">
                                      <p:cBhvr>
                                        <p:cTn id="88" dur="500" fill="hold"/>
                                        <p:tgtEl>
                                          <p:spTgt spid="14"/>
                                        </p:tgtEl>
                                        <p:attrNameLst>
                                          <p:attrName>ppt_h</p:attrName>
                                        </p:attrNameLst>
                                      </p:cBhvr>
                                      <p:tavLst>
                                        <p:tav tm="0">
                                          <p:val>
                                            <p:fltVal val="0"/>
                                          </p:val>
                                        </p:tav>
                                        <p:tav tm="100000">
                                          <p:val>
                                            <p:strVal val="#ppt_h"/>
                                          </p:val>
                                        </p:tav>
                                      </p:tavLst>
                                    </p:anim>
                                    <p:animEffect transition="in" filter="fade">
                                      <p:cBhvr>
                                        <p:cTn id="89" dur="500"/>
                                        <p:tgtEl>
                                          <p:spTgt spid="14"/>
                                        </p:tgtEl>
                                      </p:cBhvr>
                                    </p:animEffect>
                                  </p:childTnLst>
                                </p:cTn>
                              </p:par>
                            </p:childTnLst>
                          </p:cTn>
                        </p:par>
                      </p:childTnLst>
                    </p:cTn>
                  </p:par>
                  <p:par>
                    <p:cTn id="90" fill="hold">
                      <p:stCondLst>
                        <p:cond delay="indefinite"/>
                      </p:stCondLst>
                      <p:childTnLst>
                        <p:par>
                          <p:cTn id="91" fill="hold">
                            <p:stCondLst>
                              <p:cond delay="0"/>
                            </p:stCondLst>
                            <p:childTnLst>
                              <p:par>
                                <p:cTn id="92" presetID="14" presetClass="entr" presetSubtype="10" fill="hold" grpId="0" nodeType="click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randombar(horizontal)">
                                      <p:cBhvr>
                                        <p:cTn id="94" dur="500"/>
                                        <p:tgtEl>
                                          <p:spTgt spid="31"/>
                                        </p:tgtEl>
                                      </p:cBhvr>
                                    </p:animEffect>
                                  </p:childTnLst>
                                </p:cTn>
                              </p:par>
                            </p:childTnLst>
                          </p:cTn>
                        </p:par>
                      </p:childTnLst>
                    </p:cTn>
                  </p:par>
                  <p:par>
                    <p:cTn id="95" fill="hold">
                      <p:stCondLst>
                        <p:cond delay="indefinite"/>
                      </p:stCondLst>
                      <p:childTnLst>
                        <p:par>
                          <p:cTn id="96" fill="hold">
                            <p:stCondLst>
                              <p:cond delay="0"/>
                            </p:stCondLst>
                            <p:childTnLst>
                              <p:par>
                                <p:cTn id="97" presetID="21" presetClass="entr" presetSubtype="1" fill="hold" nodeType="click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wheel(1)">
                                      <p:cBhvr>
                                        <p:cTn id="99" dur="2000"/>
                                        <p:tgtEl>
                                          <p:spTgt spid="15"/>
                                        </p:tgtEl>
                                      </p:cBhvr>
                                    </p:animEffect>
                                  </p:childTnLst>
                                </p:cTn>
                              </p:par>
                            </p:childTnLst>
                          </p:cTn>
                        </p:par>
                        <p:par>
                          <p:cTn id="100" fill="hold">
                            <p:stCondLst>
                              <p:cond delay="2000"/>
                            </p:stCondLst>
                            <p:childTnLst>
                              <p:par>
                                <p:cTn id="101" presetID="53" presetClass="entr" presetSubtype="16" fill="hold" grpId="0" nodeType="afterEffect">
                                  <p:stCondLst>
                                    <p:cond delay="0"/>
                                  </p:stCondLst>
                                  <p:childTnLst>
                                    <p:set>
                                      <p:cBhvr>
                                        <p:cTn id="102" dur="1" fill="hold">
                                          <p:stCondLst>
                                            <p:cond delay="0"/>
                                          </p:stCondLst>
                                        </p:cTn>
                                        <p:tgtEl>
                                          <p:spTgt spid="16"/>
                                        </p:tgtEl>
                                        <p:attrNameLst>
                                          <p:attrName>style.visibility</p:attrName>
                                        </p:attrNameLst>
                                      </p:cBhvr>
                                      <p:to>
                                        <p:strVal val="visible"/>
                                      </p:to>
                                    </p:set>
                                    <p:anim calcmode="lin" valueType="num">
                                      <p:cBhvr>
                                        <p:cTn id="103" dur="500" fill="hold"/>
                                        <p:tgtEl>
                                          <p:spTgt spid="16"/>
                                        </p:tgtEl>
                                        <p:attrNameLst>
                                          <p:attrName>ppt_w</p:attrName>
                                        </p:attrNameLst>
                                      </p:cBhvr>
                                      <p:tavLst>
                                        <p:tav tm="0">
                                          <p:val>
                                            <p:fltVal val="0"/>
                                          </p:val>
                                        </p:tav>
                                        <p:tav tm="100000">
                                          <p:val>
                                            <p:strVal val="#ppt_w"/>
                                          </p:val>
                                        </p:tav>
                                      </p:tavLst>
                                    </p:anim>
                                    <p:anim calcmode="lin" valueType="num">
                                      <p:cBhvr>
                                        <p:cTn id="104" dur="500" fill="hold"/>
                                        <p:tgtEl>
                                          <p:spTgt spid="16"/>
                                        </p:tgtEl>
                                        <p:attrNameLst>
                                          <p:attrName>ppt_h</p:attrName>
                                        </p:attrNameLst>
                                      </p:cBhvr>
                                      <p:tavLst>
                                        <p:tav tm="0">
                                          <p:val>
                                            <p:fltVal val="0"/>
                                          </p:val>
                                        </p:tav>
                                        <p:tav tm="100000">
                                          <p:val>
                                            <p:strVal val="#ppt_h"/>
                                          </p:val>
                                        </p:tav>
                                      </p:tavLst>
                                    </p:anim>
                                    <p:animEffect transition="in" filter="fade">
                                      <p:cBhvr>
                                        <p:cTn id="105" dur="500"/>
                                        <p:tgtEl>
                                          <p:spTgt spid="16"/>
                                        </p:tgtEl>
                                      </p:cBhvr>
                                    </p:animEffect>
                                  </p:childTnLst>
                                </p:cTn>
                              </p:par>
                            </p:childTnLst>
                          </p:cTn>
                        </p:par>
                      </p:childTnLst>
                    </p:cTn>
                  </p:par>
                  <p:par>
                    <p:cTn id="106" fill="hold">
                      <p:stCondLst>
                        <p:cond delay="indefinite"/>
                      </p:stCondLst>
                      <p:childTnLst>
                        <p:par>
                          <p:cTn id="107" fill="hold">
                            <p:stCondLst>
                              <p:cond delay="0"/>
                            </p:stCondLst>
                            <p:childTnLst>
                              <p:par>
                                <p:cTn id="108" presetID="53" presetClass="entr" presetSubtype="16" fill="hold" grpId="0" nodeType="clickEffect">
                                  <p:stCondLst>
                                    <p:cond delay="0"/>
                                  </p:stCondLst>
                                  <p:childTnLst>
                                    <p:set>
                                      <p:cBhvr>
                                        <p:cTn id="109" dur="1" fill="hold">
                                          <p:stCondLst>
                                            <p:cond delay="0"/>
                                          </p:stCondLst>
                                        </p:cTn>
                                        <p:tgtEl>
                                          <p:spTgt spid="29"/>
                                        </p:tgtEl>
                                        <p:attrNameLst>
                                          <p:attrName>style.visibility</p:attrName>
                                        </p:attrNameLst>
                                      </p:cBhvr>
                                      <p:to>
                                        <p:strVal val="visible"/>
                                      </p:to>
                                    </p:set>
                                    <p:anim calcmode="lin" valueType="num">
                                      <p:cBhvr>
                                        <p:cTn id="110" dur="500" fill="hold"/>
                                        <p:tgtEl>
                                          <p:spTgt spid="29"/>
                                        </p:tgtEl>
                                        <p:attrNameLst>
                                          <p:attrName>ppt_w</p:attrName>
                                        </p:attrNameLst>
                                      </p:cBhvr>
                                      <p:tavLst>
                                        <p:tav tm="0">
                                          <p:val>
                                            <p:fltVal val="0"/>
                                          </p:val>
                                        </p:tav>
                                        <p:tav tm="100000">
                                          <p:val>
                                            <p:strVal val="#ppt_w"/>
                                          </p:val>
                                        </p:tav>
                                      </p:tavLst>
                                    </p:anim>
                                    <p:anim calcmode="lin" valueType="num">
                                      <p:cBhvr>
                                        <p:cTn id="111" dur="500" fill="hold"/>
                                        <p:tgtEl>
                                          <p:spTgt spid="29"/>
                                        </p:tgtEl>
                                        <p:attrNameLst>
                                          <p:attrName>ppt_h</p:attrName>
                                        </p:attrNameLst>
                                      </p:cBhvr>
                                      <p:tavLst>
                                        <p:tav tm="0">
                                          <p:val>
                                            <p:fltVal val="0"/>
                                          </p:val>
                                        </p:tav>
                                        <p:tav tm="100000">
                                          <p:val>
                                            <p:strVal val="#ppt_h"/>
                                          </p:val>
                                        </p:tav>
                                      </p:tavLst>
                                    </p:anim>
                                    <p:animEffect transition="in" filter="fade">
                                      <p:cBhvr>
                                        <p:cTn id="112" dur="500"/>
                                        <p:tgtEl>
                                          <p:spTgt spid="29"/>
                                        </p:tgtEl>
                                      </p:cBhvr>
                                    </p:animEffect>
                                  </p:childTnLst>
                                </p:cTn>
                              </p:par>
                            </p:childTnLst>
                          </p:cTn>
                        </p:par>
                      </p:childTnLst>
                    </p:cTn>
                  </p:par>
                  <p:par>
                    <p:cTn id="113" fill="hold">
                      <p:stCondLst>
                        <p:cond delay="indefinite"/>
                      </p:stCondLst>
                      <p:childTnLst>
                        <p:par>
                          <p:cTn id="114" fill="hold">
                            <p:stCondLst>
                              <p:cond delay="0"/>
                            </p:stCondLst>
                            <p:childTnLst>
                              <p:par>
                                <p:cTn id="115" presetID="53" presetClass="entr" presetSubtype="16" fill="hold" grpId="0" nodeType="clickEffect">
                                  <p:stCondLst>
                                    <p:cond delay="0"/>
                                  </p:stCondLst>
                                  <p:childTnLst>
                                    <p:set>
                                      <p:cBhvr>
                                        <p:cTn id="116" dur="1" fill="hold">
                                          <p:stCondLst>
                                            <p:cond delay="0"/>
                                          </p:stCondLst>
                                        </p:cTn>
                                        <p:tgtEl>
                                          <p:spTgt spid="27"/>
                                        </p:tgtEl>
                                        <p:attrNameLst>
                                          <p:attrName>style.visibility</p:attrName>
                                        </p:attrNameLst>
                                      </p:cBhvr>
                                      <p:to>
                                        <p:strVal val="visible"/>
                                      </p:to>
                                    </p:set>
                                    <p:anim calcmode="lin" valueType="num">
                                      <p:cBhvr>
                                        <p:cTn id="117" dur="500" fill="hold"/>
                                        <p:tgtEl>
                                          <p:spTgt spid="27"/>
                                        </p:tgtEl>
                                        <p:attrNameLst>
                                          <p:attrName>ppt_w</p:attrName>
                                        </p:attrNameLst>
                                      </p:cBhvr>
                                      <p:tavLst>
                                        <p:tav tm="0">
                                          <p:val>
                                            <p:fltVal val="0"/>
                                          </p:val>
                                        </p:tav>
                                        <p:tav tm="100000">
                                          <p:val>
                                            <p:strVal val="#ppt_w"/>
                                          </p:val>
                                        </p:tav>
                                      </p:tavLst>
                                    </p:anim>
                                    <p:anim calcmode="lin" valueType="num">
                                      <p:cBhvr>
                                        <p:cTn id="118" dur="500" fill="hold"/>
                                        <p:tgtEl>
                                          <p:spTgt spid="27"/>
                                        </p:tgtEl>
                                        <p:attrNameLst>
                                          <p:attrName>ppt_h</p:attrName>
                                        </p:attrNameLst>
                                      </p:cBhvr>
                                      <p:tavLst>
                                        <p:tav tm="0">
                                          <p:val>
                                            <p:fltVal val="0"/>
                                          </p:val>
                                        </p:tav>
                                        <p:tav tm="100000">
                                          <p:val>
                                            <p:strVal val="#ppt_h"/>
                                          </p:val>
                                        </p:tav>
                                      </p:tavLst>
                                    </p:anim>
                                    <p:animEffect transition="in" filter="fade">
                                      <p:cBhvr>
                                        <p:cTn id="119" dur="500"/>
                                        <p:tgtEl>
                                          <p:spTgt spid="27"/>
                                        </p:tgtEl>
                                      </p:cBhvr>
                                    </p:animEffect>
                                  </p:childTnLst>
                                </p:cTn>
                              </p:par>
                            </p:childTnLst>
                          </p:cTn>
                        </p:par>
                      </p:childTnLst>
                    </p:cTn>
                  </p:par>
                  <p:par>
                    <p:cTn id="120" fill="hold">
                      <p:stCondLst>
                        <p:cond delay="indefinite"/>
                      </p:stCondLst>
                      <p:childTnLst>
                        <p:par>
                          <p:cTn id="121" fill="hold">
                            <p:stCondLst>
                              <p:cond delay="0"/>
                            </p:stCondLst>
                            <p:childTnLst>
                              <p:par>
                                <p:cTn id="122" presetID="53" presetClass="entr" presetSubtype="16" fill="hold" grpId="0" nodeType="clickEffect">
                                  <p:stCondLst>
                                    <p:cond delay="0"/>
                                  </p:stCondLst>
                                  <p:childTnLst>
                                    <p:set>
                                      <p:cBhvr>
                                        <p:cTn id="123" dur="1" fill="hold">
                                          <p:stCondLst>
                                            <p:cond delay="0"/>
                                          </p:stCondLst>
                                        </p:cTn>
                                        <p:tgtEl>
                                          <p:spTgt spid="30"/>
                                        </p:tgtEl>
                                        <p:attrNameLst>
                                          <p:attrName>style.visibility</p:attrName>
                                        </p:attrNameLst>
                                      </p:cBhvr>
                                      <p:to>
                                        <p:strVal val="visible"/>
                                      </p:to>
                                    </p:set>
                                    <p:anim calcmode="lin" valueType="num">
                                      <p:cBhvr>
                                        <p:cTn id="124" dur="500" fill="hold"/>
                                        <p:tgtEl>
                                          <p:spTgt spid="30"/>
                                        </p:tgtEl>
                                        <p:attrNameLst>
                                          <p:attrName>ppt_w</p:attrName>
                                        </p:attrNameLst>
                                      </p:cBhvr>
                                      <p:tavLst>
                                        <p:tav tm="0">
                                          <p:val>
                                            <p:fltVal val="0"/>
                                          </p:val>
                                        </p:tav>
                                        <p:tav tm="100000">
                                          <p:val>
                                            <p:strVal val="#ppt_w"/>
                                          </p:val>
                                        </p:tav>
                                      </p:tavLst>
                                    </p:anim>
                                    <p:anim calcmode="lin" valueType="num">
                                      <p:cBhvr>
                                        <p:cTn id="125" dur="500" fill="hold"/>
                                        <p:tgtEl>
                                          <p:spTgt spid="30"/>
                                        </p:tgtEl>
                                        <p:attrNameLst>
                                          <p:attrName>ppt_h</p:attrName>
                                        </p:attrNameLst>
                                      </p:cBhvr>
                                      <p:tavLst>
                                        <p:tav tm="0">
                                          <p:val>
                                            <p:fltVal val="0"/>
                                          </p:val>
                                        </p:tav>
                                        <p:tav tm="100000">
                                          <p:val>
                                            <p:strVal val="#ppt_h"/>
                                          </p:val>
                                        </p:tav>
                                      </p:tavLst>
                                    </p:anim>
                                    <p:animEffect transition="in" filter="fade">
                                      <p:cBhvr>
                                        <p:cTn id="1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8" grpId="0" animBg="1"/>
      <p:bldP spid="12" grpId="0" animBg="1"/>
      <p:bldP spid="14" grpId="0" animBg="1"/>
      <p:bldP spid="16" grpId="0" animBg="1"/>
      <p:bldP spid="20" grpId="0" animBg="1"/>
      <p:bldP spid="23" grpId="0" animBg="1"/>
      <p:bldP spid="24" grpId="0" animBg="1"/>
      <p:bldP spid="25" grpId="0" animBg="1"/>
      <p:bldP spid="26" grpId="0" animBg="1"/>
      <p:bldP spid="27" grpId="0" animBg="1"/>
      <p:bldP spid="29" grpId="0" animBg="1"/>
      <p:bldP spid="30" grpId="0" animBg="1"/>
      <p:bldP spid="3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17-19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世纪教育家的教育思想</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grpSp>
        <p:nvGrpSpPr>
          <p:cNvPr id="5" name="组合 4">
            <a:extLst>
              <a:ext uri="{FF2B5EF4-FFF2-40B4-BE49-F238E27FC236}">
                <a16:creationId xmlns:a16="http://schemas.microsoft.com/office/drawing/2014/main" id="{256A66FD-6FC0-A445-72EC-B9044D0E2B52}"/>
              </a:ext>
            </a:extLst>
          </p:cNvPr>
          <p:cNvGrpSpPr/>
          <p:nvPr/>
        </p:nvGrpSpPr>
        <p:grpSpPr>
          <a:xfrm>
            <a:off x="3146264" y="2161589"/>
            <a:ext cx="5751483" cy="791602"/>
            <a:chOff x="3146264" y="2161589"/>
            <a:chExt cx="5751483" cy="791602"/>
          </a:xfrm>
        </p:grpSpPr>
        <p:sp>
          <p:nvSpPr>
            <p:cNvPr id="50" name="任意多边形: 形状 49">
              <a:extLst>
                <a:ext uri="{FF2B5EF4-FFF2-40B4-BE49-F238E27FC236}">
                  <a16:creationId xmlns:a16="http://schemas.microsoft.com/office/drawing/2014/main" id="{4C15C4C7-0163-F2BC-204A-735325686B24}"/>
                </a:ext>
              </a:extLst>
            </p:cNvPr>
            <p:cNvSpPr/>
            <p:nvPr/>
          </p:nvSpPr>
          <p:spPr>
            <a:xfrm>
              <a:off x="5977692" y="2161589"/>
              <a:ext cx="91440" cy="791602"/>
            </a:xfrm>
            <a:custGeom>
              <a:avLst/>
              <a:gdLst/>
              <a:ahLst/>
              <a:cxnLst/>
              <a:rect l="0" t="0" r="0" b="0"/>
              <a:pathLst>
                <a:path>
                  <a:moveTo>
                    <a:pt x="45720" y="0"/>
                  </a:moveTo>
                  <a:lnTo>
                    <a:pt x="45720" y="791602"/>
                  </a:lnTo>
                </a:path>
              </a:pathLst>
            </a:custGeom>
            <a:noFill/>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sp>
        <p:grpSp>
          <p:nvGrpSpPr>
            <p:cNvPr id="2" name="组合 1">
              <a:extLst>
                <a:ext uri="{FF2B5EF4-FFF2-40B4-BE49-F238E27FC236}">
                  <a16:creationId xmlns:a16="http://schemas.microsoft.com/office/drawing/2014/main" id="{C0ABE63F-A048-EF1D-0F21-54CF6B4853B2}"/>
                </a:ext>
              </a:extLst>
            </p:cNvPr>
            <p:cNvGrpSpPr/>
            <p:nvPr/>
          </p:nvGrpSpPr>
          <p:grpSpPr>
            <a:xfrm>
              <a:off x="3146264" y="2161589"/>
              <a:ext cx="5751483" cy="791602"/>
              <a:chOff x="3146264" y="2161589"/>
              <a:chExt cx="5751483" cy="791602"/>
            </a:xfrm>
          </p:grpSpPr>
          <p:sp>
            <p:nvSpPr>
              <p:cNvPr id="49" name="任意多边形: 形状 48">
                <a:extLst>
                  <a:ext uri="{FF2B5EF4-FFF2-40B4-BE49-F238E27FC236}">
                    <a16:creationId xmlns:a16="http://schemas.microsoft.com/office/drawing/2014/main" id="{DB2B92F0-2FF0-BD42-D9C7-0F1074AC9776}"/>
                  </a:ext>
                </a:extLst>
              </p:cNvPr>
              <p:cNvSpPr/>
              <p:nvPr/>
            </p:nvSpPr>
            <p:spPr>
              <a:xfrm>
                <a:off x="6023412" y="2161589"/>
                <a:ext cx="2874335" cy="791602"/>
              </a:xfrm>
              <a:custGeom>
                <a:avLst/>
                <a:gdLst/>
                <a:ahLst/>
                <a:cxnLst/>
                <a:rect l="0" t="0" r="0" b="0"/>
                <a:pathLst>
                  <a:path>
                    <a:moveTo>
                      <a:pt x="0" y="0"/>
                    </a:moveTo>
                    <a:lnTo>
                      <a:pt x="0" y="669624"/>
                    </a:lnTo>
                    <a:lnTo>
                      <a:pt x="2874335" y="669624"/>
                    </a:lnTo>
                    <a:lnTo>
                      <a:pt x="2874335" y="791602"/>
                    </a:lnTo>
                  </a:path>
                </a:pathLst>
              </a:custGeom>
              <a:noFill/>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sp>
          <p:sp>
            <p:nvSpPr>
              <p:cNvPr id="51" name="任意多边形: 形状 50">
                <a:extLst>
                  <a:ext uri="{FF2B5EF4-FFF2-40B4-BE49-F238E27FC236}">
                    <a16:creationId xmlns:a16="http://schemas.microsoft.com/office/drawing/2014/main" id="{B4277B79-2F4D-BB6E-3251-77B0178F70BD}"/>
                  </a:ext>
                </a:extLst>
              </p:cNvPr>
              <p:cNvSpPr/>
              <p:nvPr/>
            </p:nvSpPr>
            <p:spPr>
              <a:xfrm>
                <a:off x="3146264" y="2161589"/>
                <a:ext cx="2877147" cy="791602"/>
              </a:xfrm>
              <a:custGeom>
                <a:avLst/>
                <a:gdLst/>
                <a:ahLst/>
                <a:cxnLst/>
                <a:rect l="0" t="0" r="0" b="0"/>
                <a:pathLst>
                  <a:path>
                    <a:moveTo>
                      <a:pt x="2877147" y="0"/>
                    </a:moveTo>
                    <a:lnTo>
                      <a:pt x="2877147" y="669624"/>
                    </a:lnTo>
                    <a:lnTo>
                      <a:pt x="0" y="669624"/>
                    </a:lnTo>
                    <a:lnTo>
                      <a:pt x="0" y="791602"/>
                    </a:lnTo>
                  </a:path>
                </a:pathLst>
              </a:custGeom>
              <a:noFill/>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sp>
        </p:grpSp>
      </p:grpSp>
      <p:sp>
        <p:nvSpPr>
          <p:cNvPr id="52" name="任意多边形: 形状 51">
            <a:extLst>
              <a:ext uri="{FF2B5EF4-FFF2-40B4-BE49-F238E27FC236}">
                <a16:creationId xmlns:a16="http://schemas.microsoft.com/office/drawing/2014/main" id="{735A5B3A-450D-0B38-B7F8-3C8D44C742E4}"/>
              </a:ext>
            </a:extLst>
          </p:cNvPr>
          <p:cNvSpPr/>
          <p:nvPr/>
        </p:nvSpPr>
        <p:spPr>
          <a:xfrm>
            <a:off x="4708222" y="1580741"/>
            <a:ext cx="2630379" cy="580847"/>
          </a:xfrm>
          <a:custGeom>
            <a:avLst/>
            <a:gdLst>
              <a:gd name="connsiteX0" fmla="*/ 0 w 2630379"/>
              <a:gd name="connsiteY0" fmla="*/ 0 h 580847"/>
              <a:gd name="connsiteX1" fmla="*/ 2630379 w 2630379"/>
              <a:gd name="connsiteY1" fmla="*/ 0 h 580847"/>
              <a:gd name="connsiteX2" fmla="*/ 2630379 w 2630379"/>
              <a:gd name="connsiteY2" fmla="*/ 580847 h 580847"/>
              <a:gd name="connsiteX3" fmla="*/ 0 w 2630379"/>
              <a:gd name="connsiteY3" fmla="*/ 580847 h 580847"/>
              <a:gd name="connsiteX4" fmla="*/ 0 w 2630379"/>
              <a:gd name="connsiteY4" fmla="*/ 0 h 580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0379" h="580847">
                <a:moveTo>
                  <a:pt x="0" y="0"/>
                </a:moveTo>
                <a:lnTo>
                  <a:pt x="2630379" y="0"/>
                </a:lnTo>
                <a:lnTo>
                  <a:pt x="2630379" y="580847"/>
                </a:lnTo>
                <a:lnTo>
                  <a:pt x="0" y="580847"/>
                </a:lnTo>
                <a:lnTo>
                  <a:pt x="0" y="0"/>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dirty="0"/>
              <a:t>二、卢梭的教育思想</a:t>
            </a:r>
            <a:endParaRPr lang="zh-CN" altLang="en-US" sz="1800" kern="1200" dirty="0"/>
          </a:p>
        </p:txBody>
      </p:sp>
      <p:sp>
        <p:nvSpPr>
          <p:cNvPr id="53" name="任意多边形: 形状 52">
            <a:extLst>
              <a:ext uri="{FF2B5EF4-FFF2-40B4-BE49-F238E27FC236}">
                <a16:creationId xmlns:a16="http://schemas.microsoft.com/office/drawing/2014/main" id="{9D90A72B-18F2-43FD-22FA-BE22EE9F727D}"/>
              </a:ext>
            </a:extLst>
          </p:cNvPr>
          <p:cNvSpPr/>
          <p:nvPr/>
        </p:nvSpPr>
        <p:spPr>
          <a:xfrm>
            <a:off x="1831075" y="2953191"/>
            <a:ext cx="2630379" cy="580847"/>
          </a:xfrm>
          <a:custGeom>
            <a:avLst/>
            <a:gdLst>
              <a:gd name="connsiteX0" fmla="*/ 0 w 2630379"/>
              <a:gd name="connsiteY0" fmla="*/ 0 h 580847"/>
              <a:gd name="connsiteX1" fmla="*/ 2630379 w 2630379"/>
              <a:gd name="connsiteY1" fmla="*/ 0 h 580847"/>
              <a:gd name="connsiteX2" fmla="*/ 2630379 w 2630379"/>
              <a:gd name="connsiteY2" fmla="*/ 580847 h 580847"/>
              <a:gd name="connsiteX3" fmla="*/ 0 w 2630379"/>
              <a:gd name="connsiteY3" fmla="*/ 580847 h 580847"/>
              <a:gd name="connsiteX4" fmla="*/ 0 w 2630379"/>
              <a:gd name="connsiteY4" fmla="*/ 0 h 580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0379" h="580847">
                <a:moveTo>
                  <a:pt x="0" y="0"/>
                </a:moveTo>
                <a:lnTo>
                  <a:pt x="2630379" y="0"/>
                </a:lnTo>
                <a:lnTo>
                  <a:pt x="2630379" y="580847"/>
                </a:lnTo>
                <a:lnTo>
                  <a:pt x="0" y="580847"/>
                </a:lnTo>
                <a:lnTo>
                  <a:pt x="0" y="0"/>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dirty="0"/>
              <a:t>（一）论人的天性</a:t>
            </a:r>
            <a:endParaRPr lang="zh-CN" altLang="en-US" sz="1800" kern="1200" dirty="0"/>
          </a:p>
        </p:txBody>
      </p:sp>
      <p:sp>
        <p:nvSpPr>
          <p:cNvPr id="54" name="任意多边形: 形状 53">
            <a:extLst>
              <a:ext uri="{FF2B5EF4-FFF2-40B4-BE49-F238E27FC236}">
                <a16:creationId xmlns:a16="http://schemas.microsoft.com/office/drawing/2014/main" id="{FF6E012C-894A-387D-8D38-95B22FF0BC82}"/>
              </a:ext>
            </a:extLst>
          </p:cNvPr>
          <p:cNvSpPr/>
          <p:nvPr/>
        </p:nvSpPr>
        <p:spPr>
          <a:xfrm>
            <a:off x="4708222" y="2953191"/>
            <a:ext cx="2630379" cy="580847"/>
          </a:xfrm>
          <a:custGeom>
            <a:avLst/>
            <a:gdLst>
              <a:gd name="connsiteX0" fmla="*/ 0 w 2630379"/>
              <a:gd name="connsiteY0" fmla="*/ 0 h 580847"/>
              <a:gd name="connsiteX1" fmla="*/ 2630379 w 2630379"/>
              <a:gd name="connsiteY1" fmla="*/ 0 h 580847"/>
              <a:gd name="connsiteX2" fmla="*/ 2630379 w 2630379"/>
              <a:gd name="connsiteY2" fmla="*/ 580847 h 580847"/>
              <a:gd name="connsiteX3" fmla="*/ 0 w 2630379"/>
              <a:gd name="connsiteY3" fmla="*/ 580847 h 580847"/>
              <a:gd name="connsiteX4" fmla="*/ 0 w 2630379"/>
              <a:gd name="connsiteY4" fmla="*/ 0 h 580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0379" h="580847">
                <a:moveTo>
                  <a:pt x="0" y="0"/>
                </a:moveTo>
                <a:lnTo>
                  <a:pt x="2630379" y="0"/>
                </a:lnTo>
                <a:lnTo>
                  <a:pt x="2630379" y="580847"/>
                </a:lnTo>
                <a:lnTo>
                  <a:pt x="0" y="580847"/>
                </a:lnTo>
                <a:lnTo>
                  <a:pt x="0" y="0"/>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dirty="0"/>
              <a:t>（二）自然主义教育理论</a:t>
            </a:r>
            <a:endParaRPr lang="zh-CN" altLang="en-US" sz="1800" kern="1200" dirty="0"/>
          </a:p>
        </p:txBody>
      </p:sp>
      <p:sp>
        <p:nvSpPr>
          <p:cNvPr id="55" name="任意多边形: 形状 54">
            <a:extLst>
              <a:ext uri="{FF2B5EF4-FFF2-40B4-BE49-F238E27FC236}">
                <a16:creationId xmlns:a16="http://schemas.microsoft.com/office/drawing/2014/main" id="{1B92679C-23E1-B2CC-0249-A13ED67BC7E5}"/>
              </a:ext>
            </a:extLst>
          </p:cNvPr>
          <p:cNvSpPr/>
          <p:nvPr/>
        </p:nvSpPr>
        <p:spPr>
          <a:xfrm>
            <a:off x="7582558" y="2953191"/>
            <a:ext cx="2874334" cy="580847"/>
          </a:xfrm>
          <a:custGeom>
            <a:avLst/>
            <a:gdLst>
              <a:gd name="connsiteX0" fmla="*/ 0 w 2630379"/>
              <a:gd name="connsiteY0" fmla="*/ 0 h 580847"/>
              <a:gd name="connsiteX1" fmla="*/ 2630379 w 2630379"/>
              <a:gd name="connsiteY1" fmla="*/ 0 h 580847"/>
              <a:gd name="connsiteX2" fmla="*/ 2630379 w 2630379"/>
              <a:gd name="connsiteY2" fmla="*/ 580847 h 580847"/>
              <a:gd name="connsiteX3" fmla="*/ 0 w 2630379"/>
              <a:gd name="connsiteY3" fmla="*/ 580847 h 580847"/>
              <a:gd name="connsiteX4" fmla="*/ 0 w 2630379"/>
              <a:gd name="connsiteY4" fmla="*/ 0 h 580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0379" h="580847">
                <a:moveTo>
                  <a:pt x="0" y="0"/>
                </a:moveTo>
                <a:lnTo>
                  <a:pt x="2630379" y="0"/>
                </a:lnTo>
                <a:lnTo>
                  <a:pt x="2630379" y="580847"/>
                </a:lnTo>
                <a:lnTo>
                  <a:pt x="0" y="580847"/>
                </a:lnTo>
                <a:lnTo>
                  <a:pt x="0" y="0"/>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dirty="0"/>
              <a:t>（三）自然主义教育的实施</a:t>
            </a:r>
            <a:endParaRPr lang="zh-CN" altLang="en-US" sz="1800" kern="1200" dirty="0"/>
          </a:p>
        </p:txBody>
      </p:sp>
      <p:sp>
        <p:nvSpPr>
          <p:cNvPr id="3" name="矩形 2">
            <a:extLst>
              <a:ext uri="{FF2B5EF4-FFF2-40B4-BE49-F238E27FC236}">
                <a16:creationId xmlns:a16="http://schemas.microsoft.com/office/drawing/2014/main" id="{1F540D18-9E1D-B13C-A420-DD052FCE0C32}"/>
              </a:ext>
            </a:extLst>
          </p:cNvPr>
          <p:cNvSpPr/>
          <p:nvPr/>
        </p:nvSpPr>
        <p:spPr>
          <a:xfrm>
            <a:off x="2302262" y="3930316"/>
            <a:ext cx="432698" cy="2358189"/>
          </a:xfrm>
          <a:prstGeom prst="rect">
            <a:avLst/>
          </a:prstGeom>
          <a:ln/>
        </p:spPr>
        <p:style>
          <a:lnRef idx="0">
            <a:schemeClr val="accent5"/>
          </a:lnRef>
          <a:fillRef idx="3">
            <a:schemeClr val="accent5"/>
          </a:fillRef>
          <a:effectRef idx="3">
            <a:schemeClr val="accent5"/>
          </a:effectRef>
          <a:fontRef idx="minor">
            <a:schemeClr val="lt1"/>
          </a:fontRef>
        </p:style>
        <p:txBody>
          <a:bodyPr vert="eaVert" lIns="0" tIns="0" rIns="0" bIns="0" rtlCol="0" anchor="ctr" anchorCtr="1"/>
          <a:lstStyle/>
          <a:p>
            <a:pPr algn="ctr"/>
            <a:r>
              <a:rPr lang="zh-CN" altLang="en-US" sz="1400" dirty="0"/>
              <a:t>性善论</a:t>
            </a:r>
          </a:p>
        </p:txBody>
      </p:sp>
      <p:sp>
        <p:nvSpPr>
          <p:cNvPr id="28" name="矩形 27">
            <a:extLst>
              <a:ext uri="{FF2B5EF4-FFF2-40B4-BE49-F238E27FC236}">
                <a16:creationId xmlns:a16="http://schemas.microsoft.com/office/drawing/2014/main" id="{B01041D3-9C77-CBA4-E9C7-EE33F503D75E}"/>
              </a:ext>
            </a:extLst>
          </p:cNvPr>
          <p:cNvSpPr/>
          <p:nvPr/>
        </p:nvSpPr>
        <p:spPr>
          <a:xfrm>
            <a:off x="3441251" y="3930316"/>
            <a:ext cx="432698" cy="2358189"/>
          </a:xfrm>
          <a:prstGeom prst="rect">
            <a:avLst/>
          </a:prstGeom>
          <a:ln/>
        </p:spPr>
        <p:style>
          <a:lnRef idx="0">
            <a:schemeClr val="accent5"/>
          </a:lnRef>
          <a:fillRef idx="3">
            <a:schemeClr val="accent5"/>
          </a:fillRef>
          <a:effectRef idx="3">
            <a:schemeClr val="accent5"/>
          </a:effectRef>
          <a:fontRef idx="minor">
            <a:schemeClr val="lt1"/>
          </a:fontRef>
        </p:style>
        <p:txBody>
          <a:bodyPr vert="eaVert" lIns="0" tIns="0" rIns="0" bIns="0" rtlCol="0" anchor="ctr" anchorCtr="1"/>
          <a:lstStyle/>
          <a:p>
            <a:pPr algn="ctr"/>
            <a:r>
              <a:rPr lang="zh-CN" altLang="en-US" sz="1400" dirty="0"/>
              <a:t>感觉论</a:t>
            </a:r>
          </a:p>
        </p:txBody>
      </p:sp>
      <p:sp>
        <p:nvSpPr>
          <p:cNvPr id="32" name="矩形 31">
            <a:extLst>
              <a:ext uri="{FF2B5EF4-FFF2-40B4-BE49-F238E27FC236}">
                <a16:creationId xmlns:a16="http://schemas.microsoft.com/office/drawing/2014/main" id="{73859147-EAC1-AEB4-F4FE-D650257191D7}"/>
              </a:ext>
            </a:extLst>
          </p:cNvPr>
          <p:cNvSpPr/>
          <p:nvPr/>
        </p:nvSpPr>
        <p:spPr>
          <a:xfrm>
            <a:off x="5237967" y="3930316"/>
            <a:ext cx="432698" cy="2358189"/>
          </a:xfrm>
          <a:prstGeom prst="rect">
            <a:avLst/>
          </a:prstGeom>
          <a:ln/>
        </p:spPr>
        <p:style>
          <a:lnRef idx="0">
            <a:schemeClr val="accent5"/>
          </a:lnRef>
          <a:fillRef idx="3">
            <a:schemeClr val="accent5"/>
          </a:fillRef>
          <a:effectRef idx="3">
            <a:schemeClr val="accent5"/>
          </a:effectRef>
          <a:fontRef idx="minor">
            <a:schemeClr val="lt1"/>
          </a:fontRef>
        </p:style>
        <p:txBody>
          <a:bodyPr vert="eaVert" lIns="0" tIns="0" rIns="0" bIns="0" rtlCol="0" anchor="ctr" anchorCtr="1"/>
          <a:lstStyle/>
          <a:p>
            <a:pPr algn="ctr"/>
            <a:r>
              <a:rPr lang="zh-CN" altLang="en-US" sz="1400" dirty="0"/>
              <a:t>自然教育的培养目标</a:t>
            </a:r>
          </a:p>
        </p:txBody>
      </p:sp>
      <p:sp>
        <p:nvSpPr>
          <p:cNvPr id="33" name="矩形 32">
            <a:extLst>
              <a:ext uri="{FF2B5EF4-FFF2-40B4-BE49-F238E27FC236}">
                <a16:creationId xmlns:a16="http://schemas.microsoft.com/office/drawing/2014/main" id="{532BD5A8-0FC9-9D07-F35D-75D7E75A143C}"/>
              </a:ext>
            </a:extLst>
          </p:cNvPr>
          <p:cNvSpPr/>
          <p:nvPr/>
        </p:nvSpPr>
        <p:spPr>
          <a:xfrm>
            <a:off x="6376956" y="3930316"/>
            <a:ext cx="432698" cy="2358189"/>
          </a:xfrm>
          <a:prstGeom prst="rect">
            <a:avLst/>
          </a:prstGeom>
          <a:ln/>
        </p:spPr>
        <p:style>
          <a:lnRef idx="0">
            <a:schemeClr val="accent5"/>
          </a:lnRef>
          <a:fillRef idx="3">
            <a:schemeClr val="accent5"/>
          </a:fillRef>
          <a:effectRef idx="3">
            <a:schemeClr val="accent5"/>
          </a:effectRef>
          <a:fontRef idx="minor">
            <a:schemeClr val="lt1"/>
          </a:fontRef>
        </p:style>
        <p:txBody>
          <a:bodyPr vert="eaVert" lIns="0" tIns="0" rIns="0" bIns="0" rtlCol="0" anchor="ctr" anchorCtr="1"/>
          <a:lstStyle/>
          <a:p>
            <a:pPr algn="ctr"/>
            <a:r>
              <a:rPr lang="zh-CN" altLang="en-US" sz="1400" dirty="0"/>
              <a:t>自然教育的方法原则</a:t>
            </a:r>
          </a:p>
        </p:txBody>
      </p:sp>
      <p:sp>
        <p:nvSpPr>
          <p:cNvPr id="34" name="矩形 33">
            <a:extLst>
              <a:ext uri="{FF2B5EF4-FFF2-40B4-BE49-F238E27FC236}">
                <a16:creationId xmlns:a16="http://schemas.microsoft.com/office/drawing/2014/main" id="{05B1EA02-7EC2-B689-A7B3-40E3390433C3}"/>
              </a:ext>
            </a:extLst>
          </p:cNvPr>
          <p:cNvSpPr/>
          <p:nvPr/>
        </p:nvSpPr>
        <p:spPr>
          <a:xfrm>
            <a:off x="7654552" y="3930316"/>
            <a:ext cx="432698" cy="2358189"/>
          </a:xfrm>
          <a:prstGeom prst="rect">
            <a:avLst/>
          </a:prstGeom>
          <a:ln/>
        </p:spPr>
        <p:style>
          <a:lnRef idx="0">
            <a:schemeClr val="accent5"/>
          </a:lnRef>
          <a:fillRef idx="3">
            <a:schemeClr val="accent5"/>
          </a:fillRef>
          <a:effectRef idx="3">
            <a:schemeClr val="accent5"/>
          </a:effectRef>
          <a:fontRef idx="minor">
            <a:schemeClr val="lt1"/>
          </a:fontRef>
        </p:style>
        <p:txBody>
          <a:bodyPr vert="eaVert" lIns="0" tIns="0" rIns="0" bIns="0" rtlCol="0" anchor="ctr" anchorCtr="1"/>
          <a:lstStyle/>
          <a:p>
            <a:pPr algn="ctr"/>
            <a:r>
              <a:rPr lang="zh-CN" altLang="en-US" sz="1400" dirty="0"/>
              <a:t>婴儿期的教育（</a:t>
            </a:r>
            <a:r>
              <a:rPr lang="en-US" altLang="zh-CN" sz="1400" dirty="0"/>
              <a:t>0~2 </a:t>
            </a:r>
            <a:r>
              <a:rPr lang="zh-CN" altLang="en-US" sz="1400" dirty="0"/>
              <a:t>岁）</a:t>
            </a:r>
          </a:p>
        </p:txBody>
      </p:sp>
      <p:sp>
        <p:nvSpPr>
          <p:cNvPr id="35" name="矩形 34">
            <a:extLst>
              <a:ext uri="{FF2B5EF4-FFF2-40B4-BE49-F238E27FC236}">
                <a16:creationId xmlns:a16="http://schemas.microsoft.com/office/drawing/2014/main" id="{E8E90F6E-2F3D-D6D5-39FD-9EFA6B012D94}"/>
              </a:ext>
            </a:extLst>
          </p:cNvPr>
          <p:cNvSpPr/>
          <p:nvPr/>
        </p:nvSpPr>
        <p:spPr>
          <a:xfrm>
            <a:off x="8232068" y="3930316"/>
            <a:ext cx="432698" cy="2358189"/>
          </a:xfrm>
          <a:prstGeom prst="rect">
            <a:avLst/>
          </a:prstGeom>
          <a:ln/>
        </p:spPr>
        <p:style>
          <a:lnRef idx="0">
            <a:schemeClr val="accent5"/>
          </a:lnRef>
          <a:fillRef idx="3">
            <a:schemeClr val="accent5"/>
          </a:fillRef>
          <a:effectRef idx="3">
            <a:schemeClr val="accent5"/>
          </a:effectRef>
          <a:fontRef idx="minor">
            <a:schemeClr val="lt1"/>
          </a:fontRef>
        </p:style>
        <p:txBody>
          <a:bodyPr vert="eaVert" lIns="0" tIns="0" rIns="0" bIns="0" rtlCol="0" anchor="ctr" anchorCtr="1"/>
          <a:lstStyle/>
          <a:p>
            <a:pPr algn="ctr"/>
            <a:r>
              <a:rPr lang="zh-CN" altLang="en-US" sz="1400" dirty="0"/>
              <a:t>儿童期的教育（</a:t>
            </a:r>
            <a:r>
              <a:rPr lang="en-US" altLang="zh-CN" sz="1400" dirty="0"/>
              <a:t>2~12 </a:t>
            </a:r>
            <a:r>
              <a:rPr lang="zh-CN" altLang="en-US" sz="1400" dirty="0"/>
              <a:t>岁）</a:t>
            </a:r>
          </a:p>
        </p:txBody>
      </p:sp>
      <p:sp>
        <p:nvSpPr>
          <p:cNvPr id="36" name="矩形 35">
            <a:extLst>
              <a:ext uri="{FF2B5EF4-FFF2-40B4-BE49-F238E27FC236}">
                <a16:creationId xmlns:a16="http://schemas.microsoft.com/office/drawing/2014/main" id="{796D27A7-E6D9-4AED-818F-DD251CBA18EE}"/>
              </a:ext>
            </a:extLst>
          </p:cNvPr>
          <p:cNvSpPr/>
          <p:nvPr/>
        </p:nvSpPr>
        <p:spPr>
          <a:xfrm>
            <a:off x="8803812" y="3930316"/>
            <a:ext cx="432698" cy="2358189"/>
          </a:xfrm>
          <a:prstGeom prst="rect">
            <a:avLst/>
          </a:prstGeom>
          <a:ln/>
        </p:spPr>
        <p:style>
          <a:lnRef idx="0">
            <a:schemeClr val="accent5"/>
          </a:lnRef>
          <a:fillRef idx="3">
            <a:schemeClr val="accent5"/>
          </a:fillRef>
          <a:effectRef idx="3">
            <a:schemeClr val="accent5"/>
          </a:effectRef>
          <a:fontRef idx="minor">
            <a:schemeClr val="lt1"/>
          </a:fontRef>
        </p:style>
        <p:txBody>
          <a:bodyPr vert="eaVert" lIns="0" tIns="0" rIns="0" bIns="0" rtlCol="0" anchor="ctr" anchorCtr="1"/>
          <a:lstStyle/>
          <a:p>
            <a:pPr algn="ctr"/>
            <a:r>
              <a:rPr lang="zh-CN" altLang="en-US" sz="1400" dirty="0"/>
              <a:t>青年期的教育（</a:t>
            </a:r>
            <a:r>
              <a:rPr lang="en-US" altLang="zh-CN" sz="1400" dirty="0"/>
              <a:t>12~15 </a:t>
            </a:r>
            <a:r>
              <a:rPr lang="zh-CN" altLang="en-US" sz="1400" dirty="0"/>
              <a:t>岁）</a:t>
            </a:r>
          </a:p>
        </p:txBody>
      </p:sp>
      <p:sp>
        <p:nvSpPr>
          <p:cNvPr id="37" name="矩形 36">
            <a:extLst>
              <a:ext uri="{FF2B5EF4-FFF2-40B4-BE49-F238E27FC236}">
                <a16:creationId xmlns:a16="http://schemas.microsoft.com/office/drawing/2014/main" id="{03C4756E-EE6B-A017-F4A6-1B7BD8C9413F}"/>
              </a:ext>
            </a:extLst>
          </p:cNvPr>
          <p:cNvSpPr/>
          <p:nvPr/>
        </p:nvSpPr>
        <p:spPr>
          <a:xfrm>
            <a:off x="9396096" y="3930316"/>
            <a:ext cx="432698" cy="2358189"/>
          </a:xfrm>
          <a:prstGeom prst="rect">
            <a:avLst/>
          </a:prstGeom>
          <a:ln/>
        </p:spPr>
        <p:style>
          <a:lnRef idx="0">
            <a:schemeClr val="accent5"/>
          </a:lnRef>
          <a:fillRef idx="3">
            <a:schemeClr val="accent5"/>
          </a:fillRef>
          <a:effectRef idx="3">
            <a:schemeClr val="accent5"/>
          </a:effectRef>
          <a:fontRef idx="minor">
            <a:schemeClr val="lt1"/>
          </a:fontRef>
        </p:style>
        <p:txBody>
          <a:bodyPr vert="eaVert" lIns="0" tIns="0" rIns="0" bIns="0" rtlCol="0" anchor="ctr" anchorCtr="1"/>
          <a:lstStyle/>
          <a:p>
            <a:pPr algn="ctr"/>
            <a:r>
              <a:rPr lang="zh-CN" altLang="en-US" sz="1400" dirty="0"/>
              <a:t>青春期的教育（</a:t>
            </a:r>
            <a:r>
              <a:rPr lang="en-US" altLang="zh-CN" sz="1400" dirty="0"/>
              <a:t>15~20 </a:t>
            </a:r>
            <a:r>
              <a:rPr lang="zh-CN" altLang="en-US" sz="1400" dirty="0"/>
              <a:t>岁）</a:t>
            </a:r>
          </a:p>
        </p:txBody>
      </p:sp>
      <p:sp>
        <p:nvSpPr>
          <p:cNvPr id="38" name="矩形 37">
            <a:extLst>
              <a:ext uri="{FF2B5EF4-FFF2-40B4-BE49-F238E27FC236}">
                <a16:creationId xmlns:a16="http://schemas.microsoft.com/office/drawing/2014/main" id="{22758A50-8EAB-3363-0CF2-4A3B0BF41CEF}"/>
              </a:ext>
            </a:extLst>
          </p:cNvPr>
          <p:cNvSpPr/>
          <p:nvPr/>
        </p:nvSpPr>
        <p:spPr>
          <a:xfrm>
            <a:off x="9984016" y="3930316"/>
            <a:ext cx="432698" cy="2358189"/>
          </a:xfrm>
          <a:prstGeom prst="rect">
            <a:avLst/>
          </a:prstGeom>
          <a:ln/>
        </p:spPr>
        <p:style>
          <a:lnRef idx="0">
            <a:schemeClr val="accent5"/>
          </a:lnRef>
          <a:fillRef idx="3">
            <a:schemeClr val="accent5"/>
          </a:fillRef>
          <a:effectRef idx="3">
            <a:schemeClr val="accent5"/>
          </a:effectRef>
          <a:fontRef idx="minor">
            <a:schemeClr val="lt1"/>
          </a:fontRef>
        </p:style>
        <p:txBody>
          <a:bodyPr vert="eaVert" lIns="0" tIns="0" rIns="0" bIns="0" rtlCol="0" anchor="ctr" anchorCtr="1"/>
          <a:lstStyle/>
          <a:p>
            <a:pPr algn="ctr"/>
            <a:r>
              <a:rPr lang="zh-CN" altLang="en-US" sz="1400" dirty="0"/>
              <a:t>女子教育</a:t>
            </a:r>
          </a:p>
        </p:txBody>
      </p:sp>
      <p:grpSp>
        <p:nvGrpSpPr>
          <p:cNvPr id="11" name="组合 10">
            <a:extLst>
              <a:ext uri="{FF2B5EF4-FFF2-40B4-BE49-F238E27FC236}">
                <a16:creationId xmlns:a16="http://schemas.microsoft.com/office/drawing/2014/main" id="{0590A4C9-8519-2B9B-FFD9-297FE042126B}"/>
              </a:ext>
            </a:extLst>
          </p:cNvPr>
          <p:cNvGrpSpPr/>
          <p:nvPr/>
        </p:nvGrpSpPr>
        <p:grpSpPr>
          <a:xfrm>
            <a:off x="7877251" y="3545305"/>
            <a:ext cx="2329464" cy="391361"/>
            <a:chOff x="7877251" y="3545305"/>
            <a:chExt cx="2329464" cy="391361"/>
          </a:xfrm>
        </p:grpSpPr>
        <p:cxnSp>
          <p:nvCxnSpPr>
            <p:cNvPr id="19" name="连接符: 肘形 18">
              <a:extLst>
                <a:ext uri="{FF2B5EF4-FFF2-40B4-BE49-F238E27FC236}">
                  <a16:creationId xmlns:a16="http://schemas.microsoft.com/office/drawing/2014/main" id="{E2CB6CDE-7458-EEFA-F456-AA331377C2F4}"/>
                </a:ext>
              </a:extLst>
            </p:cNvPr>
            <p:cNvCxnSpPr>
              <a:stCxn id="34" idx="0"/>
              <a:endCxn id="38" idx="0"/>
            </p:cNvCxnSpPr>
            <p:nvPr/>
          </p:nvCxnSpPr>
          <p:spPr>
            <a:xfrm rot="5400000" flipH="1" flipV="1">
              <a:off x="9035633" y="2765584"/>
              <a:ext cx="12700" cy="2329464"/>
            </a:xfrm>
            <a:prstGeom prst="bentConnector3">
              <a:avLst>
                <a:gd name="adj1" fmla="val 1800000"/>
              </a:avLst>
            </a:prstGeom>
          </p:spPr>
          <p:style>
            <a:lnRef idx="1">
              <a:schemeClr val="accent1"/>
            </a:lnRef>
            <a:fillRef idx="0">
              <a:schemeClr val="accent1"/>
            </a:fillRef>
            <a:effectRef idx="0">
              <a:schemeClr val="accent1"/>
            </a:effectRef>
            <a:fontRef idx="minor">
              <a:schemeClr val="tx1"/>
            </a:fontRef>
          </p:style>
        </p:cxnSp>
        <p:cxnSp>
          <p:nvCxnSpPr>
            <p:cNvPr id="41" name="连接符: 肘形 40">
              <a:extLst>
                <a:ext uri="{FF2B5EF4-FFF2-40B4-BE49-F238E27FC236}">
                  <a16:creationId xmlns:a16="http://schemas.microsoft.com/office/drawing/2014/main" id="{7436D492-C971-1319-ADD6-28CBD268F43C}"/>
                </a:ext>
              </a:extLst>
            </p:cNvPr>
            <p:cNvCxnSpPr>
              <a:stCxn id="35" idx="0"/>
              <a:endCxn id="37" idx="0"/>
            </p:cNvCxnSpPr>
            <p:nvPr/>
          </p:nvCxnSpPr>
          <p:spPr>
            <a:xfrm rot="5400000" flipH="1" flipV="1">
              <a:off x="9030431" y="3348302"/>
              <a:ext cx="12700" cy="1164028"/>
            </a:xfrm>
            <a:prstGeom prst="bentConnector3">
              <a:avLst>
                <a:gd name="adj1" fmla="val 1800000"/>
              </a:avLst>
            </a:prstGeom>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7B6D6959-F2F0-9874-644F-AD059D124950}"/>
                </a:ext>
              </a:extLst>
            </p:cNvPr>
            <p:cNvCxnSpPr>
              <a:stCxn id="36" idx="0"/>
            </p:cNvCxnSpPr>
            <p:nvPr/>
          </p:nvCxnSpPr>
          <p:spPr>
            <a:xfrm flipV="1">
              <a:off x="9020161" y="3545305"/>
              <a:ext cx="0" cy="38501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9540CF6E-A3C2-77AA-B9C1-4B383D91E060}"/>
              </a:ext>
            </a:extLst>
          </p:cNvPr>
          <p:cNvGrpSpPr/>
          <p:nvPr/>
        </p:nvGrpSpPr>
        <p:grpSpPr>
          <a:xfrm>
            <a:off x="5456919" y="3534038"/>
            <a:ext cx="1138989" cy="402630"/>
            <a:chOff x="5456919" y="3534038"/>
            <a:chExt cx="1138989" cy="402630"/>
          </a:xfrm>
        </p:grpSpPr>
        <p:cxnSp>
          <p:nvCxnSpPr>
            <p:cNvPr id="39" name="连接符: 肘形 38">
              <a:extLst>
                <a:ext uri="{FF2B5EF4-FFF2-40B4-BE49-F238E27FC236}">
                  <a16:creationId xmlns:a16="http://schemas.microsoft.com/office/drawing/2014/main" id="{3F1ED04F-5A64-0127-0B81-D79C3A8E8588}"/>
                </a:ext>
              </a:extLst>
            </p:cNvPr>
            <p:cNvCxnSpPr/>
            <p:nvPr/>
          </p:nvCxnSpPr>
          <p:spPr>
            <a:xfrm rot="5400000" flipH="1" flipV="1">
              <a:off x="6020064" y="3360823"/>
              <a:ext cx="12700" cy="1138989"/>
            </a:xfrm>
            <a:prstGeom prst="bentConnector3">
              <a:avLst>
                <a:gd name="adj1" fmla="val 1800000"/>
              </a:avLst>
            </a:prstGeom>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5240E430-5DC6-94DA-2411-8BB3D883CF7D}"/>
                </a:ext>
              </a:extLst>
            </p:cNvPr>
            <p:cNvCxnSpPr/>
            <p:nvPr/>
          </p:nvCxnSpPr>
          <p:spPr>
            <a:xfrm>
              <a:off x="6023411" y="3534038"/>
              <a:ext cx="0" cy="20377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3EAC9A7F-AC0E-711F-B9D8-4508F2ACB673}"/>
              </a:ext>
            </a:extLst>
          </p:cNvPr>
          <p:cNvGrpSpPr/>
          <p:nvPr/>
        </p:nvGrpSpPr>
        <p:grpSpPr>
          <a:xfrm>
            <a:off x="2524960" y="3534038"/>
            <a:ext cx="1138989" cy="402629"/>
            <a:chOff x="2524960" y="3534038"/>
            <a:chExt cx="1138989" cy="402629"/>
          </a:xfrm>
        </p:grpSpPr>
        <p:cxnSp>
          <p:nvCxnSpPr>
            <p:cNvPr id="17" name="连接符: 肘形 16">
              <a:extLst>
                <a:ext uri="{FF2B5EF4-FFF2-40B4-BE49-F238E27FC236}">
                  <a16:creationId xmlns:a16="http://schemas.microsoft.com/office/drawing/2014/main" id="{2611B651-0EFD-B41D-A6CD-D1CEDE15257E}"/>
                </a:ext>
              </a:extLst>
            </p:cNvPr>
            <p:cNvCxnSpPr>
              <a:stCxn id="3" idx="0"/>
              <a:endCxn id="28" idx="0"/>
            </p:cNvCxnSpPr>
            <p:nvPr/>
          </p:nvCxnSpPr>
          <p:spPr>
            <a:xfrm rot="5400000" flipH="1" flipV="1">
              <a:off x="3088105" y="3360822"/>
              <a:ext cx="12700" cy="1138989"/>
            </a:xfrm>
            <a:prstGeom prst="bentConnector3">
              <a:avLst>
                <a:gd name="adj1" fmla="val 1800000"/>
              </a:avLst>
            </a:prstGeom>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1D0D85D7-2E19-15CD-D791-6F2EE7877BF9}"/>
                </a:ext>
              </a:extLst>
            </p:cNvPr>
            <p:cNvCxnSpPr/>
            <p:nvPr/>
          </p:nvCxnSpPr>
          <p:spPr>
            <a:xfrm>
              <a:off x="3146263" y="3534038"/>
              <a:ext cx="0" cy="203772"/>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7194291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Effect transition="in" filter="fade">
                                      <p:cBhvr>
                                        <p:cTn id="28" dur="500"/>
                                        <p:tgtEl>
                                          <p:spTgt spid="5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500"/>
                                        <p:tgtEl>
                                          <p:spTgt spid="5"/>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p:cTn id="37" dur="500" fill="hold"/>
                                        <p:tgtEl>
                                          <p:spTgt spid="53"/>
                                        </p:tgtEl>
                                        <p:attrNameLst>
                                          <p:attrName>ppt_w</p:attrName>
                                        </p:attrNameLst>
                                      </p:cBhvr>
                                      <p:tavLst>
                                        <p:tav tm="0">
                                          <p:val>
                                            <p:fltVal val="0"/>
                                          </p:val>
                                        </p:tav>
                                        <p:tav tm="100000">
                                          <p:val>
                                            <p:strVal val="#ppt_w"/>
                                          </p:val>
                                        </p:tav>
                                      </p:tavLst>
                                    </p:anim>
                                    <p:anim calcmode="lin" valueType="num">
                                      <p:cBhvr>
                                        <p:cTn id="38" dur="500" fill="hold"/>
                                        <p:tgtEl>
                                          <p:spTgt spid="53"/>
                                        </p:tgtEl>
                                        <p:attrNameLst>
                                          <p:attrName>ppt_h</p:attrName>
                                        </p:attrNameLst>
                                      </p:cBhvr>
                                      <p:tavLst>
                                        <p:tav tm="0">
                                          <p:val>
                                            <p:fltVal val="0"/>
                                          </p:val>
                                        </p:tav>
                                        <p:tav tm="100000">
                                          <p:val>
                                            <p:strVal val="#ppt_h"/>
                                          </p:val>
                                        </p:tav>
                                      </p:tavLst>
                                    </p:anim>
                                    <p:animEffect transition="in" filter="fade">
                                      <p:cBhvr>
                                        <p:cTn id="39" dur="500"/>
                                        <p:tgtEl>
                                          <p:spTgt spid="5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up)">
                                      <p:cBhvr>
                                        <p:cTn id="44" dur="500"/>
                                        <p:tgtEl>
                                          <p:spTgt spid="7"/>
                                        </p:tgtEl>
                                      </p:cBhvr>
                                    </p:animEffect>
                                  </p:childTnLst>
                                </p:cTn>
                              </p:par>
                            </p:childTnLst>
                          </p:cTn>
                        </p:par>
                        <p:par>
                          <p:cTn id="45" fill="hold">
                            <p:stCondLst>
                              <p:cond delay="500"/>
                            </p:stCondLst>
                            <p:childTnLst>
                              <p:par>
                                <p:cTn id="46" presetID="53" presetClass="entr" presetSubtype="16"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p:cTn id="48" dur="500" fill="hold"/>
                                        <p:tgtEl>
                                          <p:spTgt spid="3"/>
                                        </p:tgtEl>
                                        <p:attrNameLst>
                                          <p:attrName>ppt_w</p:attrName>
                                        </p:attrNameLst>
                                      </p:cBhvr>
                                      <p:tavLst>
                                        <p:tav tm="0">
                                          <p:val>
                                            <p:fltVal val="0"/>
                                          </p:val>
                                        </p:tav>
                                        <p:tav tm="100000">
                                          <p:val>
                                            <p:strVal val="#ppt_w"/>
                                          </p:val>
                                        </p:tav>
                                      </p:tavLst>
                                    </p:anim>
                                    <p:anim calcmode="lin" valueType="num">
                                      <p:cBhvr>
                                        <p:cTn id="49" dur="500" fill="hold"/>
                                        <p:tgtEl>
                                          <p:spTgt spid="3"/>
                                        </p:tgtEl>
                                        <p:attrNameLst>
                                          <p:attrName>ppt_h</p:attrName>
                                        </p:attrNameLst>
                                      </p:cBhvr>
                                      <p:tavLst>
                                        <p:tav tm="0">
                                          <p:val>
                                            <p:fltVal val="0"/>
                                          </p:val>
                                        </p:tav>
                                        <p:tav tm="100000">
                                          <p:val>
                                            <p:strVal val="#ppt_h"/>
                                          </p:val>
                                        </p:tav>
                                      </p:tavLst>
                                    </p:anim>
                                    <p:animEffect transition="in" filter="fade">
                                      <p:cBhvr>
                                        <p:cTn id="50" dur="500"/>
                                        <p:tgtEl>
                                          <p:spTgt spid="3"/>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500" fill="hold"/>
                                        <p:tgtEl>
                                          <p:spTgt spid="28"/>
                                        </p:tgtEl>
                                        <p:attrNameLst>
                                          <p:attrName>ppt_w</p:attrName>
                                        </p:attrNameLst>
                                      </p:cBhvr>
                                      <p:tavLst>
                                        <p:tav tm="0">
                                          <p:val>
                                            <p:fltVal val="0"/>
                                          </p:val>
                                        </p:tav>
                                        <p:tav tm="100000">
                                          <p:val>
                                            <p:strVal val="#ppt_w"/>
                                          </p:val>
                                        </p:tav>
                                      </p:tavLst>
                                    </p:anim>
                                    <p:anim calcmode="lin" valueType="num">
                                      <p:cBhvr>
                                        <p:cTn id="56" dur="500" fill="hold"/>
                                        <p:tgtEl>
                                          <p:spTgt spid="28"/>
                                        </p:tgtEl>
                                        <p:attrNameLst>
                                          <p:attrName>ppt_h</p:attrName>
                                        </p:attrNameLst>
                                      </p:cBhvr>
                                      <p:tavLst>
                                        <p:tav tm="0">
                                          <p:val>
                                            <p:fltVal val="0"/>
                                          </p:val>
                                        </p:tav>
                                        <p:tav tm="100000">
                                          <p:val>
                                            <p:strVal val="#ppt_h"/>
                                          </p:val>
                                        </p:tav>
                                      </p:tavLst>
                                    </p:anim>
                                    <p:animEffect transition="in" filter="fade">
                                      <p:cBhvr>
                                        <p:cTn id="57" dur="500"/>
                                        <p:tgtEl>
                                          <p:spTgt spid="28"/>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fill="hold"/>
                                        <p:tgtEl>
                                          <p:spTgt spid="54"/>
                                        </p:tgtEl>
                                        <p:attrNameLst>
                                          <p:attrName>ppt_w</p:attrName>
                                        </p:attrNameLst>
                                      </p:cBhvr>
                                      <p:tavLst>
                                        <p:tav tm="0">
                                          <p:val>
                                            <p:fltVal val="0"/>
                                          </p:val>
                                        </p:tav>
                                        <p:tav tm="100000">
                                          <p:val>
                                            <p:strVal val="#ppt_w"/>
                                          </p:val>
                                        </p:tav>
                                      </p:tavLst>
                                    </p:anim>
                                    <p:anim calcmode="lin" valueType="num">
                                      <p:cBhvr>
                                        <p:cTn id="63" dur="500" fill="hold"/>
                                        <p:tgtEl>
                                          <p:spTgt spid="54"/>
                                        </p:tgtEl>
                                        <p:attrNameLst>
                                          <p:attrName>ppt_h</p:attrName>
                                        </p:attrNameLst>
                                      </p:cBhvr>
                                      <p:tavLst>
                                        <p:tav tm="0">
                                          <p:val>
                                            <p:fltVal val="0"/>
                                          </p:val>
                                        </p:tav>
                                        <p:tav tm="100000">
                                          <p:val>
                                            <p:strVal val="#ppt_h"/>
                                          </p:val>
                                        </p:tav>
                                      </p:tavLst>
                                    </p:anim>
                                    <p:animEffect transition="in" filter="fade">
                                      <p:cBhvr>
                                        <p:cTn id="64" dur="500"/>
                                        <p:tgtEl>
                                          <p:spTgt spid="5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nodeType="click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wipe(up)">
                                      <p:cBhvr>
                                        <p:cTn id="69" dur="500"/>
                                        <p:tgtEl>
                                          <p:spTgt spid="8"/>
                                        </p:tgtEl>
                                      </p:cBhvr>
                                    </p:animEffect>
                                  </p:childTnLst>
                                </p:cTn>
                              </p:par>
                            </p:childTnLst>
                          </p:cTn>
                        </p:par>
                        <p:par>
                          <p:cTn id="70" fill="hold">
                            <p:stCondLst>
                              <p:cond delay="500"/>
                            </p:stCondLst>
                            <p:childTnLst>
                              <p:par>
                                <p:cTn id="71" presetID="53" presetClass="entr" presetSubtype="16"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Effect transition="in" filter="fade">
                                      <p:cBhvr>
                                        <p:cTn id="75" dur="500"/>
                                        <p:tgtEl>
                                          <p:spTgt spid="32"/>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grpId="0" nodeType="clickEffect">
                                  <p:stCondLst>
                                    <p:cond delay="0"/>
                                  </p:stCondLst>
                                  <p:childTnLst>
                                    <p:set>
                                      <p:cBhvr>
                                        <p:cTn id="79" dur="1" fill="hold">
                                          <p:stCondLst>
                                            <p:cond delay="0"/>
                                          </p:stCondLst>
                                        </p:cTn>
                                        <p:tgtEl>
                                          <p:spTgt spid="33"/>
                                        </p:tgtEl>
                                        <p:attrNameLst>
                                          <p:attrName>style.visibility</p:attrName>
                                        </p:attrNameLst>
                                      </p:cBhvr>
                                      <p:to>
                                        <p:strVal val="visible"/>
                                      </p:to>
                                    </p:set>
                                    <p:anim calcmode="lin" valueType="num">
                                      <p:cBhvr>
                                        <p:cTn id="80" dur="500" fill="hold"/>
                                        <p:tgtEl>
                                          <p:spTgt spid="33"/>
                                        </p:tgtEl>
                                        <p:attrNameLst>
                                          <p:attrName>ppt_w</p:attrName>
                                        </p:attrNameLst>
                                      </p:cBhvr>
                                      <p:tavLst>
                                        <p:tav tm="0">
                                          <p:val>
                                            <p:fltVal val="0"/>
                                          </p:val>
                                        </p:tav>
                                        <p:tav tm="100000">
                                          <p:val>
                                            <p:strVal val="#ppt_w"/>
                                          </p:val>
                                        </p:tav>
                                      </p:tavLst>
                                    </p:anim>
                                    <p:anim calcmode="lin" valueType="num">
                                      <p:cBhvr>
                                        <p:cTn id="81" dur="500" fill="hold"/>
                                        <p:tgtEl>
                                          <p:spTgt spid="33"/>
                                        </p:tgtEl>
                                        <p:attrNameLst>
                                          <p:attrName>ppt_h</p:attrName>
                                        </p:attrNameLst>
                                      </p:cBhvr>
                                      <p:tavLst>
                                        <p:tav tm="0">
                                          <p:val>
                                            <p:fltVal val="0"/>
                                          </p:val>
                                        </p:tav>
                                        <p:tav tm="100000">
                                          <p:val>
                                            <p:strVal val="#ppt_h"/>
                                          </p:val>
                                        </p:tav>
                                      </p:tavLst>
                                    </p:anim>
                                    <p:animEffect transition="in" filter="fade">
                                      <p:cBhvr>
                                        <p:cTn id="82" dur="500"/>
                                        <p:tgtEl>
                                          <p:spTgt spid="33"/>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grpId="0" nodeType="clickEffect">
                                  <p:stCondLst>
                                    <p:cond delay="0"/>
                                  </p:stCondLst>
                                  <p:childTnLst>
                                    <p:set>
                                      <p:cBhvr>
                                        <p:cTn id="86" dur="1" fill="hold">
                                          <p:stCondLst>
                                            <p:cond delay="0"/>
                                          </p:stCondLst>
                                        </p:cTn>
                                        <p:tgtEl>
                                          <p:spTgt spid="55"/>
                                        </p:tgtEl>
                                        <p:attrNameLst>
                                          <p:attrName>style.visibility</p:attrName>
                                        </p:attrNameLst>
                                      </p:cBhvr>
                                      <p:to>
                                        <p:strVal val="visible"/>
                                      </p:to>
                                    </p:set>
                                    <p:anim calcmode="lin" valueType="num">
                                      <p:cBhvr>
                                        <p:cTn id="87" dur="500" fill="hold"/>
                                        <p:tgtEl>
                                          <p:spTgt spid="55"/>
                                        </p:tgtEl>
                                        <p:attrNameLst>
                                          <p:attrName>ppt_w</p:attrName>
                                        </p:attrNameLst>
                                      </p:cBhvr>
                                      <p:tavLst>
                                        <p:tav tm="0">
                                          <p:val>
                                            <p:fltVal val="0"/>
                                          </p:val>
                                        </p:tav>
                                        <p:tav tm="100000">
                                          <p:val>
                                            <p:strVal val="#ppt_w"/>
                                          </p:val>
                                        </p:tav>
                                      </p:tavLst>
                                    </p:anim>
                                    <p:anim calcmode="lin" valueType="num">
                                      <p:cBhvr>
                                        <p:cTn id="88" dur="500" fill="hold"/>
                                        <p:tgtEl>
                                          <p:spTgt spid="55"/>
                                        </p:tgtEl>
                                        <p:attrNameLst>
                                          <p:attrName>ppt_h</p:attrName>
                                        </p:attrNameLst>
                                      </p:cBhvr>
                                      <p:tavLst>
                                        <p:tav tm="0">
                                          <p:val>
                                            <p:fltVal val="0"/>
                                          </p:val>
                                        </p:tav>
                                        <p:tav tm="100000">
                                          <p:val>
                                            <p:strVal val="#ppt_h"/>
                                          </p:val>
                                        </p:tav>
                                      </p:tavLst>
                                    </p:anim>
                                    <p:animEffect transition="in" filter="fade">
                                      <p:cBhvr>
                                        <p:cTn id="89" dur="500"/>
                                        <p:tgtEl>
                                          <p:spTgt spid="55"/>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1" fill="hold" nodeType="click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wipe(up)">
                                      <p:cBhvr>
                                        <p:cTn id="94" dur="500"/>
                                        <p:tgtEl>
                                          <p:spTgt spid="11"/>
                                        </p:tgtEl>
                                      </p:cBhvr>
                                    </p:animEffect>
                                  </p:childTnLst>
                                </p:cTn>
                              </p:par>
                            </p:childTnLst>
                          </p:cTn>
                        </p:par>
                        <p:par>
                          <p:cTn id="95" fill="hold">
                            <p:stCondLst>
                              <p:cond delay="500"/>
                            </p:stCondLst>
                            <p:childTnLst>
                              <p:par>
                                <p:cTn id="96" presetID="53" presetClass="entr" presetSubtype="16" fill="hold" grpId="0" nodeType="after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p:cTn id="98" dur="500" fill="hold"/>
                                        <p:tgtEl>
                                          <p:spTgt spid="34"/>
                                        </p:tgtEl>
                                        <p:attrNameLst>
                                          <p:attrName>ppt_w</p:attrName>
                                        </p:attrNameLst>
                                      </p:cBhvr>
                                      <p:tavLst>
                                        <p:tav tm="0">
                                          <p:val>
                                            <p:fltVal val="0"/>
                                          </p:val>
                                        </p:tav>
                                        <p:tav tm="100000">
                                          <p:val>
                                            <p:strVal val="#ppt_w"/>
                                          </p:val>
                                        </p:tav>
                                      </p:tavLst>
                                    </p:anim>
                                    <p:anim calcmode="lin" valueType="num">
                                      <p:cBhvr>
                                        <p:cTn id="99" dur="500" fill="hold"/>
                                        <p:tgtEl>
                                          <p:spTgt spid="34"/>
                                        </p:tgtEl>
                                        <p:attrNameLst>
                                          <p:attrName>ppt_h</p:attrName>
                                        </p:attrNameLst>
                                      </p:cBhvr>
                                      <p:tavLst>
                                        <p:tav tm="0">
                                          <p:val>
                                            <p:fltVal val="0"/>
                                          </p:val>
                                        </p:tav>
                                        <p:tav tm="100000">
                                          <p:val>
                                            <p:strVal val="#ppt_h"/>
                                          </p:val>
                                        </p:tav>
                                      </p:tavLst>
                                    </p:anim>
                                    <p:animEffect transition="in" filter="fade">
                                      <p:cBhvr>
                                        <p:cTn id="100" dur="500"/>
                                        <p:tgtEl>
                                          <p:spTgt spid="34"/>
                                        </p:tgtEl>
                                      </p:cBhvr>
                                    </p:animEffect>
                                  </p:childTnLst>
                                </p:cTn>
                              </p:par>
                            </p:childTnLst>
                          </p:cTn>
                        </p:par>
                      </p:childTnLst>
                    </p:cTn>
                  </p:par>
                  <p:par>
                    <p:cTn id="101" fill="hold">
                      <p:stCondLst>
                        <p:cond delay="indefinite"/>
                      </p:stCondLst>
                      <p:childTnLst>
                        <p:par>
                          <p:cTn id="102" fill="hold">
                            <p:stCondLst>
                              <p:cond delay="0"/>
                            </p:stCondLst>
                            <p:childTnLst>
                              <p:par>
                                <p:cTn id="103" presetID="53" presetClass="entr" presetSubtype="16" fill="hold" grpId="0" nodeType="click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p:cTn id="105" dur="500" fill="hold"/>
                                        <p:tgtEl>
                                          <p:spTgt spid="35"/>
                                        </p:tgtEl>
                                        <p:attrNameLst>
                                          <p:attrName>ppt_w</p:attrName>
                                        </p:attrNameLst>
                                      </p:cBhvr>
                                      <p:tavLst>
                                        <p:tav tm="0">
                                          <p:val>
                                            <p:fltVal val="0"/>
                                          </p:val>
                                        </p:tav>
                                        <p:tav tm="100000">
                                          <p:val>
                                            <p:strVal val="#ppt_w"/>
                                          </p:val>
                                        </p:tav>
                                      </p:tavLst>
                                    </p:anim>
                                    <p:anim calcmode="lin" valueType="num">
                                      <p:cBhvr>
                                        <p:cTn id="106" dur="500" fill="hold"/>
                                        <p:tgtEl>
                                          <p:spTgt spid="35"/>
                                        </p:tgtEl>
                                        <p:attrNameLst>
                                          <p:attrName>ppt_h</p:attrName>
                                        </p:attrNameLst>
                                      </p:cBhvr>
                                      <p:tavLst>
                                        <p:tav tm="0">
                                          <p:val>
                                            <p:fltVal val="0"/>
                                          </p:val>
                                        </p:tav>
                                        <p:tav tm="100000">
                                          <p:val>
                                            <p:strVal val="#ppt_h"/>
                                          </p:val>
                                        </p:tav>
                                      </p:tavLst>
                                    </p:anim>
                                    <p:animEffect transition="in" filter="fade">
                                      <p:cBhvr>
                                        <p:cTn id="107" dur="500"/>
                                        <p:tgtEl>
                                          <p:spTgt spid="35"/>
                                        </p:tgtEl>
                                      </p:cBhvr>
                                    </p:animEffect>
                                  </p:childTnLst>
                                </p:cTn>
                              </p:par>
                            </p:childTnLst>
                          </p:cTn>
                        </p:par>
                      </p:childTnLst>
                    </p:cTn>
                  </p:par>
                  <p:par>
                    <p:cTn id="108" fill="hold">
                      <p:stCondLst>
                        <p:cond delay="indefinite"/>
                      </p:stCondLst>
                      <p:childTnLst>
                        <p:par>
                          <p:cTn id="109" fill="hold">
                            <p:stCondLst>
                              <p:cond delay="0"/>
                            </p:stCondLst>
                            <p:childTnLst>
                              <p:par>
                                <p:cTn id="110" presetID="53" presetClass="entr" presetSubtype="16" fill="hold" grpId="0" nodeType="clickEffect">
                                  <p:stCondLst>
                                    <p:cond delay="0"/>
                                  </p:stCondLst>
                                  <p:childTnLst>
                                    <p:set>
                                      <p:cBhvr>
                                        <p:cTn id="111" dur="1" fill="hold">
                                          <p:stCondLst>
                                            <p:cond delay="0"/>
                                          </p:stCondLst>
                                        </p:cTn>
                                        <p:tgtEl>
                                          <p:spTgt spid="36"/>
                                        </p:tgtEl>
                                        <p:attrNameLst>
                                          <p:attrName>style.visibility</p:attrName>
                                        </p:attrNameLst>
                                      </p:cBhvr>
                                      <p:to>
                                        <p:strVal val="visible"/>
                                      </p:to>
                                    </p:set>
                                    <p:anim calcmode="lin" valueType="num">
                                      <p:cBhvr>
                                        <p:cTn id="112" dur="500" fill="hold"/>
                                        <p:tgtEl>
                                          <p:spTgt spid="36"/>
                                        </p:tgtEl>
                                        <p:attrNameLst>
                                          <p:attrName>ppt_w</p:attrName>
                                        </p:attrNameLst>
                                      </p:cBhvr>
                                      <p:tavLst>
                                        <p:tav tm="0">
                                          <p:val>
                                            <p:fltVal val="0"/>
                                          </p:val>
                                        </p:tav>
                                        <p:tav tm="100000">
                                          <p:val>
                                            <p:strVal val="#ppt_w"/>
                                          </p:val>
                                        </p:tav>
                                      </p:tavLst>
                                    </p:anim>
                                    <p:anim calcmode="lin" valueType="num">
                                      <p:cBhvr>
                                        <p:cTn id="113" dur="500" fill="hold"/>
                                        <p:tgtEl>
                                          <p:spTgt spid="36"/>
                                        </p:tgtEl>
                                        <p:attrNameLst>
                                          <p:attrName>ppt_h</p:attrName>
                                        </p:attrNameLst>
                                      </p:cBhvr>
                                      <p:tavLst>
                                        <p:tav tm="0">
                                          <p:val>
                                            <p:fltVal val="0"/>
                                          </p:val>
                                        </p:tav>
                                        <p:tav tm="100000">
                                          <p:val>
                                            <p:strVal val="#ppt_h"/>
                                          </p:val>
                                        </p:tav>
                                      </p:tavLst>
                                    </p:anim>
                                    <p:animEffect transition="in" filter="fade">
                                      <p:cBhvr>
                                        <p:cTn id="114" dur="500"/>
                                        <p:tgtEl>
                                          <p:spTgt spid="36"/>
                                        </p:tgtEl>
                                      </p:cBhvr>
                                    </p:animEffect>
                                  </p:childTnLst>
                                </p:cTn>
                              </p:par>
                            </p:childTnLst>
                          </p:cTn>
                        </p:par>
                      </p:childTnLst>
                    </p:cTn>
                  </p:par>
                  <p:par>
                    <p:cTn id="115" fill="hold">
                      <p:stCondLst>
                        <p:cond delay="indefinite"/>
                      </p:stCondLst>
                      <p:childTnLst>
                        <p:par>
                          <p:cTn id="116" fill="hold">
                            <p:stCondLst>
                              <p:cond delay="0"/>
                            </p:stCondLst>
                            <p:childTnLst>
                              <p:par>
                                <p:cTn id="117" presetID="53" presetClass="entr" presetSubtype="16" fill="hold" grpId="0" nodeType="clickEffect">
                                  <p:stCondLst>
                                    <p:cond delay="0"/>
                                  </p:stCondLst>
                                  <p:childTnLst>
                                    <p:set>
                                      <p:cBhvr>
                                        <p:cTn id="118" dur="1" fill="hold">
                                          <p:stCondLst>
                                            <p:cond delay="0"/>
                                          </p:stCondLst>
                                        </p:cTn>
                                        <p:tgtEl>
                                          <p:spTgt spid="37"/>
                                        </p:tgtEl>
                                        <p:attrNameLst>
                                          <p:attrName>style.visibility</p:attrName>
                                        </p:attrNameLst>
                                      </p:cBhvr>
                                      <p:to>
                                        <p:strVal val="visible"/>
                                      </p:to>
                                    </p:set>
                                    <p:anim calcmode="lin" valueType="num">
                                      <p:cBhvr>
                                        <p:cTn id="119" dur="500" fill="hold"/>
                                        <p:tgtEl>
                                          <p:spTgt spid="37"/>
                                        </p:tgtEl>
                                        <p:attrNameLst>
                                          <p:attrName>ppt_w</p:attrName>
                                        </p:attrNameLst>
                                      </p:cBhvr>
                                      <p:tavLst>
                                        <p:tav tm="0">
                                          <p:val>
                                            <p:fltVal val="0"/>
                                          </p:val>
                                        </p:tav>
                                        <p:tav tm="100000">
                                          <p:val>
                                            <p:strVal val="#ppt_w"/>
                                          </p:val>
                                        </p:tav>
                                      </p:tavLst>
                                    </p:anim>
                                    <p:anim calcmode="lin" valueType="num">
                                      <p:cBhvr>
                                        <p:cTn id="120" dur="500" fill="hold"/>
                                        <p:tgtEl>
                                          <p:spTgt spid="37"/>
                                        </p:tgtEl>
                                        <p:attrNameLst>
                                          <p:attrName>ppt_h</p:attrName>
                                        </p:attrNameLst>
                                      </p:cBhvr>
                                      <p:tavLst>
                                        <p:tav tm="0">
                                          <p:val>
                                            <p:fltVal val="0"/>
                                          </p:val>
                                        </p:tav>
                                        <p:tav tm="100000">
                                          <p:val>
                                            <p:strVal val="#ppt_h"/>
                                          </p:val>
                                        </p:tav>
                                      </p:tavLst>
                                    </p:anim>
                                    <p:animEffect transition="in" filter="fade">
                                      <p:cBhvr>
                                        <p:cTn id="121" dur="500"/>
                                        <p:tgtEl>
                                          <p:spTgt spid="37"/>
                                        </p:tgtEl>
                                      </p:cBhvr>
                                    </p:animEffect>
                                  </p:childTnLst>
                                </p:cTn>
                              </p:par>
                            </p:childTnLst>
                          </p:cTn>
                        </p:par>
                      </p:childTnLst>
                    </p:cTn>
                  </p:par>
                  <p:par>
                    <p:cTn id="122" fill="hold">
                      <p:stCondLst>
                        <p:cond delay="indefinite"/>
                      </p:stCondLst>
                      <p:childTnLst>
                        <p:par>
                          <p:cTn id="123" fill="hold">
                            <p:stCondLst>
                              <p:cond delay="0"/>
                            </p:stCondLst>
                            <p:childTnLst>
                              <p:par>
                                <p:cTn id="124" presetID="53" presetClass="entr" presetSubtype="16" fill="hold" grpId="0" nodeType="clickEffect">
                                  <p:stCondLst>
                                    <p:cond delay="0"/>
                                  </p:stCondLst>
                                  <p:childTnLst>
                                    <p:set>
                                      <p:cBhvr>
                                        <p:cTn id="125" dur="1" fill="hold">
                                          <p:stCondLst>
                                            <p:cond delay="0"/>
                                          </p:stCondLst>
                                        </p:cTn>
                                        <p:tgtEl>
                                          <p:spTgt spid="38"/>
                                        </p:tgtEl>
                                        <p:attrNameLst>
                                          <p:attrName>style.visibility</p:attrName>
                                        </p:attrNameLst>
                                      </p:cBhvr>
                                      <p:to>
                                        <p:strVal val="visible"/>
                                      </p:to>
                                    </p:set>
                                    <p:anim calcmode="lin" valueType="num">
                                      <p:cBhvr>
                                        <p:cTn id="126" dur="500" fill="hold"/>
                                        <p:tgtEl>
                                          <p:spTgt spid="38"/>
                                        </p:tgtEl>
                                        <p:attrNameLst>
                                          <p:attrName>ppt_w</p:attrName>
                                        </p:attrNameLst>
                                      </p:cBhvr>
                                      <p:tavLst>
                                        <p:tav tm="0">
                                          <p:val>
                                            <p:fltVal val="0"/>
                                          </p:val>
                                        </p:tav>
                                        <p:tav tm="100000">
                                          <p:val>
                                            <p:strVal val="#ppt_w"/>
                                          </p:val>
                                        </p:tav>
                                      </p:tavLst>
                                    </p:anim>
                                    <p:anim calcmode="lin" valueType="num">
                                      <p:cBhvr>
                                        <p:cTn id="127" dur="500" fill="hold"/>
                                        <p:tgtEl>
                                          <p:spTgt spid="38"/>
                                        </p:tgtEl>
                                        <p:attrNameLst>
                                          <p:attrName>ppt_h</p:attrName>
                                        </p:attrNameLst>
                                      </p:cBhvr>
                                      <p:tavLst>
                                        <p:tav tm="0">
                                          <p:val>
                                            <p:fltVal val="0"/>
                                          </p:val>
                                        </p:tav>
                                        <p:tav tm="100000">
                                          <p:val>
                                            <p:strVal val="#ppt_h"/>
                                          </p:val>
                                        </p:tav>
                                      </p:tavLst>
                                    </p:anim>
                                    <p:animEffect transition="in" filter="fade">
                                      <p:cBhvr>
                                        <p:cTn id="12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52" grpId="0" animBg="1"/>
      <p:bldP spid="53" grpId="0" animBg="1"/>
      <p:bldP spid="54" grpId="0" animBg="1"/>
      <p:bldP spid="55" grpId="0" animBg="1"/>
      <p:bldP spid="3" grpId="0" animBg="1"/>
      <p:bldP spid="28" grpId="0" animBg="1"/>
      <p:bldP spid="32" grpId="0" animBg="1"/>
      <p:bldP spid="33" grpId="0" animBg="1"/>
      <p:bldP spid="34" grpId="0" animBg="1"/>
      <p:bldP spid="35" grpId="0" animBg="1"/>
      <p:bldP spid="36" grpId="0" animBg="1"/>
      <p:bldP spid="37" grpId="0" animBg="1"/>
      <p:bldP spid="3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17-19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世纪教育家的教育思想</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31" name="文本框 30">
            <a:extLst>
              <a:ext uri="{FF2B5EF4-FFF2-40B4-BE49-F238E27FC236}">
                <a16:creationId xmlns:a16="http://schemas.microsoft.com/office/drawing/2014/main" id="{2F65194E-13C0-F9EE-F0C6-54637D5F46F5}"/>
              </a:ext>
            </a:extLst>
          </p:cNvPr>
          <p:cNvSpPr txBox="1"/>
          <p:nvPr/>
        </p:nvSpPr>
        <p:spPr>
          <a:xfrm>
            <a:off x="1599072" y="2142139"/>
            <a:ext cx="6165307" cy="2952731"/>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三、裴斯泰洛齐的教育思想</a:t>
            </a:r>
            <a:endParaRPr lang="en-US" altLang="zh-CN" b="1" dirty="0">
              <a:solidFill>
                <a:srgbClr val="0070C0"/>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裴斯泰洛齐是 </a:t>
            </a:r>
            <a:r>
              <a:rPr lang="en-US" altLang="zh-CN" dirty="0">
                <a:latin typeface="方正黑体简体" panose="02010601030101010101" pitchFamily="2" charset="-122"/>
                <a:ea typeface="方正黑体简体" panose="02010601030101010101" pitchFamily="2" charset="-122"/>
              </a:rPr>
              <a:t>19 </a:t>
            </a:r>
            <a:r>
              <a:rPr lang="zh-CN" altLang="en-US" dirty="0">
                <a:latin typeface="方正黑体简体" panose="02010601030101010101" pitchFamily="2" charset="-122"/>
                <a:ea typeface="方正黑体简体" panose="02010601030101010101" pitchFamily="2" charset="-122"/>
              </a:rPr>
              <a:t>世纪享有世界盛誉的瑞士著名教育家（图</a:t>
            </a:r>
            <a:r>
              <a:rPr lang="en-US" altLang="zh-CN" dirty="0">
                <a:latin typeface="方正黑体简体" panose="02010601030101010101" pitchFamily="2" charset="-122"/>
                <a:ea typeface="方正黑体简体" panose="02010601030101010101" pitchFamily="2" charset="-122"/>
              </a:rPr>
              <a:t>3-24</a:t>
            </a:r>
            <a:r>
              <a:rPr lang="zh-CN" altLang="en-US" dirty="0">
                <a:latin typeface="方正黑体简体" panose="02010601030101010101" pitchFamily="2" charset="-122"/>
                <a:ea typeface="方正黑体简体" panose="02010601030101010101" pitchFamily="2" charset="-122"/>
              </a:rPr>
              <a:t>）。他一生热爱儿童和教育事业的奉献精神，对教育革新的执着追求与坚毅实践，在教育理论上的潜心探索和独创见解，不仅对世界教育理论和实践的发展做出了重要贡献，而且为所有的教育工作者树立了一个令人十分崇敬的教育家形象。</a:t>
            </a:r>
          </a:p>
        </p:txBody>
      </p:sp>
      <p:pic>
        <p:nvPicPr>
          <p:cNvPr id="5" name="图片 4">
            <a:extLst>
              <a:ext uri="{FF2B5EF4-FFF2-40B4-BE49-F238E27FC236}">
                <a16:creationId xmlns:a16="http://schemas.microsoft.com/office/drawing/2014/main" id="{8D881206-5DB6-2363-00B4-D684A2D80BDB}"/>
              </a:ext>
            </a:extLst>
          </p:cNvPr>
          <p:cNvPicPr>
            <a:picLocks noChangeAspect="1"/>
          </p:cNvPicPr>
          <p:nvPr/>
        </p:nvPicPr>
        <p:blipFill>
          <a:blip r:embed="rId3"/>
          <a:stretch>
            <a:fillRect/>
          </a:stretch>
        </p:blipFill>
        <p:spPr>
          <a:xfrm>
            <a:off x="8259395" y="2264516"/>
            <a:ext cx="1872154" cy="2985967"/>
          </a:xfrm>
          <a:prstGeom prst="rect">
            <a:avLst/>
          </a:prstGeom>
        </p:spPr>
      </p:pic>
    </p:spTree>
    <p:extLst>
      <p:ext uri="{BB962C8B-B14F-4D97-AF65-F5344CB8AC3E}">
        <p14:creationId xmlns:p14="http://schemas.microsoft.com/office/powerpoint/2010/main" val="194367560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animEffect transition="in" filter="fade">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3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17-19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世纪教育家的教育思想</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2" name="任意多边形: 形状 1">
            <a:extLst>
              <a:ext uri="{FF2B5EF4-FFF2-40B4-BE49-F238E27FC236}">
                <a16:creationId xmlns:a16="http://schemas.microsoft.com/office/drawing/2014/main" id="{546A6978-B954-654A-301D-87D1800A2F51}"/>
              </a:ext>
            </a:extLst>
          </p:cNvPr>
          <p:cNvSpPr/>
          <p:nvPr/>
        </p:nvSpPr>
        <p:spPr>
          <a:xfrm>
            <a:off x="-80211" y="2584448"/>
            <a:ext cx="12585742" cy="2245898"/>
          </a:xfrm>
          <a:custGeom>
            <a:avLst/>
            <a:gdLst>
              <a:gd name="connsiteX0" fmla="*/ 0 w 12585742"/>
              <a:gd name="connsiteY0" fmla="*/ 174794 h 2245898"/>
              <a:gd name="connsiteX1" fmla="*/ 2037348 w 12585742"/>
              <a:gd name="connsiteY1" fmla="*/ 142710 h 2245898"/>
              <a:gd name="connsiteX2" fmla="*/ 3336758 w 12585742"/>
              <a:gd name="connsiteY2" fmla="*/ 1730878 h 2245898"/>
              <a:gd name="connsiteX3" fmla="*/ 4908885 w 12585742"/>
              <a:gd name="connsiteY3" fmla="*/ 2244226 h 2245898"/>
              <a:gd name="connsiteX4" fmla="*/ 6705600 w 12585742"/>
              <a:gd name="connsiteY4" fmla="*/ 1602541 h 2245898"/>
              <a:gd name="connsiteX5" fmla="*/ 7668127 w 12585742"/>
              <a:gd name="connsiteY5" fmla="*/ 2051720 h 2245898"/>
              <a:gd name="connsiteX6" fmla="*/ 9769643 w 12585742"/>
              <a:gd name="connsiteY6" fmla="*/ 688141 h 2245898"/>
              <a:gd name="connsiteX7" fmla="*/ 12352422 w 12585742"/>
              <a:gd name="connsiteY7" fmla="*/ 1939426 h 2245898"/>
              <a:gd name="connsiteX8" fmla="*/ 12304295 w 12585742"/>
              <a:gd name="connsiteY8" fmla="*/ 1939426 h 224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85742" h="2245898">
                <a:moveTo>
                  <a:pt x="0" y="174794"/>
                </a:moveTo>
                <a:cubicBezTo>
                  <a:pt x="740611" y="29078"/>
                  <a:pt x="1481222" y="-116637"/>
                  <a:pt x="2037348" y="142710"/>
                </a:cubicBezTo>
                <a:cubicBezTo>
                  <a:pt x="2593474" y="402057"/>
                  <a:pt x="2858169" y="1380625"/>
                  <a:pt x="3336758" y="1730878"/>
                </a:cubicBezTo>
                <a:cubicBezTo>
                  <a:pt x="3815348" y="2081131"/>
                  <a:pt x="4347411" y="2265616"/>
                  <a:pt x="4908885" y="2244226"/>
                </a:cubicBezTo>
                <a:cubicBezTo>
                  <a:pt x="5470359" y="2222837"/>
                  <a:pt x="6245726" y="1634625"/>
                  <a:pt x="6705600" y="1602541"/>
                </a:cubicBezTo>
                <a:cubicBezTo>
                  <a:pt x="7165474" y="1570457"/>
                  <a:pt x="7157453" y="2204120"/>
                  <a:pt x="7668127" y="2051720"/>
                </a:cubicBezTo>
                <a:cubicBezTo>
                  <a:pt x="8178801" y="1899320"/>
                  <a:pt x="8988927" y="706857"/>
                  <a:pt x="9769643" y="688141"/>
                </a:cubicBezTo>
                <a:cubicBezTo>
                  <a:pt x="10550359" y="669425"/>
                  <a:pt x="12352422" y="1939426"/>
                  <a:pt x="12352422" y="1939426"/>
                </a:cubicBezTo>
                <a:cubicBezTo>
                  <a:pt x="12774864" y="2147974"/>
                  <a:pt x="12539579" y="2043700"/>
                  <a:pt x="12304295" y="1939426"/>
                </a:cubicBezTo>
              </a:path>
            </a:pathLst>
          </a:custGeom>
          <a:noFill/>
          <a:ln>
            <a:solidFill>
              <a:srgbClr val="3F88FB"/>
            </a:solid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FB976E48-72E4-25FC-7EFC-12A0A04A0F2B}"/>
              </a:ext>
            </a:extLst>
          </p:cNvPr>
          <p:cNvSpPr/>
          <p:nvPr/>
        </p:nvSpPr>
        <p:spPr>
          <a:xfrm>
            <a:off x="706296" y="1798387"/>
            <a:ext cx="1909010" cy="1909010"/>
          </a:xfrm>
          <a:prstGeom prst="ellipse">
            <a:avLst/>
          </a:prstGeom>
          <a:ln/>
        </p:spPr>
        <p:style>
          <a:lnRef idx="0">
            <a:schemeClr val="accent3"/>
          </a:lnRef>
          <a:fillRef idx="3">
            <a:schemeClr val="accent3"/>
          </a:fillRef>
          <a:effectRef idx="3">
            <a:schemeClr val="accent3"/>
          </a:effectRef>
          <a:fontRef idx="minor">
            <a:schemeClr val="lt1"/>
          </a:fontRef>
        </p:style>
        <p:txBody>
          <a:bodyPr lIns="0" tIns="0" rIns="0" bIns="0" rtlCol="0" anchor="ctr" anchorCtr="1"/>
          <a:lstStyle/>
          <a:p>
            <a:pPr algn="ctr"/>
            <a:r>
              <a:rPr lang="zh-CN" altLang="en-US" dirty="0"/>
              <a:t>（一）</a:t>
            </a:r>
            <a:endParaRPr lang="en-US" altLang="zh-CN" dirty="0"/>
          </a:p>
          <a:p>
            <a:pPr algn="ctr"/>
            <a:r>
              <a:rPr lang="zh-CN" altLang="en-US" dirty="0"/>
              <a:t>论教育目的</a:t>
            </a:r>
          </a:p>
        </p:txBody>
      </p:sp>
      <p:sp>
        <p:nvSpPr>
          <p:cNvPr id="12" name="椭圆 11">
            <a:extLst>
              <a:ext uri="{FF2B5EF4-FFF2-40B4-BE49-F238E27FC236}">
                <a16:creationId xmlns:a16="http://schemas.microsoft.com/office/drawing/2014/main" id="{54ADABB3-0A27-15DB-4F7D-8E6C611359B4}"/>
              </a:ext>
            </a:extLst>
          </p:cNvPr>
          <p:cNvSpPr/>
          <p:nvPr/>
        </p:nvSpPr>
        <p:spPr>
          <a:xfrm>
            <a:off x="2615306" y="3467075"/>
            <a:ext cx="1909010" cy="1909010"/>
          </a:xfrm>
          <a:prstGeom prst="ellipse">
            <a:avLst/>
          </a:prstGeom>
          <a:ln/>
        </p:spPr>
        <p:style>
          <a:lnRef idx="0">
            <a:schemeClr val="accent2"/>
          </a:lnRef>
          <a:fillRef idx="3">
            <a:schemeClr val="accent2"/>
          </a:fillRef>
          <a:effectRef idx="3">
            <a:schemeClr val="accent2"/>
          </a:effectRef>
          <a:fontRef idx="minor">
            <a:schemeClr val="lt1"/>
          </a:fontRef>
        </p:style>
        <p:txBody>
          <a:bodyPr lIns="0" tIns="0" rIns="0" bIns="0" rtlCol="0" anchor="ctr" anchorCtr="1"/>
          <a:lstStyle/>
          <a:p>
            <a:pPr algn="ctr"/>
            <a:r>
              <a:rPr lang="zh-CN" altLang="en-US" dirty="0"/>
              <a:t>（二）</a:t>
            </a:r>
            <a:endParaRPr lang="en-US" altLang="zh-CN" dirty="0"/>
          </a:p>
          <a:p>
            <a:pPr algn="ctr"/>
            <a:r>
              <a:rPr lang="zh-CN" altLang="en-US" dirty="0"/>
              <a:t>论教育心理学化</a:t>
            </a:r>
          </a:p>
        </p:txBody>
      </p:sp>
      <p:sp>
        <p:nvSpPr>
          <p:cNvPr id="13" name="椭圆 12">
            <a:extLst>
              <a:ext uri="{FF2B5EF4-FFF2-40B4-BE49-F238E27FC236}">
                <a16:creationId xmlns:a16="http://schemas.microsoft.com/office/drawing/2014/main" id="{E84B282F-14F6-0901-3B8D-F79CDB4053EE}"/>
              </a:ext>
            </a:extLst>
          </p:cNvPr>
          <p:cNvSpPr/>
          <p:nvPr/>
        </p:nvSpPr>
        <p:spPr>
          <a:xfrm>
            <a:off x="5076612" y="2921336"/>
            <a:ext cx="1909010" cy="1909010"/>
          </a:xfrm>
          <a:prstGeom prst="ellipse">
            <a:avLst/>
          </a:prstGeom>
          <a:ln/>
        </p:spPr>
        <p:style>
          <a:lnRef idx="0">
            <a:schemeClr val="accent4"/>
          </a:lnRef>
          <a:fillRef idx="3">
            <a:schemeClr val="accent4"/>
          </a:fillRef>
          <a:effectRef idx="3">
            <a:schemeClr val="accent4"/>
          </a:effectRef>
          <a:fontRef idx="minor">
            <a:schemeClr val="lt1"/>
          </a:fontRef>
        </p:style>
        <p:txBody>
          <a:bodyPr lIns="0" tIns="0" rIns="0" bIns="0" rtlCol="0" anchor="ctr" anchorCtr="1"/>
          <a:lstStyle/>
          <a:p>
            <a:pPr algn="ctr"/>
            <a:r>
              <a:rPr lang="zh-CN" altLang="en-US" dirty="0"/>
              <a:t>（三）</a:t>
            </a:r>
            <a:endParaRPr lang="en-US" altLang="zh-CN" dirty="0"/>
          </a:p>
          <a:p>
            <a:pPr algn="ctr"/>
            <a:r>
              <a:rPr lang="zh-CN" altLang="en-US" dirty="0"/>
              <a:t>论要素教育</a:t>
            </a:r>
          </a:p>
        </p:txBody>
      </p:sp>
      <p:sp>
        <p:nvSpPr>
          <p:cNvPr id="14" name="椭圆 13">
            <a:extLst>
              <a:ext uri="{FF2B5EF4-FFF2-40B4-BE49-F238E27FC236}">
                <a16:creationId xmlns:a16="http://schemas.microsoft.com/office/drawing/2014/main" id="{193D3C40-9A51-1DBE-0481-831A7EA48BCF}"/>
              </a:ext>
            </a:extLst>
          </p:cNvPr>
          <p:cNvSpPr/>
          <p:nvPr/>
        </p:nvSpPr>
        <p:spPr>
          <a:xfrm>
            <a:off x="10059555" y="2752892"/>
            <a:ext cx="1909010" cy="1909010"/>
          </a:xfrm>
          <a:prstGeom prst="ellipse">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zh-CN" altLang="en-US" dirty="0"/>
              <a:t>（五）</a:t>
            </a:r>
            <a:endParaRPr lang="en-US" altLang="zh-CN" dirty="0"/>
          </a:p>
          <a:p>
            <a:pPr algn="ctr"/>
            <a:r>
              <a:rPr lang="zh-CN" altLang="en-US" dirty="0"/>
              <a:t>关于教育与生产劳动相结合</a:t>
            </a:r>
          </a:p>
        </p:txBody>
      </p:sp>
      <p:sp>
        <p:nvSpPr>
          <p:cNvPr id="15" name="椭圆 14">
            <a:extLst>
              <a:ext uri="{FF2B5EF4-FFF2-40B4-BE49-F238E27FC236}">
                <a16:creationId xmlns:a16="http://schemas.microsoft.com/office/drawing/2014/main" id="{78459A41-7CFE-7BAC-195F-FF5A8B6F244F}"/>
              </a:ext>
            </a:extLst>
          </p:cNvPr>
          <p:cNvSpPr/>
          <p:nvPr/>
        </p:nvSpPr>
        <p:spPr>
          <a:xfrm>
            <a:off x="7622755" y="3194206"/>
            <a:ext cx="1909010" cy="1909010"/>
          </a:xfrm>
          <a:prstGeom prst="ellipse">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zh-CN" altLang="en-US" dirty="0"/>
              <a:t>（四）</a:t>
            </a:r>
            <a:endParaRPr lang="en-US" altLang="zh-CN" dirty="0"/>
          </a:p>
          <a:p>
            <a:pPr algn="ctr"/>
            <a:r>
              <a:rPr lang="zh-CN" altLang="en-US" dirty="0"/>
              <a:t>论初等学校各科教学法</a:t>
            </a:r>
          </a:p>
        </p:txBody>
      </p:sp>
    </p:spTree>
    <p:extLst>
      <p:ext uri="{BB962C8B-B14F-4D97-AF65-F5344CB8AC3E}">
        <p14:creationId xmlns:p14="http://schemas.microsoft.com/office/powerpoint/2010/main" val="23309891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 grpId="0" animBg="1"/>
      <p:bldP spid="3" grpId="0" animBg="1"/>
      <p:bldP spid="12" grpId="0" animBg="1"/>
      <p:bldP spid="13" grpId="0" animBg="1"/>
      <p:bldP spid="14" grpId="0" animBg="1"/>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17-19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世纪教育家的教育思想</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16" name="矩形 15">
            <a:extLst>
              <a:ext uri="{FF2B5EF4-FFF2-40B4-BE49-F238E27FC236}">
                <a16:creationId xmlns:a16="http://schemas.microsoft.com/office/drawing/2014/main" id="{5F4B4DB5-0639-6D52-53AE-B808435D1414}"/>
              </a:ext>
            </a:extLst>
          </p:cNvPr>
          <p:cNvSpPr/>
          <p:nvPr/>
        </p:nvSpPr>
        <p:spPr>
          <a:xfrm rot="5400000">
            <a:off x="1347903" y="4033242"/>
            <a:ext cx="1218876" cy="146942"/>
          </a:xfrm>
          <a:prstGeom prst="rect">
            <a:avLst/>
          </a:prstGeom>
        </p:spPr>
        <p:style>
          <a:lnRef idx="0">
            <a:schemeClr val="lt1">
              <a:hueOff val="0"/>
              <a:satOff val="0"/>
              <a:lumOff val="0"/>
              <a:alphaOff val="0"/>
            </a:schemeClr>
          </a:lnRef>
          <a:fillRef idx="3">
            <a:schemeClr val="accent5">
              <a:hueOff val="-965506"/>
              <a:satOff val="-2488"/>
              <a:lumOff val="-1681"/>
              <a:alphaOff val="0"/>
            </a:schemeClr>
          </a:fillRef>
          <a:effectRef idx="3">
            <a:schemeClr val="accent5">
              <a:hueOff val="-965506"/>
              <a:satOff val="-2488"/>
              <a:lumOff val="-1681"/>
              <a:alphaOff val="0"/>
            </a:schemeClr>
          </a:effectRef>
          <a:fontRef idx="minor">
            <a:schemeClr val="lt1">
              <a:hueOff val="0"/>
              <a:satOff val="0"/>
              <a:lumOff val="0"/>
              <a:alphaOff val="0"/>
            </a:schemeClr>
          </a:fontRef>
        </p:style>
      </p:sp>
      <p:sp>
        <p:nvSpPr>
          <p:cNvPr id="18" name="矩形 17">
            <a:extLst>
              <a:ext uri="{FF2B5EF4-FFF2-40B4-BE49-F238E27FC236}">
                <a16:creationId xmlns:a16="http://schemas.microsoft.com/office/drawing/2014/main" id="{170B0B19-0E0E-4AC8-783A-B892559515BF}"/>
              </a:ext>
            </a:extLst>
          </p:cNvPr>
          <p:cNvSpPr/>
          <p:nvPr/>
        </p:nvSpPr>
        <p:spPr>
          <a:xfrm>
            <a:off x="1962719" y="4645502"/>
            <a:ext cx="3640122" cy="146942"/>
          </a:xfrm>
          <a:prstGeom prst="rect">
            <a:avLst/>
          </a:prstGeom>
        </p:spPr>
        <p:style>
          <a:lnRef idx="0">
            <a:schemeClr val="lt1">
              <a:hueOff val="0"/>
              <a:satOff val="0"/>
              <a:lumOff val="0"/>
              <a:alphaOff val="0"/>
            </a:schemeClr>
          </a:lnRef>
          <a:fillRef idx="3">
            <a:schemeClr val="accent5">
              <a:hueOff val="-1931012"/>
              <a:satOff val="-4977"/>
              <a:lumOff val="-3361"/>
              <a:alphaOff val="0"/>
            </a:schemeClr>
          </a:fillRef>
          <a:effectRef idx="3">
            <a:schemeClr val="accent5">
              <a:hueOff val="-1931012"/>
              <a:satOff val="-4977"/>
              <a:lumOff val="-3361"/>
              <a:alphaOff val="0"/>
            </a:schemeClr>
          </a:effectRef>
          <a:fontRef idx="minor">
            <a:schemeClr val="lt1">
              <a:hueOff val="0"/>
              <a:satOff val="0"/>
              <a:lumOff val="0"/>
              <a:alphaOff val="0"/>
            </a:schemeClr>
          </a:fontRef>
        </p:style>
      </p:sp>
      <p:sp>
        <p:nvSpPr>
          <p:cNvPr id="19" name="任意多边形: 形状 18">
            <a:extLst>
              <a:ext uri="{FF2B5EF4-FFF2-40B4-BE49-F238E27FC236}">
                <a16:creationId xmlns:a16="http://schemas.microsoft.com/office/drawing/2014/main" id="{022C2419-4DA3-2C62-3DEA-BF68FFC331B8}"/>
              </a:ext>
            </a:extLst>
          </p:cNvPr>
          <p:cNvSpPr/>
          <p:nvPr/>
        </p:nvSpPr>
        <p:spPr>
          <a:xfrm>
            <a:off x="888283" y="4479411"/>
            <a:ext cx="3112089" cy="979614"/>
          </a:xfrm>
          <a:custGeom>
            <a:avLst/>
            <a:gdLst>
              <a:gd name="connsiteX0" fmla="*/ 0 w 3112089"/>
              <a:gd name="connsiteY0" fmla="*/ 97961 h 979614"/>
              <a:gd name="connsiteX1" fmla="*/ 97961 w 3112089"/>
              <a:gd name="connsiteY1" fmla="*/ 0 h 979614"/>
              <a:gd name="connsiteX2" fmla="*/ 3014128 w 3112089"/>
              <a:gd name="connsiteY2" fmla="*/ 0 h 979614"/>
              <a:gd name="connsiteX3" fmla="*/ 3112089 w 3112089"/>
              <a:gd name="connsiteY3" fmla="*/ 97961 h 979614"/>
              <a:gd name="connsiteX4" fmla="*/ 3112089 w 3112089"/>
              <a:gd name="connsiteY4" fmla="*/ 881653 h 979614"/>
              <a:gd name="connsiteX5" fmla="*/ 3014128 w 3112089"/>
              <a:gd name="connsiteY5" fmla="*/ 979614 h 979614"/>
              <a:gd name="connsiteX6" fmla="*/ 97961 w 3112089"/>
              <a:gd name="connsiteY6" fmla="*/ 979614 h 979614"/>
              <a:gd name="connsiteX7" fmla="*/ 0 w 3112089"/>
              <a:gd name="connsiteY7" fmla="*/ 881653 h 979614"/>
              <a:gd name="connsiteX8" fmla="*/ 0 w 3112089"/>
              <a:gd name="connsiteY8" fmla="*/ 97961 h 97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089" h="979614">
                <a:moveTo>
                  <a:pt x="0" y="97961"/>
                </a:moveTo>
                <a:cubicBezTo>
                  <a:pt x="0" y="43859"/>
                  <a:pt x="43859" y="0"/>
                  <a:pt x="97961" y="0"/>
                </a:cubicBezTo>
                <a:lnTo>
                  <a:pt x="3014128" y="0"/>
                </a:lnTo>
                <a:cubicBezTo>
                  <a:pt x="3068230" y="0"/>
                  <a:pt x="3112089" y="43859"/>
                  <a:pt x="3112089" y="97961"/>
                </a:cubicBezTo>
                <a:lnTo>
                  <a:pt x="3112089" y="881653"/>
                </a:lnTo>
                <a:cubicBezTo>
                  <a:pt x="3112089" y="935755"/>
                  <a:pt x="3068230" y="979614"/>
                  <a:pt x="3014128" y="979614"/>
                </a:cubicBezTo>
                <a:lnTo>
                  <a:pt x="97961" y="979614"/>
                </a:lnTo>
                <a:cubicBezTo>
                  <a:pt x="43859" y="979614"/>
                  <a:pt x="0" y="935755"/>
                  <a:pt x="0" y="881653"/>
                </a:cubicBezTo>
                <a:lnTo>
                  <a:pt x="0" y="97961"/>
                </a:lnTo>
                <a:close/>
              </a:path>
            </a:pathLst>
          </a:custGeom>
        </p:spPr>
        <p:style>
          <a:lnRef idx="0">
            <a:schemeClr val="lt1">
              <a:hueOff val="0"/>
              <a:satOff val="0"/>
              <a:lumOff val="0"/>
              <a:alphaOff val="0"/>
            </a:schemeClr>
          </a:lnRef>
          <a:fillRef idx="3">
            <a:schemeClr val="accent5">
              <a:hueOff val="-1689636"/>
              <a:satOff val="-4355"/>
              <a:lumOff val="-2941"/>
              <a:alphaOff val="0"/>
            </a:schemeClr>
          </a:fillRef>
          <a:effectRef idx="3">
            <a:schemeClr val="accent5">
              <a:hueOff val="-1689636"/>
              <a:satOff val="-4355"/>
              <a:lumOff val="-2941"/>
              <a:alphaOff val="0"/>
            </a:schemeClr>
          </a:effectRef>
          <a:fontRef idx="minor">
            <a:schemeClr val="lt1"/>
          </a:fontRef>
        </p:style>
        <p:txBody>
          <a:bodyPr spcFirstLastPara="0" vert="horz" wrap="square" lIns="97272" tIns="97272" rIns="97272" bIns="97272" numCol="1" spcCol="1270" anchor="ctr" anchorCtr="0">
            <a:noAutofit/>
          </a:bodyPr>
          <a:lstStyle/>
          <a:p>
            <a:pPr marL="0" lvl="0" indent="0" algn="ctr" defTabSz="800100">
              <a:lnSpc>
                <a:spcPct val="90000"/>
              </a:lnSpc>
              <a:spcBef>
                <a:spcPct val="0"/>
              </a:spcBef>
              <a:spcAft>
                <a:spcPct val="35000"/>
              </a:spcAft>
              <a:buNone/>
            </a:pPr>
            <a:r>
              <a:rPr lang="zh-CN" altLang="en-US" dirty="0"/>
              <a:t>（一）赫尔巴特教育思想的理论基础</a:t>
            </a:r>
            <a:endParaRPr lang="zh-CN" altLang="en-US" sz="1800" kern="1200" dirty="0"/>
          </a:p>
        </p:txBody>
      </p:sp>
      <p:sp>
        <p:nvSpPr>
          <p:cNvPr id="20" name="矩形 19">
            <a:extLst>
              <a:ext uri="{FF2B5EF4-FFF2-40B4-BE49-F238E27FC236}">
                <a16:creationId xmlns:a16="http://schemas.microsoft.com/office/drawing/2014/main" id="{C53D662C-A2F2-D853-60E9-AAC7C401CF11}"/>
              </a:ext>
            </a:extLst>
          </p:cNvPr>
          <p:cNvSpPr/>
          <p:nvPr/>
        </p:nvSpPr>
        <p:spPr>
          <a:xfrm rot="16200000">
            <a:off x="4998781" y="4033242"/>
            <a:ext cx="1218876" cy="146942"/>
          </a:xfrm>
          <a:prstGeom prst="rect">
            <a:avLst/>
          </a:prstGeom>
        </p:spPr>
        <p:style>
          <a:lnRef idx="0">
            <a:schemeClr val="lt1">
              <a:hueOff val="0"/>
              <a:satOff val="0"/>
              <a:lumOff val="0"/>
              <a:alphaOff val="0"/>
            </a:schemeClr>
          </a:lnRef>
          <a:fillRef idx="3">
            <a:schemeClr val="accent5">
              <a:hueOff val="-2896518"/>
              <a:satOff val="-7465"/>
              <a:lumOff val="-5042"/>
              <a:alphaOff val="0"/>
            </a:schemeClr>
          </a:fillRef>
          <a:effectRef idx="3">
            <a:schemeClr val="accent5">
              <a:hueOff val="-2896518"/>
              <a:satOff val="-7465"/>
              <a:lumOff val="-5042"/>
              <a:alphaOff val="0"/>
            </a:schemeClr>
          </a:effectRef>
          <a:fontRef idx="minor">
            <a:schemeClr val="lt1">
              <a:hueOff val="0"/>
              <a:satOff val="0"/>
              <a:lumOff val="0"/>
              <a:alphaOff val="0"/>
            </a:schemeClr>
          </a:fontRef>
        </p:style>
      </p:sp>
      <p:sp>
        <p:nvSpPr>
          <p:cNvPr id="23" name="任意多边形: 形状 22">
            <a:extLst>
              <a:ext uri="{FF2B5EF4-FFF2-40B4-BE49-F238E27FC236}">
                <a16:creationId xmlns:a16="http://schemas.microsoft.com/office/drawing/2014/main" id="{FB14EF50-53A4-2F3F-909E-B430D7260CE3}"/>
              </a:ext>
            </a:extLst>
          </p:cNvPr>
          <p:cNvSpPr/>
          <p:nvPr/>
        </p:nvSpPr>
        <p:spPr>
          <a:xfrm>
            <a:off x="4539161" y="4479411"/>
            <a:ext cx="3112089" cy="979614"/>
          </a:xfrm>
          <a:custGeom>
            <a:avLst/>
            <a:gdLst>
              <a:gd name="connsiteX0" fmla="*/ 0 w 3112089"/>
              <a:gd name="connsiteY0" fmla="*/ 97961 h 979614"/>
              <a:gd name="connsiteX1" fmla="*/ 97961 w 3112089"/>
              <a:gd name="connsiteY1" fmla="*/ 0 h 979614"/>
              <a:gd name="connsiteX2" fmla="*/ 3014128 w 3112089"/>
              <a:gd name="connsiteY2" fmla="*/ 0 h 979614"/>
              <a:gd name="connsiteX3" fmla="*/ 3112089 w 3112089"/>
              <a:gd name="connsiteY3" fmla="*/ 97961 h 979614"/>
              <a:gd name="connsiteX4" fmla="*/ 3112089 w 3112089"/>
              <a:gd name="connsiteY4" fmla="*/ 881653 h 979614"/>
              <a:gd name="connsiteX5" fmla="*/ 3014128 w 3112089"/>
              <a:gd name="connsiteY5" fmla="*/ 979614 h 979614"/>
              <a:gd name="connsiteX6" fmla="*/ 97961 w 3112089"/>
              <a:gd name="connsiteY6" fmla="*/ 979614 h 979614"/>
              <a:gd name="connsiteX7" fmla="*/ 0 w 3112089"/>
              <a:gd name="connsiteY7" fmla="*/ 881653 h 979614"/>
              <a:gd name="connsiteX8" fmla="*/ 0 w 3112089"/>
              <a:gd name="connsiteY8" fmla="*/ 97961 h 97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089" h="979614">
                <a:moveTo>
                  <a:pt x="0" y="97961"/>
                </a:moveTo>
                <a:cubicBezTo>
                  <a:pt x="0" y="43859"/>
                  <a:pt x="43859" y="0"/>
                  <a:pt x="97961" y="0"/>
                </a:cubicBezTo>
                <a:lnTo>
                  <a:pt x="3014128" y="0"/>
                </a:lnTo>
                <a:cubicBezTo>
                  <a:pt x="3068230" y="0"/>
                  <a:pt x="3112089" y="43859"/>
                  <a:pt x="3112089" y="97961"/>
                </a:cubicBezTo>
                <a:lnTo>
                  <a:pt x="3112089" y="881653"/>
                </a:lnTo>
                <a:cubicBezTo>
                  <a:pt x="3112089" y="935755"/>
                  <a:pt x="3068230" y="979614"/>
                  <a:pt x="3014128" y="979614"/>
                </a:cubicBezTo>
                <a:lnTo>
                  <a:pt x="97961" y="979614"/>
                </a:lnTo>
                <a:cubicBezTo>
                  <a:pt x="43859" y="979614"/>
                  <a:pt x="0" y="935755"/>
                  <a:pt x="0" y="881653"/>
                </a:cubicBezTo>
                <a:lnTo>
                  <a:pt x="0" y="97961"/>
                </a:lnTo>
                <a:close/>
              </a:path>
            </a:pathLst>
          </a:custGeom>
        </p:spPr>
        <p:style>
          <a:lnRef idx="0">
            <a:schemeClr val="lt1">
              <a:hueOff val="0"/>
              <a:satOff val="0"/>
              <a:lumOff val="0"/>
              <a:alphaOff val="0"/>
            </a:schemeClr>
          </a:lnRef>
          <a:fillRef idx="3">
            <a:schemeClr val="accent5">
              <a:hueOff val="-2534453"/>
              <a:satOff val="-6532"/>
              <a:lumOff val="-4412"/>
              <a:alphaOff val="0"/>
            </a:schemeClr>
          </a:fillRef>
          <a:effectRef idx="3">
            <a:schemeClr val="accent5">
              <a:hueOff val="-2534453"/>
              <a:satOff val="-6532"/>
              <a:lumOff val="-4412"/>
              <a:alphaOff val="0"/>
            </a:schemeClr>
          </a:effectRef>
          <a:fontRef idx="minor">
            <a:schemeClr val="lt1"/>
          </a:fontRef>
        </p:style>
        <p:txBody>
          <a:bodyPr spcFirstLastPara="0" vert="horz" wrap="square" lIns="97272" tIns="97272" rIns="97272" bIns="97272" numCol="1" spcCol="1270" anchor="ctr" anchorCtr="0">
            <a:noAutofit/>
          </a:bodyPr>
          <a:lstStyle/>
          <a:p>
            <a:pPr marL="0" lvl="0" indent="0" algn="ctr" defTabSz="800100">
              <a:lnSpc>
                <a:spcPct val="90000"/>
              </a:lnSpc>
              <a:spcBef>
                <a:spcPct val="0"/>
              </a:spcBef>
              <a:spcAft>
                <a:spcPct val="35000"/>
              </a:spcAft>
              <a:buNone/>
            </a:pPr>
            <a:r>
              <a:rPr lang="zh-CN" altLang="en-US" dirty="0"/>
              <a:t>（二）教育的目的</a:t>
            </a:r>
            <a:endParaRPr lang="zh-CN" altLang="en-US" sz="1800" kern="1200" dirty="0"/>
          </a:p>
        </p:txBody>
      </p:sp>
      <p:sp>
        <p:nvSpPr>
          <p:cNvPr id="24" name="矩形 23">
            <a:extLst>
              <a:ext uri="{FF2B5EF4-FFF2-40B4-BE49-F238E27FC236}">
                <a16:creationId xmlns:a16="http://schemas.microsoft.com/office/drawing/2014/main" id="{B496A90D-A62E-616C-8974-C837AA474967}"/>
              </a:ext>
            </a:extLst>
          </p:cNvPr>
          <p:cNvSpPr/>
          <p:nvPr/>
        </p:nvSpPr>
        <p:spPr>
          <a:xfrm rot="16200000">
            <a:off x="4998781" y="2808724"/>
            <a:ext cx="1218876" cy="146942"/>
          </a:xfrm>
          <a:prstGeom prst="rect">
            <a:avLst/>
          </a:prstGeom>
        </p:spPr>
        <p:style>
          <a:lnRef idx="0">
            <a:schemeClr val="lt1">
              <a:hueOff val="0"/>
              <a:satOff val="0"/>
              <a:lumOff val="0"/>
              <a:alphaOff val="0"/>
            </a:schemeClr>
          </a:lnRef>
          <a:fillRef idx="3">
            <a:schemeClr val="accent5">
              <a:hueOff val="-3862025"/>
              <a:satOff val="-9954"/>
              <a:lumOff val="-6723"/>
              <a:alphaOff val="0"/>
            </a:schemeClr>
          </a:fillRef>
          <a:effectRef idx="3">
            <a:schemeClr val="accent5">
              <a:hueOff val="-3862025"/>
              <a:satOff val="-9954"/>
              <a:lumOff val="-6723"/>
              <a:alphaOff val="0"/>
            </a:schemeClr>
          </a:effectRef>
          <a:fontRef idx="minor">
            <a:schemeClr val="lt1">
              <a:hueOff val="0"/>
              <a:satOff val="0"/>
              <a:lumOff val="0"/>
              <a:alphaOff val="0"/>
            </a:schemeClr>
          </a:fontRef>
        </p:style>
      </p:sp>
      <p:sp>
        <p:nvSpPr>
          <p:cNvPr id="25" name="任意多边形: 形状 24">
            <a:extLst>
              <a:ext uri="{FF2B5EF4-FFF2-40B4-BE49-F238E27FC236}">
                <a16:creationId xmlns:a16="http://schemas.microsoft.com/office/drawing/2014/main" id="{8C1DACAA-DA2F-50B7-605F-207BF25D57C7}"/>
              </a:ext>
            </a:extLst>
          </p:cNvPr>
          <p:cNvSpPr/>
          <p:nvPr/>
        </p:nvSpPr>
        <p:spPr>
          <a:xfrm>
            <a:off x="4539161" y="3254893"/>
            <a:ext cx="3112089" cy="979614"/>
          </a:xfrm>
          <a:custGeom>
            <a:avLst/>
            <a:gdLst>
              <a:gd name="connsiteX0" fmla="*/ 0 w 3112089"/>
              <a:gd name="connsiteY0" fmla="*/ 97961 h 979614"/>
              <a:gd name="connsiteX1" fmla="*/ 97961 w 3112089"/>
              <a:gd name="connsiteY1" fmla="*/ 0 h 979614"/>
              <a:gd name="connsiteX2" fmla="*/ 3014128 w 3112089"/>
              <a:gd name="connsiteY2" fmla="*/ 0 h 979614"/>
              <a:gd name="connsiteX3" fmla="*/ 3112089 w 3112089"/>
              <a:gd name="connsiteY3" fmla="*/ 97961 h 979614"/>
              <a:gd name="connsiteX4" fmla="*/ 3112089 w 3112089"/>
              <a:gd name="connsiteY4" fmla="*/ 881653 h 979614"/>
              <a:gd name="connsiteX5" fmla="*/ 3014128 w 3112089"/>
              <a:gd name="connsiteY5" fmla="*/ 979614 h 979614"/>
              <a:gd name="connsiteX6" fmla="*/ 97961 w 3112089"/>
              <a:gd name="connsiteY6" fmla="*/ 979614 h 979614"/>
              <a:gd name="connsiteX7" fmla="*/ 0 w 3112089"/>
              <a:gd name="connsiteY7" fmla="*/ 881653 h 979614"/>
              <a:gd name="connsiteX8" fmla="*/ 0 w 3112089"/>
              <a:gd name="connsiteY8" fmla="*/ 97961 h 97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089" h="979614">
                <a:moveTo>
                  <a:pt x="0" y="97961"/>
                </a:moveTo>
                <a:cubicBezTo>
                  <a:pt x="0" y="43859"/>
                  <a:pt x="43859" y="0"/>
                  <a:pt x="97961" y="0"/>
                </a:cubicBezTo>
                <a:lnTo>
                  <a:pt x="3014128" y="0"/>
                </a:lnTo>
                <a:cubicBezTo>
                  <a:pt x="3068230" y="0"/>
                  <a:pt x="3112089" y="43859"/>
                  <a:pt x="3112089" y="97961"/>
                </a:cubicBezTo>
                <a:lnTo>
                  <a:pt x="3112089" y="881653"/>
                </a:lnTo>
                <a:cubicBezTo>
                  <a:pt x="3112089" y="935755"/>
                  <a:pt x="3068230" y="979614"/>
                  <a:pt x="3014128" y="979614"/>
                </a:cubicBezTo>
                <a:lnTo>
                  <a:pt x="97961" y="979614"/>
                </a:lnTo>
                <a:cubicBezTo>
                  <a:pt x="43859" y="979614"/>
                  <a:pt x="0" y="935755"/>
                  <a:pt x="0" y="881653"/>
                </a:cubicBezTo>
                <a:lnTo>
                  <a:pt x="0" y="97961"/>
                </a:lnTo>
                <a:close/>
              </a:path>
            </a:pathLst>
          </a:custGeom>
        </p:spPr>
        <p:style>
          <a:lnRef idx="0">
            <a:schemeClr val="lt1">
              <a:hueOff val="0"/>
              <a:satOff val="0"/>
              <a:lumOff val="0"/>
              <a:alphaOff val="0"/>
            </a:schemeClr>
          </a:lnRef>
          <a:fillRef idx="3">
            <a:schemeClr val="accent5">
              <a:hueOff val="-3379271"/>
              <a:satOff val="-8710"/>
              <a:lumOff val="-5883"/>
              <a:alphaOff val="0"/>
            </a:schemeClr>
          </a:fillRef>
          <a:effectRef idx="3">
            <a:schemeClr val="accent5">
              <a:hueOff val="-3379271"/>
              <a:satOff val="-8710"/>
              <a:lumOff val="-5883"/>
              <a:alphaOff val="0"/>
            </a:schemeClr>
          </a:effectRef>
          <a:fontRef idx="minor">
            <a:schemeClr val="lt1"/>
          </a:fontRef>
        </p:style>
        <p:txBody>
          <a:bodyPr spcFirstLastPara="0" vert="horz" wrap="square" lIns="97272" tIns="97272" rIns="97272" bIns="97272" numCol="1" spcCol="1270" anchor="ctr" anchorCtr="0">
            <a:noAutofit/>
          </a:bodyPr>
          <a:lstStyle/>
          <a:p>
            <a:pPr marL="0" lvl="0" indent="0" algn="ctr" defTabSz="800100">
              <a:lnSpc>
                <a:spcPct val="90000"/>
              </a:lnSpc>
              <a:spcBef>
                <a:spcPct val="0"/>
              </a:spcBef>
              <a:spcAft>
                <a:spcPct val="35000"/>
              </a:spcAft>
              <a:buNone/>
            </a:pPr>
            <a:r>
              <a:rPr lang="zh-CN" altLang="en-US" dirty="0"/>
              <a:t>（三）教育性教学原则</a:t>
            </a:r>
            <a:endParaRPr lang="zh-CN" altLang="en-US" sz="1800" kern="1200" dirty="0"/>
          </a:p>
        </p:txBody>
      </p:sp>
      <p:sp>
        <p:nvSpPr>
          <p:cNvPr id="26" name="矩形 25">
            <a:extLst>
              <a:ext uri="{FF2B5EF4-FFF2-40B4-BE49-F238E27FC236}">
                <a16:creationId xmlns:a16="http://schemas.microsoft.com/office/drawing/2014/main" id="{A29D843A-C5CA-1113-7018-63175AD9B700}"/>
              </a:ext>
            </a:extLst>
          </p:cNvPr>
          <p:cNvSpPr/>
          <p:nvPr/>
        </p:nvSpPr>
        <p:spPr>
          <a:xfrm>
            <a:off x="5613597" y="2196464"/>
            <a:ext cx="3640122" cy="146942"/>
          </a:xfrm>
          <a:prstGeom prst="rect">
            <a:avLst/>
          </a:prstGeom>
        </p:spPr>
        <p:style>
          <a:lnRef idx="0">
            <a:schemeClr val="lt1">
              <a:hueOff val="0"/>
              <a:satOff val="0"/>
              <a:lumOff val="0"/>
              <a:alphaOff val="0"/>
            </a:schemeClr>
          </a:lnRef>
          <a:fillRef idx="3">
            <a:schemeClr val="accent5">
              <a:hueOff val="-4827531"/>
              <a:satOff val="-12442"/>
              <a:lumOff val="-8404"/>
              <a:alphaOff val="0"/>
            </a:schemeClr>
          </a:fillRef>
          <a:effectRef idx="3">
            <a:schemeClr val="accent5">
              <a:hueOff val="-4827531"/>
              <a:satOff val="-12442"/>
              <a:lumOff val="-8404"/>
              <a:alphaOff val="0"/>
            </a:schemeClr>
          </a:effectRef>
          <a:fontRef idx="minor">
            <a:schemeClr val="lt1">
              <a:hueOff val="0"/>
              <a:satOff val="0"/>
              <a:lumOff val="0"/>
              <a:alphaOff val="0"/>
            </a:schemeClr>
          </a:fontRef>
        </p:style>
      </p:sp>
      <p:sp>
        <p:nvSpPr>
          <p:cNvPr id="27" name="任意多边形: 形状 26">
            <a:extLst>
              <a:ext uri="{FF2B5EF4-FFF2-40B4-BE49-F238E27FC236}">
                <a16:creationId xmlns:a16="http://schemas.microsoft.com/office/drawing/2014/main" id="{181C3AA0-5462-824F-10E1-95A15C8C41CD}"/>
              </a:ext>
            </a:extLst>
          </p:cNvPr>
          <p:cNvSpPr/>
          <p:nvPr/>
        </p:nvSpPr>
        <p:spPr>
          <a:xfrm>
            <a:off x="4539161" y="2030374"/>
            <a:ext cx="3112089" cy="979614"/>
          </a:xfrm>
          <a:custGeom>
            <a:avLst/>
            <a:gdLst>
              <a:gd name="connsiteX0" fmla="*/ 0 w 3112089"/>
              <a:gd name="connsiteY0" fmla="*/ 97961 h 979614"/>
              <a:gd name="connsiteX1" fmla="*/ 97961 w 3112089"/>
              <a:gd name="connsiteY1" fmla="*/ 0 h 979614"/>
              <a:gd name="connsiteX2" fmla="*/ 3014128 w 3112089"/>
              <a:gd name="connsiteY2" fmla="*/ 0 h 979614"/>
              <a:gd name="connsiteX3" fmla="*/ 3112089 w 3112089"/>
              <a:gd name="connsiteY3" fmla="*/ 97961 h 979614"/>
              <a:gd name="connsiteX4" fmla="*/ 3112089 w 3112089"/>
              <a:gd name="connsiteY4" fmla="*/ 881653 h 979614"/>
              <a:gd name="connsiteX5" fmla="*/ 3014128 w 3112089"/>
              <a:gd name="connsiteY5" fmla="*/ 979614 h 979614"/>
              <a:gd name="connsiteX6" fmla="*/ 97961 w 3112089"/>
              <a:gd name="connsiteY6" fmla="*/ 979614 h 979614"/>
              <a:gd name="connsiteX7" fmla="*/ 0 w 3112089"/>
              <a:gd name="connsiteY7" fmla="*/ 881653 h 979614"/>
              <a:gd name="connsiteX8" fmla="*/ 0 w 3112089"/>
              <a:gd name="connsiteY8" fmla="*/ 97961 h 97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089" h="979614">
                <a:moveTo>
                  <a:pt x="0" y="97961"/>
                </a:moveTo>
                <a:cubicBezTo>
                  <a:pt x="0" y="43859"/>
                  <a:pt x="43859" y="0"/>
                  <a:pt x="97961" y="0"/>
                </a:cubicBezTo>
                <a:lnTo>
                  <a:pt x="3014128" y="0"/>
                </a:lnTo>
                <a:cubicBezTo>
                  <a:pt x="3068230" y="0"/>
                  <a:pt x="3112089" y="43859"/>
                  <a:pt x="3112089" y="97961"/>
                </a:cubicBezTo>
                <a:lnTo>
                  <a:pt x="3112089" y="881653"/>
                </a:lnTo>
                <a:cubicBezTo>
                  <a:pt x="3112089" y="935755"/>
                  <a:pt x="3068230" y="979614"/>
                  <a:pt x="3014128" y="979614"/>
                </a:cubicBezTo>
                <a:lnTo>
                  <a:pt x="97961" y="979614"/>
                </a:lnTo>
                <a:cubicBezTo>
                  <a:pt x="43859" y="979614"/>
                  <a:pt x="0" y="935755"/>
                  <a:pt x="0" y="881653"/>
                </a:cubicBezTo>
                <a:lnTo>
                  <a:pt x="0" y="97961"/>
                </a:lnTo>
                <a:close/>
              </a:path>
            </a:pathLst>
          </a:custGeom>
        </p:spPr>
        <p:style>
          <a:lnRef idx="0">
            <a:schemeClr val="lt1">
              <a:hueOff val="0"/>
              <a:satOff val="0"/>
              <a:lumOff val="0"/>
              <a:alphaOff val="0"/>
            </a:schemeClr>
          </a:lnRef>
          <a:fillRef idx="3">
            <a:schemeClr val="accent5">
              <a:hueOff val="-4224089"/>
              <a:satOff val="-10887"/>
              <a:lumOff val="-7353"/>
              <a:alphaOff val="0"/>
            </a:schemeClr>
          </a:fillRef>
          <a:effectRef idx="3">
            <a:schemeClr val="accent5">
              <a:hueOff val="-4224089"/>
              <a:satOff val="-10887"/>
              <a:lumOff val="-7353"/>
              <a:alphaOff val="0"/>
            </a:schemeClr>
          </a:effectRef>
          <a:fontRef idx="minor">
            <a:schemeClr val="lt1"/>
          </a:fontRef>
        </p:style>
        <p:txBody>
          <a:bodyPr spcFirstLastPara="0" vert="horz" wrap="square" lIns="97272" tIns="97272" rIns="97272" bIns="97272" numCol="1" spcCol="1270" anchor="ctr" anchorCtr="0">
            <a:noAutofit/>
          </a:bodyPr>
          <a:lstStyle/>
          <a:p>
            <a:pPr algn="ctr" defTabSz="800100">
              <a:lnSpc>
                <a:spcPct val="90000"/>
              </a:lnSpc>
              <a:spcBef>
                <a:spcPct val="0"/>
              </a:spcBef>
              <a:spcAft>
                <a:spcPct val="35000"/>
              </a:spcAft>
            </a:pPr>
            <a:r>
              <a:rPr lang="zh-CN" altLang="en-US" dirty="0"/>
              <a:t>（四）道德教育</a:t>
            </a:r>
            <a:endParaRPr lang="zh-CN" altLang="en-US" sz="1800" kern="1200" dirty="0"/>
          </a:p>
        </p:txBody>
      </p:sp>
      <p:sp>
        <p:nvSpPr>
          <p:cNvPr id="28" name="矩形 27">
            <a:extLst>
              <a:ext uri="{FF2B5EF4-FFF2-40B4-BE49-F238E27FC236}">
                <a16:creationId xmlns:a16="http://schemas.microsoft.com/office/drawing/2014/main" id="{BF8D7600-AEE1-F1DF-05FD-26713B061C50}"/>
              </a:ext>
            </a:extLst>
          </p:cNvPr>
          <p:cNvSpPr/>
          <p:nvPr/>
        </p:nvSpPr>
        <p:spPr>
          <a:xfrm rot="5400000">
            <a:off x="8649659" y="2808724"/>
            <a:ext cx="1218876" cy="146942"/>
          </a:xfrm>
          <a:prstGeom prst="rect">
            <a:avLst/>
          </a:prstGeom>
        </p:spPr>
        <p:style>
          <a:lnRef idx="0">
            <a:schemeClr val="lt1">
              <a:hueOff val="0"/>
              <a:satOff val="0"/>
              <a:lumOff val="0"/>
              <a:alphaOff val="0"/>
            </a:schemeClr>
          </a:lnRef>
          <a:fillRef idx="3">
            <a:schemeClr val="accent5">
              <a:hueOff val="-5793037"/>
              <a:satOff val="-14931"/>
              <a:lumOff val="-10084"/>
              <a:alphaOff val="0"/>
            </a:schemeClr>
          </a:fillRef>
          <a:effectRef idx="3">
            <a:schemeClr val="accent5">
              <a:hueOff val="-5793037"/>
              <a:satOff val="-14931"/>
              <a:lumOff val="-10084"/>
              <a:alphaOff val="0"/>
            </a:schemeClr>
          </a:effectRef>
          <a:fontRef idx="minor">
            <a:schemeClr val="lt1">
              <a:hueOff val="0"/>
              <a:satOff val="0"/>
              <a:lumOff val="0"/>
              <a:alphaOff val="0"/>
            </a:schemeClr>
          </a:fontRef>
        </p:style>
      </p:sp>
      <p:sp>
        <p:nvSpPr>
          <p:cNvPr id="29" name="任意多边形: 形状 28">
            <a:extLst>
              <a:ext uri="{FF2B5EF4-FFF2-40B4-BE49-F238E27FC236}">
                <a16:creationId xmlns:a16="http://schemas.microsoft.com/office/drawing/2014/main" id="{AC531734-02E7-E13D-A79D-CBEE98190BCC}"/>
              </a:ext>
            </a:extLst>
          </p:cNvPr>
          <p:cNvSpPr/>
          <p:nvPr/>
        </p:nvSpPr>
        <p:spPr>
          <a:xfrm>
            <a:off x="8190039" y="2030374"/>
            <a:ext cx="3112089" cy="979614"/>
          </a:xfrm>
          <a:custGeom>
            <a:avLst/>
            <a:gdLst>
              <a:gd name="connsiteX0" fmla="*/ 0 w 3112089"/>
              <a:gd name="connsiteY0" fmla="*/ 97961 h 979614"/>
              <a:gd name="connsiteX1" fmla="*/ 97961 w 3112089"/>
              <a:gd name="connsiteY1" fmla="*/ 0 h 979614"/>
              <a:gd name="connsiteX2" fmla="*/ 3014128 w 3112089"/>
              <a:gd name="connsiteY2" fmla="*/ 0 h 979614"/>
              <a:gd name="connsiteX3" fmla="*/ 3112089 w 3112089"/>
              <a:gd name="connsiteY3" fmla="*/ 97961 h 979614"/>
              <a:gd name="connsiteX4" fmla="*/ 3112089 w 3112089"/>
              <a:gd name="connsiteY4" fmla="*/ 881653 h 979614"/>
              <a:gd name="connsiteX5" fmla="*/ 3014128 w 3112089"/>
              <a:gd name="connsiteY5" fmla="*/ 979614 h 979614"/>
              <a:gd name="connsiteX6" fmla="*/ 97961 w 3112089"/>
              <a:gd name="connsiteY6" fmla="*/ 979614 h 979614"/>
              <a:gd name="connsiteX7" fmla="*/ 0 w 3112089"/>
              <a:gd name="connsiteY7" fmla="*/ 881653 h 979614"/>
              <a:gd name="connsiteX8" fmla="*/ 0 w 3112089"/>
              <a:gd name="connsiteY8" fmla="*/ 97961 h 97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089" h="979614">
                <a:moveTo>
                  <a:pt x="0" y="97961"/>
                </a:moveTo>
                <a:cubicBezTo>
                  <a:pt x="0" y="43859"/>
                  <a:pt x="43859" y="0"/>
                  <a:pt x="97961" y="0"/>
                </a:cubicBezTo>
                <a:lnTo>
                  <a:pt x="3014128" y="0"/>
                </a:lnTo>
                <a:cubicBezTo>
                  <a:pt x="3068230" y="0"/>
                  <a:pt x="3112089" y="43859"/>
                  <a:pt x="3112089" y="97961"/>
                </a:cubicBezTo>
                <a:lnTo>
                  <a:pt x="3112089" y="881653"/>
                </a:lnTo>
                <a:cubicBezTo>
                  <a:pt x="3112089" y="935755"/>
                  <a:pt x="3068230" y="979614"/>
                  <a:pt x="3014128" y="979614"/>
                </a:cubicBezTo>
                <a:lnTo>
                  <a:pt x="97961" y="979614"/>
                </a:lnTo>
                <a:cubicBezTo>
                  <a:pt x="43859" y="979614"/>
                  <a:pt x="0" y="935755"/>
                  <a:pt x="0" y="881653"/>
                </a:cubicBezTo>
                <a:lnTo>
                  <a:pt x="0" y="97961"/>
                </a:lnTo>
                <a:close/>
              </a:path>
            </a:pathLst>
          </a:custGeom>
        </p:spPr>
        <p:style>
          <a:lnRef idx="0">
            <a:schemeClr val="lt1">
              <a:hueOff val="0"/>
              <a:satOff val="0"/>
              <a:lumOff val="0"/>
              <a:alphaOff val="0"/>
            </a:schemeClr>
          </a:lnRef>
          <a:fillRef idx="3">
            <a:schemeClr val="accent5">
              <a:hueOff val="-5068907"/>
              <a:satOff val="-13064"/>
              <a:lumOff val="-8824"/>
              <a:alphaOff val="0"/>
            </a:schemeClr>
          </a:fillRef>
          <a:effectRef idx="3">
            <a:schemeClr val="accent5">
              <a:hueOff val="-5068907"/>
              <a:satOff val="-13064"/>
              <a:lumOff val="-8824"/>
              <a:alphaOff val="0"/>
            </a:schemeClr>
          </a:effectRef>
          <a:fontRef idx="minor">
            <a:schemeClr val="lt1"/>
          </a:fontRef>
        </p:style>
        <p:txBody>
          <a:bodyPr spcFirstLastPara="0" vert="horz" wrap="square" lIns="97272" tIns="97272" rIns="97272" bIns="97272" numCol="1" spcCol="1270" anchor="ctr" anchorCtr="0">
            <a:noAutofit/>
          </a:bodyPr>
          <a:lstStyle/>
          <a:p>
            <a:pPr algn="ctr" defTabSz="800100">
              <a:lnSpc>
                <a:spcPct val="90000"/>
              </a:lnSpc>
              <a:spcBef>
                <a:spcPct val="0"/>
              </a:spcBef>
              <a:spcAft>
                <a:spcPct val="35000"/>
              </a:spcAft>
            </a:pPr>
            <a:r>
              <a:rPr lang="zh-CN" altLang="en-US" dirty="0"/>
              <a:t>（五）课程论</a:t>
            </a:r>
            <a:endParaRPr lang="zh-CN" altLang="en-US" sz="1800" kern="1200" dirty="0"/>
          </a:p>
        </p:txBody>
      </p:sp>
      <p:sp>
        <p:nvSpPr>
          <p:cNvPr id="30" name="矩形 29">
            <a:extLst>
              <a:ext uri="{FF2B5EF4-FFF2-40B4-BE49-F238E27FC236}">
                <a16:creationId xmlns:a16="http://schemas.microsoft.com/office/drawing/2014/main" id="{F4D9A955-E1F6-C219-83A3-2940AB022FF6}"/>
              </a:ext>
            </a:extLst>
          </p:cNvPr>
          <p:cNvSpPr/>
          <p:nvPr/>
        </p:nvSpPr>
        <p:spPr>
          <a:xfrm rot="5400000">
            <a:off x="8649659" y="4033242"/>
            <a:ext cx="1218876" cy="146942"/>
          </a:xfrm>
          <a:prstGeom prst="rect">
            <a:avLst/>
          </a:prstGeom>
        </p:spPr>
        <p:style>
          <a:lnRef idx="0">
            <a:schemeClr val="lt1">
              <a:hueOff val="0"/>
              <a:satOff val="0"/>
              <a:lumOff val="0"/>
              <a:alphaOff val="0"/>
            </a:schemeClr>
          </a:lnRef>
          <a:fillRef idx="3">
            <a:schemeClr val="accent5">
              <a:hueOff val="-6758543"/>
              <a:satOff val="-17419"/>
              <a:lumOff val="-11765"/>
              <a:alphaOff val="0"/>
            </a:schemeClr>
          </a:fillRef>
          <a:effectRef idx="3">
            <a:schemeClr val="accent5">
              <a:hueOff val="-6758543"/>
              <a:satOff val="-17419"/>
              <a:lumOff val="-11765"/>
              <a:alphaOff val="0"/>
            </a:schemeClr>
          </a:effectRef>
          <a:fontRef idx="minor">
            <a:schemeClr val="lt1">
              <a:hueOff val="0"/>
              <a:satOff val="0"/>
              <a:lumOff val="0"/>
              <a:alphaOff val="0"/>
            </a:schemeClr>
          </a:fontRef>
        </p:style>
      </p:sp>
      <p:sp>
        <p:nvSpPr>
          <p:cNvPr id="31" name="任意多边形: 形状 30">
            <a:extLst>
              <a:ext uri="{FF2B5EF4-FFF2-40B4-BE49-F238E27FC236}">
                <a16:creationId xmlns:a16="http://schemas.microsoft.com/office/drawing/2014/main" id="{85BC8903-032F-146C-209E-C8BED3CBA45A}"/>
              </a:ext>
            </a:extLst>
          </p:cNvPr>
          <p:cNvSpPr/>
          <p:nvPr/>
        </p:nvSpPr>
        <p:spPr>
          <a:xfrm>
            <a:off x="8190039" y="3254893"/>
            <a:ext cx="3112089" cy="979614"/>
          </a:xfrm>
          <a:custGeom>
            <a:avLst/>
            <a:gdLst>
              <a:gd name="connsiteX0" fmla="*/ 0 w 3112089"/>
              <a:gd name="connsiteY0" fmla="*/ 97961 h 979614"/>
              <a:gd name="connsiteX1" fmla="*/ 97961 w 3112089"/>
              <a:gd name="connsiteY1" fmla="*/ 0 h 979614"/>
              <a:gd name="connsiteX2" fmla="*/ 3014128 w 3112089"/>
              <a:gd name="connsiteY2" fmla="*/ 0 h 979614"/>
              <a:gd name="connsiteX3" fmla="*/ 3112089 w 3112089"/>
              <a:gd name="connsiteY3" fmla="*/ 97961 h 979614"/>
              <a:gd name="connsiteX4" fmla="*/ 3112089 w 3112089"/>
              <a:gd name="connsiteY4" fmla="*/ 881653 h 979614"/>
              <a:gd name="connsiteX5" fmla="*/ 3014128 w 3112089"/>
              <a:gd name="connsiteY5" fmla="*/ 979614 h 979614"/>
              <a:gd name="connsiteX6" fmla="*/ 97961 w 3112089"/>
              <a:gd name="connsiteY6" fmla="*/ 979614 h 979614"/>
              <a:gd name="connsiteX7" fmla="*/ 0 w 3112089"/>
              <a:gd name="connsiteY7" fmla="*/ 881653 h 979614"/>
              <a:gd name="connsiteX8" fmla="*/ 0 w 3112089"/>
              <a:gd name="connsiteY8" fmla="*/ 97961 h 97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089" h="979614">
                <a:moveTo>
                  <a:pt x="0" y="97961"/>
                </a:moveTo>
                <a:cubicBezTo>
                  <a:pt x="0" y="43859"/>
                  <a:pt x="43859" y="0"/>
                  <a:pt x="97961" y="0"/>
                </a:cubicBezTo>
                <a:lnTo>
                  <a:pt x="3014128" y="0"/>
                </a:lnTo>
                <a:cubicBezTo>
                  <a:pt x="3068230" y="0"/>
                  <a:pt x="3112089" y="43859"/>
                  <a:pt x="3112089" y="97961"/>
                </a:cubicBezTo>
                <a:lnTo>
                  <a:pt x="3112089" y="881653"/>
                </a:lnTo>
                <a:cubicBezTo>
                  <a:pt x="3112089" y="935755"/>
                  <a:pt x="3068230" y="979614"/>
                  <a:pt x="3014128" y="979614"/>
                </a:cubicBezTo>
                <a:lnTo>
                  <a:pt x="97961" y="979614"/>
                </a:lnTo>
                <a:cubicBezTo>
                  <a:pt x="43859" y="979614"/>
                  <a:pt x="0" y="935755"/>
                  <a:pt x="0" y="881653"/>
                </a:cubicBezTo>
                <a:lnTo>
                  <a:pt x="0" y="97961"/>
                </a:lnTo>
                <a:close/>
              </a:path>
            </a:pathLst>
          </a:custGeom>
        </p:spPr>
        <p:style>
          <a:lnRef idx="0">
            <a:schemeClr val="lt1">
              <a:hueOff val="0"/>
              <a:satOff val="0"/>
              <a:lumOff val="0"/>
              <a:alphaOff val="0"/>
            </a:schemeClr>
          </a:lnRef>
          <a:fillRef idx="3">
            <a:schemeClr val="accent5">
              <a:hueOff val="-5913725"/>
              <a:satOff val="-15242"/>
              <a:lumOff val="-10294"/>
              <a:alphaOff val="0"/>
            </a:schemeClr>
          </a:fillRef>
          <a:effectRef idx="3">
            <a:schemeClr val="accent5">
              <a:hueOff val="-5913725"/>
              <a:satOff val="-15242"/>
              <a:lumOff val="-10294"/>
              <a:alphaOff val="0"/>
            </a:schemeClr>
          </a:effectRef>
          <a:fontRef idx="minor">
            <a:schemeClr val="lt1"/>
          </a:fontRef>
        </p:style>
        <p:txBody>
          <a:bodyPr spcFirstLastPara="0" vert="horz" wrap="square" lIns="97272" tIns="97272" rIns="97272" bIns="97272" numCol="1" spcCol="1270" anchor="ctr" anchorCtr="0">
            <a:noAutofit/>
          </a:bodyPr>
          <a:lstStyle/>
          <a:p>
            <a:pPr algn="ctr" defTabSz="800100">
              <a:lnSpc>
                <a:spcPct val="90000"/>
              </a:lnSpc>
              <a:spcBef>
                <a:spcPct val="0"/>
              </a:spcBef>
              <a:spcAft>
                <a:spcPct val="35000"/>
              </a:spcAft>
            </a:pPr>
            <a:r>
              <a:rPr lang="zh-CN" altLang="en-US" dirty="0"/>
              <a:t>（六）教学论</a:t>
            </a:r>
            <a:endParaRPr lang="zh-CN" altLang="en-US" sz="1800" kern="1200" dirty="0"/>
          </a:p>
        </p:txBody>
      </p:sp>
      <p:sp>
        <p:nvSpPr>
          <p:cNvPr id="32" name="任意多边形: 形状 31">
            <a:extLst>
              <a:ext uri="{FF2B5EF4-FFF2-40B4-BE49-F238E27FC236}">
                <a16:creationId xmlns:a16="http://schemas.microsoft.com/office/drawing/2014/main" id="{82B7C6C9-EEFB-582A-F11D-C4AF8EAD8B29}"/>
              </a:ext>
            </a:extLst>
          </p:cNvPr>
          <p:cNvSpPr/>
          <p:nvPr/>
        </p:nvSpPr>
        <p:spPr>
          <a:xfrm>
            <a:off x="8190039" y="4479411"/>
            <a:ext cx="3112089" cy="979614"/>
          </a:xfrm>
          <a:custGeom>
            <a:avLst/>
            <a:gdLst>
              <a:gd name="connsiteX0" fmla="*/ 0 w 3112089"/>
              <a:gd name="connsiteY0" fmla="*/ 97961 h 979614"/>
              <a:gd name="connsiteX1" fmla="*/ 97961 w 3112089"/>
              <a:gd name="connsiteY1" fmla="*/ 0 h 979614"/>
              <a:gd name="connsiteX2" fmla="*/ 3014128 w 3112089"/>
              <a:gd name="connsiteY2" fmla="*/ 0 h 979614"/>
              <a:gd name="connsiteX3" fmla="*/ 3112089 w 3112089"/>
              <a:gd name="connsiteY3" fmla="*/ 97961 h 979614"/>
              <a:gd name="connsiteX4" fmla="*/ 3112089 w 3112089"/>
              <a:gd name="connsiteY4" fmla="*/ 881653 h 979614"/>
              <a:gd name="connsiteX5" fmla="*/ 3014128 w 3112089"/>
              <a:gd name="connsiteY5" fmla="*/ 979614 h 979614"/>
              <a:gd name="connsiteX6" fmla="*/ 97961 w 3112089"/>
              <a:gd name="connsiteY6" fmla="*/ 979614 h 979614"/>
              <a:gd name="connsiteX7" fmla="*/ 0 w 3112089"/>
              <a:gd name="connsiteY7" fmla="*/ 881653 h 979614"/>
              <a:gd name="connsiteX8" fmla="*/ 0 w 3112089"/>
              <a:gd name="connsiteY8" fmla="*/ 97961 h 97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089" h="979614">
                <a:moveTo>
                  <a:pt x="0" y="97961"/>
                </a:moveTo>
                <a:cubicBezTo>
                  <a:pt x="0" y="43859"/>
                  <a:pt x="43859" y="0"/>
                  <a:pt x="97961" y="0"/>
                </a:cubicBezTo>
                <a:lnTo>
                  <a:pt x="3014128" y="0"/>
                </a:lnTo>
                <a:cubicBezTo>
                  <a:pt x="3068230" y="0"/>
                  <a:pt x="3112089" y="43859"/>
                  <a:pt x="3112089" y="97961"/>
                </a:cubicBezTo>
                <a:lnTo>
                  <a:pt x="3112089" y="881653"/>
                </a:lnTo>
                <a:cubicBezTo>
                  <a:pt x="3112089" y="935755"/>
                  <a:pt x="3068230" y="979614"/>
                  <a:pt x="3014128" y="979614"/>
                </a:cubicBezTo>
                <a:lnTo>
                  <a:pt x="97961" y="979614"/>
                </a:lnTo>
                <a:cubicBezTo>
                  <a:pt x="43859" y="979614"/>
                  <a:pt x="0" y="935755"/>
                  <a:pt x="0" y="881653"/>
                </a:cubicBezTo>
                <a:lnTo>
                  <a:pt x="0" y="97961"/>
                </a:lnTo>
                <a:close/>
              </a:path>
            </a:pathLst>
          </a:custGeom>
        </p:spPr>
        <p:style>
          <a:lnRef idx="0">
            <a:schemeClr val="lt1">
              <a:hueOff val="0"/>
              <a:satOff val="0"/>
              <a:lumOff val="0"/>
              <a:alphaOff val="0"/>
            </a:schemeClr>
          </a:lnRef>
          <a:fillRef idx="3">
            <a:schemeClr val="accent5">
              <a:hueOff val="-6758543"/>
              <a:satOff val="-17419"/>
              <a:lumOff val="-11765"/>
              <a:alphaOff val="0"/>
            </a:schemeClr>
          </a:fillRef>
          <a:effectRef idx="3">
            <a:schemeClr val="accent5">
              <a:hueOff val="-6758543"/>
              <a:satOff val="-17419"/>
              <a:lumOff val="-11765"/>
              <a:alphaOff val="0"/>
            </a:schemeClr>
          </a:effectRef>
          <a:fontRef idx="minor">
            <a:schemeClr val="lt1"/>
          </a:fontRef>
        </p:style>
        <p:txBody>
          <a:bodyPr spcFirstLastPara="0" vert="horz" wrap="square" lIns="97272" tIns="97272" rIns="97272" bIns="97272" numCol="1" spcCol="1270" anchor="ctr" anchorCtr="0">
            <a:noAutofit/>
          </a:bodyPr>
          <a:lstStyle/>
          <a:p>
            <a:pPr marL="0" lvl="0" indent="0" algn="ctr" defTabSz="800100">
              <a:lnSpc>
                <a:spcPct val="90000"/>
              </a:lnSpc>
              <a:spcBef>
                <a:spcPct val="0"/>
              </a:spcBef>
              <a:spcAft>
                <a:spcPct val="35000"/>
              </a:spcAft>
              <a:buNone/>
            </a:pPr>
            <a:r>
              <a:rPr lang="zh-CN" altLang="en-US" dirty="0"/>
              <a:t>（七）赫尔巴特教育思想的传播</a:t>
            </a:r>
            <a:endParaRPr lang="zh-CN" altLang="en-US" sz="1800" kern="1200" dirty="0"/>
          </a:p>
        </p:txBody>
      </p:sp>
      <p:sp>
        <p:nvSpPr>
          <p:cNvPr id="11" name="任意多边形: 形状 10">
            <a:extLst>
              <a:ext uri="{FF2B5EF4-FFF2-40B4-BE49-F238E27FC236}">
                <a16:creationId xmlns:a16="http://schemas.microsoft.com/office/drawing/2014/main" id="{5E1F3BF4-8916-EA87-0625-9B45EB813F3A}"/>
              </a:ext>
            </a:extLst>
          </p:cNvPr>
          <p:cNvSpPr/>
          <p:nvPr/>
        </p:nvSpPr>
        <p:spPr>
          <a:xfrm>
            <a:off x="888283" y="2030373"/>
            <a:ext cx="3112089" cy="2204133"/>
          </a:xfrm>
          <a:custGeom>
            <a:avLst/>
            <a:gdLst>
              <a:gd name="connsiteX0" fmla="*/ 0 w 3112089"/>
              <a:gd name="connsiteY0" fmla="*/ 97961 h 979614"/>
              <a:gd name="connsiteX1" fmla="*/ 97961 w 3112089"/>
              <a:gd name="connsiteY1" fmla="*/ 0 h 979614"/>
              <a:gd name="connsiteX2" fmla="*/ 3014128 w 3112089"/>
              <a:gd name="connsiteY2" fmla="*/ 0 h 979614"/>
              <a:gd name="connsiteX3" fmla="*/ 3112089 w 3112089"/>
              <a:gd name="connsiteY3" fmla="*/ 97961 h 979614"/>
              <a:gd name="connsiteX4" fmla="*/ 3112089 w 3112089"/>
              <a:gd name="connsiteY4" fmla="*/ 881653 h 979614"/>
              <a:gd name="connsiteX5" fmla="*/ 3014128 w 3112089"/>
              <a:gd name="connsiteY5" fmla="*/ 979614 h 979614"/>
              <a:gd name="connsiteX6" fmla="*/ 97961 w 3112089"/>
              <a:gd name="connsiteY6" fmla="*/ 979614 h 979614"/>
              <a:gd name="connsiteX7" fmla="*/ 0 w 3112089"/>
              <a:gd name="connsiteY7" fmla="*/ 881653 h 979614"/>
              <a:gd name="connsiteX8" fmla="*/ 0 w 3112089"/>
              <a:gd name="connsiteY8" fmla="*/ 97961 h 97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089" h="979614">
                <a:moveTo>
                  <a:pt x="0" y="97961"/>
                </a:moveTo>
                <a:cubicBezTo>
                  <a:pt x="0" y="43859"/>
                  <a:pt x="43859" y="0"/>
                  <a:pt x="97961" y="0"/>
                </a:cubicBezTo>
                <a:lnTo>
                  <a:pt x="3014128" y="0"/>
                </a:lnTo>
                <a:cubicBezTo>
                  <a:pt x="3068230" y="0"/>
                  <a:pt x="3112089" y="43859"/>
                  <a:pt x="3112089" y="97961"/>
                </a:cubicBezTo>
                <a:lnTo>
                  <a:pt x="3112089" y="881653"/>
                </a:lnTo>
                <a:cubicBezTo>
                  <a:pt x="3112089" y="935755"/>
                  <a:pt x="3068230" y="979614"/>
                  <a:pt x="3014128" y="979614"/>
                </a:cubicBezTo>
                <a:lnTo>
                  <a:pt x="97961" y="979614"/>
                </a:lnTo>
                <a:cubicBezTo>
                  <a:pt x="43859" y="979614"/>
                  <a:pt x="0" y="935755"/>
                  <a:pt x="0" y="881653"/>
                </a:cubicBezTo>
                <a:lnTo>
                  <a:pt x="0" y="97961"/>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97272" tIns="97272" rIns="97272" bIns="97272" numCol="1" spcCol="1270" anchor="ctr" anchorCtr="0">
            <a:noAutofit/>
          </a:bodyPr>
          <a:lstStyle/>
          <a:p>
            <a:pPr marL="0" lvl="0" indent="0" algn="ctr" defTabSz="800100">
              <a:lnSpc>
                <a:spcPct val="90000"/>
              </a:lnSpc>
              <a:spcBef>
                <a:spcPct val="0"/>
              </a:spcBef>
              <a:spcAft>
                <a:spcPct val="35000"/>
              </a:spcAft>
              <a:buNone/>
            </a:pPr>
            <a:r>
              <a:rPr lang="zh-CN" altLang="en-US" sz="2400" dirty="0"/>
              <a:t>四</a:t>
            </a:r>
            <a:endParaRPr lang="en-US" altLang="zh-CN" sz="2400" dirty="0"/>
          </a:p>
          <a:p>
            <a:pPr marL="0" lvl="0" indent="0" algn="ctr" defTabSz="800100">
              <a:lnSpc>
                <a:spcPct val="90000"/>
              </a:lnSpc>
              <a:spcBef>
                <a:spcPct val="0"/>
              </a:spcBef>
              <a:spcAft>
                <a:spcPct val="35000"/>
              </a:spcAft>
              <a:buNone/>
            </a:pPr>
            <a:r>
              <a:rPr lang="zh-CN" altLang="en-US" sz="2400" dirty="0"/>
              <a:t>赫尔巴特的</a:t>
            </a:r>
            <a:endParaRPr lang="en-US" altLang="zh-CN" sz="2400" dirty="0"/>
          </a:p>
          <a:p>
            <a:pPr marL="0" lvl="0" indent="0" algn="ctr" defTabSz="800100">
              <a:lnSpc>
                <a:spcPct val="90000"/>
              </a:lnSpc>
              <a:spcBef>
                <a:spcPct val="0"/>
              </a:spcBef>
              <a:spcAft>
                <a:spcPct val="35000"/>
              </a:spcAft>
              <a:buNone/>
            </a:pPr>
            <a:r>
              <a:rPr lang="zh-CN" altLang="en-US" sz="2400" dirty="0"/>
              <a:t>教育思想</a:t>
            </a:r>
            <a:r>
              <a:rPr lang="en-US" altLang="zh-CN" sz="2400" dirty="0"/>
              <a:t>	</a:t>
            </a:r>
            <a:endParaRPr lang="zh-CN" altLang="en-US" sz="2400" kern="1200" dirty="0"/>
          </a:p>
        </p:txBody>
      </p:sp>
    </p:spTree>
    <p:extLst>
      <p:ext uri="{BB962C8B-B14F-4D97-AF65-F5344CB8AC3E}">
        <p14:creationId xmlns:p14="http://schemas.microsoft.com/office/powerpoint/2010/main" val="283736110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par>
                          <p:cTn id="45" fill="hold">
                            <p:stCondLst>
                              <p:cond delay="500"/>
                            </p:stCondLst>
                            <p:childTnLst>
                              <p:par>
                                <p:cTn id="46" presetID="53" presetClass="entr" presetSubtype="16"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ppt_w</p:attrName>
                                        </p:attrNameLst>
                                      </p:cBhvr>
                                      <p:tavLst>
                                        <p:tav tm="0">
                                          <p:val>
                                            <p:fltVal val="0"/>
                                          </p:val>
                                        </p:tav>
                                        <p:tav tm="100000">
                                          <p:val>
                                            <p:strVal val="#ppt_w"/>
                                          </p:val>
                                        </p:tav>
                                      </p:tavLst>
                                    </p:anim>
                                    <p:anim calcmode="lin" valueType="num">
                                      <p:cBhvr>
                                        <p:cTn id="49" dur="500" fill="hold"/>
                                        <p:tgtEl>
                                          <p:spTgt spid="23"/>
                                        </p:tgtEl>
                                        <p:attrNameLst>
                                          <p:attrName>ppt_h</p:attrName>
                                        </p:attrNameLst>
                                      </p:cBhvr>
                                      <p:tavLst>
                                        <p:tav tm="0">
                                          <p:val>
                                            <p:fltVal val="0"/>
                                          </p:val>
                                        </p:tav>
                                        <p:tav tm="100000">
                                          <p:val>
                                            <p:strVal val="#ppt_h"/>
                                          </p:val>
                                        </p:tav>
                                      </p:tavLst>
                                    </p:anim>
                                    <p:animEffect transition="in" filter="fade">
                                      <p:cBhvr>
                                        <p:cTn id="50" dur="5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childTnLst>
                          </p:cTn>
                        </p:par>
                        <p:par>
                          <p:cTn id="56" fill="hold">
                            <p:stCondLst>
                              <p:cond delay="500"/>
                            </p:stCondLst>
                            <p:childTnLst>
                              <p:par>
                                <p:cTn id="57" presetID="53" presetClass="entr" presetSubtype="16"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transition="in" filter="fade">
                                      <p:cBhvr>
                                        <p:cTn id="61" dur="500"/>
                                        <p:tgtEl>
                                          <p:spTgt spid="25"/>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wipe(down)">
                                      <p:cBhvr>
                                        <p:cTn id="66" dur="500"/>
                                        <p:tgtEl>
                                          <p:spTgt spid="24"/>
                                        </p:tgtEl>
                                      </p:cBhvr>
                                    </p:animEffect>
                                  </p:childTnLst>
                                </p:cTn>
                              </p:par>
                            </p:childTnLst>
                          </p:cTn>
                        </p:par>
                        <p:par>
                          <p:cTn id="67" fill="hold">
                            <p:stCondLst>
                              <p:cond delay="500"/>
                            </p:stCondLst>
                            <p:childTnLst>
                              <p:par>
                                <p:cTn id="68" presetID="53" presetClass="entr" presetSubtype="16"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ppt_w</p:attrName>
                                        </p:attrNameLst>
                                      </p:cBhvr>
                                      <p:tavLst>
                                        <p:tav tm="0">
                                          <p:val>
                                            <p:fltVal val="0"/>
                                          </p:val>
                                        </p:tav>
                                        <p:tav tm="100000">
                                          <p:val>
                                            <p:strVal val="#ppt_w"/>
                                          </p:val>
                                        </p:tav>
                                      </p:tavLst>
                                    </p:anim>
                                    <p:anim calcmode="lin" valueType="num">
                                      <p:cBhvr>
                                        <p:cTn id="71" dur="500" fill="hold"/>
                                        <p:tgtEl>
                                          <p:spTgt spid="27"/>
                                        </p:tgtEl>
                                        <p:attrNameLst>
                                          <p:attrName>ppt_h</p:attrName>
                                        </p:attrNameLst>
                                      </p:cBhvr>
                                      <p:tavLst>
                                        <p:tav tm="0">
                                          <p:val>
                                            <p:fltVal val="0"/>
                                          </p:val>
                                        </p:tav>
                                        <p:tav tm="100000">
                                          <p:val>
                                            <p:strVal val="#ppt_h"/>
                                          </p:val>
                                        </p:tav>
                                      </p:tavLst>
                                    </p:anim>
                                    <p:animEffect transition="in" filter="fade">
                                      <p:cBhvr>
                                        <p:cTn id="72" dur="500"/>
                                        <p:tgtEl>
                                          <p:spTgt spid="2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ipe(left)">
                                      <p:cBhvr>
                                        <p:cTn id="77" dur="500"/>
                                        <p:tgtEl>
                                          <p:spTgt spid="26"/>
                                        </p:tgtEl>
                                      </p:cBhvr>
                                    </p:animEffect>
                                  </p:childTnLst>
                                </p:cTn>
                              </p:par>
                            </p:childTnLst>
                          </p:cTn>
                        </p:par>
                        <p:par>
                          <p:cTn id="78" fill="hold">
                            <p:stCondLst>
                              <p:cond delay="500"/>
                            </p:stCondLst>
                            <p:childTnLst>
                              <p:par>
                                <p:cTn id="79" presetID="53" presetClass="entr" presetSubtype="16"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p:cTn id="81" dur="500" fill="hold"/>
                                        <p:tgtEl>
                                          <p:spTgt spid="29"/>
                                        </p:tgtEl>
                                        <p:attrNameLst>
                                          <p:attrName>ppt_w</p:attrName>
                                        </p:attrNameLst>
                                      </p:cBhvr>
                                      <p:tavLst>
                                        <p:tav tm="0">
                                          <p:val>
                                            <p:fltVal val="0"/>
                                          </p:val>
                                        </p:tav>
                                        <p:tav tm="100000">
                                          <p:val>
                                            <p:strVal val="#ppt_w"/>
                                          </p:val>
                                        </p:tav>
                                      </p:tavLst>
                                    </p:anim>
                                    <p:anim calcmode="lin" valueType="num">
                                      <p:cBhvr>
                                        <p:cTn id="82" dur="500" fill="hold"/>
                                        <p:tgtEl>
                                          <p:spTgt spid="29"/>
                                        </p:tgtEl>
                                        <p:attrNameLst>
                                          <p:attrName>ppt_h</p:attrName>
                                        </p:attrNameLst>
                                      </p:cBhvr>
                                      <p:tavLst>
                                        <p:tav tm="0">
                                          <p:val>
                                            <p:fltVal val="0"/>
                                          </p:val>
                                        </p:tav>
                                        <p:tav tm="100000">
                                          <p:val>
                                            <p:strVal val="#ppt_h"/>
                                          </p:val>
                                        </p:tav>
                                      </p:tavLst>
                                    </p:anim>
                                    <p:animEffect transition="in" filter="fade">
                                      <p:cBhvr>
                                        <p:cTn id="83" dur="500"/>
                                        <p:tgtEl>
                                          <p:spTgt spid="29"/>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nodeType="click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wipe(up)">
                                      <p:cBhvr>
                                        <p:cTn id="88" dur="500"/>
                                        <p:tgtEl>
                                          <p:spTgt spid="28"/>
                                        </p:tgtEl>
                                      </p:cBhvr>
                                    </p:animEffect>
                                  </p:childTnLst>
                                </p:cTn>
                              </p:par>
                            </p:childTnLst>
                          </p:cTn>
                        </p:par>
                        <p:par>
                          <p:cTn id="89" fill="hold">
                            <p:stCondLst>
                              <p:cond delay="500"/>
                            </p:stCondLst>
                            <p:childTnLst>
                              <p:par>
                                <p:cTn id="90" presetID="53" presetClass="entr" presetSubtype="16"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ppt_w</p:attrName>
                                        </p:attrNameLst>
                                      </p:cBhvr>
                                      <p:tavLst>
                                        <p:tav tm="0">
                                          <p:val>
                                            <p:fltVal val="0"/>
                                          </p:val>
                                        </p:tav>
                                        <p:tav tm="100000">
                                          <p:val>
                                            <p:strVal val="#ppt_w"/>
                                          </p:val>
                                        </p:tav>
                                      </p:tavLst>
                                    </p:anim>
                                    <p:anim calcmode="lin" valueType="num">
                                      <p:cBhvr>
                                        <p:cTn id="93" dur="500" fill="hold"/>
                                        <p:tgtEl>
                                          <p:spTgt spid="31"/>
                                        </p:tgtEl>
                                        <p:attrNameLst>
                                          <p:attrName>ppt_h</p:attrName>
                                        </p:attrNameLst>
                                      </p:cBhvr>
                                      <p:tavLst>
                                        <p:tav tm="0">
                                          <p:val>
                                            <p:fltVal val="0"/>
                                          </p:val>
                                        </p:tav>
                                        <p:tav tm="100000">
                                          <p:val>
                                            <p:strVal val="#ppt_h"/>
                                          </p:val>
                                        </p:tav>
                                      </p:tavLst>
                                    </p:anim>
                                    <p:animEffect transition="in" filter="fade">
                                      <p:cBhvr>
                                        <p:cTn id="94" dur="500"/>
                                        <p:tgtEl>
                                          <p:spTgt spid="31"/>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1" fill="hold" nodeType="click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wipe(up)">
                                      <p:cBhvr>
                                        <p:cTn id="99" dur="500"/>
                                        <p:tgtEl>
                                          <p:spTgt spid="30"/>
                                        </p:tgtEl>
                                      </p:cBhvr>
                                    </p:animEffect>
                                  </p:childTnLst>
                                </p:cTn>
                              </p:par>
                            </p:childTnLst>
                          </p:cTn>
                        </p:par>
                        <p:par>
                          <p:cTn id="100" fill="hold">
                            <p:stCondLst>
                              <p:cond delay="500"/>
                            </p:stCondLst>
                            <p:childTnLst>
                              <p:par>
                                <p:cTn id="101" presetID="53" presetClass="entr" presetSubtype="16" fill="hold" grpId="0" nodeType="afterEffect">
                                  <p:stCondLst>
                                    <p:cond delay="0"/>
                                  </p:stCondLst>
                                  <p:childTnLst>
                                    <p:set>
                                      <p:cBhvr>
                                        <p:cTn id="102" dur="1" fill="hold">
                                          <p:stCondLst>
                                            <p:cond delay="0"/>
                                          </p:stCondLst>
                                        </p:cTn>
                                        <p:tgtEl>
                                          <p:spTgt spid="32"/>
                                        </p:tgtEl>
                                        <p:attrNameLst>
                                          <p:attrName>style.visibility</p:attrName>
                                        </p:attrNameLst>
                                      </p:cBhvr>
                                      <p:to>
                                        <p:strVal val="visible"/>
                                      </p:to>
                                    </p:set>
                                    <p:anim calcmode="lin" valueType="num">
                                      <p:cBhvr>
                                        <p:cTn id="103" dur="500" fill="hold"/>
                                        <p:tgtEl>
                                          <p:spTgt spid="32"/>
                                        </p:tgtEl>
                                        <p:attrNameLst>
                                          <p:attrName>ppt_w</p:attrName>
                                        </p:attrNameLst>
                                      </p:cBhvr>
                                      <p:tavLst>
                                        <p:tav tm="0">
                                          <p:val>
                                            <p:fltVal val="0"/>
                                          </p:val>
                                        </p:tav>
                                        <p:tav tm="100000">
                                          <p:val>
                                            <p:strVal val="#ppt_w"/>
                                          </p:val>
                                        </p:tav>
                                      </p:tavLst>
                                    </p:anim>
                                    <p:anim calcmode="lin" valueType="num">
                                      <p:cBhvr>
                                        <p:cTn id="104" dur="500" fill="hold"/>
                                        <p:tgtEl>
                                          <p:spTgt spid="32"/>
                                        </p:tgtEl>
                                        <p:attrNameLst>
                                          <p:attrName>ppt_h</p:attrName>
                                        </p:attrNameLst>
                                      </p:cBhvr>
                                      <p:tavLst>
                                        <p:tav tm="0">
                                          <p:val>
                                            <p:fltVal val="0"/>
                                          </p:val>
                                        </p:tav>
                                        <p:tav tm="100000">
                                          <p:val>
                                            <p:strVal val="#ppt_h"/>
                                          </p:val>
                                        </p:tav>
                                      </p:tavLst>
                                    </p:anim>
                                    <p:animEffect transition="in" filter="fade">
                                      <p:cBhvr>
                                        <p:cTn id="10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9" grpId="0" animBg="1"/>
      <p:bldP spid="23" grpId="0" animBg="1"/>
      <p:bldP spid="25" grpId="0" animBg="1"/>
      <p:bldP spid="27" grpId="0" animBg="1"/>
      <p:bldP spid="29" grpId="0" animBg="1"/>
      <p:bldP spid="31" grpId="0" animBg="1"/>
      <p:bldP spid="32" grpId="0" animBg="1"/>
      <p:bldP spid="1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8163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17-19 </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世纪教育家的教育思想</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6" name="任意多边形: 形状 5">
            <a:extLst>
              <a:ext uri="{FF2B5EF4-FFF2-40B4-BE49-F238E27FC236}">
                <a16:creationId xmlns:a16="http://schemas.microsoft.com/office/drawing/2014/main" id="{8B4A4725-4090-9959-1027-012AD0DA4B7E}"/>
              </a:ext>
            </a:extLst>
          </p:cNvPr>
          <p:cNvSpPr/>
          <p:nvPr/>
        </p:nvSpPr>
        <p:spPr>
          <a:xfrm>
            <a:off x="7139622" y="1028667"/>
            <a:ext cx="1702752" cy="915458"/>
          </a:xfrm>
          <a:custGeom>
            <a:avLst/>
            <a:gdLst>
              <a:gd name="connsiteX0" fmla="*/ 0 w 1702752"/>
              <a:gd name="connsiteY0" fmla="*/ 0 h 915458"/>
              <a:gd name="connsiteX1" fmla="*/ 1702752 w 1702752"/>
              <a:gd name="connsiteY1" fmla="*/ 0 h 915458"/>
              <a:gd name="connsiteX2" fmla="*/ 1702752 w 1702752"/>
              <a:gd name="connsiteY2" fmla="*/ 915458 h 915458"/>
              <a:gd name="connsiteX3" fmla="*/ 0 w 1702752"/>
              <a:gd name="connsiteY3" fmla="*/ 915458 h 915458"/>
              <a:gd name="connsiteX4" fmla="*/ 0 w 1702752"/>
              <a:gd name="connsiteY4" fmla="*/ 0 h 9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52" h="915458">
                <a:moveTo>
                  <a:pt x="0" y="0"/>
                </a:moveTo>
                <a:lnTo>
                  <a:pt x="1702752" y="0"/>
                </a:lnTo>
                <a:lnTo>
                  <a:pt x="1702752" y="915458"/>
                </a:lnTo>
                <a:lnTo>
                  <a:pt x="0" y="9154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12" name="任意多边形: 形状 11">
            <a:extLst>
              <a:ext uri="{FF2B5EF4-FFF2-40B4-BE49-F238E27FC236}">
                <a16:creationId xmlns:a16="http://schemas.microsoft.com/office/drawing/2014/main" id="{528D8952-96FE-6F3C-C65B-58D3B38F87FA}"/>
              </a:ext>
            </a:extLst>
          </p:cNvPr>
          <p:cNvSpPr/>
          <p:nvPr/>
        </p:nvSpPr>
        <p:spPr>
          <a:xfrm>
            <a:off x="1496495" y="2381691"/>
            <a:ext cx="2806188" cy="640205"/>
          </a:xfrm>
          <a:custGeom>
            <a:avLst/>
            <a:gdLst>
              <a:gd name="connsiteX0" fmla="*/ 0 w 2806188"/>
              <a:gd name="connsiteY0" fmla="*/ 64021 h 640205"/>
              <a:gd name="connsiteX1" fmla="*/ 64021 w 2806188"/>
              <a:gd name="connsiteY1" fmla="*/ 0 h 640205"/>
              <a:gd name="connsiteX2" fmla="*/ 2742168 w 2806188"/>
              <a:gd name="connsiteY2" fmla="*/ 0 h 640205"/>
              <a:gd name="connsiteX3" fmla="*/ 2806189 w 2806188"/>
              <a:gd name="connsiteY3" fmla="*/ 64021 h 640205"/>
              <a:gd name="connsiteX4" fmla="*/ 2806188 w 2806188"/>
              <a:gd name="connsiteY4" fmla="*/ 576185 h 640205"/>
              <a:gd name="connsiteX5" fmla="*/ 2742167 w 2806188"/>
              <a:gd name="connsiteY5" fmla="*/ 640206 h 640205"/>
              <a:gd name="connsiteX6" fmla="*/ 64021 w 2806188"/>
              <a:gd name="connsiteY6" fmla="*/ 640205 h 640205"/>
              <a:gd name="connsiteX7" fmla="*/ 0 w 2806188"/>
              <a:gd name="connsiteY7" fmla="*/ 576184 h 640205"/>
              <a:gd name="connsiteX8" fmla="*/ 0 w 2806188"/>
              <a:gd name="connsiteY8" fmla="*/ 64021 h 64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6188" h="640205">
                <a:moveTo>
                  <a:pt x="0" y="64021"/>
                </a:moveTo>
                <a:cubicBezTo>
                  <a:pt x="0" y="28663"/>
                  <a:pt x="28663" y="0"/>
                  <a:pt x="64021" y="0"/>
                </a:cubicBezTo>
                <a:lnTo>
                  <a:pt x="2742168" y="0"/>
                </a:lnTo>
                <a:cubicBezTo>
                  <a:pt x="2777526" y="0"/>
                  <a:pt x="2806189" y="28663"/>
                  <a:pt x="2806189" y="64021"/>
                </a:cubicBezTo>
                <a:cubicBezTo>
                  <a:pt x="2806189" y="234742"/>
                  <a:pt x="2806188" y="405464"/>
                  <a:pt x="2806188" y="576185"/>
                </a:cubicBezTo>
                <a:cubicBezTo>
                  <a:pt x="2806188" y="611543"/>
                  <a:pt x="2777525" y="640206"/>
                  <a:pt x="2742167" y="640206"/>
                </a:cubicBezTo>
                <a:lnTo>
                  <a:pt x="64021" y="640205"/>
                </a:lnTo>
                <a:cubicBezTo>
                  <a:pt x="28663" y="640205"/>
                  <a:pt x="0" y="611542"/>
                  <a:pt x="0" y="576184"/>
                </a:cubicBezTo>
                <a:lnTo>
                  <a:pt x="0" y="64021"/>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53041" tIns="41611" rIns="53041" bIns="41611" numCol="1" spcCol="1270" anchor="ctr" anchorCtr="0">
            <a:noAutofit/>
          </a:bodyPr>
          <a:lstStyle/>
          <a:p>
            <a:pPr marL="0" lvl="0" indent="0" algn="ctr" defTabSz="800100">
              <a:lnSpc>
                <a:spcPct val="90000"/>
              </a:lnSpc>
              <a:spcBef>
                <a:spcPct val="0"/>
              </a:spcBef>
              <a:spcAft>
                <a:spcPct val="35000"/>
              </a:spcAft>
              <a:buNone/>
            </a:pPr>
            <a:r>
              <a:rPr lang="zh-CN" altLang="en-US" dirty="0"/>
              <a:t>（一）论教育的基本原理</a:t>
            </a:r>
            <a:endParaRPr lang="zh-CN" altLang="en-US" sz="1800" kern="1200" dirty="0"/>
          </a:p>
        </p:txBody>
      </p:sp>
      <p:sp>
        <p:nvSpPr>
          <p:cNvPr id="14" name="任意多边形: 形状 13">
            <a:extLst>
              <a:ext uri="{FF2B5EF4-FFF2-40B4-BE49-F238E27FC236}">
                <a16:creationId xmlns:a16="http://schemas.microsoft.com/office/drawing/2014/main" id="{2B9C9476-5D32-F578-42B0-F541AA41F334}"/>
              </a:ext>
            </a:extLst>
          </p:cNvPr>
          <p:cNvSpPr/>
          <p:nvPr/>
        </p:nvSpPr>
        <p:spPr>
          <a:xfrm>
            <a:off x="2057733" y="3181949"/>
            <a:ext cx="2244950" cy="640205"/>
          </a:xfrm>
          <a:custGeom>
            <a:avLst/>
            <a:gdLst>
              <a:gd name="connsiteX0" fmla="*/ 0 w 2244950"/>
              <a:gd name="connsiteY0" fmla="*/ 64021 h 640205"/>
              <a:gd name="connsiteX1" fmla="*/ 64021 w 2244950"/>
              <a:gd name="connsiteY1" fmla="*/ 0 h 640205"/>
              <a:gd name="connsiteX2" fmla="*/ 2180930 w 2244950"/>
              <a:gd name="connsiteY2" fmla="*/ 0 h 640205"/>
              <a:gd name="connsiteX3" fmla="*/ 2244951 w 2244950"/>
              <a:gd name="connsiteY3" fmla="*/ 64021 h 640205"/>
              <a:gd name="connsiteX4" fmla="*/ 2244950 w 2244950"/>
              <a:gd name="connsiteY4" fmla="*/ 576185 h 640205"/>
              <a:gd name="connsiteX5" fmla="*/ 2180929 w 2244950"/>
              <a:gd name="connsiteY5" fmla="*/ 640206 h 640205"/>
              <a:gd name="connsiteX6" fmla="*/ 64021 w 2244950"/>
              <a:gd name="connsiteY6" fmla="*/ 640205 h 640205"/>
              <a:gd name="connsiteX7" fmla="*/ 0 w 2244950"/>
              <a:gd name="connsiteY7" fmla="*/ 576184 h 640205"/>
              <a:gd name="connsiteX8" fmla="*/ 0 w 2244950"/>
              <a:gd name="connsiteY8" fmla="*/ 64021 h 64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4950" h="640205">
                <a:moveTo>
                  <a:pt x="0" y="64021"/>
                </a:moveTo>
                <a:cubicBezTo>
                  <a:pt x="0" y="28663"/>
                  <a:pt x="28663" y="0"/>
                  <a:pt x="64021" y="0"/>
                </a:cubicBezTo>
                <a:lnTo>
                  <a:pt x="2180930" y="0"/>
                </a:lnTo>
                <a:cubicBezTo>
                  <a:pt x="2216288" y="0"/>
                  <a:pt x="2244951" y="28663"/>
                  <a:pt x="2244951" y="64021"/>
                </a:cubicBezTo>
                <a:cubicBezTo>
                  <a:pt x="2244951" y="234742"/>
                  <a:pt x="2244950" y="405464"/>
                  <a:pt x="2244950" y="576185"/>
                </a:cubicBezTo>
                <a:cubicBezTo>
                  <a:pt x="2244950" y="611543"/>
                  <a:pt x="2216287" y="640206"/>
                  <a:pt x="2180929" y="640206"/>
                </a:cubicBezTo>
                <a:lnTo>
                  <a:pt x="64021" y="640205"/>
                </a:lnTo>
                <a:cubicBezTo>
                  <a:pt x="28663" y="640205"/>
                  <a:pt x="0" y="611542"/>
                  <a:pt x="0" y="576184"/>
                </a:cubicBezTo>
                <a:lnTo>
                  <a:pt x="0" y="64021"/>
                </a:lnTo>
                <a:close/>
              </a:path>
            </a:pathLst>
          </a:custGeom>
        </p:spPr>
        <p:style>
          <a:lnRef idx="1">
            <a:schemeClr val="accent2">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3041" tIns="41611" rIns="53041" bIns="41611" numCol="1" spcCol="1270" anchor="ctr" anchorCtr="0">
            <a:noAutofit/>
          </a:bodyPr>
          <a:lstStyle/>
          <a:p>
            <a:pPr marL="0" lvl="0" indent="0" algn="ctr" defTabSz="800100">
              <a:lnSpc>
                <a:spcPct val="90000"/>
              </a:lnSpc>
              <a:spcBef>
                <a:spcPct val="0"/>
              </a:spcBef>
              <a:spcAft>
                <a:spcPct val="35000"/>
              </a:spcAft>
              <a:buNone/>
            </a:pPr>
            <a:r>
              <a:rPr lang="en-US" altLang="zh-CN" dirty="0"/>
              <a:t>1. </a:t>
            </a:r>
            <a:r>
              <a:rPr lang="zh-CN" altLang="en-US" dirty="0"/>
              <a:t>统一的原则</a:t>
            </a:r>
            <a:endParaRPr lang="zh-CN" altLang="en-US" sz="1800" kern="1200" dirty="0"/>
          </a:p>
        </p:txBody>
      </p:sp>
      <p:sp>
        <p:nvSpPr>
          <p:cNvPr id="17" name="任意多边形: 形状 16">
            <a:extLst>
              <a:ext uri="{FF2B5EF4-FFF2-40B4-BE49-F238E27FC236}">
                <a16:creationId xmlns:a16="http://schemas.microsoft.com/office/drawing/2014/main" id="{C3509EC3-1A94-620B-6CFF-8F7FF96468E7}"/>
              </a:ext>
            </a:extLst>
          </p:cNvPr>
          <p:cNvSpPr/>
          <p:nvPr/>
        </p:nvSpPr>
        <p:spPr>
          <a:xfrm>
            <a:off x="2057733" y="3982206"/>
            <a:ext cx="2244950" cy="640205"/>
          </a:xfrm>
          <a:custGeom>
            <a:avLst/>
            <a:gdLst>
              <a:gd name="connsiteX0" fmla="*/ 0 w 2244950"/>
              <a:gd name="connsiteY0" fmla="*/ 64021 h 640205"/>
              <a:gd name="connsiteX1" fmla="*/ 64021 w 2244950"/>
              <a:gd name="connsiteY1" fmla="*/ 0 h 640205"/>
              <a:gd name="connsiteX2" fmla="*/ 2180930 w 2244950"/>
              <a:gd name="connsiteY2" fmla="*/ 0 h 640205"/>
              <a:gd name="connsiteX3" fmla="*/ 2244951 w 2244950"/>
              <a:gd name="connsiteY3" fmla="*/ 64021 h 640205"/>
              <a:gd name="connsiteX4" fmla="*/ 2244950 w 2244950"/>
              <a:gd name="connsiteY4" fmla="*/ 576185 h 640205"/>
              <a:gd name="connsiteX5" fmla="*/ 2180929 w 2244950"/>
              <a:gd name="connsiteY5" fmla="*/ 640206 h 640205"/>
              <a:gd name="connsiteX6" fmla="*/ 64021 w 2244950"/>
              <a:gd name="connsiteY6" fmla="*/ 640205 h 640205"/>
              <a:gd name="connsiteX7" fmla="*/ 0 w 2244950"/>
              <a:gd name="connsiteY7" fmla="*/ 576184 h 640205"/>
              <a:gd name="connsiteX8" fmla="*/ 0 w 2244950"/>
              <a:gd name="connsiteY8" fmla="*/ 64021 h 64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4950" h="640205">
                <a:moveTo>
                  <a:pt x="0" y="64021"/>
                </a:moveTo>
                <a:cubicBezTo>
                  <a:pt x="0" y="28663"/>
                  <a:pt x="28663" y="0"/>
                  <a:pt x="64021" y="0"/>
                </a:cubicBezTo>
                <a:lnTo>
                  <a:pt x="2180930" y="0"/>
                </a:lnTo>
                <a:cubicBezTo>
                  <a:pt x="2216288" y="0"/>
                  <a:pt x="2244951" y="28663"/>
                  <a:pt x="2244951" y="64021"/>
                </a:cubicBezTo>
                <a:cubicBezTo>
                  <a:pt x="2244951" y="234742"/>
                  <a:pt x="2244950" y="405464"/>
                  <a:pt x="2244950" y="576185"/>
                </a:cubicBezTo>
                <a:cubicBezTo>
                  <a:pt x="2244950" y="611543"/>
                  <a:pt x="2216287" y="640206"/>
                  <a:pt x="2180929" y="640206"/>
                </a:cubicBezTo>
                <a:lnTo>
                  <a:pt x="64021" y="640205"/>
                </a:lnTo>
                <a:cubicBezTo>
                  <a:pt x="28663" y="640205"/>
                  <a:pt x="0" y="611542"/>
                  <a:pt x="0" y="576184"/>
                </a:cubicBezTo>
                <a:lnTo>
                  <a:pt x="0" y="64021"/>
                </a:lnTo>
                <a:close/>
              </a:path>
            </a:pathLst>
          </a:custGeom>
        </p:spPr>
        <p:style>
          <a:lnRef idx="1">
            <a:schemeClr val="accent3">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3041" tIns="41611" rIns="53041" bIns="41611" numCol="1" spcCol="1270" anchor="ctr" anchorCtr="0">
            <a:noAutofit/>
          </a:bodyPr>
          <a:lstStyle/>
          <a:p>
            <a:pPr marL="0" lvl="0" indent="0" algn="ctr" defTabSz="800100">
              <a:lnSpc>
                <a:spcPct val="90000"/>
              </a:lnSpc>
              <a:spcBef>
                <a:spcPct val="0"/>
              </a:spcBef>
              <a:spcAft>
                <a:spcPct val="35000"/>
              </a:spcAft>
              <a:buNone/>
            </a:pPr>
            <a:r>
              <a:rPr lang="en-US" altLang="zh-CN" dirty="0"/>
              <a:t>2. </a:t>
            </a:r>
            <a:r>
              <a:rPr lang="zh-CN" altLang="en-US" dirty="0"/>
              <a:t>顺应自然的原则</a:t>
            </a:r>
            <a:endParaRPr lang="zh-CN" altLang="en-US" sz="1800" kern="1200" dirty="0"/>
          </a:p>
        </p:txBody>
      </p:sp>
      <p:sp>
        <p:nvSpPr>
          <p:cNvPr id="34" name="任意多边形: 形状 33">
            <a:extLst>
              <a:ext uri="{FF2B5EF4-FFF2-40B4-BE49-F238E27FC236}">
                <a16:creationId xmlns:a16="http://schemas.microsoft.com/office/drawing/2014/main" id="{CA4F4F5F-786B-496C-AE3A-A46566800DF8}"/>
              </a:ext>
            </a:extLst>
          </p:cNvPr>
          <p:cNvSpPr/>
          <p:nvPr/>
        </p:nvSpPr>
        <p:spPr>
          <a:xfrm>
            <a:off x="2057733" y="4782463"/>
            <a:ext cx="2244950" cy="640205"/>
          </a:xfrm>
          <a:custGeom>
            <a:avLst/>
            <a:gdLst>
              <a:gd name="connsiteX0" fmla="*/ 0 w 2244950"/>
              <a:gd name="connsiteY0" fmla="*/ 64021 h 640205"/>
              <a:gd name="connsiteX1" fmla="*/ 64021 w 2244950"/>
              <a:gd name="connsiteY1" fmla="*/ 0 h 640205"/>
              <a:gd name="connsiteX2" fmla="*/ 2180930 w 2244950"/>
              <a:gd name="connsiteY2" fmla="*/ 0 h 640205"/>
              <a:gd name="connsiteX3" fmla="*/ 2244951 w 2244950"/>
              <a:gd name="connsiteY3" fmla="*/ 64021 h 640205"/>
              <a:gd name="connsiteX4" fmla="*/ 2244950 w 2244950"/>
              <a:gd name="connsiteY4" fmla="*/ 576185 h 640205"/>
              <a:gd name="connsiteX5" fmla="*/ 2180929 w 2244950"/>
              <a:gd name="connsiteY5" fmla="*/ 640206 h 640205"/>
              <a:gd name="connsiteX6" fmla="*/ 64021 w 2244950"/>
              <a:gd name="connsiteY6" fmla="*/ 640205 h 640205"/>
              <a:gd name="connsiteX7" fmla="*/ 0 w 2244950"/>
              <a:gd name="connsiteY7" fmla="*/ 576184 h 640205"/>
              <a:gd name="connsiteX8" fmla="*/ 0 w 2244950"/>
              <a:gd name="connsiteY8" fmla="*/ 64021 h 64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4950" h="640205">
                <a:moveTo>
                  <a:pt x="0" y="64021"/>
                </a:moveTo>
                <a:cubicBezTo>
                  <a:pt x="0" y="28663"/>
                  <a:pt x="28663" y="0"/>
                  <a:pt x="64021" y="0"/>
                </a:cubicBezTo>
                <a:lnTo>
                  <a:pt x="2180930" y="0"/>
                </a:lnTo>
                <a:cubicBezTo>
                  <a:pt x="2216288" y="0"/>
                  <a:pt x="2244951" y="28663"/>
                  <a:pt x="2244951" y="64021"/>
                </a:cubicBezTo>
                <a:cubicBezTo>
                  <a:pt x="2244951" y="234742"/>
                  <a:pt x="2244950" y="405464"/>
                  <a:pt x="2244950" y="576185"/>
                </a:cubicBezTo>
                <a:cubicBezTo>
                  <a:pt x="2244950" y="611543"/>
                  <a:pt x="2216287" y="640206"/>
                  <a:pt x="2180929" y="640206"/>
                </a:cubicBezTo>
                <a:lnTo>
                  <a:pt x="64021" y="640205"/>
                </a:lnTo>
                <a:cubicBezTo>
                  <a:pt x="28663" y="640205"/>
                  <a:pt x="0" y="611542"/>
                  <a:pt x="0" y="576184"/>
                </a:cubicBezTo>
                <a:lnTo>
                  <a:pt x="0" y="64021"/>
                </a:lnTo>
                <a:close/>
              </a:path>
            </a:pathLst>
          </a:custGeom>
        </p:spPr>
        <p:style>
          <a:lnRef idx="1">
            <a:schemeClr val="accent4">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3041" tIns="41611" rIns="53041" bIns="41611" numCol="1" spcCol="1270" anchor="ctr" anchorCtr="0">
            <a:noAutofit/>
          </a:bodyPr>
          <a:lstStyle/>
          <a:p>
            <a:pPr marL="0" lvl="0" indent="0" algn="ctr" defTabSz="800100">
              <a:lnSpc>
                <a:spcPct val="90000"/>
              </a:lnSpc>
              <a:spcBef>
                <a:spcPct val="0"/>
              </a:spcBef>
              <a:spcAft>
                <a:spcPct val="35000"/>
              </a:spcAft>
              <a:buNone/>
            </a:pPr>
            <a:r>
              <a:rPr lang="en-US" altLang="zh-CN" dirty="0"/>
              <a:t>3. </a:t>
            </a:r>
            <a:r>
              <a:rPr lang="zh-CN" altLang="en-US" dirty="0"/>
              <a:t>发展的原则</a:t>
            </a:r>
            <a:endParaRPr lang="zh-CN" altLang="en-US" sz="1800" kern="1200" dirty="0"/>
          </a:p>
        </p:txBody>
      </p:sp>
      <p:grpSp>
        <p:nvGrpSpPr>
          <p:cNvPr id="2" name="组合 1">
            <a:extLst>
              <a:ext uri="{FF2B5EF4-FFF2-40B4-BE49-F238E27FC236}">
                <a16:creationId xmlns:a16="http://schemas.microsoft.com/office/drawing/2014/main" id="{55E92A37-16F2-CE88-CED7-28BAF8741185}"/>
              </a:ext>
            </a:extLst>
          </p:cNvPr>
          <p:cNvGrpSpPr/>
          <p:nvPr/>
        </p:nvGrpSpPr>
        <p:grpSpPr>
          <a:xfrm>
            <a:off x="1777114" y="3021897"/>
            <a:ext cx="280618" cy="2880925"/>
            <a:chOff x="1777114" y="3021897"/>
            <a:chExt cx="280618" cy="2880925"/>
          </a:xfrm>
        </p:grpSpPr>
        <p:sp>
          <p:nvSpPr>
            <p:cNvPr id="13" name="任意多边形: 形状 12">
              <a:extLst>
                <a:ext uri="{FF2B5EF4-FFF2-40B4-BE49-F238E27FC236}">
                  <a16:creationId xmlns:a16="http://schemas.microsoft.com/office/drawing/2014/main" id="{3361E48D-8D79-D66C-E761-36AB8CBAF781}"/>
                </a:ext>
              </a:extLst>
            </p:cNvPr>
            <p:cNvSpPr/>
            <p:nvPr/>
          </p:nvSpPr>
          <p:spPr>
            <a:xfrm>
              <a:off x="1777114" y="3021897"/>
              <a:ext cx="280618" cy="480154"/>
            </a:xfrm>
            <a:custGeom>
              <a:avLst/>
              <a:gdLst/>
              <a:ahLst/>
              <a:cxnLst/>
              <a:rect l="0" t="0" r="0" b="0"/>
              <a:pathLst>
                <a:path>
                  <a:moveTo>
                    <a:pt x="0" y="0"/>
                  </a:moveTo>
                  <a:lnTo>
                    <a:pt x="0" y="480154"/>
                  </a:lnTo>
                  <a:lnTo>
                    <a:pt x="280618" y="480154"/>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5" name="任意多边形: 形状 14">
              <a:extLst>
                <a:ext uri="{FF2B5EF4-FFF2-40B4-BE49-F238E27FC236}">
                  <a16:creationId xmlns:a16="http://schemas.microsoft.com/office/drawing/2014/main" id="{9BC016AE-BC4A-E763-DE08-6CE8276C3871}"/>
                </a:ext>
              </a:extLst>
            </p:cNvPr>
            <p:cNvSpPr/>
            <p:nvPr/>
          </p:nvSpPr>
          <p:spPr>
            <a:xfrm>
              <a:off x="1777114" y="3021897"/>
              <a:ext cx="280618" cy="1280411"/>
            </a:xfrm>
            <a:custGeom>
              <a:avLst/>
              <a:gdLst/>
              <a:ahLst/>
              <a:cxnLst/>
              <a:rect l="0" t="0" r="0" b="0"/>
              <a:pathLst>
                <a:path>
                  <a:moveTo>
                    <a:pt x="0" y="0"/>
                  </a:moveTo>
                  <a:lnTo>
                    <a:pt x="0" y="1280411"/>
                  </a:lnTo>
                  <a:lnTo>
                    <a:pt x="280618" y="1280411"/>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33" name="任意多边形: 形状 32">
              <a:extLst>
                <a:ext uri="{FF2B5EF4-FFF2-40B4-BE49-F238E27FC236}">
                  <a16:creationId xmlns:a16="http://schemas.microsoft.com/office/drawing/2014/main" id="{1DD65295-4C67-EF81-67B7-D87BA7B52EB9}"/>
                </a:ext>
              </a:extLst>
            </p:cNvPr>
            <p:cNvSpPr/>
            <p:nvPr/>
          </p:nvSpPr>
          <p:spPr>
            <a:xfrm>
              <a:off x="1777114" y="3021897"/>
              <a:ext cx="280618" cy="2080668"/>
            </a:xfrm>
            <a:custGeom>
              <a:avLst/>
              <a:gdLst/>
              <a:ahLst/>
              <a:cxnLst/>
              <a:rect l="0" t="0" r="0" b="0"/>
              <a:pathLst>
                <a:path>
                  <a:moveTo>
                    <a:pt x="0" y="0"/>
                  </a:moveTo>
                  <a:lnTo>
                    <a:pt x="0" y="2080668"/>
                  </a:lnTo>
                  <a:lnTo>
                    <a:pt x="280618" y="2080668"/>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35" name="任意多边形: 形状 34">
              <a:extLst>
                <a:ext uri="{FF2B5EF4-FFF2-40B4-BE49-F238E27FC236}">
                  <a16:creationId xmlns:a16="http://schemas.microsoft.com/office/drawing/2014/main" id="{73FD2752-7DCC-1DB1-F0A6-E18C7C6241FD}"/>
                </a:ext>
              </a:extLst>
            </p:cNvPr>
            <p:cNvSpPr/>
            <p:nvPr/>
          </p:nvSpPr>
          <p:spPr>
            <a:xfrm>
              <a:off x="1777114" y="3021897"/>
              <a:ext cx="280618" cy="2880925"/>
            </a:xfrm>
            <a:custGeom>
              <a:avLst/>
              <a:gdLst/>
              <a:ahLst/>
              <a:cxnLst/>
              <a:rect l="0" t="0" r="0" b="0"/>
              <a:pathLst>
                <a:path>
                  <a:moveTo>
                    <a:pt x="0" y="0"/>
                  </a:moveTo>
                  <a:lnTo>
                    <a:pt x="0" y="2880925"/>
                  </a:lnTo>
                  <a:lnTo>
                    <a:pt x="280618" y="2880925"/>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grpSp>
      <p:sp>
        <p:nvSpPr>
          <p:cNvPr id="36" name="任意多边形: 形状 35">
            <a:extLst>
              <a:ext uri="{FF2B5EF4-FFF2-40B4-BE49-F238E27FC236}">
                <a16:creationId xmlns:a16="http://schemas.microsoft.com/office/drawing/2014/main" id="{863ED9EC-9A9E-2791-AAFE-A4A6D68FD802}"/>
              </a:ext>
            </a:extLst>
          </p:cNvPr>
          <p:cNvSpPr/>
          <p:nvPr/>
        </p:nvSpPr>
        <p:spPr>
          <a:xfrm>
            <a:off x="2057733" y="5582720"/>
            <a:ext cx="2244950" cy="640205"/>
          </a:xfrm>
          <a:custGeom>
            <a:avLst/>
            <a:gdLst>
              <a:gd name="connsiteX0" fmla="*/ 0 w 2244950"/>
              <a:gd name="connsiteY0" fmla="*/ 64021 h 640205"/>
              <a:gd name="connsiteX1" fmla="*/ 64021 w 2244950"/>
              <a:gd name="connsiteY1" fmla="*/ 0 h 640205"/>
              <a:gd name="connsiteX2" fmla="*/ 2180930 w 2244950"/>
              <a:gd name="connsiteY2" fmla="*/ 0 h 640205"/>
              <a:gd name="connsiteX3" fmla="*/ 2244951 w 2244950"/>
              <a:gd name="connsiteY3" fmla="*/ 64021 h 640205"/>
              <a:gd name="connsiteX4" fmla="*/ 2244950 w 2244950"/>
              <a:gd name="connsiteY4" fmla="*/ 576185 h 640205"/>
              <a:gd name="connsiteX5" fmla="*/ 2180929 w 2244950"/>
              <a:gd name="connsiteY5" fmla="*/ 640206 h 640205"/>
              <a:gd name="connsiteX6" fmla="*/ 64021 w 2244950"/>
              <a:gd name="connsiteY6" fmla="*/ 640205 h 640205"/>
              <a:gd name="connsiteX7" fmla="*/ 0 w 2244950"/>
              <a:gd name="connsiteY7" fmla="*/ 576184 h 640205"/>
              <a:gd name="connsiteX8" fmla="*/ 0 w 2244950"/>
              <a:gd name="connsiteY8" fmla="*/ 64021 h 64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4950" h="640205">
                <a:moveTo>
                  <a:pt x="0" y="64021"/>
                </a:moveTo>
                <a:cubicBezTo>
                  <a:pt x="0" y="28663"/>
                  <a:pt x="28663" y="0"/>
                  <a:pt x="64021" y="0"/>
                </a:cubicBezTo>
                <a:lnTo>
                  <a:pt x="2180930" y="0"/>
                </a:lnTo>
                <a:cubicBezTo>
                  <a:pt x="2216288" y="0"/>
                  <a:pt x="2244951" y="28663"/>
                  <a:pt x="2244951" y="64021"/>
                </a:cubicBezTo>
                <a:cubicBezTo>
                  <a:pt x="2244951" y="234742"/>
                  <a:pt x="2244950" y="405464"/>
                  <a:pt x="2244950" y="576185"/>
                </a:cubicBezTo>
                <a:cubicBezTo>
                  <a:pt x="2244950" y="611543"/>
                  <a:pt x="2216287" y="640206"/>
                  <a:pt x="2180929" y="640206"/>
                </a:cubicBezTo>
                <a:lnTo>
                  <a:pt x="64021" y="640205"/>
                </a:lnTo>
                <a:cubicBezTo>
                  <a:pt x="28663" y="640205"/>
                  <a:pt x="0" y="611542"/>
                  <a:pt x="0" y="576184"/>
                </a:cubicBezTo>
                <a:lnTo>
                  <a:pt x="0" y="64021"/>
                </a:lnTo>
                <a:close/>
              </a:path>
            </a:pathLst>
          </a:custGeom>
        </p:spPr>
        <p:style>
          <a:lnRef idx="1">
            <a:schemeClr val="accent5">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3041" tIns="41611" rIns="53041" bIns="41611" numCol="1" spcCol="1270" anchor="ctr" anchorCtr="0">
            <a:noAutofit/>
          </a:bodyPr>
          <a:lstStyle/>
          <a:p>
            <a:pPr marL="0" lvl="0" indent="0" algn="ctr" defTabSz="800100">
              <a:lnSpc>
                <a:spcPct val="90000"/>
              </a:lnSpc>
              <a:spcBef>
                <a:spcPct val="0"/>
              </a:spcBef>
              <a:spcAft>
                <a:spcPct val="35000"/>
              </a:spcAft>
              <a:buNone/>
            </a:pPr>
            <a:r>
              <a:rPr lang="en-US" altLang="zh-CN" dirty="0"/>
              <a:t>4. </a:t>
            </a:r>
            <a:r>
              <a:rPr lang="zh-CN" altLang="en-US" dirty="0"/>
              <a:t>创造的原则</a:t>
            </a:r>
            <a:endParaRPr lang="zh-CN" altLang="en-US" sz="1800" kern="1200" dirty="0"/>
          </a:p>
        </p:txBody>
      </p:sp>
      <p:sp>
        <p:nvSpPr>
          <p:cNvPr id="37" name="任意多边形: 形状 36">
            <a:extLst>
              <a:ext uri="{FF2B5EF4-FFF2-40B4-BE49-F238E27FC236}">
                <a16:creationId xmlns:a16="http://schemas.microsoft.com/office/drawing/2014/main" id="{7A413BAF-7941-55BC-2459-208A4DE0F043}"/>
              </a:ext>
            </a:extLst>
          </p:cNvPr>
          <p:cNvSpPr/>
          <p:nvPr/>
        </p:nvSpPr>
        <p:spPr>
          <a:xfrm>
            <a:off x="4622786" y="2381691"/>
            <a:ext cx="2806188" cy="640205"/>
          </a:xfrm>
          <a:custGeom>
            <a:avLst/>
            <a:gdLst>
              <a:gd name="connsiteX0" fmla="*/ 0 w 2806188"/>
              <a:gd name="connsiteY0" fmla="*/ 64021 h 640205"/>
              <a:gd name="connsiteX1" fmla="*/ 64021 w 2806188"/>
              <a:gd name="connsiteY1" fmla="*/ 0 h 640205"/>
              <a:gd name="connsiteX2" fmla="*/ 2742168 w 2806188"/>
              <a:gd name="connsiteY2" fmla="*/ 0 h 640205"/>
              <a:gd name="connsiteX3" fmla="*/ 2806189 w 2806188"/>
              <a:gd name="connsiteY3" fmla="*/ 64021 h 640205"/>
              <a:gd name="connsiteX4" fmla="*/ 2806188 w 2806188"/>
              <a:gd name="connsiteY4" fmla="*/ 576185 h 640205"/>
              <a:gd name="connsiteX5" fmla="*/ 2742167 w 2806188"/>
              <a:gd name="connsiteY5" fmla="*/ 640206 h 640205"/>
              <a:gd name="connsiteX6" fmla="*/ 64021 w 2806188"/>
              <a:gd name="connsiteY6" fmla="*/ 640205 h 640205"/>
              <a:gd name="connsiteX7" fmla="*/ 0 w 2806188"/>
              <a:gd name="connsiteY7" fmla="*/ 576184 h 640205"/>
              <a:gd name="connsiteX8" fmla="*/ 0 w 2806188"/>
              <a:gd name="connsiteY8" fmla="*/ 64021 h 64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6188" h="640205">
                <a:moveTo>
                  <a:pt x="0" y="64021"/>
                </a:moveTo>
                <a:cubicBezTo>
                  <a:pt x="0" y="28663"/>
                  <a:pt x="28663" y="0"/>
                  <a:pt x="64021" y="0"/>
                </a:cubicBezTo>
                <a:lnTo>
                  <a:pt x="2742168" y="0"/>
                </a:lnTo>
                <a:cubicBezTo>
                  <a:pt x="2777526" y="0"/>
                  <a:pt x="2806189" y="28663"/>
                  <a:pt x="2806189" y="64021"/>
                </a:cubicBezTo>
                <a:cubicBezTo>
                  <a:pt x="2806189" y="234742"/>
                  <a:pt x="2806188" y="405464"/>
                  <a:pt x="2806188" y="576185"/>
                </a:cubicBezTo>
                <a:cubicBezTo>
                  <a:pt x="2806188" y="611543"/>
                  <a:pt x="2777525" y="640206"/>
                  <a:pt x="2742167" y="640206"/>
                </a:cubicBezTo>
                <a:lnTo>
                  <a:pt x="64021" y="640205"/>
                </a:lnTo>
                <a:cubicBezTo>
                  <a:pt x="28663" y="640205"/>
                  <a:pt x="0" y="611542"/>
                  <a:pt x="0" y="576184"/>
                </a:cubicBezTo>
                <a:lnTo>
                  <a:pt x="0" y="64021"/>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53041" tIns="41611" rIns="53041" bIns="41611" numCol="1" spcCol="1270" anchor="ctr" anchorCtr="0">
            <a:noAutofit/>
          </a:bodyPr>
          <a:lstStyle/>
          <a:p>
            <a:pPr marL="0" lvl="0" indent="0" algn="ctr" defTabSz="800100">
              <a:lnSpc>
                <a:spcPct val="90000"/>
              </a:lnSpc>
              <a:spcBef>
                <a:spcPct val="0"/>
              </a:spcBef>
              <a:spcAft>
                <a:spcPct val="35000"/>
              </a:spcAft>
              <a:buNone/>
            </a:pPr>
            <a:r>
              <a:rPr lang="zh-CN" altLang="en-US" dirty="0"/>
              <a:t>（二）教育的分期</a:t>
            </a:r>
            <a:endParaRPr lang="zh-CN" altLang="en-US" sz="1800" kern="1200" dirty="0"/>
          </a:p>
        </p:txBody>
      </p:sp>
      <p:sp>
        <p:nvSpPr>
          <p:cNvPr id="44" name="任意多边形: 形状 43">
            <a:extLst>
              <a:ext uri="{FF2B5EF4-FFF2-40B4-BE49-F238E27FC236}">
                <a16:creationId xmlns:a16="http://schemas.microsoft.com/office/drawing/2014/main" id="{CE9DFA27-3A86-DFA1-7972-904BC6AEA33B}"/>
              </a:ext>
            </a:extLst>
          </p:cNvPr>
          <p:cNvSpPr/>
          <p:nvPr/>
        </p:nvSpPr>
        <p:spPr>
          <a:xfrm>
            <a:off x="7749077" y="2381691"/>
            <a:ext cx="2806188" cy="640205"/>
          </a:xfrm>
          <a:custGeom>
            <a:avLst/>
            <a:gdLst>
              <a:gd name="connsiteX0" fmla="*/ 0 w 2806188"/>
              <a:gd name="connsiteY0" fmla="*/ 64021 h 640205"/>
              <a:gd name="connsiteX1" fmla="*/ 64021 w 2806188"/>
              <a:gd name="connsiteY1" fmla="*/ 0 h 640205"/>
              <a:gd name="connsiteX2" fmla="*/ 2742168 w 2806188"/>
              <a:gd name="connsiteY2" fmla="*/ 0 h 640205"/>
              <a:gd name="connsiteX3" fmla="*/ 2806189 w 2806188"/>
              <a:gd name="connsiteY3" fmla="*/ 64021 h 640205"/>
              <a:gd name="connsiteX4" fmla="*/ 2806188 w 2806188"/>
              <a:gd name="connsiteY4" fmla="*/ 576185 h 640205"/>
              <a:gd name="connsiteX5" fmla="*/ 2742167 w 2806188"/>
              <a:gd name="connsiteY5" fmla="*/ 640206 h 640205"/>
              <a:gd name="connsiteX6" fmla="*/ 64021 w 2806188"/>
              <a:gd name="connsiteY6" fmla="*/ 640205 h 640205"/>
              <a:gd name="connsiteX7" fmla="*/ 0 w 2806188"/>
              <a:gd name="connsiteY7" fmla="*/ 576184 h 640205"/>
              <a:gd name="connsiteX8" fmla="*/ 0 w 2806188"/>
              <a:gd name="connsiteY8" fmla="*/ 64021 h 64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6188" h="640205">
                <a:moveTo>
                  <a:pt x="0" y="64021"/>
                </a:moveTo>
                <a:cubicBezTo>
                  <a:pt x="0" y="28663"/>
                  <a:pt x="28663" y="0"/>
                  <a:pt x="64021" y="0"/>
                </a:cubicBezTo>
                <a:lnTo>
                  <a:pt x="2742168" y="0"/>
                </a:lnTo>
                <a:cubicBezTo>
                  <a:pt x="2777526" y="0"/>
                  <a:pt x="2806189" y="28663"/>
                  <a:pt x="2806189" y="64021"/>
                </a:cubicBezTo>
                <a:cubicBezTo>
                  <a:pt x="2806189" y="234742"/>
                  <a:pt x="2806188" y="405464"/>
                  <a:pt x="2806188" y="576185"/>
                </a:cubicBezTo>
                <a:cubicBezTo>
                  <a:pt x="2806188" y="611543"/>
                  <a:pt x="2777525" y="640206"/>
                  <a:pt x="2742167" y="640206"/>
                </a:cubicBezTo>
                <a:lnTo>
                  <a:pt x="64021" y="640205"/>
                </a:lnTo>
                <a:cubicBezTo>
                  <a:pt x="28663" y="640205"/>
                  <a:pt x="0" y="611542"/>
                  <a:pt x="0" y="576184"/>
                </a:cubicBezTo>
                <a:lnTo>
                  <a:pt x="0" y="64021"/>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53041" tIns="41611" rIns="53041" bIns="41611" numCol="1" spcCol="1270" anchor="ctr" anchorCtr="0">
            <a:noAutofit/>
          </a:bodyPr>
          <a:lstStyle/>
          <a:p>
            <a:pPr marL="0" lvl="0" indent="0" algn="ctr" defTabSz="800100">
              <a:lnSpc>
                <a:spcPct val="90000"/>
              </a:lnSpc>
              <a:spcBef>
                <a:spcPct val="0"/>
              </a:spcBef>
              <a:spcAft>
                <a:spcPct val="35000"/>
              </a:spcAft>
              <a:buNone/>
            </a:pPr>
            <a:r>
              <a:rPr lang="zh-CN" altLang="en-US" dirty="0"/>
              <a:t>（三）幼儿园教育理论</a:t>
            </a:r>
            <a:endParaRPr lang="zh-CN" altLang="en-US" sz="1800" kern="1200" dirty="0"/>
          </a:p>
        </p:txBody>
      </p:sp>
      <p:sp>
        <p:nvSpPr>
          <p:cNvPr id="46" name="任意多边形: 形状 45">
            <a:extLst>
              <a:ext uri="{FF2B5EF4-FFF2-40B4-BE49-F238E27FC236}">
                <a16:creationId xmlns:a16="http://schemas.microsoft.com/office/drawing/2014/main" id="{35A387B2-1975-C5E4-BC4F-295E8E394137}"/>
              </a:ext>
            </a:extLst>
          </p:cNvPr>
          <p:cNvSpPr/>
          <p:nvPr/>
        </p:nvSpPr>
        <p:spPr>
          <a:xfrm>
            <a:off x="8310315" y="3181949"/>
            <a:ext cx="2244950" cy="640205"/>
          </a:xfrm>
          <a:custGeom>
            <a:avLst/>
            <a:gdLst>
              <a:gd name="connsiteX0" fmla="*/ 0 w 2244950"/>
              <a:gd name="connsiteY0" fmla="*/ 64021 h 640205"/>
              <a:gd name="connsiteX1" fmla="*/ 64021 w 2244950"/>
              <a:gd name="connsiteY1" fmla="*/ 0 h 640205"/>
              <a:gd name="connsiteX2" fmla="*/ 2180930 w 2244950"/>
              <a:gd name="connsiteY2" fmla="*/ 0 h 640205"/>
              <a:gd name="connsiteX3" fmla="*/ 2244951 w 2244950"/>
              <a:gd name="connsiteY3" fmla="*/ 64021 h 640205"/>
              <a:gd name="connsiteX4" fmla="*/ 2244950 w 2244950"/>
              <a:gd name="connsiteY4" fmla="*/ 576185 h 640205"/>
              <a:gd name="connsiteX5" fmla="*/ 2180929 w 2244950"/>
              <a:gd name="connsiteY5" fmla="*/ 640206 h 640205"/>
              <a:gd name="connsiteX6" fmla="*/ 64021 w 2244950"/>
              <a:gd name="connsiteY6" fmla="*/ 640205 h 640205"/>
              <a:gd name="connsiteX7" fmla="*/ 0 w 2244950"/>
              <a:gd name="connsiteY7" fmla="*/ 576184 h 640205"/>
              <a:gd name="connsiteX8" fmla="*/ 0 w 2244950"/>
              <a:gd name="connsiteY8" fmla="*/ 64021 h 64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4950" h="640205">
                <a:moveTo>
                  <a:pt x="0" y="64021"/>
                </a:moveTo>
                <a:cubicBezTo>
                  <a:pt x="0" y="28663"/>
                  <a:pt x="28663" y="0"/>
                  <a:pt x="64021" y="0"/>
                </a:cubicBezTo>
                <a:lnTo>
                  <a:pt x="2180930" y="0"/>
                </a:lnTo>
                <a:cubicBezTo>
                  <a:pt x="2216288" y="0"/>
                  <a:pt x="2244951" y="28663"/>
                  <a:pt x="2244951" y="64021"/>
                </a:cubicBezTo>
                <a:cubicBezTo>
                  <a:pt x="2244951" y="234742"/>
                  <a:pt x="2244950" y="405464"/>
                  <a:pt x="2244950" y="576185"/>
                </a:cubicBezTo>
                <a:cubicBezTo>
                  <a:pt x="2244950" y="611543"/>
                  <a:pt x="2216287" y="640206"/>
                  <a:pt x="2180929" y="640206"/>
                </a:cubicBezTo>
                <a:lnTo>
                  <a:pt x="64021" y="640205"/>
                </a:lnTo>
                <a:cubicBezTo>
                  <a:pt x="28663" y="640205"/>
                  <a:pt x="0" y="611542"/>
                  <a:pt x="0" y="576184"/>
                </a:cubicBezTo>
                <a:lnTo>
                  <a:pt x="0" y="64021"/>
                </a:lnTo>
                <a:close/>
              </a:path>
            </a:pathLst>
          </a:custGeom>
        </p:spPr>
        <p:style>
          <a:lnRef idx="1">
            <a:schemeClr val="accent6">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3041" tIns="41611" rIns="53041" bIns="41611" numCol="1" spcCol="1270" anchor="ctr" anchorCtr="0">
            <a:noAutofit/>
          </a:bodyPr>
          <a:lstStyle/>
          <a:p>
            <a:pPr marL="0" lvl="0" indent="0" algn="ctr" defTabSz="800100">
              <a:lnSpc>
                <a:spcPct val="90000"/>
              </a:lnSpc>
              <a:spcBef>
                <a:spcPct val="0"/>
              </a:spcBef>
              <a:spcAft>
                <a:spcPct val="35000"/>
              </a:spcAft>
              <a:buNone/>
            </a:pPr>
            <a:r>
              <a:rPr lang="en-US" altLang="zh-CN" dirty="0"/>
              <a:t>1. </a:t>
            </a:r>
            <a:r>
              <a:rPr lang="zh-CN" altLang="en-US" dirty="0"/>
              <a:t>幼儿园工作的意义与任务</a:t>
            </a:r>
            <a:endParaRPr lang="zh-CN" altLang="en-US" sz="1800" kern="1200" dirty="0"/>
          </a:p>
        </p:txBody>
      </p:sp>
      <p:sp>
        <p:nvSpPr>
          <p:cNvPr id="48" name="任意多边形: 形状 47">
            <a:extLst>
              <a:ext uri="{FF2B5EF4-FFF2-40B4-BE49-F238E27FC236}">
                <a16:creationId xmlns:a16="http://schemas.microsoft.com/office/drawing/2014/main" id="{98B0D732-C766-E322-B5F2-63A12ACC63AB}"/>
              </a:ext>
            </a:extLst>
          </p:cNvPr>
          <p:cNvSpPr/>
          <p:nvPr/>
        </p:nvSpPr>
        <p:spPr>
          <a:xfrm>
            <a:off x="8310315" y="3982206"/>
            <a:ext cx="2244950" cy="640205"/>
          </a:xfrm>
          <a:custGeom>
            <a:avLst/>
            <a:gdLst>
              <a:gd name="connsiteX0" fmla="*/ 0 w 2244950"/>
              <a:gd name="connsiteY0" fmla="*/ 64021 h 640205"/>
              <a:gd name="connsiteX1" fmla="*/ 64021 w 2244950"/>
              <a:gd name="connsiteY1" fmla="*/ 0 h 640205"/>
              <a:gd name="connsiteX2" fmla="*/ 2180930 w 2244950"/>
              <a:gd name="connsiteY2" fmla="*/ 0 h 640205"/>
              <a:gd name="connsiteX3" fmla="*/ 2244951 w 2244950"/>
              <a:gd name="connsiteY3" fmla="*/ 64021 h 640205"/>
              <a:gd name="connsiteX4" fmla="*/ 2244950 w 2244950"/>
              <a:gd name="connsiteY4" fmla="*/ 576185 h 640205"/>
              <a:gd name="connsiteX5" fmla="*/ 2180929 w 2244950"/>
              <a:gd name="connsiteY5" fmla="*/ 640206 h 640205"/>
              <a:gd name="connsiteX6" fmla="*/ 64021 w 2244950"/>
              <a:gd name="connsiteY6" fmla="*/ 640205 h 640205"/>
              <a:gd name="connsiteX7" fmla="*/ 0 w 2244950"/>
              <a:gd name="connsiteY7" fmla="*/ 576184 h 640205"/>
              <a:gd name="connsiteX8" fmla="*/ 0 w 2244950"/>
              <a:gd name="connsiteY8" fmla="*/ 64021 h 64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4950" h="640205">
                <a:moveTo>
                  <a:pt x="0" y="64021"/>
                </a:moveTo>
                <a:cubicBezTo>
                  <a:pt x="0" y="28663"/>
                  <a:pt x="28663" y="0"/>
                  <a:pt x="64021" y="0"/>
                </a:cubicBezTo>
                <a:lnTo>
                  <a:pt x="2180930" y="0"/>
                </a:lnTo>
                <a:cubicBezTo>
                  <a:pt x="2216288" y="0"/>
                  <a:pt x="2244951" y="28663"/>
                  <a:pt x="2244951" y="64021"/>
                </a:cubicBezTo>
                <a:cubicBezTo>
                  <a:pt x="2244951" y="234742"/>
                  <a:pt x="2244950" y="405464"/>
                  <a:pt x="2244950" y="576185"/>
                </a:cubicBezTo>
                <a:cubicBezTo>
                  <a:pt x="2244950" y="611543"/>
                  <a:pt x="2216287" y="640206"/>
                  <a:pt x="2180929" y="640206"/>
                </a:cubicBezTo>
                <a:lnTo>
                  <a:pt x="64021" y="640205"/>
                </a:lnTo>
                <a:cubicBezTo>
                  <a:pt x="28663" y="640205"/>
                  <a:pt x="0" y="611542"/>
                  <a:pt x="0" y="576184"/>
                </a:cubicBezTo>
                <a:lnTo>
                  <a:pt x="0" y="64021"/>
                </a:lnTo>
                <a:close/>
              </a:path>
            </a:pathLst>
          </a:custGeom>
        </p:spPr>
        <p:style>
          <a:lnRef idx="1">
            <a:schemeClr val="accent2">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3041" tIns="41611" rIns="53041" bIns="41611" numCol="1" spcCol="1270" anchor="ctr" anchorCtr="0">
            <a:noAutofit/>
          </a:bodyPr>
          <a:lstStyle/>
          <a:p>
            <a:pPr marL="0" lvl="0" indent="0" algn="ctr" defTabSz="800100">
              <a:lnSpc>
                <a:spcPct val="90000"/>
              </a:lnSpc>
              <a:spcBef>
                <a:spcPct val="0"/>
              </a:spcBef>
              <a:spcAft>
                <a:spcPct val="35000"/>
              </a:spcAft>
              <a:buNone/>
            </a:pPr>
            <a:r>
              <a:rPr lang="en-US" altLang="zh-CN" dirty="0"/>
              <a:t>2. </a:t>
            </a:r>
            <a:r>
              <a:rPr lang="zh-CN" altLang="en-US" dirty="0"/>
              <a:t>幼儿园教育方法</a:t>
            </a:r>
            <a:endParaRPr lang="zh-CN" altLang="en-US" sz="1800" kern="1200" dirty="0"/>
          </a:p>
        </p:txBody>
      </p:sp>
      <p:grpSp>
        <p:nvGrpSpPr>
          <p:cNvPr id="3" name="组合 2">
            <a:extLst>
              <a:ext uri="{FF2B5EF4-FFF2-40B4-BE49-F238E27FC236}">
                <a16:creationId xmlns:a16="http://schemas.microsoft.com/office/drawing/2014/main" id="{876068C7-A93A-DE0A-F660-CE2FDC0D0D8C}"/>
              </a:ext>
            </a:extLst>
          </p:cNvPr>
          <p:cNvGrpSpPr/>
          <p:nvPr/>
        </p:nvGrpSpPr>
        <p:grpSpPr>
          <a:xfrm>
            <a:off x="8029696" y="3021897"/>
            <a:ext cx="280618" cy="2080668"/>
            <a:chOff x="8029696" y="3021897"/>
            <a:chExt cx="280618" cy="2080668"/>
          </a:xfrm>
        </p:grpSpPr>
        <p:sp>
          <p:nvSpPr>
            <p:cNvPr id="45" name="任意多边形: 形状 44">
              <a:extLst>
                <a:ext uri="{FF2B5EF4-FFF2-40B4-BE49-F238E27FC236}">
                  <a16:creationId xmlns:a16="http://schemas.microsoft.com/office/drawing/2014/main" id="{03DE8218-70FC-6FE9-A909-17DD438935B1}"/>
                </a:ext>
              </a:extLst>
            </p:cNvPr>
            <p:cNvSpPr/>
            <p:nvPr/>
          </p:nvSpPr>
          <p:spPr>
            <a:xfrm>
              <a:off x="8029696" y="3021897"/>
              <a:ext cx="280618" cy="480154"/>
            </a:xfrm>
            <a:custGeom>
              <a:avLst/>
              <a:gdLst/>
              <a:ahLst/>
              <a:cxnLst/>
              <a:rect l="0" t="0" r="0" b="0"/>
              <a:pathLst>
                <a:path>
                  <a:moveTo>
                    <a:pt x="0" y="0"/>
                  </a:moveTo>
                  <a:lnTo>
                    <a:pt x="0" y="480154"/>
                  </a:lnTo>
                  <a:lnTo>
                    <a:pt x="280618" y="480154"/>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47" name="任意多边形: 形状 46">
              <a:extLst>
                <a:ext uri="{FF2B5EF4-FFF2-40B4-BE49-F238E27FC236}">
                  <a16:creationId xmlns:a16="http://schemas.microsoft.com/office/drawing/2014/main" id="{29105182-CBC0-EF73-29D4-DA47EC8B332C}"/>
                </a:ext>
              </a:extLst>
            </p:cNvPr>
            <p:cNvSpPr/>
            <p:nvPr/>
          </p:nvSpPr>
          <p:spPr>
            <a:xfrm>
              <a:off x="8029696" y="3021897"/>
              <a:ext cx="280618" cy="1280411"/>
            </a:xfrm>
            <a:custGeom>
              <a:avLst/>
              <a:gdLst/>
              <a:ahLst/>
              <a:cxnLst/>
              <a:rect l="0" t="0" r="0" b="0"/>
              <a:pathLst>
                <a:path>
                  <a:moveTo>
                    <a:pt x="0" y="0"/>
                  </a:moveTo>
                  <a:lnTo>
                    <a:pt x="0" y="1280411"/>
                  </a:lnTo>
                  <a:lnTo>
                    <a:pt x="280618" y="1280411"/>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49" name="任意多边形: 形状 48">
              <a:extLst>
                <a:ext uri="{FF2B5EF4-FFF2-40B4-BE49-F238E27FC236}">
                  <a16:creationId xmlns:a16="http://schemas.microsoft.com/office/drawing/2014/main" id="{501393DE-BB32-396D-7565-7BC3ACD47628}"/>
                </a:ext>
              </a:extLst>
            </p:cNvPr>
            <p:cNvSpPr/>
            <p:nvPr/>
          </p:nvSpPr>
          <p:spPr>
            <a:xfrm>
              <a:off x="8029696" y="3021897"/>
              <a:ext cx="280618" cy="2080668"/>
            </a:xfrm>
            <a:custGeom>
              <a:avLst/>
              <a:gdLst/>
              <a:ahLst/>
              <a:cxnLst/>
              <a:rect l="0" t="0" r="0" b="0"/>
              <a:pathLst>
                <a:path>
                  <a:moveTo>
                    <a:pt x="0" y="0"/>
                  </a:moveTo>
                  <a:lnTo>
                    <a:pt x="0" y="2080668"/>
                  </a:lnTo>
                  <a:lnTo>
                    <a:pt x="280618" y="2080668"/>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grpSp>
      <p:sp>
        <p:nvSpPr>
          <p:cNvPr id="50" name="任意多边形: 形状 49">
            <a:extLst>
              <a:ext uri="{FF2B5EF4-FFF2-40B4-BE49-F238E27FC236}">
                <a16:creationId xmlns:a16="http://schemas.microsoft.com/office/drawing/2014/main" id="{5F5D086B-0E4E-5599-5E54-3724FE75C3E9}"/>
              </a:ext>
            </a:extLst>
          </p:cNvPr>
          <p:cNvSpPr/>
          <p:nvPr/>
        </p:nvSpPr>
        <p:spPr>
          <a:xfrm>
            <a:off x="8310315" y="4782463"/>
            <a:ext cx="2244950" cy="640205"/>
          </a:xfrm>
          <a:custGeom>
            <a:avLst/>
            <a:gdLst>
              <a:gd name="connsiteX0" fmla="*/ 0 w 2244950"/>
              <a:gd name="connsiteY0" fmla="*/ 64021 h 640205"/>
              <a:gd name="connsiteX1" fmla="*/ 64021 w 2244950"/>
              <a:gd name="connsiteY1" fmla="*/ 0 h 640205"/>
              <a:gd name="connsiteX2" fmla="*/ 2180930 w 2244950"/>
              <a:gd name="connsiteY2" fmla="*/ 0 h 640205"/>
              <a:gd name="connsiteX3" fmla="*/ 2244951 w 2244950"/>
              <a:gd name="connsiteY3" fmla="*/ 64021 h 640205"/>
              <a:gd name="connsiteX4" fmla="*/ 2244950 w 2244950"/>
              <a:gd name="connsiteY4" fmla="*/ 576185 h 640205"/>
              <a:gd name="connsiteX5" fmla="*/ 2180929 w 2244950"/>
              <a:gd name="connsiteY5" fmla="*/ 640206 h 640205"/>
              <a:gd name="connsiteX6" fmla="*/ 64021 w 2244950"/>
              <a:gd name="connsiteY6" fmla="*/ 640205 h 640205"/>
              <a:gd name="connsiteX7" fmla="*/ 0 w 2244950"/>
              <a:gd name="connsiteY7" fmla="*/ 576184 h 640205"/>
              <a:gd name="connsiteX8" fmla="*/ 0 w 2244950"/>
              <a:gd name="connsiteY8" fmla="*/ 64021 h 64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4950" h="640205">
                <a:moveTo>
                  <a:pt x="0" y="64021"/>
                </a:moveTo>
                <a:cubicBezTo>
                  <a:pt x="0" y="28663"/>
                  <a:pt x="28663" y="0"/>
                  <a:pt x="64021" y="0"/>
                </a:cubicBezTo>
                <a:lnTo>
                  <a:pt x="2180930" y="0"/>
                </a:lnTo>
                <a:cubicBezTo>
                  <a:pt x="2216288" y="0"/>
                  <a:pt x="2244951" y="28663"/>
                  <a:pt x="2244951" y="64021"/>
                </a:cubicBezTo>
                <a:cubicBezTo>
                  <a:pt x="2244951" y="234742"/>
                  <a:pt x="2244950" y="405464"/>
                  <a:pt x="2244950" y="576185"/>
                </a:cubicBezTo>
                <a:cubicBezTo>
                  <a:pt x="2244950" y="611543"/>
                  <a:pt x="2216287" y="640206"/>
                  <a:pt x="2180929" y="640206"/>
                </a:cubicBezTo>
                <a:lnTo>
                  <a:pt x="64021" y="640205"/>
                </a:lnTo>
                <a:cubicBezTo>
                  <a:pt x="28663" y="640205"/>
                  <a:pt x="0" y="611542"/>
                  <a:pt x="0" y="576184"/>
                </a:cubicBezTo>
                <a:lnTo>
                  <a:pt x="0" y="64021"/>
                </a:lnTo>
                <a:close/>
              </a:path>
            </a:pathLst>
          </a:custGeom>
        </p:spPr>
        <p:style>
          <a:lnRef idx="1">
            <a:schemeClr val="accent3">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3041" tIns="41611" rIns="53041" bIns="41611" numCol="1" spcCol="1270" anchor="ctr" anchorCtr="0">
            <a:noAutofit/>
          </a:bodyPr>
          <a:lstStyle/>
          <a:p>
            <a:pPr marL="0" lvl="0" indent="0" algn="ctr" defTabSz="800100">
              <a:lnSpc>
                <a:spcPct val="90000"/>
              </a:lnSpc>
              <a:spcBef>
                <a:spcPct val="0"/>
              </a:spcBef>
              <a:spcAft>
                <a:spcPct val="35000"/>
              </a:spcAft>
              <a:buNone/>
            </a:pPr>
            <a:r>
              <a:rPr lang="en-US" altLang="zh-CN" dirty="0"/>
              <a:t>3. </a:t>
            </a:r>
            <a:r>
              <a:rPr lang="zh-CN" altLang="en-US" dirty="0"/>
              <a:t>幼儿园课程</a:t>
            </a:r>
            <a:endParaRPr lang="zh-CN" altLang="en-US" sz="1800" kern="1200" dirty="0"/>
          </a:p>
        </p:txBody>
      </p:sp>
      <p:sp>
        <p:nvSpPr>
          <p:cNvPr id="51" name="任意多边形: 形状 50">
            <a:extLst>
              <a:ext uri="{FF2B5EF4-FFF2-40B4-BE49-F238E27FC236}">
                <a16:creationId xmlns:a16="http://schemas.microsoft.com/office/drawing/2014/main" id="{039D95FC-6AA7-97D6-5884-8A75ADA2C3FB}"/>
              </a:ext>
            </a:extLst>
          </p:cNvPr>
          <p:cNvSpPr/>
          <p:nvPr/>
        </p:nvSpPr>
        <p:spPr>
          <a:xfrm>
            <a:off x="4622786" y="1501934"/>
            <a:ext cx="2806188" cy="640205"/>
          </a:xfrm>
          <a:custGeom>
            <a:avLst/>
            <a:gdLst>
              <a:gd name="connsiteX0" fmla="*/ 0 w 2806188"/>
              <a:gd name="connsiteY0" fmla="*/ 64021 h 640205"/>
              <a:gd name="connsiteX1" fmla="*/ 64021 w 2806188"/>
              <a:gd name="connsiteY1" fmla="*/ 0 h 640205"/>
              <a:gd name="connsiteX2" fmla="*/ 2742168 w 2806188"/>
              <a:gd name="connsiteY2" fmla="*/ 0 h 640205"/>
              <a:gd name="connsiteX3" fmla="*/ 2806189 w 2806188"/>
              <a:gd name="connsiteY3" fmla="*/ 64021 h 640205"/>
              <a:gd name="connsiteX4" fmla="*/ 2806188 w 2806188"/>
              <a:gd name="connsiteY4" fmla="*/ 576185 h 640205"/>
              <a:gd name="connsiteX5" fmla="*/ 2742167 w 2806188"/>
              <a:gd name="connsiteY5" fmla="*/ 640206 h 640205"/>
              <a:gd name="connsiteX6" fmla="*/ 64021 w 2806188"/>
              <a:gd name="connsiteY6" fmla="*/ 640205 h 640205"/>
              <a:gd name="connsiteX7" fmla="*/ 0 w 2806188"/>
              <a:gd name="connsiteY7" fmla="*/ 576184 h 640205"/>
              <a:gd name="connsiteX8" fmla="*/ 0 w 2806188"/>
              <a:gd name="connsiteY8" fmla="*/ 64021 h 64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6188" h="640205">
                <a:moveTo>
                  <a:pt x="0" y="64021"/>
                </a:moveTo>
                <a:cubicBezTo>
                  <a:pt x="0" y="28663"/>
                  <a:pt x="28663" y="0"/>
                  <a:pt x="64021" y="0"/>
                </a:cubicBezTo>
                <a:lnTo>
                  <a:pt x="2742168" y="0"/>
                </a:lnTo>
                <a:cubicBezTo>
                  <a:pt x="2777526" y="0"/>
                  <a:pt x="2806189" y="28663"/>
                  <a:pt x="2806189" y="64021"/>
                </a:cubicBezTo>
                <a:cubicBezTo>
                  <a:pt x="2806189" y="234742"/>
                  <a:pt x="2806188" y="405464"/>
                  <a:pt x="2806188" y="576185"/>
                </a:cubicBezTo>
                <a:cubicBezTo>
                  <a:pt x="2806188" y="611543"/>
                  <a:pt x="2777525" y="640206"/>
                  <a:pt x="2742167" y="640206"/>
                </a:cubicBezTo>
                <a:lnTo>
                  <a:pt x="64021" y="640205"/>
                </a:lnTo>
                <a:cubicBezTo>
                  <a:pt x="28663" y="640205"/>
                  <a:pt x="0" y="611542"/>
                  <a:pt x="0" y="576184"/>
                </a:cubicBezTo>
                <a:lnTo>
                  <a:pt x="0" y="64021"/>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53041" tIns="41611" rIns="53041" bIns="41611" numCol="1" spcCol="1270" anchor="ctr" anchorCtr="0">
            <a:noAutofit/>
          </a:bodyPr>
          <a:lstStyle/>
          <a:p>
            <a:pPr marL="0" lvl="0" indent="0" algn="ctr" defTabSz="800100">
              <a:lnSpc>
                <a:spcPct val="90000"/>
              </a:lnSpc>
              <a:spcBef>
                <a:spcPct val="0"/>
              </a:spcBef>
              <a:spcAft>
                <a:spcPct val="35000"/>
              </a:spcAft>
              <a:buNone/>
            </a:pPr>
            <a:r>
              <a:rPr lang="zh-CN" altLang="en-US" dirty="0"/>
              <a:t>五、福禄贝尔的教育思想</a:t>
            </a:r>
            <a:endParaRPr lang="zh-CN" altLang="en-US" sz="1800" kern="1200" dirty="0"/>
          </a:p>
        </p:txBody>
      </p:sp>
      <p:sp>
        <p:nvSpPr>
          <p:cNvPr id="53" name="文本框 52">
            <a:extLst>
              <a:ext uri="{FF2B5EF4-FFF2-40B4-BE49-F238E27FC236}">
                <a16:creationId xmlns:a16="http://schemas.microsoft.com/office/drawing/2014/main" id="{470B6B60-6AF0-04A8-5CAB-12A94912BEBB}"/>
              </a:ext>
            </a:extLst>
          </p:cNvPr>
          <p:cNvSpPr txBox="1"/>
          <p:nvPr/>
        </p:nvSpPr>
        <p:spPr>
          <a:xfrm>
            <a:off x="4620319" y="3216778"/>
            <a:ext cx="2806188" cy="2800767"/>
          </a:xfrm>
          <a:prstGeom prst="rect">
            <a:avLst/>
          </a:prstGeom>
          <a:noFill/>
        </p:spPr>
        <p:txBody>
          <a:bodyPr wrap="square">
            <a:spAutoFit/>
          </a:bodyPr>
          <a:lstStyle/>
          <a:p>
            <a:r>
              <a:rPr lang="zh-CN" altLang="en-US" sz="1600" dirty="0"/>
              <a:t>       福禄贝尔把人类的发展分成若干阶段，但并不硬性划定精确的年龄分段。在他看来，每 一阶段并不是由年龄限度而定的，而是由某些显著的特征决定的。在</a:t>
            </a:r>
            <a:r>
              <a:rPr lang="en-US" altLang="zh-CN" sz="1600" dirty="0"/>
              <a:t>《</a:t>
            </a:r>
            <a:r>
              <a:rPr lang="zh-CN" altLang="en-US" sz="1600" dirty="0"/>
              <a:t>人的教育</a:t>
            </a:r>
            <a:r>
              <a:rPr lang="en-US" altLang="zh-CN" sz="1600" dirty="0"/>
              <a:t>》</a:t>
            </a:r>
            <a:r>
              <a:rPr lang="zh-CN" altLang="en-US" sz="1600" dirty="0"/>
              <a:t>中，福禄 贝尔把人类初期的发展分为四个阶段，即婴儿期、幼儿期、少年期和青年期，但只具体讨论了前三个时期的教育。</a:t>
            </a:r>
          </a:p>
        </p:txBody>
      </p:sp>
    </p:spTree>
    <p:extLst>
      <p:ext uri="{BB962C8B-B14F-4D97-AF65-F5344CB8AC3E}">
        <p14:creationId xmlns:p14="http://schemas.microsoft.com/office/powerpoint/2010/main" val="187708622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fltVal val="0"/>
                                          </p:val>
                                        </p:tav>
                                        <p:tav tm="100000">
                                          <p:val>
                                            <p:strVal val="#ppt_w"/>
                                          </p:val>
                                        </p:tav>
                                      </p:tavLst>
                                    </p:anim>
                                    <p:anim calcmode="lin" valueType="num">
                                      <p:cBhvr>
                                        <p:cTn id="27" dur="500" fill="hold"/>
                                        <p:tgtEl>
                                          <p:spTgt spid="51"/>
                                        </p:tgtEl>
                                        <p:attrNameLst>
                                          <p:attrName>ppt_h</p:attrName>
                                        </p:attrNameLst>
                                      </p:cBhvr>
                                      <p:tavLst>
                                        <p:tav tm="0">
                                          <p:val>
                                            <p:fltVal val="0"/>
                                          </p:val>
                                        </p:tav>
                                        <p:tav tm="100000">
                                          <p:val>
                                            <p:strVal val="#ppt_h"/>
                                          </p:val>
                                        </p:tav>
                                      </p:tavLst>
                                    </p:anim>
                                    <p:animEffect transition="in" filter="fade">
                                      <p:cBhvr>
                                        <p:cTn id="28" dur="5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childTnLst>
                          </p:cTn>
                        </p:par>
                        <p:par>
                          <p:cTn id="41" fill="hold">
                            <p:stCondLst>
                              <p:cond delay="500"/>
                            </p:stCondLst>
                            <p:childTnLst>
                              <p:par>
                                <p:cTn id="42" presetID="53" presetClass="entr" presetSubtype="16"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p:cTn id="58" dur="500" fill="hold"/>
                                        <p:tgtEl>
                                          <p:spTgt spid="34"/>
                                        </p:tgtEl>
                                        <p:attrNameLst>
                                          <p:attrName>ppt_w</p:attrName>
                                        </p:attrNameLst>
                                      </p:cBhvr>
                                      <p:tavLst>
                                        <p:tav tm="0">
                                          <p:val>
                                            <p:fltVal val="0"/>
                                          </p:val>
                                        </p:tav>
                                        <p:tav tm="100000">
                                          <p:val>
                                            <p:strVal val="#ppt_w"/>
                                          </p:val>
                                        </p:tav>
                                      </p:tavLst>
                                    </p:anim>
                                    <p:anim calcmode="lin" valueType="num">
                                      <p:cBhvr>
                                        <p:cTn id="59" dur="500" fill="hold"/>
                                        <p:tgtEl>
                                          <p:spTgt spid="34"/>
                                        </p:tgtEl>
                                        <p:attrNameLst>
                                          <p:attrName>ppt_h</p:attrName>
                                        </p:attrNameLst>
                                      </p:cBhvr>
                                      <p:tavLst>
                                        <p:tav tm="0">
                                          <p:val>
                                            <p:fltVal val="0"/>
                                          </p:val>
                                        </p:tav>
                                        <p:tav tm="100000">
                                          <p:val>
                                            <p:strVal val="#ppt_h"/>
                                          </p:val>
                                        </p:tav>
                                      </p:tavLst>
                                    </p:anim>
                                    <p:animEffect transition="in" filter="fade">
                                      <p:cBhvr>
                                        <p:cTn id="60" dur="500"/>
                                        <p:tgtEl>
                                          <p:spTgt spid="34"/>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Effect transition="in" filter="fade">
                                      <p:cBhvr>
                                        <p:cTn id="67" dur="500"/>
                                        <p:tgtEl>
                                          <p:spTgt spid="36"/>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childTnLst>
                    </p:cTn>
                  </p:par>
                  <p:par>
                    <p:cTn id="75" fill="hold">
                      <p:stCondLst>
                        <p:cond delay="indefinite"/>
                      </p:stCondLst>
                      <p:childTnLst>
                        <p:par>
                          <p:cTn id="76" fill="hold">
                            <p:stCondLst>
                              <p:cond delay="0"/>
                            </p:stCondLst>
                            <p:childTnLst>
                              <p:par>
                                <p:cTn id="77" presetID="14" presetClass="entr" presetSubtype="10" fill="hold" grpId="0" nodeType="click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randombar(horizontal)">
                                      <p:cBhvr>
                                        <p:cTn id="79" dur="500"/>
                                        <p:tgtEl>
                                          <p:spTgt spid="53"/>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44"/>
                                        </p:tgtEl>
                                        <p:attrNameLst>
                                          <p:attrName>style.visibility</p:attrName>
                                        </p:attrNameLst>
                                      </p:cBhvr>
                                      <p:to>
                                        <p:strVal val="visible"/>
                                      </p:to>
                                    </p:set>
                                    <p:anim calcmode="lin" valueType="num">
                                      <p:cBhvr>
                                        <p:cTn id="84" dur="500" fill="hold"/>
                                        <p:tgtEl>
                                          <p:spTgt spid="44"/>
                                        </p:tgtEl>
                                        <p:attrNameLst>
                                          <p:attrName>ppt_w</p:attrName>
                                        </p:attrNameLst>
                                      </p:cBhvr>
                                      <p:tavLst>
                                        <p:tav tm="0">
                                          <p:val>
                                            <p:fltVal val="0"/>
                                          </p:val>
                                        </p:tav>
                                        <p:tav tm="100000">
                                          <p:val>
                                            <p:strVal val="#ppt_w"/>
                                          </p:val>
                                        </p:tav>
                                      </p:tavLst>
                                    </p:anim>
                                    <p:anim calcmode="lin" valueType="num">
                                      <p:cBhvr>
                                        <p:cTn id="85" dur="500" fill="hold"/>
                                        <p:tgtEl>
                                          <p:spTgt spid="44"/>
                                        </p:tgtEl>
                                        <p:attrNameLst>
                                          <p:attrName>ppt_h</p:attrName>
                                        </p:attrNameLst>
                                      </p:cBhvr>
                                      <p:tavLst>
                                        <p:tav tm="0">
                                          <p:val>
                                            <p:fltVal val="0"/>
                                          </p:val>
                                        </p:tav>
                                        <p:tav tm="100000">
                                          <p:val>
                                            <p:strVal val="#ppt_h"/>
                                          </p:val>
                                        </p:tav>
                                      </p:tavLst>
                                    </p:anim>
                                    <p:animEffect transition="in" filter="fade">
                                      <p:cBhvr>
                                        <p:cTn id="86" dur="500"/>
                                        <p:tgtEl>
                                          <p:spTgt spid="44"/>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3"/>
                                        </p:tgtEl>
                                        <p:attrNameLst>
                                          <p:attrName>style.visibility</p:attrName>
                                        </p:attrNameLst>
                                      </p:cBhvr>
                                      <p:to>
                                        <p:strVal val="visible"/>
                                      </p:to>
                                    </p:set>
                                    <p:animEffect transition="in" filter="wipe(left)">
                                      <p:cBhvr>
                                        <p:cTn id="91" dur="500"/>
                                        <p:tgtEl>
                                          <p:spTgt spid="3"/>
                                        </p:tgtEl>
                                      </p:cBhvr>
                                    </p:animEffect>
                                  </p:childTnLst>
                                </p:cTn>
                              </p:par>
                            </p:childTnLst>
                          </p:cTn>
                        </p:par>
                        <p:par>
                          <p:cTn id="92" fill="hold">
                            <p:stCondLst>
                              <p:cond delay="500"/>
                            </p:stCondLst>
                            <p:childTnLst>
                              <p:par>
                                <p:cTn id="93" presetID="53" presetClass="entr" presetSubtype="16" fill="hold" grpId="0" nodeType="after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p:cTn id="95" dur="500" fill="hold"/>
                                        <p:tgtEl>
                                          <p:spTgt spid="46"/>
                                        </p:tgtEl>
                                        <p:attrNameLst>
                                          <p:attrName>ppt_w</p:attrName>
                                        </p:attrNameLst>
                                      </p:cBhvr>
                                      <p:tavLst>
                                        <p:tav tm="0">
                                          <p:val>
                                            <p:fltVal val="0"/>
                                          </p:val>
                                        </p:tav>
                                        <p:tav tm="100000">
                                          <p:val>
                                            <p:strVal val="#ppt_w"/>
                                          </p:val>
                                        </p:tav>
                                      </p:tavLst>
                                    </p:anim>
                                    <p:anim calcmode="lin" valueType="num">
                                      <p:cBhvr>
                                        <p:cTn id="96" dur="500" fill="hold"/>
                                        <p:tgtEl>
                                          <p:spTgt spid="46"/>
                                        </p:tgtEl>
                                        <p:attrNameLst>
                                          <p:attrName>ppt_h</p:attrName>
                                        </p:attrNameLst>
                                      </p:cBhvr>
                                      <p:tavLst>
                                        <p:tav tm="0">
                                          <p:val>
                                            <p:fltVal val="0"/>
                                          </p:val>
                                        </p:tav>
                                        <p:tav tm="100000">
                                          <p:val>
                                            <p:strVal val="#ppt_h"/>
                                          </p:val>
                                        </p:tav>
                                      </p:tavLst>
                                    </p:anim>
                                    <p:animEffect transition="in" filter="fade">
                                      <p:cBhvr>
                                        <p:cTn id="97" dur="500"/>
                                        <p:tgtEl>
                                          <p:spTgt spid="46"/>
                                        </p:tgtEl>
                                      </p:cBhvr>
                                    </p:animEffec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grpId="0" nodeType="clickEffect">
                                  <p:stCondLst>
                                    <p:cond delay="0"/>
                                  </p:stCondLst>
                                  <p:childTnLst>
                                    <p:set>
                                      <p:cBhvr>
                                        <p:cTn id="101" dur="1" fill="hold">
                                          <p:stCondLst>
                                            <p:cond delay="0"/>
                                          </p:stCondLst>
                                        </p:cTn>
                                        <p:tgtEl>
                                          <p:spTgt spid="48"/>
                                        </p:tgtEl>
                                        <p:attrNameLst>
                                          <p:attrName>style.visibility</p:attrName>
                                        </p:attrNameLst>
                                      </p:cBhvr>
                                      <p:to>
                                        <p:strVal val="visible"/>
                                      </p:to>
                                    </p:set>
                                    <p:anim calcmode="lin" valueType="num">
                                      <p:cBhvr>
                                        <p:cTn id="102" dur="500" fill="hold"/>
                                        <p:tgtEl>
                                          <p:spTgt spid="48"/>
                                        </p:tgtEl>
                                        <p:attrNameLst>
                                          <p:attrName>ppt_w</p:attrName>
                                        </p:attrNameLst>
                                      </p:cBhvr>
                                      <p:tavLst>
                                        <p:tav tm="0">
                                          <p:val>
                                            <p:fltVal val="0"/>
                                          </p:val>
                                        </p:tav>
                                        <p:tav tm="100000">
                                          <p:val>
                                            <p:strVal val="#ppt_w"/>
                                          </p:val>
                                        </p:tav>
                                      </p:tavLst>
                                    </p:anim>
                                    <p:anim calcmode="lin" valueType="num">
                                      <p:cBhvr>
                                        <p:cTn id="103" dur="500" fill="hold"/>
                                        <p:tgtEl>
                                          <p:spTgt spid="48"/>
                                        </p:tgtEl>
                                        <p:attrNameLst>
                                          <p:attrName>ppt_h</p:attrName>
                                        </p:attrNameLst>
                                      </p:cBhvr>
                                      <p:tavLst>
                                        <p:tav tm="0">
                                          <p:val>
                                            <p:fltVal val="0"/>
                                          </p:val>
                                        </p:tav>
                                        <p:tav tm="100000">
                                          <p:val>
                                            <p:strVal val="#ppt_h"/>
                                          </p:val>
                                        </p:tav>
                                      </p:tavLst>
                                    </p:anim>
                                    <p:animEffect transition="in" filter="fade">
                                      <p:cBhvr>
                                        <p:cTn id="104" dur="500"/>
                                        <p:tgtEl>
                                          <p:spTgt spid="48"/>
                                        </p:tgtEl>
                                      </p:cBhvr>
                                    </p:animEffect>
                                  </p:childTnLst>
                                </p:cTn>
                              </p:par>
                            </p:childTnLst>
                          </p:cTn>
                        </p:par>
                      </p:childTnLst>
                    </p:cTn>
                  </p:par>
                  <p:par>
                    <p:cTn id="105" fill="hold">
                      <p:stCondLst>
                        <p:cond delay="indefinite"/>
                      </p:stCondLst>
                      <p:childTnLst>
                        <p:par>
                          <p:cTn id="106" fill="hold">
                            <p:stCondLst>
                              <p:cond delay="0"/>
                            </p:stCondLst>
                            <p:childTnLst>
                              <p:par>
                                <p:cTn id="107" presetID="53" presetClass="entr" presetSubtype="16" fill="hold" grpId="0" nodeType="clickEffect">
                                  <p:stCondLst>
                                    <p:cond delay="0"/>
                                  </p:stCondLst>
                                  <p:childTnLst>
                                    <p:set>
                                      <p:cBhvr>
                                        <p:cTn id="108" dur="1" fill="hold">
                                          <p:stCondLst>
                                            <p:cond delay="0"/>
                                          </p:stCondLst>
                                        </p:cTn>
                                        <p:tgtEl>
                                          <p:spTgt spid="50"/>
                                        </p:tgtEl>
                                        <p:attrNameLst>
                                          <p:attrName>style.visibility</p:attrName>
                                        </p:attrNameLst>
                                      </p:cBhvr>
                                      <p:to>
                                        <p:strVal val="visible"/>
                                      </p:to>
                                    </p:set>
                                    <p:anim calcmode="lin" valueType="num">
                                      <p:cBhvr>
                                        <p:cTn id="109" dur="500" fill="hold"/>
                                        <p:tgtEl>
                                          <p:spTgt spid="50"/>
                                        </p:tgtEl>
                                        <p:attrNameLst>
                                          <p:attrName>ppt_w</p:attrName>
                                        </p:attrNameLst>
                                      </p:cBhvr>
                                      <p:tavLst>
                                        <p:tav tm="0">
                                          <p:val>
                                            <p:fltVal val="0"/>
                                          </p:val>
                                        </p:tav>
                                        <p:tav tm="100000">
                                          <p:val>
                                            <p:strVal val="#ppt_w"/>
                                          </p:val>
                                        </p:tav>
                                      </p:tavLst>
                                    </p:anim>
                                    <p:anim calcmode="lin" valueType="num">
                                      <p:cBhvr>
                                        <p:cTn id="110" dur="500" fill="hold"/>
                                        <p:tgtEl>
                                          <p:spTgt spid="50"/>
                                        </p:tgtEl>
                                        <p:attrNameLst>
                                          <p:attrName>ppt_h</p:attrName>
                                        </p:attrNameLst>
                                      </p:cBhvr>
                                      <p:tavLst>
                                        <p:tav tm="0">
                                          <p:val>
                                            <p:fltVal val="0"/>
                                          </p:val>
                                        </p:tav>
                                        <p:tav tm="100000">
                                          <p:val>
                                            <p:strVal val="#ppt_h"/>
                                          </p:val>
                                        </p:tav>
                                      </p:tavLst>
                                    </p:anim>
                                    <p:animEffect transition="in" filter="fade">
                                      <p:cBhvr>
                                        <p:cTn id="11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2" grpId="0" animBg="1"/>
      <p:bldP spid="14" grpId="0" animBg="1"/>
      <p:bldP spid="17" grpId="0" animBg="1"/>
      <p:bldP spid="34" grpId="0" animBg="1"/>
      <p:bldP spid="36" grpId="0" animBg="1"/>
      <p:bldP spid="37" grpId="0" animBg="1"/>
      <p:bldP spid="44" grpId="0" animBg="1"/>
      <p:bldP spid="46" grpId="0" animBg="1"/>
      <p:bldP spid="48" grpId="0" animBg="1"/>
      <p:bldP spid="50" grpId="0" animBg="1"/>
      <p:bldP spid="51" grpId="0" animBg="1"/>
      <p:bldP spid="5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01" y="0"/>
            <a:ext cx="12192000" cy="6858000"/>
          </a:xfrm>
          <a:prstGeom prst="rect">
            <a:avLst/>
          </a:prstGeom>
        </p:spPr>
      </p:pic>
      <p:sp>
        <p:nvSpPr>
          <p:cNvPr id="17" name="文本框 28"/>
          <p:cNvSpPr txBox="1">
            <a:spLocks noChangeArrowheads="1"/>
          </p:cNvSpPr>
          <p:nvPr/>
        </p:nvSpPr>
        <p:spPr bwMode="auto">
          <a:xfrm>
            <a:off x="3408204" y="1883498"/>
            <a:ext cx="5707175"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5700" b="1" spc="900" dirty="0">
                <a:solidFill>
                  <a:srgbClr val="667877"/>
                </a:solidFill>
                <a:latin typeface="微软雅黑" panose="020B0503020204020204" pitchFamily="34" charset="-122"/>
                <a:ea typeface="微软雅黑" panose="020B0503020204020204" pitchFamily="34" charset="-122"/>
              </a:rPr>
              <a:t>谢谢您观看</a:t>
            </a:r>
          </a:p>
        </p:txBody>
      </p:sp>
      <p:sp>
        <p:nvSpPr>
          <p:cNvPr id="18" name="文本框 29"/>
          <p:cNvSpPr txBox="1">
            <a:spLocks noChangeArrowheads="1"/>
          </p:cNvSpPr>
          <p:nvPr/>
        </p:nvSpPr>
        <p:spPr bwMode="auto">
          <a:xfrm>
            <a:off x="3507735" y="2930887"/>
            <a:ext cx="623956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300" b="1" spc="600" dirty="0">
                <a:solidFill>
                  <a:srgbClr val="667877"/>
                </a:solidFill>
                <a:latin typeface="微软雅黑" panose="020B0503020204020204" pitchFamily="34" charset="-122"/>
                <a:ea typeface="微软雅黑" panose="020B0503020204020204" pitchFamily="34" charset="-122"/>
              </a:rPr>
              <a:t>XIEXIE NIN GUANKAN</a:t>
            </a:r>
            <a:endParaRPr lang="zh-CN" altLang="en-US" sz="1300" b="1" spc="600" dirty="0">
              <a:solidFill>
                <a:srgbClr val="667877"/>
              </a:solidFill>
              <a:latin typeface="微软雅黑" panose="020B0503020204020204" pitchFamily="34" charset="-122"/>
              <a:ea typeface="微软雅黑" panose="020B0503020204020204" pitchFamily="34" charset="-122"/>
            </a:endParaRPr>
          </a:p>
        </p:txBody>
      </p:sp>
      <p:cxnSp>
        <p:nvCxnSpPr>
          <p:cNvPr id="19" name="直接连接符 27"/>
          <p:cNvCxnSpPr>
            <a:cxnSpLocks noChangeShapeType="1"/>
          </p:cNvCxnSpPr>
          <p:nvPr/>
        </p:nvCxnSpPr>
        <p:spPr bwMode="auto">
          <a:xfrm>
            <a:off x="3512816" y="3382934"/>
            <a:ext cx="5783584" cy="0"/>
          </a:xfrm>
          <a:prstGeom prst="line">
            <a:avLst/>
          </a:prstGeom>
          <a:noFill/>
          <a:ln w="19050">
            <a:solidFill>
              <a:srgbClr val="667877">
                <a:alpha val="67842"/>
              </a:srgbClr>
            </a:solidFill>
            <a:round/>
          </a:ln>
          <a:extLst>
            <a:ext uri="{909E8E84-426E-40DD-AFC4-6F175D3DCCD1}">
              <a14:hiddenFill xmlns:a14="http://schemas.microsoft.com/office/drawing/2010/main">
                <a:noFill/>
              </a14:hiddenFill>
            </a:ext>
          </a:extLst>
        </p:spPr>
      </p:cxnSp>
      <p:sp>
        <p:nvSpPr>
          <p:cNvPr id="21" name="矩形 20"/>
          <p:cNvSpPr/>
          <p:nvPr/>
        </p:nvSpPr>
        <p:spPr>
          <a:xfrm>
            <a:off x="3497576" y="3429000"/>
            <a:ext cx="7166893" cy="510524"/>
          </a:xfrm>
          <a:prstGeom prst="rect">
            <a:avLst/>
          </a:prstGeom>
        </p:spPr>
        <p:txBody>
          <a:bodyPr wrap="square">
            <a:spAutoFit/>
          </a:bodyPr>
          <a:lstStyle/>
          <a:p>
            <a:pPr>
              <a:lnSpc>
                <a:spcPct val="200000"/>
              </a:lnSpc>
            </a:pPr>
            <a:r>
              <a:rPr lang="zh-CN" altLang="en-US" sz="1600" spc="300">
                <a:solidFill>
                  <a:srgbClr val="667877"/>
                </a:solidFill>
                <a:latin typeface="微软雅黑" panose="020B0503020204020204" pitchFamily="34" charset="-122"/>
                <a:ea typeface="微软雅黑" panose="020B0503020204020204" pitchFamily="34" charset="-122"/>
              </a:rPr>
              <a:t>第三章  西方近代的教育（</a:t>
            </a:r>
            <a:r>
              <a:rPr lang="zh-CN" altLang="en-US" sz="1600" spc="300" dirty="0">
                <a:solidFill>
                  <a:srgbClr val="667877"/>
                </a:solidFill>
                <a:latin typeface="微软雅黑" panose="020B0503020204020204" pitchFamily="34" charset="-122"/>
                <a:ea typeface="微软雅黑" panose="020B0503020204020204" pitchFamily="34" charset="-122"/>
              </a:rPr>
              <a:t>完）</a:t>
            </a:r>
            <a:endParaRPr lang="en-US" altLang="zh-CN" sz="1600" spc="300" dirty="0">
              <a:solidFill>
                <a:srgbClr val="66787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750"/>
                                        <p:tgtEl>
                                          <p:spTgt spid="19"/>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p:tgtEl>
                                          <p:spTgt spid="17"/>
                                        </p:tgtEl>
                                        <p:attrNameLst>
                                          <p:attrName>ppt_y</p:attrName>
                                        </p:attrNameLst>
                                      </p:cBhvr>
                                      <p:tavLst>
                                        <p:tav tm="0">
                                          <p:val>
                                            <p:strVal val="#ppt_y+#ppt_h*1.125000"/>
                                          </p:val>
                                        </p:tav>
                                        <p:tav tm="100000">
                                          <p:val>
                                            <p:strVal val="#ppt_y"/>
                                          </p:val>
                                        </p:tav>
                                      </p:tavLst>
                                    </p:anim>
                                    <p:animEffect transition="in" filter="wipe(up)">
                                      <p:cBhvr>
                                        <p:cTn id="12" dur="750"/>
                                        <p:tgtEl>
                                          <p:spTgt spid="1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750"/>
                                        <p:tgtEl>
                                          <p:spTgt spid="18"/>
                                        </p:tgtEl>
                                      </p:cBhvr>
                                    </p:animEffect>
                                  </p:childTnLst>
                                </p:cTn>
                              </p:par>
                            </p:childTnLst>
                          </p:cTn>
                        </p:par>
                        <p:par>
                          <p:cTn id="17" fill="hold">
                            <p:stCondLst>
                              <p:cond delay="2250"/>
                            </p:stCondLst>
                            <p:childTnLst>
                              <p:par>
                                <p:cTn id="18" presetID="10" presetClass="entr" presetSubtype="0" fill="hold" grpId="0" nodeType="afterEffect">
                                  <p:stCondLst>
                                    <p:cond delay="0"/>
                                  </p:stCondLst>
                                  <p:iterate type="wd">
                                    <p:tmPct val="10000"/>
                                  </p:iterate>
                                  <p:childTnLst>
                                    <p:set>
                                      <p:cBhvr>
                                        <p:cTn id="19" dur="1" fill="hold">
                                          <p:stCondLst>
                                            <p:cond delay="0"/>
                                          </p:stCondLst>
                                        </p:cTn>
                                        <p:tgtEl>
                                          <p:spTgt spid="21"/>
                                        </p:tgtEl>
                                        <p:attrNameLst>
                                          <p:attrName>style.visibility</p:attrName>
                                        </p:attrNameLst>
                                      </p:cBhvr>
                                      <p:to>
                                        <p:strVal val="visible"/>
                                      </p:to>
                                    </p:set>
                                    <p:animEffect transition="in" filter="fade">
                                      <p:cBhvr>
                                        <p:cTn id="20" dur="750"/>
                                        <p:tgtEl>
                                          <p:spTgt spid="21"/>
                                        </p:tgtEl>
                                      </p:cBhvr>
                                    </p:animEffect>
                                  </p:childTnLst>
                                </p:cTn>
                              </p:par>
                            </p:childTnLst>
                          </p:cTn>
                        </p:par>
                        <p:par>
                          <p:cTn id="21" fill="hold">
                            <p:stCondLst>
                              <p:cond delay="3600"/>
                            </p:stCondLst>
                            <p:childTnLst>
                              <p:par>
                                <p:cTn id="22" presetID="26" presetClass="emph" presetSubtype="0" fill="hold" grpId="1" nodeType="afterEffect">
                                  <p:stCondLst>
                                    <p:cond delay="0"/>
                                  </p:stCondLst>
                                  <p:childTnLst>
                                    <p:animEffect transition="out" filter="fade">
                                      <p:cBhvr>
                                        <p:cTn id="23" dur="500" tmFilter="0, 0; .2, .5; .8, .5; 1, 0"/>
                                        <p:tgtEl>
                                          <p:spTgt spid="17"/>
                                        </p:tgtEl>
                                      </p:cBhvr>
                                    </p:animEffect>
                                    <p:animScale>
                                      <p:cBhvr>
                                        <p:cTn id="24"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8"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AF80D81E-0918-2BD0-5A80-C02431B6F4D4}"/>
              </a:ext>
            </a:extLst>
          </p:cNvPr>
          <p:cNvSpPr txBox="1"/>
          <p:nvPr/>
        </p:nvSpPr>
        <p:spPr>
          <a:xfrm>
            <a:off x="1257300" y="416453"/>
            <a:ext cx="9768840" cy="5225469"/>
          </a:xfrm>
          <a:prstGeom prst="rect">
            <a:avLst/>
          </a:prstGeom>
          <a:noFill/>
        </p:spPr>
        <p:txBody>
          <a:bodyPr wrap="square">
            <a:spAutoFit/>
          </a:bodyPr>
          <a:lstStyle/>
          <a:p>
            <a:pPr>
              <a:lnSpc>
                <a:spcPct val="150000"/>
              </a:lnSpc>
            </a:pPr>
            <a:r>
              <a:rPr lang="zh-CN" altLang="en-US" sz="1600" b="1" dirty="0">
                <a:solidFill>
                  <a:srgbClr val="0070C0"/>
                </a:solidFill>
                <a:latin typeface="+mn-ea"/>
              </a:rPr>
              <a:t>▌关键词</a:t>
            </a:r>
          </a:p>
          <a:p>
            <a:pPr>
              <a:lnSpc>
                <a:spcPct val="150000"/>
              </a:lnSpc>
            </a:pPr>
            <a:r>
              <a:rPr lang="zh-CN" altLang="en-US" sz="1600" dirty="0">
                <a:latin typeface="+mn-ea"/>
              </a:rPr>
              <a:t>        文艺复兴；宗教改革；夸美纽斯；卢梭；裴斯泰洛齐；赫尔巴特；福禄贝尔</a:t>
            </a:r>
            <a:endParaRPr lang="en-US" altLang="zh-CN" sz="1600" dirty="0">
              <a:latin typeface="+mn-ea"/>
            </a:endParaRPr>
          </a:p>
          <a:p>
            <a:pPr>
              <a:lnSpc>
                <a:spcPct val="150000"/>
              </a:lnSpc>
            </a:pPr>
            <a:r>
              <a:rPr lang="en-US" altLang="zh-CN" sz="1600" b="1" dirty="0">
                <a:solidFill>
                  <a:srgbClr val="0070C0"/>
                </a:solidFill>
                <a:latin typeface="+mn-ea"/>
              </a:rPr>
              <a:t>▌</a:t>
            </a:r>
            <a:r>
              <a:rPr lang="zh-CN" altLang="en-US" sz="1600" b="1" dirty="0">
                <a:solidFill>
                  <a:srgbClr val="0070C0"/>
                </a:solidFill>
                <a:latin typeface="+mn-ea"/>
              </a:rPr>
              <a:t>学习目标</a:t>
            </a:r>
          </a:p>
          <a:p>
            <a:pPr>
              <a:lnSpc>
                <a:spcPct val="150000"/>
              </a:lnSpc>
            </a:pPr>
            <a:r>
              <a:rPr lang="en-US" altLang="zh-CN" sz="1600" dirty="0">
                <a:latin typeface="+mn-ea"/>
              </a:rPr>
              <a:t>        1. </a:t>
            </a:r>
            <a:r>
              <a:rPr lang="zh-CN" altLang="en-US" sz="1600" dirty="0">
                <a:latin typeface="+mn-ea"/>
              </a:rPr>
              <a:t>理解文艺复兴和宗教改革时期的教育特点。</a:t>
            </a:r>
          </a:p>
          <a:p>
            <a:pPr>
              <a:lnSpc>
                <a:spcPct val="150000"/>
              </a:lnSpc>
            </a:pPr>
            <a:r>
              <a:rPr lang="en-US" altLang="zh-CN" sz="1600" dirty="0">
                <a:latin typeface="+mn-ea"/>
              </a:rPr>
              <a:t>        2. </a:t>
            </a:r>
            <a:r>
              <a:rPr lang="zh-CN" altLang="en-US" sz="1600" dirty="0">
                <a:latin typeface="+mn-ea"/>
              </a:rPr>
              <a:t>理解 </a:t>
            </a:r>
            <a:r>
              <a:rPr lang="en-US" altLang="zh-CN" sz="1600" dirty="0">
                <a:latin typeface="+mn-ea"/>
              </a:rPr>
              <a:t>17—18 </a:t>
            </a:r>
            <a:r>
              <a:rPr lang="zh-CN" altLang="en-US" sz="1600" dirty="0">
                <a:latin typeface="+mn-ea"/>
              </a:rPr>
              <a:t>世纪欧洲主要国家和美国的教育特点。</a:t>
            </a:r>
          </a:p>
          <a:p>
            <a:pPr>
              <a:lnSpc>
                <a:spcPct val="150000"/>
              </a:lnSpc>
            </a:pPr>
            <a:r>
              <a:rPr lang="en-US" altLang="zh-CN" sz="1600" dirty="0">
                <a:latin typeface="+mn-ea"/>
              </a:rPr>
              <a:t>        3. </a:t>
            </a:r>
            <a:r>
              <a:rPr lang="zh-CN" altLang="en-US" sz="1600" dirty="0">
                <a:latin typeface="+mn-ea"/>
              </a:rPr>
              <a:t>理解 </a:t>
            </a:r>
            <a:r>
              <a:rPr lang="en-US" altLang="zh-CN" sz="1600" dirty="0">
                <a:latin typeface="+mn-ea"/>
              </a:rPr>
              <a:t>19 </a:t>
            </a:r>
            <a:r>
              <a:rPr lang="zh-CN" altLang="en-US" sz="1600" dirty="0">
                <a:latin typeface="+mn-ea"/>
              </a:rPr>
              <a:t>世纪欧美主要国家和日本的教育特点。</a:t>
            </a:r>
          </a:p>
          <a:p>
            <a:pPr>
              <a:lnSpc>
                <a:spcPct val="150000"/>
              </a:lnSpc>
            </a:pPr>
            <a:r>
              <a:rPr lang="en-US" altLang="zh-CN" sz="1600" dirty="0">
                <a:latin typeface="+mn-ea"/>
              </a:rPr>
              <a:t>        4. </a:t>
            </a:r>
            <a:r>
              <a:rPr lang="zh-CN" altLang="en-US" sz="1600" dirty="0">
                <a:latin typeface="+mn-ea"/>
              </a:rPr>
              <a:t>理解夸美纽斯、卢梭、裴斯泰洛齐、赫尔巴特以及福禄贝尔等教育家的教育思想。</a:t>
            </a:r>
            <a:endParaRPr lang="en-US" altLang="zh-CN" sz="1600" dirty="0">
              <a:latin typeface="+mn-ea"/>
            </a:endParaRPr>
          </a:p>
          <a:p>
            <a:pPr>
              <a:lnSpc>
                <a:spcPct val="150000"/>
              </a:lnSpc>
            </a:pPr>
            <a:r>
              <a:rPr lang="zh-CN" altLang="en-US" sz="1600" b="1" dirty="0">
                <a:solidFill>
                  <a:srgbClr val="0070C0"/>
                </a:solidFill>
                <a:latin typeface="+mn-ea"/>
              </a:rPr>
              <a:t>▌内容提要</a:t>
            </a:r>
          </a:p>
          <a:p>
            <a:pPr>
              <a:lnSpc>
                <a:spcPct val="150000"/>
              </a:lnSpc>
            </a:pPr>
            <a:r>
              <a:rPr lang="zh-CN" altLang="en-US" sz="1600" dirty="0">
                <a:latin typeface="+mn-ea"/>
              </a:rPr>
              <a:t>       文艺复兴和宗教改革是 </a:t>
            </a:r>
            <a:r>
              <a:rPr lang="en-US" altLang="zh-CN" sz="1600" dirty="0">
                <a:latin typeface="+mn-ea"/>
              </a:rPr>
              <a:t>14—17 </a:t>
            </a:r>
            <a:r>
              <a:rPr lang="zh-CN" altLang="en-US" sz="1600" dirty="0">
                <a:latin typeface="+mn-ea"/>
              </a:rPr>
              <a:t>世纪欧洲新兴资产阶级在意识形态领域向封建势力和天主教神学发动的一场伟大的思想解放运动。随后，在英国资产阶级革命和法国启蒙运动的双重影响下，</a:t>
            </a:r>
            <a:r>
              <a:rPr lang="en-US" altLang="zh-CN" sz="1600" dirty="0">
                <a:latin typeface="+mn-ea"/>
              </a:rPr>
              <a:t>17—18 </a:t>
            </a:r>
            <a:r>
              <a:rPr lang="zh-CN" altLang="en-US" sz="1600" dirty="0">
                <a:latin typeface="+mn-ea"/>
              </a:rPr>
              <a:t>世纪中期，欧美主要国家的经济基础、政治面貌、宗教信仰、思想文化以及科学技术均发生了显著变化。</a:t>
            </a:r>
            <a:r>
              <a:rPr lang="en-US" altLang="zh-CN" sz="1600" dirty="0">
                <a:latin typeface="+mn-ea"/>
              </a:rPr>
              <a:t>18 </a:t>
            </a:r>
            <a:r>
              <a:rPr lang="zh-CN" altLang="en-US" sz="1600" dirty="0">
                <a:latin typeface="+mn-ea"/>
              </a:rPr>
              <a:t>世纪中期至 </a:t>
            </a:r>
            <a:r>
              <a:rPr lang="en-US" altLang="zh-CN" sz="1600" dirty="0">
                <a:latin typeface="+mn-ea"/>
              </a:rPr>
              <a:t>19 </a:t>
            </a:r>
            <a:r>
              <a:rPr lang="zh-CN" altLang="en-US" sz="1600" dirty="0">
                <a:latin typeface="+mn-ea"/>
              </a:rPr>
              <a:t>世纪末，在继承本国教育传统的基础上，欧美主要国家和日本实施了一系列的教育改革，各国的教育管理体制、学校类型、课程设置、教学内容与教学方法发生了显著变化，教育国家化、世俗化以及实科化趋势明显，较好地适应并促进了各国社会经济、政治与科学技术的发展。</a:t>
            </a:r>
          </a:p>
        </p:txBody>
      </p:sp>
    </p:spTree>
    <p:extLst>
      <p:ext uri="{BB962C8B-B14F-4D97-AF65-F5344CB8AC3E}">
        <p14:creationId xmlns:p14="http://schemas.microsoft.com/office/powerpoint/2010/main" val="262469208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49928"/>
                                  </p:iterate>
                                  <p:childTnLst>
                                    <p:set>
                                      <p:cBhvr>
                                        <p:cTn id="6" dur="1" fill="hold">
                                          <p:stCondLst>
                                            <p:cond delay="0"/>
                                          </p:stCondLst>
                                        </p:cTn>
                                        <p:tgtEl>
                                          <p:spTgt spid="5"/>
                                        </p:tgtEl>
                                        <p:attrNameLst>
                                          <p:attrName>style.visibility</p:attrName>
                                        </p:attrNameLst>
                                      </p:cBhvr>
                                      <p:to>
                                        <p:strVal val="visible"/>
                                      </p:to>
                                    </p:set>
                                    <p:set>
                                      <p:cBhvr>
                                        <p:cTn id="7" dur="114" fill="hold">
                                          <p:stCondLst>
                                            <p:cond delay="0"/>
                                          </p:stCondLst>
                                        </p:cTn>
                                        <p:tgtEl>
                                          <p:spTgt spid="5"/>
                                        </p:tgtEl>
                                        <p:attrNameLst>
                                          <p:attrName>style.rotation</p:attrName>
                                        </p:attrNameLst>
                                      </p:cBhvr>
                                      <p:to>
                                        <p:strVal val="-45.0"/>
                                      </p:to>
                                    </p:set>
                                    <p:anim calcmode="lin" valueType="num">
                                      <p:cBhvr>
                                        <p:cTn id="8" dur="114" fill="hold">
                                          <p:stCondLst>
                                            <p:cond delay="114"/>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2" decel="50000" autoRev="1" fill="hold">
                                          <p:stCondLst>
                                            <p:cond delay="114"/>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 fill="hold">
                                          <p:stCondLst>
                                            <p:cond delay="249"/>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11F801A-DE38-363C-433A-7713BEECB1C9}"/>
              </a:ext>
            </a:extLst>
          </p:cNvPr>
          <p:cNvSpPr/>
          <p:nvPr/>
        </p:nvSpPr>
        <p:spPr>
          <a:xfrm>
            <a:off x="0" y="1060263"/>
            <a:ext cx="12192000" cy="5797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9" name="TextBox 8"/>
          <p:cNvSpPr txBox="1">
            <a:spLocks noChangeArrowheads="1"/>
          </p:cNvSpPr>
          <p:nvPr/>
        </p:nvSpPr>
        <p:spPr bwMode="auto">
          <a:xfrm>
            <a:off x="1937544" y="434366"/>
            <a:ext cx="57828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思维导图</a:t>
            </a:r>
          </a:p>
        </p:txBody>
      </p:sp>
      <p:sp>
        <p:nvSpPr>
          <p:cNvPr id="7" name="矩形 6">
            <a:extLst>
              <a:ext uri="{FF2B5EF4-FFF2-40B4-BE49-F238E27FC236}">
                <a16:creationId xmlns:a16="http://schemas.microsoft.com/office/drawing/2014/main" id="{615AF462-3376-0A97-637A-3D2AA7DF0723}"/>
              </a:ext>
            </a:extLst>
          </p:cNvPr>
          <p:cNvSpPr/>
          <p:nvPr/>
        </p:nvSpPr>
        <p:spPr>
          <a:xfrm>
            <a:off x="1630680" y="464846"/>
            <a:ext cx="137160" cy="3543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F236308B-82F2-DB53-0A48-FC96AE5D6D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9085" y="1447089"/>
            <a:ext cx="5374266" cy="5020546"/>
          </a:xfrm>
          <a:prstGeom prst="rect">
            <a:avLst/>
          </a:prstGeom>
        </p:spPr>
      </p:pic>
    </p:spTree>
    <p:extLst>
      <p:ext uri="{BB962C8B-B14F-4D97-AF65-F5344CB8AC3E}">
        <p14:creationId xmlns:p14="http://schemas.microsoft.com/office/powerpoint/2010/main" val="247237058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74043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第一节　文艺复兴与宗教改革时期的教育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6" name="文本框 15">
            <a:extLst>
              <a:ext uri="{FF2B5EF4-FFF2-40B4-BE49-F238E27FC236}">
                <a16:creationId xmlns:a16="http://schemas.microsoft.com/office/drawing/2014/main" id="{2C212E0B-02AC-5A01-ACC3-136607499242}"/>
              </a:ext>
            </a:extLst>
          </p:cNvPr>
          <p:cNvSpPr txBox="1"/>
          <p:nvPr/>
        </p:nvSpPr>
        <p:spPr>
          <a:xfrm>
            <a:off x="1244239" y="1508180"/>
            <a:ext cx="8030391" cy="4614725"/>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一、人文主义教育</a:t>
            </a:r>
          </a:p>
          <a:p>
            <a:pPr>
              <a:lnSpc>
                <a:spcPct val="150000"/>
              </a:lnSpc>
            </a:pPr>
            <a:r>
              <a:rPr lang="zh-CN" altLang="en-US" dirty="0">
                <a:latin typeface="方正黑体简体" panose="02010601030101010101" pitchFamily="2" charset="-122"/>
                <a:ea typeface="方正黑体简体" panose="02010601030101010101" pitchFamily="2" charset="-122"/>
              </a:rPr>
              <a:t>      （一）人文主义的代表人物</a:t>
            </a:r>
          </a:p>
          <a:p>
            <a:pPr>
              <a:lnSpc>
                <a:spcPct val="150000"/>
              </a:lnSpc>
            </a:pPr>
            <a:r>
              <a:rPr lang="en-US" altLang="zh-CN" dirty="0">
                <a:latin typeface="方正黑体简体" panose="02010601030101010101" pitchFamily="2" charset="-122"/>
                <a:ea typeface="方正黑体简体" panose="02010601030101010101" pitchFamily="2" charset="-122"/>
              </a:rPr>
              <a:t>       1. </a:t>
            </a:r>
            <a:r>
              <a:rPr lang="zh-CN" altLang="en-US" dirty="0">
                <a:latin typeface="方正黑体简体" panose="02010601030101010101" pitchFamily="2" charset="-122"/>
                <a:ea typeface="方正黑体简体" panose="02010601030101010101" pitchFamily="2" charset="-122"/>
              </a:rPr>
              <a:t>意大利人文主义的代表人物</a:t>
            </a:r>
          </a:p>
          <a:p>
            <a:pPr>
              <a:lnSpc>
                <a:spcPct val="150000"/>
              </a:lnSpc>
            </a:pPr>
            <a:r>
              <a:rPr lang="zh-CN" altLang="en-US" dirty="0">
                <a:latin typeface="方正黑体简体" panose="02010601030101010101" pitchFamily="2" charset="-122"/>
                <a:ea typeface="方正黑体简体" panose="02010601030101010101" pitchFamily="2" charset="-122"/>
              </a:rPr>
              <a:t>       文艺复兴最早发生于意大利。意大利文艺复兴是以古罗马文化的复兴为先导的，继之以古希腊文化的复兴，这种复兴迅速影响到了教育界。人们从古希腊、古罗马著作中发现了一个崭新的美好世界，对人文学科的狂热崇拜迅速蔓延到整个意大利，一些不同于中世纪教会学校的世俗学校应运而生，教师作为世俗人士，教授的也是世俗的人文学科，打破了教会对教育领导权的垄断。</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a:t>
            </a:r>
            <a:r>
              <a:rPr lang="en-US" altLang="zh-CN" dirty="0">
                <a:latin typeface="方正黑体简体" panose="02010601030101010101" pitchFamily="2" charset="-122"/>
                <a:ea typeface="方正黑体简体" panose="02010601030101010101" pitchFamily="2" charset="-122"/>
              </a:rPr>
              <a:t>1</a:t>
            </a:r>
            <a:r>
              <a:rPr lang="zh-CN" altLang="en-US" dirty="0">
                <a:latin typeface="方正黑体简体" panose="02010601030101010101" pitchFamily="2" charset="-122"/>
                <a:ea typeface="方正黑体简体" panose="02010601030101010101" pitchFamily="2" charset="-122"/>
              </a:rPr>
              <a:t>）弗吉里奥</a:t>
            </a:r>
          </a:p>
          <a:p>
            <a:pPr>
              <a:lnSpc>
                <a:spcPct val="150000"/>
              </a:lnSpc>
            </a:pPr>
            <a:r>
              <a:rPr lang="zh-CN" altLang="en-US" dirty="0">
                <a:latin typeface="方正黑体简体" panose="02010601030101010101" pitchFamily="2" charset="-122"/>
                <a:ea typeface="方正黑体简体" panose="02010601030101010101" pitchFamily="2" charset="-122"/>
              </a:rPr>
              <a:t>       弗吉里奥是率先阐述人文主义教育思想的学者，其思想大大受</a:t>
            </a:r>
          </a:p>
          <a:p>
            <a:pPr>
              <a:lnSpc>
                <a:spcPct val="150000"/>
              </a:lnSpc>
            </a:pPr>
            <a:r>
              <a:rPr lang="zh-CN" altLang="en-US" dirty="0">
                <a:latin typeface="方正黑体简体" panose="02010601030101010101" pitchFamily="2" charset="-122"/>
                <a:ea typeface="方正黑体简体" panose="02010601030101010101" pitchFamily="2" charset="-122"/>
              </a:rPr>
              <a:t>益于昆体良（图 </a:t>
            </a:r>
            <a:r>
              <a:rPr lang="en-US" altLang="zh-CN" dirty="0">
                <a:latin typeface="方正黑体简体" panose="02010601030101010101" pitchFamily="2" charset="-122"/>
                <a:ea typeface="方正黑体简体" panose="02010601030101010101" pitchFamily="2" charset="-122"/>
              </a:rPr>
              <a:t>3-1</a:t>
            </a:r>
            <a:r>
              <a:rPr lang="zh-CN" altLang="en-US" dirty="0">
                <a:latin typeface="方正黑体简体" panose="02010601030101010101" pitchFamily="2" charset="-122"/>
                <a:ea typeface="方正黑体简体" panose="02010601030101010101" pitchFamily="2" charset="-122"/>
              </a:rPr>
              <a:t>）。</a:t>
            </a:r>
          </a:p>
        </p:txBody>
      </p:sp>
      <p:pic>
        <p:nvPicPr>
          <p:cNvPr id="3" name="图片 2">
            <a:extLst>
              <a:ext uri="{FF2B5EF4-FFF2-40B4-BE49-F238E27FC236}">
                <a16:creationId xmlns:a16="http://schemas.microsoft.com/office/drawing/2014/main" id="{D451FAF2-6A1C-52A3-F580-4EB8AA5B4A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45881" y="2870266"/>
            <a:ext cx="1830169" cy="2858892"/>
          </a:xfrm>
          <a:prstGeom prst="rect">
            <a:avLst/>
          </a:prstGeom>
        </p:spPr>
      </p:pic>
    </p:spTree>
    <p:extLst>
      <p:ext uri="{BB962C8B-B14F-4D97-AF65-F5344CB8AC3E}">
        <p14:creationId xmlns:p14="http://schemas.microsoft.com/office/powerpoint/2010/main" val="418893306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randombar(horizont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74043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第一节　文艺复兴与宗教改革时期的教育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6" name="文本框 15">
            <a:extLst>
              <a:ext uri="{FF2B5EF4-FFF2-40B4-BE49-F238E27FC236}">
                <a16:creationId xmlns:a16="http://schemas.microsoft.com/office/drawing/2014/main" id="{2C212E0B-02AC-5A01-ACC3-136607499242}"/>
              </a:ext>
            </a:extLst>
          </p:cNvPr>
          <p:cNvSpPr txBox="1"/>
          <p:nvPr/>
        </p:nvSpPr>
        <p:spPr>
          <a:xfrm>
            <a:off x="1509994" y="1638808"/>
            <a:ext cx="9355927" cy="2952731"/>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      （</a:t>
            </a:r>
            <a:r>
              <a:rPr lang="en-US" altLang="zh-CN" dirty="0">
                <a:latin typeface="方正黑体简体" panose="02010601030101010101" pitchFamily="2" charset="-122"/>
                <a:ea typeface="方正黑体简体" panose="02010601030101010101" pitchFamily="2" charset="-122"/>
              </a:rPr>
              <a:t>2</a:t>
            </a:r>
            <a:r>
              <a:rPr lang="zh-CN" altLang="en-US" dirty="0">
                <a:latin typeface="方正黑体简体" panose="02010601030101010101" pitchFamily="2" charset="-122"/>
                <a:ea typeface="方正黑体简体" panose="02010601030101010101" pitchFamily="2" charset="-122"/>
              </a:rPr>
              <a:t>）维多里诺</a:t>
            </a:r>
          </a:p>
          <a:p>
            <a:pPr>
              <a:lnSpc>
                <a:spcPct val="150000"/>
              </a:lnSpc>
            </a:pPr>
            <a:r>
              <a:rPr lang="zh-CN" altLang="en-US" dirty="0">
                <a:latin typeface="方正黑体简体" panose="02010601030101010101" pitchFamily="2" charset="-122"/>
                <a:ea typeface="方正黑体简体" panose="02010601030101010101" pitchFamily="2" charset="-122"/>
              </a:rPr>
              <a:t>       维多里诺是弗吉里奥教育理想的实践者。他对西塞罗的雄辩术颇有心得，深谙西塞罗精神的内蕴，并热衷于古希腊身心和谐发展的教育理想。他对教育实践热忱很高，曾于</a:t>
            </a:r>
            <a:r>
              <a:rPr lang="en-US" altLang="zh-CN" dirty="0">
                <a:latin typeface="方正黑体简体" panose="02010601030101010101" pitchFamily="2" charset="-122"/>
                <a:ea typeface="方正黑体简体" panose="02010601030101010101" pitchFamily="2" charset="-122"/>
              </a:rPr>
              <a:t>1423 </a:t>
            </a:r>
            <a:r>
              <a:rPr lang="zh-CN" altLang="en-US" dirty="0">
                <a:latin typeface="方正黑体简体" panose="02010601030101010101" pitchFamily="2" charset="-122"/>
                <a:ea typeface="方正黑体简体" panose="02010601030101010101" pitchFamily="2" charset="-122"/>
              </a:rPr>
              <a:t>年开办宫廷学校，并于此终生执教。他把学校称为“快乐之家”，校址环境优美，校风朴素自然，师生关系融洽，学生的生活与学习过程充满欢乐。同弗吉里奥一样，他也主张通才教育，并以古典学科作为课程的中心。他重视学生品德的培养，重视学生基督教信仰的养成，并认为古典著作所包含的异教道德观念与基督教教义是不冲突的。</a:t>
            </a:r>
          </a:p>
        </p:txBody>
      </p:sp>
    </p:spTree>
    <p:extLst>
      <p:ext uri="{BB962C8B-B14F-4D97-AF65-F5344CB8AC3E}">
        <p14:creationId xmlns:p14="http://schemas.microsoft.com/office/powerpoint/2010/main" val="282969582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74043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第一节　文艺复兴与宗教改革时期的教育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矩形: 圆角 1">
            <a:extLst>
              <a:ext uri="{FF2B5EF4-FFF2-40B4-BE49-F238E27FC236}">
                <a16:creationId xmlns:a16="http://schemas.microsoft.com/office/drawing/2014/main" id="{E5384E96-404B-47FB-1612-0AF7160CD0BD}"/>
              </a:ext>
            </a:extLst>
          </p:cNvPr>
          <p:cNvSpPr/>
          <p:nvPr/>
        </p:nvSpPr>
        <p:spPr>
          <a:xfrm>
            <a:off x="4569226" y="1995056"/>
            <a:ext cx="3051959" cy="5361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dirty="0"/>
              <a:t>2. </a:t>
            </a:r>
            <a:r>
              <a:rPr lang="zh-CN" altLang="en-US" dirty="0"/>
              <a:t>北欧人文主义的代表人物</a:t>
            </a:r>
          </a:p>
        </p:txBody>
      </p:sp>
      <p:sp>
        <p:nvSpPr>
          <p:cNvPr id="3" name="椭圆 2">
            <a:extLst>
              <a:ext uri="{FF2B5EF4-FFF2-40B4-BE49-F238E27FC236}">
                <a16:creationId xmlns:a16="http://schemas.microsoft.com/office/drawing/2014/main" id="{A9D3B7D1-3127-91B8-0D4D-A7CAFB394C52}"/>
              </a:ext>
            </a:extLst>
          </p:cNvPr>
          <p:cNvSpPr/>
          <p:nvPr/>
        </p:nvSpPr>
        <p:spPr>
          <a:xfrm>
            <a:off x="2194260" y="3716977"/>
            <a:ext cx="1596644" cy="1596644"/>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dirty="0"/>
              <a:t>伊拉斯谟</a:t>
            </a:r>
          </a:p>
        </p:txBody>
      </p:sp>
      <p:sp>
        <p:nvSpPr>
          <p:cNvPr id="11" name="椭圆 10">
            <a:extLst>
              <a:ext uri="{FF2B5EF4-FFF2-40B4-BE49-F238E27FC236}">
                <a16:creationId xmlns:a16="http://schemas.microsoft.com/office/drawing/2014/main" id="{1222D98C-1F6D-7951-7415-70C1F3B4F9F2}"/>
              </a:ext>
            </a:extLst>
          </p:cNvPr>
          <p:cNvSpPr/>
          <p:nvPr/>
        </p:nvSpPr>
        <p:spPr>
          <a:xfrm>
            <a:off x="5296883" y="3716977"/>
            <a:ext cx="1596644" cy="1596644"/>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dirty="0"/>
              <a:t>维夫斯</a:t>
            </a:r>
          </a:p>
        </p:txBody>
      </p:sp>
      <p:sp>
        <p:nvSpPr>
          <p:cNvPr id="12" name="椭圆 11">
            <a:extLst>
              <a:ext uri="{FF2B5EF4-FFF2-40B4-BE49-F238E27FC236}">
                <a16:creationId xmlns:a16="http://schemas.microsoft.com/office/drawing/2014/main" id="{C2BD2313-6DFD-6B79-1685-1AAA9C36E46C}"/>
              </a:ext>
            </a:extLst>
          </p:cNvPr>
          <p:cNvSpPr/>
          <p:nvPr/>
        </p:nvSpPr>
        <p:spPr>
          <a:xfrm>
            <a:off x="8399506" y="3716977"/>
            <a:ext cx="1596644" cy="1596644"/>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dirty="0"/>
              <a:t>莫尔</a:t>
            </a:r>
          </a:p>
        </p:txBody>
      </p:sp>
      <p:pic>
        <p:nvPicPr>
          <p:cNvPr id="6" name="图形 5" descr="上一步 纯色填充">
            <a:extLst>
              <a:ext uri="{FF2B5EF4-FFF2-40B4-BE49-F238E27FC236}">
                <a16:creationId xmlns:a16="http://schemas.microsoft.com/office/drawing/2014/main" id="{6511267D-DCB9-D9BB-4E55-F220E45F50F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078816" flipH="1" flipV="1">
            <a:off x="7430983" y="3289336"/>
            <a:ext cx="736270" cy="718356"/>
          </a:xfrm>
          <a:prstGeom prst="rect">
            <a:avLst/>
          </a:prstGeom>
        </p:spPr>
      </p:pic>
      <p:pic>
        <p:nvPicPr>
          <p:cNvPr id="14" name="图形 13" descr="上一步 纯色填充">
            <a:extLst>
              <a:ext uri="{FF2B5EF4-FFF2-40B4-BE49-F238E27FC236}">
                <a16:creationId xmlns:a16="http://schemas.microsoft.com/office/drawing/2014/main" id="{C5B37269-E435-3708-8D1A-D5F37E45599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9242132" flipH="1">
            <a:off x="3982935" y="3278669"/>
            <a:ext cx="711832" cy="739689"/>
          </a:xfrm>
          <a:prstGeom prst="rect">
            <a:avLst/>
          </a:prstGeom>
        </p:spPr>
      </p:pic>
      <p:sp>
        <p:nvSpPr>
          <p:cNvPr id="7" name="箭头: 下 6">
            <a:extLst>
              <a:ext uri="{FF2B5EF4-FFF2-40B4-BE49-F238E27FC236}">
                <a16:creationId xmlns:a16="http://schemas.microsoft.com/office/drawing/2014/main" id="{E2A1E7C1-625C-AACA-0F96-39C96ADC37D8}"/>
              </a:ext>
            </a:extLst>
          </p:cNvPr>
          <p:cNvSpPr/>
          <p:nvPr/>
        </p:nvSpPr>
        <p:spPr>
          <a:xfrm>
            <a:off x="5890161" y="2924223"/>
            <a:ext cx="332509" cy="471903"/>
          </a:xfrm>
          <a:prstGeom prst="down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9193643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53" presetClass="entr" presetSubtype="16"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fltVal val="0"/>
                                          </p:val>
                                        </p:tav>
                                        <p:tav tm="100000">
                                          <p:val>
                                            <p:strVal val="#ppt_h"/>
                                          </p:val>
                                        </p:tav>
                                      </p:tavLst>
                                    </p:anim>
                                    <p:animEffect transition="in" filter="fade">
                                      <p:cBhvr>
                                        <p:cTn id="41" dur="500"/>
                                        <p:tgtEl>
                                          <p:spTgt spid="3"/>
                                        </p:tgtEl>
                                      </p:cBhvr>
                                    </p:animEffect>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53" presetClass="entr" presetSubtype="16"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47" presetClass="entr" presetSubtype="0" fill="hold"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1000"/>
                                        <p:tgtEl>
                                          <p:spTgt spid="6"/>
                                        </p:tgtEl>
                                      </p:cBhvr>
                                    </p:animEffect>
                                    <p:anim calcmode="lin" valueType="num">
                                      <p:cBhvr>
                                        <p:cTn id="60" dur="1000" fill="hold"/>
                                        <p:tgtEl>
                                          <p:spTgt spid="6"/>
                                        </p:tgtEl>
                                        <p:attrNameLst>
                                          <p:attrName>ppt_x</p:attrName>
                                        </p:attrNameLst>
                                      </p:cBhvr>
                                      <p:tavLst>
                                        <p:tav tm="0">
                                          <p:val>
                                            <p:strVal val="#ppt_x"/>
                                          </p:val>
                                        </p:tav>
                                        <p:tav tm="100000">
                                          <p:val>
                                            <p:strVal val="#ppt_x"/>
                                          </p:val>
                                        </p:tav>
                                      </p:tavLst>
                                    </p:anim>
                                    <p:anim calcmode="lin" valueType="num">
                                      <p:cBhvr>
                                        <p:cTn id="61" dur="1000" fill="hold"/>
                                        <p:tgtEl>
                                          <p:spTgt spid="6"/>
                                        </p:tgtEl>
                                        <p:attrNameLst>
                                          <p:attrName>ppt_y</p:attrName>
                                        </p:attrNameLst>
                                      </p:cBhvr>
                                      <p:tavLst>
                                        <p:tav tm="0">
                                          <p:val>
                                            <p:strVal val="#ppt_y-.1"/>
                                          </p:val>
                                        </p:tav>
                                        <p:tav tm="100000">
                                          <p:val>
                                            <p:strVal val="#ppt_y"/>
                                          </p:val>
                                        </p:tav>
                                      </p:tavLst>
                                    </p:anim>
                                  </p:childTnLst>
                                </p:cTn>
                              </p:par>
                            </p:childTnLst>
                          </p:cTn>
                        </p:par>
                        <p:par>
                          <p:cTn id="62" fill="hold">
                            <p:stCondLst>
                              <p:cond delay="2000"/>
                            </p:stCondLst>
                            <p:childTnLst>
                              <p:par>
                                <p:cTn id="63" presetID="53" presetClass="entr" presetSubtype="16"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 grpId="0" animBg="1"/>
      <p:bldP spid="3" grpId="0" animBg="1"/>
      <p:bldP spid="11" grpId="0" animBg="1"/>
      <p:bldP spid="12"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74043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第一节　文艺复兴与宗教改革时期的教育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8" name="空心弧 17">
            <a:extLst>
              <a:ext uri="{FF2B5EF4-FFF2-40B4-BE49-F238E27FC236}">
                <a16:creationId xmlns:a16="http://schemas.microsoft.com/office/drawing/2014/main" id="{6AC8BFCF-6FF9-A1A8-8266-804A94876DA4}"/>
              </a:ext>
            </a:extLst>
          </p:cNvPr>
          <p:cNvSpPr/>
          <p:nvPr/>
        </p:nvSpPr>
        <p:spPr>
          <a:xfrm>
            <a:off x="314731" y="868479"/>
            <a:ext cx="5934502" cy="5934502"/>
          </a:xfrm>
          <a:prstGeom prst="blockArc">
            <a:avLst>
              <a:gd name="adj1" fmla="val 18900000"/>
              <a:gd name="adj2" fmla="val 2700000"/>
              <a:gd name="adj3" fmla="val 364"/>
            </a:avLst>
          </a:prstGeom>
        </p:spPr>
        <p:style>
          <a:lnRef idx="2">
            <a:schemeClr val="accent2">
              <a:hueOff val="0"/>
              <a:satOff val="0"/>
              <a:lumOff val="0"/>
              <a:alphaOff val="0"/>
            </a:schemeClr>
          </a:lnRef>
          <a:fillRef idx="0">
            <a:schemeClr val="accent3">
              <a:tint val="90000"/>
              <a:hueOff val="0"/>
              <a:satOff val="0"/>
              <a:lumOff val="0"/>
              <a:alphaOff val="0"/>
            </a:schemeClr>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9" name="任意多边形: 形状 18">
            <a:extLst>
              <a:ext uri="{FF2B5EF4-FFF2-40B4-BE49-F238E27FC236}">
                <a16:creationId xmlns:a16="http://schemas.microsoft.com/office/drawing/2014/main" id="{0E575F83-E593-C58B-F80F-8BB6326D7FE2}"/>
              </a:ext>
            </a:extLst>
          </p:cNvPr>
          <p:cNvSpPr/>
          <p:nvPr/>
        </p:nvSpPr>
        <p:spPr>
          <a:xfrm>
            <a:off x="5713996" y="1907352"/>
            <a:ext cx="3796903" cy="551115"/>
          </a:xfrm>
          <a:custGeom>
            <a:avLst/>
            <a:gdLst>
              <a:gd name="connsiteX0" fmla="*/ 0 w 3796903"/>
              <a:gd name="connsiteY0" fmla="*/ 0 h 551115"/>
              <a:gd name="connsiteX1" fmla="*/ 3796903 w 3796903"/>
              <a:gd name="connsiteY1" fmla="*/ 0 h 551115"/>
              <a:gd name="connsiteX2" fmla="*/ 3796903 w 3796903"/>
              <a:gd name="connsiteY2" fmla="*/ 551115 h 551115"/>
              <a:gd name="connsiteX3" fmla="*/ 0 w 3796903"/>
              <a:gd name="connsiteY3" fmla="*/ 551115 h 551115"/>
              <a:gd name="connsiteX4" fmla="*/ 0 w 3796903"/>
              <a:gd name="connsiteY4" fmla="*/ 0 h 551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96903" h="551115">
                <a:moveTo>
                  <a:pt x="0" y="0"/>
                </a:moveTo>
                <a:lnTo>
                  <a:pt x="3796903" y="0"/>
                </a:lnTo>
                <a:lnTo>
                  <a:pt x="3796903" y="551115"/>
                </a:lnTo>
                <a:lnTo>
                  <a:pt x="0" y="551115"/>
                </a:lnTo>
                <a:lnTo>
                  <a:pt x="0" y="0"/>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437448" tIns="66040" rIns="66040" bIns="66040" numCol="1" spcCol="1270" anchor="ctr" anchorCtr="0">
            <a:noAutofit/>
          </a:bodyPr>
          <a:lstStyle/>
          <a:p>
            <a:pPr marL="0" lvl="0" indent="0" algn="l" defTabSz="1155700">
              <a:lnSpc>
                <a:spcPct val="90000"/>
              </a:lnSpc>
              <a:spcBef>
                <a:spcPct val="0"/>
              </a:spcBef>
              <a:spcAft>
                <a:spcPct val="35000"/>
              </a:spcAft>
              <a:buNone/>
            </a:pPr>
            <a:r>
              <a:rPr lang="zh-CN" altLang="en-US" sz="2000" dirty="0"/>
              <a:t>人本主义</a:t>
            </a:r>
            <a:endParaRPr lang="zh-CN" altLang="en-US" sz="2000" kern="1200" dirty="0"/>
          </a:p>
        </p:txBody>
      </p:sp>
      <p:sp>
        <p:nvSpPr>
          <p:cNvPr id="23" name="任意多边形: 形状 22">
            <a:extLst>
              <a:ext uri="{FF2B5EF4-FFF2-40B4-BE49-F238E27FC236}">
                <a16:creationId xmlns:a16="http://schemas.microsoft.com/office/drawing/2014/main" id="{05B64E68-E75A-4C1E-A123-19E72FABD320}"/>
              </a:ext>
            </a:extLst>
          </p:cNvPr>
          <p:cNvSpPr/>
          <p:nvPr/>
        </p:nvSpPr>
        <p:spPr>
          <a:xfrm>
            <a:off x="6108909" y="2733762"/>
            <a:ext cx="3401990" cy="551115"/>
          </a:xfrm>
          <a:custGeom>
            <a:avLst/>
            <a:gdLst>
              <a:gd name="connsiteX0" fmla="*/ 0 w 3401990"/>
              <a:gd name="connsiteY0" fmla="*/ 0 h 551115"/>
              <a:gd name="connsiteX1" fmla="*/ 3401990 w 3401990"/>
              <a:gd name="connsiteY1" fmla="*/ 0 h 551115"/>
              <a:gd name="connsiteX2" fmla="*/ 3401990 w 3401990"/>
              <a:gd name="connsiteY2" fmla="*/ 551115 h 551115"/>
              <a:gd name="connsiteX3" fmla="*/ 0 w 3401990"/>
              <a:gd name="connsiteY3" fmla="*/ 551115 h 551115"/>
              <a:gd name="connsiteX4" fmla="*/ 0 w 3401990"/>
              <a:gd name="connsiteY4" fmla="*/ 0 h 551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1990" h="551115">
                <a:moveTo>
                  <a:pt x="0" y="0"/>
                </a:moveTo>
                <a:lnTo>
                  <a:pt x="3401990" y="0"/>
                </a:lnTo>
                <a:lnTo>
                  <a:pt x="3401990" y="551115"/>
                </a:lnTo>
                <a:lnTo>
                  <a:pt x="0" y="551115"/>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437448" tIns="66040" rIns="66040" bIns="66040" numCol="1" spcCol="1270" anchor="ctr" anchorCtr="0">
            <a:noAutofit/>
          </a:bodyPr>
          <a:lstStyle/>
          <a:p>
            <a:pPr marL="0" lvl="0" indent="0" algn="l" defTabSz="1155700">
              <a:lnSpc>
                <a:spcPct val="90000"/>
              </a:lnSpc>
              <a:spcBef>
                <a:spcPct val="0"/>
              </a:spcBef>
              <a:spcAft>
                <a:spcPct val="35000"/>
              </a:spcAft>
              <a:buNone/>
            </a:pPr>
            <a:r>
              <a:rPr lang="zh-CN" altLang="en-US" sz="2000" dirty="0"/>
              <a:t>古典主义</a:t>
            </a:r>
            <a:endParaRPr lang="zh-CN" altLang="en-US" sz="2000" kern="1200" dirty="0"/>
          </a:p>
        </p:txBody>
      </p:sp>
      <p:sp>
        <p:nvSpPr>
          <p:cNvPr id="25" name="任意多边形: 形状 24">
            <a:extLst>
              <a:ext uri="{FF2B5EF4-FFF2-40B4-BE49-F238E27FC236}">
                <a16:creationId xmlns:a16="http://schemas.microsoft.com/office/drawing/2014/main" id="{5712926E-3901-ED8E-171B-FFA45669FB65}"/>
              </a:ext>
            </a:extLst>
          </p:cNvPr>
          <p:cNvSpPr/>
          <p:nvPr/>
        </p:nvSpPr>
        <p:spPr>
          <a:xfrm>
            <a:off x="6230116" y="3560171"/>
            <a:ext cx="3280783" cy="551115"/>
          </a:xfrm>
          <a:custGeom>
            <a:avLst/>
            <a:gdLst>
              <a:gd name="connsiteX0" fmla="*/ 0 w 3280783"/>
              <a:gd name="connsiteY0" fmla="*/ 0 h 551115"/>
              <a:gd name="connsiteX1" fmla="*/ 3280783 w 3280783"/>
              <a:gd name="connsiteY1" fmla="*/ 0 h 551115"/>
              <a:gd name="connsiteX2" fmla="*/ 3280783 w 3280783"/>
              <a:gd name="connsiteY2" fmla="*/ 551115 h 551115"/>
              <a:gd name="connsiteX3" fmla="*/ 0 w 3280783"/>
              <a:gd name="connsiteY3" fmla="*/ 551115 h 551115"/>
              <a:gd name="connsiteX4" fmla="*/ 0 w 3280783"/>
              <a:gd name="connsiteY4" fmla="*/ 0 h 551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0783" h="551115">
                <a:moveTo>
                  <a:pt x="0" y="0"/>
                </a:moveTo>
                <a:lnTo>
                  <a:pt x="3280783" y="0"/>
                </a:lnTo>
                <a:lnTo>
                  <a:pt x="3280783" y="551115"/>
                </a:lnTo>
                <a:lnTo>
                  <a:pt x="0" y="551115"/>
                </a:lnTo>
                <a:lnTo>
                  <a:pt x="0" y="0"/>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437448" tIns="66040" rIns="66040" bIns="66040" numCol="1" spcCol="1270" anchor="ctr" anchorCtr="0">
            <a:noAutofit/>
          </a:bodyPr>
          <a:lstStyle/>
          <a:p>
            <a:pPr marL="0" lvl="0" indent="0" algn="l" defTabSz="1155700">
              <a:lnSpc>
                <a:spcPct val="90000"/>
              </a:lnSpc>
              <a:spcBef>
                <a:spcPct val="0"/>
              </a:spcBef>
              <a:spcAft>
                <a:spcPct val="35000"/>
              </a:spcAft>
              <a:buNone/>
            </a:pPr>
            <a:r>
              <a:rPr lang="zh-CN" altLang="en-US" sz="2000" dirty="0"/>
              <a:t>世俗性</a:t>
            </a:r>
            <a:endParaRPr lang="zh-CN" altLang="en-US" sz="2000" kern="1200" dirty="0"/>
          </a:p>
        </p:txBody>
      </p:sp>
      <p:sp>
        <p:nvSpPr>
          <p:cNvPr id="27" name="任意多边形: 形状 26">
            <a:extLst>
              <a:ext uri="{FF2B5EF4-FFF2-40B4-BE49-F238E27FC236}">
                <a16:creationId xmlns:a16="http://schemas.microsoft.com/office/drawing/2014/main" id="{80A051EF-9CB1-F5BC-E5F7-8C5DC997FC79}"/>
              </a:ext>
            </a:extLst>
          </p:cNvPr>
          <p:cNvSpPr/>
          <p:nvPr/>
        </p:nvSpPr>
        <p:spPr>
          <a:xfrm>
            <a:off x="6108909" y="4386580"/>
            <a:ext cx="3401990" cy="551115"/>
          </a:xfrm>
          <a:custGeom>
            <a:avLst/>
            <a:gdLst>
              <a:gd name="connsiteX0" fmla="*/ 0 w 3401990"/>
              <a:gd name="connsiteY0" fmla="*/ 0 h 551115"/>
              <a:gd name="connsiteX1" fmla="*/ 3401990 w 3401990"/>
              <a:gd name="connsiteY1" fmla="*/ 0 h 551115"/>
              <a:gd name="connsiteX2" fmla="*/ 3401990 w 3401990"/>
              <a:gd name="connsiteY2" fmla="*/ 551115 h 551115"/>
              <a:gd name="connsiteX3" fmla="*/ 0 w 3401990"/>
              <a:gd name="connsiteY3" fmla="*/ 551115 h 551115"/>
              <a:gd name="connsiteX4" fmla="*/ 0 w 3401990"/>
              <a:gd name="connsiteY4" fmla="*/ 0 h 551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1990" h="551115">
                <a:moveTo>
                  <a:pt x="0" y="0"/>
                </a:moveTo>
                <a:lnTo>
                  <a:pt x="3401990" y="0"/>
                </a:lnTo>
                <a:lnTo>
                  <a:pt x="3401990" y="551115"/>
                </a:lnTo>
                <a:lnTo>
                  <a:pt x="0" y="551115"/>
                </a:lnTo>
                <a:lnTo>
                  <a:pt x="0" y="0"/>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437448" tIns="66040" rIns="66040" bIns="66040" numCol="1" spcCol="1270" anchor="ctr" anchorCtr="0">
            <a:noAutofit/>
          </a:bodyPr>
          <a:lstStyle/>
          <a:p>
            <a:pPr marL="0" lvl="0" indent="0" algn="l" defTabSz="1155700">
              <a:lnSpc>
                <a:spcPct val="90000"/>
              </a:lnSpc>
              <a:spcBef>
                <a:spcPct val="0"/>
              </a:spcBef>
              <a:spcAft>
                <a:spcPct val="35000"/>
              </a:spcAft>
              <a:buNone/>
            </a:pPr>
            <a:r>
              <a:rPr lang="zh-CN" altLang="en-US" sz="2000"/>
              <a:t>宗教性</a:t>
            </a:r>
            <a:endParaRPr lang="zh-CN" altLang="en-US" sz="2000" kern="1200"/>
          </a:p>
        </p:txBody>
      </p:sp>
      <p:sp>
        <p:nvSpPr>
          <p:cNvPr id="29" name="任意多边形: 形状 28">
            <a:extLst>
              <a:ext uri="{FF2B5EF4-FFF2-40B4-BE49-F238E27FC236}">
                <a16:creationId xmlns:a16="http://schemas.microsoft.com/office/drawing/2014/main" id="{62863397-6CF9-B73D-B444-487ECB1D9719}"/>
              </a:ext>
            </a:extLst>
          </p:cNvPr>
          <p:cNvSpPr/>
          <p:nvPr/>
        </p:nvSpPr>
        <p:spPr>
          <a:xfrm>
            <a:off x="5713996" y="5212990"/>
            <a:ext cx="3796903" cy="551115"/>
          </a:xfrm>
          <a:custGeom>
            <a:avLst/>
            <a:gdLst>
              <a:gd name="connsiteX0" fmla="*/ 0 w 3796903"/>
              <a:gd name="connsiteY0" fmla="*/ 0 h 551115"/>
              <a:gd name="connsiteX1" fmla="*/ 3796903 w 3796903"/>
              <a:gd name="connsiteY1" fmla="*/ 0 h 551115"/>
              <a:gd name="connsiteX2" fmla="*/ 3796903 w 3796903"/>
              <a:gd name="connsiteY2" fmla="*/ 551115 h 551115"/>
              <a:gd name="connsiteX3" fmla="*/ 0 w 3796903"/>
              <a:gd name="connsiteY3" fmla="*/ 551115 h 551115"/>
              <a:gd name="connsiteX4" fmla="*/ 0 w 3796903"/>
              <a:gd name="connsiteY4" fmla="*/ 0 h 551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96903" h="551115">
                <a:moveTo>
                  <a:pt x="0" y="0"/>
                </a:moveTo>
                <a:lnTo>
                  <a:pt x="3796903" y="0"/>
                </a:lnTo>
                <a:lnTo>
                  <a:pt x="3796903" y="551115"/>
                </a:lnTo>
                <a:lnTo>
                  <a:pt x="0" y="551115"/>
                </a:lnTo>
                <a:lnTo>
                  <a:pt x="0" y="0"/>
                </a:lnTo>
                <a:close/>
              </a:path>
            </a:pathLst>
          </a:custGeom>
        </p:spPr>
        <p:style>
          <a:lnRef idx="0">
            <a:schemeClr val="lt1">
              <a:hueOff val="0"/>
              <a:satOff val="0"/>
              <a:lumOff val="0"/>
              <a:alphaOff val="0"/>
            </a:schemeClr>
          </a:lnRef>
          <a:fillRef idx="3">
            <a:schemeClr val="accent6">
              <a:hueOff val="0"/>
              <a:satOff val="0"/>
              <a:lumOff val="0"/>
              <a:alphaOff val="0"/>
            </a:schemeClr>
          </a:fillRef>
          <a:effectRef idx="3">
            <a:schemeClr val="accent6">
              <a:hueOff val="0"/>
              <a:satOff val="0"/>
              <a:lumOff val="0"/>
              <a:alphaOff val="0"/>
            </a:schemeClr>
          </a:effectRef>
          <a:fontRef idx="minor">
            <a:schemeClr val="lt1"/>
          </a:fontRef>
        </p:style>
        <p:txBody>
          <a:bodyPr spcFirstLastPara="0" vert="horz" wrap="square" lIns="437448" tIns="66040" rIns="66040" bIns="66040" numCol="1" spcCol="1270" anchor="ctr" anchorCtr="0">
            <a:noAutofit/>
          </a:bodyPr>
          <a:lstStyle/>
          <a:p>
            <a:pPr marL="0" lvl="0" indent="0" algn="l" defTabSz="1155700">
              <a:lnSpc>
                <a:spcPct val="90000"/>
              </a:lnSpc>
              <a:spcBef>
                <a:spcPct val="0"/>
              </a:spcBef>
              <a:spcAft>
                <a:spcPct val="35000"/>
              </a:spcAft>
              <a:buNone/>
            </a:pPr>
            <a:r>
              <a:rPr lang="zh-CN" altLang="en-US" sz="2000" dirty="0"/>
              <a:t>贵族性</a:t>
            </a:r>
            <a:endParaRPr lang="zh-CN" altLang="en-US" sz="2000" kern="1200" dirty="0"/>
          </a:p>
        </p:txBody>
      </p:sp>
      <p:sp>
        <p:nvSpPr>
          <p:cNvPr id="8" name="弦形 7">
            <a:extLst>
              <a:ext uri="{FF2B5EF4-FFF2-40B4-BE49-F238E27FC236}">
                <a16:creationId xmlns:a16="http://schemas.microsoft.com/office/drawing/2014/main" id="{5EF0471B-F5F6-3A3A-4CB5-E12688BA4B0A}"/>
              </a:ext>
            </a:extLst>
          </p:cNvPr>
          <p:cNvSpPr/>
          <p:nvPr/>
        </p:nvSpPr>
        <p:spPr>
          <a:xfrm rot="12600000">
            <a:off x="2419668" y="2541319"/>
            <a:ext cx="2612572" cy="2612572"/>
          </a:xfrm>
          <a:prstGeom prst="chor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dirty="0"/>
          </a:p>
        </p:txBody>
      </p:sp>
      <p:sp>
        <p:nvSpPr>
          <p:cNvPr id="17" name="文本框 16">
            <a:extLst>
              <a:ext uri="{FF2B5EF4-FFF2-40B4-BE49-F238E27FC236}">
                <a16:creationId xmlns:a16="http://schemas.microsoft.com/office/drawing/2014/main" id="{7AF55CA8-07A9-C1EA-B758-62F07453E8B0}"/>
              </a:ext>
            </a:extLst>
          </p:cNvPr>
          <p:cNvSpPr txBox="1"/>
          <p:nvPr/>
        </p:nvSpPr>
        <p:spPr>
          <a:xfrm>
            <a:off x="3141095" y="3385940"/>
            <a:ext cx="1950522" cy="923330"/>
          </a:xfrm>
          <a:prstGeom prst="rect">
            <a:avLst/>
          </a:prstGeom>
          <a:noFill/>
        </p:spPr>
        <p:txBody>
          <a:bodyPr wrap="square">
            <a:spAutoFit/>
          </a:bodyPr>
          <a:lstStyle/>
          <a:p>
            <a:pPr algn="ctr"/>
            <a:r>
              <a:rPr lang="zh-CN" altLang="en-US" dirty="0">
                <a:solidFill>
                  <a:schemeClr val="bg1"/>
                </a:solidFill>
                <a:latin typeface="方正黑体简体" panose="02010601030101010101" pitchFamily="2" charset="-122"/>
                <a:ea typeface="方正黑体简体" panose="02010601030101010101" pitchFamily="2" charset="-122"/>
              </a:rPr>
              <a:t>（二）</a:t>
            </a:r>
            <a:endParaRPr lang="en-US" altLang="zh-CN" dirty="0">
              <a:solidFill>
                <a:schemeClr val="bg1"/>
              </a:solidFill>
              <a:latin typeface="方正黑体简体" panose="02010601030101010101" pitchFamily="2" charset="-122"/>
              <a:ea typeface="方正黑体简体" panose="02010601030101010101" pitchFamily="2" charset="-122"/>
            </a:endParaRPr>
          </a:p>
          <a:p>
            <a:pPr algn="ctr"/>
            <a:r>
              <a:rPr lang="zh-CN" altLang="en-US" dirty="0">
                <a:solidFill>
                  <a:schemeClr val="bg1"/>
                </a:solidFill>
                <a:latin typeface="方正黑体简体" panose="02010601030101010101" pitchFamily="2" charset="-122"/>
                <a:ea typeface="方正黑体简体" panose="02010601030101010101" pitchFamily="2" charset="-122"/>
              </a:rPr>
              <a:t>人文主义教育的基本特征</a:t>
            </a:r>
          </a:p>
        </p:txBody>
      </p:sp>
      <p:sp>
        <p:nvSpPr>
          <p:cNvPr id="15" name="椭圆 14">
            <a:extLst>
              <a:ext uri="{FF2B5EF4-FFF2-40B4-BE49-F238E27FC236}">
                <a16:creationId xmlns:a16="http://schemas.microsoft.com/office/drawing/2014/main" id="{7FABB8A7-6A8F-2BF2-1841-63D831910A4A}"/>
              </a:ext>
            </a:extLst>
          </p:cNvPr>
          <p:cNvSpPr/>
          <p:nvPr/>
        </p:nvSpPr>
        <p:spPr>
          <a:xfrm>
            <a:off x="2190913" y="2339440"/>
            <a:ext cx="3065320" cy="3065320"/>
          </a:xfrm>
          <a:prstGeom prst="ellipse">
            <a:avLst/>
          </a:prstGeom>
          <a:noFill/>
          <a:ln w="762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E30B529A-2136-7D66-530B-EF71FA4BCDCC}"/>
              </a:ext>
            </a:extLst>
          </p:cNvPr>
          <p:cNvSpPr/>
          <p:nvPr/>
        </p:nvSpPr>
        <p:spPr>
          <a:xfrm>
            <a:off x="5405084" y="1876432"/>
            <a:ext cx="617824" cy="61782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方正黑体简体" panose="02010601030101010101" pitchFamily="2" charset="-122"/>
                <a:ea typeface="方正黑体简体" panose="02010601030101010101" pitchFamily="2" charset="-122"/>
              </a:rPr>
              <a:t>1</a:t>
            </a:r>
            <a:endParaRPr lang="zh-CN" altLang="en-US" sz="2000" b="1" dirty="0">
              <a:solidFill>
                <a:schemeClr val="tx1"/>
              </a:solidFill>
              <a:latin typeface="方正黑体简体" panose="02010601030101010101" pitchFamily="2" charset="-122"/>
              <a:ea typeface="方正黑体简体" panose="02010601030101010101" pitchFamily="2" charset="-122"/>
            </a:endParaRPr>
          </a:p>
        </p:txBody>
      </p:sp>
      <p:sp>
        <p:nvSpPr>
          <p:cNvPr id="32" name="椭圆 31">
            <a:extLst>
              <a:ext uri="{FF2B5EF4-FFF2-40B4-BE49-F238E27FC236}">
                <a16:creationId xmlns:a16="http://schemas.microsoft.com/office/drawing/2014/main" id="{B32FE2B4-C033-AA9A-EB00-82E6A7F6C5DD}"/>
              </a:ext>
            </a:extLst>
          </p:cNvPr>
          <p:cNvSpPr/>
          <p:nvPr/>
        </p:nvSpPr>
        <p:spPr>
          <a:xfrm>
            <a:off x="5799997" y="2718301"/>
            <a:ext cx="617824" cy="61782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方正黑体简体" panose="02010601030101010101" pitchFamily="2" charset="-122"/>
                <a:ea typeface="方正黑体简体" panose="02010601030101010101" pitchFamily="2" charset="-122"/>
              </a:rPr>
              <a:t>2</a:t>
            </a:r>
            <a:endParaRPr lang="zh-CN" altLang="en-US" sz="2000" b="1" dirty="0">
              <a:solidFill>
                <a:schemeClr val="tx1"/>
              </a:solidFill>
              <a:latin typeface="方正黑体简体" panose="02010601030101010101" pitchFamily="2" charset="-122"/>
              <a:ea typeface="方正黑体简体" panose="02010601030101010101" pitchFamily="2" charset="-122"/>
            </a:endParaRPr>
          </a:p>
        </p:txBody>
      </p:sp>
      <p:sp>
        <p:nvSpPr>
          <p:cNvPr id="33" name="椭圆 32">
            <a:extLst>
              <a:ext uri="{FF2B5EF4-FFF2-40B4-BE49-F238E27FC236}">
                <a16:creationId xmlns:a16="http://schemas.microsoft.com/office/drawing/2014/main" id="{495F171E-30C3-1E9B-1D0E-320BD343436F}"/>
              </a:ext>
            </a:extLst>
          </p:cNvPr>
          <p:cNvSpPr/>
          <p:nvPr/>
        </p:nvSpPr>
        <p:spPr>
          <a:xfrm>
            <a:off x="5930677" y="3547300"/>
            <a:ext cx="617824" cy="61782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方正黑体简体" panose="02010601030101010101" pitchFamily="2" charset="-122"/>
                <a:ea typeface="方正黑体简体" panose="02010601030101010101" pitchFamily="2" charset="-122"/>
              </a:rPr>
              <a:t>3</a:t>
            </a:r>
            <a:endParaRPr lang="zh-CN" altLang="en-US" sz="2000" b="1" dirty="0">
              <a:solidFill>
                <a:schemeClr val="tx1"/>
              </a:solidFill>
              <a:latin typeface="方正黑体简体" panose="02010601030101010101" pitchFamily="2" charset="-122"/>
              <a:ea typeface="方正黑体简体" panose="02010601030101010101" pitchFamily="2" charset="-122"/>
            </a:endParaRPr>
          </a:p>
        </p:txBody>
      </p:sp>
      <p:sp>
        <p:nvSpPr>
          <p:cNvPr id="34" name="椭圆 33">
            <a:extLst>
              <a:ext uri="{FF2B5EF4-FFF2-40B4-BE49-F238E27FC236}">
                <a16:creationId xmlns:a16="http://schemas.microsoft.com/office/drawing/2014/main" id="{826E617C-104F-1C30-A30B-84F44810A293}"/>
              </a:ext>
            </a:extLst>
          </p:cNvPr>
          <p:cNvSpPr/>
          <p:nvPr/>
        </p:nvSpPr>
        <p:spPr>
          <a:xfrm>
            <a:off x="5817018" y="4353225"/>
            <a:ext cx="617824" cy="61782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方正黑体简体" panose="02010601030101010101" pitchFamily="2" charset="-122"/>
                <a:ea typeface="方正黑体简体" panose="02010601030101010101" pitchFamily="2" charset="-122"/>
              </a:rPr>
              <a:t>4</a:t>
            </a:r>
            <a:endParaRPr lang="zh-CN" altLang="en-US" sz="2000" b="1" dirty="0">
              <a:solidFill>
                <a:schemeClr val="tx1"/>
              </a:solidFill>
              <a:latin typeface="方正黑体简体" panose="02010601030101010101" pitchFamily="2" charset="-122"/>
              <a:ea typeface="方正黑体简体" panose="02010601030101010101" pitchFamily="2" charset="-122"/>
            </a:endParaRPr>
          </a:p>
        </p:txBody>
      </p:sp>
      <p:sp>
        <p:nvSpPr>
          <p:cNvPr id="35" name="椭圆 34">
            <a:extLst>
              <a:ext uri="{FF2B5EF4-FFF2-40B4-BE49-F238E27FC236}">
                <a16:creationId xmlns:a16="http://schemas.microsoft.com/office/drawing/2014/main" id="{828E4200-4F2C-82AA-2161-C0ED5D3253A3}"/>
              </a:ext>
            </a:extLst>
          </p:cNvPr>
          <p:cNvSpPr/>
          <p:nvPr/>
        </p:nvSpPr>
        <p:spPr>
          <a:xfrm>
            <a:off x="5405084" y="5182224"/>
            <a:ext cx="617824" cy="61782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方正黑体简体" panose="02010601030101010101" pitchFamily="2" charset="-122"/>
                <a:ea typeface="方正黑体简体" panose="02010601030101010101" pitchFamily="2" charset="-122"/>
              </a:rPr>
              <a:t>5</a:t>
            </a:r>
            <a:endParaRPr lang="zh-CN" altLang="en-US" sz="2000" b="1" dirty="0">
              <a:solidFill>
                <a:schemeClr val="tx1"/>
              </a:solidFill>
              <a:latin typeface="方正黑体简体" panose="02010601030101010101" pitchFamily="2" charset="-122"/>
              <a:ea typeface="方正黑体简体" panose="02010601030101010101" pitchFamily="2" charset="-122"/>
            </a:endParaRPr>
          </a:p>
        </p:txBody>
      </p:sp>
    </p:spTree>
    <p:extLst>
      <p:ext uri="{BB962C8B-B14F-4D97-AF65-F5344CB8AC3E}">
        <p14:creationId xmlns:p14="http://schemas.microsoft.com/office/powerpoint/2010/main" val="145684852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 calcmode="lin" valueType="num">
                                      <p:cBhvr>
                                        <p:cTn id="28" dur="500" fill="hold"/>
                                        <p:tgtEl>
                                          <p:spTgt spid="8"/>
                                        </p:tgtEl>
                                        <p:attrNameLst>
                                          <p:attrName>style.rotation</p:attrName>
                                        </p:attrNameLst>
                                      </p:cBhvr>
                                      <p:tavLst>
                                        <p:tav tm="0">
                                          <p:val>
                                            <p:fltVal val="360"/>
                                          </p:val>
                                        </p:tav>
                                        <p:tav tm="100000">
                                          <p:val>
                                            <p:fltVal val="0"/>
                                          </p:val>
                                        </p:tav>
                                      </p:tavLst>
                                    </p:anim>
                                    <p:animEffect transition="in" filter="fade">
                                      <p:cBhvr>
                                        <p:cTn id="29" dur="500"/>
                                        <p:tgtEl>
                                          <p:spTgt spid="8"/>
                                        </p:tgtEl>
                                      </p:cBhvr>
                                    </p:animEffect>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par>
                          <p:cTn id="36" fill="hold">
                            <p:stCondLst>
                              <p:cond delay="1000"/>
                            </p:stCondLst>
                            <p:childTnLst>
                              <p:par>
                                <p:cTn id="37" presetID="53" presetClass="entr" presetSubtype="16"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up)">
                                      <p:cBhvr>
                                        <p:cTn id="46" dur="500"/>
                                        <p:tgtEl>
                                          <p:spTgt spid="18"/>
                                        </p:tgtEl>
                                      </p:cBhvr>
                                    </p:animEffect>
                                  </p:childTnLst>
                                </p:cTn>
                              </p:par>
                            </p:childTnLst>
                          </p:cTn>
                        </p:par>
                        <p:par>
                          <p:cTn id="47" fill="hold">
                            <p:stCondLst>
                              <p:cond delay="500"/>
                            </p:stCondLst>
                            <p:childTnLst>
                              <p:par>
                                <p:cTn id="48" presetID="53" presetClass="entr" presetSubtype="16"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childTnLst>
                          </p:cTn>
                        </p:par>
                        <p:par>
                          <p:cTn id="53" fill="hold">
                            <p:stCondLst>
                              <p:cond delay="1000"/>
                            </p:stCondLst>
                            <p:childTnLst>
                              <p:par>
                                <p:cTn id="54" presetID="22" presetClass="entr" presetSubtype="8"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Effect transition="in" filter="fade">
                                      <p:cBhvr>
                                        <p:cTn id="63" dur="500"/>
                                        <p:tgtEl>
                                          <p:spTgt spid="32"/>
                                        </p:tgtEl>
                                      </p:cBhvr>
                                    </p:animEffect>
                                  </p:childTnLst>
                                </p:cTn>
                              </p:par>
                            </p:childTnLst>
                          </p:cTn>
                        </p:par>
                        <p:par>
                          <p:cTn id="64" fill="hold">
                            <p:stCondLst>
                              <p:cond delay="500"/>
                            </p:stCondLst>
                            <p:childTnLst>
                              <p:par>
                                <p:cTn id="65" presetID="22" presetClass="entr" presetSubtype="8"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left)">
                                      <p:cBhvr>
                                        <p:cTn id="67" dur="500"/>
                                        <p:tgtEl>
                                          <p:spTgt spid="23"/>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ppt_w</p:attrName>
                                        </p:attrNameLst>
                                      </p:cBhvr>
                                      <p:tavLst>
                                        <p:tav tm="0">
                                          <p:val>
                                            <p:fltVal val="0"/>
                                          </p:val>
                                        </p:tav>
                                        <p:tav tm="100000">
                                          <p:val>
                                            <p:strVal val="#ppt_w"/>
                                          </p:val>
                                        </p:tav>
                                      </p:tavLst>
                                    </p:anim>
                                    <p:anim calcmode="lin" valueType="num">
                                      <p:cBhvr>
                                        <p:cTn id="73" dur="500" fill="hold"/>
                                        <p:tgtEl>
                                          <p:spTgt spid="33"/>
                                        </p:tgtEl>
                                        <p:attrNameLst>
                                          <p:attrName>ppt_h</p:attrName>
                                        </p:attrNameLst>
                                      </p:cBhvr>
                                      <p:tavLst>
                                        <p:tav tm="0">
                                          <p:val>
                                            <p:fltVal val="0"/>
                                          </p:val>
                                        </p:tav>
                                        <p:tav tm="100000">
                                          <p:val>
                                            <p:strVal val="#ppt_h"/>
                                          </p:val>
                                        </p:tav>
                                      </p:tavLst>
                                    </p:anim>
                                    <p:animEffect transition="in" filter="fade">
                                      <p:cBhvr>
                                        <p:cTn id="74" dur="500"/>
                                        <p:tgtEl>
                                          <p:spTgt spid="33"/>
                                        </p:tgtEl>
                                      </p:cBhvr>
                                    </p:animEffect>
                                  </p:childTnLst>
                                </p:cTn>
                              </p:par>
                            </p:childTnLst>
                          </p:cTn>
                        </p:par>
                        <p:par>
                          <p:cTn id="75" fill="hold">
                            <p:stCondLst>
                              <p:cond delay="500"/>
                            </p:stCondLst>
                            <p:childTnLst>
                              <p:par>
                                <p:cTn id="76" presetID="22" presetClass="entr" presetSubtype="8"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left)">
                                      <p:cBhvr>
                                        <p:cTn id="78" dur="500"/>
                                        <p:tgtEl>
                                          <p:spTgt spid="25"/>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p:cTn id="83" dur="500" fill="hold"/>
                                        <p:tgtEl>
                                          <p:spTgt spid="34"/>
                                        </p:tgtEl>
                                        <p:attrNameLst>
                                          <p:attrName>ppt_w</p:attrName>
                                        </p:attrNameLst>
                                      </p:cBhvr>
                                      <p:tavLst>
                                        <p:tav tm="0">
                                          <p:val>
                                            <p:fltVal val="0"/>
                                          </p:val>
                                        </p:tav>
                                        <p:tav tm="100000">
                                          <p:val>
                                            <p:strVal val="#ppt_w"/>
                                          </p:val>
                                        </p:tav>
                                      </p:tavLst>
                                    </p:anim>
                                    <p:anim calcmode="lin" valueType="num">
                                      <p:cBhvr>
                                        <p:cTn id="84" dur="500" fill="hold"/>
                                        <p:tgtEl>
                                          <p:spTgt spid="34"/>
                                        </p:tgtEl>
                                        <p:attrNameLst>
                                          <p:attrName>ppt_h</p:attrName>
                                        </p:attrNameLst>
                                      </p:cBhvr>
                                      <p:tavLst>
                                        <p:tav tm="0">
                                          <p:val>
                                            <p:fltVal val="0"/>
                                          </p:val>
                                        </p:tav>
                                        <p:tav tm="100000">
                                          <p:val>
                                            <p:strVal val="#ppt_h"/>
                                          </p:val>
                                        </p:tav>
                                      </p:tavLst>
                                    </p:anim>
                                    <p:animEffect transition="in" filter="fade">
                                      <p:cBhvr>
                                        <p:cTn id="85" dur="500"/>
                                        <p:tgtEl>
                                          <p:spTgt spid="34"/>
                                        </p:tgtEl>
                                      </p:cBhvr>
                                    </p:animEffect>
                                  </p:childTnLst>
                                </p:cTn>
                              </p:par>
                            </p:childTnLst>
                          </p:cTn>
                        </p:par>
                        <p:par>
                          <p:cTn id="86" fill="hold">
                            <p:stCondLst>
                              <p:cond delay="500"/>
                            </p:stCondLst>
                            <p:childTnLst>
                              <p:par>
                                <p:cTn id="87" presetID="22" presetClass="entr" presetSubtype="8" fill="hold" grpId="0" nodeType="after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wipe(left)">
                                      <p:cBhvr>
                                        <p:cTn id="89" dur="500"/>
                                        <p:tgtEl>
                                          <p:spTgt spid="27"/>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grpId="0" nodeType="clickEffect">
                                  <p:stCondLst>
                                    <p:cond delay="0"/>
                                  </p:stCondLst>
                                  <p:childTnLst>
                                    <p:set>
                                      <p:cBhvr>
                                        <p:cTn id="93" dur="1" fill="hold">
                                          <p:stCondLst>
                                            <p:cond delay="0"/>
                                          </p:stCondLst>
                                        </p:cTn>
                                        <p:tgtEl>
                                          <p:spTgt spid="35"/>
                                        </p:tgtEl>
                                        <p:attrNameLst>
                                          <p:attrName>style.visibility</p:attrName>
                                        </p:attrNameLst>
                                      </p:cBhvr>
                                      <p:to>
                                        <p:strVal val="visible"/>
                                      </p:to>
                                    </p:set>
                                    <p:anim calcmode="lin" valueType="num">
                                      <p:cBhvr>
                                        <p:cTn id="94" dur="500" fill="hold"/>
                                        <p:tgtEl>
                                          <p:spTgt spid="35"/>
                                        </p:tgtEl>
                                        <p:attrNameLst>
                                          <p:attrName>ppt_w</p:attrName>
                                        </p:attrNameLst>
                                      </p:cBhvr>
                                      <p:tavLst>
                                        <p:tav tm="0">
                                          <p:val>
                                            <p:fltVal val="0"/>
                                          </p:val>
                                        </p:tav>
                                        <p:tav tm="100000">
                                          <p:val>
                                            <p:strVal val="#ppt_w"/>
                                          </p:val>
                                        </p:tav>
                                      </p:tavLst>
                                    </p:anim>
                                    <p:anim calcmode="lin" valueType="num">
                                      <p:cBhvr>
                                        <p:cTn id="95" dur="500" fill="hold"/>
                                        <p:tgtEl>
                                          <p:spTgt spid="35"/>
                                        </p:tgtEl>
                                        <p:attrNameLst>
                                          <p:attrName>ppt_h</p:attrName>
                                        </p:attrNameLst>
                                      </p:cBhvr>
                                      <p:tavLst>
                                        <p:tav tm="0">
                                          <p:val>
                                            <p:fltVal val="0"/>
                                          </p:val>
                                        </p:tav>
                                        <p:tav tm="100000">
                                          <p:val>
                                            <p:strVal val="#ppt_h"/>
                                          </p:val>
                                        </p:tav>
                                      </p:tavLst>
                                    </p:anim>
                                    <p:animEffect transition="in" filter="fade">
                                      <p:cBhvr>
                                        <p:cTn id="96" dur="500"/>
                                        <p:tgtEl>
                                          <p:spTgt spid="35"/>
                                        </p:tgtEl>
                                      </p:cBhvr>
                                    </p:animEffect>
                                  </p:childTnLst>
                                </p:cTn>
                              </p:par>
                            </p:childTnLst>
                          </p:cTn>
                        </p:par>
                        <p:par>
                          <p:cTn id="97" fill="hold">
                            <p:stCondLst>
                              <p:cond delay="2500"/>
                            </p:stCondLst>
                            <p:childTnLst>
                              <p:par>
                                <p:cTn id="98" presetID="22" presetClass="entr" presetSubtype="8" fill="hold" grpId="0" nodeType="after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wipe(left)">
                                      <p:cBhvr>
                                        <p:cTn id="10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9" grpId="0" animBg="1"/>
      <p:bldP spid="23" grpId="0" animBg="1"/>
      <p:bldP spid="25" grpId="0" animBg="1"/>
      <p:bldP spid="27" grpId="0" animBg="1"/>
      <p:bldP spid="29" grpId="0" animBg="1"/>
      <p:bldP spid="8" grpId="0" animBg="1"/>
      <p:bldP spid="17" grpId="0"/>
      <p:bldP spid="15" grpId="0" animBg="1"/>
      <p:bldP spid="31" grpId="0" animBg="1"/>
      <p:bldP spid="32" grpId="0" animBg="1"/>
      <p:bldP spid="33" grpId="0" animBg="1"/>
      <p:bldP spid="34" grpId="0" animBg="1"/>
      <p:bldP spid="3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pPr>
      <a:bodyPr lIns="0" tIns="0" rIns="0" bIns="0" rtlCol="0" anchor="ctr" anchorCtr="1"/>
      <a:lstStyle>
        <a:defPPr algn="ctr">
          <a:defRPr dirty="0" smtClean="0"/>
        </a:defPPr>
      </a:lstStyle>
      <a:style>
        <a:lnRef idx="0">
          <a:schemeClr val="accent5"/>
        </a:lnRef>
        <a:fillRef idx="3">
          <a:schemeClr val="accent5"/>
        </a:fillRef>
        <a:effectRef idx="3">
          <a:schemeClr val="accent5"/>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TotalTime>
  <Words>3420</Words>
  <Application>Microsoft Office PowerPoint</Application>
  <PresentationFormat>宽屏</PresentationFormat>
  <Paragraphs>353</Paragraphs>
  <Slides>38</Slides>
  <Notes>37</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38</vt:i4>
      </vt:variant>
    </vt:vector>
  </HeadingPairs>
  <TitlesOfParts>
    <vt:vector size="45" baseType="lpstr">
      <vt:lpstr>等线</vt:lpstr>
      <vt:lpstr>等线 Light</vt:lpstr>
      <vt:lpstr>方正黑体简体</vt:lpstr>
      <vt:lpstr>方正书宋简体</vt:lpstr>
      <vt:lpstr>微软雅黑</vt:lpstr>
      <vt:lpstr>Arial</vt:lpstr>
      <vt:lpstr>千图网拥有20W+精美PPT模板 更多PPT模板下载至：www.58pic.com/office/ppt​​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dabaofree521@outlook.com</cp:lastModifiedBy>
  <cp:revision>307</cp:revision>
  <dcterms:created xsi:type="dcterms:W3CDTF">2018-02-23T07:21:00Z</dcterms:created>
  <dcterms:modified xsi:type="dcterms:W3CDTF">2022-06-30T01:37:03Z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