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63" r:id="rId3"/>
    <p:sldId id="265" r:id="rId4"/>
    <p:sldId id="286" r:id="rId5"/>
    <p:sldId id="287" r:id="rId6"/>
    <p:sldId id="326" r:id="rId7"/>
    <p:sldId id="391" r:id="rId8"/>
    <p:sldId id="392" r:id="rId9"/>
    <p:sldId id="393" r:id="rId10"/>
    <p:sldId id="394" r:id="rId11"/>
    <p:sldId id="395" r:id="rId12"/>
    <p:sldId id="396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26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62FAC4A-5248-4CE7-B34E-F77191354D6C}">
          <p14:sldIdLst>
            <p14:sldId id="256"/>
            <p14:sldId id="263"/>
            <p14:sldId id="265"/>
            <p14:sldId id="286"/>
            <p14:sldId id="287"/>
            <p14:sldId id="326"/>
            <p14:sldId id="391"/>
            <p14:sldId id="392"/>
            <p14:sldId id="393"/>
            <p14:sldId id="394"/>
            <p14:sldId id="395"/>
            <p14:sldId id="396"/>
            <p14:sldId id="398"/>
            <p14:sldId id="399"/>
            <p14:sldId id="400"/>
            <p14:sldId id="401"/>
            <p14:sldId id="402"/>
            <p14:sldId id="403"/>
            <p14:sldId id="404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877"/>
    <a:srgbClr val="3F88FB"/>
    <a:srgbClr val="768A89"/>
    <a:srgbClr val="7D8F8F"/>
    <a:srgbClr val="6C6864"/>
    <a:srgbClr val="5DA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62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62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48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52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65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15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778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461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266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9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56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28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737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395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0" y="1903981"/>
            <a:ext cx="12191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中外教育史</a:t>
            </a:r>
          </a:p>
        </p:txBody>
      </p:sp>
      <p:sp>
        <p:nvSpPr>
          <p:cNvPr id="7" name="文本框 29"/>
          <p:cNvSpPr txBox="1">
            <a:spLocks noChangeArrowheads="1"/>
          </p:cNvSpPr>
          <p:nvPr/>
        </p:nvSpPr>
        <p:spPr bwMode="auto">
          <a:xfrm>
            <a:off x="1" y="2838635"/>
            <a:ext cx="121919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spc="53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ZHONGWAI JIAOYU SHI</a:t>
            </a:r>
            <a:endParaRPr lang="zh-CN" altLang="en-US" sz="1600" b="1" spc="53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27"/>
          <p:cNvCxnSpPr>
            <a:cxnSpLocks noChangeShapeType="1"/>
          </p:cNvCxnSpPr>
          <p:nvPr/>
        </p:nvCxnSpPr>
        <p:spPr bwMode="auto">
          <a:xfrm>
            <a:off x="3945699" y="3913811"/>
            <a:ext cx="4334005" cy="0"/>
          </a:xfrm>
          <a:prstGeom prst="line">
            <a:avLst/>
          </a:prstGeom>
          <a:noFill/>
          <a:ln w="19050">
            <a:solidFill>
              <a:schemeClr val="tx1">
                <a:alpha val="67842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/>
          <p:nvPr/>
        </p:nvSpPr>
        <p:spPr>
          <a:xfrm>
            <a:off x="-1" y="4039070"/>
            <a:ext cx="12192000" cy="615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66787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主　编◎陈　锋</a:t>
            </a:r>
            <a:endParaRPr lang="en-US" altLang="zh-CN" sz="2000" dirty="0">
              <a:solidFill>
                <a:srgbClr val="667877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BAC433-6659-DA4E-8DF9-042368C596F2}"/>
              </a:ext>
            </a:extLst>
          </p:cNvPr>
          <p:cNvSpPr txBox="1"/>
          <p:nvPr/>
        </p:nvSpPr>
        <p:spPr>
          <a:xfrm>
            <a:off x="4424818" y="3246548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第二部分　</a:t>
            </a:r>
            <a:r>
              <a:rPr lang="zh-CN" altLang="en-US" sz="2400" b="1" dirty="0">
                <a:solidFill>
                  <a:srgbClr val="0070C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外国教育史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古代东方的教育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D3822B9-4B26-0CD5-5526-4C3128184EC0}"/>
              </a:ext>
            </a:extLst>
          </p:cNvPr>
          <p:cNvSpPr txBox="1"/>
          <p:nvPr/>
        </p:nvSpPr>
        <p:spPr>
          <a:xfrm>
            <a:off x="745581" y="1621370"/>
            <a:ext cx="7896888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（三）佛教教育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1.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背景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到前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世纪，古印度进入“列国时代”，战争频繁。在战争过程中，掌握军事力量的刹帝利地位上升，婆罗门势力日渐衰落，婆罗门教已不足以维系人心，在此情况下，佛教应运而生（图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1-5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2.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教育概况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佛教教育的目的与教义相同，在于让人们弃绝人间的享乐，通过修行大彻大悟。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3.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影响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无论寺院或者尼庵，实施的都是纯粹的神学教育，只是一种宗教训练。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4F4556-C18C-9C89-3E94-677E16221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445" y="2223030"/>
            <a:ext cx="2385107" cy="349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古希腊的教育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17D66F5-1AE7-E614-C599-AF3165CE002E}"/>
              </a:ext>
            </a:extLst>
          </p:cNvPr>
          <p:cNvSpPr/>
          <p:nvPr/>
        </p:nvSpPr>
        <p:spPr>
          <a:xfrm>
            <a:off x="3784228" y="3428285"/>
            <a:ext cx="2812676" cy="716434"/>
          </a:xfrm>
          <a:custGeom>
            <a:avLst/>
            <a:gdLst>
              <a:gd name="connsiteX0" fmla="*/ 0 w 2634431"/>
              <a:gd name="connsiteY0" fmla="*/ 119408 h 716434"/>
              <a:gd name="connsiteX1" fmla="*/ 119408 w 2634431"/>
              <a:gd name="connsiteY1" fmla="*/ 0 h 716434"/>
              <a:gd name="connsiteX2" fmla="*/ 2515023 w 2634431"/>
              <a:gd name="connsiteY2" fmla="*/ 0 h 716434"/>
              <a:gd name="connsiteX3" fmla="*/ 2634431 w 2634431"/>
              <a:gd name="connsiteY3" fmla="*/ 119408 h 716434"/>
              <a:gd name="connsiteX4" fmla="*/ 2634431 w 2634431"/>
              <a:gd name="connsiteY4" fmla="*/ 597026 h 716434"/>
              <a:gd name="connsiteX5" fmla="*/ 2515023 w 2634431"/>
              <a:gd name="connsiteY5" fmla="*/ 716434 h 716434"/>
              <a:gd name="connsiteX6" fmla="*/ 119408 w 2634431"/>
              <a:gd name="connsiteY6" fmla="*/ 716434 h 716434"/>
              <a:gd name="connsiteX7" fmla="*/ 0 w 2634431"/>
              <a:gd name="connsiteY7" fmla="*/ 597026 h 716434"/>
              <a:gd name="connsiteX8" fmla="*/ 0 w 2634431"/>
              <a:gd name="connsiteY8" fmla="*/ 119408 h 71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4431" h="716434">
                <a:moveTo>
                  <a:pt x="0" y="119408"/>
                </a:moveTo>
                <a:cubicBezTo>
                  <a:pt x="0" y="53461"/>
                  <a:pt x="53461" y="0"/>
                  <a:pt x="119408" y="0"/>
                </a:cubicBezTo>
                <a:lnTo>
                  <a:pt x="2515023" y="0"/>
                </a:lnTo>
                <a:cubicBezTo>
                  <a:pt x="2580970" y="0"/>
                  <a:pt x="2634431" y="53461"/>
                  <a:pt x="2634431" y="119408"/>
                </a:cubicBezTo>
                <a:lnTo>
                  <a:pt x="2634431" y="597026"/>
                </a:lnTo>
                <a:cubicBezTo>
                  <a:pt x="2634431" y="662973"/>
                  <a:pt x="2580970" y="716434"/>
                  <a:pt x="2515023" y="716434"/>
                </a:cubicBezTo>
                <a:lnTo>
                  <a:pt x="119408" y="716434"/>
                </a:lnTo>
                <a:cubicBezTo>
                  <a:pt x="53461" y="716434"/>
                  <a:pt x="0" y="662973"/>
                  <a:pt x="0" y="597026"/>
                </a:cubicBezTo>
                <a:lnTo>
                  <a:pt x="0" y="11940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173" tIns="111173" rIns="111173" bIns="111173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一、雅典的教育</a:t>
            </a:r>
            <a:endParaRPr lang="zh-CN" altLang="en-US" kern="12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464D043-4670-BCAD-6C3F-FEDE113703CF}"/>
              </a:ext>
            </a:extLst>
          </p:cNvPr>
          <p:cNvGrpSpPr/>
          <p:nvPr/>
        </p:nvGrpSpPr>
        <p:grpSpPr>
          <a:xfrm>
            <a:off x="4248317" y="2346468"/>
            <a:ext cx="1884492" cy="1081816"/>
            <a:chOff x="4248317" y="2346468"/>
            <a:chExt cx="1884492" cy="108181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3E83CE7-3CED-FBF6-6FA4-CD19B34CCB5D}"/>
                </a:ext>
              </a:extLst>
            </p:cNvPr>
            <p:cNvSpPr/>
            <p:nvPr/>
          </p:nvSpPr>
          <p:spPr>
            <a:xfrm rot="16199992">
              <a:off x="4889663" y="3127382"/>
              <a:ext cx="601805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601805" y="0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743C8DF-E0D7-981D-D38F-B8FAB73ADFB4}"/>
                </a:ext>
              </a:extLst>
            </p:cNvPr>
            <p:cNvSpPr/>
            <p:nvPr/>
          </p:nvSpPr>
          <p:spPr>
            <a:xfrm>
              <a:off x="4248317" y="2346468"/>
              <a:ext cx="1884492" cy="480011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232" tIns="74232" rIns="74232" bIns="7423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（二）培养目标</a:t>
              </a:r>
              <a:endParaRPr lang="zh-CN" altLang="en-US" sz="1600" kern="1200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8A5C857-81F2-FD00-CF82-E2D6F89D08DF}"/>
              </a:ext>
            </a:extLst>
          </p:cNvPr>
          <p:cNvGrpSpPr/>
          <p:nvPr/>
        </p:nvGrpSpPr>
        <p:grpSpPr>
          <a:xfrm>
            <a:off x="4248317" y="4144719"/>
            <a:ext cx="1884492" cy="1081817"/>
            <a:chOff x="4248317" y="4144719"/>
            <a:chExt cx="1884492" cy="1081817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66A4BB1-D301-D75E-E1CD-6687C2A96D6B}"/>
                </a:ext>
              </a:extLst>
            </p:cNvPr>
            <p:cNvSpPr/>
            <p:nvPr/>
          </p:nvSpPr>
          <p:spPr>
            <a:xfrm rot="5400008">
              <a:off x="4889663" y="4445622"/>
              <a:ext cx="601805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601805" y="0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9D1CA1E-1C89-91BE-14A1-EC4E41303A02}"/>
                </a:ext>
              </a:extLst>
            </p:cNvPr>
            <p:cNvSpPr/>
            <p:nvPr/>
          </p:nvSpPr>
          <p:spPr>
            <a:xfrm>
              <a:off x="4248317" y="4746525"/>
              <a:ext cx="1884492" cy="480011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232" tIns="74232" rIns="74232" bIns="7423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（三）教育阶段</a:t>
              </a:r>
              <a:endParaRPr lang="zh-CN" altLang="en-US" sz="1600" kern="12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B2F744-9562-8F71-31B5-584F064D58E6}"/>
              </a:ext>
            </a:extLst>
          </p:cNvPr>
          <p:cNvGrpSpPr/>
          <p:nvPr/>
        </p:nvGrpSpPr>
        <p:grpSpPr>
          <a:xfrm>
            <a:off x="1156545" y="3546496"/>
            <a:ext cx="2758312" cy="480011"/>
            <a:chOff x="1156545" y="3546496"/>
            <a:chExt cx="2758312" cy="48001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1EA8923-F52B-9A3A-7DA6-7A29FB3E030F}"/>
                </a:ext>
              </a:extLst>
            </p:cNvPr>
            <p:cNvSpPr/>
            <p:nvPr/>
          </p:nvSpPr>
          <p:spPr>
            <a:xfrm rot="10800000">
              <a:off x="2981662" y="3786502"/>
              <a:ext cx="933195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874056" y="0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BC171FA-280B-2C09-B8EF-7F71F80B1845}"/>
                </a:ext>
              </a:extLst>
            </p:cNvPr>
            <p:cNvSpPr/>
            <p:nvPr/>
          </p:nvSpPr>
          <p:spPr>
            <a:xfrm>
              <a:off x="1156545" y="3546496"/>
              <a:ext cx="1884492" cy="480011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232" tIns="74232" rIns="74232" bIns="7423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（一）历史背景</a:t>
              </a:r>
              <a:endParaRPr lang="zh-CN" altLang="en-US" sz="1600" kern="1200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FC2ED96-25CF-660A-F438-A0E2E51B6DFD}"/>
              </a:ext>
            </a:extLst>
          </p:cNvPr>
          <p:cNvGrpSpPr/>
          <p:nvPr/>
        </p:nvGrpSpPr>
        <p:grpSpPr>
          <a:xfrm>
            <a:off x="8514608" y="3955257"/>
            <a:ext cx="3040083" cy="1613156"/>
            <a:chOff x="8514608" y="3955257"/>
            <a:chExt cx="3040083" cy="1613156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A8DBF05-F528-F939-2507-88C40E5349D5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8514608" y="3955257"/>
              <a:ext cx="680578" cy="13439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35BFDBD-F8A2-F551-A410-4B392862F9C8}"/>
                </a:ext>
              </a:extLst>
            </p:cNvPr>
            <p:cNvSpPr/>
            <p:nvPr/>
          </p:nvSpPr>
          <p:spPr>
            <a:xfrm>
              <a:off x="9195186" y="5245347"/>
              <a:ext cx="2359505" cy="323066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36132" tIns="36132" rIns="36132" bIns="36132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/>
                <a:t>4. </a:t>
              </a:r>
              <a:r>
                <a:rPr lang="zh-CN" altLang="en-US" sz="1600"/>
                <a:t>亚里士多德的教育思想</a:t>
              </a:r>
              <a:endParaRPr lang="zh-CN" altLang="en-US" sz="1600" kern="12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0E5F66-DDCC-8B9E-262A-DD97341FECDC}"/>
              </a:ext>
            </a:extLst>
          </p:cNvPr>
          <p:cNvGrpSpPr/>
          <p:nvPr/>
        </p:nvGrpSpPr>
        <p:grpSpPr>
          <a:xfrm>
            <a:off x="8514608" y="1901322"/>
            <a:ext cx="3040083" cy="1645174"/>
            <a:chOff x="8514608" y="1901322"/>
            <a:chExt cx="3040083" cy="164517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5BCCF6-6886-177A-CD4A-1C685012DBEA}"/>
                </a:ext>
              </a:extLst>
            </p:cNvPr>
            <p:cNvSpPr/>
            <p:nvPr/>
          </p:nvSpPr>
          <p:spPr>
            <a:xfrm>
              <a:off x="9195186" y="1901322"/>
              <a:ext cx="2359505" cy="323066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6132" tIns="36132" rIns="36132" bIns="36132" numCol="1" spcCol="1270" anchor="t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 dirty="0"/>
                <a:t>1. </a:t>
              </a:r>
              <a:r>
                <a:rPr lang="zh-CN" altLang="en-US" sz="1600" dirty="0"/>
                <a:t>智者学派</a:t>
              </a:r>
              <a:endParaRPr lang="zh-CN" altLang="en-US" sz="1600" kern="1200" dirty="0"/>
            </a:p>
            <a:p>
              <a:pPr marL="57150" lvl="1" indent="-5715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1600" kern="1200" dirty="0"/>
            </a:p>
            <a:p>
              <a:pPr marL="57150" lvl="1" indent="-5715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1600" kern="1200" dirty="0"/>
            </a:p>
            <a:p>
              <a:pPr marL="57150" lvl="1" indent="-5715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1600" kern="1200" dirty="0"/>
            </a:p>
            <a:p>
              <a:pPr marL="57150" lvl="1" indent="-5715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1600" kern="1200" dirty="0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AEB1309-31F3-925C-D0B3-5C9FB8AE3083}"/>
                </a:ext>
              </a:extLst>
            </p:cNvPr>
            <p:cNvCxnSpPr>
              <a:cxnSpLocks/>
              <a:endCxn id="24" idx="7"/>
            </p:cNvCxnSpPr>
            <p:nvPr/>
          </p:nvCxnSpPr>
          <p:spPr>
            <a:xfrm flipV="1">
              <a:off x="8514608" y="2170543"/>
              <a:ext cx="680578" cy="1375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BDFBCD-174D-9492-05D1-9CDE78470BE4}"/>
              </a:ext>
            </a:extLst>
          </p:cNvPr>
          <p:cNvGrpSpPr/>
          <p:nvPr/>
        </p:nvGrpSpPr>
        <p:grpSpPr>
          <a:xfrm>
            <a:off x="8986323" y="3034067"/>
            <a:ext cx="2568368" cy="592432"/>
            <a:chOff x="8986323" y="3034067"/>
            <a:chExt cx="2568368" cy="59243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C976FA0-F4F5-9653-E8E0-FBFBAFFB8B05}"/>
                </a:ext>
              </a:extLst>
            </p:cNvPr>
            <p:cNvSpPr/>
            <p:nvPr/>
          </p:nvSpPr>
          <p:spPr>
            <a:xfrm>
              <a:off x="9195186" y="3034067"/>
              <a:ext cx="2359505" cy="323066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132" tIns="36132" rIns="36132" bIns="36132" numCol="1" spcCol="1270" anchor="t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/>
                <a:t>2. </a:t>
              </a:r>
              <a:r>
                <a:rPr lang="zh-CN" altLang="en-US" sz="1600"/>
                <a:t>苏格拉底的教育思想</a:t>
              </a:r>
              <a:endParaRPr lang="zh-CN" altLang="en-US" sz="1600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4DFB143-1D7C-13E0-7E5C-E663D40BCCB5}"/>
                </a:ext>
              </a:extLst>
            </p:cNvPr>
            <p:cNvCxnSpPr>
              <a:cxnSpLocks/>
              <a:stCxn id="14" idx="3"/>
              <a:endCxn id="16" idx="7"/>
            </p:cNvCxnSpPr>
            <p:nvPr/>
          </p:nvCxnSpPr>
          <p:spPr>
            <a:xfrm flipV="1">
              <a:off x="8986323" y="3303288"/>
              <a:ext cx="208863" cy="3232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6686D61-1FFC-C1A9-4B2B-5579F6BF6493}"/>
              </a:ext>
            </a:extLst>
          </p:cNvPr>
          <p:cNvGrpSpPr/>
          <p:nvPr/>
        </p:nvGrpSpPr>
        <p:grpSpPr>
          <a:xfrm>
            <a:off x="8986323" y="3946504"/>
            <a:ext cx="2568368" cy="530496"/>
            <a:chOff x="8986323" y="3946504"/>
            <a:chExt cx="2568368" cy="53049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D544458-824C-6ED5-918E-4CFD17E87BF0}"/>
                </a:ext>
              </a:extLst>
            </p:cNvPr>
            <p:cNvSpPr/>
            <p:nvPr/>
          </p:nvSpPr>
          <p:spPr>
            <a:xfrm>
              <a:off x="9195186" y="4153934"/>
              <a:ext cx="2359505" cy="323066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132" tIns="36132" rIns="36132" bIns="36132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/>
                <a:t>3. </a:t>
              </a:r>
              <a:r>
                <a:rPr lang="zh-CN" altLang="en-US" sz="1600"/>
                <a:t>柏拉图的教育思想</a:t>
              </a:r>
              <a:endParaRPr lang="zh-CN" altLang="en-US" sz="1600" kern="1200" dirty="0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7DA8266-2BBC-740D-067E-892F5DEAC88B}"/>
                </a:ext>
              </a:extLst>
            </p:cNvPr>
            <p:cNvCxnSpPr>
              <a:cxnSpLocks/>
              <a:stCxn id="14" idx="4"/>
              <a:endCxn id="18" idx="0"/>
            </p:cNvCxnSpPr>
            <p:nvPr/>
          </p:nvCxnSpPr>
          <p:spPr>
            <a:xfrm>
              <a:off x="8986323" y="3946504"/>
              <a:ext cx="208863" cy="2612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B4851EF-4063-4064-4B96-EEEAAF97F488}"/>
              </a:ext>
            </a:extLst>
          </p:cNvPr>
          <p:cNvGrpSpPr/>
          <p:nvPr/>
        </p:nvGrpSpPr>
        <p:grpSpPr>
          <a:xfrm>
            <a:off x="6596904" y="3546496"/>
            <a:ext cx="2389419" cy="480011"/>
            <a:chOff x="6596904" y="3546496"/>
            <a:chExt cx="2389419" cy="48001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4F30416-747B-419C-BB01-A35B48C9B4E9}"/>
                </a:ext>
              </a:extLst>
            </p:cNvPr>
            <p:cNvSpPr/>
            <p:nvPr/>
          </p:nvSpPr>
          <p:spPr>
            <a:xfrm>
              <a:off x="6596904" y="3786502"/>
              <a:ext cx="801807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750995" y="0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AF588CE-0B7E-95B2-147D-C43B9A48D015}"/>
                </a:ext>
              </a:extLst>
            </p:cNvPr>
            <p:cNvSpPr/>
            <p:nvPr/>
          </p:nvSpPr>
          <p:spPr>
            <a:xfrm>
              <a:off x="7101831" y="3546496"/>
              <a:ext cx="1884492" cy="480011"/>
            </a:xfrm>
            <a:custGeom>
              <a:avLst/>
              <a:gdLst>
                <a:gd name="connsiteX0" fmla="*/ 0 w 1765068"/>
                <a:gd name="connsiteY0" fmla="*/ 80003 h 480011"/>
                <a:gd name="connsiteX1" fmla="*/ 80003 w 1765068"/>
                <a:gd name="connsiteY1" fmla="*/ 0 h 480011"/>
                <a:gd name="connsiteX2" fmla="*/ 1685065 w 1765068"/>
                <a:gd name="connsiteY2" fmla="*/ 0 h 480011"/>
                <a:gd name="connsiteX3" fmla="*/ 1765068 w 1765068"/>
                <a:gd name="connsiteY3" fmla="*/ 80003 h 480011"/>
                <a:gd name="connsiteX4" fmla="*/ 1765068 w 1765068"/>
                <a:gd name="connsiteY4" fmla="*/ 400008 h 480011"/>
                <a:gd name="connsiteX5" fmla="*/ 1685065 w 1765068"/>
                <a:gd name="connsiteY5" fmla="*/ 480011 h 480011"/>
                <a:gd name="connsiteX6" fmla="*/ 80003 w 1765068"/>
                <a:gd name="connsiteY6" fmla="*/ 480011 h 480011"/>
                <a:gd name="connsiteX7" fmla="*/ 0 w 1765068"/>
                <a:gd name="connsiteY7" fmla="*/ 400008 h 480011"/>
                <a:gd name="connsiteX8" fmla="*/ 0 w 1765068"/>
                <a:gd name="connsiteY8" fmla="*/ 80003 h 4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068" h="480011">
                  <a:moveTo>
                    <a:pt x="0" y="80003"/>
                  </a:moveTo>
                  <a:cubicBezTo>
                    <a:pt x="0" y="35819"/>
                    <a:pt x="35819" y="0"/>
                    <a:pt x="80003" y="0"/>
                  </a:cubicBezTo>
                  <a:lnTo>
                    <a:pt x="1685065" y="0"/>
                  </a:lnTo>
                  <a:cubicBezTo>
                    <a:pt x="1729249" y="0"/>
                    <a:pt x="1765068" y="35819"/>
                    <a:pt x="1765068" y="80003"/>
                  </a:cubicBezTo>
                  <a:lnTo>
                    <a:pt x="1765068" y="400008"/>
                  </a:lnTo>
                  <a:cubicBezTo>
                    <a:pt x="1765068" y="444192"/>
                    <a:pt x="1729249" y="480011"/>
                    <a:pt x="1685065" y="480011"/>
                  </a:cubicBezTo>
                  <a:lnTo>
                    <a:pt x="80003" y="480011"/>
                  </a:lnTo>
                  <a:cubicBezTo>
                    <a:pt x="35819" y="480011"/>
                    <a:pt x="0" y="444192"/>
                    <a:pt x="0" y="400008"/>
                  </a:cubicBezTo>
                  <a:lnTo>
                    <a:pt x="0" y="8000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232" tIns="74232" rIns="74232" bIns="7423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（四）代表人物</a:t>
              </a:r>
              <a:endParaRPr lang="zh-CN" alt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5675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古希腊的教育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8F0DCB7-8A57-97B8-AC3D-478B8E6E4C59}"/>
              </a:ext>
            </a:extLst>
          </p:cNvPr>
          <p:cNvSpPr/>
          <p:nvPr/>
        </p:nvSpPr>
        <p:spPr>
          <a:xfrm>
            <a:off x="1280190" y="2715104"/>
            <a:ext cx="2875548" cy="4259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（一）地理背景</a:t>
            </a:r>
            <a:endParaRPr lang="zh-CN" altLang="en-US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00820EB-DA6B-BA47-9787-3C5B21C56C4E}"/>
              </a:ext>
            </a:extLst>
          </p:cNvPr>
          <p:cNvSpPr/>
          <p:nvPr/>
        </p:nvSpPr>
        <p:spPr>
          <a:xfrm>
            <a:off x="4813465" y="2715104"/>
            <a:ext cx="2767263" cy="42592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（二）培养目标</a:t>
            </a:r>
            <a:endParaRPr lang="zh-CN" altLang="en-US" dirty="0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280AFC7-EB3E-3670-E1A5-9B85EA8B532E}"/>
              </a:ext>
            </a:extLst>
          </p:cNvPr>
          <p:cNvSpPr/>
          <p:nvPr/>
        </p:nvSpPr>
        <p:spPr>
          <a:xfrm>
            <a:off x="1280191" y="3360716"/>
            <a:ext cx="2875547" cy="2731327"/>
          </a:xfrm>
          <a:prstGeom prst="roundRect">
            <a:avLst>
              <a:gd name="adj" fmla="val 500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/>
              <a:t>       斯巴达土壤肥沃，易于耕作，但是由于没有适宜的港湾，因而与外界的交往甚是不便。 斯巴达封闭的地理条件对其社会、文化和教育的发展均有一定的影响。在斯巴达，教育被当 作一项极为重要的国家事业。由于这个原因，斯巴达的教育完全由国家控制。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C2B8C777-57D4-C040-FAB2-711130CCC5BC}"/>
              </a:ext>
            </a:extLst>
          </p:cNvPr>
          <p:cNvSpPr/>
          <p:nvPr/>
        </p:nvSpPr>
        <p:spPr>
          <a:xfrm>
            <a:off x="4813465" y="3360716"/>
            <a:ext cx="2767263" cy="2186747"/>
          </a:xfrm>
          <a:prstGeom prst="roundRect">
            <a:avLst>
              <a:gd name="adj" fmla="val 5008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/>
              <a:t>       斯巴达与雅典一样高度重视教育，但是与雅典所不同的是，斯巴达教育主要是以培养优 秀的军人为目标。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146B56F-E2C8-4255-9FEF-098AFEC22BC0}"/>
              </a:ext>
            </a:extLst>
          </p:cNvPr>
          <p:cNvSpPr/>
          <p:nvPr/>
        </p:nvSpPr>
        <p:spPr>
          <a:xfrm>
            <a:off x="8238455" y="2715104"/>
            <a:ext cx="2767263" cy="4259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（三）教育阶段</a:t>
            </a:r>
            <a:endParaRPr lang="zh-CN" altLang="en-US" dirty="0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8ADBE37-CCAB-F6A7-27A4-F2242527B1EF}"/>
              </a:ext>
            </a:extLst>
          </p:cNvPr>
          <p:cNvSpPr/>
          <p:nvPr/>
        </p:nvSpPr>
        <p:spPr>
          <a:xfrm>
            <a:off x="8238455" y="3360716"/>
            <a:ext cx="2767263" cy="2186747"/>
          </a:xfrm>
          <a:prstGeom prst="roundRect">
            <a:avLst>
              <a:gd name="adj" fmla="val 500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/>
              <a:t>       斯巴达的教育也分为若干阶段，且每个阶段对应了不同的教育内容。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4D7080E4-D45C-4602-B9FC-006C5E2A2999}"/>
              </a:ext>
            </a:extLst>
          </p:cNvPr>
          <p:cNvSpPr/>
          <p:nvPr/>
        </p:nvSpPr>
        <p:spPr>
          <a:xfrm>
            <a:off x="4293814" y="1593515"/>
            <a:ext cx="3698280" cy="52778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二、斯巴达的教育</a:t>
            </a:r>
            <a:endParaRPr lang="zh-CN" altLang="en-US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467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34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804C1C-3C76-5D3E-DFA2-F9787381AB5E}"/>
              </a:ext>
            </a:extLst>
          </p:cNvPr>
          <p:cNvSpPr txBox="1"/>
          <p:nvPr/>
        </p:nvSpPr>
        <p:spPr>
          <a:xfrm>
            <a:off x="1496495" y="1551860"/>
            <a:ext cx="9238310" cy="1290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一、古罗马共和时期的教育</a:t>
            </a:r>
            <a:endParaRPr lang="en-US" altLang="zh-CN" b="1" dirty="0">
              <a:solidFill>
                <a:srgbClr val="0070C0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在西方教育史上，古罗马的教育也占有重要地位。古罗马远不只是古希腊文化教育的传播者，它本身也是文化教育的创造者。</a:t>
            </a: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0D1D0DCC-894E-00D8-BF00-F75A0CB4E874}"/>
              </a:ext>
            </a:extLst>
          </p:cNvPr>
          <p:cNvSpPr/>
          <p:nvPr/>
        </p:nvSpPr>
        <p:spPr>
          <a:xfrm>
            <a:off x="1626920" y="4583875"/>
            <a:ext cx="2695698" cy="997527"/>
          </a:xfrm>
          <a:prstGeom prst="teardrop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1. </a:t>
            </a:r>
            <a:r>
              <a:rPr lang="zh-CN" altLang="en-US" dirty="0"/>
              <a:t>历史背景</a:t>
            </a:r>
          </a:p>
        </p:txBody>
      </p:sp>
      <p:sp>
        <p:nvSpPr>
          <p:cNvPr id="17" name="泪滴形 16">
            <a:extLst>
              <a:ext uri="{FF2B5EF4-FFF2-40B4-BE49-F238E27FC236}">
                <a16:creationId xmlns:a16="http://schemas.microsoft.com/office/drawing/2014/main" id="{CD3A9401-D039-D86C-AC4C-0123A01A5439}"/>
              </a:ext>
            </a:extLst>
          </p:cNvPr>
          <p:cNvSpPr/>
          <p:nvPr/>
        </p:nvSpPr>
        <p:spPr>
          <a:xfrm flipH="1">
            <a:off x="8170224" y="4583874"/>
            <a:ext cx="2695698" cy="997527"/>
          </a:xfrm>
          <a:prstGeom prst="teardrop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3. </a:t>
            </a:r>
            <a:r>
              <a:rPr lang="zh-CN" altLang="en-US" dirty="0"/>
              <a:t>教育内容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D6CE205-613E-2732-928C-D1E27EE4A77B}"/>
              </a:ext>
            </a:extLst>
          </p:cNvPr>
          <p:cNvSpPr/>
          <p:nvPr/>
        </p:nvSpPr>
        <p:spPr>
          <a:xfrm>
            <a:off x="4690753" y="4583874"/>
            <a:ext cx="3075709" cy="99752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2. </a:t>
            </a:r>
            <a:r>
              <a:rPr lang="zh-CN" altLang="en-US" dirty="0"/>
              <a:t>教育阶段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E457176-6DF7-D7FA-21B7-AA46DBCB83C8}"/>
              </a:ext>
            </a:extLst>
          </p:cNvPr>
          <p:cNvSpPr/>
          <p:nvPr/>
        </p:nvSpPr>
        <p:spPr>
          <a:xfrm>
            <a:off x="4952011" y="3379618"/>
            <a:ext cx="2505694" cy="5462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（一）共和早期</a:t>
            </a:r>
          </a:p>
        </p:txBody>
      </p:sp>
    </p:spTree>
    <p:extLst>
      <p:ext uri="{BB962C8B-B14F-4D97-AF65-F5344CB8AC3E}">
        <p14:creationId xmlns:p14="http://schemas.microsoft.com/office/powerpoint/2010/main" val="514561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  <p:bldP spid="3" grpId="0" animBg="1"/>
      <p:bldP spid="17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4037316-B244-78B1-9FAB-1F2018248379}"/>
              </a:ext>
            </a:extLst>
          </p:cNvPr>
          <p:cNvSpPr/>
          <p:nvPr/>
        </p:nvSpPr>
        <p:spPr>
          <a:xfrm>
            <a:off x="1496495" y="2629494"/>
            <a:ext cx="534186" cy="268055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/>
              <a:t>（一）共和早期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F931D1-FF31-F8DB-AAD8-E28D854971D7}"/>
              </a:ext>
            </a:extLst>
          </p:cNvPr>
          <p:cNvGrpSpPr/>
          <p:nvPr/>
        </p:nvGrpSpPr>
        <p:grpSpPr>
          <a:xfrm>
            <a:off x="3283813" y="1543793"/>
            <a:ext cx="7730836" cy="1379320"/>
            <a:chOff x="3283813" y="1543793"/>
            <a:chExt cx="7730836" cy="137932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51F8E1B-9F43-478C-BDBB-21E5B7070DC7}"/>
                </a:ext>
              </a:extLst>
            </p:cNvPr>
            <p:cNvSpPr/>
            <p:nvPr/>
          </p:nvSpPr>
          <p:spPr>
            <a:xfrm>
              <a:off x="3283813" y="1543793"/>
              <a:ext cx="7730836" cy="1379320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C90FB7-81E4-91B8-8D8A-4374AC3D798A}"/>
                </a:ext>
              </a:extLst>
            </p:cNvPr>
            <p:cNvSpPr txBox="1"/>
            <p:nvPr/>
          </p:nvSpPr>
          <p:spPr>
            <a:xfrm>
              <a:off x="3922111" y="1694941"/>
              <a:ext cx="687878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 在王政末期，由于平民对贵族的长期斗争，公元前 </a:t>
              </a:r>
              <a:r>
                <a:rPr lang="en-US" altLang="zh-CN" dirty="0"/>
                <a:t>6 </a:t>
              </a:r>
              <a:r>
                <a:rPr lang="zh-CN" altLang="en-US" dirty="0"/>
                <a:t>世纪初，古罗马形成了共和政体。 在这种政体下，平民和贵族都是古罗马公民，具有同样的政治权利。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354827-E1CC-492F-776B-DF7B0E532A81}"/>
              </a:ext>
            </a:extLst>
          </p:cNvPr>
          <p:cNvGrpSpPr/>
          <p:nvPr/>
        </p:nvGrpSpPr>
        <p:grpSpPr>
          <a:xfrm>
            <a:off x="3283813" y="3146962"/>
            <a:ext cx="7730836" cy="1379320"/>
            <a:chOff x="3283813" y="3146962"/>
            <a:chExt cx="7730836" cy="137932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F268A53-8BC4-FA27-6107-C10A87EAC812}"/>
                </a:ext>
              </a:extLst>
            </p:cNvPr>
            <p:cNvSpPr/>
            <p:nvPr/>
          </p:nvSpPr>
          <p:spPr>
            <a:xfrm>
              <a:off x="3283813" y="3146962"/>
              <a:ext cx="7730836" cy="1379320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FD9A0E-D3F8-A31C-B63B-638578AE4EAB}"/>
                </a:ext>
              </a:extLst>
            </p:cNvPr>
            <p:cNvSpPr txBox="1"/>
            <p:nvPr/>
          </p:nvSpPr>
          <p:spPr>
            <a:xfrm>
              <a:off x="3922111" y="3244331"/>
              <a:ext cx="687878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（</a:t>
              </a:r>
              <a:r>
                <a:rPr lang="en-US" altLang="zh-CN" dirty="0"/>
                <a:t>1</a:t>
              </a:r>
              <a:r>
                <a:rPr lang="zh-CN" altLang="en-US" dirty="0"/>
                <a:t>）</a:t>
              </a:r>
              <a:r>
                <a:rPr lang="en-US" altLang="zh-CN" dirty="0"/>
                <a:t>1~7 </a:t>
              </a:r>
              <a:r>
                <a:rPr lang="zh-CN" altLang="en-US" dirty="0"/>
                <a:t>岁的男女儿童由母亲抚养与教育。 </a:t>
              </a:r>
              <a:endParaRPr lang="en-US" altLang="zh-CN" dirty="0"/>
            </a:p>
            <a:p>
              <a:r>
                <a:rPr lang="en-US" altLang="zh-CN" dirty="0"/>
                <a:t>     </a:t>
              </a:r>
              <a:r>
                <a:rPr lang="zh-CN" altLang="en-US" dirty="0"/>
                <a:t>（</a:t>
              </a:r>
              <a:r>
                <a:rPr lang="en-US" altLang="zh-CN" dirty="0"/>
                <a:t>2</a:t>
              </a:r>
              <a:r>
                <a:rPr lang="zh-CN" altLang="en-US" dirty="0"/>
                <a:t>）从 </a:t>
              </a:r>
              <a:r>
                <a:rPr lang="en-US" altLang="zh-CN" dirty="0"/>
                <a:t>7 </a:t>
              </a:r>
              <a:r>
                <a:rPr lang="zh-CN" altLang="en-US" dirty="0"/>
                <a:t>岁起，女童仍在家庭中从母亲那里受到作为未来的主妇与母亲的教育；男童的 教育则是由父亲负责，从 </a:t>
              </a:r>
              <a:r>
                <a:rPr lang="en-US" altLang="zh-CN" dirty="0"/>
                <a:t>7 </a:t>
              </a:r>
              <a:r>
                <a:rPr lang="zh-CN" altLang="en-US" dirty="0"/>
                <a:t>岁至 </a:t>
              </a:r>
              <a:r>
                <a:rPr lang="en-US" altLang="zh-CN" dirty="0"/>
                <a:t>16 </a:t>
              </a:r>
              <a:r>
                <a:rPr lang="zh-CN" altLang="en-US" dirty="0"/>
                <a:t>岁与父亲形影不离。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C501B6B-8FEB-25BB-8B93-0940ADE30D31}"/>
              </a:ext>
            </a:extLst>
          </p:cNvPr>
          <p:cNvGrpSpPr/>
          <p:nvPr/>
        </p:nvGrpSpPr>
        <p:grpSpPr>
          <a:xfrm>
            <a:off x="3283813" y="4778927"/>
            <a:ext cx="7730836" cy="1379320"/>
            <a:chOff x="3283813" y="4778927"/>
            <a:chExt cx="7730836" cy="137932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EAE09B-C408-A75A-322B-3166930C11BA}"/>
                </a:ext>
              </a:extLst>
            </p:cNvPr>
            <p:cNvSpPr/>
            <p:nvPr/>
          </p:nvSpPr>
          <p:spPr>
            <a:xfrm>
              <a:off x="3283813" y="4778927"/>
              <a:ext cx="7730836" cy="1379320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6340FA-B28F-197E-1ED1-C674E8C20F81}"/>
                </a:ext>
              </a:extLst>
            </p:cNvPr>
            <p:cNvSpPr txBox="1"/>
            <p:nvPr/>
          </p:nvSpPr>
          <p:spPr>
            <a:xfrm>
              <a:off x="3922111" y="4880298"/>
              <a:ext cx="687878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古罗马的家庭教育以道德</a:t>
              </a:r>
              <a:r>
                <a:rPr lang="en-US" altLang="zh-CN" dirty="0"/>
                <a:t>——</a:t>
              </a:r>
              <a:r>
                <a:rPr lang="zh-CN" altLang="en-US" dirty="0"/>
                <a:t>公民教育为核心，男童从父亲那里受到敬畏神明、孝敬父 母、忠爱城邦和遵守法律的教育，勤劳、节俭、朴实等农民品质的教育，以及对做农夫和军 人的实际教育，如掌握农业技术，学会骑马、角力、游泳和使用各种武器。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CBD3327-0845-8112-B00A-3BB6AB99417A}"/>
              </a:ext>
            </a:extLst>
          </p:cNvPr>
          <p:cNvSpPr/>
          <p:nvPr/>
        </p:nvSpPr>
        <p:spPr>
          <a:xfrm>
            <a:off x="3153184" y="1543793"/>
            <a:ext cx="344385" cy="13793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/>
              <a:t>历史背景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79989CA-3F06-6A7D-B132-DC1EDBCC9A35}"/>
              </a:ext>
            </a:extLst>
          </p:cNvPr>
          <p:cNvSpPr/>
          <p:nvPr/>
        </p:nvSpPr>
        <p:spPr>
          <a:xfrm>
            <a:off x="3153184" y="3146962"/>
            <a:ext cx="344385" cy="13793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/>
              <a:t>教育阶段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FE1502D-6D72-574E-71DE-567241927BB2}"/>
              </a:ext>
            </a:extLst>
          </p:cNvPr>
          <p:cNvSpPr/>
          <p:nvPr/>
        </p:nvSpPr>
        <p:spPr>
          <a:xfrm>
            <a:off x="3153184" y="4790803"/>
            <a:ext cx="344385" cy="13793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/>
              <a:t>教育内容</a:t>
            </a:r>
          </a:p>
        </p:txBody>
      </p:sp>
    </p:spTree>
    <p:extLst>
      <p:ext uri="{BB962C8B-B14F-4D97-AF65-F5344CB8AC3E}">
        <p14:creationId xmlns:p14="http://schemas.microsoft.com/office/powerpoint/2010/main" val="2827332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 animBg="1"/>
      <p:bldP spid="7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C7D4A0-6C2F-87A1-297D-FFE1FAC0B13A}"/>
              </a:ext>
            </a:extLst>
          </p:cNvPr>
          <p:cNvGrpSpPr/>
          <p:nvPr/>
        </p:nvGrpSpPr>
        <p:grpSpPr>
          <a:xfrm>
            <a:off x="3283813" y="1288094"/>
            <a:ext cx="7730836" cy="1563769"/>
            <a:chOff x="3283813" y="1288094"/>
            <a:chExt cx="7730836" cy="156376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51F8E1B-9F43-478C-BDBB-21E5B7070DC7}"/>
                </a:ext>
              </a:extLst>
            </p:cNvPr>
            <p:cNvSpPr/>
            <p:nvPr/>
          </p:nvSpPr>
          <p:spPr>
            <a:xfrm>
              <a:off x="3283813" y="1288094"/>
              <a:ext cx="7730836" cy="1563769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C90FB7-81E4-91B8-8D8A-4374AC3D798A}"/>
                </a:ext>
              </a:extLst>
            </p:cNvPr>
            <p:cNvSpPr txBox="1"/>
            <p:nvPr/>
          </p:nvSpPr>
          <p:spPr>
            <a:xfrm>
              <a:off x="3838986" y="1588066"/>
              <a:ext cx="687878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到了公元前 </a:t>
              </a:r>
              <a:r>
                <a:rPr lang="en-US" altLang="zh-CN" dirty="0"/>
                <a:t>3 </a:t>
              </a:r>
              <a:r>
                <a:rPr lang="zh-CN" altLang="en-US" dirty="0"/>
                <a:t>世纪，古罗马进入了共和后期。随着古罗马对外扩张以及古希腊文化的影响，古罗马的文化教育也迅速发展起来，并确立了相对完备的学校教育制度。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F6B14E-1D74-29E5-9A1E-B57E5D58FD47}"/>
              </a:ext>
            </a:extLst>
          </p:cNvPr>
          <p:cNvGrpSpPr/>
          <p:nvPr/>
        </p:nvGrpSpPr>
        <p:grpSpPr>
          <a:xfrm>
            <a:off x="3283813" y="3075712"/>
            <a:ext cx="7730836" cy="1379320"/>
            <a:chOff x="3283813" y="3075712"/>
            <a:chExt cx="7730836" cy="137932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F268A53-8BC4-FA27-6107-C10A87EAC812}"/>
                </a:ext>
              </a:extLst>
            </p:cNvPr>
            <p:cNvSpPr/>
            <p:nvPr/>
          </p:nvSpPr>
          <p:spPr>
            <a:xfrm>
              <a:off x="3283813" y="3075712"/>
              <a:ext cx="7730836" cy="1379320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FD9A0E-D3F8-A31C-B63B-638578AE4EAB}"/>
                </a:ext>
              </a:extLst>
            </p:cNvPr>
            <p:cNvSpPr txBox="1"/>
            <p:nvPr/>
          </p:nvSpPr>
          <p:spPr>
            <a:xfrm>
              <a:off x="3838986" y="3315586"/>
              <a:ext cx="687878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公元前 </a:t>
              </a:r>
              <a:r>
                <a:rPr lang="en-US" altLang="zh-CN" dirty="0"/>
                <a:t>146 </a:t>
              </a:r>
              <a:r>
                <a:rPr lang="zh-CN" altLang="en-US" dirty="0"/>
                <a:t>年，古罗马征服了古希腊，古希腊的大批教师来到古罗马办学。古罗马在学习古希腊文化的过程中并没有抛弃自己的传统。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6079237-C43F-F4FE-9217-84283F56F667}"/>
              </a:ext>
            </a:extLst>
          </p:cNvPr>
          <p:cNvGrpSpPr/>
          <p:nvPr/>
        </p:nvGrpSpPr>
        <p:grpSpPr>
          <a:xfrm>
            <a:off x="3283813" y="4707677"/>
            <a:ext cx="7730836" cy="1847504"/>
            <a:chOff x="3283813" y="4707677"/>
            <a:chExt cx="7730836" cy="184750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EAE09B-C408-A75A-322B-3166930C11BA}"/>
                </a:ext>
              </a:extLst>
            </p:cNvPr>
            <p:cNvSpPr/>
            <p:nvPr/>
          </p:nvSpPr>
          <p:spPr>
            <a:xfrm>
              <a:off x="3283813" y="4707677"/>
              <a:ext cx="7730836" cy="1847504"/>
            </a:xfrm>
            <a:prstGeom prst="roundRect">
              <a:avLst/>
            </a:prstGeom>
            <a:noFill/>
            <a:ln>
              <a:solidFill>
                <a:srgbClr val="66787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6340FA-B28F-197E-1ED1-C674E8C20F81}"/>
                </a:ext>
              </a:extLst>
            </p:cNvPr>
            <p:cNvSpPr txBox="1"/>
            <p:nvPr/>
          </p:nvSpPr>
          <p:spPr>
            <a:xfrm>
              <a:off x="3838986" y="4761548"/>
              <a:ext cx="5150637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（</a:t>
              </a:r>
              <a:r>
                <a:rPr lang="en-US" altLang="zh-CN" dirty="0"/>
                <a:t>1</a:t>
              </a:r>
              <a:r>
                <a:rPr lang="zh-CN" altLang="en-US" dirty="0"/>
                <a:t>）教育的目的</a:t>
              </a:r>
            </a:p>
            <a:p>
              <a:r>
                <a:rPr lang="zh-CN" altLang="en-US" dirty="0"/>
                <a:t>       西塞罗认为，教育的根本目的是培养政治家、雄辩家（图</a:t>
              </a:r>
              <a:r>
                <a:rPr lang="en-US" altLang="zh-CN" dirty="0"/>
                <a:t>1-10</a:t>
              </a:r>
              <a:r>
                <a:rPr lang="zh-CN" altLang="en-US" dirty="0"/>
                <a:t>）。</a:t>
              </a:r>
              <a:endParaRPr lang="en-US" altLang="zh-CN" dirty="0"/>
            </a:p>
            <a:p>
              <a:r>
                <a:rPr lang="zh-CN" altLang="en-US" dirty="0"/>
                <a:t>     （</a:t>
              </a:r>
              <a:r>
                <a:rPr lang="en-US" altLang="zh-CN" dirty="0"/>
                <a:t>2</a:t>
              </a:r>
              <a:r>
                <a:rPr lang="zh-CN" altLang="en-US" dirty="0"/>
                <a:t>）教育内容</a:t>
              </a:r>
            </a:p>
            <a:p>
              <a:r>
                <a:rPr lang="zh-CN" altLang="en-US" dirty="0"/>
                <a:t>       西塞罗认为，要想成为一个名副其实的雄辩家，必须具备下列条件。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D802B9D-0301-91C7-3710-2F16AF84B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0977" y="4721276"/>
              <a:ext cx="1289939" cy="1818959"/>
            </a:xfrm>
            <a:prstGeom prst="rect">
              <a:avLst/>
            </a:prstGeom>
          </p:spPr>
        </p:pic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4037316-B244-78B1-9FAB-1F2018248379}"/>
              </a:ext>
            </a:extLst>
          </p:cNvPr>
          <p:cNvSpPr/>
          <p:nvPr/>
        </p:nvSpPr>
        <p:spPr>
          <a:xfrm>
            <a:off x="1496495" y="2451364"/>
            <a:ext cx="534186" cy="268055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/>
              <a:t>（二）共和晚期</a:t>
            </a:r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CBD3327-0845-8112-B00A-3BB6AB99417A}"/>
              </a:ext>
            </a:extLst>
          </p:cNvPr>
          <p:cNvSpPr/>
          <p:nvPr/>
        </p:nvSpPr>
        <p:spPr>
          <a:xfrm>
            <a:off x="3153184" y="1264518"/>
            <a:ext cx="344385" cy="158734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/>
              <a:t> 学校制度建立</a:t>
            </a:r>
            <a:endParaRPr lang="zh-CN" altLang="en-US" sz="1600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79989CA-3F06-6A7D-B132-DC1EDBCC9A35}"/>
              </a:ext>
            </a:extLst>
          </p:cNvPr>
          <p:cNvSpPr/>
          <p:nvPr/>
        </p:nvSpPr>
        <p:spPr>
          <a:xfrm>
            <a:off x="3153184" y="3075712"/>
            <a:ext cx="344385" cy="13793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/>
              <a:t> 学校系统</a:t>
            </a:r>
            <a:endParaRPr lang="zh-CN" altLang="en-US" sz="1600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FE1502D-6D72-574E-71DE-567241927BB2}"/>
              </a:ext>
            </a:extLst>
          </p:cNvPr>
          <p:cNvSpPr/>
          <p:nvPr/>
        </p:nvSpPr>
        <p:spPr>
          <a:xfrm>
            <a:off x="3153184" y="4719553"/>
            <a:ext cx="344385" cy="183562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/>
              <a:t> 西塞罗的教育思想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5806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 animBg="1"/>
      <p:bldP spid="7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38FB51-A6CC-FD5B-F02B-7B7D6B3CE863}"/>
              </a:ext>
            </a:extLst>
          </p:cNvPr>
          <p:cNvSpPr txBox="1"/>
          <p:nvPr/>
        </p:nvSpPr>
        <p:spPr>
          <a:xfrm>
            <a:off x="1496495" y="1551860"/>
            <a:ext cx="9238310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二、古罗马帝国时期的教育</a:t>
            </a:r>
            <a:endParaRPr lang="en-US" altLang="zh-CN" b="1" dirty="0">
              <a:solidFill>
                <a:srgbClr val="0070C0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（一）帝国时期的政治与教育改革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帝国时期比较重大的教育改革主要表现在：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）改变了教育的目的，把培养演说家改为培养效忠于帝国的顺民和官吏。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）对当时一般都是私立的初等教育实现国家监督，把部分私立文法学校和修辞学校改为国立，以便于国家对教育的严格控制。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）提高教师的待遇和地位。教师由国家委派，并保留了教师在任免上的最后决定权。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但古罗马绝大部分学校（特别是初等学校）仍带有私立性质。帝国政府的管理只关注中等、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高等教育部分。</a:t>
            </a:r>
          </a:p>
        </p:txBody>
      </p:sp>
    </p:spTree>
    <p:extLst>
      <p:ext uri="{BB962C8B-B14F-4D97-AF65-F5344CB8AC3E}">
        <p14:creationId xmlns:p14="http://schemas.microsoft.com/office/powerpoint/2010/main" val="375191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05699DE-611B-5206-39F0-18697B5B9C09}"/>
              </a:ext>
            </a:extLst>
          </p:cNvPr>
          <p:cNvSpPr/>
          <p:nvPr/>
        </p:nvSpPr>
        <p:spPr>
          <a:xfrm>
            <a:off x="5280855" y="1800298"/>
            <a:ext cx="1628702" cy="162870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</a:t>
            </a:r>
            <a:endParaRPr lang="en-US" altLang="zh-CN" dirty="0"/>
          </a:p>
          <a:p>
            <a:pPr algn="ctr"/>
            <a:r>
              <a:rPr lang="zh-CN" altLang="en-US" dirty="0"/>
              <a:t>帝国时期的各级教育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8A26088-7C6B-E8F4-96AE-4E614DF8A33E}"/>
              </a:ext>
            </a:extLst>
          </p:cNvPr>
          <p:cNvSpPr/>
          <p:nvPr/>
        </p:nvSpPr>
        <p:spPr>
          <a:xfrm>
            <a:off x="1941534" y="3878480"/>
            <a:ext cx="1628702" cy="162870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</a:p>
          <a:p>
            <a:pPr algn="ctr"/>
            <a:r>
              <a:rPr lang="zh-CN" altLang="en-US" dirty="0"/>
              <a:t>初等教育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752E746-F888-B2C5-F22C-F34DDCF8869C}"/>
              </a:ext>
            </a:extLst>
          </p:cNvPr>
          <p:cNvSpPr/>
          <p:nvPr/>
        </p:nvSpPr>
        <p:spPr>
          <a:xfrm>
            <a:off x="5280855" y="3878480"/>
            <a:ext cx="1628702" cy="162870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r>
              <a:rPr lang="zh-CN" altLang="en-US" dirty="0"/>
              <a:t>中等教育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E0EA4A7-1982-3E4C-92B8-6FD04184B0B1}"/>
              </a:ext>
            </a:extLst>
          </p:cNvPr>
          <p:cNvSpPr/>
          <p:nvPr/>
        </p:nvSpPr>
        <p:spPr>
          <a:xfrm>
            <a:off x="8621764" y="3878480"/>
            <a:ext cx="1628702" cy="162870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</a:p>
          <a:p>
            <a:pPr algn="ctr"/>
            <a:r>
              <a:rPr lang="zh-CN" altLang="en-US" dirty="0"/>
              <a:t>高等教育</a:t>
            </a:r>
          </a:p>
        </p:txBody>
      </p:sp>
    </p:spTree>
    <p:extLst>
      <p:ext uri="{BB962C8B-B14F-4D97-AF65-F5344CB8AC3E}">
        <p14:creationId xmlns:p14="http://schemas.microsoft.com/office/powerpoint/2010/main" val="1344495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EA78C5-555C-A5C6-2D81-D1E20C52D981}"/>
              </a:ext>
            </a:extLst>
          </p:cNvPr>
          <p:cNvSpPr txBox="1"/>
          <p:nvPr/>
        </p:nvSpPr>
        <p:spPr>
          <a:xfrm>
            <a:off x="1517324" y="5919692"/>
            <a:ext cx="33260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（三）昆体良的教育思想</a:t>
            </a:r>
          </a:p>
        </p:txBody>
      </p:sp>
      <p:sp>
        <p:nvSpPr>
          <p:cNvPr id="15" name="形状 14">
            <a:extLst>
              <a:ext uri="{FF2B5EF4-FFF2-40B4-BE49-F238E27FC236}">
                <a16:creationId xmlns:a16="http://schemas.microsoft.com/office/drawing/2014/main" id="{A74E24E5-0FF7-5B24-EAF2-DEFFA3E438D1}"/>
              </a:ext>
            </a:extLst>
          </p:cNvPr>
          <p:cNvSpPr/>
          <p:nvPr/>
        </p:nvSpPr>
        <p:spPr>
          <a:xfrm>
            <a:off x="2985892" y="1460959"/>
            <a:ext cx="6975419" cy="4359637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882B84C-161E-8C0C-6E70-6EE107ED06D9}"/>
              </a:ext>
            </a:extLst>
          </p:cNvPr>
          <p:cNvSpPr/>
          <p:nvPr/>
        </p:nvSpPr>
        <p:spPr>
          <a:xfrm>
            <a:off x="3695833" y="4701944"/>
            <a:ext cx="160434" cy="16043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FA350A3-7A79-3EA5-11A9-89366BBA8B59}"/>
              </a:ext>
            </a:extLst>
          </p:cNvPr>
          <p:cNvSpPr/>
          <p:nvPr/>
        </p:nvSpPr>
        <p:spPr>
          <a:xfrm>
            <a:off x="4362981" y="4005181"/>
            <a:ext cx="251115" cy="251115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1689636"/>
              <a:satOff val="-4355"/>
              <a:lumOff val="-2941"/>
              <a:alphaOff val="0"/>
            </a:schemeClr>
          </a:fillRef>
          <a:effectRef idx="3">
            <a:schemeClr val="accent5">
              <a:hueOff val="-1689636"/>
              <a:satOff val="-4355"/>
              <a:lumOff val="-2941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2107E08-F48F-5EF4-1D89-E207DF0EAF1A}"/>
              </a:ext>
            </a:extLst>
          </p:cNvPr>
          <p:cNvSpPr/>
          <p:nvPr/>
        </p:nvSpPr>
        <p:spPr>
          <a:xfrm>
            <a:off x="5341257" y="3351403"/>
            <a:ext cx="334820" cy="33482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375AA16-2165-29F0-5830-9B4064260D0D}"/>
              </a:ext>
            </a:extLst>
          </p:cNvPr>
          <p:cNvSpPr/>
          <p:nvPr/>
        </p:nvSpPr>
        <p:spPr>
          <a:xfrm>
            <a:off x="6588229" y="2819018"/>
            <a:ext cx="432475" cy="4324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F635682-5040-ED08-B3C6-7BC94AF69842}"/>
              </a:ext>
            </a:extLst>
          </p:cNvPr>
          <p:cNvSpPr/>
          <p:nvPr/>
        </p:nvSpPr>
        <p:spPr>
          <a:xfrm>
            <a:off x="8052704" y="2345636"/>
            <a:ext cx="551058" cy="55105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EEC00C-61C0-5153-BD36-1E754449F013}"/>
              </a:ext>
            </a:extLst>
          </p:cNvPr>
          <p:cNvSpPr txBox="1"/>
          <p:nvPr/>
        </p:nvSpPr>
        <p:spPr>
          <a:xfrm>
            <a:off x="1941534" y="4351838"/>
            <a:ext cx="19384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1. </a:t>
            </a:r>
            <a:r>
              <a:rPr lang="zh-CN" altLang="en-US" dirty="0">
                <a:solidFill>
                  <a:srgbClr val="002060"/>
                </a:solidFill>
              </a:rPr>
              <a:t>论教育与天赋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DB78E5-9FFE-5DA4-DF69-043F2D769FCE}"/>
              </a:ext>
            </a:extLst>
          </p:cNvPr>
          <p:cNvSpPr txBox="1"/>
          <p:nvPr/>
        </p:nvSpPr>
        <p:spPr>
          <a:xfrm>
            <a:off x="4584510" y="4180171"/>
            <a:ext cx="30406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002060"/>
                </a:solidFill>
              </a:rPr>
              <a:t>2. </a:t>
            </a:r>
            <a:r>
              <a:rPr lang="zh-CN" altLang="en-US">
                <a:solidFill>
                  <a:srgbClr val="002060"/>
                </a:solidFill>
              </a:rPr>
              <a:t>德行是雄辩家的首要品质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FE93FD-7351-3F80-5460-805E84C5F7CC}"/>
              </a:ext>
            </a:extLst>
          </p:cNvPr>
          <p:cNvSpPr txBox="1"/>
          <p:nvPr/>
        </p:nvSpPr>
        <p:spPr>
          <a:xfrm>
            <a:off x="2731325" y="3015814"/>
            <a:ext cx="2730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002060"/>
                </a:solidFill>
              </a:rPr>
              <a:t>3. </a:t>
            </a:r>
            <a:r>
              <a:rPr lang="zh-CN" altLang="en-US">
                <a:solidFill>
                  <a:srgbClr val="002060"/>
                </a:solidFill>
              </a:rPr>
              <a:t>学校教育优于家庭教育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6896BBF-D971-2E95-E4BC-43C45741C9BD}"/>
              </a:ext>
            </a:extLst>
          </p:cNvPr>
          <p:cNvSpPr txBox="1"/>
          <p:nvPr/>
        </p:nvSpPr>
        <p:spPr>
          <a:xfrm>
            <a:off x="6894828" y="3197085"/>
            <a:ext cx="1708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002060"/>
                </a:solidFill>
              </a:rPr>
              <a:t>4. </a:t>
            </a:r>
            <a:r>
              <a:rPr lang="zh-CN" altLang="en-US">
                <a:solidFill>
                  <a:srgbClr val="002060"/>
                </a:solidFill>
              </a:rPr>
              <a:t>论学前教育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637222-8973-DFAE-BB8B-37988AF9F739}"/>
              </a:ext>
            </a:extLst>
          </p:cNvPr>
          <p:cNvSpPr txBox="1"/>
          <p:nvPr/>
        </p:nvSpPr>
        <p:spPr>
          <a:xfrm>
            <a:off x="7368712" y="1797624"/>
            <a:ext cx="22265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solidFill>
                  <a:srgbClr val="002060"/>
                </a:solidFill>
              </a:rPr>
              <a:t>5. </a:t>
            </a:r>
            <a:r>
              <a:rPr lang="zh-CN" altLang="en-US">
                <a:solidFill>
                  <a:srgbClr val="002060"/>
                </a:solidFill>
              </a:rPr>
              <a:t>教学理论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8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古罗马的教育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1170CB2-2336-880C-E5FC-7C5994F1E062}"/>
              </a:ext>
            </a:extLst>
          </p:cNvPr>
          <p:cNvSpPr/>
          <p:nvPr/>
        </p:nvSpPr>
        <p:spPr>
          <a:xfrm>
            <a:off x="4922728" y="2866511"/>
            <a:ext cx="1991639" cy="199163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（四）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奥古斯丁的教育思想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F3332CD-A331-9EDE-0A52-CBA41EC06F4B}"/>
              </a:ext>
            </a:extLst>
          </p:cNvPr>
          <p:cNvSpPr/>
          <p:nvPr/>
        </p:nvSpPr>
        <p:spPr>
          <a:xfrm>
            <a:off x="2354894" y="1875772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宗教哲学观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93CE29D-347E-54AF-BFD6-A3C5F37B6331}"/>
              </a:ext>
            </a:extLst>
          </p:cNvPr>
          <p:cNvSpPr/>
          <p:nvPr/>
        </p:nvSpPr>
        <p:spPr>
          <a:xfrm>
            <a:off x="2354894" y="4221649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关于学习内容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882B40D-F57D-CBFD-957A-B3257338076C}"/>
              </a:ext>
            </a:extLst>
          </p:cNvPr>
          <p:cNvSpPr/>
          <p:nvPr/>
        </p:nvSpPr>
        <p:spPr>
          <a:xfrm>
            <a:off x="7928973" y="1875772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原罪论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CED211D-D60E-E496-07A6-EB0E371EA1E4}"/>
              </a:ext>
            </a:extLst>
          </p:cNvPr>
          <p:cNvSpPr/>
          <p:nvPr/>
        </p:nvSpPr>
        <p:spPr>
          <a:xfrm>
            <a:off x="7928973" y="4221649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早期基督教的平等思想</a:t>
            </a:r>
          </a:p>
        </p:txBody>
      </p:sp>
      <p:sp>
        <p:nvSpPr>
          <p:cNvPr id="34" name="箭头: 右 33">
            <a:extLst>
              <a:ext uri="{FF2B5EF4-FFF2-40B4-BE49-F238E27FC236}">
                <a16:creationId xmlns:a16="http://schemas.microsoft.com/office/drawing/2014/main" id="{E6437AFC-4757-1A4D-494A-1EFF337E1DDF}"/>
              </a:ext>
            </a:extLst>
          </p:cNvPr>
          <p:cNvSpPr/>
          <p:nvPr/>
        </p:nvSpPr>
        <p:spPr>
          <a:xfrm rot="20289503">
            <a:off x="7058414" y="3150089"/>
            <a:ext cx="363255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箭头: 右 34">
            <a:extLst>
              <a:ext uri="{FF2B5EF4-FFF2-40B4-BE49-F238E27FC236}">
                <a16:creationId xmlns:a16="http://schemas.microsoft.com/office/drawing/2014/main" id="{D4394130-3591-4A47-8476-517BCC326E6E}"/>
              </a:ext>
            </a:extLst>
          </p:cNvPr>
          <p:cNvSpPr/>
          <p:nvPr/>
        </p:nvSpPr>
        <p:spPr>
          <a:xfrm rot="1204301">
            <a:off x="7087967" y="4302681"/>
            <a:ext cx="363255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箭头: 右 36">
            <a:extLst>
              <a:ext uri="{FF2B5EF4-FFF2-40B4-BE49-F238E27FC236}">
                <a16:creationId xmlns:a16="http://schemas.microsoft.com/office/drawing/2014/main" id="{35DA1509-43FD-144C-B98C-51BF3247D548}"/>
              </a:ext>
            </a:extLst>
          </p:cNvPr>
          <p:cNvSpPr/>
          <p:nvPr/>
        </p:nvSpPr>
        <p:spPr>
          <a:xfrm rot="1310497" flipH="1">
            <a:off x="4554713" y="3187667"/>
            <a:ext cx="339421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箭头: 右 37">
            <a:extLst>
              <a:ext uri="{FF2B5EF4-FFF2-40B4-BE49-F238E27FC236}">
                <a16:creationId xmlns:a16="http://schemas.microsoft.com/office/drawing/2014/main" id="{6C95EAB3-839F-0B54-F997-1DC379FD62CB}"/>
              </a:ext>
            </a:extLst>
          </p:cNvPr>
          <p:cNvSpPr/>
          <p:nvPr/>
        </p:nvSpPr>
        <p:spPr>
          <a:xfrm rot="20395699" flipH="1">
            <a:off x="4527099" y="4340259"/>
            <a:ext cx="339421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45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27538" y="1270225"/>
            <a:ext cx="1262415" cy="3987574"/>
            <a:chOff x="4701336" y="1779169"/>
            <a:chExt cx="925604" cy="2923694"/>
          </a:xfrm>
        </p:grpSpPr>
        <p:grpSp>
          <p:nvGrpSpPr>
            <p:cNvPr id="23" name="组合 22"/>
            <p:cNvGrpSpPr/>
            <p:nvPr/>
          </p:nvGrpSpPr>
          <p:grpSpPr>
            <a:xfrm rot="16200000" flipH="1">
              <a:off x="3702291" y="2778214"/>
              <a:ext cx="2923694" cy="925604"/>
              <a:chOff x="2359344" y="1876788"/>
              <a:chExt cx="3549360" cy="1123680"/>
            </a:xfrm>
          </p:grpSpPr>
          <p:sp>
            <p:nvSpPr>
              <p:cNvPr id="2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 rot="16200000">
                <a:off x="4274097" y="1069438"/>
                <a:ext cx="604550" cy="26646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中世纪时期的教育</a:t>
                </a: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31055" y="1270224"/>
            <a:ext cx="1262415" cy="3856681"/>
            <a:chOff x="4701335" y="1779168"/>
            <a:chExt cx="925604" cy="2827723"/>
          </a:xfrm>
        </p:grpSpPr>
        <p:grpSp>
          <p:nvGrpSpPr>
            <p:cNvPr id="28" name="组合 27"/>
            <p:cNvGrpSpPr/>
            <p:nvPr/>
          </p:nvGrpSpPr>
          <p:grpSpPr>
            <a:xfrm rot="16200000" flipH="1">
              <a:off x="3750275" y="2730228"/>
              <a:ext cx="2827723" cy="925604"/>
              <a:chOff x="2359344" y="1876788"/>
              <a:chExt cx="3432852" cy="1123680"/>
            </a:xfrm>
          </p:grpSpPr>
          <p:sp>
            <p:nvSpPr>
              <p:cNvPr id="3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 rot="16200000">
                <a:off x="4239584" y="1127694"/>
                <a:ext cx="557066" cy="25481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西方近代的教育</a:t>
                </a: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577" y="1270227"/>
            <a:ext cx="1262415" cy="3864120"/>
            <a:chOff x="4701336" y="1779170"/>
            <a:chExt cx="925604" cy="2833178"/>
          </a:xfrm>
        </p:grpSpPr>
        <p:grpSp>
          <p:nvGrpSpPr>
            <p:cNvPr id="33" name="组合 32"/>
            <p:cNvGrpSpPr/>
            <p:nvPr/>
          </p:nvGrpSpPr>
          <p:grpSpPr>
            <a:xfrm rot="16200000" flipH="1">
              <a:off x="3747549" y="2732957"/>
              <a:ext cx="2833178" cy="925604"/>
              <a:chOff x="2359344" y="1876788"/>
              <a:chExt cx="3439473" cy="1123680"/>
            </a:xfrm>
          </p:grpSpPr>
          <p:sp>
            <p:nvSpPr>
              <p:cNvPr id="3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 rot="16200000">
                <a:off x="4256554" y="1124383"/>
                <a:ext cx="529747" cy="25547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西方现当代的教育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089372" y="2349659"/>
              <a:ext cx="80322" cy="803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24019" y="1270226"/>
            <a:ext cx="1262415" cy="3864123"/>
            <a:chOff x="4701336" y="1779170"/>
            <a:chExt cx="925604" cy="2833180"/>
          </a:xfrm>
        </p:grpSpPr>
        <p:grpSp>
          <p:nvGrpSpPr>
            <p:cNvPr id="38" name="组合 37"/>
            <p:cNvGrpSpPr/>
            <p:nvPr/>
          </p:nvGrpSpPr>
          <p:grpSpPr>
            <a:xfrm rot="16200000" flipH="1">
              <a:off x="3747548" y="2732958"/>
              <a:ext cx="2833180" cy="925604"/>
              <a:chOff x="2359344" y="1876788"/>
              <a:chExt cx="3439475" cy="1123680"/>
            </a:xfrm>
          </p:grpSpPr>
          <p:sp>
            <p:nvSpPr>
              <p:cNvPr id="4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 rot="16200000">
                <a:off x="4229430" y="1124382"/>
                <a:ext cx="583997" cy="25547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古典时代的教育</a:t>
                </a: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>
            <a:cxnSpLocks/>
          </p:cNvCxnSpPr>
          <p:nvPr/>
        </p:nvCxnSpPr>
        <p:spPr>
          <a:xfrm>
            <a:off x="5185431" y="1497676"/>
            <a:ext cx="0" cy="2473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6296681" y="1479657"/>
            <a:ext cx="0" cy="1802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>
            <a:off x="7411741" y="1478626"/>
            <a:ext cx="0" cy="24545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>
            <a:off x="8496321" y="1478626"/>
            <a:ext cx="0" cy="18031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3513354" y="1698307"/>
            <a:ext cx="830997" cy="2039210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pc="600" noProof="1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50" name="MH_Others_1">
            <a:extLst>
              <a:ext uri="{FF2B5EF4-FFF2-40B4-BE49-F238E27FC236}">
                <a16:creationId xmlns:a16="http://schemas.microsoft.com/office/drawing/2014/main" id="{467E5877-4E0C-B405-4133-7D1D1B5DD1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81364" y="1735154"/>
            <a:ext cx="492443" cy="2899475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600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外国教育史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6CABA7-0086-2E50-69D1-1B9CB4708E6F}"/>
              </a:ext>
            </a:extLst>
          </p:cNvPr>
          <p:cNvSpPr/>
          <p:nvPr/>
        </p:nvSpPr>
        <p:spPr>
          <a:xfrm>
            <a:off x="2881364" y="1519875"/>
            <a:ext cx="1406509" cy="1784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75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75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75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75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75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75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75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75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" y="0"/>
            <a:ext cx="12192000" cy="6858000"/>
          </a:xfrm>
          <a:prstGeom prst="rect">
            <a:avLst/>
          </a:prstGeom>
        </p:spPr>
      </p:pic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3408204" y="1883498"/>
            <a:ext cx="5707175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700" b="1" spc="9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谢谢您观看</a:t>
            </a: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3507735" y="2930887"/>
            <a:ext cx="623956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XIEXIE NIN GUANKAN</a:t>
            </a:r>
            <a:endParaRPr lang="zh-CN" altLang="en-US" sz="13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27"/>
          <p:cNvCxnSpPr>
            <a:cxnSpLocks noChangeShapeType="1"/>
          </p:cNvCxnSpPr>
          <p:nvPr/>
        </p:nvCxnSpPr>
        <p:spPr bwMode="auto">
          <a:xfrm>
            <a:off x="3512816" y="3382934"/>
            <a:ext cx="5783584" cy="0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0"/>
          <p:cNvSpPr/>
          <p:nvPr/>
        </p:nvSpPr>
        <p:spPr>
          <a:xfrm>
            <a:off x="3497576" y="3429000"/>
            <a:ext cx="7166893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古典时代的教育（完）</a:t>
            </a:r>
            <a:endParaRPr lang="en-US" altLang="zh-CN" sz="1600" spc="3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_14"/>
          <p:cNvSpPr txBox="1">
            <a:spLocks noChangeArrowheads="1"/>
          </p:cNvSpPr>
          <p:nvPr/>
        </p:nvSpPr>
        <p:spPr bwMode="auto">
          <a:xfrm>
            <a:off x="4829473" y="1259612"/>
            <a:ext cx="1211148" cy="25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zh-CN" sz="44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27"/>
          <p:cNvCxnSpPr>
            <a:cxnSpLocks noChangeShapeType="1"/>
          </p:cNvCxnSpPr>
          <p:nvPr/>
        </p:nvCxnSpPr>
        <p:spPr bwMode="auto">
          <a:xfrm>
            <a:off x="6151380" y="1127760"/>
            <a:ext cx="0" cy="4133172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矩形 14"/>
          <p:cNvSpPr/>
          <p:nvPr/>
        </p:nvSpPr>
        <p:spPr bwMode="auto">
          <a:xfrm flipH="1">
            <a:off x="6233160" y="903074"/>
            <a:ext cx="666612" cy="456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 spc="600" dirty="0">
                <a:solidFill>
                  <a:srgbClr val="0070C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古典时代的教育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80D81E-0918-2BD0-5A80-C02431B6F4D4}"/>
              </a:ext>
            </a:extLst>
          </p:cNvPr>
          <p:cNvSpPr txBox="1"/>
          <p:nvPr/>
        </p:nvSpPr>
        <p:spPr>
          <a:xfrm>
            <a:off x="1257300" y="416453"/>
            <a:ext cx="9768840" cy="4856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C0"/>
                </a:solidFill>
                <a:latin typeface="+mn-ea"/>
              </a:rPr>
              <a:t>▌关键词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 古代东方；古希腊；苏格拉底；柏拉图；古罗马；昆体良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70C0"/>
                </a:solidFill>
                <a:latin typeface="+mn-ea"/>
              </a:rPr>
              <a:t>▌</a:t>
            </a:r>
            <a:r>
              <a:rPr lang="zh-CN" altLang="en-US" sz="1600" b="1" dirty="0">
                <a:solidFill>
                  <a:srgbClr val="0070C0"/>
                </a:solidFill>
                <a:latin typeface="+mn-ea"/>
              </a:rPr>
              <a:t>学习目标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1. </a:t>
            </a:r>
            <a:r>
              <a:rPr lang="zh-CN" altLang="en-US" sz="1600" dirty="0">
                <a:latin typeface="+mn-ea"/>
              </a:rPr>
              <a:t>理解古巴比伦、古埃及与古印度的教育状况，把握学校起源的背景。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2. </a:t>
            </a:r>
            <a:r>
              <a:rPr lang="zh-CN" altLang="en-US" sz="1600" dirty="0">
                <a:latin typeface="+mn-ea"/>
              </a:rPr>
              <a:t>理解雅典与斯巴达的教育特点。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3. </a:t>
            </a:r>
            <a:r>
              <a:rPr lang="zh-CN" altLang="en-US" sz="1600" dirty="0">
                <a:latin typeface="+mn-ea"/>
              </a:rPr>
              <a:t>理解苏格拉底、柏拉图和亚里士多德的教育思想。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4. </a:t>
            </a:r>
            <a:r>
              <a:rPr lang="zh-CN" altLang="en-US" sz="1600" dirty="0">
                <a:latin typeface="+mn-ea"/>
              </a:rPr>
              <a:t>理解古罗马共和时期与帝国时期的教育特点。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5. </a:t>
            </a:r>
            <a:r>
              <a:rPr lang="zh-CN" altLang="en-US" sz="1600" dirty="0">
                <a:latin typeface="+mn-ea"/>
              </a:rPr>
              <a:t>理解昆体良的教育思想及其教学理论在教学中的运用。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C0"/>
                </a:solidFill>
                <a:latin typeface="+mn-ea"/>
              </a:rPr>
              <a:t>▌内容提要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古代东方教育一直融合在文化之中，在世界教育发展史上具有重要的历史地位。古希腊是西方文明的源头之一，西方有记载的文学、科技和艺术都是从古希腊开始的。古希腊人不仅在哲学、科学和文学等方面有很高的造诣，而且在教育方面对东西方都产生了深远的影响。这种影响直接蔓延至古罗马时期，这一时期的思想家们在继承古典文化的基础之上，也赋予了其时代意义。</a:t>
            </a:r>
          </a:p>
        </p:txBody>
      </p:sp>
    </p:spTree>
    <p:extLst>
      <p:ext uri="{BB962C8B-B14F-4D97-AF65-F5344CB8AC3E}">
        <p14:creationId xmlns:p14="http://schemas.microsoft.com/office/powerpoint/2010/main" val="2624692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28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11F801A-DE38-363C-433A-7713BEECB1C9}"/>
              </a:ext>
            </a:extLst>
          </p:cNvPr>
          <p:cNvSpPr/>
          <p:nvPr/>
        </p:nvSpPr>
        <p:spPr>
          <a:xfrm>
            <a:off x="0" y="1060263"/>
            <a:ext cx="12192000" cy="579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37544" y="434366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思维导图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5AF462-3376-0A97-637A-3D2AA7DF0723}"/>
              </a:ext>
            </a:extLst>
          </p:cNvPr>
          <p:cNvSpPr/>
          <p:nvPr/>
        </p:nvSpPr>
        <p:spPr>
          <a:xfrm>
            <a:off x="1630680" y="464846"/>
            <a:ext cx="137160" cy="35439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EF31C4F-65D7-9C8D-17E2-07306049A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544" y="2303090"/>
            <a:ext cx="7922254" cy="349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7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古代东方的教育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思想气泡: 云 1">
            <a:extLst>
              <a:ext uri="{FF2B5EF4-FFF2-40B4-BE49-F238E27FC236}">
                <a16:creationId xmlns:a16="http://schemas.microsoft.com/office/drawing/2014/main" id="{ED872A38-3484-32BC-864D-5C7C89F13550}"/>
              </a:ext>
            </a:extLst>
          </p:cNvPr>
          <p:cNvSpPr/>
          <p:nvPr/>
        </p:nvSpPr>
        <p:spPr>
          <a:xfrm rot="21367708" flipV="1">
            <a:off x="5751045" y="1193159"/>
            <a:ext cx="4691185" cy="2293810"/>
          </a:xfrm>
          <a:prstGeom prst="cloudCallout">
            <a:avLst>
              <a:gd name="adj1" fmla="val -72833"/>
              <a:gd name="adj2" fmla="val 1052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6515786" y="1471878"/>
            <a:ext cx="3364486" cy="1670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（一）历史背景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古巴比伦文化的前身是苏美尔文化。约在公元前 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3500 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年，苏美尔人就从原始社会向奴隶社会过渡，在两河流域南部建立了一些奴隶制城邦国家（图 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1-1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3CCA9C8-D818-6F5E-64FA-8317E0ED245A}"/>
              </a:ext>
            </a:extLst>
          </p:cNvPr>
          <p:cNvSpPr/>
          <p:nvPr/>
        </p:nvSpPr>
        <p:spPr>
          <a:xfrm>
            <a:off x="2166969" y="1753569"/>
            <a:ext cx="1723704" cy="172370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古巴比伦的教育</a:t>
            </a:r>
          </a:p>
        </p:txBody>
      </p:sp>
      <p:sp>
        <p:nvSpPr>
          <p:cNvPr id="11" name="思想气泡: 云 10">
            <a:extLst>
              <a:ext uri="{FF2B5EF4-FFF2-40B4-BE49-F238E27FC236}">
                <a16:creationId xmlns:a16="http://schemas.microsoft.com/office/drawing/2014/main" id="{69B9EE9A-EF25-F12D-B5E5-D1A585A560D0}"/>
              </a:ext>
            </a:extLst>
          </p:cNvPr>
          <p:cNvSpPr/>
          <p:nvPr/>
        </p:nvSpPr>
        <p:spPr>
          <a:xfrm rot="21367708" flipV="1">
            <a:off x="6689194" y="3948551"/>
            <a:ext cx="4691185" cy="2293810"/>
          </a:xfrm>
          <a:prstGeom prst="cloudCallout">
            <a:avLst>
              <a:gd name="adj1" fmla="val -93170"/>
              <a:gd name="adj2" fmla="val 7651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思想气泡: 云 12">
            <a:extLst>
              <a:ext uri="{FF2B5EF4-FFF2-40B4-BE49-F238E27FC236}">
                <a16:creationId xmlns:a16="http://schemas.microsoft.com/office/drawing/2014/main" id="{63B423A9-468B-D36D-BF0F-9965DE9B2ACC}"/>
              </a:ext>
            </a:extLst>
          </p:cNvPr>
          <p:cNvSpPr/>
          <p:nvPr/>
        </p:nvSpPr>
        <p:spPr>
          <a:xfrm rot="21367708" flipV="1">
            <a:off x="1005424" y="4419297"/>
            <a:ext cx="3967779" cy="1975150"/>
          </a:xfrm>
          <a:prstGeom prst="cloudCallout">
            <a:avLst>
              <a:gd name="adj1" fmla="val 5819"/>
              <a:gd name="adj2" fmla="val 85349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EF0DD7-4A3F-160A-EE77-CF33BBAE2B92}"/>
              </a:ext>
            </a:extLst>
          </p:cNvPr>
          <p:cNvSpPr txBox="1"/>
          <p:nvPr/>
        </p:nvSpPr>
        <p:spPr>
          <a:xfrm>
            <a:off x="7347058" y="4248224"/>
            <a:ext cx="3518864" cy="1670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（二）学校类型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这时的学校类型主要是寺庙学校。寺庙学校有两级：一级是初级学校，主要教授读写；另一级是高级学校，除学习读写外，还要学习文法、苏美尔文学和祈祷文。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DE8F8C-37FF-DC78-5DB9-E84CF03A2CB5}"/>
              </a:ext>
            </a:extLst>
          </p:cNvPr>
          <p:cNvSpPr txBox="1"/>
          <p:nvPr/>
        </p:nvSpPr>
        <p:spPr>
          <a:xfrm>
            <a:off x="1419688" y="4666396"/>
            <a:ext cx="3518864" cy="1347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（三）教育特点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古巴比伦教育为少数人所垄断，奴隶不能享受学校教育。能掌握复杂的楔形文字知识的一般只限于少数人。</a:t>
            </a:r>
          </a:p>
        </p:txBody>
      </p:sp>
    </p:spTree>
    <p:extLst>
      <p:ext uri="{BB962C8B-B14F-4D97-AF65-F5344CB8AC3E}">
        <p14:creationId xmlns:p14="http://schemas.microsoft.com/office/powerpoint/2010/main" val="418893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12" grpId="0"/>
      <p:bldP spid="10" grpId="0" animBg="1"/>
      <p:bldP spid="3" grpId="0" animBg="1"/>
      <p:bldP spid="11" grpId="0" animBg="1"/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古代东方的教育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BF93FCA-4FDA-5C74-FDD3-58951564A7B6}"/>
              </a:ext>
            </a:extLst>
          </p:cNvPr>
          <p:cNvSpPr/>
          <p:nvPr/>
        </p:nvSpPr>
        <p:spPr>
          <a:xfrm>
            <a:off x="4328963" y="1686297"/>
            <a:ext cx="3336966" cy="48035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二、古埃及的教育</a:t>
            </a:r>
            <a:endParaRPr lang="zh-CN" alt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8DFAF17-5B7E-1D79-D252-132F787B998A}"/>
              </a:ext>
            </a:extLst>
          </p:cNvPr>
          <p:cNvSpPr/>
          <p:nvPr/>
        </p:nvSpPr>
        <p:spPr>
          <a:xfrm>
            <a:off x="1156546" y="2790704"/>
            <a:ext cx="1661730" cy="166173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</a:t>
            </a:r>
            <a:endParaRPr lang="en-US" altLang="zh-CN" dirty="0"/>
          </a:p>
          <a:p>
            <a:pPr algn="ctr"/>
            <a:r>
              <a:rPr lang="zh-CN" altLang="en-US" dirty="0"/>
              <a:t>历史背景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3E65909-08A8-4C72-83EF-73BD5A2AA60E}"/>
              </a:ext>
            </a:extLst>
          </p:cNvPr>
          <p:cNvSpPr/>
          <p:nvPr/>
        </p:nvSpPr>
        <p:spPr>
          <a:xfrm>
            <a:off x="3852246" y="2790704"/>
            <a:ext cx="1661730" cy="166173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</a:t>
            </a:r>
            <a:endParaRPr lang="en-US" altLang="zh-CN" dirty="0"/>
          </a:p>
          <a:p>
            <a:pPr algn="ctr"/>
            <a:r>
              <a:rPr lang="zh-CN" altLang="en-US" dirty="0"/>
              <a:t>文字与书写工具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7F2E65F-3C77-28C9-45E4-202A52C4EF06}"/>
              </a:ext>
            </a:extLst>
          </p:cNvPr>
          <p:cNvSpPr/>
          <p:nvPr/>
        </p:nvSpPr>
        <p:spPr>
          <a:xfrm>
            <a:off x="6510407" y="2790704"/>
            <a:ext cx="1661730" cy="166173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</a:t>
            </a:r>
            <a:endParaRPr lang="en-US" altLang="zh-CN" dirty="0"/>
          </a:p>
          <a:p>
            <a:pPr algn="ctr"/>
            <a:r>
              <a:rPr lang="zh-CN" altLang="en-US" dirty="0"/>
              <a:t>学校类型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2137E6E-4829-75B1-8F29-FF1D55436C8F}"/>
              </a:ext>
            </a:extLst>
          </p:cNvPr>
          <p:cNvSpPr/>
          <p:nvPr/>
        </p:nvSpPr>
        <p:spPr>
          <a:xfrm>
            <a:off x="9216068" y="2790704"/>
            <a:ext cx="1661730" cy="166173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（四）</a:t>
            </a:r>
            <a:endParaRPr lang="en-US" altLang="zh-CN" dirty="0"/>
          </a:p>
          <a:p>
            <a:pPr algn="ctr"/>
            <a:r>
              <a:rPr lang="zh-CN" altLang="en-US" dirty="0"/>
              <a:t>各类学校教学方法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27A24A7-214F-6E93-312B-B995C3E47CE9}"/>
              </a:ext>
            </a:extLst>
          </p:cNvPr>
          <p:cNvSpPr/>
          <p:nvPr/>
        </p:nvSpPr>
        <p:spPr>
          <a:xfrm>
            <a:off x="4811776" y="5048477"/>
            <a:ext cx="1164236" cy="11642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</a:t>
            </a:r>
          </a:p>
          <a:p>
            <a:pPr algn="ctr"/>
            <a:r>
              <a:rPr lang="zh-CN" altLang="en-US" sz="1600" dirty="0"/>
              <a:t>宫廷学校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7C7F762-C066-B739-4E0E-0593CEF5720B}"/>
              </a:ext>
            </a:extLst>
          </p:cNvPr>
          <p:cNvSpPr/>
          <p:nvPr/>
        </p:nvSpPr>
        <p:spPr>
          <a:xfrm>
            <a:off x="6189313" y="5073220"/>
            <a:ext cx="1164236" cy="11642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2</a:t>
            </a:r>
          </a:p>
          <a:p>
            <a:pPr algn="ctr"/>
            <a:r>
              <a:rPr lang="zh-CN" altLang="en-US" sz="1600" dirty="0"/>
              <a:t>僧侣学校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1E90E51-7648-64E4-49FC-4F7656C4171D}"/>
              </a:ext>
            </a:extLst>
          </p:cNvPr>
          <p:cNvSpPr/>
          <p:nvPr/>
        </p:nvSpPr>
        <p:spPr>
          <a:xfrm>
            <a:off x="7566850" y="5073220"/>
            <a:ext cx="1164236" cy="11642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3</a:t>
            </a:r>
          </a:p>
          <a:p>
            <a:pPr algn="ctr"/>
            <a:r>
              <a:rPr lang="zh-CN" altLang="en-US" sz="1600" dirty="0"/>
              <a:t>职官学校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19AFD58-6A29-2BBB-4A41-F3141BDE85C5}"/>
              </a:ext>
            </a:extLst>
          </p:cNvPr>
          <p:cNvSpPr/>
          <p:nvPr/>
        </p:nvSpPr>
        <p:spPr>
          <a:xfrm>
            <a:off x="8944387" y="5073220"/>
            <a:ext cx="1164236" cy="11642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4</a:t>
            </a:r>
          </a:p>
          <a:p>
            <a:pPr algn="ctr"/>
            <a:r>
              <a:rPr lang="zh-CN" altLang="en-US" sz="1600" dirty="0"/>
              <a:t>文士学校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C0791D7-F6F6-DD93-552C-0B0BB6064E03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1987411" y="2166656"/>
            <a:ext cx="4010035" cy="62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7B4CE5-9E80-C972-88A8-622B23F65A5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flipH="1">
            <a:off x="4683111" y="2166656"/>
            <a:ext cx="1314335" cy="62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9D67A8F-D6C0-7BD8-0839-8DC8EC3232D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>
            <a:off x="5997446" y="2166656"/>
            <a:ext cx="1343826" cy="62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0746C5D-ABA6-E4E2-45C2-E6CBB12A2C13}"/>
              </a:ext>
            </a:extLst>
          </p:cNvPr>
          <p:cNvCxnSpPr>
            <a:cxnSpLocks/>
            <a:stCxn id="5" idx="2"/>
            <a:endCxn id="18" idx="0"/>
          </p:cNvCxnSpPr>
          <p:nvPr/>
        </p:nvCxnSpPr>
        <p:spPr>
          <a:xfrm>
            <a:off x="5997446" y="2166656"/>
            <a:ext cx="4049487" cy="62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5250F04-429E-70DD-F7BB-FA4302644EF3}"/>
              </a:ext>
            </a:extLst>
          </p:cNvPr>
          <p:cNvCxnSpPr>
            <a:cxnSpLocks/>
            <a:stCxn id="17" idx="4"/>
            <a:endCxn id="19" idx="0"/>
          </p:cNvCxnSpPr>
          <p:nvPr/>
        </p:nvCxnSpPr>
        <p:spPr>
          <a:xfrm flipH="1">
            <a:off x="5393894" y="4452434"/>
            <a:ext cx="1947378" cy="596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12CBE2-23E1-0836-5F0C-42D44E39EE1E}"/>
              </a:ext>
            </a:extLst>
          </p:cNvPr>
          <p:cNvCxnSpPr>
            <a:cxnSpLocks/>
            <a:stCxn id="17" idx="4"/>
            <a:endCxn id="20" idx="0"/>
          </p:cNvCxnSpPr>
          <p:nvPr/>
        </p:nvCxnSpPr>
        <p:spPr>
          <a:xfrm flipH="1">
            <a:off x="6771431" y="4452434"/>
            <a:ext cx="569841" cy="620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2A3822F-1A75-05B7-2A30-C327E0F714C6}"/>
              </a:ext>
            </a:extLst>
          </p:cNvPr>
          <p:cNvCxnSpPr>
            <a:cxnSpLocks/>
            <a:stCxn id="17" idx="4"/>
            <a:endCxn id="23" idx="0"/>
          </p:cNvCxnSpPr>
          <p:nvPr/>
        </p:nvCxnSpPr>
        <p:spPr>
          <a:xfrm>
            <a:off x="7341272" y="4452434"/>
            <a:ext cx="807696" cy="620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B485F78E-40C6-5F59-8938-9E5398864558}"/>
              </a:ext>
            </a:extLst>
          </p:cNvPr>
          <p:cNvCxnSpPr>
            <a:cxnSpLocks/>
            <a:stCxn id="17" idx="4"/>
            <a:endCxn id="24" idx="0"/>
          </p:cNvCxnSpPr>
          <p:nvPr/>
        </p:nvCxnSpPr>
        <p:spPr>
          <a:xfrm>
            <a:off x="7341272" y="4452434"/>
            <a:ext cx="2185233" cy="620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44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5" grpId="0" animBg="1"/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古代东方的教育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D3822B9-4B26-0CD5-5526-4C3128184EC0}"/>
              </a:ext>
            </a:extLst>
          </p:cNvPr>
          <p:cNvSpPr txBox="1"/>
          <p:nvPr/>
        </p:nvSpPr>
        <p:spPr>
          <a:xfrm>
            <a:off x="1496495" y="1551860"/>
            <a:ext cx="5628700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三、古印度的教育</a:t>
            </a:r>
            <a:endParaRPr lang="en-US" altLang="zh-CN" b="1" dirty="0">
              <a:solidFill>
                <a:srgbClr val="0070C0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（一）历史背景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古印度的疆域比现在的印度广，包括南亚次大陆上的所有国家。从公元前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1000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年到公元前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600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年，古印度逐渐形成了种姓制度。种姓制度把人分为四种：婆罗门，即僧侣；刹帝利，即武士；吠舍，即农民和从事工商业的平民；首陀罗，即奴隶和处于奴隶地位的穷人（图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1-3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B0F5F9-3A56-F5FC-8D6B-6A6A81FBD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552" y="2252049"/>
            <a:ext cx="2971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古代东方的教育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AA67027-A982-3D0A-CB2F-9FB54A6B28AA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D3822B9-4B26-0CD5-5526-4C3128184EC0}"/>
              </a:ext>
            </a:extLst>
          </p:cNvPr>
          <p:cNvSpPr txBox="1"/>
          <p:nvPr/>
        </p:nvSpPr>
        <p:spPr>
          <a:xfrm>
            <a:off x="1496494" y="1551860"/>
            <a:ext cx="5783079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（二）婆罗门时期的教育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1.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背景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世纪以前的印度教育常称为婆罗门教育，这是因为当时的教育事业掌握在婆罗门手中，能接受教育的主要为婆罗门高级种姓，并须贯彻婆罗门教义。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2.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教育概况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婆罗门教育以维持种姓压迫和培养宗教意识为核心任务。雅利安人用梵文写成的记载印度在公元前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年前后历史的古籍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吠陀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被当作统治阶级崇奉的经典，也是主要的学习内容（图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1-4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CD39C5-1901-69B0-DA77-7FED05F25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573" y="2387410"/>
            <a:ext cx="3930733" cy="336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4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1652</Words>
  <Application>Microsoft Office PowerPoint</Application>
  <PresentationFormat>宽屏</PresentationFormat>
  <Paragraphs>177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方正黑体简体</vt:lpstr>
      <vt:lpstr>方正书宋简体</vt:lpstr>
      <vt:lpstr>微软雅黑</vt:lpstr>
      <vt:lpstr>Arial</vt:lpstr>
      <vt:lpstr>千图网拥有20W+精美PPT模板 更多PPT模板下载至：www.58pic.com/office/ppt​​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dabaofree521@outlook.com</cp:lastModifiedBy>
  <cp:revision>279</cp:revision>
  <dcterms:created xsi:type="dcterms:W3CDTF">2018-02-23T07:21:00Z</dcterms:created>
  <dcterms:modified xsi:type="dcterms:W3CDTF">2022-06-27T09:36:16Z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