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sldIdLst>
    <p:sldId id="256" r:id="rId2"/>
    <p:sldId id="263" r:id="rId3"/>
    <p:sldId id="265" r:id="rId4"/>
    <p:sldId id="286" r:id="rId5"/>
    <p:sldId id="287" r:id="rId6"/>
    <p:sldId id="326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264" r:id="rId3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B62FAC4A-5248-4CE7-B34E-F77191354D6C}">
          <p14:sldIdLst>
            <p14:sldId id="256"/>
            <p14:sldId id="263"/>
            <p14:sldId id="265"/>
            <p14:sldId id="286"/>
            <p14:sldId id="287"/>
            <p14:sldId id="326"/>
            <p14:sldId id="328"/>
            <p14:sldId id="329"/>
            <p14:sldId id="330"/>
            <p14:sldId id="331"/>
            <p14:sldId id="332"/>
            <p14:sldId id="333"/>
            <p14:sldId id="334"/>
            <p14:sldId id="335"/>
            <p14:sldId id="336"/>
            <p14:sldId id="337"/>
            <p14:sldId id="338"/>
            <p14:sldId id="339"/>
            <p14:sldId id="340"/>
            <p14:sldId id="341"/>
            <p14:sldId id="342"/>
            <p14:sldId id="343"/>
            <p14:sldId id="344"/>
            <p14:sldId id="345"/>
            <p14:sldId id="346"/>
            <p14:sldId id="347"/>
            <p14:sldId id="348"/>
            <p14:sldId id="349"/>
            <p14:sldId id="26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F88FB"/>
    <a:srgbClr val="667877"/>
    <a:srgbClr val="768A89"/>
    <a:srgbClr val="7D8F8F"/>
    <a:srgbClr val="6C6864"/>
    <a:srgbClr val="5DA2B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43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C73A6B-BB26-4B12-BFB8-2B873AE12267}" type="datetimeFigureOut">
              <a:rPr lang="zh-CN" altLang="en-US" smtClean="0"/>
              <a:t>2022/6/30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5701FA-A99B-4EA7-BD9A-49A04217BC0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017282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695196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276408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903831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568368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851169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714303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262646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30647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08194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553602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184656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887937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229706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868251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679134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122635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346809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29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38969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03569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75028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10413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86325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19812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2022/6/30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1000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2022/6/30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1000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2022/6/30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1000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2022/6/30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1000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2022/6/30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1000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2022/6/30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1000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2022/6/30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1000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2022/6/30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1000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2022/6/30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1000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2022/6/30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1000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2022/6/30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1000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6BAB08-D03A-4FEF-8092-001CB785BBAB}" type="datetimeFigureOut">
              <a:rPr lang="zh-CN" altLang="en-US" smtClean="0"/>
              <a:t>2022/6/30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Click="0" advTm="1000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sv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image" Target="../media/image2.jpeg"/><Relationship Id="rId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文本框 28"/>
          <p:cNvSpPr txBox="1">
            <a:spLocks noChangeArrowheads="1"/>
          </p:cNvSpPr>
          <p:nvPr/>
        </p:nvSpPr>
        <p:spPr bwMode="auto">
          <a:xfrm>
            <a:off x="0" y="1903981"/>
            <a:ext cx="12191999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6000" b="1" spc="600" dirty="0">
                <a:solidFill>
                  <a:srgbClr val="6678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中外教育史</a:t>
            </a:r>
          </a:p>
        </p:txBody>
      </p:sp>
      <p:sp>
        <p:nvSpPr>
          <p:cNvPr id="7" name="文本框 29"/>
          <p:cNvSpPr txBox="1">
            <a:spLocks noChangeArrowheads="1"/>
          </p:cNvSpPr>
          <p:nvPr/>
        </p:nvSpPr>
        <p:spPr bwMode="auto">
          <a:xfrm>
            <a:off x="1" y="2838635"/>
            <a:ext cx="1219199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00" b="1" spc="530" dirty="0">
                <a:solidFill>
                  <a:srgbClr val="6678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ZHONGWAI JIAOYU SHI</a:t>
            </a:r>
            <a:endParaRPr lang="zh-CN" altLang="en-US" sz="1600" b="1" spc="530" dirty="0">
              <a:solidFill>
                <a:srgbClr val="66787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27"/>
          <p:cNvCxnSpPr>
            <a:cxnSpLocks noChangeShapeType="1"/>
          </p:cNvCxnSpPr>
          <p:nvPr/>
        </p:nvCxnSpPr>
        <p:spPr bwMode="auto">
          <a:xfrm>
            <a:off x="3945699" y="3913811"/>
            <a:ext cx="4334005" cy="0"/>
          </a:xfrm>
          <a:prstGeom prst="line">
            <a:avLst/>
          </a:prstGeom>
          <a:noFill/>
          <a:ln w="19050">
            <a:solidFill>
              <a:schemeClr val="tx1">
                <a:alpha val="67842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" name="矩形 9"/>
          <p:cNvSpPr/>
          <p:nvPr/>
        </p:nvSpPr>
        <p:spPr>
          <a:xfrm>
            <a:off x="-1" y="4039070"/>
            <a:ext cx="12192000" cy="615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2000" dirty="0">
                <a:solidFill>
                  <a:srgbClr val="667877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主　编◎陈　锋</a:t>
            </a:r>
            <a:endParaRPr lang="en-US" altLang="zh-CN" sz="2000" dirty="0">
              <a:solidFill>
                <a:srgbClr val="667877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DBAC433-6659-DA4E-8DF9-042368C596F2}"/>
              </a:ext>
            </a:extLst>
          </p:cNvPr>
          <p:cNvSpPr txBox="1"/>
          <p:nvPr/>
        </p:nvSpPr>
        <p:spPr>
          <a:xfrm>
            <a:off x="4424818" y="3246548"/>
            <a:ext cx="609391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第一部分　</a:t>
            </a:r>
            <a:r>
              <a:rPr lang="zh-CN" altLang="en-US" sz="2400" b="1" dirty="0">
                <a:solidFill>
                  <a:srgbClr val="FF0000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中国教育史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9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650"/>
                            </p:stCondLst>
                            <p:childTnLst>
                              <p:par>
                                <p:cTn id="3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10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941534" y="430543"/>
            <a:ext cx="572439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zh-CN" altLang="en-US" sz="2600" b="1" spc="3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第一节　宋元时期的教育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FC26032-C510-334A-EC7B-4276FEB141DD}"/>
              </a:ext>
            </a:extLst>
          </p:cNvPr>
          <p:cNvGrpSpPr/>
          <p:nvPr/>
        </p:nvGrpSpPr>
        <p:grpSpPr>
          <a:xfrm>
            <a:off x="1191604" y="512679"/>
            <a:ext cx="256940" cy="252131"/>
            <a:chOff x="1053818" y="525205"/>
            <a:chExt cx="256940" cy="252131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DFBD3CBA-14B5-093C-2588-28C4B2AB3C64}"/>
                </a:ext>
              </a:extLst>
            </p:cNvPr>
            <p:cNvSpPr/>
            <p:nvPr/>
          </p:nvSpPr>
          <p:spPr>
            <a:xfrm rot="18900000">
              <a:off x="1079234" y="545812"/>
              <a:ext cx="231524" cy="231524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747F9A5-B710-D0F3-00B7-F9D6280609BF}"/>
                </a:ext>
              </a:extLst>
            </p:cNvPr>
            <p:cNvSpPr/>
            <p:nvPr/>
          </p:nvSpPr>
          <p:spPr>
            <a:xfrm rot="18900000">
              <a:off x="1053818" y="525205"/>
              <a:ext cx="169275" cy="16927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矩形 26">
            <a:extLst>
              <a:ext uri="{FF2B5EF4-FFF2-40B4-BE49-F238E27FC236}">
                <a16:creationId xmlns:a16="http://schemas.microsoft.com/office/drawing/2014/main" id="{5DF14B37-9156-0689-7DBD-5C589781A0F4}"/>
              </a:ext>
            </a:extLst>
          </p:cNvPr>
          <p:cNvSpPr/>
          <p:nvPr/>
        </p:nvSpPr>
        <p:spPr>
          <a:xfrm flipV="1">
            <a:off x="0" y="1037404"/>
            <a:ext cx="12190413" cy="45719"/>
          </a:xfrm>
          <a:prstGeom prst="rect">
            <a:avLst/>
          </a:prstGeom>
          <a:gradFill flip="none" rotWithShape="1">
            <a:gsLst>
              <a:gs pos="0">
                <a:srgbClr val="C00000"/>
              </a:gs>
              <a:gs pos="50000">
                <a:srgbClr val="C00000">
                  <a:tint val="44500"/>
                  <a:satMod val="160000"/>
                </a:srgbClr>
              </a:gs>
              <a:gs pos="100000">
                <a:srgbClr val="C00000">
                  <a:tint val="23500"/>
                  <a:satMod val="160000"/>
                </a:srgb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F6F6F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4C937E1-FB24-55EE-F37A-AC456930597E}"/>
              </a:ext>
            </a:extLst>
          </p:cNvPr>
          <p:cNvSpPr txBox="1"/>
          <p:nvPr/>
        </p:nvSpPr>
        <p:spPr>
          <a:xfrm>
            <a:off x="1496495" y="1551860"/>
            <a:ext cx="9238310" cy="25372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chemeClr val="accent4">
                    <a:lumMod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四、书院的产生与发展</a:t>
            </a:r>
            <a:endParaRPr lang="en-US" altLang="zh-CN" b="1" dirty="0">
              <a:solidFill>
                <a:schemeClr val="accent4">
                  <a:lumMod val="50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   书院是我国封建社会自唐朝以来所出现的一种重要的教育组织形式。“书院”的名称始现于唐朝。当时有两种场所可被称为书院：一种是由中央政府设立的主要用作收藏校勘和整理图书的机构，如丽正修书院和集贤殿书院；另一种是由民间设立的主要供个人读书治学的地方，这类书院或直接以个人名称命名，或以书院所在地命名，这类书院数量较多。此外，在私人设立的书院中已经出现了授徒讲学的活动。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B68B7D89-DFF7-88A5-F7CA-21B53F6B651D}"/>
              </a:ext>
            </a:extLst>
          </p:cNvPr>
          <p:cNvSpPr/>
          <p:nvPr/>
        </p:nvSpPr>
        <p:spPr>
          <a:xfrm>
            <a:off x="0" y="5544519"/>
            <a:ext cx="12313085" cy="552153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4889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7" grpId="0" animBg="1"/>
      <p:bldP spid="12" grpId="0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941534" y="430543"/>
            <a:ext cx="572439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zh-CN" altLang="en-US" sz="2600" b="1" spc="3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第一节　宋元时期的教育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FC26032-C510-334A-EC7B-4276FEB141DD}"/>
              </a:ext>
            </a:extLst>
          </p:cNvPr>
          <p:cNvGrpSpPr/>
          <p:nvPr/>
        </p:nvGrpSpPr>
        <p:grpSpPr>
          <a:xfrm>
            <a:off x="1191604" y="512679"/>
            <a:ext cx="256940" cy="252131"/>
            <a:chOff x="1053818" y="525205"/>
            <a:chExt cx="256940" cy="252131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DFBD3CBA-14B5-093C-2588-28C4B2AB3C64}"/>
                </a:ext>
              </a:extLst>
            </p:cNvPr>
            <p:cNvSpPr/>
            <p:nvPr/>
          </p:nvSpPr>
          <p:spPr>
            <a:xfrm rot="18900000">
              <a:off x="1079234" y="545812"/>
              <a:ext cx="231524" cy="231524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747F9A5-B710-D0F3-00B7-F9D6280609BF}"/>
                </a:ext>
              </a:extLst>
            </p:cNvPr>
            <p:cNvSpPr/>
            <p:nvPr/>
          </p:nvSpPr>
          <p:spPr>
            <a:xfrm rot="18900000">
              <a:off x="1053818" y="525205"/>
              <a:ext cx="169275" cy="16927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矩形 26">
            <a:extLst>
              <a:ext uri="{FF2B5EF4-FFF2-40B4-BE49-F238E27FC236}">
                <a16:creationId xmlns:a16="http://schemas.microsoft.com/office/drawing/2014/main" id="{5DF14B37-9156-0689-7DBD-5C589781A0F4}"/>
              </a:ext>
            </a:extLst>
          </p:cNvPr>
          <p:cNvSpPr/>
          <p:nvPr/>
        </p:nvSpPr>
        <p:spPr>
          <a:xfrm flipV="1">
            <a:off x="0" y="1037404"/>
            <a:ext cx="12190413" cy="45719"/>
          </a:xfrm>
          <a:prstGeom prst="rect">
            <a:avLst/>
          </a:prstGeom>
          <a:gradFill flip="none" rotWithShape="1">
            <a:gsLst>
              <a:gs pos="0">
                <a:srgbClr val="C00000"/>
              </a:gs>
              <a:gs pos="50000">
                <a:srgbClr val="C00000">
                  <a:tint val="44500"/>
                  <a:satMod val="160000"/>
                </a:srgbClr>
              </a:gs>
              <a:gs pos="100000">
                <a:srgbClr val="C00000">
                  <a:tint val="23500"/>
                  <a:satMod val="160000"/>
                </a:srgb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F6F6F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4C937E1-FB24-55EE-F37A-AC456930597E}"/>
              </a:ext>
            </a:extLst>
          </p:cNvPr>
          <p:cNvSpPr txBox="1"/>
          <p:nvPr/>
        </p:nvSpPr>
        <p:spPr>
          <a:xfrm>
            <a:off x="1496495" y="1551860"/>
            <a:ext cx="9238310" cy="875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  （一）书院产生的原因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   书院萌芽于唐朝，主要有三个方面的原因。</a:t>
            </a: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D4AC254C-CA67-09E5-5689-7FB45393E4CE}"/>
              </a:ext>
            </a:extLst>
          </p:cNvPr>
          <p:cNvSpPr/>
          <p:nvPr/>
        </p:nvSpPr>
        <p:spPr>
          <a:xfrm>
            <a:off x="2292263" y="3153247"/>
            <a:ext cx="1277654" cy="1277654"/>
          </a:xfrm>
          <a:prstGeom prst="ellipse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/>
              <a:t>1</a:t>
            </a:r>
            <a:endParaRPr lang="zh-CN" altLang="en-US" sz="3200" dirty="0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96058DA9-3A35-8527-2FF3-9D4C2007EAC7}"/>
              </a:ext>
            </a:extLst>
          </p:cNvPr>
          <p:cNvSpPr/>
          <p:nvPr/>
        </p:nvSpPr>
        <p:spPr>
          <a:xfrm>
            <a:off x="5373666" y="3153247"/>
            <a:ext cx="1277654" cy="1277654"/>
          </a:xfrm>
          <a:prstGeom prst="ellipse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/>
              <a:t>2</a:t>
            </a:r>
            <a:endParaRPr lang="zh-CN" altLang="en-US" sz="3200" dirty="0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9306A703-6582-702B-D13C-945BB2BBE4C3}"/>
              </a:ext>
            </a:extLst>
          </p:cNvPr>
          <p:cNvSpPr/>
          <p:nvPr/>
        </p:nvSpPr>
        <p:spPr>
          <a:xfrm>
            <a:off x="8455069" y="3153247"/>
            <a:ext cx="1277654" cy="1277654"/>
          </a:xfrm>
          <a:prstGeom prst="ellipse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/>
              <a:t>3</a:t>
            </a:r>
            <a:endParaRPr lang="zh-CN" altLang="en-US" sz="3200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9305A05-5413-0865-81C2-E1FCED40B5BF}"/>
              </a:ext>
            </a:extLst>
          </p:cNvPr>
          <p:cNvSpPr txBox="1"/>
          <p:nvPr/>
        </p:nvSpPr>
        <p:spPr>
          <a:xfrm>
            <a:off x="1572017" y="4709248"/>
            <a:ext cx="277451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/>
              <a:t>唐朝官学衰落，士人失学。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C4EC334-AD32-8153-C1B5-FF2D9246C8DC}"/>
              </a:ext>
            </a:extLst>
          </p:cNvPr>
          <p:cNvSpPr txBox="1"/>
          <p:nvPr/>
        </p:nvSpPr>
        <p:spPr>
          <a:xfrm>
            <a:off x="4562333" y="4709248"/>
            <a:ext cx="321605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/>
              <a:t>受我国私人讲学传统的影响。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E58EA4EF-2536-E3CF-2034-69CBBE7DA3A6}"/>
              </a:ext>
            </a:extLst>
          </p:cNvPr>
          <p:cNvSpPr txBox="1"/>
          <p:nvPr/>
        </p:nvSpPr>
        <p:spPr>
          <a:xfrm>
            <a:off x="8005697" y="4709248"/>
            <a:ext cx="217639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/>
              <a:t>受佛教禅林的影响。</a:t>
            </a:r>
          </a:p>
        </p:txBody>
      </p:sp>
    </p:spTree>
    <p:extLst>
      <p:ext uri="{BB962C8B-B14F-4D97-AF65-F5344CB8AC3E}">
        <p14:creationId xmlns:p14="http://schemas.microsoft.com/office/powerpoint/2010/main" val="3992904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7" grpId="0" animBg="1"/>
      <p:bldP spid="12" grpId="0"/>
      <p:bldP spid="2" grpId="0" animBg="1"/>
      <p:bldP spid="10" grpId="0" animBg="1"/>
      <p:bldP spid="11" grpId="0" animBg="1"/>
      <p:bldP spid="13" grpId="0"/>
      <p:bldP spid="14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941534" y="430543"/>
            <a:ext cx="572439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zh-CN" altLang="en-US" sz="2600" b="1" spc="3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第一节　宋元时期的教育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FC26032-C510-334A-EC7B-4276FEB141DD}"/>
              </a:ext>
            </a:extLst>
          </p:cNvPr>
          <p:cNvGrpSpPr/>
          <p:nvPr/>
        </p:nvGrpSpPr>
        <p:grpSpPr>
          <a:xfrm>
            <a:off x="1191604" y="512679"/>
            <a:ext cx="256940" cy="252131"/>
            <a:chOff x="1053818" y="525205"/>
            <a:chExt cx="256940" cy="252131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DFBD3CBA-14B5-093C-2588-28C4B2AB3C64}"/>
                </a:ext>
              </a:extLst>
            </p:cNvPr>
            <p:cNvSpPr/>
            <p:nvPr/>
          </p:nvSpPr>
          <p:spPr>
            <a:xfrm rot="18900000">
              <a:off x="1079234" y="545812"/>
              <a:ext cx="231524" cy="231524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747F9A5-B710-D0F3-00B7-F9D6280609BF}"/>
                </a:ext>
              </a:extLst>
            </p:cNvPr>
            <p:cNvSpPr/>
            <p:nvPr/>
          </p:nvSpPr>
          <p:spPr>
            <a:xfrm rot="18900000">
              <a:off x="1053818" y="525205"/>
              <a:ext cx="169275" cy="16927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矩形 26">
            <a:extLst>
              <a:ext uri="{FF2B5EF4-FFF2-40B4-BE49-F238E27FC236}">
                <a16:creationId xmlns:a16="http://schemas.microsoft.com/office/drawing/2014/main" id="{5DF14B37-9156-0689-7DBD-5C589781A0F4}"/>
              </a:ext>
            </a:extLst>
          </p:cNvPr>
          <p:cNvSpPr/>
          <p:nvPr/>
        </p:nvSpPr>
        <p:spPr>
          <a:xfrm flipV="1">
            <a:off x="0" y="1037404"/>
            <a:ext cx="12190413" cy="45719"/>
          </a:xfrm>
          <a:prstGeom prst="rect">
            <a:avLst/>
          </a:prstGeom>
          <a:gradFill flip="none" rotWithShape="1">
            <a:gsLst>
              <a:gs pos="0">
                <a:srgbClr val="C00000"/>
              </a:gs>
              <a:gs pos="50000">
                <a:srgbClr val="C00000">
                  <a:tint val="44500"/>
                  <a:satMod val="160000"/>
                </a:srgbClr>
              </a:gs>
              <a:gs pos="100000">
                <a:srgbClr val="C00000">
                  <a:tint val="23500"/>
                  <a:satMod val="160000"/>
                </a:srgb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F6F6F"/>
              </a:solidFill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7A05E199-ED30-40BE-7127-CC15C1F36458}"/>
              </a:ext>
            </a:extLst>
          </p:cNvPr>
          <p:cNvGrpSpPr/>
          <p:nvPr/>
        </p:nvGrpSpPr>
        <p:grpSpPr>
          <a:xfrm>
            <a:off x="2606690" y="-396369"/>
            <a:ext cx="6988335" cy="5878777"/>
            <a:chOff x="2606690" y="-396369"/>
            <a:chExt cx="6988335" cy="5878777"/>
          </a:xfrm>
        </p:grpSpPr>
        <p:sp>
          <p:nvSpPr>
            <p:cNvPr id="17" name="Arc 54">
              <a:extLst>
                <a:ext uri="{FF2B5EF4-FFF2-40B4-BE49-F238E27FC236}">
                  <a16:creationId xmlns:a16="http://schemas.microsoft.com/office/drawing/2014/main" id="{914FBE3C-E768-57C2-D90F-B327A2130BE8}"/>
                </a:ext>
              </a:extLst>
            </p:cNvPr>
            <p:cNvSpPr/>
            <p:nvPr/>
          </p:nvSpPr>
          <p:spPr>
            <a:xfrm rot="10800000">
              <a:off x="2610458" y="-396368"/>
              <a:ext cx="6977030" cy="5875011"/>
            </a:xfrm>
            <a:prstGeom prst="arc">
              <a:avLst>
                <a:gd name="adj1" fmla="val 19445014"/>
                <a:gd name="adj2" fmla="val 0"/>
              </a:avLst>
            </a:prstGeom>
            <a:ln w="38100">
              <a:solidFill>
                <a:schemeClr val="tx1">
                  <a:lumMod val="60000"/>
                  <a:lumOff val="4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 sz="2400">
                <a:latin typeface="Source Han Serif SC" panose="02020400000000000000" pitchFamily="18" charset="-122"/>
                <a:ea typeface="Source Han Serif SC" panose="02020400000000000000" pitchFamily="18" charset="-122"/>
                <a:sym typeface="Source Han Serif SC" panose="02020400000000000000" pitchFamily="18" charset="-122"/>
              </a:endParaRPr>
            </a:p>
          </p:txBody>
        </p:sp>
        <p:sp>
          <p:nvSpPr>
            <p:cNvPr id="18" name="Arc 55">
              <a:extLst>
                <a:ext uri="{FF2B5EF4-FFF2-40B4-BE49-F238E27FC236}">
                  <a16:creationId xmlns:a16="http://schemas.microsoft.com/office/drawing/2014/main" id="{6DD75A05-4F8A-B5ED-E551-AC705051506E}"/>
                </a:ext>
              </a:extLst>
            </p:cNvPr>
            <p:cNvSpPr/>
            <p:nvPr/>
          </p:nvSpPr>
          <p:spPr>
            <a:xfrm rot="10800000">
              <a:off x="2617995" y="-396368"/>
              <a:ext cx="6977030" cy="5875011"/>
            </a:xfrm>
            <a:prstGeom prst="arc">
              <a:avLst>
                <a:gd name="adj1" fmla="val 16227456"/>
                <a:gd name="adj2" fmla="val 19322291"/>
              </a:avLst>
            </a:prstGeom>
            <a:ln w="38100">
              <a:solidFill>
                <a:schemeClr val="tx1">
                  <a:lumMod val="60000"/>
                  <a:lumOff val="4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 sz="2400">
                <a:latin typeface="Source Han Serif SC" panose="02020400000000000000" pitchFamily="18" charset="-122"/>
                <a:ea typeface="Source Han Serif SC" panose="02020400000000000000" pitchFamily="18" charset="-122"/>
                <a:sym typeface="Source Han Serif SC" panose="02020400000000000000" pitchFamily="18" charset="-122"/>
              </a:endParaRPr>
            </a:p>
          </p:txBody>
        </p:sp>
        <p:sp>
          <p:nvSpPr>
            <p:cNvPr id="20" name="Arc 56">
              <a:extLst>
                <a:ext uri="{FF2B5EF4-FFF2-40B4-BE49-F238E27FC236}">
                  <a16:creationId xmlns:a16="http://schemas.microsoft.com/office/drawing/2014/main" id="{F8B651F6-E860-6AFC-01D3-AE981CCC3975}"/>
                </a:ext>
              </a:extLst>
            </p:cNvPr>
            <p:cNvSpPr/>
            <p:nvPr/>
          </p:nvSpPr>
          <p:spPr>
            <a:xfrm rot="10800000">
              <a:off x="2610458" y="-396369"/>
              <a:ext cx="6977030" cy="5875011"/>
            </a:xfrm>
            <a:prstGeom prst="arc">
              <a:avLst>
                <a:gd name="adj1" fmla="val 13108932"/>
                <a:gd name="adj2" fmla="val 16162792"/>
              </a:avLst>
            </a:prstGeom>
            <a:ln w="38100">
              <a:solidFill>
                <a:schemeClr val="tx1">
                  <a:lumMod val="60000"/>
                  <a:lumOff val="4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 sz="2400">
                <a:latin typeface="Source Han Serif SC" panose="02020400000000000000" pitchFamily="18" charset="-122"/>
                <a:ea typeface="Source Han Serif SC" panose="02020400000000000000" pitchFamily="18" charset="-122"/>
                <a:sym typeface="Source Han Serif SC" panose="02020400000000000000" pitchFamily="18" charset="-122"/>
              </a:endParaRPr>
            </a:p>
          </p:txBody>
        </p:sp>
        <p:sp>
          <p:nvSpPr>
            <p:cNvPr id="24" name="Arc 53">
              <a:extLst>
                <a:ext uri="{FF2B5EF4-FFF2-40B4-BE49-F238E27FC236}">
                  <a16:creationId xmlns:a16="http://schemas.microsoft.com/office/drawing/2014/main" id="{09CDEE5A-0B0F-C203-7D66-E669F3B15D3F}"/>
                </a:ext>
              </a:extLst>
            </p:cNvPr>
            <p:cNvSpPr/>
            <p:nvPr/>
          </p:nvSpPr>
          <p:spPr>
            <a:xfrm rot="10800000">
              <a:off x="2606690" y="-392602"/>
              <a:ext cx="6977030" cy="5875010"/>
            </a:xfrm>
            <a:prstGeom prst="arc">
              <a:avLst>
                <a:gd name="adj1" fmla="val 10784482"/>
                <a:gd name="adj2" fmla="val 13050527"/>
              </a:avLst>
            </a:prstGeom>
            <a:ln w="38100">
              <a:solidFill>
                <a:schemeClr val="tx1">
                  <a:lumMod val="60000"/>
                  <a:lumOff val="4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 sz="2400">
                <a:latin typeface="Source Han Serif SC" panose="02020400000000000000" pitchFamily="18" charset="-122"/>
                <a:ea typeface="Source Han Serif SC" panose="02020400000000000000" pitchFamily="18" charset="-122"/>
                <a:sym typeface="Source Han Serif SC" panose="02020400000000000000" pitchFamily="18" charset="-122"/>
              </a:endParaRPr>
            </a:p>
          </p:txBody>
        </p:sp>
      </p:grpSp>
      <p:sp>
        <p:nvSpPr>
          <p:cNvPr id="25" name="Oval 58">
            <a:extLst>
              <a:ext uri="{FF2B5EF4-FFF2-40B4-BE49-F238E27FC236}">
                <a16:creationId xmlns:a16="http://schemas.microsoft.com/office/drawing/2014/main" id="{F8F144E3-BD66-5C6B-E654-95D8293A8748}"/>
              </a:ext>
            </a:extLst>
          </p:cNvPr>
          <p:cNvSpPr/>
          <p:nvPr/>
        </p:nvSpPr>
        <p:spPr>
          <a:xfrm>
            <a:off x="2268504" y="2206718"/>
            <a:ext cx="676372" cy="676372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2400" dirty="0">
                <a:latin typeface="Source Han Serif SC" panose="02020400000000000000" pitchFamily="18" charset="-122"/>
                <a:ea typeface="Source Han Serif SC" panose="02020400000000000000" pitchFamily="18" charset="-122"/>
                <a:sym typeface="Source Han Serif SC" panose="02020400000000000000" pitchFamily="18" charset="-122"/>
              </a:rPr>
              <a:t>1</a:t>
            </a:r>
            <a:endParaRPr sz="2400" dirty="0">
              <a:latin typeface="Source Han Serif SC" panose="02020400000000000000" pitchFamily="18" charset="-122"/>
              <a:ea typeface="Source Han Serif SC" panose="02020400000000000000" pitchFamily="18" charset="-122"/>
              <a:sym typeface="Source Han Serif SC" panose="02020400000000000000" pitchFamily="18" charset="-122"/>
            </a:endParaRPr>
          </a:p>
        </p:txBody>
      </p:sp>
      <p:sp>
        <p:nvSpPr>
          <p:cNvPr id="26" name="Oval 63">
            <a:extLst>
              <a:ext uri="{FF2B5EF4-FFF2-40B4-BE49-F238E27FC236}">
                <a16:creationId xmlns:a16="http://schemas.microsoft.com/office/drawing/2014/main" id="{24F02274-9FBE-3518-5935-54FE024F8BFF}"/>
              </a:ext>
            </a:extLst>
          </p:cNvPr>
          <p:cNvSpPr/>
          <p:nvPr/>
        </p:nvSpPr>
        <p:spPr>
          <a:xfrm>
            <a:off x="4669161" y="5009021"/>
            <a:ext cx="676372" cy="676372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2400" dirty="0">
                <a:latin typeface="Source Han Serif SC" panose="02020400000000000000" pitchFamily="18" charset="-122"/>
                <a:ea typeface="Source Han Serif SC" panose="02020400000000000000" pitchFamily="18" charset="-122"/>
                <a:sym typeface="Source Han Serif SC" panose="02020400000000000000" pitchFamily="18" charset="-122"/>
              </a:rPr>
              <a:t>3</a:t>
            </a:r>
            <a:endParaRPr sz="2400" dirty="0">
              <a:latin typeface="Source Han Serif SC" panose="02020400000000000000" pitchFamily="18" charset="-122"/>
              <a:ea typeface="Source Han Serif SC" panose="02020400000000000000" pitchFamily="18" charset="-122"/>
              <a:sym typeface="Source Han Serif SC" panose="02020400000000000000" pitchFamily="18" charset="-122"/>
            </a:endParaRPr>
          </a:p>
        </p:txBody>
      </p:sp>
      <p:sp>
        <p:nvSpPr>
          <p:cNvPr id="28" name="Oval 68">
            <a:extLst>
              <a:ext uri="{FF2B5EF4-FFF2-40B4-BE49-F238E27FC236}">
                <a16:creationId xmlns:a16="http://schemas.microsoft.com/office/drawing/2014/main" id="{59CA82A0-5B9A-53B2-7483-A17425B0DF60}"/>
              </a:ext>
            </a:extLst>
          </p:cNvPr>
          <p:cNvSpPr/>
          <p:nvPr/>
        </p:nvSpPr>
        <p:spPr>
          <a:xfrm>
            <a:off x="9245535" y="2197745"/>
            <a:ext cx="676372" cy="676372"/>
          </a:xfrm>
          <a:prstGeom prst="ellipse">
            <a:avLst/>
          </a:prstGeom>
          <a:solidFill>
            <a:schemeClr val="accent6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2400" dirty="0">
                <a:latin typeface="Source Han Serif SC" panose="02020400000000000000" pitchFamily="18" charset="-122"/>
                <a:ea typeface="Source Han Serif SC" panose="02020400000000000000" pitchFamily="18" charset="-122"/>
                <a:sym typeface="Source Han Serif SC" panose="02020400000000000000" pitchFamily="18" charset="-122"/>
              </a:rPr>
              <a:t>6</a:t>
            </a:r>
            <a:endParaRPr sz="2400" dirty="0">
              <a:latin typeface="Source Han Serif SC" panose="02020400000000000000" pitchFamily="18" charset="-122"/>
              <a:ea typeface="Source Han Serif SC" panose="02020400000000000000" pitchFamily="18" charset="-122"/>
              <a:sym typeface="Source Han Serif SC" panose="02020400000000000000" pitchFamily="18" charset="-122"/>
            </a:endParaRPr>
          </a:p>
        </p:txBody>
      </p:sp>
      <p:sp>
        <p:nvSpPr>
          <p:cNvPr id="29" name="Oval 73">
            <a:extLst>
              <a:ext uri="{FF2B5EF4-FFF2-40B4-BE49-F238E27FC236}">
                <a16:creationId xmlns:a16="http://schemas.microsoft.com/office/drawing/2014/main" id="{5058C6AB-C960-E760-F99D-637552E0AFD9}"/>
              </a:ext>
            </a:extLst>
          </p:cNvPr>
          <p:cNvSpPr/>
          <p:nvPr/>
        </p:nvSpPr>
        <p:spPr>
          <a:xfrm>
            <a:off x="8732603" y="3838193"/>
            <a:ext cx="676372" cy="676372"/>
          </a:xfrm>
          <a:prstGeom prst="ellipse">
            <a:avLst/>
          </a:prstGeom>
          <a:solidFill>
            <a:schemeClr val="accent4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2400" dirty="0">
                <a:latin typeface="Source Han Serif SC" panose="02020400000000000000" pitchFamily="18" charset="-122"/>
                <a:ea typeface="Source Han Serif SC" panose="02020400000000000000" pitchFamily="18" charset="-122"/>
                <a:sym typeface="Source Han Serif SC" panose="02020400000000000000" pitchFamily="18" charset="-122"/>
              </a:rPr>
              <a:t>5</a:t>
            </a:r>
            <a:endParaRPr sz="2400" dirty="0">
              <a:latin typeface="Source Han Serif SC" panose="02020400000000000000" pitchFamily="18" charset="-122"/>
              <a:ea typeface="Source Han Serif SC" panose="02020400000000000000" pitchFamily="18" charset="-122"/>
              <a:sym typeface="Source Han Serif SC" panose="02020400000000000000" pitchFamily="18" charset="-122"/>
            </a:endParaRPr>
          </a:p>
        </p:txBody>
      </p:sp>
      <p:sp>
        <p:nvSpPr>
          <p:cNvPr id="30" name="Oval 78">
            <a:extLst>
              <a:ext uri="{FF2B5EF4-FFF2-40B4-BE49-F238E27FC236}">
                <a16:creationId xmlns:a16="http://schemas.microsoft.com/office/drawing/2014/main" id="{1866EE40-D849-47CF-1AA1-A1B2B9F36545}"/>
              </a:ext>
            </a:extLst>
          </p:cNvPr>
          <p:cNvSpPr/>
          <p:nvPr/>
        </p:nvSpPr>
        <p:spPr>
          <a:xfrm>
            <a:off x="2944876" y="3974911"/>
            <a:ext cx="676372" cy="676372"/>
          </a:xfrm>
          <a:prstGeom prst="ellipse">
            <a:avLst/>
          </a:prstGeom>
          <a:solidFill>
            <a:schemeClr val="accent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2400" dirty="0">
                <a:latin typeface="Source Han Serif SC" panose="02020400000000000000" pitchFamily="18" charset="-122"/>
                <a:ea typeface="Source Han Serif SC" panose="02020400000000000000" pitchFamily="18" charset="-122"/>
                <a:sym typeface="Source Han Serif SC" panose="02020400000000000000" pitchFamily="18" charset="-122"/>
              </a:rPr>
              <a:t>2</a:t>
            </a:r>
            <a:endParaRPr sz="2400" dirty="0">
              <a:latin typeface="Source Han Serif SC" panose="02020400000000000000" pitchFamily="18" charset="-122"/>
              <a:ea typeface="Source Han Serif SC" panose="02020400000000000000" pitchFamily="18" charset="-122"/>
              <a:sym typeface="Source Han Serif SC" panose="02020400000000000000" pitchFamily="18" charset="-122"/>
            </a:endParaRPr>
          </a:p>
        </p:txBody>
      </p:sp>
      <p:sp>
        <p:nvSpPr>
          <p:cNvPr id="31" name="Oval 63">
            <a:extLst>
              <a:ext uri="{FF2B5EF4-FFF2-40B4-BE49-F238E27FC236}">
                <a16:creationId xmlns:a16="http://schemas.microsoft.com/office/drawing/2014/main" id="{44E540F3-0FA4-B442-CDC2-736A2FD54DB8}"/>
              </a:ext>
            </a:extLst>
          </p:cNvPr>
          <p:cNvSpPr/>
          <p:nvPr/>
        </p:nvSpPr>
        <p:spPr>
          <a:xfrm>
            <a:off x="6987064" y="5009021"/>
            <a:ext cx="676372" cy="676372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2400" dirty="0">
                <a:latin typeface="Source Han Serif SC" panose="02020400000000000000" pitchFamily="18" charset="-122"/>
                <a:ea typeface="Source Han Serif SC" panose="02020400000000000000" pitchFamily="18" charset="-122"/>
                <a:sym typeface="Source Han Serif SC" panose="02020400000000000000" pitchFamily="18" charset="-122"/>
              </a:rPr>
              <a:t>4</a:t>
            </a:r>
            <a:endParaRPr sz="2400" dirty="0">
              <a:latin typeface="Source Han Serif SC" panose="02020400000000000000" pitchFamily="18" charset="-122"/>
              <a:ea typeface="Source Han Serif SC" panose="02020400000000000000" pitchFamily="18" charset="-122"/>
              <a:sym typeface="Source Han Serif SC" panose="02020400000000000000" pitchFamily="18" charset="-122"/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BCE97F40-C89A-444A-8C70-AA7507086B17}"/>
              </a:ext>
            </a:extLst>
          </p:cNvPr>
          <p:cNvGrpSpPr/>
          <p:nvPr/>
        </p:nvGrpSpPr>
        <p:grpSpPr>
          <a:xfrm>
            <a:off x="5358008" y="2057878"/>
            <a:ext cx="1475984" cy="1348264"/>
            <a:chOff x="5368518" y="1932618"/>
            <a:chExt cx="1475984" cy="1348264"/>
          </a:xfrm>
        </p:grpSpPr>
        <p:pic>
          <p:nvPicPr>
            <p:cNvPr id="5" name="图形 4" descr="房子 纯色填充">
              <a:extLst>
                <a:ext uri="{FF2B5EF4-FFF2-40B4-BE49-F238E27FC236}">
                  <a16:creationId xmlns:a16="http://schemas.microsoft.com/office/drawing/2014/main" id="{718AE663-DCB5-F2DF-EB60-5807E3D4BCB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368518" y="1932618"/>
              <a:ext cx="1475984" cy="1348264"/>
            </a:xfrm>
            <a:prstGeom prst="rect">
              <a:avLst/>
            </a:prstGeom>
          </p:spPr>
        </p:pic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9E652AC4-4437-5DFC-BBE0-CD437502EABC}"/>
                </a:ext>
              </a:extLst>
            </p:cNvPr>
            <p:cNvSpPr/>
            <p:nvPr/>
          </p:nvSpPr>
          <p:spPr>
            <a:xfrm>
              <a:off x="5423770" y="3106455"/>
              <a:ext cx="1358102" cy="4571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id="{22512C62-F190-B784-F637-CB3C10D90195}"/>
              </a:ext>
            </a:extLst>
          </p:cNvPr>
          <p:cNvSpPr txBox="1"/>
          <p:nvPr/>
        </p:nvSpPr>
        <p:spPr>
          <a:xfrm>
            <a:off x="5028688" y="3291215"/>
            <a:ext cx="229857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7030A0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（二）著名的书院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61AF64A8-5399-A9F2-A1F8-87BFF8815B35}"/>
              </a:ext>
            </a:extLst>
          </p:cNvPr>
          <p:cNvSpPr txBox="1"/>
          <p:nvPr/>
        </p:nvSpPr>
        <p:spPr>
          <a:xfrm>
            <a:off x="815392" y="2360101"/>
            <a:ext cx="136220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/>
              <a:t>白鹿洞书院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43F403CA-38F0-3D53-342B-546899E507D5}"/>
              </a:ext>
            </a:extLst>
          </p:cNvPr>
          <p:cNvSpPr txBox="1"/>
          <p:nvPr/>
        </p:nvSpPr>
        <p:spPr>
          <a:xfrm>
            <a:off x="10014402" y="2360101"/>
            <a:ext cx="136220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/>
              <a:t>茅山书院</a:t>
            </a:r>
            <a:endParaRPr lang="zh-CN" altLang="en-US" dirty="0"/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7C66841F-0C2C-1EB2-ADD8-499269EB9BDF}"/>
              </a:ext>
            </a:extLst>
          </p:cNvPr>
          <p:cNvSpPr txBox="1"/>
          <p:nvPr/>
        </p:nvSpPr>
        <p:spPr>
          <a:xfrm>
            <a:off x="9519208" y="3943765"/>
            <a:ext cx="136220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/>
              <a:t>石鼓书院</a:t>
            </a:r>
            <a:endParaRPr lang="zh-CN" altLang="en-US" dirty="0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B606B8A1-DFC8-8A07-040B-5E979E9AAB36}"/>
              </a:ext>
            </a:extLst>
          </p:cNvPr>
          <p:cNvSpPr txBox="1"/>
          <p:nvPr/>
        </p:nvSpPr>
        <p:spPr>
          <a:xfrm>
            <a:off x="1658487" y="4160068"/>
            <a:ext cx="11812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/>
              <a:t>岳麓书院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38CAB73A-EDD8-BAC7-45EB-FCC56BD68A01}"/>
              </a:ext>
            </a:extLst>
          </p:cNvPr>
          <p:cNvSpPr txBox="1"/>
          <p:nvPr/>
        </p:nvSpPr>
        <p:spPr>
          <a:xfrm>
            <a:off x="3782338" y="5851287"/>
            <a:ext cx="136220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/>
              <a:t>应天府书院</a:t>
            </a:r>
            <a:endParaRPr lang="zh-CN" altLang="en-US" dirty="0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0E2469BE-764F-92D9-6D01-E16D022AF9BA}"/>
              </a:ext>
            </a:extLst>
          </p:cNvPr>
          <p:cNvSpPr txBox="1"/>
          <p:nvPr/>
        </p:nvSpPr>
        <p:spPr>
          <a:xfrm>
            <a:off x="7325250" y="5846177"/>
            <a:ext cx="136220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/>
              <a:t>嵩阳书院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96954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00"/>
                            </p:stCondLst>
                            <p:childTnLst>
                              <p:par>
                                <p:cTn id="9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7" grpId="0" animBg="1"/>
      <p:bldP spid="25" grpId="0" animBg="1"/>
      <p:bldP spid="26" grpId="0" animBg="1"/>
      <p:bldP spid="28" grpId="0" animBg="1"/>
      <p:bldP spid="29" grpId="0" animBg="1"/>
      <p:bldP spid="30" grpId="0" animBg="1"/>
      <p:bldP spid="31" grpId="0" animBg="1"/>
      <p:bldP spid="32" grpId="0"/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941534" y="430543"/>
            <a:ext cx="572439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zh-CN" altLang="en-US" sz="2600" b="1" spc="3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第一节　宋元时期的教育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FC26032-C510-334A-EC7B-4276FEB141DD}"/>
              </a:ext>
            </a:extLst>
          </p:cNvPr>
          <p:cNvGrpSpPr/>
          <p:nvPr/>
        </p:nvGrpSpPr>
        <p:grpSpPr>
          <a:xfrm>
            <a:off x="1191604" y="512679"/>
            <a:ext cx="256940" cy="252131"/>
            <a:chOff x="1053818" y="525205"/>
            <a:chExt cx="256940" cy="252131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DFBD3CBA-14B5-093C-2588-28C4B2AB3C64}"/>
                </a:ext>
              </a:extLst>
            </p:cNvPr>
            <p:cNvSpPr/>
            <p:nvPr/>
          </p:nvSpPr>
          <p:spPr>
            <a:xfrm rot="18900000">
              <a:off x="1079234" y="545812"/>
              <a:ext cx="231524" cy="231524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747F9A5-B710-D0F3-00B7-F9D6280609BF}"/>
                </a:ext>
              </a:extLst>
            </p:cNvPr>
            <p:cNvSpPr/>
            <p:nvPr/>
          </p:nvSpPr>
          <p:spPr>
            <a:xfrm rot="18900000">
              <a:off x="1053818" y="525205"/>
              <a:ext cx="169275" cy="16927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矩形 26">
            <a:extLst>
              <a:ext uri="{FF2B5EF4-FFF2-40B4-BE49-F238E27FC236}">
                <a16:creationId xmlns:a16="http://schemas.microsoft.com/office/drawing/2014/main" id="{5DF14B37-9156-0689-7DBD-5C589781A0F4}"/>
              </a:ext>
            </a:extLst>
          </p:cNvPr>
          <p:cNvSpPr/>
          <p:nvPr/>
        </p:nvSpPr>
        <p:spPr>
          <a:xfrm flipV="1">
            <a:off x="0" y="1037404"/>
            <a:ext cx="12190413" cy="45719"/>
          </a:xfrm>
          <a:prstGeom prst="rect">
            <a:avLst/>
          </a:prstGeom>
          <a:gradFill flip="none" rotWithShape="1">
            <a:gsLst>
              <a:gs pos="0">
                <a:srgbClr val="C00000"/>
              </a:gs>
              <a:gs pos="50000">
                <a:srgbClr val="C00000">
                  <a:tint val="44500"/>
                  <a:satMod val="160000"/>
                </a:srgbClr>
              </a:gs>
              <a:gs pos="100000">
                <a:srgbClr val="C00000">
                  <a:tint val="23500"/>
                  <a:satMod val="160000"/>
                </a:srgb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F6F6F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4C937E1-FB24-55EE-F37A-AC456930597E}"/>
              </a:ext>
            </a:extLst>
          </p:cNvPr>
          <p:cNvSpPr txBox="1"/>
          <p:nvPr/>
        </p:nvSpPr>
        <p:spPr>
          <a:xfrm>
            <a:off x="1496495" y="1551860"/>
            <a:ext cx="9238310" cy="21217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chemeClr val="accent4">
                    <a:lumMod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五、蒙学教育的发展</a:t>
            </a:r>
            <a:endParaRPr lang="en-US" altLang="zh-CN" b="1" dirty="0">
              <a:solidFill>
                <a:schemeClr val="accent4">
                  <a:lumMod val="50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  （一）蒙学的发展与种类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   宋朝是我国蒙学教育发展的一个重要阶段，不仅教育内容丰富，形式多样，教材编写具有特色，更出现了许多像朱熹、张载这样的蒙学教育家，丰富了蒙学教育的相关理论，推动了宋朝蒙学教育事业的发展，使蒙学教育达到了一个新的发展高度。</a:t>
            </a:r>
          </a:p>
        </p:txBody>
      </p:sp>
      <p:pic>
        <p:nvPicPr>
          <p:cNvPr id="3" name="图形 2" descr="箭头: 直 纯色填充">
            <a:extLst>
              <a:ext uri="{FF2B5EF4-FFF2-40B4-BE49-F238E27FC236}">
                <a16:creationId xmlns:a16="http://schemas.microsoft.com/office/drawing/2014/main" id="{1F6F41FC-9B02-7BA1-E61B-C2C3577CA3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8900000">
            <a:off x="4354882" y="3790490"/>
            <a:ext cx="914400" cy="914400"/>
          </a:xfrm>
          <a:prstGeom prst="rect">
            <a:avLst/>
          </a:prstGeom>
        </p:spPr>
      </p:pic>
      <p:pic>
        <p:nvPicPr>
          <p:cNvPr id="10" name="图形 9" descr="箭头: 直 纯色填充">
            <a:extLst>
              <a:ext uri="{FF2B5EF4-FFF2-40B4-BE49-F238E27FC236}">
                <a16:creationId xmlns:a16="http://schemas.microsoft.com/office/drawing/2014/main" id="{34AD30B0-14A8-7CF1-22D2-4E7C02186A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2700000" flipH="1">
            <a:off x="6096000" y="3790490"/>
            <a:ext cx="914400" cy="914400"/>
          </a:xfrm>
          <a:prstGeom prst="rect">
            <a:avLst/>
          </a:prstGeom>
        </p:spPr>
      </p:pic>
      <p:sp>
        <p:nvSpPr>
          <p:cNvPr id="5" name="椭圆 4">
            <a:extLst>
              <a:ext uri="{FF2B5EF4-FFF2-40B4-BE49-F238E27FC236}">
                <a16:creationId xmlns:a16="http://schemas.microsoft.com/office/drawing/2014/main" id="{40B2877B-501E-7859-5541-A92AE22C1AE7}"/>
              </a:ext>
            </a:extLst>
          </p:cNvPr>
          <p:cNvSpPr/>
          <p:nvPr/>
        </p:nvSpPr>
        <p:spPr>
          <a:xfrm>
            <a:off x="2693095" y="4461086"/>
            <a:ext cx="1522057" cy="1522057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</a:t>
            </a:r>
          </a:p>
          <a:p>
            <a:pPr algn="ctr"/>
            <a:r>
              <a:rPr lang="zh-CN" altLang="en-US" dirty="0"/>
              <a:t>官办蒙学</a:t>
            </a: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074D7E5F-B56D-1080-31E6-7928E13C6878}"/>
              </a:ext>
            </a:extLst>
          </p:cNvPr>
          <p:cNvSpPr/>
          <p:nvPr/>
        </p:nvSpPr>
        <p:spPr>
          <a:xfrm>
            <a:off x="7149675" y="4448560"/>
            <a:ext cx="1522057" cy="1522057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2</a:t>
            </a:r>
          </a:p>
          <a:p>
            <a:pPr algn="ctr"/>
            <a:r>
              <a:rPr lang="zh-CN" altLang="en-US" dirty="0"/>
              <a:t>私办蒙学</a:t>
            </a:r>
          </a:p>
        </p:txBody>
      </p:sp>
    </p:spTree>
    <p:extLst>
      <p:ext uri="{BB962C8B-B14F-4D97-AF65-F5344CB8AC3E}">
        <p14:creationId xmlns:p14="http://schemas.microsoft.com/office/powerpoint/2010/main" val="264731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7" grpId="0" animBg="1"/>
      <p:bldP spid="12" grpId="0"/>
      <p:bldP spid="5" grpId="0" animBg="1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941534" y="430543"/>
            <a:ext cx="572439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zh-CN" altLang="en-US" sz="2600" b="1" spc="3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第一节　宋元时期的教育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FC26032-C510-334A-EC7B-4276FEB141DD}"/>
              </a:ext>
            </a:extLst>
          </p:cNvPr>
          <p:cNvGrpSpPr/>
          <p:nvPr/>
        </p:nvGrpSpPr>
        <p:grpSpPr>
          <a:xfrm>
            <a:off x="1191604" y="512679"/>
            <a:ext cx="256940" cy="252131"/>
            <a:chOff x="1053818" y="525205"/>
            <a:chExt cx="256940" cy="252131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DFBD3CBA-14B5-093C-2588-28C4B2AB3C64}"/>
                </a:ext>
              </a:extLst>
            </p:cNvPr>
            <p:cNvSpPr/>
            <p:nvPr/>
          </p:nvSpPr>
          <p:spPr>
            <a:xfrm rot="18900000">
              <a:off x="1079234" y="545812"/>
              <a:ext cx="231524" cy="231524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747F9A5-B710-D0F3-00B7-F9D6280609BF}"/>
                </a:ext>
              </a:extLst>
            </p:cNvPr>
            <p:cNvSpPr/>
            <p:nvPr/>
          </p:nvSpPr>
          <p:spPr>
            <a:xfrm rot="18900000">
              <a:off x="1053818" y="525205"/>
              <a:ext cx="169275" cy="16927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矩形 26">
            <a:extLst>
              <a:ext uri="{FF2B5EF4-FFF2-40B4-BE49-F238E27FC236}">
                <a16:creationId xmlns:a16="http://schemas.microsoft.com/office/drawing/2014/main" id="{5DF14B37-9156-0689-7DBD-5C589781A0F4}"/>
              </a:ext>
            </a:extLst>
          </p:cNvPr>
          <p:cNvSpPr/>
          <p:nvPr/>
        </p:nvSpPr>
        <p:spPr>
          <a:xfrm flipV="1">
            <a:off x="0" y="1037404"/>
            <a:ext cx="12190413" cy="45719"/>
          </a:xfrm>
          <a:prstGeom prst="rect">
            <a:avLst/>
          </a:prstGeom>
          <a:gradFill flip="none" rotWithShape="1">
            <a:gsLst>
              <a:gs pos="0">
                <a:srgbClr val="C00000"/>
              </a:gs>
              <a:gs pos="50000">
                <a:srgbClr val="C00000">
                  <a:tint val="44500"/>
                  <a:satMod val="160000"/>
                </a:srgbClr>
              </a:gs>
              <a:gs pos="100000">
                <a:srgbClr val="C00000">
                  <a:tint val="23500"/>
                  <a:satMod val="160000"/>
                </a:srgb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F6F6F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4C937E1-FB24-55EE-F37A-AC456930597E}"/>
              </a:ext>
            </a:extLst>
          </p:cNvPr>
          <p:cNvSpPr txBox="1"/>
          <p:nvPr/>
        </p:nvSpPr>
        <p:spPr>
          <a:xfrm>
            <a:off x="1169069" y="5848776"/>
            <a:ext cx="332602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accent4">
                    <a:lumMod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（二）蒙学教育的内容和特点</a:t>
            </a:r>
          </a:p>
        </p:txBody>
      </p:sp>
      <p:sp>
        <p:nvSpPr>
          <p:cNvPr id="8" name="形状 7">
            <a:extLst>
              <a:ext uri="{FF2B5EF4-FFF2-40B4-BE49-F238E27FC236}">
                <a16:creationId xmlns:a16="http://schemas.microsoft.com/office/drawing/2014/main" id="{3B3018FD-47DF-CB47-60E2-C084432359E1}"/>
              </a:ext>
            </a:extLst>
          </p:cNvPr>
          <p:cNvSpPr/>
          <p:nvPr/>
        </p:nvSpPr>
        <p:spPr>
          <a:xfrm>
            <a:off x="2985892" y="1460959"/>
            <a:ext cx="6975419" cy="4359637"/>
          </a:xfrm>
          <a:prstGeom prst="swooshArrow">
            <a:avLst>
              <a:gd name="adj1" fmla="val 25000"/>
              <a:gd name="adj2" fmla="val 25000"/>
            </a:avLst>
          </a:prstGeom>
        </p:spPr>
        <p:style>
          <a:lnRef idx="0">
            <a:schemeClr val="dk1">
              <a:hueOff val="0"/>
              <a:satOff val="0"/>
              <a:lumOff val="0"/>
              <a:alphaOff val="0"/>
            </a:schemeClr>
          </a:lnRef>
          <a:fillRef idx="1">
            <a:schemeClr val="accent5">
              <a:tint val="40000"/>
              <a:hueOff val="0"/>
              <a:satOff val="0"/>
              <a:lumOff val="0"/>
              <a:alphaOff val="0"/>
            </a:schemeClr>
          </a:fillRef>
          <a:effectRef idx="2">
            <a:schemeClr val="accent5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744BEA92-ED3E-B996-B4BA-1F015671B147}"/>
              </a:ext>
            </a:extLst>
          </p:cNvPr>
          <p:cNvSpPr/>
          <p:nvPr/>
        </p:nvSpPr>
        <p:spPr>
          <a:xfrm>
            <a:off x="3648624" y="4694835"/>
            <a:ext cx="160434" cy="160434"/>
          </a:xfrm>
          <a:prstGeom prst="ellipse">
            <a:avLst/>
          </a:pr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5">
              <a:hueOff val="0"/>
              <a:satOff val="0"/>
              <a:lumOff val="0"/>
              <a:alphaOff val="0"/>
            </a:schemeClr>
          </a:fillRef>
          <a:effectRef idx="3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0E1F55DB-20C7-FBEB-DAF1-EDD992384580}"/>
              </a:ext>
            </a:extLst>
          </p:cNvPr>
          <p:cNvSpPr/>
          <p:nvPr/>
        </p:nvSpPr>
        <p:spPr>
          <a:xfrm>
            <a:off x="4315772" y="3998072"/>
            <a:ext cx="251115" cy="251115"/>
          </a:xfrm>
          <a:prstGeom prst="ellipse">
            <a:avLst/>
          </a:pr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5">
              <a:hueOff val="-1689636"/>
              <a:satOff val="-4355"/>
              <a:lumOff val="-2941"/>
              <a:alphaOff val="0"/>
            </a:schemeClr>
          </a:fillRef>
          <a:effectRef idx="3">
            <a:schemeClr val="accent5">
              <a:hueOff val="-1689636"/>
              <a:satOff val="-4355"/>
              <a:lumOff val="-2941"/>
              <a:alphaOff val="0"/>
            </a:schemeClr>
          </a:effectRef>
          <a:fontRef idx="minor">
            <a:schemeClr val="lt1"/>
          </a:fontRef>
        </p:style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3A3F1A7D-A1D4-F253-EFA2-2A1D00E5E533}"/>
              </a:ext>
            </a:extLst>
          </p:cNvPr>
          <p:cNvSpPr/>
          <p:nvPr/>
        </p:nvSpPr>
        <p:spPr>
          <a:xfrm>
            <a:off x="5294048" y="3344294"/>
            <a:ext cx="334820" cy="334820"/>
          </a:xfrm>
          <a:prstGeom prst="ellipse">
            <a:avLst/>
          </a:pr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5">
              <a:hueOff val="-3379271"/>
              <a:satOff val="-8710"/>
              <a:lumOff val="-5883"/>
              <a:alphaOff val="0"/>
            </a:schemeClr>
          </a:fillRef>
          <a:effectRef idx="3">
            <a:schemeClr val="accent5">
              <a:hueOff val="-3379271"/>
              <a:satOff val="-8710"/>
              <a:lumOff val="-5883"/>
              <a:alphaOff val="0"/>
            </a:schemeClr>
          </a:effectRef>
          <a:fontRef idx="minor">
            <a:schemeClr val="lt1"/>
          </a:fontRef>
        </p:style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EDBF6A40-C1B2-57EF-9CF8-9EA0F15C93FB}"/>
              </a:ext>
            </a:extLst>
          </p:cNvPr>
          <p:cNvSpPr/>
          <p:nvPr/>
        </p:nvSpPr>
        <p:spPr>
          <a:xfrm>
            <a:off x="6541020" y="2819018"/>
            <a:ext cx="432475" cy="432475"/>
          </a:xfrm>
          <a:prstGeom prst="ellipse">
            <a:avLst/>
          </a:pr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5">
              <a:hueOff val="-5068907"/>
              <a:satOff val="-13064"/>
              <a:lumOff val="-8824"/>
              <a:alphaOff val="0"/>
            </a:schemeClr>
          </a:fillRef>
          <a:effectRef idx="3">
            <a:schemeClr val="accent5">
              <a:hueOff val="-5068907"/>
              <a:satOff val="-13064"/>
              <a:lumOff val="-8824"/>
              <a:alphaOff val="0"/>
            </a:schemeClr>
          </a:effectRef>
          <a:fontRef idx="minor">
            <a:schemeClr val="lt1"/>
          </a:fontRef>
        </p:style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9B59A107-0A20-51B9-E22B-6A578ACF9F93}"/>
              </a:ext>
            </a:extLst>
          </p:cNvPr>
          <p:cNvSpPr/>
          <p:nvPr/>
        </p:nvSpPr>
        <p:spPr>
          <a:xfrm>
            <a:off x="8052704" y="2345636"/>
            <a:ext cx="551058" cy="551058"/>
          </a:xfrm>
          <a:prstGeom prst="ellipse">
            <a:avLst/>
          </a:pr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5">
              <a:hueOff val="-6758543"/>
              <a:satOff val="-17419"/>
              <a:lumOff val="-11765"/>
              <a:alphaOff val="0"/>
            </a:schemeClr>
          </a:fillRef>
          <a:effectRef idx="3">
            <a:schemeClr val="accent5">
              <a:hueOff val="-6758543"/>
              <a:satOff val="-17419"/>
              <a:lumOff val="-11765"/>
              <a:alphaOff val="0"/>
            </a:schemeClr>
          </a:effectRef>
          <a:fontRef idx="minor">
            <a:schemeClr val="lt1"/>
          </a:fontRef>
        </p:style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3017EDA6-19B7-9407-6498-A3700F4BF4FC}"/>
              </a:ext>
            </a:extLst>
          </p:cNvPr>
          <p:cNvSpPr txBox="1"/>
          <p:nvPr/>
        </p:nvSpPr>
        <p:spPr>
          <a:xfrm>
            <a:off x="1941534" y="4351838"/>
            <a:ext cx="193840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002060"/>
                </a:solidFill>
              </a:rPr>
              <a:t>1. </a:t>
            </a:r>
            <a:r>
              <a:rPr lang="zh-CN" altLang="en-US" dirty="0">
                <a:solidFill>
                  <a:srgbClr val="002060"/>
                </a:solidFill>
              </a:rPr>
              <a:t>识字启蒙教育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4A0693E8-6BBC-37CF-3A35-629EED37E8D4}"/>
              </a:ext>
            </a:extLst>
          </p:cNvPr>
          <p:cNvSpPr txBox="1"/>
          <p:nvPr/>
        </p:nvSpPr>
        <p:spPr>
          <a:xfrm>
            <a:off x="4584510" y="4180171"/>
            <a:ext cx="208871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002060"/>
                </a:solidFill>
              </a:rPr>
              <a:t>2. </a:t>
            </a:r>
            <a:r>
              <a:rPr lang="zh-CN" altLang="en-US" dirty="0">
                <a:solidFill>
                  <a:srgbClr val="002060"/>
                </a:solidFill>
              </a:rPr>
              <a:t>历史知识教育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11F83CB2-E232-E0E8-B4D4-2BD26C55815A}"/>
              </a:ext>
            </a:extLst>
          </p:cNvPr>
          <p:cNvSpPr txBox="1"/>
          <p:nvPr/>
        </p:nvSpPr>
        <p:spPr>
          <a:xfrm>
            <a:off x="3488732" y="3015814"/>
            <a:ext cx="197272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002060"/>
                </a:solidFill>
              </a:rPr>
              <a:t>3. </a:t>
            </a:r>
            <a:r>
              <a:rPr lang="zh-CN" altLang="en-US" dirty="0">
                <a:solidFill>
                  <a:srgbClr val="002060"/>
                </a:solidFill>
              </a:rPr>
              <a:t>博物知识教育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3CE3CFEA-1B6B-C49B-E703-85AFA57426AD}"/>
              </a:ext>
            </a:extLst>
          </p:cNvPr>
          <p:cNvSpPr txBox="1"/>
          <p:nvPr/>
        </p:nvSpPr>
        <p:spPr>
          <a:xfrm>
            <a:off x="6894828" y="3197085"/>
            <a:ext cx="153902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002060"/>
                </a:solidFill>
              </a:rPr>
              <a:t>4. </a:t>
            </a:r>
            <a:r>
              <a:rPr lang="zh-CN" altLang="en-US" dirty="0">
                <a:solidFill>
                  <a:srgbClr val="002060"/>
                </a:solidFill>
              </a:rPr>
              <a:t>诗词教育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C67ADF33-D736-BC98-2C37-83C14236E237}"/>
              </a:ext>
            </a:extLst>
          </p:cNvPr>
          <p:cNvSpPr txBox="1"/>
          <p:nvPr/>
        </p:nvSpPr>
        <p:spPr>
          <a:xfrm>
            <a:off x="7368712" y="1797624"/>
            <a:ext cx="222650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002060"/>
                </a:solidFill>
              </a:rPr>
              <a:t>5. </a:t>
            </a:r>
            <a:r>
              <a:rPr lang="zh-CN" altLang="en-US" dirty="0">
                <a:solidFill>
                  <a:srgbClr val="002060"/>
                </a:solidFill>
              </a:rPr>
              <a:t>伦理道德教育</a:t>
            </a:r>
          </a:p>
        </p:txBody>
      </p:sp>
    </p:spTree>
    <p:extLst>
      <p:ext uri="{BB962C8B-B14F-4D97-AF65-F5344CB8AC3E}">
        <p14:creationId xmlns:p14="http://schemas.microsoft.com/office/powerpoint/2010/main" val="1489249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7" grpId="0" animBg="1"/>
      <p:bldP spid="12" grpId="0"/>
      <p:bldP spid="14" grpId="0"/>
      <p:bldP spid="28" grpId="0"/>
      <p:bldP spid="30" grpId="0"/>
      <p:bldP spid="32" grpId="0"/>
      <p:bldP spid="3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941534" y="430543"/>
            <a:ext cx="572439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zh-CN" altLang="en-US" sz="2600" b="1" spc="3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第一节　宋元时期的教育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FC26032-C510-334A-EC7B-4276FEB141DD}"/>
              </a:ext>
            </a:extLst>
          </p:cNvPr>
          <p:cNvGrpSpPr/>
          <p:nvPr/>
        </p:nvGrpSpPr>
        <p:grpSpPr>
          <a:xfrm>
            <a:off x="1191604" y="512679"/>
            <a:ext cx="256940" cy="252131"/>
            <a:chOff x="1053818" y="525205"/>
            <a:chExt cx="256940" cy="252131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DFBD3CBA-14B5-093C-2588-28C4B2AB3C64}"/>
                </a:ext>
              </a:extLst>
            </p:cNvPr>
            <p:cNvSpPr/>
            <p:nvPr/>
          </p:nvSpPr>
          <p:spPr>
            <a:xfrm rot="18900000">
              <a:off x="1079234" y="545812"/>
              <a:ext cx="231524" cy="231524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747F9A5-B710-D0F3-00B7-F9D6280609BF}"/>
                </a:ext>
              </a:extLst>
            </p:cNvPr>
            <p:cNvSpPr/>
            <p:nvPr/>
          </p:nvSpPr>
          <p:spPr>
            <a:xfrm rot="18900000">
              <a:off x="1053818" y="525205"/>
              <a:ext cx="169275" cy="16927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矩形 26">
            <a:extLst>
              <a:ext uri="{FF2B5EF4-FFF2-40B4-BE49-F238E27FC236}">
                <a16:creationId xmlns:a16="http://schemas.microsoft.com/office/drawing/2014/main" id="{5DF14B37-9156-0689-7DBD-5C589781A0F4}"/>
              </a:ext>
            </a:extLst>
          </p:cNvPr>
          <p:cNvSpPr/>
          <p:nvPr/>
        </p:nvSpPr>
        <p:spPr>
          <a:xfrm flipV="1">
            <a:off x="0" y="1037404"/>
            <a:ext cx="12190413" cy="45719"/>
          </a:xfrm>
          <a:prstGeom prst="rect">
            <a:avLst/>
          </a:prstGeom>
          <a:gradFill flip="none" rotWithShape="1">
            <a:gsLst>
              <a:gs pos="0">
                <a:srgbClr val="C00000"/>
              </a:gs>
              <a:gs pos="50000">
                <a:srgbClr val="C00000">
                  <a:tint val="44500"/>
                  <a:satMod val="160000"/>
                </a:srgbClr>
              </a:gs>
              <a:gs pos="100000">
                <a:srgbClr val="C00000">
                  <a:tint val="23500"/>
                  <a:satMod val="160000"/>
                </a:srgb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F6F6F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4C937E1-FB24-55EE-F37A-AC456930597E}"/>
              </a:ext>
            </a:extLst>
          </p:cNvPr>
          <p:cNvSpPr txBox="1"/>
          <p:nvPr/>
        </p:nvSpPr>
        <p:spPr>
          <a:xfrm>
            <a:off x="1496495" y="1551860"/>
            <a:ext cx="6683001" cy="37837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chemeClr val="accent4">
                    <a:lumMod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六、朱熹的教育思想</a:t>
            </a:r>
            <a:endParaRPr lang="en-US" altLang="zh-CN" b="1" dirty="0">
              <a:solidFill>
                <a:schemeClr val="accent4">
                  <a:lumMod val="50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   朱熹（</a:t>
            </a:r>
            <a:r>
              <a:rPr lang="en-US" altLang="zh-CN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1130—1200</a:t>
            </a: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），字元晦，号晦庵，生于南剑州尤溪（今属福建）的一个官宦世家（图 </a:t>
            </a:r>
            <a:r>
              <a:rPr lang="en-US" altLang="zh-CN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3-7</a:t>
            </a: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）。朱熹是理学思想的集大成者，南宋时期著名的教育家。他一生致力于教育和学术研究，在地方任职时总是重视教化，曾重建白鹿洞书院和岳麓书院，亲自参加书院的教学、管理工作。朱熹的主要著作有</a:t>
            </a:r>
            <a:r>
              <a:rPr lang="en-US" altLang="zh-CN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《</a:t>
            </a: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四书章句集注</a:t>
            </a:r>
            <a:r>
              <a:rPr lang="en-US" altLang="zh-CN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》《</a:t>
            </a: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近思录</a:t>
            </a:r>
            <a:r>
              <a:rPr lang="en-US" altLang="zh-CN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》《</a:t>
            </a: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朱子语类</a:t>
            </a:r>
            <a:r>
              <a:rPr lang="en-US" altLang="zh-CN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》</a:t>
            </a: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等，其中</a:t>
            </a:r>
            <a:r>
              <a:rPr lang="en-US" altLang="zh-CN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《</a:t>
            </a: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四书章句集注</a:t>
            </a:r>
            <a:r>
              <a:rPr lang="en-US" altLang="zh-CN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》</a:t>
            </a: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是朱熹为</a:t>
            </a:r>
            <a:r>
              <a:rPr lang="en-US" altLang="zh-CN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《</a:t>
            </a: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大学</a:t>
            </a:r>
            <a:r>
              <a:rPr lang="en-US" altLang="zh-CN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》《</a:t>
            </a: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论语</a:t>
            </a:r>
            <a:r>
              <a:rPr lang="en-US" altLang="zh-CN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》《</a:t>
            </a: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孟子</a:t>
            </a:r>
            <a:r>
              <a:rPr lang="en-US" altLang="zh-CN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》《</a:t>
            </a: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中庸</a:t>
            </a:r>
            <a:r>
              <a:rPr lang="en-US" altLang="zh-CN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》</a:t>
            </a: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所做的注解，是宋明理学的权威性代表作，影响极为深远。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777195F0-0DF0-F39E-C7BF-43A869EDBD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8101" y="2066859"/>
            <a:ext cx="2397403" cy="2832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5245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7" grpId="0" animBg="1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941534" y="430543"/>
            <a:ext cx="572439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zh-CN" altLang="en-US" sz="2600" b="1" spc="3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第一节　宋元时期的教育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FC26032-C510-334A-EC7B-4276FEB141DD}"/>
              </a:ext>
            </a:extLst>
          </p:cNvPr>
          <p:cNvGrpSpPr/>
          <p:nvPr/>
        </p:nvGrpSpPr>
        <p:grpSpPr>
          <a:xfrm>
            <a:off x="1191604" y="512679"/>
            <a:ext cx="256940" cy="252131"/>
            <a:chOff x="1053818" y="525205"/>
            <a:chExt cx="256940" cy="252131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DFBD3CBA-14B5-093C-2588-28C4B2AB3C64}"/>
                </a:ext>
              </a:extLst>
            </p:cNvPr>
            <p:cNvSpPr/>
            <p:nvPr/>
          </p:nvSpPr>
          <p:spPr>
            <a:xfrm rot="18900000">
              <a:off x="1079234" y="545812"/>
              <a:ext cx="231524" cy="231524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747F9A5-B710-D0F3-00B7-F9D6280609BF}"/>
                </a:ext>
              </a:extLst>
            </p:cNvPr>
            <p:cNvSpPr/>
            <p:nvPr/>
          </p:nvSpPr>
          <p:spPr>
            <a:xfrm rot="18900000">
              <a:off x="1053818" y="525205"/>
              <a:ext cx="169275" cy="16927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矩形 26">
            <a:extLst>
              <a:ext uri="{FF2B5EF4-FFF2-40B4-BE49-F238E27FC236}">
                <a16:creationId xmlns:a16="http://schemas.microsoft.com/office/drawing/2014/main" id="{5DF14B37-9156-0689-7DBD-5C589781A0F4}"/>
              </a:ext>
            </a:extLst>
          </p:cNvPr>
          <p:cNvSpPr/>
          <p:nvPr/>
        </p:nvSpPr>
        <p:spPr>
          <a:xfrm flipV="1">
            <a:off x="0" y="1037404"/>
            <a:ext cx="12190413" cy="45719"/>
          </a:xfrm>
          <a:prstGeom prst="rect">
            <a:avLst/>
          </a:prstGeom>
          <a:gradFill flip="none" rotWithShape="1">
            <a:gsLst>
              <a:gs pos="0">
                <a:srgbClr val="C00000"/>
              </a:gs>
              <a:gs pos="50000">
                <a:srgbClr val="C00000">
                  <a:tint val="44500"/>
                  <a:satMod val="160000"/>
                </a:srgbClr>
              </a:gs>
              <a:gs pos="100000">
                <a:srgbClr val="C00000">
                  <a:tint val="23500"/>
                  <a:satMod val="160000"/>
                </a:srgb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F6F6F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46C90C8-BF31-6E2A-7407-6DF39CF6F6FE}"/>
              </a:ext>
            </a:extLst>
          </p:cNvPr>
          <p:cNvSpPr txBox="1"/>
          <p:nvPr/>
        </p:nvSpPr>
        <p:spPr>
          <a:xfrm>
            <a:off x="1496495" y="1551860"/>
            <a:ext cx="9238310" cy="37837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  （一）论教育的作用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   朱熹的教育思想建立在其理学思想的基础之上。他认为，宇宙万物是由“理”和“气”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两种元素构成的。“理”是精神性的范畴，是创造万物的本源，是第一性的。“气”是物质性的范畴，是构成万物的材料，也是“理”的载体，是第二性的。朱熹认为，自然万物（即“气”）都包含着一定的“理”，每个人都具有一种天然的理性本能，而依靠这种本能的“心灵之知”，就可以接触体认事物，了解掌握事物的规则（即“理”），这个过程就叫作“格物致知”。就一般人的内心而言，都有“人心”和“道心”两种成分。“道心”体现天理，“人心”体现人欲，教育的作用就在于“存天理，灭人欲”，使“人心”服从“道心”。</a:t>
            </a:r>
          </a:p>
        </p:txBody>
      </p:sp>
    </p:spTree>
    <p:extLst>
      <p:ext uri="{BB962C8B-B14F-4D97-AF65-F5344CB8AC3E}">
        <p14:creationId xmlns:p14="http://schemas.microsoft.com/office/powerpoint/2010/main" val="2935534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7" grpId="0" animBg="1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941534" y="430543"/>
            <a:ext cx="572439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zh-CN" altLang="en-US" sz="2600" b="1" spc="3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第一节　宋元时期的教育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FC26032-C510-334A-EC7B-4276FEB141DD}"/>
              </a:ext>
            </a:extLst>
          </p:cNvPr>
          <p:cNvGrpSpPr/>
          <p:nvPr/>
        </p:nvGrpSpPr>
        <p:grpSpPr>
          <a:xfrm>
            <a:off x="1191604" y="512679"/>
            <a:ext cx="256940" cy="252131"/>
            <a:chOff x="1053818" y="525205"/>
            <a:chExt cx="256940" cy="252131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DFBD3CBA-14B5-093C-2588-28C4B2AB3C64}"/>
                </a:ext>
              </a:extLst>
            </p:cNvPr>
            <p:cNvSpPr/>
            <p:nvPr/>
          </p:nvSpPr>
          <p:spPr>
            <a:xfrm rot="18900000">
              <a:off x="1079234" y="545812"/>
              <a:ext cx="231524" cy="231524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747F9A5-B710-D0F3-00B7-F9D6280609BF}"/>
                </a:ext>
              </a:extLst>
            </p:cNvPr>
            <p:cNvSpPr/>
            <p:nvPr/>
          </p:nvSpPr>
          <p:spPr>
            <a:xfrm rot="18900000">
              <a:off x="1053818" y="525205"/>
              <a:ext cx="169275" cy="16927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矩形 26">
            <a:extLst>
              <a:ext uri="{FF2B5EF4-FFF2-40B4-BE49-F238E27FC236}">
                <a16:creationId xmlns:a16="http://schemas.microsoft.com/office/drawing/2014/main" id="{5DF14B37-9156-0689-7DBD-5C589781A0F4}"/>
              </a:ext>
            </a:extLst>
          </p:cNvPr>
          <p:cNvSpPr/>
          <p:nvPr/>
        </p:nvSpPr>
        <p:spPr>
          <a:xfrm flipV="1">
            <a:off x="0" y="1037404"/>
            <a:ext cx="12190413" cy="45719"/>
          </a:xfrm>
          <a:prstGeom prst="rect">
            <a:avLst/>
          </a:prstGeom>
          <a:gradFill flip="none" rotWithShape="1">
            <a:gsLst>
              <a:gs pos="0">
                <a:srgbClr val="C00000"/>
              </a:gs>
              <a:gs pos="50000">
                <a:srgbClr val="C00000">
                  <a:tint val="44500"/>
                  <a:satMod val="160000"/>
                </a:srgbClr>
              </a:gs>
              <a:gs pos="100000">
                <a:srgbClr val="C00000">
                  <a:tint val="23500"/>
                  <a:satMod val="160000"/>
                </a:srgb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F6F6F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46C90C8-BF31-6E2A-7407-6DF39CF6F6FE}"/>
              </a:ext>
            </a:extLst>
          </p:cNvPr>
          <p:cNvSpPr txBox="1"/>
          <p:nvPr/>
        </p:nvSpPr>
        <p:spPr>
          <a:xfrm>
            <a:off x="1496495" y="1551860"/>
            <a:ext cx="9238310" cy="37837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  （二）论大学和小学教育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   朱熹在总结古代教育的基础上将教育划分为大学与小学阶段，并对教育内容进行了系统的论述。他认为人生应 </a:t>
            </a:r>
            <a:r>
              <a:rPr lang="en-US" altLang="zh-CN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8 </a:t>
            </a: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岁入小学，</a:t>
            </a:r>
            <a:r>
              <a:rPr lang="en-US" altLang="zh-CN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15 </a:t>
            </a: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岁入大学，小学和大学都是为了接受知识，只是内容程度有所不同：“小学学其事，大学明其理。”小学是为大学打基础的，大学是小学的深化。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   朱熹认为小学教育的主要任务是培养“圣贤坯璞”，小学教育对于一个人的成长起着至关重要的作用。在教育方法上，朱熹强调以下三点：第一，主张先入为主，及早施教。在朱熹看来，儿童很容易受各种思想的影响，而一旦接受了某种“异端邪说”，再教以儒家的伦理道德就会遇到抵触。</a:t>
            </a:r>
          </a:p>
        </p:txBody>
      </p:sp>
    </p:spTree>
    <p:extLst>
      <p:ext uri="{BB962C8B-B14F-4D97-AF65-F5344CB8AC3E}">
        <p14:creationId xmlns:p14="http://schemas.microsoft.com/office/powerpoint/2010/main" val="3746572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7" grpId="0" animBg="1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941534" y="430543"/>
            <a:ext cx="572439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zh-CN" altLang="en-US" sz="2600" b="1" spc="3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第一节　宋元时期的教育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FC26032-C510-334A-EC7B-4276FEB141DD}"/>
              </a:ext>
            </a:extLst>
          </p:cNvPr>
          <p:cNvGrpSpPr/>
          <p:nvPr/>
        </p:nvGrpSpPr>
        <p:grpSpPr>
          <a:xfrm>
            <a:off x="1191604" y="512679"/>
            <a:ext cx="256940" cy="252131"/>
            <a:chOff x="1053818" y="525205"/>
            <a:chExt cx="256940" cy="252131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DFBD3CBA-14B5-093C-2588-28C4B2AB3C64}"/>
                </a:ext>
              </a:extLst>
            </p:cNvPr>
            <p:cNvSpPr/>
            <p:nvPr/>
          </p:nvSpPr>
          <p:spPr>
            <a:xfrm rot="18900000">
              <a:off x="1079234" y="545812"/>
              <a:ext cx="231524" cy="231524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747F9A5-B710-D0F3-00B7-F9D6280609BF}"/>
                </a:ext>
              </a:extLst>
            </p:cNvPr>
            <p:cNvSpPr/>
            <p:nvPr/>
          </p:nvSpPr>
          <p:spPr>
            <a:xfrm rot="18900000">
              <a:off x="1053818" y="525205"/>
              <a:ext cx="169275" cy="16927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矩形 26">
            <a:extLst>
              <a:ext uri="{FF2B5EF4-FFF2-40B4-BE49-F238E27FC236}">
                <a16:creationId xmlns:a16="http://schemas.microsoft.com/office/drawing/2014/main" id="{5DF14B37-9156-0689-7DBD-5C589781A0F4}"/>
              </a:ext>
            </a:extLst>
          </p:cNvPr>
          <p:cNvSpPr/>
          <p:nvPr/>
        </p:nvSpPr>
        <p:spPr>
          <a:xfrm flipV="1">
            <a:off x="0" y="1037404"/>
            <a:ext cx="12190413" cy="45719"/>
          </a:xfrm>
          <a:prstGeom prst="rect">
            <a:avLst/>
          </a:prstGeom>
          <a:gradFill flip="none" rotWithShape="1">
            <a:gsLst>
              <a:gs pos="0">
                <a:srgbClr val="C00000"/>
              </a:gs>
              <a:gs pos="50000">
                <a:srgbClr val="C00000">
                  <a:tint val="44500"/>
                  <a:satMod val="160000"/>
                </a:srgbClr>
              </a:gs>
              <a:gs pos="100000">
                <a:srgbClr val="C00000">
                  <a:tint val="23500"/>
                  <a:satMod val="160000"/>
                </a:srgb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F6F6F"/>
              </a:solidFill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65AD7730-F1D6-D8B7-ACE6-4F442D1A6C3E}"/>
              </a:ext>
            </a:extLst>
          </p:cNvPr>
          <p:cNvSpPr/>
          <p:nvPr/>
        </p:nvSpPr>
        <p:spPr>
          <a:xfrm>
            <a:off x="6031462" y="1591200"/>
            <a:ext cx="1624755" cy="1662257"/>
          </a:xfrm>
          <a:custGeom>
            <a:avLst/>
            <a:gdLst>
              <a:gd name="connsiteX0" fmla="*/ 0 w 1662257"/>
              <a:gd name="connsiteY0" fmla="*/ 723082 h 1446163"/>
              <a:gd name="connsiteX1" fmla="*/ 361541 w 1662257"/>
              <a:gd name="connsiteY1" fmla="*/ 0 h 1446163"/>
              <a:gd name="connsiteX2" fmla="*/ 1300716 w 1662257"/>
              <a:gd name="connsiteY2" fmla="*/ 0 h 1446163"/>
              <a:gd name="connsiteX3" fmla="*/ 1662257 w 1662257"/>
              <a:gd name="connsiteY3" fmla="*/ 723082 h 1446163"/>
              <a:gd name="connsiteX4" fmla="*/ 1300716 w 1662257"/>
              <a:gd name="connsiteY4" fmla="*/ 1446163 h 1446163"/>
              <a:gd name="connsiteX5" fmla="*/ 361541 w 1662257"/>
              <a:gd name="connsiteY5" fmla="*/ 1446163 h 1446163"/>
              <a:gd name="connsiteX6" fmla="*/ 0 w 1662257"/>
              <a:gd name="connsiteY6" fmla="*/ 723082 h 1446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62257" h="1446163">
                <a:moveTo>
                  <a:pt x="831128" y="0"/>
                </a:moveTo>
                <a:lnTo>
                  <a:pt x="1662257" y="314541"/>
                </a:lnTo>
                <a:lnTo>
                  <a:pt x="1662257" y="1131622"/>
                </a:lnTo>
                <a:lnTo>
                  <a:pt x="831128" y="1446163"/>
                </a:lnTo>
                <a:lnTo>
                  <a:pt x="0" y="1131622"/>
                </a:lnTo>
                <a:lnTo>
                  <a:pt x="0" y="314541"/>
                </a:lnTo>
                <a:lnTo>
                  <a:pt x="831128" y="0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5">
              <a:hueOff val="0"/>
              <a:satOff val="0"/>
              <a:lumOff val="0"/>
              <a:alphaOff val="0"/>
            </a:schemeClr>
          </a:fillRef>
          <a:effectRef idx="3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28230" tIns="361905" rIns="328230" bIns="361905" numCol="1" spcCol="1270" anchor="ctr" anchorCtr="0">
            <a:noAutofit/>
          </a:bodyPr>
          <a:lstStyle/>
          <a:p>
            <a:pPr marL="0" lvl="0" indent="0" algn="ctr" defTabSz="1200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altLang="zh-CN" dirty="0"/>
              <a:t>3</a:t>
            </a:r>
          </a:p>
          <a:p>
            <a:pPr marL="0" lvl="0" indent="0" algn="ctr" defTabSz="1200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dirty="0"/>
              <a:t>虚心涵泳</a:t>
            </a:r>
            <a:endParaRPr lang="zh-CN" altLang="en-US" kern="1200" dirty="0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489F108B-1D83-65F5-45EA-EB488160A59B}"/>
              </a:ext>
            </a:extLst>
          </p:cNvPr>
          <p:cNvSpPr/>
          <p:nvPr/>
        </p:nvSpPr>
        <p:spPr>
          <a:xfrm>
            <a:off x="4276725" y="1591200"/>
            <a:ext cx="1624755" cy="1662257"/>
          </a:xfrm>
          <a:custGeom>
            <a:avLst/>
            <a:gdLst>
              <a:gd name="connsiteX0" fmla="*/ 0 w 1662257"/>
              <a:gd name="connsiteY0" fmla="*/ 723082 h 1446163"/>
              <a:gd name="connsiteX1" fmla="*/ 361541 w 1662257"/>
              <a:gd name="connsiteY1" fmla="*/ 0 h 1446163"/>
              <a:gd name="connsiteX2" fmla="*/ 1300716 w 1662257"/>
              <a:gd name="connsiteY2" fmla="*/ 0 h 1446163"/>
              <a:gd name="connsiteX3" fmla="*/ 1662257 w 1662257"/>
              <a:gd name="connsiteY3" fmla="*/ 723082 h 1446163"/>
              <a:gd name="connsiteX4" fmla="*/ 1300716 w 1662257"/>
              <a:gd name="connsiteY4" fmla="*/ 1446163 h 1446163"/>
              <a:gd name="connsiteX5" fmla="*/ 361541 w 1662257"/>
              <a:gd name="connsiteY5" fmla="*/ 1446163 h 1446163"/>
              <a:gd name="connsiteX6" fmla="*/ 0 w 1662257"/>
              <a:gd name="connsiteY6" fmla="*/ 723082 h 1446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62257" h="1446163">
                <a:moveTo>
                  <a:pt x="831128" y="0"/>
                </a:moveTo>
                <a:lnTo>
                  <a:pt x="1662257" y="314541"/>
                </a:lnTo>
                <a:lnTo>
                  <a:pt x="1662257" y="1131622"/>
                </a:lnTo>
                <a:lnTo>
                  <a:pt x="831128" y="1446163"/>
                </a:lnTo>
                <a:lnTo>
                  <a:pt x="0" y="1131622"/>
                </a:lnTo>
                <a:lnTo>
                  <a:pt x="0" y="314541"/>
                </a:lnTo>
                <a:lnTo>
                  <a:pt x="831128" y="0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5">
              <a:hueOff val="-1351709"/>
              <a:satOff val="-3484"/>
              <a:lumOff val="-2353"/>
              <a:alphaOff val="0"/>
            </a:schemeClr>
          </a:fillRef>
          <a:effectRef idx="3">
            <a:schemeClr val="accent5">
              <a:hueOff val="-1351709"/>
              <a:satOff val="-3484"/>
              <a:lumOff val="-2353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5360" tIns="259035" rIns="225360" bIns="259035" numCol="1" spcCol="1270" anchor="ctr" anchorCtr="0">
            <a:noAutofit/>
          </a:bodyPr>
          <a:lstStyle/>
          <a:p>
            <a:pPr marL="0" lvl="0" indent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altLang="zh-CN" dirty="0"/>
              <a:t>2</a:t>
            </a:r>
          </a:p>
          <a:p>
            <a:pPr marL="0" lvl="0" indent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dirty="0"/>
              <a:t>熟读精思</a:t>
            </a:r>
            <a:endParaRPr lang="zh-CN" altLang="en-US" kern="1200" dirty="0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EE318E70-33FC-0B21-DC28-04F226F35853}"/>
              </a:ext>
            </a:extLst>
          </p:cNvPr>
          <p:cNvSpPr/>
          <p:nvPr/>
        </p:nvSpPr>
        <p:spPr>
          <a:xfrm>
            <a:off x="5150733" y="3002124"/>
            <a:ext cx="1624755" cy="1662257"/>
          </a:xfrm>
          <a:custGeom>
            <a:avLst/>
            <a:gdLst>
              <a:gd name="connsiteX0" fmla="*/ 0 w 1662257"/>
              <a:gd name="connsiteY0" fmla="*/ 723082 h 1446163"/>
              <a:gd name="connsiteX1" fmla="*/ 361541 w 1662257"/>
              <a:gd name="connsiteY1" fmla="*/ 0 h 1446163"/>
              <a:gd name="connsiteX2" fmla="*/ 1300716 w 1662257"/>
              <a:gd name="connsiteY2" fmla="*/ 0 h 1446163"/>
              <a:gd name="connsiteX3" fmla="*/ 1662257 w 1662257"/>
              <a:gd name="connsiteY3" fmla="*/ 723082 h 1446163"/>
              <a:gd name="connsiteX4" fmla="*/ 1300716 w 1662257"/>
              <a:gd name="connsiteY4" fmla="*/ 1446163 h 1446163"/>
              <a:gd name="connsiteX5" fmla="*/ 361541 w 1662257"/>
              <a:gd name="connsiteY5" fmla="*/ 1446163 h 1446163"/>
              <a:gd name="connsiteX6" fmla="*/ 0 w 1662257"/>
              <a:gd name="connsiteY6" fmla="*/ 723082 h 1446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62257" h="1446163">
                <a:moveTo>
                  <a:pt x="831128" y="0"/>
                </a:moveTo>
                <a:lnTo>
                  <a:pt x="1662257" y="314541"/>
                </a:lnTo>
                <a:lnTo>
                  <a:pt x="1662257" y="1131622"/>
                </a:lnTo>
                <a:lnTo>
                  <a:pt x="831128" y="1446163"/>
                </a:lnTo>
                <a:lnTo>
                  <a:pt x="0" y="1131622"/>
                </a:lnTo>
                <a:lnTo>
                  <a:pt x="0" y="314541"/>
                </a:lnTo>
                <a:lnTo>
                  <a:pt x="831128" y="0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5">
              <a:hueOff val="-2703417"/>
              <a:satOff val="-6968"/>
              <a:lumOff val="-4706"/>
              <a:alphaOff val="0"/>
            </a:schemeClr>
          </a:fillRef>
          <a:effectRef idx="3">
            <a:schemeClr val="accent5">
              <a:hueOff val="-2703417"/>
              <a:satOff val="-6968"/>
              <a:lumOff val="-4706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28230" tIns="361905" rIns="328230" bIns="361905" numCol="1" spcCol="1270" anchor="ctr" anchorCtr="0">
            <a:noAutofit/>
          </a:bodyPr>
          <a:lstStyle/>
          <a:p>
            <a:pPr marL="0" lvl="0" indent="0" algn="ctr" defTabSz="1200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b="1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（三）</a:t>
            </a:r>
            <a:endParaRPr lang="en-US" altLang="zh-CN" b="1" dirty="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marL="0" lvl="0" indent="0" algn="ctr" defTabSz="1200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b="1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论“朱子读书法”</a:t>
            </a:r>
            <a:endParaRPr lang="zh-CN" altLang="en-US" b="1" kern="1200" dirty="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9FD42D09-1BEF-D60D-674E-DF9408C6CFBB}"/>
              </a:ext>
            </a:extLst>
          </p:cNvPr>
          <p:cNvSpPr/>
          <p:nvPr/>
        </p:nvSpPr>
        <p:spPr>
          <a:xfrm>
            <a:off x="6905470" y="3002124"/>
            <a:ext cx="1624755" cy="1662257"/>
          </a:xfrm>
          <a:custGeom>
            <a:avLst/>
            <a:gdLst>
              <a:gd name="connsiteX0" fmla="*/ 0 w 1662257"/>
              <a:gd name="connsiteY0" fmla="*/ 723082 h 1446163"/>
              <a:gd name="connsiteX1" fmla="*/ 361541 w 1662257"/>
              <a:gd name="connsiteY1" fmla="*/ 0 h 1446163"/>
              <a:gd name="connsiteX2" fmla="*/ 1300716 w 1662257"/>
              <a:gd name="connsiteY2" fmla="*/ 0 h 1446163"/>
              <a:gd name="connsiteX3" fmla="*/ 1662257 w 1662257"/>
              <a:gd name="connsiteY3" fmla="*/ 723082 h 1446163"/>
              <a:gd name="connsiteX4" fmla="*/ 1300716 w 1662257"/>
              <a:gd name="connsiteY4" fmla="*/ 1446163 h 1446163"/>
              <a:gd name="connsiteX5" fmla="*/ 361541 w 1662257"/>
              <a:gd name="connsiteY5" fmla="*/ 1446163 h 1446163"/>
              <a:gd name="connsiteX6" fmla="*/ 0 w 1662257"/>
              <a:gd name="connsiteY6" fmla="*/ 723082 h 1446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62257" h="1446163">
                <a:moveTo>
                  <a:pt x="831128" y="0"/>
                </a:moveTo>
                <a:lnTo>
                  <a:pt x="1662257" y="314541"/>
                </a:lnTo>
                <a:lnTo>
                  <a:pt x="1662257" y="1131622"/>
                </a:lnTo>
                <a:lnTo>
                  <a:pt x="831128" y="1446163"/>
                </a:lnTo>
                <a:lnTo>
                  <a:pt x="0" y="1131622"/>
                </a:lnTo>
                <a:lnTo>
                  <a:pt x="0" y="314541"/>
                </a:lnTo>
                <a:lnTo>
                  <a:pt x="831128" y="0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5">
              <a:hueOff val="-4055126"/>
              <a:satOff val="-10451"/>
              <a:lumOff val="-7059"/>
              <a:alphaOff val="0"/>
            </a:schemeClr>
          </a:fillRef>
          <a:effectRef idx="3">
            <a:schemeClr val="accent5">
              <a:hueOff val="-4055126"/>
              <a:satOff val="-10451"/>
              <a:lumOff val="-7059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5360" tIns="259035" rIns="225360" bIns="259035" numCol="1" spcCol="1270" anchor="ctr" anchorCtr="0">
            <a:noAutofit/>
          </a:bodyPr>
          <a:lstStyle/>
          <a:p>
            <a:pPr marL="0" lvl="0" indent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altLang="zh-CN" dirty="0"/>
              <a:t>4</a:t>
            </a:r>
          </a:p>
          <a:p>
            <a:pPr marL="0" lvl="0" indent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dirty="0"/>
              <a:t>切己体察</a:t>
            </a:r>
            <a:endParaRPr lang="zh-CN" altLang="en-US" kern="1200" dirty="0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EA2160A5-7AB5-3E58-1058-6E6F53A18E12}"/>
              </a:ext>
            </a:extLst>
          </p:cNvPr>
          <p:cNvSpPr/>
          <p:nvPr/>
        </p:nvSpPr>
        <p:spPr>
          <a:xfrm>
            <a:off x="6031462" y="4413048"/>
            <a:ext cx="1624755" cy="1662257"/>
          </a:xfrm>
          <a:custGeom>
            <a:avLst/>
            <a:gdLst>
              <a:gd name="connsiteX0" fmla="*/ 0 w 1662257"/>
              <a:gd name="connsiteY0" fmla="*/ 723082 h 1446163"/>
              <a:gd name="connsiteX1" fmla="*/ 361541 w 1662257"/>
              <a:gd name="connsiteY1" fmla="*/ 0 h 1446163"/>
              <a:gd name="connsiteX2" fmla="*/ 1300716 w 1662257"/>
              <a:gd name="connsiteY2" fmla="*/ 0 h 1446163"/>
              <a:gd name="connsiteX3" fmla="*/ 1662257 w 1662257"/>
              <a:gd name="connsiteY3" fmla="*/ 723082 h 1446163"/>
              <a:gd name="connsiteX4" fmla="*/ 1300716 w 1662257"/>
              <a:gd name="connsiteY4" fmla="*/ 1446163 h 1446163"/>
              <a:gd name="connsiteX5" fmla="*/ 361541 w 1662257"/>
              <a:gd name="connsiteY5" fmla="*/ 1446163 h 1446163"/>
              <a:gd name="connsiteX6" fmla="*/ 0 w 1662257"/>
              <a:gd name="connsiteY6" fmla="*/ 723082 h 1446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62257" h="1446163">
                <a:moveTo>
                  <a:pt x="831128" y="0"/>
                </a:moveTo>
                <a:lnTo>
                  <a:pt x="1662257" y="314541"/>
                </a:lnTo>
                <a:lnTo>
                  <a:pt x="1662257" y="1131622"/>
                </a:lnTo>
                <a:lnTo>
                  <a:pt x="831128" y="1446163"/>
                </a:lnTo>
                <a:lnTo>
                  <a:pt x="0" y="1131622"/>
                </a:lnTo>
                <a:lnTo>
                  <a:pt x="0" y="314541"/>
                </a:lnTo>
                <a:lnTo>
                  <a:pt x="831128" y="0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5">
              <a:hueOff val="-5406834"/>
              <a:satOff val="-13935"/>
              <a:lumOff val="-9412"/>
              <a:alphaOff val="0"/>
            </a:schemeClr>
          </a:fillRef>
          <a:effectRef idx="3">
            <a:schemeClr val="accent5">
              <a:hueOff val="-5406834"/>
              <a:satOff val="-13935"/>
              <a:lumOff val="-9412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28230" tIns="361905" rIns="328230" bIns="361905" numCol="1" spcCol="1270" anchor="ctr" anchorCtr="0">
            <a:noAutofit/>
          </a:bodyPr>
          <a:lstStyle/>
          <a:p>
            <a:pPr marL="0" lvl="0" indent="0" algn="ctr" defTabSz="1200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altLang="zh-CN" dirty="0"/>
              <a:t>5</a:t>
            </a:r>
          </a:p>
          <a:p>
            <a:pPr marL="0" lvl="0" indent="0" algn="ctr" defTabSz="1200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dirty="0"/>
              <a:t>着紧用力</a:t>
            </a:r>
            <a:endParaRPr lang="zh-CN" altLang="en-US" kern="1200" dirty="0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52FD1B0B-06EF-2367-BD69-1977B7C73F66}"/>
              </a:ext>
            </a:extLst>
          </p:cNvPr>
          <p:cNvSpPr/>
          <p:nvPr/>
        </p:nvSpPr>
        <p:spPr>
          <a:xfrm>
            <a:off x="4276725" y="4413048"/>
            <a:ext cx="1624755" cy="1662257"/>
          </a:xfrm>
          <a:custGeom>
            <a:avLst/>
            <a:gdLst>
              <a:gd name="connsiteX0" fmla="*/ 0 w 1662257"/>
              <a:gd name="connsiteY0" fmla="*/ 723082 h 1446163"/>
              <a:gd name="connsiteX1" fmla="*/ 361541 w 1662257"/>
              <a:gd name="connsiteY1" fmla="*/ 0 h 1446163"/>
              <a:gd name="connsiteX2" fmla="*/ 1300716 w 1662257"/>
              <a:gd name="connsiteY2" fmla="*/ 0 h 1446163"/>
              <a:gd name="connsiteX3" fmla="*/ 1662257 w 1662257"/>
              <a:gd name="connsiteY3" fmla="*/ 723082 h 1446163"/>
              <a:gd name="connsiteX4" fmla="*/ 1300716 w 1662257"/>
              <a:gd name="connsiteY4" fmla="*/ 1446163 h 1446163"/>
              <a:gd name="connsiteX5" fmla="*/ 361541 w 1662257"/>
              <a:gd name="connsiteY5" fmla="*/ 1446163 h 1446163"/>
              <a:gd name="connsiteX6" fmla="*/ 0 w 1662257"/>
              <a:gd name="connsiteY6" fmla="*/ 723082 h 1446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62257" h="1446163">
                <a:moveTo>
                  <a:pt x="831128" y="0"/>
                </a:moveTo>
                <a:lnTo>
                  <a:pt x="1662257" y="314541"/>
                </a:lnTo>
                <a:lnTo>
                  <a:pt x="1662257" y="1131622"/>
                </a:lnTo>
                <a:lnTo>
                  <a:pt x="831128" y="1446163"/>
                </a:lnTo>
                <a:lnTo>
                  <a:pt x="0" y="1131622"/>
                </a:lnTo>
                <a:lnTo>
                  <a:pt x="0" y="314541"/>
                </a:lnTo>
                <a:lnTo>
                  <a:pt x="831128" y="0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5">
              <a:hueOff val="-6758543"/>
              <a:satOff val="-17419"/>
              <a:lumOff val="-11765"/>
              <a:alphaOff val="0"/>
            </a:schemeClr>
          </a:fillRef>
          <a:effectRef idx="3">
            <a:schemeClr val="accent5">
              <a:hueOff val="-6758543"/>
              <a:satOff val="-17419"/>
              <a:lumOff val="-11765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5360" tIns="259035" rIns="225360" bIns="259035" numCol="1" spcCol="1270" anchor="ctr" anchorCtr="0">
            <a:noAutofit/>
          </a:bodyPr>
          <a:lstStyle/>
          <a:p>
            <a:pPr marL="0" lvl="0" indent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altLang="zh-CN" dirty="0"/>
              <a:t>6</a:t>
            </a:r>
          </a:p>
          <a:p>
            <a:pPr marL="0" lvl="0" indent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dirty="0"/>
              <a:t>居敬持志</a:t>
            </a:r>
            <a:endParaRPr lang="zh-CN" altLang="en-US" kern="1200" dirty="0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844E0DFA-B231-CE74-DF34-2FFBDDC74791}"/>
              </a:ext>
            </a:extLst>
          </p:cNvPr>
          <p:cNvSpPr/>
          <p:nvPr/>
        </p:nvSpPr>
        <p:spPr>
          <a:xfrm>
            <a:off x="3399357" y="3002124"/>
            <a:ext cx="1624755" cy="1662257"/>
          </a:xfrm>
          <a:custGeom>
            <a:avLst/>
            <a:gdLst>
              <a:gd name="connsiteX0" fmla="*/ 0 w 1662257"/>
              <a:gd name="connsiteY0" fmla="*/ 723082 h 1446163"/>
              <a:gd name="connsiteX1" fmla="*/ 361541 w 1662257"/>
              <a:gd name="connsiteY1" fmla="*/ 0 h 1446163"/>
              <a:gd name="connsiteX2" fmla="*/ 1300716 w 1662257"/>
              <a:gd name="connsiteY2" fmla="*/ 0 h 1446163"/>
              <a:gd name="connsiteX3" fmla="*/ 1662257 w 1662257"/>
              <a:gd name="connsiteY3" fmla="*/ 723082 h 1446163"/>
              <a:gd name="connsiteX4" fmla="*/ 1300716 w 1662257"/>
              <a:gd name="connsiteY4" fmla="*/ 1446163 h 1446163"/>
              <a:gd name="connsiteX5" fmla="*/ 361541 w 1662257"/>
              <a:gd name="connsiteY5" fmla="*/ 1446163 h 1446163"/>
              <a:gd name="connsiteX6" fmla="*/ 0 w 1662257"/>
              <a:gd name="connsiteY6" fmla="*/ 723082 h 1446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62257" h="1446163">
                <a:moveTo>
                  <a:pt x="831128" y="0"/>
                </a:moveTo>
                <a:lnTo>
                  <a:pt x="1662257" y="314541"/>
                </a:lnTo>
                <a:lnTo>
                  <a:pt x="1662257" y="1131622"/>
                </a:lnTo>
                <a:lnTo>
                  <a:pt x="831128" y="1446163"/>
                </a:lnTo>
                <a:lnTo>
                  <a:pt x="0" y="1131622"/>
                </a:lnTo>
                <a:lnTo>
                  <a:pt x="0" y="314541"/>
                </a:lnTo>
                <a:lnTo>
                  <a:pt x="831128" y="0"/>
                </a:lnTo>
                <a:close/>
              </a:path>
            </a:pathLst>
          </a:cu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spcFirstLastPara="0" vert="horz" wrap="square" lIns="225360" tIns="259035" rIns="225360" bIns="259035" numCol="1" spcCol="1270" anchor="ctr" anchorCtr="0">
            <a:noAutofit/>
          </a:bodyPr>
          <a:lstStyle/>
          <a:p>
            <a:pPr marL="0" lvl="0" indent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altLang="zh-CN" dirty="0"/>
              <a:t>1</a:t>
            </a:r>
          </a:p>
          <a:p>
            <a:pPr marL="0" lvl="0" indent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dirty="0"/>
              <a:t>循序渐进</a:t>
            </a:r>
            <a:endParaRPr lang="zh-CN" altLang="en-US" kern="1200" dirty="0"/>
          </a:p>
        </p:txBody>
      </p:sp>
    </p:spTree>
    <p:extLst>
      <p:ext uri="{BB962C8B-B14F-4D97-AF65-F5344CB8AC3E}">
        <p14:creationId xmlns:p14="http://schemas.microsoft.com/office/powerpoint/2010/main" val="3707324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7" grpId="0" animBg="1"/>
      <p:bldP spid="5" grpId="0" animBg="1"/>
      <p:bldP spid="7" grpId="0" animBg="1"/>
      <p:bldP spid="8" grpId="0" animBg="1"/>
      <p:bldP spid="12" grpId="0" animBg="1"/>
      <p:bldP spid="13" grpId="0" animBg="1"/>
      <p:bldP spid="15" grpId="0" animBg="1"/>
      <p:bldP spid="1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941534" y="430543"/>
            <a:ext cx="572439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zh-CN" altLang="en-US" sz="2600" b="1" spc="3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第二节　明清时期的教育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FC26032-C510-334A-EC7B-4276FEB141DD}"/>
              </a:ext>
            </a:extLst>
          </p:cNvPr>
          <p:cNvGrpSpPr/>
          <p:nvPr/>
        </p:nvGrpSpPr>
        <p:grpSpPr>
          <a:xfrm>
            <a:off x="1191604" y="512679"/>
            <a:ext cx="256940" cy="252131"/>
            <a:chOff x="1053818" y="525205"/>
            <a:chExt cx="256940" cy="252131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DFBD3CBA-14B5-093C-2588-28C4B2AB3C64}"/>
                </a:ext>
              </a:extLst>
            </p:cNvPr>
            <p:cNvSpPr/>
            <p:nvPr/>
          </p:nvSpPr>
          <p:spPr>
            <a:xfrm rot="18900000">
              <a:off x="1079234" y="545812"/>
              <a:ext cx="231524" cy="231524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747F9A5-B710-D0F3-00B7-F9D6280609BF}"/>
                </a:ext>
              </a:extLst>
            </p:cNvPr>
            <p:cNvSpPr/>
            <p:nvPr/>
          </p:nvSpPr>
          <p:spPr>
            <a:xfrm rot="18900000">
              <a:off x="1053818" y="525205"/>
              <a:ext cx="169275" cy="16927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矩形 26">
            <a:extLst>
              <a:ext uri="{FF2B5EF4-FFF2-40B4-BE49-F238E27FC236}">
                <a16:creationId xmlns:a16="http://schemas.microsoft.com/office/drawing/2014/main" id="{5DF14B37-9156-0689-7DBD-5C589781A0F4}"/>
              </a:ext>
            </a:extLst>
          </p:cNvPr>
          <p:cNvSpPr/>
          <p:nvPr/>
        </p:nvSpPr>
        <p:spPr>
          <a:xfrm flipV="1">
            <a:off x="0" y="1037404"/>
            <a:ext cx="12190413" cy="45719"/>
          </a:xfrm>
          <a:prstGeom prst="rect">
            <a:avLst/>
          </a:prstGeom>
          <a:gradFill flip="none" rotWithShape="1">
            <a:gsLst>
              <a:gs pos="0">
                <a:srgbClr val="C00000"/>
              </a:gs>
              <a:gs pos="50000">
                <a:srgbClr val="C00000">
                  <a:tint val="44500"/>
                  <a:satMod val="160000"/>
                </a:srgbClr>
              </a:gs>
              <a:gs pos="100000">
                <a:srgbClr val="C00000">
                  <a:tint val="23500"/>
                  <a:satMod val="160000"/>
                </a:srgb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F6F6F"/>
              </a:solidFill>
            </a:endParaRP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AED0703B-711A-7A2E-85CD-0B585C5420D5}"/>
              </a:ext>
            </a:extLst>
          </p:cNvPr>
          <p:cNvSpPr/>
          <p:nvPr/>
        </p:nvSpPr>
        <p:spPr>
          <a:xfrm>
            <a:off x="691417" y="3096804"/>
            <a:ext cx="3190110" cy="694588"/>
          </a:xfrm>
          <a:custGeom>
            <a:avLst/>
            <a:gdLst>
              <a:gd name="connsiteX0" fmla="*/ 0 w 2982355"/>
              <a:gd name="connsiteY0" fmla="*/ 69459 h 694588"/>
              <a:gd name="connsiteX1" fmla="*/ 69459 w 2982355"/>
              <a:gd name="connsiteY1" fmla="*/ 0 h 694588"/>
              <a:gd name="connsiteX2" fmla="*/ 2912896 w 2982355"/>
              <a:gd name="connsiteY2" fmla="*/ 0 h 694588"/>
              <a:gd name="connsiteX3" fmla="*/ 2982355 w 2982355"/>
              <a:gd name="connsiteY3" fmla="*/ 69459 h 694588"/>
              <a:gd name="connsiteX4" fmla="*/ 2982355 w 2982355"/>
              <a:gd name="connsiteY4" fmla="*/ 625129 h 694588"/>
              <a:gd name="connsiteX5" fmla="*/ 2912896 w 2982355"/>
              <a:gd name="connsiteY5" fmla="*/ 694588 h 694588"/>
              <a:gd name="connsiteX6" fmla="*/ 69459 w 2982355"/>
              <a:gd name="connsiteY6" fmla="*/ 694588 h 694588"/>
              <a:gd name="connsiteX7" fmla="*/ 0 w 2982355"/>
              <a:gd name="connsiteY7" fmla="*/ 625129 h 694588"/>
              <a:gd name="connsiteX8" fmla="*/ 0 w 2982355"/>
              <a:gd name="connsiteY8" fmla="*/ 69459 h 694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82355" h="694588">
                <a:moveTo>
                  <a:pt x="0" y="69459"/>
                </a:moveTo>
                <a:cubicBezTo>
                  <a:pt x="0" y="31098"/>
                  <a:pt x="31098" y="0"/>
                  <a:pt x="69459" y="0"/>
                </a:cubicBezTo>
                <a:lnTo>
                  <a:pt x="2912896" y="0"/>
                </a:lnTo>
                <a:cubicBezTo>
                  <a:pt x="2951257" y="0"/>
                  <a:pt x="2982355" y="31098"/>
                  <a:pt x="2982355" y="69459"/>
                </a:cubicBezTo>
                <a:lnTo>
                  <a:pt x="2982355" y="625129"/>
                </a:lnTo>
                <a:cubicBezTo>
                  <a:pt x="2982355" y="663490"/>
                  <a:pt x="2951257" y="694588"/>
                  <a:pt x="2912896" y="694588"/>
                </a:cubicBezTo>
                <a:lnTo>
                  <a:pt x="69459" y="694588"/>
                </a:lnTo>
                <a:cubicBezTo>
                  <a:pt x="31098" y="694588"/>
                  <a:pt x="0" y="663490"/>
                  <a:pt x="0" y="625129"/>
                </a:cubicBezTo>
                <a:lnTo>
                  <a:pt x="0" y="69459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3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1774" tIns="31774" rIns="31774" bIns="31774" numCol="1" spcCol="1270" anchor="ctr" anchorCtr="0">
            <a:noAutofit/>
          </a:bodyPr>
          <a:lstStyle/>
          <a:p>
            <a:pPr marL="0" lvl="0" indent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dirty="0"/>
              <a:t>一、明清时期的文教政策</a:t>
            </a:r>
            <a:endParaRPr lang="zh-CN" altLang="en-US" sz="1800" kern="1200" dirty="0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EE6904BA-5B3A-C2D7-ABCA-D9DFB3D5A5FE}"/>
              </a:ext>
            </a:extLst>
          </p:cNvPr>
          <p:cNvGrpSpPr/>
          <p:nvPr/>
        </p:nvGrpSpPr>
        <p:grpSpPr>
          <a:xfrm>
            <a:off x="4160784" y="1979113"/>
            <a:ext cx="4068735" cy="1530240"/>
            <a:chOff x="4160784" y="1979113"/>
            <a:chExt cx="4068735" cy="1530240"/>
          </a:xfrm>
        </p:grpSpPr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550A6B5B-77BB-4DCE-0B4B-52EC7E4126A7}"/>
                </a:ext>
              </a:extLst>
            </p:cNvPr>
            <p:cNvSpPr/>
            <p:nvPr/>
          </p:nvSpPr>
          <p:spPr>
            <a:xfrm rot="17786082">
              <a:off x="3554617" y="2867320"/>
              <a:ext cx="1248200" cy="35866"/>
            </a:xfrm>
            <a:custGeom>
              <a:avLst/>
              <a:gdLst>
                <a:gd name="connsiteX0" fmla="*/ 0 w 1248200"/>
                <a:gd name="connsiteY0" fmla="*/ 16765 h 33530"/>
                <a:gd name="connsiteX1" fmla="*/ 1248200 w 1248200"/>
                <a:gd name="connsiteY1" fmla="*/ 16765 h 33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8200" h="33530">
                  <a:moveTo>
                    <a:pt x="0" y="16765"/>
                  </a:moveTo>
                  <a:lnTo>
                    <a:pt x="1248200" y="16765"/>
                  </a:lnTo>
                </a:path>
              </a:pathLst>
            </a:custGeom>
            <a:noFill/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3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05595" tIns="-14440" rIns="605594" bIns="-14441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1800" kern="1200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71C95029-1C2A-9E22-7F1C-FDF3B40972AB}"/>
                </a:ext>
              </a:extLst>
            </p:cNvPr>
            <p:cNvSpPr/>
            <p:nvPr/>
          </p:nvSpPr>
          <p:spPr>
            <a:xfrm>
              <a:off x="4475907" y="1979113"/>
              <a:ext cx="3753612" cy="694588"/>
            </a:xfrm>
            <a:custGeom>
              <a:avLst/>
              <a:gdLst>
                <a:gd name="connsiteX0" fmla="*/ 0 w 3509159"/>
                <a:gd name="connsiteY0" fmla="*/ 69459 h 694588"/>
                <a:gd name="connsiteX1" fmla="*/ 69459 w 3509159"/>
                <a:gd name="connsiteY1" fmla="*/ 0 h 694588"/>
                <a:gd name="connsiteX2" fmla="*/ 3439700 w 3509159"/>
                <a:gd name="connsiteY2" fmla="*/ 0 h 694588"/>
                <a:gd name="connsiteX3" fmla="*/ 3509159 w 3509159"/>
                <a:gd name="connsiteY3" fmla="*/ 69459 h 694588"/>
                <a:gd name="connsiteX4" fmla="*/ 3509159 w 3509159"/>
                <a:gd name="connsiteY4" fmla="*/ 625129 h 694588"/>
                <a:gd name="connsiteX5" fmla="*/ 3439700 w 3509159"/>
                <a:gd name="connsiteY5" fmla="*/ 694588 h 694588"/>
                <a:gd name="connsiteX6" fmla="*/ 69459 w 3509159"/>
                <a:gd name="connsiteY6" fmla="*/ 694588 h 694588"/>
                <a:gd name="connsiteX7" fmla="*/ 0 w 3509159"/>
                <a:gd name="connsiteY7" fmla="*/ 625129 h 694588"/>
                <a:gd name="connsiteX8" fmla="*/ 0 w 3509159"/>
                <a:gd name="connsiteY8" fmla="*/ 69459 h 694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509159" h="694588">
                  <a:moveTo>
                    <a:pt x="0" y="69459"/>
                  </a:moveTo>
                  <a:cubicBezTo>
                    <a:pt x="0" y="31098"/>
                    <a:pt x="31098" y="0"/>
                    <a:pt x="69459" y="0"/>
                  </a:cubicBezTo>
                  <a:lnTo>
                    <a:pt x="3439700" y="0"/>
                  </a:lnTo>
                  <a:cubicBezTo>
                    <a:pt x="3478061" y="0"/>
                    <a:pt x="3509159" y="31098"/>
                    <a:pt x="3509159" y="69459"/>
                  </a:cubicBezTo>
                  <a:lnTo>
                    <a:pt x="3509159" y="625129"/>
                  </a:lnTo>
                  <a:cubicBezTo>
                    <a:pt x="3509159" y="663490"/>
                    <a:pt x="3478061" y="694588"/>
                    <a:pt x="3439700" y="694588"/>
                  </a:cubicBezTo>
                  <a:lnTo>
                    <a:pt x="69459" y="694588"/>
                  </a:lnTo>
                  <a:cubicBezTo>
                    <a:pt x="31098" y="694588"/>
                    <a:pt x="0" y="663490"/>
                    <a:pt x="0" y="625129"/>
                  </a:cubicBezTo>
                  <a:lnTo>
                    <a:pt x="0" y="69459"/>
                  </a:ln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3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1774" tIns="31774" rIns="31774" bIns="31774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dirty="0"/>
                <a:t>（一）广设学校，培育人才</a:t>
              </a:r>
              <a:endParaRPr lang="zh-CN" altLang="en-US" sz="1800" kern="1200" dirty="0"/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ED02BD25-E746-ACAC-CA49-A00D83584830}"/>
              </a:ext>
            </a:extLst>
          </p:cNvPr>
          <p:cNvGrpSpPr/>
          <p:nvPr/>
        </p:nvGrpSpPr>
        <p:grpSpPr>
          <a:xfrm>
            <a:off x="3881527" y="3096804"/>
            <a:ext cx="4347992" cy="694588"/>
            <a:chOff x="3881527" y="3096804"/>
            <a:chExt cx="4347992" cy="694588"/>
          </a:xfrm>
        </p:grpSpPr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EE2FEDAE-23F6-A27A-95C7-E5045100E36F}"/>
                </a:ext>
              </a:extLst>
            </p:cNvPr>
            <p:cNvSpPr/>
            <p:nvPr/>
          </p:nvSpPr>
          <p:spPr>
            <a:xfrm>
              <a:off x="3881527" y="3427333"/>
              <a:ext cx="594379" cy="33530"/>
            </a:xfrm>
            <a:custGeom>
              <a:avLst/>
              <a:gdLst>
                <a:gd name="connsiteX0" fmla="*/ 0 w 555670"/>
                <a:gd name="connsiteY0" fmla="*/ 16765 h 33530"/>
                <a:gd name="connsiteX1" fmla="*/ 555670 w 555670"/>
                <a:gd name="connsiteY1" fmla="*/ 16765 h 33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55670" h="33530">
                  <a:moveTo>
                    <a:pt x="0" y="16765"/>
                  </a:moveTo>
                  <a:lnTo>
                    <a:pt x="555670" y="16765"/>
                  </a:lnTo>
                </a:path>
              </a:pathLst>
            </a:custGeom>
            <a:noFill/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3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76644" tIns="2874" rIns="276643" bIns="2873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1800" kern="1200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72511AB2-534B-D59A-DBD3-70ED16D6A1CB}"/>
                </a:ext>
              </a:extLst>
            </p:cNvPr>
            <p:cNvSpPr/>
            <p:nvPr/>
          </p:nvSpPr>
          <p:spPr>
            <a:xfrm>
              <a:off x="4475907" y="3096804"/>
              <a:ext cx="3753612" cy="694588"/>
            </a:xfrm>
            <a:custGeom>
              <a:avLst/>
              <a:gdLst>
                <a:gd name="connsiteX0" fmla="*/ 0 w 3509159"/>
                <a:gd name="connsiteY0" fmla="*/ 69459 h 694588"/>
                <a:gd name="connsiteX1" fmla="*/ 69459 w 3509159"/>
                <a:gd name="connsiteY1" fmla="*/ 0 h 694588"/>
                <a:gd name="connsiteX2" fmla="*/ 3439700 w 3509159"/>
                <a:gd name="connsiteY2" fmla="*/ 0 h 694588"/>
                <a:gd name="connsiteX3" fmla="*/ 3509159 w 3509159"/>
                <a:gd name="connsiteY3" fmla="*/ 69459 h 694588"/>
                <a:gd name="connsiteX4" fmla="*/ 3509159 w 3509159"/>
                <a:gd name="connsiteY4" fmla="*/ 625129 h 694588"/>
                <a:gd name="connsiteX5" fmla="*/ 3439700 w 3509159"/>
                <a:gd name="connsiteY5" fmla="*/ 694588 h 694588"/>
                <a:gd name="connsiteX6" fmla="*/ 69459 w 3509159"/>
                <a:gd name="connsiteY6" fmla="*/ 694588 h 694588"/>
                <a:gd name="connsiteX7" fmla="*/ 0 w 3509159"/>
                <a:gd name="connsiteY7" fmla="*/ 625129 h 694588"/>
                <a:gd name="connsiteX8" fmla="*/ 0 w 3509159"/>
                <a:gd name="connsiteY8" fmla="*/ 69459 h 694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509159" h="694588">
                  <a:moveTo>
                    <a:pt x="0" y="69459"/>
                  </a:moveTo>
                  <a:cubicBezTo>
                    <a:pt x="0" y="31098"/>
                    <a:pt x="31098" y="0"/>
                    <a:pt x="69459" y="0"/>
                  </a:cubicBezTo>
                  <a:lnTo>
                    <a:pt x="3439700" y="0"/>
                  </a:lnTo>
                  <a:cubicBezTo>
                    <a:pt x="3478061" y="0"/>
                    <a:pt x="3509159" y="31098"/>
                    <a:pt x="3509159" y="69459"/>
                  </a:cubicBezTo>
                  <a:lnTo>
                    <a:pt x="3509159" y="625129"/>
                  </a:lnTo>
                  <a:cubicBezTo>
                    <a:pt x="3509159" y="663490"/>
                    <a:pt x="3478061" y="694588"/>
                    <a:pt x="3439700" y="694588"/>
                  </a:cubicBezTo>
                  <a:lnTo>
                    <a:pt x="69459" y="694588"/>
                  </a:lnTo>
                  <a:cubicBezTo>
                    <a:pt x="31098" y="694588"/>
                    <a:pt x="0" y="663490"/>
                    <a:pt x="0" y="625129"/>
                  </a:cubicBezTo>
                  <a:lnTo>
                    <a:pt x="0" y="69459"/>
                  </a:ln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3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1774" tIns="31774" rIns="31774" bIns="31774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dirty="0"/>
                <a:t>（二）重视科举，选拔人才</a:t>
              </a:r>
              <a:endParaRPr lang="zh-CN" altLang="en-US" sz="1800" kern="1200" dirty="0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F6403967-AA5F-29BA-3828-1815ED2A333B}"/>
              </a:ext>
            </a:extLst>
          </p:cNvPr>
          <p:cNvGrpSpPr/>
          <p:nvPr/>
        </p:nvGrpSpPr>
        <p:grpSpPr>
          <a:xfrm>
            <a:off x="4160784" y="3382241"/>
            <a:ext cx="4068735" cy="1595203"/>
            <a:chOff x="4160784" y="3382241"/>
            <a:chExt cx="4068735" cy="1595203"/>
          </a:xfrm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FF46A09C-3B4A-050B-B33F-68C51AAFF02F}"/>
                </a:ext>
              </a:extLst>
            </p:cNvPr>
            <p:cNvSpPr/>
            <p:nvPr/>
          </p:nvSpPr>
          <p:spPr>
            <a:xfrm rot="3893801">
              <a:off x="3523834" y="4019191"/>
              <a:ext cx="1309766" cy="35866"/>
            </a:xfrm>
            <a:custGeom>
              <a:avLst/>
              <a:gdLst>
                <a:gd name="connsiteX0" fmla="*/ 0 w 1309766"/>
                <a:gd name="connsiteY0" fmla="*/ 16765 h 33530"/>
                <a:gd name="connsiteX1" fmla="*/ 1309766 w 1309766"/>
                <a:gd name="connsiteY1" fmla="*/ 16765 h 33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09766" h="33530">
                  <a:moveTo>
                    <a:pt x="0" y="16765"/>
                  </a:moveTo>
                  <a:lnTo>
                    <a:pt x="1309766" y="16765"/>
                  </a:lnTo>
                </a:path>
              </a:pathLst>
            </a:custGeom>
            <a:noFill/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3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4839" tIns="-15980" rIns="634838" bIns="-15979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1800" kern="1200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48D4BFFA-1BE9-0B2A-2C6A-35FD39F2AAF4}"/>
                </a:ext>
              </a:extLst>
            </p:cNvPr>
            <p:cNvSpPr/>
            <p:nvPr/>
          </p:nvSpPr>
          <p:spPr>
            <a:xfrm>
              <a:off x="4475907" y="4282856"/>
              <a:ext cx="3753612" cy="694588"/>
            </a:xfrm>
            <a:custGeom>
              <a:avLst/>
              <a:gdLst>
                <a:gd name="connsiteX0" fmla="*/ 0 w 3509159"/>
                <a:gd name="connsiteY0" fmla="*/ 69459 h 694588"/>
                <a:gd name="connsiteX1" fmla="*/ 69459 w 3509159"/>
                <a:gd name="connsiteY1" fmla="*/ 0 h 694588"/>
                <a:gd name="connsiteX2" fmla="*/ 3439700 w 3509159"/>
                <a:gd name="connsiteY2" fmla="*/ 0 h 694588"/>
                <a:gd name="connsiteX3" fmla="*/ 3509159 w 3509159"/>
                <a:gd name="connsiteY3" fmla="*/ 69459 h 694588"/>
                <a:gd name="connsiteX4" fmla="*/ 3509159 w 3509159"/>
                <a:gd name="connsiteY4" fmla="*/ 625129 h 694588"/>
                <a:gd name="connsiteX5" fmla="*/ 3439700 w 3509159"/>
                <a:gd name="connsiteY5" fmla="*/ 694588 h 694588"/>
                <a:gd name="connsiteX6" fmla="*/ 69459 w 3509159"/>
                <a:gd name="connsiteY6" fmla="*/ 694588 h 694588"/>
                <a:gd name="connsiteX7" fmla="*/ 0 w 3509159"/>
                <a:gd name="connsiteY7" fmla="*/ 625129 h 694588"/>
                <a:gd name="connsiteX8" fmla="*/ 0 w 3509159"/>
                <a:gd name="connsiteY8" fmla="*/ 69459 h 694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509159" h="694588">
                  <a:moveTo>
                    <a:pt x="0" y="69459"/>
                  </a:moveTo>
                  <a:cubicBezTo>
                    <a:pt x="0" y="31098"/>
                    <a:pt x="31098" y="0"/>
                    <a:pt x="69459" y="0"/>
                  </a:cubicBezTo>
                  <a:lnTo>
                    <a:pt x="3439700" y="0"/>
                  </a:lnTo>
                  <a:cubicBezTo>
                    <a:pt x="3478061" y="0"/>
                    <a:pt x="3509159" y="31098"/>
                    <a:pt x="3509159" y="69459"/>
                  </a:cubicBezTo>
                  <a:lnTo>
                    <a:pt x="3509159" y="625129"/>
                  </a:lnTo>
                  <a:cubicBezTo>
                    <a:pt x="3509159" y="663490"/>
                    <a:pt x="3478061" y="694588"/>
                    <a:pt x="3439700" y="694588"/>
                  </a:cubicBezTo>
                  <a:lnTo>
                    <a:pt x="69459" y="694588"/>
                  </a:lnTo>
                  <a:cubicBezTo>
                    <a:pt x="31098" y="694588"/>
                    <a:pt x="0" y="663490"/>
                    <a:pt x="0" y="625129"/>
                  </a:cubicBezTo>
                  <a:lnTo>
                    <a:pt x="0" y="69459"/>
                  </a:ln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3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1774" tIns="31774" rIns="31774" bIns="31774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dirty="0"/>
                <a:t>（三）加强思想控制，实行文化专制</a:t>
              </a:r>
              <a:endParaRPr lang="zh-CN" altLang="en-US" sz="1800" kern="1200" dirty="0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BEEE7422-B694-A28B-7A8B-52A394FEA3BD}"/>
              </a:ext>
            </a:extLst>
          </p:cNvPr>
          <p:cNvGrpSpPr/>
          <p:nvPr/>
        </p:nvGrpSpPr>
        <p:grpSpPr>
          <a:xfrm>
            <a:off x="8508777" y="3096804"/>
            <a:ext cx="2990218" cy="1595203"/>
            <a:chOff x="8508777" y="3096804"/>
            <a:chExt cx="2990218" cy="1595203"/>
          </a:xfrm>
        </p:grpSpPr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787F72F8-D54A-F8EA-CE32-168C3D208734}"/>
                </a:ext>
              </a:extLst>
            </p:cNvPr>
            <p:cNvSpPr/>
            <p:nvPr/>
          </p:nvSpPr>
          <p:spPr>
            <a:xfrm rot="17706199">
              <a:off x="7871827" y="4019191"/>
              <a:ext cx="1309766" cy="35866"/>
            </a:xfrm>
            <a:custGeom>
              <a:avLst/>
              <a:gdLst>
                <a:gd name="connsiteX0" fmla="*/ 0 w 1309766"/>
                <a:gd name="connsiteY0" fmla="*/ 16765 h 33530"/>
                <a:gd name="connsiteX1" fmla="*/ 1309766 w 1309766"/>
                <a:gd name="connsiteY1" fmla="*/ 16765 h 33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09766" h="33530">
                  <a:moveTo>
                    <a:pt x="0" y="16765"/>
                  </a:moveTo>
                  <a:lnTo>
                    <a:pt x="1309766" y="16765"/>
                  </a:lnTo>
                </a:path>
              </a:pathLst>
            </a:custGeom>
            <a:noFill/>
          </p:spPr>
          <p:style>
            <a:lnRef idx="2">
              <a:schemeClr val="accent3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4">
                <a:tint val="7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4839" tIns="-15979" rIns="634839" bIns="-15980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1800" kern="1200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C213EB00-65D4-D8CF-9BAB-A452CB4FABEE}"/>
                </a:ext>
              </a:extLst>
            </p:cNvPr>
            <p:cNvSpPr/>
            <p:nvPr/>
          </p:nvSpPr>
          <p:spPr>
            <a:xfrm>
              <a:off x="8823900" y="3096804"/>
              <a:ext cx="2675095" cy="694588"/>
            </a:xfrm>
            <a:custGeom>
              <a:avLst/>
              <a:gdLst>
                <a:gd name="connsiteX0" fmla="*/ 0 w 2500880"/>
                <a:gd name="connsiteY0" fmla="*/ 69459 h 694588"/>
                <a:gd name="connsiteX1" fmla="*/ 69459 w 2500880"/>
                <a:gd name="connsiteY1" fmla="*/ 0 h 694588"/>
                <a:gd name="connsiteX2" fmla="*/ 2431421 w 2500880"/>
                <a:gd name="connsiteY2" fmla="*/ 0 h 694588"/>
                <a:gd name="connsiteX3" fmla="*/ 2500880 w 2500880"/>
                <a:gd name="connsiteY3" fmla="*/ 69459 h 694588"/>
                <a:gd name="connsiteX4" fmla="*/ 2500880 w 2500880"/>
                <a:gd name="connsiteY4" fmla="*/ 625129 h 694588"/>
                <a:gd name="connsiteX5" fmla="*/ 2431421 w 2500880"/>
                <a:gd name="connsiteY5" fmla="*/ 694588 h 694588"/>
                <a:gd name="connsiteX6" fmla="*/ 69459 w 2500880"/>
                <a:gd name="connsiteY6" fmla="*/ 694588 h 694588"/>
                <a:gd name="connsiteX7" fmla="*/ 0 w 2500880"/>
                <a:gd name="connsiteY7" fmla="*/ 625129 h 694588"/>
                <a:gd name="connsiteX8" fmla="*/ 0 w 2500880"/>
                <a:gd name="connsiteY8" fmla="*/ 69459 h 694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00880" h="694588">
                  <a:moveTo>
                    <a:pt x="0" y="69459"/>
                  </a:moveTo>
                  <a:cubicBezTo>
                    <a:pt x="0" y="31098"/>
                    <a:pt x="31098" y="0"/>
                    <a:pt x="69459" y="0"/>
                  </a:cubicBezTo>
                  <a:lnTo>
                    <a:pt x="2431421" y="0"/>
                  </a:lnTo>
                  <a:cubicBezTo>
                    <a:pt x="2469782" y="0"/>
                    <a:pt x="2500880" y="31098"/>
                    <a:pt x="2500880" y="69459"/>
                  </a:cubicBezTo>
                  <a:lnTo>
                    <a:pt x="2500880" y="625129"/>
                  </a:lnTo>
                  <a:cubicBezTo>
                    <a:pt x="2500880" y="663490"/>
                    <a:pt x="2469782" y="694588"/>
                    <a:pt x="2431421" y="694588"/>
                  </a:cubicBezTo>
                  <a:lnTo>
                    <a:pt x="69459" y="694588"/>
                  </a:lnTo>
                  <a:cubicBezTo>
                    <a:pt x="31098" y="694588"/>
                    <a:pt x="0" y="663490"/>
                    <a:pt x="0" y="625129"/>
                  </a:cubicBezTo>
                  <a:lnTo>
                    <a:pt x="0" y="69459"/>
                  </a:ln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1774" tIns="31774" rIns="31774" bIns="31774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altLang="zh-CN" dirty="0"/>
                <a:t>1. </a:t>
              </a:r>
              <a:r>
                <a:rPr lang="zh-CN" altLang="en-US" dirty="0"/>
                <a:t>推崇程朱理学</a:t>
              </a:r>
              <a:endParaRPr lang="zh-CN" altLang="en-US" sz="1800" kern="1200" dirty="0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7C4612D3-699C-17D3-5BB8-80B2591BB4C8}"/>
              </a:ext>
            </a:extLst>
          </p:cNvPr>
          <p:cNvGrpSpPr/>
          <p:nvPr/>
        </p:nvGrpSpPr>
        <p:grpSpPr>
          <a:xfrm>
            <a:off x="8206197" y="4058434"/>
            <a:ext cx="3292798" cy="694588"/>
            <a:chOff x="8206197" y="4058434"/>
            <a:chExt cx="3292798" cy="694588"/>
          </a:xfrm>
        </p:grpSpPr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94B8B4ED-25A6-E2C1-38CD-65AB03A4588D}"/>
                </a:ext>
              </a:extLst>
            </p:cNvPr>
            <p:cNvSpPr/>
            <p:nvPr/>
          </p:nvSpPr>
          <p:spPr>
            <a:xfrm rot="20280447">
              <a:off x="8206197" y="4501174"/>
              <a:ext cx="641025" cy="33530"/>
            </a:xfrm>
            <a:custGeom>
              <a:avLst/>
              <a:gdLst>
                <a:gd name="connsiteX0" fmla="*/ 0 w 599278"/>
                <a:gd name="connsiteY0" fmla="*/ 16765 h 33530"/>
                <a:gd name="connsiteX1" fmla="*/ 599278 w 599278"/>
                <a:gd name="connsiteY1" fmla="*/ 16765 h 33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99278" h="33530">
                  <a:moveTo>
                    <a:pt x="0" y="16765"/>
                  </a:moveTo>
                  <a:lnTo>
                    <a:pt x="599278" y="16765"/>
                  </a:lnTo>
                </a:path>
              </a:pathLst>
            </a:custGeom>
            <a:noFill/>
          </p:spPr>
          <p:style>
            <a:lnRef idx="2">
              <a:schemeClr val="accent3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4">
                <a:tint val="7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97356" tIns="1783" rIns="297358" bIns="1783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1800" kern="1200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223AC497-A2B0-0A51-84C3-B2BBE1D0C56D}"/>
                </a:ext>
              </a:extLst>
            </p:cNvPr>
            <p:cNvSpPr/>
            <p:nvPr/>
          </p:nvSpPr>
          <p:spPr>
            <a:xfrm>
              <a:off x="8823900" y="4058434"/>
              <a:ext cx="2675095" cy="694588"/>
            </a:xfrm>
            <a:custGeom>
              <a:avLst/>
              <a:gdLst>
                <a:gd name="connsiteX0" fmla="*/ 0 w 2500880"/>
                <a:gd name="connsiteY0" fmla="*/ 69459 h 694588"/>
                <a:gd name="connsiteX1" fmla="*/ 69459 w 2500880"/>
                <a:gd name="connsiteY1" fmla="*/ 0 h 694588"/>
                <a:gd name="connsiteX2" fmla="*/ 2431421 w 2500880"/>
                <a:gd name="connsiteY2" fmla="*/ 0 h 694588"/>
                <a:gd name="connsiteX3" fmla="*/ 2500880 w 2500880"/>
                <a:gd name="connsiteY3" fmla="*/ 69459 h 694588"/>
                <a:gd name="connsiteX4" fmla="*/ 2500880 w 2500880"/>
                <a:gd name="connsiteY4" fmla="*/ 625129 h 694588"/>
                <a:gd name="connsiteX5" fmla="*/ 2431421 w 2500880"/>
                <a:gd name="connsiteY5" fmla="*/ 694588 h 694588"/>
                <a:gd name="connsiteX6" fmla="*/ 69459 w 2500880"/>
                <a:gd name="connsiteY6" fmla="*/ 694588 h 694588"/>
                <a:gd name="connsiteX7" fmla="*/ 0 w 2500880"/>
                <a:gd name="connsiteY7" fmla="*/ 625129 h 694588"/>
                <a:gd name="connsiteX8" fmla="*/ 0 w 2500880"/>
                <a:gd name="connsiteY8" fmla="*/ 69459 h 694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00880" h="694588">
                  <a:moveTo>
                    <a:pt x="0" y="69459"/>
                  </a:moveTo>
                  <a:cubicBezTo>
                    <a:pt x="0" y="31098"/>
                    <a:pt x="31098" y="0"/>
                    <a:pt x="69459" y="0"/>
                  </a:cubicBezTo>
                  <a:lnTo>
                    <a:pt x="2431421" y="0"/>
                  </a:lnTo>
                  <a:cubicBezTo>
                    <a:pt x="2469782" y="0"/>
                    <a:pt x="2500880" y="31098"/>
                    <a:pt x="2500880" y="69459"/>
                  </a:cubicBezTo>
                  <a:lnTo>
                    <a:pt x="2500880" y="625129"/>
                  </a:lnTo>
                  <a:cubicBezTo>
                    <a:pt x="2500880" y="663490"/>
                    <a:pt x="2469782" y="694588"/>
                    <a:pt x="2431421" y="694588"/>
                  </a:cubicBezTo>
                  <a:lnTo>
                    <a:pt x="69459" y="694588"/>
                  </a:lnTo>
                  <a:cubicBezTo>
                    <a:pt x="31098" y="694588"/>
                    <a:pt x="0" y="663490"/>
                    <a:pt x="0" y="625129"/>
                  </a:cubicBezTo>
                  <a:lnTo>
                    <a:pt x="0" y="69459"/>
                  </a:ln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1774" tIns="31774" rIns="31774" bIns="31774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altLang="zh-CN" dirty="0"/>
                <a:t>2. </a:t>
              </a:r>
              <a:r>
                <a:rPr lang="zh-CN" altLang="en-US" dirty="0"/>
                <a:t>严格学校管理</a:t>
              </a:r>
              <a:endParaRPr lang="zh-CN" altLang="en-US" sz="1800" kern="1200" dirty="0"/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30AA385E-5FA1-E5BA-536C-CD0509245CDF}"/>
              </a:ext>
            </a:extLst>
          </p:cNvPr>
          <p:cNvGrpSpPr/>
          <p:nvPr/>
        </p:nvGrpSpPr>
        <p:grpSpPr>
          <a:xfrm>
            <a:off x="8508777" y="4536480"/>
            <a:ext cx="2990218" cy="1171380"/>
            <a:chOff x="8508777" y="4536480"/>
            <a:chExt cx="2990218" cy="1171380"/>
          </a:xfrm>
        </p:grpSpPr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EA4FF0F4-848B-9B57-3E58-0D11865F4B0B}"/>
                </a:ext>
              </a:extLst>
            </p:cNvPr>
            <p:cNvSpPr/>
            <p:nvPr/>
          </p:nvSpPr>
          <p:spPr>
            <a:xfrm rot="3164254">
              <a:off x="8067832" y="4977425"/>
              <a:ext cx="917756" cy="35866"/>
            </a:xfrm>
            <a:custGeom>
              <a:avLst/>
              <a:gdLst>
                <a:gd name="connsiteX0" fmla="*/ 0 w 917756"/>
                <a:gd name="connsiteY0" fmla="*/ 16765 h 33530"/>
                <a:gd name="connsiteX1" fmla="*/ 917756 w 917756"/>
                <a:gd name="connsiteY1" fmla="*/ 16765 h 33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17756" h="33530">
                  <a:moveTo>
                    <a:pt x="0" y="16765"/>
                  </a:moveTo>
                  <a:lnTo>
                    <a:pt x="917756" y="16765"/>
                  </a:lnTo>
                </a:path>
              </a:pathLst>
            </a:custGeom>
            <a:noFill/>
          </p:spPr>
          <p:style>
            <a:lnRef idx="2">
              <a:schemeClr val="accent3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4">
                <a:tint val="7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48633" tIns="-6179" rIns="448635" bIns="-6179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1800" kern="1200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88A41CD6-985D-2753-760C-40023321356B}"/>
                </a:ext>
              </a:extLst>
            </p:cNvPr>
            <p:cNvSpPr/>
            <p:nvPr/>
          </p:nvSpPr>
          <p:spPr>
            <a:xfrm>
              <a:off x="8823900" y="5013272"/>
              <a:ext cx="2675095" cy="694588"/>
            </a:xfrm>
            <a:custGeom>
              <a:avLst/>
              <a:gdLst>
                <a:gd name="connsiteX0" fmla="*/ 0 w 2500880"/>
                <a:gd name="connsiteY0" fmla="*/ 69459 h 694588"/>
                <a:gd name="connsiteX1" fmla="*/ 69459 w 2500880"/>
                <a:gd name="connsiteY1" fmla="*/ 0 h 694588"/>
                <a:gd name="connsiteX2" fmla="*/ 2431421 w 2500880"/>
                <a:gd name="connsiteY2" fmla="*/ 0 h 694588"/>
                <a:gd name="connsiteX3" fmla="*/ 2500880 w 2500880"/>
                <a:gd name="connsiteY3" fmla="*/ 69459 h 694588"/>
                <a:gd name="connsiteX4" fmla="*/ 2500880 w 2500880"/>
                <a:gd name="connsiteY4" fmla="*/ 625129 h 694588"/>
                <a:gd name="connsiteX5" fmla="*/ 2431421 w 2500880"/>
                <a:gd name="connsiteY5" fmla="*/ 694588 h 694588"/>
                <a:gd name="connsiteX6" fmla="*/ 69459 w 2500880"/>
                <a:gd name="connsiteY6" fmla="*/ 694588 h 694588"/>
                <a:gd name="connsiteX7" fmla="*/ 0 w 2500880"/>
                <a:gd name="connsiteY7" fmla="*/ 625129 h 694588"/>
                <a:gd name="connsiteX8" fmla="*/ 0 w 2500880"/>
                <a:gd name="connsiteY8" fmla="*/ 69459 h 694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00880" h="694588">
                  <a:moveTo>
                    <a:pt x="0" y="69459"/>
                  </a:moveTo>
                  <a:cubicBezTo>
                    <a:pt x="0" y="31098"/>
                    <a:pt x="31098" y="0"/>
                    <a:pt x="69459" y="0"/>
                  </a:cubicBezTo>
                  <a:lnTo>
                    <a:pt x="2431421" y="0"/>
                  </a:lnTo>
                  <a:cubicBezTo>
                    <a:pt x="2469782" y="0"/>
                    <a:pt x="2500880" y="31098"/>
                    <a:pt x="2500880" y="69459"/>
                  </a:cubicBezTo>
                  <a:lnTo>
                    <a:pt x="2500880" y="625129"/>
                  </a:lnTo>
                  <a:cubicBezTo>
                    <a:pt x="2500880" y="663490"/>
                    <a:pt x="2469782" y="694588"/>
                    <a:pt x="2431421" y="694588"/>
                  </a:cubicBezTo>
                  <a:lnTo>
                    <a:pt x="69459" y="694588"/>
                  </a:lnTo>
                  <a:cubicBezTo>
                    <a:pt x="31098" y="694588"/>
                    <a:pt x="0" y="663490"/>
                    <a:pt x="0" y="625129"/>
                  </a:cubicBezTo>
                  <a:lnTo>
                    <a:pt x="0" y="69459"/>
                  </a:ln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1774" tIns="31774" rIns="31774" bIns="31774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altLang="zh-CN" dirty="0"/>
                <a:t>3. </a:t>
              </a:r>
              <a:r>
                <a:rPr lang="zh-CN" altLang="en-US" dirty="0"/>
                <a:t>禁锢思想</a:t>
              </a:r>
              <a:endParaRPr lang="zh-CN" altLang="en-US" sz="18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2697392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7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6027538" y="1270225"/>
            <a:ext cx="1262415" cy="3715134"/>
            <a:chOff x="4701336" y="1779169"/>
            <a:chExt cx="925604" cy="2723941"/>
          </a:xfrm>
        </p:grpSpPr>
        <p:grpSp>
          <p:nvGrpSpPr>
            <p:cNvPr id="23" name="组合 22"/>
            <p:cNvGrpSpPr/>
            <p:nvPr/>
          </p:nvGrpSpPr>
          <p:grpSpPr>
            <a:xfrm rot="16200000" flipH="1">
              <a:off x="3802167" y="2678338"/>
              <a:ext cx="2723941" cy="925604"/>
              <a:chOff x="2359344" y="1876788"/>
              <a:chExt cx="3306860" cy="1123680"/>
            </a:xfrm>
          </p:grpSpPr>
          <p:sp>
            <p:nvSpPr>
              <p:cNvPr id="25" name="_14"/>
              <p:cNvSpPr txBox="1">
                <a:spLocks noChangeArrowheads="1"/>
              </p:cNvSpPr>
              <p:nvPr/>
            </p:nvSpPr>
            <p:spPr bwMode="auto">
              <a:xfrm rot="16200000">
                <a:off x="2163619" y="2072513"/>
                <a:ext cx="1123680" cy="7322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/>
              <a:lstStyle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accent2"/>
                    </a:solidFill>
                    <a:latin typeface="+mj-lt"/>
                    <a:ea typeface="+mj-ea"/>
                    <a:cs typeface="+mj-cs"/>
                  </a:defRPr>
                </a:lvl1pPr>
                <a:lvl2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algn="ctr"/>
                <a:r>
                  <a:rPr lang="zh-CN" altLang="en-US" sz="2800" spc="300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贰</a:t>
                </a:r>
                <a:endParaRPr lang="zh-CN" altLang="zh-CN" sz="2800" spc="3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 bwMode="auto">
              <a:xfrm rot="16200000">
                <a:off x="4152847" y="1190688"/>
                <a:ext cx="604550" cy="242216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eaVert" anchor="ctr"/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400" spc="300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秦至隋唐的教育</a:t>
                </a:r>
              </a:p>
            </p:txBody>
          </p:sp>
        </p:grpSp>
        <p:sp>
          <p:nvSpPr>
            <p:cNvPr id="24" name="椭圆 23"/>
            <p:cNvSpPr/>
            <p:nvPr/>
          </p:nvSpPr>
          <p:spPr>
            <a:xfrm>
              <a:off x="5089372" y="2349658"/>
              <a:ext cx="80322" cy="80322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spc="3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131055" y="1270224"/>
            <a:ext cx="1262415" cy="3856681"/>
            <a:chOff x="4701335" y="1779168"/>
            <a:chExt cx="925604" cy="2827723"/>
          </a:xfrm>
        </p:grpSpPr>
        <p:grpSp>
          <p:nvGrpSpPr>
            <p:cNvPr id="28" name="组合 27"/>
            <p:cNvGrpSpPr/>
            <p:nvPr/>
          </p:nvGrpSpPr>
          <p:grpSpPr>
            <a:xfrm rot="16200000" flipH="1">
              <a:off x="3750275" y="2730228"/>
              <a:ext cx="2827723" cy="925604"/>
              <a:chOff x="2359344" y="1876788"/>
              <a:chExt cx="3432852" cy="1123680"/>
            </a:xfrm>
          </p:grpSpPr>
          <p:sp>
            <p:nvSpPr>
              <p:cNvPr id="30" name="_14"/>
              <p:cNvSpPr txBox="1">
                <a:spLocks noChangeArrowheads="1"/>
              </p:cNvSpPr>
              <p:nvPr/>
            </p:nvSpPr>
            <p:spPr bwMode="auto">
              <a:xfrm rot="16200000">
                <a:off x="2163619" y="2072513"/>
                <a:ext cx="1123680" cy="7322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/>
              <a:lstStyle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accent2"/>
                    </a:solidFill>
                    <a:latin typeface="+mj-lt"/>
                    <a:ea typeface="+mj-ea"/>
                    <a:cs typeface="+mj-cs"/>
                  </a:defRPr>
                </a:lvl1pPr>
                <a:lvl2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algn="ctr"/>
                <a:r>
                  <a:rPr lang="zh-CN" altLang="en-US" sz="2800" spc="300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叁</a:t>
                </a:r>
                <a:endParaRPr lang="zh-CN" altLang="zh-CN" sz="2800" spc="3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 bwMode="auto">
              <a:xfrm rot="16200000">
                <a:off x="4239584" y="1127694"/>
                <a:ext cx="557066" cy="254815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eaVert" anchor="ctr"/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400" spc="300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宋元至明清的教育</a:t>
                </a:r>
              </a:p>
            </p:txBody>
          </p:sp>
        </p:grpSp>
        <p:sp>
          <p:nvSpPr>
            <p:cNvPr id="29" name="椭圆 28"/>
            <p:cNvSpPr/>
            <p:nvPr/>
          </p:nvSpPr>
          <p:spPr>
            <a:xfrm>
              <a:off x="5089372" y="2349658"/>
              <a:ext cx="80322" cy="80322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spc="3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8234577" y="1270227"/>
            <a:ext cx="1262415" cy="3864120"/>
            <a:chOff x="4701336" y="1779170"/>
            <a:chExt cx="925604" cy="2833178"/>
          </a:xfrm>
        </p:grpSpPr>
        <p:grpSp>
          <p:nvGrpSpPr>
            <p:cNvPr id="33" name="组合 32"/>
            <p:cNvGrpSpPr/>
            <p:nvPr/>
          </p:nvGrpSpPr>
          <p:grpSpPr>
            <a:xfrm rot="16200000" flipH="1">
              <a:off x="3747549" y="2732957"/>
              <a:ext cx="2833178" cy="925604"/>
              <a:chOff x="2359344" y="1876788"/>
              <a:chExt cx="3439473" cy="1123680"/>
            </a:xfrm>
          </p:grpSpPr>
          <p:sp>
            <p:nvSpPr>
              <p:cNvPr id="35" name="_14"/>
              <p:cNvSpPr txBox="1">
                <a:spLocks noChangeArrowheads="1"/>
              </p:cNvSpPr>
              <p:nvPr/>
            </p:nvSpPr>
            <p:spPr bwMode="auto">
              <a:xfrm rot="16200000">
                <a:off x="2163619" y="2072513"/>
                <a:ext cx="1123680" cy="7322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/>
              <a:lstStyle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accent2"/>
                    </a:solidFill>
                    <a:latin typeface="+mj-lt"/>
                    <a:ea typeface="+mj-ea"/>
                    <a:cs typeface="+mj-cs"/>
                  </a:defRPr>
                </a:lvl1pPr>
                <a:lvl2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algn="ctr"/>
                <a:r>
                  <a:rPr lang="zh-CN" altLang="en-US" sz="2800" spc="300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肆</a:t>
                </a:r>
                <a:endParaRPr lang="zh-CN" altLang="zh-CN" sz="2800" spc="3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 bwMode="auto">
              <a:xfrm rot="16200000">
                <a:off x="4256554" y="1124383"/>
                <a:ext cx="529747" cy="255477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eaVert" anchor="ctr"/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400" spc="300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晚清至现代的教育</a:t>
                </a:r>
              </a:p>
            </p:txBody>
          </p:sp>
        </p:grpSp>
        <p:sp>
          <p:nvSpPr>
            <p:cNvPr id="34" name="椭圆 33"/>
            <p:cNvSpPr/>
            <p:nvPr/>
          </p:nvSpPr>
          <p:spPr>
            <a:xfrm>
              <a:off x="5089372" y="2349659"/>
              <a:ext cx="80322" cy="80322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spc="3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924019" y="1270226"/>
            <a:ext cx="1262415" cy="3864123"/>
            <a:chOff x="4701336" y="1779170"/>
            <a:chExt cx="925604" cy="2833180"/>
          </a:xfrm>
        </p:grpSpPr>
        <p:grpSp>
          <p:nvGrpSpPr>
            <p:cNvPr id="38" name="组合 37"/>
            <p:cNvGrpSpPr/>
            <p:nvPr/>
          </p:nvGrpSpPr>
          <p:grpSpPr>
            <a:xfrm rot="16200000" flipH="1">
              <a:off x="3747548" y="2732958"/>
              <a:ext cx="2833180" cy="925604"/>
              <a:chOff x="2359344" y="1876788"/>
              <a:chExt cx="3439475" cy="1123680"/>
            </a:xfrm>
          </p:grpSpPr>
          <p:sp>
            <p:nvSpPr>
              <p:cNvPr id="40" name="_14"/>
              <p:cNvSpPr txBox="1">
                <a:spLocks noChangeArrowheads="1"/>
              </p:cNvSpPr>
              <p:nvPr/>
            </p:nvSpPr>
            <p:spPr bwMode="auto">
              <a:xfrm rot="16200000">
                <a:off x="2163619" y="2072513"/>
                <a:ext cx="1123680" cy="7322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/>
              <a:lstStyle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accent2"/>
                    </a:solidFill>
                    <a:latin typeface="+mj-lt"/>
                    <a:ea typeface="+mj-ea"/>
                    <a:cs typeface="+mj-cs"/>
                  </a:defRPr>
                </a:lvl1pPr>
                <a:lvl2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algn="ctr"/>
                <a:r>
                  <a:rPr lang="zh-CN" altLang="en-US" sz="2800" spc="300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壹</a:t>
                </a:r>
                <a:endParaRPr lang="zh-CN" altLang="zh-CN" sz="2800" spc="3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矩形 40"/>
              <p:cNvSpPr/>
              <p:nvPr/>
            </p:nvSpPr>
            <p:spPr bwMode="auto">
              <a:xfrm rot="16200000">
                <a:off x="4229430" y="1124382"/>
                <a:ext cx="583997" cy="255478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eaVert" anchor="ctr"/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400" spc="300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先秦时期的教育</a:t>
                </a:r>
              </a:p>
            </p:txBody>
          </p:sp>
        </p:grpSp>
        <p:sp>
          <p:nvSpPr>
            <p:cNvPr id="39" name="椭圆 38"/>
            <p:cNvSpPr/>
            <p:nvPr/>
          </p:nvSpPr>
          <p:spPr>
            <a:xfrm>
              <a:off x="5089372" y="2349658"/>
              <a:ext cx="80322" cy="80322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spc="3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42" name="直接连接符 41"/>
          <p:cNvCxnSpPr>
            <a:cxnSpLocks/>
          </p:cNvCxnSpPr>
          <p:nvPr/>
        </p:nvCxnSpPr>
        <p:spPr>
          <a:xfrm>
            <a:off x="5185431" y="1497676"/>
            <a:ext cx="0" cy="2473075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>
            <a:cxnSpLocks/>
          </p:cNvCxnSpPr>
          <p:nvPr/>
        </p:nvCxnSpPr>
        <p:spPr>
          <a:xfrm>
            <a:off x="6296681" y="1479657"/>
            <a:ext cx="0" cy="1802162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>
            <a:cxnSpLocks/>
          </p:cNvCxnSpPr>
          <p:nvPr/>
        </p:nvCxnSpPr>
        <p:spPr>
          <a:xfrm>
            <a:off x="7411741" y="1478626"/>
            <a:ext cx="0" cy="2454547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>
            <a:cxnSpLocks/>
          </p:cNvCxnSpPr>
          <p:nvPr/>
        </p:nvCxnSpPr>
        <p:spPr>
          <a:xfrm>
            <a:off x="8496321" y="1478626"/>
            <a:ext cx="0" cy="1803193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MH_Others_1"/>
          <p:cNvSpPr txBox="1"/>
          <p:nvPr>
            <p:custDataLst>
              <p:tags r:id="rId1"/>
            </p:custDataLst>
          </p:nvPr>
        </p:nvSpPr>
        <p:spPr>
          <a:xfrm>
            <a:off x="3513354" y="1698307"/>
            <a:ext cx="830997" cy="2039210"/>
          </a:xfrm>
          <a:prstGeom prst="rect">
            <a:avLst/>
          </a:prstGeom>
          <a:noFill/>
        </p:spPr>
        <p:txBody>
          <a:bodyPr vert="eaVert" wrap="square" lIns="0" tIns="0" rIns="0" bIns="0" anchor="ctr">
            <a:spAutoFit/>
          </a:bodyPr>
          <a:lstStyle/>
          <a:p>
            <a:pPr algn="ctr" eaLnBrk="1" hangingPunct="1">
              <a:defRPr/>
            </a:pPr>
            <a:r>
              <a:rPr lang="zh-CN" altLang="en-US" sz="5400" b="1" spc="600" noProof="1">
                <a:solidFill>
                  <a:srgbClr val="66787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目录</a:t>
            </a:r>
          </a:p>
        </p:txBody>
      </p:sp>
      <p:sp>
        <p:nvSpPr>
          <p:cNvPr id="50" name="MH_Others_1">
            <a:extLst>
              <a:ext uri="{FF2B5EF4-FFF2-40B4-BE49-F238E27FC236}">
                <a16:creationId xmlns:a16="http://schemas.microsoft.com/office/drawing/2014/main" id="{467E5877-4E0C-B405-4133-7D1D1B5DD194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881364" y="1735154"/>
            <a:ext cx="492443" cy="2899475"/>
          </a:xfrm>
          <a:prstGeom prst="rect">
            <a:avLst/>
          </a:prstGeom>
          <a:noFill/>
        </p:spPr>
        <p:txBody>
          <a:bodyPr vert="eaVert" wrap="square" lIns="0" tIns="0" rIns="0" bIns="0" anchor="ctr">
            <a:spAutoFit/>
          </a:bodyPr>
          <a:lstStyle/>
          <a:p>
            <a:pPr algn="ctr" eaLnBrk="1" hangingPunct="1">
              <a:defRPr/>
            </a:pPr>
            <a:r>
              <a:rPr lang="zh-CN" altLang="en-US" sz="3200" b="1" spc="60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中国教育史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386CABA7-0086-2E50-69D1-1B9CB4708E6F}"/>
              </a:ext>
            </a:extLst>
          </p:cNvPr>
          <p:cNvSpPr/>
          <p:nvPr/>
        </p:nvSpPr>
        <p:spPr>
          <a:xfrm>
            <a:off x="2881364" y="1519875"/>
            <a:ext cx="1406509" cy="17843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50"/>
                            </p:stCondLst>
                            <p:childTnLst>
                              <p:par>
                                <p:cTn id="1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875"/>
                            </p:stCondLst>
                            <p:childTnLst>
                              <p:par>
                                <p:cTn id="2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375"/>
                            </p:stCondLst>
                            <p:childTnLst>
                              <p:par>
                                <p:cTn id="2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875"/>
                            </p:stCondLst>
                            <p:childTnLst>
                              <p:par>
                                <p:cTn id="33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375"/>
                            </p:stCondLst>
                            <p:childTnLst>
                              <p:par>
                                <p:cTn id="37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875"/>
                            </p:stCondLst>
                            <p:childTnLst>
                              <p:par>
                                <p:cTn id="4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375"/>
                            </p:stCondLst>
                            <p:childTnLst>
                              <p:par>
                                <p:cTn id="4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875"/>
                            </p:stCondLst>
                            <p:childTnLst>
                              <p:par>
                                <p:cTn id="5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375"/>
                            </p:stCondLst>
                            <p:childTnLst>
                              <p:par>
                                <p:cTn id="5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50" grpId="0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941534" y="430543"/>
            <a:ext cx="572439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zh-CN" altLang="en-US" sz="2600" b="1" spc="3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第二节　明清时期的教育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FC26032-C510-334A-EC7B-4276FEB141DD}"/>
              </a:ext>
            </a:extLst>
          </p:cNvPr>
          <p:cNvGrpSpPr/>
          <p:nvPr/>
        </p:nvGrpSpPr>
        <p:grpSpPr>
          <a:xfrm>
            <a:off x="1191604" y="512679"/>
            <a:ext cx="256940" cy="252131"/>
            <a:chOff x="1053818" y="525205"/>
            <a:chExt cx="256940" cy="252131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DFBD3CBA-14B5-093C-2588-28C4B2AB3C64}"/>
                </a:ext>
              </a:extLst>
            </p:cNvPr>
            <p:cNvSpPr/>
            <p:nvPr/>
          </p:nvSpPr>
          <p:spPr>
            <a:xfrm rot="18900000">
              <a:off x="1079234" y="545812"/>
              <a:ext cx="231524" cy="231524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747F9A5-B710-D0F3-00B7-F9D6280609BF}"/>
                </a:ext>
              </a:extLst>
            </p:cNvPr>
            <p:cNvSpPr/>
            <p:nvPr/>
          </p:nvSpPr>
          <p:spPr>
            <a:xfrm rot="18900000">
              <a:off x="1053818" y="525205"/>
              <a:ext cx="169275" cy="16927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矩形 26">
            <a:extLst>
              <a:ext uri="{FF2B5EF4-FFF2-40B4-BE49-F238E27FC236}">
                <a16:creationId xmlns:a16="http://schemas.microsoft.com/office/drawing/2014/main" id="{5DF14B37-9156-0689-7DBD-5C589781A0F4}"/>
              </a:ext>
            </a:extLst>
          </p:cNvPr>
          <p:cNvSpPr/>
          <p:nvPr/>
        </p:nvSpPr>
        <p:spPr>
          <a:xfrm flipV="1">
            <a:off x="0" y="1037404"/>
            <a:ext cx="12190413" cy="45719"/>
          </a:xfrm>
          <a:prstGeom prst="rect">
            <a:avLst/>
          </a:prstGeom>
          <a:gradFill flip="none" rotWithShape="1">
            <a:gsLst>
              <a:gs pos="0">
                <a:srgbClr val="C00000"/>
              </a:gs>
              <a:gs pos="50000">
                <a:srgbClr val="C00000">
                  <a:tint val="44500"/>
                  <a:satMod val="160000"/>
                </a:srgbClr>
              </a:gs>
              <a:gs pos="100000">
                <a:srgbClr val="C00000">
                  <a:tint val="23500"/>
                  <a:satMod val="160000"/>
                </a:srgb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F6F6F"/>
              </a:solidFill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C861985E-EEC1-3C59-0A7F-A453BDED3BE0}"/>
              </a:ext>
            </a:extLst>
          </p:cNvPr>
          <p:cNvSpPr txBox="1"/>
          <p:nvPr/>
        </p:nvSpPr>
        <p:spPr>
          <a:xfrm>
            <a:off x="5837129" y="1551860"/>
            <a:ext cx="4985358" cy="41992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chemeClr val="accent4">
                    <a:lumMod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二、明清时期的书院</a:t>
            </a:r>
            <a:endParaRPr lang="en-US" altLang="zh-CN" b="1" dirty="0">
              <a:solidFill>
                <a:schemeClr val="accent4">
                  <a:lumMod val="50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  （一）明朝书院</a:t>
            </a:r>
            <a:endParaRPr lang="en-US" altLang="zh-CN" dirty="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   </a:t>
            </a: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明朝书院的发展由于受文教政策及统治阶层内部矛盾的影响，经历了“沉寂</a:t>
            </a:r>
            <a:r>
              <a:rPr lang="en-US" altLang="zh-CN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—</a:t>
            </a: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勃兴</a:t>
            </a:r>
            <a:r>
              <a:rPr lang="en-US" altLang="zh-CN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—</a:t>
            </a: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禁毁”的曲折过程。明初提倡科举，并将科举与学校教育紧密结合，规定“科举必由学校”。因此，士人为了获取功名利禄，纷纷趋向官学，书院受到冷落。明中期后，因为科举越发僵化，官学有名无实，一些理学家为救治时弊，多立书院，授徒讲学，于是书院兴盛起来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28384BEA-4B77-5575-2001-6C780AEB03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6545" y="2113709"/>
            <a:ext cx="4405012" cy="3359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4270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7" grpId="0" animBg="1"/>
      <p:bldP spid="3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941534" y="430543"/>
            <a:ext cx="572439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zh-CN" altLang="en-US" sz="2600" b="1" spc="3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第二节　明清时期的教育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FC26032-C510-334A-EC7B-4276FEB141DD}"/>
              </a:ext>
            </a:extLst>
          </p:cNvPr>
          <p:cNvGrpSpPr/>
          <p:nvPr/>
        </p:nvGrpSpPr>
        <p:grpSpPr>
          <a:xfrm>
            <a:off x="1191604" y="512679"/>
            <a:ext cx="256940" cy="252131"/>
            <a:chOff x="1053818" y="525205"/>
            <a:chExt cx="256940" cy="252131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DFBD3CBA-14B5-093C-2588-28C4B2AB3C64}"/>
                </a:ext>
              </a:extLst>
            </p:cNvPr>
            <p:cNvSpPr/>
            <p:nvPr/>
          </p:nvSpPr>
          <p:spPr>
            <a:xfrm rot="18900000">
              <a:off x="1079234" y="545812"/>
              <a:ext cx="231524" cy="231524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747F9A5-B710-D0F3-00B7-F9D6280609BF}"/>
                </a:ext>
              </a:extLst>
            </p:cNvPr>
            <p:cNvSpPr/>
            <p:nvPr/>
          </p:nvSpPr>
          <p:spPr>
            <a:xfrm rot="18900000">
              <a:off x="1053818" y="525205"/>
              <a:ext cx="169275" cy="16927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矩形 26">
            <a:extLst>
              <a:ext uri="{FF2B5EF4-FFF2-40B4-BE49-F238E27FC236}">
                <a16:creationId xmlns:a16="http://schemas.microsoft.com/office/drawing/2014/main" id="{5DF14B37-9156-0689-7DBD-5C589781A0F4}"/>
              </a:ext>
            </a:extLst>
          </p:cNvPr>
          <p:cNvSpPr/>
          <p:nvPr/>
        </p:nvSpPr>
        <p:spPr>
          <a:xfrm flipV="1">
            <a:off x="0" y="1037404"/>
            <a:ext cx="12190413" cy="45719"/>
          </a:xfrm>
          <a:prstGeom prst="rect">
            <a:avLst/>
          </a:prstGeom>
          <a:gradFill flip="none" rotWithShape="1">
            <a:gsLst>
              <a:gs pos="0">
                <a:srgbClr val="C00000"/>
              </a:gs>
              <a:gs pos="50000">
                <a:srgbClr val="C00000">
                  <a:tint val="44500"/>
                  <a:satMod val="160000"/>
                </a:srgbClr>
              </a:gs>
              <a:gs pos="100000">
                <a:srgbClr val="C00000">
                  <a:tint val="23500"/>
                  <a:satMod val="160000"/>
                </a:srgb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F6F6F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BF1B532-18CC-991D-BFE0-E5BD85D8D161}"/>
              </a:ext>
            </a:extLst>
          </p:cNvPr>
          <p:cNvSpPr txBox="1"/>
          <p:nvPr/>
        </p:nvSpPr>
        <p:spPr>
          <a:xfrm>
            <a:off x="1496495" y="1551860"/>
            <a:ext cx="9238310" cy="33682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  （二）清朝书院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   清初推崇科举和官学，对书院采取抑制的态度。但是一些思想家和教育家仍然坚持书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院的讲学活动。南有黄宗羲讲学于海昌、姚江等书院，北有颜元主讲学于直隶漳南书院，西有李顒主讲学于陕西关中书院。在这种禁而不止的形势下，清政府感到抑制书院不如加以提倡，使它“为我所用”。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   雍正十一年（</a:t>
            </a:r>
            <a:r>
              <a:rPr lang="en-US" altLang="zh-CN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1733 </a:t>
            </a: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年）诏谕在各省设立书院，同时采取了一系列措施，加强对书院的管理和控制。书院的学生由各州县选拔，对山长（负责人）、教师的考核、惩罚、提调也由地方当局负责。政府为书院拨给经费或置学田，使其经费有所保证。</a:t>
            </a:r>
          </a:p>
        </p:txBody>
      </p:sp>
    </p:spTree>
    <p:extLst>
      <p:ext uri="{BB962C8B-B14F-4D97-AF65-F5344CB8AC3E}">
        <p14:creationId xmlns:p14="http://schemas.microsoft.com/office/powerpoint/2010/main" val="4155599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7" grpId="0" animBg="1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941534" y="430543"/>
            <a:ext cx="572439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zh-CN" altLang="en-US" sz="2600" b="1" spc="3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第二节　明清时期的教育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FC26032-C510-334A-EC7B-4276FEB141DD}"/>
              </a:ext>
            </a:extLst>
          </p:cNvPr>
          <p:cNvGrpSpPr/>
          <p:nvPr/>
        </p:nvGrpSpPr>
        <p:grpSpPr>
          <a:xfrm>
            <a:off x="1191604" y="512679"/>
            <a:ext cx="256940" cy="252131"/>
            <a:chOff x="1053818" y="525205"/>
            <a:chExt cx="256940" cy="252131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DFBD3CBA-14B5-093C-2588-28C4B2AB3C64}"/>
                </a:ext>
              </a:extLst>
            </p:cNvPr>
            <p:cNvSpPr/>
            <p:nvPr/>
          </p:nvSpPr>
          <p:spPr>
            <a:xfrm rot="18900000">
              <a:off x="1079234" y="545812"/>
              <a:ext cx="231524" cy="231524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747F9A5-B710-D0F3-00B7-F9D6280609BF}"/>
                </a:ext>
              </a:extLst>
            </p:cNvPr>
            <p:cNvSpPr/>
            <p:nvPr/>
          </p:nvSpPr>
          <p:spPr>
            <a:xfrm rot="18900000">
              <a:off x="1053818" y="525205"/>
              <a:ext cx="169275" cy="16927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矩形 26">
            <a:extLst>
              <a:ext uri="{FF2B5EF4-FFF2-40B4-BE49-F238E27FC236}">
                <a16:creationId xmlns:a16="http://schemas.microsoft.com/office/drawing/2014/main" id="{5DF14B37-9156-0689-7DBD-5C589781A0F4}"/>
              </a:ext>
            </a:extLst>
          </p:cNvPr>
          <p:cNvSpPr/>
          <p:nvPr/>
        </p:nvSpPr>
        <p:spPr>
          <a:xfrm flipV="1">
            <a:off x="0" y="1037404"/>
            <a:ext cx="12190413" cy="45719"/>
          </a:xfrm>
          <a:prstGeom prst="rect">
            <a:avLst/>
          </a:prstGeom>
          <a:gradFill flip="none" rotWithShape="1">
            <a:gsLst>
              <a:gs pos="0">
                <a:srgbClr val="C00000"/>
              </a:gs>
              <a:gs pos="50000">
                <a:srgbClr val="C00000">
                  <a:tint val="44500"/>
                  <a:satMod val="160000"/>
                </a:srgbClr>
              </a:gs>
              <a:gs pos="100000">
                <a:srgbClr val="C00000">
                  <a:tint val="23500"/>
                  <a:satMod val="160000"/>
                </a:srgb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F6F6F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F6CF490-D5BA-953A-6FC7-F0EC15FA80DF}"/>
              </a:ext>
            </a:extLst>
          </p:cNvPr>
          <p:cNvSpPr txBox="1"/>
          <p:nvPr/>
        </p:nvSpPr>
        <p:spPr>
          <a:xfrm>
            <a:off x="3901492" y="1890063"/>
            <a:ext cx="6595319" cy="33682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chemeClr val="accent4">
                    <a:lumMod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三、王守仁的教育思想</a:t>
            </a:r>
            <a:endParaRPr lang="en-US" altLang="zh-CN" b="1" dirty="0">
              <a:solidFill>
                <a:schemeClr val="accent4">
                  <a:lumMod val="50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   王守仁（</a:t>
            </a:r>
            <a:r>
              <a:rPr lang="en-US" altLang="zh-CN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1472—1529</a:t>
            </a: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），字伯安，号阳明，世称阳明先生，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明朝中期著名的哲学家和教育家（图 </a:t>
            </a:r>
            <a:r>
              <a:rPr lang="en-US" altLang="zh-CN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3-9</a:t>
            </a: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）。他长期从事讲学活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动，形成了著名的阳明学派。他的思想继承和发展了孟轲、陆九渊的思想，创立了与程朱理学迥异的“心学”教育思想体系，在明中后期产生了广泛而深刻的影响。他的语录、文录、杂文由其弟子汇编成了</a:t>
            </a:r>
            <a:r>
              <a:rPr lang="en-US" altLang="zh-CN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《</a:t>
            </a: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王文成公全书</a:t>
            </a:r>
            <a:r>
              <a:rPr lang="en-US" altLang="zh-CN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》</a:t>
            </a: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，其中反映其教育思想的主要是</a:t>
            </a:r>
            <a:r>
              <a:rPr lang="en-US" altLang="zh-CN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《</a:t>
            </a: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传习录</a:t>
            </a:r>
            <a:r>
              <a:rPr lang="en-US" altLang="zh-CN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》</a:t>
            </a:r>
            <a:endParaRPr lang="zh-CN" altLang="en-US" dirty="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DECE3B70-3421-40DA-C133-AF26850D3A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938" y="2272756"/>
            <a:ext cx="2111001" cy="2662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0395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7" grpId="0" animBg="1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941534" y="430543"/>
            <a:ext cx="572439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zh-CN" altLang="en-US" sz="2600" b="1" spc="3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第二节　明清时期的教育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FC26032-C510-334A-EC7B-4276FEB141DD}"/>
              </a:ext>
            </a:extLst>
          </p:cNvPr>
          <p:cNvGrpSpPr/>
          <p:nvPr/>
        </p:nvGrpSpPr>
        <p:grpSpPr>
          <a:xfrm>
            <a:off x="1191604" y="512679"/>
            <a:ext cx="256940" cy="252131"/>
            <a:chOff x="1053818" y="525205"/>
            <a:chExt cx="256940" cy="252131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DFBD3CBA-14B5-093C-2588-28C4B2AB3C64}"/>
                </a:ext>
              </a:extLst>
            </p:cNvPr>
            <p:cNvSpPr/>
            <p:nvPr/>
          </p:nvSpPr>
          <p:spPr>
            <a:xfrm rot="18900000">
              <a:off x="1079234" y="545812"/>
              <a:ext cx="231524" cy="231524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747F9A5-B710-D0F3-00B7-F9D6280609BF}"/>
                </a:ext>
              </a:extLst>
            </p:cNvPr>
            <p:cNvSpPr/>
            <p:nvPr/>
          </p:nvSpPr>
          <p:spPr>
            <a:xfrm rot="18900000">
              <a:off x="1053818" y="525205"/>
              <a:ext cx="169275" cy="16927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矩形 26">
            <a:extLst>
              <a:ext uri="{FF2B5EF4-FFF2-40B4-BE49-F238E27FC236}">
                <a16:creationId xmlns:a16="http://schemas.microsoft.com/office/drawing/2014/main" id="{5DF14B37-9156-0689-7DBD-5C589781A0F4}"/>
              </a:ext>
            </a:extLst>
          </p:cNvPr>
          <p:cNvSpPr/>
          <p:nvPr/>
        </p:nvSpPr>
        <p:spPr>
          <a:xfrm flipV="1">
            <a:off x="0" y="1037404"/>
            <a:ext cx="12190413" cy="45719"/>
          </a:xfrm>
          <a:prstGeom prst="rect">
            <a:avLst/>
          </a:prstGeom>
          <a:gradFill flip="none" rotWithShape="1">
            <a:gsLst>
              <a:gs pos="0">
                <a:srgbClr val="C00000"/>
              </a:gs>
              <a:gs pos="50000">
                <a:srgbClr val="C00000">
                  <a:tint val="44500"/>
                  <a:satMod val="160000"/>
                </a:srgbClr>
              </a:gs>
              <a:gs pos="100000">
                <a:srgbClr val="C00000">
                  <a:tint val="23500"/>
                  <a:satMod val="160000"/>
                </a:srgb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F6F6F"/>
              </a:solidFill>
            </a:endParaRP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D684539E-3A07-6A25-1BCC-1104FD9D797B}"/>
              </a:ext>
            </a:extLst>
          </p:cNvPr>
          <p:cNvSpPr/>
          <p:nvPr/>
        </p:nvSpPr>
        <p:spPr>
          <a:xfrm>
            <a:off x="1903517" y="1695400"/>
            <a:ext cx="513567" cy="1987252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en-US" sz="1600"/>
              <a:t>（一）论教育的作用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E3D03450-B7C5-C005-AFD9-741106F9EDF8}"/>
              </a:ext>
            </a:extLst>
          </p:cNvPr>
          <p:cNvSpPr/>
          <p:nvPr/>
        </p:nvSpPr>
        <p:spPr>
          <a:xfrm>
            <a:off x="5048842" y="1695400"/>
            <a:ext cx="513567" cy="1853852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en-US" sz="1600" dirty="0"/>
              <a:t>（二）论道德教育</a:t>
            </a: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A8080F43-269B-5620-1F81-FB196223F83F}"/>
              </a:ext>
            </a:extLst>
          </p:cNvPr>
          <p:cNvSpPr/>
          <p:nvPr/>
        </p:nvSpPr>
        <p:spPr>
          <a:xfrm>
            <a:off x="8983748" y="1695400"/>
            <a:ext cx="513567" cy="1853852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en-US" sz="1600" dirty="0"/>
              <a:t>（三）论儿童教育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26A9000E-B7A8-F34C-7A4F-922C46156473}"/>
              </a:ext>
            </a:extLst>
          </p:cNvPr>
          <p:cNvGrpSpPr/>
          <p:nvPr/>
        </p:nvGrpSpPr>
        <p:grpSpPr>
          <a:xfrm>
            <a:off x="3703533" y="3549252"/>
            <a:ext cx="1602093" cy="2271344"/>
            <a:chOff x="3703533" y="3549252"/>
            <a:chExt cx="1602093" cy="2271344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6004DFDC-4F96-75A5-37B8-23790081C73C}"/>
                </a:ext>
              </a:extLst>
            </p:cNvPr>
            <p:cNvSpPr/>
            <p:nvPr/>
          </p:nvSpPr>
          <p:spPr>
            <a:xfrm>
              <a:off x="3703533" y="3966744"/>
              <a:ext cx="513567" cy="1853852"/>
            </a:xfrm>
            <a:prstGeom prst="round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vert="eaVert" rtlCol="0" anchor="ctr"/>
            <a:lstStyle/>
            <a:p>
              <a:pPr algn="ctr"/>
              <a:r>
                <a:rPr lang="zh-CN" altLang="en-US" sz="1100" dirty="0"/>
                <a:t>静处体悟</a:t>
              </a:r>
            </a:p>
          </p:txBody>
        </p: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DE808976-5395-7FD8-2DC0-21CC53C4D03A}"/>
                </a:ext>
              </a:extLst>
            </p:cNvPr>
            <p:cNvCxnSpPr>
              <a:stCxn id="10" idx="2"/>
              <a:endCxn id="15" idx="0"/>
            </p:cNvCxnSpPr>
            <p:nvPr/>
          </p:nvCxnSpPr>
          <p:spPr>
            <a:xfrm flipH="1">
              <a:off x="3960317" y="3549252"/>
              <a:ext cx="1345309" cy="417492"/>
            </a:xfrm>
            <a:prstGeom prst="line">
              <a:avLst/>
            </a:prstGeom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0DE39A57-E837-C643-8312-6218853EB46C}"/>
              </a:ext>
            </a:extLst>
          </p:cNvPr>
          <p:cNvGrpSpPr/>
          <p:nvPr/>
        </p:nvGrpSpPr>
        <p:grpSpPr>
          <a:xfrm>
            <a:off x="4580354" y="3549252"/>
            <a:ext cx="725272" cy="2271344"/>
            <a:chOff x="4580354" y="3549252"/>
            <a:chExt cx="725272" cy="2271344"/>
          </a:xfrm>
        </p:grpSpPr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08766A0D-7A18-014B-C129-71B9ECBDA826}"/>
                </a:ext>
              </a:extLst>
            </p:cNvPr>
            <p:cNvSpPr/>
            <p:nvPr/>
          </p:nvSpPr>
          <p:spPr>
            <a:xfrm>
              <a:off x="4580354" y="3966744"/>
              <a:ext cx="513567" cy="1853852"/>
            </a:xfrm>
            <a:prstGeom prst="round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vert="eaVert" rtlCol="0" anchor="ctr"/>
            <a:lstStyle/>
            <a:p>
              <a:pPr algn="ctr"/>
              <a:r>
                <a:rPr lang="zh-CN" altLang="en-US" sz="1100" dirty="0"/>
                <a:t>事上磨炼</a:t>
              </a: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331D0C16-A3C4-2C44-96A9-86CE6DB3CE4C}"/>
                </a:ext>
              </a:extLst>
            </p:cNvPr>
            <p:cNvCxnSpPr>
              <a:stCxn id="10" idx="2"/>
              <a:endCxn id="14" idx="0"/>
            </p:cNvCxnSpPr>
            <p:nvPr/>
          </p:nvCxnSpPr>
          <p:spPr>
            <a:xfrm flipH="1">
              <a:off x="4837138" y="3549252"/>
              <a:ext cx="468488" cy="417492"/>
            </a:xfrm>
            <a:prstGeom prst="line">
              <a:avLst/>
            </a:prstGeom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C5AAF2FE-40A2-DD8B-E199-3A73523891E0}"/>
              </a:ext>
            </a:extLst>
          </p:cNvPr>
          <p:cNvGrpSpPr/>
          <p:nvPr/>
        </p:nvGrpSpPr>
        <p:grpSpPr>
          <a:xfrm>
            <a:off x="5305626" y="3549252"/>
            <a:ext cx="665116" cy="2271344"/>
            <a:chOff x="5305626" y="3549252"/>
            <a:chExt cx="665116" cy="2271344"/>
          </a:xfrm>
        </p:grpSpPr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1E185C9D-BFBA-9407-0C58-31B922A30B5A}"/>
                </a:ext>
              </a:extLst>
            </p:cNvPr>
            <p:cNvSpPr/>
            <p:nvPr/>
          </p:nvSpPr>
          <p:spPr>
            <a:xfrm>
              <a:off x="5457175" y="3966744"/>
              <a:ext cx="513567" cy="1853852"/>
            </a:xfrm>
            <a:prstGeom prst="round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vert="eaVert" rtlCol="0" anchor="ctr"/>
            <a:lstStyle/>
            <a:p>
              <a:pPr algn="ctr"/>
              <a:r>
                <a:rPr lang="zh-CN" altLang="en-US" sz="1100" dirty="0"/>
                <a:t>省察克治</a:t>
              </a:r>
            </a:p>
          </p:txBody>
        </p: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F6C9902C-B973-AED9-9D33-304CA74C2C9B}"/>
                </a:ext>
              </a:extLst>
            </p:cNvPr>
            <p:cNvCxnSpPr>
              <a:stCxn id="10" idx="2"/>
              <a:endCxn id="13" idx="0"/>
            </p:cNvCxnSpPr>
            <p:nvPr/>
          </p:nvCxnSpPr>
          <p:spPr>
            <a:xfrm>
              <a:off x="5305626" y="3549252"/>
              <a:ext cx="408333" cy="417492"/>
            </a:xfrm>
            <a:prstGeom prst="line">
              <a:avLst/>
            </a:prstGeom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F5F897A2-C70C-3693-0924-85E860825F86}"/>
              </a:ext>
            </a:extLst>
          </p:cNvPr>
          <p:cNvGrpSpPr/>
          <p:nvPr/>
        </p:nvGrpSpPr>
        <p:grpSpPr>
          <a:xfrm>
            <a:off x="5305626" y="3549252"/>
            <a:ext cx="1541937" cy="2271344"/>
            <a:chOff x="5305626" y="3549252"/>
            <a:chExt cx="1541937" cy="2271344"/>
          </a:xfrm>
        </p:grpSpPr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F2047AE9-1D60-668B-4B2C-4CA04C008D53}"/>
                </a:ext>
              </a:extLst>
            </p:cNvPr>
            <p:cNvSpPr/>
            <p:nvPr/>
          </p:nvSpPr>
          <p:spPr>
            <a:xfrm>
              <a:off x="6333996" y="3966744"/>
              <a:ext cx="513567" cy="1853852"/>
            </a:xfrm>
            <a:prstGeom prst="round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vert="eaVert" rtlCol="0" anchor="ctr"/>
            <a:lstStyle/>
            <a:p>
              <a:pPr algn="ctr"/>
              <a:r>
                <a:rPr lang="zh-CN" altLang="en-US" sz="1100" dirty="0"/>
                <a:t>贵于改过</a:t>
              </a:r>
            </a:p>
          </p:txBody>
        </p: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9B4DE8B9-106F-A112-5216-0168ACEE6DC6}"/>
                </a:ext>
              </a:extLst>
            </p:cNvPr>
            <p:cNvCxnSpPr>
              <a:stCxn id="10" idx="2"/>
              <a:endCxn id="12" idx="0"/>
            </p:cNvCxnSpPr>
            <p:nvPr/>
          </p:nvCxnSpPr>
          <p:spPr>
            <a:xfrm>
              <a:off x="5305626" y="3549252"/>
              <a:ext cx="1285154" cy="417492"/>
            </a:xfrm>
            <a:prstGeom prst="line">
              <a:avLst/>
            </a:prstGeom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63FF66C3-91D6-B2A3-DAF0-610E0C2B2C10}"/>
              </a:ext>
            </a:extLst>
          </p:cNvPr>
          <p:cNvGrpSpPr/>
          <p:nvPr/>
        </p:nvGrpSpPr>
        <p:grpSpPr>
          <a:xfrm>
            <a:off x="7665929" y="3549252"/>
            <a:ext cx="1574603" cy="2271344"/>
            <a:chOff x="7665929" y="3549252"/>
            <a:chExt cx="1574603" cy="2271344"/>
          </a:xfrm>
        </p:grpSpPr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15F02E4E-6A9D-5019-9127-FDB15EFD002C}"/>
                </a:ext>
              </a:extLst>
            </p:cNvPr>
            <p:cNvSpPr/>
            <p:nvPr/>
          </p:nvSpPr>
          <p:spPr>
            <a:xfrm>
              <a:off x="7665929" y="3966744"/>
              <a:ext cx="513567" cy="1853852"/>
            </a:xfrm>
            <a:prstGeom prst="round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vert="eaVert" rtlCol="0" anchor="ctr"/>
            <a:lstStyle/>
            <a:p>
              <a:pPr algn="ctr"/>
              <a:r>
                <a:rPr lang="zh-CN" altLang="en-US" sz="1100" dirty="0"/>
                <a:t>对封建传统儿童教育进行猛烈的抨击</a:t>
              </a:r>
            </a:p>
          </p:txBody>
        </p: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E81E2DD8-03B1-2C22-A22B-1FB3AFD384B0}"/>
                </a:ext>
              </a:extLst>
            </p:cNvPr>
            <p:cNvCxnSpPr>
              <a:stCxn id="11" idx="2"/>
              <a:endCxn id="19" idx="0"/>
            </p:cNvCxnSpPr>
            <p:nvPr/>
          </p:nvCxnSpPr>
          <p:spPr>
            <a:xfrm flipH="1">
              <a:off x="7922713" y="3549252"/>
              <a:ext cx="1317819" cy="417492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19CB053F-A126-48E5-310C-6980DE314D65}"/>
              </a:ext>
            </a:extLst>
          </p:cNvPr>
          <p:cNvGrpSpPr/>
          <p:nvPr/>
        </p:nvGrpSpPr>
        <p:grpSpPr>
          <a:xfrm>
            <a:off x="8542750" y="3549252"/>
            <a:ext cx="697782" cy="2271344"/>
            <a:chOff x="8542750" y="3549252"/>
            <a:chExt cx="697782" cy="2271344"/>
          </a:xfrm>
        </p:grpSpPr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E5EA6BC3-6610-4C0A-CA67-52604C0EED63}"/>
                </a:ext>
              </a:extLst>
            </p:cNvPr>
            <p:cNvSpPr/>
            <p:nvPr/>
          </p:nvSpPr>
          <p:spPr>
            <a:xfrm>
              <a:off x="8542750" y="3966744"/>
              <a:ext cx="513567" cy="1853852"/>
            </a:xfrm>
            <a:prstGeom prst="round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vert="eaVert" rtlCol="0" anchor="ctr"/>
            <a:lstStyle/>
            <a:p>
              <a:pPr algn="ctr"/>
              <a:r>
                <a:rPr lang="zh-CN" altLang="en-US" sz="1100" dirty="0"/>
                <a:t>教育应遵循儿童的身心发展特点</a:t>
              </a:r>
            </a:p>
          </p:txBody>
        </p: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BC133565-F207-6843-7CE3-46283188A2B4}"/>
                </a:ext>
              </a:extLst>
            </p:cNvPr>
            <p:cNvCxnSpPr>
              <a:stCxn id="11" idx="2"/>
              <a:endCxn id="18" idx="0"/>
            </p:cNvCxnSpPr>
            <p:nvPr/>
          </p:nvCxnSpPr>
          <p:spPr>
            <a:xfrm flipH="1">
              <a:off x="8799534" y="3549252"/>
              <a:ext cx="440998" cy="417492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D99BDEFE-EB66-B7AC-A683-516B191E6B3D}"/>
              </a:ext>
            </a:extLst>
          </p:cNvPr>
          <p:cNvGrpSpPr/>
          <p:nvPr/>
        </p:nvGrpSpPr>
        <p:grpSpPr>
          <a:xfrm>
            <a:off x="9240532" y="3549252"/>
            <a:ext cx="692606" cy="2271344"/>
            <a:chOff x="9240532" y="3549252"/>
            <a:chExt cx="692606" cy="2271344"/>
          </a:xfrm>
        </p:grpSpPr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9B9E75A6-434C-D645-D613-B3393B9ECD7E}"/>
                </a:ext>
              </a:extLst>
            </p:cNvPr>
            <p:cNvSpPr/>
            <p:nvPr/>
          </p:nvSpPr>
          <p:spPr>
            <a:xfrm>
              <a:off x="9419571" y="3966744"/>
              <a:ext cx="513567" cy="1853852"/>
            </a:xfrm>
            <a:prstGeom prst="round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vert="eaVert" rtlCol="0" anchor="ctr"/>
            <a:lstStyle/>
            <a:p>
              <a:pPr algn="ctr"/>
              <a:r>
                <a:rPr lang="zh-CN" altLang="en-US" sz="1100" dirty="0"/>
                <a:t>儿童教育的内容应为歌诗、习礼和读书</a:t>
              </a:r>
            </a:p>
          </p:txBody>
        </p: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id="{536294AF-B454-144B-C9A6-E7D63BC54319}"/>
                </a:ext>
              </a:extLst>
            </p:cNvPr>
            <p:cNvCxnSpPr>
              <a:stCxn id="11" idx="2"/>
              <a:endCxn id="17" idx="0"/>
            </p:cNvCxnSpPr>
            <p:nvPr/>
          </p:nvCxnSpPr>
          <p:spPr>
            <a:xfrm>
              <a:off x="9240532" y="3549252"/>
              <a:ext cx="435823" cy="417492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38881924-7584-54CE-FA91-DCDD6E85AE52}"/>
              </a:ext>
            </a:extLst>
          </p:cNvPr>
          <p:cNvGrpSpPr/>
          <p:nvPr/>
        </p:nvGrpSpPr>
        <p:grpSpPr>
          <a:xfrm>
            <a:off x="9240532" y="3549252"/>
            <a:ext cx="1569427" cy="2271344"/>
            <a:chOff x="9240532" y="3549252"/>
            <a:chExt cx="1569427" cy="2271344"/>
          </a:xfrm>
        </p:grpSpPr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id="{54836040-B479-7224-B4EB-68D9E9293993}"/>
                </a:ext>
              </a:extLst>
            </p:cNvPr>
            <p:cNvSpPr/>
            <p:nvPr/>
          </p:nvSpPr>
          <p:spPr>
            <a:xfrm>
              <a:off x="10296392" y="3966744"/>
              <a:ext cx="513567" cy="1853852"/>
            </a:xfrm>
            <a:prstGeom prst="round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vert="eaVert" rtlCol="0" anchor="ctr"/>
            <a:lstStyle/>
            <a:p>
              <a:pPr algn="ctr"/>
              <a:r>
                <a:rPr lang="zh-CN" altLang="en-US" sz="1100" dirty="0"/>
                <a:t>儿童的教育要“随人分限所及”，量力施教</a:t>
              </a:r>
            </a:p>
          </p:txBody>
        </p: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1871FE67-F629-1CBF-BFA5-38C773845808}"/>
                </a:ext>
              </a:extLst>
            </p:cNvPr>
            <p:cNvCxnSpPr>
              <a:stCxn id="11" idx="2"/>
              <a:endCxn id="16" idx="0"/>
            </p:cNvCxnSpPr>
            <p:nvPr/>
          </p:nvCxnSpPr>
          <p:spPr>
            <a:xfrm>
              <a:off x="9240532" y="3549252"/>
              <a:ext cx="1312644" cy="417492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48456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7" grpId="0" animBg="1"/>
      <p:bldP spid="2" grpId="0" animBg="1"/>
      <p:bldP spid="10" grpId="0" animBg="1"/>
      <p:bldP spid="1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941534" y="430543"/>
            <a:ext cx="572439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zh-CN" altLang="en-US" sz="2600" b="1" spc="3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第二节　明清时期的教育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FC26032-C510-334A-EC7B-4276FEB141DD}"/>
              </a:ext>
            </a:extLst>
          </p:cNvPr>
          <p:cNvGrpSpPr/>
          <p:nvPr/>
        </p:nvGrpSpPr>
        <p:grpSpPr>
          <a:xfrm>
            <a:off x="1191604" y="512679"/>
            <a:ext cx="256940" cy="252131"/>
            <a:chOff x="1053818" y="525205"/>
            <a:chExt cx="256940" cy="252131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DFBD3CBA-14B5-093C-2588-28C4B2AB3C64}"/>
                </a:ext>
              </a:extLst>
            </p:cNvPr>
            <p:cNvSpPr/>
            <p:nvPr/>
          </p:nvSpPr>
          <p:spPr>
            <a:xfrm rot="18900000">
              <a:off x="1079234" y="545812"/>
              <a:ext cx="231524" cy="231524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747F9A5-B710-D0F3-00B7-F9D6280609BF}"/>
                </a:ext>
              </a:extLst>
            </p:cNvPr>
            <p:cNvSpPr/>
            <p:nvPr/>
          </p:nvSpPr>
          <p:spPr>
            <a:xfrm rot="18900000">
              <a:off x="1053818" y="525205"/>
              <a:ext cx="169275" cy="16927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矩形 26">
            <a:extLst>
              <a:ext uri="{FF2B5EF4-FFF2-40B4-BE49-F238E27FC236}">
                <a16:creationId xmlns:a16="http://schemas.microsoft.com/office/drawing/2014/main" id="{5DF14B37-9156-0689-7DBD-5C589781A0F4}"/>
              </a:ext>
            </a:extLst>
          </p:cNvPr>
          <p:cNvSpPr/>
          <p:nvPr/>
        </p:nvSpPr>
        <p:spPr>
          <a:xfrm flipV="1">
            <a:off x="0" y="1037404"/>
            <a:ext cx="12190413" cy="45719"/>
          </a:xfrm>
          <a:prstGeom prst="rect">
            <a:avLst/>
          </a:prstGeom>
          <a:gradFill flip="none" rotWithShape="1">
            <a:gsLst>
              <a:gs pos="0">
                <a:srgbClr val="C00000"/>
              </a:gs>
              <a:gs pos="50000">
                <a:srgbClr val="C00000">
                  <a:tint val="44500"/>
                  <a:satMod val="160000"/>
                </a:srgbClr>
              </a:gs>
              <a:gs pos="100000">
                <a:srgbClr val="C00000">
                  <a:tint val="23500"/>
                  <a:satMod val="160000"/>
                </a:srgb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F6F6F"/>
              </a:solidFill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90E99D11-CBCD-21DA-8E42-95446A5FE278}"/>
              </a:ext>
            </a:extLst>
          </p:cNvPr>
          <p:cNvSpPr txBox="1"/>
          <p:nvPr/>
        </p:nvSpPr>
        <p:spPr>
          <a:xfrm>
            <a:off x="1759541" y="1890063"/>
            <a:ext cx="6595319" cy="33682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chemeClr val="accent4">
                    <a:lumMod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四、颜元的教育思想</a:t>
            </a:r>
            <a:endParaRPr lang="en-US" altLang="zh-CN" b="1" dirty="0">
              <a:solidFill>
                <a:schemeClr val="accent4">
                  <a:lumMod val="50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   颜元（</a:t>
            </a:r>
            <a:r>
              <a:rPr lang="en-US" altLang="zh-CN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1635—1704</a:t>
            </a: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），字易直，号习斋，清初博野（今属河北）人，杰出的唯物主义思想家和教育家（图 </a:t>
            </a:r>
            <a:r>
              <a:rPr lang="en-US" altLang="zh-CN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3-10</a:t>
            </a: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）。幼年出身贫寒，为生活所迫，亲自耕地灌园，并曾学医养家。虽上过学，但并未拜过名师。</a:t>
            </a:r>
            <a:r>
              <a:rPr lang="en-US" altLang="zh-CN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24 </a:t>
            </a: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岁时，从事教学工作，最初称“思古斋”，讲了一段阳明学，两年后改奉理学。</a:t>
            </a:r>
            <a:r>
              <a:rPr lang="en-US" altLang="zh-CN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35 </a:t>
            </a: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岁时思想转变，认为理学空虚无用，并非周孔正道，因而力主恢复孔孟之道，并改称“习斋”，以示与理学决绝。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8A6EA352-0C87-4988-751A-A095CF242C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3014" y="2084018"/>
            <a:ext cx="2209474" cy="3258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7422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7" grpId="0" animBg="1"/>
      <p:bldP spid="2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941534" y="430543"/>
            <a:ext cx="572439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zh-CN" altLang="en-US" sz="2600" b="1" spc="3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第二节　明清时期的教育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FC26032-C510-334A-EC7B-4276FEB141DD}"/>
              </a:ext>
            </a:extLst>
          </p:cNvPr>
          <p:cNvGrpSpPr/>
          <p:nvPr/>
        </p:nvGrpSpPr>
        <p:grpSpPr>
          <a:xfrm>
            <a:off x="1191604" y="512679"/>
            <a:ext cx="256940" cy="252131"/>
            <a:chOff x="1053818" y="525205"/>
            <a:chExt cx="256940" cy="252131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DFBD3CBA-14B5-093C-2588-28C4B2AB3C64}"/>
                </a:ext>
              </a:extLst>
            </p:cNvPr>
            <p:cNvSpPr/>
            <p:nvPr/>
          </p:nvSpPr>
          <p:spPr>
            <a:xfrm rot="18900000">
              <a:off x="1079234" y="545812"/>
              <a:ext cx="231524" cy="231524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747F9A5-B710-D0F3-00B7-F9D6280609BF}"/>
                </a:ext>
              </a:extLst>
            </p:cNvPr>
            <p:cNvSpPr/>
            <p:nvPr/>
          </p:nvSpPr>
          <p:spPr>
            <a:xfrm rot="18900000">
              <a:off x="1053818" y="525205"/>
              <a:ext cx="169275" cy="16927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矩形 26">
            <a:extLst>
              <a:ext uri="{FF2B5EF4-FFF2-40B4-BE49-F238E27FC236}">
                <a16:creationId xmlns:a16="http://schemas.microsoft.com/office/drawing/2014/main" id="{5DF14B37-9156-0689-7DBD-5C589781A0F4}"/>
              </a:ext>
            </a:extLst>
          </p:cNvPr>
          <p:cNvSpPr/>
          <p:nvPr/>
        </p:nvSpPr>
        <p:spPr>
          <a:xfrm flipV="1">
            <a:off x="0" y="1037404"/>
            <a:ext cx="12190413" cy="45719"/>
          </a:xfrm>
          <a:prstGeom prst="rect">
            <a:avLst/>
          </a:prstGeom>
          <a:gradFill flip="none" rotWithShape="1">
            <a:gsLst>
              <a:gs pos="0">
                <a:srgbClr val="C00000"/>
              </a:gs>
              <a:gs pos="50000">
                <a:srgbClr val="C00000">
                  <a:tint val="44500"/>
                  <a:satMod val="160000"/>
                </a:srgbClr>
              </a:gs>
              <a:gs pos="100000">
                <a:srgbClr val="C00000">
                  <a:tint val="23500"/>
                  <a:satMod val="160000"/>
                </a:srgb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F6F6F"/>
              </a:solidFill>
            </a:endParaRP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48847039-4192-A7D1-8FF2-95A05FB335E1}"/>
              </a:ext>
            </a:extLst>
          </p:cNvPr>
          <p:cNvSpPr/>
          <p:nvPr/>
        </p:nvSpPr>
        <p:spPr>
          <a:xfrm>
            <a:off x="4679765" y="1590806"/>
            <a:ext cx="2830882" cy="112734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（一）对传统教育的批判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CC324182-F888-5568-5B04-31D5EB642C0D}"/>
              </a:ext>
            </a:extLst>
          </p:cNvPr>
          <p:cNvGrpSpPr/>
          <p:nvPr/>
        </p:nvGrpSpPr>
        <p:grpSpPr>
          <a:xfrm>
            <a:off x="959806" y="3416474"/>
            <a:ext cx="2855934" cy="2998457"/>
            <a:chOff x="959806" y="3416474"/>
            <a:chExt cx="2855934" cy="2998457"/>
          </a:xfrm>
        </p:grpSpPr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id="{2B027949-3C06-0D5B-8F3B-FC4E3919CE46}"/>
                </a:ext>
              </a:extLst>
            </p:cNvPr>
            <p:cNvSpPr/>
            <p:nvPr/>
          </p:nvSpPr>
          <p:spPr>
            <a:xfrm>
              <a:off x="959806" y="3416474"/>
              <a:ext cx="2855934" cy="2998457"/>
            </a:xfrm>
            <a:prstGeom prst="roundRect">
              <a:avLst/>
            </a:prstGeom>
            <a:noFill/>
            <a:ln>
              <a:solidFill>
                <a:srgbClr val="3F88FB"/>
              </a:solidFill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B6576B58-2A82-3BD4-0056-4FB6C7593837}"/>
                </a:ext>
              </a:extLst>
            </p:cNvPr>
            <p:cNvSpPr txBox="1"/>
            <p:nvPr/>
          </p:nvSpPr>
          <p:spPr>
            <a:xfrm>
              <a:off x="1147696" y="4009731"/>
              <a:ext cx="2560005" cy="20313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dirty="0"/>
                <a:t>       颜元指出，传统教育的突出弊端在于脱离实际，把读书求学误认为是训诂，或是清谈， 或是佛老，而程朱理学兼而有之，脱离实际更为严重。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CB2D66A0-830E-F786-A898-DB7500A57775}"/>
              </a:ext>
            </a:extLst>
          </p:cNvPr>
          <p:cNvGrpSpPr/>
          <p:nvPr/>
        </p:nvGrpSpPr>
        <p:grpSpPr>
          <a:xfrm>
            <a:off x="4650015" y="3416474"/>
            <a:ext cx="2855934" cy="2998457"/>
            <a:chOff x="4650015" y="3416474"/>
            <a:chExt cx="2855934" cy="2998457"/>
          </a:xfrm>
        </p:grpSpPr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46B0E432-2938-F85B-3664-77B93D803580}"/>
                </a:ext>
              </a:extLst>
            </p:cNvPr>
            <p:cNvSpPr/>
            <p:nvPr/>
          </p:nvSpPr>
          <p:spPr>
            <a:xfrm>
              <a:off x="4650015" y="3416474"/>
              <a:ext cx="2855934" cy="2998457"/>
            </a:xfrm>
            <a:prstGeom prst="roundRect">
              <a:avLst/>
            </a:prstGeom>
            <a:noFill/>
            <a:ln>
              <a:solidFill>
                <a:srgbClr val="3F88FB"/>
              </a:solidFill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403A933C-2F4C-271A-5141-3F1C5184D787}"/>
                </a:ext>
              </a:extLst>
            </p:cNvPr>
            <p:cNvSpPr txBox="1"/>
            <p:nvPr/>
          </p:nvSpPr>
          <p:spPr>
            <a:xfrm>
              <a:off x="4825379" y="4009731"/>
              <a:ext cx="2610111" cy="20313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dirty="0"/>
                <a:t>       他针对传统教育的偏见，提出了“正其谊以谋其利，明其道而计其功”的命题，冲破了传统的禁锢，对义、利之间的关系的认识更接近于科学。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E64DAAE0-B37F-3781-C9C2-5970CB10719C}"/>
              </a:ext>
            </a:extLst>
          </p:cNvPr>
          <p:cNvGrpSpPr/>
          <p:nvPr/>
        </p:nvGrpSpPr>
        <p:grpSpPr>
          <a:xfrm>
            <a:off x="8328095" y="3416474"/>
            <a:ext cx="2855934" cy="2998457"/>
            <a:chOff x="8328095" y="3416474"/>
            <a:chExt cx="2855934" cy="2998457"/>
          </a:xfrm>
        </p:grpSpPr>
        <p:sp>
          <p:nvSpPr>
            <p:cNvPr id="26" name="矩形: 圆角 25">
              <a:extLst>
                <a:ext uri="{FF2B5EF4-FFF2-40B4-BE49-F238E27FC236}">
                  <a16:creationId xmlns:a16="http://schemas.microsoft.com/office/drawing/2014/main" id="{A28E2D38-73EB-7902-4F1C-BB4BF8AB0E86}"/>
                </a:ext>
              </a:extLst>
            </p:cNvPr>
            <p:cNvSpPr/>
            <p:nvPr/>
          </p:nvSpPr>
          <p:spPr>
            <a:xfrm>
              <a:off x="8328095" y="3416474"/>
              <a:ext cx="2855934" cy="2998457"/>
            </a:xfrm>
            <a:prstGeom prst="roundRect">
              <a:avLst/>
            </a:prstGeom>
            <a:noFill/>
            <a:ln>
              <a:solidFill>
                <a:srgbClr val="3F88FB"/>
              </a:solidFill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B4E07057-E8C0-742D-2535-6C9FAF10C5F9}"/>
                </a:ext>
              </a:extLst>
            </p:cNvPr>
            <p:cNvSpPr txBox="1"/>
            <p:nvPr/>
          </p:nvSpPr>
          <p:spPr>
            <a:xfrm>
              <a:off x="8427907" y="4009731"/>
              <a:ext cx="2732784" cy="23083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dirty="0"/>
                <a:t>       颜元深刻揭露了八股取士制度对于学校教育的危害，他指出，士人们在利禄的引诱下，自幼学作八股文，读书完全为了做官，读书求学完全变成了“名利引子”，认为“八股之害，甚于焚坑”。颜</a:t>
              </a:r>
            </a:p>
          </p:txBody>
        </p:sp>
      </p:grp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C9AC10A1-A729-9232-F9CA-91FE4CE46725}"/>
              </a:ext>
            </a:extLst>
          </p:cNvPr>
          <p:cNvCxnSpPr>
            <a:stCxn id="2" idx="2"/>
            <a:endCxn id="3" idx="0"/>
          </p:cNvCxnSpPr>
          <p:nvPr/>
        </p:nvCxnSpPr>
        <p:spPr>
          <a:xfrm flipH="1">
            <a:off x="2404997" y="2718148"/>
            <a:ext cx="3690209" cy="472858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0CB661F7-0DD3-BB29-8330-A6D1FC7FB339}"/>
              </a:ext>
            </a:extLst>
          </p:cNvPr>
          <p:cNvCxnSpPr>
            <a:stCxn id="2" idx="2"/>
            <a:endCxn id="12" idx="0"/>
          </p:cNvCxnSpPr>
          <p:nvPr/>
        </p:nvCxnSpPr>
        <p:spPr>
          <a:xfrm>
            <a:off x="6095206" y="2718148"/>
            <a:ext cx="0" cy="472858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4FC366A0-F470-0EB9-CE26-4DADAE292418}"/>
              </a:ext>
            </a:extLst>
          </p:cNvPr>
          <p:cNvCxnSpPr>
            <a:stCxn id="2" idx="2"/>
            <a:endCxn id="13" idx="0"/>
          </p:cNvCxnSpPr>
          <p:nvPr/>
        </p:nvCxnSpPr>
        <p:spPr>
          <a:xfrm>
            <a:off x="6095206" y="2718148"/>
            <a:ext cx="3691797" cy="472858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735F8E58-1700-3A56-AE5F-C7ADA463C1C9}"/>
              </a:ext>
            </a:extLst>
          </p:cNvPr>
          <p:cNvSpPr/>
          <p:nvPr/>
        </p:nvSpPr>
        <p:spPr>
          <a:xfrm>
            <a:off x="977030" y="3191006"/>
            <a:ext cx="2855934" cy="504173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1. </a:t>
            </a:r>
            <a:r>
              <a:rPr lang="zh-CN" altLang="en-US" sz="1400" dirty="0"/>
              <a:t>揭露传统教育严重脱离实际</a:t>
            </a: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BCE7347D-B71E-2523-DEAD-B4F7A36BD16B}"/>
              </a:ext>
            </a:extLst>
          </p:cNvPr>
          <p:cNvSpPr/>
          <p:nvPr/>
        </p:nvSpPr>
        <p:spPr>
          <a:xfrm>
            <a:off x="4667239" y="3191006"/>
            <a:ext cx="2855934" cy="504173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2. </a:t>
            </a:r>
            <a:r>
              <a:rPr lang="zh-CN" altLang="en-US" sz="1400" dirty="0"/>
              <a:t>批判传统教育的义、利对立观</a:t>
            </a: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95B9DDC4-644E-20AD-02C1-E3E00E6873E6}"/>
              </a:ext>
            </a:extLst>
          </p:cNvPr>
          <p:cNvSpPr/>
          <p:nvPr/>
        </p:nvSpPr>
        <p:spPr>
          <a:xfrm>
            <a:off x="8359036" y="3191006"/>
            <a:ext cx="2855934" cy="504173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3. </a:t>
            </a:r>
            <a:r>
              <a:rPr lang="zh-CN" altLang="en-US" sz="1400" dirty="0"/>
              <a:t>抨击八股取士制度</a:t>
            </a:r>
          </a:p>
        </p:txBody>
      </p:sp>
    </p:spTree>
    <p:extLst>
      <p:ext uri="{BB962C8B-B14F-4D97-AF65-F5344CB8AC3E}">
        <p14:creationId xmlns:p14="http://schemas.microsoft.com/office/powerpoint/2010/main" val="2866664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7" grpId="0" animBg="1"/>
      <p:bldP spid="2" grpId="0" animBg="1"/>
      <p:bldP spid="3" grpId="0" animBg="1"/>
      <p:bldP spid="12" grpId="0" animBg="1"/>
      <p:bldP spid="1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941534" y="430543"/>
            <a:ext cx="572439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zh-CN" altLang="en-US" sz="2600" b="1" spc="3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第二节　明清时期的教育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FC26032-C510-334A-EC7B-4276FEB141DD}"/>
              </a:ext>
            </a:extLst>
          </p:cNvPr>
          <p:cNvGrpSpPr/>
          <p:nvPr/>
        </p:nvGrpSpPr>
        <p:grpSpPr>
          <a:xfrm>
            <a:off x="1191604" y="512679"/>
            <a:ext cx="256940" cy="252131"/>
            <a:chOff x="1053818" y="525205"/>
            <a:chExt cx="256940" cy="252131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DFBD3CBA-14B5-093C-2588-28C4B2AB3C64}"/>
                </a:ext>
              </a:extLst>
            </p:cNvPr>
            <p:cNvSpPr/>
            <p:nvPr/>
          </p:nvSpPr>
          <p:spPr>
            <a:xfrm rot="18900000">
              <a:off x="1079234" y="545812"/>
              <a:ext cx="231524" cy="231524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747F9A5-B710-D0F3-00B7-F9D6280609BF}"/>
                </a:ext>
              </a:extLst>
            </p:cNvPr>
            <p:cNvSpPr/>
            <p:nvPr/>
          </p:nvSpPr>
          <p:spPr>
            <a:xfrm rot="18900000">
              <a:off x="1053818" y="525205"/>
              <a:ext cx="169275" cy="16927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矩形 26">
            <a:extLst>
              <a:ext uri="{FF2B5EF4-FFF2-40B4-BE49-F238E27FC236}">
                <a16:creationId xmlns:a16="http://schemas.microsoft.com/office/drawing/2014/main" id="{5DF14B37-9156-0689-7DBD-5C589781A0F4}"/>
              </a:ext>
            </a:extLst>
          </p:cNvPr>
          <p:cNvSpPr/>
          <p:nvPr/>
        </p:nvSpPr>
        <p:spPr>
          <a:xfrm flipV="1">
            <a:off x="0" y="1037404"/>
            <a:ext cx="12190413" cy="45719"/>
          </a:xfrm>
          <a:prstGeom prst="rect">
            <a:avLst/>
          </a:prstGeom>
          <a:gradFill flip="none" rotWithShape="1">
            <a:gsLst>
              <a:gs pos="0">
                <a:srgbClr val="C00000"/>
              </a:gs>
              <a:gs pos="50000">
                <a:srgbClr val="C00000">
                  <a:tint val="44500"/>
                  <a:satMod val="160000"/>
                </a:srgbClr>
              </a:gs>
              <a:gs pos="100000">
                <a:srgbClr val="C00000">
                  <a:tint val="23500"/>
                  <a:satMod val="160000"/>
                </a:srgb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F6F6F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BF1B532-18CC-991D-BFE0-E5BD85D8D161}"/>
              </a:ext>
            </a:extLst>
          </p:cNvPr>
          <p:cNvSpPr txBox="1"/>
          <p:nvPr/>
        </p:nvSpPr>
        <p:spPr>
          <a:xfrm>
            <a:off x="1496495" y="1551860"/>
            <a:ext cx="9238310" cy="29527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  （二）“实德实才”的培养目标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   颜元十分重视人才对于治理国家的重要作用，把人才视为治国安民的根本，强调人才主要依靠学校教育培养，认为“学校，人才之本也”。颜元主张学校应该培养“实才实德之士”。所谓“实才实德之士”，是指品德高尚、有真才实学的经世致用之才。颜元有时也称这种人才为“圣人”或“圣贤”。具体来讲，“实才实德之士”有两种：一种是“上下精粗皆尽力求全”的通才，另一种是“终身止精艺”的专门人才。在他看来，能成为通才当然最好，但专门人才只要能经世致用，“便是圣贤一流”。</a:t>
            </a:r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202E4392-0B47-73C5-65C5-1A291583186E}"/>
              </a:ext>
            </a:extLst>
          </p:cNvPr>
          <p:cNvSpPr/>
          <p:nvPr/>
        </p:nvSpPr>
        <p:spPr>
          <a:xfrm>
            <a:off x="-247943" y="4909373"/>
            <a:ext cx="12845314" cy="1153565"/>
          </a:xfrm>
          <a:custGeom>
            <a:avLst/>
            <a:gdLst>
              <a:gd name="connsiteX0" fmla="*/ 122683 w 12845314"/>
              <a:gd name="connsiteY0" fmla="*/ 50934 h 1153565"/>
              <a:gd name="connsiteX1" fmla="*/ 172787 w 12845314"/>
              <a:gd name="connsiteY1" fmla="*/ 113564 h 1153565"/>
              <a:gd name="connsiteX2" fmla="*/ 1788644 w 12845314"/>
              <a:gd name="connsiteY2" fmla="*/ 1053016 h 1153565"/>
              <a:gd name="connsiteX3" fmla="*/ 4243746 w 12845314"/>
              <a:gd name="connsiteY3" fmla="*/ 551975 h 1153565"/>
              <a:gd name="connsiteX4" fmla="*/ 6774003 w 12845314"/>
              <a:gd name="connsiteY4" fmla="*/ 1153224 h 1153565"/>
              <a:gd name="connsiteX5" fmla="*/ 10018244 w 12845314"/>
              <a:gd name="connsiteY5" fmla="*/ 451767 h 1153565"/>
              <a:gd name="connsiteX6" fmla="*/ 12573554 w 12845314"/>
              <a:gd name="connsiteY6" fmla="*/ 739865 h 1153565"/>
              <a:gd name="connsiteX7" fmla="*/ 12648710 w 12845314"/>
              <a:gd name="connsiteY7" fmla="*/ 789969 h 1153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845314" h="1153565">
                <a:moveTo>
                  <a:pt x="122683" y="50934"/>
                </a:moveTo>
                <a:cubicBezTo>
                  <a:pt x="8905" y="-1258"/>
                  <a:pt x="-104873" y="-53450"/>
                  <a:pt x="172787" y="113564"/>
                </a:cubicBezTo>
                <a:cubicBezTo>
                  <a:pt x="450447" y="280578"/>
                  <a:pt x="1110151" y="979948"/>
                  <a:pt x="1788644" y="1053016"/>
                </a:cubicBezTo>
                <a:cubicBezTo>
                  <a:pt x="2467137" y="1126085"/>
                  <a:pt x="3412853" y="535274"/>
                  <a:pt x="4243746" y="551975"/>
                </a:cubicBezTo>
                <a:cubicBezTo>
                  <a:pt x="5074639" y="568676"/>
                  <a:pt x="5811587" y="1169925"/>
                  <a:pt x="6774003" y="1153224"/>
                </a:cubicBezTo>
                <a:cubicBezTo>
                  <a:pt x="7736419" y="1136523"/>
                  <a:pt x="9051652" y="520660"/>
                  <a:pt x="10018244" y="451767"/>
                </a:cubicBezTo>
                <a:cubicBezTo>
                  <a:pt x="10984836" y="382874"/>
                  <a:pt x="12135143" y="683498"/>
                  <a:pt x="12573554" y="739865"/>
                </a:cubicBezTo>
                <a:cubicBezTo>
                  <a:pt x="13011965" y="796232"/>
                  <a:pt x="12830337" y="793100"/>
                  <a:pt x="12648710" y="789969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A055295E-18D0-2953-AC7F-4EFC8C96D1C2}"/>
              </a:ext>
            </a:extLst>
          </p:cNvPr>
          <p:cNvSpPr/>
          <p:nvPr/>
        </p:nvSpPr>
        <p:spPr>
          <a:xfrm>
            <a:off x="-247943" y="4973669"/>
            <a:ext cx="12845314" cy="1153565"/>
          </a:xfrm>
          <a:custGeom>
            <a:avLst/>
            <a:gdLst>
              <a:gd name="connsiteX0" fmla="*/ 122683 w 12845314"/>
              <a:gd name="connsiteY0" fmla="*/ 50934 h 1153565"/>
              <a:gd name="connsiteX1" fmla="*/ 172787 w 12845314"/>
              <a:gd name="connsiteY1" fmla="*/ 113564 h 1153565"/>
              <a:gd name="connsiteX2" fmla="*/ 1788644 w 12845314"/>
              <a:gd name="connsiteY2" fmla="*/ 1053016 h 1153565"/>
              <a:gd name="connsiteX3" fmla="*/ 4243746 w 12845314"/>
              <a:gd name="connsiteY3" fmla="*/ 551975 h 1153565"/>
              <a:gd name="connsiteX4" fmla="*/ 6774003 w 12845314"/>
              <a:gd name="connsiteY4" fmla="*/ 1153224 h 1153565"/>
              <a:gd name="connsiteX5" fmla="*/ 10018244 w 12845314"/>
              <a:gd name="connsiteY5" fmla="*/ 451767 h 1153565"/>
              <a:gd name="connsiteX6" fmla="*/ 12573554 w 12845314"/>
              <a:gd name="connsiteY6" fmla="*/ 739865 h 1153565"/>
              <a:gd name="connsiteX7" fmla="*/ 12648710 w 12845314"/>
              <a:gd name="connsiteY7" fmla="*/ 789969 h 1153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845314" h="1153565">
                <a:moveTo>
                  <a:pt x="122683" y="50934"/>
                </a:moveTo>
                <a:cubicBezTo>
                  <a:pt x="8905" y="-1258"/>
                  <a:pt x="-104873" y="-53450"/>
                  <a:pt x="172787" y="113564"/>
                </a:cubicBezTo>
                <a:cubicBezTo>
                  <a:pt x="450447" y="280578"/>
                  <a:pt x="1110151" y="979948"/>
                  <a:pt x="1788644" y="1053016"/>
                </a:cubicBezTo>
                <a:cubicBezTo>
                  <a:pt x="2467137" y="1126085"/>
                  <a:pt x="3412853" y="535274"/>
                  <a:pt x="4243746" y="551975"/>
                </a:cubicBezTo>
                <a:cubicBezTo>
                  <a:pt x="5074639" y="568676"/>
                  <a:pt x="5811587" y="1169925"/>
                  <a:pt x="6774003" y="1153224"/>
                </a:cubicBezTo>
                <a:cubicBezTo>
                  <a:pt x="7736419" y="1136523"/>
                  <a:pt x="9051652" y="520660"/>
                  <a:pt x="10018244" y="451767"/>
                </a:cubicBezTo>
                <a:cubicBezTo>
                  <a:pt x="10984836" y="382874"/>
                  <a:pt x="12135143" y="683498"/>
                  <a:pt x="12573554" y="739865"/>
                </a:cubicBezTo>
                <a:cubicBezTo>
                  <a:pt x="13011965" y="796232"/>
                  <a:pt x="12830337" y="793100"/>
                  <a:pt x="12648710" y="789969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3814470A-1012-479B-B671-129B494F025E}"/>
              </a:ext>
            </a:extLst>
          </p:cNvPr>
          <p:cNvSpPr/>
          <p:nvPr/>
        </p:nvSpPr>
        <p:spPr>
          <a:xfrm>
            <a:off x="2041742" y="5724395"/>
            <a:ext cx="375781" cy="375781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6F14106B-2033-532E-DCAD-E1542BF4179C}"/>
              </a:ext>
            </a:extLst>
          </p:cNvPr>
          <p:cNvSpPr/>
          <p:nvPr/>
        </p:nvSpPr>
        <p:spPr>
          <a:xfrm>
            <a:off x="5304942" y="5630619"/>
            <a:ext cx="638487" cy="638487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F2812631-9A20-488F-40AF-4D8DCC6B3B14}"/>
              </a:ext>
            </a:extLst>
          </p:cNvPr>
          <p:cNvSpPr/>
          <p:nvPr/>
        </p:nvSpPr>
        <p:spPr>
          <a:xfrm>
            <a:off x="10150258" y="4952303"/>
            <a:ext cx="1067703" cy="1067703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8156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7" grpId="0" animBg="1"/>
      <p:bldP spid="10" grpId="0"/>
      <p:bldP spid="2" grpId="0" animBg="1"/>
      <p:bldP spid="11" grpId="0" animBg="1"/>
      <p:bldP spid="3" grpId="0" animBg="1"/>
      <p:bldP spid="12" grpId="0" animBg="1"/>
      <p:bldP spid="1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941534" y="430543"/>
            <a:ext cx="572439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zh-CN" altLang="en-US" sz="2600" b="1" spc="3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第二节　明清时期的教育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FC26032-C510-334A-EC7B-4276FEB141DD}"/>
              </a:ext>
            </a:extLst>
          </p:cNvPr>
          <p:cNvGrpSpPr/>
          <p:nvPr/>
        </p:nvGrpSpPr>
        <p:grpSpPr>
          <a:xfrm>
            <a:off x="1191604" y="512679"/>
            <a:ext cx="256940" cy="252131"/>
            <a:chOff x="1053818" y="525205"/>
            <a:chExt cx="256940" cy="252131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DFBD3CBA-14B5-093C-2588-28C4B2AB3C64}"/>
                </a:ext>
              </a:extLst>
            </p:cNvPr>
            <p:cNvSpPr/>
            <p:nvPr/>
          </p:nvSpPr>
          <p:spPr>
            <a:xfrm rot="18900000">
              <a:off x="1079234" y="545812"/>
              <a:ext cx="231524" cy="231524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747F9A5-B710-D0F3-00B7-F9D6280609BF}"/>
                </a:ext>
              </a:extLst>
            </p:cNvPr>
            <p:cNvSpPr/>
            <p:nvPr/>
          </p:nvSpPr>
          <p:spPr>
            <a:xfrm rot="18900000">
              <a:off x="1053818" y="525205"/>
              <a:ext cx="169275" cy="16927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矩形 26">
            <a:extLst>
              <a:ext uri="{FF2B5EF4-FFF2-40B4-BE49-F238E27FC236}">
                <a16:creationId xmlns:a16="http://schemas.microsoft.com/office/drawing/2014/main" id="{5DF14B37-9156-0689-7DBD-5C589781A0F4}"/>
              </a:ext>
            </a:extLst>
          </p:cNvPr>
          <p:cNvSpPr/>
          <p:nvPr/>
        </p:nvSpPr>
        <p:spPr>
          <a:xfrm flipV="1">
            <a:off x="0" y="1037404"/>
            <a:ext cx="12190413" cy="45719"/>
          </a:xfrm>
          <a:prstGeom prst="rect">
            <a:avLst/>
          </a:prstGeom>
          <a:gradFill flip="none" rotWithShape="1">
            <a:gsLst>
              <a:gs pos="0">
                <a:srgbClr val="C00000"/>
              </a:gs>
              <a:gs pos="50000">
                <a:srgbClr val="C00000">
                  <a:tint val="44500"/>
                  <a:satMod val="160000"/>
                </a:srgbClr>
              </a:gs>
              <a:gs pos="100000">
                <a:srgbClr val="C00000">
                  <a:tint val="23500"/>
                  <a:satMod val="160000"/>
                </a:srgb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F6F6F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BF1B532-18CC-991D-BFE0-E5BD85D8D161}"/>
              </a:ext>
            </a:extLst>
          </p:cNvPr>
          <p:cNvSpPr txBox="1"/>
          <p:nvPr/>
        </p:nvSpPr>
        <p:spPr>
          <a:xfrm>
            <a:off x="1496495" y="1551860"/>
            <a:ext cx="9238310" cy="41992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  （三）实学的教育内容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   为了培养“实才实德之士”，在教育内容上，颜元针对理学教育的虚浮空疏提出了“真学”“实学”的主张。颜元认为，尧舜周孔时代的学术便是“真学”“实学”。他大力提倡当时的“六府”“三事”“三物”。他说：“唐、虞之世，学治俱在六府、三事，外六府、三事而别有学术，便是异端。周、孔之时，学治只有三物，外三物而别有学术，便是外道。”这里所说的“六府”“三事”就是</a:t>
            </a:r>
            <a:r>
              <a:rPr lang="en-US" altLang="zh-CN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《</a:t>
            </a: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尚书</a:t>
            </a:r>
            <a:r>
              <a:rPr lang="en-US" altLang="zh-CN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·</a:t>
            </a: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大禹谟</a:t>
            </a:r>
            <a:r>
              <a:rPr lang="en-US" altLang="zh-CN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》</a:t>
            </a: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所说的“水、火、金、木、土、谷”和“正德、利用、厚生”；“三物”就是</a:t>
            </a:r>
            <a:r>
              <a:rPr lang="en-US" altLang="zh-CN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《</a:t>
            </a: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周礼</a:t>
            </a:r>
            <a:r>
              <a:rPr lang="en-US" altLang="zh-CN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·</a:t>
            </a: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地官</a:t>
            </a:r>
            <a:r>
              <a:rPr lang="en-US" altLang="zh-CN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》</a:t>
            </a: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所说的“六德”（知、仁、圣、义、忠、和）、“六行”（孝、友、睦、姻、任、恤）、“六艺”（礼、乐、射、御、书、数）。在颜元看来，“六府亦三事之目，其实三事而已”。“三物”与“三事”是异名同实。</a:t>
            </a:r>
          </a:p>
        </p:txBody>
      </p:sp>
    </p:spTree>
    <p:extLst>
      <p:ext uri="{BB962C8B-B14F-4D97-AF65-F5344CB8AC3E}">
        <p14:creationId xmlns:p14="http://schemas.microsoft.com/office/powerpoint/2010/main" val="632645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7" grpId="0" animBg="1"/>
      <p:bldP spid="1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941534" y="430543"/>
            <a:ext cx="572439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zh-CN" altLang="en-US" sz="2600" b="1" spc="3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第二节　明清时期的教育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FC26032-C510-334A-EC7B-4276FEB141DD}"/>
              </a:ext>
            </a:extLst>
          </p:cNvPr>
          <p:cNvGrpSpPr/>
          <p:nvPr/>
        </p:nvGrpSpPr>
        <p:grpSpPr>
          <a:xfrm>
            <a:off x="1191604" y="512679"/>
            <a:ext cx="256940" cy="252131"/>
            <a:chOff x="1053818" y="525205"/>
            <a:chExt cx="256940" cy="252131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DFBD3CBA-14B5-093C-2588-28C4B2AB3C64}"/>
                </a:ext>
              </a:extLst>
            </p:cNvPr>
            <p:cNvSpPr/>
            <p:nvPr/>
          </p:nvSpPr>
          <p:spPr>
            <a:xfrm rot="18900000">
              <a:off x="1079234" y="545812"/>
              <a:ext cx="231524" cy="231524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747F9A5-B710-D0F3-00B7-F9D6280609BF}"/>
                </a:ext>
              </a:extLst>
            </p:cNvPr>
            <p:cNvSpPr/>
            <p:nvPr/>
          </p:nvSpPr>
          <p:spPr>
            <a:xfrm rot="18900000">
              <a:off x="1053818" y="525205"/>
              <a:ext cx="169275" cy="16927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矩形 26">
            <a:extLst>
              <a:ext uri="{FF2B5EF4-FFF2-40B4-BE49-F238E27FC236}">
                <a16:creationId xmlns:a16="http://schemas.microsoft.com/office/drawing/2014/main" id="{5DF14B37-9156-0689-7DBD-5C589781A0F4}"/>
              </a:ext>
            </a:extLst>
          </p:cNvPr>
          <p:cNvSpPr/>
          <p:nvPr/>
        </p:nvSpPr>
        <p:spPr>
          <a:xfrm flipV="1">
            <a:off x="0" y="1037404"/>
            <a:ext cx="12190413" cy="45719"/>
          </a:xfrm>
          <a:prstGeom prst="rect">
            <a:avLst/>
          </a:prstGeom>
          <a:gradFill flip="none" rotWithShape="1">
            <a:gsLst>
              <a:gs pos="0">
                <a:srgbClr val="C00000"/>
              </a:gs>
              <a:gs pos="50000">
                <a:srgbClr val="C00000">
                  <a:tint val="44500"/>
                  <a:satMod val="160000"/>
                </a:srgbClr>
              </a:gs>
              <a:gs pos="100000">
                <a:srgbClr val="C00000">
                  <a:tint val="23500"/>
                  <a:satMod val="160000"/>
                </a:srgb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F6F6F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BF1B532-18CC-991D-BFE0-E5BD85D8D161}"/>
              </a:ext>
            </a:extLst>
          </p:cNvPr>
          <p:cNvSpPr txBox="1"/>
          <p:nvPr/>
        </p:nvSpPr>
        <p:spPr>
          <a:xfrm>
            <a:off x="1496495" y="1551860"/>
            <a:ext cx="9238310" cy="21217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  （四）“主动”“习行”的教学方法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   颜元提倡的“主动”“习行”的教学方法是与书本教育相对立的。他反对理学教育把读书作为唯一的求知途径，主张通过“主动”的教学方法获得经验与知识。所谓“主动”的教学方法，就是要通过实际活动，通过具体的事去学去教。这种方法不仅可以使人身体强健，筋骨强固，而且可以有道德涵养的功用和经世致用的价值。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882D67D5-D1BD-466D-7A91-B33A45523018}"/>
              </a:ext>
            </a:extLst>
          </p:cNvPr>
          <p:cNvSpPr/>
          <p:nvPr/>
        </p:nvSpPr>
        <p:spPr>
          <a:xfrm>
            <a:off x="0" y="5544519"/>
            <a:ext cx="12313085" cy="552153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8845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7" grpId="0" animBg="1"/>
      <p:bldP spid="10" grpId="0"/>
      <p:bldP spid="1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01" y="0"/>
            <a:ext cx="12192000" cy="6858000"/>
          </a:xfrm>
          <a:prstGeom prst="rect">
            <a:avLst/>
          </a:prstGeom>
        </p:spPr>
      </p:pic>
      <p:sp>
        <p:nvSpPr>
          <p:cNvPr id="17" name="文本框 28"/>
          <p:cNvSpPr txBox="1">
            <a:spLocks noChangeArrowheads="1"/>
          </p:cNvSpPr>
          <p:nvPr/>
        </p:nvSpPr>
        <p:spPr bwMode="auto">
          <a:xfrm>
            <a:off x="3408204" y="1883498"/>
            <a:ext cx="5707175" cy="969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5700" b="1" spc="900" dirty="0">
                <a:solidFill>
                  <a:srgbClr val="6678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谢谢您观看</a:t>
            </a:r>
          </a:p>
        </p:txBody>
      </p:sp>
      <p:sp>
        <p:nvSpPr>
          <p:cNvPr id="18" name="文本框 29"/>
          <p:cNvSpPr txBox="1">
            <a:spLocks noChangeArrowheads="1"/>
          </p:cNvSpPr>
          <p:nvPr/>
        </p:nvSpPr>
        <p:spPr bwMode="auto">
          <a:xfrm>
            <a:off x="3507735" y="2930887"/>
            <a:ext cx="6239565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300" b="1" spc="600" dirty="0">
                <a:solidFill>
                  <a:srgbClr val="6678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XIEXIE NIN GUANKAN</a:t>
            </a:r>
            <a:endParaRPr lang="zh-CN" altLang="en-US" sz="1300" b="1" spc="600" dirty="0">
              <a:solidFill>
                <a:srgbClr val="66787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9" name="直接连接符 27"/>
          <p:cNvCxnSpPr>
            <a:cxnSpLocks noChangeShapeType="1"/>
          </p:cNvCxnSpPr>
          <p:nvPr/>
        </p:nvCxnSpPr>
        <p:spPr bwMode="auto">
          <a:xfrm>
            <a:off x="3512816" y="3382934"/>
            <a:ext cx="5783584" cy="0"/>
          </a:xfrm>
          <a:prstGeom prst="line">
            <a:avLst/>
          </a:prstGeom>
          <a:noFill/>
          <a:ln w="19050">
            <a:solidFill>
              <a:srgbClr val="667877">
                <a:alpha val="67842"/>
              </a:srgbClr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1" name="矩形 20"/>
          <p:cNvSpPr/>
          <p:nvPr/>
        </p:nvSpPr>
        <p:spPr>
          <a:xfrm>
            <a:off x="3497576" y="3429000"/>
            <a:ext cx="7166893" cy="510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600" spc="300" dirty="0">
                <a:solidFill>
                  <a:srgbClr val="6678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第三章  宋元至明清的教育（完）</a:t>
            </a:r>
            <a:endParaRPr lang="en-US" altLang="zh-CN" sz="1600" spc="300" dirty="0">
              <a:solidFill>
                <a:srgbClr val="66787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25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750"/>
                            </p:stCondLst>
                            <p:childTnLst>
                              <p:par>
                                <p:cTn id="2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18" grpId="0"/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_14"/>
          <p:cNvSpPr txBox="1">
            <a:spLocks noChangeArrowheads="1"/>
          </p:cNvSpPr>
          <p:nvPr/>
        </p:nvSpPr>
        <p:spPr bwMode="auto">
          <a:xfrm>
            <a:off x="4829473" y="1259612"/>
            <a:ext cx="1211148" cy="25403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zh-CN" altLang="en-US" sz="4400" b="1" spc="600" dirty="0">
                <a:solidFill>
                  <a:srgbClr val="6678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第三章</a:t>
            </a:r>
            <a:endParaRPr lang="zh-CN" altLang="zh-CN" sz="4400" b="1" spc="600" dirty="0">
              <a:solidFill>
                <a:srgbClr val="66787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27"/>
          <p:cNvCxnSpPr>
            <a:cxnSpLocks noChangeShapeType="1"/>
          </p:cNvCxnSpPr>
          <p:nvPr/>
        </p:nvCxnSpPr>
        <p:spPr bwMode="auto">
          <a:xfrm>
            <a:off x="6151380" y="1127760"/>
            <a:ext cx="0" cy="4133172"/>
          </a:xfrm>
          <a:prstGeom prst="line">
            <a:avLst/>
          </a:prstGeom>
          <a:noFill/>
          <a:ln w="19050">
            <a:solidFill>
              <a:srgbClr val="667877">
                <a:alpha val="67842"/>
              </a:srgbClr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" name="矩形 14"/>
          <p:cNvSpPr/>
          <p:nvPr/>
        </p:nvSpPr>
        <p:spPr bwMode="auto">
          <a:xfrm flipH="1">
            <a:off x="6233160" y="903074"/>
            <a:ext cx="666612" cy="45624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anchor="ctr"/>
          <a:lstStyle/>
          <a:p>
            <a:pPr algn="ctr">
              <a:spcBef>
                <a:spcPct val="50000"/>
              </a:spcBef>
            </a:pPr>
            <a:r>
              <a:rPr lang="zh-CN" altLang="en-US" sz="3600" b="1" spc="600" dirty="0">
                <a:solidFill>
                  <a:srgbClr val="FF0000"/>
                </a:solidFill>
                <a:latin typeface="方正书宋简体" panose="03000509000000000000" pitchFamily="65" charset="-122"/>
                <a:ea typeface="方正书宋简体" panose="03000509000000000000" pitchFamily="65" charset="-122"/>
              </a:rPr>
              <a:t>宋元至明清的教育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45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AF80D81E-0918-2BD0-5A80-C02431B6F4D4}"/>
              </a:ext>
            </a:extLst>
          </p:cNvPr>
          <p:cNvSpPr txBox="1"/>
          <p:nvPr/>
        </p:nvSpPr>
        <p:spPr>
          <a:xfrm>
            <a:off x="1257300" y="416453"/>
            <a:ext cx="9768840" cy="52254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FF0000"/>
                </a:solidFill>
                <a:latin typeface="+mn-ea"/>
              </a:rPr>
              <a:t>▌关键词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+mn-ea"/>
              </a:rPr>
              <a:t>       官学改革；书院；蒙学；朱熹；王守仁；颜元</a:t>
            </a:r>
            <a:endParaRPr lang="en-US" altLang="zh-CN" sz="16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srgbClr val="FF0000"/>
                </a:solidFill>
                <a:latin typeface="+mn-ea"/>
              </a:rPr>
              <a:t>▌</a:t>
            </a:r>
            <a:r>
              <a:rPr lang="zh-CN" altLang="en-US" sz="1600" b="1" dirty="0">
                <a:solidFill>
                  <a:srgbClr val="FF0000"/>
                </a:solidFill>
                <a:latin typeface="+mn-ea"/>
              </a:rPr>
              <a:t>学习目标</a:t>
            </a:r>
          </a:p>
          <a:p>
            <a:pPr>
              <a:lnSpc>
                <a:spcPct val="150000"/>
              </a:lnSpc>
            </a:pPr>
            <a:r>
              <a:rPr lang="en-US" altLang="zh-CN" sz="1600" dirty="0">
                <a:latin typeface="+mn-ea"/>
              </a:rPr>
              <a:t>        1. </a:t>
            </a:r>
            <a:r>
              <a:rPr lang="zh-CN" altLang="en-US" sz="1600" dirty="0">
                <a:latin typeface="+mn-ea"/>
              </a:rPr>
              <a:t>了解宋元时期文教政策和科举制度的改革创新举措。</a:t>
            </a:r>
          </a:p>
          <a:p>
            <a:pPr>
              <a:lnSpc>
                <a:spcPct val="150000"/>
              </a:lnSpc>
            </a:pPr>
            <a:r>
              <a:rPr lang="en-US" altLang="zh-CN" sz="1600" dirty="0">
                <a:latin typeface="+mn-ea"/>
              </a:rPr>
              <a:t>        2. </a:t>
            </a:r>
            <a:r>
              <a:rPr lang="zh-CN" altLang="en-US" sz="1600" dirty="0">
                <a:latin typeface="+mn-ea"/>
              </a:rPr>
              <a:t>了解书院的发展演进。</a:t>
            </a:r>
          </a:p>
          <a:p>
            <a:pPr>
              <a:lnSpc>
                <a:spcPct val="150000"/>
              </a:lnSpc>
            </a:pPr>
            <a:r>
              <a:rPr lang="en-US" altLang="zh-CN" sz="1600" dirty="0">
                <a:latin typeface="+mn-ea"/>
              </a:rPr>
              <a:t>        3. </a:t>
            </a:r>
            <a:r>
              <a:rPr lang="zh-CN" altLang="en-US" sz="1600" dirty="0">
                <a:latin typeface="+mn-ea"/>
              </a:rPr>
              <a:t>掌握朱熹的教育思想。</a:t>
            </a:r>
          </a:p>
          <a:p>
            <a:pPr>
              <a:lnSpc>
                <a:spcPct val="150000"/>
              </a:lnSpc>
            </a:pPr>
            <a:r>
              <a:rPr lang="en-US" altLang="zh-CN" sz="1600" dirty="0">
                <a:latin typeface="+mn-ea"/>
              </a:rPr>
              <a:t>        4. </a:t>
            </a:r>
            <a:r>
              <a:rPr lang="zh-CN" altLang="en-US" sz="1600" dirty="0">
                <a:latin typeface="+mn-ea"/>
              </a:rPr>
              <a:t>了解明清时期文教政策以及科举制度的特点。</a:t>
            </a:r>
          </a:p>
          <a:p>
            <a:pPr>
              <a:lnSpc>
                <a:spcPct val="150000"/>
              </a:lnSpc>
            </a:pPr>
            <a:r>
              <a:rPr lang="en-US" altLang="zh-CN" sz="1600" dirty="0">
                <a:latin typeface="+mn-ea"/>
              </a:rPr>
              <a:t>        5. </a:t>
            </a:r>
            <a:r>
              <a:rPr lang="zh-CN" altLang="en-US" sz="1600" dirty="0">
                <a:latin typeface="+mn-ea"/>
              </a:rPr>
              <a:t>了解蒙学教育的发展及教学情况。</a:t>
            </a:r>
          </a:p>
          <a:p>
            <a:pPr>
              <a:lnSpc>
                <a:spcPct val="150000"/>
              </a:lnSpc>
            </a:pPr>
            <a:r>
              <a:rPr lang="en-US" altLang="zh-CN" sz="1600" dirty="0">
                <a:latin typeface="+mn-ea"/>
              </a:rPr>
              <a:t>        6. </a:t>
            </a:r>
            <a:r>
              <a:rPr lang="zh-CN" altLang="en-US" sz="1600" dirty="0">
                <a:latin typeface="+mn-ea"/>
              </a:rPr>
              <a:t>掌握王守仁的教育思想。</a:t>
            </a:r>
          </a:p>
          <a:p>
            <a:pPr>
              <a:lnSpc>
                <a:spcPct val="150000"/>
              </a:lnSpc>
            </a:pPr>
            <a:r>
              <a:rPr lang="en-US" altLang="zh-CN" sz="1600" dirty="0">
                <a:latin typeface="+mn-ea"/>
              </a:rPr>
              <a:t>        7. </a:t>
            </a:r>
            <a:r>
              <a:rPr lang="zh-CN" altLang="en-US" sz="1600" dirty="0">
                <a:latin typeface="+mn-ea"/>
              </a:rPr>
              <a:t>掌握颜元的教育思想。</a:t>
            </a:r>
            <a:endParaRPr lang="en-US" altLang="zh-CN" sz="16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FF0000"/>
                </a:solidFill>
                <a:latin typeface="+mn-ea"/>
              </a:rPr>
              <a:t>▌内容提要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+mn-ea"/>
              </a:rPr>
              <a:t>       宋朝相对稳定的社会环境为文教事业的发展创造了条件。这一时期的教育在制度上更趋于健全化、理论化、系统化。元朝文教政策的特点体现为既吸收汉族文化，又服务于本民族文化传统及政治特权两个方面。在学术思想层面，尽管唐朝韩愈等人高呼捍卫和发扬儒家道统，但儒学想要重振，必须自身有一个新的发展。</a:t>
            </a:r>
          </a:p>
        </p:txBody>
      </p:sp>
    </p:spTree>
    <p:extLst>
      <p:ext uri="{BB962C8B-B14F-4D97-AF65-F5344CB8AC3E}">
        <p14:creationId xmlns:p14="http://schemas.microsoft.com/office/powerpoint/2010/main" val="2624692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1000">
        <p14:prism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9928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6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68" fill="hold">
                                          <p:stCondLst>
                                            <p:cond delay="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" decel="50000" autoRev="1" fill="hold">
                                          <p:stCondLst>
                                            <p:cond delay="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511F801A-DE38-363C-433A-7713BEECB1C9}"/>
              </a:ext>
            </a:extLst>
          </p:cNvPr>
          <p:cNvSpPr/>
          <p:nvPr/>
        </p:nvSpPr>
        <p:spPr>
          <a:xfrm>
            <a:off x="0" y="1060263"/>
            <a:ext cx="12192000" cy="57977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 flipV="1">
            <a:off x="0" y="1037404"/>
            <a:ext cx="12190413" cy="45719"/>
          </a:xfrm>
          <a:prstGeom prst="rect">
            <a:avLst/>
          </a:prstGeom>
          <a:gradFill flip="none" rotWithShape="1">
            <a:gsLst>
              <a:gs pos="0">
                <a:srgbClr val="C00000"/>
              </a:gs>
              <a:gs pos="50000">
                <a:srgbClr val="C00000">
                  <a:tint val="44500"/>
                  <a:satMod val="160000"/>
                </a:srgbClr>
              </a:gs>
              <a:gs pos="100000">
                <a:srgbClr val="C00000">
                  <a:tint val="23500"/>
                  <a:satMod val="160000"/>
                </a:srgb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F6F6F"/>
              </a:solidFill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937544" y="434366"/>
            <a:ext cx="578287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zh-CN" altLang="en-US" sz="2600" b="1" spc="3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思维导图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615AF462-3376-0A97-637A-3D2AA7DF0723}"/>
              </a:ext>
            </a:extLst>
          </p:cNvPr>
          <p:cNvSpPr/>
          <p:nvPr/>
        </p:nvSpPr>
        <p:spPr>
          <a:xfrm>
            <a:off x="1630680" y="464846"/>
            <a:ext cx="137160" cy="35439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BF24E58A-D8E3-6E0A-5BE5-5056AF1015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4203" y="1831230"/>
            <a:ext cx="6623259" cy="3931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370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941534" y="430543"/>
            <a:ext cx="572439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zh-CN" altLang="en-US" sz="2600" b="1" spc="3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第一节　宋元时期的教育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FC26032-C510-334A-EC7B-4276FEB141DD}"/>
              </a:ext>
            </a:extLst>
          </p:cNvPr>
          <p:cNvGrpSpPr/>
          <p:nvPr/>
        </p:nvGrpSpPr>
        <p:grpSpPr>
          <a:xfrm>
            <a:off x="1191604" y="512679"/>
            <a:ext cx="256940" cy="252131"/>
            <a:chOff x="1053818" y="525205"/>
            <a:chExt cx="256940" cy="252131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DFBD3CBA-14B5-093C-2588-28C4B2AB3C64}"/>
                </a:ext>
              </a:extLst>
            </p:cNvPr>
            <p:cNvSpPr/>
            <p:nvPr/>
          </p:nvSpPr>
          <p:spPr>
            <a:xfrm rot="18900000">
              <a:off x="1079234" y="545812"/>
              <a:ext cx="231524" cy="231524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747F9A5-B710-D0F3-00B7-F9D6280609BF}"/>
                </a:ext>
              </a:extLst>
            </p:cNvPr>
            <p:cNvSpPr/>
            <p:nvPr/>
          </p:nvSpPr>
          <p:spPr>
            <a:xfrm rot="18900000">
              <a:off x="1053818" y="525205"/>
              <a:ext cx="169275" cy="16927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矩形 26">
            <a:extLst>
              <a:ext uri="{FF2B5EF4-FFF2-40B4-BE49-F238E27FC236}">
                <a16:creationId xmlns:a16="http://schemas.microsoft.com/office/drawing/2014/main" id="{5DF14B37-9156-0689-7DBD-5C589781A0F4}"/>
              </a:ext>
            </a:extLst>
          </p:cNvPr>
          <p:cNvSpPr/>
          <p:nvPr/>
        </p:nvSpPr>
        <p:spPr>
          <a:xfrm flipV="1">
            <a:off x="0" y="1037404"/>
            <a:ext cx="12190413" cy="45719"/>
          </a:xfrm>
          <a:prstGeom prst="rect">
            <a:avLst/>
          </a:prstGeom>
          <a:gradFill flip="none" rotWithShape="1">
            <a:gsLst>
              <a:gs pos="0">
                <a:srgbClr val="C00000"/>
              </a:gs>
              <a:gs pos="50000">
                <a:srgbClr val="C00000">
                  <a:tint val="44500"/>
                  <a:satMod val="160000"/>
                </a:srgbClr>
              </a:gs>
              <a:gs pos="100000">
                <a:srgbClr val="C00000">
                  <a:tint val="23500"/>
                  <a:satMod val="160000"/>
                </a:srgb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F6F6F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4C937E1-FB24-55EE-F37A-AC456930597E}"/>
              </a:ext>
            </a:extLst>
          </p:cNvPr>
          <p:cNvSpPr txBox="1"/>
          <p:nvPr/>
        </p:nvSpPr>
        <p:spPr>
          <a:xfrm>
            <a:off x="1496495" y="1551860"/>
            <a:ext cx="9238310" cy="33682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chemeClr val="accent4">
                    <a:lumMod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一、文教政策和学校教育</a:t>
            </a:r>
            <a:endParaRPr lang="en-US" altLang="zh-CN" b="1" dirty="0">
              <a:solidFill>
                <a:schemeClr val="accent4">
                  <a:lumMod val="50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chemeClr val="accent4">
                    <a:lumMod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  </a:t>
            </a: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（一）文教政策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   宋朝是在结束唐末五代近 </a:t>
            </a:r>
            <a:r>
              <a:rPr lang="en-US" altLang="zh-CN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200 </a:t>
            </a: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年的分裂割据之后建立起来的，因此统一国家之后，确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立了“兴文教、抑武事”的治国策略。推行“兴文教”政策，必然要尊孔崇儒。尊孔崇儒的步骤包括，在全国范围内恢复重修被战乱毁坏的各地文宣王庙，祭孔，封赐孔子后裔，以及在教育、科举考试中强化经学的地位等。此外，宋朝在尊孔崇儒的同时也大力提倡佛教和道教，其结果是使儒、佛、道三家在长期斗争中走向融合，孕育出以儒学为主体，糅合佛、道的理学思想体系。</a:t>
            </a:r>
          </a:p>
        </p:txBody>
      </p:sp>
    </p:spTree>
    <p:extLst>
      <p:ext uri="{BB962C8B-B14F-4D97-AF65-F5344CB8AC3E}">
        <p14:creationId xmlns:p14="http://schemas.microsoft.com/office/powerpoint/2010/main" val="4188933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7" grpId="0" animBg="1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941534" y="430543"/>
            <a:ext cx="572439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zh-CN" altLang="en-US" sz="2600" b="1" spc="3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第一节　宋元时期的教育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FC26032-C510-334A-EC7B-4276FEB141DD}"/>
              </a:ext>
            </a:extLst>
          </p:cNvPr>
          <p:cNvGrpSpPr/>
          <p:nvPr/>
        </p:nvGrpSpPr>
        <p:grpSpPr>
          <a:xfrm>
            <a:off x="1191604" y="512679"/>
            <a:ext cx="256940" cy="252131"/>
            <a:chOff x="1053818" y="525205"/>
            <a:chExt cx="256940" cy="252131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DFBD3CBA-14B5-093C-2588-28C4B2AB3C64}"/>
                </a:ext>
              </a:extLst>
            </p:cNvPr>
            <p:cNvSpPr/>
            <p:nvPr/>
          </p:nvSpPr>
          <p:spPr>
            <a:xfrm rot="18900000">
              <a:off x="1079234" y="545812"/>
              <a:ext cx="231524" cy="231524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747F9A5-B710-D0F3-00B7-F9D6280609BF}"/>
                </a:ext>
              </a:extLst>
            </p:cNvPr>
            <p:cNvSpPr/>
            <p:nvPr/>
          </p:nvSpPr>
          <p:spPr>
            <a:xfrm rot="18900000">
              <a:off x="1053818" y="525205"/>
              <a:ext cx="169275" cy="16927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矩形 26">
            <a:extLst>
              <a:ext uri="{FF2B5EF4-FFF2-40B4-BE49-F238E27FC236}">
                <a16:creationId xmlns:a16="http://schemas.microsoft.com/office/drawing/2014/main" id="{5DF14B37-9156-0689-7DBD-5C589781A0F4}"/>
              </a:ext>
            </a:extLst>
          </p:cNvPr>
          <p:cNvSpPr/>
          <p:nvPr/>
        </p:nvSpPr>
        <p:spPr>
          <a:xfrm flipV="1">
            <a:off x="0" y="1037404"/>
            <a:ext cx="12190413" cy="45719"/>
          </a:xfrm>
          <a:prstGeom prst="rect">
            <a:avLst/>
          </a:prstGeom>
          <a:gradFill flip="none" rotWithShape="1">
            <a:gsLst>
              <a:gs pos="0">
                <a:srgbClr val="C00000"/>
              </a:gs>
              <a:gs pos="50000">
                <a:srgbClr val="C00000">
                  <a:tint val="44500"/>
                  <a:satMod val="160000"/>
                </a:srgbClr>
              </a:gs>
              <a:gs pos="100000">
                <a:srgbClr val="C00000">
                  <a:tint val="23500"/>
                  <a:satMod val="160000"/>
                </a:srgb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F6F6F"/>
              </a:solidFill>
            </a:endParaRP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408755E0-31E7-3697-7A0C-3DE6ACE3D7DA}"/>
              </a:ext>
            </a:extLst>
          </p:cNvPr>
          <p:cNvSpPr/>
          <p:nvPr/>
        </p:nvSpPr>
        <p:spPr>
          <a:xfrm>
            <a:off x="4922728" y="2866511"/>
            <a:ext cx="1991639" cy="1991639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（二）</a:t>
            </a:r>
            <a:endParaRPr lang="en-US" altLang="zh-CN" sz="2400" dirty="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algn="ctr"/>
            <a:r>
              <a:rPr lang="zh-CN" altLang="en-US" sz="24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学校教育</a:t>
            </a: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16B5A683-3B2A-5C2D-662B-718E0E32BA33}"/>
              </a:ext>
            </a:extLst>
          </p:cNvPr>
          <p:cNvSpPr/>
          <p:nvPr/>
        </p:nvSpPr>
        <p:spPr>
          <a:xfrm>
            <a:off x="2354894" y="1875772"/>
            <a:ext cx="1553228" cy="155322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1</a:t>
            </a:r>
          </a:p>
          <a:p>
            <a:pPr algn="ctr"/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国子监</a:t>
            </a: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14314563-5085-BDE4-C396-F94770AC5A83}"/>
              </a:ext>
            </a:extLst>
          </p:cNvPr>
          <p:cNvSpPr/>
          <p:nvPr/>
        </p:nvSpPr>
        <p:spPr>
          <a:xfrm>
            <a:off x="2354894" y="4221649"/>
            <a:ext cx="1553228" cy="155322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3</a:t>
            </a:r>
          </a:p>
          <a:p>
            <a:pPr algn="ctr"/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专门学校</a:t>
            </a: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C034B2A2-6AF2-1A17-F017-14F8A71D2409}"/>
              </a:ext>
            </a:extLst>
          </p:cNvPr>
          <p:cNvSpPr/>
          <p:nvPr/>
        </p:nvSpPr>
        <p:spPr>
          <a:xfrm>
            <a:off x="7928973" y="1875772"/>
            <a:ext cx="1553228" cy="155322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2</a:t>
            </a:r>
          </a:p>
          <a:p>
            <a:pPr algn="ctr"/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太学</a:t>
            </a: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406E16D2-BDC0-431A-2E1F-8758D6262A87}"/>
              </a:ext>
            </a:extLst>
          </p:cNvPr>
          <p:cNvSpPr/>
          <p:nvPr/>
        </p:nvSpPr>
        <p:spPr>
          <a:xfrm>
            <a:off x="7928973" y="4221649"/>
            <a:ext cx="1553228" cy="155322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4</a:t>
            </a:r>
          </a:p>
          <a:p>
            <a:pPr algn="ctr"/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地方官学</a:t>
            </a:r>
          </a:p>
        </p:txBody>
      </p:sp>
      <p:sp>
        <p:nvSpPr>
          <p:cNvPr id="3" name="箭头: 右 2">
            <a:extLst>
              <a:ext uri="{FF2B5EF4-FFF2-40B4-BE49-F238E27FC236}">
                <a16:creationId xmlns:a16="http://schemas.microsoft.com/office/drawing/2014/main" id="{B00A6A59-55B1-7DBD-080A-7E0A84617584}"/>
              </a:ext>
            </a:extLst>
          </p:cNvPr>
          <p:cNvSpPr/>
          <p:nvPr/>
        </p:nvSpPr>
        <p:spPr>
          <a:xfrm rot="20289503">
            <a:off x="7058414" y="3150089"/>
            <a:ext cx="363255" cy="219206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箭头: 右 14">
            <a:extLst>
              <a:ext uri="{FF2B5EF4-FFF2-40B4-BE49-F238E27FC236}">
                <a16:creationId xmlns:a16="http://schemas.microsoft.com/office/drawing/2014/main" id="{1AAC1064-9ED5-930B-1E05-B8E8CAE90BDC}"/>
              </a:ext>
            </a:extLst>
          </p:cNvPr>
          <p:cNvSpPr/>
          <p:nvPr/>
        </p:nvSpPr>
        <p:spPr>
          <a:xfrm rot="1204301">
            <a:off x="7087967" y="4302681"/>
            <a:ext cx="363255" cy="219206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箭头: 右 16">
            <a:extLst>
              <a:ext uri="{FF2B5EF4-FFF2-40B4-BE49-F238E27FC236}">
                <a16:creationId xmlns:a16="http://schemas.microsoft.com/office/drawing/2014/main" id="{77E761AB-D8BE-DDB2-1DA7-7E6FAB7D6109}"/>
              </a:ext>
            </a:extLst>
          </p:cNvPr>
          <p:cNvSpPr/>
          <p:nvPr/>
        </p:nvSpPr>
        <p:spPr>
          <a:xfrm rot="1310497" flipH="1">
            <a:off x="4487111" y="3187667"/>
            <a:ext cx="339421" cy="219206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箭头: 右 17">
            <a:extLst>
              <a:ext uri="{FF2B5EF4-FFF2-40B4-BE49-F238E27FC236}">
                <a16:creationId xmlns:a16="http://schemas.microsoft.com/office/drawing/2014/main" id="{1AE0EE5C-11B4-212E-0839-6494731E5695}"/>
              </a:ext>
            </a:extLst>
          </p:cNvPr>
          <p:cNvSpPr/>
          <p:nvPr/>
        </p:nvSpPr>
        <p:spPr>
          <a:xfrm rot="20395699" flipH="1">
            <a:off x="4459497" y="4340259"/>
            <a:ext cx="339421" cy="219206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3714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7" grpId="0" animBg="1"/>
      <p:bldP spid="2" grpId="0" animBg="1"/>
      <p:bldP spid="10" grpId="0" animBg="1"/>
      <p:bldP spid="11" grpId="0" animBg="1"/>
      <p:bldP spid="13" grpId="0" animBg="1"/>
      <p:bldP spid="14" grpId="0" animBg="1"/>
      <p:bldP spid="3" grpId="0" animBg="1"/>
      <p:bldP spid="15" grpId="0" animBg="1"/>
      <p:bldP spid="17" grpId="0" animBg="1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941534" y="430543"/>
            <a:ext cx="572439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zh-CN" altLang="en-US" sz="2600" b="1" spc="3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第一节　宋元时期的教育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FC26032-C510-334A-EC7B-4276FEB141DD}"/>
              </a:ext>
            </a:extLst>
          </p:cNvPr>
          <p:cNvGrpSpPr/>
          <p:nvPr/>
        </p:nvGrpSpPr>
        <p:grpSpPr>
          <a:xfrm>
            <a:off x="1191604" y="512679"/>
            <a:ext cx="256940" cy="252131"/>
            <a:chOff x="1053818" y="525205"/>
            <a:chExt cx="256940" cy="252131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DFBD3CBA-14B5-093C-2588-28C4B2AB3C64}"/>
                </a:ext>
              </a:extLst>
            </p:cNvPr>
            <p:cNvSpPr/>
            <p:nvPr/>
          </p:nvSpPr>
          <p:spPr>
            <a:xfrm rot="18900000">
              <a:off x="1079234" y="545812"/>
              <a:ext cx="231524" cy="231524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747F9A5-B710-D0F3-00B7-F9D6280609BF}"/>
                </a:ext>
              </a:extLst>
            </p:cNvPr>
            <p:cNvSpPr/>
            <p:nvPr/>
          </p:nvSpPr>
          <p:spPr>
            <a:xfrm rot="18900000">
              <a:off x="1053818" y="525205"/>
              <a:ext cx="169275" cy="16927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矩形 26">
            <a:extLst>
              <a:ext uri="{FF2B5EF4-FFF2-40B4-BE49-F238E27FC236}">
                <a16:creationId xmlns:a16="http://schemas.microsoft.com/office/drawing/2014/main" id="{5DF14B37-9156-0689-7DBD-5C589781A0F4}"/>
              </a:ext>
            </a:extLst>
          </p:cNvPr>
          <p:cNvSpPr/>
          <p:nvPr/>
        </p:nvSpPr>
        <p:spPr>
          <a:xfrm flipV="1">
            <a:off x="0" y="1037404"/>
            <a:ext cx="12190413" cy="45719"/>
          </a:xfrm>
          <a:prstGeom prst="rect">
            <a:avLst/>
          </a:prstGeom>
          <a:gradFill flip="none" rotWithShape="1">
            <a:gsLst>
              <a:gs pos="0">
                <a:srgbClr val="C00000"/>
              </a:gs>
              <a:gs pos="50000">
                <a:srgbClr val="C00000">
                  <a:tint val="44500"/>
                  <a:satMod val="160000"/>
                </a:srgbClr>
              </a:gs>
              <a:gs pos="100000">
                <a:srgbClr val="C00000">
                  <a:tint val="23500"/>
                  <a:satMod val="160000"/>
                </a:srgb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F6F6F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4C937E1-FB24-55EE-F37A-AC456930597E}"/>
              </a:ext>
            </a:extLst>
          </p:cNvPr>
          <p:cNvSpPr txBox="1"/>
          <p:nvPr/>
        </p:nvSpPr>
        <p:spPr>
          <a:xfrm>
            <a:off x="1496495" y="1551860"/>
            <a:ext cx="9238310" cy="41992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chemeClr val="accent4">
                    <a:lumMod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二、科举制度的演变</a:t>
            </a:r>
            <a:endParaRPr lang="en-US" altLang="zh-CN" b="1" dirty="0">
              <a:solidFill>
                <a:schemeClr val="accent4">
                  <a:lumMod val="50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   为了节制军人，宋朝大量使用文官充任各级政府官吏，迫切需要大量管理人才。鉴于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此，政府对科举取士制度进行了改革，以适应大量取士的需要。</a:t>
            </a:r>
            <a:endParaRPr lang="en-US" altLang="zh-CN" dirty="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   </a:t>
            </a: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首先是科举取士规模扩展。唐朝科举取士名额很少，只是为寒门子弟打开取得做官资格的一条门缝。宋初每届取士人数与唐朝大体相同，不过二三十人。宋太宗即位后，开始大幅度增加录取名额，每届大体维持在三四百名的录取规模。对那些多次应试不中者，朝廷又开辟了“特奏名”制度，降低考试难度，予以照顾。如果还考不上，等达到足够的年头，一般是经历 </a:t>
            </a:r>
            <a:r>
              <a:rPr lang="en-US" altLang="zh-CN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15 </a:t>
            </a: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届以上的应试后，朝廷就干脆赏给一个相当于科举某种出身的称号。这种做法可以将读书人毕生束缚在书本中和考场上，不使他们绝望而萌生异志，有效地维护了社会的稳定。</a:t>
            </a:r>
          </a:p>
        </p:txBody>
      </p:sp>
    </p:spTree>
    <p:extLst>
      <p:ext uri="{BB962C8B-B14F-4D97-AF65-F5344CB8AC3E}">
        <p14:creationId xmlns:p14="http://schemas.microsoft.com/office/powerpoint/2010/main" val="1738207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7" grpId="0" animBg="1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941534" y="430543"/>
            <a:ext cx="572439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zh-CN" altLang="en-US" sz="2600" b="1" spc="3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第一节　宋元时期的教育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FC26032-C510-334A-EC7B-4276FEB141DD}"/>
              </a:ext>
            </a:extLst>
          </p:cNvPr>
          <p:cNvGrpSpPr/>
          <p:nvPr/>
        </p:nvGrpSpPr>
        <p:grpSpPr>
          <a:xfrm>
            <a:off x="1191604" y="512679"/>
            <a:ext cx="256940" cy="252131"/>
            <a:chOff x="1053818" y="525205"/>
            <a:chExt cx="256940" cy="252131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DFBD3CBA-14B5-093C-2588-28C4B2AB3C64}"/>
                </a:ext>
              </a:extLst>
            </p:cNvPr>
            <p:cNvSpPr/>
            <p:nvPr/>
          </p:nvSpPr>
          <p:spPr>
            <a:xfrm rot="18900000">
              <a:off x="1079234" y="545812"/>
              <a:ext cx="231524" cy="231524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747F9A5-B710-D0F3-00B7-F9D6280609BF}"/>
                </a:ext>
              </a:extLst>
            </p:cNvPr>
            <p:cNvSpPr/>
            <p:nvPr/>
          </p:nvSpPr>
          <p:spPr>
            <a:xfrm rot="18900000">
              <a:off x="1053818" y="525205"/>
              <a:ext cx="169275" cy="16927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矩形 26">
            <a:extLst>
              <a:ext uri="{FF2B5EF4-FFF2-40B4-BE49-F238E27FC236}">
                <a16:creationId xmlns:a16="http://schemas.microsoft.com/office/drawing/2014/main" id="{5DF14B37-9156-0689-7DBD-5C589781A0F4}"/>
              </a:ext>
            </a:extLst>
          </p:cNvPr>
          <p:cNvSpPr/>
          <p:nvPr/>
        </p:nvSpPr>
        <p:spPr>
          <a:xfrm flipV="1">
            <a:off x="0" y="1037404"/>
            <a:ext cx="12190413" cy="45719"/>
          </a:xfrm>
          <a:prstGeom prst="rect">
            <a:avLst/>
          </a:prstGeom>
          <a:gradFill flip="none" rotWithShape="1">
            <a:gsLst>
              <a:gs pos="0">
                <a:srgbClr val="C00000"/>
              </a:gs>
              <a:gs pos="50000">
                <a:srgbClr val="C00000">
                  <a:tint val="44500"/>
                  <a:satMod val="160000"/>
                </a:srgbClr>
              </a:gs>
              <a:gs pos="100000">
                <a:srgbClr val="C00000">
                  <a:tint val="23500"/>
                  <a:satMod val="160000"/>
                </a:srgb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F6F6F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4C937E1-FB24-55EE-F37A-AC456930597E}"/>
              </a:ext>
            </a:extLst>
          </p:cNvPr>
          <p:cNvSpPr txBox="1"/>
          <p:nvPr/>
        </p:nvSpPr>
        <p:spPr>
          <a:xfrm>
            <a:off x="1496495" y="1551860"/>
            <a:ext cx="9238310" cy="17062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chemeClr val="accent4">
                    <a:lumMod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三、宋朝的官学改革</a:t>
            </a:r>
            <a:endParaRPr lang="en-US" altLang="zh-CN" b="1" dirty="0">
              <a:solidFill>
                <a:schemeClr val="accent4">
                  <a:lumMod val="50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   宋朝初始，统治者忙于加强中央集权，防范地方割据势力，未开放地方官学的兴办，中央也只是继承了原来的国子监。到北宋中期，统治秩序基本稳定，于是先后有三次兴学之举。</a:t>
            </a: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EF0D5457-6E63-CFFC-8FE9-6EB1BD68AAF5}"/>
              </a:ext>
            </a:extLst>
          </p:cNvPr>
          <p:cNvSpPr/>
          <p:nvPr/>
        </p:nvSpPr>
        <p:spPr>
          <a:xfrm>
            <a:off x="1671859" y="4546948"/>
            <a:ext cx="2323943" cy="551145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（一）庆历兴学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787DBFF6-C04F-799A-1899-8B85211A7172}"/>
              </a:ext>
            </a:extLst>
          </p:cNvPr>
          <p:cNvSpPr/>
          <p:nvPr/>
        </p:nvSpPr>
        <p:spPr>
          <a:xfrm>
            <a:off x="4803366" y="4546948"/>
            <a:ext cx="2323943" cy="551145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（二）熙宁兴学</a:t>
            </a: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015BB6C5-FED0-09D8-8E50-65CE438D5F46}"/>
              </a:ext>
            </a:extLst>
          </p:cNvPr>
          <p:cNvSpPr/>
          <p:nvPr/>
        </p:nvSpPr>
        <p:spPr>
          <a:xfrm>
            <a:off x="7934873" y="4546948"/>
            <a:ext cx="2323943" cy="551145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（三）崇宁兴学</a:t>
            </a:r>
          </a:p>
        </p:txBody>
      </p:sp>
    </p:spTree>
    <p:extLst>
      <p:ext uri="{BB962C8B-B14F-4D97-AF65-F5344CB8AC3E}">
        <p14:creationId xmlns:p14="http://schemas.microsoft.com/office/powerpoint/2010/main" val="3137611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7" grpId="0" animBg="1"/>
      <p:bldP spid="12" grpId="0"/>
      <p:bldP spid="2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heme/theme1.xml><?xml version="1.0" encoding="utf-8"?>
<a:theme xmlns:a="http://schemas.openxmlformats.org/drawingml/2006/main" name="千图网拥有20W+精美PPT模板 更多PPT模板下载至：www.58pic.com/office/ppt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662</TotalTime>
  <Words>3029</Words>
  <Application>Microsoft Office PowerPoint</Application>
  <PresentationFormat>宽屏</PresentationFormat>
  <Paragraphs>208</Paragraphs>
  <Slides>29</Slides>
  <Notes>28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7" baseType="lpstr">
      <vt:lpstr>Source Han Serif SC</vt:lpstr>
      <vt:lpstr>等线</vt:lpstr>
      <vt:lpstr>等线 Light</vt:lpstr>
      <vt:lpstr>方正黑体简体</vt:lpstr>
      <vt:lpstr>方正书宋简体</vt:lpstr>
      <vt:lpstr>微软雅黑</vt:lpstr>
      <vt:lpstr>Arial</vt:lpstr>
      <vt:lpstr>千图网拥有20W+精美PPT模板 更多PPT模板下载至：www.58pic.com/office/ppt​​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lzjljlc</dc:creator>
  <cp:lastModifiedBy>dabaofree521@outlook.com</cp:lastModifiedBy>
  <cp:revision>258</cp:revision>
  <dcterms:created xsi:type="dcterms:W3CDTF">2018-02-23T07:21:00Z</dcterms:created>
  <dcterms:modified xsi:type="dcterms:W3CDTF">2022-06-30T02:05:22Z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