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56" r:id="rId5"/>
    <p:sldId id="305" r:id="rId6"/>
    <p:sldId id="258" r:id="rId7"/>
    <p:sldId id="503" r:id="rId8"/>
    <p:sldId id="410" r:id="rId9"/>
    <p:sldId id="409" r:id="rId10"/>
    <p:sldId id="504" r:id="rId11"/>
    <p:sldId id="505" r:id="rId12"/>
    <p:sldId id="507" r:id="rId13"/>
    <p:sldId id="508" r:id="rId14"/>
    <p:sldId id="509" r:id="rId15"/>
    <p:sldId id="510" r:id="rId16"/>
    <p:sldId id="511" r:id="rId17"/>
    <p:sldId id="512" r:id="rId18"/>
    <p:sldId id="494" r:id="rId19"/>
    <p:sldId id="513" r:id="rId20"/>
    <p:sldId id="514" r:id="rId21"/>
    <p:sldId id="515" r:id="rId22"/>
    <p:sldId id="519" r:id="rId23"/>
    <p:sldId id="516" r:id="rId24"/>
    <p:sldId id="517" r:id="rId25"/>
    <p:sldId id="520" r:id="rId26"/>
    <p:sldId id="521" r:id="rId27"/>
    <p:sldId id="522" r:id="rId28"/>
    <p:sldId id="523" r:id="rId29"/>
    <p:sldId id="26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D5ED"/>
    <a:srgbClr val="0000FF"/>
    <a:srgbClr val="3F82C4"/>
    <a:srgbClr val="A20000"/>
    <a:srgbClr val="A40000"/>
    <a:srgbClr val="9E0000"/>
    <a:srgbClr val="C7450B"/>
    <a:srgbClr val="E24E0C"/>
    <a:srgbClr val="DC614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76" autoAdjust="0"/>
    <p:restoredTop sz="96182" autoAdjust="0"/>
  </p:normalViewPr>
  <p:slideViewPr>
    <p:cSldViewPr snapToGrid="0">
      <p:cViewPr>
        <p:scale>
          <a:sx n="100" d="100"/>
          <a:sy n="100" d="100"/>
        </p:scale>
        <p:origin x="666" y="31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2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5d529af2-5332-42f8-80df-57a1784a11d8.source.4.zh-Hans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809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944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908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5d529af2-5332-42f8-80df-57a1784a11d8.source.4.zh-Hans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5503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521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9596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2634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8679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256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09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630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1790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959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37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88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28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31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7315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20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422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9801" name="副标题 9800"/>
          <p:cNvSpPr>
            <a:spLocks noGrp="1"/>
          </p:cNvSpPr>
          <p:nvPr userDrawn="1">
            <p:ph type="subTitle" idx="1"/>
          </p:nvPr>
        </p:nvSpPr>
        <p:spPr>
          <a:xfrm>
            <a:off x="1041399" y="5633743"/>
            <a:ext cx="7175501" cy="558799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3F82C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9801"/>
          <p:cNvSpPr>
            <a:spLocks noGrp="1"/>
          </p:cNvSpPr>
          <p:nvPr userDrawn="1">
            <p:ph type="ctrTitle"/>
          </p:nvPr>
        </p:nvSpPr>
        <p:spPr>
          <a:xfrm>
            <a:off x="1041399" y="3086100"/>
            <a:ext cx="7175501" cy="2237785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3F82C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31199" y="3086100"/>
            <a:ext cx="2565401" cy="24536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331199" y="3382371"/>
            <a:ext cx="2565401" cy="24536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041399" y="5511167"/>
            <a:ext cx="7175501" cy="0"/>
          </a:xfrm>
          <a:prstGeom prst="line">
            <a:avLst/>
          </a:prstGeom>
          <a:ln>
            <a:solidFill>
              <a:srgbClr val="D1E1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 userDrawn="1">
            <p:ph type="title"/>
          </p:nvPr>
        </p:nvSpPr>
        <p:spPr>
          <a:xfrm>
            <a:off x="2352098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idx="1"/>
          </p:nvPr>
        </p:nvSpPr>
        <p:spPr>
          <a:xfrm>
            <a:off x="2353214" y="3733086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69" r="65582"/>
          <a:stretch>
            <a:fillRect/>
          </a:stretch>
        </p:blipFill>
        <p:spPr>
          <a:xfrm flipH="1" flipV="1">
            <a:off x="8013701" y="0"/>
            <a:ext cx="4178299" cy="6858000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>
            <a:off x="2352098" y="3590746"/>
            <a:ext cx="7175501" cy="0"/>
          </a:xfrm>
          <a:prstGeom prst="line">
            <a:avLst/>
          </a:prstGeom>
          <a:ln>
            <a:solidFill>
              <a:srgbClr val="D1E1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OfficePLUS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 userDrawn="1">
            <p:ph type="ctrTitle" hasCustomPrompt="1"/>
          </p:nvPr>
        </p:nvSpPr>
        <p:spPr>
          <a:xfrm>
            <a:off x="1346202" y="3001963"/>
            <a:ext cx="6426198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346202" y="5308199"/>
            <a:ext cx="64261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346204" y="5011928"/>
            <a:ext cx="642619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346202" y="4850767"/>
            <a:ext cx="6426198" cy="0"/>
          </a:xfrm>
          <a:prstGeom prst="line">
            <a:avLst/>
          </a:prstGeom>
          <a:ln>
            <a:solidFill>
              <a:srgbClr val="D1E1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-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472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>
            <a:extLst>
              <a:ext uri="{FF2B5EF4-FFF2-40B4-BE49-F238E27FC236}">
                <a16:creationId xmlns:a16="http://schemas.microsoft.com/office/drawing/2014/main" id="{0CF05740-AC01-CBCE-7BA0-03E933CFF6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</p:spPr>
        <p:txBody>
          <a:bodyPr/>
          <a:lstStyle/>
          <a:p>
            <a:fld id="{A50ECBEB-8597-4EA4-9D29-E1D7025CFAA0}" type="datetime1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7" name="页脚占位符 2">
            <a:extLst>
              <a:ext uri="{FF2B5EF4-FFF2-40B4-BE49-F238E27FC236}">
                <a16:creationId xmlns:a16="http://schemas.microsoft.com/office/drawing/2014/main" id="{E5F3162F-A8B4-3895-ADF6-AD7EA4E2A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3">
            <a:extLst>
              <a:ext uri="{FF2B5EF4-FFF2-40B4-BE49-F238E27FC236}">
                <a16:creationId xmlns:a16="http://schemas.microsoft.com/office/drawing/2014/main" id="{E0361772-F588-5274-C9B8-28DEC30F1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29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7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OfficePLUS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96" r:id="rId7"/>
    <p:sldLayoutId id="2147483697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notesSlide" Target="../notesSlides/notesSlide14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5" Type="http://schemas.openxmlformats.org/officeDocument/2006/relationships/tags" Target="../tags/tag49.xml"/><Relationship Id="rId10" Type="http://schemas.openxmlformats.org/officeDocument/2006/relationships/tags" Target="../tags/tag54.xml"/><Relationship Id="rId4" Type="http://schemas.openxmlformats.org/officeDocument/2006/relationships/tags" Target="../tags/tag48.xml"/><Relationship Id="rId9" Type="http://schemas.openxmlformats.org/officeDocument/2006/relationships/tags" Target="../tags/tag53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8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notesSlide" Target="../notesSlides/notesSlide3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/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9525" imgH="9525" progId="TCLayout.ActiveDocument.1">
                  <p:embed/>
                </p:oleObj>
              </mc:Choice>
              <mc:Fallback>
                <p:oleObj name="think-cell Slide" r:id="rId3" imgW="9525" imgH="9525" progId="TCLayout.ActiveDocument.1">
                  <p:embed/>
                  <p:pic>
                    <p:nvPicPr>
                      <p:cNvPr id="0" name="图片 -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cs typeface="+mn-ea"/>
              <a:sym typeface="+mn-lt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051559" y="5608507"/>
            <a:ext cx="7175501" cy="424732"/>
          </a:xfrm>
        </p:spPr>
        <p:txBody>
          <a:bodyPr>
            <a:spAutoFit/>
          </a:bodyPr>
          <a:lstStyle/>
          <a:p>
            <a:pPr lvl="0"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主讲人：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45622" y="1440526"/>
            <a:ext cx="9500755" cy="1200329"/>
            <a:chOff x="1615440" y="1956364"/>
            <a:chExt cx="9347200" cy="1200329"/>
          </a:xfrm>
        </p:grpSpPr>
        <p:sp>
          <p:nvSpPr>
            <p:cNvPr id="21" name="文本框 20"/>
            <p:cNvSpPr txBox="1"/>
            <p:nvPr/>
          </p:nvSpPr>
          <p:spPr>
            <a:xfrm>
              <a:off x="1615440" y="2041316"/>
              <a:ext cx="9347200" cy="103042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15440" y="1956364"/>
              <a:ext cx="9347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数控车床综合技能实训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51559" y="4586477"/>
            <a:ext cx="45501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</a:t>
            </a:r>
            <a:r>
              <a:rPr lang="zh-CN" altLang="en-US" sz="24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柳荣华   谢雪如   黄南军</a:t>
            </a:r>
            <a:endParaRPr lang="en-US" altLang="zh-CN" sz="2400" b="1" i="0" u="none" strike="noStrike" baseline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子  科  技  大  学  出  版  社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051559" y="5512990"/>
            <a:ext cx="7175501" cy="0"/>
          </a:xfrm>
          <a:prstGeom prst="line">
            <a:avLst/>
          </a:prstGeom>
          <a:ln w="53975" cap="rnd" cmpd="dbl">
            <a:solidFill>
              <a:schemeClr val="accent1"/>
            </a:solidFill>
            <a:prstDash val="solid"/>
            <a:round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8F0D44-0C1A-EFB8-1B0D-A93E2592AFE7}"/>
              </a:ext>
            </a:extLst>
          </p:cNvPr>
          <p:cNvSpPr txBox="1"/>
          <p:nvPr/>
        </p:nvSpPr>
        <p:spPr>
          <a:xfrm>
            <a:off x="592105" y="1746503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SzPct val="95000"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卡盘夹具装夹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03CDB6-2CCD-5E74-44F0-02DC67142E84}"/>
              </a:ext>
            </a:extLst>
          </p:cNvPr>
          <p:cNvSpPr txBox="1"/>
          <p:nvPr/>
        </p:nvSpPr>
        <p:spPr>
          <a:xfrm>
            <a:off x="855097" y="2169388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四爪单动卡盘及装夹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27EBCC-EB24-5672-6D37-31A1C85F0DB7}"/>
              </a:ext>
            </a:extLst>
          </p:cNvPr>
          <p:cNvSpPr txBox="1"/>
          <p:nvPr/>
        </p:nvSpPr>
        <p:spPr>
          <a:xfrm>
            <a:off x="10146050" y="5249957"/>
            <a:ext cx="12883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cs typeface="+mn-ea"/>
              </a:rPr>
              <a:t>四爪单动卡盘</a:t>
            </a:r>
            <a:endParaRPr lang="zh-CN" altLang="en-US" sz="14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E19DB8-5F00-F2A4-4663-72522AC5F077}"/>
              </a:ext>
            </a:extLst>
          </p:cNvPr>
          <p:cNvSpPr txBox="1"/>
          <p:nvPr/>
        </p:nvSpPr>
        <p:spPr>
          <a:xfrm>
            <a:off x="1263536" y="2565362"/>
            <a:ext cx="25238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① 四爪单动卡盘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50722D-BD21-B82D-844E-B9981EC15BB9}"/>
              </a:ext>
            </a:extLst>
          </p:cNvPr>
          <p:cNvSpPr txBox="1"/>
          <p:nvPr/>
        </p:nvSpPr>
        <p:spPr>
          <a:xfrm>
            <a:off x="1263536" y="3028805"/>
            <a:ext cx="7864575" cy="1985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特点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：四爪单动卡盘的卡爪是各自独立运动的。装夹后不能自动定心，因此在装夹工件时必须用划线盘或百分表找正后才可车削，但找正比较费时。它的夹紧力量较大。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221E1F"/>
                </a:solidFill>
                <a:latin typeface="方正书宋"/>
              </a:rPr>
              <a:t>适用加工的零件：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不仅适用于圆柱形轮廓的轴、套类零件，还适用于偏心轴、套类零件和长度较短的方形表面的加工。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6E92831-799A-E388-7EDE-3D3F35441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4381" y="3029432"/>
            <a:ext cx="2291673" cy="2220525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4D903403-71A6-4E3E-F50B-02D1816E4FB9}"/>
              </a:ext>
            </a:extLst>
          </p:cNvPr>
          <p:cNvSpPr txBox="1"/>
          <p:nvPr/>
        </p:nvSpPr>
        <p:spPr>
          <a:xfrm>
            <a:off x="1297946" y="5034514"/>
            <a:ext cx="27037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② 四爪单动卡盘的装夹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075687C-EA5F-1E10-8CFB-854ACEEF4571}"/>
              </a:ext>
            </a:extLst>
          </p:cNvPr>
          <p:cNvSpPr txBox="1"/>
          <p:nvPr/>
        </p:nvSpPr>
        <p:spPr>
          <a:xfrm>
            <a:off x="1263535" y="5481276"/>
            <a:ext cx="7864575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在数控车床上使用四爪单动卡盘进行工件装夹时，必须进行工件找正，保证被加工工件轴心线与主轴轴心线重合。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AD9E6DB7-A173-66A2-D3C0-BF6460410F77}"/>
              </a:ext>
            </a:extLst>
          </p:cNvPr>
          <p:cNvSpPr txBox="1">
            <a:spLocks/>
          </p:cNvSpPr>
          <p:nvPr/>
        </p:nvSpPr>
        <p:spPr>
          <a:xfrm>
            <a:off x="4264694" y="1201883"/>
            <a:ext cx="366260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轴类零件常用夹具</a:t>
            </a:r>
          </a:p>
        </p:txBody>
      </p:sp>
    </p:spTree>
    <p:extLst>
      <p:ext uri="{BB962C8B-B14F-4D97-AF65-F5344CB8AC3E}">
        <p14:creationId xmlns:p14="http://schemas.microsoft.com/office/powerpoint/2010/main" val="3483412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8F0D44-0C1A-EFB8-1B0D-A93E2592AFE7}"/>
              </a:ext>
            </a:extLst>
          </p:cNvPr>
          <p:cNvSpPr txBox="1"/>
          <p:nvPr/>
        </p:nvSpPr>
        <p:spPr>
          <a:xfrm>
            <a:off x="592105" y="1746503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SzPct val="95000"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卡盘夹具装夹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03CDB6-2CCD-5E74-44F0-02DC67142E84}"/>
              </a:ext>
            </a:extLst>
          </p:cNvPr>
          <p:cNvSpPr txBox="1"/>
          <p:nvPr/>
        </p:nvSpPr>
        <p:spPr>
          <a:xfrm>
            <a:off x="855097" y="2169388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卡爪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075687C-EA5F-1E10-8CFB-854ACEEF4571}"/>
              </a:ext>
            </a:extLst>
          </p:cNvPr>
          <p:cNvSpPr txBox="1"/>
          <p:nvPr/>
        </p:nvSpPr>
        <p:spPr>
          <a:xfrm>
            <a:off x="984861" y="2565506"/>
            <a:ext cx="7864575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三爪自定心卡盘、四爪单动卡盘的卡爪都可装成正卡爪或反卡爪，反卡爪用于装夹直径较大的工件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7300E64-130D-8F91-75FC-481C0FB1667D}"/>
              </a:ext>
            </a:extLst>
          </p:cNvPr>
          <p:cNvGrpSpPr/>
          <p:nvPr/>
        </p:nvGrpSpPr>
        <p:grpSpPr>
          <a:xfrm>
            <a:off x="1266436" y="3703670"/>
            <a:ext cx="9523782" cy="2009624"/>
            <a:chOff x="1799664" y="3549380"/>
            <a:chExt cx="9523782" cy="200962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8409EC85-C3EF-A168-124E-D2B866323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9664" y="3549380"/>
              <a:ext cx="1785106" cy="169851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456340D-81B1-6CAF-B2D6-B058119AA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86322" y="3549380"/>
              <a:ext cx="1848724" cy="1698516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24A27E5-5A53-DBB9-D456-203ED1AA2A3D}"/>
                </a:ext>
              </a:extLst>
            </p:cNvPr>
            <p:cNvSpPr txBox="1"/>
            <p:nvPr/>
          </p:nvSpPr>
          <p:spPr>
            <a:xfrm>
              <a:off x="1913225" y="5251227"/>
              <a:ext cx="128833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cs typeface="+mn-ea"/>
                </a:rPr>
                <a:t>（</a:t>
              </a:r>
              <a:r>
                <a:rPr lang="en-US" altLang="zh-CN" sz="1400" b="1" dirty="0">
                  <a:cs typeface="+mn-ea"/>
                </a:rPr>
                <a:t>a</a:t>
              </a:r>
              <a:r>
                <a:rPr lang="zh-CN" altLang="en-US" sz="1400" b="1" dirty="0">
                  <a:cs typeface="+mn-ea"/>
                </a:rPr>
                <a:t>）正卡爪</a:t>
              </a:r>
              <a:endParaRPr lang="zh-CN" altLang="en-US" sz="1400" b="1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1F46D5A-A386-9A11-4851-80B469E4A9FC}"/>
                </a:ext>
              </a:extLst>
            </p:cNvPr>
            <p:cNvSpPr txBox="1"/>
            <p:nvPr/>
          </p:nvSpPr>
          <p:spPr>
            <a:xfrm>
              <a:off x="4466517" y="5249957"/>
              <a:ext cx="128833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cs typeface="+mn-ea"/>
                </a:rPr>
                <a:t>（</a:t>
              </a:r>
              <a:r>
                <a:rPr lang="en-US" altLang="zh-CN" sz="1400" b="1" dirty="0">
                  <a:cs typeface="+mn-ea"/>
                </a:rPr>
                <a:t>b</a:t>
              </a:r>
              <a:r>
                <a:rPr lang="zh-CN" altLang="en-US" sz="1400" b="1" dirty="0">
                  <a:cs typeface="+mn-ea"/>
                </a:rPr>
                <a:t>）反卡爪</a:t>
              </a:r>
              <a:endParaRPr lang="zh-CN" altLang="en-US" sz="1400" b="1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1C98F7B-A0E2-9770-93EF-8EC38734F60D}"/>
                </a:ext>
              </a:extLst>
            </p:cNvPr>
            <p:cNvSpPr txBox="1"/>
            <p:nvPr/>
          </p:nvSpPr>
          <p:spPr>
            <a:xfrm>
              <a:off x="6855050" y="5232144"/>
              <a:ext cx="19334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cs typeface="+mn-ea"/>
                </a:rPr>
                <a:t>（</a:t>
              </a:r>
              <a:r>
                <a:rPr lang="en-US" altLang="zh-CN" sz="1400" b="1" dirty="0">
                  <a:cs typeface="+mn-ea"/>
                </a:rPr>
                <a:t>c</a:t>
              </a:r>
              <a:r>
                <a:rPr lang="zh-CN" altLang="en-US" sz="1400" b="1" dirty="0">
                  <a:cs typeface="+mn-ea"/>
                </a:rPr>
                <a:t>）正卡爪夹持工件</a:t>
              </a:r>
              <a:endParaRPr lang="zh-CN" altLang="en-US" sz="1400" b="1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4859345-7AE9-EE01-7F1F-483C544F39A4}"/>
                </a:ext>
              </a:extLst>
            </p:cNvPr>
            <p:cNvSpPr txBox="1"/>
            <p:nvPr/>
          </p:nvSpPr>
          <p:spPr>
            <a:xfrm>
              <a:off x="9390024" y="5223244"/>
              <a:ext cx="19334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cs typeface="+mn-ea"/>
                </a:rPr>
                <a:t>（</a:t>
              </a:r>
              <a:r>
                <a:rPr lang="en-US" altLang="zh-CN" sz="1400" b="1" dirty="0">
                  <a:cs typeface="+mn-ea"/>
                </a:rPr>
                <a:t>d</a:t>
              </a:r>
              <a:r>
                <a:rPr lang="zh-CN" altLang="en-US" sz="1400" b="1" dirty="0">
                  <a:cs typeface="+mn-ea"/>
                </a:rPr>
                <a:t>）反卡爪夹持工件</a:t>
              </a:r>
              <a:endParaRPr lang="zh-CN" altLang="en-US" sz="1400" b="1" dirty="0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B92DAAE0-A1EE-A445-DBC0-EE6E5735F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60942" y="3643053"/>
              <a:ext cx="1988494" cy="1404461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BF85A175-EB6D-9381-614E-DEB91281E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5332" y="3573773"/>
              <a:ext cx="1537708" cy="1584304"/>
            </a:xfrm>
            <a:prstGeom prst="rect">
              <a:avLst/>
            </a:prstGeom>
          </p:spPr>
        </p:pic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id="{E8C1F6E7-997D-4F50-8B8F-6C571D569727}"/>
              </a:ext>
            </a:extLst>
          </p:cNvPr>
          <p:cNvSpPr txBox="1">
            <a:spLocks/>
          </p:cNvSpPr>
          <p:nvPr/>
        </p:nvSpPr>
        <p:spPr>
          <a:xfrm>
            <a:off x="4264694" y="1201883"/>
            <a:ext cx="366260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轴类零件常用夹具</a:t>
            </a:r>
          </a:p>
        </p:txBody>
      </p:sp>
    </p:spTree>
    <p:extLst>
      <p:ext uri="{BB962C8B-B14F-4D97-AF65-F5344CB8AC3E}">
        <p14:creationId xmlns:p14="http://schemas.microsoft.com/office/powerpoint/2010/main" val="672772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0341794D-C937-C216-32BD-6FFCDE305A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8111" y="2902998"/>
            <a:ext cx="2944320" cy="176866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8F0D44-0C1A-EFB8-1B0D-A93E2592AFE7}"/>
              </a:ext>
            </a:extLst>
          </p:cNvPr>
          <p:cNvSpPr txBox="1"/>
          <p:nvPr/>
        </p:nvSpPr>
        <p:spPr>
          <a:xfrm>
            <a:off x="592105" y="1746503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SzPct val="95000"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2.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中心孔定心装夹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03CDB6-2CCD-5E74-44F0-02DC67142E84}"/>
              </a:ext>
            </a:extLst>
          </p:cNvPr>
          <p:cNvSpPr txBox="1"/>
          <p:nvPr/>
        </p:nvSpPr>
        <p:spPr>
          <a:xfrm>
            <a:off x="855097" y="2169388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在两顶尖之间装夹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50722D-BD21-B82D-844E-B9981EC15BB9}"/>
              </a:ext>
            </a:extLst>
          </p:cNvPr>
          <p:cNvSpPr txBox="1"/>
          <p:nvPr/>
        </p:nvSpPr>
        <p:spPr>
          <a:xfrm>
            <a:off x="1446547" y="2579833"/>
            <a:ext cx="7410069" cy="211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适用加工的零件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：较重的工件。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工作方式</a:t>
            </a:r>
            <a:r>
              <a:rPr lang="zh-CN" altLang="en-US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一端用卡盘夹住，另一端用顶尖顶住的装夹方法，为防止切削时产生轴向位移，须在卡盘内装一限位支承或利用工件的台阶作限位。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特点</a:t>
            </a:r>
            <a:r>
              <a:rPr lang="zh-CN" altLang="en-US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能承受较大切削力，轴向定位准确，且比较安全，故应用广泛。</a:t>
            </a:r>
            <a:endParaRPr lang="en-US" altLang="zh-CN" dirty="0">
              <a:solidFill>
                <a:srgbClr val="221E1F"/>
              </a:solidFill>
              <a:latin typeface="方正书宋"/>
              <a:sym typeface="Wingdings" panose="05000000000000000000" pitchFamily="2" charset="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236EC78-6362-C4E6-FD74-9067711E6108}"/>
              </a:ext>
            </a:extLst>
          </p:cNvPr>
          <p:cNvSpPr/>
          <p:nvPr/>
        </p:nvSpPr>
        <p:spPr>
          <a:xfrm>
            <a:off x="9649097" y="3026954"/>
            <a:ext cx="287384" cy="138829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2A21B2-3BAD-1F03-64BA-A73013401355}"/>
              </a:ext>
            </a:extLst>
          </p:cNvPr>
          <p:cNvSpPr txBox="1"/>
          <p:nvPr/>
        </p:nvSpPr>
        <p:spPr>
          <a:xfrm>
            <a:off x="9696876" y="4795622"/>
            <a:ext cx="19334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cs typeface="+mn-ea"/>
              </a:rPr>
              <a:t>卡盘和顶尖装夹</a:t>
            </a:r>
            <a:endParaRPr lang="zh-CN" altLang="en-US" sz="1400" b="1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CEE8096-53EB-ED3D-9BF8-350A66D98E04}"/>
              </a:ext>
            </a:extLst>
          </p:cNvPr>
          <p:cNvSpPr/>
          <p:nvPr/>
        </p:nvSpPr>
        <p:spPr>
          <a:xfrm>
            <a:off x="11342914" y="3026954"/>
            <a:ext cx="287384" cy="138829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2BFFE5E-A872-1469-70AD-652FFA066AD3}"/>
              </a:ext>
            </a:extLst>
          </p:cNvPr>
          <p:cNvSpPr txBox="1">
            <a:spLocks/>
          </p:cNvSpPr>
          <p:nvPr/>
        </p:nvSpPr>
        <p:spPr>
          <a:xfrm>
            <a:off x="4264694" y="1201883"/>
            <a:ext cx="366260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轴类零件常用夹具</a:t>
            </a:r>
          </a:p>
        </p:txBody>
      </p:sp>
    </p:spTree>
    <p:extLst>
      <p:ext uri="{BB962C8B-B14F-4D97-AF65-F5344CB8AC3E}">
        <p14:creationId xmlns:p14="http://schemas.microsoft.com/office/powerpoint/2010/main" val="1911372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8F0D44-0C1A-EFB8-1B0D-A93E2592AFE7}"/>
              </a:ext>
            </a:extLst>
          </p:cNvPr>
          <p:cNvSpPr txBox="1"/>
          <p:nvPr/>
        </p:nvSpPr>
        <p:spPr>
          <a:xfrm>
            <a:off x="592105" y="1746503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SzPct val="95000"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2.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中心孔定心装夹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03CDB6-2CCD-5E74-44F0-02DC67142E84}"/>
              </a:ext>
            </a:extLst>
          </p:cNvPr>
          <p:cNvSpPr txBox="1"/>
          <p:nvPr/>
        </p:nvSpPr>
        <p:spPr>
          <a:xfrm>
            <a:off x="855097" y="2169388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用卡盘和顶尖装夹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50722D-BD21-B82D-844E-B9981EC15BB9}"/>
              </a:ext>
            </a:extLst>
          </p:cNvPr>
          <p:cNvSpPr txBox="1"/>
          <p:nvPr/>
        </p:nvSpPr>
        <p:spPr>
          <a:xfrm>
            <a:off x="1446548" y="2579833"/>
            <a:ext cx="6887556" cy="2834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适用加工的零件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：对于较长或工序较多的工件，为保证多次装夹的精度，采用两顶尖装夹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工作方式</a:t>
            </a:r>
            <a:r>
              <a:rPr lang="zh-CN" altLang="en-US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其前顶尖为普通顶尖，装在主轴孔内，随主轴一起转动，后顶尖为活顶尖装在尾架套筒内。工件利用中心孔被顶在前后顶尖之内，并通过拨盘和卡箍随主轴一起转动。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特点</a:t>
            </a:r>
            <a:r>
              <a:rPr lang="zh-CN" altLang="en-US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两顶尖装夹工件方便、无须找正、重复定位精度高，但装夹前需保证工件总长并在两端钻出中心孔，且刚性较差。</a:t>
            </a:r>
            <a:endParaRPr lang="en-US" altLang="zh-CN" dirty="0">
              <a:solidFill>
                <a:srgbClr val="221E1F"/>
              </a:solidFill>
              <a:latin typeface="方正书宋"/>
              <a:sym typeface="Wingdings" panose="05000000000000000000" pitchFamily="2" charset="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176C872-6104-E0A8-94D3-CFCB44C1C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3338" y="2715370"/>
            <a:ext cx="3000586" cy="239437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A01BA5B-3C24-780A-B6DD-7055CC14D8B0}"/>
              </a:ext>
            </a:extLst>
          </p:cNvPr>
          <p:cNvSpPr/>
          <p:nvPr/>
        </p:nvSpPr>
        <p:spPr>
          <a:xfrm>
            <a:off x="8856617" y="3152503"/>
            <a:ext cx="470263" cy="27649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236EC78-6362-C4E6-FD74-9067711E6108}"/>
              </a:ext>
            </a:extLst>
          </p:cNvPr>
          <p:cNvSpPr/>
          <p:nvPr/>
        </p:nvSpPr>
        <p:spPr>
          <a:xfrm>
            <a:off x="9958499" y="3720551"/>
            <a:ext cx="470263" cy="27649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64A8E5-6675-228D-80AD-ED3EA8A9027C}"/>
              </a:ext>
            </a:extLst>
          </p:cNvPr>
          <p:cNvSpPr txBox="1"/>
          <p:nvPr/>
        </p:nvSpPr>
        <p:spPr>
          <a:xfrm>
            <a:off x="8991788" y="5260374"/>
            <a:ext cx="19334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cs typeface="+mn-ea"/>
              </a:rPr>
              <a:t>两顶尖装夹</a:t>
            </a:r>
            <a:endParaRPr lang="zh-CN" altLang="en-US" sz="1400" b="1" dirty="0"/>
          </a:p>
        </p:txBody>
      </p:sp>
      <p:sp>
        <p:nvSpPr>
          <p:cNvPr id="10" name="标题 3">
            <a:extLst>
              <a:ext uri="{FF2B5EF4-FFF2-40B4-BE49-F238E27FC236}">
                <a16:creationId xmlns:a16="http://schemas.microsoft.com/office/drawing/2014/main" id="{1771BB42-30B8-AAE3-1640-0A8630F24B9A}"/>
              </a:ext>
            </a:extLst>
          </p:cNvPr>
          <p:cNvSpPr txBox="1">
            <a:spLocks/>
          </p:cNvSpPr>
          <p:nvPr/>
        </p:nvSpPr>
        <p:spPr>
          <a:xfrm>
            <a:off x="4264694" y="1201883"/>
            <a:ext cx="366260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轴类零件常用夹具</a:t>
            </a:r>
          </a:p>
        </p:txBody>
      </p:sp>
    </p:spTree>
    <p:extLst>
      <p:ext uri="{BB962C8B-B14F-4D97-AF65-F5344CB8AC3E}">
        <p14:creationId xmlns:p14="http://schemas.microsoft.com/office/powerpoint/2010/main" val="1860947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3007556" y="1143590"/>
            <a:ext cx="617688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使用轴类零件常用夹具的注意事项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8F0D44-0C1A-EFB8-1B0D-A93E2592AFE7}"/>
              </a:ext>
            </a:extLst>
          </p:cNvPr>
          <p:cNvSpPr txBox="1"/>
          <p:nvPr/>
        </p:nvSpPr>
        <p:spPr>
          <a:xfrm>
            <a:off x="592105" y="1746503"/>
            <a:ext cx="3884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使用卡盘装夹工件的注意事项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50722D-BD21-B82D-844E-B9981EC15BB9}"/>
              </a:ext>
            </a:extLst>
          </p:cNvPr>
          <p:cNvSpPr txBox="1"/>
          <p:nvPr/>
        </p:nvSpPr>
        <p:spPr>
          <a:xfrm>
            <a:off x="842296" y="2158001"/>
            <a:ext cx="10822433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卡盘高速旋转时必须夹持着工件，否则卡爪会在离心力作用下飞出伤人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卡盘扳手用后必须随即取下；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用三爪自定心卡盘装夹精加工过的表面时，被夹住的工件表面应包一层铜皮， 以免夹伤工件表面。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.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D86A0B-82C3-F44E-A17D-834B7C7AC02F}"/>
              </a:ext>
            </a:extLst>
          </p:cNvPr>
          <p:cNvSpPr txBox="1"/>
          <p:nvPr/>
        </p:nvSpPr>
        <p:spPr>
          <a:xfrm>
            <a:off x="592105" y="3466070"/>
            <a:ext cx="47114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2.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使用中心孔定心装夹工件的注意事项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846EAC-22CE-DCF4-90A5-99175635AF3F}"/>
              </a:ext>
            </a:extLst>
          </p:cNvPr>
          <p:cNvSpPr txBox="1"/>
          <p:nvPr/>
        </p:nvSpPr>
        <p:spPr>
          <a:xfrm>
            <a:off x="842296" y="3977137"/>
            <a:ext cx="11001362" cy="2217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在顶尖间加工轴类工件时，车削前要保证尾座顶尖轴线与车床主轴轴线重合。否则车出的工件会产生锥度；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在两顶尖间加工细长轴时，应使用跟刀架或中心架。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在加工过程中要注意调整顶尖的顶紧力，死顶尖和中心架应注意润滑。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在不影响车刀切削的前提下，尾座套筒伸出的长度应尽量短些，以增加刚性，减少振动。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中心孔形状正确。中心孔应符合要求，表面粗糙度值要小。装入顶尖前，应清除中心孔内的切屑或异物。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在两顶尖间装夹工件时，不能切断工件，以防止发生意外事故。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."/>
            </a:endParaRPr>
          </a:p>
        </p:txBody>
      </p:sp>
    </p:spTree>
    <p:extLst>
      <p:ext uri="{BB962C8B-B14F-4D97-AF65-F5344CB8AC3E}">
        <p14:creationId xmlns:p14="http://schemas.microsoft.com/office/powerpoint/2010/main" val="2342063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2696F137-3BA2-49F4-9484-B990FB8DBA98}"/>
              </a:ext>
            </a:extLst>
          </p:cNvPr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>
              <a:extLst>
                <a:ext uri="{FF2B5EF4-FFF2-40B4-BE49-F238E27FC236}">
                  <a16:creationId xmlns:a16="http://schemas.microsoft.com/office/drawing/2014/main" id="{0457D67D-F601-43D1-AA72-987A02F72BB8}"/>
                </a:ext>
              </a:extLst>
            </p:cNvPr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2" name="任意多边形 41">
              <a:extLst>
                <a:ext uri="{FF2B5EF4-FFF2-40B4-BE49-F238E27FC236}">
                  <a16:creationId xmlns:a16="http://schemas.microsoft.com/office/drawing/2014/main" id="{A03BF4BE-FC90-4C52-9CCE-EDE525046802}"/>
                </a:ext>
              </a:extLst>
            </p:cNvPr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标题 3">
            <a:extLst>
              <a:ext uri="{FF2B5EF4-FFF2-40B4-BE49-F238E27FC236}">
                <a16:creationId xmlns:a16="http://schemas.microsoft.com/office/drawing/2014/main" id="{959611FA-B996-6795-2279-637ACF617A88}"/>
              </a:ext>
            </a:extLst>
          </p:cNvPr>
          <p:cNvSpPr txBox="1">
            <a:spLocks/>
          </p:cNvSpPr>
          <p:nvPr/>
        </p:nvSpPr>
        <p:spPr>
          <a:xfrm>
            <a:off x="4588197" y="1093934"/>
            <a:ext cx="323912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90D2D274-B8FA-0D8F-F9BD-BAC476B87947}"/>
              </a:ext>
            </a:extLst>
          </p:cNvPr>
          <p:cNvSpPr/>
          <p:nvPr/>
        </p:nvSpPr>
        <p:spPr bwMode="auto">
          <a:xfrm rot="5400000">
            <a:off x="453183" y="2598744"/>
            <a:ext cx="726623" cy="467416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8" name="Index-1">
            <a:extLst>
              <a:ext uri="{FF2B5EF4-FFF2-40B4-BE49-F238E27FC236}">
                <a16:creationId xmlns:a16="http://schemas.microsoft.com/office/drawing/2014/main" id="{E836A0B1-00FE-300C-2960-E7C1881AF3C2}"/>
              </a:ext>
            </a:extLst>
          </p:cNvPr>
          <p:cNvSpPr txBox="1"/>
          <p:nvPr/>
        </p:nvSpPr>
        <p:spPr>
          <a:xfrm>
            <a:off x="176233" y="257084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itle-1">
            <a:extLst>
              <a:ext uri="{FF2B5EF4-FFF2-40B4-BE49-F238E27FC236}">
                <a16:creationId xmlns:a16="http://schemas.microsoft.com/office/drawing/2014/main" id="{9BE2EC4E-C044-EAAE-19F9-62B3B929B2BD}"/>
              </a:ext>
            </a:extLst>
          </p:cNvPr>
          <p:cNvSpPr/>
          <p:nvPr/>
        </p:nvSpPr>
        <p:spPr>
          <a:xfrm>
            <a:off x="1168203" y="2467474"/>
            <a:ext cx="5823198" cy="624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sym typeface="Arial" panose="020B0604020202020204" pitchFamily="34" charset="0"/>
              </a:rPr>
              <a:t>数控车床常用夹具有哪些？</a:t>
            </a:r>
            <a:endParaRPr lang="en-US" altLang="zh-CN" sz="24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54BA7A16-4FB9-2C99-D4E8-D2AB995C1953}"/>
              </a:ext>
            </a:extLst>
          </p:cNvPr>
          <p:cNvSpPr/>
          <p:nvPr/>
        </p:nvSpPr>
        <p:spPr bwMode="auto">
          <a:xfrm rot="5400000">
            <a:off x="453182" y="3470594"/>
            <a:ext cx="726623" cy="467416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6" name="Index-1">
            <a:extLst>
              <a:ext uri="{FF2B5EF4-FFF2-40B4-BE49-F238E27FC236}">
                <a16:creationId xmlns:a16="http://schemas.microsoft.com/office/drawing/2014/main" id="{D7ECFEEB-0404-31F4-4F75-CD790BD76CDA}"/>
              </a:ext>
            </a:extLst>
          </p:cNvPr>
          <p:cNvSpPr txBox="1"/>
          <p:nvPr/>
        </p:nvSpPr>
        <p:spPr>
          <a:xfrm>
            <a:off x="168205" y="344090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itle-1">
            <a:extLst>
              <a:ext uri="{FF2B5EF4-FFF2-40B4-BE49-F238E27FC236}">
                <a16:creationId xmlns:a16="http://schemas.microsoft.com/office/drawing/2014/main" id="{2324D568-2890-A5C0-AA7E-9EE008C8F6A5}"/>
              </a:ext>
            </a:extLst>
          </p:cNvPr>
          <p:cNvSpPr/>
          <p:nvPr/>
        </p:nvSpPr>
        <p:spPr>
          <a:xfrm>
            <a:off x="1168202" y="3339324"/>
            <a:ext cx="5371788" cy="624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sym typeface="Arial" panose="020B0604020202020204" pitchFamily="34" charset="0"/>
              </a:rPr>
              <a:t>如何在数控车床常用夹具中安装工件？</a:t>
            </a:r>
            <a:endParaRPr lang="en-US" altLang="zh-CN" sz="24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A7A76BD6-DDE8-8C74-3F1E-A0E8C36F5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073389"/>
              </p:ext>
            </p:extLst>
          </p:nvPr>
        </p:nvGraphicFramePr>
        <p:xfrm>
          <a:off x="6438934" y="1783835"/>
          <a:ext cx="5576833" cy="47068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9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4360">
                  <a:extLst>
                    <a:ext uri="{9D8B030D-6E8A-4147-A177-3AD203B41FA5}">
                      <a16:colId xmlns:a16="http://schemas.microsoft.com/office/drawing/2014/main" val="2421367963"/>
                    </a:ext>
                  </a:extLst>
                </a:gridCol>
                <a:gridCol w="121006">
                  <a:extLst>
                    <a:ext uri="{9D8B030D-6E8A-4147-A177-3AD203B41FA5}">
                      <a16:colId xmlns:a16="http://schemas.microsoft.com/office/drawing/2014/main" val="2800259129"/>
                    </a:ext>
                  </a:extLst>
                </a:gridCol>
                <a:gridCol w="974731">
                  <a:extLst>
                    <a:ext uri="{9D8B030D-6E8A-4147-A177-3AD203B41FA5}">
                      <a16:colId xmlns:a16="http://schemas.microsoft.com/office/drawing/2014/main" val="128552426"/>
                    </a:ext>
                  </a:extLst>
                </a:gridCol>
                <a:gridCol w="1406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7181">
                  <a:extLst>
                    <a:ext uri="{9D8B030D-6E8A-4147-A177-3AD203B41FA5}">
                      <a16:colId xmlns:a16="http://schemas.microsoft.com/office/drawing/2014/main" val="2194478014"/>
                    </a:ext>
                  </a:extLst>
                </a:gridCol>
                <a:gridCol w="108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5367">
                  <a:extLst>
                    <a:ext uri="{9D8B030D-6E8A-4147-A177-3AD203B41FA5}">
                      <a16:colId xmlns:a16="http://schemas.microsoft.com/office/drawing/2014/main" val="2612723874"/>
                    </a:ext>
                  </a:extLst>
                </a:gridCol>
              </a:tblGrid>
              <a:tr h="314931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实训项目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日期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3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实训地点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毛坯材料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指导教师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56350"/>
                  </a:ext>
                </a:extLst>
              </a:tr>
              <a:tr h="25561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毛坯规格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564041"/>
                  </a:ext>
                </a:extLst>
              </a:tr>
              <a:tr h="25561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设备型号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夹具名称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0644913"/>
                  </a:ext>
                </a:extLst>
              </a:tr>
              <a:tr h="1016821">
                <a:tc gridSpan="9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</a:rPr>
                        <a:t> 实训内容</a:t>
                      </a:r>
                      <a:endParaRPr lang="en-US" altLang="zh-CN" sz="16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6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621"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序号</a:t>
                      </a:r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圆棒料直径（</a:t>
                      </a:r>
                      <a:r>
                        <a:rPr lang="en-US" altLang="zh-CN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mm</a:t>
                      </a:r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）</a:t>
                      </a:r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圆棒料长度（</a:t>
                      </a:r>
                      <a:r>
                        <a:rPr lang="en-US" altLang="zh-CN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mm</a:t>
                      </a:r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）</a:t>
                      </a:r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选用夹具</a:t>
                      </a:r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装夹方法</a:t>
                      </a:r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569"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563869"/>
                  </a:ext>
                </a:extLst>
              </a:tr>
              <a:tr h="270569"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694543"/>
                  </a:ext>
                </a:extLst>
              </a:tr>
              <a:tr h="270569"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593164"/>
                  </a:ext>
                </a:extLst>
              </a:tr>
              <a:tr h="270569"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0351765"/>
                  </a:ext>
                </a:extLst>
              </a:tr>
              <a:tr h="993632">
                <a:tc gridSpan="9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</a:rPr>
                        <a:t>实训的体会和小结</a:t>
                      </a:r>
                      <a:endParaRPr lang="en-US" altLang="zh-CN" sz="16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6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1">
            <a:extLst>
              <a:ext uri="{FF2B5EF4-FFF2-40B4-BE49-F238E27FC236}">
                <a16:creationId xmlns:a16="http://schemas.microsoft.com/office/drawing/2014/main" id="{0E69EF49-1D00-3B25-7A34-F3F885290E85}"/>
              </a:ext>
            </a:extLst>
          </p:cNvPr>
          <p:cNvSpPr/>
          <p:nvPr/>
        </p:nvSpPr>
        <p:spPr bwMode="auto">
          <a:xfrm rot="5400000">
            <a:off x="453182" y="4361538"/>
            <a:ext cx="726623" cy="467416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7" name="Index-1">
            <a:extLst>
              <a:ext uri="{FF2B5EF4-FFF2-40B4-BE49-F238E27FC236}">
                <a16:creationId xmlns:a16="http://schemas.microsoft.com/office/drawing/2014/main" id="{001E3BF4-7F3E-3FC0-2024-4965A7921CEA}"/>
              </a:ext>
            </a:extLst>
          </p:cNvPr>
          <p:cNvSpPr txBox="1"/>
          <p:nvPr/>
        </p:nvSpPr>
        <p:spPr>
          <a:xfrm>
            <a:off x="168205" y="4331853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Title-1">
            <a:extLst>
              <a:ext uri="{FF2B5EF4-FFF2-40B4-BE49-F238E27FC236}">
                <a16:creationId xmlns:a16="http://schemas.microsoft.com/office/drawing/2014/main" id="{BA3F8DB9-B04B-43C8-130E-893F5D97568B}"/>
              </a:ext>
            </a:extLst>
          </p:cNvPr>
          <p:cNvSpPr/>
          <p:nvPr/>
        </p:nvSpPr>
        <p:spPr>
          <a:xfrm>
            <a:off x="1168202" y="4230268"/>
            <a:ext cx="5371788" cy="624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sym typeface="Arial" panose="020B0604020202020204" pitchFamily="34" charset="0"/>
              </a:rPr>
              <a:t>完成实训报告</a:t>
            </a:r>
            <a:endParaRPr lang="en-US" altLang="zh-CN" sz="24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BDC97FCC-E1A1-987B-5747-6B8CCE0DA58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</p:spTree>
    <p:extLst>
      <p:ext uri="{BB962C8B-B14F-4D97-AF65-F5344CB8AC3E}">
        <p14:creationId xmlns:p14="http://schemas.microsoft.com/office/powerpoint/2010/main" val="2633901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数控车床零件装夹训练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9"/>
            <a:ext cx="6529529" cy="1134413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3.1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轴类零件常用夹具及装夹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3.2 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盘套类零件常用夹具及装夹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1933231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54B0E26-1BAE-45D1-92FA-FBC5198E9CAF}"/>
              </a:ext>
            </a:extLst>
          </p:cNvPr>
          <p:cNvSpPr/>
          <p:nvPr/>
        </p:nvSpPr>
        <p:spPr>
          <a:xfrm>
            <a:off x="1199274" y="3037731"/>
            <a:ext cx="6120000" cy="984885"/>
          </a:xfrm>
          <a:prstGeom prst="roundRect">
            <a:avLst>
              <a:gd name="adj" fmla="val 40000"/>
            </a:avLst>
          </a:prstGeom>
          <a:solidFill>
            <a:schemeClr val="bg1"/>
          </a:solidFill>
          <a:ln>
            <a:noFill/>
          </a:ln>
          <a:effectLst>
            <a:outerShdw blurRad="254000" dist="127000" algn="ctr" rotWithShape="0">
              <a:schemeClr val="bg2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00B0F0"/>
                </a:solidFill>
                <a:latin typeface="+mj-ea"/>
                <a:ea typeface="+mj-ea"/>
              </a:rPr>
              <a:t>       盘套类零件的常用装夹方法    </a:t>
            </a:r>
            <a:endParaRPr kumimoji="1" lang="en-US" altLang="zh-CN" sz="28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EC142E95-AE80-4E21-BD0B-7762E7DAD9BA}"/>
              </a:ext>
            </a:extLst>
          </p:cNvPr>
          <p:cNvSpPr/>
          <p:nvPr/>
        </p:nvSpPr>
        <p:spPr>
          <a:xfrm flipH="1">
            <a:off x="626919" y="3037731"/>
            <a:ext cx="1344539" cy="998351"/>
          </a:xfrm>
          <a:prstGeom prst="round2DiagRect">
            <a:avLst>
              <a:gd name="adj1" fmla="val 40000"/>
              <a:gd name="adj2" fmla="val 0"/>
            </a:avLst>
          </a:prstGeom>
          <a:gradFill flip="none" rotWithShape="1">
            <a:gsLst>
              <a:gs pos="100000">
                <a:srgbClr val="00B0F0"/>
              </a:gs>
              <a:gs pos="18000">
                <a:srgbClr val="ADD5ED"/>
              </a:gs>
            </a:gsLst>
            <a:lin ang="5400000" scaled="1"/>
            <a:tileRect/>
          </a:gradFill>
          <a:ln>
            <a:noFill/>
          </a:ln>
          <a:effectLst>
            <a:outerShdw blurRad="254000" dist="127000" algn="ctr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00715E0-9ADE-406F-B6D5-C0AE91B58F0E}"/>
              </a:ext>
            </a:extLst>
          </p:cNvPr>
          <p:cNvSpPr/>
          <p:nvPr/>
        </p:nvSpPr>
        <p:spPr>
          <a:xfrm>
            <a:off x="3702675" y="1693737"/>
            <a:ext cx="6120000" cy="984885"/>
          </a:xfrm>
          <a:prstGeom prst="roundRect">
            <a:avLst>
              <a:gd name="adj" fmla="val 40000"/>
            </a:avLst>
          </a:prstGeom>
          <a:solidFill>
            <a:schemeClr val="bg1"/>
          </a:solidFill>
          <a:ln>
            <a:noFill/>
          </a:ln>
          <a:effectLst>
            <a:outerShdw blurRad="254000" dist="127000" algn="ctr" rotWithShape="0">
              <a:schemeClr val="bg2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00B0F0"/>
                </a:solidFill>
                <a:latin typeface="+mj-ea"/>
                <a:ea typeface="+mj-ea"/>
              </a:rPr>
              <a:t>盘套类零件的技术要求</a:t>
            </a:r>
            <a:endParaRPr kumimoji="1" lang="en-US" altLang="zh-CN" sz="28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5" name="矩形: 对角圆角 24">
            <a:extLst>
              <a:ext uri="{FF2B5EF4-FFF2-40B4-BE49-F238E27FC236}">
                <a16:creationId xmlns:a16="http://schemas.microsoft.com/office/drawing/2014/main" id="{8D35B8CD-2CD2-4E0F-9B48-527AB4463664}"/>
              </a:ext>
            </a:extLst>
          </p:cNvPr>
          <p:cNvSpPr/>
          <p:nvPr/>
        </p:nvSpPr>
        <p:spPr>
          <a:xfrm flipH="1">
            <a:off x="3130319" y="1693737"/>
            <a:ext cx="1344539" cy="998351"/>
          </a:xfrm>
          <a:prstGeom prst="round2DiagRect">
            <a:avLst>
              <a:gd name="adj1" fmla="val 40000"/>
              <a:gd name="adj2" fmla="val 0"/>
            </a:avLst>
          </a:prstGeom>
          <a:gradFill flip="none" rotWithShape="1">
            <a:gsLst>
              <a:gs pos="100000">
                <a:srgbClr val="00B0F0"/>
              </a:gs>
              <a:gs pos="18000">
                <a:srgbClr val="ADD5ED"/>
              </a:gs>
            </a:gsLst>
            <a:lin ang="5400000" scaled="1"/>
            <a:tileRect/>
          </a:gradFill>
          <a:ln>
            <a:noFill/>
          </a:ln>
          <a:effectLst>
            <a:outerShdw blurRad="254000" dist="127000" algn="ctr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27A5F708-0A18-4012-B84D-3B02BDE9BF62}"/>
              </a:ext>
            </a:extLst>
          </p:cNvPr>
          <p:cNvSpPr/>
          <p:nvPr/>
        </p:nvSpPr>
        <p:spPr>
          <a:xfrm>
            <a:off x="3702675" y="4381725"/>
            <a:ext cx="6430534" cy="984885"/>
          </a:xfrm>
          <a:prstGeom prst="roundRect">
            <a:avLst>
              <a:gd name="adj" fmla="val 40000"/>
            </a:avLst>
          </a:prstGeom>
          <a:solidFill>
            <a:schemeClr val="bg1"/>
          </a:solidFill>
          <a:ln>
            <a:noFill/>
          </a:ln>
          <a:effectLst>
            <a:outerShdw blurRad="254000" dist="127000" algn="ctr" rotWithShape="0">
              <a:schemeClr val="bg2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00B0F0"/>
                </a:solidFill>
                <a:latin typeface="+mj-ea"/>
                <a:ea typeface="+mj-ea"/>
              </a:rPr>
              <a:t>      使用盘套类零件装夹注意事项</a:t>
            </a:r>
            <a:endParaRPr kumimoji="1"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矩形: 对角圆角 27">
            <a:extLst>
              <a:ext uri="{FF2B5EF4-FFF2-40B4-BE49-F238E27FC236}">
                <a16:creationId xmlns:a16="http://schemas.microsoft.com/office/drawing/2014/main" id="{CB1061D6-0EC8-4967-BC14-9A514A4C94B7}"/>
              </a:ext>
            </a:extLst>
          </p:cNvPr>
          <p:cNvSpPr/>
          <p:nvPr/>
        </p:nvSpPr>
        <p:spPr>
          <a:xfrm flipH="1">
            <a:off x="3130319" y="4381725"/>
            <a:ext cx="1344539" cy="998351"/>
          </a:xfrm>
          <a:prstGeom prst="round2DiagRect">
            <a:avLst>
              <a:gd name="adj1" fmla="val 40000"/>
              <a:gd name="adj2" fmla="val 0"/>
            </a:avLst>
          </a:prstGeom>
          <a:gradFill flip="none" rotWithShape="1">
            <a:gsLst>
              <a:gs pos="100000">
                <a:srgbClr val="00B0F0"/>
              </a:gs>
              <a:gs pos="18000">
                <a:srgbClr val="ADD5ED"/>
              </a:gs>
            </a:gsLst>
            <a:lin ang="8100000" scaled="1"/>
            <a:tileRect/>
          </a:gradFill>
          <a:ln>
            <a:noFill/>
          </a:ln>
          <a:effectLst>
            <a:outerShdw blurRad="254000" dist="127000" algn="ctr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CBCB0EC-2F85-D947-BFB7-8AEF9D23005F}"/>
              </a:ext>
            </a:extLst>
          </p:cNvPr>
          <p:cNvSpPr/>
          <p:nvPr/>
        </p:nvSpPr>
        <p:spPr>
          <a:xfrm rot="5400000">
            <a:off x="9306000" y="2476617"/>
            <a:ext cx="3593408" cy="1938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kumimoji="1" lang="zh-CN" altLang="en-US" sz="7200" b="1" dirty="0">
                <a:solidFill>
                  <a:srgbClr val="ADD5E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  <a:endParaRPr kumimoji="1" lang="en-US" altLang="zh-CN" sz="7200" b="1" dirty="0">
              <a:solidFill>
                <a:srgbClr val="ADD5E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kumimoji="1" lang="en-US" altLang="zh-CN" sz="4800" b="1" i="1" dirty="0">
                <a:solidFill>
                  <a:srgbClr val="ADD5E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623390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盘套类零件常用夹具及装夹</a:t>
            </a:r>
          </a:p>
        </p:txBody>
      </p: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3407625" y="1170915"/>
            <a:ext cx="537674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盘套类装夹的技术要求</a:t>
            </a:r>
          </a:p>
        </p:txBody>
      </p:sp>
      <p:sp>
        <p:nvSpPr>
          <p:cNvPr id="45" name="文本占位符 5">
            <a:extLst>
              <a:ext uri="{FF2B5EF4-FFF2-40B4-BE49-F238E27FC236}">
                <a16:creationId xmlns:a16="http://schemas.microsoft.com/office/drawing/2014/main" id="{5F38E7B9-A561-FF5A-69A3-E5358D233CA9}"/>
              </a:ext>
            </a:extLst>
          </p:cNvPr>
          <p:cNvSpPr txBox="1"/>
          <p:nvPr/>
        </p:nvSpPr>
        <p:spPr>
          <a:xfrm>
            <a:off x="708704" y="2926500"/>
            <a:ext cx="6388220" cy="17541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外表面对内孔轴线的跳动度或内外表面的同轴度要求较高； 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零件端面对内孔轴线的垂直度、两端面相互平行度要求较高； 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孔的圆度、表面粗糙度、轴线的直线度、端面的平面度等要求较高</a:t>
            </a:r>
            <a:endParaRPr lang="en-US" altLang="zh-CN" sz="20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1B0249-77B4-BC07-2145-9CDFE7E9DC26}"/>
              </a:ext>
            </a:extLst>
          </p:cNvPr>
          <p:cNvSpPr txBox="1"/>
          <p:nvPr/>
        </p:nvSpPr>
        <p:spPr>
          <a:xfrm>
            <a:off x="3902814" y="1851315"/>
            <a:ext cx="4721575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方正书宋"/>
              </a:rPr>
              <a:t>内孔及外表面的尺寸精度要求较高；</a:t>
            </a:r>
            <a:endParaRPr lang="en-US" altLang="zh-CN" sz="2000" b="1" dirty="0">
              <a:solidFill>
                <a:srgbClr val="FF0000"/>
              </a:solidFill>
              <a:latin typeface="方正书宋"/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方正书宋"/>
              </a:rPr>
              <a:t>形位精度要求较高</a:t>
            </a:r>
          </a:p>
        </p:txBody>
      </p:sp>
      <p:pic>
        <p:nvPicPr>
          <p:cNvPr id="1026" name="Picture 2" descr="盘套类零件成组车床夹具,机床夹具模型,机床夹具拆装模型">
            <a:extLst>
              <a:ext uri="{FF2B5EF4-FFF2-40B4-BE49-F238E27FC236}">
                <a16:creationId xmlns:a16="http://schemas.microsoft.com/office/drawing/2014/main" id="{E9E1B3A4-0D11-40A8-D6A4-7D94020E7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566" y="2861036"/>
            <a:ext cx="2281646" cy="228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J2709-盘套类零件加工工艺及钻3-φ12孔夹具设计 [含UG三维图]-工艺夹具-龙图网">
            <a:extLst>
              <a:ext uri="{FF2B5EF4-FFF2-40B4-BE49-F238E27FC236}">
                <a16:creationId xmlns:a16="http://schemas.microsoft.com/office/drawing/2014/main" id="{CA5FC240-29B0-3DAF-7F46-70719EA36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248" y="2861036"/>
            <a:ext cx="2187940" cy="218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772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3586676" y="1210991"/>
            <a:ext cx="5018644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盘套类零件的常用装夹方法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C7A90C-DC6F-2420-9A7E-A441A5EB15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77375" y="2659579"/>
            <a:ext cx="10037250" cy="2391391"/>
            <a:chOff x="1175980" y="1140078"/>
            <a:chExt cx="10037250" cy="239139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0B69C22-24FD-0459-27BE-62CF4FA168E6}"/>
                </a:ext>
              </a:extLst>
            </p:cNvPr>
            <p:cNvGrpSpPr/>
            <p:nvPr/>
          </p:nvGrpSpPr>
          <p:grpSpPr>
            <a:xfrm>
              <a:off x="1175980" y="1140079"/>
              <a:ext cx="4887404" cy="2391385"/>
              <a:chOff x="900208" y="1140079"/>
              <a:chExt cx="4887404" cy="2391385"/>
            </a:xfrm>
          </p:grpSpPr>
          <p:sp>
            <p:nvSpPr>
              <p:cNvPr id="25" name="1">
                <a:extLst>
                  <a:ext uri="{FF2B5EF4-FFF2-40B4-BE49-F238E27FC236}">
                    <a16:creationId xmlns:a16="http://schemas.microsoft.com/office/drawing/2014/main" id="{E1D06A32-C2D0-6692-E2F3-36B44DA6C913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909643" y="1141057"/>
                <a:ext cx="4877969" cy="2390407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Title-1">
                <a:extLst>
                  <a:ext uri="{FF2B5EF4-FFF2-40B4-BE49-F238E27FC236}">
                    <a16:creationId xmlns:a16="http://schemas.microsoft.com/office/drawing/2014/main" id="{CAB1AB74-77E6-7999-0F5D-60CACB698A4A}"/>
                  </a:ext>
                </a:extLst>
              </p:cNvPr>
              <p:cNvSpPr>
                <a:spLocks/>
              </p:cNvSpPr>
              <p:nvPr>
                <p:custDataLst>
                  <p:tags r:id="rId8"/>
                </p:custDataLst>
              </p:nvPr>
            </p:nvSpPr>
            <p:spPr>
              <a:xfrm>
                <a:off x="1495060" y="1140079"/>
                <a:ext cx="3960000" cy="5258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/>
                <a:r>
                  <a:rPr lang="zh-CN" altLang="en-US" sz="2000" b="1" dirty="0">
                    <a:solidFill>
                      <a:schemeClr val="accent1"/>
                    </a:solidFill>
                    <a:sym typeface="Arial" panose="020B0604020202020204" pitchFamily="34" charset="0"/>
                  </a:rPr>
                  <a:t>外圆装夹</a:t>
                </a:r>
                <a:endParaRPr lang="en-US" altLang="zh-CN" sz="2000" b="1" dirty="0">
                  <a:solidFill>
                    <a:schemeClr val="accent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7" name="Body-1">
                <a:extLst>
                  <a:ext uri="{FF2B5EF4-FFF2-40B4-BE49-F238E27FC236}">
                    <a16:creationId xmlns:a16="http://schemas.microsoft.com/office/drawing/2014/main" id="{F9987249-EBCA-4961-0839-C55C2E1067C1}"/>
                  </a:ext>
                </a:extLst>
              </p:cNvPr>
              <p:cNvSpPr>
                <a:spLocks/>
              </p:cNvSpPr>
              <p:nvPr>
                <p:custDataLst>
                  <p:tags r:id="rId9"/>
                </p:custDataLst>
              </p:nvPr>
            </p:nvSpPr>
            <p:spPr>
              <a:xfrm>
                <a:off x="1495060" y="1664278"/>
                <a:ext cx="3960000" cy="1306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（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）三爪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卡盘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装夹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（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2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）花盘类装夹</a:t>
                </a:r>
                <a:endParaRPr lang="en-US" altLang="zh-CN" dirty="0">
                  <a:solidFill>
                    <a:schemeClr val="tx1"/>
                  </a:solidFill>
                </a:endParaRPr>
              </a:p>
              <a:p>
                <a:pPr defTabSz="913765">
                  <a:lnSpc>
                    <a:spcPct val="120000"/>
                  </a:lnSpc>
                  <a:buSzPct val="100000"/>
                  <a:defRPr/>
                </a:pPr>
                <a:endParaRPr kumimoji="0" lang="en-GB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ndex-1">
                <a:extLst>
                  <a:ext uri="{FF2B5EF4-FFF2-40B4-BE49-F238E27FC236}">
                    <a16:creationId xmlns:a16="http://schemas.microsoft.com/office/drawing/2014/main" id="{AB11DB7E-FDD4-4878-CE97-FB1315EF4E61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00208" y="1141058"/>
                <a:ext cx="585417" cy="523220"/>
              </a:xfrm>
              <a:prstGeom prst="rect">
                <a:avLst/>
              </a:prstGeom>
              <a:solidFill>
                <a:schemeClr val="accent1"/>
              </a:solidFill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 b="1">
                    <a:solidFill>
                      <a:srgbClr val="FFFFFF"/>
                    </a:solidFill>
                  </a:defRPr>
                </a:lvl1pPr>
              </a:lstStyle>
              <a:p>
                <a:r>
                  <a:rPr lang="en-US" altLang="zh-CN" dirty="0">
                    <a:latin typeface="+mj-lt"/>
                    <a:ea typeface="+mj-ea"/>
                  </a:rPr>
                  <a:t>01</a:t>
                </a:r>
                <a:endParaRPr lang="zh-CN" altLang="en-US" dirty="0">
                  <a:latin typeface="+mj-lt"/>
                  <a:ea typeface="+mj-ea"/>
                </a:endParaRPr>
              </a:p>
            </p:txBody>
          </p:sp>
          <p:cxnSp>
            <p:nvCxnSpPr>
              <p:cNvPr id="29" name="1">
                <a:extLst>
                  <a:ext uri="{FF2B5EF4-FFF2-40B4-BE49-F238E27FC236}">
                    <a16:creationId xmlns:a16="http://schemas.microsoft.com/office/drawing/2014/main" id="{1D42FE48-5532-F861-5DD5-A590730CA762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>
                <a:off x="909645" y="3531464"/>
                <a:ext cx="4877967" cy="0"/>
              </a:xfrm>
              <a:prstGeom prst="line">
                <a:avLst/>
              </a:prstGeom>
              <a:ln w="571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A03A405-75DF-46DE-E1A8-4977DA45939C}"/>
                </a:ext>
              </a:extLst>
            </p:cNvPr>
            <p:cNvGrpSpPr/>
            <p:nvPr/>
          </p:nvGrpSpPr>
          <p:grpSpPr>
            <a:xfrm>
              <a:off x="6325826" y="1140078"/>
              <a:ext cx="4887404" cy="2391391"/>
              <a:chOff x="6659655" y="1140078"/>
              <a:chExt cx="4887404" cy="2391391"/>
            </a:xfrm>
          </p:grpSpPr>
          <p:sp>
            <p:nvSpPr>
              <p:cNvPr id="20" name="2">
                <a:extLst>
                  <a:ext uri="{FF2B5EF4-FFF2-40B4-BE49-F238E27FC236}">
                    <a16:creationId xmlns:a16="http://schemas.microsoft.com/office/drawing/2014/main" id="{76EEF723-32DE-9E69-A75D-74F7104FED79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6669090" y="1140078"/>
                <a:ext cx="4877969" cy="239139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Body-2">
                <a:extLst>
                  <a:ext uri="{FF2B5EF4-FFF2-40B4-BE49-F238E27FC236}">
                    <a16:creationId xmlns:a16="http://schemas.microsoft.com/office/drawing/2014/main" id="{4C6B85D2-3EFC-E75F-125D-1C396B44AD23}"/>
                  </a:ext>
                </a:extLst>
              </p:cNvPr>
              <p:cNvSpPr>
                <a:spLocks/>
              </p:cNvSpPr>
              <p:nvPr>
                <p:custDataLst>
                  <p:tags r:id="rId3"/>
                </p:custDataLst>
              </p:nvPr>
            </p:nvSpPr>
            <p:spPr>
              <a:xfrm>
                <a:off x="7245074" y="1738226"/>
                <a:ext cx="3960000" cy="11430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（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）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圆柱心轴定位夹具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（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2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）小锥度心轴定位夹具</a:t>
                </a:r>
                <a:endParaRPr lang="en-US" altLang="zh-CN" dirty="0">
                  <a:solidFill>
                    <a:schemeClr val="tx1"/>
                  </a:solidFill>
                </a:endParaRPr>
              </a:p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（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3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）圆锥心轴定位夹具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（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4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）螺纹心轴定位夹具</a:t>
                </a:r>
                <a:endParaRPr kumimoji="0" lang="en-GB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Title-2">
                <a:extLst>
                  <a:ext uri="{FF2B5EF4-FFF2-40B4-BE49-F238E27FC236}">
                    <a16:creationId xmlns:a16="http://schemas.microsoft.com/office/drawing/2014/main" id="{80886399-6FC9-CC19-3DDD-0728B6343557}"/>
                  </a:ext>
                </a:extLst>
              </p:cNvPr>
              <p:cNvSpPr>
                <a:spLocks/>
              </p:cNvSpPr>
              <p:nvPr>
                <p:custDataLst>
                  <p:tags r:id="rId4"/>
                </p:custDataLst>
              </p:nvPr>
            </p:nvSpPr>
            <p:spPr>
              <a:xfrm>
                <a:off x="7252747" y="1145011"/>
                <a:ext cx="3960000" cy="3908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accent2"/>
                    </a:solidFill>
                    <a:sym typeface="Arial" panose="020B0604020202020204" pitchFamily="34" charset="0"/>
                  </a:rPr>
                  <a:t>心轴装夹</a:t>
                </a:r>
                <a:endParaRPr lang="en-US" altLang="zh-CN" sz="2000" b="1" dirty="0">
                  <a:solidFill>
                    <a:schemeClr val="accent2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3" name="Index-2">
                <a:extLst>
                  <a:ext uri="{FF2B5EF4-FFF2-40B4-BE49-F238E27FC236}">
                    <a16:creationId xmlns:a16="http://schemas.microsoft.com/office/drawing/2014/main" id="{02F9BEEC-44C7-8906-10E7-06E9833CA5E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659655" y="1145990"/>
                <a:ext cx="585419" cy="523220"/>
              </a:xfrm>
              <a:prstGeom prst="rect">
                <a:avLst/>
              </a:prstGeom>
              <a:solidFill>
                <a:schemeClr val="accent2"/>
              </a:solidFill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lt1">
                        <a:lumMod val="100000"/>
                      </a:schemeClr>
                    </a:solidFill>
                    <a:latin typeface="+mj-lt"/>
                    <a:ea typeface="+mj-ea"/>
                  </a:rPr>
                  <a:t>02</a:t>
                </a:r>
                <a:endParaRPr lang="zh-CN" altLang="en-US" sz="2800" b="1" dirty="0">
                  <a:solidFill>
                    <a:schemeClr val="lt1">
                      <a:lumMod val="100000"/>
                    </a:schemeClr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4" name="2">
                <a:extLst>
                  <a:ext uri="{FF2B5EF4-FFF2-40B4-BE49-F238E27FC236}">
                    <a16:creationId xmlns:a16="http://schemas.microsoft.com/office/drawing/2014/main" id="{B1F8AFCF-72B5-6BD6-3B8E-ACA5C844361E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>
                <a:off x="6659655" y="3531469"/>
                <a:ext cx="4877967" cy="0"/>
              </a:xfrm>
              <a:prstGeom prst="line">
                <a:avLst/>
              </a:prstGeom>
              <a:ln w="571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6F759707-0C71-EF70-ED72-72C705D680D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盘套类零件常用夹具及装夹</a:t>
            </a:r>
          </a:p>
        </p:txBody>
      </p:sp>
    </p:spTree>
    <p:extLst>
      <p:ext uri="{BB962C8B-B14F-4D97-AF65-F5344CB8AC3E}">
        <p14:creationId xmlns:p14="http://schemas.microsoft.com/office/powerpoint/2010/main" val="772669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282113" y="6240463"/>
            <a:ext cx="2909887" cy="206375"/>
          </a:xfrm>
        </p:spPr>
        <p:txBody>
          <a:bodyPr/>
          <a:lstStyle/>
          <a:p>
            <a:fld id="{5DD3DB80-B894-403A-B48E-6FDC1A72010E}" type="slidenum">
              <a:rPr lang="zh-CN" altLang="en-US" smtClean="0">
                <a:cs typeface="+mn-ea"/>
                <a:sym typeface="+mn-lt"/>
              </a:rPr>
              <a:t>2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2724" y="1422530"/>
            <a:ext cx="11526552" cy="2808249"/>
            <a:chOff x="332724" y="1623093"/>
            <a:chExt cx="11526552" cy="3611815"/>
          </a:xfrm>
        </p:grpSpPr>
        <p:grpSp>
          <p:nvGrpSpPr>
            <p:cNvPr id="23" name="组合 22"/>
            <p:cNvGrpSpPr/>
            <p:nvPr/>
          </p:nvGrpSpPr>
          <p:grpSpPr>
            <a:xfrm>
              <a:off x="332724" y="1623093"/>
              <a:ext cx="5488834" cy="859956"/>
              <a:chOff x="1889760" y="4296244"/>
              <a:chExt cx="5488834" cy="859956"/>
            </a:xfrm>
          </p:grpSpPr>
          <p:sp>
            <p:nvSpPr>
              <p:cNvPr id="54" name="1"/>
              <p:cNvSpPr/>
              <p:nvPr>
                <p:custDataLst>
                  <p:tags r:id="rId30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5" name="Index-1"/>
              <p:cNvSpPr/>
              <p:nvPr>
                <p:custDataLst>
                  <p:tags r:id="rId31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1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57" name="Title-1"/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3954472" y="4438976"/>
                <a:ext cx="3162873" cy="553946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</a:rPr>
                  <a:t>数控车床实训基础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370442" y="1623093"/>
              <a:ext cx="5488834" cy="859956"/>
              <a:chOff x="1889760" y="4296244"/>
              <a:chExt cx="5488834" cy="859956"/>
            </a:xfrm>
          </p:grpSpPr>
          <p:sp>
            <p:nvSpPr>
              <p:cNvPr id="49" name="2"/>
              <p:cNvSpPr/>
              <p:nvPr>
                <p:custDataLst>
                  <p:tags r:id="rId27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0" name="Index-2"/>
              <p:cNvSpPr/>
              <p:nvPr>
                <p:custDataLst>
                  <p:tags r:id="rId28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2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52" name="Title-2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3922676" y="4454775"/>
                <a:ext cx="3322466" cy="5334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</a:rPr>
                  <a:t>数控车床基本操作训练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2724" y="2999023"/>
              <a:ext cx="5510676" cy="859956"/>
              <a:chOff x="1889760" y="4296244"/>
              <a:chExt cx="5510676" cy="859956"/>
            </a:xfrm>
          </p:grpSpPr>
          <p:sp>
            <p:nvSpPr>
              <p:cNvPr id="44" name="3"/>
              <p:cNvSpPr/>
              <p:nvPr>
                <p:custDataLst>
                  <p:tags r:id="rId24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5" name="Index-3"/>
              <p:cNvSpPr/>
              <p:nvPr>
                <p:custDataLst>
                  <p:tags r:id="rId25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rgbClr val="3F82C4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latin typeface="+mj-ea"/>
                    <a:ea typeface="+mj-ea"/>
                    <a:cs typeface="+mn-ea"/>
                  </a:rPr>
                  <a:t>3</a:t>
                </a:r>
                <a:endParaRPr lang="zh-CN" altLang="en-US" b="1" dirty="0"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47" name="Title-3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3954472" y="4432048"/>
                <a:ext cx="3445964" cy="61464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</a:rPr>
                  <a:t>数控车床零件装夹训练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370442" y="2999023"/>
              <a:ext cx="5488834" cy="859956"/>
              <a:chOff x="1889760" y="4296244"/>
              <a:chExt cx="5488834" cy="859956"/>
            </a:xfrm>
          </p:grpSpPr>
          <p:sp>
            <p:nvSpPr>
              <p:cNvPr id="39" name="4"/>
              <p:cNvSpPr/>
              <p:nvPr>
                <p:custDataLst>
                  <p:tags r:id="rId22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0" name="Index-4"/>
              <p:cNvSpPr/>
              <p:nvPr>
                <p:custDataLst>
                  <p:tags r:id="rId23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4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32724" y="4374952"/>
              <a:ext cx="5488834" cy="859956"/>
              <a:chOff x="1889760" y="4296244"/>
              <a:chExt cx="5488834" cy="859956"/>
            </a:xfrm>
          </p:grpSpPr>
          <p:sp>
            <p:nvSpPr>
              <p:cNvPr id="34" name="5"/>
              <p:cNvSpPr/>
              <p:nvPr>
                <p:custDataLst>
                  <p:tags r:id="rId20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Index-5"/>
              <p:cNvSpPr/>
              <p:nvPr>
                <p:custDataLst>
                  <p:tags r:id="rId21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5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370442" y="4374952"/>
              <a:ext cx="5488834" cy="859956"/>
              <a:chOff x="1889760" y="4296244"/>
              <a:chExt cx="5488834" cy="859956"/>
            </a:xfrm>
          </p:grpSpPr>
          <p:sp>
            <p:nvSpPr>
              <p:cNvPr id="29" name="6"/>
              <p:cNvSpPr/>
              <p:nvPr>
                <p:custDataLst>
                  <p:tags r:id="rId18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Index-6"/>
              <p:cNvSpPr/>
              <p:nvPr>
                <p:custDataLst>
                  <p:tags r:id="rId19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6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</p:grpSp>
      <p:grpSp>
        <p:nvGrpSpPr>
          <p:cNvPr id="59" name="组合 58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32724" y="4643058"/>
            <a:ext cx="11526552" cy="1738440"/>
            <a:chOff x="332724" y="1623093"/>
            <a:chExt cx="11526552" cy="2235886"/>
          </a:xfrm>
        </p:grpSpPr>
        <p:grpSp>
          <p:nvGrpSpPr>
            <p:cNvPr id="60" name="组合 59"/>
            <p:cNvGrpSpPr/>
            <p:nvPr/>
          </p:nvGrpSpPr>
          <p:grpSpPr>
            <a:xfrm>
              <a:off x="332724" y="1623093"/>
              <a:ext cx="5488834" cy="859956"/>
              <a:chOff x="1889760" y="4296244"/>
              <a:chExt cx="5488834" cy="859956"/>
            </a:xfrm>
          </p:grpSpPr>
          <p:sp>
            <p:nvSpPr>
              <p:cNvPr id="79" name="1"/>
              <p:cNvSpPr/>
              <p:nvPr>
                <p:custDataLst>
                  <p:tags r:id="rId16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0" name="Index-1"/>
              <p:cNvSpPr/>
              <p:nvPr>
                <p:custDataLst>
                  <p:tags r:id="rId17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7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6370442" y="1623093"/>
              <a:ext cx="5488834" cy="859956"/>
              <a:chOff x="1889760" y="4296244"/>
              <a:chExt cx="5488834" cy="859956"/>
            </a:xfrm>
          </p:grpSpPr>
          <p:sp>
            <p:nvSpPr>
              <p:cNvPr id="74" name="2"/>
              <p:cNvSpPr/>
              <p:nvPr>
                <p:custDataLst>
                  <p:tags r:id="rId14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5" name="Index-2"/>
              <p:cNvSpPr/>
              <p:nvPr>
                <p:custDataLst>
                  <p:tags r:id="rId15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8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32724" y="2999023"/>
              <a:ext cx="5488834" cy="859956"/>
              <a:chOff x="1889760" y="4296244"/>
              <a:chExt cx="5488834" cy="859956"/>
            </a:xfrm>
          </p:grpSpPr>
          <p:sp>
            <p:nvSpPr>
              <p:cNvPr id="69" name="3"/>
              <p:cNvSpPr/>
              <p:nvPr>
                <p:custDataLst>
                  <p:tags r:id="rId12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Index-3"/>
              <p:cNvSpPr/>
              <p:nvPr>
                <p:custDataLst>
                  <p:tags r:id="rId13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latin typeface="+mj-ea"/>
                    <a:ea typeface="+mj-ea"/>
                    <a:cs typeface="+mn-ea"/>
                  </a:rPr>
                  <a:t>9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370442" y="2999023"/>
              <a:ext cx="5488834" cy="859956"/>
              <a:chOff x="1889760" y="4296244"/>
              <a:chExt cx="5488834" cy="859956"/>
            </a:xfrm>
          </p:grpSpPr>
          <p:sp>
            <p:nvSpPr>
              <p:cNvPr id="64" name="4"/>
              <p:cNvSpPr/>
              <p:nvPr>
                <p:custDataLst>
                  <p:tags r:id="rId10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Index-4"/>
              <p:cNvSpPr/>
              <p:nvPr>
                <p:custDataLst>
                  <p:tags r:id="rId11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10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</p:grpSp>
      <p:sp>
        <p:nvSpPr>
          <p:cNvPr id="84" name="矩形 83"/>
          <p:cNvSpPr/>
          <p:nvPr/>
        </p:nvSpPr>
        <p:spPr>
          <a:xfrm>
            <a:off x="5339949" y="267576"/>
            <a:ext cx="1743994" cy="668632"/>
          </a:xfrm>
          <a:prstGeom prst="rect">
            <a:avLst/>
          </a:prstGeom>
        </p:spPr>
        <p:txBody>
          <a:bodyPr wrap="square" lIns="91440" tIns="45720" rIns="91440" bIns="45720">
            <a:normAutofit lnSpcReduction="10000"/>
          </a:bodyPr>
          <a:lstStyle/>
          <a:p>
            <a:r>
              <a:rPr lang="zh-CN" altLang="en-US" sz="4000" b="1" spc="300" dirty="0">
                <a:solidFill>
                  <a:srgbClr val="3F82C4"/>
                </a:solidFill>
                <a:latin typeface="+mj-ea"/>
                <a:ea typeface="+mj-ea"/>
                <a:cs typeface="+mn-ea"/>
                <a:sym typeface="+mn-lt"/>
              </a:rPr>
              <a:t>目</a:t>
            </a:r>
            <a:r>
              <a:rPr lang="zh-CN" altLang="en-US" sz="4000" b="1" spc="300" dirty="0">
                <a:latin typeface="+mj-ea"/>
                <a:ea typeface="+mj-ea"/>
                <a:cs typeface="+mn-ea"/>
                <a:sym typeface="+mn-lt"/>
              </a:rPr>
              <a:t>  </a:t>
            </a:r>
            <a:r>
              <a:rPr lang="zh-CN" altLang="en-US" sz="4000" b="1" spc="3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录</a:t>
            </a:r>
          </a:p>
        </p:txBody>
      </p:sp>
      <p:sp>
        <p:nvSpPr>
          <p:cNvPr id="85" name="Title-2"/>
          <p:cNvSpPr txBox="1"/>
          <p:nvPr>
            <p:custDataLst>
              <p:tags r:id="rId3"/>
            </p:custDataLst>
          </p:nvPr>
        </p:nvSpPr>
        <p:spPr>
          <a:xfrm>
            <a:off x="8403358" y="2612691"/>
            <a:ext cx="3139002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常用量具认知训练</a:t>
            </a:r>
          </a:p>
        </p:txBody>
      </p:sp>
      <p:sp>
        <p:nvSpPr>
          <p:cNvPr id="86" name="Title-3"/>
          <p:cNvSpPr txBox="1"/>
          <p:nvPr>
            <p:custDataLst>
              <p:tags r:id="rId4"/>
            </p:custDataLst>
          </p:nvPr>
        </p:nvSpPr>
        <p:spPr>
          <a:xfrm>
            <a:off x="2397436" y="3677502"/>
            <a:ext cx="2852216" cy="477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常用刀具认知训练</a:t>
            </a:r>
          </a:p>
        </p:txBody>
      </p:sp>
      <p:sp>
        <p:nvSpPr>
          <p:cNvPr id="87" name="Title-2"/>
          <p:cNvSpPr txBox="1"/>
          <p:nvPr>
            <p:custDataLst>
              <p:tags r:id="rId5"/>
            </p:custDataLst>
          </p:nvPr>
        </p:nvSpPr>
        <p:spPr>
          <a:xfrm>
            <a:off x="8403358" y="3677502"/>
            <a:ext cx="3139002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轴类零件加工训练</a:t>
            </a:r>
          </a:p>
        </p:txBody>
      </p:sp>
      <p:sp>
        <p:nvSpPr>
          <p:cNvPr id="88" name="Title-3"/>
          <p:cNvSpPr txBox="1"/>
          <p:nvPr>
            <p:custDataLst>
              <p:tags r:id="rId6"/>
            </p:custDataLst>
          </p:nvPr>
        </p:nvSpPr>
        <p:spPr>
          <a:xfrm>
            <a:off x="2365640" y="4770009"/>
            <a:ext cx="3445964" cy="477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盘套类零件加工训练</a:t>
            </a:r>
          </a:p>
        </p:txBody>
      </p:sp>
      <p:sp>
        <p:nvSpPr>
          <p:cNvPr id="89" name="Title-2"/>
          <p:cNvSpPr txBox="1"/>
          <p:nvPr>
            <p:custDataLst>
              <p:tags r:id="rId7"/>
            </p:custDataLst>
          </p:nvPr>
        </p:nvSpPr>
        <p:spPr>
          <a:xfrm>
            <a:off x="8403358" y="4758375"/>
            <a:ext cx="3139002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螺纹车削加工训练</a:t>
            </a:r>
          </a:p>
        </p:txBody>
      </p:sp>
      <p:sp>
        <p:nvSpPr>
          <p:cNvPr id="90" name="Title-3"/>
          <p:cNvSpPr txBox="1"/>
          <p:nvPr>
            <p:custDataLst>
              <p:tags r:id="rId8"/>
            </p:custDataLst>
          </p:nvPr>
        </p:nvSpPr>
        <p:spPr>
          <a:xfrm>
            <a:off x="2396459" y="5827478"/>
            <a:ext cx="3445964" cy="477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非圆曲线车削加工训练</a:t>
            </a:r>
          </a:p>
        </p:txBody>
      </p:sp>
      <p:sp>
        <p:nvSpPr>
          <p:cNvPr id="91" name="Title-2"/>
          <p:cNvSpPr txBox="1"/>
          <p:nvPr>
            <p:custDataLst>
              <p:tags r:id="rId9"/>
            </p:custDataLst>
          </p:nvPr>
        </p:nvSpPr>
        <p:spPr>
          <a:xfrm>
            <a:off x="8403358" y="5835698"/>
            <a:ext cx="3322466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中等复杂零件加工训练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盘套类零件常用夹具及装夹</a:t>
            </a:r>
          </a:p>
        </p:txBody>
      </p: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3407625" y="1191072"/>
            <a:ext cx="537674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盘套类零件的常用装夹方法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2DA57-0AF6-3BA4-4E0F-4459C8E33944}"/>
              </a:ext>
            </a:extLst>
          </p:cNvPr>
          <p:cNvSpPr txBox="1"/>
          <p:nvPr/>
        </p:nvSpPr>
        <p:spPr>
          <a:xfrm>
            <a:off x="609522" y="2271910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SzPct val="95000"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外圆装夹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7BF55E-84C5-6112-66FD-5A4DAA4E41E4}"/>
              </a:ext>
            </a:extLst>
          </p:cNvPr>
          <p:cNvSpPr txBox="1"/>
          <p:nvPr/>
        </p:nvSpPr>
        <p:spPr>
          <a:xfrm>
            <a:off x="872514" y="2694795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三爪卡盘装夹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0A6404-E977-6D88-8C19-900F5D0CF9AB}"/>
              </a:ext>
            </a:extLst>
          </p:cNvPr>
          <p:cNvSpPr txBox="1"/>
          <p:nvPr/>
        </p:nvSpPr>
        <p:spPr>
          <a:xfrm>
            <a:off x="1280952" y="3090769"/>
            <a:ext cx="27945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① 加工小型盘类零件时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BBACF7-A655-1FF8-ADA8-C1BB8E3C7EC5}"/>
              </a:ext>
            </a:extLst>
          </p:cNvPr>
          <p:cNvSpPr txBox="1"/>
          <p:nvPr/>
        </p:nvSpPr>
        <p:spPr>
          <a:xfrm>
            <a:off x="1280952" y="3534086"/>
            <a:ext cx="4928260" cy="1137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尽量在一次装夹下加工出较多表面或全部表面，既减小装夹次数及装夹误差，并容易获得较高的位置精度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D7B1E9-1C82-ACA2-05E4-CDAFCBB831A0}"/>
              </a:ext>
            </a:extLst>
          </p:cNvPr>
          <p:cNvSpPr txBox="1"/>
          <p:nvPr/>
        </p:nvSpPr>
        <p:spPr>
          <a:xfrm>
            <a:off x="872513" y="1788874"/>
            <a:ext cx="85937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21E1F"/>
                </a:solidFill>
                <a:latin typeface="方正书宋"/>
              </a:rPr>
              <a:t>加工盘套类零件时，常用夹具有</a:t>
            </a: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三爪卡盘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四爪卡盘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和</a:t>
            </a: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花盘</a:t>
            </a:r>
            <a:r>
              <a:rPr lang="zh-CN" altLang="en-US" sz="180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5BAEBA4-0E36-E1EA-FA3B-B8583DC1C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429" y="4797411"/>
            <a:ext cx="2447268" cy="1526882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2210EDB3-8124-2B84-5DBF-7EFBBAAC97A5}"/>
              </a:ext>
            </a:extLst>
          </p:cNvPr>
          <p:cNvSpPr txBox="1"/>
          <p:nvPr/>
        </p:nvSpPr>
        <p:spPr>
          <a:xfrm>
            <a:off x="2198855" y="6365331"/>
            <a:ext cx="19334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cs typeface="+mn-ea"/>
              </a:rPr>
              <a:t>一次装夹完成加工</a:t>
            </a:r>
            <a:endParaRPr lang="zh-CN" altLang="en-US" sz="1400" b="1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BBCAABB-2E78-437A-642F-AB8761AEA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0817" y="4671192"/>
            <a:ext cx="1929606" cy="162449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DFE4EEAB-6207-7EAB-CF3F-2F3CE0D427B0}"/>
              </a:ext>
            </a:extLst>
          </p:cNvPr>
          <p:cNvSpPr txBox="1"/>
          <p:nvPr/>
        </p:nvSpPr>
        <p:spPr>
          <a:xfrm>
            <a:off x="8059723" y="6335344"/>
            <a:ext cx="19334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cs typeface="+mn-ea"/>
              </a:rPr>
              <a:t>扇形软卡爪装夹工件</a:t>
            </a:r>
            <a:endParaRPr lang="zh-CN" altLang="en-US" sz="1400" b="1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952DD53-7CAC-3E3E-6E1E-E8401F728A5D}"/>
              </a:ext>
            </a:extLst>
          </p:cNvPr>
          <p:cNvSpPr txBox="1"/>
          <p:nvPr/>
        </p:nvSpPr>
        <p:spPr>
          <a:xfrm>
            <a:off x="6816780" y="3019865"/>
            <a:ext cx="4622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>
                <a:solidFill>
                  <a:schemeClr val="accent1"/>
                </a:solidFill>
                <a:cs typeface="+mn-ea"/>
                <a:sym typeface="+mn-lt"/>
              </a:rPr>
              <a:t>② 加工</a:t>
            </a:r>
            <a:r>
              <a:rPr lang="zh-CN" altLang="en-US" b="1">
                <a:solidFill>
                  <a:schemeClr val="accent1"/>
                </a:solidFill>
                <a:cs typeface="+mn-ea"/>
              </a:rPr>
              <a:t>加工外圆直径较大、内孔直径较小、定位长度较短的工件时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331A459-1FBA-CB4D-7DD2-0081C9ED48E2}"/>
              </a:ext>
            </a:extLst>
          </p:cNvPr>
          <p:cNvSpPr txBox="1"/>
          <p:nvPr/>
        </p:nvSpPr>
        <p:spPr>
          <a:xfrm>
            <a:off x="6816779" y="3577516"/>
            <a:ext cx="4622663" cy="777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000000"/>
                </a:solidFill>
              </a:rPr>
              <a:t>用扇形软卡爪装夹工件，加工内孔、端面时，工件不易发生变形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0250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盘套类零件常用夹具及装夹</a:t>
            </a:r>
          </a:p>
        </p:txBody>
      </p: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3407625" y="1191072"/>
            <a:ext cx="537674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盘套类零件的常用装夹方法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2DA57-0AF6-3BA4-4E0F-4459C8E33944}"/>
              </a:ext>
            </a:extLst>
          </p:cNvPr>
          <p:cNvSpPr txBox="1"/>
          <p:nvPr/>
        </p:nvSpPr>
        <p:spPr>
          <a:xfrm>
            <a:off x="609522" y="2271910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SzPct val="95000"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外圆装夹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7BF55E-84C5-6112-66FD-5A4DAA4E41E4}"/>
              </a:ext>
            </a:extLst>
          </p:cNvPr>
          <p:cNvSpPr txBox="1"/>
          <p:nvPr/>
        </p:nvSpPr>
        <p:spPr>
          <a:xfrm>
            <a:off x="872514" y="2694795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花盘装夹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D7B1E9-1C82-ACA2-05E4-CDAFCBB831A0}"/>
              </a:ext>
            </a:extLst>
          </p:cNvPr>
          <p:cNvSpPr txBox="1"/>
          <p:nvPr/>
        </p:nvSpPr>
        <p:spPr>
          <a:xfrm>
            <a:off x="872513" y="1788874"/>
            <a:ext cx="85937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21E1F"/>
                </a:solidFill>
                <a:latin typeface="方正书宋"/>
              </a:rPr>
              <a:t>加工盘套类零件时，常用夹具有</a:t>
            </a: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三爪卡盘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四爪卡盘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和</a:t>
            </a: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花盘</a:t>
            </a:r>
            <a:r>
              <a:rPr lang="zh-CN" altLang="en-US" sz="180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5590F9-CE33-7FAB-FB51-9010B015913A}"/>
              </a:ext>
            </a:extLst>
          </p:cNvPr>
          <p:cNvSpPr txBox="1"/>
          <p:nvPr/>
        </p:nvSpPr>
        <p:spPr>
          <a:xfrm>
            <a:off x="1263537" y="3028805"/>
            <a:ext cx="6147458" cy="2834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221E1F"/>
                </a:solidFill>
                <a:latin typeface="方正书宋"/>
              </a:rPr>
              <a:t>适用加工的零件：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加工大型盘套类零件时，常采用四爪卡盘或花盘装夹工件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221E1F"/>
                </a:solidFill>
                <a:latin typeface="方正书宋"/>
              </a:rPr>
              <a:t>功能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花盘上面开有若干个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形槽，用于安装定位元件、夹紧元件和分度元件等辅助元件， 可加工形状复杂盘套类零件或偏心类零件的外圆、端面和内孔等。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F0000"/>
                </a:solidFill>
                <a:latin typeface="方正书宋"/>
              </a:rPr>
              <a:t>注：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用花盘装夹工件时，要注意平衡，应采用平衡装置以减少由离心力产生的振动及主轴轴承的磨损。</a:t>
            </a:r>
            <a:endParaRPr lang="zh-CN" altLang="en-US" dirty="0">
              <a:solidFill>
                <a:srgbClr val="221E1F"/>
              </a:solidFill>
              <a:latin typeface="方正书宋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9D4BB36-FA5E-C01C-D8EF-DD0E7FFF2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8520" y="3169195"/>
            <a:ext cx="2171700" cy="215265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1E174B7-DFBC-82F7-3B36-D59190D3C2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4997" y="3289326"/>
            <a:ext cx="2228964" cy="191238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6770AAB4-B3D2-C62A-4894-8B2C7D5A43DF}"/>
              </a:ext>
            </a:extLst>
          </p:cNvPr>
          <p:cNvSpPr txBox="1"/>
          <p:nvPr/>
        </p:nvSpPr>
        <p:spPr>
          <a:xfrm>
            <a:off x="7817659" y="5321845"/>
            <a:ext cx="19334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cs typeface="+mn-ea"/>
              </a:rPr>
              <a:t>花盘</a:t>
            </a:r>
            <a:endParaRPr lang="zh-CN" altLang="en-US" sz="1400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182D47F-0DA6-527F-1C80-77D990AA7EC7}"/>
              </a:ext>
            </a:extLst>
          </p:cNvPr>
          <p:cNvSpPr txBox="1"/>
          <p:nvPr/>
        </p:nvSpPr>
        <p:spPr>
          <a:xfrm>
            <a:off x="10082768" y="5321844"/>
            <a:ext cx="19334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cs typeface="+mn-ea"/>
              </a:rPr>
              <a:t>花盘类装夹工件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3358201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盘套类零件常用夹具及装夹</a:t>
            </a:r>
          </a:p>
        </p:txBody>
      </p: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3407625" y="1191072"/>
            <a:ext cx="537674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盘套类零件的常用装夹方法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2DA57-0AF6-3BA4-4E0F-4459C8E33944}"/>
              </a:ext>
            </a:extLst>
          </p:cNvPr>
          <p:cNvSpPr txBox="1"/>
          <p:nvPr/>
        </p:nvSpPr>
        <p:spPr>
          <a:xfrm>
            <a:off x="947659" y="1793154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SzPct val="95000"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心轴装夹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BBACF7-A655-1FF8-ADA8-C1BB8E3C7EC5}"/>
              </a:ext>
            </a:extLst>
          </p:cNvPr>
          <p:cNvSpPr txBox="1"/>
          <p:nvPr/>
        </p:nvSpPr>
        <p:spPr>
          <a:xfrm>
            <a:off x="947659" y="2213847"/>
            <a:ext cx="5610457" cy="1497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rgbClr val="00B0F0"/>
              </a:buClr>
              <a:buSzPct val="95000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轴类工件，通常以工件自身的外圆柱面作为基准来定位，直接安装在卡盘上。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rgbClr val="00B0F0"/>
              </a:buClr>
              <a:buSzPct val="95000"/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套类工件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，通常在</a:t>
            </a: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内孔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精加工完成后，以</a:t>
            </a: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内孔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为定位基准，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用</a:t>
            </a:r>
            <a:r>
              <a:rPr lang="zh-CN" altLang="en-US" sz="1800" b="1" i="0" u="none" strike="noStrike" baseline="0" dirty="0">
                <a:solidFill>
                  <a:srgbClr val="FF0000"/>
                </a:solidFill>
                <a:latin typeface="方正书宋"/>
              </a:rPr>
              <a:t>心轴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装夹。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800A8B7-3C99-7F2F-F98A-D83E93B05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0354" y="1935418"/>
            <a:ext cx="3849864" cy="355126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7B4AC42-E43F-07CD-D283-AC465BCB4EE2}"/>
              </a:ext>
            </a:extLst>
          </p:cNvPr>
          <p:cNvSpPr txBox="1"/>
          <p:nvPr/>
        </p:nvSpPr>
        <p:spPr>
          <a:xfrm>
            <a:off x="7898575" y="5666928"/>
            <a:ext cx="19334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cs typeface="+mn-ea"/>
              </a:rPr>
              <a:t>常用的心轴装夹工件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519164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盘套类零件常用夹具及装夹</a:t>
            </a:r>
          </a:p>
        </p:txBody>
      </p: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3407625" y="1180917"/>
            <a:ext cx="537674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盘套类零件的常用装夹方法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2DA57-0AF6-3BA4-4E0F-4459C8E33944}"/>
              </a:ext>
            </a:extLst>
          </p:cNvPr>
          <p:cNvSpPr txBox="1"/>
          <p:nvPr/>
        </p:nvSpPr>
        <p:spPr>
          <a:xfrm>
            <a:off x="947659" y="1586682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SzPct val="95000"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2.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心轴装夹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F0CC80-395C-9340-FFEB-8CA0BA4080AB}"/>
              </a:ext>
            </a:extLst>
          </p:cNvPr>
          <p:cNvSpPr txBox="1"/>
          <p:nvPr/>
        </p:nvSpPr>
        <p:spPr>
          <a:xfrm>
            <a:off x="1088824" y="2064627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圆柱心轴定位夹具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0C81A33-DB1B-E795-3FA5-2E23FE46238D}"/>
              </a:ext>
            </a:extLst>
          </p:cNvPr>
          <p:cNvSpPr txBox="1"/>
          <p:nvPr/>
        </p:nvSpPr>
        <p:spPr>
          <a:xfrm>
            <a:off x="1685590" y="2433959"/>
            <a:ext cx="9739494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加工套类工件时，常用工件的孔在圆柱心轴上定位，孔与心轴常采用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H7/h6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或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H7/g6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配合。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838C1E-BECF-DC24-B279-65718A1E64D7}"/>
              </a:ext>
            </a:extLst>
          </p:cNvPr>
          <p:cNvSpPr txBox="1"/>
          <p:nvPr/>
        </p:nvSpPr>
        <p:spPr>
          <a:xfrm>
            <a:off x="1088823" y="2853412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小锥度心轴定位夹具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F5D6E47-219C-0A64-C296-ECF2922FC176}"/>
              </a:ext>
            </a:extLst>
          </p:cNvPr>
          <p:cNvSpPr txBox="1"/>
          <p:nvPr/>
        </p:nvSpPr>
        <p:spPr>
          <a:xfrm>
            <a:off x="1685590" y="3257382"/>
            <a:ext cx="9739494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将圆柱心轴改成锥度很小的锥体，其锥度Ｃ＝１：</a:t>
            </a:r>
            <a:r>
              <a:rPr lang="en-US" altLang="zh-CN" dirty="0">
                <a:solidFill>
                  <a:srgbClr val="221E1F"/>
                </a:solidFill>
                <a:latin typeface="方正书宋"/>
              </a:rPr>
              <a:t>5000 ~ 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１∶</a:t>
            </a:r>
            <a:r>
              <a:rPr lang="en-US" altLang="zh-CN" dirty="0">
                <a:solidFill>
                  <a:srgbClr val="221E1F"/>
                </a:solidFill>
                <a:latin typeface="方正书宋"/>
              </a:rPr>
              <a:t>1000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，就成了小锥度心轴。工件在小锥度心轴定位，消除了径向间隙，提高了心轴的定心精度。定位时，工件楔紧在心轴上，靠楔紧产生的摩擦力带动工件，不需要再夹紧，且定心精度高。缺点是工件在轴向不能定位。这种方法适用于有较高精度定位孔的工件精加工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EDB243-4E2B-A308-D569-DF66B3167969}"/>
              </a:ext>
            </a:extLst>
          </p:cNvPr>
          <p:cNvSpPr txBox="1"/>
          <p:nvPr/>
        </p:nvSpPr>
        <p:spPr>
          <a:xfrm>
            <a:off x="1088822" y="4688969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圆锥心轴定位夹具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1D82B30-AC2D-9D10-22F3-8B85C505BC77}"/>
              </a:ext>
            </a:extLst>
          </p:cNvPr>
          <p:cNvSpPr txBox="1"/>
          <p:nvPr/>
        </p:nvSpPr>
        <p:spPr>
          <a:xfrm>
            <a:off x="1685590" y="5052647"/>
            <a:ext cx="9739494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当工件的内孔为锥孔时，可用与工件内孔锥度相同的锥度心轴定位。为了便于卸下工件，可在心轴大端配上一个旋出工件的螺母。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EF59E89-B5C5-508F-2E12-ADAA5C7888F5}"/>
              </a:ext>
            </a:extLst>
          </p:cNvPr>
          <p:cNvSpPr txBox="1"/>
          <p:nvPr/>
        </p:nvSpPr>
        <p:spPr>
          <a:xfrm>
            <a:off x="1088821" y="5820741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螺纹心轴定位夹具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2F7F3F5-3765-68EE-62C9-D9BFADE7A656}"/>
              </a:ext>
            </a:extLst>
          </p:cNvPr>
          <p:cNvSpPr txBox="1"/>
          <p:nvPr/>
        </p:nvSpPr>
        <p:spPr>
          <a:xfrm>
            <a:off x="1685590" y="6186623"/>
            <a:ext cx="9739494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当工件内孔是螺孔时，可用螺纹心轴定位夹具。另外，还有花键心轴、张力心轴定位等。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</p:spTree>
    <p:extLst>
      <p:ext uri="{BB962C8B-B14F-4D97-AF65-F5344CB8AC3E}">
        <p14:creationId xmlns:p14="http://schemas.microsoft.com/office/powerpoint/2010/main" val="28560180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3013125" y="1141407"/>
            <a:ext cx="6549399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使用盘套类零件常用夹具的注意事项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50722D-BD21-B82D-844E-B9981EC15BB9}"/>
              </a:ext>
            </a:extLst>
          </p:cNvPr>
          <p:cNvSpPr txBox="1"/>
          <p:nvPr/>
        </p:nvSpPr>
        <p:spPr>
          <a:xfrm>
            <a:off x="684781" y="1968517"/>
            <a:ext cx="10822433" cy="1857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使用心轴装夹工件时，应将工件全部粗车加工后，再将内孔精车好（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IT7~IT9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）， 然后以内孔为定位精基准，将工件安装在心轴上，再把心轴安装在前后顶尖之间，精加工外部各表面；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若套类零件的壁厚较大，零件以外圆定位时，可直接采用三爪卡盘装夹，工件较短时，可与已加工过的端面组合定位装夹，如采用反爪装夹；工件较长时可加顶尖装夹， 再根据工件长度，确定是否再加中心架或跟刀架，采用“一夹一顶一托”法装夹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.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61036ACD-1D5A-FBC6-22C9-B0BD5DBE3245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盘套类零件常用夹具及装夹</a:t>
            </a:r>
          </a:p>
        </p:txBody>
      </p:sp>
    </p:spTree>
    <p:extLst>
      <p:ext uri="{BB962C8B-B14F-4D97-AF65-F5344CB8AC3E}">
        <p14:creationId xmlns:p14="http://schemas.microsoft.com/office/powerpoint/2010/main" val="3178839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2696F137-3BA2-49F4-9484-B990FB8DBA98}"/>
              </a:ext>
            </a:extLst>
          </p:cNvPr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>
              <a:extLst>
                <a:ext uri="{FF2B5EF4-FFF2-40B4-BE49-F238E27FC236}">
                  <a16:creationId xmlns:a16="http://schemas.microsoft.com/office/drawing/2014/main" id="{0457D67D-F601-43D1-AA72-987A02F72BB8}"/>
                </a:ext>
              </a:extLst>
            </p:cNvPr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2" name="任意多边形 41">
              <a:extLst>
                <a:ext uri="{FF2B5EF4-FFF2-40B4-BE49-F238E27FC236}">
                  <a16:creationId xmlns:a16="http://schemas.microsoft.com/office/drawing/2014/main" id="{A03BF4BE-FC90-4C52-9CCE-EDE525046802}"/>
                </a:ext>
              </a:extLst>
            </p:cNvPr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标题 3">
            <a:extLst>
              <a:ext uri="{FF2B5EF4-FFF2-40B4-BE49-F238E27FC236}">
                <a16:creationId xmlns:a16="http://schemas.microsoft.com/office/drawing/2014/main" id="{959611FA-B996-6795-2279-637ACF617A88}"/>
              </a:ext>
            </a:extLst>
          </p:cNvPr>
          <p:cNvSpPr txBox="1">
            <a:spLocks/>
          </p:cNvSpPr>
          <p:nvPr/>
        </p:nvSpPr>
        <p:spPr>
          <a:xfrm>
            <a:off x="4601260" y="1107776"/>
            <a:ext cx="323912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90D2D274-B8FA-0D8F-F9BD-BAC476B87947}"/>
              </a:ext>
            </a:extLst>
          </p:cNvPr>
          <p:cNvSpPr/>
          <p:nvPr/>
        </p:nvSpPr>
        <p:spPr bwMode="auto">
          <a:xfrm rot="5400000">
            <a:off x="563588" y="2657736"/>
            <a:ext cx="535111" cy="376063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8" name="Index-1">
            <a:extLst>
              <a:ext uri="{FF2B5EF4-FFF2-40B4-BE49-F238E27FC236}">
                <a16:creationId xmlns:a16="http://schemas.microsoft.com/office/drawing/2014/main" id="{E836A0B1-00FE-300C-2960-E7C1881AF3C2}"/>
              </a:ext>
            </a:extLst>
          </p:cNvPr>
          <p:cNvSpPr txBox="1"/>
          <p:nvPr/>
        </p:nvSpPr>
        <p:spPr>
          <a:xfrm>
            <a:off x="237882" y="2614934"/>
            <a:ext cx="608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itle-1">
            <a:extLst>
              <a:ext uri="{FF2B5EF4-FFF2-40B4-BE49-F238E27FC236}">
                <a16:creationId xmlns:a16="http://schemas.microsoft.com/office/drawing/2014/main" id="{9BE2EC4E-C044-EAAE-19F9-62B3B929B2BD}"/>
              </a:ext>
            </a:extLst>
          </p:cNvPr>
          <p:cNvSpPr/>
          <p:nvPr/>
        </p:nvSpPr>
        <p:spPr>
          <a:xfrm>
            <a:off x="1168203" y="2467474"/>
            <a:ext cx="5823198" cy="624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sym typeface="Arial" panose="020B0604020202020204" pitchFamily="34" charset="0"/>
              </a:rPr>
              <a:t>盘套类常用夹具有哪些？</a:t>
            </a:r>
            <a:endParaRPr lang="en-US" altLang="zh-CN" sz="20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17" name="Title-1">
            <a:extLst>
              <a:ext uri="{FF2B5EF4-FFF2-40B4-BE49-F238E27FC236}">
                <a16:creationId xmlns:a16="http://schemas.microsoft.com/office/drawing/2014/main" id="{2324D568-2890-A5C0-AA7E-9EE008C8F6A5}"/>
              </a:ext>
            </a:extLst>
          </p:cNvPr>
          <p:cNvSpPr/>
          <p:nvPr/>
        </p:nvSpPr>
        <p:spPr>
          <a:xfrm>
            <a:off x="1168202" y="3056690"/>
            <a:ext cx="5371788" cy="624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sym typeface="Arial" panose="020B0604020202020204" pitchFamily="34" charset="0"/>
              </a:rPr>
              <a:t>如何在这些夹具中安装工件？</a:t>
            </a:r>
            <a:endParaRPr lang="en-US" altLang="zh-CN" sz="20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A7A76BD6-DDE8-8C74-3F1E-A0E8C36F5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242788"/>
              </p:ext>
            </p:extLst>
          </p:nvPr>
        </p:nvGraphicFramePr>
        <p:xfrm>
          <a:off x="6438934" y="1783835"/>
          <a:ext cx="5576833" cy="47755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9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4360">
                  <a:extLst>
                    <a:ext uri="{9D8B030D-6E8A-4147-A177-3AD203B41FA5}">
                      <a16:colId xmlns:a16="http://schemas.microsoft.com/office/drawing/2014/main" val="2421367963"/>
                    </a:ext>
                  </a:extLst>
                </a:gridCol>
                <a:gridCol w="1095737">
                  <a:extLst>
                    <a:ext uri="{9D8B030D-6E8A-4147-A177-3AD203B41FA5}">
                      <a16:colId xmlns:a16="http://schemas.microsoft.com/office/drawing/2014/main" val="2800259129"/>
                    </a:ext>
                  </a:extLst>
                </a:gridCol>
                <a:gridCol w="1406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7181">
                  <a:extLst>
                    <a:ext uri="{9D8B030D-6E8A-4147-A177-3AD203B41FA5}">
                      <a16:colId xmlns:a16="http://schemas.microsoft.com/office/drawing/2014/main" val="2194478014"/>
                    </a:ext>
                  </a:extLst>
                </a:gridCol>
                <a:gridCol w="108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5367">
                  <a:extLst>
                    <a:ext uri="{9D8B030D-6E8A-4147-A177-3AD203B41FA5}">
                      <a16:colId xmlns:a16="http://schemas.microsoft.com/office/drawing/2014/main" val="2612723874"/>
                    </a:ext>
                  </a:extLst>
                </a:gridCol>
              </a:tblGrid>
              <a:tr h="314931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实训项目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日期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3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实训地点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毛坯材料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指导教师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56350"/>
                  </a:ext>
                </a:extLst>
              </a:tr>
              <a:tr h="25561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毛坯规格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564041"/>
                  </a:ext>
                </a:extLst>
              </a:tr>
              <a:tr h="25561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设备型号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夹具名称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0644913"/>
                  </a:ext>
                </a:extLst>
              </a:tr>
              <a:tr h="1016821">
                <a:tc gridSpan="8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</a:rPr>
                        <a:t> 实训内容</a:t>
                      </a:r>
                      <a:endParaRPr lang="en-US" altLang="zh-CN" sz="16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6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327"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序号</a:t>
                      </a:r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零件特点（结构、精度）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选用夹具</a:t>
                      </a:r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装夹方法</a:t>
                      </a:r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569"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563869"/>
                  </a:ext>
                </a:extLst>
              </a:tr>
              <a:tr h="270569"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694543"/>
                  </a:ext>
                </a:extLst>
              </a:tr>
              <a:tr h="270569"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593164"/>
                  </a:ext>
                </a:extLst>
              </a:tr>
              <a:tr h="270569"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0351765"/>
                  </a:ext>
                </a:extLst>
              </a:tr>
              <a:tr h="993632">
                <a:tc gridSpan="8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</a:rPr>
                        <a:t>实训的体会和小结</a:t>
                      </a:r>
                      <a:endParaRPr lang="en-US" altLang="zh-CN" sz="16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6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600" b="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itle-1">
            <a:extLst>
              <a:ext uri="{FF2B5EF4-FFF2-40B4-BE49-F238E27FC236}">
                <a16:creationId xmlns:a16="http://schemas.microsoft.com/office/drawing/2014/main" id="{BA3F8DB9-B04B-43C8-130E-893F5D97568B}"/>
              </a:ext>
            </a:extLst>
          </p:cNvPr>
          <p:cNvSpPr/>
          <p:nvPr/>
        </p:nvSpPr>
        <p:spPr>
          <a:xfrm>
            <a:off x="1168202" y="3681495"/>
            <a:ext cx="5371788" cy="624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sym typeface="Arial" panose="020B0604020202020204" pitchFamily="34" charset="0"/>
              </a:rPr>
              <a:t>完成实训报告</a:t>
            </a:r>
            <a:endParaRPr lang="en-US" altLang="zh-CN" sz="20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5" name="1">
            <a:extLst>
              <a:ext uri="{FF2B5EF4-FFF2-40B4-BE49-F238E27FC236}">
                <a16:creationId xmlns:a16="http://schemas.microsoft.com/office/drawing/2014/main" id="{892C92CB-2046-4085-2D68-2D3222D63C6D}"/>
              </a:ext>
            </a:extLst>
          </p:cNvPr>
          <p:cNvSpPr/>
          <p:nvPr/>
        </p:nvSpPr>
        <p:spPr bwMode="auto">
          <a:xfrm rot="5400000">
            <a:off x="563588" y="3229569"/>
            <a:ext cx="535111" cy="376063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1" name="Index-1">
            <a:extLst>
              <a:ext uri="{FF2B5EF4-FFF2-40B4-BE49-F238E27FC236}">
                <a16:creationId xmlns:a16="http://schemas.microsoft.com/office/drawing/2014/main" id="{9B14F666-3782-2EDB-FEA5-E0974082FFD6}"/>
              </a:ext>
            </a:extLst>
          </p:cNvPr>
          <p:cNvSpPr txBox="1"/>
          <p:nvPr/>
        </p:nvSpPr>
        <p:spPr>
          <a:xfrm>
            <a:off x="237882" y="3186767"/>
            <a:ext cx="608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1">
            <a:extLst>
              <a:ext uri="{FF2B5EF4-FFF2-40B4-BE49-F238E27FC236}">
                <a16:creationId xmlns:a16="http://schemas.microsoft.com/office/drawing/2014/main" id="{78FBC149-6F45-C118-C539-5ED347774B8D}"/>
              </a:ext>
            </a:extLst>
          </p:cNvPr>
          <p:cNvSpPr/>
          <p:nvPr/>
        </p:nvSpPr>
        <p:spPr bwMode="auto">
          <a:xfrm rot="5400000">
            <a:off x="563588" y="3801400"/>
            <a:ext cx="535111" cy="376063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3" name="Index-1">
            <a:extLst>
              <a:ext uri="{FF2B5EF4-FFF2-40B4-BE49-F238E27FC236}">
                <a16:creationId xmlns:a16="http://schemas.microsoft.com/office/drawing/2014/main" id="{78F13973-432B-A7F2-6D3A-29EA17A08217}"/>
              </a:ext>
            </a:extLst>
          </p:cNvPr>
          <p:cNvSpPr txBox="1"/>
          <p:nvPr/>
        </p:nvSpPr>
        <p:spPr>
          <a:xfrm>
            <a:off x="237882" y="3758598"/>
            <a:ext cx="608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F3D745F9-C34C-208B-A50C-B729934836EF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盘套类零件常用夹具及装夹</a:t>
            </a:r>
          </a:p>
        </p:txBody>
      </p:sp>
    </p:spTree>
    <p:extLst>
      <p:ext uri="{BB962C8B-B14F-4D97-AF65-F5344CB8AC3E}">
        <p14:creationId xmlns:p14="http://schemas.microsoft.com/office/powerpoint/2010/main" val="11986563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/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9525" imgH="9525" progId="TCLayout.ActiveDocument.1">
                  <p:embed/>
                </p:oleObj>
              </mc:Choice>
              <mc:Fallback>
                <p:oleObj name="think-cell Slide" r:id="rId3" imgW="9525" imgH="9525" progId="TCLayout.ActiveDocument.1">
                  <p:embed/>
                  <p:pic>
                    <p:nvPicPr>
                      <p:cNvPr id="0" name="图片 -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346202" y="3921741"/>
            <a:ext cx="6426198" cy="701731"/>
          </a:xfrm>
        </p:spPr>
        <p:txBody>
          <a:bodyPr>
            <a:spAutoFit/>
          </a:bodyPr>
          <a:lstStyle/>
          <a:p>
            <a:r>
              <a:rPr lang="zh-CN" altLang="en-US" sz="4400" spc="300" dirty="0">
                <a:latin typeface="+mn-lt"/>
                <a:ea typeface="+mn-ea"/>
                <a:cs typeface="+mn-ea"/>
                <a:sym typeface="+mn-lt"/>
              </a:rPr>
              <a:t>谢 谢！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数控车床零件装夹训练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9"/>
            <a:ext cx="6529529" cy="1134413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cs typeface="+mn-ea"/>
                <a:sym typeface="+mn-lt"/>
              </a:rPr>
              <a:t>任务</a:t>
            </a:r>
            <a:r>
              <a:rPr lang="en-US" altLang="zh-CN" sz="2400" b="1" dirty="0">
                <a:cs typeface="+mn-ea"/>
                <a:sym typeface="+mn-lt"/>
              </a:rPr>
              <a:t>3.1 </a:t>
            </a:r>
            <a:r>
              <a:rPr lang="zh-CN" altLang="en-US" sz="2400" b="1" dirty="0">
                <a:cs typeface="+mn-ea"/>
                <a:sym typeface="+mn-lt"/>
              </a:rPr>
              <a:t>轴类零件常用夹具及装夹</a:t>
            </a:r>
            <a:endParaRPr lang="en-US" altLang="zh-CN" sz="2400" b="1" dirty="0">
              <a:cs typeface="+mn-ea"/>
              <a:sym typeface="+mn-lt"/>
            </a:endParaRPr>
          </a:p>
          <a:p>
            <a:r>
              <a:rPr lang="zh-CN" altLang="en-US" sz="2400" b="1" dirty="0">
                <a:cs typeface="+mn-ea"/>
                <a:sym typeface="+mn-lt"/>
              </a:rPr>
              <a:t>任务</a:t>
            </a:r>
            <a:r>
              <a:rPr lang="en-US" altLang="zh-CN" sz="2400" b="1" dirty="0">
                <a:cs typeface="+mn-ea"/>
                <a:sym typeface="+mn-lt"/>
              </a:rPr>
              <a:t>3.2 </a:t>
            </a:r>
            <a:r>
              <a:rPr lang="zh-CN" altLang="en-US" sz="2400" b="1" dirty="0">
                <a:cs typeface="+mn-ea"/>
                <a:sym typeface="+mn-lt"/>
              </a:rPr>
              <a:t>盘套类零件常用夹具及装夹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数控车床零件装夹训练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9"/>
            <a:ext cx="6529529" cy="1134413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3.1 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轴类零件常用夹具及装夹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3.2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盘套类零件常用夹具及装夹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2061721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54B0E26-1BAE-45D1-92FA-FBC5198E9CAF}"/>
              </a:ext>
            </a:extLst>
          </p:cNvPr>
          <p:cNvSpPr/>
          <p:nvPr/>
        </p:nvSpPr>
        <p:spPr>
          <a:xfrm>
            <a:off x="1199274" y="3037731"/>
            <a:ext cx="6120000" cy="984885"/>
          </a:xfrm>
          <a:prstGeom prst="roundRect">
            <a:avLst>
              <a:gd name="adj" fmla="val 40000"/>
            </a:avLst>
          </a:prstGeom>
          <a:solidFill>
            <a:schemeClr val="bg1"/>
          </a:solidFill>
          <a:ln>
            <a:noFill/>
          </a:ln>
          <a:effectLst>
            <a:outerShdw blurRad="254000" dist="127000" algn="ctr" rotWithShape="0">
              <a:schemeClr val="bg2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00B0F0"/>
                </a:solidFill>
                <a:latin typeface="+mj-ea"/>
                <a:ea typeface="+mj-ea"/>
              </a:rPr>
              <a:t>  轴类零件常用夹具    </a:t>
            </a:r>
            <a:endParaRPr kumimoji="1" lang="en-US" altLang="zh-CN" sz="28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EC142E95-AE80-4E21-BD0B-7762E7DAD9BA}"/>
              </a:ext>
            </a:extLst>
          </p:cNvPr>
          <p:cNvSpPr/>
          <p:nvPr/>
        </p:nvSpPr>
        <p:spPr>
          <a:xfrm flipH="1">
            <a:off x="626919" y="3037731"/>
            <a:ext cx="1344539" cy="998351"/>
          </a:xfrm>
          <a:prstGeom prst="round2DiagRect">
            <a:avLst>
              <a:gd name="adj1" fmla="val 40000"/>
              <a:gd name="adj2" fmla="val 0"/>
            </a:avLst>
          </a:prstGeom>
          <a:gradFill flip="none" rotWithShape="1">
            <a:gsLst>
              <a:gs pos="100000">
                <a:srgbClr val="00B0F0"/>
              </a:gs>
              <a:gs pos="18000">
                <a:srgbClr val="ADD5ED"/>
              </a:gs>
            </a:gsLst>
            <a:lin ang="5400000" scaled="1"/>
            <a:tileRect/>
          </a:gradFill>
          <a:ln>
            <a:noFill/>
          </a:ln>
          <a:effectLst>
            <a:outerShdw blurRad="254000" dist="127000" algn="ctr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00715E0-9ADE-406F-B6D5-C0AE91B58F0E}"/>
              </a:ext>
            </a:extLst>
          </p:cNvPr>
          <p:cNvSpPr/>
          <p:nvPr/>
        </p:nvSpPr>
        <p:spPr>
          <a:xfrm>
            <a:off x="3702675" y="1693737"/>
            <a:ext cx="6120000" cy="984885"/>
          </a:xfrm>
          <a:prstGeom prst="roundRect">
            <a:avLst>
              <a:gd name="adj" fmla="val 40000"/>
            </a:avLst>
          </a:prstGeom>
          <a:solidFill>
            <a:schemeClr val="bg1"/>
          </a:solidFill>
          <a:ln>
            <a:noFill/>
          </a:ln>
          <a:effectLst>
            <a:outerShdw blurRad="254000" dist="127000" algn="ctr" rotWithShape="0">
              <a:schemeClr val="bg2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00B0F0"/>
                </a:solidFill>
                <a:latin typeface="+mj-ea"/>
                <a:ea typeface="+mj-ea"/>
              </a:rPr>
              <a:t>夹具的概念</a:t>
            </a:r>
            <a:endParaRPr kumimoji="1" lang="en-US" altLang="zh-CN" sz="28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5" name="矩形: 对角圆角 24">
            <a:extLst>
              <a:ext uri="{FF2B5EF4-FFF2-40B4-BE49-F238E27FC236}">
                <a16:creationId xmlns:a16="http://schemas.microsoft.com/office/drawing/2014/main" id="{8D35B8CD-2CD2-4E0F-9B48-527AB4463664}"/>
              </a:ext>
            </a:extLst>
          </p:cNvPr>
          <p:cNvSpPr/>
          <p:nvPr/>
        </p:nvSpPr>
        <p:spPr>
          <a:xfrm flipH="1">
            <a:off x="3130319" y="1693737"/>
            <a:ext cx="1344539" cy="998351"/>
          </a:xfrm>
          <a:prstGeom prst="round2DiagRect">
            <a:avLst>
              <a:gd name="adj1" fmla="val 40000"/>
              <a:gd name="adj2" fmla="val 0"/>
            </a:avLst>
          </a:prstGeom>
          <a:gradFill flip="none" rotWithShape="1">
            <a:gsLst>
              <a:gs pos="100000">
                <a:srgbClr val="00B0F0"/>
              </a:gs>
              <a:gs pos="18000">
                <a:srgbClr val="ADD5ED"/>
              </a:gs>
            </a:gsLst>
            <a:lin ang="5400000" scaled="1"/>
            <a:tileRect/>
          </a:gradFill>
          <a:ln>
            <a:noFill/>
          </a:ln>
          <a:effectLst>
            <a:outerShdw blurRad="254000" dist="127000" algn="ctr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27A5F708-0A18-4012-B84D-3B02BDE9BF62}"/>
              </a:ext>
            </a:extLst>
          </p:cNvPr>
          <p:cNvSpPr/>
          <p:nvPr/>
        </p:nvSpPr>
        <p:spPr>
          <a:xfrm>
            <a:off x="3702675" y="4381725"/>
            <a:ext cx="6430534" cy="984885"/>
          </a:xfrm>
          <a:prstGeom prst="roundRect">
            <a:avLst>
              <a:gd name="adj" fmla="val 40000"/>
            </a:avLst>
          </a:prstGeom>
          <a:solidFill>
            <a:schemeClr val="bg1"/>
          </a:solidFill>
          <a:ln>
            <a:noFill/>
          </a:ln>
          <a:effectLst>
            <a:outerShdw blurRad="254000" dist="127000" algn="ctr" rotWithShape="0">
              <a:schemeClr val="bg2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00B0F0"/>
                </a:solidFill>
                <a:latin typeface="+mj-ea"/>
                <a:ea typeface="+mj-ea"/>
              </a:rPr>
              <a:t>      使用轴类零件常用夹具注意事项</a:t>
            </a:r>
            <a:endParaRPr kumimoji="1"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矩形: 对角圆角 27">
            <a:extLst>
              <a:ext uri="{FF2B5EF4-FFF2-40B4-BE49-F238E27FC236}">
                <a16:creationId xmlns:a16="http://schemas.microsoft.com/office/drawing/2014/main" id="{CB1061D6-0EC8-4967-BC14-9A514A4C94B7}"/>
              </a:ext>
            </a:extLst>
          </p:cNvPr>
          <p:cNvSpPr/>
          <p:nvPr/>
        </p:nvSpPr>
        <p:spPr>
          <a:xfrm flipH="1">
            <a:off x="3130319" y="4381725"/>
            <a:ext cx="1344539" cy="998351"/>
          </a:xfrm>
          <a:prstGeom prst="round2DiagRect">
            <a:avLst>
              <a:gd name="adj1" fmla="val 40000"/>
              <a:gd name="adj2" fmla="val 0"/>
            </a:avLst>
          </a:prstGeom>
          <a:gradFill flip="none" rotWithShape="1">
            <a:gsLst>
              <a:gs pos="100000">
                <a:srgbClr val="00B0F0"/>
              </a:gs>
              <a:gs pos="18000">
                <a:srgbClr val="ADD5ED"/>
              </a:gs>
            </a:gsLst>
            <a:lin ang="8100000" scaled="1"/>
            <a:tileRect/>
          </a:gradFill>
          <a:ln>
            <a:noFill/>
          </a:ln>
          <a:effectLst>
            <a:outerShdw blurRad="254000" dist="127000" algn="ctr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CBCB0EC-2F85-D947-BFB7-8AEF9D23005F}"/>
              </a:ext>
            </a:extLst>
          </p:cNvPr>
          <p:cNvSpPr/>
          <p:nvPr/>
        </p:nvSpPr>
        <p:spPr>
          <a:xfrm rot="5400000">
            <a:off x="9306000" y="2476617"/>
            <a:ext cx="3593408" cy="1938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kumimoji="1" lang="zh-CN" altLang="en-US" sz="7200" b="1" dirty="0">
                <a:solidFill>
                  <a:srgbClr val="ADD5E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  <a:endParaRPr kumimoji="1" lang="en-US" altLang="zh-CN" sz="7200" b="1" dirty="0">
              <a:solidFill>
                <a:srgbClr val="ADD5E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kumimoji="1" lang="en-US" altLang="zh-CN" sz="4800" b="1" i="1" dirty="0">
                <a:solidFill>
                  <a:srgbClr val="ADD5E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369208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4820992" y="1171661"/>
            <a:ext cx="2550011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夹具的概念</a:t>
            </a:r>
          </a:p>
        </p:txBody>
      </p:sp>
      <p:sp>
        <p:nvSpPr>
          <p:cNvPr id="45" name="文本占位符 5">
            <a:extLst>
              <a:ext uri="{FF2B5EF4-FFF2-40B4-BE49-F238E27FC236}">
                <a16:creationId xmlns:a16="http://schemas.microsoft.com/office/drawing/2014/main" id="{5F38E7B9-A561-FF5A-69A3-E5358D233CA9}"/>
              </a:ext>
            </a:extLst>
          </p:cNvPr>
          <p:cNvSpPr txBox="1"/>
          <p:nvPr/>
        </p:nvSpPr>
        <p:spPr>
          <a:xfrm>
            <a:off x="785145" y="2144956"/>
            <a:ext cx="6064225" cy="205389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000" b="0" i="0" u="none" strike="noStrike" baseline="0" dirty="0">
                <a:solidFill>
                  <a:srgbClr val="221E1F"/>
                </a:solidFill>
                <a:latin typeface="方正书宋"/>
              </a:rPr>
              <a:t>在车床上加工工件时，为使工件的表面能达到图纸规定的尺寸、几何形状以及与其他表面的相互位置精度等技术要求，加工前必须</a:t>
            </a:r>
            <a:r>
              <a:rPr lang="zh-CN" altLang="en-US" sz="2000" b="1" i="0" u="none" strike="noStrike" baseline="0" dirty="0">
                <a:solidFill>
                  <a:srgbClr val="221E1F"/>
                </a:solidFill>
                <a:latin typeface="方正书宋"/>
              </a:rPr>
              <a:t>将工件装好（定位）</a:t>
            </a:r>
            <a:r>
              <a:rPr lang="zh-CN" altLang="en-US" sz="20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zh-CN" altLang="en-US" sz="2000" b="1" i="0" u="none" strike="noStrike" baseline="0" dirty="0">
                <a:solidFill>
                  <a:srgbClr val="221E1F"/>
                </a:solidFill>
                <a:latin typeface="方正书宋"/>
              </a:rPr>
              <a:t>夹牢（夹紧）</a:t>
            </a:r>
            <a:r>
              <a:rPr lang="zh-CN" altLang="en-US" sz="2000" b="0" i="0" u="none" strike="noStrike" baseline="0" dirty="0">
                <a:solidFill>
                  <a:srgbClr val="221E1F"/>
                </a:solidFill>
                <a:latin typeface="方正书宋"/>
              </a:rPr>
              <a:t>。加工过程中用来固定加工对象，使之占有正确的位置的装置，就叫夹具。</a:t>
            </a:r>
            <a:endParaRPr lang="en-US" altLang="zh-CN" sz="20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61FD750-DA74-5252-1C2B-0FA3F0299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365" y="2407113"/>
            <a:ext cx="4433318" cy="261112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51B0249-77B4-BC07-2145-9CDFE7E9DC26}"/>
              </a:ext>
            </a:extLst>
          </p:cNvPr>
          <p:cNvSpPr txBox="1"/>
          <p:nvPr/>
        </p:nvSpPr>
        <p:spPr>
          <a:xfrm>
            <a:off x="785145" y="4308525"/>
            <a:ext cx="4721575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000" dirty="0">
                <a:solidFill>
                  <a:srgbClr val="00B0F0"/>
                </a:solidFill>
                <a:latin typeface="方正书宋"/>
              </a:rPr>
              <a:t>定位元件    夹紧装置    对刀引导原件</a:t>
            </a:r>
            <a:endParaRPr lang="en-US" altLang="zh-CN" sz="2000" dirty="0">
              <a:solidFill>
                <a:srgbClr val="00B0F0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2000" i="0" u="none" strike="noStrike" baseline="0" dirty="0">
                <a:solidFill>
                  <a:srgbClr val="00B0F0"/>
                </a:solidFill>
                <a:latin typeface="方正书宋"/>
              </a:rPr>
              <a:t>分度装置    连接原件    夹具体</a:t>
            </a:r>
          </a:p>
        </p:txBody>
      </p:sp>
    </p:spTree>
    <p:extLst>
      <p:ext uri="{BB962C8B-B14F-4D97-AF65-F5344CB8AC3E}">
        <p14:creationId xmlns:p14="http://schemas.microsoft.com/office/powerpoint/2010/main" val="2029047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  <p:sp>
        <p:nvSpPr>
          <p:cNvPr id="6" name="标题 3">
            <a:extLst>
              <a:ext uri="{FF2B5EF4-FFF2-40B4-BE49-F238E27FC236}">
                <a16:creationId xmlns:a16="http://schemas.microsoft.com/office/drawing/2014/main" id="{61EBA3CB-FD35-3DC2-870A-909102CB65B4}"/>
              </a:ext>
            </a:extLst>
          </p:cNvPr>
          <p:cNvSpPr txBox="1">
            <a:spLocks/>
          </p:cNvSpPr>
          <p:nvPr/>
        </p:nvSpPr>
        <p:spPr>
          <a:xfrm>
            <a:off x="4264694" y="1201883"/>
            <a:ext cx="366260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轴类零件常用夹具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C7A90C-DC6F-2420-9A7E-A441A5EB15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77375" y="2659580"/>
            <a:ext cx="10037250" cy="1899670"/>
            <a:chOff x="1175980" y="1140079"/>
            <a:chExt cx="10037250" cy="189967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0B69C22-24FD-0459-27BE-62CF4FA168E6}"/>
                </a:ext>
              </a:extLst>
            </p:cNvPr>
            <p:cNvGrpSpPr/>
            <p:nvPr/>
          </p:nvGrpSpPr>
          <p:grpSpPr>
            <a:xfrm>
              <a:off x="1175980" y="1140079"/>
              <a:ext cx="4887404" cy="1899670"/>
              <a:chOff x="900208" y="1140079"/>
              <a:chExt cx="4887404" cy="1899670"/>
            </a:xfrm>
          </p:grpSpPr>
          <p:sp>
            <p:nvSpPr>
              <p:cNvPr id="25" name="1">
                <a:extLst>
                  <a:ext uri="{FF2B5EF4-FFF2-40B4-BE49-F238E27FC236}">
                    <a16:creationId xmlns:a16="http://schemas.microsoft.com/office/drawing/2014/main" id="{E1D06A32-C2D0-6692-E2F3-36B44DA6C913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909643" y="1141058"/>
                <a:ext cx="4877969" cy="18563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Title-1">
                <a:extLst>
                  <a:ext uri="{FF2B5EF4-FFF2-40B4-BE49-F238E27FC236}">
                    <a16:creationId xmlns:a16="http://schemas.microsoft.com/office/drawing/2014/main" id="{CAB1AB74-77E6-7999-0F5D-60CACB698A4A}"/>
                  </a:ext>
                </a:extLst>
              </p:cNvPr>
              <p:cNvSpPr>
                <a:spLocks/>
              </p:cNvSpPr>
              <p:nvPr>
                <p:custDataLst>
                  <p:tags r:id="rId8"/>
                </p:custDataLst>
              </p:nvPr>
            </p:nvSpPr>
            <p:spPr>
              <a:xfrm>
                <a:off x="1495060" y="1140079"/>
                <a:ext cx="3960000" cy="5258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/>
                <a:r>
                  <a:rPr lang="zh-CN" altLang="en-US" sz="2000" b="1" dirty="0">
                    <a:solidFill>
                      <a:schemeClr val="accent1"/>
                    </a:solidFill>
                    <a:sym typeface="Arial" panose="020B0604020202020204" pitchFamily="34" charset="0"/>
                  </a:rPr>
                  <a:t>卡盘夹具装夹</a:t>
                </a:r>
                <a:endParaRPr lang="en-US" altLang="zh-CN" sz="2000" b="1" dirty="0">
                  <a:solidFill>
                    <a:schemeClr val="accent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7" name="Body-1">
                <a:extLst>
                  <a:ext uri="{FF2B5EF4-FFF2-40B4-BE49-F238E27FC236}">
                    <a16:creationId xmlns:a16="http://schemas.microsoft.com/office/drawing/2014/main" id="{F9987249-EBCA-4961-0839-C55C2E1067C1}"/>
                  </a:ext>
                </a:extLst>
              </p:cNvPr>
              <p:cNvSpPr>
                <a:spLocks/>
              </p:cNvSpPr>
              <p:nvPr>
                <p:custDataLst>
                  <p:tags r:id="rId9"/>
                </p:custDataLst>
              </p:nvPr>
            </p:nvSpPr>
            <p:spPr>
              <a:xfrm>
                <a:off x="1495060" y="1664278"/>
                <a:ext cx="3960000" cy="1306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（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）三爪自定心卡盘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（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2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）三爪自定心卡盘</a:t>
                </a:r>
                <a:endParaRPr lang="en-US" altLang="zh-CN" dirty="0">
                  <a:solidFill>
                    <a:schemeClr val="tx1"/>
                  </a:solidFill>
                </a:endParaRPr>
              </a:p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（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3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）卡爪</a:t>
                </a:r>
                <a:endParaRPr lang="en-US" altLang="zh-CN" dirty="0">
                  <a:solidFill>
                    <a:schemeClr val="tx1"/>
                  </a:solidFill>
                </a:endParaRPr>
              </a:p>
              <a:p>
                <a:pPr defTabSz="913765">
                  <a:lnSpc>
                    <a:spcPct val="120000"/>
                  </a:lnSpc>
                  <a:buSzPct val="100000"/>
                  <a:defRPr/>
                </a:pPr>
                <a:endParaRPr kumimoji="0" lang="en-GB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ndex-1">
                <a:extLst>
                  <a:ext uri="{FF2B5EF4-FFF2-40B4-BE49-F238E27FC236}">
                    <a16:creationId xmlns:a16="http://schemas.microsoft.com/office/drawing/2014/main" id="{AB11DB7E-FDD4-4878-CE97-FB1315EF4E61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00208" y="1141058"/>
                <a:ext cx="585417" cy="523220"/>
              </a:xfrm>
              <a:prstGeom prst="rect">
                <a:avLst/>
              </a:prstGeom>
              <a:solidFill>
                <a:schemeClr val="accent1"/>
              </a:solidFill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 b="1">
                    <a:solidFill>
                      <a:srgbClr val="FFFFFF"/>
                    </a:solidFill>
                  </a:defRPr>
                </a:lvl1pPr>
              </a:lstStyle>
              <a:p>
                <a:r>
                  <a:rPr lang="en-US" altLang="zh-CN" dirty="0">
                    <a:latin typeface="+mj-lt"/>
                    <a:ea typeface="+mj-ea"/>
                  </a:rPr>
                  <a:t>01</a:t>
                </a:r>
                <a:endParaRPr lang="zh-CN" altLang="en-US" dirty="0">
                  <a:latin typeface="+mj-lt"/>
                  <a:ea typeface="+mj-ea"/>
                </a:endParaRPr>
              </a:p>
            </p:txBody>
          </p:sp>
          <p:cxnSp>
            <p:nvCxnSpPr>
              <p:cNvPr id="29" name="1">
                <a:extLst>
                  <a:ext uri="{FF2B5EF4-FFF2-40B4-BE49-F238E27FC236}">
                    <a16:creationId xmlns:a16="http://schemas.microsoft.com/office/drawing/2014/main" id="{1D42FE48-5532-F861-5DD5-A590730CA762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>
                <a:off x="909645" y="3039749"/>
                <a:ext cx="4877967" cy="0"/>
              </a:xfrm>
              <a:prstGeom prst="line">
                <a:avLst/>
              </a:prstGeom>
              <a:ln w="571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A03A405-75DF-46DE-E1A8-4977DA45939C}"/>
                </a:ext>
              </a:extLst>
            </p:cNvPr>
            <p:cNvGrpSpPr/>
            <p:nvPr/>
          </p:nvGrpSpPr>
          <p:grpSpPr>
            <a:xfrm>
              <a:off x="6325826" y="1140079"/>
              <a:ext cx="4887404" cy="1899670"/>
              <a:chOff x="6659655" y="1140079"/>
              <a:chExt cx="4887404" cy="1899670"/>
            </a:xfrm>
          </p:grpSpPr>
          <p:sp>
            <p:nvSpPr>
              <p:cNvPr id="20" name="2">
                <a:extLst>
                  <a:ext uri="{FF2B5EF4-FFF2-40B4-BE49-F238E27FC236}">
                    <a16:creationId xmlns:a16="http://schemas.microsoft.com/office/drawing/2014/main" id="{76EEF723-32DE-9E69-A75D-74F7104FED79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6669090" y="1140079"/>
                <a:ext cx="4877969" cy="189967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Body-2">
                <a:extLst>
                  <a:ext uri="{FF2B5EF4-FFF2-40B4-BE49-F238E27FC236}">
                    <a16:creationId xmlns:a16="http://schemas.microsoft.com/office/drawing/2014/main" id="{4C6B85D2-3EFC-E75F-125D-1C396B44AD23}"/>
                  </a:ext>
                </a:extLst>
              </p:cNvPr>
              <p:cNvSpPr>
                <a:spLocks/>
              </p:cNvSpPr>
              <p:nvPr>
                <p:custDataLst>
                  <p:tags r:id="rId3"/>
                </p:custDataLst>
              </p:nvPr>
            </p:nvSpPr>
            <p:spPr>
              <a:xfrm>
                <a:off x="7245074" y="1738226"/>
                <a:ext cx="3960000" cy="11430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（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1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）在两顶尖之间装夹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  <a:p>
                <a:pPr defTabSz="913765">
                  <a:lnSpc>
                    <a:spcPct val="130000"/>
                  </a:lnSpc>
                  <a:buSzPct val="100000"/>
                  <a:defRPr/>
                </a:pPr>
                <a:r>
                  <a:rPr lang="zh-CN" altLang="en-US" dirty="0">
                    <a:solidFill>
                      <a:schemeClr val="tx1"/>
                    </a:solidFill>
                  </a:rPr>
                  <a:t>（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2</a:t>
                </a:r>
                <a:r>
                  <a:rPr lang="zh-CN" altLang="en-US" dirty="0">
                    <a:solidFill>
                      <a:schemeClr val="tx1"/>
                    </a:solidFill>
                  </a:rPr>
                  <a:t>）用卡盘和尖顶装夹</a:t>
                </a:r>
                <a:endParaRPr kumimoji="0" lang="en-GB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Title-2">
                <a:extLst>
                  <a:ext uri="{FF2B5EF4-FFF2-40B4-BE49-F238E27FC236}">
                    <a16:creationId xmlns:a16="http://schemas.microsoft.com/office/drawing/2014/main" id="{80886399-6FC9-CC19-3DDD-0728B6343557}"/>
                  </a:ext>
                </a:extLst>
              </p:cNvPr>
              <p:cNvSpPr>
                <a:spLocks/>
              </p:cNvSpPr>
              <p:nvPr>
                <p:custDataLst>
                  <p:tags r:id="rId4"/>
                </p:custDataLst>
              </p:nvPr>
            </p:nvSpPr>
            <p:spPr>
              <a:xfrm>
                <a:off x="7252747" y="1145011"/>
                <a:ext cx="3960000" cy="3908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accent2"/>
                    </a:solidFill>
                    <a:sym typeface="Arial" panose="020B0604020202020204" pitchFamily="34" charset="0"/>
                  </a:rPr>
                  <a:t>中心孔定心装夹</a:t>
                </a:r>
                <a:endParaRPr lang="en-US" altLang="zh-CN" sz="2000" b="1" dirty="0">
                  <a:solidFill>
                    <a:schemeClr val="accent2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3" name="Index-2">
                <a:extLst>
                  <a:ext uri="{FF2B5EF4-FFF2-40B4-BE49-F238E27FC236}">
                    <a16:creationId xmlns:a16="http://schemas.microsoft.com/office/drawing/2014/main" id="{02F9BEEC-44C7-8906-10E7-06E9833CA5E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659655" y="1145990"/>
                <a:ext cx="585419" cy="523220"/>
              </a:xfrm>
              <a:prstGeom prst="rect">
                <a:avLst/>
              </a:prstGeom>
              <a:solidFill>
                <a:schemeClr val="accent2"/>
              </a:solidFill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lt1">
                        <a:lumMod val="100000"/>
                      </a:schemeClr>
                    </a:solidFill>
                    <a:latin typeface="+mj-lt"/>
                    <a:ea typeface="+mj-ea"/>
                  </a:rPr>
                  <a:t>02</a:t>
                </a:r>
                <a:endParaRPr lang="zh-CN" altLang="en-US" sz="2800" b="1" dirty="0">
                  <a:solidFill>
                    <a:schemeClr val="lt1">
                      <a:lumMod val="100000"/>
                    </a:schemeClr>
                  </a:solidFill>
                  <a:latin typeface="+mj-lt"/>
                  <a:ea typeface="+mj-ea"/>
                </a:endParaRPr>
              </a:p>
            </p:txBody>
          </p:sp>
          <p:cxnSp>
            <p:nvCxnSpPr>
              <p:cNvPr id="24" name="2">
                <a:extLst>
                  <a:ext uri="{FF2B5EF4-FFF2-40B4-BE49-F238E27FC236}">
                    <a16:creationId xmlns:a16="http://schemas.microsoft.com/office/drawing/2014/main" id="{B1F8AFCF-72B5-6BD6-3B8E-ACA5C844361E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>
                <a:off x="6669092" y="3039749"/>
                <a:ext cx="4877967" cy="0"/>
              </a:xfrm>
              <a:prstGeom prst="line">
                <a:avLst/>
              </a:prstGeom>
              <a:ln w="571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24874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8F0D44-0C1A-EFB8-1B0D-A93E2592AFE7}"/>
              </a:ext>
            </a:extLst>
          </p:cNvPr>
          <p:cNvSpPr txBox="1"/>
          <p:nvPr/>
        </p:nvSpPr>
        <p:spPr>
          <a:xfrm>
            <a:off x="592105" y="1746503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SzPct val="95000"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卡盘夹具装夹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03CDB6-2CCD-5E74-44F0-02DC67142E84}"/>
              </a:ext>
            </a:extLst>
          </p:cNvPr>
          <p:cNvSpPr txBox="1"/>
          <p:nvPr/>
        </p:nvSpPr>
        <p:spPr>
          <a:xfrm>
            <a:off x="855097" y="2169388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三爪自定心卡盘及装夹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65013F3-CD1C-0C10-65B6-847DFCB9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0041" y="2939395"/>
            <a:ext cx="2555376" cy="220896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727EBCC-EB24-5672-6D37-31A1C85F0DB7}"/>
              </a:ext>
            </a:extLst>
          </p:cNvPr>
          <p:cNvSpPr txBox="1"/>
          <p:nvPr/>
        </p:nvSpPr>
        <p:spPr>
          <a:xfrm>
            <a:off x="10233106" y="5249957"/>
            <a:ext cx="15544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cs typeface="+mn-ea"/>
              </a:rPr>
              <a:t>三爪自定心卡盘</a:t>
            </a:r>
            <a:endParaRPr lang="zh-CN" altLang="en-US" sz="14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E19DB8-5F00-F2A4-4663-72522AC5F077}"/>
              </a:ext>
            </a:extLst>
          </p:cNvPr>
          <p:cNvSpPr txBox="1"/>
          <p:nvPr/>
        </p:nvSpPr>
        <p:spPr>
          <a:xfrm>
            <a:off x="1263536" y="2565362"/>
            <a:ext cx="25238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① 三爪自定心卡盘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50722D-BD21-B82D-844E-B9981EC15BB9}"/>
              </a:ext>
            </a:extLst>
          </p:cNvPr>
          <p:cNvSpPr txBox="1"/>
          <p:nvPr/>
        </p:nvSpPr>
        <p:spPr>
          <a:xfrm>
            <a:off x="1263536" y="2998712"/>
            <a:ext cx="8398624" cy="2833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特点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：三爪自定心卡盘的三个卡爪是同步运动的，能自动定心，装夹时一般不需找正。装夹工件方便、省时，但夹紧力量较小。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适用加工的零件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：外形规则的中、小型工件。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夹紧方式</a:t>
            </a:r>
            <a:r>
              <a:rPr lang="zh-CN" altLang="en-US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：</a:t>
            </a:r>
            <a:endParaRPr lang="en-US" altLang="zh-CN" dirty="0">
              <a:solidFill>
                <a:srgbClr val="221E1F"/>
              </a:solidFill>
              <a:latin typeface="方正书宋"/>
              <a:sym typeface="Wingdings" panose="05000000000000000000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（</a:t>
            </a:r>
            <a:r>
              <a:rPr lang="en-US" altLang="zh-CN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a</a:t>
            </a:r>
            <a:r>
              <a:rPr lang="zh-CN" altLang="en-US" dirty="0">
                <a:solidFill>
                  <a:srgbClr val="221E1F"/>
                </a:solidFill>
                <a:latin typeface="方正书宋"/>
                <a:sym typeface="Wingdings" panose="05000000000000000000" pitchFamily="2" charset="2"/>
              </a:rPr>
              <a:t>）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机械式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b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）液压式：液压卡盘动作灵敏、装夹迅速、方便，能实现较大压紧力，能提高生产率和减轻劳动强度，但夹持范围变化小，尺寸变化大时需重新调整卡爪位置。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1F6A03A5-7C88-FEFD-BB24-09F84CA86537}"/>
              </a:ext>
            </a:extLst>
          </p:cNvPr>
          <p:cNvSpPr txBox="1">
            <a:spLocks/>
          </p:cNvSpPr>
          <p:nvPr/>
        </p:nvSpPr>
        <p:spPr>
          <a:xfrm>
            <a:off x="4264694" y="1201883"/>
            <a:ext cx="366260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轴类零件常用夹具</a:t>
            </a:r>
          </a:p>
        </p:txBody>
      </p:sp>
    </p:spTree>
    <p:extLst>
      <p:ext uri="{BB962C8B-B14F-4D97-AF65-F5344CB8AC3E}">
        <p14:creationId xmlns:p14="http://schemas.microsoft.com/office/powerpoint/2010/main" val="1734233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A87934D7-15AC-8125-604F-112823A0AA7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3.1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轴类零件常用夹具及装夹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8F0D44-0C1A-EFB8-1B0D-A93E2592AFE7}"/>
              </a:ext>
            </a:extLst>
          </p:cNvPr>
          <p:cNvSpPr txBox="1"/>
          <p:nvPr/>
        </p:nvSpPr>
        <p:spPr>
          <a:xfrm>
            <a:off x="592105" y="1746503"/>
            <a:ext cx="34095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1. </a:t>
            </a: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卡盘夹具装夹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65013F3-CD1C-0C10-65B6-847DFCB93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2104" y="2697843"/>
            <a:ext cx="2555376" cy="220896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727EBCC-EB24-5672-6D37-31A1C85F0DB7}"/>
              </a:ext>
            </a:extLst>
          </p:cNvPr>
          <p:cNvSpPr txBox="1"/>
          <p:nvPr/>
        </p:nvSpPr>
        <p:spPr>
          <a:xfrm>
            <a:off x="10145169" y="5008405"/>
            <a:ext cx="15544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cs typeface="+mn-ea"/>
              </a:rPr>
              <a:t>三爪自定心卡盘</a:t>
            </a:r>
            <a:endParaRPr lang="zh-CN" altLang="en-US" sz="14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E19DB8-5F00-F2A4-4663-72522AC5F077}"/>
              </a:ext>
            </a:extLst>
          </p:cNvPr>
          <p:cNvSpPr txBox="1"/>
          <p:nvPr/>
        </p:nvSpPr>
        <p:spPr>
          <a:xfrm>
            <a:off x="1263536" y="2565362"/>
            <a:ext cx="3146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② 三爪自定心卡盘的装夹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50722D-BD21-B82D-844E-B9981EC15BB9}"/>
              </a:ext>
            </a:extLst>
          </p:cNvPr>
          <p:cNvSpPr txBox="1"/>
          <p:nvPr/>
        </p:nvSpPr>
        <p:spPr>
          <a:xfrm>
            <a:off x="1263536" y="2989125"/>
            <a:ext cx="8281058" cy="2706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b="1" i="0" u="none" strike="noStrike" baseline="0" dirty="0">
                <a:solidFill>
                  <a:srgbClr val="221E1F"/>
                </a:solidFill>
                <a:latin typeface="方正书宋"/>
              </a:rPr>
              <a:t>步骤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."/>
              </a:rPr>
              <a:t>放在卡爪间，位置要正，轻轻夹紧。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.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."/>
              </a:rPr>
              <a:t>开动车床，使主轴低速旋转，检查工件有无偏摆，若有偏摆应停车，用小锤轻敲校正，然后紧固工件。紧固后，必须取下扳手。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."/>
            </a:endParaRPr>
          </a:p>
          <a:p>
            <a:pPr marL="285750" indent="-285750" algn="just">
              <a:lnSpc>
                <a:spcPct val="130000"/>
              </a:lnSpc>
              <a:buClr>
                <a:srgbClr val="00B0F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."/>
              </a:rPr>
              <a:t>移动车刀至车削行程的左端。用手旋转卡盘，检查刀架是否与卡盘或工件碰撞。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."/>
            </a:endParaRPr>
          </a:p>
          <a:p>
            <a:pPr marL="285750" indent="-285750" algn="just">
              <a:lnSpc>
                <a:spcPct val="130000"/>
              </a:lnSpc>
              <a:spcBef>
                <a:spcPts val="1000"/>
              </a:spcBef>
              <a:buClr>
                <a:srgbClr val="FF0000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221E1F"/>
                </a:solidFill>
                <a:latin typeface="方正书宋."/>
              </a:rPr>
              <a:t>注：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."/>
              </a:rPr>
              <a:t>三爪自定心卡盘的定心精度不是很高，因此，当需要两次装夹加工同轴度要求较高的零件时，须对装夹好的零件进行同轴度的校正。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.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84A8F9-7942-56D6-F261-85551CA910AF}"/>
              </a:ext>
            </a:extLst>
          </p:cNvPr>
          <p:cNvSpPr txBox="1"/>
          <p:nvPr/>
        </p:nvSpPr>
        <p:spPr>
          <a:xfrm>
            <a:off x="855097" y="2169388"/>
            <a:ext cx="3409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）</a:t>
            </a:r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三爪自定心卡盘及装夹</a:t>
            </a:r>
            <a:endParaRPr lang="en-US" altLang="zh-CN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标题 3">
            <a:extLst>
              <a:ext uri="{FF2B5EF4-FFF2-40B4-BE49-F238E27FC236}">
                <a16:creationId xmlns:a16="http://schemas.microsoft.com/office/drawing/2014/main" id="{2996C609-BCA9-42D2-094B-C49B22BD37CD}"/>
              </a:ext>
            </a:extLst>
          </p:cNvPr>
          <p:cNvSpPr txBox="1">
            <a:spLocks/>
          </p:cNvSpPr>
          <p:nvPr/>
        </p:nvSpPr>
        <p:spPr>
          <a:xfrm>
            <a:off x="4264694" y="1201883"/>
            <a:ext cx="366260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轴类零件常用夹具</a:t>
            </a:r>
          </a:p>
        </p:txBody>
      </p:sp>
    </p:spTree>
    <p:extLst>
      <p:ext uri="{BB962C8B-B14F-4D97-AF65-F5344CB8AC3E}">
        <p14:creationId xmlns:p14="http://schemas.microsoft.com/office/powerpoint/2010/main" val="6365861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HOWCASE" val="9f18d5fd-e32c-48ad-aa48-e7ba99fe7d2c"/>
  <p:tag name="COMMONDATA" val="eyJoZGlkIjoiMDU0YmYzMTk5OGJlMWUyOTBmM2Y4ODllMmY5ZjhlYm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1005"/>
  <p:tag name="OP_SCP_COMPONENT_INFO" val="{&quot;title&quot;:&quot;阴影6项列表PPT组件&quot;,&quot;description&quot;:&quot;阴影6项列表PPT组件：六项列表布局，阴影设计，信息展示专业美观。&quot;,&quot;keywords&quot;:[&quot;阴影&quot;,&quot;6项&quot;,&quot;列表&quot;,&quot;PPT组件&quot;],&quot;labels&quot;:[]}"/>
  <p:tag name="OP_SCP_GROUP_ID" val="a3ffe287-e741-7471-c9b9-431472efc37b"/>
  <p:tag name="OP_SCP_ITEM_COUNT" val="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6"/>
  <p:tag name="OP_SCP_DEFAULT_TEXT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5"/>
  <p:tag name="OP_SCP_DEFAULT_TEXT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1005"/>
  <p:tag name="OP_SCP_COMPONENT_INFO" val="{&quot;title&quot;:&quot;阴影6项列表PPT组件&quot;,&quot;description&quot;:&quot;阴影6项列表PPT组件：六项列表布局，阴影设计，信息展示专业美观。&quot;,&quot;keywords&quot;:[&quot;阴影&quot;,&quot;6项&quot;,&quot;列表&quot;,&quot;PPT组件&quot;],&quot;labels&quot;:[]}"/>
  <p:tag name="OP_SCP_GROUP_ID" val="a3ffe287-e741-7471-c9b9-431472efc37b"/>
  <p:tag name="OP_SCP_ITEM_COUNT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1"/>
  <p:tag name="OP_SCP_DEFAULT_TEXT" val="添加标题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138"/>
  <p:tag name="OP_SCP_COMPONENT_INFO" val="{&quot;title&quot;:&quot;扁平2项列表PPT组件&quot;,&quot;description&quot;:&quot;扁平2项列表PPT组件&quot;,&quot;keywords&quot;:[&quot;扁平&quot;,&quot;2项&quot;,&quot;列表&quot;,&quot;PPT组件&quot;],&quot;labels&quot;:[]}"/>
  <p:tag name="OP_SCP_GROUP_ID" val="69a5d38e-0b54-3c6d-01f3-a24bd39356a9"/>
  <p:tag name="OP_SCP_ITEM_COUNT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，单击此处添加文本。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0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1"/>
  <p:tag name="OP_SCP_DEFAULT_TEXT" val="添加标题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1"/>
  <p:tag name="OP_SCP_DEFAULT_TEXT" val="单击此处添加文本，单击此处添加文本，单击此处添加文本，单击此处添加文本。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138"/>
  <p:tag name="OP_SCP_COMPONENT_INFO" val="{&quot;title&quot;:&quot;扁平2项列表PPT组件&quot;,&quot;description&quot;:&quot;扁平2项列表PPT组件&quot;,&quot;keywords&quot;:[&quot;扁平&quot;,&quot;2项&quot;,&quot;列表&quot;,&quot;PPT组件&quot;],&quot;labels&quot;:[]}"/>
  <p:tag name="OP_SCP_GROUP_ID" val="69a5d38e-0b54-3c6d-01f3-a24bd39356a9"/>
  <p:tag name="OP_SCP_ITEM_COUNT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，单击此处添加文本。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1"/>
  <p:tag name="OP_SCP_DEFAULT_TEXT" val="添加标题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1"/>
  <p:tag name="OP_SCP_DEFAULT_TEXT" val="单击此处添加文本，单击此处添加文本，单击此处添加文本，单击此处添加文本。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heme/theme1.xml><?xml version="1.0" encoding="utf-8"?>
<a:theme xmlns:a="http://schemas.openxmlformats.org/drawingml/2006/main" name="OfficePLUS主题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E81C3"/>
      </a:accent1>
      <a:accent2>
        <a:srgbClr val="14879E"/>
      </a:accent2>
      <a:accent3>
        <a:srgbClr val="3EA592"/>
      </a:accent3>
      <a:accent4>
        <a:srgbClr val="5066A2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fon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E81C3"/>
    </a:accent1>
    <a:accent2>
      <a:srgbClr val="14879E"/>
    </a:accent2>
    <a:accent3>
      <a:srgbClr val="3EA592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E81C3"/>
    </a:accent1>
    <a:accent2>
      <a:srgbClr val="14879E"/>
    </a:accent2>
    <a:accent3>
      <a:srgbClr val="3EA592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E81C3"/>
    </a:accent1>
    <a:accent2>
      <a:srgbClr val="14879E"/>
    </a:accent2>
    <a:accent3>
      <a:srgbClr val="3EA592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7934b4b-eba6-486d-bfc1-4b8e3fe39092" xsi:nil="true"/>
    <lcf76f155ced4ddcb4097134ff3c332f xmlns="0a5c0dea-e5d7-4228-9256-3793bb42faa5">
      <Terms xmlns="http://schemas.microsoft.com/office/infopath/2007/PartnerControls"/>
    </lcf76f155ced4ddcb4097134ff3c332f>
    <OneNoteFluid_FileOrder xmlns="0a5c0dea-e5d7-4228-9256-3793bb42faa5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443A8EF62DE444B1FF07917E22EF72" ma:contentTypeVersion="17" ma:contentTypeDescription="Create a new document." ma:contentTypeScope="" ma:versionID="ae809626c8abf568b6a415226af21ced">
  <xsd:schema xmlns:xsd="http://www.w3.org/2001/XMLSchema" xmlns:xs="http://www.w3.org/2001/XMLSchema" xmlns:p="http://schemas.microsoft.com/office/2006/metadata/properties" xmlns:ns1="http://schemas.microsoft.com/sharepoint/v3" xmlns:ns2="0a5c0dea-e5d7-4228-9256-3793bb42faa5" xmlns:ns3="97934b4b-eba6-486d-bfc1-4b8e3fe39092" targetNamespace="http://schemas.microsoft.com/office/2006/metadata/properties" ma:root="true" ma:fieldsID="1ffe3db4c8c97a24da98b2b5f963ec28" ns1:_="" ns2:_="" ns3:_="">
    <xsd:import namespace="http://schemas.microsoft.com/sharepoint/v3"/>
    <xsd:import namespace="0a5c0dea-e5d7-4228-9256-3793bb42faa5"/>
    <xsd:import namespace="97934b4b-eba6-486d-bfc1-4b8e3fe39092"/>
    <xsd:element name="properties">
      <xsd:complexType>
        <xsd:sequence>
          <xsd:element name="documentManagement">
            <xsd:complexType>
              <xsd:all>
                <xsd:element ref="ns2:OneNoteFluid_FileOrder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5c0dea-e5d7-4228-9256-3793bb42faa5" elementFormDefault="qualified">
    <xsd:import namespace="http://schemas.microsoft.com/office/2006/documentManagement/types"/>
    <xsd:import namespace="http://schemas.microsoft.com/office/infopath/2007/PartnerControls"/>
    <xsd:element name="OneNoteFluid_FileOrder" ma:index="8" nillable="true" ma:displayName="OneNoteFluid_FileOrder" ma:internalName="OneNoteFluid_FileOrder">
      <xsd:simpleType>
        <xsd:restriction base="dms:Text">
          <xsd:maxLength value="255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934b4b-eba6-486d-bfc1-4b8e3fe3909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a885aa0b-334b-483f-9125-6409c6335a4b}" ma:internalName="TaxCatchAll" ma:showField="CatchAllData" ma:web="97934b4b-eba6-486d-bfc1-4b8e3fe390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0C64E8-B197-46DE-82DB-8BF69275F43D}">
  <ds:schemaRefs/>
</ds:datastoreItem>
</file>

<file path=customXml/itemProps2.xml><?xml version="1.0" encoding="utf-8"?>
<ds:datastoreItem xmlns:ds="http://schemas.openxmlformats.org/officeDocument/2006/customXml" ds:itemID="{75E68599-D7D3-4254-A3D4-DA6676EAF965}">
  <ds:schemaRefs/>
</ds:datastoreItem>
</file>

<file path=customXml/itemProps3.xml><?xml version="1.0" encoding="utf-8"?>
<ds:datastoreItem xmlns:ds="http://schemas.openxmlformats.org/officeDocument/2006/customXml" ds:itemID="{9E144D60-786B-49A7-A66F-179A2784D4E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2223</TotalTime>
  <Words>2896</Words>
  <Application>Microsoft Office PowerPoint</Application>
  <PresentationFormat>宽屏</PresentationFormat>
  <Paragraphs>309</Paragraphs>
  <Slides>26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等线</vt:lpstr>
      <vt:lpstr>方正书宋</vt:lpstr>
      <vt:lpstr>方正书宋.</vt:lpstr>
      <vt:lpstr>微软雅黑</vt:lpstr>
      <vt:lpstr>Arial</vt:lpstr>
      <vt:lpstr>Calibri</vt:lpstr>
      <vt:lpstr>Wingdings</vt:lpstr>
      <vt:lpstr>OfficePLUS主题</vt:lpstr>
      <vt:lpstr>think-cell Slide</vt:lpstr>
      <vt:lpstr>PowerPoint 演示文稿</vt:lpstr>
      <vt:lpstr>PowerPoint 演示文稿</vt:lpstr>
      <vt:lpstr>数控车床零件装夹训练</vt:lpstr>
      <vt:lpstr>数控车床零件装夹训练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数控车床零件装夹训练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 谢！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臣宇 刘</cp:lastModifiedBy>
  <cp:revision>106</cp:revision>
  <cp:lastPrinted>2019-11-25T16:00:00Z</cp:lastPrinted>
  <dcterms:created xsi:type="dcterms:W3CDTF">2019-11-25T16:00:00Z</dcterms:created>
  <dcterms:modified xsi:type="dcterms:W3CDTF">2024-07-18T02:47:25Z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KSOProductBuildVer">
    <vt:lpwstr>2052-12.1.0.16929</vt:lpwstr>
  </property>
  <property fmtid="{D5CDD505-2E9C-101B-9397-08002B2CF9AE}" pid="4" name="ContentTypeId">
    <vt:lpwstr>0x010100D1443A8EF62DE444B1FF07917E22EF72</vt:lpwstr>
  </property>
  <property fmtid="{D5CDD505-2E9C-101B-9397-08002B2CF9AE}" pid="5" name="ICV">
    <vt:lpwstr>DC8D473C07A744B18A0EB1B369263773_12</vt:lpwstr>
  </property>
</Properties>
</file>